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9" r:id="rId5"/>
    <p:sldMasterId id="2147484307" r:id="rId6"/>
    <p:sldMasterId id="2147484341" r:id="rId7"/>
    <p:sldMasterId id="2147484381" r:id="rId8"/>
    <p:sldMasterId id="2147484415" r:id="rId9"/>
    <p:sldMasterId id="2147484443" r:id="rId10"/>
    <p:sldMasterId id="2147484464" r:id="rId11"/>
  </p:sldMasterIdLst>
  <p:notesMasterIdLst>
    <p:notesMasterId r:id="rId71"/>
  </p:notesMasterIdLst>
  <p:handoutMasterIdLst>
    <p:handoutMasterId r:id="rId72"/>
  </p:handoutMasterIdLst>
  <p:sldIdLst>
    <p:sldId id="486" r:id="rId12"/>
    <p:sldId id="526" r:id="rId13"/>
    <p:sldId id="490" r:id="rId14"/>
    <p:sldId id="497" r:id="rId15"/>
    <p:sldId id="498" r:id="rId16"/>
    <p:sldId id="499" r:id="rId17"/>
    <p:sldId id="500" r:id="rId18"/>
    <p:sldId id="501" r:id="rId19"/>
    <p:sldId id="502" r:id="rId20"/>
    <p:sldId id="503" r:id="rId21"/>
    <p:sldId id="504" r:id="rId22"/>
    <p:sldId id="505" r:id="rId23"/>
    <p:sldId id="506" r:id="rId24"/>
    <p:sldId id="507" r:id="rId25"/>
    <p:sldId id="508" r:id="rId26"/>
    <p:sldId id="509" r:id="rId27"/>
    <p:sldId id="510" r:id="rId28"/>
    <p:sldId id="511" r:id="rId29"/>
    <p:sldId id="512" r:id="rId30"/>
    <p:sldId id="513" r:id="rId31"/>
    <p:sldId id="514" r:id="rId32"/>
    <p:sldId id="515" r:id="rId33"/>
    <p:sldId id="516" r:id="rId34"/>
    <p:sldId id="517" r:id="rId35"/>
    <p:sldId id="518" r:id="rId36"/>
    <p:sldId id="519" r:id="rId37"/>
    <p:sldId id="520" r:id="rId38"/>
    <p:sldId id="521" r:id="rId39"/>
    <p:sldId id="522" r:id="rId40"/>
    <p:sldId id="523" r:id="rId41"/>
    <p:sldId id="491" r:id="rId42"/>
    <p:sldId id="429" r:id="rId43"/>
    <p:sldId id="492" r:id="rId44"/>
    <p:sldId id="430" r:id="rId45"/>
    <p:sldId id="431" r:id="rId46"/>
    <p:sldId id="452" r:id="rId47"/>
    <p:sldId id="453" r:id="rId48"/>
    <p:sldId id="454" r:id="rId49"/>
    <p:sldId id="437" r:id="rId50"/>
    <p:sldId id="438" r:id="rId51"/>
    <p:sldId id="439" r:id="rId52"/>
    <p:sldId id="421" r:id="rId53"/>
    <p:sldId id="494" r:id="rId54"/>
    <p:sldId id="493" r:id="rId55"/>
    <p:sldId id="448" r:id="rId56"/>
    <p:sldId id="449" r:id="rId57"/>
    <p:sldId id="450" r:id="rId58"/>
    <p:sldId id="451" r:id="rId59"/>
    <p:sldId id="456" r:id="rId60"/>
    <p:sldId id="455" r:id="rId61"/>
    <p:sldId id="406" r:id="rId62"/>
    <p:sldId id="459" r:id="rId63"/>
    <p:sldId id="458" r:id="rId64"/>
    <p:sldId id="495" r:id="rId65"/>
    <p:sldId id="496" r:id="rId66"/>
    <p:sldId id="447" r:id="rId67"/>
    <p:sldId id="525" r:id="rId68"/>
    <p:sldId id="524" r:id="rId69"/>
    <p:sldId id="488" r:id="rId7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5" userDrawn="1">
          <p15:clr>
            <a:srgbClr val="A4A3A4"/>
          </p15:clr>
        </p15:guide>
        <p15:guide id="2" pos="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Jenn Cooley" initials="JC" lastIdx="6" clrIdx="4">
    <p:extLst>
      <p:ext uri="{19B8F6BF-5375-455C-9EA6-DF929625EA0E}">
        <p15:presenceInfo xmlns:p15="http://schemas.microsoft.com/office/powerpoint/2012/main" userId="Jenn Coo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6BC"/>
    <a:srgbClr val="0D5BA3"/>
    <a:srgbClr val="015CA2"/>
    <a:srgbClr val="00188F"/>
    <a:srgbClr val="5CCCF3"/>
    <a:srgbClr val="25C1F2"/>
    <a:srgbClr val="000000"/>
    <a:srgbClr val="3577BC"/>
    <a:srgbClr val="05D96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7" autoAdjust="0"/>
    <p:restoredTop sz="90667" autoAdjust="0"/>
  </p:normalViewPr>
  <p:slideViewPr>
    <p:cSldViewPr>
      <p:cViewPr varScale="1">
        <p:scale>
          <a:sx n="111" d="100"/>
          <a:sy n="111" d="100"/>
        </p:scale>
        <p:origin x="984" y="108"/>
      </p:cViewPr>
      <p:guideLst>
        <p:guide orient="horz" pos="1435"/>
        <p:guide pos="317"/>
      </p:guideLst>
    </p:cSldViewPr>
  </p:slideViewPr>
  <p:outlineViewPr>
    <p:cViewPr>
      <p:scale>
        <a:sx n="33" d="100"/>
        <a:sy n="33" d="100"/>
      </p:scale>
      <p:origin x="0" y="-342"/>
    </p:cViewPr>
  </p:outlineViewPr>
  <p:notesTextViewPr>
    <p:cViewPr>
      <p:scale>
        <a:sx n="3" d="2"/>
        <a:sy n="3" d="2"/>
      </p:scale>
      <p:origin x="0" y="0"/>
    </p:cViewPr>
  </p:notesTextViewPr>
  <p:sorterViewPr>
    <p:cViewPr varScale="1">
      <p:scale>
        <a:sx n="1" d="1"/>
        <a:sy n="1" d="1"/>
      </p:scale>
      <p:origin x="0" y="-11376"/>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12:18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12:18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844111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97EC2E71-BC3B-49B8-B2BF-93DCC9B91A9A}"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76819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Build 2012</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EA72771-5B60-4490-BCF6-7B66D2415730}"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04794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6859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Build 2012</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EA72771-5B60-4490-BCF6-7B66D2415730}"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77745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2169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432180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28645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919993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552193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401872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52245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2974472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2040450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2139501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4205724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1174492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471044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511378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02341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12:18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2140583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12:20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58495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270342-D23F-4273-AB88-43C977736E8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534418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12:19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008560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38368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38018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12:18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37212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ECFB08E-041A-4965-8398-DBA9E8260AC3}" type="datetime1">
              <a:rPr lang="en-US">
                <a:solidFill>
                  <a:prstClr val="black"/>
                </a:solidFill>
              </a:rPr>
              <a:pPr/>
              <a:t>5/5/2015</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8B263312-38AA-4E1E-B2B5-0F8F122B24FE}" type="slidenum">
              <a:rPr lang="en-US">
                <a:solidFill>
                  <a:prstClr val="black"/>
                </a:solidFill>
              </a:rPr>
              <a:pPr/>
              <a:t>9</a:t>
            </a:fld>
            <a:endParaRPr lang="en-US" dirty="0">
              <a:solidFill>
                <a:prstClr val="black"/>
              </a:solidFill>
            </a:endParaRPr>
          </a:p>
        </p:txBody>
      </p:sp>
      <p:sp>
        <p:nvSpPr>
          <p:cNvPr id="6" name="Header Placeholder 5"/>
          <p:cNvSpPr>
            <a:spLocks noGrp="1"/>
          </p:cNvSpPr>
          <p:nvPr>
            <p:ph type="hdr" sz="quarter" idx="12"/>
          </p:nvPr>
        </p:nvSpPr>
        <p:spPr/>
        <p:txBody>
          <a:bodyPr/>
          <a:lstStyle/>
          <a:p>
            <a:endParaRPr lang="en-US" dirty="0">
              <a:solidFill>
                <a:prstClr val="black"/>
              </a:solidFill>
            </a:endParaRPr>
          </a:p>
        </p:txBody>
      </p:sp>
      <p:sp>
        <p:nvSpPr>
          <p:cNvPr id="7" name="Footer Placeholder 6"/>
          <p:cNvSpPr>
            <a:spLocks noGrp="1"/>
          </p:cNvSpPr>
          <p:nvPr>
            <p:ph type="ftr" sz="quarter" idx="13"/>
          </p:nvPr>
        </p:nvSpPr>
        <p:spPr/>
        <p:txBody>
          <a:bodyPr/>
          <a:lstStyle/>
          <a:p>
            <a:r>
              <a:rPr lang="en-US" sz="50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latin typeface="Segoe UI" pitchFamily="34" charset="0"/>
              </a:rPr>
            </a:br>
            <a:r>
              <a:rPr lang="en-US" sz="50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Tree>
    <p:extLst>
      <p:ext uri="{BB962C8B-B14F-4D97-AF65-F5344CB8AC3E}">
        <p14:creationId xmlns:p14="http://schemas.microsoft.com/office/powerpoint/2010/main" val="3123233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Global Foundation Services</a:t>
            </a:r>
            <a:endParaRPr lang="en-US" dirty="0">
              <a:solidFill>
                <a:prstClr val="black"/>
              </a:solidFill>
            </a:endParaRPr>
          </a:p>
        </p:txBody>
      </p:sp>
      <p:sp>
        <p:nvSpPr>
          <p:cNvPr id="5" name="Date Placeholder 4"/>
          <p:cNvSpPr>
            <a:spLocks noGrp="1"/>
          </p:cNvSpPr>
          <p:nvPr>
            <p:ph type="dt" sz="quarter" idx="11"/>
          </p:nvPr>
        </p:nvSpPr>
        <p:spPr/>
        <p:txBody>
          <a:bodyPr/>
          <a:lstStyle/>
          <a:p>
            <a:fld id="{6E638552-F9A0-4159-8207-1C9403E02757}" type="datetime1">
              <a:rPr lang="en-US" smtClean="0">
                <a:solidFill>
                  <a:prstClr val="black"/>
                </a:solidFill>
              </a:rPr>
              <a:pPr/>
              <a:t>5/5/2015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8980CB99-47E3-46F4-AAEB-3919FBEFC01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6259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48400" cy="3514725"/>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A270342-D23F-4273-AB88-43C977736E8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90475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117AD1C-003C-4A34-B7D1-A23411517614}"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010177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jp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399">
                <a:gradFill>
                  <a:gsLst>
                    <a:gs pos="6195">
                      <a:schemeClr val="tx1"/>
                    </a:gs>
                    <a:gs pos="26000">
                      <a:schemeClr val="tx1"/>
                    </a:gs>
                  </a:gsLst>
                  <a:lin ang="5400000" scaled="0"/>
                </a:gra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9" y="1211264"/>
            <a:ext cx="11887200" cy="2009781"/>
          </a:xfrm>
        </p:spPr>
        <p:txBody>
          <a:bodyPr lIns="182880" tIns="146304" rIns="182880" bIns="146304"/>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5752243"/>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 y="0"/>
            <a:ext cx="6002338" cy="742187"/>
          </a:xfrm>
        </p:spPr>
        <p:txBody>
          <a:bodyPr/>
          <a:lstStyle>
            <a:lvl1pPr marL="0" indent="0">
              <a:buNone/>
              <a:defRPr/>
            </a:lvl1pPr>
          </a:lstStyle>
          <a:p>
            <a:r>
              <a:rPr lang="en-US" dirty="0" smtClean="0"/>
              <a:t>Click icon to add picture</a:t>
            </a:r>
            <a:endParaRPr lang="en-US" dirty="0"/>
          </a:p>
        </p:txBody>
      </p:sp>
      <p:sp>
        <p:nvSpPr>
          <p:cNvPr id="6" name="Content Placeholder 5"/>
          <p:cNvSpPr>
            <a:spLocks noGrp="1"/>
          </p:cNvSpPr>
          <p:nvPr>
            <p:ph sz="quarter" idx="10"/>
          </p:nvPr>
        </p:nvSpPr>
        <p:spPr>
          <a:xfrm>
            <a:off x="5761038" y="1211264"/>
            <a:ext cx="6400800" cy="600163"/>
          </a:xfrm>
        </p:spPr>
        <p:txBody>
          <a:bodyPr/>
          <a:lstStyle>
            <a:lvl1pPr marL="0" indent="0">
              <a:buNone/>
              <a:defRPr sz="3000"/>
            </a:lvl1pPr>
          </a:lstStyle>
          <a:p>
            <a:pPr lvl="0"/>
            <a:r>
              <a:rPr lang="en-US" smtClean="0"/>
              <a:t>Click to edit Master text styles</a:t>
            </a:r>
          </a:p>
        </p:txBody>
      </p:sp>
    </p:spTree>
    <p:extLst>
      <p:ext uri="{BB962C8B-B14F-4D97-AF65-F5344CB8AC3E}">
        <p14:creationId xmlns:p14="http://schemas.microsoft.com/office/powerpoint/2010/main" val="3693888253"/>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075109479"/>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599"/>
            </a:lvl1pPr>
            <a:lvl2pPr>
              <a:defRPr sz="3599"/>
            </a:lvl2pPr>
            <a:lvl3pPr>
              <a:defRPr sz="3599"/>
            </a:lvl3pPr>
            <a:lvl4pPr>
              <a:defRPr sz="3599"/>
            </a:lvl4pPr>
            <a:lvl5pPr>
              <a:defRPr sz="3599"/>
            </a:lvl5pPr>
          </a:lstStyle>
          <a:p>
            <a:pPr lvl="0"/>
            <a:r>
              <a:rPr lang="en-US" smtClean="0"/>
              <a:t>Click to edit Master text styles</a:t>
            </a:r>
          </a:p>
        </p:txBody>
      </p:sp>
    </p:spTree>
    <p:extLst>
      <p:ext uri="{BB962C8B-B14F-4D97-AF65-F5344CB8AC3E}">
        <p14:creationId xmlns:p14="http://schemas.microsoft.com/office/powerpoint/2010/main" val="2811044981"/>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3657600" cy="433966"/>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17792746"/>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742187"/>
          </a:xfrm>
        </p:spPr>
        <p:txBody>
          <a:bodyPr/>
          <a:lstStyle/>
          <a:p>
            <a:r>
              <a:rPr lang="en-US" dirty="0" smtClean="0"/>
              <a:t>Click icon to add picture</a:t>
            </a:r>
            <a:endParaRPr lang="en-US" dirty="0"/>
          </a:p>
        </p:txBody>
      </p:sp>
      <p:sp>
        <p:nvSpPr>
          <p:cNvPr id="2" name="Title 1"/>
          <p:cNvSpPr>
            <a:spLocks noGrp="1"/>
          </p:cNvSpPr>
          <p:nvPr>
            <p:ph type="title"/>
          </p:nvPr>
        </p:nvSpPr>
        <p:spPr/>
        <p:txBody>
          <a:bodyPr/>
          <a:lstStyle>
            <a:lvl1pPr>
              <a:defRPr sz="4799">
                <a:gradFill>
                  <a:gsLst>
                    <a:gs pos="69027">
                      <a:schemeClr val="tx1"/>
                    </a:gs>
                    <a:gs pos="22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965145293"/>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8"/>
            <a:ext cx="11889564" cy="752093"/>
          </a:xfrm>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3040064"/>
            <a:ext cx="11887200" cy="517064"/>
          </a:xfrm>
        </p:spPr>
        <p:txBody>
          <a:bodyPr/>
          <a:lstStyle>
            <a:lvl1pPr marL="0" indent="0">
              <a:buNone/>
              <a:defRPr sz="2400"/>
            </a:lvl1pPr>
          </a:lstStyle>
          <a:p>
            <a:pPr lvl="0"/>
            <a:r>
              <a:rPr lang="en-US" smtClean="0"/>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9" name="Content Placeholder 5"/>
          <p:cNvSpPr>
            <a:spLocks noGrp="1"/>
          </p:cNvSpPr>
          <p:nvPr>
            <p:ph sz="quarter" idx="14"/>
          </p:nvPr>
        </p:nvSpPr>
        <p:spPr>
          <a:xfrm>
            <a:off x="9415946"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1920358124"/>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2395847234"/>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820544544"/>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19096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9" y="296864"/>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1" y="2122489"/>
            <a:ext cx="11889564" cy="2746375"/>
          </a:xfrm>
        </p:spPr>
        <p:txBody>
          <a:bodyPr/>
          <a:lstStyle>
            <a:lvl1pPr>
              <a:defRPr sz="8799">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56829410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122489"/>
            <a:ext cx="11889564" cy="2746375"/>
          </a:xfrm>
        </p:spPr>
        <p:txBody>
          <a:bodyPr/>
          <a:lstStyle>
            <a:lvl1pPr>
              <a:defRPr sz="8799">
                <a:gradFill>
                  <a:gsLst>
                    <a:gs pos="0">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9519153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64"/>
            <a:ext cx="11889564" cy="1828800"/>
          </a:xfrm>
        </p:spPr>
        <p:txBody>
          <a:bodyPr/>
          <a:lstStyle>
            <a:lvl1pPr>
              <a:defRPr sz="5399">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6051679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1" y="2129450"/>
            <a:ext cx="11889564" cy="917575"/>
          </a:xfrm>
        </p:spPr>
        <p:txBody>
          <a:bodyPr/>
          <a:lstStyle>
            <a:lvl1pPr>
              <a:defRPr sz="5999"/>
            </a:lvl1pPr>
          </a:lstStyle>
          <a:p>
            <a:r>
              <a:rPr lang="en-US" dirty="0" smtClean="0"/>
              <a:t>Thank you</a:t>
            </a:r>
            <a:endParaRPr lang="en-US" dirty="0"/>
          </a:p>
        </p:txBody>
      </p:sp>
    </p:spTree>
    <p:extLst>
      <p:ext uri="{BB962C8B-B14F-4D97-AF65-F5344CB8AC3E}">
        <p14:creationId xmlns:p14="http://schemas.microsoft.com/office/powerpoint/2010/main" val="3190909414"/>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defRPr sz="8796"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15349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228302"/>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87716965"/>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_1">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201" y="6565392"/>
            <a:ext cx="3937000" cy="137160"/>
          </a:xfrm>
          <a:prstGeom prst="rect">
            <a:avLst/>
          </a:prstGeom>
        </p:spPr>
        <p:txBody>
          <a:bodyPr/>
          <a:lstStyle>
            <a:lvl1pPr>
              <a:defRPr>
                <a:solidFill>
                  <a:schemeClr val="tx2"/>
                </a:solidFill>
              </a:defRPr>
            </a:lvl1p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a:xfrm>
            <a:off x="11595102" y="6565392"/>
            <a:ext cx="566737" cy="137160"/>
          </a:xfrm>
          <a:prstGeom prst="rect">
            <a:avLst/>
          </a:prstGeom>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74641" y="369117"/>
            <a:ext cx="10972799" cy="1024685"/>
          </a:xfrm>
          <a:prstGeom prst="rect">
            <a:avLst/>
          </a:prstGeom>
        </p:spPr>
        <p:txBody>
          <a:bodyPr lIns="146304" tIns="91440" rIns="146304" bIns="91440">
            <a:noAutofit/>
          </a:bodyPr>
          <a:lstStyle>
            <a:lvl1pPr marL="0" indent="0">
              <a:lnSpc>
                <a:spcPct val="90000"/>
              </a:lnSpc>
              <a:spcBef>
                <a:spcPts val="1198"/>
              </a:spcBef>
              <a:spcAft>
                <a:spcPts val="2400"/>
              </a:spcAft>
              <a:buFontTx/>
              <a:buNone/>
              <a:defRPr lang="en-US" sz="5199" b="0" i="0" kern="1200" spc="0" baseline="0" dirty="0" smtClean="0">
                <a:solidFill>
                  <a:schemeClr val="tx2"/>
                </a:solidFill>
                <a:latin typeface="+mj-lt"/>
                <a:ea typeface="+mn-ea"/>
                <a:cs typeface="+mn-cs"/>
              </a:defRPr>
            </a:lvl1pPr>
          </a:lstStyle>
          <a:p>
            <a:pPr marL="0" marR="0" lvl="0" indent="0" algn="l" defTabSz="932455" rtl="0" eaLnBrk="1" fontAlgn="auto" latinLnBrk="0" hangingPunct="1">
              <a:lnSpc>
                <a:spcPct val="90000"/>
              </a:lnSpc>
              <a:spcBef>
                <a:spcPts val="1198"/>
              </a:spcBef>
              <a:spcAft>
                <a:spcPts val="2400"/>
              </a:spcAft>
              <a:buClrTx/>
              <a:buSzPct val="90000"/>
              <a:buFontTx/>
              <a:buNone/>
              <a:tabLst/>
            </a:pPr>
            <a:r>
              <a:rPr lang="en-US" dirty="0" smtClean="0"/>
              <a:t>Click to edit Master text</a:t>
            </a:r>
          </a:p>
        </p:txBody>
      </p:sp>
    </p:spTree>
    <p:extLst>
      <p:ext uri="{BB962C8B-B14F-4D97-AF65-F5344CB8AC3E}">
        <p14:creationId xmlns:p14="http://schemas.microsoft.com/office/powerpoint/2010/main" val="38055263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235016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848468"/>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780873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3987338"/>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Subtitl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2"/>
                </a:solidFill>
              </a:defRPr>
            </a:lvl1pPr>
          </a:lstStyle>
          <a:p>
            <a:r>
              <a:rPr dirty="0" smtClean="0">
                <a:solidFill>
                  <a:srgbClr val="0072C6"/>
                </a:solidFill>
              </a:rPr>
              <a:t>Microsoft Confidential</a:t>
            </a:r>
            <a:endParaRPr dirty="0">
              <a:solidFill>
                <a:srgbClr val="0072C6"/>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0072C6"/>
                </a:solidFill>
              </a:rPr>
              <a:pPr/>
              <a:t>‹#›</a:t>
            </a:fld>
            <a:endParaRPr dirty="0">
              <a:solidFill>
                <a:srgbClr val="0072C6"/>
              </a:solidFill>
            </a:endParaRPr>
          </a:p>
        </p:txBody>
      </p:sp>
      <p:sp>
        <p:nvSpPr>
          <p:cNvPr id="5" name="Text Placeholder 4"/>
          <p:cNvSpPr>
            <a:spLocks noGrp="1"/>
          </p:cNvSpPr>
          <p:nvPr>
            <p:ph type="body" sz="quarter" idx="12"/>
          </p:nvPr>
        </p:nvSpPr>
        <p:spPr>
          <a:xfrm>
            <a:off x="274638" y="369116"/>
            <a:ext cx="10972800" cy="1024684"/>
          </a:xfrm>
          <a:prstGeom prst="rect">
            <a:avLst/>
          </a:prstGeom>
        </p:spPr>
        <p:txBody>
          <a:bodyPr lIns="146304" tIns="91440" rIns="146304" bIns="91440">
            <a:noAutofit/>
          </a:bodyPr>
          <a:lstStyle>
            <a:lvl1pPr marL="0" indent="0">
              <a:lnSpc>
                <a:spcPct val="90000"/>
              </a:lnSpc>
              <a:spcBef>
                <a:spcPts val="1197"/>
              </a:spcBef>
              <a:spcAft>
                <a:spcPts val="2400"/>
              </a:spcAft>
              <a:buFontTx/>
              <a:buNone/>
              <a:defRPr lang="en-US" sz="5197" b="0" i="0" kern="1200" spc="0" baseline="0" dirty="0" smtClean="0">
                <a:solidFill>
                  <a:schemeClr val="tx2"/>
                </a:solidFill>
                <a:latin typeface="+mj-lt"/>
                <a:ea typeface="+mn-ea"/>
                <a:cs typeface="+mn-cs"/>
              </a:defRPr>
            </a:lvl1pPr>
          </a:lstStyle>
          <a:p>
            <a:pPr marL="0" marR="0" lvl="0" indent="0" algn="l" defTabSz="932205" rtl="0" eaLnBrk="1" fontAlgn="auto" latinLnBrk="0" hangingPunct="1">
              <a:lnSpc>
                <a:spcPct val="90000"/>
              </a:lnSpc>
              <a:spcBef>
                <a:spcPts val="1197"/>
              </a:spcBef>
              <a:spcAft>
                <a:spcPts val="2400"/>
              </a:spcAft>
              <a:buClrTx/>
              <a:buSzPct val="90000"/>
              <a:buFontTx/>
              <a:buNone/>
              <a:tabLst/>
            </a:pPr>
            <a:r>
              <a:rPr lang="en-US" dirty="0" smtClean="0"/>
              <a:t>Click to edit Master text</a:t>
            </a:r>
          </a:p>
        </p:txBody>
      </p:sp>
      <p:sp>
        <p:nvSpPr>
          <p:cNvPr id="6" name="Text Placeholder 5"/>
          <p:cNvSpPr>
            <a:spLocks noGrp="1"/>
          </p:cNvSpPr>
          <p:nvPr>
            <p:ph type="body" sz="quarter" idx="13"/>
          </p:nvPr>
        </p:nvSpPr>
        <p:spPr>
          <a:xfrm>
            <a:off x="274641" y="1139828"/>
            <a:ext cx="11033125" cy="603741"/>
          </a:xfrm>
          <a:prstGeom prst="rect">
            <a:avLst/>
          </a:prstGeom>
        </p:spPr>
        <p:txBody>
          <a:bodyPr lIns="192024" anchor="t"/>
          <a:lstStyle>
            <a:lvl1pPr marL="0" indent="0">
              <a:buNone/>
              <a:defRPr lang="en-US" sz="3000" kern="1200" smtClean="0">
                <a:solidFill>
                  <a:schemeClr val="accent1"/>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smtClean="0"/>
              <a:t>Click to edit Master text styles</a:t>
            </a:r>
            <a:endParaRPr lang="en-US"/>
          </a:p>
        </p:txBody>
      </p:sp>
    </p:spTree>
    <p:extLst>
      <p:ext uri="{BB962C8B-B14F-4D97-AF65-F5344CB8AC3E}">
        <p14:creationId xmlns:p14="http://schemas.microsoft.com/office/powerpoint/2010/main" val="2182980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67505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5104957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a:defRPr/>
            </a:pPr>
            <a:fld id="{EFC2F409-63DD-4C2C-A9EB-39ED6089E63F}" type="datetimeFigureOut">
              <a:rPr lang="en-US" smtClean="0">
                <a:solidFill>
                  <a:prstClr val="black">
                    <a:tint val="75000"/>
                  </a:prstClr>
                </a:solidFill>
              </a:rPr>
              <a:pPr>
                <a:defRPr/>
              </a:pPr>
              <a:t>5/5/2015</a:t>
            </a:fld>
            <a:endParaRPr lang="en-US">
              <a:solidFill>
                <a:prstClr val="black">
                  <a:tint val="75000"/>
                </a:prstClr>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a:defRPr/>
            </a:pPr>
            <a:endParaRPr>
              <a:solidFill>
                <a:prstClr val="black">
                  <a:tint val="75000"/>
                </a:prstClr>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pPr>
              <a:defRPr/>
            </a:pPr>
            <a:fld id="{0C2B3DD1-DB22-4515-A0AD-2BF826ABA935}" type="slidenum">
              <a:rPr>
                <a:solidFill>
                  <a:prstClr val="black">
                    <a:tint val="75000"/>
                  </a:prstClr>
                </a:solidFill>
              </a:rPr>
              <a:pPr>
                <a:defRPr/>
              </a:pPr>
              <a:t>‹#›</a:t>
            </a:fld>
            <a:endParaRPr>
              <a:solidFill>
                <a:prstClr val="black">
                  <a:tint val="75000"/>
                </a:prstClr>
              </a:solidFill>
            </a:endParaRPr>
          </a:p>
        </p:txBody>
      </p:sp>
    </p:spTree>
    <p:extLst>
      <p:ext uri="{BB962C8B-B14F-4D97-AF65-F5344CB8AC3E}">
        <p14:creationId xmlns:p14="http://schemas.microsoft.com/office/powerpoint/2010/main" val="1210997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_Onl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022165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9200810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624526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50637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05602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7342785"/>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9867763"/>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0818555"/>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0896497"/>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6349098"/>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732071"/>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8957200"/>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6214463"/>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53363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160640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780214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53091152"/>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77892804"/>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08571492"/>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20946495"/>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492638461"/>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03545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030151"/>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21385"/>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85095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336165"/>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93838329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85207627"/>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151959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6010663"/>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465668"/>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43212545"/>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3"/>
            <a:ext cx="8219813" cy="1828800"/>
          </a:xfrm>
        </p:spPr>
        <p:txBody>
          <a:bodyPr/>
          <a:lstStyle>
            <a:lvl1pPr>
              <a:defRPr sz="5999" baseline="0"/>
            </a:lvl1pPr>
          </a:lstStyle>
          <a:p>
            <a:r>
              <a:rPr lang="en-US" smtClean="0"/>
              <a:t>Click to edit Master title style</a:t>
            </a:r>
            <a:endParaRPr lang="en-US" dirty="0"/>
          </a:p>
        </p:txBody>
      </p:sp>
      <p:sp>
        <p:nvSpPr>
          <p:cNvPr id="3" name="TextBox 7"/>
          <p:cNvSpPr txBox="1"/>
          <p:nvPr userDrawn="1"/>
        </p:nvSpPr>
        <p:spPr bwMode="white">
          <a:xfrm>
            <a:off x="4327496" y="6697629"/>
            <a:ext cx="3781484"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80086308"/>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0668317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9" name="Title 1"/>
          <p:cNvSpPr>
            <a:spLocks noGrp="1"/>
          </p:cNvSpPr>
          <p:nvPr>
            <p:ph type="title"/>
          </p:nvPr>
        </p:nvSpPr>
        <p:spPr>
          <a:xfrm>
            <a:off x="0" y="1"/>
            <a:ext cx="12436475" cy="1243471"/>
          </a:xfrm>
          <a:prstGeom prst="rect">
            <a:avLst/>
          </a:prstGeom>
          <a:solidFill>
            <a:srgbClr val="0A5BBA">
              <a:alpha val="89804"/>
            </a:srgbClr>
          </a:solidFill>
        </p:spPr>
        <p:txBody>
          <a:bodyPr lIns="182880" tIns="91440" rIns="91440" bIns="91440" anchor="ctr">
            <a:normAutofit/>
          </a:bodyPr>
          <a:lstStyle>
            <a:lvl1pPr>
              <a:defRPr sz="3264" baseline="0">
                <a:solidFill>
                  <a:schemeClr val="bg1"/>
                </a:solidFill>
                <a:latin typeface="+mn-lt"/>
              </a:defRPr>
            </a:lvl1pPr>
          </a:lstStyle>
          <a:p>
            <a:pPr lvl="0"/>
            <a:endParaRPr lang="en-US" dirty="0" smtClean="0"/>
          </a:p>
        </p:txBody>
      </p:sp>
      <p:sp>
        <p:nvSpPr>
          <p:cNvPr id="5" name="Content Placeholder 2"/>
          <p:cNvSpPr>
            <a:spLocks noGrp="1"/>
          </p:cNvSpPr>
          <p:nvPr>
            <p:ph idx="1"/>
          </p:nvPr>
        </p:nvSpPr>
        <p:spPr>
          <a:xfrm>
            <a:off x="621825" y="1243471"/>
            <a:ext cx="11192827" cy="4973884"/>
          </a:xfrm>
          <a:noFill/>
        </p:spPr>
        <p:txBody>
          <a:bodyPr lIns="182880" tIns="91440" rIns="91440" bIns="91440">
            <a:normAutofit/>
          </a:bodyPr>
          <a:lstStyle>
            <a:lvl1pPr marL="310873" indent="-310873">
              <a:lnSpc>
                <a:spcPct val="100000"/>
              </a:lnSpc>
              <a:buFont typeface="Arial" pitchFamily="34" charset="0"/>
              <a:buChar char="•"/>
              <a:defRPr/>
            </a:lvl1pPr>
            <a:lvl2pPr marL="621746" indent="-306555">
              <a:lnSpc>
                <a:spcPct val="100000"/>
              </a:lnSpc>
              <a:buFont typeface="Arial" pitchFamily="34" charset="0"/>
              <a:buChar char="•"/>
              <a:defRPr/>
            </a:lvl2pPr>
            <a:lvl3pPr marL="932619" indent="-310873">
              <a:lnSpc>
                <a:spcPct val="100000"/>
              </a:lnSpc>
              <a:buFont typeface="Arial" pitchFamily="34" charset="0"/>
              <a:buChar char="•"/>
              <a:defRPr/>
            </a:lvl3pPr>
            <a:lvl4pPr marL="1243493" indent="-310873">
              <a:lnSpc>
                <a:spcPct val="100000"/>
              </a:lnSpc>
              <a:buFont typeface="Arial" pitchFamily="34" charset="0"/>
              <a:buChar char="•"/>
              <a:defRPr/>
            </a:lvl4pPr>
            <a:lvl5pPr marL="1554366" indent="-310873">
              <a:lnSpc>
                <a:spcPct val="100000"/>
              </a:lnSpc>
              <a:buFont typeface="Arial" pitchFamily="34" charset="0"/>
              <a:buChar char="•"/>
              <a:defRPr/>
            </a:lvl5pPr>
            <a:lvl6pPr>
              <a:lnSpc>
                <a:spcPct val="100000"/>
              </a:lnSpc>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Tree>
    <p:extLst>
      <p:ext uri="{BB962C8B-B14F-4D97-AF65-F5344CB8AC3E}">
        <p14:creationId xmlns:p14="http://schemas.microsoft.com/office/powerpoint/2010/main" val="202526483"/>
      </p:ext>
    </p:extLst>
  </p:cSld>
  <p:clrMapOvr>
    <a:masterClrMapping/>
  </p:clrMapOvr>
  <p:transition>
    <p:fade/>
  </p:transition>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userDrawn="1"/>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185617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990564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7205256"/>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9310416"/>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352185"/>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1109573"/>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2566563"/>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5833049"/>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4365256"/>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176875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71391909"/>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090709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7225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7153630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47182663"/>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53856164"/>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04725432"/>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00289630"/>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270528444"/>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3603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69224"/>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047855"/>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88675"/>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9444693"/>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343994839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1859057"/>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760912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659922"/>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2620392"/>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705421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5016277"/>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5055629"/>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8176135"/>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3701558"/>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7795604"/>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16151280"/>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06766762"/>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09995997"/>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93725166"/>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0881075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29998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43795"/>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919077"/>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771493"/>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0688263"/>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18475052"/>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22650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586909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1517846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028550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870677"/>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0570086"/>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9123281"/>
      </p:ext>
    </p:extLst>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0085523"/>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7013559"/>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783535"/>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7944065"/>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81991003"/>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70556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926596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395935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02322248"/>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852414"/>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34758219"/>
      </p:ext>
    </p:extLst>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04165443"/>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179751047"/>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35814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343773"/>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19270"/>
      </p:ext>
    </p:extLst>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5853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7639206"/>
      </p:ext>
    </p:extLst>
  </p:cSld>
  <p:clrMapOvr>
    <a:masterClrMapping/>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3315738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35193657"/>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019517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35E6F030-B7FE-44EF-B271-FCB1E0C3C37E}" type="datetimeFigureOut">
              <a:rPr lang="en-US" smtClean="0"/>
              <a:t>5/5/2015</a:t>
            </a:fld>
            <a:endParaRPr lang="en-US"/>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7BB76C13-A9EA-424D-B4F6-81796C320F45}" type="slidenum">
              <a:rPr lang="en-US" smtClean="0"/>
              <a:t>‹#›</a:t>
            </a:fld>
            <a:endParaRPr lang="en-US"/>
          </a:p>
        </p:txBody>
      </p:sp>
    </p:spTree>
    <p:extLst>
      <p:ext uri="{BB962C8B-B14F-4D97-AF65-F5344CB8AC3E}">
        <p14:creationId xmlns:p14="http://schemas.microsoft.com/office/powerpoint/2010/main" val="1992344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35E6F030-B7FE-44EF-B271-FCB1E0C3C37E}" type="datetimeFigureOut">
              <a:rPr lang="en-US" smtClean="0"/>
              <a:t>5/5/2015</a:t>
            </a:fld>
            <a:endParaRPr lang="en-US"/>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7BB76C13-A9EA-424D-B4F6-81796C320F45}" type="slidenum">
              <a:rPr lang="en-US" smtClean="0"/>
              <a:t>‹#›</a:t>
            </a:fld>
            <a:endParaRPr lang="en-US"/>
          </a:p>
        </p:txBody>
      </p:sp>
    </p:spTree>
    <p:extLst>
      <p:ext uri="{BB962C8B-B14F-4D97-AF65-F5344CB8AC3E}">
        <p14:creationId xmlns:p14="http://schemas.microsoft.com/office/powerpoint/2010/main" val="255426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493909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48381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522442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363776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934400"/>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922122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070187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850362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516461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524198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5873488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82528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04539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593706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6653067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0882961"/>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3370474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85257761"/>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3555668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04907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156452"/>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497029"/>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00437"/>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249828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6190322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56283852"/>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166793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466009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684048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760454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1371350"/>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9443701"/>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7388641"/>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0385800"/>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1202940"/>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3043555"/>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8684819"/>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08482930"/>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168352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692074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7433444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62639214"/>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07206147"/>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16862595"/>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5890055"/>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292690911"/>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3366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308235"/>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55404"/>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69905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194192"/>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404072858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12475164"/>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769418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7026401"/>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957608940"/>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3"/>
            <a:ext cx="8219813" cy="1828800"/>
          </a:xfrm>
        </p:spPr>
        <p:txBody>
          <a:bodyPr/>
          <a:lstStyle>
            <a:lvl1pPr>
              <a:defRPr sz="5999" baseline="0"/>
            </a:lvl1pPr>
          </a:lstStyle>
          <a:p>
            <a:r>
              <a:rPr lang="en-US" smtClean="0"/>
              <a:t>Click to edit Master title style</a:t>
            </a:r>
            <a:endParaRPr lang="en-US" dirty="0"/>
          </a:p>
        </p:txBody>
      </p:sp>
      <p:sp>
        <p:nvSpPr>
          <p:cNvPr id="3" name="TextBox 7"/>
          <p:cNvSpPr txBox="1"/>
          <p:nvPr userDrawn="1"/>
        </p:nvSpPr>
        <p:spPr bwMode="white">
          <a:xfrm>
            <a:off x="4327496" y="6697629"/>
            <a:ext cx="3781484"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0446219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9" name="Title 1"/>
          <p:cNvSpPr>
            <a:spLocks noGrp="1"/>
          </p:cNvSpPr>
          <p:nvPr>
            <p:ph type="title"/>
          </p:nvPr>
        </p:nvSpPr>
        <p:spPr>
          <a:xfrm>
            <a:off x="0" y="1"/>
            <a:ext cx="12436475" cy="1243471"/>
          </a:xfrm>
          <a:prstGeom prst="rect">
            <a:avLst/>
          </a:prstGeom>
          <a:solidFill>
            <a:srgbClr val="0A5BBA">
              <a:alpha val="89804"/>
            </a:srgbClr>
          </a:solidFill>
        </p:spPr>
        <p:txBody>
          <a:bodyPr lIns="182880" tIns="91440" rIns="91440" bIns="91440" anchor="ctr">
            <a:normAutofit/>
          </a:bodyPr>
          <a:lstStyle>
            <a:lvl1pPr>
              <a:defRPr sz="3264" baseline="0">
                <a:solidFill>
                  <a:schemeClr val="bg1"/>
                </a:solidFill>
                <a:latin typeface="+mn-lt"/>
              </a:defRPr>
            </a:lvl1pPr>
          </a:lstStyle>
          <a:p>
            <a:pPr lvl="0"/>
            <a:endParaRPr lang="en-US" dirty="0" smtClean="0"/>
          </a:p>
        </p:txBody>
      </p:sp>
      <p:sp>
        <p:nvSpPr>
          <p:cNvPr id="5" name="Content Placeholder 2"/>
          <p:cNvSpPr>
            <a:spLocks noGrp="1"/>
          </p:cNvSpPr>
          <p:nvPr>
            <p:ph idx="1"/>
          </p:nvPr>
        </p:nvSpPr>
        <p:spPr>
          <a:xfrm>
            <a:off x="621825" y="1243471"/>
            <a:ext cx="11192827" cy="4973884"/>
          </a:xfrm>
          <a:noFill/>
        </p:spPr>
        <p:txBody>
          <a:bodyPr lIns="182880" tIns="91440" rIns="91440" bIns="91440">
            <a:normAutofit/>
          </a:bodyPr>
          <a:lstStyle>
            <a:lvl1pPr marL="310873" indent="-310873">
              <a:lnSpc>
                <a:spcPct val="100000"/>
              </a:lnSpc>
              <a:buFont typeface="Arial" pitchFamily="34" charset="0"/>
              <a:buChar char="•"/>
              <a:defRPr/>
            </a:lvl1pPr>
            <a:lvl2pPr marL="621746" indent="-306555">
              <a:lnSpc>
                <a:spcPct val="100000"/>
              </a:lnSpc>
              <a:buFont typeface="Arial" pitchFamily="34" charset="0"/>
              <a:buChar char="•"/>
              <a:defRPr/>
            </a:lvl2pPr>
            <a:lvl3pPr marL="932619" indent="-310873">
              <a:lnSpc>
                <a:spcPct val="100000"/>
              </a:lnSpc>
              <a:buFont typeface="Arial" pitchFamily="34" charset="0"/>
              <a:buChar char="•"/>
              <a:defRPr/>
            </a:lvl3pPr>
            <a:lvl4pPr marL="1243493" indent="-310873">
              <a:lnSpc>
                <a:spcPct val="100000"/>
              </a:lnSpc>
              <a:buFont typeface="Arial" pitchFamily="34" charset="0"/>
              <a:buChar char="•"/>
              <a:defRPr/>
            </a:lvl4pPr>
            <a:lvl5pPr marL="1554366" indent="-310873">
              <a:lnSpc>
                <a:spcPct val="100000"/>
              </a:lnSpc>
              <a:buFont typeface="Arial" pitchFamily="34" charset="0"/>
              <a:buChar char="•"/>
              <a:defRPr/>
            </a:lvl5pPr>
            <a:lvl6pPr>
              <a:lnSpc>
                <a:spcPct val="100000"/>
              </a:lnSpc>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US" dirty="0"/>
          </a:p>
        </p:txBody>
      </p:sp>
    </p:spTree>
    <p:extLst>
      <p:ext uri="{BB962C8B-B14F-4D97-AF65-F5344CB8AC3E}">
        <p14:creationId xmlns:p14="http://schemas.microsoft.com/office/powerpoint/2010/main" val="957968046"/>
      </p:ext>
    </p:extLst>
  </p:cSld>
  <p:clrMapOvr>
    <a:masterClrMapping/>
  </p:clrMapOvr>
  <p:transition>
    <p:fade/>
  </p:transition>
  <p:timing>
    <p:tnLst>
      <p:par>
        <p:cTn id="1" dur="indefinite" restart="never" nodeType="tmRoot"/>
      </p:par>
    </p:tnLst>
  </p:timing>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chemeClr val="tx1"/>
                    </a:gs>
                    <a:gs pos="53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9143937" cy="1828007"/>
          </a:xfrm>
          <a:noFill/>
        </p:spPr>
        <p:txBody>
          <a:bodyPr lIns="182880" tIns="146304" rIns="182880" bIns="146304">
            <a:noAutofit/>
          </a:bodyPr>
          <a:lstStyle>
            <a:lvl1pPr marL="0" indent="0">
              <a:spcBef>
                <a:spcPts val="0"/>
              </a:spcBef>
              <a:buNone/>
              <a:defRPr sz="3599" spc="0" baseline="0">
                <a:gradFill>
                  <a:gsLst>
                    <a:gs pos="5833">
                      <a:schemeClr val="tx1"/>
                    </a:gs>
                    <a:gs pos="53000">
                      <a:schemeClr val="tx1"/>
                    </a:gs>
                  </a:gsLst>
                  <a:lin ang="5400000" scaled="0"/>
                </a:gradFill>
                <a:latin typeface="+mj-lt"/>
              </a:defRPr>
            </a:lvl1pPr>
          </a:lstStyle>
          <a:p>
            <a:pPr lvl="0"/>
            <a:r>
              <a:rPr lang="en-US" dirty="0" smtClean="0"/>
              <a:t>Speaker Name</a:t>
            </a:r>
          </a:p>
        </p:txBody>
      </p:sp>
      <p:sp>
        <p:nvSpPr>
          <p:cNvPr id="2" name="Footer Placeholder 1"/>
          <p:cNvSpPr>
            <a:spLocks noGrp="1"/>
          </p:cNvSpPr>
          <p:nvPr>
            <p:ph type="ftr" sz="quarter" idx="13"/>
          </p:nvPr>
        </p:nvSpPr>
        <p:spPr/>
        <p:txBody>
          <a:bodyPr/>
          <a:lstStyle/>
          <a:p>
            <a:pPr>
              <a:defRPr/>
            </a:pPr>
            <a:r>
              <a:rPr dirty="0" smtClean="0">
                <a:gradFill>
                  <a:gsLst>
                    <a:gs pos="2239">
                      <a:srgbClr val="FFFFFF"/>
                    </a:gs>
                    <a:gs pos="11940">
                      <a:srgbClr val="FFFFFF"/>
                    </a:gs>
                  </a:gsLst>
                  <a:lin ang="5400000" scaled="0"/>
                </a:gradFill>
              </a:rPr>
              <a:t>Microsoft Confidential</a:t>
            </a:r>
            <a:endParaRPr dirty="0">
              <a:gradFill>
                <a:gsLst>
                  <a:gs pos="2239">
                    <a:srgbClr val="FFFFFF"/>
                  </a:gs>
                  <a:gs pos="11940">
                    <a:srgbClr val="FFFFFF"/>
                  </a:gs>
                </a:gsLst>
                <a:lin ang="5400000" scaled="0"/>
              </a:gradFill>
            </a:endParaRPr>
          </a:p>
        </p:txBody>
      </p:sp>
      <p:sp>
        <p:nvSpPr>
          <p:cNvPr id="3" name="Slide Number Placeholder 2"/>
          <p:cNvSpPr>
            <a:spLocks noGrp="1"/>
          </p:cNvSpPr>
          <p:nvPr>
            <p:ph type="sldNum" sz="quarter" idx="14"/>
          </p:nvPr>
        </p:nvSpPr>
        <p:spPr/>
        <p:txBody>
          <a:bodyPr/>
          <a:lstStyle/>
          <a:p>
            <a:pPr>
              <a:defRPr/>
            </a:pPr>
            <a:fld id="{27258FFF-F925-446B-8502-81C933981705}" type="slidenum">
              <a:rPr>
                <a:gradFill>
                  <a:gsLst>
                    <a:gs pos="2239">
                      <a:srgbClr val="FFFFFF"/>
                    </a:gs>
                    <a:gs pos="11940">
                      <a:srgbClr val="FFFFFF"/>
                    </a:gs>
                  </a:gsLst>
                  <a:lin ang="5400000" scaled="0"/>
                </a:gradFill>
              </a:rPr>
              <a:pPr>
                <a:defRPr/>
              </a:pPr>
              <a:t>‹#›</a:t>
            </a:fld>
            <a:endParaRPr dirty="0">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355" y="479775"/>
            <a:ext cx="1639084" cy="359162"/>
          </a:xfrm>
          <a:prstGeom prst="rect">
            <a:avLst/>
          </a:prstGeom>
        </p:spPr>
      </p:pic>
    </p:spTree>
    <p:extLst>
      <p:ext uri="{BB962C8B-B14F-4D97-AF65-F5344CB8AC3E}">
        <p14:creationId xmlns:p14="http://schemas.microsoft.com/office/powerpoint/2010/main" val="2272311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436475" cy="742187"/>
          </a:xfrm>
        </p:spPr>
        <p:txBody>
          <a:bodyPr/>
          <a:lstStyle>
            <a:lvl1pPr marL="0" indent="0">
              <a:buNone/>
              <a:defRPr/>
            </a:lvl1pPr>
          </a:lstStyle>
          <a:p>
            <a:r>
              <a:rPr lang="en-US" dirty="0" smtClean="0"/>
              <a:t>Click icon to add picture</a:t>
            </a: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2938"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dirty="0" smtClean="0"/>
              <a:t>Presentation title</a:t>
            </a:r>
            <a:endParaRPr lang="en-US" dirty="0"/>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57798" y="328910"/>
            <a:ext cx="9915740" cy="6380679"/>
          </a:xfrm>
          <a:prstGeom prst="rect">
            <a:avLst/>
          </a:prstGeom>
          <a:noFill/>
          <a:ln>
            <a:noFill/>
          </a:ln>
        </p:spPr>
      </p:pic>
    </p:spTree>
    <p:extLst>
      <p:ext uri="{BB962C8B-B14F-4D97-AF65-F5344CB8AC3E}">
        <p14:creationId xmlns:p14="http://schemas.microsoft.com/office/powerpoint/2010/main" val="1866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436475" cy="742187"/>
          </a:xfrm>
        </p:spPr>
        <p:txBody>
          <a:bodyPr/>
          <a:lstStyle>
            <a:lvl1pPr marL="0" indent="0">
              <a:buNone/>
              <a:defRPr/>
            </a:lvl1pPr>
          </a:lstStyle>
          <a:p>
            <a:r>
              <a:rPr lang="en-US" dirty="0" smtClean="0"/>
              <a:t>Click icon to add picture</a:t>
            </a:r>
            <a:endParaRPr lang="en-US" dirty="0"/>
          </a:p>
        </p:txBody>
      </p:sp>
      <p:sp>
        <p:nvSpPr>
          <p:cNvPr id="2" name="Footer Placeholder 1"/>
          <p:cNvSpPr>
            <a:spLocks noGrp="1"/>
          </p:cNvSpPr>
          <p:nvPr>
            <p:ph type="ftr" sz="quarter" idx="13"/>
          </p:nvPr>
        </p:nvSpPr>
        <p:spPr/>
        <p:txBody>
          <a:bodyPr/>
          <a:lstStyle/>
          <a:p>
            <a:pPr>
              <a:defRPr/>
            </a:pPr>
            <a:r>
              <a:rPr dirty="0" smtClean="0">
                <a:gradFill>
                  <a:gsLst>
                    <a:gs pos="2239">
                      <a:srgbClr val="505050"/>
                    </a:gs>
                    <a:gs pos="11940">
                      <a:srgbClr val="505050"/>
                    </a:gs>
                  </a:gsLst>
                  <a:lin ang="5400000" scaled="0"/>
                </a:gradFill>
              </a:rPr>
              <a:t>Microsoft Confidential</a:t>
            </a:r>
            <a:endParaRPr dirty="0">
              <a:gradFill>
                <a:gsLst>
                  <a:gs pos="2239">
                    <a:srgbClr val="505050"/>
                  </a:gs>
                  <a:gs pos="11940">
                    <a:srgbClr val="505050"/>
                  </a:gs>
                </a:gsLst>
                <a:lin ang="5400000" scaled="0"/>
              </a:gradFill>
            </a:endParaRPr>
          </a:p>
        </p:txBody>
      </p:sp>
      <p:sp>
        <p:nvSpPr>
          <p:cNvPr id="3" name="Slide Number Placeholder 2"/>
          <p:cNvSpPr>
            <a:spLocks noGrp="1"/>
          </p:cNvSpPr>
          <p:nvPr>
            <p:ph type="sldNum" sz="quarter" idx="14"/>
          </p:nvPr>
        </p:nvSpPr>
        <p:spPr/>
        <p:txBody>
          <a:bodyPr/>
          <a:lstStyle/>
          <a:p>
            <a:pPr>
              <a:defRPr/>
            </a:pPr>
            <a:fld id="{27258FFF-F925-446B-8502-81C933981705}" type="slidenum">
              <a:rPr>
                <a:gradFill>
                  <a:gsLst>
                    <a:gs pos="2239">
                      <a:srgbClr val="505050"/>
                    </a:gs>
                    <a:gs pos="11940">
                      <a:srgbClr val="505050"/>
                    </a:gs>
                  </a:gsLst>
                  <a:lin ang="5400000" scaled="0"/>
                </a:gradFill>
              </a:rPr>
              <a:pPr>
                <a:defRPr/>
              </a:pPr>
              <a:t>‹#›</a:t>
            </a:fld>
            <a:endParaRPr dirty="0">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4003083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436475" cy="742187"/>
          </a:xfrm>
        </p:spPr>
        <p:txBody>
          <a:bodyPr/>
          <a:lstStyle>
            <a:lvl1pPr marL="0" indent="0">
              <a:buNone/>
              <a:defRPr/>
            </a:lvl1pPr>
          </a:lstStyle>
          <a:p>
            <a:r>
              <a:rPr lang="en-US" dirty="0" smtClean="0"/>
              <a:t>Click icon to add picture</a:t>
            </a:r>
            <a:endParaRPr lang="en-US" dirty="0"/>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599" spc="0" baseline="0">
                <a:gradFill>
                  <a:gsLst>
                    <a:gs pos="46903">
                      <a:srgbClr val="FFFFFF"/>
                    </a:gs>
                    <a:gs pos="83000">
                      <a:srgbClr val="FFFFFF"/>
                    </a:gs>
                  </a:gsLst>
                  <a:lin ang="5400000" scaled="1"/>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4" y="296863"/>
            <a:ext cx="5486335" cy="1828800"/>
          </a:xfrm>
          <a:noFill/>
        </p:spPr>
        <p:txBody>
          <a:bodyPr lIns="146304" tIns="91440" rIns="146304" bIns="91440" anchor="t" anchorCtr="0"/>
          <a:lstStyle>
            <a:lvl1pPr>
              <a:defRPr sz="5999"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3436337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742187"/>
          </a:xfrm>
        </p:spPr>
        <p:txBody>
          <a:bodyPr/>
          <a:lstStyle>
            <a:lvl1pPr marL="0" indent="0">
              <a:buNone/>
              <a:defRPr/>
            </a:lvl1pPr>
          </a:lstStyle>
          <a:p>
            <a:r>
              <a:rPr lang="en-US" dirty="0" smtClean="0"/>
              <a:t>Click icon to add picture</a:t>
            </a:r>
            <a:endParaRPr lang="en-US" dirty="0"/>
          </a:p>
        </p:txBody>
      </p:sp>
      <p:sp>
        <p:nvSpPr>
          <p:cNvPr id="9" name="Title 1"/>
          <p:cNvSpPr>
            <a:spLocks noGrp="1"/>
          </p:cNvSpPr>
          <p:nvPr>
            <p:ph type="title" hasCustomPrompt="1"/>
          </p:nvPr>
        </p:nvSpPr>
        <p:spPr>
          <a:xfrm>
            <a:off x="274704" y="2125663"/>
            <a:ext cx="5486335" cy="3657600"/>
          </a:xfrm>
          <a:noFill/>
        </p:spPr>
        <p:txBody>
          <a:bodyPr lIns="146304" tIns="91440" rIns="146304" bIns="91440" anchor="t" anchorCtr="0"/>
          <a:lstStyle>
            <a:lvl1pPr>
              <a:defRPr sz="5999" spc="-100" baseline="0">
                <a:gradFill>
                  <a:gsLst>
                    <a:gs pos="46903">
                      <a:schemeClr val="tx1"/>
                    </a:gs>
                    <a:gs pos="83000">
                      <a:schemeClr val="tx1"/>
                    </a:gs>
                  </a:gsLst>
                  <a:lin ang="5400000" scaled="1"/>
                </a:gradFill>
              </a:defRPr>
            </a:lvl1pPr>
          </a:lstStyle>
          <a:p>
            <a:r>
              <a:rPr lang="en-US" dirty="0" smtClean="0"/>
              <a:t>Pull quote</a:t>
            </a:r>
            <a:endParaRPr lang="en-US" dirty="0"/>
          </a:p>
        </p:txBody>
      </p:sp>
    </p:spTree>
    <p:extLst>
      <p:ext uri="{BB962C8B-B14F-4D97-AF65-F5344CB8AC3E}">
        <p14:creationId xmlns:p14="http://schemas.microsoft.com/office/powerpoint/2010/main" val="4289703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12436475" cy="742187"/>
          </a:xfrm>
        </p:spPr>
        <p:txBody>
          <a:bodyPr/>
          <a:lstStyle>
            <a:lvl1pPr marL="0" indent="0">
              <a:buNone/>
              <a:defRPr/>
            </a:lvl1pPr>
          </a:lstStyle>
          <a:p>
            <a:r>
              <a:rPr lang="en-US" dirty="0" smtClean="0"/>
              <a:t>Click icon to add picture</a:t>
            </a:r>
            <a:endParaRPr lang="en-US" dirty="0"/>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4" name="Text Placeholder 5"/>
          <p:cNvSpPr>
            <a:spLocks noGrp="1"/>
          </p:cNvSpPr>
          <p:nvPr>
            <p:ph type="body" sz="quarter" idx="16" hasCustomPrompt="1"/>
          </p:nvPr>
        </p:nvSpPr>
        <p:spPr>
          <a:xfrm>
            <a:off x="9418639" y="909643"/>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5" name="Text Placeholder 5"/>
          <p:cNvSpPr>
            <a:spLocks noGrp="1"/>
          </p:cNvSpPr>
          <p:nvPr>
            <p:ph type="body" sz="quarter" idx="17" hasCustomPrompt="1"/>
          </p:nvPr>
        </p:nvSpPr>
        <p:spPr>
          <a:xfrm>
            <a:off x="9418639" y="3818464"/>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7" name="Title 16"/>
          <p:cNvSpPr>
            <a:spLocks noGrp="1"/>
          </p:cNvSpPr>
          <p:nvPr>
            <p:ph type="title"/>
          </p:nvPr>
        </p:nvSpPr>
        <p:spPr>
          <a:xfrm>
            <a:off x="4394200" y="3628285"/>
            <a:ext cx="2278960" cy="2272453"/>
          </a:xfrm>
          <a:solidFill>
            <a:srgbClr val="68217A"/>
          </a:solidFill>
        </p:spPr>
        <p:txBody>
          <a:bodyPr lIns="182880" tIns="146304" rIns="182880" bIns="146304"/>
          <a:lstStyle>
            <a:lvl1pPr>
              <a:defRPr sz="3199">
                <a:gradFill>
                  <a:gsLst>
                    <a:gs pos="14159">
                      <a:schemeClr val="bg1"/>
                    </a:gs>
                    <a:gs pos="3700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849845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39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1250">
                      <a:schemeClr val="tx1"/>
                    </a:gs>
                    <a:gs pos="100000">
                      <a:schemeClr val="tx1"/>
                    </a:gs>
                  </a:gsLst>
                  <a:lin ang="5400000" scaled="0"/>
                </a:gradFill>
                <a:latin typeface="+mn-lt"/>
              </a:defRPr>
            </a:lvl1pPr>
            <a:lvl2pPr>
              <a:defRPr sz="1599"/>
            </a:lvl2pPr>
            <a:lvl3pPr>
              <a:defRPr sz="1599"/>
            </a:lvl3pPr>
            <a:lvl4pPr>
              <a:defRPr sz="1599"/>
            </a:lvl4pPr>
            <a:lvl5pPr marL="1028503" indent="0">
              <a:buNone/>
              <a:defRPr sz="1599"/>
            </a:lvl5pPr>
          </a:lstStyle>
          <a:p>
            <a:pPr lvl="0"/>
            <a:r>
              <a:rPr lang="en-US" smtClean="0"/>
              <a:t>Click to edit Master text styles</a:t>
            </a:r>
          </a:p>
        </p:txBody>
      </p:sp>
    </p:spTree>
    <p:extLst>
      <p:ext uri="{BB962C8B-B14F-4D97-AF65-F5344CB8AC3E}">
        <p14:creationId xmlns:p14="http://schemas.microsoft.com/office/powerpoint/2010/main" val="3029220800"/>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4"/>
            <a:ext cx="5486400" cy="406265"/>
          </a:xfrm>
        </p:spPr>
        <p:txBody>
          <a:bodyPr/>
          <a:lstStyle>
            <a:lvl1pPr marL="0" indent="0">
              <a:buNone/>
              <a:defRPr sz="1599">
                <a:gradFill>
                  <a:gsLst>
                    <a:gs pos="92035">
                      <a:schemeClr val="tx1"/>
                    </a:gs>
                    <a:gs pos="84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20815555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94690">
                      <a:schemeClr val="tx1"/>
                    </a:gs>
                    <a:gs pos="86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11985502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3590343597"/>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99115">
                      <a:schemeClr val="tx1"/>
                    </a:gs>
                    <a:gs pos="87611">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559364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85821">
                      <a:schemeClr val="tx1"/>
                    </a:gs>
                    <a:gs pos="61194">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9875563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theme" Target="../theme/theme3.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theme" Target="../theme/theme4.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theme" Target="../theme/theme5.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image" Target="../media/image1.png"/><Relationship Id="rId8" Type="http://schemas.openxmlformats.org/officeDocument/2006/relationships/slideLayout" Target="../slideLayouts/slideLayout1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image" Target="../media/image1.png"/><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theme" Target="../theme/theme6.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theme" Target="../theme/theme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image" Target="../media/image1.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theme" Target="../theme/theme8.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7" r:id="rId28"/>
    <p:sldLayoutId id="2147484278"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657023979"/>
      </p:ext>
    </p:extLst>
  </p:cSld>
  <p:clrMap bg1="dk1" tx1="lt1" bg2="dk2"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236905887"/>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4" r:id="rId27"/>
    <p:sldLayoutId id="2147484335" r:id="rId28"/>
    <p:sldLayoutId id="2147484337" r:id="rId29"/>
    <p:sldLayoutId id="2147484338" r:id="rId30"/>
    <p:sldLayoutId id="2147484340" r:id="rId31"/>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563"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pPr>
              <a:defRPr/>
            </a:pPr>
            <a:r>
              <a:rPr dirty="0" smtClean="0">
                <a:gradFill>
                  <a:gsLst>
                    <a:gs pos="2239">
                      <a:srgbClr val="505050"/>
                    </a:gs>
                    <a:gs pos="11940">
                      <a:srgbClr val="505050"/>
                    </a:gs>
                  </a:gsLst>
                  <a:lin ang="5400000" scaled="0"/>
                </a:gradFill>
              </a:rPr>
              <a:t>Microsoft Confidential</a:t>
            </a:r>
            <a:endParaRPr dirty="0">
              <a:gradFill>
                <a:gsLst>
                  <a:gs pos="2239">
                    <a:srgbClr val="505050"/>
                  </a:gs>
                  <a:gs pos="11940">
                    <a:srgbClr val="505050"/>
                  </a:gs>
                </a:gsLst>
                <a:lin ang="5400000" scaled="0"/>
              </a:gradFill>
            </a:endParaRP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pPr defTabSz="932563">
              <a:defRPr/>
            </a:pPr>
            <a:fld id="{27258FFF-F925-446B-8502-81C933981705}" type="slidenum">
              <a:rPr>
                <a:gradFill>
                  <a:gsLst>
                    <a:gs pos="2239">
                      <a:srgbClr val="505050"/>
                    </a:gs>
                    <a:gs pos="11940">
                      <a:srgbClr val="505050"/>
                    </a:gs>
                  </a:gsLst>
                  <a:lin ang="5400000" scaled="0"/>
                </a:gradFill>
              </a:rPr>
              <a:pPr defTabSz="932563">
                <a:defRPr/>
              </a:pPr>
              <a:t>‹#›</a:t>
            </a:fld>
            <a:endParaRPr dirty="0">
              <a:gradFill>
                <a:gsLst>
                  <a:gs pos="2239">
                    <a:srgbClr val="505050"/>
                  </a:gs>
                  <a:gs pos="11940">
                    <a:srgbClr val="505050"/>
                  </a:gs>
                </a:gsLst>
                <a:lin ang="5400000" scaled="0"/>
              </a:gradFill>
            </a:endParaRPr>
          </a:p>
        </p:txBody>
      </p:sp>
      <p:pic>
        <p:nvPicPr>
          <p:cNvPr id="7" name="Picture 6"/>
          <p:cNvPicPr>
            <a:picLocks noChangeAspect="1"/>
          </p:cNvPicPr>
          <p:nvPr userDrawn="1"/>
        </p:nvPicPr>
        <p:blipFill>
          <a:blip r:embed="rId41"/>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311598174"/>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 id="2147484365" r:id="rId24"/>
    <p:sldLayoutId id="2147484366" r:id="rId25"/>
    <p:sldLayoutId id="2147484367" r:id="rId26"/>
    <p:sldLayoutId id="2147484368" r:id="rId27"/>
    <p:sldLayoutId id="2147484369" r:id="rId28"/>
    <p:sldLayoutId id="2147484370" r:id="rId29"/>
    <p:sldLayoutId id="2147484371" r:id="rId30"/>
    <p:sldLayoutId id="2147484372" r:id="rId31"/>
    <p:sldLayoutId id="2147484373" r:id="rId32"/>
    <p:sldLayoutId id="2147484374" r:id="rId33"/>
    <p:sldLayoutId id="2147484375" r:id="rId34"/>
    <p:sldLayoutId id="2147484376" r:id="rId35"/>
    <p:sldLayoutId id="2147484377" r:id="rId36"/>
    <p:sldLayoutId id="2147484378" r:id="rId37"/>
    <p:sldLayoutId id="2147484379" r:id="rId38"/>
    <p:sldLayoutId id="2147484380" r:id="rId39"/>
  </p:sldLayoutIdLst>
  <p:transition>
    <p:fade/>
  </p:transition>
  <p:timing>
    <p:tnLst>
      <p:par>
        <p:cTn id="1" dur="indefinite" restart="never" nodeType="tmRoot"/>
      </p:par>
    </p:tnLst>
  </p:timing>
  <p:hf sldNum="0"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115785529"/>
      </p:ext>
    </p:extLst>
  </p:cSld>
  <p:clrMap bg1="dk1" tx1="lt1" bg2="dk2"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 id="2147484406" r:id="rId25"/>
    <p:sldLayoutId id="2147484407" r:id="rId26"/>
    <p:sldLayoutId id="2147484408" r:id="rId27"/>
    <p:sldLayoutId id="2147484409" r:id="rId28"/>
    <p:sldLayoutId id="2147484410" r:id="rId29"/>
    <p:sldLayoutId id="2147484411" r:id="rId30"/>
    <p:sldLayoutId id="2147484412" r:id="rId31"/>
    <p:sldLayoutId id="2147484413" r:id="rId32"/>
    <p:sldLayoutId id="2147484414" r:id="rId33"/>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1394318683"/>
      </p:ext>
    </p:extLst>
  </p:cSld>
  <p:clrMap bg1="dk1" tx1="lt1" bg2="dk2" tx2="lt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 id="2147484429" r:id="rId14"/>
    <p:sldLayoutId id="2147484430" r:id="rId15"/>
    <p:sldLayoutId id="2147484431" r:id="rId16"/>
    <p:sldLayoutId id="2147484432" r:id="rId17"/>
    <p:sldLayoutId id="2147484433" r:id="rId18"/>
    <p:sldLayoutId id="2147484434" r:id="rId19"/>
    <p:sldLayoutId id="2147484435" r:id="rId20"/>
    <p:sldLayoutId id="2147484436" r:id="rId21"/>
    <p:sldLayoutId id="2147484437" r:id="rId22"/>
    <p:sldLayoutId id="2147484438" r:id="rId23"/>
    <p:sldLayoutId id="2147484439" r:id="rId24"/>
    <p:sldLayoutId id="2147484440" r:id="rId25"/>
    <p:sldLayoutId id="2147484441" r:id="rId26"/>
    <p:sldLayoutId id="2147484442" r:id="rId27"/>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2"/>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01752236"/>
      </p:ext>
    </p:extLst>
  </p:cSld>
  <p:clrMap bg1="dk1" tx1="lt1" bg2="dk2" tx2="lt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 id="2147484457" r:id="rId14"/>
    <p:sldLayoutId id="2147484458" r:id="rId15"/>
    <p:sldLayoutId id="2147484459" r:id="rId16"/>
    <p:sldLayoutId id="2147484460" r:id="rId17"/>
    <p:sldLayoutId id="2147484461" r:id="rId18"/>
    <p:sldLayoutId id="2147484462" r:id="rId19"/>
    <p:sldLayoutId id="2147484463" r:id="rId20"/>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556476503"/>
      </p:ext>
    </p:extLst>
  </p:cSld>
  <p:clrMap bg1="dk1" tx1="lt1" bg2="dk2" tx2="lt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 id="2147484480" r:id="rId16"/>
    <p:sldLayoutId id="2147484481" r:id="rId17"/>
    <p:sldLayoutId id="2147484482" r:id="rId18"/>
    <p:sldLayoutId id="2147484483" r:id="rId19"/>
    <p:sldLayoutId id="2147484484" r:id="rId20"/>
    <p:sldLayoutId id="2147484485" r:id="rId21"/>
    <p:sldLayoutId id="2147484486" r:id="rId22"/>
    <p:sldLayoutId id="2147484487" r:id="rId23"/>
    <p:sldLayoutId id="2147484488" r:id="rId24"/>
    <p:sldLayoutId id="2147484489" r:id="rId25"/>
    <p:sldLayoutId id="2147484490" r:id="rId26"/>
    <p:sldLayoutId id="2147484491"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pos="749">
          <p15:clr>
            <a:srgbClr val="5ACBF0"/>
          </p15:clr>
        </p15:guide>
        <p15:guide id="4294967295" pos="1325">
          <p15:clr>
            <a:srgbClr val="5ACBF0"/>
          </p15:clr>
        </p15:guide>
        <p15:guide id="4294967295" pos="1901">
          <p15:clr>
            <a:srgbClr val="5ACBF0"/>
          </p15:clr>
        </p15:guide>
        <p15:guide id="4294967295" pos="2477">
          <p15:clr>
            <a:srgbClr val="5ACBF0"/>
          </p15:clr>
        </p15:guide>
        <p15:guide id="4294967295" pos="3053">
          <p15:clr>
            <a:srgbClr val="5ACBF0"/>
          </p15:clr>
        </p15:guide>
        <p15:guide id="4294967295" pos="3629">
          <p15:clr>
            <a:srgbClr val="5ACBF0"/>
          </p15:clr>
        </p15:guide>
        <p15:guide id="4294967295" pos="4205">
          <p15:clr>
            <a:srgbClr val="5ACBF0"/>
          </p15:clr>
        </p15:guide>
        <p15:guide id="4294967295" pos="4781">
          <p15:clr>
            <a:srgbClr val="5ACBF0"/>
          </p15:clr>
        </p15:guide>
        <p15:guide id="4294967295" pos="5357">
          <p15:clr>
            <a:srgbClr val="5ACBF0"/>
          </p15:clr>
        </p15:guide>
        <p15:guide id="4294967295" pos="5933">
          <p15:clr>
            <a:srgbClr val="5ACBF0"/>
          </p15:clr>
        </p15:guide>
        <p15:guide id="4294967295" pos="6509">
          <p15:clr>
            <a:srgbClr val="5ACBF0"/>
          </p15:clr>
        </p15:guide>
        <p15:guide id="4294967295" pos="7085">
          <p15:clr>
            <a:srgbClr val="5ACBF0"/>
          </p15:clr>
        </p15:guide>
        <p15:guide id="4294967295" pos="7661">
          <p15:clr>
            <a:srgbClr val="5ACBF0"/>
          </p15:clr>
        </p15:guide>
        <p15:guide id="4294967295" pos="288">
          <p15:clr>
            <a:srgbClr val="C35EA4"/>
          </p15:clr>
        </p15:guide>
        <p15:guide id="4294967295" pos="7546">
          <p15:clr>
            <a:srgbClr val="C35EA4"/>
          </p15:clr>
        </p15:guide>
        <p15:guide id="4294967295" orient="horz" pos="763">
          <p15:clr>
            <a:srgbClr val="5ACBF0"/>
          </p15:clr>
        </p15:guide>
        <p15:guide id="4294967295" orient="horz" pos="1339">
          <p15:clr>
            <a:srgbClr val="5ACBF0"/>
          </p15:clr>
        </p15:guide>
        <p15:guide id="4294967295" orient="horz" pos="1915">
          <p15:clr>
            <a:srgbClr val="5ACBF0"/>
          </p15:clr>
        </p15:guide>
        <p15:guide id="4294967295" orient="horz" pos="2491">
          <p15:clr>
            <a:srgbClr val="5ACBF0"/>
          </p15:clr>
        </p15:guide>
        <p15:guide id="4294967295" orient="horz" pos="3067">
          <p15:clr>
            <a:srgbClr val="5ACBF0"/>
          </p15:clr>
        </p15:guide>
        <p15:guide id="4294967295" orient="horz" pos="3643">
          <p15:clr>
            <a:srgbClr val="5ACBF0"/>
          </p15:clr>
        </p15:guide>
        <p15:guide id="4294967295" orient="horz" pos="4219">
          <p15:clr>
            <a:srgbClr val="5ACBF0"/>
          </p15:clr>
        </p15:guide>
        <p15:guide id="4294967295" orient="horz" pos="302">
          <p15:clr>
            <a:srgbClr val="C35EA4"/>
          </p15:clr>
        </p15:guide>
        <p15:guide id="4294967295"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37.xml"/><Relationship Id="rId4" Type="http://schemas.openxmlformats.org/officeDocument/2006/relationships/image" Target="../media/image44.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3.xml"/><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emf"/><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emf"/><Relationship Id="rId2" Type="http://schemas.openxmlformats.org/officeDocument/2006/relationships/image" Target="../media/image53.png"/><Relationship Id="rId1" Type="http://schemas.openxmlformats.org/officeDocument/2006/relationships/slideLayout" Target="../slideLayouts/slideLayout129.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49.png"/><Relationship Id="rId9" Type="http://schemas.openxmlformats.org/officeDocument/2006/relationships/image" Target="../media/image59.emf"/></Relationships>
</file>

<file path=ppt/slides/_rels/slide1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50.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0.jpeg"/><Relationship Id="rId10" Type="http://schemas.openxmlformats.org/officeDocument/2006/relationships/image" Target="../media/image68.png"/><Relationship Id="rId4" Type="http://schemas.openxmlformats.org/officeDocument/2006/relationships/image" Target="../media/image59.emf"/><Relationship Id="rId9" Type="http://schemas.openxmlformats.org/officeDocument/2006/relationships/image" Target="../media/image67.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37.xml"/><Relationship Id="rId5" Type="http://schemas.openxmlformats.org/officeDocument/2006/relationships/image" Target="../media/image48.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4.jp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emf"/><Relationship Id="rId2" Type="http://schemas.openxmlformats.org/officeDocument/2006/relationships/notesSlide" Target="../notesSlides/notesSlide13.xml"/><Relationship Id="rId16" Type="http://schemas.openxmlformats.org/officeDocument/2006/relationships/image" Target="../media/image87.png"/><Relationship Id="rId1" Type="http://schemas.openxmlformats.org/officeDocument/2006/relationships/slideLayout" Target="../slideLayouts/slideLayout150.xml"/><Relationship Id="rId6" Type="http://schemas.openxmlformats.org/officeDocument/2006/relationships/image" Target="../media/image77.emf"/><Relationship Id="rId11" Type="http://schemas.openxmlformats.org/officeDocument/2006/relationships/image" Target="../media/image82.gif"/><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59.emf"/><Relationship Id="rId9" Type="http://schemas.openxmlformats.org/officeDocument/2006/relationships/image" Target="../media/image80.jpg"/><Relationship Id="rId14"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3.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2.png"/><Relationship Id="rId2" Type="http://schemas.openxmlformats.org/officeDocument/2006/relationships/image" Target="../media/image89.png"/><Relationship Id="rId16" Type="http://schemas.openxmlformats.org/officeDocument/2006/relationships/image" Target="../media/image45.png"/><Relationship Id="rId1" Type="http://schemas.openxmlformats.org/officeDocument/2006/relationships/slideLayout" Target="../slideLayouts/slideLayout13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7.png"/><Relationship Id="rId19" Type="http://schemas.openxmlformats.org/officeDocument/2006/relationships/image" Target="../media/image104.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18" Type="http://schemas.openxmlformats.org/officeDocument/2006/relationships/image" Target="../media/image49.png"/><Relationship Id="rId3" Type="http://schemas.openxmlformats.org/officeDocument/2006/relationships/image" Target="../media/image89.png"/><Relationship Id="rId7" Type="http://schemas.openxmlformats.org/officeDocument/2006/relationships/image" Target="../media/image105.png"/><Relationship Id="rId12" Type="http://schemas.openxmlformats.org/officeDocument/2006/relationships/image" Target="../media/image108.png"/><Relationship Id="rId17" Type="http://schemas.openxmlformats.org/officeDocument/2006/relationships/image" Target="../media/image54.png"/><Relationship Id="rId2" Type="http://schemas.openxmlformats.org/officeDocument/2006/relationships/image" Target="../media/image92.png"/><Relationship Id="rId16" Type="http://schemas.openxmlformats.org/officeDocument/2006/relationships/image" Target="../media/image53.png"/><Relationship Id="rId1" Type="http://schemas.openxmlformats.org/officeDocument/2006/relationships/slideLayout" Target="../slideLayouts/slideLayout137.xml"/><Relationship Id="rId6" Type="http://schemas.openxmlformats.org/officeDocument/2006/relationships/image" Target="../media/image101.png"/><Relationship Id="rId11" Type="http://schemas.openxmlformats.org/officeDocument/2006/relationships/image" Target="../media/image107.png"/><Relationship Id="rId5" Type="http://schemas.openxmlformats.org/officeDocument/2006/relationships/image" Target="../media/image91.png"/><Relationship Id="rId15" Type="http://schemas.openxmlformats.org/officeDocument/2006/relationships/image" Target="../media/image111.png"/><Relationship Id="rId10" Type="http://schemas.openxmlformats.org/officeDocument/2006/relationships/image" Target="../media/image95.png"/><Relationship Id="rId19" Type="http://schemas.openxmlformats.org/officeDocument/2006/relationships/image" Target="../media/image55.png"/><Relationship Id="rId4" Type="http://schemas.openxmlformats.org/officeDocument/2006/relationships/image" Target="../media/image90.png"/><Relationship Id="rId9" Type="http://schemas.openxmlformats.org/officeDocument/2006/relationships/image" Target="../media/image94.png"/><Relationship Id="rId1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33.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6.png"/><Relationship Id="rId21" Type="http://schemas.openxmlformats.org/officeDocument/2006/relationships/image" Target="../media/image133.png"/><Relationship Id="rId7" Type="http://schemas.openxmlformats.org/officeDocument/2006/relationships/image" Target="../media/image120.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2" Type="http://schemas.openxmlformats.org/officeDocument/2006/relationships/image" Target="../media/image115.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37.xml"/><Relationship Id="rId6" Type="http://schemas.openxmlformats.org/officeDocument/2006/relationships/image" Target="../media/image119.png"/><Relationship Id="rId11" Type="http://schemas.openxmlformats.org/officeDocument/2006/relationships/image" Target="../media/image114.png"/><Relationship Id="rId24" Type="http://schemas.openxmlformats.org/officeDocument/2006/relationships/image" Target="../media/image136.jpeg"/><Relationship Id="rId5" Type="http://schemas.openxmlformats.org/officeDocument/2006/relationships/image" Target="../media/image118.png"/><Relationship Id="rId15" Type="http://schemas.openxmlformats.org/officeDocument/2006/relationships/image" Target="../media/image127.png"/><Relationship Id="rId23" Type="http://schemas.openxmlformats.org/officeDocument/2006/relationships/image" Target="../media/image135.jpeg"/><Relationship Id="rId10" Type="http://schemas.openxmlformats.org/officeDocument/2006/relationships/image" Target="../media/image123.png"/><Relationship Id="rId19" Type="http://schemas.openxmlformats.org/officeDocument/2006/relationships/image" Target="../media/image131.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6.gif"/><Relationship Id="rId22" Type="http://schemas.openxmlformats.org/officeDocument/2006/relationships/image" Target="../media/image134.jpeg"/></Relationships>
</file>

<file path=ppt/slides/_rels/slide28.xml.rels><?xml version="1.0" encoding="UTF-8" standalone="yes"?>
<Relationships xmlns="http://schemas.openxmlformats.org/package/2006/relationships"><Relationship Id="rId8" Type="http://schemas.openxmlformats.org/officeDocument/2006/relationships/image" Target="../media/image141.gif"/><Relationship Id="rId13" Type="http://schemas.openxmlformats.org/officeDocument/2006/relationships/image" Target="../media/image127.png"/><Relationship Id="rId18" Type="http://schemas.openxmlformats.org/officeDocument/2006/relationships/image" Target="../media/image130.png"/><Relationship Id="rId3" Type="http://schemas.openxmlformats.org/officeDocument/2006/relationships/image" Target="../media/image112.jpeg"/><Relationship Id="rId21" Type="http://schemas.openxmlformats.org/officeDocument/2006/relationships/image" Target="../media/image148.png"/><Relationship Id="rId7" Type="http://schemas.openxmlformats.org/officeDocument/2006/relationships/image" Target="../media/image140.gif"/><Relationship Id="rId12" Type="http://schemas.openxmlformats.org/officeDocument/2006/relationships/image" Target="../media/image126.gif"/><Relationship Id="rId17" Type="http://schemas.openxmlformats.org/officeDocument/2006/relationships/image" Target="../media/image147.png"/><Relationship Id="rId25" Type="http://schemas.openxmlformats.org/officeDocument/2006/relationships/image" Target="../media/image150.png"/><Relationship Id="rId2" Type="http://schemas.openxmlformats.org/officeDocument/2006/relationships/notesSlide" Target="../notesSlides/notesSlide14.xml"/><Relationship Id="rId16" Type="http://schemas.openxmlformats.org/officeDocument/2006/relationships/image" Target="../media/image146.png"/><Relationship Id="rId20" Type="http://schemas.openxmlformats.org/officeDocument/2006/relationships/image" Target="../media/image132.png"/><Relationship Id="rId1" Type="http://schemas.openxmlformats.org/officeDocument/2006/relationships/slideLayout" Target="../slideLayouts/slideLayout137.xml"/><Relationship Id="rId6" Type="http://schemas.openxmlformats.org/officeDocument/2006/relationships/image" Target="../media/image113.jpeg"/><Relationship Id="rId11" Type="http://schemas.openxmlformats.org/officeDocument/2006/relationships/image" Target="../media/image144.png"/><Relationship Id="rId24" Type="http://schemas.openxmlformats.org/officeDocument/2006/relationships/image" Target="../media/image149.png"/><Relationship Id="rId5" Type="http://schemas.openxmlformats.org/officeDocument/2006/relationships/image" Target="../media/image139.jpeg"/><Relationship Id="rId15" Type="http://schemas.openxmlformats.org/officeDocument/2006/relationships/image" Target="../media/image145.jpeg"/><Relationship Id="rId23" Type="http://schemas.openxmlformats.org/officeDocument/2006/relationships/image" Target="../media/image114.png"/><Relationship Id="rId10" Type="http://schemas.openxmlformats.org/officeDocument/2006/relationships/image" Target="../media/image143.jpg"/><Relationship Id="rId19" Type="http://schemas.openxmlformats.org/officeDocument/2006/relationships/image" Target="../media/image121.png"/><Relationship Id="rId4" Type="http://schemas.openxmlformats.org/officeDocument/2006/relationships/image" Target="../media/image138.jpeg"/><Relationship Id="rId9" Type="http://schemas.openxmlformats.org/officeDocument/2006/relationships/image" Target="../media/image142.png"/><Relationship Id="rId14" Type="http://schemas.openxmlformats.org/officeDocument/2006/relationships/image" Target="../media/image137.png"/><Relationship Id="rId22" Type="http://schemas.openxmlformats.org/officeDocument/2006/relationships/image" Target="../media/image133.png"/></Relationships>
</file>

<file path=ppt/slides/_rels/slide2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56.png"/><Relationship Id="rId18" Type="http://schemas.openxmlformats.org/officeDocument/2006/relationships/image" Target="../media/image100.png"/><Relationship Id="rId3" Type="http://schemas.openxmlformats.org/officeDocument/2006/relationships/image" Target="../media/image152.png"/><Relationship Id="rId21" Type="http://schemas.openxmlformats.org/officeDocument/2006/relationships/image" Target="../media/image62.emf"/><Relationship Id="rId7" Type="http://schemas.openxmlformats.org/officeDocument/2006/relationships/image" Target="../media/image94.png"/><Relationship Id="rId12" Type="http://schemas.openxmlformats.org/officeDocument/2006/relationships/image" Target="../media/image56.png"/><Relationship Id="rId17" Type="http://schemas.openxmlformats.org/officeDocument/2006/relationships/image" Target="../media/image49.png"/><Relationship Id="rId2" Type="http://schemas.openxmlformats.org/officeDocument/2006/relationships/image" Target="../media/image151.png"/><Relationship Id="rId16" Type="http://schemas.openxmlformats.org/officeDocument/2006/relationships/image" Target="../media/image158.png"/><Relationship Id="rId20" Type="http://schemas.openxmlformats.org/officeDocument/2006/relationships/image" Target="../media/image60.jpeg"/><Relationship Id="rId1" Type="http://schemas.openxmlformats.org/officeDocument/2006/relationships/slideLayout" Target="../slideLayouts/slideLayout137.xml"/><Relationship Id="rId6" Type="http://schemas.openxmlformats.org/officeDocument/2006/relationships/image" Target="../media/image155.png"/><Relationship Id="rId11" Type="http://schemas.openxmlformats.org/officeDocument/2006/relationships/image" Target="../media/image46.png"/><Relationship Id="rId5" Type="http://schemas.openxmlformats.org/officeDocument/2006/relationships/image" Target="../media/image154.png"/><Relationship Id="rId15" Type="http://schemas.openxmlformats.org/officeDocument/2006/relationships/image" Target="../media/image59.emf"/><Relationship Id="rId10" Type="http://schemas.openxmlformats.org/officeDocument/2006/relationships/image" Target="../media/image45.png"/><Relationship Id="rId19" Type="http://schemas.openxmlformats.org/officeDocument/2006/relationships/image" Target="../media/image68.png"/><Relationship Id="rId4" Type="http://schemas.openxmlformats.org/officeDocument/2006/relationships/image" Target="../media/image153.png"/><Relationship Id="rId9" Type="http://schemas.openxmlformats.org/officeDocument/2006/relationships/image" Target="../media/image53.png"/><Relationship Id="rId14" Type="http://schemas.openxmlformats.org/officeDocument/2006/relationships/image" Target="../media/image157.png"/><Relationship Id="rId22" Type="http://schemas.openxmlformats.org/officeDocument/2006/relationships/image" Target="../media/image63.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161.png"/><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62.png"/></Relationships>
</file>

<file path=ppt/slides/_rels/slide36.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6.emf"/><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7.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3" Type="http://schemas.openxmlformats.org/officeDocument/2006/relationships/image" Target="../media/image159.png"/><Relationship Id="rId7" Type="http://schemas.openxmlformats.org/officeDocument/2006/relationships/image" Target="../media/image167.png"/><Relationship Id="rId12" Type="http://schemas.openxmlformats.org/officeDocument/2006/relationships/image" Target="../media/image172.png"/><Relationship Id="rId17" Type="http://schemas.openxmlformats.org/officeDocument/2006/relationships/image" Target="../media/image166.emf"/><Relationship Id="rId2" Type="http://schemas.openxmlformats.org/officeDocument/2006/relationships/notesSlide" Target="../notesSlides/notesSlide21.xml"/><Relationship Id="rId16" Type="http://schemas.openxmlformats.org/officeDocument/2006/relationships/image" Target="../media/image176.png"/><Relationship Id="rId1" Type="http://schemas.openxmlformats.org/officeDocument/2006/relationships/slideLayout" Target="../slideLayouts/slideLayout29.xml"/><Relationship Id="rId6" Type="http://schemas.openxmlformats.org/officeDocument/2006/relationships/image" Target="../media/image165.png"/><Relationship Id="rId11" Type="http://schemas.openxmlformats.org/officeDocument/2006/relationships/image" Target="../media/image171.png"/><Relationship Id="rId5" Type="http://schemas.openxmlformats.org/officeDocument/2006/relationships/image" Target="../media/image164.png"/><Relationship Id="rId15" Type="http://schemas.openxmlformats.org/officeDocument/2006/relationships/image" Target="../media/image175.png"/><Relationship Id="rId10" Type="http://schemas.openxmlformats.org/officeDocument/2006/relationships/image" Target="../media/image170.png"/><Relationship Id="rId4" Type="http://schemas.openxmlformats.org/officeDocument/2006/relationships/image" Target="../media/image163.png"/><Relationship Id="rId9" Type="http://schemas.openxmlformats.org/officeDocument/2006/relationships/image" Target="../media/image169.png"/><Relationship Id="rId14" Type="http://schemas.openxmlformats.org/officeDocument/2006/relationships/image" Target="../media/image174.png"/></Relationships>
</file>

<file path=ppt/slides/_rels/slide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178.png"/><Relationship Id="rId4" Type="http://schemas.openxmlformats.org/officeDocument/2006/relationships/image" Target="../media/image177.png"/></Relationships>
</file>

<file path=ppt/slides/_rels/slide3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9.xml"/><Relationship Id="rId4" Type="http://schemas.openxmlformats.org/officeDocument/2006/relationships/image" Target="../media/image181.pn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55.xml"/><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80.png"/><Relationship Id="rId7" Type="http://schemas.openxmlformats.org/officeDocument/2006/relationships/image" Target="../media/image185.png"/><Relationship Id="rId2" Type="http://schemas.openxmlformats.org/officeDocument/2006/relationships/image" Target="../media/image179.png"/><Relationship Id="rId1" Type="http://schemas.openxmlformats.org/officeDocument/2006/relationships/slideLayout" Target="../slideLayouts/slideLayout29.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1.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180.png"/><Relationship Id="rId7" Type="http://schemas.openxmlformats.org/officeDocument/2006/relationships/image" Target="../media/image185.png"/><Relationship Id="rId2" Type="http://schemas.openxmlformats.org/officeDocument/2006/relationships/image" Target="../media/image179.png"/><Relationship Id="rId1" Type="http://schemas.openxmlformats.org/officeDocument/2006/relationships/slideLayout" Target="../slideLayouts/slideLayout29.xml"/><Relationship Id="rId6" Type="http://schemas.openxmlformats.org/officeDocument/2006/relationships/image" Target="../media/image184.png"/><Relationship Id="rId11" Type="http://schemas.openxmlformats.org/officeDocument/2006/relationships/image" Target="../media/image159.png"/><Relationship Id="rId5" Type="http://schemas.openxmlformats.org/officeDocument/2006/relationships/image" Target="../media/image183.png"/><Relationship Id="rId10" Type="http://schemas.openxmlformats.org/officeDocument/2006/relationships/image" Target="../media/image188.emf"/><Relationship Id="rId4" Type="http://schemas.openxmlformats.org/officeDocument/2006/relationships/image" Target="../media/image182.png"/><Relationship Id="rId9" Type="http://schemas.openxmlformats.org/officeDocument/2006/relationships/image" Target="../media/image187.png"/></Relationships>
</file>

<file path=ppt/slides/_rels/slide42.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emf"/><Relationship Id="rId3" Type="http://schemas.openxmlformats.org/officeDocument/2006/relationships/image" Target="../media/image159.png"/><Relationship Id="rId7" Type="http://schemas.openxmlformats.org/officeDocument/2006/relationships/image" Target="../media/image190.png"/><Relationship Id="rId12" Type="http://schemas.openxmlformats.org/officeDocument/2006/relationships/image" Target="../media/image188.emf"/><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189.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80.png"/><Relationship Id="rId9" Type="http://schemas.openxmlformats.org/officeDocument/2006/relationships/image" Target="../media/image183.png"/><Relationship Id="rId14" Type="http://schemas.openxmlformats.org/officeDocument/2006/relationships/image" Target="../media/image18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5.png"/><Relationship Id="rId18" Type="http://schemas.openxmlformats.org/officeDocument/2006/relationships/image" Target="../media/image174.png"/><Relationship Id="rId3" Type="http://schemas.openxmlformats.org/officeDocument/2006/relationships/image" Target="../media/image159.png"/><Relationship Id="rId21" Type="http://schemas.openxmlformats.org/officeDocument/2006/relationships/image" Target="../media/image196.png"/><Relationship Id="rId7" Type="http://schemas.openxmlformats.org/officeDocument/2006/relationships/image" Target="../media/image167.png"/><Relationship Id="rId12" Type="http://schemas.openxmlformats.org/officeDocument/2006/relationships/image" Target="../media/image172.png"/><Relationship Id="rId17" Type="http://schemas.openxmlformats.org/officeDocument/2006/relationships/image" Target="../media/image193.png"/><Relationship Id="rId2" Type="http://schemas.openxmlformats.org/officeDocument/2006/relationships/notesSlide" Target="../notesSlides/notesSlide26.xml"/><Relationship Id="rId16" Type="http://schemas.openxmlformats.org/officeDocument/2006/relationships/image" Target="../media/image192.png"/><Relationship Id="rId20" Type="http://schemas.openxmlformats.org/officeDocument/2006/relationships/image" Target="../media/image195.png"/><Relationship Id="rId1" Type="http://schemas.openxmlformats.org/officeDocument/2006/relationships/slideLayout" Target="../slideLayouts/slideLayout29.xml"/><Relationship Id="rId6" Type="http://schemas.openxmlformats.org/officeDocument/2006/relationships/image" Target="../media/image165.png"/><Relationship Id="rId11" Type="http://schemas.openxmlformats.org/officeDocument/2006/relationships/image" Target="../media/image171.png"/><Relationship Id="rId24" Type="http://schemas.openxmlformats.org/officeDocument/2006/relationships/image" Target="../media/image166.emf"/><Relationship Id="rId5" Type="http://schemas.openxmlformats.org/officeDocument/2006/relationships/image" Target="../media/image164.png"/><Relationship Id="rId15" Type="http://schemas.openxmlformats.org/officeDocument/2006/relationships/image" Target="../media/image191.png"/><Relationship Id="rId23" Type="http://schemas.openxmlformats.org/officeDocument/2006/relationships/image" Target="../media/image198.png"/><Relationship Id="rId10" Type="http://schemas.openxmlformats.org/officeDocument/2006/relationships/image" Target="../media/image170.png"/><Relationship Id="rId19" Type="http://schemas.openxmlformats.org/officeDocument/2006/relationships/image" Target="../media/image194.png"/><Relationship Id="rId4" Type="http://schemas.openxmlformats.org/officeDocument/2006/relationships/image" Target="../media/image163.png"/><Relationship Id="rId9" Type="http://schemas.openxmlformats.org/officeDocument/2006/relationships/image" Target="../media/image169.png"/><Relationship Id="rId14" Type="http://schemas.openxmlformats.org/officeDocument/2006/relationships/image" Target="../media/image176.png"/><Relationship Id="rId22" Type="http://schemas.openxmlformats.org/officeDocument/2006/relationships/image" Target="../media/image197.png"/></Relationships>
</file>

<file path=ppt/slides/_rels/slide4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59.png"/><Relationship Id="rId7" Type="http://schemas.openxmlformats.org/officeDocument/2006/relationships/image" Target="../media/image202.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59.png"/><Relationship Id="rId1" Type="http://schemas.openxmlformats.org/officeDocument/2006/relationships/slideLayout" Target="../slideLayouts/slideLayout29.xml"/><Relationship Id="rId4" Type="http://schemas.openxmlformats.org/officeDocument/2006/relationships/image" Target="../media/image178.png"/></Relationships>
</file>

<file path=ppt/slides/_rels/slide4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77.png"/><Relationship Id="rId7" Type="http://schemas.openxmlformats.org/officeDocument/2006/relationships/image" Target="../media/image208.png"/><Relationship Id="rId2" Type="http://schemas.openxmlformats.org/officeDocument/2006/relationships/image" Target="../media/image159.png"/><Relationship Id="rId1" Type="http://schemas.openxmlformats.org/officeDocument/2006/relationships/slideLayout" Target="../slideLayouts/slideLayout29.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178.png"/><Relationship Id="rId9" Type="http://schemas.openxmlformats.org/officeDocument/2006/relationships/image" Target="../media/image210.png"/></Relationships>
</file>

<file path=ppt/slides/_rels/slide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59.png"/><Relationship Id="rId1" Type="http://schemas.openxmlformats.org/officeDocument/2006/relationships/slideLayout" Target="../slideLayouts/slideLayout29.xml"/><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8.xml"/></Relationships>
</file>

<file path=ppt/slides/_rels/slide5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88.emf"/><Relationship Id="rId7" Type="http://schemas.openxmlformats.org/officeDocument/2006/relationships/image" Target="../media/image212.png"/><Relationship Id="rId2" Type="http://schemas.openxmlformats.org/officeDocument/2006/relationships/image" Target="../media/image211.emf"/><Relationship Id="rId1" Type="http://schemas.openxmlformats.org/officeDocument/2006/relationships/slideLayout" Target="../slideLayouts/slideLayout29.xml"/><Relationship Id="rId6" Type="http://schemas.openxmlformats.org/officeDocument/2006/relationships/image" Target="../media/image207.png"/><Relationship Id="rId5" Type="http://schemas.openxmlformats.org/officeDocument/2006/relationships/image" Target="../media/image187.png"/><Relationship Id="rId4" Type="http://schemas.openxmlformats.org/officeDocument/2006/relationships/image" Target="../media/image186.emf"/><Relationship Id="rId9" Type="http://schemas.openxmlformats.org/officeDocument/2006/relationships/image" Target="../media/image213.png"/></Relationships>
</file>

<file path=ppt/slides/_rels/slide51.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161.png"/><Relationship Id="rId3" Type="http://schemas.openxmlformats.org/officeDocument/2006/relationships/image" Target="../media/image180.png"/><Relationship Id="rId7" Type="http://schemas.openxmlformats.org/officeDocument/2006/relationships/image" Target="../media/image215.png"/><Relationship Id="rId12" Type="http://schemas.openxmlformats.org/officeDocument/2006/relationships/image" Target="../media/image183.png"/><Relationship Id="rId2" Type="http://schemas.openxmlformats.org/officeDocument/2006/relationships/image" Target="../media/image179.png"/><Relationship Id="rId1" Type="http://schemas.openxmlformats.org/officeDocument/2006/relationships/slideLayout" Target="../slideLayouts/slideLayout29.xml"/><Relationship Id="rId6" Type="http://schemas.openxmlformats.org/officeDocument/2006/relationships/image" Target="../media/image213.png"/><Relationship Id="rId11" Type="http://schemas.openxmlformats.org/officeDocument/2006/relationships/image" Target="../media/image187.png"/><Relationship Id="rId5" Type="http://schemas.openxmlformats.org/officeDocument/2006/relationships/image" Target="../media/image214.png"/><Relationship Id="rId10" Type="http://schemas.openxmlformats.org/officeDocument/2006/relationships/image" Target="../media/image186.emf"/><Relationship Id="rId4" Type="http://schemas.openxmlformats.org/officeDocument/2006/relationships/image" Target="../media/image212.png"/><Relationship Id="rId9" Type="http://schemas.openxmlformats.org/officeDocument/2006/relationships/image" Target="../media/image188.emf"/></Relationships>
</file>

<file path=ppt/slides/_rels/slide52.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216.png"/><Relationship Id="rId18" Type="http://schemas.openxmlformats.org/officeDocument/2006/relationships/image" Target="../media/image178.png"/><Relationship Id="rId3" Type="http://schemas.openxmlformats.org/officeDocument/2006/relationships/image" Target="../media/image186.emf"/><Relationship Id="rId7" Type="http://schemas.openxmlformats.org/officeDocument/2006/relationships/image" Target="../media/image212.png"/><Relationship Id="rId12" Type="http://schemas.openxmlformats.org/officeDocument/2006/relationships/image" Target="../media/image215.png"/><Relationship Id="rId17" Type="http://schemas.openxmlformats.org/officeDocument/2006/relationships/image" Target="../media/image177.png"/><Relationship Id="rId2" Type="http://schemas.openxmlformats.org/officeDocument/2006/relationships/image" Target="../media/image188.emf"/><Relationship Id="rId16" Type="http://schemas.openxmlformats.org/officeDocument/2006/relationships/image" Target="../media/image172.png"/><Relationship Id="rId1" Type="http://schemas.openxmlformats.org/officeDocument/2006/relationships/slideLayout" Target="../slideLayouts/slideLayout29.xml"/><Relationship Id="rId6" Type="http://schemas.openxmlformats.org/officeDocument/2006/relationships/image" Target="../media/image179.png"/><Relationship Id="rId11" Type="http://schemas.openxmlformats.org/officeDocument/2006/relationships/image" Target="../media/image213.png"/><Relationship Id="rId5" Type="http://schemas.openxmlformats.org/officeDocument/2006/relationships/image" Target="../media/image180.png"/><Relationship Id="rId15" Type="http://schemas.openxmlformats.org/officeDocument/2006/relationships/image" Target="../media/image171.png"/><Relationship Id="rId10" Type="http://schemas.openxmlformats.org/officeDocument/2006/relationships/image" Target="../media/image183.png"/><Relationship Id="rId4" Type="http://schemas.openxmlformats.org/officeDocument/2006/relationships/image" Target="../media/image187.png"/><Relationship Id="rId9" Type="http://schemas.openxmlformats.org/officeDocument/2006/relationships/image" Target="../media/image214.png"/><Relationship Id="rId14" Type="http://schemas.openxmlformats.org/officeDocument/2006/relationships/image" Target="../media/image159.png"/></Relationships>
</file>

<file path=ppt/slides/_rels/slide53.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217.png"/><Relationship Id="rId7" Type="http://schemas.openxmlformats.org/officeDocument/2006/relationships/image" Target="../media/image188.emf"/><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218.png"/><Relationship Id="rId9" Type="http://schemas.openxmlformats.org/officeDocument/2006/relationships/image" Target="../media/image1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12.png"/><Relationship Id="rId18" Type="http://schemas.openxmlformats.org/officeDocument/2006/relationships/image" Target="../media/image176.png"/><Relationship Id="rId26" Type="http://schemas.openxmlformats.org/officeDocument/2006/relationships/image" Target="../media/image195.png"/><Relationship Id="rId3" Type="http://schemas.openxmlformats.org/officeDocument/2006/relationships/image" Target="../media/image220.png"/><Relationship Id="rId21" Type="http://schemas.openxmlformats.org/officeDocument/2006/relationships/image" Target="../media/image231.png"/><Relationship Id="rId7" Type="http://schemas.openxmlformats.org/officeDocument/2006/relationships/image" Target="../media/image208.png"/><Relationship Id="rId12" Type="http://schemas.openxmlformats.org/officeDocument/2006/relationships/image" Target="../media/image226.png"/><Relationship Id="rId17" Type="http://schemas.openxmlformats.org/officeDocument/2006/relationships/image" Target="../media/image229.png"/><Relationship Id="rId25" Type="http://schemas.openxmlformats.org/officeDocument/2006/relationships/image" Target="../media/image203.png"/><Relationship Id="rId2" Type="http://schemas.openxmlformats.org/officeDocument/2006/relationships/image" Target="../media/image219.png"/><Relationship Id="rId16" Type="http://schemas.openxmlformats.org/officeDocument/2006/relationships/image" Target="../media/image228.png"/><Relationship Id="rId20" Type="http://schemas.openxmlformats.org/officeDocument/2006/relationships/image" Target="../media/image230.png"/><Relationship Id="rId29" Type="http://schemas.openxmlformats.org/officeDocument/2006/relationships/image" Target="../media/image233.png"/><Relationship Id="rId1" Type="http://schemas.openxmlformats.org/officeDocument/2006/relationships/slideLayout" Target="../slideLayouts/slideLayout29.xml"/><Relationship Id="rId6" Type="http://schemas.openxmlformats.org/officeDocument/2006/relationships/image" Target="../media/image206.png"/><Relationship Id="rId11" Type="http://schemas.openxmlformats.org/officeDocument/2006/relationships/image" Target="../media/image225.png"/><Relationship Id="rId24" Type="http://schemas.openxmlformats.org/officeDocument/2006/relationships/image" Target="../media/image171.png"/><Relationship Id="rId32" Type="http://schemas.openxmlformats.org/officeDocument/2006/relationships/image" Target="../media/image199.png"/><Relationship Id="rId5" Type="http://schemas.openxmlformats.org/officeDocument/2006/relationships/image" Target="../media/image222.png"/><Relationship Id="rId15" Type="http://schemas.openxmlformats.org/officeDocument/2006/relationships/image" Target="../media/image174.png"/><Relationship Id="rId23" Type="http://schemas.openxmlformats.org/officeDocument/2006/relationships/image" Target="../media/image170.png"/><Relationship Id="rId28" Type="http://schemas.openxmlformats.org/officeDocument/2006/relationships/image" Target="../media/image201.png"/><Relationship Id="rId10" Type="http://schemas.openxmlformats.org/officeDocument/2006/relationships/image" Target="../media/image213.png"/><Relationship Id="rId19" Type="http://schemas.openxmlformats.org/officeDocument/2006/relationships/image" Target="../media/image172.png"/><Relationship Id="rId31" Type="http://schemas.openxmlformats.org/officeDocument/2006/relationships/image" Target="../media/image202.png"/><Relationship Id="rId4" Type="http://schemas.openxmlformats.org/officeDocument/2006/relationships/image" Target="../media/image221.png"/><Relationship Id="rId9" Type="http://schemas.openxmlformats.org/officeDocument/2006/relationships/image" Target="../media/image224.png"/><Relationship Id="rId14" Type="http://schemas.openxmlformats.org/officeDocument/2006/relationships/image" Target="../media/image227.png"/><Relationship Id="rId22" Type="http://schemas.openxmlformats.org/officeDocument/2006/relationships/image" Target="../media/image232.png"/><Relationship Id="rId27" Type="http://schemas.openxmlformats.org/officeDocument/2006/relationships/image" Target="../media/image205.png"/><Relationship Id="rId30" Type="http://schemas.openxmlformats.org/officeDocument/2006/relationships/image" Target="../media/image204.png"/></Relationships>
</file>

<file path=ppt/slides/_rels/slide57.xml.rels><?xml version="1.0" encoding="UTF-8" standalone="yes"?>
<Relationships xmlns="http://schemas.openxmlformats.org/package/2006/relationships"><Relationship Id="rId8" Type="http://schemas.openxmlformats.org/officeDocument/2006/relationships/hyperlink" Target="http://aka.ms/wap-lab" TargetMode="External"/><Relationship Id="rId3" Type="http://schemas.openxmlformats.org/officeDocument/2006/relationships/hyperlink" Target="http://aka.ms/moderninfrastructure" TargetMode="External"/><Relationship Id="rId7" Type="http://schemas.openxmlformats.org/officeDocument/2006/relationships/hyperlink" Target="http://aka.ms/virtualization-lab" TargetMode="External"/><Relationship Id="rId2" Type="http://schemas.openxmlformats.org/officeDocument/2006/relationships/notesSlide" Target="../notesSlides/notesSlide29.xml"/><Relationship Id="rId1" Type="http://schemas.openxmlformats.org/officeDocument/2006/relationships/slideLayout" Target="../slideLayouts/slideLayout187.xml"/><Relationship Id="rId6" Type="http://schemas.openxmlformats.org/officeDocument/2006/relationships/hyperlink" Target="https://twitter.com/MS_ITPro" TargetMode="External"/><Relationship Id="rId5" Type="http://schemas.openxmlformats.org/officeDocument/2006/relationships/hyperlink" Target="http://aka.ms/cloud-platform-ebook" TargetMode="External"/><Relationship Id="rId4" Type="http://schemas.openxmlformats.org/officeDocument/2006/relationships/hyperlink" Target="http://aka.ms/deployinghyper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0.xml"/><Relationship Id="rId1" Type="http://schemas.openxmlformats.org/officeDocument/2006/relationships/slideLayout" Target="../slideLayouts/slideLayout173.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137.xml"/><Relationship Id="rId6" Type="http://schemas.openxmlformats.org/officeDocument/2006/relationships/image" Target="../media/image30.png"/><Relationship Id="rId11" Type="http://schemas.openxmlformats.org/officeDocument/2006/relationships/image" Target="../media/image35.png"/><Relationship Id="rId5" Type="http://schemas.microsoft.com/office/2007/relationships/hdphoto" Target="../media/hdphoto1.wdp"/><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 y="88117"/>
            <a:ext cx="11889564" cy="917575"/>
          </a:xfrm>
        </p:spPr>
        <p:txBody>
          <a:bodyPr/>
          <a:lstStyle/>
          <a:p>
            <a:r>
              <a:rPr lang="en-US" sz="5400" dirty="0" smtClean="0">
                <a:solidFill>
                  <a:schemeClr val="tx1"/>
                </a:solidFill>
              </a:rPr>
              <a:t>Classic vs. Hyper-scale networks</a:t>
            </a:r>
            <a:endParaRPr lang="en-US" sz="5400" dirty="0">
              <a:solidFill>
                <a:schemeClr val="tx1"/>
              </a:solidFill>
            </a:endParaRPr>
          </a:p>
        </p:txBody>
      </p:sp>
      <p:sp>
        <p:nvSpPr>
          <p:cNvPr id="22" name="TextBox 21"/>
          <p:cNvSpPr txBox="1"/>
          <p:nvPr/>
        </p:nvSpPr>
        <p:spPr>
          <a:xfrm>
            <a:off x="731837" y="1439862"/>
            <a:ext cx="1214192" cy="70901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Large L2 Domains</a:t>
            </a:r>
            <a:endParaRPr lang="en-US" sz="1600" b="1" dirty="0">
              <a:solidFill>
                <a:srgbClr val="FFFFFF"/>
              </a:solidFill>
              <a:latin typeface="Segoe UI Light"/>
            </a:endParaRPr>
          </a:p>
        </p:txBody>
      </p:sp>
      <p:sp>
        <p:nvSpPr>
          <p:cNvPr id="24" name="TextBox 23"/>
          <p:cNvSpPr txBox="1"/>
          <p:nvPr/>
        </p:nvSpPr>
        <p:spPr>
          <a:xfrm>
            <a:off x="731837" y="2355138"/>
            <a:ext cx="1214192" cy="70901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HW-based Service</a:t>
            </a:r>
            <a:endParaRPr lang="en-US" sz="1600" b="1" dirty="0">
              <a:solidFill>
                <a:srgbClr val="FFFFFF"/>
              </a:solidFill>
              <a:latin typeface="Segoe UI Light"/>
            </a:endParaRPr>
          </a:p>
        </p:txBody>
      </p:sp>
      <p:sp>
        <p:nvSpPr>
          <p:cNvPr id="25" name="TextBox 24"/>
          <p:cNvSpPr txBox="1"/>
          <p:nvPr/>
        </p:nvSpPr>
        <p:spPr>
          <a:xfrm>
            <a:off x="731837" y="3245450"/>
            <a:ext cx="1214192" cy="70901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Simple Tree Design</a:t>
            </a:r>
            <a:endParaRPr lang="en-US" sz="1600" b="1" dirty="0">
              <a:solidFill>
                <a:srgbClr val="FFFFFF"/>
              </a:solidFill>
              <a:latin typeface="Segoe UI Light"/>
            </a:endParaRPr>
          </a:p>
        </p:txBody>
      </p:sp>
      <p:sp>
        <p:nvSpPr>
          <p:cNvPr id="26" name="TextBox 25"/>
          <p:cNvSpPr txBox="1"/>
          <p:nvPr/>
        </p:nvSpPr>
        <p:spPr>
          <a:xfrm>
            <a:off x="6774192" y="1439862"/>
            <a:ext cx="1214192" cy="70901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L3 at all Layers</a:t>
            </a:r>
            <a:endParaRPr lang="en-US" sz="1600" b="1" dirty="0">
              <a:solidFill>
                <a:srgbClr val="FFFFFF"/>
              </a:solidFill>
              <a:latin typeface="Segoe UI Light"/>
            </a:endParaRPr>
          </a:p>
        </p:txBody>
      </p:sp>
      <p:sp>
        <p:nvSpPr>
          <p:cNvPr id="27" name="TextBox 26"/>
          <p:cNvSpPr txBox="1"/>
          <p:nvPr/>
        </p:nvSpPr>
        <p:spPr>
          <a:xfrm>
            <a:off x="6774192" y="2355138"/>
            <a:ext cx="1214192" cy="70901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Software</a:t>
            </a:r>
            <a:endParaRPr lang="en-US" sz="1600" b="1" dirty="0" smtClean="0">
              <a:solidFill>
                <a:srgbClr val="FFFFFF"/>
              </a:solidFill>
              <a:latin typeface="Segoe UI Light"/>
            </a:endParaRPr>
          </a:p>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Service</a:t>
            </a:r>
            <a:endParaRPr lang="en-US" sz="1600" b="1" dirty="0">
              <a:solidFill>
                <a:srgbClr val="FFFFFF"/>
              </a:solidFill>
              <a:latin typeface="Segoe UI Light"/>
            </a:endParaRPr>
          </a:p>
        </p:txBody>
      </p:sp>
      <p:sp>
        <p:nvSpPr>
          <p:cNvPr id="28" name="TextBox 27"/>
          <p:cNvSpPr txBox="1"/>
          <p:nvPr/>
        </p:nvSpPr>
        <p:spPr>
          <a:xfrm>
            <a:off x="6774192" y="3245450"/>
            <a:ext cx="1214192" cy="70901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39316"/>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Clos-based design</a:t>
            </a:r>
            <a:endParaRPr lang="en-US" sz="1600" b="1" dirty="0">
              <a:solidFill>
                <a:srgbClr val="FFFFFF"/>
              </a:solidFill>
              <a:latin typeface="Segoe UI Light"/>
            </a:endParaRPr>
          </a:p>
        </p:txBody>
      </p:sp>
      <p:sp>
        <p:nvSpPr>
          <p:cNvPr id="5" name="Rectangle 4"/>
          <p:cNvSpPr/>
          <p:nvPr/>
        </p:nvSpPr>
        <p:spPr>
          <a:xfrm>
            <a:off x="1923694" y="4280949"/>
            <a:ext cx="3456343" cy="369332"/>
          </a:xfrm>
          <a:prstGeom prst="rect">
            <a:avLst/>
          </a:prstGeom>
        </p:spPr>
        <p:txBody>
          <a:bodyPr wrap="square">
            <a:spAutoFit/>
          </a:bodyPr>
          <a:lstStyle/>
          <a:p>
            <a:pPr defTabSz="1112980"/>
            <a:r>
              <a:rPr lang="en-US" dirty="0">
                <a:solidFill>
                  <a:srgbClr val="FFFFFF"/>
                </a:solidFill>
                <a:effectLst>
                  <a:outerShdw blurRad="38100" dist="38100" dir="2700000" algn="tl">
                    <a:srgbClr val="000000">
                      <a:alpha val="43137"/>
                    </a:srgbClr>
                  </a:outerShdw>
                </a:effectLst>
                <a:latin typeface="Calibri" panose="020F0502020204030204" pitchFamily="34" charset="0"/>
                <a:cs typeface="Calibri" pitchFamily="34" charset="0"/>
              </a:rPr>
              <a:t>Diversity and manual provisioning </a:t>
            </a:r>
            <a:endParaRPr lang="en-US" dirty="0">
              <a:solidFill>
                <a:srgbClr val="FFFFFF"/>
              </a:solidFill>
              <a:latin typeface="Segoe UI Light"/>
              <a:cs typeface="Calibri" pitchFamily="34" charset="0"/>
            </a:endParaRPr>
          </a:p>
        </p:txBody>
      </p:sp>
      <p:sp>
        <p:nvSpPr>
          <p:cNvPr id="6" name="Rectangle 5"/>
          <p:cNvSpPr/>
          <p:nvPr/>
        </p:nvSpPr>
        <p:spPr>
          <a:xfrm>
            <a:off x="1923695" y="4945062"/>
            <a:ext cx="3306740" cy="646331"/>
          </a:xfrm>
          <a:prstGeom prst="rect">
            <a:avLst/>
          </a:prstGeom>
        </p:spPr>
        <p:txBody>
          <a:bodyPr wrap="square">
            <a:spAutoFit/>
          </a:bodyPr>
          <a:lstStyle/>
          <a:p>
            <a:pPr defTabSz="1112980"/>
            <a:r>
              <a:rPr lang="en-US" dirty="0">
                <a:solidFill>
                  <a:srgbClr val="FFFFFF"/>
                </a:solidFill>
                <a:effectLst>
                  <a:outerShdw blurRad="38100" dist="38100" dir="2700000" algn="tl">
                    <a:srgbClr val="000000">
                      <a:alpha val="43137"/>
                    </a:srgbClr>
                  </a:outerShdw>
                </a:effectLst>
                <a:latin typeface="Calibri" panose="020F0502020204030204" pitchFamily="34" charset="0"/>
                <a:cs typeface="Calibri" pitchFamily="34" charset="0"/>
              </a:rPr>
              <a:t>Complex hardware and lack of automated operations</a:t>
            </a:r>
            <a:endParaRPr lang="en-US" dirty="0">
              <a:solidFill>
                <a:srgbClr val="FFFFFF"/>
              </a:solidFill>
              <a:latin typeface="Segoe UI Light"/>
              <a:cs typeface="Calibri" pitchFamily="34" charset="0"/>
            </a:endParaRPr>
          </a:p>
        </p:txBody>
      </p:sp>
      <p:sp>
        <p:nvSpPr>
          <p:cNvPr id="8" name="Rectangle 7"/>
          <p:cNvSpPr/>
          <p:nvPr/>
        </p:nvSpPr>
        <p:spPr>
          <a:xfrm>
            <a:off x="1874837" y="5935662"/>
            <a:ext cx="3448825" cy="369332"/>
          </a:xfrm>
          <a:prstGeom prst="rect">
            <a:avLst/>
          </a:prstGeom>
        </p:spPr>
        <p:txBody>
          <a:bodyPr wrap="square">
            <a:spAutoFit/>
          </a:bodyPr>
          <a:lstStyle/>
          <a:p>
            <a:pPr defTabSz="1112980"/>
            <a:r>
              <a:rPr lang="en-US" dirty="0">
                <a:solidFill>
                  <a:srgbClr val="FFFFFF"/>
                </a:solidFill>
                <a:effectLst>
                  <a:outerShdw blurRad="38100" dist="38100" dir="2700000" algn="tl">
                    <a:srgbClr val="000000">
                      <a:alpha val="43137"/>
                    </a:srgbClr>
                  </a:outerShdw>
                </a:effectLst>
                <a:latin typeface="Calibri" panose="020F0502020204030204" pitchFamily="34" charset="0"/>
                <a:cs typeface="Calibri" pitchFamily="34" charset="0"/>
              </a:rPr>
              <a:t>High complexity and human error</a:t>
            </a:r>
            <a:endParaRPr lang="en-US" dirty="0">
              <a:solidFill>
                <a:srgbClr val="FFFFFF"/>
              </a:solidFill>
              <a:latin typeface="Segoe UI Light"/>
              <a:cs typeface="Calibri" pitchFamily="34" charset="0"/>
            </a:endParaRPr>
          </a:p>
        </p:txBody>
      </p:sp>
      <p:sp>
        <p:nvSpPr>
          <p:cNvPr id="9" name="Rectangle 8"/>
          <p:cNvSpPr/>
          <p:nvPr/>
        </p:nvSpPr>
        <p:spPr>
          <a:xfrm>
            <a:off x="8081410" y="5822731"/>
            <a:ext cx="3798329" cy="646331"/>
          </a:xfrm>
          <a:prstGeom prst="rect">
            <a:avLst/>
          </a:prstGeom>
        </p:spPr>
        <p:txBody>
          <a:bodyPr wrap="square">
            <a:spAutoFit/>
          </a:bodyPr>
          <a:lstStyle/>
          <a:p>
            <a:pPr defTabSz="1112980"/>
            <a:r>
              <a:rPr lang="en-US" dirty="0">
                <a:solidFill>
                  <a:srgbClr val="FFFFFF"/>
                </a:solidFill>
                <a:effectLst>
                  <a:outerShdw blurRad="38100" dist="38100" dir="2700000" algn="tl">
                    <a:srgbClr val="000000">
                      <a:alpha val="43137"/>
                    </a:srgbClr>
                  </a:outerShdw>
                </a:effectLst>
                <a:latin typeface="Calibri" panose="020F0502020204030204" pitchFamily="34" charset="0"/>
                <a:cs typeface="Calibri" pitchFamily="34" charset="0"/>
              </a:rPr>
              <a:t>Resilient, automated monitoring and remediation, low human involvement</a:t>
            </a:r>
            <a:endParaRPr lang="en-US" dirty="0">
              <a:solidFill>
                <a:srgbClr val="FFFFFF"/>
              </a:solidFill>
              <a:latin typeface="Segoe UI Light"/>
              <a:cs typeface="Calibri" pitchFamily="34" charset="0"/>
            </a:endParaRPr>
          </a:p>
        </p:txBody>
      </p:sp>
      <p:sp>
        <p:nvSpPr>
          <p:cNvPr id="10" name="Rectangle 9"/>
          <p:cNvSpPr/>
          <p:nvPr/>
        </p:nvSpPr>
        <p:spPr>
          <a:xfrm>
            <a:off x="8081410" y="4960141"/>
            <a:ext cx="3798329" cy="646331"/>
          </a:xfrm>
          <a:prstGeom prst="rect">
            <a:avLst/>
          </a:prstGeom>
        </p:spPr>
        <p:txBody>
          <a:bodyPr wrap="square">
            <a:spAutoFit/>
          </a:bodyPr>
          <a:lstStyle/>
          <a:p>
            <a:pPr defTabSz="1112980"/>
            <a:r>
              <a:rPr lang="en-US" dirty="0">
                <a:solidFill>
                  <a:srgbClr val="FFFFFF"/>
                </a:solidFill>
                <a:effectLst>
                  <a:outerShdw blurRad="38100" dist="38100" dir="2700000" algn="tl">
                    <a:srgbClr val="000000">
                      <a:alpha val="43137"/>
                    </a:srgbClr>
                  </a:outerShdw>
                </a:effectLst>
                <a:latin typeface="Calibri" panose="020F0502020204030204" pitchFamily="34" charset="0"/>
                <a:cs typeface="Calibri" pitchFamily="34" charset="0"/>
              </a:rPr>
              <a:t>Simplify requirements, optimized design, and unify infrastructure</a:t>
            </a:r>
            <a:endParaRPr lang="en-US" dirty="0">
              <a:solidFill>
                <a:srgbClr val="FFFFFF"/>
              </a:solidFill>
              <a:latin typeface="Segoe UI Light"/>
              <a:cs typeface="Calibri" pitchFamily="34" charset="0"/>
            </a:endParaRPr>
          </a:p>
        </p:txBody>
      </p:sp>
      <p:sp>
        <p:nvSpPr>
          <p:cNvPr id="11" name="Rectangle 10"/>
          <p:cNvSpPr/>
          <p:nvPr/>
        </p:nvSpPr>
        <p:spPr>
          <a:xfrm>
            <a:off x="8081411" y="4183152"/>
            <a:ext cx="3623226" cy="646331"/>
          </a:xfrm>
          <a:prstGeom prst="rect">
            <a:avLst/>
          </a:prstGeom>
        </p:spPr>
        <p:txBody>
          <a:bodyPr wrap="square">
            <a:spAutoFit/>
          </a:bodyPr>
          <a:lstStyle/>
          <a:p>
            <a:pPr defTabSz="1112980"/>
            <a:r>
              <a:rPr lang="en-US" dirty="0">
                <a:solidFill>
                  <a:srgbClr val="FFFFFF"/>
                </a:solidFill>
                <a:effectLst>
                  <a:outerShdw blurRad="38100" dist="38100" dir="2700000" algn="tl">
                    <a:srgbClr val="000000">
                      <a:alpha val="43137"/>
                    </a:srgbClr>
                  </a:outerShdw>
                </a:effectLst>
                <a:latin typeface="Calibri" panose="020F0502020204030204" pitchFamily="34" charset="0"/>
                <a:cs typeface="Calibri" pitchFamily="34" charset="0"/>
              </a:rPr>
              <a:t>Automated provisioning, integrated process</a:t>
            </a:r>
            <a:endParaRPr lang="en-US" dirty="0">
              <a:solidFill>
                <a:srgbClr val="FFFFFF"/>
              </a:solidFill>
              <a:latin typeface="Segoe UI Light"/>
              <a:cs typeface="Calibri" pitchFamily="34" charset="0"/>
            </a:endParaRPr>
          </a:p>
        </p:txBody>
      </p:sp>
      <p:sp>
        <p:nvSpPr>
          <p:cNvPr id="13" name="Isosceles Triangle 12"/>
          <p:cNvSpPr/>
          <p:nvPr/>
        </p:nvSpPr>
        <p:spPr bwMode="auto">
          <a:xfrm rot="5400000">
            <a:off x="5260773" y="2522966"/>
            <a:ext cx="1678686" cy="373357"/>
          </a:xfrm>
          <a:prstGeom prst="triangle">
            <a:avLst/>
          </a:prstGeom>
          <a:solidFill>
            <a:schemeClr val="tx1"/>
          </a:solidFill>
          <a:ln>
            <a:noFill/>
            <a:headEnd type="none" w="med" len="med"/>
            <a:tailEnd type="none" w="med" len="med"/>
          </a:ln>
          <a:effectLst>
            <a:innerShdw blurRad="63500" dist="50800" dir="162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3825" tIns="179060" rIns="223825" bIns="179060" numCol="1" spcCol="0" rtlCol="0" fromWordArt="0" anchor="t" anchorCtr="0" forceAA="0" compatLnSpc="1">
            <a:prstTxWarp prst="textNoShape">
              <a:avLst/>
            </a:prstTxWarp>
            <a:noAutofit/>
          </a:bodyPr>
          <a:lstStyle/>
          <a:p>
            <a:pPr algn="ctr" defTabSz="1141252" fontAlgn="base">
              <a:lnSpc>
                <a:spcPct val="90000"/>
              </a:lnSpc>
              <a:spcBef>
                <a:spcPct val="0"/>
              </a:spcBef>
              <a:spcAft>
                <a:spcPct val="0"/>
              </a:spcAft>
            </a:pPr>
            <a:endParaRPr lang="en-US" sz="2937" dirty="0" err="1">
              <a:solidFill>
                <a:srgbClr val="FFFFFF"/>
              </a:solidFill>
              <a:ea typeface="Segoe UI" pitchFamily="34" charset="0"/>
              <a:cs typeface="Segoe UI" pitchFamily="34" charset="0"/>
            </a:endParaRPr>
          </a:p>
        </p:txBody>
      </p:sp>
      <p:grpSp>
        <p:nvGrpSpPr>
          <p:cNvPr id="3" name="Group 14"/>
          <p:cNvGrpSpPr/>
          <p:nvPr/>
        </p:nvGrpSpPr>
        <p:grpSpPr>
          <a:xfrm>
            <a:off x="5435718" y="4106862"/>
            <a:ext cx="2290229" cy="652822"/>
            <a:chOff x="519644" y="5914846"/>
            <a:chExt cx="2290229" cy="652822"/>
          </a:xfrm>
        </p:grpSpPr>
        <p:sp>
          <p:nvSpPr>
            <p:cNvPr id="12" name="TextBox 15"/>
            <p:cNvSpPr txBox="1"/>
            <p:nvPr/>
          </p:nvSpPr>
          <p:spPr>
            <a:xfrm>
              <a:off x="519644" y="5914846"/>
              <a:ext cx="1454861" cy="652822"/>
            </a:xfrm>
            <a:prstGeom prst="rect">
              <a:avLst/>
            </a:prstGeom>
            <a:noFill/>
          </p:spPr>
          <p:txBody>
            <a:bodyPr wrap="none" lIns="223825" tIns="179060" rIns="223825" bIns="179060" rtlCol="0">
              <a:noAutofit/>
            </a:bodyPr>
            <a:lstStyle/>
            <a:p>
              <a:pPr algn="ctr" defTabSz="1112980">
                <a:lnSpc>
                  <a:spcPct val="90000"/>
                </a:lnSpc>
                <a:spcAft>
                  <a:spcPts val="734"/>
                </a:spcAft>
              </a:pPr>
              <a:r>
                <a:rPr lang="en-US" sz="3200" b="1" dirty="0">
                  <a:solidFill>
                    <a:srgbClr val="FFFFFF"/>
                  </a:solidFill>
                  <a:effectLst>
                    <a:outerShdw blurRad="38100" dist="38100" dir="2700000" algn="tl">
                      <a:srgbClr val="000000">
                        <a:alpha val="43137"/>
                      </a:srgbClr>
                    </a:outerShdw>
                  </a:effectLst>
                  <a:latin typeface="Segoe UI Light"/>
                  <a:cs typeface="Segoe UI Semibold" panose="020B0702040204020203" pitchFamily="34" charset="0"/>
                </a:rPr>
                <a:t>Agility</a:t>
              </a:r>
            </a:p>
          </p:txBody>
        </p:sp>
        <p:sp>
          <p:nvSpPr>
            <p:cNvPr id="220" name="Freeform 9"/>
            <p:cNvSpPr>
              <a:spLocks noEditPoints="1"/>
            </p:cNvSpPr>
            <p:nvPr/>
          </p:nvSpPr>
          <p:spPr bwMode="black">
            <a:xfrm rot="16200000">
              <a:off x="2330942" y="6046378"/>
              <a:ext cx="477959" cy="4799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111912" tIns="55956" rIns="111912" bIns="55956" numCol="1" anchor="t" anchorCtr="0" compatLnSpc="1">
              <a:prstTxWarp prst="textNoShape">
                <a:avLst/>
              </a:prstTxWarp>
            </a:bodyPr>
            <a:lstStyle/>
            <a:p>
              <a:pPr defTabSz="1112980"/>
              <a:endParaRPr lang="en-US" sz="3200" b="1">
                <a:solidFill>
                  <a:srgbClr val="FFFFFF"/>
                </a:solidFill>
                <a:effectLst>
                  <a:outerShdw blurRad="38100" dist="38100" dir="2700000" algn="tl">
                    <a:srgbClr val="000000">
                      <a:alpha val="43137"/>
                    </a:srgbClr>
                  </a:outerShdw>
                </a:effectLst>
                <a:latin typeface="Segoe UI Light"/>
              </a:endParaRPr>
            </a:p>
          </p:txBody>
        </p:sp>
      </p:grpSp>
      <p:grpSp>
        <p:nvGrpSpPr>
          <p:cNvPr id="4" name="Group 34"/>
          <p:cNvGrpSpPr/>
          <p:nvPr/>
        </p:nvGrpSpPr>
        <p:grpSpPr>
          <a:xfrm>
            <a:off x="5435718" y="4868862"/>
            <a:ext cx="2290231" cy="652822"/>
            <a:chOff x="5565415" y="4760988"/>
            <a:chExt cx="2290231" cy="652822"/>
          </a:xfrm>
        </p:grpSpPr>
        <p:sp>
          <p:nvSpPr>
            <p:cNvPr id="20" name="TextBox 35"/>
            <p:cNvSpPr txBox="1"/>
            <p:nvPr/>
          </p:nvSpPr>
          <p:spPr>
            <a:xfrm>
              <a:off x="5565415" y="4760988"/>
              <a:ext cx="1454861" cy="652822"/>
            </a:xfrm>
            <a:prstGeom prst="rect">
              <a:avLst/>
            </a:prstGeom>
            <a:noFill/>
          </p:spPr>
          <p:txBody>
            <a:bodyPr wrap="none" lIns="223825" tIns="179060" rIns="223825" bIns="179060" rtlCol="0">
              <a:noAutofit/>
            </a:bodyPr>
            <a:lstStyle/>
            <a:p>
              <a:pPr algn="ctr" defTabSz="1112980">
                <a:lnSpc>
                  <a:spcPct val="90000"/>
                </a:lnSpc>
                <a:spcAft>
                  <a:spcPts val="734"/>
                </a:spcAft>
              </a:pPr>
              <a:r>
                <a:rPr lang="en-US" sz="3200" b="1" dirty="0">
                  <a:solidFill>
                    <a:srgbClr val="FFFFFF"/>
                  </a:solidFill>
                  <a:effectLst>
                    <a:outerShdw blurRad="38100" dist="38100" dir="2700000" algn="tl">
                      <a:srgbClr val="000000">
                        <a:alpha val="43137"/>
                      </a:srgbClr>
                    </a:outerShdw>
                  </a:effectLst>
                  <a:latin typeface="Segoe UI Light"/>
                  <a:cs typeface="Segoe UI Semibold" panose="020B0702040204020203" pitchFamily="34" charset="0"/>
                </a:rPr>
                <a:t>Efficiency</a:t>
              </a:r>
            </a:p>
          </p:txBody>
        </p:sp>
        <p:sp>
          <p:nvSpPr>
            <p:cNvPr id="221" name="Freeform 9"/>
            <p:cNvSpPr>
              <a:spLocks noEditPoints="1"/>
            </p:cNvSpPr>
            <p:nvPr/>
          </p:nvSpPr>
          <p:spPr bwMode="black">
            <a:xfrm rot="16200000">
              <a:off x="7376715" y="4926501"/>
              <a:ext cx="477959" cy="4799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111912" tIns="55956" rIns="111912" bIns="55956" numCol="1" anchor="t" anchorCtr="0" compatLnSpc="1">
              <a:prstTxWarp prst="textNoShape">
                <a:avLst/>
              </a:prstTxWarp>
            </a:bodyPr>
            <a:lstStyle/>
            <a:p>
              <a:pPr defTabSz="1112980"/>
              <a:endParaRPr lang="en-US" sz="3200" b="1">
                <a:solidFill>
                  <a:srgbClr val="FFFFFF"/>
                </a:solidFill>
                <a:effectLst>
                  <a:outerShdw blurRad="38100" dist="38100" dir="2700000" algn="tl">
                    <a:srgbClr val="000000">
                      <a:alpha val="43137"/>
                    </a:srgbClr>
                  </a:outerShdw>
                </a:effectLst>
                <a:latin typeface="Segoe UI Light"/>
              </a:endParaRPr>
            </a:p>
          </p:txBody>
        </p:sp>
      </p:grpSp>
      <p:grpSp>
        <p:nvGrpSpPr>
          <p:cNvPr id="14" name="Group 40"/>
          <p:cNvGrpSpPr/>
          <p:nvPr/>
        </p:nvGrpSpPr>
        <p:grpSpPr>
          <a:xfrm>
            <a:off x="5435718" y="5707062"/>
            <a:ext cx="2290231" cy="652822"/>
            <a:chOff x="5565415" y="5665285"/>
            <a:chExt cx="2290231" cy="652822"/>
          </a:xfrm>
        </p:grpSpPr>
        <p:sp>
          <p:nvSpPr>
            <p:cNvPr id="21" name="TextBox 41"/>
            <p:cNvSpPr txBox="1"/>
            <p:nvPr/>
          </p:nvSpPr>
          <p:spPr>
            <a:xfrm>
              <a:off x="5565415" y="5665285"/>
              <a:ext cx="1454861" cy="652822"/>
            </a:xfrm>
            <a:prstGeom prst="rect">
              <a:avLst/>
            </a:prstGeom>
            <a:noFill/>
          </p:spPr>
          <p:txBody>
            <a:bodyPr wrap="none" lIns="223825" tIns="179060" rIns="223825" bIns="179060" rtlCol="0">
              <a:noAutofit/>
            </a:bodyPr>
            <a:lstStyle/>
            <a:p>
              <a:pPr algn="ctr" defTabSz="1112980">
                <a:lnSpc>
                  <a:spcPct val="90000"/>
                </a:lnSpc>
                <a:spcAft>
                  <a:spcPts val="734"/>
                </a:spcAft>
              </a:pPr>
              <a:r>
                <a:rPr lang="en-US" sz="3200" b="1" dirty="0">
                  <a:solidFill>
                    <a:srgbClr val="FFFFFF"/>
                  </a:solidFill>
                  <a:effectLst>
                    <a:outerShdw blurRad="38100" dist="38100" dir="2700000" algn="tl">
                      <a:srgbClr val="000000">
                        <a:alpha val="43137"/>
                      </a:srgbClr>
                    </a:outerShdw>
                  </a:effectLst>
                  <a:latin typeface="Segoe UI Light"/>
                  <a:cs typeface="Segoe UI Semibold" panose="020B0702040204020203" pitchFamily="34" charset="0"/>
                </a:rPr>
                <a:t>Availability</a:t>
              </a:r>
            </a:p>
          </p:txBody>
        </p:sp>
        <p:sp>
          <p:nvSpPr>
            <p:cNvPr id="222" name="Freeform 9"/>
            <p:cNvSpPr>
              <a:spLocks noEditPoints="1"/>
            </p:cNvSpPr>
            <p:nvPr/>
          </p:nvSpPr>
          <p:spPr bwMode="black">
            <a:xfrm rot="16200000">
              <a:off x="7376715" y="5821969"/>
              <a:ext cx="477959" cy="4799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111912" tIns="55956" rIns="111912" bIns="55956" numCol="1" anchor="t" anchorCtr="0" compatLnSpc="1">
              <a:prstTxWarp prst="textNoShape">
                <a:avLst/>
              </a:prstTxWarp>
            </a:bodyPr>
            <a:lstStyle/>
            <a:p>
              <a:pPr defTabSz="1112980"/>
              <a:endParaRPr lang="en-US" sz="3200" b="1">
                <a:solidFill>
                  <a:srgbClr val="FFFFFF"/>
                </a:solidFill>
                <a:effectLst>
                  <a:outerShdw blurRad="38100" dist="38100" dir="2700000" algn="tl">
                    <a:srgbClr val="000000">
                      <a:alpha val="43137"/>
                    </a:srgbClr>
                  </a:outerShdw>
                </a:effectLst>
                <a:latin typeface="Segoe UI Light"/>
              </a:endParaRPr>
            </a:p>
          </p:txBody>
        </p:sp>
      </p:grpSp>
      <p:sp>
        <p:nvSpPr>
          <p:cNvPr id="32" name="Freeform 9"/>
          <p:cNvSpPr>
            <a:spLocks noEditPoints="1"/>
          </p:cNvSpPr>
          <p:nvPr/>
        </p:nvSpPr>
        <p:spPr bwMode="black">
          <a:xfrm rot="5400000">
            <a:off x="1190009" y="5863747"/>
            <a:ext cx="477959" cy="4799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111912" tIns="55956" rIns="111912" bIns="55956" numCol="1" anchor="t" anchorCtr="0" compatLnSpc="1">
            <a:prstTxWarp prst="textNoShape">
              <a:avLst/>
            </a:prstTxWarp>
          </a:bodyPr>
          <a:lstStyle/>
          <a:p>
            <a:pPr defTabSz="1112980"/>
            <a:endParaRPr lang="en-US" sz="2400">
              <a:solidFill>
                <a:srgbClr val="FFFFFF"/>
              </a:solidFill>
              <a:latin typeface="Segoe UI Light"/>
            </a:endParaRPr>
          </a:p>
        </p:txBody>
      </p:sp>
      <p:sp>
        <p:nvSpPr>
          <p:cNvPr id="33" name="Freeform 9"/>
          <p:cNvSpPr>
            <a:spLocks noEditPoints="1"/>
          </p:cNvSpPr>
          <p:nvPr/>
        </p:nvSpPr>
        <p:spPr bwMode="black">
          <a:xfrm rot="5400000">
            <a:off x="1199436" y="5029954"/>
            <a:ext cx="477959" cy="4799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111912" tIns="55956" rIns="111912" bIns="55956" numCol="1" anchor="t" anchorCtr="0" compatLnSpc="1">
            <a:prstTxWarp prst="textNoShape">
              <a:avLst/>
            </a:prstTxWarp>
          </a:bodyPr>
          <a:lstStyle/>
          <a:p>
            <a:pPr defTabSz="1112980"/>
            <a:endParaRPr lang="en-US" sz="2400">
              <a:solidFill>
                <a:srgbClr val="FFFFFF"/>
              </a:solidFill>
              <a:latin typeface="Segoe UI Light"/>
            </a:endParaRPr>
          </a:p>
        </p:txBody>
      </p:sp>
      <p:sp>
        <p:nvSpPr>
          <p:cNvPr id="34" name="Freeform 9"/>
          <p:cNvSpPr>
            <a:spLocks noEditPoints="1"/>
          </p:cNvSpPr>
          <p:nvPr/>
        </p:nvSpPr>
        <p:spPr bwMode="black">
          <a:xfrm rot="5400000">
            <a:off x="1190009" y="4252965"/>
            <a:ext cx="477959" cy="47990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111912" tIns="55956" rIns="111912" bIns="55956" numCol="1" anchor="t" anchorCtr="0" compatLnSpc="1">
            <a:prstTxWarp prst="textNoShape">
              <a:avLst/>
            </a:prstTxWarp>
          </a:bodyPr>
          <a:lstStyle/>
          <a:p>
            <a:pPr defTabSz="1112980"/>
            <a:endParaRPr lang="en-US" sz="2400">
              <a:solidFill>
                <a:srgbClr val="FFFFFF"/>
              </a:solidFill>
              <a:latin typeface="Segoe UI Light"/>
            </a:endParaRPr>
          </a:p>
        </p:txBody>
      </p:sp>
      <p:grpSp>
        <p:nvGrpSpPr>
          <p:cNvPr id="17" name="Group 46"/>
          <p:cNvGrpSpPr/>
          <p:nvPr/>
        </p:nvGrpSpPr>
        <p:grpSpPr>
          <a:xfrm>
            <a:off x="8056131" y="1463233"/>
            <a:ext cx="3648506" cy="2492823"/>
            <a:chOff x="8056131" y="1463233"/>
            <a:chExt cx="3648506" cy="2492823"/>
          </a:xfrm>
        </p:grpSpPr>
        <p:pic>
          <p:nvPicPr>
            <p:cNvPr id="29" name="Picture 47"/>
            <p:cNvPicPr>
              <a:picLocks noChangeAspect="1"/>
            </p:cNvPicPr>
            <p:nvPr/>
          </p:nvPicPr>
          <p:blipFill rotWithShape="1">
            <a:blip r:embed="rId3">
              <a:extLst>
                <a:ext uri="{28A0092B-C50C-407E-A947-70E740481C1C}">
                  <a14:useLocalDpi xmlns:a14="http://schemas.microsoft.com/office/drawing/2010/main" val="0"/>
                </a:ext>
              </a:extLst>
            </a:blip>
            <a:srcRect l="27112"/>
            <a:stretch/>
          </p:blipFill>
          <p:spPr>
            <a:xfrm>
              <a:off x="8056131" y="1463233"/>
              <a:ext cx="3648506" cy="24928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TextBox 48"/>
            <p:cNvSpPr txBox="1"/>
            <p:nvPr/>
          </p:nvSpPr>
          <p:spPr>
            <a:xfrm>
              <a:off x="10873024" y="2786347"/>
              <a:ext cx="702756" cy="627864"/>
            </a:xfrm>
            <a:prstGeom prst="rect">
              <a:avLst/>
            </a:prstGeom>
            <a:solidFill>
              <a:srgbClr val="F7F7F7"/>
            </a:solidFill>
          </p:spPr>
          <p:txBody>
            <a:bodyPr wrap="none" lIns="182880" tIns="146304" rIns="182880" bIns="146304" rtlCol="0">
              <a:spAutoFit/>
            </a:bodyPr>
            <a:lstStyle/>
            <a:p>
              <a:pPr>
                <a:lnSpc>
                  <a:spcPct val="90000"/>
                </a:lnSpc>
                <a:spcAft>
                  <a:spcPts val="600"/>
                </a:spcAft>
              </a:pPr>
              <a:r>
                <a:rPr lang="en-US" sz="2400" dirty="0" smtClean="0">
                  <a:solidFill>
                    <a:srgbClr val="5D94C7"/>
                  </a:solidFill>
                </a:rPr>
                <a:t>L3</a:t>
              </a:r>
            </a:p>
          </p:txBody>
        </p:sp>
      </p:grpSp>
      <p:grpSp>
        <p:nvGrpSpPr>
          <p:cNvPr id="18" name="Group 50"/>
          <p:cNvGrpSpPr/>
          <p:nvPr/>
        </p:nvGrpSpPr>
        <p:grpSpPr>
          <a:xfrm>
            <a:off x="2025164" y="1472095"/>
            <a:ext cx="3418072" cy="2475099"/>
            <a:chOff x="2025164" y="1472095"/>
            <a:chExt cx="3418072" cy="2475099"/>
          </a:xfrm>
        </p:grpSpPr>
        <p:pic>
          <p:nvPicPr>
            <p:cNvPr id="7" name="Picture 51"/>
            <p:cNvPicPr>
              <a:picLocks noChangeAspect="1"/>
            </p:cNvPicPr>
            <p:nvPr/>
          </p:nvPicPr>
          <p:blipFill>
            <a:blip r:embed="rId4"/>
            <a:stretch>
              <a:fillRect/>
            </a:stretch>
          </p:blipFill>
          <p:spPr>
            <a:xfrm>
              <a:off x="2025164" y="1472095"/>
              <a:ext cx="3418072" cy="2475099"/>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6" name="TextBox 52"/>
            <p:cNvSpPr txBox="1"/>
            <p:nvPr/>
          </p:nvSpPr>
          <p:spPr>
            <a:xfrm>
              <a:off x="3398837" y="3077198"/>
              <a:ext cx="685800" cy="572464"/>
            </a:xfrm>
            <a:prstGeom prst="rect">
              <a:avLst/>
            </a:prstGeom>
            <a:solidFill>
              <a:srgbClr val="F7F7F7"/>
            </a:solidFill>
          </p:spPr>
          <p:txBody>
            <a:bodyPr wrap="square" lIns="182880" tIns="146304" rIns="182880" bIns="146304" rtlCol="0">
              <a:spAutoFit/>
            </a:bodyPr>
            <a:lstStyle/>
            <a:p>
              <a:pPr>
                <a:lnSpc>
                  <a:spcPct val="90000"/>
                </a:lnSpc>
                <a:spcAft>
                  <a:spcPts val="600"/>
                </a:spcAft>
              </a:pPr>
              <a:r>
                <a:rPr lang="en-US" sz="2000" dirty="0" smtClean="0">
                  <a:solidFill>
                    <a:srgbClr val="FF8C00">
                      <a:lumMod val="75000"/>
                    </a:srgbClr>
                  </a:solidFill>
                </a:rPr>
                <a:t>L2</a:t>
              </a:r>
            </a:p>
          </p:txBody>
        </p:sp>
      </p:grpSp>
    </p:spTree>
    <p:extLst>
      <p:ext uri="{BB962C8B-B14F-4D97-AF65-F5344CB8AC3E}">
        <p14:creationId xmlns:p14="http://schemas.microsoft.com/office/powerpoint/2010/main" val="157346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bwMode="auto">
          <a:xfrm rot="16200000">
            <a:off x="2739991" y="3311578"/>
            <a:ext cx="2686003" cy="1647763"/>
          </a:xfrm>
          <a:prstGeom prst="trapezoid">
            <a:avLst/>
          </a:prstGeom>
          <a:solidFill>
            <a:schemeClr val="bg1">
              <a:lumMod val="95000"/>
              <a:lumOff val="5000"/>
              <a:alpha val="25098"/>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3825" tIns="179060" rIns="223825" bIns="179060" numCol="1" spcCol="0" rtlCol="0" fromWordArt="0" anchor="t" anchorCtr="0" forceAA="0" compatLnSpc="1">
            <a:prstTxWarp prst="textNoShape">
              <a:avLst/>
            </a:prstTxWarp>
            <a:noAutofit/>
          </a:bodyPr>
          <a:lstStyle/>
          <a:p>
            <a:pPr algn="ctr" defTabSz="1141252" fontAlgn="base">
              <a:lnSpc>
                <a:spcPct val="90000"/>
              </a:lnSpc>
              <a:spcBef>
                <a:spcPct val="0"/>
              </a:spcBef>
              <a:spcAft>
                <a:spcPct val="0"/>
              </a:spcAft>
            </a:pPr>
            <a:endParaRPr lang="en-US" sz="2937"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a:xfrm>
            <a:off x="274639" y="295275"/>
            <a:ext cx="11889564" cy="917575"/>
          </a:xfrm>
        </p:spPr>
        <p:txBody>
          <a:bodyPr/>
          <a:lstStyle/>
          <a:p>
            <a:r>
              <a:rPr lang="en-US" dirty="0" smtClean="0"/>
              <a:t>Software-defined networking (SDN)</a:t>
            </a:r>
            <a:endParaRPr lang="en-US" dirty="0"/>
          </a:p>
        </p:txBody>
      </p:sp>
      <p:grpSp>
        <p:nvGrpSpPr>
          <p:cNvPr id="22" name="Group 1"/>
          <p:cNvGrpSpPr/>
          <p:nvPr/>
        </p:nvGrpSpPr>
        <p:grpSpPr>
          <a:xfrm>
            <a:off x="2296849" y="4441628"/>
            <a:ext cx="1011219" cy="819196"/>
            <a:chOff x="2748510" y="3883809"/>
            <a:chExt cx="1124187" cy="910715"/>
          </a:xfrm>
        </p:grpSpPr>
        <p:sp>
          <p:nvSpPr>
            <p:cNvPr id="7" name="Cube 3"/>
            <p:cNvSpPr/>
            <p:nvPr/>
          </p:nvSpPr>
          <p:spPr>
            <a:xfrm>
              <a:off x="2768292" y="3883809"/>
              <a:ext cx="1104405" cy="910715"/>
            </a:xfrm>
            <a:prstGeom prst="cube">
              <a:avLst/>
            </a:prstGeom>
            <a:solidFill>
              <a:schemeClr val="accent3"/>
            </a:solidFill>
            <a:ln w="9525" cap="flat" cmpd="sng" algn="ctr">
              <a:noFill/>
              <a:prstDash val="solid"/>
            </a:ln>
            <a:effectLst>
              <a:outerShdw blurRad="40000" dist="20000" dir="5400000" rotWithShape="0">
                <a:srgbClr val="000000">
                  <a:alpha val="38000"/>
                </a:srgbClr>
              </a:outerShdw>
            </a:effectLst>
          </p:spPr>
          <p:txBody>
            <a:bodyPr lIns="0" rIns="0" rtlCol="0" anchor="ctr"/>
            <a:lstStyle/>
            <a:p>
              <a:pPr algn="ctr" defTabSz="839073"/>
              <a:endParaRPr lang="en-US" sz="1259" kern="0">
                <a:solidFill>
                  <a:sysClr val="windowText" lastClr="000000"/>
                </a:solidFill>
              </a:endParaRPr>
            </a:p>
          </p:txBody>
        </p:sp>
        <p:sp>
          <p:nvSpPr>
            <p:cNvPr id="12" name="Rectangle 5"/>
            <p:cNvSpPr/>
            <p:nvPr/>
          </p:nvSpPr>
          <p:spPr>
            <a:xfrm>
              <a:off x="2748510" y="4112509"/>
              <a:ext cx="943079" cy="658660"/>
            </a:xfrm>
            <a:prstGeom prst="rect">
              <a:avLst/>
            </a:prstGeom>
            <a:ln>
              <a:noFill/>
            </a:ln>
          </p:spPr>
          <p:txBody>
            <a:bodyPr wrap="none">
              <a:spAutoFit/>
            </a:bodyPr>
            <a:lstStyle/>
            <a:p>
              <a:pPr algn="ctr" defTabSz="839073">
                <a:lnSpc>
                  <a:spcPts val="1349"/>
                </a:lnSpc>
              </a:pPr>
              <a:r>
                <a:rPr lang="en-US" sz="1224" kern="0" dirty="0">
                  <a:solidFill>
                    <a:srgbClr val="FFFFFF"/>
                  </a:solidFill>
                  <a:effectLst>
                    <a:outerShdw blurRad="38100" dist="38100" dir="2700000" algn="tl">
                      <a:srgbClr val="000000">
                        <a:alpha val="43137"/>
                      </a:srgbClr>
                    </a:outerShdw>
                  </a:effectLst>
                </a:rPr>
                <a:t>Physical</a:t>
              </a:r>
            </a:p>
            <a:p>
              <a:pPr algn="ctr" defTabSz="839073">
                <a:lnSpc>
                  <a:spcPts val="1349"/>
                </a:lnSpc>
              </a:pPr>
              <a:r>
                <a:rPr lang="en-US" sz="1224" kern="0" dirty="0">
                  <a:solidFill>
                    <a:srgbClr val="FFFFFF"/>
                  </a:solidFill>
                  <a:effectLst>
                    <a:outerShdw blurRad="38100" dist="38100" dir="2700000" algn="tl">
                      <a:srgbClr val="000000">
                        <a:alpha val="43137"/>
                      </a:srgbClr>
                    </a:outerShdw>
                  </a:effectLst>
                </a:rPr>
                <a:t>Transport</a:t>
              </a:r>
            </a:p>
            <a:p>
              <a:pPr algn="ctr" defTabSz="839073">
                <a:lnSpc>
                  <a:spcPts val="1349"/>
                </a:lnSpc>
              </a:pPr>
              <a:r>
                <a:rPr lang="en-US" sz="1224" kern="0" dirty="0">
                  <a:solidFill>
                    <a:srgbClr val="FFFFFF"/>
                  </a:solidFill>
                  <a:effectLst>
                    <a:outerShdw blurRad="38100" dist="38100" dir="2700000" algn="tl">
                      <a:srgbClr val="000000">
                        <a:alpha val="43137"/>
                      </a:srgbClr>
                    </a:outerShdw>
                  </a:effectLst>
                </a:rPr>
                <a:t>Plane</a:t>
              </a:r>
            </a:p>
          </p:txBody>
        </p:sp>
      </p:grpSp>
      <p:grpSp>
        <p:nvGrpSpPr>
          <p:cNvPr id="21" name="Group 17"/>
          <p:cNvGrpSpPr/>
          <p:nvPr/>
        </p:nvGrpSpPr>
        <p:grpSpPr>
          <a:xfrm>
            <a:off x="2314643" y="3820744"/>
            <a:ext cx="993425" cy="819197"/>
            <a:chOff x="2768293" y="3193559"/>
            <a:chExt cx="1104405" cy="910715"/>
          </a:xfrm>
        </p:grpSpPr>
        <p:sp>
          <p:nvSpPr>
            <p:cNvPr id="8" name="Cube 18"/>
            <p:cNvSpPr/>
            <p:nvPr/>
          </p:nvSpPr>
          <p:spPr>
            <a:xfrm>
              <a:off x="2768293" y="3193559"/>
              <a:ext cx="1104405" cy="910715"/>
            </a:xfrm>
            <a:prstGeom prst="cube">
              <a:avLst/>
            </a:prstGeom>
            <a:solidFill>
              <a:schemeClr val="accent1"/>
            </a:solidFill>
            <a:ln w="9525" cap="flat" cmpd="sng" algn="ctr">
              <a:noFill/>
              <a:prstDash val="solid"/>
            </a:ln>
            <a:effectLst/>
          </p:spPr>
          <p:txBody>
            <a:bodyPr lIns="0" rIns="0" rtlCol="0" anchor="ctr"/>
            <a:lstStyle/>
            <a:p>
              <a:pPr algn="ctr" defTabSz="839073"/>
              <a:endParaRPr lang="en-US" sz="1259" kern="0">
                <a:solidFill>
                  <a:sysClr val="windowText" lastClr="000000"/>
                </a:solidFill>
              </a:endParaRPr>
            </a:p>
          </p:txBody>
        </p:sp>
        <p:sp>
          <p:nvSpPr>
            <p:cNvPr id="11" name="Rectangle 31"/>
            <p:cNvSpPr/>
            <p:nvPr/>
          </p:nvSpPr>
          <p:spPr>
            <a:xfrm>
              <a:off x="2807318" y="3528856"/>
              <a:ext cx="825461" cy="473322"/>
            </a:xfrm>
            <a:prstGeom prst="rect">
              <a:avLst/>
            </a:prstGeom>
            <a:ln>
              <a:noFill/>
            </a:ln>
          </p:spPr>
          <p:txBody>
            <a:bodyPr wrap="none">
              <a:spAutoFit/>
            </a:bodyPr>
            <a:lstStyle/>
            <a:p>
              <a:pPr algn="ctr" defTabSz="839073">
                <a:lnSpc>
                  <a:spcPts val="1349"/>
                </a:lnSpc>
              </a:pPr>
              <a:r>
                <a:rPr lang="en-US" sz="1224" kern="0" dirty="0">
                  <a:solidFill>
                    <a:srgbClr val="FFFFFF"/>
                  </a:solidFill>
                  <a:effectLst>
                    <a:outerShdw blurRad="38100" dist="38100" dir="2700000" algn="tl">
                      <a:srgbClr val="000000">
                        <a:alpha val="43137"/>
                      </a:srgbClr>
                    </a:outerShdw>
                  </a:effectLst>
                </a:rPr>
                <a:t>Control </a:t>
              </a:r>
            </a:p>
            <a:p>
              <a:pPr algn="ctr" defTabSz="839073">
                <a:lnSpc>
                  <a:spcPts val="1349"/>
                </a:lnSpc>
              </a:pPr>
              <a:r>
                <a:rPr lang="en-US" sz="1224" kern="0" dirty="0">
                  <a:solidFill>
                    <a:srgbClr val="FFFFFF"/>
                  </a:solidFill>
                  <a:effectLst>
                    <a:outerShdw blurRad="38100" dist="38100" dir="2700000" algn="tl">
                      <a:srgbClr val="000000">
                        <a:alpha val="43137"/>
                      </a:srgbClr>
                    </a:outerShdw>
                  </a:effectLst>
                </a:rPr>
                <a:t>Plane</a:t>
              </a:r>
            </a:p>
          </p:txBody>
        </p:sp>
      </p:grpSp>
      <p:grpSp>
        <p:nvGrpSpPr>
          <p:cNvPr id="20" name="Group 45"/>
          <p:cNvGrpSpPr/>
          <p:nvPr/>
        </p:nvGrpSpPr>
        <p:grpSpPr>
          <a:xfrm>
            <a:off x="2159175" y="3202873"/>
            <a:ext cx="1148905" cy="819198"/>
            <a:chOff x="2595447" y="2506662"/>
            <a:chExt cx="1277252" cy="910715"/>
          </a:xfrm>
          <a:solidFill>
            <a:schemeClr val="accent5">
              <a:lumMod val="50000"/>
            </a:schemeClr>
          </a:solidFill>
        </p:grpSpPr>
        <p:sp>
          <p:nvSpPr>
            <p:cNvPr id="9" name="Cube 46"/>
            <p:cNvSpPr/>
            <p:nvPr/>
          </p:nvSpPr>
          <p:spPr>
            <a:xfrm>
              <a:off x="2768294" y="2506662"/>
              <a:ext cx="1104405" cy="910715"/>
            </a:xfrm>
            <a:prstGeom prst="cub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1912" tIns="111912" rIns="0" bIns="111912" numCol="1" spcCol="0" rtlCol="0" fromWordArt="0" anchor="ctr" anchorCtr="0" forceAA="0" compatLnSpc="1">
              <a:prstTxWarp prst="textNoShape">
                <a:avLst/>
              </a:prstTxWarp>
              <a:noAutofit/>
            </a:bodyPr>
            <a:lstStyle/>
            <a:p>
              <a:pPr algn="ctr" defTabSz="838830" fontAlgn="base">
                <a:lnSpc>
                  <a:spcPct val="90000"/>
                </a:lnSpc>
                <a:spcBef>
                  <a:spcPct val="0"/>
                </a:spcBef>
                <a:spcAft>
                  <a:spcPct val="0"/>
                </a:spcAft>
              </a:pPr>
              <a:endParaRPr lang="en-US" sz="1469">
                <a:solidFill>
                  <a:srgbClr val="FFFFFF"/>
                </a:solidFill>
                <a:effectLst>
                  <a:outerShdw blurRad="38100" dist="38100" dir="2700000" algn="tl">
                    <a:srgbClr val="000000">
                      <a:alpha val="43137"/>
                    </a:srgbClr>
                  </a:outerShdw>
                </a:effectLst>
              </a:endParaRPr>
            </a:p>
          </p:txBody>
        </p:sp>
        <p:sp>
          <p:nvSpPr>
            <p:cNvPr id="10" name="Rectangle 47"/>
            <p:cNvSpPr/>
            <p:nvPr/>
          </p:nvSpPr>
          <p:spPr>
            <a:xfrm>
              <a:off x="2595447" y="2884349"/>
              <a:ext cx="1123696" cy="4746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1912" tIns="111912" rIns="0" bIns="111912" numCol="1" spcCol="0" rtlCol="0" fromWordArt="0" anchor="ctr" anchorCtr="0" forceAA="0" compatLnSpc="1">
              <a:prstTxWarp prst="textNoShape">
                <a:avLst/>
              </a:prstTxWarp>
              <a:noAutofit/>
            </a:bodyPr>
            <a:lstStyle/>
            <a:p>
              <a:pPr algn="ctr" defTabSz="838830" fontAlgn="base">
                <a:lnSpc>
                  <a:spcPct val="90000"/>
                </a:lnSpc>
                <a:spcBef>
                  <a:spcPct val="0"/>
                </a:spcBef>
                <a:spcAft>
                  <a:spcPct val="0"/>
                </a:spcAft>
              </a:pPr>
              <a:r>
                <a:rPr lang="en-US" sz="1224" dirty="0">
                  <a:solidFill>
                    <a:srgbClr val="FFFFFF"/>
                  </a:solidFill>
                  <a:effectLst>
                    <a:outerShdw blurRad="38100" dist="38100" dir="2700000" algn="tl">
                      <a:srgbClr val="000000">
                        <a:alpha val="43137"/>
                      </a:srgbClr>
                    </a:outerShdw>
                  </a:effectLst>
                </a:rPr>
                <a:t>Application</a:t>
              </a:r>
            </a:p>
            <a:p>
              <a:pPr algn="ctr" defTabSz="838830" fontAlgn="base">
                <a:lnSpc>
                  <a:spcPct val="90000"/>
                </a:lnSpc>
                <a:spcBef>
                  <a:spcPct val="0"/>
                </a:spcBef>
                <a:spcAft>
                  <a:spcPct val="0"/>
                </a:spcAft>
              </a:pPr>
              <a:r>
                <a:rPr lang="en-US" sz="1224" dirty="0">
                  <a:solidFill>
                    <a:srgbClr val="FFFFFF"/>
                  </a:solidFill>
                </a:rPr>
                <a:t>Plane</a:t>
              </a:r>
            </a:p>
          </p:txBody>
        </p:sp>
      </p:grpSp>
      <p:grpSp>
        <p:nvGrpSpPr>
          <p:cNvPr id="23" name="Group 51"/>
          <p:cNvGrpSpPr/>
          <p:nvPr/>
        </p:nvGrpSpPr>
        <p:grpSpPr>
          <a:xfrm>
            <a:off x="4416137" y="5573666"/>
            <a:ext cx="993425" cy="819196"/>
            <a:chOff x="2768292" y="3883809"/>
            <a:chExt cx="1104405" cy="910715"/>
          </a:xfrm>
        </p:grpSpPr>
        <p:sp>
          <p:nvSpPr>
            <p:cNvPr id="24" name="Cube 52"/>
            <p:cNvSpPr/>
            <p:nvPr/>
          </p:nvSpPr>
          <p:spPr>
            <a:xfrm>
              <a:off x="2768292" y="3883809"/>
              <a:ext cx="1104405" cy="910715"/>
            </a:xfrm>
            <a:prstGeom prst="cube">
              <a:avLst/>
            </a:prstGeom>
            <a:solidFill>
              <a:schemeClr val="accent3"/>
            </a:solidFill>
            <a:ln w="9525" cap="flat" cmpd="sng" algn="ctr">
              <a:noFill/>
              <a:prstDash val="solid"/>
            </a:ln>
            <a:effectLst>
              <a:outerShdw blurRad="40000" dist="20000" dir="5400000" rotWithShape="0">
                <a:srgbClr val="000000">
                  <a:alpha val="38000"/>
                </a:srgbClr>
              </a:outerShdw>
            </a:effectLst>
          </p:spPr>
          <p:txBody>
            <a:bodyPr lIns="0" rIns="0" rtlCol="0" anchor="ctr"/>
            <a:lstStyle/>
            <a:p>
              <a:pPr algn="ctr" defTabSz="839073"/>
              <a:endParaRPr lang="en-US" sz="1259" kern="0">
                <a:solidFill>
                  <a:sysClr val="windowText" lastClr="000000"/>
                </a:solidFill>
              </a:endParaRPr>
            </a:p>
          </p:txBody>
        </p:sp>
        <p:sp>
          <p:nvSpPr>
            <p:cNvPr id="25" name="Rectangle 53"/>
            <p:cNvSpPr/>
            <p:nvPr/>
          </p:nvSpPr>
          <p:spPr>
            <a:xfrm>
              <a:off x="2867911" y="4318073"/>
              <a:ext cx="704279" cy="287985"/>
            </a:xfrm>
            <a:prstGeom prst="rect">
              <a:avLst/>
            </a:prstGeom>
            <a:ln>
              <a:noFill/>
            </a:ln>
          </p:spPr>
          <p:txBody>
            <a:bodyPr wrap="none">
              <a:spAutoFit/>
            </a:bodyPr>
            <a:lstStyle/>
            <a:p>
              <a:pPr algn="ctr" defTabSz="839073">
                <a:lnSpc>
                  <a:spcPts val="1349"/>
                </a:lnSpc>
              </a:pPr>
              <a:r>
                <a:rPr lang="en-US" sz="1224" kern="0" dirty="0" smtClean="0">
                  <a:solidFill>
                    <a:srgbClr val="FFFFFF"/>
                  </a:solidFill>
                  <a:effectLst>
                    <a:outerShdw blurRad="38100" dist="38100" dir="2700000" algn="tl">
                      <a:srgbClr val="000000">
                        <a:alpha val="43137"/>
                      </a:srgbClr>
                    </a:outerShdw>
                  </a:effectLst>
                </a:rPr>
                <a:t>Switch</a:t>
              </a:r>
              <a:endParaRPr lang="en-US" sz="1224" kern="0" dirty="0">
                <a:solidFill>
                  <a:srgbClr val="FFFFFF"/>
                </a:solidFill>
                <a:effectLst>
                  <a:outerShdw blurRad="38100" dist="38100" dir="2700000" algn="tl">
                    <a:srgbClr val="000000">
                      <a:alpha val="43137"/>
                    </a:srgbClr>
                  </a:outerShdw>
                </a:effectLst>
              </a:endParaRPr>
            </a:p>
          </p:txBody>
        </p:sp>
      </p:grpSp>
      <p:cxnSp>
        <p:nvCxnSpPr>
          <p:cNvPr id="36" name="Straight Arrow Connector 35"/>
          <p:cNvCxnSpPr/>
          <p:nvPr/>
        </p:nvCxnSpPr>
        <p:spPr>
          <a:xfrm>
            <a:off x="4906874" y="4499071"/>
            <a:ext cx="0" cy="1207991"/>
          </a:xfrm>
          <a:prstGeom prst="straightConnector1">
            <a:avLst/>
          </a:prstGeom>
          <a:ln w="508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57"/>
          <p:cNvGrpSpPr/>
          <p:nvPr/>
        </p:nvGrpSpPr>
        <p:grpSpPr>
          <a:xfrm>
            <a:off x="4379548" y="3750742"/>
            <a:ext cx="1024045" cy="819197"/>
            <a:chOff x="2734252" y="3193559"/>
            <a:chExt cx="1138446" cy="910715"/>
          </a:xfrm>
        </p:grpSpPr>
        <p:sp>
          <p:nvSpPr>
            <p:cNvPr id="27" name="Cube 58"/>
            <p:cNvSpPr/>
            <p:nvPr/>
          </p:nvSpPr>
          <p:spPr>
            <a:xfrm>
              <a:off x="2768293" y="3193559"/>
              <a:ext cx="1104405" cy="910715"/>
            </a:xfrm>
            <a:prstGeom prst="cube">
              <a:avLst/>
            </a:prstGeom>
            <a:solidFill>
              <a:schemeClr val="accent1"/>
            </a:solidFill>
            <a:ln w="9525" cap="flat" cmpd="sng" algn="ctr">
              <a:noFill/>
              <a:prstDash val="solid"/>
            </a:ln>
            <a:effectLst/>
          </p:spPr>
          <p:txBody>
            <a:bodyPr lIns="0" rIns="0" rtlCol="0" anchor="ctr"/>
            <a:lstStyle/>
            <a:p>
              <a:pPr algn="ctr" defTabSz="839073"/>
              <a:endParaRPr lang="en-US" sz="1259" kern="0">
                <a:solidFill>
                  <a:sysClr val="windowText" lastClr="000000"/>
                </a:solidFill>
              </a:endParaRPr>
            </a:p>
          </p:txBody>
        </p:sp>
        <p:sp>
          <p:nvSpPr>
            <p:cNvPr id="28" name="Rectangle 59"/>
            <p:cNvSpPr/>
            <p:nvPr/>
          </p:nvSpPr>
          <p:spPr>
            <a:xfrm>
              <a:off x="2734252" y="3640330"/>
              <a:ext cx="971592" cy="287985"/>
            </a:xfrm>
            <a:prstGeom prst="rect">
              <a:avLst/>
            </a:prstGeom>
            <a:ln>
              <a:noFill/>
            </a:ln>
          </p:spPr>
          <p:txBody>
            <a:bodyPr wrap="none">
              <a:spAutoFit/>
            </a:bodyPr>
            <a:lstStyle/>
            <a:p>
              <a:pPr algn="ctr" defTabSz="839073">
                <a:lnSpc>
                  <a:spcPts val="1349"/>
                </a:lnSpc>
              </a:pPr>
              <a:r>
                <a:rPr lang="en-US" sz="1224" kern="0" dirty="0" smtClean="0">
                  <a:solidFill>
                    <a:srgbClr val="FFFFFF"/>
                  </a:solidFill>
                  <a:effectLst>
                    <a:outerShdw blurRad="38100" dist="38100" dir="2700000" algn="tl">
                      <a:srgbClr val="000000">
                        <a:alpha val="43137"/>
                      </a:srgbClr>
                    </a:outerShdw>
                  </a:effectLst>
                </a:rPr>
                <a:t>Controller</a:t>
              </a:r>
              <a:endParaRPr lang="en-US" sz="1224" kern="0" dirty="0">
                <a:solidFill>
                  <a:srgbClr val="FFFFFF"/>
                </a:solidFill>
                <a:effectLst>
                  <a:outerShdw blurRad="38100" dist="38100" dir="2700000" algn="tl">
                    <a:srgbClr val="000000">
                      <a:alpha val="43137"/>
                    </a:srgbClr>
                  </a:outerShdw>
                </a:effectLst>
              </a:endParaRPr>
            </a:p>
          </p:txBody>
        </p:sp>
      </p:grpSp>
      <p:cxnSp>
        <p:nvCxnSpPr>
          <p:cNvPr id="33" name="Straight Arrow Connector 32"/>
          <p:cNvCxnSpPr/>
          <p:nvPr/>
        </p:nvCxnSpPr>
        <p:spPr>
          <a:xfrm>
            <a:off x="4906874" y="2720937"/>
            <a:ext cx="0" cy="1099052"/>
          </a:xfrm>
          <a:prstGeom prst="straightConnector1">
            <a:avLst/>
          </a:prstGeom>
          <a:ln w="508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 name="Group 63"/>
          <p:cNvGrpSpPr/>
          <p:nvPr/>
        </p:nvGrpSpPr>
        <p:grpSpPr>
          <a:xfrm>
            <a:off x="4258290" y="1973262"/>
            <a:ext cx="1170160" cy="819198"/>
            <a:chOff x="2571817" y="2506662"/>
            <a:chExt cx="1300882" cy="910715"/>
          </a:xfrm>
          <a:solidFill>
            <a:schemeClr val="accent5">
              <a:lumMod val="50000"/>
            </a:schemeClr>
          </a:solidFill>
        </p:grpSpPr>
        <p:sp>
          <p:nvSpPr>
            <p:cNvPr id="30" name="Cube 64"/>
            <p:cNvSpPr/>
            <p:nvPr/>
          </p:nvSpPr>
          <p:spPr>
            <a:xfrm>
              <a:off x="2768294" y="2506662"/>
              <a:ext cx="1104405" cy="910715"/>
            </a:xfrm>
            <a:prstGeom prst="cub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1912" tIns="111912" rIns="0" bIns="111912" numCol="1" spcCol="0" rtlCol="0" fromWordArt="0" anchor="ctr" anchorCtr="0" forceAA="0" compatLnSpc="1">
              <a:prstTxWarp prst="textNoShape">
                <a:avLst/>
              </a:prstTxWarp>
              <a:noAutofit/>
            </a:bodyPr>
            <a:lstStyle/>
            <a:p>
              <a:pPr algn="ctr" defTabSz="838830" fontAlgn="base">
                <a:lnSpc>
                  <a:spcPct val="90000"/>
                </a:lnSpc>
                <a:spcBef>
                  <a:spcPct val="0"/>
                </a:spcBef>
                <a:spcAft>
                  <a:spcPct val="0"/>
                </a:spcAft>
              </a:pPr>
              <a:endParaRPr lang="en-US" sz="1469">
                <a:solidFill>
                  <a:srgbClr val="000000"/>
                </a:solidFill>
              </a:endParaRPr>
            </a:p>
          </p:txBody>
        </p:sp>
        <p:sp>
          <p:nvSpPr>
            <p:cNvPr id="31" name="Rectangle 65"/>
            <p:cNvSpPr/>
            <p:nvPr/>
          </p:nvSpPr>
          <p:spPr>
            <a:xfrm>
              <a:off x="2571817" y="2863262"/>
              <a:ext cx="1149868" cy="4746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1912" tIns="111912" rIns="0" bIns="111912" numCol="1" spcCol="0" rtlCol="0" fromWordArt="0" anchor="ctr" anchorCtr="0" forceAA="0" compatLnSpc="1">
              <a:prstTxWarp prst="textNoShape">
                <a:avLst/>
              </a:prstTxWarp>
              <a:noAutofit/>
            </a:bodyPr>
            <a:lstStyle/>
            <a:p>
              <a:pPr algn="ctr" defTabSz="838830" fontAlgn="base">
                <a:lnSpc>
                  <a:spcPct val="90000"/>
                </a:lnSpc>
                <a:spcBef>
                  <a:spcPct val="0"/>
                </a:spcBef>
                <a:spcAft>
                  <a:spcPct val="0"/>
                </a:spcAft>
              </a:pPr>
              <a:r>
                <a:rPr lang="en-US" sz="1224" dirty="0" smtClean="0">
                  <a:solidFill>
                    <a:srgbClr val="FFFFFF"/>
                  </a:solidFill>
                  <a:effectLst>
                    <a:outerShdw blurRad="38100" dist="38100" dir="2700000" algn="tl">
                      <a:srgbClr val="000000">
                        <a:alpha val="43137"/>
                      </a:srgbClr>
                    </a:outerShdw>
                  </a:effectLst>
                </a:rPr>
                <a:t>Azure</a:t>
              </a:r>
            </a:p>
            <a:p>
              <a:pPr algn="ctr" defTabSz="838830" fontAlgn="base">
                <a:lnSpc>
                  <a:spcPct val="90000"/>
                </a:lnSpc>
                <a:spcBef>
                  <a:spcPct val="0"/>
                </a:spcBef>
                <a:spcAft>
                  <a:spcPct val="0"/>
                </a:spcAft>
              </a:pPr>
              <a:r>
                <a:rPr lang="en-US" sz="1224" dirty="0" err="1" smtClean="0">
                  <a:solidFill>
                    <a:srgbClr val="FFFFFF"/>
                  </a:solidFill>
                  <a:effectLst>
                    <a:outerShdw blurRad="38100" dist="38100" dir="2700000" algn="tl">
                      <a:srgbClr val="000000">
                        <a:alpha val="43137"/>
                      </a:srgbClr>
                    </a:outerShdw>
                  </a:effectLst>
                </a:rPr>
                <a:t>FrontEnd</a:t>
              </a:r>
              <a:endParaRPr lang="en-US" sz="1224" dirty="0">
                <a:solidFill>
                  <a:srgbClr val="FFFFFF"/>
                </a:solidFill>
                <a:effectLst>
                  <a:outerShdw blurRad="38100" dist="38100" dir="2700000" algn="tl">
                    <a:srgbClr val="000000">
                      <a:alpha val="43137"/>
                    </a:srgbClr>
                  </a:outerShdw>
                </a:effectLst>
              </a:endParaRPr>
            </a:p>
          </p:txBody>
        </p:sp>
      </p:grpSp>
      <p:sp>
        <p:nvSpPr>
          <p:cNvPr id="39" name="TextBox 38"/>
          <p:cNvSpPr txBox="1"/>
          <p:nvPr/>
        </p:nvSpPr>
        <p:spPr>
          <a:xfrm>
            <a:off x="4118902" y="3022069"/>
            <a:ext cx="1473480" cy="646331"/>
          </a:xfrm>
          <a:prstGeom prst="rect">
            <a:avLst/>
          </a:prstGeom>
          <a:noFill/>
        </p:spPr>
        <p:txBody>
          <a:bodyPr wrap="none" rtlCol="0">
            <a:spAutoFit/>
          </a:bodyPr>
          <a:lstStyle/>
          <a:p>
            <a:pPr algn="ctr" defTabSz="839073"/>
            <a:r>
              <a:rPr lang="en-US" dirty="0">
                <a:solidFill>
                  <a:srgbClr val="FFFFFF"/>
                </a:solidFill>
                <a:latin typeface="Segoe UI Light"/>
              </a:rPr>
              <a:t>Management</a:t>
            </a:r>
            <a:endParaRPr lang="en-US" sz="1469" dirty="0" smtClean="0">
              <a:solidFill>
                <a:srgbClr val="FFFFFF"/>
              </a:solidFill>
              <a:latin typeface="Segoe UI Light"/>
            </a:endParaRPr>
          </a:p>
          <a:p>
            <a:pPr algn="ctr" defTabSz="839073"/>
            <a:r>
              <a:rPr lang="en-US" dirty="0">
                <a:solidFill>
                  <a:srgbClr val="FFFFFF"/>
                </a:solidFill>
                <a:latin typeface="Segoe UI Light"/>
              </a:rPr>
              <a:t>Plane</a:t>
            </a:r>
            <a:endParaRPr lang="en-US" sz="1469" dirty="0">
              <a:solidFill>
                <a:srgbClr val="FFFFFF"/>
              </a:solidFill>
              <a:latin typeface="Segoe UI Light"/>
            </a:endParaRPr>
          </a:p>
        </p:txBody>
      </p:sp>
      <p:sp>
        <p:nvSpPr>
          <p:cNvPr id="40" name="TextBox 39"/>
          <p:cNvSpPr txBox="1"/>
          <p:nvPr/>
        </p:nvSpPr>
        <p:spPr>
          <a:xfrm>
            <a:off x="4447453" y="4812417"/>
            <a:ext cx="899798" cy="646331"/>
          </a:xfrm>
          <a:prstGeom prst="rect">
            <a:avLst/>
          </a:prstGeom>
          <a:noFill/>
        </p:spPr>
        <p:txBody>
          <a:bodyPr wrap="none" rtlCol="0">
            <a:spAutoFit/>
          </a:bodyPr>
          <a:lstStyle/>
          <a:p>
            <a:pPr defTabSz="839073"/>
            <a:r>
              <a:rPr lang="en-US" dirty="0">
                <a:solidFill>
                  <a:srgbClr val="FFFFFF"/>
                </a:solidFill>
                <a:latin typeface="Segoe UI Light"/>
              </a:rPr>
              <a:t>Control</a:t>
            </a:r>
            <a:endParaRPr lang="en-US" sz="1469" dirty="0" smtClean="0">
              <a:solidFill>
                <a:srgbClr val="FFFFFF"/>
              </a:solidFill>
              <a:latin typeface="Segoe UI Light"/>
            </a:endParaRPr>
          </a:p>
          <a:p>
            <a:pPr algn="ctr" defTabSz="839073"/>
            <a:r>
              <a:rPr lang="en-US" dirty="0">
                <a:solidFill>
                  <a:srgbClr val="FFFFFF"/>
                </a:solidFill>
                <a:latin typeface="Segoe UI Light"/>
              </a:rPr>
              <a:t>Plane</a:t>
            </a:r>
            <a:endParaRPr lang="en-US" sz="1469" dirty="0">
              <a:solidFill>
                <a:srgbClr val="FFFFFF"/>
              </a:solidFill>
              <a:latin typeface="Segoe UI Light"/>
            </a:endParaRPr>
          </a:p>
        </p:txBody>
      </p:sp>
      <p:sp>
        <p:nvSpPr>
          <p:cNvPr id="35" name="TextBox 34"/>
          <p:cNvSpPr txBox="1"/>
          <p:nvPr/>
        </p:nvSpPr>
        <p:spPr>
          <a:xfrm>
            <a:off x="503237" y="3776999"/>
            <a:ext cx="1451936" cy="1015663"/>
          </a:xfrm>
          <a:prstGeom prst="rect">
            <a:avLst/>
          </a:prstGeom>
          <a:noFill/>
        </p:spPr>
        <p:txBody>
          <a:bodyPr wrap="none" rtlCol="0">
            <a:spAutoFit/>
          </a:bodyPr>
          <a:lstStyle/>
          <a:p>
            <a:pPr algn="ctr" defTabSz="839073"/>
            <a:r>
              <a:rPr lang="en-US" sz="2000" dirty="0">
                <a:solidFill>
                  <a:srgbClr val="FFFFFF"/>
                </a:solidFill>
                <a:latin typeface="Segoe UI Light"/>
              </a:rPr>
              <a:t>Proprietary </a:t>
            </a:r>
            <a:endParaRPr lang="en-US" sz="1713" dirty="0">
              <a:solidFill>
                <a:srgbClr val="FFFFFF"/>
              </a:solidFill>
              <a:latin typeface="Segoe UI Light"/>
            </a:endParaRPr>
          </a:p>
          <a:p>
            <a:pPr algn="ctr" defTabSz="839073"/>
            <a:r>
              <a:rPr lang="en-US" sz="2000" dirty="0">
                <a:solidFill>
                  <a:srgbClr val="FFFFFF"/>
                </a:solidFill>
                <a:latin typeface="Segoe UI Light"/>
              </a:rPr>
              <a:t>Hardware</a:t>
            </a:r>
            <a:endParaRPr lang="en-US" sz="1713" dirty="0">
              <a:solidFill>
                <a:srgbClr val="FFFFFF"/>
              </a:solidFill>
              <a:latin typeface="Segoe UI Light"/>
            </a:endParaRPr>
          </a:p>
          <a:p>
            <a:pPr algn="ctr" defTabSz="839073"/>
            <a:r>
              <a:rPr lang="en-US" sz="2000" dirty="0">
                <a:solidFill>
                  <a:srgbClr val="FFFFFF"/>
                </a:solidFill>
                <a:latin typeface="Segoe UI Light"/>
              </a:rPr>
              <a:t>Appliance</a:t>
            </a:r>
            <a:endParaRPr lang="en-US" sz="1713" dirty="0">
              <a:solidFill>
                <a:srgbClr val="FFFFFF"/>
              </a:solidFill>
              <a:latin typeface="Segoe UI Light"/>
            </a:endParaRPr>
          </a:p>
        </p:txBody>
      </p:sp>
      <p:sp>
        <p:nvSpPr>
          <p:cNvPr id="5" name="Left Brace 4"/>
          <p:cNvSpPr/>
          <p:nvPr/>
        </p:nvSpPr>
        <p:spPr>
          <a:xfrm>
            <a:off x="1799844" y="3344862"/>
            <a:ext cx="428248" cy="1915966"/>
          </a:xfrm>
          <a:prstGeom prst="leftBrace">
            <a:avLst>
              <a:gd name="adj1" fmla="val 4415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39073"/>
            <a:endParaRPr lang="en-US" sz="1619">
              <a:solidFill>
                <a:srgbClr val="FFFFFF"/>
              </a:solidFill>
            </a:endParaRPr>
          </a:p>
        </p:txBody>
      </p:sp>
      <p:sp>
        <p:nvSpPr>
          <p:cNvPr id="14" name="Rectangle 13"/>
          <p:cNvSpPr/>
          <p:nvPr/>
        </p:nvSpPr>
        <p:spPr>
          <a:xfrm>
            <a:off x="274639" y="978197"/>
            <a:ext cx="7502375" cy="461665"/>
          </a:xfrm>
          <a:prstGeom prst="rect">
            <a:avLst/>
          </a:prstGeom>
        </p:spPr>
        <p:txBody>
          <a:bodyPr wrap="none" lIns="146304">
            <a:spAutoFit/>
          </a:bodyPr>
          <a:lstStyle/>
          <a:p>
            <a:r>
              <a:rPr lang="en-US" sz="2400" dirty="0">
                <a:solidFill>
                  <a:srgbClr val="47D8FF"/>
                </a:solidFill>
                <a:latin typeface="Segoe UI Light"/>
              </a:rPr>
              <a:t>Building the right abstractions to enable Scale and Agility</a:t>
            </a:r>
          </a:p>
        </p:txBody>
      </p:sp>
      <p:sp>
        <p:nvSpPr>
          <p:cNvPr id="34" name="Left Brace 33"/>
          <p:cNvSpPr/>
          <p:nvPr/>
        </p:nvSpPr>
        <p:spPr>
          <a:xfrm flipH="1">
            <a:off x="5512519" y="2035497"/>
            <a:ext cx="373173" cy="4187838"/>
          </a:xfrm>
          <a:prstGeom prst="leftBrace">
            <a:avLst>
              <a:gd name="adj1" fmla="val 5461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39073"/>
            <a:endParaRPr lang="en-US" sz="1619">
              <a:solidFill>
                <a:srgbClr val="FFFFFF"/>
              </a:solidFill>
            </a:endParaRPr>
          </a:p>
        </p:txBody>
      </p:sp>
      <p:sp>
        <p:nvSpPr>
          <p:cNvPr id="37" name="TextBox 36"/>
          <p:cNvSpPr txBox="1"/>
          <p:nvPr/>
        </p:nvSpPr>
        <p:spPr>
          <a:xfrm>
            <a:off x="5842013" y="3802062"/>
            <a:ext cx="1443024" cy="707886"/>
          </a:xfrm>
          <a:prstGeom prst="rect">
            <a:avLst/>
          </a:prstGeom>
          <a:noFill/>
        </p:spPr>
        <p:txBody>
          <a:bodyPr wrap="none" rtlCol="0">
            <a:spAutoFit/>
          </a:bodyPr>
          <a:lstStyle/>
          <a:p>
            <a:pPr algn="ctr" defTabSz="839073"/>
            <a:r>
              <a:rPr lang="en-US" sz="2000" dirty="0">
                <a:solidFill>
                  <a:srgbClr val="FFFFFF"/>
                </a:solidFill>
                <a:latin typeface="Segoe UI Light"/>
              </a:rPr>
              <a:t>Commodity</a:t>
            </a:r>
            <a:endParaRPr lang="en-US" sz="1713" dirty="0">
              <a:solidFill>
                <a:srgbClr val="FFFFFF"/>
              </a:solidFill>
              <a:latin typeface="Segoe UI Light"/>
            </a:endParaRPr>
          </a:p>
          <a:p>
            <a:pPr algn="ctr" defTabSz="839073"/>
            <a:r>
              <a:rPr lang="en-US" sz="2000" dirty="0">
                <a:solidFill>
                  <a:srgbClr val="FFFFFF"/>
                </a:solidFill>
                <a:latin typeface="Segoe UI Light"/>
              </a:rPr>
              <a:t>Hardware</a:t>
            </a:r>
            <a:endParaRPr lang="en-US" sz="1713" dirty="0">
              <a:solidFill>
                <a:srgbClr val="FFFFFF"/>
              </a:solidFill>
              <a:latin typeface="Segoe UI Light"/>
            </a:endParaRPr>
          </a:p>
        </p:txBody>
      </p:sp>
      <p:sp>
        <p:nvSpPr>
          <p:cNvPr id="38" name="Content Placeholder 2"/>
          <p:cNvSpPr txBox="1">
            <a:spLocks/>
          </p:cNvSpPr>
          <p:nvPr/>
        </p:nvSpPr>
        <p:spPr>
          <a:xfrm>
            <a:off x="7513637" y="1793847"/>
            <a:ext cx="4724400" cy="2617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FFFFFF"/>
                </a:solidFill>
                <a:effectLst>
                  <a:outerShdw blurRad="38100" dist="38100" dir="2700000" algn="tl">
                    <a:srgbClr val="000000">
                      <a:alpha val="43137"/>
                    </a:srgbClr>
                  </a:outerShdw>
                </a:effectLst>
                <a:latin typeface="Segoe UI Light"/>
              </a:rPr>
              <a:t>Abstract </a:t>
            </a:r>
            <a:r>
              <a:rPr lang="en-US" b="1" dirty="0">
                <a:solidFill>
                  <a:srgbClr val="FFFFFF"/>
                </a:solidFill>
                <a:effectLst>
                  <a:outerShdw blurRad="38100" dist="38100" dir="2700000" algn="tl">
                    <a:srgbClr val="000000">
                      <a:alpha val="43137"/>
                    </a:srgbClr>
                  </a:outerShdw>
                </a:effectLst>
                <a:latin typeface="Segoe UI Light"/>
              </a:rPr>
              <a:t/>
            </a:r>
            <a:br>
              <a:rPr lang="en-US" b="1" dirty="0">
                <a:solidFill>
                  <a:srgbClr val="FFFFFF"/>
                </a:solidFill>
                <a:effectLst>
                  <a:outerShdw blurRad="38100" dist="38100" dir="2700000" algn="tl">
                    <a:srgbClr val="000000">
                      <a:alpha val="43137"/>
                    </a:srgbClr>
                  </a:outerShdw>
                </a:effectLst>
                <a:latin typeface="Segoe UI Light"/>
              </a:rPr>
            </a:br>
            <a:r>
              <a:rPr lang="en-US" sz="1800" dirty="0">
                <a:solidFill>
                  <a:srgbClr val="FFFFFF"/>
                </a:solidFill>
                <a:effectLst>
                  <a:outerShdw blurRad="38100" dist="38100" dir="2700000" algn="tl">
                    <a:srgbClr val="000000">
                      <a:alpha val="43137"/>
                    </a:srgbClr>
                  </a:outerShdw>
                </a:effectLst>
              </a:rPr>
              <a:t>Management, Control, and Data planes</a:t>
            </a:r>
            <a:endParaRPr lang="en-US" sz="1600" dirty="0" smtClean="0">
              <a:solidFill>
                <a:srgbClr val="FFFFFF"/>
              </a:solidFill>
            </a:endParaRPr>
          </a:p>
          <a:p>
            <a:pPr marL="0" indent="0">
              <a:buFont typeface="Arial" panose="020B0604020202020204" pitchFamily="34" charset="0"/>
              <a:buNone/>
            </a:pPr>
            <a:r>
              <a:rPr lang="en-US" sz="3200" dirty="0">
                <a:solidFill>
                  <a:srgbClr val="FFFFFF"/>
                </a:solidFill>
                <a:effectLst>
                  <a:outerShdw blurRad="38100" dist="38100" dir="2700000" algn="tl">
                    <a:srgbClr val="000000">
                      <a:alpha val="43137"/>
                    </a:srgbClr>
                  </a:outerShdw>
                </a:effectLst>
                <a:latin typeface="Segoe UI Light"/>
              </a:rPr>
              <a:t>Tenant</a:t>
            </a:r>
            <a:r>
              <a:rPr lang="en-US" b="1" dirty="0">
                <a:solidFill>
                  <a:srgbClr val="FFFFFF"/>
                </a:solidFill>
                <a:effectLst>
                  <a:outerShdw blurRad="38100" dist="38100" dir="2700000" algn="tl">
                    <a:srgbClr val="000000">
                      <a:alpha val="43137"/>
                    </a:srgbClr>
                  </a:outerShdw>
                </a:effectLst>
                <a:latin typeface="Segoe UI Light"/>
              </a:rPr>
              <a:t/>
            </a:r>
            <a:br>
              <a:rPr lang="en-US" b="1" dirty="0">
                <a:solidFill>
                  <a:srgbClr val="FFFFFF"/>
                </a:solidFill>
                <a:effectLst>
                  <a:outerShdw blurRad="38100" dist="38100" dir="2700000" algn="tl">
                    <a:srgbClr val="000000">
                      <a:alpha val="43137"/>
                    </a:srgbClr>
                  </a:outerShdw>
                </a:effectLst>
                <a:latin typeface="Segoe UI Light"/>
              </a:rPr>
            </a:br>
            <a:r>
              <a:rPr lang="en-US" sz="1800" dirty="0">
                <a:solidFill>
                  <a:srgbClr val="FFFFFF"/>
                </a:solidFill>
                <a:effectLst>
                  <a:outerShdw blurRad="38100" dist="38100" dir="2700000" algn="tl">
                    <a:srgbClr val="000000">
                      <a:alpha val="43137"/>
                    </a:srgbClr>
                  </a:outerShdw>
                </a:effectLst>
              </a:rPr>
              <a:t>Compose compute &amp; storage roles and networks</a:t>
            </a:r>
            <a:endParaRPr lang="en-US" sz="1800" dirty="0">
              <a:solidFill>
                <a:srgbClr val="FFFFFF"/>
              </a:solidFill>
            </a:endParaRPr>
          </a:p>
          <a:p>
            <a:pPr marL="0" indent="0">
              <a:buFont typeface="Arial" panose="020B0604020202020204" pitchFamily="34" charset="0"/>
              <a:buNone/>
            </a:pPr>
            <a:r>
              <a:rPr lang="en-US" sz="3200" dirty="0">
                <a:solidFill>
                  <a:srgbClr val="FFFFFF"/>
                </a:solidFill>
                <a:effectLst>
                  <a:outerShdw blurRad="38100" dist="38100" dir="2700000" algn="tl">
                    <a:srgbClr val="000000">
                      <a:alpha val="43137"/>
                    </a:srgbClr>
                  </a:outerShdw>
                </a:effectLst>
                <a:latin typeface="Segoe UI Light"/>
              </a:rPr>
              <a:t>Tell &amp; Program</a:t>
            </a:r>
            <a:r>
              <a:rPr lang="en-US" dirty="0">
                <a:solidFill>
                  <a:srgbClr val="FFFFFF"/>
                </a:solidFill>
                <a:effectLst>
                  <a:outerShdw blurRad="38100" dist="38100" dir="2700000" algn="tl">
                    <a:srgbClr val="000000">
                      <a:alpha val="43137"/>
                    </a:srgbClr>
                  </a:outerShdw>
                </a:effectLst>
                <a:latin typeface="Segoe UI Light"/>
              </a:rPr>
              <a:t/>
            </a:r>
            <a:br>
              <a:rPr lang="en-US" dirty="0">
                <a:solidFill>
                  <a:srgbClr val="FFFFFF"/>
                </a:solidFill>
                <a:effectLst>
                  <a:outerShdw blurRad="38100" dist="38100" dir="2700000" algn="tl">
                    <a:srgbClr val="000000">
                      <a:alpha val="43137"/>
                    </a:srgbClr>
                  </a:outerShdw>
                </a:effectLst>
                <a:latin typeface="Segoe UI Light"/>
              </a:rPr>
            </a:br>
            <a:r>
              <a:rPr lang="en-US" sz="1800" dirty="0">
                <a:solidFill>
                  <a:srgbClr val="FFFFFF"/>
                </a:solidFill>
                <a:effectLst>
                  <a:outerShdw blurRad="38100" dist="38100" dir="2700000" algn="tl">
                    <a:srgbClr val="000000">
                      <a:alpha val="43137"/>
                    </a:srgbClr>
                  </a:outerShdw>
                </a:effectLst>
              </a:rPr>
              <a:t>Instead of Discover and react</a:t>
            </a:r>
            <a:endParaRPr lang="en-US" sz="1800" dirty="0" smtClean="0">
              <a:solidFill>
                <a:srgbClr val="FFFFFF"/>
              </a:solidFill>
            </a:endParaRPr>
          </a:p>
        </p:txBody>
      </p:sp>
      <p:graphicFrame>
        <p:nvGraphicFramePr>
          <p:cNvPr id="41" name="Table 69"/>
          <p:cNvGraphicFramePr>
            <a:graphicFrameLocks noGrp="1"/>
          </p:cNvGraphicFramePr>
          <p:nvPr>
            <p:extLst/>
          </p:nvPr>
        </p:nvGraphicFramePr>
        <p:xfrm>
          <a:off x="6904808" y="5467110"/>
          <a:ext cx="5409429" cy="1113727"/>
        </p:xfrm>
        <a:graphic>
          <a:graphicData uri="http://schemas.openxmlformats.org/drawingml/2006/table">
            <a:tbl>
              <a:tblPr bandRow="1">
                <a:tableStyleId>{073A0DAA-6AF3-43AB-8588-CEC1D06C72B9}</a:tableStyleId>
              </a:tblPr>
              <a:tblGrid>
                <a:gridCol w="1830884">
                  <a:extLst>
                    <a:ext uri="{9D8B030D-6E8A-4147-A177-3AD203B41FA5}">
                      <a16:colId xmlns:a16="http://schemas.microsoft.com/office/drawing/2014/main" xmlns="" val="20000"/>
                    </a:ext>
                  </a:extLst>
                </a:gridCol>
                <a:gridCol w="3578545">
                  <a:extLst>
                    <a:ext uri="{9D8B030D-6E8A-4147-A177-3AD203B41FA5}">
                      <a16:colId xmlns:a16="http://schemas.microsoft.com/office/drawing/2014/main" xmlns="" val="20001"/>
                    </a:ext>
                  </a:extLst>
                </a:gridCol>
              </a:tblGrid>
              <a:tr h="372047">
                <a:tc>
                  <a:txBody>
                    <a:bodyPr/>
                    <a:lstStyle/>
                    <a:p>
                      <a:pPr lvl="0" algn="ctr"/>
                      <a:r>
                        <a:rPr lang="en-US" b="1" dirty="0" smtClean="0"/>
                        <a:t>Management</a:t>
                      </a:r>
                      <a:endParaRPr lang="en-US" b="1" dirty="0"/>
                    </a:p>
                  </a:txBody>
                  <a:tcPr anchor="ctr"/>
                </a:tc>
                <a:tc>
                  <a:txBody>
                    <a:bodyPr/>
                    <a:lstStyle/>
                    <a:p>
                      <a:r>
                        <a:rPr lang="en-US" b="1" dirty="0" smtClean="0"/>
                        <a:t>Create</a:t>
                      </a:r>
                      <a:r>
                        <a:rPr lang="en-US" b="1" baseline="0" dirty="0" smtClean="0"/>
                        <a:t> a tenant</a:t>
                      </a:r>
                      <a:endParaRPr lang="en-US" b="1" dirty="0"/>
                    </a:p>
                  </a:txBody>
                  <a:tcPr/>
                </a:tc>
                <a:extLst>
                  <a:ext uri="{0D108BD9-81ED-4DB2-BD59-A6C34878D82A}">
                    <a16:rowId xmlns:a16="http://schemas.microsoft.com/office/drawing/2014/main" xmlns="" val="10000"/>
                  </a:ext>
                </a:extLst>
              </a:tr>
              <a:tr h="370840">
                <a:tc>
                  <a:txBody>
                    <a:bodyPr/>
                    <a:lstStyle/>
                    <a:p>
                      <a:pPr lvl="0" algn="ctr"/>
                      <a:r>
                        <a:rPr lang="en-US" b="1" dirty="0" smtClean="0"/>
                        <a:t>Control</a:t>
                      </a:r>
                      <a:endParaRPr lang="en-US" b="1" dirty="0"/>
                    </a:p>
                  </a:txBody>
                  <a:tcPr anchor="ctr"/>
                </a:tc>
                <a:tc>
                  <a:txBody>
                    <a:bodyPr/>
                    <a:lstStyle/>
                    <a:p>
                      <a:r>
                        <a:rPr lang="en-US" b="1" dirty="0" smtClean="0"/>
                        <a:t>Plumb</a:t>
                      </a:r>
                      <a:r>
                        <a:rPr lang="en-US" b="1" baseline="0" dirty="0" smtClean="0"/>
                        <a:t> tenant ACLs to switches</a:t>
                      </a:r>
                      <a:endParaRPr lang="en-US" b="1" dirty="0"/>
                    </a:p>
                  </a:txBody>
                  <a:tcPr/>
                </a:tc>
                <a:extLst>
                  <a:ext uri="{0D108BD9-81ED-4DB2-BD59-A6C34878D82A}">
                    <a16:rowId xmlns:a16="http://schemas.microsoft.com/office/drawing/2014/main" xmlns="" val="10001"/>
                  </a:ext>
                </a:extLst>
              </a:tr>
              <a:tr h="370840">
                <a:tc>
                  <a:txBody>
                    <a:bodyPr/>
                    <a:lstStyle/>
                    <a:p>
                      <a:pPr lvl="0" algn="ctr"/>
                      <a:r>
                        <a:rPr lang="en-US" b="1" dirty="0" smtClean="0"/>
                        <a:t>Data</a:t>
                      </a:r>
                      <a:endParaRPr lang="en-US" b="1" dirty="0"/>
                    </a:p>
                  </a:txBody>
                  <a:tcPr anchor="ctr"/>
                </a:tc>
                <a:tc>
                  <a:txBody>
                    <a:bodyPr/>
                    <a:lstStyle/>
                    <a:p>
                      <a:r>
                        <a:rPr lang="en-US" b="1" dirty="0" smtClean="0"/>
                        <a:t>Apply </a:t>
                      </a:r>
                      <a:r>
                        <a:rPr lang="en-US" b="1" baseline="0" dirty="0" smtClean="0"/>
                        <a:t>ACLs to these flows</a:t>
                      </a:r>
                      <a:endParaRPr lang="en-US" b="1" dirty="0"/>
                    </a:p>
                  </a:txBody>
                  <a:tcPr/>
                </a:tc>
                <a:extLst>
                  <a:ext uri="{0D108BD9-81ED-4DB2-BD59-A6C34878D82A}">
                    <a16:rowId xmlns:a16="http://schemas.microsoft.com/office/drawing/2014/main" xmlns="" val="10002"/>
                  </a:ext>
                </a:extLst>
              </a:tr>
            </a:tbl>
          </a:graphicData>
        </a:graphic>
      </p:graphicFrame>
      <p:sp>
        <p:nvSpPr>
          <p:cNvPr id="42" name="TextBox 41"/>
          <p:cNvSpPr txBox="1"/>
          <p:nvPr/>
        </p:nvSpPr>
        <p:spPr>
          <a:xfrm>
            <a:off x="6827837" y="5076158"/>
            <a:ext cx="1643591" cy="369332"/>
          </a:xfrm>
          <a:prstGeom prst="rect">
            <a:avLst/>
          </a:prstGeom>
          <a:noFill/>
        </p:spPr>
        <p:txBody>
          <a:bodyPr wrap="none" rtlCol="0">
            <a:spAutoFit/>
          </a:bodyPr>
          <a:lstStyle/>
          <a:p>
            <a:r>
              <a:rPr lang="en-US" dirty="0">
                <a:solidFill>
                  <a:srgbClr val="FFFFFF"/>
                </a:solidFill>
                <a:effectLst>
                  <a:outerShdw blurRad="38100" dist="38100" dir="2700000" algn="tl">
                    <a:srgbClr val="000000">
                      <a:alpha val="43137"/>
                    </a:srgbClr>
                  </a:outerShdw>
                </a:effectLst>
              </a:rPr>
              <a:t>Example: ACLs</a:t>
            </a:r>
            <a:endParaRPr lang="en-US" dirty="0">
              <a:solidFill>
                <a:srgbClr val="FFFFFF"/>
              </a:solidFill>
            </a:endParaRPr>
          </a:p>
        </p:txBody>
      </p:sp>
    </p:spTree>
    <p:extLst>
      <p:ext uri="{BB962C8B-B14F-4D97-AF65-F5344CB8AC3E}">
        <p14:creationId xmlns:p14="http://schemas.microsoft.com/office/powerpoint/2010/main" val="422503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408237" y="1897062"/>
            <a:ext cx="2473100" cy="1015454"/>
          </a:xfrm>
          <a:prstGeom prst="rect">
            <a:avLst/>
          </a:prstGeom>
          <a:noFill/>
        </p:spPr>
        <p:txBody>
          <a:bodyPr wrap="square" lIns="182831" tIns="146264" rIns="182831" bIns="146264" rtlCol="0">
            <a:spAutoFit/>
          </a:bodyPr>
          <a:lstStyle/>
          <a:p>
            <a:pPr algn="ctr">
              <a:lnSpc>
                <a:spcPct val="90000"/>
              </a:lnSpc>
            </a:pPr>
            <a:r>
              <a:rPr lang="en-US" sz="2000" spc="-50" dirty="0" smtClean="0">
                <a:solidFill>
                  <a:srgbClr val="FFFFFF"/>
                </a:solidFill>
              </a:rPr>
              <a:t>Users</a:t>
            </a:r>
          </a:p>
          <a:p>
            <a:pPr algn="ctr">
              <a:lnSpc>
                <a:spcPct val="90000"/>
              </a:lnSpc>
            </a:pPr>
            <a:endParaRPr lang="en-US" sz="1399" spc="-50" dirty="0">
              <a:solidFill>
                <a:srgbClr val="FFFFFF"/>
              </a:solidFill>
            </a:endParaRPr>
          </a:p>
          <a:p>
            <a:pPr algn="ctr">
              <a:lnSpc>
                <a:spcPct val="90000"/>
              </a:lnSpc>
            </a:pPr>
            <a:r>
              <a:rPr lang="en-US" i="1" spc="-50" dirty="0" smtClean="0">
                <a:solidFill>
                  <a:srgbClr val="FFFFFF"/>
                </a:solidFill>
                <a:effectLst>
                  <a:outerShdw blurRad="38100" dist="38100" dir="2700000" algn="tl">
                    <a:srgbClr val="000000">
                      <a:alpha val="43137"/>
                    </a:srgbClr>
                  </a:outerShdw>
                </a:effectLst>
              </a:rPr>
              <a:t>Internet</a:t>
            </a:r>
            <a:endParaRPr lang="en-US" i="1" spc="-50" dirty="0">
              <a:solidFill>
                <a:srgbClr val="FFFFFF"/>
              </a:solidFill>
              <a:effectLst>
                <a:outerShdw blurRad="38100" dist="38100" dir="2700000" algn="tl">
                  <a:srgbClr val="000000">
                    <a:alpha val="43137"/>
                  </a:srgbClr>
                </a:outerShdw>
              </a:effectLst>
            </a:endParaRPr>
          </a:p>
        </p:txBody>
      </p:sp>
      <p:sp>
        <p:nvSpPr>
          <p:cNvPr id="74" name="Title 73"/>
          <p:cNvSpPr>
            <a:spLocks noGrp="1"/>
          </p:cNvSpPr>
          <p:nvPr>
            <p:ph type="title"/>
          </p:nvPr>
        </p:nvSpPr>
        <p:spPr/>
        <p:txBody>
          <a:bodyPr>
            <a:normAutofit/>
          </a:bodyPr>
          <a:lstStyle/>
          <a:p>
            <a:r>
              <a:rPr lang="en-US" dirty="0" smtClean="0"/>
              <a:t>The Big (Network) Picture</a:t>
            </a:r>
            <a:endParaRPr lang="en-US" dirty="0"/>
          </a:p>
        </p:txBody>
      </p:sp>
      <p:grpSp>
        <p:nvGrpSpPr>
          <p:cNvPr id="6" name="Group 5"/>
          <p:cNvGrpSpPr/>
          <p:nvPr/>
        </p:nvGrpSpPr>
        <p:grpSpPr>
          <a:xfrm>
            <a:off x="4008437" y="1294908"/>
            <a:ext cx="5077925" cy="2590102"/>
            <a:chOff x="6597001" y="703802"/>
            <a:chExt cx="5578218" cy="3071723"/>
          </a:xfrm>
        </p:grpSpPr>
        <p:sp>
          <p:nvSpPr>
            <p:cNvPr id="7" name="Freeform 128"/>
            <p:cNvSpPr>
              <a:spLocks noChangeAspect="1"/>
            </p:cNvSpPr>
            <p:nvPr/>
          </p:nvSpPr>
          <p:spPr bwMode="black">
            <a:xfrm>
              <a:off x="6597001" y="703802"/>
              <a:ext cx="5578218" cy="307172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50000"/>
                <a:lumOff val="50000"/>
              </a:schemeClr>
            </a:solidFill>
            <a:scene3d>
              <a:camera prst="orthographicFront"/>
              <a:lightRig rig="threePt" dir="t"/>
            </a:scene3d>
            <a:sp3d>
              <a:bevelT/>
            </a:sp3d>
            <a:extLst/>
          </p:spPr>
          <p:txBody>
            <a:bodyPr vert="horz" wrap="square" lIns="91415" tIns="45708" rIns="91415" bIns="45708" numCol="1" anchor="t" anchorCtr="0" compatLnSpc="1">
              <a:prstTxWarp prst="textNoShape">
                <a:avLst/>
              </a:prstTxWarp>
            </a:bodyPr>
            <a:lstStyle/>
            <a:p>
              <a:endParaRPr lang="en-US" sz="1801" dirty="0">
                <a:solidFill>
                  <a:srgbClr val="FFFFFF"/>
                </a:solidFill>
              </a:endParaRPr>
            </a:p>
          </p:txBody>
        </p:sp>
        <p:sp>
          <p:nvSpPr>
            <p:cNvPr id="8" name="Rounded Rectangle 7"/>
            <p:cNvSpPr/>
            <p:nvPr/>
          </p:nvSpPr>
          <p:spPr bwMode="auto">
            <a:xfrm>
              <a:off x="8117860" y="1632864"/>
              <a:ext cx="3395252" cy="1886600"/>
            </a:xfrm>
            <a:prstGeom prst="roundRect">
              <a:avLst>
                <a:gd name="adj" fmla="val 8795"/>
              </a:avLst>
            </a:prstGeom>
            <a:solidFill>
              <a:srgbClr val="0000CC"/>
            </a:solid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defTabSz="913948" fontAlgn="base">
                <a:lnSpc>
                  <a:spcPct val="90000"/>
                </a:lnSpc>
                <a:spcBef>
                  <a:spcPct val="0"/>
                </a:spcBef>
                <a:spcAft>
                  <a:spcPct val="0"/>
                </a:spcAft>
              </a:pPr>
              <a:endParaRPr lang="en-US" sz="2400" spc="-50" dirty="0">
                <a:solidFill>
                  <a:srgbClr val="FFFFFF"/>
                </a:solidFill>
              </a:endParaRPr>
            </a:p>
          </p:txBody>
        </p:sp>
        <p:grpSp>
          <p:nvGrpSpPr>
            <p:cNvPr id="9" name="Group 8"/>
            <p:cNvGrpSpPr/>
            <p:nvPr/>
          </p:nvGrpSpPr>
          <p:grpSpPr>
            <a:xfrm>
              <a:off x="8302769" y="1794374"/>
              <a:ext cx="3027722" cy="1546370"/>
              <a:chOff x="2718155" y="4707256"/>
              <a:chExt cx="3027722" cy="1546370"/>
            </a:xfrm>
          </p:grpSpPr>
          <p:sp>
            <p:nvSpPr>
              <p:cNvPr id="10" name="Freeform 5"/>
              <p:cNvSpPr>
                <a:spLocks noEditPoints="1"/>
              </p:cNvSpPr>
              <p:nvPr/>
            </p:nvSpPr>
            <p:spPr bwMode="auto">
              <a:xfrm>
                <a:off x="2718155" y="4707256"/>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1" name="Freeform 10"/>
              <p:cNvSpPr>
                <a:spLocks noEditPoints="1"/>
              </p:cNvSpPr>
              <p:nvPr/>
            </p:nvSpPr>
            <p:spPr bwMode="auto">
              <a:xfrm>
                <a:off x="3805975" y="4707256"/>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2" name="Freeform 11"/>
              <p:cNvSpPr>
                <a:spLocks noEditPoints="1"/>
              </p:cNvSpPr>
              <p:nvPr/>
            </p:nvSpPr>
            <p:spPr bwMode="auto">
              <a:xfrm>
                <a:off x="4863132" y="4707256"/>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3" name="Freeform 5"/>
              <p:cNvSpPr>
                <a:spLocks noEditPoints="1"/>
              </p:cNvSpPr>
              <p:nvPr/>
            </p:nvSpPr>
            <p:spPr bwMode="auto">
              <a:xfrm>
                <a:off x="2718155" y="530189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4" name="Freeform 13"/>
              <p:cNvSpPr>
                <a:spLocks noEditPoints="1"/>
              </p:cNvSpPr>
              <p:nvPr/>
            </p:nvSpPr>
            <p:spPr bwMode="auto">
              <a:xfrm>
                <a:off x="3805975" y="530189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5" name="Freeform 14"/>
              <p:cNvSpPr>
                <a:spLocks noEditPoints="1"/>
              </p:cNvSpPr>
              <p:nvPr/>
            </p:nvSpPr>
            <p:spPr bwMode="auto">
              <a:xfrm>
                <a:off x="4863132" y="530189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6" name="Freeform 5"/>
              <p:cNvSpPr>
                <a:spLocks noEditPoints="1"/>
              </p:cNvSpPr>
              <p:nvPr/>
            </p:nvSpPr>
            <p:spPr bwMode="auto">
              <a:xfrm>
                <a:off x="2718155" y="586945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7" name="Freeform 16"/>
              <p:cNvSpPr>
                <a:spLocks noEditPoints="1"/>
              </p:cNvSpPr>
              <p:nvPr/>
            </p:nvSpPr>
            <p:spPr bwMode="auto">
              <a:xfrm>
                <a:off x="3805975" y="586945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sp>
            <p:nvSpPr>
              <p:cNvPr id="18" name="Freeform 17"/>
              <p:cNvSpPr>
                <a:spLocks noEditPoints="1"/>
              </p:cNvSpPr>
              <p:nvPr/>
            </p:nvSpPr>
            <p:spPr bwMode="auto">
              <a:xfrm>
                <a:off x="4863132" y="5869459"/>
                <a:ext cx="882745" cy="384167"/>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ln>
              <a:extLst/>
            </p:spPr>
            <p:txBody>
              <a:bodyPr vert="horz" wrap="square" lIns="91415" tIns="45708" rIns="91415" bIns="45708" numCol="1" anchor="t" anchorCtr="0" compatLnSpc="1">
                <a:prstTxWarp prst="textNoShape">
                  <a:avLst/>
                </a:prstTxWarp>
              </a:bodyPr>
              <a:lstStyle/>
              <a:p>
                <a:endParaRPr lang="en-US" sz="1801">
                  <a:solidFill>
                    <a:srgbClr val="FFFFFF"/>
                  </a:solidFill>
                </a:endParaRPr>
              </a:p>
            </p:txBody>
          </p:sp>
        </p:grpSp>
      </p:grpSp>
      <p:grpSp>
        <p:nvGrpSpPr>
          <p:cNvPr id="19" name="Group 18"/>
          <p:cNvGrpSpPr/>
          <p:nvPr/>
        </p:nvGrpSpPr>
        <p:grpSpPr>
          <a:xfrm>
            <a:off x="885676" y="1589520"/>
            <a:ext cx="1645710" cy="1645710"/>
            <a:chOff x="3379883" y="1211263"/>
            <a:chExt cx="2246098" cy="2246098"/>
          </a:xfrm>
        </p:grpSpPr>
        <p:sp>
          <p:nvSpPr>
            <p:cNvPr id="20" name="Oval 19"/>
            <p:cNvSpPr/>
            <p:nvPr/>
          </p:nvSpPr>
          <p:spPr bwMode="auto">
            <a:xfrm>
              <a:off x="3379883" y="1211263"/>
              <a:ext cx="2246098" cy="2246098"/>
            </a:xfrm>
            <a:prstGeom prst="ellipse">
              <a:avLst/>
            </a:prstGeom>
            <a:pattFill prst="ltUpDiag">
              <a:fgClr>
                <a:srgbClr val="CDCDCD"/>
              </a:fgClr>
              <a:bgClr>
                <a:srgbClr val="FFFFFF"/>
              </a:bgClr>
            </a:pattFill>
            <a:ln w="57150">
              <a:solidFill>
                <a:srgbClr val="007DDE"/>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defTabSz="913948" fontAlgn="base">
                <a:lnSpc>
                  <a:spcPct val="90000"/>
                </a:lnSpc>
                <a:spcBef>
                  <a:spcPct val="0"/>
                </a:spcBef>
                <a:spcAft>
                  <a:spcPct val="0"/>
                </a:spcAft>
              </a:pPr>
              <a:endParaRPr lang="en-US" sz="2400" spc="-50" dirty="0">
                <a:solidFill>
                  <a:srgbClr val="FFFFFF"/>
                </a:solidFill>
              </a:endParaRPr>
            </a:p>
          </p:txBody>
        </p:sp>
        <p:grpSp>
          <p:nvGrpSpPr>
            <p:cNvPr id="21" name="Group 740"/>
            <p:cNvGrpSpPr>
              <a:grpSpLocks noChangeAspect="1"/>
            </p:cNvGrpSpPr>
            <p:nvPr/>
          </p:nvGrpSpPr>
          <p:grpSpPr bwMode="auto">
            <a:xfrm>
              <a:off x="3688878" y="1636025"/>
              <a:ext cx="1628108" cy="1396574"/>
              <a:chOff x="7349" y="-2816"/>
              <a:chExt cx="661" cy="567"/>
            </a:xfrm>
            <a:solidFill>
              <a:schemeClr val="bg1">
                <a:lumMod val="50000"/>
              </a:schemeClr>
            </a:solidFill>
          </p:grpSpPr>
          <p:sp>
            <p:nvSpPr>
              <p:cNvPr id="22"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w="9525">
                <a:solidFill>
                  <a:srgbClr val="007DDE"/>
                </a:solidFill>
                <a:round/>
                <a:headEnd/>
                <a:tailEnd/>
              </a:ln>
              <a:extLst/>
            </p:spPr>
            <p:txBody>
              <a:bodyPr vert="horz" wrap="square" lIns="91415" tIns="45708" rIns="91415" bIns="45708" numCol="1" anchor="t" anchorCtr="0" compatLnSpc="1">
                <a:prstTxWarp prst="textNoShape">
                  <a:avLst/>
                </a:prstTxWarp>
              </a:bodyPr>
              <a:lstStyle/>
              <a:p>
                <a:pPr defTabSz="914212"/>
                <a:endParaRPr lang="en-US" sz="1801">
                  <a:solidFill>
                    <a:srgbClr val="FFFFFF"/>
                  </a:solidFill>
                </a:endParaRPr>
              </a:p>
            </p:txBody>
          </p:sp>
          <p:sp>
            <p:nvSpPr>
              <p:cNvPr id="23" name="Oval 742"/>
              <p:cNvSpPr>
                <a:spLocks noChangeArrowheads="1"/>
              </p:cNvSpPr>
              <p:nvPr/>
            </p:nvSpPr>
            <p:spPr bwMode="auto">
              <a:xfrm>
                <a:off x="7616" y="-2816"/>
                <a:ext cx="127" cy="128"/>
              </a:xfrm>
              <a:prstGeom prst="ellipse">
                <a:avLst/>
              </a:prstGeom>
              <a:grpFill/>
              <a:ln w="9525">
                <a:solidFill>
                  <a:srgbClr val="007DDE"/>
                </a:solidFill>
                <a:round/>
                <a:headEnd/>
                <a:tailEnd/>
              </a:ln>
              <a:extLst/>
            </p:spPr>
            <p:txBody>
              <a:bodyPr vert="horz" wrap="square" lIns="91415" tIns="45708" rIns="91415" bIns="45708" numCol="1" anchor="t" anchorCtr="0" compatLnSpc="1">
                <a:prstTxWarp prst="textNoShape">
                  <a:avLst/>
                </a:prstTxWarp>
              </a:bodyPr>
              <a:lstStyle/>
              <a:p>
                <a:pPr defTabSz="914212"/>
                <a:endParaRPr lang="en-US" sz="1801">
                  <a:solidFill>
                    <a:srgbClr val="FFFFFF"/>
                  </a:solidFill>
                </a:endParaRPr>
              </a:p>
            </p:txBody>
          </p:sp>
          <p:sp>
            <p:nvSpPr>
              <p:cNvPr id="24"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w="9525">
                <a:solidFill>
                  <a:srgbClr val="007DDE"/>
                </a:solidFill>
                <a:round/>
                <a:headEnd/>
                <a:tailEnd/>
              </a:ln>
              <a:extLst/>
            </p:spPr>
            <p:txBody>
              <a:bodyPr vert="horz" wrap="square" lIns="91415" tIns="45708" rIns="91415" bIns="45708" numCol="1" anchor="t" anchorCtr="0" compatLnSpc="1">
                <a:prstTxWarp prst="textNoShape">
                  <a:avLst/>
                </a:prstTxWarp>
              </a:bodyPr>
              <a:lstStyle/>
              <a:p>
                <a:pPr defTabSz="914212"/>
                <a:endParaRPr lang="en-US" sz="1801">
                  <a:solidFill>
                    <a:srgbClr val="FFFFFF"/>
                  </a:solidFill>
                </a:endParaRPr>
              </a:p>
            </p:txBody>
          </p:sp>
          <p:sp>
            <p:nvSpPr>
              <p:cNvPr id="25" name="Oval 744"/>
              <p:cNvSpPr>
                <a:spLocks noChangeArrowheads="1"/>
              </p:cNvSpPr>
              <p:nvPr/>
            </p:nvSpPr>
            <p:spPr bwMode="auto">
              <a:xfrm>
                <a:off x="7866" y="-2780"/>
                <a:ext cx="109" cy="108"/>
              </a:xfrm>
              <a:prstGeom prst="ellipse">
                <a:avLst/>
              </a:prstGeom>
              <a:grpFill/>
              <a:ln w="9525">
                <a:solidFill>
                  <a:srgbClr val="007DDE"/>
                </a:solidFill>
                <a:round/>
                <a:headEnd/>
                <a:tailEnd/>
              </a:ln>
              <a:extLst/>
            </p:spPr>
            <p:txBody>
              <a:bodyPr vert="horz" wrap="square" lIns="91415" tIns="45708" rIns="91415" bIns="45708" numCol="1" anchor="t" anchorCtr="0" compatLnSpc="1">
                <a:prstTxWarp prst="textNoShape">
                  <a:avLst/>
                </a:prstTxWarp>
              </a:bodyPr>
              <a:lstStyle/>
              <a:p>
                <a:pPr defTabSz="914212"/>
                <a:endParaRPr lang="en-US" sz="1801">
                  <a:solidFill>
                    <a:srgbClr val="FFFFFF"/>
                  </a:solidFill>
                </a:endParaRPr>
              </a:p>
            </p:txBody>
          </p:sp>
          <p:sp>
            <p:nvSpPr>
              <p:cNvPr id="26"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w="9525">
                <a:solidFill>
                  <a:srgbClr val="007DDE"/>
                </a:solidFill>
                <a:round/>
                <a:headEnd/>
                <a:tailEnd/>
              </a:ln>
              <a:extLst/>
            </p:spPr>
            <p:txBody>
              <a:bodyPr vert="horz" wrap="square" lIns="91415" tIns="45708" rIns="91415" bIns="45708" numCol="1" anchor="t" anchorCtr="0" compatLnSpc="1">
                <a:prstTxWarp prst="textNoShape">
                  <a:avLst/>
                </a:prstTxWarp>
              </a:bodyPr>
              <a:lstStyle/>
              <a:p>
                <a:pPr defTabSz="914212"/>
                <a:endParaRPr lang="en-US" sz="1801">
                  <a:solidFill>
                    <a:srgbClr val="FFFFFF"/>
                  </a:solidFill>
                </a:endParaRPr>
              </a:p>
            </p:txBody>
          </p:sp>
          <p:sp>
            <p:nvSpPr>
              <p:cNvPr id="27" name="Oval 746"/>
              <p:cNvSpPr>
                <a:spLocks noChangeArrowheads="1"/>
              </p:cNvSpPr>
              <p:nvPr/>
            </p:nvSpPr>
            <p:spPr bwMode="auto">
              <a:xfrm>
                <a:off x="7384" y="-2780"/>
                <a:ext cx="109" cy="108"/>
              </a:xfrm>
              <a:prstGeom prst="ellipse">
                <a:avLst/>
              </a:prstGeom>
              <a:grpFill/>
              <a:ln w="9525">
                <a:solidFill>
                  <a:srgbClr val="007DDE"/>
                </a:solidFill>
                <a:round/>
                <a:headEnd/>
                <a:tailEnd/>
              </a:ln>
              <a:extLst/>
            </p:spPr>
            <p:txBody>
              <a:bodyPr vert="horz" wrap="square" lIns="91415" tIns="45708" rIns="91415" bIns="45708" numCol="1" anchor="t" anchorCtr="0" compatLnSpc="1">
                <a:prstTxWarp prst="textNoShape">
                  <a:avLst/>
                </a:prstTxWarp>
              </a:bodyPr>
              <a:lstStyle/>
              <a:p>
                <a:pPr defTabSz="914212"/>
                <a:endParaRPr lang="en-US" sz="1801">
                  <a:solidFill>
                    <a:srgbClr val="FFFFFF"/>
                  </a:solidFill>
                </a:endParaRPr>
              </a:p>
            </p:txBody>
          </p:sp>
        </p:grpSp>
      </p:grpSp>
      <p:cxnSp>
        <p:nvCxnSpPr>
          <p:cNvPr id="28" name="Straight Arrow Connector 27"/>
          <p:cNvCxnSpPr>
            <a:endCxn id="20" idx="6"/>
          </p:cNvCxnSpPr>
          <p:nvPr/>
        </p:nvCxnSpPr>
        <p:spPr>
          <a:xfrm flipH="1">
            <a:off x="2531386" y="2412375"/>
            <a:ext cx="2198619" cy="0"/>
          </a:xfrm>
          <a:prstGeom prst="straightConnector1">
            <a:avLst/>
          </a:prstGeom>
          <a:ln w="85725" cap="rnd">
            <a:solidFill>
              <a:srgbClr val="007DDE"/>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456237" y="1375235"/>
            <a:ext cx="1878736" cy="678304"/>
          </a:xfrm>
          <a:prstGeom prst="rect">
            <a:avLst/>
          </a:prstGeom>
          <a:noFill/>
        </p:spPr>
        <p:txBody>
          <a:bodyPr wrap="none" rtlCol="0">
            <a:spAutoFit/>
          </a:bodyPr>
          <a:lstStyle/>
          <a:p>
            <a:pPr algn="ctr"/>
            <a:r>
              <a:rPr lang="en-US" sz="1904" dirty="0">
                <a:solidFill>
                  <a:srgbClr val="FFFFFF"/>
                </a:solidFill>
                <a:effectLst>
                  <a:outerShdw blurRad="38100" dist="38100" dir="2700000" algn="tl">
                    <a:srgbClr val="000000">
                      <a:alpha val="43137"/>
                    </a:srgbClr>
                  </a:outerShdw>
                </a:effectLst>
              </a:rPr>
              <a:t>Azure</a:t>
            </a:r>
          </a:p>
          <a:p>
            <a:pPr algn="ctr"/>
            <a:r>
              <a:rPr lang="en-US" sz="1904" dirty="0">
                <a:solidFill>
                  <a:srgbClr val="FFFFFF"/>
                </a:solidFill>
                <a:effectLst>
                  <a:outerShdw blurRad="38100" dist="38100" dir="2700000" algn="tl">
                    <a:srgbClr val="000000">
                      <a:alpha val="43137"/>
                    </a:srgbClr>
                  </a:outerShdw>
                </a:effectLst>
              </a:rPr>
              <a:t>Virtual Network</a:t>
            </a:r>
          </a:p>
        </p:txBody>
      </p:sp>
      <p:sp>
        <p:nvSpPr>
          <p:cNvPr id="60" name="TextBox 59"/>
          <p:cNvSpPr txBox="1"/>
          <p:nvPr/>
        </p:nvSpPr>
        <p:spPr>
          <a:xfrm>
            <a:off x="212844" y="3242205"/>
            <a:ext cx="4550586" cy="3495197"/>
          </a:xfrm>
          <a:prstGeom prst="rect">
            <a:avLst/>
          </a:prstGeom>
          <a:noFill/>
        </p:spPr>
        <p:txBody>
          <a:bodyPr wrap="square" lIns="182857" tIns="146285" rIns="182857" bIns="146285" rtlCol="0">
            <a:noAutofit/>
          </a:bodyPr>
          <a:lstStyle/>
          <a:p>
            <a:pPr>
              <a:lnSpc>
                <a:spcPct val="90000"/>
              </a:lnSpc>
              <a:spcBef>
                <a:spcPct val="20000"/>
              </a:spcBef>
              <a:spcAft>
                <a:spcPts val="1200"/>
              </a:spcAft>
              <a:buSzPct val="80000"/>
            </a:pPr>
            <a:r>
              <a:rPr lang="en-US" sz="2400" dirty="0">
                <a:gradFill>
                  <a:gsLst>
                    <a:gs pos="0">
                      <a:srgbClr val="47D8FF"/>
                    </a:gs>
                    <a:gs pos="100000">
                      <a:srgbClr val="47D8FF"/>
                    </a:gs>
                  </a:gsLst>
                  <a:lin ang="5400000" scaled="1"/>
                </a:gradFill>
              </a:rPr>
              <a:t>Front-End </a:t>
            </a:r>
            <a:r>
              <a:rPr lang="en-US" sz="2400" dirty="0" smtClean="0">
                <a:gradFill>
                  <a:gsLst>
                    <a:gs pos="0">
                      <a:srgbClr val="47D8FF"/>
                    </a:gs>
                    <a:gs pos="100000">
                      <a:srgbClr val="47D8FF"/>
                    </a:gs>
                  </a:gsLst>
                  <a:lin ang="5400000" scaled="1"/>
                </a:gradFill>
              </a:rPr>
              <a:t>Access</a:t>
            </a:r>
            <a:endParaRPr lang="en-US" sz="2400" dirty="0">
              <a:gradFill>
                <a:gsLst>
                  <a:gs pos="0">
                    <a:srgbClr val="47D8FF"/>
                  </a:gs>
                  <a:gs pos="100000">
                    <a:srgbClr val="47D8FF"/>
                  </a:gs>
                </a:gsLst>
                <a:lin ang="5400000" scaled="1"/>
              </a:gradFill>
            </a:endParaRPr>
          </a:p>
          <a:p>
            <a:pPr>
              <a:spcAft>
                <a:spcPts val="600"/>
              </a:spcAft>
            </a:pPr>
            <a:r>
              <a:rPr lang="en-US" sz="2000" spc="-50" dirty="0" smtClean="0">
                <a:gradFill>
                  <a:gsLst>
                    <a:gs pos="0">
                      <a:srgbClr val="FFFFFF"/>
                    </a:gs>
                    <a:gs pos="100000">
                      <a:srgbClr val="FFFFFF"/>
                    </a:gs>
                  </a:gsLst>
                  <a:lin ang="0" scaled="0"/>
                </a:gradFill>
              </a:rPr>
              <a:t>Dynamic/Reserved Public IP addresses</a:t>
            </a:r>
          </a:p>
          <a:p>
            <a:pPr>
              <a:spcAft>
                <a:spcPts val="600"/>
              </a:spcAft>
            </a:pPr>
            <a:r>
              <a:rPr lang="en-US" sz="2000" spc="-50" dirty="0" smtClean="0">
                <a:gradFill>
                  <a:gsLst>
                    <a:gs pos="0">
                      <a:srgbClr val="FFFFFF"/>
                    </a:gs>
                    <a:gs pos="100000">
                      <a:srgbClr val="FFFFFF"/>
                    </a:gs>
                  </a:gsLst>
                  <a:lin ang="0" scaled="0"/>
                </a:gradFill>
              </a:rPr>
              <a:t>Direct VM access, ACLs for security</a:t>
            </a:r>
          </a:p>
          <a:p>
            <a:pPr>
              <a:spcAft>
                <a:spcPts val="600"/>
              </a:spcAft>
            </a:pPr>
            <a:r>
              <a:rPr lang="en-US" sz="2000" spc="-50" dirty="0" smtClean="0">
                <a:gradFill>
                  <a:gsLst>
                    <a:gs pos="0">
                      <a:srgbClr val="FFFFFF"/>
                    </a:gs>
                    <a:gs pos="100000">
                      <a:srgbClr val="FFFFFF"/>
                    </a:gs>
                  </a:gsLst>
                  <a:lin ang="0" scaled="0"/>
                </a:gradFill>
              </a:rPr>
              <a:t>Load balancing</a:t>
            </a:r>
            <a:endParaRPr lang="en-US" sz="2000" spc="-50" dirty="0">
              <a:gradFill>
                <a:gsLst>
                  <a:gs pos="0">
                    <a:srgbClr val="FFFFFF"/>
                  </a:gs>
                  <a:gs pos="100000">
                    <a:srgbClr val="FFFFFF"/>
                  </a:gs>
                </a:gsLst>
                <a:lin ang="0" scaled="0"/>
              </a:gradFill>
            </a:endParaRPr>
          </a:p>
          <a:p>
            <a:pPr>
              <a:spcAft>
                <a:spcPts val="600"/>
              </a:spcAft>
            </a:pPr>
            <a:r>
              <a:rPr lang="en-US" sz="2000" spc="-50" dirty="0" smtClean="0">
                <a:gradFill>
                  <a:gsLst>
                    <a:gs pos="0">
                      <a:srgbClr val="FFFFFF"/>
                    </a:gs>
                    <a:gs pos="100000">
                      <a:srgbClr val="FFFFFF"/>
                    </a:gs>
                  </a:gsLst>
                  <a:lin ang="0" scaled="0"/>
                </a:gradFill>
              </a:rPr>
              <a:t>DNS services: hosting, </a:t>
            </a:r>
            <a:r>
              <a:rPr lang="en-US" sz="2000" spc="-50" dirty="0">
                <a:gradFill>
                  <a:gsLst>
                    <a:gs pos="0">
                      <a:srgbClr val="FFFFFF"/>
                    </a:gs>
                    <a:gs pos="100000">
                      <a:srgbClr val="FFFFFF"/>
                    </a:gs>
                  </a:gsLst>
                  <a:lin ang="0" scaled="0"/>
                </a:gradFill>
              </a:rPr>
              <a:t>t</a:t>
            </a:r>
            <a:r>
              <a:rPr lang="en-US" sz="2000" spc="-50" dirty="0" smtClean="0">
                <a:gradFill>
                  <a:gsLst>
                    <a:gs pos="0">
                      <a:srgbClr val="FFFFFF"/>
                    </a:gs>
                    <a:gs pos="100000">
                      <a:srgbClr val="FFFFFF"/>
                    </a:gs>
                  </a:gsLst>
                  <a:lin ang="0" scaled="0"/>
                </a:gradFill>
              </a:rPr>
              <a:t>raffic </a:t>
            </a:r>
            <a:r>
              <a:rPr lang="en-US" sz="2000" spc="-50" dirty="0">
                <a:gradFill>
                  <a:gsLst>
                    <a:gs pos="0">
                      <a:srgbClr val="FFFFFF"/>
                    </a:gs>
                    <a:gs pos="100000">
                      <a:srgbClr val="FFFFFF"/>
                    </a:gs>
                  </a:gsLst>
                  <a:lin ang="0" scaled="0"/>
                </a:gradFill>
              </a:rPr>
              <a:t>m</a:t>
            </a:r>
            <a:r>
              <a:rPr lang="en-US" sz="2000" spc="-50" dirty="0" smtClean="0">
                <a:gradFill>
                  <a:gsLst>
                    <a:gs pos="0">
                      <a:srgbClr val="FFFFFF"/>
                    </a:gs>
                    <a:gs pos="100000">
                      <a:srgbClr val="FFFFFF"/>
                    </a:gs>
                  </a:gsLst>
                  <a:lin ang="0" scaled="0"/>
                </a:gradFill>
              </a:rPr>
              <a:t>anagement</a:t>
            </a:r>
            <a:endParaRPr lang="en-US" sz="2000" spc="-50" dirty="0">
              <a:gradFill>
                <a:gsLst>
                  <a:gs pos="0">
                    <a:srgbClr val="FFFFFF"/>
                  </a:gs>
                  <a:gs pos="100000">
                    <a:srgbClr val="FFFFFF"/>
                  </a:gs>
                </a:gsLst>
                <a:lin ang="0" scaled="0"/>
              </a:gradFill>
            </a:endParaRPr>
          </a:p>
          <a:p>
            <a:pPr>
              <a:spcAft>
                <a:spcPts val="600"/>
              </a:spcAft>
            </a:pPr>
            <a:r>
              <a:rPr lang="en-US" sz="2000" spc="-50" dirty="0" err="1">
                <a:gradFill>
                  <a:gsLst>
                    <a:gs pos="0">
                      <a:srgbClr val="FFFFFF"/>
                    </a:gs>
                    <a:gs pos="100000">
                      <a:srgbClr val="FFFFFF"/>
                    </a:gs>
                  </a:gsLst>
                  <a:lin ang="0" scaled="0"/>
                </a:gradFill>
              </a:rPr>
              <a:t>DDoS</a:t>
            </a:r>
            <a:r>
              <a:rPr lang="en-US" sz="2000" spc="-50" dirty="0">
                <a:gradFill>
                  <a:gsLst>
                    <a:gs pos="0">
                      <a:srgbClr val="FFFFFF"/>
                    </a:gs>
                    <a:gs pos="100000">
                      <a:srgbClr val="FFFFFF"/>
                    </a:gs>
                  </a:gsLst>
                  <a:lin ang="0" scaled="0"/>
                </a:gradFill>
              </a:rPr>
              <a:t> protection</a:t>
            </a:r>
          </a:p>
        </p:txBody>
      </p:sp>
      <p:sp>
        <p:nvSpPr>
          <p:cNvPr id="61" name="TextBox 60"/>
          <p:cNvSpPr txBox="1"/>
          <p:nvPr/>
        </p:nvSpPr>
        <p:spPr>
          <a:xfrm>
            <a:off x="9035802" y="112028"/>
            <a:ext cx="3811835" cy="1788714"/>
          </a:xfrm>
          <a:prstGeom prst="rect">
            <a:avLst/>
          </a:prstGeom>
          <a:noFill/>
        </p:spPr>
        <p:txBody>
          <a:bodyPr wrap="square" lIns="182857" tIns="146285" rIns="182857" bIns="146285" rtlCol="0">
            <a:noAutofit/>
          </a:bodyPr>
          <a:lstStyle/>
          <a:p>
            <a:pPr>
              <a:lnSpc>
                <a:spcPct val="90000"/>
              </a:lnSpc>
              <a:spcBef>
                <a:spcPct val="20000"/>
              </a:spcBef>
              <a:spcAft>
                <a:spcPts val="1200"/>
              </a:spcAft>
              <a:buSzPct val="80000"/>
            </a:pPr>
            <a:r>
              <a:rPr lang="en-US" sz="2400" dirty="0">
                <a:gradFill>
                  <a:gsLst>
                    <a:gs pos="0">
                      <a:srgbClr val="47D8FF"/>
                    </a:gs>
                    <a:gs pos="100000">
                      <a:srgbClr val="47D8FF"/>
                    </a:gs>
                  </a:gsLst>
                  <a:lin ang="5400000" scaled="1"/>
                </a:gradFill>
              </a:rPr>
              <a:t>Virtual Network</a:t>
            </a:r>
          </a:p>
          <a:p>
            <a:pPr>
              <a:spcAft>
                <a:spcPts val="600"/>
              </a:spcAft>
            </a:pPr>
            <a:r>
              <a:rPr lang="en-US" sz="2000" spc="-50" dirty="0">
                <a:gradFill>
                  <a:gsLst>
                    <a:gs pos="0">
                      <a:srgbClr val="FFFFFF"/>
                    </a:gs>
                    <a:gs pos="100000">
                      <a:srgbClr val="FFFFFF"/>
                    </a:gs>
                  </a:gsLst>
                  <a:lin ang="0" scaled="0"/>
                </a:gradFill>
              </a:rPr>
              <a:t>“Bring Your Own </a:t>
            </a:r>
            <a:r>
              <a:rPr lang="en-US" sz="2000" spc="-50" dirty="0" smtClean="0">
                <a:gradFill>
                  <a:gsLst>
                    <a:gs pos="0">
                      <a:srgbClr val="FFFFFF"/>
                    </a:gs>
                    <a:gs pos="100000">
                      <a:srgbClr val="FFFFFF"/>
                    </a:gs>
                  </a:gsLst>
                  <a:lin ang="0" scaled="0"/>
                </a:gradFill>
              </a:rPr>
              <a:t>Network” </a:t>
            </a:r>
          </a:p>
          <a:p>
            <a:pPr>
              <a:spcAft>
                <a:spcPts val="600"/>
              </a:spcAft>
            </a:pPr>
            <a:endParaRPr lang="en-US" sz="800" spc="-50" dirty="0">
              <a:gradFill>
                <a:gsLst>
                  <a:gs pos="0">
                    <a:srgbClr val="FFFFFF"/>
                  </a:gs>
                  <a:gs pos="100000">
                    <a:srgbClr val="FFFFFF"/>
                  </a:gs>
                </a:gsLst>
                <a:lin ang="0" scaled="0"/>
              </a:gradFill>
            </a:endParaRPr>
          </a:p>
          <a:p>
            <a:pPr>
              <a:spcAft>
                <a:spcPts val="600"/>
              </a:spcAft>
            </a:pPr>
            <a:r>
              <a:rPr lang="en-US" sz="2000" spc="-50" dirty="0" smtClean="0">
                <a:gradFill>
                  <a:gsLst>
                    <a:gs pos="0">
                      <a:srgbClr val="FFFFFF"/>
                    </a:gs>
                    <a:gs pos="100000">
                      <a:srgbClr val="FFFFFF"/>
                    </a:gs>
                  </a:gsLst>
                  <a:lin ang="0" scaled="0"/>
                </a:gradFill>
              </a:rPr>
              <a:t>Segment with subnets and security groups</a:t>
            </a:r>
          </a:p>
          <a:p>
            <a:pPr>
              <a:spcAft>
                <a:spcPts val="600"/>
              </a:spcAft>
            </a:pPr>
            <a:endParaRPr lang="en-US" sz="800" spc="-50" dirty="0" smtClean="0">
              <a:gradFill>
                <a:gsLst>
                  <a:gs pos="0">
                    <a:srgbClr val="FFFFFF"/>
                  </a:gs>
                  <a:gs pos="100000">
                    <a:srgbClr val="FFFFFF"/>
                  </a:gs>
                </a:gsLst>
                <a:lin ang="0" scaled="0"/>
              </a:gradFill>
            </a:endParaRPr>
          </a:p>
          <a:p>
            <a:pPr>
              <a:spcAft>
                <a:spcPts val="600"/>
              </a:spcAft>
            </a:pPr>
            <a:r>
              <a:rPr lang="en-US" sz="2000" spc="-50" dirty="0" smtClean="0">
                <a:gradFill>
                  <a:gsLst>
                    <a:gs pos="0">
                      <a:srgbClr val="FFFFFF"/>
                    </a:gs>
                    <a:gs pos="100000">
                      <a:srgbClr val="FFFFFF"/>
                    </a:gs>
                  </a:gsLst>
                  <a:lin ang="0" scaled="0"/>
                </a:gradFill>
              </a:rPr>
              <a:t>Control traffic flow with </a:t>
            </a:r>
            <a:r>
              <a:rPr lang="en-US" sz="2000" spc="-50" dirty="0">
                <a:gradFill>
                  <a:gsLst>
                    <a:gs pos="0">
                      <a:srgbClr val="FFFFFF"/>
                    </a:gs>
                    <a:gs pos="100000">
                      <a:srgbClr val="FFFFFF"/>
                    </a:gs>
                  </a:gsLst>
                  <a:lin ang="0" scaled="0"/>
                </a:gradFill>
              </a:rPr>
              <a:t>U</a:t>
            </a:r>
            <a:r>
              <a:rPr lang="en-US" sz="2000" spc="-50" dirty="0" smtClean="0">
                <a:gradFill>
                  <a:gsLst>
                    <a:gs pos="0">
                      <a:srgbClr val="FFFFFF"/>
                    </a:gs>
                    <a:gs pos="100000">
                      <a:srgbClr val="FFFFFF"/>
                    </a:gs>
                  </a:gsLst>
                  <a:lin ang="0" scaled="0"/>
                </a:gradFill>
              </a:rPr>
              <a:t>ser </a:t>
            </a:r>
            <a:r>
              <a:rPr lang="en-US" sz="2000" spc="-50" dirty="0">
                <a:gradFill>
                  <a:gsLst>
                    <a:gs pos="0">
                      <a:srgbClr val="FFFFFF"/>
                    </a:gs>
                    <a:gs pos="100000">
                      <a:srgbClr val="FFFFFF"/>
                    </a:gs>
                  </a:gsLst>
                  <a:lin ang="0" scaled="0"/>
                </a:gradFill>
              </a:rPr>
              <a:t>D</a:t>
            </a:r>
            <a:r>
              <a:rPr lang="en-US" sz="2000" spc="-50" dirty="0" smtClean="0">
                <a:gradFill>
                  <a:gsLst>
                    <a:gs pos="0">
                      <a:srgbClr val="FFFFFF"/>
                    </a:gs>
                    <a:gs pos="100000">
                      <a:srgbClr val="FFFFFF"/>
                    </a:gs>
                  </a:gsLst>
                  <a:lin ang="0" scaled="0"/>
                </a:gradFill>
              </a:rPr>
              <a:t>efined Routes</a:t>
            </a:r>
          </a:p>
        </p:txBody>
      </p:sp>
      <p:sp>
        <p:nvSpPr>
          <p:cNvPr id="63" name="TextBox 62"/>
          <p:cNvSpPr txBox="1"/>
          <p:nvPr/>
        </p:nvSpPr>
        <p:spPr>
          <a:xfrm>
            <a:off x="8995453" y="3731999"/>
            <a:ext cx="3471184" cy="2863903"/>
          </a:xfrm>
          <a:prstGeom prst="rect">
            <a:avLst/>
          </a:prstGeom>
          <a:noFill/>
        </p:spPr>
        <p:txBody>
          <a:bodyPr wrap="square" lIns="182857" tIns="146285" rIns="182857" bIns="146285" rtlCol="0">
            <a:noAutofit/>
          </a:bodyPr>
          <a:lstStyle/>
          <a:p>
            <a:pPr>
              <a:lnSpc>
                <a:spcPct val="90000"/>
              </a:lnSpc>
              <a:spcBef>
                <a:spcPct val="20000"/>
              </a:spcBef>
              <a:spcAft>
                <a:spcPts val="1200"/>
              </a:spcAft>
              <a:buSzPct val="80000"/>
            </a:pPr>
            <a:r>
              <a:rPr lang="en-US" sz="2400" dirty="0">
                <a:gradFill>
                  <a:gsLst>
                    <a:gs pos="0">
                      <a:srgbClr val="47D8FF"/>
                    </a:gs>
                    <a:gs pos="100000">
                      <a:srgbClr val="47D8FF"/>
                    </a:gs>
                  </a:gsLst>
                  <a:lin ang="5400000" scaled="1"/>
                </a:gradFill>
              </a:rPr>
              <a:t>Backend </a:t>
            </a:r>
            <a:r>
              <a:rPr lang="en-US" sz="2400" dirty="0" smtClean="0">
                <a:gradFill>
                  <a:gsLst>
                    <a:gs pos="0">
                      <a:srgbClr val="47D8FF"/>
                    </a:gs>
                    <a:gs pos="100000">
                      <a:srgbClr val="47D8FF"/>
                    </a:gs>
                  </a:gsLst>
                  <a:lin ang="5400000" scaled="1"/>
                </a:gradFill>
              </a:rPr>
              <a:t>Connectivity</a:t>
            </a:r>
          </a:p>
          <a:p>
            <a:pPr>
              <a:spcAft>
                <a:spcPts val="600"/>
              </a:spcAft>
            </a:pPr>
            <a:r>
              <a:rPr lang="en-US" sz="2000" spc="-50" dirty="0" smtClean="0">
                <a:gradFill>
                  <a:gsLst>
                    <a:gs pos="0">
                      <a:srgbClr val="FFFFFF"/>
                    </a:gs>
                    <a:gs pos="100000">
                      <a:srgbClr val="FFFFFF"/>
                    </a:gs>
                  </a:gsLst>
                  <a:lin ang="0" scaled="0"/>
                </a:gradFill>
              </a:rPr>
              <a:t>Point-to-site for dev / test</a:t>
            </a:r>
          </a:p>
          <a:p>
            <a:pPr>
              <a:spcAft>
                <a:spcPts val="600"/>
              </a:spcAft>
            </a:pPr>
            <a:endParaRPr lang="en-US" sz="800" spc="-50" dirty="0" smtClean="0">
              <a:gradFill>
                <a:gsLst>
                  <a:gs pos="0">
                    <a:srgbClr val="FFFFFF"/>
                  </a:gs>
                  <a:gs pos="100000">
                    <a:srgbClr val="FFFFFF"/>
                  </a:gs>
                </a:gsLst>
                <a:lin ang="0" scaled="0"/>
              </a:gradFill>
            </a:endParaRPr>
          </a:p>
          <a:p>
            <a:pPr>
              <a:spcAft>
                <a:spcPts val="600"/>
              </a:spcAft>
            </a:pPr>
            <a:r>
              <a:rPr lang="en-US" sz="2000" spc="-50" dirty="0" smtClean="0">
                <a:gradFill>
                  <a:gsLst>
                    <a:gs pos="0">
                      <a:srgbClr val="FFFFFF"/>
                    </a:gs>
                    <a:gs pos="100000">
                      <a:srgbClr val="FFFFFF"/>
                    </a:gs>
                  </a:gsLst>
                  <a:lin ang="0" scaled="0"/>
                </a:gradFill>
              </a:rPr>
              <a:t>VPN Gateways for secure site-to-site connectivity</a:t>
            </a:r>
          </a:p>
          <a:p>
            <a:pPr>
              <a:spcAft>
                <a:spcPts val="600"/>
              </a:spcAft>
            </a:pPr>
            <a:endParaRPr lang="en-US" sz="800" spc="-50" dirty="0">
              <a:gradFill>
                <a:gsLst>
                  <a:gs pos="0">
                    <a:srgbClr val="FFFFFF"/>
                  </a:gs>
                  <a:gs pos="100000">
                    <a:srgbClr val="FFFFFF"/>
                  </a:gs>
                </a:gsLst>
                <a:lin ang="0" scaled="0"/>
              </a:gradFill>
            </a:endParaRPr>
          </a:p>
          <a:p>
            <a:pPr>
              <a:spcAft>
                <a:spcPts val="600"/>
              </a:spcAft>
            </a:pPr>
            <a:r>
              <a:rPr lang="en-US" sz="2000" spc="-50" dirty="0" smtClean="0">
                <a:gradFill>
                  <a:gsLst>
                    <a:gs pos="0">
                      <a:srgbClr val="FFFFFF"/>
                    </a:gs>
                    <a:gs pos="100000">
                      <a:srgbClr val="FFFFFF"/>
                    </a:gs>
                  </a:gsLst>
                  <a:lin ang="0" scaled="0"/>
                </a:gradFill>
              </a:rPr>
              <a:t>ExpressRoute for private enterprise grade connectivity</a:t>
            </a:r>
            <a:endParaRPr lang="en-US" sz="2000" spc="-50" dirty="0">
              <a:gradFill>
                <a:gsLst>
                  <a:gs pos="0">
                    <a:srgbClr val="FFFFFF"/>
                  </a:gs>
                  <a:gs pos="100000">
                    <a:srgbClr val="FFFFFF"/>
                  </a:gs>
                </a:gsLst>
                <a:lin ang="0" scaled="0"/>
              </a:gradFill>
            </a:endParaRPr>
          </a:p>
        </p:txBody>
      </p:sp>
      <p:grpSp>
        <p:nvGrpSpPr>
          <p:cNvPr id="4" name="Group 3"/>
          <p:cNvGrpSpPr/>
          <p:nvPr/>
        </p:nvGrpSpPr>
        <p:grpSpPr>
          <a:xfrm>
            <a:off x="4560665" y="3847181"/>
            <a:ext cx="3844832" cy="3147344"/>
            <a:chOff x="4560665" y="3847181"/>
            <a:chExt cx="3844832" cy="3147344"/>
          </a:xfrm>
        </p:grpSpPr>
        <p:grpSp>
          <p:nvGrpSpPr>
            <p:cNvPr id="56" name="Group 55"/>
            <p:cNvGrpSpPr/>
            <p:nvPr/>
          </p:nvGrpSpPr>
          <p:grpSpPr>
            <a:xfrm>
              <a:off x="4560665" y="4697156"/>
              <a:ext cx="1893511" cy="2297369"/>
              <a:chOff x="1078644" y="2944892"/>
              <a:chExt cx="2747571" cy="3760255"/>
            </a:xfrm>
          </p:grpSpPr>
          <p:sp>
            <p:nvSpPr>
              <p:cNvPr id="57"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8"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9"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4"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6"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7"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8"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9"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5"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6"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7"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8"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9"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0"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1"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2"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3"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4"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5"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6"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7"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8"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9"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0"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1"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2"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3"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4"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5"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6"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7"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8"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9"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0"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1"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2"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3"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4"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5"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6"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7"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8"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9"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0"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1"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2"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3"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4"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5"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6"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7"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8"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9"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0"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1"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2"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3"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4"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5"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6"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7"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8"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9"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0"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1"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2"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3"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4"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5"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6"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7"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8"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9"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0"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1"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2"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3"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4"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5"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6"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7"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8"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9"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0"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1"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2"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3"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4"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5"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6"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7"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8"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9"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0"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1"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2"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3"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4"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5"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6"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grpSp>
          <p:nvGrpSpPr>
            <p:cNvPr id="182" name="Group 181"/>
            <p:cNvGrpSpPr/>
            <p:nvPr/>
          </p:nvGrpSpPr>
          <p:grpSpPr>
            <a:xfrm>
              <a:off x="7513821" y="5906451"/>
              <a:ext cx="891676" cy="1088074"/>
              <a:chOff x="1078644" y="2944892"/>
              <a:chExt cx="2747571" cy="3760255"/>
            </a:xfrm>
          </p:grpSpPr>
          <p:sp>
            <p:nvSpPr>
              <p:cNvPr id="183"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4"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5"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6"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7"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8"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9"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0"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1"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2"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3"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4"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5"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6"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7"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8"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9"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0"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1"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2"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3"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4"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5"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6"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7"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8"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9"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0"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1"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2"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3"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4"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5"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6"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7"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8"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9"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0"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1"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2"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3"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4"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5"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6"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7"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8"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29"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0"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1"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2"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3"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4"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5"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6"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7"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8"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39"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0"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1"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2"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3"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4"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5"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6"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7"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8"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49"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0"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1"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2"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3"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4"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5"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6"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7"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8"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59"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0"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1"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2"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3"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4"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5"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6"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7"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8"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69"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0"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1"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2"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3"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4"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5"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6"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7"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8"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9"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0"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1"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2"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3"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4"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5"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6"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grpSp>
          <p:nvGrpSpPr>
            <p:cNvPr id="3" name="Group 2"/>
            <p:cNvGrpSpPr/>
            <p:nvPr/>
          </p:nvGrpSpPr>
          <p:grpSpPr>
            <a:xfrm>
              <a:off x="5394594" y="3847181"/>
              <a:ext cx="2867236" cy="2372969"/>
              <a:chOff x="5394594" y="3847181"/>
              <a:chExt cx="2867236" cy="2372969"/>
            </a:xfrm>
          </p:grpSpPr>
          <p:sp>
            <p:nvSpPr>
              <p:cNvPr id="70" name="TextBox 69"/>
              <p:cNvSpPr txBox="1"/>
              <p:nvPr/>
            </p:nvSpPr>
            <p:spPr>
              <a:xfrm>
                <a:off x="6218237" y="3999207"/>
                <a:ext cx="1703420" cy="1163395"/>
              </a:xfrm>
              <a:prstGeom prst="rect">
                <a:avLst/>
              </a:prstGeom>
              <a:noFill/>
            </p:spPr>
            <p:txBody>
              <a:bodyPr wrap="square" lIns="0" tIns="0" rIns="0" bIns="0" rtlCol="0">
                <a:spAutoFit/>
              </a:bodyPr>
              <a:lstStyle/>
              <a:p>
                <a:pPr algn="ctr">
                  <a:lnSpc>
                    <a:spcPct val="90000"/>
                  </a:lnSpc>
                </a:pPr>
                <a:r>
                  <a:rPr lang="en-US" sz="2000" spc="-50" dirty="0">
                    <a:solidFill>
                      <a:srgbClr val="FFFFFF"/>
                    </a:solidFill>
                  </a:rPr>
                  <a:t>Backend Connectivity</a:t>
                </a:r>
              </a:p>
              <a:p>
                <a:pPr algn="ctr">
                  <a:lnSpc>
                    <a:spcPct val="90000"/>
                  </a:lnSpc>
                </a:pPr>
                <a:endParaRPr lang="en-US" sz="800" spc="-50" dirty="0">
                  <a:solidFill>
                    <a:srgbClr val="FFFFFF"/>
                  </a:solidFill>
                </a:endParaRPr>
              </a:p>
              <a:p>
                <a:pPr algn="ctr">
                  <a:lnSpc>
                    <a:spcPct val="90000"/>
                  </a:lnSpc>
                </a:pPr>
                <a:r>
                  <a:rPr lang="en-US" i="1" spc="-50" dirty="0" smtClean="0">
                    <a:solidFill>
                      <a:srgbClr val="FFFFFF"/>
                    </a:solidFill>
                    <a:effectLst>
                      <a:outerShdw blurRad="38100" dist="38100" dir="2700000" algn="tl">
                        <a:srgbClr val="000000">
                          <a:alpha val="43137"/>
                        </a:srgbClr>
                      </a:outerShdw>
                    </a:effectLst>
                  </a:rPr>
                  <a:t>ExpressRoute</a:t>
                </a:r>
              </a:p>
              <a:p>
                <a:pPr algn="ctr">
                  <a:lnSpc>
                    <a:spcPct val="90000"/>
                  </a:lnSpc>
                </a:pPr>
                <a:r>
                  <a:rPr lang="en-US" i="1" spc="-50" dirty="0" smtClean="0">
                    <a:solidFill>
                      <a:srgbClr val="FFFFFF"/>
                    </a:solidFill>
                    <a:effectLst>
                      <a:outerShdw blurRad="38100" dist="38100" dir="2700000" algn="tl">
                        <a:srgbClr val="000000">
                          <a:alpha val="43137"/>
                        </a:srgbClr>
                      </a:outerShdw>
                    </a:effectLst>
                  </a:rPr>
                  <a:t>VPN Gateways</a:t>
                </a:r>
                <a:endParaRPr lang="en-US" spc="-50" dirty="0">
                  <a:solidFill>
                    <a:srgbClr val="FFFFFF"/>
                  </a:solidFill>
                  <a:effectLst>
                    <a:outerShdw blurRad="38100" dist="38100" dir="2700000" algn="tl">
                      <a:srgbClr val="000000">
                        <a:alpha val="43137"/>
                      </a:srgbClr>
                    </a:outerShdw>
                  </a:effectLst>
                </a:endParaRPr>
              </a:p>
            </p:txBody>
          </p:sp>
          <p:pic>
            <p:nvPicPr>
              <p:cNvPr id="167" name="Picture 1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594" y="4262992"/>
                <a:ext cx="450747" cy="450747"/>
              </a:xfrm>
              <a:prstGeom prst="rect">
                <a:avLst/>
              </a:prstGeom>
            </p:spPr>
          </p:pic>
          <p:sp>
            <p:nvSpPr>
              <p:cNvPr id="168" name="Up-Down Arrow 167"/>
              <p:cNvSpPr/>
              <p:nvPr/>
            </p:nvSpPr>
            <p:spPr bwMode="auto">
              <a:xfrm>
                <a:off x="5775337" y="3954462"/>
                <a:ext cx="519100" cy="1335940"/>
              </a:xfrm>
              <a:prstGeom prst="upDownArrow">
                <a:avLst>
                  <a:gd name="adj1" fmla="val 48203"/>
                  <a:gd name="adj2" fmla="val 59506"/>
                </a:avLst>
              </a:prstGeom>
              <a:solidFill>
                <a:schemeClr val="tx1"/>
              </a:solidFill>
              <a:ln w="76200">
                <a:solidFill>
                  <a:srgbClr val="007DDE"/>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solidFill>
                    <a:srgbClr val="000000"/>
                  </a:solidFill>
                </a:endParaRPr>
              </a:p>
            </p:txBody>
          </p:sp>
          <p:grpSp>
            <p:nvGrpSpPr>
              <p:cNvPr id="169" name="Group 168"/>
              <p:cNvGrpSpPr/>
              <p:nvPr/>
            </p:nvGrpSpPr>
            <p:grpSpPr>
              <a:xfrm rot="10800000">
                <a:off x="8085347" y="3882482"/>
                <a:ext cx="176483" cy="2337668"/>
                <a:chOff x="3157294" y="3889617"/>
                <a:chExt cx="609600" cy="2469741"/>
              </a:xfrm>
            </p:grpSpPr>
            <p:cxnSp>
              <p:nvCxnSpPr>
                <p:cNvPr id="170" name="Straight Connector 169"/>
                <p:cNvCxnSpPr/>
                <p:nvPr/>
              </p:nvCxnSpPr>
              <p:spPr>
                <a:xfrm>
                  <a:off x="3465787" y="3889617"/>
                  <a:ext cx="0" cy="2469741"/>
                </a:xfrm>
                <a:prstGeom prst="line">
                  <a:avLst/>
                </a:prstGeom>
                <a:noFill/>
                <a:ln w="41275" cap="flat" cmpd="sng" algn="ctr">
                  <a:solidFill>
                    <a:srgbClr val="007DDE"/>
                  </a:solidFill>
                  <a:prstDash val="dashDot"/>
                  <a:miter lim="800000"/>
                </a:ln>
                <a:effectLst/>
              </p:spPr>
            </p:cxnSp>
            <p:cxnSp>
              <p:nvCxnSpPr>
                <p:cNvPr id="171" name="Straight Connector 170"/>
                <p:cNvCxnSpPr/>
                <p:nvPr/>
              </p:nvCxnSpPr>
              <p:spPr>
                <a:xfrm>
                  <a:off x="3157294" y="3889617"/>
                  <a:ext cx="0" cy="2469741"/>
                </a:xfrm>
                <a:prstGeom prst="line">
                  <a:avLst/>
                </a:prstGeom>
                <a:noFill/>
                <a:ln w="76200" cap="flat" cmpd="sng" algn="ctr">
                  <a:solidFill>
                    <a:srgbClr val="007DDE"/>
                  </a:solidFill>
                  <a:prstDash val="solid"/>
                  <a:miter lim="800000"/>
                </a:ln>
                <a:effectLst/>
              </p:spPr>
            </p:cxnSp>
            <p:cxnSp>
              <p:nvCxnSpPr>
                <p:cNvPr id="172" name="Straight Connector 171"/>
                <p:cNvCxnSpPr/>
                <p:nvPr/>
              </p:nvCxnSpPr>
              <p:spPr>
                <a:xfrm>
                  <a:off x="3766894" y="3889617"/>
                  <a:ext cx="0" cy="2469741"/>
                </a:xfrm>
                <a:prstGeom prst="line">
                  <a:avLst/>
                </a:prstGeom>
                <a:noFill/>
                <a:ln w="76200" cap="flat" cmpd="sng" algn="ctr">
                  <a:solidFill>
                    <a:srgbClr val="007DDE"/>
                  </a:solidFill>
                  <a:prstDash val="solid"/>
                  <a:miter lim="800000"/>
                </a:ln>
                <a:effectLst/>
              </p:spPr>
            </p:cxnSp>
          </p:grpSp>
          <p:pic>
            <p:nvPicPr>
              <p:cNvPr id="287" name="Picture 2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424" y="3847181"/>
                <a:ext cx="396830" cy="396830"/>
              </a:xfrm>
              <a:prstGeom prst="rect">
                <a:avLst/>
              </a:prstGeom>
            </p:spPr>
          </p:pic>
        </p:grpSp>
      </p:grpSp>
    </p:spTree>
    <p:extLst>
      <p:ext uri="{BB962C8B-B14F-4D97-AF65-F5344CB8AC3E}">
        <p14:creationId xmlns:p14="http://schemas.microsoft.com/office/powerpoint/2010/main" val="1704374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6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600"/>
                                        <p:tgtEl>
                                          <p:spTgt spid="60"/>
                                        </p:tgtEl>
                                      </p:cBhvr>
                                    </p:animEffect>
                                  </p:childTnLst>
                                </p:cTn>
                              </p:par>
                            </p:childTnLst>
                          </p:cTn>
                        </p:par>
                        <p:par>
                          <p:cTn id="30" fill="hold">
                            <p:stCondLst>
                              <p:cond delay="1100"/>
                            </p:stCondLst>
                            <p:childTnLst>
                              <p:par>
                                <p:cTn id="31" presetID="6" presetClass="emph" presetSubtype="0" decel="100000" fill="hold" nodeType="afterEffect">
                                  <p:stCondLst>
                                    <p:cond delay="0"/>
                                  </p:stCondLst>
                                  <p:childTnLst>
                                    <p:animScale>
                                      <p:cBhvr>
                                        <p:cTn id="32" dur="250" fill="hold"/>
                                        <p:tgtEl>
                                          <p:spTgt spid="6"/>
                                        </p:tgtEl>
                                      </p:cBhvr>
                                      <p:by x="110000" y="110000"/>
                                    </p:animScale>
                                  </p:childTnLst>
                                </p:cTn>
                              </p:par>
                              <p:par>
                                <p:cTn id="33" presetID="6" presetClass="emph" presetSubtype="0" decel="100000" fill="hold" nodeType="withEffect">
                                  <p:stCondLst>
                                    <p:cond delay="300"/>
                                  </p:stCondLst>
                                  <p:childTnLst>
                                    <p:animScale>
                                      <p:cBhvr>
                                        <p:cTn id="34" dur="250" fill="hold"/>
                                        <p:tgtEl>
                                          <p:spTgt spid="6"/>
                                        </p:tgtEl>
                                      </p:cBhvr>
                                      <p:by x="91000" y="91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6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60" grpId="0"/>
      <p:bldP spid="61"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1"/>
            <a:ext cx="6250485" cy="5408213"/>
          </a:xfrm>
        </p:spPr>
        <p:txBody>
          <a:bodyPr>
            <a:normAutofit fontScale="85000" lnSpcReduction="20000"/>
          </a:bodyPr>
          <a:lstStyle/>
          <a:p>
            <a:r>
              <a:rPr lang="en-US" sz="3400" dirty="0"/>
              <a:t>Bring</a:t>
            </a:r>
            <a:r>
              <a:rPr lang="en-US" sz="3400"/>
              <a:t> your own network</a:t>
            </a:r>
            <a:endParaRPr lang="en-US" dirty="0"/>
          </a:p>
          <a:p>
            <a:endParaRPr lang="en-US" dirty="0"/>
          </a:p>
          <a:p>
            <a:r>
              <a:rPr lang="en-US" sz="3400" dirty="0"/>
              <a:t>Create subnets with your private or public IP addresses </a:t>
            </a:r>
            <a:br>
              <a:rPr lang="en-US" sz="3400" dirty="0"/>
            </a:br>
            <a:endParaRPr lang="en-US" dirty="0"/>
          </a:p>
          <a:p>
            <a:pPr marL="0" indent="0">
              <a:buNone/>
            </a:pPr>
            <a:endParaRPr lang="en-US" sz="3400" dirty="0"/>
          </a:p>
          <a:p>
            <a:r>
              <a:rPr lang="en-US" sz="3400" dirty="0"/>
              <a:t>Bring your own DNS or use Azure-provided DNS</a:t>
            </a:r>
            <a:endParaRPr lang="en-US" dirty="0"/>
          </a:p>
          <a:p>
            <a:endParaRPr lang="en-US" dirty="0"/>
          </a:p>
          <a:p>
            <a:r>
              <a:rPr lang="en-US" sz="3400" dirty="0"/>
              <a:t>Secure with Network Security Group ACLs</a:t>
            </a:r>
            <a:br>
              <a:rPr lang="en-US" sz="3400" dirty="0"/>
            </a:br>
            <a:endParaRPr lang="en-US" dirty="0"/>
          </a:p>
          <a:p>
            <a:r>
              <a:rPr lang="en-US" sz="3400" dirty="0"/>
              <a:t>Control traffic </a:t>
            </a:r>
            <a:r>
              <a:rPr lang="en-US" sz="3400"/>
              <a:t>flow with</a:t>
            </a:r>
            <a:br>
              <a:rPr lang="en-US" sz="3400"/>
            </a:br>
            <a:r>
              <a:rPr lang="en-US" sz="3400" smtClean="0"/>
              <a:t>User </a:t>
            </a:r>
            <a:r>
              <a:rPr lang="en-US" sz="3400" dirty="0"/>
              <a:t>Defined Routes</a:t>
            </a:r>
            <a:endParaRPr lang="en-US" dirty="0"/>
          </a:p>
          <a:p>
            <a:endParaRPr lang="en-US" dirty="0"/>
          </a:p>
        </p:txBody>
      </p:sp>
      <p:sp>
        <p:nvSpPr>
          <p:cNvPr id="2" name="Title 1"/>
          <p:cNvSpPr>
            <a:spLocks noGrp="1"/>
          </p:cNvSpPr>
          <p:nvPr>
            <p:ph type="title"/>
          </p:nvPr>
        </p:nvSpPr>
        <p:spPr/>
        <p:txBody>
          <a:bodyPr/>
          <a:lstStyle/>
          <a:p>
            <a:r>
              <a:rPr lang="en-US" dirty="0" smtClean="0"/>
              <a:t>Virtual </a:t>
            </a:r>
            <a:r>
              <a:rPr lang="en-US" dirty="0"/>
              <a:t>Network</a:t>
            </a:r>
          </a:p>
        </p:txBody>
      </p:sp>
      <p:sp>
        <p:nvSpPr>
          <p:cNvPr id="72" name="Freeform 95"/>
          <p:cNvSpPr>
            <a:spLocks/>
          </p:cNvSpPr>
          <p:nvPr/>
        </p:nvSpPr>
        <p:spPr bwMode="auto">
          <a:xfrm flipH="1">
            <a:off x="6218236" y="3077875"/>
            <a:ext cx="6105015" cy="3543189"/>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1"/>
          </a:solidFill>
          <a:ln w="28575">
            <a:noFill/>
            <a:round/>
            <a:headEnd/>
            <a:tailEnd/>
          </a:ln>
          <a:extLst/>
        </p:spPr>
        <p:txBody>
          <a:bodyPr vert="horz" wrap="square" lIns="93248" tIns="46624" rIns="93248" bIns="46624" numCol="1" anchor="t" anchorCtr="0" compatLnSpc="1">
            <a:prstTxWarp prst="textNoShape">
              <a:avLst/>
            </a:prstTxWarp>
          </a:bodyPr>
          <a:lstStyle/>
          <a:p>
            <a:endParaRPr lang="en-US" sz="1836" kern="0" dirty="0">
              <a:solidFill>
                <a:srgbClr val="505050"/>
              </a:solidFill>
            </a:endParaRPr>
          </a:p>
        </p:txBody>
      </p:sp>
      <p:sp>
        <p:nvSpPr>
          <p:cNvPr id="73" name="Rounded Rectangle 72"/>
          <p:cNvSpPr/>
          <p:nvPr/>
        </p:nvSpPr>
        <p:spPr>
          <a:xfrm>
            <a:off x="7240104" y="4234454"/>
            <a:ext cx="4368167" cy="1991068"/>
          </a:xfrm>
          <a:prstGeom prst="roundRect">
            <a:avLst>
              <a:gd name="adj" fmla="val 7613"/>
            </a:avLst>
          </a:prstGeom>
          <a:solidFill>
            <a:schemeClr val="accent1">
              <a:lumMod val="50000"/>
            </a:schemeClr>
          </a:solidFill>
          <a:ln w="25400" cap="flat" cmpd="sng" algn="ctr">
            <a:solidFill>
              <a:schemeClr val="bg1"/>
            </a:solidFill>
            <a:prstDash val="solid"/>
          </a:ln>
          <a:effectLst/>
          <a:scene3d>
            <a:camera prst="orthographicFront"/>
            <a:lightRig rig="threePt" dir="t"/>
          </a:scene3d>
          <a:sp3d>
            <a:bevelT/>
          </a:sp3d>
        </p:spPr>
        <p:txBody>
          <a:bodyPr rtlCol="0" anchor="ctr"/>
          <a:lstStyle/>
          <a:p>
            <a:pPr algn="ctr" defTabSz="914309">
              <a:defRPr/>
            </a:pPr>
            <a:endParaRPr lang="en-US" sz="2800" kern="0" dirty="0">
              <a:solidFill>
                <a:srgbClr val="FFFFFF"/>
              </a:solidFill>
              <a:latin typeface="Calibri"/>
            </a:endParaRPr>
          </a:p>
        </p:txBody>
      </p:sp>
      <p:sp>
        <p:nvSpPr>
          <p:cNvPr id="74" name="TextBox 73"/>
          <p:cNvSpPr txBox="1"/>
          <p:nvPr/>
        </p:nvSpPr>
        <p:spPr>
          <a:xfrm>
            <a:off x="8403315" y="6159458"/>
            <a:ext cx="2167561" cy="461606"/>
          </a:xfrm>
          <a:prstGeom prst="rect">
            <a:avLst/>
          </a:prstGeom>
          <a:noFill/>
        </p:spPr>
        <p:txBody>
          <a:bodyPr wrap="none" rtlCol="0">
            <a:spAutoFit/>
          </a:bodyPr>
          <a:lstStyle/>
          <a:p>
            <a:pPr defTabSz="914309"/>
            <a:r>
              <a:rPr lang="en-US" sz="2400" dirty="0">
                <a:solidFill>
                  <a:srgbClr val="FFFFFF"/>
                </a:solidFill>
                <a:effectLst>
                  <a:outerShdw blurRad="38100" dist="38100" dir="2700000" algn="tl">
                    <a:srgbClr val="000000">
                      <a:alpha val="43137"/>
                    </a:srgbClr>
                  </a:outerShdw>
                </a:effectLst>
                <a:latin typeface="Calibri"/>
              </a:rPr>
              <a:t>Virtual Network</a:t>
            </a:r>
          </a:p>
        </p:txBody>
      </p:sp>
      <p:grpSp>
        <p:nvGrpSpPr>
          <p:cNvPr id="75" name="Group 74"/>
          <p:cNvGrpSpPr/>
          <p:nvPr/>
        </p:nvGrpSpPr>
        <p:grpSpPr>
          <a:xfrm>
            <a:off x="7376648" y="4411545"/>
            <a:ext cx="742191" cy="740134"/>
            <a:chOff x="2915928" y="2972963"/>
            <a:chExt cx="822960" cy="828366"/>
          </a:xfrm>
        </p:grpSpPr>
        <p:sp>
          <p:nvSpPr>
            <p:cNvPr id="76" name="Oval 75"/>
            <p:cNvSpPr/>
            <p:nvPr/>
          </p:nvSpPr>
          <p:spPr bwMode="auto">
            <a:xfrm>
              <a:off x="2915928" y="2972963"/>
              <a:ext cx="822960" cy="822960"/>
            </a:xfrm>
            <a:prstGeom prst="ellipse">
              <a:avLst/>
            </a:prstGeom>
            <a:solidFill>
              <a:srgbClr val="FFFFFF"/>
            </a:solidFill>
            <a:ln w="762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sp>
          <p:nvSpPr>
            <p:cNvPr id="77" name="Freeform 52"/>
            <p:cNvSpPr>
              <a:spLocks noEditPoints="1"/>
            </p:cNvSpPr>
            <p:nvPr/>
          </p:nvSpPr>
          <p:spPr bwMode="auto">
            <a:xfrm>
              <a:off x="3127123" y="3048625"/>
              <a:ext cx="400570" cy="284882"/>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4F81BD"/>
            </a:solidFill>
            <a:ln>
              <a:noFill/>
            </a:ln>
            <a:extLst/>
          </p:spPr>
          <p:txBody>
            <a:bodyPr vert="horz" wrap="square" lIns="91428" tIns="45714" rIns="91428" bIns="45714" numCol="1" anchor="t" anchorCtr="0" compatLnSpc="1">
              <a:prstTxWarp prst="textNoShape">
                <a:avLst/>
              </a:prstTxWarp>
            </a:bodyPr>
            <a:lstStyle/>
            <a:p>
              <a:pPr defTabSz="914309">
                <a:defRPr/>
              </a:pPr>
              <a:endParaRPr lang="en-US" sz="2800" kern="0" dirty="0">
                <a:solidFill>
                  <a:srgbClr val="FFFFFF"/>
                </a:solidFill>
                <a:latin typeface="Calibri"/>
              </a:endParaRPr>
            </a:p>
          </p:txBody>
        </p:sp>
        <p:sp>
          <p:nvSpPr>
            <p:cNvPr id="78" name="TextBox 77"/>
            <p:cNvSpPr txBox="1"/>
            <p:nvPr/>
          </p:nvSpPr>
          <p:spPr>
            <a:xfrm>
              <a:off x="3038190" y="3367356"/>
              <a:ext cx="578438" cy="433973"/>
            </a:xfrm>
            <a:prstGeom prst="rect">
              <a:avLst/>
            </a:prstGeom>
            <a:noFill/>
          </p:spPr>
          <p:txBody>
            <a:bodyPr wrap="square" lIns="0" tIns="0" rIns="0" bIns="0" rtlCol="0">
              <a:spAutoFit/>
            </a:bodyPr>
            <a:lstStyle/>
            <a:p>
              <a:pPr algn="ctr" defTabSz="914309">
                <a:lnSpc>
                  <a:spcPct val="90000"/>
                </a:lnSpc>
                <a:defRPr/>
              </a:pPr>
              <a:r>
                <a:rPr lang="en-US" sz="1400" kern="0" dirty="0">
                  <a:solidFill>
                    <a:srgbClr val="0070C0"/>
                  </a:solidFill>
                  <a:latin typeface="Calibri"/>
                </a:rPr>
                <a:t>VPN GW</a:t>
              </a:r>
            </a:p>
          </p:txBody>
        </p:sp>
      </p:grpSp>
      <p:grpSp>
        <p:nvGrpSpPr>
          <p:cNvPr id="79" name="Group 78"/>
          <p:cNvGrpSpPr/>
          <p:nvPr/>
        </p:nvGrpSpPr>
        <p:grpSpPr>
          <a:xfrm>
            <a:off x="10494685" y="4411547"/>
            <a:ext cx="893310" cy="1672725"/>
            <a:chOff x="10430213" y="4262723"/>
            <a:chExt cx="893424" cy="1672939"/>
          </a:xfrm>
        </p:grpSpPr>
        <p:sp>
          <p:nvSpPr>
            <p:cNvPr id="80" name="TextBox 79"/>
            <p:cNvSpPr txBox="1"/>
            <p:nvPr/>
          </p:nvSpPr>
          <p:spPr>
            <a:xfrm>
              <a:off x="10430213" y="5492465"/>
              <a:ext cx="893424" cy="443197"/>
            </a:xfrm>
            <a:prstGeom prst="rect">
              <a:avLst/>
            </a:prstGeom>
            <a:noFill/>
          </p:spPr>
          <p:txBody>
            <a:bodyPr wrap="square" lIns="0" tIns="0" rIns="0" bIns="0" rtlCol="0" anchor="ctr">
              <a:spAutoFit/>
            </a:bodyPr>
            <a:lstStyle/>
            <a:p>
              <a:pPr algn="ctr" defTabSz="914309">
                <a:lnSpc>
                  <a:spcPct val="90000"/>
                </a:lnSpc>
              </a:pPr>
              <a:r>
                <a:rPr lang="en-US" sz="1600" b="1" dirty="0">
                  <a:solidFill>
                    <a:srgbClr val="FFFFFF"/>
                  </a:solidFill>
                  <a:effectLst>
                    <a:outerShdw blurRad="38100" dist="38100" dir="2700000" algn="tl">
                      <a:srgbClr val="000000">
                        <a:alpha val="43137"/>
                      </a:srgbClr>
                    </a:outerShdw>
                  </a:effectLst>
                  <a:latin typeface="Calibri"/>
                </a:rPr>
                <a:t>Frontend</a:t>
              </a:r>
            </a:p>
            <a:p>
              <a:pPr algn="ctr" defTabSz="914309">
                <a:lnSpc>
                  <a:spcPct val="90000"/>
                </a:lnSpc>
              </a:pPr>
              <a:r>
                <a:rPr lang="en-US" sz="1600" b="1" dirty="0">
                  <a:solidFill>
                    <a:srgbClr val="FFFFFF"/>
                  </a:solidFill>
                  <a:effectLst>
                    <a:outerShdw blurRad="38100" dist="38100" dir="2700000" algn="tl">
                      <a:srgbClr val="000000">
                        <a:alpha val="43137"/>
                      </a:srgbClr>
                    </a:outerShdw>
                  </a:effectLst>
                  <a:latin typeface="Calibri"/>
                </a:rPr>
                <a:t>10.1/16</a:t>
              </a:r>
            </a:p>
          </p:txBody>
        </p:sp>
        <p:grpSp>
          <p:nvGrpSpPr>
            <p:cNvPr id="81" name="Group 80"/>
            <p:cNvGrpSpPr/>
            <p:nvPr/>
          </p:nvGrpSpPr>
          <p:grpSpPr>
            <a:xfrm>
              <a:off x="10430213" y="4262723"/>
              <a:ext cx="893424" cy="1172757"/>
              <a:chOff x="6027733" y="2131654"/>
              <a:chExt cx="660349" cy="866811"/>
            </a:xfrm>
          </p:grpSpPr>
          <p:sp>
            <p:nvSpPr>
              <p:cNvPr id="82" name="Rounded Rectangle 81"/>
              <p:cNvSpPr/>
              <p:nvPr/>
            </p:nvSpPr>
            <p:spPr bwMode="auto">
              <a:xfrm>
                <a:off x="6027733" y="2131654"/>
                <a:ext cx="660349" cy="866811"/>
              </a:xfrm>
              <a:prstGeom prst="roundRect">
                <a:avLst>
                  <a:gd name="adj" fmla="val 10259"/>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effectLst>
                    <a:outerShdw blurRad="38100" dist="38100" dir="2700000" algn="tl">
                      <a:srgbClr val="000000">
                        <a:alpha val="43137"/>
                      </a:srgbClr>
                    </a:outerShdw>
                  </a:effectLst>
                  <a:latin typeface="Calibri"/>
                </a:endParaRPr>
              </a:p>
            </p:txBody>
          </p:sp>
          <p:grpSp>
            <p:nvGrpSpPr>
              <p:cNvPr id="83" name="Group 82"/>
              <p:cNvGrpSpPr/>
              <p:nvPr/>
            </p:nvGrpSpPr>
            <p:grpSpPr>
              <a:xfrm>
                <a:off x="6093279" y="2187723"/>
                <a:ext cx="529256" cy="754672"/>
                <a:chOff x="4045739" y="2177015"/>
                <a:chExt cx="529256" cy="754672"/>
              </a:xfrm>
            </p:grpSpPr>
            <p:pic>
              <p:nvPicPr>
                <p:cNvPr id="84" name="Picture 8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703087"/>
                  <a:ext cx="529256" cy="228600"/>
                </a:xfrm>
                <a:prstGeom prst="roundRect">
                  <a:avLst>
                    <a:gd name="adj" fmla="val 11234"/>
                  </a:avLst>
                </a:prstGeom>
                <a:solidFill>
                  <a:srgbClr val="1F497D"/>
                </a:solidFill>
                <a:ln w="63500">
                  <a:noFill/>
                </a:ln>
                <a:effectLst/>
              </p:spPr>
            </p:pic>
            <p:pic>
              <p:nvPicPr>
                <p:cNvPr id="85" name="Picture 8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440051"/>
                  <a:ext cx="529256" cy="228600"/>
                </a:xfrm>
                <a:prstGeom prst="roundRect">
                  <a:avLst>
                    <a:gd name="adj" fmla="val 11234"/>
                  </a:avLst>
                </a:prstGeom>
                <a:solidFill>
                  <a:srgbClr val="1F497D"/>
                </a:solidFill>
                <a:ln w="63500">
                  <a:noFill/>
                </a:ln>
                <a:effectLst/>
              </p:spPr>
            </p:pic>
            <p:pic>
              <p:nvPicPr>
                <p:cNvPr id="86" name="Picture 8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177015"/>
                  <a:ext cx="529256" cy="228600"/>
                </a:xfrm>
                <a:prstGeom prst="roundRect">
                  <a:avLst>
                    <a:gd name="adj" fmla="val 11234"/>
                  </a:avLst>
                </a:prstGeom>
                <a:solidFill>
                  <a:srgbClr val="1F497D"/>
                </a:solidFill>
                <a:ln w="63500">
                  <a:noFill/>
                </a:ln>
                <a:effectLst/>
              </p:spPr>
            </p:pic>
          </p:grpSp>
        </p:grpSp>
      </p:grpSp>
      <p:grpSp>
        <p:nvGrpSpPr>
          <p:cNvPr id="87" name="Group 86"/>
          <p:cNvGrpSpPr/>
          <p:nvPr/>
        </p:nvGrpSpPr>
        <p:grpSpPr>
          <a:xfrm>
            <a:off x="9438508" y="4411547"/>
            <a:ext cx="893310" cy="1672725"/>
            <a:chOff x="9058613" y="4262723"/>
            <a:chExt cx="893424" cy="1672939"/>
          </a:xfrm>
        </p:grpSpPr>
        <p:sp>
          <p:nvSpPr>
            <p:cNvPr id="88" name="TextBox 87"/>
            <p:cNvSpPr txBox="1"/>
            <p:nvPr/>
          </p:nvSpPr>
          <p:spPr>
            <a:xfrm>
              <a:off x="9062010" y="5492465"/>
              <a:ext cx="886631" cy="443197"/>
            </a:xfrm>
            <a:prstGeom prst="rect">
              <a:avLst/>
            </a:prstGeom>
            <a:noFill/>
          </p:spPr>
          <p:txBody>
            <a:bodyPr wrap="square" lIns="0" tIns="0" rIns="0" bIns="0" rtlCol="0" anchor="ctr">
              <a:spAutoFit/>
            </a:bodyPr>
            <a:lstStyle/>
            <a:p>
              <a:pPr algn="ctr" defTabSz="914309">
                <a:lnSpc>
                  <a:spcPct val="90000"/>
                </a:lnSpc>
              </a:pPr>
              <a:r>
                <a:rPr lang="en-US" sz="1600" b="1" dirty="0">
                  <a:solidFill>
                    <a:srgbClr val="FFFFFF"/>
                  </a:solidFill>
                  <a:effectLst>
                    <a:outerShdw blurRad="38100" dist="38100" dir="2700000" algn="tl">
                      <a:srgbClr val="000000">
                        <a:alpha val="43137"/>
                      </a:srgbClr>
                    </a:outerShdw>
                  </a:effectLst>
                  <a:latin typeface="Calibri"/>
                </a:rPr>
                <a:t>Mid-tier</a:t>
              </a:r>
            </a:p>
            <a:p>
              <a:pPr algn="ctr" defTabSz="914309">
                <a:lnSpc>
                  <a:spcPct val="90000"/>
                </a:lnSpc>
              </a:pPr>
              <a:r>
                <a:rPr lang="en-US" sz="1600" b="1" dirty="0">
                  <a:solidFill>
                    <a:srgbClr val="FFFFFF"/>
                  </a:solidFill>
                  <a:effectLst>
                    <a:outerShdw blurRad="38100" dist="38100" dir="2700000" algn="tl">
                      <a:srgbClr val="000000">
                        <a:alpha val="43137"/>
                      </a:srgbClr>
                    </a:outerShdw>
                  </a:effectLst>
                  <a:latin typeface="Calibri"/>
                </a:rPr>
                <a:t>10.2/16</a:t>
              </a:r>
            </a:p>
          </p:txBody>
        </p:sp>
        <p:grpSp>
          <p:nvGrpSpPr>
            <p:cNvPr id="89" name="Group 88"/>
            <p:cNvGrpSpPr/>
            <p:nvPr/>
          </p:nvGrpSpPr>
          <p:grpSpPr>
            <a:xfrm>
              <a:off x="9058613" y="4262723"/>
              <a:ext cx="893424" cy="1172757"/>
              <a:chOff x="5111286" y="2128637"/>
              <a:chExt cx="660349" cy="866811"/>
            </a:xfrm>
          </p:grpSpPr>
          <p:sp>
            <p:nvSpPr>
              <p:cNvPr id="90" name="Rounded Rectangle 89"/>
              <p:cNvSpPr/>
              <p:nvPr/>
            </p:nvSpPr>
            <p:spPr bwMode="auto">
              <a:xfrm>
                <a:off x="5111286" y="2128637"/>
                <a:ext cx="660349" cy="866811"/>
              </a:xfrm>
              <a:prstGeom prst="roundRect">
                <a:avLst>
                  <a:gd name="adj" fmla="val 10259"/>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effectLst>
                    <a:outerShdw blurRad="38100" dist="38100" dir="2700000" algn="tl">
                      <a:srgbClr val="000000">
                        <a:alpha val="43137"/>
                      </a:srgbClr>
                    </a:outerShdw>
                  </a:effectLst>
                  <a:latin typeface="Calibri"/>
                </a:endParaRPr>
              </a:p>
            </p:txBody>
          </p:sp>
          <p:grpSp>
            <p:nvGrpSpPr>
              <p:cNvPr id="91" name="Group 90"/>
              <p:cNvGrpSpPr/>
              <p:nvPr/>
            </p:nvGrpSpPr>
            <p:grpSpPr>
              <a:xfrm>
                <a:off x="5176832" y="2184706"/>
                <a:ext cx="529256" cy="754672"/>
                <a:chOff x="4045739" y="2177015"/>
                <a:chExt cx="529256" cy="754672"/>
              </a:xfrm>
            </p:grpSpPr>
            <p:pic>
              <p:nvPicPr>
                <p:cNvPr id="92" name="Picture 9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703087"/>
                  <a:ext cx="529256" cy="228600"/>
                </a:xfrm>
                <a:prstGeom prst="roundRect">
                  <a:avLst>
                    <a:gd name="adj" fmla="val 11234"/>
                  </a:avLst>
                </a:prstGeom>
                <a:solidFill>
                  <a:srgbClr val="1F497D"/>
                </a:solidFill>
                <a:ln w="63500">
                  <a:noFill/>
                </a:ln>
                <a:effectLst/>
              </p:spPr>
            </p:pic>
            <p:pic>
              <p:nvPicPr>
                <p:cNvPr id="93" name="Picture 92"/>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440051"/>
                  <a:ext cx="529256" cy="228600"/>
                </a:xfrm>
                <a:prstGeom prst="roundRect">
                  <a:avLst>
                    <a:gd name="adj" fmla="val 11234"/>
                  </a:avLst>
                </a:prstGeom>
                <a:solidFill>
                  <a:srgbClr val="1F497D"/>
                </a:solidFill>
                <a:ln w="63500">
                  <a:noFill/>
                </a:ln>
                <a:effectLst/>
              </p:spPr>
            </p:pic>
            <p:pic>
              <p:nvPicPr>
                <p:cNvPr id="94" name="Picture 9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177015"/>
                  <a:ext cx="529256" cy="228600"/>
                </a:xfrm>
                <a:prstGeom prst="roundRect">
                  <a:avLst>
                    <a:gd name="adj" fmla="val 11234"/>
                  </a:avLst>
                </a:prstGeom>
                <a:solidFill>
                  <a:srgbClr val="1F497D"/>
                </a:solidFill>
                <a:ln w="63500">
                  <a:noFill/>
                </a:ln>
                <a:effectLst/>
              </p:spPr>
            </p:pic>
          </p:grpSp>
        </p:grpSp>
      </p:grpSp>
      <p:grpSp>
        <p:nvGrpSpPr>
          <p:cNvPr id="95" name="Group 94"/>
          <p:cNvGrpSpPr/>
          <p:nvPr/>
        </p:nvGrpSpPr>
        <p:grpSpPr>
          <a:xfrm>
            <a:off x="8361357" y="4411547"/>
            <a:ext cx="893310" cy="1672725"/>
            <a:chOff x="7692915" y="4262723"/>
            <a:chExt cx="893424" cy="1672939"/>
          </a:xfrm>
        </p:grpSpPr>
        <p:sp>
          <p:nvSpPr>
            <p:cNvPr id="96" name="TextBox 95"/>
            <p:cNvSpPr txBox="1"/>
            <p:nvPr/>
          </p:nvSpPr>
          <p:spPr>
            <a:xfrm>
              <a:off x="7692915" y="5492465"/>
              <a:ext cx="893424" cy="443197"/>
            </a:xfrm>
            <a:prstGeom prst="rect">
              <a:avLst/>
            </a:prstGeom>
            <a:noFill/>
          </p:spPr>
          <p:txBody>
            <a:bodyPr wrap="square" lIns="0" tIns="0" rIns="0" bIns="0" rtlCol="0" anchor="ctr">
              <a:spAutoFit/>
            </a:bodyPr>
            <a:lstStyle/>
            <a:p>
              <a:pPr algn="ctr" defTabSz="914309">
                <a:lnSpc>
                  <a:spcPct val="90000"/>
                </a:lnSpc>
              </a:pPr>
              <a:r>
                <a:rPr lang="en-US" sz="1600" b="1" dirty="0">
                  <a:solidFill>
                    <a:srgbClr val="FFFFFF"/>
                  </a:solidFill>
                  <a:effectLst>
                    <a:outerShdw blurRad="38100" dist="38100" dir="2700000" algn="tl">
                      <a:srgbClr val="000000">
                        <a:alpha val="43137"/>
                      </a:srgbClr>
                    </a:outerShdw>
                  </a:effectLst>
                  <a:latin typeface="Calibri"/>
                </a:rPr>
                <a:t>Backend</a:t>
              </a:r>
            </a:p>
            <a:p>
              <a:pPr algn="ctr" defTabSz="914309">
                <a:lnSpc>
                  <a:spcPct val="90000"/>
                </a:lnSpc>
              </a:pPr>
              <a:r>
                <a:rPr lang="en-US" sz="1600" b="1" dirty="0">
                  <a:solidFill>
                    <a:srgbClr val="FFFFFF"/>
                  </a:solidFill>
                  <a:effectLst>
                    <a:outerShdw blurRad="38100" dist="38100" dir="2700000" algn="tl">
                      <a:srgbClr val="000000">
                        <a:alpha val="43137"/>
                      </a:srgbClr>
                    </a:outerShdw>
                  </a:effectLst>
                  <a:latin typeface="Calibri"/>
                </a:rPr>
                <a:t>10.3/16</a:t>
              </a:r>
            </a:p>
          </p:txBody>
        </p:sp>
        <p:grpSp>
          <p:nvGrpSpPr>
            <p:cNvPr id="97" name="Group 96"/>
            <p:cNvGrpSpPr/>
            <p:nvPr/>
          </p:nvGrpSpPr>
          <p:grpSpPr>
            <a:xfrm>
              <a:off x="7692915" y="4262723"/>
              <a:ext cx="893424" cy="1172757"/>
              <a:chOff x="3981473" y="2128637"/>
              <a:chExt cx="660349" cy="866811"/>
            </a:xfrm>
          </p:grpSpPr>
          <p:sp>
            <p:nvSpPr>
              <p:cNvPr id="98" name="Rounded Rectangle 97"/>
              <p:cNvSpPr/>
              <p:nvPr/>
            </p:nvSpPr>
            <p:spPr bwMode="auto">
              <a:xfrm>
                <a:off x="3981473" y="2128637"/>
                <a:ext cx="660349" cy="866811"/>
              </a:xfrm>
              <a:prstGeom prst="roundRect">
                <a:avLst>
                  <a:gd name="adj" fmla="val 10259"/>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effectLst>
                    <a:outerShdw blurRad="38100" dist="38100" dir="2700000" algn="tl">
                      <a:srgbClr val="000000">
                        <a:alpha val="43137"/>
                      </a:srgbClr>
                    </a:outerShdw>
                  </a:effectLst>
                  <a:latin typeface="Calibri"/>
                </a:endParaRPr>
              </a:p>
            </p:txBody>
          </p:sp>
          <p:grpSp>
            <p:nvGrpSpPr>
              <p:cNvPr id="99" name="Group 98"/>
              <p:cNvGrpSpPr/>
              <p:nvPr/>
            </p:nvGrpSpPr>
            <p:grpSpPr>
              <a:xfrm>
                <a:off x="4047019" y="2184706"/>
                <a:ext cx="529256" cy="754672"/>
                <a:chOff x="4045739" y="2177015"/>
                <a:chExt cx="529256" cy="754672"/>
              </a:xfrm>
            </p:grpSpPr>
            <p:pic>
              <p:nvPicPr>
                <p:cNvPr id="100" name="Picture 99"/>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703087"/>
                  <a:ext cx="529256" cy="228600"/>
                </a:xfrm>
                <a:prstGeom prst="roundRect">
                  <a:avLst>
                    <a:gd name="adj" fmla="val 11234"/>
                  </a:avLst>
                </a:prstGeom>
                <a:solidFill>
                  <a:srgbClr val="1F497D"/>
                </a:solidFill>
                <a:ln w="63500">
                  <a:noFill/>
                </a:ln>
                <a:effectLst/>
              </p:spPr>
            </p:pic>
            <p:pic>
              <p:nvPicPr>
                <p:cNvPr id="101" name="Picture 100"/>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440051"/>
                  <a:ext cx="529256" cy="228600"/>
                </a:xfrm>
                <a:prstGeom prst="roundRect">
                  <a:avLst>
                    <a:gd name="adj" fmla="val 11234"/>
                  </a:avLst>
                </a:prstGeom>
                <a:solidFill>
                  <a:srgbClr val="1F497D"/>
                </a:solidFill>
                <a:ln w="63500">
                  <a:noFill/>
                </a:ln>
                <a:effectLst/>
              </p:spPr>
            </p:pic>
            <p:pic>
              <p:nvPicPr>
                <p:cNvPr id="102" name="Picture 10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045739" y="2177015"/>
                  <a:ext cx="529256" cy="228600"/>
                </a:xfrm>
                <a:prstGeom prst="roundRect">
                  <a:avLst>
                    <a:gd name="adj" fmla="val 11234"/>
                  </a:avLst>
                </a:prstGeom>
                <a:solidFill>
                  <a:srgbClr val="1F497D"/>
                </a:solidFill>
                <a:ln w="63500">
                  <a:noFill/>
                </a:ln>
                <a:effectLst/>
              </p:spPr>
            </p:pic>
          </p:grpSp>
        </p:grpSp>
      </p:grpSp>
      <p:sp>
        <p:nvSpPr>
          <p:cNvPr id="103" name="Left-Right Arrow 102"/>
          <p:cNvSpPr/>
          <p:nvPr/>
        </p:nvSpPr>
        <p:spPr>
          <a:xfrm rot="5400000">
            <a:off x="9560652" y="3324740"/>
            <a:ext cx="1595753" cy="463907"/>
          </a:xfrm>
          <a:prstGeom prst="leftRightArrow">
            <a:avLst/>
          </a:prstGeom>
          <a:gradFill rotWithShape="1">
            <a:gsLst>
              <a:gs pos="0">
                <a:srgbClr val="C0504D">
                  <a:shade val="51000"/>
                  <a:satMod val="130000"/>
                  <a:alpha val="0"/>
                </a:srgbClr>
              </a:gs>
              <a:gs pos="5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09">
              <a:defRPr/>
            </a:pPr>
            <a:endParaRPr lang="en-US" sz="2800" kern="0" dirty="0">
              <a:solidFill>
                <a:srgbClr val="FFFFFF"/>
              </a:solidFill>
              <a:latin typeface="Calibri"/>
            </a:endParaRPr>
          </a:p>
        </p:txBody>
      </p:sp>
      <p:grpSp>
        <p:nvGrpSpPr>
          <p:cNvPr id="104" name="Group 103"/>
          <p:cNvGrpSpPr/>
          <p:nvPr/>
        </p:nvGrpSpPr>
        <p:grpSpPr>
          <a:xfrm>
            <a:off x="9689039" y="1516316"/>
            <a:ext cx="1338978" cy="1236985"/>
            <a:chOff x="1441498" y="2335312"/>
            <a:chExt cx="1209154" cy="1117050"/>
          </a:xfrm>
        </p:grpSpPr>
        <p:sp>
          <p:nvSpPr>
            <p:cNvPr id="105" name="Oval 104"/>
            <p:cNvSpPr/>
            <p:nvPr/>
          </p:nvSpPr>
          <p:spPr bwMode="auto">
            <a:xfrm>
              <a:off x="1487553" y="2335312"/>
              <a:ext cx="1117050" cy="1117050"/>
            </a:xfrm>
            <a:prstGeom prst="ellipse">
              <a:avLst/>
            </a:prstGeom>
            <a:pattFill prst="ltUpDiag">
              <a:fgClr>
                <a:srgbClr val="CDCDCD"/>
              </a:fgClr>
              <a:bgClr>
                <a:srgbClr val="FFFFFF"/>
              </a:bgClr>
            </a:pattFill>
            <a:ln w="57150" cap="flat" cmpd="sng" algn="ctr">
              <a:solidFill>
                <a:srgbClr val="4F81BD"/>
              </a:solid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defTabSz="914008" fontAlgn="base">
                <a:lnSpc>
                  <a:spcPct val="90000"/>
                </a:lnSpc>
                <a:spcBef>
                  <a:spcPct val="0"/>
                </a:spcBef>
                <a:spcAft>
                  <a:spcPct val="0"/>
                </a:spcAft>
                <a:defRPr/>
              </a:pPr>
              <a:endParaRPr lang="en-US" sz="3600" kern="0" spc="-50" dirty="0">
                <a:gradFill>
                  <a:gsLst>
                    <a:gs pos="36283">
                      <a:srgbClr val="505050"/>
                    </a:gs>
                    <a:gs pos="28000">
                      <a:srgbClr val="505050"/>
                    </a:gs>
                  </a:gsLst>
                  <a:lin ang="5400000" scaled="0"/>
                </a:gradFill>
                <a:latin typeface="Calibri"/>
              </a:endParaRPr>
            </a:p>
          </p:txBody>
        </p:sp>
        <p:sp>
          <p:nvSpPr>
            <p:cNvPr id="106" name="Freeform 105"/>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rgbClr val="1F497D"/>
            </a:solidFill>
            <a:ln>
              <a:noFill/>
            </a:ln>
            <a:extLst/>
          </p:spPr>
          <p:txBody>
            <a:bodyPr vert="horz" wrap="square" lIns="91428" tIns="45714" rIns="91428" bIns="45714" numCol="1" anchor="t" anchorCtr="0" compatLnSpc="1">
              <a:prstTxWarp prst="textNoShape">
                <a:avLst/>
              </a:prstTxWarp>
            </a:bodyPr>
            <a:lstStyle/>
            <a:p>
              <a:pPr defTabSz="932410">
                <a:defRPr/>
              </a:pPr>
              <a:endParaRPr lang="en-US" sz="2800" kern="0" dirty="0">
                <a:solidFill>
                  <a:srgbClr val="00188F"/>
                </a:solidFill>
                <a:latin typeface="Calibri"/>
              </a:endParaRPr>
            </a:p>
          </p:txBody>
        </p:sp>
        <p:sp>
          <p:nvSpPr>
            <p:cNvPr id="107" name="TextBox 106"/>
            <p:cNvSpPr txBox="1"/>
            <p:nvPr/>
          </p:nvSpPr>
          <p:spPr>
            <a:xfrm>
              <a:off x="1441498" y="2804059"/>
              <a:ext cx="1209154" cy="566915"/>
            </a:xfrm>
            <a:prstGeom prst="rect">
              <a:avLst/>
            </a:prstGeom>
            <a:noFill/>
          </p:spPr>
          <p:txBody>
            <a:bodyPr wrap="none" lIns="182857" tIns="146285" rIns="182857" bIns="146285" rtlCol="0" anchor="ctr">
              <a:spAutoFit/>
            </a:bodyPr>
            <a:lstStyle/>
            <a:p>
              <a:pPr algn="ctr" defTabSz="932410">
                <a:lnSpc>
                  <a:spcPct val="90000"/>
                </a:lnSpc>
                <a:defRPr/>
              </a:pPr>
              <a:r>
                <a:rPr lang="en-US" sz="2400" kern="0" spc="-50" dirty="0">
                  <a:solidFill>
                    <a:srgbClr val="00188F"/>
                  </a:solidFill>
                  <a:latin typeface="Calibri"/>
                </a:rPr>
                <a:t>Internet</a:t>
              </a:r>
            </a:p>
          </p:txBody>
        </p:sp>
      </p:grpSp>
      <p:sp>
        <p:nvSpPr>
          <p:cNvPr id="108" name="Left-Right Arrow 107"/>
          <p:cNvSpPr/>
          <p:nvPr/>
        </p:nvSpPr>
        <p:spPr>
          <a:xfrm rot="5400000">
            <a:off x="7088028" y="3511694"/>
            <a:ext cx="1317122" cy="348816"/>
          </a:xfrm>
          <a:prstGeom prst="lef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09">
              <a:defRPr/>
            </a:pPr>
            <a:endParaRPr lang="en-US" sz="2800" kern="0" dirty="0">
              <a:solidFill>
                <a:srgbClr val="FFFFFF"/>
              </a:solidFill>
              <a:latin typeface="Calibri"/>
            </a:endParaRPr>
          </a:p>
        </p:txBody>
      </p:sp>
      <p:grpSp>
        <p:nvGrpSpPr>
          <p:cNvPr id="109" name="Group 108"/>
          <p:cNvGrpSpPr/>
          <p:nvPr/>
        </p:nvGrpSpPr>
        <p:grpSpPr>
          <a:xfrm>
            <a:off x="7767516" y="1913067"/>
            <a:ext cx="453693" cy="1114472"/>
            <a:chOff x="10520791" y="5710226"/>
            <a:chExt cx="813223" cy="1100576"/>
          </a:xfrm>
        </p:grpSpPr>
        <p:sp>
          <p:nvSpPr>
            <p:cNvPr id="110" name="Rectangle 5"/>
            <p:cNvSpPr>
              <a:spLocks noChangeArrowheads="1"/>
            </p:cNvSpPr>
            <p:nvPr/>
          </p:nvSpPr>
          <p:spPr bwMode="auto">
            <a:xfrm>
              <a:off x="10520791" y="5710226"/>
              <a:ext cx="813223" cy="1100576"/>
            </a:xfrm>
            <a:prstGeom prst="rect">
              <a:avLst/>
            </a:prstGeom>
            <a:solidFill>
              <a:srgbClr val="00B0F0"/>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1" name="Freeform 6"/>
            <p:cNvSpPr>
              <a:spLocks/>
            </p:cNvSpPr>
            <p:nvPr/>
          </p:nvSpPr>
          <p:spPr bwMode="auto">
            <a:xfrm>
              <a:off x="10607894" y="5838844"/>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2" name="Freeform 7"/>
            <p:cNvSpPr>
              <a:spLocks/>
            </p:cNvSpPr>
            <p:nvPr/>
          </p:nvSpPr>
          <p:spPr bwMode="auto">
            <a:xfrm>
              <a:off x="10607894" y="6037469"/>
              <a:ext cx="639019" cy="112337"/>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3" name="Freeform 8"/>
            <p:cNvSpPr>
              <a:spLocks/>
            </p:cNvSpPr>
            <p:nvPr/>
          </p:nvSpPr>
          <p:spPr bwMode="auto">
            <a:xfrm>
              <a:off x="10607894" y="6234465"/>
              <a:ext cx="639019" cy="112337"/>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4" name="Freeform 9"/>
            <p:cNvSpPr>
              <a:spLocks/>
            </p:cNvSpPr>
            <p:nvPr/>
          </p:nvSpPr>
          <p:spPr bwMode="auto">
            <a:xfrm>
              <a:off x="10607894" y="6433090"/>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5" name="Oval 14"/>
            <p:cNvSpPr>
              <a:spLocks noChangeArrowheads="1"/>
            </p:cNvSpPr>
            <p:nvPr/>
          </p:nvSpPr>
          <p:spPr bwMode="auto">
            <a:xfrm>
              <a:off x="11124807" y="586245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6" name="Oval 15"/>
            <p:cNvSpPr>
              <a:spLocks noChangeArrowheads="1"/>
            </p:cNvSpPr>
            <p:nvPr/>
          </p:nvSpPr>
          <p:spPr bwMode="auto">
            <a:xfrm>
              <a:off x="11124807" y="6061076"/>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7" name="Oval 16"/>
            <p:cNvSpPr>
              <a:spLocks noChangeArrowheads="1"/>
            </p:cNvSpPr>
            <p:nvPr/>
          </p:nvSpPr>
          <p:spPr bwMode="auto">
            <a:xfrm>
              <a:off x="11124807" y="625970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18" name="Oval 17"/>
            <p:cNvSpPr>
              <a:spLocks noChangeArrowheads="1"/>
            </p:cNvSpPr>
            <p:nvPr/>
          </p:nvSpPr>
          <p:spPr bwMode="auto">
            <a:xfrm>
              <a:off x="11124807" y="6458325"/>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grpSp>
      <p:grpSp>
        <p:nvGrpSpPr>
          <p:cNvPr id="119" name="Group 118"/>
          <p:cNvGrpSpPr/>
          <p:nvPr/>
        </p:nvGrpSpPr>
        <p:grpSpPr>
          <a:xfrm>
            <a:off x="7400590" y="1795393"/>
            <a:ext cx="478930" cy="1176462"/>
            <a:chOff x="10520791" y="5710226"/>
            <a:chExt cx="813223" cy="1100576"/>
          </a:xfrm>
        </p:grpSpPr>
        <p:sp>
          <p:nvSpPr>
            <p:cNvPr id="120" name="Rectangle 5"/>
            <p:cNvSpPr>
              <a:spLocks noChangeArrowheads="1"/>
            </p:cNvSpPr>
            <p:nvPr/>
          </p:nvSpPr>
          <p:spPr bwMode="auto">
            <a:xfrm>
              <a:off x="10520791" y="5710226"/>
              <a:ext cx="813223" cy="1100576"/>
            </a:xfrm>
            <a:prstGeom prst="rect">
              <a:avLst/>
            </a:prstGeom>
            <a:solidFill>
              <a:srgbClr val="008EC0"/>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1" name="Freeform 6"/>
            <p:cNvSpPr>
              <a:spLocks/>
            </p:cNvSpPr>
            <p:nvPr/>
          </p:nvSpPr>
          <p:spPr bwMode="auto">
            <a:xfrm>
              <a:off x="10607894" y="5838844"/>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2" name="Freeform 7"/>
            <p:cNvSpPr>
              <a:spLocks/>
            </p:cNvSpPr>
            <p:nvPr/>
          </p:nvSpPr>
          <p:spPr bwMode="auto">
            <a:xfrm>
              <a:off x="10607894" y="6037469"/>
              <a:ext cx="639019" cy="112337"/>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3" name="Freeform 8"/>
            <p:cNvSpPr>
              <a:spLocks/>
            </p:cNvSpPr>
            <p:nvPr/>
          </p:nvSpPr>
          <p:spPr bwMode="auto">
            <a:xfrm>
              <a:off x="10607894" y="6234465"/>
              <a:ext cx="639019" cy="112337"/>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4" name="Freeform 9"/>
            <p:cNvSpPr>
              <a:spLocks/>
            </p:cNvSpPr>
            <p:nvPr/>
          </p:nvSpPr>
          <p:spPr bwMode="auto">
            <a:xfrm>
              <a:off x="10607894" y="6433090"/>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5" name="Oval 14"/>
            <p:cNvSpPr>
              <a:spLocks noChangeArrowheads="1"/>
            </p:cNvSpPr>
            <p:nvPr/>
          </p:nvSpPr>
          <p:spPr bwMode="auto">
            <a:xfrm>
              <a:off x="11124807" y="586245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6" name="Oval 15"/>
            <p:cNvSpPr>
              <a:spLocks noChangeArrowheads="1"/>
            </p:cNvSpPr>
            <p:nvPr/>
          </p:nvSpPr>
          <p:spPr bwMode="auto">
            <a:xfrm>
              <a:off x="11124807" y="6061076"/>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7" name="Oval 16"/>
            <p:cNvSpPr>
              <a:spLocks noChangeArrowheads="1"/>
            </p:cNvSpPr>
            <p:nvPr/>
          </p:nvSpPr>
          <p:spPr bwMode="auto">
            <a:xfrm>
              <a:off x="11124807" y="625970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sp>
          <p:nvSpPr>
            <p:cNvPr id="128" name="Oval 17"/>
            <p:cNvSpPr>
              <a:spLocks noChangeArrowheads="1"/>
            </p:cNvSpPr>
            <p:nvPr/>
          </p:nvSpPr>
          <p:spPr bwMode="auto">
            <a:xfrm>
              <a:off x="11124807" y="6458325"/>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dirty="0">
                <a:solidFill>
                  <a:srgbClr val="FFFFFF"/>
                </a:solidFill>
                <a:latin typeface="Calibri"/>
              </a:endParaRPr>
            </a:p>
          </p:txBody>
        </p:sp>
      </p:grpSp>
      <p:sp>
        <p:nvSpPr>
          <p:cNvPr id="129" name="TextBox 128"/>
          <p:cNvSpPr txBox="1"/>
          <p:nvPr/>
        </p:nvSpPr>
        <p:spPr>
          <a:xfrm>
            <a:off x="6997375" y="1059175"/>
            <a:ext cx="1744934" cy="769343"/>
          </a:xfrm>
          <a:prstGeom prst="rect">
            <a:avLst/>
          </a:prstGeom>
          <a:noFill/>
        </p:spPr>
        <p:txBody>
          <a:bodyPr wrap="none" rtlCol="0">
            <a:spAutoFit/>
          </a:bodyPr>
          <a:lstStyle/>
          <a:p>
            <a:pPr algn="ctr" defTabSz="914309"/>
            <a:r>
              <a:rPr lang="en-US" sz="2400" dirty="0">
                <a:solidFill>
                  <a:srgbClr val="FFFFFF"/>
                </a:solidFill>
                <a:latin typeface="Calibri"/>
              </a:rPr>
              <a:t>On Premises</a:t>
            </a:r>
          </a:p>
          <a:p>
            <a:pPr algn="ctr" defTabSz="914309"/>
            <a:r>
              <a:rPr lang="en-US" sz="2000" dirty="0">
                <a:solidFill>
                  <a:srgbClr val="FFFFFF"/>
                </a:solidFill>
                <a:latin typeface="Calibri"/>
              </a:rPr>
              <a:t>10.0/16</a:t>
            </a:r>
          </a:p>
        </p:txBody>
      </p:sp>
      <p:sp>
        <p:nvSpPr>
          <p:cNvPr id="130" name="TextBox 129"/>
          <p:cNvSpPr txBox="1"/>
          <p:nvPr/>
        </p:nvSpPr>
        <p:spPr>
          <a:xfrm>
            <a:off x="5839409" y="2963862"/>
            <a:ext cx="1867498" cy="707886"/>
          </a:xfrm>
          <a:prstGeom prst="rect">
            <a:avLst/>
          </a:prstGeom>
          <a:noFill/>
        </p:spPr>
        <p:txBody>
          <a:bodyPr wrap="square" rtlCol="0">
            <a:spAutoFit/>
          </a:bodyPr>
          <a:lstStyle/>
          <a:p>
            <a:pPr algn="ctr" defTabSz="914309"/>
            <a:r>
              <a:rPr lang="en-US" sz="2000" smtClean="0">
                <a:solidFill>
                  <a:srgbClr val="FFFFFF"/>
                </a:solidFill>
                <a:latin typeface="Calibri"/>
              </a:rPr>
              <a:t>VPN </a:t>
            </a:r>
            <a:r>
              <a:rPr lang="en-US" sz="2000">
                <a:solidFill>
                  <a:srgbClr val="FFFFFF"/>
                </a:solidFill>
                <a:latin typeface="Calibri"/>
              </a:rPr>
              <a:t>&amp;</a:t>
            </a:r>
            <a:endParaRPr lang="en-US" sz="2000" dirty="0">
              <a:solidFill>
                <a:srgbClr val="FFFFFF"/>
              </a:solidFill>
              <a:latin typeface="Calibri"/>
            </a:endParaRPr>
          </a:p>
          <a:p>
            <a:pPr algn="ctr" defTabSz="914309"/>
            <a:r>
              <a:rPr lang="en-US" sz="2000" dirty="0" err="1">
                <a:solidFill>
                  <a:srgbClr val="FFFFFF"/>
                </a:solidFill>
                <a:latin typeface="Calibri"/>
              </a:rPr>
              <a:t>ExpressRoute</a:t>
            </a:r>
            <a:endParaRPr lang="en-US" sz="2000" dirty="0">
              <a:solidFill>
                <a:srgbClr val="FFFFFF"/>
              </a:solidFill>
              <a:latin typeface="Calibri"/>
            </a:endParaRPr>
          </a:p>
        </p:txBody>
      </p:sp>
      <p:grpSp>
        <p:nvGrpSpPr>
          <p:cNvPr id="131" name="Group 130"/>
          <p:cNvGrpSpPr/>
          <p:nvPr/>
        </p:nvGrpSpPr>
        <p:grpSpPr>
          <a:xfrm>
            <a:off x="7470216" y="5275697"/>
            <a:ext cx="684716" cy="764303"/>
            <a:chOff x="1713672" y="3451570"/>
            <a:chExt cx="873712" cy="945074"/>
          </a:xfrm>
        </p:grpSpPr>
        <p:grpSp>
          <p:nvGrpSpPr>
            <p:cNvPr id="132" name="Group 131"/>
            <p:cNvGrpSpPr/>
            <p:nvPr/>
          </p:nvGrpSpPr>
          <p:grpSpPr>
            <a:xfrm>
              <a:off x="1972774" y="3451570"/>
              <a:ext cx="479392" cy="712232"/>
              <a:chOff x="1972774" y="3451570"/>
              <a:chExt cx="479392" cy="712232"/>
            </a:xfrm>
          </p:grpSpPr>
          <p:pic>
            <p:nvPicPr>
              <p:cNvPr id="134"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972774" y="3451570"/>
                <a:ext cx="355510" cy="712232"/>
              </a:xfrm>
              <a:prstGeom prst="rect">
                <a:avLst/>
              </a:prstGeom>
              <a:noFill/>
            </p:spPr>
          </p:pic>
          <p:grpSp>
            <p:nvGrpSpPr>
              <p:cNvPr id="135" name="Group 134"/>
              <p:cNvGrpSpPr/>
              <p:nvPr/>
            </p:nvGrpSpPr>
            <p:grpSpPr>
              <a:xfrm>
                <a:off x="2245986" y="3924261"/>
                <a:ext cx="206180" cy="206424"/>
                <a:chOff x="2245986" y="3924261"/>
                <a:chExt cx="206180" cy="206424"/>
              </a:xfrm>
            </p:grpSpPr>
            <p:grpSp>
              <p:nvGrpSpPr>
                <p:cNvPr id="136" name="Group 135"/>
                <p:cNvGrpSpPr/>
                <p:nvPr/>
              </p:nvGrpSpPr>
              <p:grpSpPr>
                <a:xfrm>
                  <a:off x="2245986" y="3924261"/>
                  <a:ext cx="206180" cy="206424"/>
                  <a:chOff x="1779323" y="4627897"/>
                  <a:chExt cx="472764" cy="473323"/>
                </a:xfrm>
              </p:grpSpPr>
              <p:sp>
                <p:nvSpPr>
                  <p:cNvPr id="138" name="Isosceles Triangle 137"/>
                  <p:cNvSpPr/>
                  <p:nvPr/>
                </p:nvSpPr>
                <p:spPr bwMode="auto">
                  <a:xfrm>
                    <a:off x="1779323" y="4627897"/>
                    <a:ext cx="472764" cy="407555"/>
                  </a:xfrm>
                  <a:prstGeom prst="triangle">
                    <a:avLst/>
                  </a:prstGeom>
                  <a:solidFill>
                    <a:srgbClr val="FFFFFF"/>
                  </a:solidFill>
                  <a:ln w="9525" cap="flat" cmpd="sng" algn="ctr">
                    <a:noFill/>
                    <a:prstDash val="solid"/>
                    <a:headEnd type="none" w="med" len="med"/>
                    <a:tailEnd type="none" w="med" len="med"/>
                  </a:ln>
                  <a:effectLst/>
                </p:spPr>
                <p:txBody>
                  <a:bodyPr vert="horz" wrap="square" lIns="69933" tIns="34967" rIns="69933" bIns="34967" numCol="1" rtlCol="0" anchor="ctr" anchorCtr="0" compatLnSpc="1">
                    <a:prstTxWarp prst="textNoShape">
                      <a:avLst/>
                    </a:prstTxWarp>
                  </a:bodyPr>
                  <a:lstStyle/>
                  <a:p>
                    <a:pPr algn="ctr" defTabSz="699148" fontAlgn="base">
                      <a:spcBef>
                        <a:spcPct val="0"/>
                      </a:spcBef>
                      <a:spcAft>
                        <a:spcPct val="0"/>
                      </a:spcAft>
                      <a:defRPr/>
                    </a:pPr>
                    <a:endParaRPr lang="en-US" sz="1683" kern="0" dirty="0">
                      <a:gradFill>
                        <a:gsLst>
                          <a:gs pos="0">
                            <a:srgbClr val="FFFFFF"/>
                          </a:gs>
                          <a:gs pos="100000">
                            <a:srgbClr val="FFFFFF"/>
                          </a:gs>
                        </a:gsLst>
                        <a:lin ang="5400000" scaled="0"/>
                      </a:gradFill>
                    </a:endParaRPr>
                  </a:p>
                </p:txBody>
              </p:sp>
              <p:sp>
                <p:nvSpPr>
                  <p:cNvPr id="139" name="Rectangle 138"/>
                  <p:cNvSpPr/>
                  <p:nvPr/>
                </p:nvSpPr>
                <p:spPr bwMode="auto">
                  <a:xfrm>
                    <a:off x="1779323" y="4824517"/>
                    <a:ext cx="472764" cy="60401"/>
                  </a:xfrm>
                  <a:prstGeom prst="rect">
                    <a:avLst/>
                  </a:prstGeom>
                  <a:solidFill>
                    <a:srgbClr val="FFFFFF"/>
                  </a:solidFill>
                  <a:ln w="9525" cap="flat" cmpd="sng" algn="ctr">
                    <a:noFill/>
                    <a:prstDash val="solid"/>
                    <a:headEnd type="none" w="med" len="med"/>
                    <a:tailEnd type="none" w="med" len="med"/>
                  </a:ln>
                  <a:effectLst/>
                </p:spPr>
                <p:txBody>
                  <a:bodyPr vert="horz" wrap="square" lIns="69933" tIns="34967" rIns="69933" bIns="34967" numCol="1" rtlCol="0" anchor="ctr" anchorCtr="0" compatLnSpc="1">
                    <a:prstTxWarp prst="textNoShape">
                      <a:avLst/>
                    </a:prstTxWarp>
                  </a:bodyPr>
                  <a:lstStyle/>
                  <a:p>
                    <a:pPr algn="ctr" defTabSz="699148" fontAlgn="base">
                      <a:spcBef>
                        <a:spcPct val="0"/>
                      </a:spcBef>
                      <a:spcAft>
                        <a:spcPct val="0"/>
                      </a:spcAft>
                      <a:defRPr/>
                    </a:pPr>
                    <a:endParaRPr lang="en-US" sz="1683" kern="0" dirty="0">
                      <a:gradFill>
                        <a:gsLst>
                          <a:gs pos="0">
                            <a:srgbClr val="FFFFFF"/>
                          </a:gs>
                          <a:gs pos="100000">
                            <a:srgbClr val="FFFFFF"/>
                          </a:gs>
                        </a:gsLst>
                        <a:lin ang="5400000" scaled="0"/>
                      </a:gradFill>
                    </a:endParaRPr>
                  </a:p>
                </p:txBody>
              </p:sp>
              <p:sp>
                <p:nvSpPr>
                  <p:cNvPr id="140" name="Rectangle 139"/>
                  <p:cNvSpPr/>
                  <p:nvPr/>
                </p:nvSpPr>
                <p:spPr bwMode="auto">
                  <a:xfrm rot="16200000">
                    <a:off x="1881399" y="4936712"/>
                    <a:ext cx="268612" cy="60403"/>
                  </a:xfrm>
                  <a:prstGeom prst="rect">
                    <a:avLst/>
                  </a:prstGeom>
                  <a:solidFill>
                    <a:srgbClr val="FFFFFF"/>
                  </a:solidFill>
                  <a:ln w="9525" cap="flat" cmpd="sng" algn="ctr">
                    <a:noFill/>
                    <a:prstDash val="solid"/>
                    <a:headEnd type="none" w="med" len="med"/>
                    <a:tailEnd type="none" w="med" len="med"/>
                  </a:ln>
                  <a:effectLst/>
                </p:spPr>
                <p:txBody>
                  <a:bodyPr vert="horz" wrap="square" lIns="69933" tIns="34967" rIns="69933" bIns="34967" numCol="1" rtlCol="0" anchor="ctr" anchorCtr="0" compatLnSpc="1">
                    <a:prstTxWarp prst="textNoShape">
                      <a:avLst/>
                    </a:prstTxWarp>
                  </a:bodyPr>
                  <a:lstStyle/>
                  <a:p>
                    <a:pPr algn="ctr" defTabSz="699148" fontAlgn="base">
                      <a:spcBef>
                        <a:spcPct val="0"/>
                      </a:spcBef>
                      <a:spcAft>
                        <a:spcPct val="0"/>
                      </a:spcAft>
                      <a:defRPr/>
                    </a:pPr>
                    <a:endParaRPr lang="en-US" sz="1683" kern="0" dirty="0">
                      <a:gradFill>
                        <a:gsLst>
                          <a:gs pos="0">
                            <a:srgbClr val="FFFFFF"/>
                          </a:gs>
                          <a:gs pos="100000">
                            <a:srgbClr val="FFFFFF"/>
                          </a:gs>
                        </a:gsLst>
                        <a:lin ang="5400000" scaled="0"/>
                      </a:gradFill>
                    </a:endParaRPr>
                  </a:p>
                </p:txBody>
              </p:sp>
            </p:grpSp>
            <p:sp>
              <p:nvSpPr>
                <p:cNvPr id="137" name="Isosceles Triangle 136"/>
                <p:cNvSpPr/>
                <p:nvPr/>
              </p:nvSpPr>
              <p:spPr bwMode="auto">
                <a:xfrm>
                  <a:off x="2304709" y="3989226"/>
                  <a:ext cx="88734" cy="76495"/>
                </a:xfrm>
                <a:prstGeom prst="triangle">
                  <a:avLst/>
                </a:prstGeom>
                <a:solidFill>
                  <a:srgbClr val="0070C0"/>
                </a:solidFill>
                <a:ln w="9525" cap="flat" cmpd="sng" algn="ctr">
                  <a:noFill/>
                  <a:prstDash val="solid"/>
                  <a:headEnd type="none" w="med" len="med"/>
                  <a:tailEnd type="none" w="med" len="med"/>
                </a:ln>
                <a:effectLst/>
              </p:spPr>
              <p:txBody>
                <a:bodyPr vert="horz" wrap="square" lIns="69933" tIns="34967" rIns="69933" bIns="34967" numCol="1" rtlCol="0" anchor="ctr" anchorCtr="0" compatLnSpc="1">
                  <a:prstTxWarp prst="textNoShape">
                    <a:avLst/>
                  </a:prstTxWarp>
                </a:bodyPr>
                <a:lstStyle/>
                <a:p>
                  <a:pPr algn="ctr" defTabSz="699148" fontAlgn="base">
                    <a:spcBef>
                      <a:spcPct val="0"/>
                    </a:spcBef>
                    <a:spcAft>
                      <a:spcPct val="0"/>
                    </a:spcAft>
                    <a:defRPr/>
                  </a:pPr>
                  <a:endParaRPr lang="en-US" sz="1683" kern="0" dirty="0">
                    <a:gradFill>
                      <a:gsLst>
                        <a:gs pos="0">
                          <a:srgbClr val="FFFFFF"/>
                        </a:gs>
                        <a:gs pos="100000">
                          <a:srgbClr val="FFFFFF"/>
                        </a:gs>
                      </a:gsLst>
                      <a:lin ang="5400000" scaled="0"/>
                    </a:gradFill>
                  </a:endParaRPr>
                </a:p>
              </p:txBody>
            </p:sp>
          </p:grpSp>
        </p:grpSp>
        <p:sp>
          <p:nvSpPr>
            <p:cNvPr id="133" name="Rectangle 132"/>
            <p:cNvSpPr/>
            <p:nvPr/>
          </p:nvSpPr>
          <p:spPr>
            <a:xfrm>
              <a:off x="1713672" y="4125283"/>
              <a:ext cx="873712" cy="271361"/>
            </a:xfrm>
            <a:prstGeom prst="rect">
              <a:avLst/>
            </a:prstGeom>
          </p:spPr>
          <p:txBody>
            <a:bodyPr wrap="none">
              <a:spAutoFit/>
            </a:bodyPr>
            <a:lstStyle/>
            <a:p>
              <a:pPr algn="ctr" defTabSz="699148" fontAlgn="base">
                <a:lnSpc>
                  <a:spcPct val="90000"/>
                </a:lnSpc>
                <a:spcBef>
                  <a:spcPct val="0"/>
                </a:spcBef>
                <a:spcAft>
                  <a:spcPct val="0"/>
                </a:spcAft>
                <a:defRPr/>
              </a:pPr>
              <a:r>
                <a:rPr lang="en-US" sz="918" kern="0" dirty="0">
                  <a:gradFill>
                    <a:gsLst>
                      <a:gs pos="0">
                        <a:srgbClr val="FFFFFF"/>
                      </a:gs>
                      <a:gs pos="100000">
                        <a:srgbClr val="FFFFFF"/>
                      </a:gs>
                    </a:gsLst>
                    <a:lin ang="5400000" scaled="0"/>
                  </a:gradFill>
                </a:rPr>
                <a:t>AD / DNS</a:t>
              </a:r>
            </a:p>
          </p:txBody>
        </p:sp>
      </p:grpSp>
      <p:sp>
        <p:nvSpPr>
          <p:cNvPr id="141" name="TextBox 140"/>
          <p:cNvSpPr txBox="1"/>
          <p:nvPr/>
        </p:nvSpPr>
        <p:spPr>
          <a:xfrm>
            <a:off x="8589928" y="3546920"/>
            <a:ext cx="1139094" cy="584775"/>
          </a:xfrm>
          <a:prstGeom prst="rect">
            <a:avLst/>
          </a:prstGeom>
          <a:noFill/>
        </p:spPr>
        <p:txBody>
          <a:bodyPr wrap="none" rtlCol="0">
            <a:spAutoFit/>
          </a:bodyPr>
          <a:lstStyle/>
          <a:p>
            <a:pPr defTabSz="914309"/>
            <a:r>
              <a:rPr lang="en-US" sz="3200" dirty="0">
                <a:solidFill>
                  <a:srgbClr val="FFFFFF"/>
                </a:solidFill>
                <a:effectLst>
                  <a:outerShdw blurRad="38100" dist="38100" dir="2700000" algn="tl">
                    <a:srgbClr val="000000">
                      <a:alpha val="43137"/>
                    </a:srgbClr>
                  </a:outerShdw>
                </a:effectLst>
                <a:latin typeface="Calibri"/>
              </a:rPr>
              <a:t>Azure</a:t>
            </a:r>
          </a:p>
        </p:txBody>
      </p:sp>
      <p:sp>
        <p:nvSpPr>
          <p:cNvPr id="142" name="TextBox 141"/>
          <p:cNvSpPr txBox="1"/>
          <p:nvPr/>
        </p:nvSpPr>
        <p:spPr>
          <a:xfrm>
            <a:off x="10358526" y="2941847"/>
            <a:ext cx="1867498" cy="707796"/>
          </a:xfrm>
          <a:prstGeom prst="rect">
            <a:avLst/>
          </a:prstGeom>
          <a:noFill/>
        </p:spPr>
        <p:txBody>
          <a:bodyPr wrap="square" rtlCol="0">
            <a:spAutoFit/>
          </a:bodyPr>
          <a:lstStyle/>
          <a:p>
            <a:pPr algn="ctr" defTabSz="914309"/>
            <a:r>
              <a:rPr lang="en-US" sz="2000" dirty="0">
                <a:solidFill>
                  <a:srgbClr val="FFFFFF"/>
                </a:solidFill>
                <a:latin typeface="Calibri"/>
              </a:rPr>
              <a:t>Direct Internet</a:t>
            </a:r>
          </a:p>
          <a:p>
            <a:pPr algn="ctr" defTabSz="914309"/>
            <a:r>
              <a:rPr lang="en-US" sz="2000" dirty="0">
                <a:solidFill>
                  <a:srgbClr val="FFFFFF"/>
                </a:solidFill>
                <a:latin typeface="Calibri"/>
              </a:rPr>
              <a:t>Connectivity</a:t>
            </a:r>
          </a:p>
        </p:txBody>
      </p:sp>
    </p:spTree>
    <p:extLst>
      <p:ext uri="{BB962C8B-B14F-4D97-AF65-F5344CB8AC3E}">
        <p14:creationId xmlns:p14="http://schemas.microsoft.com/office/powerpoint/2010/main" val="255016847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6240648" y="2311877"/>
            <a:ext cx="6091106" cy="4309585"/>
          </a:xfrm>
          <a:prstGeom prst="roundRect">
            <a:avLst/>
          </a:prstGeom>
          <a:noFill/>
          <a:ln w="25400">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 name="Title 3"/>
          <p:cNvSpPr>
            <a:spLocks noGrp="1"/>
          </p:cNvSpPr>
          <p:nvPr>
            <p:ph type="title"/>
          </p:nvPr>
        </p:nvSpPr>
        <p:spPr/>
        <p:txBody>
          <a:bodyPr/>
          <a:lstStyle/>
          <a:p>
            <a:r>
              <a:rPr lang="en-US" dirty="0" smtClean="0"/>
              <a:t>User Defined Routes</a:t>
            </a:r>
            <a:endParaRPr lang="en-US" dirty="0"/>
          </a:p>
        </p:txBody>
      </p:sp>
      <p:sp>
        <p:nvSpPr>
          <p:cNvPr id="5" name="Text Placeholder 4"/>
          <p:cNvSpPr>
            <a:spLocks noGrp="1"/>
          </p:cNvSpPr>
          <p:nvPr>
            <p:ph type="body" sz="quarter" idx="10"/>
          </p:nvPr>
        </p:nvSpPr>
        <p:spPr>
          <a:xfrm>
            <a:off x="274640" y="1212849"/>
            <a:ext cx="5486399" cy="6235553"/>
          </a:xfrm>
        </p:spPr>
        <p:txBody>
          <a:bodyPr/>
          <a:lstStyle/>
          <a:p>
            <a:pPr marL="457200" indent="-457200">
              <a:buFont typeface="Wingdings" panose="05000000000000000000" pitchFamily="2" charset="2"/>
              <a:buChar char="§"/>
            </a:pPr>
            <a:r>
              <a:rPr lang="en-US" sz="2800" dirty="0">
                <a:gradFill>
                  <a:gsLst>
                    <a:gs pos="1250">
                      <a:schemeClr val="tx1"/>
                    </a:gs>
                    <a:gs pos="100000">
                      <a:schemeClr val="tx1"/>
                    </a:gs>
                  </a:gsLst>
                  <a:lin ang="5400000" scaled="0"/>
                </a:gradFill>
              </a:rPr>
              <a:t>Control traffic flow in your network with custom routes</a:t>
            </a:r>
          </a:p>
          <a:p>
            <a:pPr marL="457200" indent="-457200">
              <a:buFont typeface="Wingdings" panose="05000000000000000000" pitchFamily="2" charset="2"/>
              <a:buChar char="§"/>
            </a:pPr>
            <a:endParaRPr lang="en-US" sz="1600" dirty="0">
              <a:gradFill>
                <a:gsLst>
                  <a:gs pos="1250">
                    <a:schemeClr val="tx1"/>
                  </a:gs>
                  <a:gs pos="100000">
                    <a:schemeClr val="tx1"/>
                  </a:gs>
                </a:gsLst>
                <a:lin ang="5400000" scaled="0"/>
              </a:gradFill>
            </a:endParaRPr>
          </a:p>
          <a:p>
            <a:pPr marL="457200" indent="-457200">
              <a:buFont typeface="Wingdings" panose="05000000000000000000" pitchFamily="2" charset="2"/>
              <a:buChar char="§"/>
            </a:pPr>
            <a:r>
              <a:rPr lang="en-US" sz="2800" dirty="0">
                <a:gradFill>
                  <a:gsLst>
                    <a:gs pos="1250">
                      <a:schemeClr val="tx1"/>
                    </a:gs>
                    <a:gs pos="100000">
                      <a:schemeClr val="tx1"/>
                    </a:gs>
                  </a:gsLst>
                  <a:lin ang="5400000" scaled="0"/>
                </a:gradFill>
              </a:rPr>
              <a:t>Attach route tables to subnets</a:t>
            </a:r>
          </a:p>
          <a:p>
            <a:pPr marL="457200" indent="-457200">
              <a:buFont typeface="Wingdings" panose="05000000000000000000" pitchFamily="2" charset="2"/>
              <a:buChar char="§"/>
            </a:pPr>
            <a:endParaRPr lang="en-US" sz="1600" dirty="0">
              <a:gradFill>
                <a:gsLst>
                  <a:gs pos="1250">
                    <a:schemeClr val="tx1"/>
                  </a:gs>
                  <a:gs pos="100000">
                    <a:schemeClr val="tx1"/>
                  </a:gs>
                </a:gsLst>
                <a:lin ang="5400000" scaled="0"/>
              </a:gradFill>
            </a:endParaRPr>
          </a:p>
          <a:p>
            <a:pPr marL="457200" indent="-457200">
              <a:buFont typeface="Wingdings" panose="05000000000000000000" pitchFamily="2" charset="2"/>
              <a:buChar char="§"/>
            </a:pPr>
            <a:r>
              <a:rPr lang="en-US" sz="2800" dirty="0">
                <a:gradFill>
                  <a:gsLst>
                    <a:gs pos="1250">
                      <a:schemeClr val="tx1"/>
                    </a:gs>
                    <a:gs pos="100000">
                      <a:schemeClr val="tx1"/>
                    </a:gs>
                  </a:gsLst>
                  <a:lin ang="5400000" scaled="0"/>
                </a:gradFill>
              </a:rPr>
              <a:t>Specify </a:t>
            </a:r>
            <a:r>
              <a:rPr lang="en-US" sz="2800" dirty="0" err="1">
                <a:gradFill>
                  <a:gsLst>
                    <a:gs pos="1250">
                      <a:schemeClr val="tx1"/>
                    </a:gs>
                    <a:gs pos="100000">
                      <a:schemeClr val="tx1"/>
                    </a:gs>
                  </a:gsLst>
                  <a:lin ang="5400000" scaled="0"/>
                </a:gradFill>
              </a:rPr>
              <a:t>Nexthop</a:t>
            </a:r>
            <a:r>
              <a:rPr lang="en-US" sz="2800" dirty="0">
                <a:gradFill>
                  <a:gsLst>
                    <a:gs pos="1250">
                      <a:schemeClr val="tx1"/>
                    </a:gs>
                    <a:gs pos="100000">
                      <a:schemeClr val="tx1"/>
                    </a:gs>
                  </a:gsLst>
                  <a:lin ang="5400000" scaled="0"/>
                </a:gradFill>
              </a:rPr>
              <a:t> for any Address prefix</a:t>
            </a:r>
          </a:p>
          <a:p>
            <a:pPr marL="457200" indent="-457200">
              <a:buFont typeface="Wingdings" panose="05000000000000000000" pitchFamily="2" charset="2"/>
              <a:buChar char="§"/>
            </a:pPr>
            <a:endParaRPr lang="en-US" sz="1600" dirty="0">
              <a:gradFill>
                <a:gsLst>
                  <a:gs pos="1250">
                    <a:schemeClr val="tx1"/>
                  </a:gs>
                  <a:gs pos="100000">
                    <a:schemeClr val="tx1"/>
                  </a:gs>
                </a:gsLst>
                <a:lin ang="5400000" scaled="0"/>
              </a:gradFill>
            </a:endParaRPr>
          </a:p>
          <a:p>
            <a:pPr marL="457200" indent="-457200">
              <a:buFont typeface="Wingdings" panose="05000000000000000000" pitchFamily="2" charset="2"/>
              <a:buChar char="§"/>
            </a:pPr>
            <a:r>
              <a:rPr lang="en-US" sz="2800" dirty="0">
                <a:gradFill>
                  <a:gsLst>
                    <a:gs pos="1250">
                      <a:schemeClr val="tx1"/>
                    </a:gs>
                    <a:gs pos="100000">
                      <a:schemeClr val="tx1"/>
                    </a:gs>
                  </a:gsLst>
                  <a:lin ang="5400000" scaled="0"/>
                </a:gradFill>
              </a:rPr>
              <a:t>Set 0/0 route to force tunnel all traffic to on-premises or appliance</a:t>
            </a:r>
          </a:p>
          <a:p>
            <a:endParaRPr lang="en-US" dirty="0" smtClean="0"/>
          </a:p>
          <a:p>
            <a:endParaRPr lang="en-US" dirty="0"/>
          </a:p>
        </p:txBody>
      </p:sp>
      <p:sp>
        <p:nvSpPr>
          <p:cNvPr id="6" name="Text Placeholder 5"/>
          <p:cNvSpPr>
            <a:spLocks noGrp="1"/>
          </p:cNvSpPr>
          <p:nvPr>
            <p:ph type="body" sz="quarter" idx="11"/>
          </p:nvPr>
        </p:nvSpPr>
        <p:spPr>
          <a:xfrm>
            <a:off x="6065838" y="1212849"/>
            <a:ext cx="6096002" cy="1914370"/>
          </a:xfrm>
        </p:spPr>
        <p:txBody>
          <a:bodyPr/>
          <a:lstStyle/>
          <a:p>
            <a:endParaRPr lang="en-US" dirty="0"/>
          </a:p>
        </p:txBody>
      </p:sp>
      <p:grpSp>
        <p:nvGrpSpPr>
          <p:cNvPr id="8" name="Group 7"/>
          <p:cNvGrpSpPr/>
          <p:nvPr/>
        </p:nvGrpSpPr>
        <p:grpSpPr>
          <a:xfrm>
            <a:off x="8351837" y="739299"/>
            <a:ext cx="1335259" cy="1233963"/>
            <a:chOff x="1438858" y="2335312"/>
            <a:chExt cx="1214435" cy="1117050"/>
          </a:xfrm>
        </p:grpSpPr>
        <p:sp>
          <p:nvSpPr>
            <p:cNvPr id="9" name="Oval 8"/>
            <p:cNvSpPr/>
            <p:nvPr/>
          </p:nvSpPr>
          <p:spPr bwMode="auto">
            <a:xfrm>
              <a:off x="1487553" y="2335312"/>
              <a:ext cx="1117050" cy="1117050"/>
            </a:xfrm>
            <a:prstGeom prst="ellipse">
              <a:avLst/>
            </a:prstGeom>
            <a:pattFill prst="ltUpDiag">
              <a:fgClr>
                <a:srgbClr val="CDCDCD"/>
              </a:fgClr>
              <a:bgClr>
                <a:srgbClr val="FFFFFF"/>
              </a:bgClr>
            </a:pattFill>
            <a:ln w="57150" cap="flat" cmpd="sng" algn="ctr">
              <a:solidFill>
                <a:srgbClr val="4F81B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defRPr/>
              </a:pPr>
              <a:endParaRPr lang="en-US" sz="2400" kern="0" spc="-50" dirty="0" smtClean="0">
                <a:gradFill>
                  <a:gsLst>
                    <a:gs pos="36283">
                      <a:srgbClr val="505050"/>
                    </a:gs>
                    <a:gs pos="28000">
                      <a:srgbClr val="505050"/>
                    </a:gs>
                  </a:gsLst>
                  <a:lin ang="5400000" scaled="0"/>
                </a:gradFill>
                <a:latin typeface="Calibri"/>
              </a:endParaRPr>
            </a:p>
          </p:txBody>
        </p:sp>
        <p:sp>
          <p:nvSpPr>
            <p:cNvPr id="10" name="Freeform 9"/>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rgbClr val="1F497D"/>
            </a:solidFill>
            <a:ln>
              <a:noFill/>
            </a:ln>
            <a:extLst/>
          </p:spPr>
          <p:txBody>
            <a:bodyPr vert="horz" wrap="square" lIns="91440" tIns="45720" rIns="91440" bIns="45720" numCol="1" anchor="t" anchorCtr="0" compatLnSpc="1">
              <a:prstTxWarp prst="textNoShape">
                <a:avLst/>
              </a:prstTxWarp>
            </a:bodyPr>
            <a:lstStyle/>
            <a:p>
              <a:pPr defTabSz="932503">
                <a:defRPr/>
              </a:pPr>
              <a:endParaRPr lang="en-US" kern="0" smtClean="0">
                <a:solidFill>
                  <a:srgbClr val="00188F"/>
                </a:solidFill>
                <a:latin typeface="Calibri"/>
              </a:endParaRPr>
            </a:p>
          </p:txBody>
        </p:sp>
        <p:sp>
          <p:nvSpPr>
            <p:cNvPr id="11" name="TextBox 10"/>
            <p:cNvSpPr txBox="1"/>
            <p:nvPr/>
          </p:nvSpPr>
          <p:spPr>
            <a:xfrm>
              <a:off x="1438858" y="2771688"/>
              <a:ext cx="1214435" cy="631657"/>
            </a:xfrm>
            <a:prstGeom prst="rect">
              <a:avLst/>
            </a:prstGeom>
            <a:noFill/>
          </p:spPr>
          <p:txBody>
            <a:bodyPr wrap="none" lIns="182880" tIns="146304" rIns="182880" bIns="146304" rtlCol="0" anchor="ctr">
              <a:spAutoFit/>
            </a:bodyPr>
            <a:lstStyle/>
            <a:p>
              <a:pPr algn="ctr" defTabSz="932503">
                <a:lnSpc>
                  <a:spcPct val="90000"/>
                </a:lnSpc>
                <a:defRPr/>
              </a:pPr>
              <a:r>
                <a:rPr lang="en-US" sz="1600" kern="0" spc="-50" dirty="0" smtClean="0">
                  <a:solidFill>
                    <a:srgbClr val="00188F"/>
                  </a:solidFill>
                  <a:latin typeface="Calibri"/>
                </a:rPr>
                <a:t>Internet</a:t>
              </a:r>
            </a:p>
          </p:txBody>
        </p:sp>
      </p:grpSp>
      <p:sp>
        <p:nvSpPr>
          <p:cNvPr id="13" name="Rectangle 12"/>
          <p:cNvSpPr/>
          <p:nvPr/>
        </p:nvSpPr>
        <p:spPr bwMode="auto">
          <a:xfrm>
            <a:off x="6235752" y="2115419"/>
            <a:ext cx="1981200" cy="60023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Virtual Network</a:t>
            </a:r>
            <a:endParaRPr lang="en-US" sz="2000" dirty="0">
              <a:gradFill>
                <a:gsLst>
                  <a:gs pos="16814">
                    <a:srgbClr val="FFFFFF"/>
                  </a:gs>
                  <a:gs pos="46000">
                    <a:srgbClr val="FFFFFF"/>
                  </a:gs>
                </a:gsLst>
                <a:lin ang="5400000" scaled="0"/>
              </a:gradFill>
            </a:endParaRPr>
          </a:p>
        </p:txBody>
      </p:sp>
      <p:sp>
        <p:nvSpPr>
          <p:cNvPr id="14" name="Rectangle 13"/>
          <p:cNvSpPr/>
          <p:nvPr/>
        </p:nvSpPr>
        <p:spPr bwMode="auto">
          <a:xfrm>
            <a:off x="6410812" y="3914954"/>
            <a:ext cx="1940337" cy="1371600"/>
          </a:xfrm>
          <a:prstGeom prst="rect">
            <a:avLst/>
          </a:prstGeom>
          <a:solidFill>
            <a:schemeClr val="tx2">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5" name="Rectangle 14"/>
          <p:cNvSpPr/>
          <p:nvPr/>
        </p:nvSpPr>
        <p:spPr bwMode="auto">
          <a:xfrm>
            <a:off x="10232958" y="3914954"/>
            <a:ext cx="1905653" cy="1371600"/>
          </a:xfrm>
          <a:prstGeom prst="rect">
            <a:avLst/>
          </a:prstGeom>
          <a:solidFill>
            <a:schemeClr val="accent4">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281" y="4012372"/>
            <a:ext cx="780290" cy="780290"/>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7463" y="4394222"/>
            <a:ext cx="780290" cy="78029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354" y="4011256"/>
            <a:ext cx="780290" cy="78029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0793" y="4335462"/>
            <a:ext cx="780290" cy="780290"/>
          </a:xfrm>
          <a:prstGeom prst="rect">
            <a:avLst/>
          </a:prstGeom>
        </p:spPr>
      </p:pic>
      <p:sp>
        <p:nvSpPr>
          <p:cNvPr id="20" name="TextBox 19"/>
          <p:cNvSpPr txBox="1"/>
          <p:nvPr/>
        </p:nvSpPr>
        <p:spPr>
          <a:xfrm>
            <a:off x="6266655" y="3536140"/>
            <a:ext cx="2084494" cy="517065"/>
          </a:xfrm>
          <a:prstGeom prst="rect">
            <a:avLst/>
          </a:prstGeom>
          <a:noFill/>
        </p:spPr>
        <p:txBody>
          <a:bodyPr wrap="square" lIns="182880" tIns="146304" rIns="182880" bIns="146304" rtlCol="0">
            <a:spAutoFit/>
          </a:bodyPr>
          <a:lstStyle/>
          <a:p>
            <a:pPr>
              <a:lnSpc>
                <a:spcPct val="90000"/>
              </a:lnSpc>
              <a:spcAft>
                <a:spcPts val="600"/>
              </a:spcAft>
            </a:pPr>
            <a:r>
              <a:rPr lang="en-US" sz="1600" b="1" dirty="0" err="1">
                <a:gradFill>
                  <a:gsLst>
                    <a:gs pos="2917">
                      <a:srgbClr val="FFFFFF"/>
                    </a:gs>
                    <a:gs pos="30000">
                      <a:srgbClr val="FFFFFF"/>
                    </a:gs>
                  </a:gsLst>
                  <a:lin ang="5400000" scaled="0"/>
                </a:gradFill>
                <a:effectLst>
                  <a:outerShdw blurRad="38100" dist="38100" dir="2700000" algn="tl">
                    <a:srgbClr val="000000">
                      <a:alpha val="43137"/>
                    </a:srgbClr>
                  </a:outerShdw>
                </a:effectLst>
              </a:rPr>
              <a:t>FrontEnd</a:t>
            </a:r>
            <a:r>
              <a:rPr lang="en-US" sz="1600" b="1" dirty="0">
                <a:gradFill>
                  <a:gsLst>
                    <a:gs pos="2917">
                      <a:srgbClr val="FFFFFF"/>
                    </a:gs>
                    <a:gs pos="30000">
                      <a:srgbClr val="FFFFFF"/>
                    </a:gs>
                  </a:gsLst>
                  <a:lin ang="5400000" scaled="0"/>
                </a:gradFill>
                <a:effectLst>
                  <a:outerShdw blurRad="38100" dist="38100" dir="2700000" algn="tl">
                    <a:srgbClr val="000000">
                      <a:alpha val="43137"/>
                    </a:srgbClr>
                  </a:outerShdw>
                </a:effectLst>
              </a:rPr>
              <a:t> Subnet</a:t>
            </a:r>
            <a:endParaRPr lang="en-US" sz="1600" b="1" dirty="0" smtClean="0">
              <a:gradFill>
                <a:gsLst>
                  <a:gs pos="2917">
                    <a:srgbClr val="FFFFFF"/>
                  </a:gs>
                  <a:gs pos="30000">
                    <a:srgbClr val="FFFFFF"/>
                  </a:gs>
                </a:gsLst>
                <a:lin ang="5400000" scaled="0"/>
              </a:gradFill>
            </a:endParaRPr>
          </a:p>
        </p:txBody>
      </p:sp>
      <p:sp>
        <p:nvSpPr>
          <p:cNvPr id="21" name="TextBox 20"/>
          <p:cNvSpPr txBox="1"/>
          <p:nvPr/>
        </p:nvSpPr>
        <p:spPr>
          <a:xfrm>
            <a:off x="10104437" y="3536140"/>
            <a:ext cx="1981200" cy="517065"/>
          </a:xfrm>
          <a:prstGeom prst="rect">
            <a:avLst/>
          </a:prstGeom>
          <a:noFill/>
        </p:spPr>
        <p:txBody>
          <a:bodyPr wrap="square" lIns="182880" tIns="146304" rIns="182880" bIns="146304" rtlCol="0">
            <a:spAutoFit/>
          </a:bodyPr>
          <a:lstStyle/>
          <a:p>
            <a:pPr>
              <a:lnSpc>
                <a:spcPct val="90000"/>
              </a:lnSpc>
              <a:spcAft>
                <a:spcPts val="600"/>
              </a:spcAft>
            </a:pPr>
            <a:r>
              <a:rPr lang="en-US" sz="1600" b="1" dirty="0" err="1">
                <a:gradFill>
                  <a:gsLst>
                    <a:gs pos="2917">
                      <a:srgbClr val="FFFFFF"/>
                    </a:gs>
                    <a:gs pos="30000">
                      <a:srgbClr val="FFFFFF"/>
                    </a:gs>
                  </a:gsLst>
                  <a:lin ang="5400000" scaled="0"/>
                </a:gradFill>
                <a:effectLst>
                  <a:outerShdw blurRad="38100" dist="38100" dir="2700000" algn="tl">
                    <a:srgbClr val="000000">
                      <a:alpha val="43137"/>
                    </a:srgbClr>
                  </a:outerShdw>
                </a:effectLst>
              </a:rPr>
              <a:t>BackEnd</a:t>
            </a:r>
            <a:r>
              <a:rPr lang="en-US" sz="1600" b="1" dirty="0">
                <a:gradFill>
                  <a:gsLst>
                    <a:gs pos="2917">
                      <a:srgbClr val="FFFFFF"/>
                    </a:gs>
                    <a:gs pos="30000">
                      <a:srgbClr val="FFFFFF"/>
                    </a:gs>
                  </a:gsLst>
                  <a:lin ang="5400000" scaled="0"/>
                </a:gradFill>
                <a:effectLst>
                  <a:outerShdw blurRad="38100" dist="38100" dir="2700000" algn="tl">
                    <a:srgbClr val="000000">
                      <a:alpha val="43137"/>
                    </a:srgbClr>
                  </a:outerShdw>
                </a:effectLst>
              </a:rPr>
              <a:t> Subnet</a:t>
            </a:r>
            <a:endParaRPr lang="en-US" sz="1600" b="1" dirty="0" smtClean="0">
              <a:gradFill>
                <a:gsLst>
                  <a:gs pos="2917">
                    <a:srgbClr val="FFFFFF"/>
                  </a:gs>
                  <a:gs pos="30000">
                    <a:srgbClr val="FFFFFF"/>
                  </a:gs>
                </a:gsLst>
                <a:lin ang="5400000" scaled="0"/>
              </a:gradFill>
            </a:endParaRPr>
          </a:p>
        </p:txBody>
      </p:sp>
      <p:cxnSp>
        <p:nvCxnSpPr>
          <p:cNvPr id="23" name="Elbow Connector 22"/>
          <p:cNvCxnSpPr/>
          <p:nvPr/>
        </p:nvCxnSpPr>
        <p:spPr>
          <a:xfrm rot="5400000" flipH="1" flipV="1">
            <a:off x="7613586" y="2509075"/>
            <a:ext cx="1941692" cy="870067"/>
          </a:xfrm>
          <a:prstGeom prst="bentConnector3">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15" idx="1"/>
          </p:cNvCxnSpPr>
          <p:nvPr/>
        </p:nvCxnSpPr>
        <p:spPr>
          <a:xfrm>
            <a:off x="8351149" y="4600754"/>
            <a:ext cx="1881809" cy="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4" idx="2"/>
          </p:cNvCxnSpPr>
          <p:nvPr/>
        </p:nvCxnSpPr>
        <p:spPr>
          <a:xfrm rot="16200000" flipH="1">
            <a:off x="7722316" y="4945219"/>
            <a:ext cx="665104" cy="1347774"/>
          </a:xfrm>
          <a:prstGeom prst="bentConnector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15" idx="2"/>
          </p:cNvCxnSpPr>
          <p:nvPr/>
        </p:nvCxnSpPr>
        <p:spPr>
          <a:xfrm flipV="1">
            <a:off x="9733127" y="5286554"/>
            <a:ext cx="1452658" cy="665104"/>
          </a:xfrm>
          <a:prstGeom prst="bentConnector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8517281" y="2744846"/>
            <a:ext cx="901356" cy="46686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Default Route</a:t>
            </a:r>
            <a:endParaRPr lang="en-US" sz="1600" dirty="0">
              <a:gradFill>
                <a:gsLst>
                  <a:gs pos="16814">
                    <a:srgbClr val="FFFFFF"/>
                  </a:gs>
                  <a:gs pos="46000">
                    <a:srgbClr val="FFFFFF"/>
                  </a:gs>
                </a:gsLst>
                <a:lin ang="5400000" scaled="0"/>
              </a:gradFill>
            </a:endParaRPr>
          </a:p>
        </p:txBody>
      </p:sp>
      <p:sp>
        <p:nvSpPr>
          <p:cNvPr id="40" name="Rectangle 39"/>
          <p:cNvSpPr/>
          <p:nvPr/>
        </p:nvSpPr>
        <p:spPr bwMode="auto">
          <a:xfrm>
            <a:off x="6980237" y="5653779"/>
            <a:ext cx="1236715" cy="466867"/>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b="1" dirty="0">
                <a:gradFill>
                  <a:gsLst>
                    <a:gs pos="16814">
                      <a:srgbClr val="FFFFFF"/>
                    </a:gs>
                    <a:gs pos="46000">
                      <a:srgbClr val="FFFFFF"/>
                    </a:gs>
                  </a:gsLst>
                  <a:lin ang="5400000" scaled="0"/>
                </a:gradFill>
                <a:effectLst>
                  <a:outerShdw blurRad="38100" dist="38100" dir="2700000" algn="tl">
                    <a:srgbClr val="000000">
                      <a:alpha val="43137"/>
                    </a:srgbClr>
                  </a:outerShdw>
                </a:effectLst>
              </a:rPr>
              <a:t>User Defined Route</a:t>
            </a:r>
            <a:endParaRPr lang="en-US" sz="1600" b="1" dirty="0">
              <a:gradFill>
                <a:gsLst>
                  <a:gs pos="16814">
                    <a:srgbClr val="FFFFFF"/>
                  </a:gs>
                  <a:gs pos="46000">
                    <a:srgbClr val="FFFFFF"/>
                  </a:gs>
                </a:gsLst>
                <a:lin ang="5400000" scaled="0"/>
              </a:gradFill>
            </a:endParaRPr>
          </a:p>
        </p:txBody>
      </p:sp>
      <p:sp>
        <p:nvSpPr>
          <p:cNvPr id="45" name="Rectangle 44"/>
          <p:cNvSpPr/>
          <p:nvPr/>
        </p:nvSpPr>
        <p:spPr bwMode="auto">
          <a:xfrm>
            <a:off x="8732837" y="4338750"/>
            <a:ext cx="1004372" cy="46686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Default Route</a:t>
            </a:r>
            <a:endParaRPr lang="en-US" sz="1600" dirty="0">
              <a:gradFill>
                <a:gsLst>
                  <a:gs pos="16814">
                    <a:srgbClr val="FFFFFF"/>
                  </a:gs>
                  <a:gs pos="46000">
                    <a:srgbClr val="FFFFFF"/>
                  </a:gs>
                </a:gsLst>
                <a:lin ang="5400000" scaled="0"/>
              </a:gradFill>
            </a:endParaRPr>
          </a:p>
        </p:txBody>
      </p:sp>
      <p:sp>
        <p:nvSpPr>
          <p:cNvPr id="46" name="Rectangle 45"/>
          <p:cNvSpPr/>
          <p:nvPr/>
        </p:nvSpPr>
        <p:spPr bwMode="auto">
          <a:xfrm>
            <a:off x="8747395" y="4335462"/>
            <a:ext cx="1004372" cy="46686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600" dirty="0" smtClean="0">
                <a:gradFill>
                  <a:gsLst>
                    <a:gs pos="16814">
                      <a:srgbClr val="FFFFFF"/>
                    </a:gs>
                    <a:gs pos="46000">
                      <a:srgbClr val="FFFFFF"/>
                    </a:gs>
                  </a:gsLst>
                  <a:lin ang="5400000" scaled="0"/>
                </a:gradFill>
              </a:rPr>
              <a:t>Default Route</a:t>
            </a:r>
            <a:endParaRPr lang="en-US" sz="1600" dirty="0">
              <a:gradFill>
                <a:gsLst>
                  <a:gs pos="16814">
                    <a:srgbClr val="FFFFFF"/>
                  </a:gs>
                  <a:gs pos="46000">
                    <a:srgbClr val="FFFFFF"/>
                  </a:gs>
                </a:gsLst>
                <a:lin ang="5400000" scaled="0"/>
              </a:gradFill>
            </a:endParaRPr>
          </a:p>
        </p:txBody>
      </p:sp>
      <p:sp>
        <p:nvSpPr>
          <p:cNvPr id="47" name="Trapezoid 46"/>
          <p:cNvSpPr/>
          <p:nvPr/>
        </p:nvSpPr>
        <p:spPr bwMode="auto">
          <a:xfrm rot="2700000">
            <a:off x="11059192" y="124700"/>
            <a:ext cx="1870755" cy="624011"/>
          </a:xfrm>
          <a:prstGeom prst="trapezoid">
            <a:avLst>
              <a:gd name="adj" fmla="val 9895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smtClean="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pitchFamily="34" charset="0"/>
              </a:rPr>
              <a:t>New</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216" y="5456970"/>
            <a:ext cx="938216" cy="938216"/>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7281" y="2568504"/>
            <a:ext cx="938216" cy="938216"/>
          </a:xfrm>
          <a:prstGeom prst="rect">
            <a:avLst/>
          </a:prstGeom>
        </p:spPr>
      </p:pic>
      <p:sp>
        <p:nvSpPr>
          <p:cNvPr id="50" name="TextBox 49"/>
          <p:cNvSpPr txBox="1"/>
          <p:nvPr/>
        </p:nvSpPr>
        <p:spPr>
          <a:xfrm>
            <a:off x="8429182" y="5034427"/>
            <a:ext cx="1725743"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rgbClr val="FFFFFF"/>
                    </a:gs>
                    <a:gs pos="30000">
                      <a:srgbClr val="FFFFFF"/>
                    </a:gs>
                  </a:gsLst>
                  <a:lin ang="5400000" scaled="0"/>
                </a:gradFill>
              </a:rPr>
              <a:t>VM/Appliance</a:t>
            </a:r>
          </a:p>
        </p:txBody>
      </p:sp>
      <p:sp>
        <p:nvSpPr>
          <p:cNvPr id="51" name="TextBox 50"/>
          <p:cNvSpPr txBox="1"/>
          <p:nvPr/>
        </p:nvSpPr>
        <p:spPr>
          <a:xfrm>
            <a:off x="9308052" y="2569018"/>
            <a:ext cx="2630140"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rgbClr val="FFFFFF"/>
                    </a:gs>
                    <a:gs pos="30000">
                      <a:srgbClr val="FFFFFF"/>
                    </a:gs>
                  </a:gsLst>
                  <a:lin ang="5400000" scaled="0"/>
                </a:gradFill>
                <a:effectLst>
                  <a:outerShdw blurRad="38100" dist="38100" dir="2700000" algn="tl">
                    <a:srgbClr val="000000">
                      <a:alpha val="43137"/>
                    </a:srgbClr>
                  </a:outerShdw>
                </a:effectLst>
              </a:rPr>
              <a:t>VM with “IP Forwarding”</a:t>
            </a:r>
            <a:endParaRPr lang="en-US" sz="1600"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2337640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p:bldP spid="50" grpId="1"/>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Security Groups</a:t>
            </a:r>
          </a:p>
        </p:txBody>
      </p:sp>
      <p:sp>
        <p:nvSpPr>
          <p:cNvPr id="3" name="Content Placeholder 2"/>
          <p:cNvSpPr>
            <a:spLocks noGrp="1"/>
          </p:cNvSpPr>
          <p:nvPr>
            <p:ph type="body" sz="quarter" idx="10"/>
          </p:nvPr>
        </p:nvSpPr>
        <p:spPr>
          <a:xfrm>
            <a:off x="274640" y="1212850"/>
            <a:ext cx="6020017" cy="5409710"/>
          </a:xfrm>
        </p:spPr>
        <p:txBody>
          <a:bodyPr>
            <a:normAutofit/>
          </a:bodyPr>
          <a:lstStyle/>
          <a:p>
            <a:r>
              <a:rPr lang="en-US">
                <a:gradFill>
                  <a:gsLst>
                    <a:gs pos="1250">
                      <a:schemeClr val="tx1"/>
                    </a:gs>
                    <a:gs pos="100000">
                      <a:schemeClr val="tx1"/>
                    </a:gs>
                  </a:gsLst>
                  <a:lin ang="5400000" scaled="0"/>
                </a:gradFill>
              </a:rPr>
              <a:t>Segment </a:t>
            </a:r>
            <a:r>
              <a:rPr lang="en-US" smtClean="0">
                <a:gradFill>
                  <a:gsLst>
                    <a:gs pos="1250">
                      <a:schemeClr val="tx1"/>
                    </a:gs>
                    <a:gs pos="100000">
                      <a:schemeClr val="tx1"/>
                    </a:gs>
                  </a:gsLst>
                  <a:lin ang="5400000" scaled="0"/>
                </a:gradFill>
              </a:rPr>
              <a:t>network </a:t>
            </a:r>
            <a:r>
              <a:rPr lang="en-US">
                <a:gradFill>
                  <a:gsLst>
                    <a:gs pos="1250">
                      <a:schemeClr val="tx1"/>
                    </a:gs>
                    <a:gs pos="100000">
                      <a:schemeClr val="tx1"/>
                    </a:gs>
                  </a:gsLst>
                  <a:lin ang="5400000" scaled="0"/>
                </a:gradFill>
              </a:rPr>
              <a:t>to meet </a:t>
            </a:r>
            <a:r>
              <a:rPr lang="en-US" smtClean="0">
                <a:gradFill>
                  <a:gsLst>
                    <a:gs pos="1250">
                      <a:schemeClr val="tx1"/>
                    </a:gs>
                    <a:gs pos="100000">
                      <a:schemeClr val="tx1"/>
                    </a:gs>
                  </a:gsLst>
                  <a:lin ang="5400000" scaled="0"/>
                </a:gradFill>
              </a:rPr>
              <a:t>security </a:t>
            </a:r>
            <a:r>
              <a:rPr lang="en-US">
                <a:gradFill>
                  <a:gsLst>
                    <a:gs pos="1250">
                      <a:schemeClr val="tx1"/>
                    </a:gs>
                    <a:gs pos="100000">
                      <a:schemeClr val="tx1"/>
                    </a:gs>
                  </a:gsLst>
                  <a:lin ang="5400000" scaled="0"/>
                </a:gradFill>
              </a:rPr>
              <a:t>needs</a:t>
            </a:r>
            <a:endParaRPr lang="en-US" dirty="0">
              <a:gradFill>
                <a:gsLst>
                  <a:gs pos="1250">
                    <a:schemeClr val="tx1"/>
                  </a:gs>
                  <a:gs pos="100000">
                    <a:schemeClr val="tx1"/>
                  </a:gs>
                </a:gsLst>
                <a:lin ang="5400000" scaled="0"/>
              </a:gradFill>
            </a:endParaRPr>
          </a:p>
          <a:p>
            <a:r>
              <a:rPr lang="en-US">
                <a:gradFill>
                  <a:gsLst>
                    <a:gs pos="1250">
                      <a:schemeClr val="tx1"/>
                    </a:gs>
                    <a:gs pos="100000">
                      <a:schemeClr val="tx1"/>
                    </a:gs>
                  </a:gsLst>
                  <a:lin ang="5400000" scaled="0"/>
                </a:gradFill>
              </a:rPr>
              <a:t>5 tuple ACLs </a:t>
            </a:r>
            <a:r>
              <a:rPr lang="en-US" dirty="0">
                <a:gradFill>
                  <a:gsLst>
                    <a:gs pos="1250">
                      <a:schemeClr val="tx1"/>
                    </a:gs>
                    <a:gs pos="100000">
                      <a:schemeClr val="tx1"/>
                    </a:gs>
                  </a:gsLst>
                  <a:lin ang="5400000" scaled="0"/>
                </a:gradFill>
              </a:rPr>
              <a:t>on both directions</a:t>
            </a:r>
            <a:endParaRPr lang="en-US" dirty="0"/>
          </a:p>
          <a:p>
            <a:r>
              <a:rPr lang="en-US" dirty="0">
                <a:gradFill>
                  <a:gsLst>
                    <a:gs pos="1250">
                      <a:schemeClr val="tx1"/>
                    </a:gs>
                    <a:gs pos="100000">
                      <a:schemeClr val="tx1"/>
                    </a:gs>
                  </a:gsLst>
                  <a:lin ang="5400000" scaled="0"/>
                </a:gradFill>
              </a:rPr>
              <a:t>Can protect </a:t>
            </a:r>
            <a:r>
              <a:rPr lang="en-US">
                <a:gradFill>
                  <a:gsLst>
                    <a:gs pos="1250">
                      <a:schemeClr val="tx1"/>
                    </a:gs>
                    <a:gs pos="100000">
                      <a:schemeClr val="tx1"/>
                    </a:gs>
                  </a:gsLst>
                  <a:lin ang="5400000" scaled="0"/>
                </a:gradFill>
              </a:rPr>
              <a:t>Internet and </a:t>
            </a:r>
            <a:r>
              <a:rPr lang="en-US" smtClean="0">
                <a:gradFill>
                  <a:gsLst>
                    <a:gs pos="1250">
                      <a:schemeClr val="tx1"/>
                    </a:gs>
                    <a:gs pos="100000">
                      <a:schemeClr val="tx1"/>
                    </a:gs>
                  </a:gsLst>
                  <a:lin ang="5400000" scaled="0"/>
                </a:gradFill>
              </a:rPr>
              <a:t>internal </a:t>
            </a:r>
            <a:r>
              <a:rPr lang="en-US">
                <a:gradFill>
                  <a:gsLst>
                    <a:gs pos="1250">
                      <a:schemeClr val="tx1"/>
                    </a:gs>
                    <a:gs pos="100000">
                      <a:schemeClr val="tx1"/>
                    </a:gs>
                  </a:gsLst>
                  <a:lin ang="5400000" scaled="0"/>
                </a:gradFill>
              </a:rPr>
              <a:t>traffic</a:t>
            </a:r>
            <a:endParaRPr lang="en-US" dirty="0"/>
          </a:p>
          <a:p>
            <a:r>
              <a:rPr lang="en-US" dirty="0">
                <a:gradFill>
                  <a:gsLst>
                    <a:gs pos="1250">
                      <a:schemeClr val="tx1"/>
                    </a:gs>
                    <a:gs pos="100000">
                      <a:schemeClr val="tx1"/>
                    </a:gs>
                  </a:gsLst>
                  <a:lin ang="5400000" scaled="0"/>
                </a:gradFill>
              </a:rPr>
              <a:t>Enables</a:t>
            </a:r>
            <a:r>
              <a:rPr lang="en-US">
                <a:gradFill>
                  <a:gsLst>
                    <a:gs pos="1250">
                      <a:schemeClr val="tx1"/>
                    </a:gs>
                    <a:gs pos="100000">
                      <a:schemeClr val="tx1"/>
                    </a:gs>
                  </a:gsLst>
                  <a:lin ang="5400000" scaled="0"/>
                </a:gradFill>
              </a:rPr>
              <a:t> DMZ subnets</a:t>
            </a:r>
            <a:endParaRPr lang="en-US" dirty="0"/>
          </a:p>
          <a:p>
            <a:r>
              <a:rPr lang="en-US" dirty="0">
                <a:gradFill>
                  <a:gsLst>
                    <a:gs pos="1250">
                      <a:schemeClr val="tx1"/>
                    </a:gs>
                    <a:gs pos="100000">
                      <a:schemeClr val="tx1"/>
                    </a:gs>
                  </a:gsLst>
                  <a:lin ang="5400000" scaled="0"/>
                </a:gradFill>
              </a:rPr>
              <a:t>Associated </a:t>
            </a:r>
            <a:r>
              <a:rPr lang="en-US">
                <a:gradFill>
                  <a:gsLst>
                    <a:gs pos="1250">
                      <a:schemeClr val="tx1"/>
                    </a:gs>
                    <a:gs pos="100000">
                      <a:schemeClr val="tx1"/>
                    </a:gs>
                  </a:gsLst>
                  <a:lin ang="5400000" scaled="0"/>
                </a:gradFill>
              </a:rPr>
              <a:t>to </a:t>
            </a:r>
            <a:r>
              <a:rPr lang="en-US" dirty="0">
                <a:gradFill>
                  <a:gsLst>
                    <a:gs pos="1250">
                      <a:schemeClr val="tx1"/>
                    </a:gs>
                    <a:gs pos="100000">
                      <a:schemeClr val="tx1"/>
                    </a:gs>
                  </a:gsLst>
                  <a:lin ang="5400000" scaled="0"/>
                </a:gradFill>
              </a:rPr>
              <a:t>subnets/VMs</a:t>
            </a:r>
            <a:r>
              <a:rPr lang="en-US">
                <a:gradFill>
                  <a:gsLst>
                    <a:gs pos="1250">
                      <a:schemeClr val="tx1"/>
                    </a:gs>
                    <a:gs pos="100000">
                      <a:schemeClr val="tx1"/>
                    </a:gs>
                  </a:gsLst>
                  <a:lin ang="5400000" scaled="0"/>
                </a:gradFill>
              </a:rPr>
              <a:t> and now NICs</a:t>
            </a:r>
            <a:endParaRPr lang="en-US" dirty="0"/>
          </a:p>
          <a:p>
            <a:r>
              <a:rPr lang="en-US" dirty="0">
                <a:gradFill>
                  <a:gsLst>
                    <a:gs pos="1250">
                      <a:schemeClr val="tx1"/>
                    </a:gs>
                    <a:gs pos="100000">
                      <a:schemeClr val="tx1"/>
                    </a:gs>
                  </a:gsLst>
                  <a:lin ang="5400000" scaled="0"/>
                </a:gradFill>
              </a:rPr>
              <a:t>ACLs can be updated independent of VMs</a:t>
            </a:r>
            <a:endParaRPr lang="en-US" dirty="0"/>
          </a:p>
        </p:txBody>
      </p:sp>
      <p:sp>
        <p:nvSpPr>
          <p:cNvPr id="218" name="Rounded Rectangle 217"/>
          <p:cNvSpPr/>
          <p:nvPr/>
        </p:nvSpPr>
        <p:spPr>
          <a:xfrm>
            <a:off x="6650058" y="3928580"/>
            <a:ext cx="4784197" cy="1991068"/>
          </a:xfrm>
          <a:prstGeom prst="roundRect">
            <a:avLst>
              <a:gd name="adj" fmla="val 7613"/>
            </a:avLst>
          </a:prstGeom>
          <a:solidFill>
            <a:srgbClr val="002060"/>
          </a:solidFill>
          <a:ln/>
          <a:scene3d>
            <a:camera prst="orthographicFront">
              <a:rot lat="0" lon="0" rev="0"/>
            </a:camera>
            <a:lightRig rig="twoPt" dir="tl"/>
          </a:scene3d>
          <a:sp3d prstMaterial="flat">
            <a:bevelT w="19050" h="31750"/>
          </a:sp3d>
        </p:spPr>
        <p:style>
          <a:lnRef idx="0">
            <a:schemeClr val="accent3"/>
          </a:lnRef>
          <a:fillRef idx="3">
            <a:schemeClr val="accent3"/>
          </a:fillRef>
          <a:effectRef idx="3">
            <a:schemeClr val="accent3"/>
          </a:effectRef>
          <a:fontRef idx="minor">
            <a:schemeClr val="lt1"/>
          </a:fontRef>
        </p:style>
        <p:txBody>
          <a:bodyPr rtlCol="0" anchor="ctr"/>
          <a:lstStyle/>
          <a:p>
            <a:pPr algn="ctr" defTabSz="914309">
              <a:defRPr/>
            </a:pPr>
            <a:endParaRPr lang="en-US" sz="2800" kern="0">
              <a:solidFill>
                <a:srgbClr val="FFFFFF"/>
              </a:solidFill>
              <a:latin typeface="Calibri"/>
            </a:endParaRPr>
          </a:p>
        </p:txBody>
      </p:sp>
      <p:sp>
        <p:nvSpPr>
          <p:cNvPr id="219" name="TextBox 218"/>
          <p:cNvSpPr txBox="1"/>
          <p:nvPr/>
        </p:nvSpPr>
        <p:spPr>
          <a:xfrm>
            <a:off x="5313215" y="5898783"/>
            <a:ext cx="2498954" cy="523220"/>
          </a:xfrm>
          <a:prstGeom prst="rect">
            <a:avLst/>
          </a:prstGeom>
          <a:noFill/>
        </p:spPr>
        <p:txBody>
          <a:bodyPr wrap="none" rtlCol="0">
            <a:spAutoFit/>
          </a:bodyPr>
          <a:lstStyle/>
          <a:p>
            <a:pPr algn="ctr" defTabSz="914309"/>
            <a:r>
              <a:rPr lang="en-US" sz="2800" dirty="0">
                <a:solidFill>
                  <a:srgbClr val="FFFFFF"/>
                </a:solidFill>
                <a:effectLst>
                  <a:outerShdw blurRad="38100" dist="38100" dir="2700000" algn="tl">
                    <a:srgbClr val="000000">
                      <a:alpha val="43137"/>
                    </a:srgbClr>
                  </a:outerShdw>
                </a:effectLst>
                <a:latin typeface="Calibri"/>
              </a:rPr>
              <a:t>Virtual Network</a:t>
            </a:r>
            <a:endParaRPr lang="en-US" sz="2800" dirty="0">
              <a:solidFill>
                <a:srgbClr val="FFFFFF"/>
              </a:solidFill>
              <a:latin typeface="Calibri"/>
            </a:endParaRPr>
          </a:p>
        </p:txBody>
      </p:sp>
      <p:sp>
        <p:nvSpPr>
          <p:cNvPr id="220" name="TextBox 219"/>
          <p:cNvSpPr txBox="1"/>
          <p:nvPr/>
        </p:nvSpPr>
        <p:spPr>
          <a:xfrm>
            <a:off x="7692727" y="5492211"/>
            <a:ext cx="893310" cy="443140"/>
          </a:xfrm>
          <a:prstGeom prst="rect">
            <a:avLst/>
          </a:prstGeom>
          <a:noFill/>
        </p:spPr>
        <p:txBody>
          <a:bodyPr wrap="square" lIns="0" tIns="0" rIns="0" bIns="0" rtlCol="0" anchor="ctr">
            <a:spAutoFit/>
          </a:bodyPr>
          <a:lstStyle/>
          <a:p>
            <a:pPr algn="ctr" defTabSz="914309">
              <a:lnSpc>
                <a:spcPct val="90000"/>
              </a:lnSpc>
            </a:pPr>
            <a:r>
              <a:rPr lang="en-US" sz="1600" dirty="0">
                <a:solidFill>
                  <a:srgbClr val="FFFFFF"/>
                </a:solidFill>
                <a:effectLst>
                  <a:outerShdw blurRad="38100" dist="38100" dir="2700000" algn="tl">
                    <a:srgbClr val="000000">
                      <a:alpha val="43137"/>
                    </a:srgbClr>
                  </a:outerShdw>
                </a:effectLst>
                <a:latin typeface="Calibri"/>
              </a:rPr>
              <a:t>Backend</a:t>
            </a:r>
          </a:p>
          <a:p>
            <a:pPr algn="ctr" defTabSz="914309">
              <a:lnSpc>
                <a:spcPct val="90000"/>
              </a:lnSpc>
            </a:pPr>
            <a:r>
              <a:rPr lang="en-US" sz="1600" dirty="0">
                <a:solidFill>
                  <a:srgbClr val="FFFFFF"/>
                </a:solidFill>
                <a:effectLst>
                  <a:outerShdw blurRad="38100" dist="38100" dir="2700000" algn="tl">
                    <a:srgbClr val="000000">
                      <a:alpha val="43137"/>
                    </a:srgbClr>
                  </a:outerShdw>
                </a:effectLst>
                <a:latin typeface="Calibri"/>
              </a:rPr>
              <a:t>10.3/16</a:t>
            </a:r>
          </a:p>
        </p:txBody>
      </p:sp>
      <p:sp>
        <p:nvSpPr>
          <p:cNvPr id="221" name="TextBox 220"/>
          <p:cNvSpPr txBox="1"/>
          <p:nvPr/>
        </p:nvSpPr>
        <p:spPr>
          <a:xfrm>
            <a:off x="9061646" y="5492211"/>
            <a:ext cx="886518" cy="443140"/>
          </a:xfrm>
          <a:prstGeom prst="rect">
            <a:avLst/>
          </a:prstGeom>
          <a:noFill/>
        </p:spPr>
        <p:txBody>
          <a:bodyPr wrap="square" lIns="0" tIns="0" rIns="0" bIns="0" rtlCol="0" anchor="ctr">
            <a:spAutoFit/>
          </a:bodyPr>
          <a:lstStyle/>
          <a:p>
            <a:pPr algn="ctr" defTabSz="914309">
              <a:lnSpc>
                <a:spcPct val="90000"/>
              </a:lnSpc>
            </a:pPr>
            <a:r>
              <a:rPr lang="en-US" sz="1600" dirty="0">
                <a:solidFill>
                  <a:srgbClr val="FFFFFF"/>
                </a:solidFill>
                <a:effectLst>
                  <a:outerShdw blurRad="38100" dist="38100" dir="2700000" algn="tl">
                    <a:srgbClr val="000000">
                      <a:alpha val="43137"/>
                    </a:srgbClr>
                  </a:outerShdw>
                </a:effectLst>
                <a:latin typeface="Calibri"/>
              </a:rPr>
              <a:t>Mid-tier</a:t>
            </a:r>
          </a:p>
          <a:p>
            <a:pPr algn="ctr" defTabSz="914309">
              <a:lnSpc>
                <a:spcPct val="90000"/>
              </a:lnSpc>
            </a:pPr>
            <a:r>
              <a:rPr lang="en-US" sz="1600" dirty="0">
                <a:solidFill>
                  <a:srgbClr val="FFFFFF"/>
                </a:solidFill>
                <a:effectLst>
                  <a:outerShdw blurRad="38100" dist="38100" dir="2700000" algn="tl">
                    <a:srgbClr val="000000">
                      <a:alpha val="43137"/>
                    </a:srgbClr>
                  </a:outerShdw>
                </a:effectLst>
                <a:latin typeface="Calibri"/>
              </a:rPr>
              <a:t>10.2/16</a:t>
            </a:r>
          </a:p>
        </p:txBody>
      </p:sp>
      <p:sp>
        <p:nvSpPr>
          <p:cNvPr id="222" name="TextBox 221"/>
          <p:cNvSpPr txBox="1"/>
          <p:nvPr/>
        </p:nvSpPr>
        <p:spPr>
          <a:xfrm>
            <a:off x="10429675" y="5492211"/>
            <a:ext cx="893310" cy="443140"/>
          </a:xfrm>
          <a:prstGeom prst="rect">
            <a:avLst/>
          </a:prstGeom>
          <a:noFill/>
        </p:spPr>
        <p:txBody>
          <a:bodyPr wrap="square" lIns="0" tIns="0" rIns="0" bIns="0" rtlCol="0" anchor="ctr">
            <a:spAutoFit/>
          </a:bodyPr>
          <a:lstStyle/>
          <a:p>
            <a:pPr algn="ctr" defTabSz="914309">
              <a:lnSpc>
                <a:spcPct val="90000"/>
              </a:lnSpc>
            </a:pPr>
            <a:r>
              <a:rPr lang="en-US" sz="1600" dirty="0">
                <a:solidFill>
                  <a:srgbClr val="FFFFFF"/>
                </a:solidFill>
                <a:effectLst>
                  <a:outerShdw blurRad="38100" dist="38100" dir="2700000" algn="tl">
                    <a:srgbClr val="000000">
                      <a:alpha val="43137"/>
                    </a:srgbClr>
                  </a:outerShdw>
                </a:effectLst>
                <a:latin typeface="Calibri"/>
              </a:rPr>
              <a:t>Frontend</a:t>
            </a:r>
          </a:p>
          <a:p>
            <a:pPr algn="ctr" defTabSz="914309">
              <a:lnSpc>
                <a:spcPct val="90000"/>
              </a:lnSpc>
            </a:pPr>
            <a:r>
              <a:rPr lang="en-US" sz="1600" dirty="0">
                <a:solidFill>
                  <a:srgbClr val="FFFFFF"/>
                </a:solidFill>
                <a:effectLst>
                  <a:outerShdw blurRad="38100" dist="38100" dir="2700000" algn="tl">
                    <a:srgbClr val="000000">
                      <a:alpha val="43137"/>
                    </a:srgbClr>
                  </a:outerShdw>
                </a:effectLst>
                <a:latin typeface="Calibri"/>
              </a:rPr>
              <a:t>10.1/16</a:t>
            </a:r>
          </a:p>
        </p:txBody>
      </p:sp>
      <p:grpSp>
        <p:nvGrpSpPr>
          <p:cNvPr id="223" name="Group 222"/>
          <p:cNvGrpSpPr/>
          <p:nvPr/>
        </p:nvGrpSpPr>
        <p:grpSpPr>
          <a:xfrm>
            <a:off x="6757333" y="4504007"/>
            <a:ext cx="742191" cy="740134"/>
            <a:chOff x="2915928" y="2972963"/>
            <a:chExt cx="822960" cy="828366"/>
          </a:xfrm>
        </p:grpSpPr>
        <p:sp>
          <p:nvSpPr>
            <p:cNvPr id="224" name="Oval 223"/>
            <p:cNvSpPr/>
            <p:nvPr/>
          </p:nvSpPr>
          <p:spPr bwMode="auto">
            <a:xfrm>
              <a:off x="2915928" y="2972963"/>
              <a:ext cx="822960" cy="822960"/>
            </a:xfrm>
            <a:prstGeom prst="ellipse">
              <a:avLst/>
            </a:prstGeom>
            <a:solidFill>
              <a:srgbClr val="FFFFFF"/>
            </a:solidFill>
            <a:ln w="762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sp>
          <p:nvSpPr>
            <p:cNvPr id="225" name="Freeform 52"/>
            <p:cNvSpPr>
              <a:spLocks noEditPoints="1"/>
            </p:cNvSpPr>
            <p:nvPr/>
          </p:nvSpPr>
          <p:spPr bwMode="auto">
            <a:xfrm>
              <a:off x="3127123" y="3048625"/>
              <a:ext cx="400570" cy="284882"/>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4F81BD"/>
            </a:solidFill>
            <a:ln>
              <a:noFill/>
            </a:ln>
            <a:extLst/>
          </p:spPr>
          <p:txBody>
            <a:bodyPr vert="horz" wrap="square" lIns="91428" tIns="45714" rIns="91428" bIns="45714" numCol="1" anchor="t" anchorCtr="0" compatLnSpc="1">
              <a:prstTxWarp prst="textNoShape">
                <a:avLst/>
              </a:prstTxWarp>
            </a:bodyPr>
            <a:lstStyle/>
            <a:p>
              <a:pPr defTabSz="914309">
                <a:defRPr/>
              </a:pPr>
              <a:endParaRPr lang="en-US" sz="2800" kern="0">
                <a:solidFill>
                  <a:srgbClr val="FFFFFF"/>
                </a:solidFill>
                <a:latin typeface="Calibri"/>
              </a:endParaRPr>
            </a:p>
          </p:txBody>
        </p:sp>
        <p:sp>
          <p:nvSpPr>
            <p:cNvPr id="226" name="TextBox 225"/>
            <p:cNvSpPr txBox="1"/>
            <p:nvPr/>
          </p:nvSpPr>
          <p:spPr>
            <a:xfrm>
              <a:off x="3038190" y="3367356"/>
              <a:ext cx="578438" cy="433973"/>
            </a:xfrm>
            <a:prstGeom prst="rect">
              <a:avLst/>
            </a:prstGeom>
            <a:noFill/>
          </p:spPr>
          <p:txBody>
            <a:bodyPr wrap="square" lIns="0" tIns="0" rIns="0" bIns="0" rtlCol="0">
              <a:spAutoFit/>
            </a:bodyPr>
            <a:lstStyle/>
            <a:p>
              <a:pPr algn="ctr" defTabSz="914309">
                <a:lnSpc>
                  <a:spcPct val="90000"/>
                </a:lnSpc>
                <a:defRPr/>
              </a:pPr>
              <a:r>
                <a:rPr lang="en-US" sz="1400" kern="0" dirty="0">
                  <a:solidFill>
                    <a:srgbClr val="0070C0"/>
                  </a:solidFill>
                  <a:latin typeface="Calibri"/>
                </a:rPr>
                <a:t>VPN GW</a:t>
              </a:r>
            </a:p>
          </p:txBody>
        </p:sp>
      </p:grpSp>
      <p:grpSp>
        <p:nvGrpSpPr>
          <p:cNvPr id="227" name="Group 226"/>
          <p:cNvGrpSpPr/>
          <p:nvPr/>
        </p:nvGrpSpPr>
        <p:grpSpPr>
          <a:xfrm>
            <a:off x="10429675" y="4262627"/>
            <a:ext cx="893310" cy="1172607"/>
            <a:chOff x="6027733" y="2131654"/>
            <a:chExt cx="660349" cy="866811"/>
          </a:xfrm>
        </p:grpSpPr>
        <p:sp>
          <p:nvSpPr>
            <p:cNvPr id="228" name="Rounded Rectangle 227"/>
            <p:cNvSpPr/>
            <p:nvPr/>
          </p:nvSpPr>
          <p:spPr bwMode="auto">
            <a:xfrm>
              <a:off x="6027733" y="2131654"/>
              <a:ext cx="660349" cy="866811"/>
            </a:xfrm>
            <a:prstGeom prst="roundRect">
              <a:avLst>
                <a:gd name="adj" fmla="val 10259"/>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grpSp>
          <p:nvGrpSpPr>
            <p:cNvPr id="229" name="Group 228"/>
            <p:cNvGrpSpPr/>
            <p:nvPr/>
          </p:nvGrpSpPr>
          <p:grpSpPr>
            <a:xfrm>
              <a:off x="6093279" y="2187723"/>
              <a:ext cx="529256" cy="754672"/>
              <a:chOff x="4045739" y="2177015"/>
              <a:chExt cx="529256" cy="754672"/>
            </a:xfrm>
          </p:grpSpPr>
          <p:pic>
            <p:nvPicPr>
              <p:cNvPr id="230" name="Picture 229"/>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703087"/>
                <a:ext cx="529256" cy="228600"/>
              </a:xfrm>
              <a:prstGeom prst="roundRect">
                <a:avLst>
                  <a:gd name="adj" fmla="val 11234"/>
                </a:avLst>
              </a:prstGeom>
              <a:solidFill>
                <a:srgbClr val="1F497D"/>
              </a:solidFill>
              <a:ln w="63500">
                <a:noFill/>
              </a:ln>
              <a:effectLst/>
            </p:spPr>
          </p:pic>
          <p:pic>
            <p:nvPicPr>
              <p:cNvPr id="231" name="Picture 230"/>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440051"/>
                <a:ext cx="529256" cy="228600"/>
              </a:xfrm>
              <a:prstGeom prst="roundRect">
                <a:avLst>
                  <a:gd name="adj" fmla="val 11234"/>
                </a:avLst>
              </a:prstGeom>
              <a:solidFill>
                <a:srgbClr val="1F497D"/>
              </a:solidFill>
              <a:ln w="63500">
                <a:noFill/>
              </a:ln>
              <a:effectLst/>
            </p:spPr>
          </p:pic>
          <p:pic>
            <p:nvPicPr>
              <p:cNvPr id="232" name="Picture 231"/>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177015"/>
                <a:ext cx="529256" cy="228600"/>
              </a:xfrm>
              <a:prstGeom prst="roundRect">
                <a:avLst>
                  <a:gd name="adj" fmla="val 11234"/>
                </a:avLst>
              </a:prstGeom>
              <a:solidFill>
                <a:srgbClr val="1F497D"/>
              </a:solidFill>
              <a:ln w="63500">
                <a:noFill/>
              </a:ln>
              <a:effectLst/>
            </p:spPr>
          </p:pic>
        </p:grpSp>
      </p:grpSp>
      <p:grpSp>
        <p:nvGrpSpPr>
          <p:cNvPr id="233" name="Group 232"/>
          <p:cNvGrpSpPr/>
          <p:nvPr/>
        </p:nvGrpSpPr>
        <p:grpSpPr>
          <a:xfrm>
            <a:off x="9058250" y="4262627"/>
            <a:ext cx="893310" cy="1172607"/>
            <a:chOff x="5111286" y="2128637"/>
            <a:chExt cx="660349" cy="866811"/>
          </a:xfrm>
        </p:grpSpPr>
        <p:sp>
          <p:nvSpPr>
            <p:cNvPr id="234" name="Rounded Rectangle 233"/>
            <p:cNvSpPr/>
            <p:nvPr/>
          </p:nvSpPr>
          <p:spPr bwMode="auto">
            <a:xfrm>
              <a:off x="5111286" y="2128637"/>
              <a:ext cx="660349" cy="866811"/>
            </a:xfrm>
            <a:prstGeom prst="roundRect">
              <a:avLst>
                <a:gd name="adj" fmla="val 10259"/>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grpSp>
          <p:nvGrpSpPr>
            <p:cNvPr id="235" name="Group 234"/>
            <p:cNvGrpSpPr/>
            <p:nvPr/>
          </p:nvGrpSpPr>
          <p:grpSpPr>
            <a:xfrm>
              <a:off x="5176832" y="2184706"/>
              <a:ext cx="529256" cy="754672"/>
              <a:chOff x="4045739" y="2177015"/>
              <a:chExt cx="529256" cy="754672"/>
            </a:xfrm>
          </p:grpSpPr>
          <p:pic>
            <p:nvPicPr>
              <p:cNvPr id="236" name="Picture 235"/>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703087"/>
                <a:ext cx="529256" cy="228600"/>
              </a:xfrm>
              <a:prstGeom prst="roundRect">
                <a:avLst>
                  <a:gd name="adj" fmla="val 11234"/>
                </a:avLst>
              </a:prstGeom>
              <a:solidFill>
                <a:srgbClr val="1F497D"/>
              </a:solidFill>
              <a:ln w="63500">
                <a:noFill/>
              </a:ln>
              <a:effectLst/>
            </p:spPr>
          </p:pic>
          <p:pic>
            <p:nvPicPr>
              <p:cNvPr id="237" name="Picture 236"/>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440051"/>
                <a:ext cx="529256" cy="228600"/>
              </a:xfrm>
              <a:prstGeom prst="roundRect">
                <a:avLst>
                  <a:gd name="adj" fmla="val 11234"/>
                </a:avLst>
              </a:prstGeom>
              <a:solidFill>
                <a:srgbClr val="1F497D"/>
              </a:solidFill>
              <a:ln w="63500">
                <a:noFill/>
              </a:ln>
              <a:effectLst/>
            </p:spPr>
          </p:pic>
          <p:pic>
            <p:nvPicPr>
              <p:cNvPr id="238" name="Picture 237"/>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177015"/>
                <a:ext cx="529256" cy="228600"/>
              </a:xfrm>
              <a:prstGeom prst="roundRect">
                <a:avLst>
                  <a:gd name="adj" fmla="val 11234"/>
                </a:avLst>
              </a:prstGeom>
              <a:solidFill>
                <a:srgbClr val="1F497D"/>
              </a:solidFill>
              <a:ln w="63500">
                <a:noFill/>
              </a:ln>
              <a:effectLst/>
            </p:spPr>
          </p:pic>
        </p:grpSp>
      </p:grpSp>
      <p:grpSp>
        <p:nvGrpSpPr>
          <p:cNvPr id="239" name="Group 238"/>
          <p:cNvGrpSpPr/>
          <p:nvPr/>
        </p:nvGrpSpPr>
        <p:grpSpPr>
          <a:xfrm>
            <a:off x="7692727" y="4262627"/>
            <a:ext cx="893310" cy="1172607"/>
            <a:chOff x="3981473" y="2128637"/>
            <a:chExt cx="660349" cy="866811"/>
          </a:xfrm>
        </p:grpSpPr>
        <p:sp>
          <p:nvSpPr>
            <p:cNvPr id="240" name="Rounded Rectangle 239"/>
            <p:cNvSpPr/>
            <p:nvPr/>
          </p:nvSpPr>
          <p:spPr bwMode="auto">
            <a:xfrm>
              <a:off x="3981473" y="2128637"/>
              <a:ext cx="660349" cy="866811"/>
            </a:xfrm>
            <a:prstGeom prst="roundRect">
              <a:avLst>
                <a:gd name="adj" fmla="val 10259"/>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grpSp>
          <p:nvGrpSpPr>
            <p:cNvPr id="241" name="Group 240"/>
            <p:cNvGrpSpPr/>
            <p:nvPr/>
          </p:nvGrpSpPr>
          <p:grpSpPr>
            <a:xfrm>
              <a:off x="4047019" y="2184706"/>
              <a:ext cx="529256" cy="754672"/>
              <a:chOff x="4045739" y="2177015"/>
              <a:chExt cx="529256" cy="754672"/>
            </a:xfrm>
          </p:grpSpPr>
          <p:pic>
            <p:nvPicPr>
              <p:cNvPr id="242" name="Picture 241"/>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703087"/>
                <a:ext cx="529256" cy="228600"/>
              </a:xfrm>
              <a:prstGeom prst="roundRect">
                <a:avLst>
                  <a:gd name="adj" fmla="val 11234"/>
                </a:avLst>
              </a:prstGeom>
              <a:solidFill>
                <a:srgbClr val="1F497D"/>
              </a:solidFill>
              <a:ln w="63500">
                <a:noFill/>
              </a:ln>
              <a:effectLst/>
            </p:spPr>
          </p:pic>
          <p:pic>
            <p:nvPicPr>
              <p:cNvPr id="243" name="Picture 24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440051"/>
                <a:ext cx="529256" cy="228600"/>
              </a:xfrm>
              <a:prstGeom prst="roundRect">
                <a:avLst>
                  <a:gd name="adj" fmla="val 11234"/>
                </a:avLst>
              </a:prstGeom>
              <a:solidFill>
                <a:srgbClr val="1F497D"/>
              </a:solidFill>
              <a:ln w="63500">
                <a:noFill/>
              </a:ln>
              <a:effectLst/>
            </p:spPr>
          </p:pic>
          <p:pic>
            <p:nvPicPr>
              <p:cNvPr id="244" name="Picture 243"/>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4045739" y="2177015"/>
                <a:ext cx="529256" cy="228600"/>
              </a:xfrm>
              <a:prstGeom prst="roundRect">
                <a:avLst>
                  <a:gd name="adj" fmla="val 11234"/>
                </a:avLst>
              </a:prstGeom>
              <a:solidFill>
                <a:srgbClr val="1F497D"/>
              </a:solidFill>
              <a:ln w="63500">
                <a:noFill/>
              </a:ln>
              <a:effectLst/>
            </p:spPr>
          </p:pic>
        </p:grpSp>
      </p:grpSp>
      <p:sp>
        <p:nvSpPr>
          <p:cNvPr id="245" name="Left-Right Arrow 244"/>
          <p:cNvSpPr/>
          <p:nvPr/>
        </p:nvSpPr>
        <p:spPr>
          <a:xfrm rot="5400000">
            <a:off x="10471283" y="3466100"/>
            <a:ext cx="1202208" cy="348816"/>
          </a:xfrm>
          <a:prstGeom prst="leftRightArrow">
            <a:avLst/>
          </a:prstGeom>
          <a:gradFill rotWithShape="1">
            <a:gsLst>
              <a:gs pos="0">
                <a:srgbClr val="C0504D">
                  <a:shade val="51000"/>
                  <a:satMod val="130000"/>
                  <a:alpha val="0"/>
                </a:srgbClr>
              </a:gs>
              <a:gs pos="5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09">
              <a:defRPr/>
            </a:pPr>
            <a:endParaRPr lang="en-US" sz="2800" kern="0">
              <a:solidFill>
                <a:srgbClr val="FFFFFF"/>
              </a:solidFill>
              <a:latin typeface="Calibri"/>
            </a:endParaRPr>
          </a:p>
        </p:txBody>
      </p:sp>
      <p:grpSp>
        <p:nvGrpSpPr>
          <p:cNvPr id="246" name="Group 245"/>
          <p:cNvGrpSpPr/>
          <p:nvPr/>
        </p:nvGrpSpPr>
        <p:grpSpPr>
          <a:xfrm>
            <a:off x="10364959" y="1747548"/>
            <a:ext cx="1338978" cy="1236985"/>
            <a:chOff x="1441498" y="2335312"/>
            <a:chExt cx="1209154" cy="1117050"/>
          </a:xfrm>
        </p:grpSpPr>
        <p:sp>
          <p:nvSpPr>
            <p:cNvPr id="247" name="Oval 246"/>
            <p:cNvSpPr/>
            <p:nvPr/>
          </p:nvSpPr>
          <p:spPr bwMode="auto">
            <a:xfrm>
              <a:off x="1487553" y="2335312"/>
              <a:ext cx="1117050" cy="1117050"/>
            </a:xfrm>
            <a:prstGeom prst="ellipse">
              <a:avLst/>
            </a:prstGeom>
            <a:pattFill prst="ltUpDiag">
              <a:fgClr>
                <a:srgbClr val="CDCDCD"/>
              </a:fgClr>
              <a:bgClr>
                <a:srgbClr val="FFFFFF"/>
              </a:bgClr>
            </a:pattFill>
            <a:ln w="57150" cap="flat" cmpd="sng" algn="ctr">
              <a:solidFill>
                <a:srgbClr val="4F81BD"/>
              </a:solid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defTabSz="914008" fontAlgn="base">
                <a:lnSpc>
                  <a:spcPct val="90000"/>
                </a:lnSpc>
                <a:spcBef>
                  <a:spcPct val="0"/>
                </a:spcBef>
                <a:spcAft>
                  <a:spcPct val="0"/>
                </a:spcAft>
                <a:defRPr/>
              </a:pPr>
              <a:endParaRPr lang="en-US" sz="3600" kern="0" spc="-50" dirty="0">
                <a:gradFill>
                  <a:gsLst>
                    <a:gs pos="36283">
                      <a:srgbClr val="505050"/>
                    </a:gs>
                    <a:gs pos="28000">
                      <a:srgbClr val="505050"/>
                    </a:gs>
                  </a:gsLst>
                  <a:lin ang="5400000" scaled="0"/>
                </a:gradFill>
                <a:latin typeface="Calibri"/>
              </a:endParaRPr>
            </a:p>
          </p:txBody>
        </p:sp>
        <p:sp>
          <p:nvSpPr>
            <p:cNvPr id="248" name="Freeform 247"/>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rgbClr val="1F497D"/>
            </a:solidFill>
            <a:ln>
              <a:noFill/>
            </a:ln>
            <a:extLst/>
          </p:spPr>
          <p:txBody>
            <a:bodyPr vert="horz" wrap="square" lIns="91428" tIns="45714" rIns="91428" bIns="45714" numCol="1" anchor="t" anchorCtr="0" compatLnSpc="1">
              <a:prstTxWarp prst="textNoShape">
                <a:avLst/>
              </a:prstTxWarp>
            </a:bodyPr>
            <a:lstStyle/>
            <a:p>
              <a:pPr defTabSz="932410">
                <a:defRPr/>
              </a:pPr>
              <a:endParaRPr lang="en-US" sz="2800" kern="0">
                <a:solidFill>
                  <a:srgbClr val="00188F"/>
                </a:solidFill>
                <a:latin typeface="Calibri"/>
              </a:endParaRPr>
            </a:p>
          </p:txBody>
        </p:sp>
        <p:sp>
          <p:nvSpPr>
            <p:cNvPr id="249" name="TextBox 248"/>
            <p:cNvSpPr txBox="1"/>
            <p:nvPr/>
          </p:nvSpPr>
          <p:spPr>
            <a:xfrm>
              <a:off x="1441498" y="2804059"/>
              <a:ext cx="1209154" cy="566915"/>
            </a:xfrm>
            <a:prstGeom prst="rect">
              <a:avLst/>
            </a:prstGeom>
            <a:noFill/>
          </p:spPr>
          <p:txBody>
            <a:bodyPr wrap="none" lIns="182857" tIns="146285" rIns="182857" bIns="146285" rtlCol="0" anchor="ctr">
              <a:spAutoFit/>
            </a:bodyPr>
            <a:lstStyle/>
            <a:p>
              <a:pPr algn="ctr" defTabSz="932410">
                <a:lnSpc>
                  <a:spcPct val="90000"/>
                </a:lnSpc>
                <a:defRPr/>
              </a:pPr>
              <a:r>
                <a:rPr lang="en-US" sz="2400" kern="0" spc="-50" dirty="0">
                  <a:solidFill>
                    <a:srgbClr val="00188F"/>
                  </a:solidFill>
                  <a:latin typeface="Calibri"/>
                </a:rPr>
                <a:t>Internet</a:t>
              </a:r>
            </a:p>
          </p:txBody>
        </p:sp>
      </p:grpSp>
      <p:sp>
        <p:nvSpPr>
          <p:cNvPr id="250" name="Left-Right Arrow 249"/>
          <p:cNvSpPr/>
          <p:nvPr/>
        </p:nvSpPr>
        <p:spPr>
          <a:xfrm rot="5400000">
            <a:off x="6346651" y="3548977"/>
            <a:ext cx="1561248" cy="348816"/>
          </a:xfrm>
          <a:prstGeom prst="lef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309">
              <a:defRPr/>
            </a:pPr>
            <a:endParaRPr lang="en-US" sz="2800" kern="0">
              <a:solidFill>
                <a:srgbClr val="FFFFFF"/>
              </a:solidFill>
              <a:latin typeface="Calibri"/>
            </a:endParaRPr>
          </a:p>
        </p:txBody>
      </p:sp>
      <p:grpSp>
        <p:nvGrpSpPr>
          <p:cNvPr id="251" name="Group 250"/>
          <p:cNvGrpSpPr/>
          <p:nvPr/>
        </p:nvGrpSpPr>
        <p:grpSpPr>
          <a:xfrm>
            <a:off x="7148201" y="1760687"/>
            <a:ext cx="453693" cy="1114472"/>
            <a:chOff x="10520791" y="5710226"/>
            <a:chExt cx="813223" cy="1100576"/>
          </a:xfrm>
        </p:grpSpPr>
        <p:sp>
          <p:nvSpPr>
            <p:cNvPr id="252" name="Rectangle 5"/>
            <p:cNvSpPr>
              <a:spLocks noChangeArrowheads="1"/>
            </p:cNvSpPr>
            <p:nvPr/>
          </p:nvSpPr>
          <p:spPr bwMode="auto">
            <a:xfrm>
              <a:off x="10520791" y="5710226"/>
              <a:ext cx="813223" cy="1100576"/>
            </a:xfrm>
            <a:prstGeom prst="rect">
              <a:avLst/>
            </a:prstGeom>
            <a:solidFill>
              <a:srgbClr val="00B0F0"/>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3" name="Freeform 6"/>
            <p:cNvSpPr>
              <a:spLocks/>
            </p:cNvSpPr>
            <p:nvPr/>
          </p:nvSpPr>
          <p:spPr bwMode="auto">
            <a:xfrm>
              <a:off x="10607894" y="5838844"/>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4" name="Freeform 7"/>
            <p:cNvSpPr>
              <a:spLocks/>
            </p:cNvSpPr>
            <p:nvPr/>
          </p:nvSpPr>
          <p:spPr bwMode="auto">
            <a:xfrm>
              <a:off x="10607894" y="6037469"/>
              <a:ext cx="639019" cy="112337"/>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5" name="Freeform 8"/>
            <p:cNvSpPr>
              <a:spLocks/>
            </p:cNvSpPr>
            <p:nvPr/>
          </p:nvSpPr>
          <p:spPr bwMode="auto">
            <a:xfrm>
              <a:off x="10607894" y="6234465"/>
              <a:ext cx="639019" cy="112337"/>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6" name="Freeform 9"/>
            <p:cNvSpPr>
              <a:spLocks/>
            </p:cNvSpPr>
            <p:nvPr/>
          </p:nvSpPr>
          <p:spPr bwMode="auto">
            <a:xfrm>
              <a:off x="10607894" y="6433090"/>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7" name="Oval 14"/>
            <p:cNvSpPr>
              <a:spLocks noChangeArrowheads="1"/>
            </p:cNvSpPr>
            <p:nvPr/>
          </p:nvSpPr>
          <p:spPr bwMode="auto">
            <a:xfrm>
              <a:off x="11124807" y="586245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8" name="Oval 15"/>
            <p:cNvSpPr>
              <a:spLocks noChangeArrowheads="1"/>
            </p:cNvSpPr>
            <p:nvPr/>
          </p:nvSpPr>
          <p:spPr bwMode="auto">
            <a:xfrm>
              <a:off x="11124807" y="6061076"/>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59" name="Oval 16"/>
            <p:cNvSpPr>
              <a:spLocks noChangeArrowheads="1"/>
            </p:cNvSpPr>
            <p:nvPr/>
          </p:nvSpPr>
          <p:spPr bwMode="auto">
            <a:xfrm>
              <a:off x="11124807" y="625970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0" name="Oval 17"/>
            <p:cNvSpPr>
              <a:spLocks noChangeArrowheads="1"/>
            </p:cNvSpPr>
            <p:nvPr/>
          </p:nvSpPr>
          <p:spPr bwMode="auto">
            <a:xfrm>
              <a:off x="11124807" y="6458325"/>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grpSp>
      <p:grpSp>
        <p:nvGrpSpPr>
          <p:cNvPr id="261" name="Group 260"/>
          <p:cNvGrpSpPr/>
          <p:nvPr/>
        </p:nvGrpSpPr>
        <p:grpSpPr>
          <a:xfrm>
            <a:off x="6781276" y="1643013"/>
            <a:ext cx="478930" cy="1176462"/>
            <a:chOff x="10520791" y="5710226"/>
            <a:chExt cx="813223" cy="1100576"/>
          </a:xfrm>
        </p:grpSpPr>
        <p:sp>
          <p:nvSpPr>
            <p:cNvPr id="262" name="Rectangle 5"/>
            <p:cNvSpPr>
              <a:spLocks noChangeArrowheads="1"/>
            </p:cNvSpPr>
            <p:nvPr/>
          </p:nvSpPr>
          <p:spPr bwMode="auto">
            <a:xfrm>
              <a:off x="10520791" y="5710226"/>
              <a:ext cx="813223" cy="1100576"/>
            </a:xfrm>
            <a:prstGeom prst="rect">
              <a:avLst/>
            </a:prstGeom>
            <a:solidFill>
              <a:srgbClr val="008EC0"/>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3" name="Freeform 6"/>
            <p:cNvSpPr>
              <a:spLocks/>
            </p:cNvSpPr>
            <p:nvPr/>
          </p:nvSpPr>
          <p:spPr bwMode="auto">
            <a:xfrm>
              <a:off x="10607894" y="5838844"/>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4" name="Freeform 7"/>
            <p:cNvSpPr>
              <a:spLocks/>
            </p:cNvSpPr>
            <p:nvPr/>
          </p:nvSpPr>
          <p:spPr bwMode="auto">
            <a:xfrm>
              <a:off x="10607894" y="6037469"/>
              <a:ext cx="639019" cy="112337"/>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5" name="Freeform 8"/>
            <p:cNvSpPr>
              <a:spLocks/>
            </p:cNvSpPr>
            <p:nvPr/>
          </p:nvSpPr>
          <p:spPr bwMode="auto">
            <a:xfrm>
              <a:off x="10607894" y="6234465"/>
              <a:ext cx="639019" cy="112337"/>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6" name="Freeform 9"/>
            <p:cNvSpPr>
              <a:spLocks/>
            </p:cNvSpPr>
            <p:nvPr/>
          </p:nvSpPr>
          <p:spPr bwMode="auto">
            <a:xfrm>
              <a:off x="10607894" y="6433090"/>
              <a:ext cx="639019" cy="112337"/>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ysClr val="window" lastClr="FFFFFF">
                <a:lumMod val="95000"/>
              </a:sysClr>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7" name="Oval 14"/>
            <p:cNvSpPr>
              <a:spLocks noChangeArrowheads="1"/>
            </p:cNvSpPr>
            <p:nvPr/>
          </p:nvSpPr>
          <p:spPr bwMode="auto">
            <a:xfrm>
              <a:off x="11124807" y="586245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8" name="Oval 15"/>
            <p:cNvSpPr>
              <a:spLocks noChangeArrowheads="1"/>
            </p:cNvSpPr>
            <p:nvPr/>
          </p:nvSpPr>
          <p:spPr bwMode="auto">
            <a:xfrm>
              <a:off x="11124807" y="6061076"/>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69" name="Oval 16"/>
            <p:cNvSpPr>
              <a:spLocks noChangeArrowheads="1"/>
            </p:cNvSpPr>
            <p:nvPr/>
          </p:nvSpPr>
          <p:spPr bwMode="auto">
            <a:xfrm>
              <a:off x="11124807" y="6259701"/>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sp>
          <p:nvSpPr>
            <p:cNvPr id="270" name="Oval 17"/>
            <p:cNvSpPr>
              <a:spLocks noChangeArrowheads="1"/>
            </p:cNvSpPr>
            <p:nvPr/>
          </p:nvSpPr>
          <p:spPr bwMode="auto">
            <a:xfrm>
              <a:off x="11124807" y="6458325"/>
              <a:ext cx="61867" cy="61867"/>
            </a:xfrm>
            <a:prstGeom prst="ellipse">
              <a:avLst/>
            </a:prstGeom>
            <a:solidFill>
              <a:srgbClr val="4F81BD"/>
            </a:solidFill>
            <a:ln>
              <a:noFill/>
            </a:ln>
          </p:spPr>
          <p:txBody>
            <a:bodyPr vert="horz" wrap="square" lIns="91415" tIns="45707" rIns="91415" bIns="45707" numCol="1" anchor="t" anchorCtr="0" compatLnSpc="1">
              <a:prstTxWarp prst="textNoShape">
                <a:avLst/>
              </a:prstTxWarp>
            </a:bodyPr>
            <a:lstStyle/>
            <a:p>
              <a:pPr defTabSz="932044">
                <a:defRPr/>
              </a:pPr>
              <a:endParaRPr lang="en-US" sz="2800" kern="0">
                <a:solidFill>
                  <a:srgbClr val="FFFFFF"/>
                </a:solidFill>
                <a:latin typeface="Calibri"/>
              </a:endParaRPr>
            </a:p>
          </p:txBody>
        </p:sp>
      </p:grpSp>
      <p:sp>
        <p:nvSpPr>
          <p:cNvPr id="271" name="TextBox 270"/>
          <p:cNvSpPr txBox="1"/>
          <p:nvPr/>
        </p:nvSpPr>
        <p:spPr>
          <a:xfrm>
            <a:off x="6383328" y="1207425"/>
            <a:ext cx="2786754" cy="461606"/>
          </a:xfrm>
          <a:prstGeom prst="rect">
            <a:avLst/>
          </a:prstGeom>
          <a:noFill/>
        </p:spPr>
        <p:txBody>
          <a:bodyPr wrap="none" rtlCol="0">
            <a:spAutoFit/>
          </a:bodyPr>
          <a:lstStyle/>
          <a:p>
            <a:pPr defTabSz="914309"/>
            <a:r>
              <a:rPr lang="en-US" sz="2400" dirty="0">
                <a:solidFill>
                  <a:srgbClr val="FFFFFF"/>
                </a:solidFill>
                <a:effectLst>
                  <a:outerShdw blurRad="38100" dist="38100" dir="2700000" algn="tl">
                    <a:srgbClr val="000000">
                      <a:alpha val="43137"/>
                    </a:srgbClr>
                  </a:outerShdw>
                </a:effectLst>
                <a:latin typeface="Calibri"/>
              </a:rPr>
              <a:t>On Premises 10.0/16</a:t>
            </a:r>
            <a:endParaRPr lang="en-US" sz="2400" dirty="0">
              <a:solidFill>
                <a:srgbClr val="FFFFFF"/>
              </a:solidFill>
              <a:latin typeface="Calibri"/>
            </a:endParaRPr>
          </a:p>
        </p:txBody>
      </p:sp>
      <p:sp>
        <p:nvSpPr>
          <p:cNvPr id="272" name="TextBox 271"/>
          <p:cNvSpPr txBox="1"/>
          <p:nvPr/>
        </p:nvSpPr>
        <p:spPr>
          <a:xfrm>
            <a:off x="5227637" y="3105882"/>
            <a:ext cx="1997681" cy="707886"/>
          </a:xfrm>
          <a:prstGeom prst="rect">
            <a:avLst/>
          </a:prstGeom>
          <a:noFill/>
        </p:spPr>
        <p:txBody>
          <a:bodyPr wrap="square" rtlCol="0">
            <a:spAutoFit/>
          </a:bodyPr>
          <a:lstStyle/>
          <a:p>
            <a:pPr algn="ctr" defTabSz="914309"/>
            <a:r>
              <a:rPr lang="en-US" sz="2000" dirty="0">
                <a:solidFill>
                  <a:srgbClr val="FFFFFF"/>
                </a:solidFill>
                <a:effectLst>
                  <a:outerShdw blurRad="38100" dist="38100" dir="2700000" algn="tl">
                    <a:srgbClr val="000000">
                      <a:alpha val="43137"/>
                    </a:srgbClr>
                  </a:outerShdw>
                </a:effectLst>
                <a:latin typeface="Calibri"/>
              </a:rPr>
              <a:t>ExpressRoute</a:t>
            </a:r>
            <a:br>
              <a:rPr lang="en-US" sz="2000" dirty="0">
                <a:solidFill>
                  <a:srgbClr val="FFFFFF"/>
                </a:solidFill>
                <a:effectLst>
                  <a:outerShdw blurRad="38100" dist="38100" dir="2700000" algn="tl">
                    <a:srgbClr val="000000">
                      <a:alpha val="43137"/>
                    </a:srgbClr>
                  </a:outerShdw>
                </a:effectLst>
                <a:latin typeface="Calibri"/>
              </a:rPr>
            </a:br>
            <a:r>
              <a:rPr lang="en-US" sz="2000">
                <a:solidFill>
                  <a:srgbClr val="FFFFFF"/>
                </a:solidFill>
                <a:effectLst>
                  <a:outerShdw blurRad="38100" dist="38100" dir="2700000" algn="tl">
                    <a:srgbClr val="000000">
                      <a:alpha val="43137"/>
                    </a:srgbClr>
                  </a:outerShdw>
                </a:effectLst>
                <a:latin typeface="Calibri"/>
              </a:rPr>
              <a:t>and </a:t>
            </a:r>
            <a:r>
              <a:rPr lang="en-US" sz="2000" smtClean="0">
                <a:solidFill>
                  <a:srgbClr val="FFFFFF"/>
                </a:solidFill>
                <a:effectLst>
                  <a:outerShdw blurRad="38100" dist="38100" dir="2700000" algn="tl">
                    <a:srgbClr val="000000">
                      <a:alpha val="43137"/>
                    </a:srgbClr>
                  </a:outerShdw>
                </a:effectLst>
                <a:latin typeface="Calibri"/>
              </a:rPr>
              <a:t>VPNs</a:t>
            </a:r>
            <a:endParaRPr lang="en-US" sz="2000" dirty="0">
              <a:solidFill>
                <a:srgbClr val="FFFFFF"/>
              </a:solidFill>
              <a:effectLst>
                <a:outerShdw blurRad="38100" dist="38100" dir="2700000" algn="tl">
                  <a:srgbClr val="000000">
                    <a:alpha val="43137"/>
                  </a:srgbClr>
                </a:outerShdw>
              </a:effectLst>
              <a:latin typeface="Calibri"/>
            </a:endParaRPr>
          </a:p>
        </p:txBody>
      </p:sp>
      <p:cxnSp>
        <p:nvCxnSpPr>
          <p:cNvPr id="274" name="Straight Arrow Connector 273"/>
          <p:cNvCxnSpPr>
            <a:stCxn id="234" idx="3"/>
            <a:endCxn id="228" idx="1"/>
          </p:cNvCxnSpPr>
          <p:nvPr/>
        </p:nvCxnSpPr>
        <p:spPr>
          <a:xfrm>
            <a:off x="9951561" y="4848929"/>
            <a:ext cx="478115" cy="0"/>
          </a:xfrm>
          <a:prstGeom prst="straightConnector1">
            <a:avLst/>
          </a:prstGeom>
          <a:noFill/>
          <a:ln w="44450" cap="flat" cmpd="sng" algn="ctr">
            <a:solidFill>
              <a:srgbClr val="FFFFFF"/>
            </a:solidFill>
            <a:prstDash val="solid"/>
            <a:headEnd type="triangle"/>
            <a:tailEnd type="triangle"/>
          </a:ln>
          <a:effectLst/>
        </p:spPr>
      </p:cxnSp>
      <p:cxnSp>
        <p:nvCxnSpPr>
          <p:cNvPr id="275" name="Straight Arrow Connector 274"/>
          <p:cNvCxnSpPr>
            <a:stCxn id="240" idx="3"/>
            <a:endCxn id="234" idx="1"/>
          </p:cNvCxnSpPr>
          <p:nvPr/>
        </p:nvCxnSpPr>
        <p:spPr>
          <a:xfrm>
            <a:off x="8586037" y="4848929"/>
            <a:ext cx="472214" cy="0"/>
          </a:xfrm>
          <a:prstGeom prst="straightConnector1">
            <a:avLst/>
          </a:prstGeom>
          <a:noFill/>
          <a:ln w="44450" cap="flat" cmpd="sng" algn="ctr">
            <a:solidFill>
              <a:srgbClr val="FFFFFF"/>
            </a:solidFill>
            <a:prstDash val="solid"/>
            <a:headEnd type="triangle"/>
            <a:tailEnd type="triangle"/>
          </a:ln>
          <a:effectLst/>
        </p:spPr>
      </p:cxnSp>
      <p:cxnSp>
        <p:nvCxnSpPr>
          <p:cNvPr id="276" name="Elbow Connector 275"/>
          <p:cNvCxnSpPr>
            <a:stCxn id="240" idx="1"/>
          </p:cNvCxnSpPr>
          <p:nvPr/>
        </p:nvCxnSpPr>
        <p:spPr>
          <a:xfrm rot="10800000">
            <a:off x="7375047" y="2875159"/>
            <a:ext cx="317681" cy="1973770"/>
          </a:xfrm>
          <a:prstGeom prst="bentConnector2">
            <a:avLst/>
          </a:prstGeom>
          <a:noFill/>
          <a:ln w="38100" cap="flat" cmpd="sng" algn="ctr">
            <a:solidFill>
              <a:srgbClr val="DC3C00">
                <a:lumMod val="60000"/>
                <a:lumOff val="40000"/>
              </a:srgbClr>
            </a:solidFill>
            <a:prstDash val="solid"/>
            <a:headEnd type="triangle"/>
            <a:tailEnd type="triangle"/>
          </a:ln>
          <a:effectLst>
            <a:outerShdw blurRad="40000" dist="23000" dir="5400000" rotWithShape="0">
              <a:srgbClr val="000000">
                <a:alpha val="35000"/>
              </a:srgbClr>
            </a:outerShdw>
          </a:effectLst>
        </p:spPr>
      </p:cxnSp>
      <p:cxnSp>
        <p:nvCxnSpPr>
          <p:cNvPr id="277" name="Elbow Connector 276"/>
          <p:cNvCxnSpPr>
            <a:stCxn id="220" idx="2"/>
            <a:endCxn id="222" idx="2"/>
          </p:cNvCxnSpPr>
          <p:nvPr/>
        </p:nvCxnSpPr>
        <p:spPr>
          <a:xfrm rot="16200000" flipH="1">
            <a:off x="9507856" y="4566877"/>
            <a:ext cx="12698" cy="2736949"/>
          </a:xfrm>
          <a:prstGeom prst="bentConnector3">
            <a:avLst>
              <a:gd name="adj1" fmla="val 4223764"/>
            </a:avLst>
          </a:prstGeom>
          <a:noFill/>
          <a:ln w="41275" cap="flat" cmpd="sng" algn="ctr">
            <a:solidFill>
              <a:srgbClr val="FFFFFF"/>
            </a:solidFill>
            <a:prstDash val="sysDot"/>
            <a:headEnd type="triangle"/>
            <a:tailEnd type="triangle"/>
          </a:ln>
          <a:effectLst/>
        </p:spPr>
      </p:cxnSp>
      <p:grpSp>
        <p:nvGrpSpPr>
          <p:cNvPr id="278" name="Group 277"/>
          <p:cNvGrpSpPr/>
          <p:nvPr/>
        </p:nvGrpSpPr>
        <p:grpSpPr>
          <a:xfrm>
            <a:off x="9328223" y="6275705"/>
            <a:ext cx="371096" cy="371096"/>
            <a:chOff x="4687755" y="2457342"/>
            <a:chExt cx="608869" cy="608869"/>
          </a:xfrm>
          <a:solidFill>
            <a:srgbClr val="FF3399"/>
          </a:solidFill>
        </p:grpSpPr>
        <p:sp>
          <p:nvSpPr>
            <p:cNvPr id="279" name="Rectangle 278"/>
            <p:cNvSpPr/>
            <p:nvPr/>
          </p:nvSpPr>
          <p:spPr bwMode="auto">
            <a:xfrm rot="18900000">
              <a:off x="4922338" y="2457342"/>
              <a:ext cx="139700" cy="608869"/>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sp>
          <p:nvSpPr>
            <p:cNvPr id="280" name="Rectangle 279"/>
            <p:cNvSpPr/>
            <p:nvPr/>
          </p:nvSpPr>
          <p:spPr bwMode="auto">
            <a:xfrm rot="2700000">
              <a:off x="4922340" y="2457342"/>
              <a:ext cx="139700" cy="608869"/>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grpSp>
      <p:cxnSp>
        <p:nvCxnSpPr>
          <p:cNvPr id="281" name="Elbow Connector 280"/>
          <p:cNvCxnSpPr>
            <a:stCxn id="240" idx="0"/>
            <a:endCxn id="247" idx="2"/>
          </p:cNvCxnSpPr>
          <p:nvPr/>
        </p:nvCxnSpPr>
        <p:spPr>
          <a:xfrm rot="5400000" flipH="1" flipV="1">
            <a:off x="8329376" y="2176045"/>
            <a:ext cx="1896586" cy="2276576"/>
          </a:xfrm>
          <a:prstGeom prst="bentConnector2">
            <a:avLst/>
          </a:prstGeom>
          <a:noFill/>
          <a:ln w="41275" cap="flat" cmpd="sng" algn="ctr">
            <a:solidFill>
              <a:srgbClr val="FFFFFF"/>
            </a:solidFill>
            <a:prstDash val="sysDot"/>
            <a:headEnd type="triangle"/>
            <a:tailEnd type="triangle"/>
          </a:ln>
          <a:effectLst/>
        </p:spPr>
      </p:cxnSp>
      <p:cxnSp>
        <p:nvCxnSpPr>
          <p:cNvPr id="282" name="Elbow Connector 281"/>
          <p:cNvCxnSpPr>
            <a:stCxn id="234" idx="0"/>
            <a:endCxn id="247" idx="2"/>
          </p:cNvCxnSpPr>
          <p:nvPr/>
        </p:nvCxnSpPr>
        <p:spPr>
          <a:xfrm rot="5400000" flipH="1" flipV="1">
            <a:off x="9012138" y="2858808"/>
            <a:ext cx="1896586" cy="911053"/>
          </a:xfrm>
          <a:prstGeom prst="bentConnector2">
            <a:avLst/>
          </a:prstGeom>
          <a:noFill/>
          <a:ln w="41275" cap="flat" cmpd="sng" algn="ctr">
            <a:solidFill>
              <a:srgbClr val="FFFFFF"/>
            </a:solidFill>
            <a:prstDash val="sysDot"/>
            <a:headEnd type="triangle"/>
            <a:tailEnd type="triangle"/>
          </a:ln>
          <a:effectLst/>
        </p:spPr>
      </p:cxnSp>
      <p:grpSp>
        <p:nvGrpSpPr>
          <p:cNvPr id="283" name="Group 282"/>
          <p:cNvGrpSpPr/>
          <p:nvPr/>
        </p:nvGrpSpPr>
        <p:grpSpPr>
          <a:xfrm>
            <a:off x="7960183" y="3040122"/>
            <a:ext cx="371096" cy="371096"/>
            <a:chOff x="4687755" y="2457342"/>
            <a:chExt cx="608869" cy="608869"/>
          </a:xfrm>
          <a:solidFill>
            <a:srgbClr val="FF3399"/>
          </a:solidFill>
        </p:grpSpPr>
        <p:sp>
          <p:nvSpPr>
            <p:cNvPr id="284" name="Rectangle 283"/>
            <p:cNvSpPr/>
            <p:nvPr/>
          </p:nvSpPr>
          <p:spPr bwMode="auto">
            <a:xfrm rot="18900000">
              <a:off x="4922338" y="2457342"/>
              <a:ext cx="139700" cy="608869"/>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sp>
          <p:nvSpPr>
            <p:cNvPr id="285" name="Rectangle 284"/>
            <p:cNvSpPr/>
            <p:nvPr/>
          </p:nvSpPr>
          <p:spPr bwMode="auto">
            <a:xfrm rot="2700000">
              <a:off x="4922340" y="2457342"/>
              <a:ext cx="139700" cy="608869"/>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grpSp>
      <p:grpSp>
        <p:nvGrpSpPr>
          <p:cNvPr id="286" name="Group 285"/>
          <p:cNvGrpSpPr/>
          <p:nvPr/>
        </p:nvGrpSpPr>
        <p:grpSpPr>
          <a:xfrm>
            <a:off x="9328224" y="3040121"/>
            <a:ext cx="371096" cy="371096"/>
            <a:chOff x="4687755" y="2457342"/>
            <a:chExt cx="608869" cy="608869"/>
          </a:xfrm>
          <a:solidFill>
            <a:srgbClr val="FF3399"/>
          </a:solidFill>
        </p:grpSpPr>
        <p:sp>
          <p:nvSpPr>
            <p:cNvPr id="287" name="Rectangle 286"/>
            <p:cNvSpPr/>
            <p:nvPr/>
          </p:nvSpPr>
          <p:spPr bwMode="auto">
            <a:xfrm rot="18900000">
              <a:off x="4922338" y="2457342"/>
              <a:ext cx="139700" cy="608869"/>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sp>
          <p:nvSpPr>
            <p:cNvPr id="288" name="Rectangle 287"/>
            <p:cNvSpPr/>
            <p:nvPr/>
          </p:nvSpPr>
          <p:spPr bwMode="auto">
            <a:xfrm rot="2700000">
              <a:off x="4922340" y="2457342"/>
              <a:ext cx="139700" cy="608869"/>
            </a:xfrm>
            <a:prstGeom prst="rect">
              <a:avLst/>
            </a:prstGeom>
            <a:grpFill/>
            <a:ln w="25400" cap="flat" cmpd="sng" algn="ctr">
              <a:no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08" fontAlgn="base">
                <a:lnSpc>
                  <a:spcPct val="90000"/>
                </a:lnSpc>
                <a:spcBef>
                  <a:spcPct val="0"/>
                </a:spcBef>
                <a:spcAft>
                  <a:spcPct val="0"/>
                </a:spcAft>
                <a:defRPr/>
              </a:pPr>
              <a:endParaRPr lang="en-US" sz="3200" kern="0" spc="-50" dirty="0">
                <a:solidFill>
                  <a:srgbClr val="FFFFFF"/>
                </a:solidFill>
                <a:latin typeface="Calibri"/>
              </a:endParaRPr>
            </a:p>
          </p:txBody>
        </p:sp>
      </p:grpSp>
      <p:sp>
        <p:nvSpPr>
          <p:cNvPr id="289" name="TextBox 288"/>
          <p:cNvSpPr txBox="1"/>
          <p:nvPr/>
        </p:nvSpPr>
        <p:spPr>
          <a:xfrm>
            <a:off x="8482893" y="4232882"/>
            <a:ext cx="669009" cy="793963"/>
          </a:xfrm>
          <a:prstGeom prst="rect">
            <a:avLst/>
          </a:prstGeom>
          <a:noFill/>
        </p:spPr>
        <p:txBody>
          <a:bodyPr wrap="none" lIns="182857" tIns="146285" rIns="182857" bIns="146285" rtlCol="0">
            <a:spAutoFit/>
          </a:bodyPr>
          <a:lstStyle/>
          <a:p>
            <a:pPr defTabSz="914309">
              <a:lnSpc>
                <a:spcPct val="90000"/>
              </a:lnSpc>
              <a:spcAft>
                <a:spcPts val="600"/>
              </a:spcAft>
              <a:defRPr/>
            </a:pPr>
            <a:r>
              <a:rPr lang="en-US" sz="3600" b="1" kern="0" dirty="0">
                <a:ln w="12700">
                  <a:solidFill>
                    <a:srgbClr val="7FBA00"/>
                  </a:solidFill>
                  <a:prstDash val="solid"/>
                </a:ln>
                <a:pattFill prst="pct50">
                  <a:fgClr>
                    <a:srgbClr val="7FBA00"/>
                  </a:fgClr>
                  <a:bgClr>
                    <a:srgbClr val="7FBA00">
                      <a:lumMod val="20000"/>
                      <a:lumOff val="80000"/>
                    </a:srgbClr>
                  </a:bgClr>
                </a:pattFill>
                <a:effectLst>
                  <a:outerShdw dist="38100" dir="2640000" algn="bl" rotWithShape="0">
                    <a:srgbClr val="7FBA00"/>
                  </a:outerShdw>
                </a:effectLst>
              </a:rPr>
              <a:t>√</a:t>
            </a:r>
            <a:endParaRPr lang="en-US" sz="3600" b="1" kern="0" dirty="0">
              <a:gradFill>
                <a:gsLst>
                  <a:gs pos="2917">
                    <a:srgbClr val="FFFFFF"/>
                  </a:gs>
                  <a:gs pos="30000">
                    <a:srgbClr val="FFFFFF"/>
                  </a:gs>
                </a:gsLst>
                <a:lin ang="5400000" scaled="0"/>
              </a:gradFill>
            </a:endParaRPr>
          </a:p>
        </p:txBody>
      </p:sp>
      <p:sp>
        <p:nvSpPr>
          <p:cNvPr id="290" name="TextBox 289"/>
          <p:cNvSpPr txBox="1"/>
          <p:nvPr/>
        </p:nvSpPr>
        <p:spPr>
          <a:xfrm>
            <a:off x="9867275" y="4240471"/>
            <a:ext cx="669009" cy="793963"/>
          </a:xfrm>
          <a:prstGeom prst="rect">
            <a:avLst/>
          </a:prstGeom>
          <a:noFill/>
        </p:spPr>
        <p:txBody>
          <a:bodyPr wrap="none" lIns="182857" tIns="146285" rIns="182857" bIns="146285" rtlCol="0">
            <a:spAutoFit/>
          </a:bodyPr>
          <a:lstStyle/>
          <a:p>
            <a:pPr defTabSz="914309">
              <a:lnSpc>
                <a:spcPct val="90000"/>
              </a:lnSpc>
              <a:spcAft>
                <a:spcPts val="600"/>
              </a:spcAft>
              <a:defRPr/>
            </a:pPr>
            <a:r>
              <a:rPr lang="en-US" sz="3600" b="1" kern="0" dirty="0">
                <a:ln w="12700">
                  <a:solidFill>
                    <a:srgbClr val="7FBA00"/>
                  </a:solidFill>
                  <a:prstDash val="solid"/>
                </a:ln>
                <a:pattFill prst="pct50">
                  <a:fgClr>
                    <a:srgbClr val="7FBA00"/>
                  </a:fgClr>
                  <a:bgClr>
                    <a:srgbClr val="7FBA00">
                      <a:lumMod val="20000"/>
                      <a:lumOff val="80000"/>
                    </a:srgbClr>
                  </a:bgClr>
                </a:pattFill>
                <a:effectLst>
                  <a:outerShdw dist="38100" dir="2640000" algn="bl" rotWithShape="0">
                    <a:srgbClr val="7FBA00"/>
                  </a:outerShdw>
                </a:effectLst>
              </a:rPr>
              <a:t>√</a:t>
            </a:r>
            <a:endParaRPr lang="en-US" sz="3600" b="1" kern="0" dirty="0">
              <a:gradFill>
                <a:gsLst>
                  <a:gs pos="2917">
                    <a:srgbClr val="FFFFFF"/>
                  </a:gs>
                  <a:gs pos="30000">
                    <a:srgbClr val="FFFFFF"/>
                  </a:gs>
                </a:gsLst>
                <a:lin ang="5400000" scaled="0"/>
              </a:gradFill>
            </a:endParaRPr>
          </a:p>
        </p:txBody>
      </p:sp>
      <p:sp>
        <p:nvSpPr>
          <p:cNvPr id="291" name="TextBox 290"/>
          <p:cNvSpPr txBox="1"/>
          <p:nvPr/>
        </p:nvSpPr>
        <p:spPr>
          <a:xfrm>
            <a:off x="7231166" y="3267757"/>
            <a:ext cx="669009" cy="793963"/>
          </a:xfrm>
          <a:prstGeom prst="rect">
            <a:avLst/>
          </a:prstGeom>
          <a:noFill/>
        </p:spPr>
        <p:txBody>
          <a:bodyPr wrap="none" lIns="182857" tIns="146285" rIns="182857" bIns="146285" rtlCol="0">
            <a:spAutoFit/>
          </a:bodyPr>
          <a:lstStyle/>
          <a:p>
            <a:pPr defTabSz="914309">
              <a:lnSpc>
                <a:spcPct val="90000"/>
              </a:lnSpc>
              <a:spcAft>
                <a:spcPts val="600"/>
              </a:spcAft>
              <a:defRPr/>
            </a:pPr>
            <a:r>
              <a:rPr lang="en-US" sz="3600" b="1" kern="0" dirty="0">
                <a:ln w="12700">
                  <a:solidFill>
                    <a:srgbClr val="7FBA00"/>
                  </a:solidFill>
                  <a:prstDash val="solid"/>
                </a:ln>
                <a:pattFill prst="pct50">
                  <a:fgClr>
                    <a:srgbClr val="7FBA00"/>
                  </a:fgClr>
                  <a:bgClr>
                    <a:srgbClr val="7FBA00">
                      <a:lumMod val="20000"/>
                      <a:lumOff val="80000"/>
                    </a:srgbClr>
                  </a:bgClr>
                </a:pattFill>
                <a:effectLst>
                  <a:outerShdw dist="38100" dir="2640000" algn="bl" rotWithShape="0">
                    <a:srgbClr val="7FBA00"/>
                  </a:outerShdw>
                </a:effectLst>
              </a:rPr>
              <a:t>√</a:t>
            </a:r>
            <a:endParaRPr lang="en-US" sz="3600" b="1" kern="0" dirty="0">
              <a:gradFill>
                <a:gsLst>
                  <a:gs pos="2917">
                    <a:srgbClr val="FFFFFF"/>
                  </a:gs>
                  <a:gs pos="30000">
                    <a:srgbClr val="FFFFFF"/>
                  </a:gs>
                </a:gsLst>
                <a:lin ang="5400000" scaled="0"/>
              </a:gradFill>
            </a:endParaRPr>
          </a:p>
        </p:txBody>
      </p:sp>
      <p:sp>
        <p:nvSpPr>
          <p:cNvPr id="292" name="TextBox 291"/>
          <p:cNvSpPr txBox="1"/>
          <p:nvPr/>
        </p:nvSpPr>
        <p:spPr>
          <a:xfrm>
            <a:off x="11018225" y="3116311"/>
            <a:ext cx="669009" cy="793963"/>
          </a:xfrm>
          <a:prstGeom prst="rect">
            <a:avLst/>
          </a:prstGeom>
          <a:noFill/>
        </p:spPr>
        <p:txBody>
          <a:bodyPr wrap="none" lIns="182857" tIns="146285" rIns="182857" bIns="146285" rtlCol="0">
            <a:spAutoFit/>
          </a:bodyPr>
          <a:lstStyle/>
          <a:p>
            <a:pPr defTabSz="914309">
              <a:lnSpc>
                <a:spcPct val="90000"/>
              </a:lnSpc>
              <a:spcAft>
                <a:spcPts val="600"/>
              </a:spcAft>
              <a:defRPr/>
            </a:pPr>
            <a:r>
              <a:rPr lang="en-US" sz="3600" b="1" kern="0" dirty="0">
                <a:ln w="12700">
                  <a:solidFill>
                    <a:srgbClr val="7FBA00"/>
                  </a:solidFill>
                  <a:prstDash val="solid"/>
                </a:ln>
                <a:pattFill prst="pct50">
                  <a:fgClr>
                    <a:srgbClr val="7FBA00"/>
                  </a:fgClr>
                  <a:bgClr>
                    <a:srgbClr val="7FBA00">
                      <a:lumMod val="20000"/>
                      <a:lumOff val="80000"/>
                    </a:srgbClr>
                  </a:bgClr>
                </a:pattFill>
                <a:effectLst>
                  <a:outerShdw dist="38100" dir="2640000" algn="bl" rotWithShape="0">
                    <a:srgbClr val="7FBA00"/>
                  </a:outerShdw>
                </a:effectLst>
              </a:rPr>
              <a:t>√</a:t>
            </a:r>
            <a:endParaRPr lang="en-US" sz="3600" b="1" kern="0" dirty="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292099525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1280" y="117626"/>
            <a:ext cx="11889564" cy="917575"/>
          </a:xfrm>
        </p:spPr>
        <p:txBody>
          <a:bodyPr/>
          <a:lstStyle/>
          <a:p>
            <a:r>
              <a:rPr lang="en-US" sz="5400" dirty="0"/>
              <a:t>Layered Security, Protection, and Isolation</a:t>
            </a:r>
          </a:p>
        </p:txBody>
      </p:sp>
      <p:sp>
        <p:nvSpPr>
          <p:cNvPr id="3" name="Oval 2"/>
          <p:cNvSpPr/>
          <p:nvPr/>
        </p:nvSpPr>
        <p:spPr bwMode="auto">
          <a:xfrm flipH="1">
            <a:off x="122235" y="1363662"/>
            <a:ext cx="9068539" cy="5257800"/>
          </a:xfrm>
          <a:prstGeom prst="ellipse">
            <a:avLst/>
          </a:prstGeom>
          <a:noFill/>
          <a:ln w="254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2" name="Oval 21"/>
          <p:cNvSpPr>
            <a:spLocks noChangeAspect="1"/>
          </p:cNvSpPr>
          <p:nvPr/>
        </p:nvSpPr>
        <p:spPr bwMode="auto">
          <a:xfrm flipH="1">
            <a:off x="580914" y="2022512"/>
            <a:ext cx="6380698" cy="3871740"/>
          </a:xfrm>
          <a:prstGeom prst="ellipse">
            <a:avLst/>
          </a:prstGeom>
          <a:noFill/>
          <a:ln w="254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Oval 22"/>
          <p:cNvSpPr>
            <a:spLocks noChangeAspect="1"/>
          </p:cNvSpPr>
          <p:nvPr/>
        </p:nvSpPr>
        <p:spPr bwMode="auto">
          <a:xfrm flipH="1">
            <a:off x="831110" y="2413009"/>
            <a:ext cx="5006866" cy="3097392"/>
          </a:xfrm>
          <a:prstGeom prst="ellipse">
            <a:avLst/>
          </a:prstGeom>
          <a:noFill/>
          <a:ln w="254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a:spLocks noChangeAspect="1"/>
          </p:cNvSpPr>
          <p:nvPr/>
        </p:nvSpPr>
        <p:spPr bwMode="auto">
          <a:xfrm flipH="1">
            <a:off x="1097180" y="2719425"/>
            <a:ext cx="3580344" cy="2477914"/>
          </a:xfrm>
          <a:prstGeom prst="ellipse">
            <a:avLst/>
          </a:prstGeom>
          <a:noFill/>
          <a:ln w="254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extBox 4"/>
          <p:cNvSpPr txBox="1"/>
          <p:nvPr/>
        </p:nvSpPr>
        <p:spPr>
          <a:xfrm flipH="1">
            <a:off x="8417968" y="3557382"/>
            <a:ext cx="1534091" cy="926369"/>
          </a:xfrm>
          <a:prstGeom prst="rect">
            <a:avLst/>
          </a:prstGeom>
          <a:solidFill>
            <a:schemeClr val="bg2"/>
          </a:solidFill>
        </p:spPr>
        <p:txBody>
          <a:bodyPr wrap="none" lIns="182857" tIns="146285" rIns="182857" bIns="146285" rtlCol="0">
            <a:spAutoFit/>
          </a:bodyPr>
          <a:lstStyle/>
          <a:p>
            <a:pPr algn="ctr">
              <a:lnSpc>
                <a:spcPct val="90000"/>
              </a:lnSpc>
              <a:spcAft>
                <a:spcPts val="600"/>
              </a:spcAft>
            </a:pPr>
            <a:r>
              <a:rPr lang="en-US" sz="2000" dirty="0" err="1">
                <a:solidFill>
                  <a:srgbClr val="47D8FF"/>
                </a:solidFill>
                <a:effectLst>
                  <a:outerShdw blurRad="38100" dist="38100" dir="2700000" algn="tl">
                    <a:srgbClr val="000000">
                      <a:alpha val="43137"/>
                    </a:srgbClr>
                  </a:outerShdw>
                </a:effectLst>
              </a:rPr>
              <a:t>DDoS</a:t>
            </a:r>
            <a:endParaRPr lang="en-US" sz="2000" dirty="0">
              <a:solidFill>
                <a:srgbClr val="47D8FF"/>
              </a:solidFill>
            </a:endParaRPr>
          </a:p>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Protection</a:t>
            </a:r>
            <a:endParaRPr lang="en-US" sz="2000" dirty="0">
              <a:solidFill>
                <a:srgbClr val="47D8FF"/>
              </a:solidFill>
            </a:endParaRPr>
          </a:p>
        </p:txBody>
      </p:sp>
      <p:sp>
        <p:nvSpPr>
          <p:cNvPr id="29" name="TextBox 28"/>
          <p:cNvSpPr txBox="1"/>
          <p:nvPr/>
        </p:nvSpPr>
        <p:spPr>
          <a:xfrm flipH="1">
            <a:off x="6286200" y="3359950"/>
            <a:ext cx="1336297" cy="1280312"/>
          </a:xfrm>
          <a:prstGeom prst="rect">
            <a:avLst/>
          </a:prstGeom>
          <a:solidFill>
            <a:schemeClr val="bg2"/>
          </a:solidFill>
        </p:spPr>
        <p:txBody>
          <a:bodyPr wrap="square" lIns="182857" tIns="146285" rIns="182857" bIns="146285" rtlCol="0">
            <a:spAutoFit/>
          </a:bodyPr>
          <a:lstStyle/>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Virtual </a:t>
            </a:r>
            <a:endParaRPr lang="en-US" sz="2000" dirty="0" smtClean="0">
              <a:solidFill>
                <a:srgbClr val="47D8FF"/>
              </a:solidFill>
            </a:endParaRPr>
          </a:p>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Network</a:t>
            </a:r>
            <a:endParaRPr lang="en-US" sz="2000" dirty="0">
              <a:solidFill>
                <a:srgbClr val="47D8FF"/>
              </a:solidFill>
            </a:endParaRPr>
          </a:p>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Isolation</a:t>
            </a:r>
            <a:endParaRPr lang="en-US" sz="2000" dirty="0">
              <a:solidFill>
                <a:srgbClr val="47D8FF"/>
              </a:solidFill>
            </a:endParaRPr>
          </a:p>
        </p:txBody>
      </p:sp>
      <p:sp>
        <p:nvSpPr>
          <p:cNvPr id="30" name="TextBox 29"/>
          <p:cNvSpPr txBox="1"/>
          <p:nvPr/>
        </p:nvSpPr>
        <p:spPr>
          <a:xfrm flipH="1">
            <a:off x="5410250" y="3677788"/>
            <a:ext cx="898276" cy="572426"/>
          </a:xfrm>
          <a:prstGeom prst="rect">
            <a:avLst/>
          </a:prstGeom>
          <a:solidFill>
            <a:schemeClr val="bg2"/>
          </a:solidFill>
        </p:spPr>
        <p:txBody>
          <a:bodyPr wrap="none" lIns="182857" tIns="146285" rIns="182857" bIns="146285" rtlCol="0">
            <a:spAutoFit/>
          </a:bodyPr>
          <a:lstStyle/>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NSG</a:t>
            </a:r>
            <a:endParaRPr lang="en-US" sz="2000" dirty="0">
              <a:solidFill>
                <a:srgbClr val="47D8FF"/>
              </a:solidFill>
            </a:endParaRPr>
          </a:p>
        </p:txBody>
      </p:sp>
      <p:sp>
        <p:nvSpPr>
          <p:cNvPr id="31" name="TextBox 30"/>
          <p:cNvSpPr txBox="1"/>
          <p:nvPr/>
        </p:nvSpPr>
        <p:spPr>
          <a:xfrm flipH="1">
            <a:off x="4068182" y="3497262"/>
            <a:ext cx="1218684" cy="926369"/>
          </a:xfrm>
          <a:prstGeom prst="rect">
            <a:avLst/>
          </a:prstGeom>
          <a:solidFill>
            <a:schemeClr val="bg2"/>
          </a:solidFill>
        </p:spPr>
        <p:txBody>
          <a:bodyPr wrap="none" lIns="182857" tIns="146285" rIns="182857" bIns="146285" rtlCol="0">
            <a:spAutoFit/>
          </a:bodyPr>
          <a:lstStyle/>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VM</a:t>
            </a:r>
            <a:endParaRPr lang="en-US" sz="2000" dirty="0">
              <a:solidFill>
                <a:srgbClr val="47D8FF"/>
              </a:solidFill>
            </a:endParaRPr>
          </a:p>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Firewall</a:t>
            </a:r>
            <a:endParaRPr lang="en-US" sz="2000" dirty="0">
              <a:solidFill>
                <a:srgbClr val="47D8FF"/>
              </a:solidFill>
            </a:endParaRPr>
          </a:p>
        </p:txBody>
      </p:sp>
      <p:sp>
        <p:nvSpPr>
          <p:cNvPr id="33" name="Oval 32"/>
          <p:cNvSpPr>
            <a:spLocks noChangeAspect="1"/>
          </p:cNvSpPr>
          <p:nvPr/>
        </p:nvSpPr>
        <p:spPr bwMode="auto">
          <a:xfrm flipH="1">
            <a:off x="1266628" y="3212011"/>
            <a:ext cx="2387376" cy="1486748"/>
          </a:xfrm>
          <a:prstGeom prst="ellipse">
            <a:avLst/>
          </a:prstGeom>
          <a:solidFill>
            <a:schemeClr val="accent1"/>
          </a:solidFill>
          <a:ln>
            <a:headEnd type="none" w="med" len="med"/>
            <a:tailEnd type="none" w="med" len="med"/>
          </a:ln>
          <a:scene3d>
            <a:camera prst="orthographicFront">
              <a:rot lat="0" lon="0" rev="0"/>
            </a:camera>
            <a:lightRig rig="twoPt" dir="tl"/>
          </a:scene3d>
          <a:sp3d prstMaterial="flat">
            <a:bevelT w="19050" h="31750"/>
          </a:sp3d>
        </p:spPr>
        <p:style>
          <a:lnRef idx="0">
            <a:schemeClr val="accent6"/>
          </a:lnRef>
          <a:fillRef idx="3">
            <a:schemeClr val="accent6"/>
          </a:fillRef>
          <a:effectRef idx="3">
            <a:schemeClr val="accent6"/>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4" name="TextBox 33"/>
          <p:cNvSpPr txBox="1"/>
          <p:nvPr/>
        </p:nvSpPr>
        <p:spPr>
          <a:xfrm flipH="1">
            <a:off x="1295081" y="3344882"/>
            <a:ext cx="2330468" cy="1203252"/>
          </a:xfrm>
          <a:prstGeom prst="rect">
            <a:avLst/>
          </a:prstGeom>
          <a:noFill/>
        </p:spPr>
        <p:txBody>
          <a:bodyPr wrap="none" lIns="182857" tIns="146285" rIns="182857" bIns="146285" rtlCol="0">
            <a:spAutoFit/>
          </a:bodyPr>
          <a:lstStyle/>
          <a:p>
            <a:pPr algn="ctr">
              <a:lnSpc>
                <a:spcPct val="90000"/>
              </a:lnSpc>
              <a:spcAft>
                <a:spcPts val="600"/>
              </a:spcAft>
            </a:pPr>
            <a:r>
              <a:rPr lang="en-US" sz="2000" dirty="0">
                <a:solidFill>
                  <a:srgbClr val="FFFFFF"/>
                </a:solidFill>
                <a:effectLst>
                  <a:outerShdw blurRad="38100" dist="38100" dir="2700000" algn="tl">
                    <a:srgbClr val="000000">
                      <a:alpha val="43137"/>
                    </a:srgbClr>
                  </a:outerShdw>
                </a:effectLst>
              </a:rPr>
              <a:t>Cloud Services </a:t>
            </a:r>
            <a:endParaRPr lang="en-US" sz="2000" dirty="0">
              <a:solidFill>
                <a:srgbClr val="FFFFFF"/>
              </a:solidFill>
            </a:endParaRPr>
          </a:p>
          <a:p>
            <a:pPr algn="ctr">
              <a:lnSpc>
                <a:spcPct val="90000"/>
              </a:lnSpc>
              <a:spcAft>
                <a:spcPts val="600"/>
              </a:spcAft>
            </a:pPr>
            <a:r>
              <a:rPr lang="en-US" sz="2000" dirty="0">
                <a:solidFill>
                  <a:srgbClr val="FFFFFF"/>
                </a:solidFill>
                <a:effectLst>
                  <a:outerShdw blurRad="38100" dist="38100" dir="2700000" algn="tl">
                    <a:srgbClr val="000000">
                      <a:alpha val="43137"/>
                    </a:srgbClr>
                  </a:outerShdw>
                </a:effectLst>
              </a:rPr>
              <a:t>&amp;</a:t>
            </a:r>
            <a:br>
              <a:rPr lang="en-US" sz="2000" dirty="0">
                <a:solidFill>
                  <a:srgbClr val="FFFFFF"/>
                </a:solidFill>
                <a:effectLst>
                  <a:outerShdw blurRad="38100" dist="38100" dir="2700000" algn="tl">
                    <a:srgbClr val="000000">
                      <a:alpha val="43137"/>
                    </a:srgbClr>
                  </a:outerShdw>
                </a:effectLst>
              </a:rPr>
            </a:br>
            <a:r>
              <a:rPr lang="en-US" sz="2000" dirty="0">
                <a:solidFill>
                  <a:srgbClr val="FFFFFF"/>
                </a:solidFill>
                <a:effectLst>
                  <a:outerShdw blurRad="38100" dist="38100" dir="2700000" algn="tl">
                    <a:srgbClr val="000000">
                      <a:alpha val="43137"/>
                    </a:srgbClr>
                  </a:outerShdw>
                </a:effectLst>
              </a:rPr>
              <a:t> Virtual Machines</a:t>
            </a:r>
            <a:endParaRPr lang="en-US" sz="2000" dirty="0">
              <a:solidFill>
                <a:srgbClr val="FFFFFF"/>
              </a:solidFill>
            </a:endParaRPr>
          </a:p>
        </p:txBody>
      </p:sp>
      <p:grpSp>
        <p:nvGrpSpPr>
          <p:cNvPr id="14" name="Group 13"/>
          <p:cNvGrpSpPr/>
          <p:nvPr/>
        </p:nvGrpSpPr>
        <p:grpSpPr>
          <a:xfrm>
            <a:off x="10822859" y="3336893"/>
            <a:ext cx="1338978" cy="1236985"/>
            <a:chOff x="1441498" y="2335312"/>
            <a:chExt cx="1209154" cy="1117050"/>
          </a:xfrm>
        </p:grpSpPr>
        <p:sp>
          <p:nvSpPr>
            <p:cNvPr id="15" name="Oval 14"/>
            <p:cNvSpPr/>
            <p:nvPr/>
          </p:nvSpPr>
          <p:spPr bwMode="auto">
            <a:xfrm>
              <a:off x="1487553" y="2335312"/>
              <a:ext cx="1117050" cy="1117050"/>
            </a:xfrm>
            <a:prstGeom prst="ellipse">
              <a:avLst/>
            </a:prstGeom>
            <a:pattFill prst="ltUpDiag">
              <a:fgClr>
                <a:srgbClr val="CDCDCD"/>
              </a:fgClr>
              <a:bgClr>
                <a:srgbClr val="FFFFFF"/>
              </a:bgClr>
            </a:pattFill>
            <a:ln w="57150" cap="flat" cmpd="sng" algn="ctr">
              <a:solidFill>
                <a:srgbClr val="4F81BD"/>
              </a:solidFill>
              <a:prstDash val="solid"/>
              <a:headEnd type="none" w="med" len="med"/>
              <a:tailEnd type="none" w="med" len="med"/>
            </a:ln>
            <a:effectLst/>
          </p:spPr>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defTabSz="914008" fontAlgn="base">
                <a:lnSpc>
                  <a:spcPct val="90000"/>
                </a:lnSpc>
                <a:spcBef>
                  <a:spcPct val="0"/>
                </a:spcBef>
                <a:spcAft>
                  <a:spcPct val="0"/>
                </a:spcAft>
                <a:defRPr/>
              </a:pPr>
              <a:endParaRPr lang="en-US" sz="3600" kern="0" spc="-50" dirty="0">
                <a:gradFill>
                  <a:gsLst>
                    <a:gs pos="36283">
                      <a:srgbClr val="505050"/>
                    </a:gs>
                    <a:gs pos="28000">
                      <a:srgbClr val="505050"/>
                    </a:gs>
                  </a:gsLst>
                  <a:lin ang="5400000" scaled="0"/>
                </a:gradFill>
                <a:latin typeface="Calibri"/>
              </a:endParaRPr>
            </a:p>
          </p:txBody>
        </p:sp>
        <p:sp>
          <p:nvSpPr>
            <p:cNvPr id="16" name="Freeform 15"/>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rgbClr val="1F497D"/>
            </a:solidFill>
            <a:ln>
              <a:noFill/>
            </a:ln>
            <a:extLst/>
          </p:spPr>
          <p:txBody>
            <a:bodyPr vert="horz" wrap="square" lIns="91428" tIns="45714" rIns="91428" bIns="45714" numCol="1" anchor="t" anchorCtr="0" compatLnSpc="1">
              <a:prstTxWarp prst="textNoShape">
                <a:avLst/>
              </a:prstTxWarp>
            </a:bodyPr>
            <a:lstStyle/>
            <a:p>
              <a:pPr defTabSz="932410">
                <a:defRPr/>
              </a:pPr>
              <a:endParaRPr lang="en-US" sz="2800" kern="0" dirty="0">
                <a:solidFill>
                  <a:srgbClr val="00188F"/>
                </a:solidFill>
                <a:latin typeface="Calibri"/>
              </a:endParaRPr>
            </a:p>
          </p:txBody>
        </p:sp>
        <p:sp>
          <p:nvSpPr>
            <p:cNvPr id="17" name="TextBox 16"/>
            <p:cNvSpPr txBox="1"/>
            <p:nvPr/>
          </p:nvSpPr>
          <p:spPr>
            <a:xfrm>
              <a:off x="1441498" y="2804059"/>
              <a:ext cx="1209154" cy="566915"/>
            </a:xfrm>
            <a:prstGeom prst="rect">
              <a:avLst/>
            </a:prstGeom>
            <a:noFill/>
          </p:spPr>
          <p:txBody>
            <a:bodyPr wrap="none" lIns="182857" tIns="146285" rIns="182857" bIns="146285" rtlCol="0" anchor="ctr">
              <a:spAutoFit/>
            </a:bodyPr>
            <a:lstStyle/>
            <a:p>
              <a:pPr algn="ctr" defTabSz="932410">
                <a:lnSpc>
                  <a:spcPct val="90000"/>
                </a:lnSpc>
                <a:defRPr/>
              </a:pPr>
              <a:r>
                <a:rPr lang="en-US" sz="2400" kern="0" spc="-50" dirty="0">
                  <a:solidFill>
                    <a:srgbClr val="00188F"/>
                  </a:solidFill>
                  <a:latin typeface="Calibri"/>
                </a:rPr>
                <a:t>Internet</a:t>
              </a:r>
            </a:p>
          </p:txBody>
        </p:sp>
      </p:grpSp>
      <p:sp>
        <p:nvSpPr>
          <p:cNvPr id="6" name="Left Arrow 5"/>
          <p:cNvSpPr/>
          <p:nvPr/>
        </p:nvSpPr>
        <p:spPr bwMode="auto">
          <a:xfrm>
            <a:off x="10028698" y="3773527"/>
            <a:ext cx="743168" cy="380951"/>
          </a:xfrm>
          <a:prstGeom prst="leftArrow">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 name="Oval 18"/>
          <p:cNvSpPr/>
          <p:nvPr/>
        </p:nvSpPr>
        <p:spPr bwMode="auto">
          <a:xfrm flipH="1">
            <a:off x="352344" y="1544164"/>
            <a:ext cx="7695432" cy="4839675"/>
          </a:xfrm>
          <a:prstGeom prst="ellipse">
            <a:avLst/>
          </a:prstGeom>
          <a:noFill/>
          <a:ln w="25400">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TextBox 19"/>
          <p:cNvSpPr txBox="1"/>
          <p:nvPr/>
        </p:nvSpPr>
        <p:spPr>
          <a:xfrm flipH="1">
            <a:off x="7561707" y="3711936"/>
            <a:ext cx="918923" cy="572426"/>
          </a:xfrm>
          <a:prstGeom prst="rect">
            <a:avLst/>
          </a:prstGeom>
          <a:solidFill>
            <a:schemeClr val="bg2"/>
          </a:solidFill>
        </p:spPr>
        <p:txBody>
          <a:bodyPr wrap="none" lIns="182857" tIns="146285" rIns="182857" bIns="146285" rtlCol="0">
            <a:spAutoFit/>
          </a:bodyPr>
          <a:lstStyle/>
          <a:p>
            <a:pPr algn="ctr">
              <a:lnSpc>
                <a:spcPct val="90000"/>
              </a:lnSpc>
              <a:spcAft>
                <a:spcPts val="600"/>
              </a:spcAft>
            </a:pPr>
            <a:r>
              <a:rPr lang="en-US" sz="2000" dirty="0">
                <a:solidFill>
                  <a:srgbClr val="47D8FF"/>
                </a:solidFill>
                <a:effectLst>
                  <a:outerShdw blurRad="38100" dist="38100" dir="2700000" algn="tl">
                    <a:srgbClr val="000000">
                      <a:alpha val="43137"/>
                    </a:srgbClr>
                  </a:outerShdw>
                </a:effectLst>
              </a:rPr>
              <a:t>ACLs</a:t>
            </a:r>
            <a:endParaRPr lang="en-US" sz="2000" dirty="0">
              <a:solidFill>
                <a:srgbClr val="47D8FF"/>
              </a:solidFill>
            </a:endParaRPr>
          </a:p>
        </p:txBody>
      </p:sp>
    </p:spTree>
    <p:extLst>
      <p:ext uri="{BB962C8B-B14F-4D97-AF65-F5344CB8AC3E}">
        <p14:creationId xmlns:p14="http://schemas.microsoft.com/office/powerpoint/2010/main" val="102658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1"/>
            <a:ext cx="11887200" cy="5601533"/>
          </a:xfrm>
        </p:spPr>
        <p:txBody>
          <a:bodyPr/>
          <a:lstStyle/>
          <a:p>
            <a:r>
              <a:rPr lang="en-US" dirty="0"/>
              <a:t>Overview</a:t>
            </a:r>
          </a:p>
          <a:p>
            <a:pPr lvl="1"/>
            <a:r>
              <a:rPr lang="en-US" dirty="0"/>
              <a:t>VMs that perform specific network functions </a:t>
            </a:r>
          </a:p>
          <a:p>
            <a:pPr lvl="1"/>
            <a:r>
              <a:rPr lang="en-US" smtClean="0"/>
              <a:t>Focus</a:t>
            </a:r>
            <a:r>
              <a:rPr lang="en-US" dirty="0"/>
              <a:t>: Security (Firewall, IDS , IPS), Router/VPN, ADC (Application Delivery Controller), WAN Optimization</a:t>
            </a:r>
          </a:p>
          <a:p>
            <a:pPr lvl="1"/>
            <a:r>
              <a:rPr lang="en-US" dirty="0"/>
              <a:t>Typically</a:t>
            </a:r>
            <a:r>
              <a:rPr lang="en-US"/>
              <a:t> Linux </a:t>
            </a:r>
            <a:r>
              <a:rPr lang="en-US" smtClean="0"/>
              <a:t>or </a:t>
            </a:r>
            <a:r>
              <a:rPr lang="en-US" dirty="0"/>
              <a:t>FreeBSD-based platforms running on Azure</a:t>
            </a:r>
          </a:p>
          <a:p>
            <a:r>
              <a:rPr lang="en-US" dirty="0"/>
              <a:t>Scenarios</a:t>
            </a:r>
          </a:p>
          <a:p>
            <a:pPr lvl="1"/>
            <a:r>
              <a:rPr lang="en-US" dirty="0"/>
              <a:t>IT Policy &amp; Compliance – Consistency between on premises </a:t>
            </a:r>
            <a:r>
              <a:rPr lang="en-US"/>
              <a:t>&amp; </a:t>
            </a:r>
            <a:r>
              <a:rPr lang="en-US" smtClean="0"/>
              <a:t>Azure</a:t>
            </a:r>
            <a:endParaRPr lang="en-US" dirty="0"/>
          </a:p>
          <a:p>
            <a:pPr lvl="1"/>
            <a:r>
              <a:rPr lang="en-US" dirty="0"/>
              <a:t>Supplement/complement </a:t>
            </a:r>
            <a:r>
              <a:rPr lang="en-US"/>
              <a:t>Azure </a:t>
            </a:r>
            <a:r>
              <a:rPr lang="en-US" smtClean="0"/>
              <a:t>capabilities</a:t>
            </a:r>
            <a:endParaRPr lang="en-US" dirty="0"/>
          </a:p>
          <a:p>
            <a:r>
              <a:rPr lang="en-US" dirty="0"/>
              <a:t>Azure Marketplace</a:t>
            </a:r>
          </a:p>
          <a:p>
            <a:pPr lvl="1"/>
            <a:r>
              <a:rPr lang="en-US" dirty="0"/>
              <a:t>Available </a:t>
            </a:r>
            <a:r>
              <a:rPr lang="en-US"/>
              <a:t>through </a:t>
            </a:r>
            <a:r>
              <a:rPr lang="en-US" smtClean="0"/>
              <a:t>Azure </a:t>
            </a:r>
            <a:r>
              <a:rPr lang="en-US" dirty="0"/>
              <a:t>Certified Program </a:t>
            </a:r>
            <a:r>
              <a:rPr lang="en-US"/>
              <a:t>to ensure </a:t>
            </a:r>
            <a:r>
              <a:rPr lang="en-US" smtClean="0"/>
              <a:t>quality</a:t>
            </a:r>
            <a:r>
              <a:rPr lang="en-US" dirty="0"/>
              <a:t/>
            </a:r>
            <a:br>
              <a:rPr lang="en-US" dirty="0"/>
            </a:br>
            <a:r>
              <a:rPr lang="en-US" dirty="0"/>
              <a:t>and simplify deployment</a:t>
            </a:r>
          </a:p>
          <a:p>
            <a:pPr lvl="1"/>
            <a:r>
              <a:rPr lang="en-US" dirty="0"/>
              <a:t>You can also bring your own </a:t>
            </a:r>
            <a:r>
              <a:rPr lang="en-US"/>
              <a:t>appliance </a:t>
            </a:r>
            <a:r>
              <a:rPr lang="en-US" smtClean="0"/>
              <a:t>and </a:t>
            </a:r>
            <a:r>
              <a:rPr lang="en-US" dirty="0"/>
              <a:t>license</a:t>
            </a:r>
          </a:p>
        </p:txBody>
      </p:sp>
      <p:sp>
        <p:nvSpPr>
          <p:cNvPr id="17" name="Title 16"/>
          <p:cNvSpPr>
            <a:spLocks noGrp="1"/>
          </p:cNvSpPr>
          <p:nvPr>
            <p:ph type="title"/>
          </p:nvPr>
        </p:nvSpPr>
        <p:spPr/>
        <p:txBody>
          <a:bodyPr/>
          <a:lstStyle/>
          <a:p>
            <a:r>
              <a:rPr lang="en-US" dirty="0" smtClean="0"/>
              <a:t>Network Virtual Appliances</a:t>
            </a:r>
            <a:endParaRPr lang="en-US" dirty="0">
              <a:solidFill>
                <a:schemeClr val="bg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1083" y="5069102"/>
            <a:ext cx="1482775" cy="1482775"/>
          </a:xfrm>
          <a:prstGeom prst="rect">
            <a:avLst/>
          </a:prstGeom>
        </p:spPr>
      </p:pic>
    </p:spTree>
    <p:extLst>
      <p:ext uri="{BB962C8B-B14F-4D97-AF65-F5344CB8AC3E}">
        <p14:creationId xmlns:p14="http://schemas.microsoft.com/office/powerpoint/2010/main" val="32625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92"/>
          <p:cNvSpPr/>
          <p:nvPr/>
        </p:nvSpPr>
        <p:spPr bwMode="auto">
          <a:xfrm>
            <a:off x="350837" y="2278062"/>
            <a:ext cx="5562600" cy="4495800"/>
          </a:xfrm>
          <a:prstGeom prst="roundRect">
            <a:avLst>
              <a:gd name="adj" fmla="val 3845"/>
            </a:avLst>
          </a:prstGeom>
          <a:solidFill>
            <a:schemeClr val="tx1"/>
          </a:solidFill>
          <a:ln>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dirty="0" smtClean="0">
                <a:solidFill>
                  <a:srgbClr val="000000"/>
                </a:solidFill>
              </a:rPr>
              <a:t>Azure Virtual Network</a:t>
            </a:r>
            <a:endParaRPr lang="en-US" sz="2000" dirty="0">
              <a:solidFill>
                <a:srgbClr val="000000"/>
              </a:solidFill>
            </a:endParaRPr>
          </a:p>
        </p:txBody>
      </p:sp>
      <p:sp>
        <p:nvSpPr>
          <p:cNvPr id="3" name="Title 2"/>
          <p:cNvSpPr>
            <a:spLocks noGrp="1"/>
          </p:cNvSpPr>
          <p:nvPr>
            <p:ph type="title"/>
          </p:nvPr>
        </p:nvSpPr>
        <p:spPr/>
        <p:txBody>
          <a:bodyPr/>
          <a:lstStyle/>
          <a:p>
            <a:r>
              <a:rPr lang="en-US" dirty="0" smtClean="0"/>
              <a:t>Virtual Appliances - Firewalls</a:t>
            </a:r>
            <a:r>
              <a:rPr lang="en-US" dirty="0"/>
              <a:t>, IDS/IPS, VPNs</a:t>
            </a:r>
          </a:p>
        </p:txBody>
      </p:sp>
      <p:sp>
        <p:nvSpPr>
          <p:cNvPr id="224" name="Text Placeholder 223"/>
          <p:cNvSpPr>
            <a:spLocks noGrp="1"/>
          </p:cNvSpPr>
          <p:nvPr>
            <p:ph type="body" sz="quarter" idx="10"/>
          </p:nvPr>
        </p:nvSpPr>
        <p:spPr/>
        <p:txBody>
          <a:bodyPr/>
          <a:lstStyle/>
          <a:p>
            <a:pPr marL="0" indent="0">
              <a:buNone/>
            </a:pPr>
            <a:r>
              <a:rPr lang="en-US" sz="3200" dirty="0" smtClean="0"/>
              <a:t>Secure your virtual networks in Azure</a:t>
            </a:r>
            <a:endParaRPr lang="en-US" sz="3200" dirty="0"/>
          </a:p>
        </p:txBody>
      </p:sp>
      <p:grpSp>
        <p:nvGrpSpPr>
          <p:cNvPr id="87" name="Group 86"/>
          <p:cNvGrpSpPr/>
          <p:nvPr/>
        </p:nvGrpSpPr>
        <p:grpSpPr>
          <a:xfrm>
            <a:off x="720624" y="4891686"/>
            <a:ext cx="2546969" cy="1691982"/>
            <a:chOff x="8946776" y="4891686"/>
            <a:chExt cx="2546969" cy="1691982"/>
          </a:xfrm>
        </p:grpSpPr>
        <p:sp>
          <p:nvSpPr>
            <p:cNvPr id="88" name="Freeform 539"/>
            <p:cNvSpPr>
              <a:spLocks noChangeAspect="1"/>
            </p:cNvSpPr>
            <p:nvPr/>
          </p:nvSpPr>
          <p:spPr bwMode="auto">
            <a:xfrm>
              <a:off x="8946776" y="4891686"/>
              <a:ext cx="2546969" cy="169198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rgbClr val="0472C1"/>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solidFill>
                  <a:srgbClr val="FFFFFF"/>
                </a:solidFill>
              </a:endParaRPr>
            </a:p>
          </p:txBody>
        </p:sp>
        <p:pic>
          <p:nvPicPr>
            <p:cNvPr id="89" name="Picture 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237" y="5913772"/>
              <a:ext cx="462449" cy="462449"/>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1326" y="5913772"/>
              <a:ext cx="555290" cy="555290"/>
            </a:xfrm>
            <a:prstGeom prst="rect">
              <a:avLst/>
            </a:prstGeom>
          </p:spPr>
        </p:pic>
        <p:pic>
          <p:nvPicPr>
            <p:cNvPr id="91" name="Picture 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219" y="5913772"/>
              <a:ext cx="515575" cy="515575"/>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4415" y="4973841"/>
              <a:ext cx="780290" cy="780290"/>
            </a:xfrm>
            <a:prstGeom prst="rect">
              <a:avLst/>
            </a:prstGeom>
          </p:spPr>
        </p:pic>
      </p:grpSp>
      <p:sp>
        <p:nvSpPr>
          <p:cNvPr id="94" name="Rounded Rectangle 93"/>
          <p:cNvSpPr/>
          <p:nvPr/>
        </p:nvSpPr>
        <p:spPr bwMode="auto">
          <a:xfrm>
            <a:off x="4245892" y="2811462"/>
            <a:ext cx="1295400" cy="3800106"/>
          </a:xfrm>
          <a:prstGeom prst="roundRect">
            <a:avLst>
              <a:gd name="adj" fmla="val 7431"/>
            </a:avLst>
          </a:prstGeom>
          <a:solidFill>
            <a:schemeClr val="tx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pPr algn="ctr" defTabSz="932398" fontAlgn="base">
              <a:spcBef>
                <a:spcPct val="0"/>
              </a:spcBef>
              <a:spcAft>
                <a:spcPct val="0"/>
              </a:spcAft>
            </a:pPr>
            <a:r>
              <a:rPr lang="en-US" sz="2000" b="1" dirty="0" smtClean="0">
                <a:gradFill>
                  <a:gsLst>
                    <a:gs pos="16814">
                      <a:srgbClr val="FFFFFF"/>
                    </a:gs>
                    <a:gs pos="46000">
                      <a:srgbClr val="FFFFFF"/>
                    </a:gs>
                  </a:gsLst>
                  <a:lin ang="5400000" scaled="0"/>
                </a:gradFill>
              </a:rPr>
              <a:t>DMZ</a:t>
            </a:r>
            <a:endParaRPr lang="en-US" sz="2000" b="1" dirty="0">
              <a:gradFill>
                <a:gsLst>
                  <a:gs pos="16814">
                    <a:srgbClr val="FFFFFF"/>
                  </a:gs>
                  <a:gs pos="46000">
                    <a:srgbClr val="FFFFFF"/>
                  </a:gs>
                </a:gsLst>
                <a:lin ang="5400000" scaled="0"/>
              </a:gradFill>
            </a:endParaRPr>
          </a:p>
        </p:txBody>
      </p:sp>
      <p:pic>
        <p:nvPicPr>
          <p:cNvPr id="96" name="Picture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6930" y="4171933"/>
            <a:ext cx="780290" cy="780290"/>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6025" y="3268662"/>
            <a:ext cx="780290" cy="780290"/>
          </a:xfrm>
          <a:prstGeom prst="rect">
            <a:avLst/>
          </a:prstGeom>
        </p:spPr>
      </p:pic>
      <p:pic>
        <p:nvPicPr>
          <p:cNvPr id="98" name="Picture 9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5822" y="3335014"/>
            <a:ext cx="647587" cy="647587"/>
          </a:xfrm>
          <a:prstGeom prst="rect">
            <a:avLst/>
          </a:prstGeom>
        </p:spPr>
      </p:pic>
      <p:sp>
        <p:nvSpPr>
          <p:cNvPr id="100" name="TextBox 99"/>
          <p:cNvSpPr txBox="1"/>
          <p:nvPr/>
        </p:nvSpPr>
        <p:spPr>
          <a:xfrm>
            <a:off x="4556930" y="5154210"/>
            <a:ext cx="830997" cy="1037207"/>
          </a:xfrm>
          <a:prstGeom prst="rect">
            <a:avLst/>
          </a:prstGeom>
          <a:solidFill>
            <a:schemeClr val="accent6">
              <a:lumMod val="60000"/>
              <a:lumOff val="40000"/>
            </a:schemeClr>
          </a:solidFill>
          <a:ln>
            <a:noFill/>
          </a:ln>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IDS</a:t>
            </a:r>
          </a:p>
          <a:p>
            <a:pPr>
              <a:lnSpc>
                <a:spcPct val="90000"/>
              </a:lnSpc>
              <a:spcAft>
                <a:spcPts val="600"/>
              </a:spcAft>
            </a:pPr>
            <a:r>
              <a:rPr lang="en-US" sz="2400" dirty="0" smtClean="0">
                <a:gradFill>
                  <a:gsLst>
                    <a:gs pos="2917">
                      <a:srgbClr val="FFFFFF"/>
                    </a:gs>
                    <a:gs pos="30000">
                      <a:srgbClr val="FFFFFF"/>
                    </a:gs>
                  </a:gsLst>
                  <a:lin ang="5400000" scaled="0"/>
                </a:gradFill>
              </a:rPr>
              <a:t>IPS</a:t>
            </a:r>
          </a:p>
        </p:txBody>
      </p:sp>
      <p:grpSp>
        <p:nvGrpSpPr>
          <p:cNvPr id="101" name="Group 557"/>
          <p:cNvGrpSpPr>
            <a:grpSpLocks noChangeAspect="1"/>
          </p:cNvGrpSpPr>
          <p:nvPr/>
        </p:nvGrpSpPr>
        <p:grpSpPr>
          <a:xfrm>
            <a:off x="6843206" y="1845254"/>
            <a:ext cx="1127631" cy="1097280"/>
            <a:chOff x="1487553" y="2335312"/>
            <a:chExt cx="1147948" cy="1117050"/>
          </a:xfrm>
        </p:grpSpPr>
        <p:sp>
          <p:nvSpPr>
            <p:cNvPr id="102" name="Oval 561"/>
            <p:cNvSpPr/>
            <p:nvPr/>
          </p:nvSpPr>
          <p:spPr bwMode="auto">
            <a:xfrm>
              <a:off x="1487553" y="2335312"/>
              <a:ext cx="1117050" cy="1117050"/>
            </a:xfrm>
            <a:prstGeom prst="ellipse">
              <a:avLst/>
            </a:prstGeom>
            <a:pattFill prst="ltUpDiag">
              <a:fgClr>
                <a:srgbClr val="CDCDCD"/>
              </a:fgClr>
              <a:bgClr>
                <a:srgbClr val="FFFFFF"/>
              </a:bgClr>
            </a:pattFill>
            <a:ln w="57150" cap="flat" cmpd="sng" algn="ctr">
              <a:solidFill>
                <a:srgbClr val="4F81B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defRPr/>
              </a:pPr>
              <a:endParaRPr lang="en-US" sz="2400" kern="0" spc="-50" dirty="0" smtClean="0">
                <a:gradFill>
                  <a:gsLst>
                    <a:gs pos="36283">
                      <a:srgbClr val="505050"/>
                    </a:gs>
                    <a:gs pos="28000">
                      <a:srgbClr val="505050"/>
                    </a:gs>
                  </a:gsLst>
                  <a:lin ang="5400000" scaled="0"/>
                </a:gradFill>
                <a:latin typeface="Calibri"/>
              </a:endParaRPr>
            </a:p>
          </p:txBody>
        </p:sp>
        <p:sp>
          <p:nvSpPr>
            <p:cNvPr id="103" name="Freeform 562"/>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rgbClr val="1F497D"/>
            </a:solidFill>
            <a:ln>
              <a:noFill/>
            </a:ln>
            <a:extLst/>
          </p:spPr>
          <p:txBody>
            <a:bodyPr vert="horz" wrap="square" lIns="91440" tIns="45720" rIns="91440" bIns="45720" numCol="1" anchor="t" anchorCtr="0" compatLnSpc="1">
              <a:prstTxWarp prst="textNoShape">
                <a:avLst/>
              </a:prstTxWarp>
            </a:bodyPr>
            <a:lstStyle/>
            <a:p>
              <a:pPr defTabSz="932503">
                <a:defRPr/>
              </a:pPr>
              <a:endParaRPr lang="en-US" kern="0" smtClean="0">
                <a:solidFill>
                  <a:srgbClr val="00188F"/>
                </a:solidFill>
                <a:latin typeface="Calibri"/>
              </a:endParaRPr>
            </a:p>
          </p:txBody>
        </p:sp>
        <p:sp>
          <p:nvSpPr>
            <p:cNvPr id="104" name="TextBox 563"/>
            <p:cNvSpPr txBox="1"/>
            <p:nvPr/>
          </p:nvSpPr>
          <p:spPr>
            <a:xfrm>
              <a:off x="1525392" y="2775918"/>
              <a:ext cx="1110109" cy="526381"/>
            </a:xfrm>
            <a:prstGeom prst="rect">
              <a:avLst/>
            </a:prstGeom>
            <a:noFill/>
          </p:spPr>
          <p:txBody>
            <a:bodyPr wrap="square" lIns="182880" tIns="146304" rIns="182880" bIns="146304" rtlCol="0" anchor="ctr">
              <a:spAutoFit/>
            </a:bodyPr>
            <a:lstStyle/>
            <a:p>
              <a:pPr algn="ctr" defTabSz="932503">
                <a:lnSpc>
                  <a:spcPct val="90000"/>
                </a:lnSpc>
                <a:defRPr/>
              </a:pPr>
              <a:r>
                <a:rPr lang="en-US" sz="1600" kern="0" spc="-50" dirty="0" smtClean="0">
                  <a:solidFill>
                    <a:srgbClr val="00188F"/>
                  </a:solidFill>
                  <a:latin typeface="Calibri"/>
                </a:rPr>
                <a:t>Internet</a:t>
              </a:r>
            </a:p>
          </p:txBody>
        </p:sp>
      </p:grpSp>
      <p:sp>
        <p:nvSpPr>
          <p:cNvPr id="107" name="Left-Right Arrow 106"/>
          <p:cNvSpPr/>
          <p:nvPr/>
        </p:nvSpPr>
        <p:spPr bwMode="auto">
          <a:xfrm>
            <a:off x="3307455" y="3801267"/>
            <a:ext cx="938437" cy="305595"/>
          </a:xfrm>
          <a:prstGeom prst="lef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 name="Left-Right Arrow 107"/>
          <p:cNvSpPr/>
          <p:nvPr/>
        </p:nvSpPr>
        <p:spPr bwMode="auto">
          <a:xfrm>
            <a:off x="3307454" y="5734012"/>
            <a:ext cx="938437" cy="305595"/>
          </a:xfrm>
          <a:prstGeom prst="lef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13" name="Group 112"/>
          <p:cNvGrpSpPr>
            <a:grpSpLocks noChangeAspect="1"/>
          </p:cNvGrpSpPr>
          <p:nvPr/>
        </p:nvGrpSpPr>
        <p:grpSpPr>
          <a:xfrm>
            <a:off x="10082814" y="4189456"/>
            <a:ext cx="1764995" cy="2415528"/>
            <a:chOff x="1078644" y="2944892"/>
            <a:chExt cx="2747571" cy="3760255"/>
          </a:xfrm>
        </p:grpSpPr>
        <p:sp>
          <p:nvSpPr>
            <p:cNvPr id="114"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5"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6"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7"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8"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9"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0"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1"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2" name="Rectangle 30"/>
            <p:cNvSpPr>
              <a:spLocks noChangeArrowheads="1"/>
            </p:cNvSpPr>
            <p:nvPr/>
          </p:nvSpPr>
          <p:spPr bwMode="auto">
            <a:xfrm>
              <a:off x="2770678" y="4338518"/>
              <a:ext cx="138092" cy="34444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3"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4"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5"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6"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7"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8"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9"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0"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1"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2"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3"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4"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5"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6"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7"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8"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9"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0"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1"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2"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3"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4"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5"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6"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7"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8"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9"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0"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1"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2"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3"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4"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5"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6"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7"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8"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59"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0"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1"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2"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3"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4"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5"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6"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7"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8"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69"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0"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1"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2"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3"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4"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5"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6"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7"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8"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79"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0"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1"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2"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3"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4"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5"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6"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7"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8"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89"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0"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1"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2"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3"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4"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5"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6"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7"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8"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99"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0"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1"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2"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3"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4"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5"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6"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7"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8"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09"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0"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1"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2"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3"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4"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5"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6"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17"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sp>
        <p:nvSpPr>
          <p:cNvPr id="219" name="Freeform 539"/>
          <p:cNvSpPr>
            <a:spLocks noChangeAspect="1"/>
          </p:cNvSpPr>
          <p:nvPr/>
        </p:nvSpPr>
        <p:spPr bwMode="auto">
          <a:xfrm>
            <a:off x="680369" y="2955276"/>
            <a:ext cx="2546969" cy="169198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chemeClr val="accent5">
                <a:lumMod val="75000"/>
              </a:schemeClr>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solidFill>
                <a:srgbClr val="FFFFFF"/>
              </a:solidFill>
            </a:endParaRPr>
          </a:p>
        </p:txBody>
      </p:sp>
      <p:pic>
        <p:nvPicPr>
          <p:cNvPr id="220" name="Picture 2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30" y="3977362"/>
            <a:ext cx="462449" cy="462449"/>
          </a:xfrm>
          <a:prstGeom prst="rect">
            <a:avLst/>
          </a:prstGeom>
        </p:spPr>
      </p:pic>
      <p:pic>
        <p:nvPicPr>
          <p:cNvPr id="221" name="Picture 2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919" y="3977362"/>
            <a:ext cx="555290" cy="555290"/>
          </a:xfrm>
          <a:prstGeom prst="rect">
            <a:avLst/>
          </a:prstGeom>
        </p:spPr>
      </p:pic>
      <p:pic>
        <p:nvPicPr>
          <p:cNvPr id="222" name="Picture 2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812" y="3977362"/>
            <a:ext cx="515575" cy="515575"/>
          </a:xfrm>
          <a:prstGeom prst="rect">
            <a:avLst/>
          </a:prstGeom>
        </p:spPr>
      </p:pic>
      <p:pic>
        <p:nvPicPr>
          <p:cNvPr id="223" name="Picture 2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008" y="3037431"/>
            <a:ext cx="780290" cy="780290"/>
          </a:xfrm>
          <a:prstGeom prst="rect">
            <a:avLst/>
          </a:prstGeom>
        </p:spPr>
      </p:pic>
      <p:pic>
        <p:nvPicPr>
          <p:cNvPr id="225" name="Picture 224"/>
          <p:cNvPicPr>
            <a:picLocks noChangeAspect="1"/>
          </p:cNvPicPr>
          <p:nvPr/>
        </p:nvPicPr>
        <p:blipFill>
          <a:blip r:embed="rId9"/>
          <a:stretch>
            <a:fillRect/>
          </a:stretch>
        </p:blipFill>
        <p:spPr>
          <a:xfrm>
            <a:off x="10610693" y="1235116"/>
            <a:ext cx="1696553" cy="896515"/>
          </a:xfrm>
          <a:prstGeom prst="rect">
            <a:avLst/>
          </a:prstGeom>
          <a:solidFill>
            <a:schemeClr val="tx1"/>
          </a:solidFill>
          <a:ln>
            <a:noFill/>
          </a:ln>
        </p:spPr>
      </p:pic>
      <p:pic>
        <p:nvPicPr>
          <p:cNvPr id="226" name="Picture 2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7937" y="2305801"/>
            <a:ext cx="2417914" cy="672987"/>
          </a:xfrm>
          <a:prstGeom prst="rect">
            <a:avLst/>
          </a:prstGeom>
        </p:spPr>
      </p:pic>
      <p:pic>
        <p:nvPicPr>
          <p:cNvPr id="227" name="Picture 2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7919" y="3171182"/>
            <a:ext cx="2889497" cy="479046"/>
          </a:xfrm>
          <a:prstGeom prst="rect">
            <a:avLst/>
          </a:prstGeom>
        </p:spPr>
      </p:pic>
      <p:pic>
        <p:nvPicPr>
          <p:cNvPr id="218" name="Picture 288"/>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055788" y="2444732"/>
            <a:ext cx="465318" cy="301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8" name="Picture 289"/>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938080" y="1273716"/>
            <a:ext cx="576347" cy="29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29" name="Straight Arrow Connector 228"/>
          <p:cNvCxnSpPr>
            <a:stCxn id="228" idx="1"/>
            <a:endCxn id="102" idx="7"/>
          </p:cNvCxnSpPr>
          <p:nvPr/>
        </p:nvCxnSpPr>
        <p:spPr>
          <a:xfrm flipH="1">
            <a:off x="7779793" y="1421597"/>
            <a:ext cx="1158287" cy="584350"/>
          </a:xfrm>
          <a:prstGeom prst="straightConnector1">
            <a:avLst/>
          </a:prstGeom>
          <a:ln w="57150">
            <a:solidFill>
              <a:srgbClr val="FFFF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a:stCxn id="218" idx="1"/>
            <a:endCxn id="102" idx="6"/>
          </p:cNvCxnSpPr>
          <p:nvPr/>
        </p:nvCxnSpPr>
        <p:spPr>
          <a:xfrm flipH="1" flipV="1">
            <a:off x="7940486" y="2393894"/>
            <a:ext cx="1115302" cy="201781"/>
          </a:xfrm>
          <a:prstGeom prst="straightConnector1">
            <a:avLst/>
          </a:prstGeom>
          <a:ln w="57150">
            <a:solidFill>
              <a:srgbClr val="FFFF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a:stCxn id="104" idx="1"/>
            <a:endCxn id="97" idx="3"/>
          </p:cNvCxnSpPr>
          <p:nvPr/>
        </p:nvCxnSpPr>
        <p:spPr>
          <a:xfrm flipH="1">
            <a:off x="5316315" y="2536595"/>
            <a:ext cx="1564060" cy="1122212"/>
          </a:xfrm>
          <a:prstGeom prst="straightConnector1">
            <a:avLst/>
          </a:prstGeom>
          <a:ln w="57150">
            <a:solidFill>
              <a:srgbClr val="FFFF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3" name="Up-Down Arrow 232"/>
          <p:cNvSpPr/>
          <p:nvPr/>
        </p:nvSpPr>
        <p:spPr bwMode="auto">
          <a:xfrm rot="5400000">
            <a:off x="7366677" y="3560917"/>
            <a:ext cx="916545" cy="4560588"/>
          </a:xfrm>
          <a:prstGeom prst="upDownArrow">
            <a:avLst>
              <a:gd name="adj1" fmla="val 50000"/>
              <a:gd name="adj2" fmla="val 30148"/>
            </a:avLst>
          </a:prstGeom>
          <a:solidFill>
            <a:schemeClr val="tx1"/>
          </a:solidFill>
          <a:ln w="76200">
            <a:solidFill>
              <a:srgbClr val="007DDE"/>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solidFill>
                  <a:srgbClr val="000000"/>
                </a:solidFill>
              </a:rPr>
              <a:t>Cross-premises connectivity</a:t>
            </a:r>
            <a:endParaRPr lang="en-US" sz="2000" dirty="0">
              <a:solidFill>
                <a:srgbClr val="000000"/>
              </a:solidFill>
            </a:endParaRPr>
          </a:p>
        </p:txBody>
      </p:sp>
    </p:spTree>
    <p:extLst>
      <p:ext uri="{BB962C8B-B14F-4D97-AF65-F5344CB8AC3E}">
        <p14:creationId xmlns:p14="http://schemas.microsoft.com/office/powerpoint/2010/main" val="325184593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4639" y="295275"/>
            <a:ext cx="11889564" cy="917575"/>
          </a:xfrm>
        </p:spPr>
        <p:txBody>
          <a:bodyPr/>
          <a:lstStyle/>
          <a:p>
            <a:r>
              <a:rPr lang="en-US"/>
              <a:t>Network Virtual Appliance Ecosystem</a:t>
            </a:r>
            <a:endParaRPr lang="en-US" sz="3999"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7" y="4366244"/>
            <a:ext cx="2679967" cy="1077346"/>
          </a:xfrm>
          <a:prstGeom prst="rect">
            <a:avLst/>
          </a:prstGeom>
          <a:solidFill>
            <a:schemeClr val="tx1"/>
          </a:solidFill>
        </p:spPr>
      </p:pic>
      <p:pic>
        <p:nvPicPr>
          <p:cNvPr id="16" name="Picture 15"/>
          <p:cNvPicPr>
            <a:picLocks noChangeAspect="1"/>
          </p:cNvPicPr>
          <p:nvPr/>
        </p:nvPicPr>
        <p:blipFill>
          <a:blip r:embed="rId4"/>
          <a:stretch>
            <a:fillRect/>
          </a:stretch>
        </p:blipFill>
        <p:spPr>
          <a:xfrm>
            <a:off x="9179913" y="2886395"/>
            <a:ext cx="2311991" cy="1221733"/>
          </a:xfrm>
          <a:prstGeom prst="rect">
            <a:avLst/>
          </a:prstGeom>
          <a:solidFill>
            <a:schemeClr val="tx1"/>
          </a:solidFill>
          <a:ln>
            <a:noFill/>
          </a:ln>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088" y="4243193"/>
            <a:ext cx="4793666" cy="133423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7637" y="4108128"/>
            <a:ext cx="1503335" cy="1348843"/>
          </a:xfrm>
          <a:prstGeom prst="rect">
            <a:avLst/>
          </a:prstGeom>
          <a:noFill/>
          <a:ln>
            <a:noFill/>
          </a:ln>
        </p:spPr>
      </p:pic>
      <p:pic>
        <p:nvPicPr>
          <p:cNvPr id="21" name="Picture 2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293" y="5768436"/>
            <a:ext cx="2636741" cy="858787"/>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5360" y="3087279"/>
            <a:ext cx="4695866" cy="778521"/>
          </a:xfrm>
          <a:prstGeom prst="rect">
            <a:avLst/>
          </a:prstGeom>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57087" y="1390864"/>
            <a:ext cx="3957642" cy="945076"/>
          </a:xfrm>
          <a:prstGeom prst="rect">
            <a:avLst/>
          </a:prstGeom>
          <a:noFill/>
          <a:ln>
            <a:noFill/>
          </a:ln>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7635" y="1045043"/>
            <a:ext cx="2509937" cy="1939497"/>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635" y="2816733"/>
            <a:ext cx="3729944" cy="1224665"/>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70938" y="5561060"/>
            <a:ext cx="3457902" cy="1001638"/>
          </a:xfrm>
          <a:prstGeom prst="rect">
            <a:avLst/>
          </a:prstGeom>
        </p:spPr>
      </p:pic>
      <p:pic>
        <p:nvPicPr>
          <p:cNvPr id="3"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5902" y="5883460"/>
            <a:ext cx="3248025" cy="671207"/>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0237" y="1752394"/>
            <a:ext cx="4847920" cy="583546"/>
          </a:xfrm>
          <a:prstGeom prst="rect">
            <a:avLst/>
          </a:prstGeom>
        </p:spPr>
      </p:pic>
    </p:spTree>
    <p:extLst>
      <p:ext uri="{BB962C8B-B14F-4D97-AF65-F5344CB8AC3E}">
        <p14:creationId xmlns:p14="http://schemas.microsoft.com/office/powerpoint/2010/main" val="134069107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9982135" cy="1828786"/>
          </a:xfrm>
        </p:spPr>
        <p:txBody>
          <a:bodyPr/>
          <a:lstStyle/>
          <a:p>
            <a:r>
              <a:rPr lang="en-US" sz="5398" dirty="0">
                <a:gradFill>
                  <a:gsLst>
                    <a:gs pos="99115">
                      <a:srgbClr val="000000"/>
                    </a:gs>
                    <a:gs pos="79000">
                      <a:srgbClr val="000000"/>
                    </a:gs>
                  </a:gsLst>
                  <a:lin ang="5400000" scaled="0"/>
                </a:gradFill>
              </a:rPr>
              <a:t>Platform Vision &amp; Strategy (3 of 7): </a:t>
            </a:r>
            <a:r>
              <a:rPr lang="en-US" sz="5398" dirty="0" smtClean="0">
                <a:gradFill>
                  <a:gsLst>
                    <a:gs pos="99115">
                      <a:srgbClr val="000000"/>
                    </a:gs>
                    <a:gs pos="79000">
                      <a:srgbClr val="000000"/>
                    </a:gs>
                  </a:gsLst>
                  <a:lin ang="5400000" scaled="0"/>
                </a:gradFill>
              </a:rPr>
              <a:t>Networking </a:t>
            </a:r>
            <a:r>
              <a:rPr lang="en-US" sz="5398" dirty="0">
                <a:gradFill>
                  <a:gsLst>
                    <a:gs pos="99115">
                      <a:srgbClr val="000000"/>
                    </a:gs>
                    <a:gs pos="79000">
                      <a:srgbClr val="000000"/>
                    </a:gs>
                  </a:gsLst>
                  <a:lin ang="5400000" scaled="0"/>
                </a:gradFill>
              </a:rPr>
              <a:t>Overview </a:t>
            </a:r>
            <a:endParaRPr lang="en-US" dirty="0"/>
          </a:p>
        </p:txBody>
      </p:sp>
      <p:sp>
        <p:nvSpPr>
          <p:cNvPr id="5" name="Text Placeholder 4"/>
          <p:cNvSpPr>
            <a:spLocks noGrp="1"/>
          </p:cNvSpPr>
          <p:nvPr>
            <p:ph type="body" sz="quarter" idx="12"/>
          </p:nvPr>
        </p:nvSpPr>
        <p:spPr/>
        <p:txBody>
          <a:bodyPr/>
          <a:lstStyle/>
          <a:p>
            <a:r>
              <a:rPr lang="sv-SE" dirty="0"/>
              <a:t>Yousef Khalidi, Rajeev Nagar, Bala Rajagopalan</a:t>
            </a:r>
          </a:p>
        </p:txBody>
      </p:sp>
      <p:sp>
        <p:nvSpPr>
          <p:cNvPr id="6" name="Text Placeholder 5"/>
          <p:cNvSpPr>
            <a:spLocks noGrp="1"/>
          </p:cNvSpPr>
          <p:nvPr>
            <p:ph type="body" sz="quarter" idx="13"/>
          </p:nvPr>
        </p:nvSpPr>
        <p:spPr/>
        <p:txBody>
          <a:bodyPr/>
          <a:lstStyle/>
          <a:p>
            <a:r>
              <a:rPr lang="en-US" dirty="0" smtClean="0"/>
              <a:t>BRK2471</a:t>
            </a:r>
            <a:endParaRPr lang="en-US" dirty="0"/>
          </a:p>
        </p:txBody>
      </p:sp>
    </p:spTree>
    <p:extLst>
      <p:ext uri="{BB962C8B-B14F-4D97-AF65-F5344CB8AC3E}">
        <p14:creationId xmlns:p14="http://schemas.microsoft.com/office/powerpoint/2010/main" val="97795072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Options and Hybrid Offerings</a:t>
            </a:r>
            <a:endParaRPr lang="en-US" dirty="0"/>
          </a:p>
        </p:txBody>
      </p:sp>
      <p:sp>
        <p:nvSpPr>
          <p:cNvPr id="111" name="Rectangle 110" hidden="1"/>
          <p:cNvSpPr/>
          <p:nvPr/>
        </p:nvSpPr>
        <p:spPr bwMode="auto">
          <a:xfrm>
            <a:off x="3813467" y="4899220"/>
            <a:ext cx="3748575" cy="23450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4976" tIns="42489" rIns="84976" bIns="42489" numCol="1" rtlCol="0" anchor="ctr" anchorCtr="0" compatLnSpc="1">
            <a:prstTxWarp prst="textNoShape">
              <a:avLst/>
            </a:prstTxWarp>
          </a:bodyPr>
          <a:lstStyle/>
          <a:p>
            <a:pPr algn="ctr" defTabSz="849525" fontAlgn="base">
              <a:spcBef>
                <a:spcPct val="0"/>
              </a:spcBef>
              <a:spcAft>
                <a:spcPct val="0"/>
              </a:spcAft>
            </a:pPr>
            <a:endParaRPr lang="en-US" sz="2677" dirty="0">
              <a:gradFill>
                <a:gsLst>
                  <a:gs pos="0">
                    <a:srgbClr val="FFFFFF"/>
                  </a:gs>
                  <a:gs pos="100000">
                    <a:srgbClr val="FFFFFF"/>
                  </a:gs>
                </a:gsLst>
                <a:lin ang="5400000" scaled="0"/>
              </a:gradFill>
            </a:endParaRPr>
          </a:p>
        </p:txBody>
      </p:sp>
      <p:sp>
        <p:nvSpPr>
          <p:cNvPr id="108" name="Rectangle 14"/>
          <p:cNvSpPr/>
          <p:nvPr/>
        </p:nvSpPr>
        <p:spPr bwMode="auto">
          <a:xfrm>
            <a:off x="312738" y="1268676"/>
            <a:ext cx="2035175" cy="704586"/>
          </a:xfrm>
          <a:prstGeom prst="rect">
            <a:avLst/>
          </a:prstGeom>
          <a:solidFill>
            <a:schemeClr val="tx1">
              <a:lumMod val="50000"/>
              <a:alpha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146304" tIns="91440" rIns="91440" bIns="91440" numCol="1" rtlCol="0" anchor="t" anchorCtr="0" compatLnSpc="1">
            <a:prstTxWarp prst="textNoShape">
              <a:avLst/>
            </a:prstTxWarp>
          </a:bodyPr>
          <a:lstStyle/>
          <a:p>
            <a:pPr algn="ctr" defTabSz="1243083" fontAlgn="base">
              <a:spcBef>
                <a:spcPct val="0"/>
              </a:spcBef>
              <a:spcAft>
                <a:spcPct val="0"/>
              </a:spcAft>
            </a:pPr>
            <a:r>
              <a:rPr lang="en-US" sz="2000" b="1" kern="0" dirty="0">
                <a:gradFill>
                  <a:gsLst>
                    <a:gs pos="0">
                      <a:srgbClr val="FFFFFF"/>
                    </a:gs>
                    <a:gs pos="100000">
                      <a:srgbClr val="FFFFFF"/>
                    </a:gs>
                  </a:gsLst>
                  <a:lin ang="5400000" scaled="0"/>
                </a:gradFill>
                <a:effectLst>
                  <a:outerShdw blurRad="38100" dist="38100" dir="2700000" algn="tl">
                    <a:srgbClr val="000000">
                      <a:alpha val="43137"/>
                    </a:srgbClr>
                  </a:outerShdw>
                </a:effectLst>
                <a:cs typeface="Segoe UI" panose="020B0502040204020203" pitchFamily="34" charset="0"/>
              </a:rPr>
              <a:t>Cloud</a:t>
            </a:r>
          </a:p>
        </p:txBody>
      </p:sp>
      <p:sp>
        <p:nvSpPr>
          <p:cNvPr id="109" name="Rectangle 17"/>
          <p:cNvSpPr/>
          <p:nvPr/>
        </p:nvSpPr>
        <p:spPr bwMode="auto">
          <a:xfrm>
            <a:off x="5886450" y="1268676"/>
            <a:ext cx="2017161" cy="704586"/>
          </a:xfrm>
          <a:prstGeom prst="rect">
            <a:avLst/>
          </a:prstGeom>
          <a:solidFill>
            <a:schemeClr val="tx1">
              <a:lumMod val="50000"/>
              <a:alpha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146304" tIns="91440" rIns="91440" bIns="91440" numCol="1" rtlCol="0" anchor="t" anchorCtr="0" compatLnSpc="1">
            <a:prstTxWarp prst="textNoShape">
              <a:avLst/>
            </a:prstTxWarp>
          </a:bodyPr>
          <a:lstStyle/>
          <a:p>
            <a:pPr algn="ctr" defTabSz="1243083" fontAlgn="base">
              <a:spcBef>
                <a:spcPct val="0"/>
              </a:spcBef>
              <a:spcAft>
                <a:spcPct val="0"/>
              </a:spcAft>
            </a:pPr>
            <a:r>
              <a:rPr lang="en-US" sz="2000" b="1" kern="0" dirty="0">
                <a:gradFill>
                  <a:gsLst>
                    <a:gs pos="0">
                      <a:srgbClr val="FFFFFF"/>
                    </a:gs>
                    <a:gs pos="100000">
                      <a:srgbClr val="FFFFFF"/>
                    </a:gs>
                  </a:gsLst>
                  <a:lin ang="5400000" scaled="0"/>
                </a:gradFill>
                <a:effectLst>
                  <a:outerShdw blurRad="38100" dist="38100" dir="2700000" algn="tl">
                    <a:srgbClr val="000000">
                      <a:alpha val="43137"/>
                    </a:srgbClr>
                  </a:outerShdw>
                </a:effectLst>
                <a:cs typeface="Segoe UI" panose="020B0502040204020203" pitchFamily="34" charset="0"/>
              </a:rPr>
              <a:t>Customer</a:t>
            </a:r>
          </a:p>
        </p:txBody>
      </p:sp>
      <p:sp>
        <p:nvSpPr>
          <p:cNvPr id="110" name="Rectangle 109"/>
          <p:cNvSpPr/>
          <p:nvPr/>
        </p:nvSpPr>
        <p:spPr bwMode="auto">
          <a:xfrm>
            <a:off x="7937222" y="1268676"/>
            <a:ext cx="3531939" cy="704586"/>
          </a:xfrm>
          <a:prstGeom prst="rect">
            <a:avLst/>
          </a:prstGeom>
          <a:solidFill>
            <a:schemeClr val="tx1">
              <a:lumMod val="50000"/>
              <a:alpha val="4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146304" tIns="91440" rIns="91440" bIns="91440" numCol="1" rtlCol="0" anchor="t" anchorCtr="0" compatLnSpc="1">
            <a:prstTxWarp prst="textNoShape">
              <a:avLst/>
            </a:prstTxWarp>
          </a:bodyPr>
          <a:lstStyle/>
          <a:p>
            <a:pPr defTabSz="1243083" fontAlgn="base">
              <a:spcBef>
                <a:spcPct val="0"/>
              </a:spcBef>
              <a:spcAft>
                <a:spcPct val="0"/>
              </a:spcAft>
            </a:pPr>
            <a:r>
              <a:rPr lang="en-US" sz="2000" b="1" kern="0" dirty="0">
                <a:gradFill>
                  <a:gsLst>
                    <a:gs pos="0">
                      <a:srgbClr val="FFFFFF"/>
                    </a:gs>
                    <a:gs pos="100000">
                      <a:srgbClr val="FFFFFF"/>
                    </a:gs>
                  </a:gsLst>
                  <a:lin ang="5400000" scaled="0"/>
                </a:gradFill>
                <a:effectLst>
                  <a:outerShdw blurRad="38100" dist="38100" dir="2700000" algn="tl">
                    <a:srgbClr val="000000">
                      <a:alpha val="43137"/>
                    </a:srgbClr>
                  </a:outerShdw>
                </a:effectLst>
                <a:cs typeface="Segoe UI" panose="020B0502040204020203" pitchFamily="34" charset="0"/>
              </a:rPr>
              <a:t>Segment and workloads</a:t>
            </a:r>
          </a:p>
        </p:txBody>
      </p:sp>
      <p:grpSp>
        <p:nvGrpSpPr>
          <p:cNvPr id="7" name="Group 6"/>
          <p:cNvGrpSpPr/>
          <p:nvPr/>
        </p:nvGrpSpPr>
        <p:grpSpPr>
          <a:xfrm>
            <a:off x="312738" y="4254537"/>
            <a:ext cx="11156422" cy="1228702"/>
            <a:chOff x="312738" y="4254537"/>
            <a:chExt cx="11156422" cy="1228702"/>
          </a:xfrm>
        </p:grpSpPr>
        <p:grpSp>
          <p:nvGrpSpPr>
            <p:cNvPr id="6" name="Group 5"/>
            <p:cNvGrpSpPr/>
            <p:nvPr/>
          </p:nvGrpSpPr>
          <p:grpSpPr>
            <a:xfrm>
              <a:off x="312738" y="4353320"/>
              <a:ext cx="11156422" cy="1100878"/>
              <a:chOff x="312738" y="4315336"/>
              <a:chExt cx="11156422" cy="1100878"/>
            </a:xfrm>
          </p:grpSpPr>
          <p:sp>
            <p:nvSpPr>
              <p:cNvPr id="50" name="Rectangle 49"/>
              <p:cNvSpPr/>
              <p:nvPr/>
            </p:nvSpPr>
            <p:spPr>
              <a:xfrm>
                <a:off x="312738" y="4315336"/>
                <a:ext cx="11156422" cy="11008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srgbClr val="FFFFFF"/>
                  </a:solidFill>
                  <a:cs typeface="Segoe UI" panose="020B0502040204020203" pitchFamily="34" charset="0"/>
                </a:endParaRPr>
              </a:p>
            </p:txBody>
          </p:sp>
          <p:sp>
            <p:nvSpPr>
              <p:cNvPr id="53" name="Freeform 52"/>
              <p:cNvSpPr/>
              <p:nvPr/>
            </p:nvSpPr>
            <p:spPr>
              <a:xfrm rot="5400000">
                <a:off x="6341213" y="3839364"/>
                <a:ext cx="1100392" cy="2052341"/>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2"/>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sp>
            <p:nvSpPr>
              <p:cNvPr id="54" name="Freeform 53"/>
              <p:cNvSpPr/>
              <p:nvPr/>
            </p:nvSpPr>
            <p:spPr>
              <a:xfrm rot="5400000">
                <a:off x="788716" y="3839364"/>
                <a:ext cx="1100394" cy="2052341"/>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lumMod val="75000"/>
                </a:schemeClr>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grpSp>
            <p:nvGrpSpPr>
              <p:cNvPr id="55" name="Group 54"/>
              <p:cNvGrpSpPr/>
              <p:nvPr/>
            </p:nvGrpSpPr>
            <p:grpSpPr>
              <a:xfrm>
                <a:off x="881372" y="4344939"/>
                <a:ext cx="549467" cy="750287"/>
                <a:chOff x="5293615" y="2178868"/>
                <a:chExt cx="1189325" cy="1488408"/>
              </a:xfrm>
            </p:grpSpPr>
            <p:pic>
              <p:nvPicPr>
                <p:cNvPr id="77" name="Picture 2"/>
                <p:cNvPicPr>
                  <a:picLocks noChangeAspect="1" noChangeArrowheads="1"/>
                </p:cNvPicPr>
                <p:nvPr/>
              </p:nvPicPr>
              <p:blipFill>
                <a:blip r:embed="rId4" cstate="print">
                  <a:lum bright="100000" contrast="100000"/>
                </a:blip>
                <a:srcRect/>
                <a:stretch>
                  <a:fillRect/>
                </a:stretch>
              </p:blipFill>
              <p:spPr bwMode="auto">
                <a:xfrm>
                  <a:off x="5293615" y="2178868"/>
                  <a:ext cx="1178385" cy="1079716"/>
                </a:xfrm>
                <a:prstGeom prst="rect">
                  <a:avLst/>
                </a:prstGeom>
                <a:noFill/>
                <a:ln w="9525">
                  <a:noFill/>
                  <a:miter lim="800000"/>
                  <a:headEnd/>
                  <a:tailEnd/>
                </a:ln>
                <a:effectLst/>
              </p:spPr>
            </p:pic>
            <p:sp>
              <p:nvSpPr>
                <p:cNvPr id="78" name="Isosceles Triangle 77"/>
                <p:cNvSpPr/>
                <p:nvPr/>
              </p:nvSpPr>
              <p:spPr bwMode="auto">
                <a:xfrm rot="9180217">
                  <a:off x="5900777" y="2938035"/>
                  <a:ext cx="582163" cy="729241"/>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571228">
                    <a:defRPr/>
                  </a:pPr>
                  <a:endParaRPr lang="en-US" sz="1400" kern="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grpSp>
          <p:cxnSp>
            <p:nvCxnSpPr>
              <p:cNvPr id="70" name="Straight Connector 69"/>
              <p:cNvCxnSpPr/>
              <p:nvPr/>
            </p:nvCxnSpPr>
            <p:spPr>
              <a:xfrm flipH="1">
                <a:off x="2204323" y="4868888"/>
                <a:ext cx="941118"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65437" y="4593996"/>
                <a:ext cx="2534410" cy="566285"/>
              </a:xfrm>
              <a:prstGeom prst="rect">
                <a:avLst/>
              </a:prstGeom>
            </p:spPr>
            <p:txBody>
              <a:bodyPr wrap="square" lIns="121893" tIns="60948" rIns="121893" bIns="60948">
                <a:spAutoFit/>
              </a:bodyPr>
              <a:lstStyle/>
              <a:p>
                <a:pPr algn="ctr" defTabSz="476028" fontAlgn="base">
                  <a:lnSpc>
                    <a:spcPct val="80000"/>
                  </a:lnSpc>
                </a:pPr>
                <a:r>
                  <a:rPr lang="en-US" dirty="0">
                    <a:solidFill>
                      <a:srgbClr val="FFFFFF"/>
                    </a:solidFill>
                    <a:effectLst>
                      <a:outerShdw blurRad="38100" dist="38100" dir="2700000" algn="tl">
                        <a:srgbClr val="000000">
                          <a:alpha val="43137"/>
                        </a:srgbClr>
                      </a:outerShdw>
                    </a:effectLst>
                    <a:cs typeface="Segoe UI" panose="020B0502040204020203" pitchFamily="34" charset="0"/>
                  </a:rPr>
                  <a:t>Secure </a:t>
                </a:r>
                <a:r>
                  <a:rPr lang="en-US" dirty="0" smtClean="0">
                    <a:solidFill>
                      <a:srgbClr val="FFFFFF"/>
                    </a:solidFill>
                    <a:effectLst>
                      <a:outerShdw blurRad="38100" dist="38100" dir="2700000" algn="tl">
                        <a:srgbClr val="000000">
                          <a:alpha val="43137"/>
                        </a:srgbClr>
                      </a:outerShdw>
                    </a:effectLst>
                    <a:cs typeface="Segoe UI" panose="020B0502040204020203" pitchFamily="34" charset="0"/>
                  </a:rPr>
                  <a:t>site-to-site </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a:p>
                <a:pPr algn="ctr" defTabSz="476028" fontAlgn="base">
                  <a:lnSpc>
                    <a:spcPct val="80000"/>
                  </a:lnSpc>
                </a:pPr>
                <a:r>
                  <a:rPr lang="en-US" dirty="0" smtClean="0">
                    <a:solidFill>
                      <a:srgbClr val="FFFFFF"/>
                    </a:solidFill>
                    <a:effectLst>
                      <a:outerShdw blurRad="38100" dist="38100" dir="2700000" algn="tl">
                        <a:srgbClr val="000000">
                          <a:alpha val="43137"/>
                        </a:srgbClr>
                      </a:outerShdw>
                    </a:effectLst>
                    <a:cs typeface="Segoe UI" panose="020B0502040204020203" pitchFamily="34" charset="0"/>
                  </a:rPr>
                  <a:t>VPN connectivity</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cxnSp>
            <p:nvCxnSpPr>
              <p:cNvPr id="72" name="Straight Connector 71"/>
              <p:cNvCxnSpPr/>
              <p:nvPr/>
            </p:nvCxnSpPr>
            <p:spPr>
              <a:xfrm>
                <a:off x="5151437" y="4868888"/>
                <a:ext cx="93000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115" name="Rectangle 77"/>
              <p:cNvSpPr/>
              <p:nvPr/>
            </p:nvSpPr>
            <p:spPr>
              <a:xfrm>
                <a:off x="7937222" y="4317275"/>
                <a:ext cx="3208600" cy="689420"/>
              </a:xfrm>
              <a:prstGeom prst="rect">
                <a:avLst/>
              </a:prstGeom>
            </p:spPr>
            <p:txBody>
              <a:bodyPr wrap="square" lIns="182880" tIns="146304" rIns="182880" bIns="146304">
                <a:spAutoFit/>
              </a:bodyPr>
              <a:lstStyle/>
              <a:p>
                <a:pPr marL="171450" indent="-171450" defTabSz="476028" fontAlgn="base">
                  <a:lnSpc>
                    <a:spcPct val="80000"/>
                  </a:lnSpc>
                  <a:buFont typeface="Arial" pitchFamily="34" charset="0"/>
                  <a:buChar char="•"/>
                </a:pPr>
                <a:r>
                  <a:rPr lang="en-US" sz="1600" b="1" dirty="0" smtClean="0">
                    <a:solidFill>
                      <a:srgbClr val="FFFFFF"/>
                    </a:solidFill>
                    <a:effectLst>
                      <a:outerShdw blurRad="38100" dist="38100" dir="2700000" algn="tl">
                        <a:srgbClr val="000000">
                          <a:alpha val="43137"/>
                        </a:srgbClr>
                      </a:outerShdw>
                    </a:effectLst>
                    <a:cs typeface="Segoe UI" panose="020B0502040204020203" pitchFamily="34" charset="0"/>
                  </a:rPr>
                  <a:t>SMB, Enterprises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Connect to Azure compute</a:t>
                </a:r>
              </a:p>
            </p:txBody>
          </p:sp>
          <p:sp>
            <p:nvSpPr>
              <p:cNvPr id="59" name="Freeform 539"/>
              <p:cNvSpPr>
                <a:spLocks noChangeAspect="1"/>
              </p:cNvSpPr>
              <p:nvPr/>
            </p:nvSpPr>
            <p:spPr bwMode="auto">
              <a:xfrm>
                <a:off x="1181338" y="4895499"/>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2503"/>
                <a:endParaRPr lang="en-US" sz="2400">
                  <a:solidFill>
                    <a:srgbClr val="505050"/>
                  </a:solidFill>
                  <a:cs typeface="Segoe UI" panose="020B0502040204020203" pitchFamily="34" charset="0"/>
                </a:endParaRPr>
              </a:p>
            </p:txBody>
          </p:sp>
        </p:grpSp>
        <p:pic>
          <p:nvPicPr>
            <p:cNvPr id="67" name="Picture 2"/>
            <p:cNvPicPr>
              <a:picLocks noChangeAspect="1" noChangeArrowheads="1"/>
            </p:cNvPicPr>
            <p:nvPr/>
          </p:nvPicPr>
          <p:blipFill>
            <a:blip r:embed="rId4" cstate="print">
              <a:lum bright="100000" contrast="100000"/>
            </a:blip>
            <a:srcRect/>
            <a:stretch>
              <a:fillRect/>
            </a:stretch>
          </p:blipFill>
          <p:spPr bwMode="auto">
            <a:xfrm>
              <a:off x="6440934" y="4254537"/>
              <a:ext cx="1005739" cy="1228702"/>
            </a:xfrm>
            <a:prstGeom prst="rect">
              <a:avLst/>
            </a:prstGeom>
            <a:noFill/>
            <a:ln w="9525">
              <a:noFill/>
              <a:miter lim="800000"/>
              <a:headEnd/>
              <a:tailEnd/>
            </a:ln>
            <a:effectLst/>
          </p:spPr>
        </p:pic>
      </p:grpSp>
      <p:grpSp>
        <p:nvGrpSpPr>
          <p:cNvPr id="5" name="Group 4"/>
          <p:cNvGrpSpPr/>
          <p:nvPr/>
        </p:nvGrpSpPr>
        <p:grpSpPr>
          <a:xfrm>
            <a:off x="312738" y="3201391"/>
            <a:ext cx="11156422" cy="1127893"/>
            <a:chOff x="312738" y="3159809"/>
            <a:chExt cx="11156422" cy="1127893"/>
          </a:xfrm>
        </p:grpSpPr>
        <p:sp>
          <p:nvSpPr>
            <p:cNvPr id="51" name="Rectangle 50"/>
            <p:cNvSpPr/>
            <p:nvPr/>
          </p:nvSpPr>
          <p:spPr>
            <a:xfrm>
              <a:off x="312738" y="3159817"/>
              <a:ext cx="11156422" cy="10962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srgbClr val="FFFFFF"/>
                </a:solidFill>
                <a:cs typeface="Segoe UI" panose="020B0502040204020203" pitchFamily="34" charset="0"/>
              </a:endParaRPr>
            </a:p>
          </p:txBody>
        </p:sp>
        <p:grpSp>
          <p:nvGrpSpPr>
            <p:cNvPr id="95" name="Group 94"/>
            <p:cNvGrpSpPr/>
            <p:nvPr/>
          </p:nvGrpSpPr>
          <p:grpSpPr>
            <a:xfrm>
              <a:off x="312739" y="3159809"/>
              <a:ext cx="7604838" cy="1127893"/>
              <a:chOff x="2916922" y="5310943"/>
              <a:chExt cx="8816693" cy="980720"/>
            </a:xfrm>
          </p:grpSpPr>
          <p:sp>
            <p:nvSpPr>
              <p:cNvPr id="98" name="Freeform 97"/>
              <p:cNvSpPr/>
              <p:nvPr/>
            </p:nvSpPr>
            <p:spPr>
              <a:xfrm rot="5400000">
                <a:off x="10066868" y="4598309"/>
                <a:ext cx="954106"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2"/>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sp>
            <p:nvSpPr>
              <p:cNvPr id="101" name="Freeform 100"/>
              <p:cNvSpPr/>
              <p:nvPr/>
            </p:nvSpPr>
            <p:spPr>
              <a:xfrm rot="5400000">
                <a:off x="3629998" y="4597869"/>
                <a:ext cx="953235"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lumMod val="75000"/>
                </a:schemeClr>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pic>
            <p:nvPicPr>
              <p:cNvPr id="103" name="Picture 6" descr="\\magnum\Projects\Microsoft\Cloud Power FY12\Design\Icons\PNGs\Server_2.png"/>
              <p:cNvPicPr>
                <a:picLocks noChangeAspect="1" noChangeArrowheads="1"/>
              </p:cNvPicPr>
              <p:nvPr/>
            </p:nvPicPr>
            <p:blipFill>
              <a:blip r:embed="rId5" cstate="print">
                <a:lum bright="100000"/>
              </a:blip>
              <a:srcRect/>
              <a:stretch>
                <a:fillRect/>
              </a:stretch>
            </p:blipFill>
            <p:spPr bwMode="auto">
              <a:xfrm>
                <a:off x="10053562" y="5310943"/>
                <a:ext cx="980722" cy="980720"/>
              </a:xfrm>
              <a:prstGeom prst="rect">
                <a:avLst/>
              </a:prstGeom>
              <a:noFill/>
            </p:spPr>
          </p:pic>
          <p:sp>
            <p:nvSpPr>
              <p:cNvPr id="104" name="Rectangle 103"/>
              <p:cNvSpPr/>
              <p:nvPr/>
            </p:nvSpPr>
            <p:spPr>
              <a:xfrm>
                <a:off x="5853434" y="5535541"/>
                <a:ext cx="2938276" cy="492393"/>
              </a:xfrm>
              <a:prstGeom prst="rect">
                <a:avLst/>
              </a:prstGeom>
            </p:spPr>
            <p:txBody>
              <a:bodyPr wrap="square" lIns="121893" tIns="60948" rIns="121893" bIns="60948">
                <a:spAutoFit/>
              </a:bodyPr>
              <a:lstStyle/>
              <a:p>
                <a:pPr algn="ctr" defTabSz="476028" fontAlgn="base">
                  <a:lnSpc>
                    <a:spcPct val="80000"/>
                  </a:lnSpc>
                </a:pPr>
                <a:r>
                  <a:rPr lang="en-US" dirty="0">
                    <a:solidFill>
                      <a:srgbClr val="FFFFFF"/>
                    </a:solidFill>
                    <a:effectLst>
                      <a:outerShdw blurRad="38100" dist="38100" dir="2700000" algn="tl">
                        <a:srgbClr val="000000">
                          <a:alpha val="43137"/>
                        </a:srgbClr>
                      </a:outerShdw>
                    </a:effectLst>
                    <a:cs typeface="Segoe UI" panose="020B0502040204020203" pitchFamily="34" charset="0"/>
                  </a:rPr>
                  <a:t>Secure p</a:t>
                </a:r>
                <a:r>
                  <a:rPr lang="en-US" dirty="0" smtClean="0">
                    <a:solidFill>
                      <a:srgbClr val="FFFFFF"/>
                    </a:solidFill>
                    <a:effectLst>
                      <a:outerShdw blurRad="38100" dist="38100" dir="2700000" algn="tl">
                        <a:srgbClr val="000000">
                          <a:alpha val="43137"/>
                        </a:srgbClr>
                      </a:outerShdw>
                    </a:effectLst>
                    <a:cs typeface="Segoe UI" panose="020B0502040204020203" pitchFamily="34" charset="0"/>
                  </a:rPr>
                  <a:t>oint-to-site connectivity</a:t>
                </a:r>
                <a:endParaRPr lang="en-US" sz="1200" dirty="0">
                  <a:solidFill>
                    <a:srgbClr val="FFFFFF"/>
                  </a:solidFill>
                  <a:effectLst>
                    <a:outerShdw blurRad="38100" dist="38100" dir="2700000" algn="tl">
                      <a:srgbClr val="000000">
                        <a:alpha val="43137"/>
                      </a:srgbClr>
                    </a:outerShdw>
                  </a:effectLst>
                  <a:cs typeface="Segoe UI" panose="020B0502040204020203" pitchFamily="34" charset="0"/>
                </a:endParaRPr>
              </a:p>
            </p:txBody>
          </p:sp>
          <p:cxnSp>
            <p:nvCxnSpPr>
              <p:cNvPr id="105" name="Straight Connector 104"/>
              <p:cNvCxnSpPr/>
              <p:nvPr/>
            </p:nvCxnSpPr>
            <p:spPr>
              <a:xfrm>
                <a:off x="8526682" y="5801304"/>
                <a:ext cx="1061437"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093172" y="5801304"/>
                <a:ext cx="110785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96" name="Picture 2"/>
            <p:cNvPicPr>
              <a:picLocks noChangeAspect="1" noChangeArrowheads="1"/>
            </p:cNvPicPr>
            <p:nvPr/>
          </p:nvPicPr>
          <p:blipFill>
            <a:blip r:embed="rId4" cstate="print">
              <a:lum bright="100000" contrast="100000"/>
            </a:blip>
            <a:srcRect/>
            <a:stretch>
              <a:fillRect/>
            </a:stretch>
          </p:blipFill>
          <p:spPr bwMode="auto">
            <a:xfrm>
              <a:off x="881372" y="3165974"/>
              <a:ext cx="544413" cy="544270"/>
            </a:xfrm>
            <a:prstGeom prst="rect">
              <a:avLst/>
            </a:prstGeom>
            <a:noFill/>
            <a:ln w="9525">
              <a:noFill/>
              <a:miter lim="800000"/>
              <a:headEnd/>
              <a:tailEnd/>
            </a:ln>
            <a:effectLst/>
          </p:spPr>
        </p:pic>
        <p:sp>
          <p:nvSpPr>
            <p:cNvPr id="97" name="Isosceles Triangle 96"/>
            <p:cNvSpPr/>
            <p:nvPr/>
          </p:nvSpPr>
          <p:spPr bwMode="auto">
            <a:xfrm rot="9180217">
              <a:off x="1161880" y="3548661"/>
              <a:ext cx="268958" cy="367600"/>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571228">
                <a:defRPr/>
              </a:pPr>
              <a:endParaRPr lang="en-US" sz="1400" kern="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sp>
          <p:nvSpPr>
            <p:cNvPr id="114" name="Rectangle 77"/>
            <p:cNvSpPr/>
            <p:nvPr/>
          </p:nvSpPr>
          <p:spPr>
            <a:xfrm>
              <a:off x="7937222" y="3160484"/>
              <a:ext cx="2908832" cy="1083374"/>
            </a:xfrm>
            <a:prstGeom prst="rect">
              <a:avLst/>
            </a:prstGeom>
            <a:solidFill>
              <a:srgbClr val="0070C0"/>
            </a:solidFill>
          </p:spPr>
          <p:txBody>
            <a:bodyPr wrap="square" lIns="182880" tIns="146304" rIns="182880" bIns="146304">
              <a:spAutoFit/>
            </a:bodyPr>
            <a:lstStyle/>
            <a:p>
              <a:pPr marL="171450" indent="-171450" defTabSz="476028" fontAlgn="base">
                <a:lnSpc>
                  <a:spcPct val="80000"/>
                </a:lnSpc>
                <a:buFont typeface="Arial" pitchFamily="34" charset="0"/>
                <a:buChar char="•"/>
              </a:pPr>
              <a:r>
                <a:rPr lang="en-US" sz="1600" b="1" dirty="0" smtClean="0">
                  <a:solidFill>
                    <a:srgbClr val="FFFFFF"/>
                  </a:solidFill>
                  <a:effectLst>
                    <a:outerShdw blurRad="38100" dist="38100" dir="2700000" algn="tl">
                      <a:srgbClr val="000000">
                        <a:alpha val="43137"/>
                      </a:srgbClr>
                    </a:outerShdw>
                  </a:effectLst>
                  <a:cs typeface="Segoe UI" panose="020B0502040204020203" pitchFamily="34" charset="0"/>
                </a:rPr>
                <a:t>Developers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POC Efforts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Small scale deployments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Connect from anywhere</a:t>
              </a:r>
            </a:p>
          </p:txBody>
        </p:sp>
        <p:sp>
          <p:nvSpPr>
            <p:cNvPr id="57" name="Freeform 539"/>
            <p:cNvSpPr>
              <a:spLocks noChangeAspect="1"/>
            </p:cNvSpPr>
            <p:nvPr/>
          </p:nvSpPr>
          <p:spPr bwMode="auto">
            <a:xfrm>
              <a:off x="1181338" y="3706479"/>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2503"/>
              <a:endParaRPr lang="en-US" sz="2400">
                <a:solidFill>
                  <a:srgbClr val="505050"/>
                </a:solidFill>
                <a:cs typeface="Segoe UI" panose="020B0502040204020203" pitchFamily="34" charset="0"/>
              </a:endParaRPr>
            </a:p>
          </p:txBody>
        </p:sp>
      </p:grpSp>
      <p:grpSp>
        <p:nvGrpSpPr>
          <p:cNvPr id="3" name="Group 2"/>
          <p:cNvGrpSpPr/>
          <p:nvPr/>
        </p:nvGrpSpPr>
        <p:grpSpPr>
          <a:xfrm>
            <a:off x="312738" y="5478233"/>
            <a:ext cx="11156422" cy="1219429"/>
            <a:chOff x="312738" y="4914899"/>
            <a:chExt cx="11156422" cy="1219429"/>
          </a:xfrm>
        </p:grpSpPr>
        <p:sp>
          <p:nvSpPr>
            <p:cNvPr id="45" name="Rectangle 44"/>
            <p:cNvSpPr/>
            <p:nvPr/>
          </p:nvSpPr>
          <p:spPr>
            <a:xfrm>
              <a:off x="312738" y="4977547"/>
              <a:ext cx="11156422" cy="1089275"/>
            </a:xfrm>
            <a:prstGeom prst="rect">
              <a:avLst/>
            </a:prstGeom>
            <a:solidFill>
              <a:srgbClr val="0070C0"/>
            </a:solid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ln w="76200">
                  <a:solidFill>
                    <a:srgbClr val="505050"/>
                  </a:solidFill>
                </a:ln>
                <a:solidFill>
                  <a:srgbClr val="EFEFEF"/>
                </a:solidFill>
                <a:cs typeface="Segoe UI" panose="020B0502040204020203" pitchFamily="34" charset="0"/>
              </a:endParaRPr>
            </a:p>
          </p:txBody>
        </p:sp>
        <p:sp>
          <p:nvSpPr>
            <p:cNvPr id="46" name="Freeform 45"/>
            <p:cNvSpPr/>
            <p:nvPr/>
          </p:nvSpPr>
          <p:spPr>
            <a:xfrm rot="5400000">
              <a:off x="6349478" y="4492820"/>
              <a:ext cx="1083857" cy="2052341"/>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2"/>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sp>
          <p:nvSpPr>
            <p:cNvPr id="47" name="Freeform 46"/>
            <p:cNvSpPr/>
            <p:nvPr/>
          </p:nvSpPr>
          <p:spPr>
            <a:xfrm rot="5400000">
              <a:off x="796981" y="4492820"/>
              <a:ext cx="1083858" cy="2052344"/>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lumMod val="75000"/>
              </a:schemeClr>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grpSp>
          <p:nvGrpSpPr>
            <p:cNvPr id="48" name="Group 47"/>
            <p:cNvGrpSpPr/>
            <p:nvPr/>
          </p:nvGrpSpPr>
          <p:grpSpPr>
            <a:xfrm>
              <a:off x="881372" y="5053813"/>
              <a:ext cx="549467" cy="750287"/>
              <a:chOff x="5293615" y="2293499"/>
              <a:chExt cx="1189325" cy="1488408"/>
            </a:xfrm>
          </p:grpSpPr>
          <p:pic>
            <p:nvPicPr>
              <p:cNvPr id="52" name="Picture 2"/>
              <p:cNvPicPr>
                <a:picLocks noChangeAspect="1" noChangeArrowheads="1"/>
              </p:cNvPicPr>
              <p:nvPr/>
            </p:nvPicPr>
            <p:blipFill>
              <a:blip r:embed="rId4" cstate="print">
                <a:lum bright="100000" contrast="100000"/>
              </a:blip>
              <a:srcRect/>
              <a:stretch>
                <a:fillRect/>
              </a:stretch>
            </p:blipFill>
            <p:spPr bwMode="auto">
              <a:xfrm>
                <a:off x="5293615" y="2293499"/>
                <a:ext cx="1178386" cy="1079717"/>
              </a:xfrm>
              <a:prstGeom prst="rect">
                <a:avLst/>
              </a:prstGeom>
              <a:noFill/>
              <a:ln w="9525">
                <a:noFill/>
                <a:miter lim="800000"/>
                <a:headEnd/>
                <a:tailEnd/>
              </a:ln>
              <a:effectLst/>
            </p:spPr>
          </p:pic>
          <p:sp>
            <p:nvSpPr>
              <p:cNvPr id="58" name="Isosceles Triangle 57"/>
              <p:cNvSpPr/>
              <p:nvPr/>
            </p:nvSpPr>
            <p:spPr bwMode="auto">
              <a:xfrm rot="9180217">
                <a:off x="5900776" y="3052666"/>
                <a:ext cx="582164" cy="729241"/>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571228">
                  <a:defRPr/>
                </a:pPr>
                <a:endParaRPr lang="en-US" sz="1400" kern="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grpSp>
        <p:pic>
          <p:nvPicPr>
            <p:cNvPr id="61" name="Picture 2"/>
            <p:cNvPicPr>
              <a:picLocks noChangeAspect="1" noChangeArrowheads="1"/>
            </p:cNvPicPr>
            <p:nvPr/>
          </p:nvPicPr>
          <p:blipFill>
            <a:blip r:embed="rId4" cstate="print">
              <a:lum bright="100000" contrast="100000"/>
            </a:blip>
            <a:srcRect/>
            <a:stretch>
              <a:fillRect/>
            </a:stretch>
          </p:blipFill>
          <p:spPr bwMode="auto">
            <a:xfrm>
              <a:off x="6440934" y="4914899"/>
              <a:ext cx="1005739" cy="1219429"/>
            </a:xfrm>
            <a:prstGeom prst="rect">
              <a:avLst/>
            </a:prstGeom>
            <a:noFill/>
            <a:ln w="9525">
              <a:noFill/>
              <a:miter lim="800000"/>
              <a:headEnd/>
              <a:tailEnd/>
            </a:ln>
            <a:effectLst/>
          </p:spPr>
        </p:pic>
        <p:cxnSp>
          <p:nvCxnSpPr>
            <p:cNvPr id="62" name="Straight Connector 61"/>
            <p:cNvCxnSpPr/>
            <p:nvPr/>
          </p:nvCxnSpPr>
          <p:spPr>
            <a:xfrm flipH="1">
              <a:off x="2204323" y="5519978"/>
              <a:ext cx="941118"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2865437" y="5249862"/>
              <a:ext cx="2543503" cy="566285"/>
            </a:xfrm>
            <a:prstGeom prst="rect">
              <a:avLst/>
            </a:prstGeom>
          </p:spPr>
          <p:txBody>
            <a:bodyPr wrap="square" lIns="121893" tIns="60948" rIns="121893" bIns="60948">
              <a:spAutoFit/>
            </a:bodyPr>
            <a:lstStyle/>
            <a:p>
              <a:pPr algn="ctr" defTabSz="476028" fontAlgn="base">
                <a:lnSpc>
                  <a:spcPct val="80000"/>
                </a:lnSpc>
              </a:pPr>
              <a:r>
                <a:rPr lang="en-US" dirty="0" err="1" smtClean="0">
                  <a:solidFill>
                    <a:srgbClr val="FFFFFF"/>
                  </a:solidFill>
                  <a:effectLst>
                    <a:outerShdw blurRad="38100" dist="38100" dir="2700000" algn="tl">
                      <a:srgbClr val="000000">
                        <a:alpha val="43137"/>
                      </a:srgbClr>
                    </a:outerShdw>
                  </a:effectLst>
                  <a:cs typeface="Segoe UI" panose="020B0502040204020203" pitchFamily="34" charset="0"/>
                </a:rPr>
                <a:t>ExpressRoute</a:t>
              </a:r>
              <a:r>
                <a:rPr lang="en-US" dirty="0" smtClean="0">
                  <a:solidFill>
                    <a:srgbClr val="FFFFFF"/>
                  </a:solidFill>
                  <a:effectLst>
                    <a:outerShdw blurRad="38100" dist="38100" dir="2700000" algn="tl">
                      <a:srgbClr val="000000">
                        <a:alpha val="43137"/>
                      </a:srgbClr>
                    </a:outerShdw>
                  </a:effectLst>
                  <a:cs typeface="Segoe UI" panose="020B0502040204020203" pitchFamily="34" charset="0"/>
                </a:rPr>
                <a:t> private connectivity</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cxnSp>
          <p:nvCxnSpPr>
            <p:cNvPr id="64" name="Straight Connector 63"/>
            <p:cNvCxnSpPr/>
            <p:nvPr/>
          </p:nvCxnSpPr>
          <p:spPr>
            <a:xfrm>
              <a:off x="5151437" y="5519978"/>
              <a:ext cx="93000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sp>
          <p:nvSpPr>
            <p:cNvPr id="65" name="Rectangle 77"/>
            <p:cNvSpPr/>
            <p:nvPr/>
          </p:nvSpPr>
          <p:spPr>
            <a:xfrm>
              <a:off x="7937222" y="4977545"/>
              <a:ext cx="3260024" cy="1083374"/>
            </a:xfrm>
            <a:prstGeom prst="rect">
              <a:avLst/>
            </a:prstGeom>
          </p:spPr>
          <p:txBody>
            <a:bodyPr wrap="square" lIns="182880" tIns="146304" rIns="182880" bIns="146304">
              <a:spAutoFit/>
            </a:bodyPr>
            <a:lstStyle/>
            <a:p>
              <a:pPr marL="171450" indent="-171450" defTabSz="476028" fontAlgn="base">
                <a:lnSpc>
                  <a:spcPct val="80000"/>
                </a:lnSpc>
                <a:buFont typeface="Arial" pitchFamily="34" charset="0"/>
                <a:buChar char="•"/>
              </a:pPr>
              <a:r>
                <a:rPr lang="en-US" sz="1600" b="1" dirty="0" smtClean="0">
                  <a:solidFill>
                    <a:srgbClr val="FFFFFF"/>
                  </a:solidFill>
                  <a:effectLst>
                    <a:outerShdw blurRad="38100" dist="38100" dir="2700000" algn="tl">
                      <a:srgbClr val="000000">
                        <a:alpha val="43137"/>
                      </a:srgbClr>
                    </a:outerShdw>
                  </a:effectLst>
                  <a:cs typeface="Segoe UI" panose="020B0502040204020203" pitchFamily="34" charset="0"/>
                </a:rPr>
                <a:t>SMB &amp; Enterprises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Mission critical workloads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Backup/DR, media, HPC</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Connect to all Azure services</a:t>
              </a:r>
            </a:p>
          </p:txBody>
        </p:sp>
        <p:sp>
          <p:nvSpPr>
            <p:cNvPr id="66" name="Rectangle 65"/>
            <p:cNvSpPr/>
            <p:nvPr/>
          </p:nvSpPr>
          <p:spPr bwMode="auto">
            <a:xfrm>
              <a:off x="312738" y="4977545"/>
              <a:ext cx="11156422" cy="1089276"/>
            </a:xfrm>
            <a:prstGeom prst="rect">
              <a:avLst/>
            </a:prstGeom>
            <a:no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800" spc="-50" dirty="0" smtClean="0">
                <a:gradFill>
                  <a:gsLst>
                    <a:gs pos="1250">
                      <a:srgbClr val="EFEFEF"/>
                    </a:gs>
                    <a:gs pos="10417">
                      <a:srgbClr val="EFEFEF"/>
                    </a:gs>
                  </a:gsLst>
                  <a:lin ang="5400000" scaled="0"/>
                </a:gradFill>
                <a:cs typeface="Segoe UI" panose="020B0502040204020203" pitchFamily="34" charset="0"/>
              </a:endParaRPr>
            </a:p>
          </p:txBody>
        </p:sp>
        <p:sp>
          <p:nvSpPr>
            <p:cNvPr id="68" name="Freeform 539"/>
            <p:cNvSpPr>
              <a:spLocks noChangeAspect="1"/>
            </p:cNvSpPr>
            <p:nvPr/>
          </p:nvSpPr>
          <p:spPr bwMode="auto">
            <a:xfrm>
              <a:off x="1181338" y="5608663"/>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2503"/>
              <a:endParaRPr lang="en-US" sz="2400">
                <a:solidFill>
                  <a:srgbClr val="505050"/>
                </a:solidFill>
                <a:cs typeface="Segoe UI" panose="020B0502040204020203" pitchFamily="34" charset="0"/>
              </a:endParaRPr>
            </a:p>
          </p:txBody>
        </p:sp>
      </p:grpSp>
      <p:grpSp>
        <p:nvGrpSpPr>
          <p:cNvPr id="4" name="Group 3"/>
          <p:cNvGrpSpPr/>
          <p:nvPr/>
        </p:nvGrpSpPr>
        <p:grpSpPr>
          <a:xfrm>
            <a:off x="319615" y="2049462"/>
            <a:ext cx="11156422" cy="1127893"/>
            <a:chOff x="319615" y="1973262"/>
            <a:chExt cx="11156422" cy="1127893"/>
          </a:xfrm>
        </p:grpSpPr>
        <p:sp>
          <p:nvSpPr>
            <p:cNvPr id="49" name="Rectangle 48"/>
            <p:cNvSpPr/>
            <p:nvPr/>
          </p:nvSpPr>
          <p:spPr>
            <a:xfrm>
              <a:off x="319615" y="1973270"/>
              <a:ext cx="11156422" cy="10962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srgbClr val="FFFFFF"/>
                </a:solidFill>
                <a:cs typeface="Segoe UI" panose="020B0502040204020203" pitchFamily="34" charset="0"/>
              </a:endParaRPr>
            </a:p>
          </p:txBody>
        </p:sp>
        <p:grpSp>
          <p:nvGrpSpPr>
            <p:cNvPr id="56" name="Group 55"/>
            <p:cNvGrpSpPr/>
            <p:nvPr/>
          </p:nvGrpSpPr>
          <p:grpSpPr>
            <a:xfrm>
              <a:off x="319616" y="1973262"/>
              <a:ext cx="7604838" cy="1127893"/>
              <a:chOff x="2916922" y="5310943"/>
              <a:chExt cx="8816693" cy="980720"/>
            </a:xfrm>
          </p:grpSpPr>
          <p:sp>
            <p:nvSpPr>
              <p:cNvPr id="60" name="Freeform 59"/>
              <p:cNvSpPr/>
              <p:nvPr/>
            </p:nvSpPr>
            <p:spPr>
              <a:xfrm rot="5400000">
                <a:off x="10066868" y="4598309"/>
                <a:ext cx="954106"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2"/>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sp>
            <p:nvSpPr>
              <p:cNvPr id="69" name="Freeform 68"/>
              <p:cNvSpPr/>
              <p:nvPr/>
            </p:nvSpPr>
            <p:spPr>
              <a:xfrm rot="5400000">
                <a:off x="3629998" y="4597869"/>
                <a:ext cx="953235" cy="2379388"/>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lumMod val="75000"/>
                </a:schemeClr>
              </a:solidFill>
              <a:ln w="12700" cap="flat" cmpd="thickThin" algn="ctr">
                <a:noFill/>
                <a:prstDash val="solid"/>
              </a:ln>
              <a:effectLst/>
            </p:spPr>
            <p:txBody>
              <a:bodyPr lIns="3046613" tIns="38082" rIns="76162" bIns="38082" rtlCol="0" anchor="ctr"/>
              <a:lstStyle/>
              <a:p>
                <a:pPr marL="239635" indent="-239635" defTabSz="475948">
                  <a:lnSpc>
                    <a:spcPct val="90000"/>
                  </a:lnSpc>
                  <a:spcBef>
                    <a:spcPct val="20000"/>
                  </a:spcBef>
                  <a:buSzPct val="90000"/>
                  <a:buFontTx/>
                  <a:buBlip>
                    <a:blip r:embed="rId3"/>
                  </a:buBlip>
                </a:pPr>
                <a:endParaRPr lang="en-US" sz="240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pic>
            <p:nvPicPr>
              <p:cNvPr id="73" name="Picture 6" descr="\\magnum\Projects\Microsoft\Cloud Power FY12\Design\Icons\PNGs\Server_2.png"/>
              <p:cNvPicPr>
                <a:picLocks noChangeAspect="1" noChangeArrowheads="1"/>
              </p:cNvPicPr>
              <p:nvPr/>
            </p:nvPicPr>
            <p:blipFill>
              <a:blip r:embed="rId5" cstate="print">
                <a:lum bright="100000"/>
              </a:blip>
              <a:srcRect/>
              <a:stretch>
                <a:fillRect/>
              </a:stretch>
            </p:blipFill>
            <p:spPr bwMode="auto">
              <a:xfrm>
                <a:off x="10053562" y="5310943"/>
                <a:ext cx="980722" cy="980720"/>
              </a:xfrm>
              <a:prstGeom prst="rect">
                <a:avLst/>
              </a:prstGeom>
              <a:noFill/>
            </p:spPr>
          </p:pic>
          <p:sp>
            <p:nvSpPr>
              <p:cNvPr id="74" name="Rectangle 73"/>
              <p:cNvSpPr/>
              <p:nvPr/>
            </p:nvSpPr>
            <p:spPr>
              <a:xfrm>
                <a:off x="5853434" y="5708485"/>
                <a:ext cx="2938276" cy="299710"/>
              </a:xfrm>
              <a:prstGeom prst="rect">
                <a:avLst/>
              </a:prstGeom>
            </p:spPr>
            <p:txBody>
              <a:bodyPr wrap="square" lIns="121893" tIns="60948" rIns="121893" bIns="60948">
                <a:spAutoFit/>
              </a:bodyPr>
              <a:lstStyle/>
              <a:p>
                <a:pPr algn="ctr" defTabSz="476028" fontAlgn="base">
                  <a:lnSpc>
                    <a:spcPct val="80000"/>
                  </a:lnSpc>
                </a:pPr>
                <a:r>
                  <a:rPr lang="en-US" dirty="0" smtClean="0">
                    <a:solidFill>
                      <a:srgbClr val="FFFFFF"/>
                    </a:solidFill>
                    <a:effectLst>
                      <a:outerShdw blurRad="38100" dist="38100" dir="2700000" algn="tl">
                        <a:srgbClr val="000000">
                          <a:alpha val="43137"/>
                        </a:srgbClr>
                      </a:outerShdw>
                    </a:effectLst>
                    <a:cs typeface="Segoe UI" panose="020B0502040204020203" pitchFamily="34" charset="0"/>
                  </a:rPr>
                  <a:t>Internet Connectivity</a:t>
                </a:r>
                <a:endParaRPr lang="en-US" sz="1200" dirty="0">
                  <a:solidFill>
                    <a:srgbClr val="FFFFFF"/>
                  </a:solidFill>
                  <a:effectLst>
                    <a:outerShdw blurRad="38100" dist="38100" dir="2700000" algn="tl">
                      <a:srgbClr val="000000">
                        <a:alpha val="43137"/>
                      </a:srgbClr>
                    </a:outerShdw>
                  </a:effectLst>
                  <a:cs typeface="Segoe UI" panose="020B0502040204020203" pitchFamily="34" charset="0"/>
                </a:endParaRPr>
              </a:p>
            </p:txBody>
          </p:sp>
          <p:cxnSp>
            <p:nvCxnSpPr>
              <p:cNvPr id="75" name="Straight Connector 74"/>
              <p:cNvCxnSpPr/>
              <p:nvPr/>
            </p:nvCxnSpPr>
            <p:spPr>
              <a:xfrm>
                <a:off x="8526682" y="5801304"/>
                <a:ext cx="1061437"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093172" y="5801304"/>
                <a:ext cx="1107852" cy="0"/>
              </a:xfrm>
              <a:prstGeom prst="line">
                <a:avLst/>
              </a:prstGeom>
              <a:ln w="38100">
                <a:gradFill>
                  <a:gsLst>
                    <a:gs pos="0">
                      <a:schemeClr val="accent3"/>
                    </a:gs>
                    <a:gs pos="100000">
                      <a:schemeClr val="accent3">
                        <a:alpha val="0"/>
                      </a:schemeClr>
                    </a:gs>
                  </a:gsLst>
                  <a:lin ang="10800000" scaled="0"/>
                </a:gradFill>
                <a:tailEnd type="oval"/>
              </a:ln>
            </p:spPr>
            <p:style>
              <a:lnRef idx="1">
                <a:schemeClr val="accent1"/>
              </a:lnRef>
              <a:fillRef idx="0">
                <a:schemeClr val="accent1"/>
              </a:fillRef>
              <a:effectRef idx="0">
                <a:schemeClr val="accent1"/>
              </a:effectRef>
              <a:fontRef idx="minor">
                <a:schemeClr val="tx1"/>
              </a:fontRef>
            </p:style>
          </p:cxnSp>
        </p:grpSp>
        <p:pic>
          <p:nvPicPr>
            <p:cNvPr id="79" name="Picture 2"/>
            <p:cNvPicPr>
              <a:picLocks noChangeAspect="1" noChangeArrowheads="1"/>
            </p:cNvPicPr>
            <p:nvPr/>
          </p:nvPicPr>
          <p:blipFill>
            <a:blip r:embed="rId4" cstate="print">
              <a:lum bright="100000" contrast="100000"/>
            </a:blip>
            <a:srcRect/>
            <a:stretch>
              <a:fillRect/>
            </a:stretch>
          </p:blipFill>
          <p:spPr bwMode="auto">
            <a:xfrm>
              <a:off x="888249" y="1979427"/>
              <a:ext cx="544413" cy="544270"/>
            </a:xfrm>
            <a:prstGeom prst="rect">
              <a:avLst/>
            </a:prstGeom>
            <a:noFill/>
            <a:ln w="9525">
              <a:noFill/>
              <a:miter lim="800000"/>
              <a:headEnd/>
              <a:tailEnd/>
            </a:ln>
            <a:effectLst/>
          </p:spPr>
        </p:pic>
        <p:sp>
          <p:nvSpPr>
            <p:cNvPr id="80" name="Isosceles Triangle 79"/>
            <p:cNvSpPr/>
            <p:nvPr/>
          </p:nvSpPr>
          <p:spPr bwMode="auto">
            <a:xfrm rot="9180217">
              <a:off x="1168757" y="2362114"/>
              <a:ext cx="268958" cy="367600"/>
            </a:xfrm>
            <a:prstGeom prst="triangle">
              <a:avLst>
                <a:gd name="adj" fmla="val 64317"/>
              </a:avLst>
            </a:prstGeom>
            <a:gradFill rotWithShape="1">
              <a:gsLst>
                <a:gs pos="0">
                  <a:sysClr val="window" lastClr="FFFFFF">
                    <a:lumMod val="95000"/>
                    <a:alpha val="0"/>
                  </a:sysClr>
                </a:gs>
                <a:gs pos="50000">
                  <a:schemeClr val="bg1">
                    <a:alpha val="58000"/>
                  </a:schemeClr>
                </a:gs>
                <a:gs pos="100000">
                  <a:schemeClr val="bg1"/>
                </a:gs>
              </a:gsLst>
              <a:lin ang="54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571228">
                <a:defRPr/>
              </a:pPr>
              <a:endParaRPr lang="en-US" sz="1400" kern="0" dirty="0">
                <a:gradFill>
                  <a:gsLst>
                    <a:gs pos="80000">
                      <a:srgbClr val="EFEFEF">
                        <a:lumMod val="10000"/>
                      </a:srgbClr>
                    </a:gs>
                    <a:gs pos="64762">
                      <a:srgbClr val="EFEFEF">
                        <a:lumMod val="10000"/>
                      </a:srgbClr>
                    </a:gs>
                  </a:gsLst>
                  <a:lin ang="5400000" scaled="0"/>
                </a:gradFill>
                <a:cs typeface="Segoe UI" panose="020B0502040204020203" pitchFamily="34" charset="0"/>
              </a:endParaRPr>
            </a:p>
          </p:txBody>
        </p:sp>
        <p:sp>
          <p:nvSpPr>
            <p:cNvPr id="81" name="Rectangle 77"/>
            <p:cNvSpPr/>
            <p:nvPr/>
          </p:nvSpPr>
          <p:spPr>
            <a:xfrm>
              <a:off x="7944098" y="1973937"/>
              <a:ext cx="3473635" cy="1083374"/>
            </a:xfrm>
            <a:prstGeom prst="rect">
              <a:avLst/>
            </a:prstGeom>
            <a:solidFill>
              <a:srgbClr val="0070C0"/>
            </a:solidFill>
          </p:spPr>
          <p:txBody>
            <a:bodyPr wrap="square" lIns="182880" tIns="146304" rIns="182880" bIns="146304">
              <a:spAutoFit/>
            </a:bodyPr>
            <a:lstStyle/>
            <a:p>
              <a:pPr marL="171450" indent="-171450" defTabSz="476028" fontAlgn="base">
                <a:lnSpc>
                  <a:spcPct val="80000"/>
                </a:lnSpc>
                <a:buFont typeface="Arial" pitchFamily="34" charset="0"/>
                <a:buChar char="•"/>
              </a:pPr>
              <a:r>
                <a:rPr lang="en-US" sz="1600" b="1" dirty="0" smtClean="0">
                  <a:solidFill>
                    <a:srgbClr val="FFFFFF"/>
                  </a:solidFill>
                  <a:effectLst>
                    <a:outerShdw blurRad="38100" dist="38100" dir="2700000" algn="tl">
                      <a:srgbClr val="000000">
                        <a:alpha val="43137"/>
                      </a:srgbClr>
                    </a:outerShdw>
                  </a:effectLst>
                  <a:cs typeface="Segoe UI" panose="020B0502040204020203" pitchFamily="34" charset="0"/>
                </a:rPr>
                <a:t>Consumers</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Access over public IP</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DNS resolution</a:t>
              </a:r>
            </a:p>
            <a:p>
              <a:pPr marL="171450" indent="-171450" defTabSz="476028" fontAlgn="base">
                <a:lnSpc>
                  <a:spcPct val="80000"/>
                </a:lnSpc>
                <a:buFont typeface="Arial" pitchFamily="34" charset="0"/>
                <a:buChar char="•"/>
              </a:pPr>
              <a:r>
                <a:rPr lang="en-US" sz="1600" dirty="0" smtClean="0">
                  <a:solidFill>
                    <a:srgbClr val="FFFFFF"/>
                  </a:solidFill>
                  <a:effectLst>
                    <a:outerShdw blurRad="38100" dist="38100" dir="2700000" algn="tl">
                      <a:srgbClr val="000000">
                        <a:alpha val="43137"/>
                      </a:srgbClr>
                    </a:outerShdw>
                  </a:effectLst>
                  <a:cs typeface="Segoe UI" panose="020B0502040204020203" pitchFamily="34" charset="0"/>
                </a:rPr>
                <a:t>Connect from anywhere</a:t>
              </a:r>
            </a:p>
          </p:txBody>
        </p:sp>
        <p:sp>
          <p:nvSpPr>
            <p:cNvPr id="82" name="Freeform 539"/>
            <p:cNvSpPr>
              <a:spLocks noChangeAspect="1"/>
            </p:cNvSpPr>
            <p:nvPr/>
          </p:nvSpPr>
          <p:spPr bwMode="auto">
            <a:xfrm>
              <a:off x="1188215" y="2519932"/>
              <a:ext cx="456175" cy="2507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2503"/>
              <a:endParaRPr lang="en-US" sz="2400">
                <a:solidFill>
                  <a:srgbClr val="505050"/>
                </a:solidFill>
                <a:cs typeface="Segoe UI" panose="020B0502040204020203" pitchFamily="34" charset="0"/>
              </a:endParaRPr>
            </a:p>
          </p:txBody>
        </p:sp>
      </p:grpSp>
    </p:spTree>
    <p:extLst>
      <p:ext uri="{BB962C8B-B14F-4D97-AF65-F5344CB8AC3E}">
        <p14:creationId xmlns:p14="http://schemas.microsoft.com/office/powerpoint/2010/main" val="3862814126"/>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t>On-premises VPN Ecosystem</a:t>
            </a:r>
            <a:endParaRPr lang="en-US" sz="4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202" y="2688756"/>
            <a:ext cx="2277394" cy="915512"/>
          </a:xfrm>
          <a:prstGeom prst="rect">
            <a:avLst/>
          </a:prstGeom>
          <a:solidFill>
            <a:schemeClr val="tx1"/>
          </a:solidFill>
        </p:spPr>
      </p:pic>
      <p:pic>
        <p:nvPicPr>
          <p:cNvPr id="16" name="Picture 15"/>
          <p:cNvPicPr>
            <a:picLocks noChangeAspect="1"/>
          </p:cNvPicPr>
          <p:nvPr/>
        </p:nvPicPr>
        <p:blipFill>
          <a:blip r:embed="rId4"/>
          <a:stretch>
            <a:fillRect/>
          </a:stretch>
        </p:blipFill>
        <p:spPr>
          <a:xfrm>
            <a:off x="4180956" y="2524302"/>
            <a:ext cx="2177908" cy="1150879"/>
          </a:xfrm>
          <a:prstGeom prst="rect">
            <a:avLst/>
          </a:prstGeom>
          <a:solidFill>
            <a:schemeClr val="tx1"/>
          </a:solidFill>
          <a:ln>
            <a:noFill/>
          </a:ln>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4196" y="2577111"/>
            <a:ext cx="3075489" cy="1142597"/>
          </a:xfrm>
          <a:prstGeom prst="rect">
            <a:avLst/>
          </a:prstGeom>
        </p:spPr>
      </p:pic>
      <p:pic>
        <p:nvPicPr>
          <p:cNvPr id="13" name="Picture 12"/>
          <p:cNvPicPr>
            <a:picLocks noChangeAspect="1"/>
          </p:cNvPicPr>
          <p:nvPr/>
        </p:nvPicPr>
        <p:blipFill>
          <a:blip r:embed="rId6"/>
          <a:stretch>
            <a:fillRect/>
          </a:stretch>
        </p:blipFill>
        <p:spPr>
          <a:xfrm>
            <a:off x="4548618" y="5658991"/>
            <a:ext cx="3024056" cy="858142"/>
          </a:xfrm>
          <a:prstGeom prst="rect">
            <a:avLst/>
          </a:prstGeom>
          <a:solidFill>
            <a:schemeClr val="tx1"/>
          </a:solidFill>
          <a:ln>
            <a:no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855" y="5694374"/>
            <a:ext cx="4060171" cy="787377"/>
          </a:xfrm>
          <a:prstGeom prst="rect">
            <a:avLst/>
          </a:prstGeom>
          <a:solidFill>
            <a:schemeClr val="tx1"/>
          </a:solidFill>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23" y="4090813"/>
            <a:ext cx="1550446" cy="1387649"/>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237" y="1666734"/>
            <a:ext cx="4718856" cy="535128"/>
          </a:xfrm>
          <a:prstGeom prst="rect">
            <a:avLst/>
          </a:prstGeom>
        </p:spPr>
      </p:pic>
      <p:pic>
        <p:nvPicPr>
          <p:cNvPr id="24" name="Picture 1" descr="image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041" y="2711867"/>
            <a:ext cx="3787569" cy="101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8147" y="1498918"/>
            <a:ext cx="2971538" cy="702944"/>
          </a:xfrm>
          <a:prstGeom prst="rect">
            <a:avLst/>
          </a:prstGeom>
        </p:spPr>
      </p:pic>
      <p:pic>
        <p:nvPicPr>
          <p:cNvPr id="17" name="Picture 16"/>
          <p:cNvPicPr>
            <a:picLocks noChangeAspect="1"/>
          </p:cNvPicPr>
          <p:nvPr/>
        </p:nvPicPr>
        <p:blipFill>
          <a:blip r:embed="rId12"/>
          <a:stretch>
            <a:fillRect/>
          </a:stretch>
        </p:blipFill>
        <p:spPr>
          <a:xfrm>
            <a:off x="7074515" y="4398389"/>
            <a:ext cx="2785790" cy="772496"/>
          </a:xfrm>
          <a:prstGeom prst="rect">
            <a:avLst/>
          </a:prstGeom>
          <a:solidFill>
            <a:schemeClr val="tx1"/>
          </a:solidFill>
          <a:ln>
            <a:noFill/>
          </a:ln>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05456" y="4219308"/>
            <a:ext cx="4062240" cy="1130658"/>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7523" y="4151588"/>
            <a:ext cx="1411114" cy="1266098"/>
          </a:xfrm>
          <a:prstGeom prst="rect">
            <a:avLst/>
          </a:prstGeom>
          <a:noFill/>
          <a:ln>
            <a:noFill/>
          </a:ln>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l="12611" t="22306" r="8989" b="22941"/>
          <a:stretch/>
        </p:blipFill>
        <p:spPr>
          <a:xfrm>
            <a:off x="274637" y="5402262"/>
            <a:ext cx="3733800" cy="1371600"/>
          </a:xfrm>
          <a:prstGeom prst="rect">
            <a:avLst/>
          </a:prstGeom>
        </p:spPr>
      </p:pic>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2841" y="1289007"/>
            <a:ext cx="3823558" cy="912855"/>
          </a:xfrm>
          <a:prstGeom prst="rect">
            <a:avLst/>
          </a:prstGeom>
        </p:spPr>
      </p:pic>
    </p:spTree>
    <p:extLst>
      <p:ext uri="{BB962C8B-B14F-4D97-AF65-F5344CB8AC3E}">
        <p14:creationId xmlns:p14="http://schemas.microsoft.com/office/powerpoint/2010/main" val="49304695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93579" y="1211263"/>
            <a:ext cx="6106359" cy="5585785"/>
            <a:chOff x="6093579" y="1211263"/>
            <a:chExt cx="6106359" cy="5585785"/>
          </a:xfrm>
        </p:grpSpPr>
        <p:sp>
          <p:nvSpPr>
            <p:cNvPr id="167" name="Rectangle 166"/>
            <p:cNvSpPr/>
            <p:nvPr/>
          </p:nvSpPr>
          <p:spPr bwMode="auto">
            <a:xfrm>
              <a:off x="6227576" y="1211263"/>
              <a:ext cx="5972362" cy="5585785"/>
            </a:xfrm>
            <a:prstGeom prst="rect">
              <a:avLst/>
            </a:prstGeom>
            <a:solidFill>
              <a:schemeClr val="accent3">
                <a:lumMod val="50000"/>
                <a:alpha val="45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b="1" spc="-50" dirty="0">
                <a:gradFill>
                  <a:gsLst>
                    <a:gs pos="86726">
                      <a:srgbClr val="EFEFEF"/>
                    </a:gs>
                    <a:gs pos="36283">
                      <a:srgbClr val="EFEFEF"/>
                    </a:gs>
                  </a:gsLst>
                  <a:lin ang="5400000" scaled="0"/>
                </a:gradFill>
                <a:latin typeface="Segoe UI Light"/>
              </a:endParaRPr>
            </a:p>
          </p:txBody>
        </p:sp>
        <p:sp>
          <p:nvSpPr>
            <p:cNvPr id="81" name="Content Placeholder 1"/>
            <p:cNvSpPr txBox="1">
              <a:spLocks/>
            </p:cNvSpPr>
            <p:nvPr/>
          </p:nvSpPr>
          <p:spPr bwMode="gray">
            <a:xfrm>
              <a:off x="6227576" y="5107355"/>
              <a:ext cx="5972362" cy="1501950"/>
            </a:xfrm>
            <a:prstGeom prst="rect">
              <a:avLst/>
            </a:prstGeom>
          </p:spPr>
          <p:txBody>
            <a:bodyPr wrap="square">
              <a:spAutoFit/>
            </a:bodyPr>
            <a:lstStyle>
              <a:lvl1pPr marL="0" indent="0" algn="l" defTabSz="914400" rtl="0" eaLnBrk="1" latinLnBrk="0" hangingPunct="1">
                <a:lnSpc>
                  <a:spcPct val="100000"/>
                </a:lnSpc>
                <a:spcBef>
                  <a:spcPts val="0"/>
                </a:spcBef>
                <a:spcAft>
                  <a:spcPts val="800"/>
                </a:spcAft>
                <a:buFont typeface="Arial"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itchFamily="34" charset="0"/>
                <a:buNone/>
                <a:defRPr sz="2000" kern="1200">
                  <a:solidFill>
                    <a:schemeClr val="bg2"/>
                  </a:solidFill>
                  <a:latin typeface="+mn-lt"/>
                  <a:ea typeface="+mn-ea"/>
                  <a:cs typeface="+mn-cs"/>
                </a:defRPr>
              </a:lvl2pPr>
              <a:lvl3pPr marL="228600" indent="-228600" algn="l" defTabSz="914400" rtl="0" eaLnBrk="1" latinLnBrk="0" hangingPunct="1">
                <a:lnSpc>
                  <a:spcPct val="100000"/>
                </a:lnSpc>
                <a:spcBef>
                  <a:spcPts val="0"/>
                </a:spcBef>
                <a:buSzPct val="80000"/>
                <a:buFont typeface="Arial" pitchFamily="34" charset="0"/>
                <a:buChar char="•"/>
                <a:defRPr sz="2000" kern="1200">
                  <a:solidFill>
                    <a:schemeClr val="bg2"/>
                  </a:solidFill>
                  <a:latin typeface="+mn-lt"/>
                  <a:ea typeface="+mn-ea"/>
                  <a:cs typeface="+mn-cs"/>
                </a:defRPr>
              </a:lvl3pPr>
              <a:lvl4pPr marL="458788" indent="-228600" algn="l" defTabSz="914400" rtl="0" eaLnBrk="1" latinLnBrk="0" hangingPunct="1">
                <a:lnSpc>
                  <a:spcPct val="100000"/>
                </a:lnSpc>
                <a:spcBef>
                  <a:spcPts val="0"/>
                </a:spcBef>
                <a:buSzPct val="80000"/>
                <a:buFont typeface="Arial" pitchFamily="34" charset="0"/>
                <a:buChar char="–"/>
                <a:defRPr sz="1800" kern="1200">
                  <a:solidFill>
                    <a:schemeClr val="bg2"/>
                  </a:solidFill>
                  <a:latin typeface="+mn-lt"/>
                  <a:ea typeface="+mn-ea"/>
                  <a:cs typeface="+mn-cs"/>
                </a:defRPr>
              </a:lvl4pPr>
              <a:lvl5pPr marL="688975" indent="-228600" algn="l" defTabSz="914400" rtl="0" eaLnBrk="1" latinLnBrk="0" hangingPunct="1">
                <a:lnSpc>
                  <a:spcPct val="100000"/>
                </a:lnSpc>
                <a:spcBef>
                  <a:spcPts val="0"/>
                </a:spcBef>
                <a:buSzPct val="80000"/>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19879">
                <a:spcAft>
                  <a:spcPts val="0"/>
                </a:spcAft>
              </a:pPr>
              <a:r>
                <a:rPr lang="en-US" sz="2800" dirty="0">
                  <a:gradFill>
                    <a:gsLst>
                      <a:gs pos="13869">
                        <a:srgbClr val="00BCF2"/>
                      </a:gs>
                      <a:gs pos="42000">
                        <a:srgbClr val="00BCF2"/>
                      </a:gs>
                    </a:gsLst>
                    <a:lin ang="5400000" scaled="0"/>
                  </a:gradFill>
                  <a:effectLst>
                    <a:outerShdw blurRad="38100" dist="38100" dir="2700000" algn="tl">
                      <a:srgbClr val="000000">
                        <a:alpha val="43137"/>
                      </a:srgbClr>
                    </a:outerShdw>
                  </a:effectLst>
                  <a:cs typeface="Segoe UI" panose="020B0502040204020203" pitchFamily="34" charset="0"/>
                </a:rPr>
                <a:t>Cloud on your WAN</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smtClean="0">
                  <a:gradFill>
                    <a:gsLst>
                      <a:gs pos="1250">
                        <a:srgbClr val="FFFFFF"/>
                      </a:gs>
                      <a:gs pos="100000">
                        <a:srgbClr val="FFFFFF"/>
                      </a:gs>
                    </a:gsLst>
                    <a:lin ang="5400000" scaled="0"/>
                  </a:gradFill>
                </a:rPr>
                <a:t>Traffic flows directly from customer WAN to Microsoft</a:t>
              </a:r>
              <a:endParaRPr lang="en-US" sz="1800" dirty="0">
                <a:gradFill>
                  <a:gsLst>
                    <a:gs pos="1250">
                      <a:srgbClr val="FFFFFF"/>
                    </a:gs>
                    <a:gs pos="100000">
                      <a:srgbClr val="FFFFFF"/>
                    </a:gs>
                  </a:gsLst>
                  <a:lin ang="5400000" scaled="0"/>
                </a:gradFill>
              </a:endParaRP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smtClean="0">
                  <a:gradFill>
                    <a:gsLst>
                      <a:gs pos="1250">
                        <a:srgbClr val="FFFFFF"/>
                      </a:gs>
                      <a:gs pos="100000">
                        <a:srgbClr val="FFFFFF"/>
                      </a:gs>
                    </a:gsLst>
                    <a:lin ang="5400000" scaled="0"/>
                  </a:gradFill>
                </a:rPr>
                <a:t>Reduces complexity</a:t>
              </a:r>
              <a:endParaRPr lang="en-US" sz="1800" dirty="0">
                <a:gradFill>
                  <a:gsLst>
                    <a:gs pos="1250">
                      <a:srgbClr val="FFFFFF"/>
                    </a:gs>
                    <a:gs pos="100000">
                      <a:srgbClr val="FFFFFF"/>
                    </a:gs>
                  </a:gsLst>
                  <a:lin ang="5400000" scaled="0"/>
                </a:gradFill>
              </a:endParaRP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smtClean="0">
                  <a:gradFill>
                    <a:gsLst>
                      <a:gs pos="1250">
                        <a:srgbClr val="FFFFFF"/>
                      </a:gs>
                      <a:gs pos="100000">
                        <a:srgbClr val="FFFFFF"/>
                      </a:gs>
                    </a:gsLst>
                    <a:lin ang="5400000" scaled="0"/>
                  </a:gradFill>
                </a:rPr>
                <a:t>Lower </a:t>
              </a:r>
              <a:r>
                <a:rPr lang="en-US" sz="1800" dirty="0">
                  <a:gradFill>
                    <a:gsLst>
                      <a:gs pos="1250">
                        <a:srgbClr val="FFFFFF"/>
                      </a:gs>
                      <a:gs pos="100000">
                        <a:srgbClr val="FFFFFF"/>
                      </a:gs>
                    </a:gsLst>
                    <a:lin ang="5400000" scaled="0"/>
                  </a:gradFill>
                </a:rPr>
                <a:t>latency, higher bandwidth and </a:t>
              </a:r>
              <a:r>
                <a:rPr lang="en-US" sz="1800" dirty="0" smtClean="0">
                  <a:gradFill>
                    <a:gsLst>
                      <a:gs pos="1250">
                        <a:srgbClr val="FFFFFF"/>
                      </a:gs>
                      <a:gs pos="100000">
                        <a:srgbClr val="FFFFFF"/>
                      </a:gs>
                    </a:gsLst>
                    <a:lin ang="5400000" scaled="0"/>
                  </a:gradFill>
                </a:rPr>
                <a:t>higher availability</a:t>
              </a:r>
              <a:endParaRPr lang="en-US" sz="1800" dirty="0">
                <a:gradFill>
                  <a:gsLst>
                    <a:gs pos="1250">
                      <a:srgbClr val="FFFFFF"/>
                    </a:gs>
                    <a:gs pos="100000">
                      <a:srgbClr val="FFFFFF"/>
                    </a:gs>
                  </a:gsLst>
                  <a:lin ang="5400000" scaled="0"/>
                </a:gradFill>
              </a:endParaRPr>
            </a:p>
          </p:txBody>
        </p:sp>
        <p:sp>
          <p:nvSpPr>
            <p:cNvPr id="116" name="Freeform 5"/>
            <p:cNvSpPr>
              <a:spLocks noEditPoints="1"/>
            </p:cNvSpPr>
            <p:nvPr/>
          </p:nvSpPr>
          <p:spPr bwMode="black">
            <a:xfrm>
              <a:off x="6956077" y="2007733"/>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7" name="Freeform 5"/>
            <p:cNvSpPr>
              <a:spLocks noEditPoints="1"/>
            </p:cNvSpPr>
            <p:nvPr/>
          </p:nvSpPr>
          <p:spPr bwMode="black">
            <a:xfrm>
              <a:off x="8204309" y="1307345"/>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8" name="Freeform 5"/>
            <p:cNvSpPr>
              <a:spLocks noEditPoints="1"/>
            </p:cNvSpPr>
            <p:nvPr/>
          </p:nvSpPr>
          <p:spPr bwMode="black">
            <a:xfrm>
              <a:off x="6956077" y="3552197"/>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22" name="Freeform 539"/>
            <p:cNvSpPr>
              <a:spLocks noChangeAspect="1"/>
            </p:cNvSpPr>
            <p:nvPr/>
          </p:nvSpPr>
          <p:spPr bwMode="auto">
            <a:xfrm>
              <a:off x="10319514" y="1648975"/>
              <a:ext cx="1694290" cy="9314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0078D7"/>
            </a:solidFill>
            <a:ln>
              <a:solidFill>
                <a:srgbClr val="0078D7"/>
              </a:solidFill>
            </a:ln>
            <a:scene3d>
              <a:camera prst="orthographicFront"/>
              <a:lightRig rig="threePt" dir="t"/>
            </a:scene3d>
            <a:sp3d>
              <a:bevelT/>
            </a:sp3d>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23" name="TextBox 122"/>
            <p:cNvSpPr txBox="1"/>
            <p:nvPr/>
          </p:nvSpPr>
          <p:spPr>
            <a:xfrm>
              <a:off x="10561637" y="1956841"/>
              <a:ext cx="1276824"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effectLst>
                    <a:outerShdw blurRad="38100" dist="38100" dir="2700000" algn="tl">
                      <a:srgbClr val="000000">
                        <a:alpha val="43137"/>
                      </a:srgbClr>
                    </a:outerShdw>
                  </a:effectLst>
                </a:rPr>
                <a:t>Microsoft</a:t>
              </a:r>
            </a:p>
          </p:txBody>
        </p:sp>
        <p:sp>
          <p:nvSpPr>
            <p:cNvPr id="124" name="Oval 123"/>
            <p:cNvSpPr/>
            <p:nvPr/>
          </p:nvSpPr>
          <p:spPr bwMode="auto">
            <a:xfrm>
              <a:off x="8504784" y="2952364"/>
              <a:ext cx="1117050" cy="1117050"/>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2400" b="1" spc="-50" dirty="0" smtClean="0">
                  <a:solidFill>
                    <a:srgbClr val="000000"/>
                  </a:solidFill>
                  <a:effectLst>
                    <a:outerShdw blurRad="38100" dist="38100" dir="2700000" algn="tl">
                      <a:srgbClr val="000000">
                        <a:alpha val="43137"/>
                      </a:srgbClr>
                    </a:outerShdw>
                  </a:effectLst>
                </a:rPr>
                <a:t>WAN</a:t>
              </a:r>
              <a:endParaRPr lang="en-US" sz="2400" b="1" spc="-50" dirty="0">
                <a:solidFill>
                  <a:srgbClr val="000000"/>
                </a:solidFill>
                <a:effectLst>
                  <a:outerShdw blurRad="38100" dist="38100" dir="2700000" algn="tl">
                    <a:srgbClr val="000000">
                      <a:alpha val="43137"/>
                    </a:srgbClr>
                  </a:outerShdw>
                </a:effectLst>
              </a:endParaRPr>
            </a:p>
          </p:txBody>
        </p:sp>
        <p:cxnSp>
          <p:nvCxnSpPr>
            <p:cNvPr id="125" name="Straight Arrow Connector 124"/>
            <p:cNvCxnSpPr/>
            <p:nvPr/>
          </p:nvCxnSpPr>
          <p:spPr>
            <a:xfrm flipH="1" flipV="1">
              <a:off x="7771541" y="3057543"/>
              <a:ext cx="691032" cy="252859"/>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7771427" y="3709717"/>
              <a:ext cx="691146" cy="221096"/>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flipV="1">
              <a:off x="8701319" y="2523441"/>
              <a:ext cx="134421" cy="390828"/>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9570764" y="2604769"/>
              <a:ext cx="808083" cy="529081"/>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751914" y="4670295"/>
              <a:ext cx="121892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Corp HQ</a:t>
              </a:r>
            </a:p>
          </p:txBody>
        </p:sp>
        <p:sp>
          <p:nvSpPr>
            <p:cNvPr id="161" name="TextBox 160"/>
            <p:cNvSpPr txBox="1"/>
            <p:nvPr/>
          </p:nvSpPr>
          <p:spPr>
            <a:xfrm>
              <a:off x="6093579" y="3104897"/>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Branch office 1</a:t>
              </a:r>
            </a:p>
          </p:txBody>
        </p:sp>
        <p:sp>
          <p:nvSpPr>
            <p:cNvPr id="162" name="TextBox 161"/>
            <p:cNvSpPr txBox="1"/>
            <p:nvPr/>
          </p:nvSpPr>
          <p:spPr>
            <a:xfrm>
              <a:off x="6523037" y="1236055"/>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Branch office 2</a:t>
              </a:r>
            </a:p>
          </p:txBody>
        </p:sp>
        <p:sp>
          <p:nvSpPr>
            <p:cNvPr id="158" name="Oval 157"/>
            <p:cNvSpPr/>
            <p:nvPr/>
          </p:nvSpPr>
          <p:spPr bwMode="auto">
            <a:xfrm>
              <a:off x="10447377" y="3300873"/>
              <a:ext cx="1348487" cy="1348487"/>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159" name="Freeform 61"/>
            <p:cNvSpPr>
              <a:spLocks noChangeAspect="1" noEditPoints="1"/>
            </p:cNvSpPr>
            <p:nvPr/>
          </p:nvSpPr>
          <p:spPr bwMode="auto">
            <a:xfrm>
              <a:off x="10847497" y="3450693"/>
              <a:ext cx="548247" cy="411764"/>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70" name="TextBox 169"/>
            <p:cNvSpPr txBox="1"/>
            <p:nvPr/>
          </p:nvSpPr>
          <p:spPr>
            <a:xfrm>
              <a:off x="10619042" y="3795020"/>
              <a:ext cx="1021369" cy="738664"/>
            </a:xfrm>
            <a:prstGeom prst="rect">
              <a:avLst/>
            </a:prstGeom>
            <a:noFill/>
          </p:spPr>
          <p:txBody>
            <a:bodyPr wrap="none" lIns="182880" tIns="146304" rIns="182880" bIns="146304" rtlCol="0">
              <a:spAutoFit/>
            </a:bodyPr>
            <a:lstStyle/>
            <a:p>
              <a:pPr algn="ctr" defTabSz="932503">
                <a:lnSpc>
                  <a:spcPct val="90000"/>
                </a:lnSpc>
              </a:pPr>
              <a:r>
                <a:rPr lang="en-US" sz="1600" spc="-50" dirty="0">
                  <a:gradFill>
                    <a:gsLst>
                      <a:gs pos="4425">
                        <a:srgbClr val="505050"/>
                      </a:gs>
                      <a:gs pos="72000">
                        <a:srgbClr val="505050"/>
                      </a:gs>
                    </a:gsLst>
                    <a:lin ang="5400000" scaled="0"/>
                  </a:gradFill>
                </a:rPr>
                <a:t>Public </a:t>
              </a:r>
              <a:br>
                <a:rPr lang="en-US" sz="1600" spc="-50" dirty="0">
                  <a:gradFill>
                    <a:gsLst>
                      <a:gs pos="4425">
                        <a:srgbClr val="505050"/>
                      </a:gs>
                      <a:gs pos="72000">
                        <a:srgbClr val="505050"/>
                      </a:gs>
                    </a:gsLst>
                    <a:lin ang="5400000" scaled="0"/>
                  </a:gradFill>
                </a:rPr>
              </a:br>
              <a:r>
                <a:rPr lang="en-US" sz="1600" spc="-50" dirty="0">
                  <a:gradFill>
                    <a:gsLst>
                      <a:gs pos="4425">
                        <a:srgbClr val="505050"/>
                      </a:gs>
                      <a:gs pos="72000">
                        <a:srgbClr val="505050"/>
                      </a:gs>
                    </a:gsLst>
                    <a:lin ang="5400000" scaled="0"/>
                  </a:gradFill>
                </a:rPr>
                <a:t>internet</a:t>
              </a:r>
            </a:p>
          </p:txBody>
        </p:sp>
      </p:grpSp>
      <p:sp>
        <p:nvSpPr>
          <p:cNvPr id="166" name="Chevron 165"/>
          <p:cNvSpPr/>
          <p:nvPr/>
        </p:nvSpPr>
        <p:spPr>
          <a:xfrm>
            <a:off x="5761037" y="3529587"/>
            <a:ext cx="827096" cy="1339275"/>
          </a:xfrm>
          <a:prstGeom prst="chevron">
            <a:avLst/>
          </a:prstGeom>
          <a:solidFill>
            <a:schemeClr val="tx1"/>
          </a:solidFill>
          <a:ln w="127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677">
              <a:solidFill>
                <a:srgbClr val="505050"/>
              </a:solidFill>
            </a:endParaRPr>
          </a:p>
        </p:txBody>
      </p:sp>
      <p:sp>
        <p:nvSpPr>
          <p:cNvPr id="2" name="Title 1"/>
          <p:cNvSpPr>
            <a:spLocks noGrp="1"/>
          </p:cNvSpPr>
          <p:nvPr>
            <p:ph type="title"/>
          </p:nvPr>
        </p:nvSpPr>
        <p:spPr/>
        <p:txBody>
          <a:bodyPr/>
          <a:lstStyle/>
          <a:p>
            <a:r>
              <a:rPr lang="en-US" dirty="0" smtClean="0"/>
              <a:t>Connectivity choices: Internet or Private</a:t>
            </a:r>
            <a:endParaRPr lang="en-US" dirty="0"/>
          </a:p>
        </p:txBody>
      </p:sp>
      <p:sp>
        <p:nvSpPr>
          <p:cNvPr id="77" name="Freeform 5"/>
          <p:cNvSpPr>
            <a:spLocks noEditPoints="1"/>
          </p:cNvSpPr>
          <p:nvPr/>
        </p:nvSpPr>
        <p:spPr bwMode="black">
          <a:xfrm>
            <a:off x="696045" y="2007733"/>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rgbClr val="EBFA9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8" name="Freeform 5"/>
          <p:cNvSpPr>
            <a:spLocks noEditPoints="1"/>
          </p:cNvSpPr>
          <p:nvPr/>
        </p:nvSpPr>
        <p:spPr bwMode="black">
          <a:xfrm>
            <a:off x="1802739" y="1307345"/>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rgbClr val="EBFA9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9" name="Freeform 5"/>
          <p:cNvSpPr>
            <a:spLocks noEditPoints="1"/>
          </p:cNvSpPr>
          <p:nvPr/>
        </p:nvSpPr>
        <p:spPr bwMode="black">
          <a:xfrm>
            <a:off x="696045" y="3552197"/>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rgbClr val="EBFA9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0" name="Content Placeholder 1"/>
          <p:cNvSpPr txBox="1">
            <a:spLocks/>
          </p:cNvSpPr>
          <p:nvPr/>
        </p:nvSpPr>
        <p:spPr bwMode="gray">
          <a:xfrm>
            <a:off x="312739" y="5107316"/>
            <a:ext cx="5800862" cy="1175706"/>
          </a:xfrm>
          <a:prstGeom prst="rect">
            <a:avLst/>
          </a:prstGeom>
        </p:spPr>
        <p:txBody>
          <a:bodyPr wrap="square">
            <a:spAutoFit/>
          </a:bodyPr>
          <a:lstStyle>
            <a:lvl1pPr marL="0" indent="0" algn="l" defTabSz="914400" rtl="0" eaLnBrk="1" latinLnBrk="0" hangingPunct="1">
              <a:lnSpc>
                <a:spcPct val="100000"/>
              </a:lnSpc>
              <a:spcBef>
                <a:spcPts val="0"/>
              </a:spcBef>
              <a:spcAft>
                <a:spcPts val="800"/>
              </a:spcAft>
              <a:buFont typeface="Arial"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itchFamily="34" charset="0"/>
              <a:buNone/>
              <a:defRPr sz="2000" kern="1200">
                <a:solidFill>
                  <a:schemeClr val="bg2"/>
                </a:solidFill>
                <a:latin typeface="+mn-lt"/>
                <a:ea typeface="+mn-ea"/>
                <a:cs typeface="+mn-cs"/>
              </a:defRPr>
            </a:lvl2pPr>
            <a:lvl3pPr marL="228600" indent="-228600" algn="l" defTabSz="914400" rtl="0" eaLnBrk="1" latinLnBrk="0" hangingPunct="1">
              <a:lnSpc>
                <a:spcPct val="100000"/>
              </a:lnSpc>
              <a:spcBef>
                <a:spcPts val="0"/>
              </a:spcBef>
              <a:buSzPct val="80000"/>
              <a:buFont typeface="Arial" pitchFamily="34" charset="0"/>
              <a:buChar char="•"/>
              <a:defRPr sz="2000" kern="1200">
                <a:solidFill>
                  <a:schemeClr val="bg2"/>
                </a:solidFill>
                <a:latin typeface="+mn-lt"/>
                <a:ea typeface="+mn-ea"/>
                <a:cs typeface="+mn-cs"/>
              </a:defRPr>
            </a:lvl3pPr>
            <a:lvl4pPr marL="458788" indent="-228600" algn="l" defTabSz="914400" rtl="0" eaLnBrk="1" latinLnBrk="0" hangingPunct="1">
              <a:lnSpc>
                <a:spcPct val="100000"/>
              </a:lnSpc>
              <a:spcBef>
                <a:spcPts val="0"/>
              </a:spcBef>
              <a:buSzPct val="80000"/>
              <a:buFont typeface="Arial" pitchFamily="34" charset="0"/>
              <a:buChar char="–"/>
              <a:defRPr sz="1800" kern="1200">
                <a:solidFill>
                  <a:schemeClr val="bg2"/>
                </a:solidFill>
                <a:latin typeface="+mn-lt"/>
                <a:ea typeface="+mn-ea"/>
                <a:cs typeface="+mn-cs"/>
              </a:defRPr>
            </a:lvl4pPr>
            <a:lvl5pPr marL="688975" indent="-228600" algn="l" defTabSz="914400" rtl="0" eaLnBrk="1" latinLnBrk="0" hangingPunct="1">
              <a:lnSpc>
                <a:spcPct val="100000"/>
              </a:lnSpc>
              <a:spcBef>
                <a:spcPts val="0"/>
              </a:spcBef>
              <a:buSzPct val="80000"/>
              <a:buFont typeface="Arial" pitchFamily="34" charset="0"/>
              <a:buChar char="•"/>
              <a:defRPr sz="16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19879">
              <a:spcAft>
                <a:spcPts val="0"/>
              </a:spcAft>
            </a:pPr>
            <a:r>
              <a:rPr lang="en-US" sz="2800" dirty="0">
                <a:gradFill>
                  <a:gsLst>
                    <a:gs pos="13869">
                      <a:srgbClr val="00BCF2"/>
                    </a:gs>
                    <a:gs pos="42000">
                      <a:srgbClr val="00BCF2"/>
                    </a:gs>
                  </a:gsLst>
                  <a:lin ang="5400000" scaled="0"/>
                </a:gradFill>
                <a:effectLst>
                  <a:outerShdw blurRad="38100" dist="38100" dir="2700000" algn="tl">
                    <a:srgbClr val="000000">
                      <a:alpha val="43137"/>
                    </a:srgbClr>
                  </a:outerShdw>
                </a:effectLst>
                <a:cs typeface="Segoe UI" panose="020B0502040204020203" pitchFamily="34" charset="0"/>
              </a:rPr>
              <a:t>IPsec VPN over Internet</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smtClean="0">
                <a:gradFill>
                  <a:gsLst>
                    <a:gs pos="1250">
                      <a:srgbClr val="FFFFFF"/>
                    </a:gs>
                    <a:gs pos="100000">
                      <a:srgbClr val="FFFFFF"/>
                    </a:gs>
                  </a:gsLst>
                  <a:lin ang="5400000" scaled="0"/>
                </a:gradFill>
              </a:rPr>
              <a:t>Encrypted data traverses Internet to reach Azure</a:t>
            </a:r>
          </a:p>
          <a:p>
            <a:pPr marL="171450" lvl="1" indent="-171450" defTabSz="932742">
              <a:lnSpc>
                <a:spcPct val="90000"/>
              </a:lnSpc>
              <a:spcBef>
                <a:spcPts val="600"/>
              </a:spcBef>
              <a:spcAft>
                <a:spcPts val="0"/>
              </a:spcAft>
              <a:buClr>
                <a:srgbClr val="FFFFFF"/>
              </a:buClr>
              <a:buSzPct val="100000"/>
              <a:buFont typeface="Arial" pitchFamily="34" charset="0"/>
              <a:buBlip>
                <a:blip r:embed="rId2"/>
              </a:buBlip>
            </a:pPr>
            <a:r>
              <a:rPr lang="en-US" sz="1800" dirty="0" smtClean="0">
                <a:gradFill>
                  <a:gsLst>
                    <a:gs pos="1250">
                      <a:srgbClr val="FFFFFF"/>
                    </a:gs>
                    <a:gs pos="100000">
                      <a:srgbClr val="FFFFFF"/>
                    </a:gs>
                  </a:gsLst>
                  <a:lin ang="5400000" scaled="0"/>
                </a:gradFill>
              </a:rPr>
              <a:t>Limited bandwidth and higher availability</a:t>
            </a:r>
            <a:endParaRPr lang="en-US" sz="1800" dirty="0">
              <a:gradFill>
                <a:gsLst>
                  <a:gs pos="1250">
                    <a:srgbClr val="FFFFFF"/>
                  </a:gs>
                  <a:gs pos="100000">
                    <a:srgbClr val="FFFFFF"/>
                  </a:gs>
                </a:gsLst>
                <a:lin ang="5400000" scaled="0"/>
              </a:gradFill>
            </a:endParaRPr>
          </a:p>
        </p:txBody>
      </p:sp>
      <p:sp>
        <p:nvSpPr>
          <p:cNvPr id="85" name="Freeform 539"/>
          <p:cNvSpPr>
            <a:spLocks noChangeAspect="1"/>
          </p:cNvSpPr>
          <p:nvPr/>
        </p:nvSpPr>
        <p:spPr bwMode="auto">
          <a:xfrm>
            <a:off x="4059482" y="1648975"/>
            <a:ext cx="1694290" cy="9314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0078D7"/>
          </a:solidFill>
          <a:ln>
            <a:solidFill>
              <a:srgbClr val="0078D7"/>
            </a:solidFill>
          </a:ln>
          <a:scene3d>
            <a:camera prst="orthographicFront"/>
            <a:lightRig rig="threePt" dir="t"/>
          </a:scene3d>
          <a:sp3d>
            <a:bevelT/>
          </a:sp3d>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7" name="TextBox 86"/>
          <p:cNvSpPr txBox="1"/>
          <p:nvPr/>
        </p:nvSpPr>
        <p:spPr>
          <a:xfrm>
            <a:off x="4313237" y="1956841"/>
            <a:ext cx="1276824"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effectLst>
                  <a:outerShdw blurRad="38100" dist="38100" dir="2700000" algn="tl">
                    <a:srgbClr val="000000">
                      <a:alpha val="43137"/>
                    </a:srgbClr>
                  </a:outerShdw>
                </a:effectLst>
              </a:rPr>
              <a:t>Microsoft</a:t>
            </a:r>
          </a:p>
        </p:txBody>
      </p:sp>
      <p:sp>
        <p:nvSpPr>
          <p:cNvPr id="88" name="Oval 87"/>
          <p:cNvSpPr/>
          <p:nvPr/>
        </p:nvSpPr>
        <p:spPr bwMode="auto">
          <a:xfrm>
            <a:off x="2244752" y="2952364"/>
            <a:ext cx="1117050" cy="1117050"/>
          </a:xfrm>
          <a:prstGeom prst="ellipse">
            <a:avLst/>
          </a:prstGeom>
          <a:solidFill>
            <a:schemeClr val="tx1"/>
          </a:solidFill>
          <a:ln w="571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2400" b="1" spc="-50" dirty="0" smtClean="0">
                <a:solidFill>
                  <a:srgbClr val="000000"/>
                </a:solidFill>
                <a:effectLst>
                  <a:outerShdw blurRad="38100" dist="38100" dir="2700000" algn="tl">
                    <a:srgbClr val="000000">
                      <a:alpha val="43137"/>
                    </a:srgbClr>
                  </a:outerShdw>
                </a:effectLst>
              </a:rPr>
              <a:t>WAN</a:t>
            </a:r>
            <a:endParaRPr lang="en-US" sz="2400" b="1" spc="-50" dirty="0">
              <a:solidFill>
                <a:srgbClr val="000000"/>
              </a:solidFill>
              <a:effectLst>
                <a:outerShdw blurRad="38100" dist="38100" dir="2700000" algn="tl">
                  <a:srgbClr val="000000">
                    <a:alpha val="43137"/>
                  </a:srgbClr>
                </a:outerShdw>
              </a:effectLst>
            </a:endParaRPr>
          </a:p>
        </p:txBody>
      </p:sp>
      <p:cxnSp>
        <p:nvCxnSpPr>
          <p:cNvPr id="89" name="Straight Arrow Connector 88"/>
          <p:cNvCxnSpPr/>
          <p:nvPr/>
        </p:nvCxnSpPr>
        <p:spPr>
          <a:xfrm flipH="1" flipV="1">
            <a:off x="1511509" y="3057543"/>
            <a:ext cx="691032" cy="252859"/>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1511395" y="3709717"/>
            <a:ext cx="691146" cy="221096"/>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2441287" y="2523441"/>
            <a:ext cx="134421" cy="390828"/>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129" idx="0"/>
          </p:cNvCxnSpPr>
          <p:nvPr/>
        </p:nvCxnSpPr>
        <p:spPr>
          <a:xfrm flipH="1">
            <a:off x="4913799" y="2581275"/>
            <a:ext cx="1101" cy="1144587"/>
          </a:xfrm>
          <a:prstGeom prst="straightConnector1">
            <a:avLst/>
          </a:prstGeom>
          <a:ln w="57150" cap="sq">
            <a:solidFill>
              <a:srgbClr val="0078D7"/>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503514" y="4670295"/>
            <a:ext cx="1218923" cy="544765"/>
          </a:xfrm>
          <a:prstGeom prst="rect">
            <a:avLst/>
          </a:prstGeom>
          <a:noFill/>
          <a:ln>
            <a:noFill/>
          </a:ln>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rPr>
              <a:t>Corp HQ</a:t>
            </a:r>
          </a:p>
        </p:txBody>
      </p:sp>
      <p:sp>
        <p:nvSpPr>
          <p:cNvPr id="164" name="TextBox 163"/>
          <p:cNvSpPr txBox="1"/>
          <p:nvPr/>
        </p:nvSpPr>
        <p:spPr>
          <a:xfrm>
            <a:off x="182689" y="3121935"/>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rPr>
              <a:t>Branch office 1</a:t>
            </a:r>
          </a:p>
        </p:txBody>
      </p:sp>
      <p:sp>
        <p:nvSpPr>
          <p:cNvPr id="165" name="TextBox 164"/>
          <p:cNvSpPr txBox="1"/>
          <p:nvPr/>
        </p:nvSpPr>
        <p:spPr>
          <a:xfrm>
            <a:off x="182689" y="1236055"/>
            <a:ext cx="1823256"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rPr>
              <a:t>Branch Office 2</a:t>
            </a:r>
          </a:p>
        </p:txBody>
      </p:sp>
      <p:sp>
        <p:nvSpPr>
          <p:cNvPr id="129" name="Oval 128"/>
          <p:cNvSpPr/>
          <p:nvPr/>
        </p:nvSpPr>
        <p:spPr bwMode="auto">
          <a:xfrm>
            <a:off x="4239555" y="3725862"/>
            <a:ext cx="1348487" cy="1348487"/>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83" name="Freeform 61"/>
          <p:cNvSpPr>
            <a:spLocks noChangeAspect="1" noEditPoints="1"/>
          </p:cNvSpPr>
          <p:nvPr/>
        </p:nvSpPr>
        <p:spPr bwMode="auto">
          <a:xfrm>
            <a:off x="4639675" y="3878262"/>
            <a:ext cx="548247" cy="411764"/>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4" name="TextBox 83"/>
          <p:cNvSpPr txBox="1"/>
          <p:nvPr/>
        </p:nvSpPr>
        <p:spPr>
          <a:xfrm>
            <a:off x="4411220" y="4222589"/>
            <a:ext cx="1021369" cy="738664"/>
          </a:xfrm>
          <a:prstGeom prst="rect">
            <a:avLst/>
          </a:prstGeom>
          <a:noFill/>
        </p:spPr>
        <p:txBody>
          <a:bodyPr wrap="none" lIns="182880" tIns="146304" rIns="182880" bIns="146304" rtlCol="0">
            <a:spAutoFit/>
          </a:bodyPr>
          <a:lstStyle/>
          <a:p>
            <a:pPr algn="ctr" defTabSz="932503">
              <a:lnSpc>
                <a:spcPct val="90000"/>
              </a:lnSpc>
            </a:pPr>
            <a:r>
              <a:rPr lang="en-US" sz="1600" spc="-50" dirty="0">
                <a:gradFill>
                  <a:gsLst>
                    <a:gs pos="4425">
                      <a:srgbClr val="505050"/>
                    </a:gs>
                    <a:gs pos="72000">
                      <a:srgbClr val="505050"/>
                    </a:gs>
                  </a:gsLst>
                  <a:lin ang="5400000" scaled="0"/>
                </a:gradFill>
              </a:rPr>
              <a:t>Public </a:t>
            </a:r>
            <a:br>
              <a:rPr lang="en-US" sz="1600" spc="-50" dirty="0">
                <a:gradFill>
                  <a:gsLst>
                    <a:gs pos="4425">
                      <a:srgbClr val="505050"/>
                    </a:gs>
                    <a:gs pos="72000">
                      <a:srgbClr val="505050"/>
                    </a:gs>
                  </a:gsLst>
                  <a:lin ang="5400000" scaled="0"/>
                </a:gradFill>
              </a:rPr>
            </a:br>
            <a:r>
              <a:rPr lang="en-US" sz="1600" spc="-50" dirty="0">
                <a:gradFill>
                  <a:gsLst>
                    <a:gs pos="4425">
                      <a:srgbClr val="505050"/>
                    </a:gs>
                    <a:gs pos="72000">
                      <a:srgbClr val="505050"/>
                    </a:gs>
                  </a:gsLst>
                  <a:lin ang="5400000" scaled="0"/>
                </a:gradFill>
              </a:rPr>
              <a:t>internet</a:t>
            </a:r>
          </a:p>
        </p:txBody>
      </p:sp>
      <p:cxnSp>
        <p:nvCxnSpPr>
          <p:cNvPr id="44" name="Straight Arrow Connector 43"/>
          <p:cNvCxnSpPr/>
          <p:nvPr/>
        </p:nvCxnSpPr>
        <p:spPr>
          <a:xfrm flipH="1">
            <a:off x="1493837" y="4412074"/>
            <a:ext cx="2728046" cy="11407"/>
          </a:xfrm>
          <a:prstGeom prst="straightConnector1">
            <a:avLst/>
          </a:prstGeom>
          <a:ln w="57150" cap="sq">
            <a:solidFill>
              <a:srgbClr val="0078D7"/>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37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ExpressRoute</a:t>
            </a:r>
            <a:endParaRPr lang="en-US" dirty="0"/>
          </a:p>
        </p:txBody>
      </p:sp>
      <p:grpSp>
        <p:nvGrpSpPr>
          <p:cNvPr id="4" name="Group 3"/>
          <p:cNvGrpSpPr/>
          <p:nvPr/>
        </p:nvGrpSpPr>
        <p:grpSpPr>
          <a:xfrm>
            <a:off x="-106363" y="1063805"/>
            <a:ext cx="6106359" cy="5862457"/>
            <a:chOff x="6093579" y="1209675"/>
            <a:chExt cx="6106359" cy="5862457"/>
          </a:xfrm>
        </p:grpSpPr>
        <p:sp>
          <p:nvSpPr>
            <p:cNvPr id="5" name="Rectangle 4"/>
            <p:cNvSpPr/>
            <p:nvPr/>
          </p:nvSpPr>
          <p:spPr bwMode="auto">
            <a:xfrm>
              <a:off x="6227576" y="1209675"/>
              <a:ext cx="5972362" cy="5862457"/>
            </a:xfrm>
            <a:prstGeom prst="rect">
              <a:avLst/>
            </a:prstGeom>
            <a:solidFill>
              <a:schemeClr val="accent3">
                <a:lumMod val="50000"/>
                <a:alpha val="45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3200" b="1" spc="-50" dirty="0">
                <a:gradFill>
                  <a:gsLst>
                    <a:gs pos="86726">
                      <a:srgbClr val="EFEFEF"/>
                    </a:gs>
                    <a:gs pos="36283">
                      <a:srgbClr val="EFEFEF"/>
                    </a:gs>
                  </a:gsLst>
                  <a:lin ang="5400000" scaled="0"/>
                </a:gradFill>
                <a:latin typeface="Segoe UI Light"/>
              </a:endParaRPr>
            </a:p>
          </p:txBody>
        </p:sp>
        <p:sp>
          <p:nvSpPr>
            <p:cNvPr id="7" name="Freeform 5"/>
            <p:cNvSpPr>
              <a:spLocks noEditPoints="1"/>
            </p:cNvSpPr>
            <p:nvPr/>
          </p:nvSpPr>
          <p:spPr bwMode="black">
            <a:xfrm>
              <a:off x="6956077" y="2007733"/>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 name="Freeform 5"/>
            <p:cNvSpPr>
              <a:spLocks noEditPoints="1"/>
            </p:cNvSpPr>
            <p:nvPr/>
          </p:nvSpPr>
          <p:spPr bwMode="black">
            <a:xfrm>
              <a:off x="8204309" y="1307345"/>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9" name="Freeform 5"/>
            <p:cNvSpPr>
              <a:spLocks noEditPoints="1"/>
            </p:cNvSpPr>
            <p:nvPr/>
          </p:nvSpPr>
          <p:spPr bwMode="black">
            <a:xfrm>
              <a:off x="6956077" y="3552197"/>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0" name="Freeform 539"/>
            <p:cNvSpPr>
              <a:spLocks noChangeAspect="1"/>
            </p:cNvSpPr>
            <p:nvPr/>
          </p:nvSpPr>
          <p:spPr bwMode="auto">
            <a:xfrm>
              <a:off x="10319514" y="1648975"/>
              <a:ext cx="1694290" cy="931499"/>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0078D7"/>
            </a:solidFill>
            <a:ln>
              <a:solidFill>
                <a:srgbClr val="0078D7"/>
              </a:solidFill>
            </a:ln>
            <a:scene3d>
              <a:camera prst="orthographicFront"/>
              <a:lightRig rig="threePt" dir="t"/>
            </a:scene3d>
            <a:sp3d>
              <a:bevelT/>
            </a:sp3d>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 name="TextBox 10"/>
            <p:cNvSpPr txBox="1"/>
            <p:nvPr/>
          </p:nvSpPr>
          <p:spPr>
            <a:xfrm>
              <a:off x="10561637" y="1956841"/>
              <a:ext cx="1276824"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86726">
                        <a:srgbClr val="EFEFEF"/>
                      </a:gs>
                      <a:gs pos="36283">
                        <a:srgbClr val="EFEFEF"/>
                      </a:gs>
                    </a:gsLst>
                    <a:lin ang="5400000" scaled="0"/>
                  </a:gradFill>
                  <a:effectLst>
                    <a:outerShdw blurRad="38100" dist="38100" dir="2700000" algn="tl">
                      <a:srgbClr val="000000">
                        <a:alpha val="43137"/>
                      </a:srgbClr>
                    </a:outerShdw>
                  </a:effectLst>
                </a:rPr>
                <a:t>Microsoft</a:t>
              </a:r>
            </a:p>
          </p:txBody>
        </p:sp>
        <p:sp>
          <p:nvSpPr>
            <p:cNvPr id="12" name="Oval 11"/>
            <p:cNvSpPr/>
            <p:nvPr/>
          </p:nvSpPr>
          <p:spPr bwMode="auto">
            <a:xfrm>
              <a:off x="8504784" y="2952364"/>
              <a:ext cx="1117050" cy="1117050"/>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2400" b="1" spc="-50" dirty="0" smtClean="0">
                  <a:solidFill>
                    <a:srgbClr val="000000"/>
                  </a:solidFill>
                  <a:effectLst>
                    <a:outerShdw blurRad="38100" dist="38100" dir="2700000" algn="tl">
                      <a:srgbClr val="000000">
                        <a:alpha val="43137"/>
                      </a:srgbClr>
                    </a:outerShdw>
                  </a:effectLst>
                </a:rPr>
                <a:t>WAN</a:t>
              </a:r>
              <a:endParaRPr lang="en-US" sz="2400" b="1" spc="-50" dirty="0">
                <a:solidFill>
                  <a:srgbClr val="000000"/>
                </a:solidFill>
                <a:effectLst>
                  <a:outerShdw blurRad="38100" dist="38100" dir="2700000" algn="tl">
                    <a:srgbClr val="000000">
                      <a:alpha val="43137"/>
                    </a:srgbClr>
                  </a:outerShdw>
                </a:effectLst>
              </a:endParaRPr>
            </a:p>
          </p:txBody>
        </p:sp>
        <p:cxnSp>
          <p:nvCxnSpPr>
            <p:cNvPr id="13" name="Straight Arrow Connector 12"/>
            <p:cNvCxnSpPr/>
            <p:nvPr/>
          </p:nvCxnSpPr>
          <p:spPr>
            <a:xfrm flipH="1" flipV="1">
              <a:off x="7771541" y="3057543"/>
              <a:ext cx="691032" cy="252859"/>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771427" y="3709717"/>
              <a:ext cx="691146" cy="221096"/>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8701319" y="2523441"/>
              <a:ext cx="134421" cy="390828"/>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570764" y="2604769"/>
              <a:ext cx="808083" cy="529081"/>
            </a:xfrm>
            <a:prstGeom prst="straightConnector1">
              <a:avLst/>
            </a:prstGeom>
            <a:ln w="44450" cap="sq">
              <a:solidFill>
                <a:srgbClr val="0078D7"/>
              </a:solidFill>
              <a:prstDash val="solid"/>
              <a:headEnd type="none" w="med"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51914" y="4670295"/>
              <a:ext cx="121892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Corp HQ</a:t>
              </a:r>
            </a:p>
          </p:txBody>
        </p:sp>
        <p:sp>
          <p:nvSpPr>
            <p:cNvPr id="18" name="TextBox 17"/>
            <p:cNvSpPr txBox="1"/>
            <p:nvPr/>
          </p:nvSpPr>
          <p:spPr>
            <a:xfrm>
              <a:off x="6093579" y="3104897"/>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Branch office 1</a:t>
              </a:r>
            </a:p>
          </p:txBody>
        </p:sp>
        <p:sp>
          <p:nvSpPr>
            <p:cNvPr id="19" name="TextBox 18"/>
            <p:cNvSpPr txBox="1"/>
            <p:nvPr/>
          </p:nvSpPr>
          <p:spPr>
            <a:xfrm>
              <a:off x="6523037" y="1236055"/>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Branch office 2</a:t>
              </a:r>
            </a:p>
          </p:txBody>
        </p:sp>
        <p:sp>
          <p:nvSpPr>
            <p:cNvPr id="20" name="Oval 19"/>
            <p:cNvSpPr/>
            <p:nvPr/>
          </p:nvSpPr>
          <p:spPr bwMode="auto">
            <a:xfrm>
              <a:off x="10447377" y="3300873"/>
              <a:ext cx="1348487" cy="1348487"/>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21" name="Freeform 61"/>
            <p:cNvSpPr>
              <a:spLocks noChangeAspect="1" noEditPoints="1"/>
            </p:cNvSpPr>
            <p:nvPr/>
          </p:nvSpPr>
          <p:spPr bwMode="auto">
            <a:xfrm>
              <a:off x="10847497" y="3450693"/>
              <a:ext cx="548247" cy="411764"/>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2" name="TextBox 21"/>
            <p:cNvSpPr txBox="1"/>
            <p:nvPr/>
          </p:nvSpPr>
          <p:spPr>
            <a:xfrm>
              <a:off x="10619042" y="3795020"/>
              <a:ext cx="1021369" cy="738664"/>
            </a:xfrm>
            <a:prstGeom prst="rect">
              <a:avLst/>
            </a:prstGeom>
            <a:noFill/>
          </p:spPr>
          <p:txBody>
            <a:bodyPr wrap="none" lIns="182880" tIns="146304" rIns="182880" bIns="146304" rtlCol="0">
              <a:spAutoFit/>
            </a:bodyPr>
            <a:lstStyle/>
            <a:p>
              <a:pPr algn="ctr" defTabSz="932503">
                <a:lnSpc>
                  <a:spcPct val="90000"/>
                </a:lnSpc>
              </a:pPr>
              <a:r>
                <a:rPr lang="en-US" sz="1600" spc="-50" dirty="0">
                  <a:gradFill>
                    <a:gsLst>
                      <a:gs pos="4425">
                        <a:srgbClr val="505050"/>
                      </a:gs>
                      <a:gs pos="72000">
                        <a:srgbClr val="505050"/>
                      </a:gs>
                    </a:gsLst>
                    <a:lin ang="5400000" scaled="0"/>
                  </a:gradFill>
                </a:rPr>
                <a:t>Public </a:t>
              </a:r>
              <a:br>
                <a:rPr lang="en-US" sz="1600" spc="-50" dirty="0">
                  <a:gradFill>
                    <a:gsLst>
                      <a:gs pos="4425">
                        <a:srgbClr val="505050"/>
                      </a:gs>
                      <a:gs pos="72000">
                        <a:srgbClr val="505050"/>
                      </a:gs>
                    </a:gsLst>
                    <a:lin ang="5400000" scaled="0"/>
                  </a:gradFill>
                </a:rPr>
              </a:br>
              <a:r>
                <a:rPr lang="en-US" sz="1600" spc="-50" dirty="0">
                  <a:gradFill>
                    <a:gsLst>
                      <a:gs pos="4425">
                        <a:srgbClr val="505050"/>
                      </a:gs>
                      <a:gs pos="72000">
                        <a:srgbClr val="505050"/>
                      </a:gs>
                    </a:gsLst>
                    <a:lin ang="5400000" scaled="0"/>
                  </a:gradFill>
                </a:rPr>
                <a:t>internet</a:t>
              </a:r>
            </a:p>
          </p:txBody>
        </p:sp>
      </p:grpSp>
      <p:sp>
        <p:nvSpPr>
          <p:cNvPr id="23" name="Rectangle 22"/>
          <p:cNvSpPr/>
          <p:nvPr/>
        </p:nvSpPr>
        <p:spPr>
          <a:xfrm>
            <a:off x="0" y="5221823"/>
            <a:ext cx="5999996" cy="1384995"/>
          </a:xfrm>
          <a:prstGeom prst="rect">
            <a:avLst/>
          </a:prstGeom>
          <a:noFill/>
        </p:spPr>
        <p:txBody>
          <a:bodyPr wrap="square">
            <a:spAutoFit/>
          </a:bodyPr>
          <a:lstStyle/>
          <a:p>
            <a:pPr algn="ctr"/>
            <a:r>
              <a:rPr lang="en-US" sz="2800" dirty="0">
                <a:solidFill>
                  <a:srgbClr val="FFFFFF"/>
                </a:solidFill>
                <a:latin typeface="Calibri" panose="020F0502020204030204" pitchFamily="34" charset="0"/>
              </a:rPr>
              <a:t>ExpressRoute </a:t>
            </a:r>
            <a:r>
              <a:rPr lang="en-US" sz="2800">
                <a:solidFill>
                  <a:srgbClr val="FFFFFF"/>
                </a:solidFill>
                <a:latin typeface="Calibri" panose="020F0502020204030204" pitchFamily="34" charset="0"/>
              </a:rPr>
              <a:t>provides </a:t>
            </a:r>
            <a:r>
              <a:rPr lang="en-US" sz="2800" smtClean="0">
                <a:solidFill>
                  <a:srgbClr val="FFFFFF"/>
                </a:solidFill>
                <a:latin typeface="Calibri" panose="020F0502020204030204" pitchFamily="34" charset="0"/>
              </a:rPr>
              <a:t>a </a:t>
            </a:r>
            <a:r>
              <a:rPr lang="en-US" sz="2800" dirty="0">
                <a:solidFill>
                  <a:srgbClr val="FFFFFF"/>
                </a:solidFill>
                <a:latin typeface="Calibri" panose="020F0502020204030204" pitchFamily="34" charset="0"/>
              </a:rPr>
              <a:t>private, </a:t>
            </a:r>
            <a:br>
              <a:rPr lang="en-US" sz="2800" dirty="0">
                <a:solidFill>
                  <a:srgbClr val="FFFFFF"/>
                </a:solidFill>
                <a:latin typeface="Calibri" panose="020F0502020204030204" pitchFamily="34" charset="0"/>
              </a:rPr>
            </a:br>
            <a:r>
              <a:rPr lang="en-US" sz="2800" kern="0" spc="-50" dirty="0">
                <a:solidFill>
                  <a:srgbClr val="FFFFFF"/>
                </a:solidFill>
                <a:latin typeface="Calibri" panose="020F0502020204030204" pitchFamily="34" charset="0"/>
              </a:rPr>
              <a:t>dedicated</a:t>
            </a:r>
            <a:r>
              <a:rPr lang="en-US" sz="2800" dirty="0">
                <a:solidFill>
                  <a:srgbClr val="FFFFFF"/>
                </a:solidFill>
                <a:latin typeface="Calibri" panose="020F0502020204030204" pitchFamily="34" charset="0"/>
              </a:rPr>
              <a:t>, high-throughput network </a:t>
            </a:r>
            <a:r>
              <a:rPr lang="en-US" sz="2800">
                <a:solidFill>
                  <a:srgbClr val="FFFFFF"/>
                </a:solidFill>
                <a:latin typeface="Calibri" panose="020F0502020204030204" pitchFamily="34" charset="0"/>
              </a:rPr>
              <a:t>connection to </a:t>
            </a:r>
            <a:r>
              <a:rPr lang="en-US" sz="2800" smtClean="0">
                <a:solidFill>
                  <a:srgbClr val="FFFFFF"/>
                </a:solidFill>
                <a:latin typeface="Calibri" panose="020F0502020204030204" pitchFamily="34" charset="0"/>
              </a:rPr>
              <a:t>Microsoft</a:t>
            </a:r>
            <a:endParaRPr lang="en-US" sz="2000" b="1" dirty="0">
              <a:solidFill>
                <a:srgbClr val="0582E4"/>
              </a:solidFill>
              <a:effectLst>
                <a:outerShdw blurRad="38100" dist="38100" dir="2700000" algn="tl">
                  <a:srgbClr val="000000">
                    <a:alpha val="43137"/>
                  </a:srgbClr>
                </a:outerShdw>
              </a:effectLst>
              <a:latin typeface="Segoe UI Light"/>
            </a:endParaRPr>
          </a:p>
        </p:txBody>
      </p:sp>
      <p:grpSp>
        <p:nvGrpSpPr>
          <p:cNvPr id="39" name="Group 38"/>
          <p:cNvGrpSpPr/>
          <p:nvPr/>
        </p:nvGrpSpPr>
        <p:grpSpPr>
          <a:xfrm>
            <a:off x="6294437" y="2950096"/>
            <a:ext cx="5778718" cy="1000053"/>
            <a:chOff x="6096000" y="2760141"/>
            <a:chExt cx="6103937" cy="1215647"/>
          </a:xfrm>
          <a:solidFill>
            <a:srgbClr val="7FBA00">
              <a:lumMod val="50000"/>
            </a:srgbClr>
          </a:solidFill>
        </p:grpSpPr>
        <p:sp>
          <p:nvSpPr>
            <p:cNvPr id="40" name="Rectangle 39"/>
            <p:cNvSpPr/>
            <p:nvPr/>
          </p:nvSpPr>
          <p:spPr bwMode="auto">
            <a:xfrm>
              <a:off x="6096000" y="2760141"/>
              <a:ext cx="6103937" cy="1215647"/>
            </a:xfrm>
            <a:prstGeom prst="rect">
              <a:avLst/>
            </a:prstGeom>
            <a:solidFill>
              <a:srgbClr val="552C50"/>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defRPr/>
              </a:pPr>
              <a:r>
                <a:rPr lang="en-US" sz="3200" b="1" kern="0"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Security</a:t>
              </a:r>
            </a:p>
          </p:txBody>
        </p:sp>
        <p:sp>
          <p:nvSpPr>
            <p:cNvPr id="41" name="Freeform 26"/>
            <p:cNvSpPr>
              <a:spLocks noChangeAspect="1" noEditPoints="1"/>
            </p:cNvSpPr>
            <p:nvPr/>
          </p:nvSpPr>
          <p:spPr bwMode="auto">
            <a:xfrm>
              <a:off x="11189998" y="2944996"/>
              <a:ext cx="610116" cy="797142"/>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rgbClr val="FFFFFF"/>
            </a:solidFill>
            <a:ln w="10795" cap="flat" cmpd="sng" algn="ctr">
              <a:noFill/>
              <a:prstDash val="solid"/>
            </a:ln>
            <a:effectLst/>
          </p:spPr>
          <p:txBody>
            <a:bodyPr vert="horz" wrap="square" lIns="91440" tIns="45720" rIns="91440" bIns="45720" numCol="1" anchor="ctr" anchorCtr="0" compatLnSpc="1">
              <a:prstTxWarp prst="textNoShape">
                <a:avLst/>
              </a:prstTxWarp>
            </a:bodyPr>
            <a:lstStyle/>
            <a:p>
              <a:pPr defTabSz="932503">
                <a:defRPr/>
              </a:pPr>
              <a:endParaRPr lang="en-US" b="1" kern="0" smtClean="0">
                <a:solidFill>
                  <a:srgbClr val="505050"/>
                </a:solidFill>
                <a:effectLst>
                  <a:outerShdw blurRad="38100" dist="38100" dir="2700000" algn="tl">
                    <a:srgbClr val="000000">
                      <a:alpha val="43137"/>
                    </a:srgbClr>
                  </a:outerShdw>
                </a:effectLst>
                <a:latin typeface="Segoe UI Light"/>
              </a:endParaRPr>
            </a:p>
          </p:txBody>
        </p:sp>
      </p:grpSp>
      <p:grpSp>
        <p:nvGrpSpPr>
          <p:cNvPr id="42" name="Group 41"/>
          <p:cNvGrpSpPr/>
          <p:nvPr/>
        </p:nvGrpSpPr>
        <p:grpSpPr>
          <a:xfrm>
            <a:off x="6294437" y="5126562"/>
            <a:ext cx="5778718" cy="1000053"/>
            <a:chOff x="6096000" y="5405816"/>
            <a:chExt cx="6103937" cy="1215647"/>
          </a:xfrm>
          <a:solidFill>
            <a:srgbClr val="7FBA00">
              <a:lumMod val="50000"/>
            </a:srgbClr>
          </a:solidFill>
        </p:grpSpPr>
        <p:sp>
          <p:nvSpPr>
            <p:cNvPr id="43" name="Rectangle 42"/>
            <p:cNvSpPr/>
            <p:nvPr/>
          </p:nvSpPr>
          <p:spPr bwMode="auto">
            <a:xfrm>
              <a:off x="6096000" y="5405816"/>
              <a:ext cx="6103937" cy="1215647"/>
            </a:xfrm>
            <a:prstGeom prst="rect">
              <a:avLst/>
            </a:prstGeom>
            <a:solidFill>
              <a:srgbClr val="552C50"/>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defRPr/>
              </a:pPr>
              <a:r>
                <a:rPr lang="en-US" sz="3200" b="1" kern="0"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Lower cost</a:t>
              </a:r>
            </a:p>
          </p:txBody>
        </p:sp>
        <p:grpSp>
          <p:nvGrpSpPr>
            <p:cNvPr id="44" name="Group 43"/>
            <p:cNvGrpSpPr/>
            <p:nvPr/>
          </p:nvGrpSpPr>
          <p:grpSpPr>
            <a:xfrm>
              <a:off x="11033577" y="5540932"/>
              <a:ext cx="941632" cy="945413"/>
              <a:chOff x="11033577" y="5540932"/>
              <a:chExt cx="941632" cy="945413"/>
            </a:xfrm>
            <a:grpFill/>
          </p:grpSpPr>
          <p:sp>
            <p:nvSpPr>
              <p:cNvPr id="45" name="Right Arrow 44"/>
              <p:cNvSpPr/>
              <p:nvPr/>
            </p:nvSpPr>
            <p:spPr bwMode="auto">
              <a:xfrm rot="5400000">
                <a:off x="11031686" y="5542823"/>
                <a:ext cx="945413" cy="941632"/>
              </a:xfrm>
              <a:prstGeom prst="rightArrow">
                <a:avLst/>
              </a:prstGeom>
              <a:solidFill>
                <a:srgbClr val="FFFFFF"/>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b="1" kern="0"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endParaRPr>
              </a:p>
            </p:txBody>
          </p:sp>
          <p:sp>
            <p:nvSpPr>
              <p:cNvPr id="46" name="Freeform 9"/>
              <p:cNvSpPr>
                <a:spLocks noChangeAspect="1"/>
              </p:cNvSpPr>
              <p:nvPr/>
            </p:nvSpPr>
            <p:spPr bwMode="black">
              <a:xfrm>
                <a:off x="11344904" y="5619150"/>
                <a:ext cx="318976" cy="549876"/>
              </a:xfrm>
              <a:custGeom>
                <a:avLst/>
                <a:gdLst>
                  <a:gd name="T0" fmla="*/ 219 w 339"/>
                  <a:gd name="T1" fmla="*/ 584 h 584"/>
                  <a:gd name="T2" fmla="*/ 219 w 339"/>
                  <a:gd name="T3" fmla="*/ 511 h 584"/>
                  <a:gd name="T4" fmla="*/ 339 w 339"/>
                  <a:gd name="T5" fmla="*/ 373 h 584"/>
                  <a:gd name="T6" fmla="*/ 214 w 339"/>
                  <a:gd name="T7" fmla="*/ 230 h 584"/>
                  <a:gd name="T8" fmla="*/ 146 w 339"/>
                  <a:gd name="T9" fmla="*/ 190 h 584"/>
                  <a:gd name="T10" fmla="*/ 186 w 339"/>
                  <a:gd name="T11" fmla="*/ 169 h 584"/>
                  <a:gd name="T12" fmla="*/ 274 w 339"/>
                  <a:gd name="T13" fmla="*/ 191 h 584"/>
                  <a:gd name="T14" fmla="*/ 294 w 339"/>
                  <a:gd name="T15" fmla="*/ 200 h 584"/>
                  <a:gd name="T16" fmla="*/ 300 w 339"/>
                  <a:gd name="T17" fmla="*/ 180 h 584"/>
                  <a:gd name="T18" fmla="*/ 324 w 339"/>
                  <a:gd name="T19" fmla="*/ 89 h 584"/>
                  <a:gd name="T20" fmla="*/ 310 w 339"/>
                  <a:gd name="T21" fmla="*/ 83 h 584"/>
                  <a:gd name="T22" fmla="*/ 222 w 339"/>
                  <a:gd name="T23" fmla="*/ 61 h 584"/>
                  <a:gd name="T24" fmla="*/ 222 w 339"/>
                  <a:gd name="T25" fmla="*/ 0 h 584"/>
                  <a:gd name="T26" fmla="*/ 121 w 339"/>
                  <a:gd name="T27" fmla="*/ 0 h 584"/>
                  <a:gd name="T28" fmla="*/ 121 w 339"/>
                  <a:gd name="T29" fmla="*/ 68 h 584"/>
                  <a:gd name="T30" fmla="*/ 7 w 339"/>
                  <a:gd name="T31" fmla="*/ 201 h 584"/>
                  <a:gd name="T32" fmla="*/ 140 w 339"/>
                  <a:gd name="T33" fmla="*/ 341 h 584"/>
                  <a:gd name="T34" fmla="*/ 200 w 339"/>
                  <a:gd name="T35" fmla="*/ 383 h 584"/>
                  <a:gd name="T36" fmla="*/ 153 w 339"/>
                  <a:gd name="T37" fmla="*/ 407 h 584"/>
                  <a:gd name="T38" fmla="*/ 50 w 339"/>
                  <a:gd name="T39" fmla="*/ 379 h 584"/>
                  <a:gd name="T40" fmla="*/ 30 w 339"/>
                  <a:gd name="T41" fmla="*/ 369 h 584"/>
                  <a:gd name="T42" fmla="*/ 0 w 339"/>
                  <a:gd name="T43" fmla="*/ 483 h 584"/>
                  <a:gd name="T44" fmla="*/ 0 w 339"/>
                  <a:gd name="T45" fmla="*/ 483 h 584"/>
                  <a:gd name="T46" fmla="*/ 12 w 339"/>
                  <a:gd name="T47" fmla="*/ 489 h 584"/>
                  <a:gd name="T48" fmla="*/ 118 w 339"/>
                  <a:gd name="T49" fmla="*/ 518 h 584"/>
                  <a:gd name="T50" fmla="*/ 118 w 339"/>
                  <a:gd name="T51" fmla="*/ 584 h 584"/>
                  <a:gd name="T52" fmla="*/ 219 w 339"/>
                  <a:gd name="T53"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9" h="584">
                    <a:moveTo>
                      <a:pt x="219" y="584"/>
                    </a:moveTo>
                    <a:cubicBezTo>
                      <a:pt x="219" y="511"/>
                      <a:pt x="219" y="511"/>
                      <a:pt x="219" y="511"/>
                    </a:cubicBezTo>
                    <a:cubicBezTo>
                      <a:pt x="293" y="493"/>
                      <a:pt x="339" y="442"/>
                      <a:pt x="339" y="373"/>
                    </a:cubicBezTo>
                    <a:cubicBezTo>
                      <a:pt x="339" y="304"/>
                      <a:pt x="301" y="261"/>
                      <a:pt x="214" y="230"/>
                    </a:cubicBezTo>
                    <a:cubicBezTo>
                      <a:pt x="182" y="219"/>
                      <a:pt x="146" y="203"/>
                      <a:pt x="146" y="190"/>
                    </a:cubicBezTo>
                    <a:cubicBezTo>
                      <a:pt x="146" y="172"/>
                      <a:pt x="171" y="169"/>
                      <a:pt x="186" y="169"/>
                    </a:cubicBezTo>
                    <a:cubicBezTo>
                      <a:pt x="230" y="169"/>
                      <a:pt x="258" y="183"/>
                      <a:pt x="274" y="191"/>
                    </a:cubicBezTo>
                    <a:cubicBezTo>
                      <a:pt x="294" y="200"/>
                      <a:pt x="294" y="200"/>
                      <a:pt x="294" y="200"/>
                    </a:cubicBezTo>
                    <a:cubicBezTo>
                      <a:pt x="300" y="180"/>
                      <a:pt x="300" y="180"/>
                      <a:pt x="300" y="180"/>
                    </a:cubicBezTo>
                    <a:cubicBezTo>
                      <a:pt x="324" y="89"/>
                      <a:pt x="324" y="89"/>
                      <a:pt x="324" y="89"/>
                    </a:cubicBezTo>
                    <a:cubicBezTo>
                      <a:pt x="310" y="83"/>
                      <a:pt x="310" y="83"/>
                      <a:pt x="310" y="83"/>
                    </a:cubicBezTo>
                    <a:cubicBezTo>
                      <a:pt x="293" y="75"/>
                      <a:pt x="264" y="64"/>
                      <a:pt x="222" y="61"/>
                    </a:cubicBezTo>
                    <a:cubicBezTo>
                      <a:pt x="222" y="0"/>
                      <a:pt x="222" y="0"/>
                      <a:pt x="222" y="0"/>
                    </a:cubicBezTo>
                    <a:cubicBezTo>
                      <a:pt x="121" y="0"/>
                      <a:pt x="121" y="0"/>
                      <a:pt x="121" y="0"/>
                    </a:cubicBezTo>
                    <a:cubicBezTo>
                      <a:pt x="121" y="68"/>
                      <a:pt x="121" y="68"/>
                      <a:pt x="121" y="68"/>
                    </a:cubicBezTo>
                    <a:cubicBezTo>
                      <a:pt x="51" y="86"/>
                      <a:pt x="7" y="136"/>
                      <a:pt x="7" y="201"/>
                    </a:cubicBezTo>
                    <a:cubicBezTo>
                      <a:pt x="7" y="286"/>
                      <a:pt x="78" y="320"/>
                      <a:pt x="140" y="341"/>
                    </a:cubicBezTo>
                    <a:cubicBezTo>
                      <a:pt x="193" y="359"/>
                      <a:pt x="200" y="372"/>
                      <a:pt x="200" y="383"/>
                    </a:cubicBezTo>
                    <a:cubicBezTo>
                      <a:pt x="200" y="400"/>
                      <a:pt x="176" y="407"/>
                      <a:pt x="153" y="407"/>
                    </a:cubicBezTo>
                    <a:cubicBezTo>
                      <a:pt x="107" y="407"/>
                      <a:pt x="68" y="390"/>
                      <a:pt x="50" y="379"/>
                    </a:cubicBezTo>
                    <a:cubicBezTo>
                      <a:pt x="30" y="369"/>
                      <a:pt x="30" y="369"/>
                      <a:pt x="30" y="369"/>
                    </a:cubicBezTo>
                    <a:cubicBezTo>
                      <a:pt x="0" y="483"/>
                      <a:pt x="0" y="483"/>
                      <a:pt x="0" y="483"/>
                    </a:cubicBezTo>
                    <a:cubicBezTo>
                      <a:pt x="0" y="483"/>
                      <a:pt x="0" y="483"/>
                      <a:pt x="0" y="483"/>
                    </a:cubicBezTo>
                    <a:cubicBezTo>
                      <a:pt x="12" y="489"/>
                      <a:pt x="12" y="489"/>
                      <a:pt x="12" y="489"/>
                    </a:cubicBezTo>
                    <a:cubicBezTo>
                      <a:pt x="39" y="504"/>
                      <a:pt x="79" y="515"/>
                      <a:pt x="118" y="518"/>
                    </a:cubicBezTo>
                    <a:cubicBezTo>
                      <a:pt x="118" y="584"/>
                      <a:pt x="118" y="584"/>
                      <a:pt x="118" y="584"/>
                    </a:cubicBezTo>
                    <a:lnTo>
                      <a:pt x="219" y="584"/>
                    </a:lnTo>
                    <a:close/>
                  </a:path>
                </a:pathLst>
              </a:custGeom>
              <a:solidFill>
                <a:srgbClr val="552C50"/>
              </a:solidFill>
              <a:ln w="10795" cap="flat" cmpd="sng" algn="ctr">
                <a:noFill/>
                <a:prstDash val="solid"/>
                <a:headEnd/>
                <a:tailEnd/>
              </a:ln>
              <a:effectLst/>
              <a:extLst/>
            </p:spPr>
            <p:txBody>
              <a:bodyPr vert="horz" wrap="square" lIns="91440" tIns="45720" rIns="91440" bIns="45720" numCol="1" anchor="ctr" anchorCtr="0" compatLnSpc="1">
                <a:prstTxWarp prst="textNoShape">
                  <a:avLst/>
                </a:prstTxWarp>
              </a:bodyPr>
              <a:lstStyle/>
              <a:p>
                <a:pPr defTabSz="932503">
                  <a:defRPr/>
                </a:pPr>
                <a:endParaRPr lang="en-US" b="1" kern="0" smtClean="0">
                  <a:solidFill>
                    <a:srgbClr val="505050"/>
                  </a:solidFill>
                  <a:effectLst>
                    <a:outerShdw blurRad="38100" dist="38100" dir="2700000" algn="tl">
                      <a:srgbClr val="000000">
                        <a:alpha val="43137"/>
                      </a:srgbClr>
                    </a:outerShdw>
                  </a:effectLst>
                  <a:latin typeface="Segoe UI Light"/>
                </a:endParaRPr>
              </a:p>
            </p:txBody>
          </p:sp>
        </p:grpSp>
      </p:grpSp>
      <p:grpSp>
        <p:nvGrpSpPr>
          <p:cNvPr id="47" name="Group 46"/>
          <p:cNvGrpSpPr/>
          <p:nvPr/>
        </p:nvGrpSpPr>
        <p:grpSpPr>
          <a:xfrm>
            <a:off x="6294437" y="1861863"/>
            <a:ext cx="5778718" cy="1000053"/>
            <a:chOff x="6096000" y="1437303"/>
            <a:chExt cx="6103937" cy="1215647"/>
          </a:xfrm>
          <a:solidFill>
            <a:srgbClr val="7FBA00">
              <a:lumMod val="50000"/>
            </a:srgbClr>
          </a:solidFill>
        </p:grpSpPr>
        <p:sp>
          <p:nvSpPr>
            <p:cNvPr id="48" name="Rectangle 47"/>
            <p:cNvSpPr/>
            <p:nvPr/>
          </p:nvSpPr>
          <p:spPr bwMode="auto">
            <a:xfrm>
              <a:off x="6096000" y="1437303"/>
              <a:ext cx="6103937" cy="1215647"/>
            </a:xfrm>
            <a:prstGeom prst="rect">
              <a:avLst/>
            </a:prstGeom>
            <a:solidFill>
              <a:srgbClr val="552C50"/>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defRPr/>
              </a:pPr>
              <a:r>
                <a:rPr lang="en-US" sz="3200" b="1" kern="0"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Predictable performance</a:t>
              </a:r>
            </a:p>
          </p:txBody>
        </p:sp>
        <p:sp>
          <p:nvSpPr>
            <p:cNvPr id="49" name="Freeform 529"/>
            <p:cNvSpPr>
              <a:spLocks noChangeAspect="1"/>
            </p:cNvSpPr>
            <p:nvPr/>
          </p:nvSpPr>
          <p:spPr bwMode="auto">
            <a:xfrm>
              <a:off x="11134660" y="1698171"/>
              <a:ext cx="812421" cy="643944"/>
            </a:xfrm>
            <a:custGeom>
              <a:avLst/>
              <a:gdLst>
                <a:gd name="T0" fmla="*/ 365 w 413"/>
                <a:gd name="T1" fmla="*/ 18 h 310"/>
                <a:gd name="T2" fmla="*/ 151 w 413"/>
                <a:gd name="T3" fmla="*/ 228 h 310"/>
                <a:gd name="T4" fmla="*/ 73 w 413"/>
                <a:gd name="T5" fmla="*/ 152 h 310"/>
                <a:gd name="T6" fmla="*/ 45 w 413"/>
                <a:gd name="T7" fmla="*/ 181 h 310"/>
                <a:gd name="T8" fmla="*/ 136 w 413"/>
                <a:gd name="T9" fmla="*/ 271 h 310"/>
                <a:gd name="T10" fmla="*/ 165 w 413"/>
                <a:gd name="T11" fmla="*/ 271 h 310"/>
                <a:gd name="T12" fmla="*/ 221 w 413"/>
                <a:gd name="T13" fmla="*/ 217 h 310"/>
                <a:gd name="T14" fmla="*/ 221 w 413"/>
                <a:gd name="T15" fmla="*/ 292 h 310"/>
                <a:gd name="T16" fmla="*/ 19 w 413"/>
                <a:gd name="T17" fmla="*/ 292 h 310"/>
                <a:gd name="T18" fmla="*/ 19 w 413"/>
                <a:gd name="T19" fmla="*/ 90 h 310"/>
                <a:gd name="T20" fmla="*/ 221 w 413"/>
                <a:gd name="T21" fmla="*/ 90 h 310"/>
                <a:gd name="T22" fmla="*/ 221 w 413"/>
                <a:gd name="T23" fmla="*/ 140 h 310"/>
                <a:gd name="T24" fmla="*/ 240 w 413"/>
                <a:gd name="T25" fmla="*/ 121 h 310"/>
                <a:gd name="T26" fmla="*/ 240 w 413"/>
                <a:gd name="T27" fmla="*/ 82 h 310"/>
                <a:gd name="T28" fmla="*/ 229 w 413"/>
                <a:gd name="T29" fmla="*/ 71 h 310"/>
                <a:gd name="T30" fmla="*/ 11 w 413"/>
                <a:gd name="T31" fmla="*/ 71 h 310"/>
                <a:gd name="T32" fmla="*/ 0 w 413"/>
                <a:gd name="T33" fmla="*/ 82 h 310"/>
                <a:gd name="T34" fmla="*/ 0 w 413"/>
                <a:gd name="T35" fmla="*/ 299 h 310"/>
                <a:gd name="T36" fmla="*/ 11 w 413"/>
                <a:gd name="T37" fmla="*/ 310 h 310"/>
                <a:gd name="T38" fmla="*/ 229 w 413"/>
                <a:gd name="T39" fmla="*/ 310 h 310"/>
                <a:gd name="T40" fmla="*/ 240 w 413"/>
                <a:gd name="T41" fmla="*/ 299 h 310"/>
                <a:gd name="T42" fmla="*/ 240 w 413"/>
                <a:gd name="T43" fmla="*/ 198 h 310"/>
                <a:gd name="T44" fmla="*/ 394 w 413"/>
                <a:gd name="T45" fmla="*/ 47 h 310"/>
                <a:gd name="T46" fmla="*/ 365 w 413"/>
                <a:gd name="T47" fmla="*/ 1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3" h="310">
                  <a:moveTo>
                    <a:pt x="365" y="18"/>
                  </a:moveTo>
                  <a:cubicBezTo>
                    <a:pt x="294" y="88"/>
                    <a:pt x="222" y="158"/>
                    <a:pt x="151" y="228"/>
                  </a:cubicBezTo>
                  <a:cubicBezTo>
                    <a:pt x="125" y="203"/>
                    <a:pt x="99" y="178"/>
                    <a:pt x="73" y="152"/>
                  </a:cubicBezTo>
                  <a:cubicBezTo>
                    <a:pt x="55" y="134"/>
                    <a:pt x="26" y="163"/>
                    <a:pt x="45" y="181"/>
                  </a:cubicBezTo>
                  <a:cubicBezTo>
                    <a:pt x="75" y="211"/>
                    <a:pt x="106" y="241"/>
                    <a:pt x="136" y="271"/>
                  </a:cubicBezTo>
                  <a:cubicBezTo>
                    <a:pt x="144" y="279"/>
                    <a:pt x="157" y="279"/>
                    <a:pt x="165" y="271"/>
                  </a:cubicBezTo>
                  <a:cubicBezTo>
                    <a:pt x="184" y="253"/>
                    <a:pt x="202" y="235"/>
                    <a:pt x="221" y="217"/>
                  </a:cubicBezTo>
                  <a:cubicBezTo>
                    <a:pt x="221" y="292"/>
                    <a:pt x="221" y="292"/>
                    <a:pt x="221" y="292"/>
                  </a:cubicBezTo>
                  <a:cubicBezTo>
                    <a:pt x="19" y="292"/>
                    <a:pt x="19" y="292"/>
                    <a:pt x="19" y="292"/>
                  </a:cubicBezTo>
                  <a:cubicBezTo>
                    <a:pt x="19" y="90"/>
                    <a:pt x="19" y="90"/>
                    <a:pt x="19" y="90"/>
                  </a:cubicBezTo>
                  <a:cubicBezTo>
                    <a:pt x="221" y="90"/>
                    <a:pt x="221" y="90"/>
                    <a:pt x="221" y="90"/>
                  </a:cubicBezTo>
                  <a:cubicBezTo>
                    <a:pt x="221" y="140"/>
                    <a:pt x="221" y="140"/>
                    <a:pt x="221" y="140"/>
                  </a:cubicBezTo>
                  <a:cubicBezTo>
                    <a:pt x="240" y="121"/>
                    <a:pt x="240" y="121"/>
                    <a:pt x="240" y="121"/>
                  </a:cubicBezTo>
                  <a:cubicBezTo>
                    <a:pt x="240" y="82"/>
                    <a:pt x="240" y="82"/>
                    <a:pt x="240" y="82"/>
                  </a:cubicBezTo>
                  <a:cubicBezTo>
                    <a:pt x="240" y="76"/>
                    <a:pt x="235" y="71"/>
                    <a:pt x="229" y="71"/>
                  </a:cubicBezTo>
                  <a:cubicBezTo>
                    <a:pt x="11" y="71"/>
                    <a:pt x="11" y="71"/>
                    <a:pt x="11" y="71"/>
                  </a:cubicBezTo>
                  <a:cubicBezTo>
                    <a:pt x="5" y="71"/>
                    <a:pt x="0" y="76"/>
                    <a:pt x="0" y="82"/>
                  </a:cubicBezTo>
                  <a:cubicBezTo>
                    <a:pt x="0" y="299"/>
                    <a:pt x="0" y="299"/>
                    <a:pt x="0" y="299"/>
                  </a:cubicBezTo>
                  <a:cubicBezTo>
                    <a:pt x="0" y="305"/>
                    <a:pt x="5" y="310"/>
                    <a:pt x="11" y="310"/>
                  </a:cubicBezTo>
                  <a:cubicBezTo>
                    <a:pt x="229" y="310"/>
                    <a:pt x="229" y="310"/>
                    <a:pt x="229" y="310"/>
                  </a:cubicBezTo>
                  <a:cubicBezTo>
                    <a:pt x="235" y="310"/>
                    <a:pt x="240" y="305"/>
                    <a:pt x="240" y="299"/>
                  </a:cubicBezTo>
                  <a:cubicBezTo>
                    <a:pt x="240" y="198"/>
                    <a:pt x="240" y="198"/>
                    <a:pt x="240" y="198"/>
                  </a:cubicBezTo>
                  <a:cubicBezTo>
                    <a:pt x="291" y="148"/>
                    <a:pt x="343" y="98"/>
                    <a:pt x="394" y="47"/>
                  </a:cubicBezTo>
                  <a:cubicBezTo>
                    <a:pt x="413" y="29"/>
                    <a:pt x="384" y="0"/>
                    <a:pt x="365" y="18"/>
                  </a:cubicBezTo>
                  <a:close/>
                </a:path>
              </a:pathLst>
            </a:custGeom>
            <a:solidFill>
              <a:srgbClr val="FFFFFF"/>
            </a:solidFill>
            <a:ln w="10795" cap="flat" cmpd="sng" algn="ctr">
              <a:noFill/>
              <a:prstDash val="solid"/>
            </a:ln>
            <a:effectLst/>
            <a:extLst/>
          </p:spPr>
          <p:txBody>
            <a:bodyPr vert="horz" wrap="square" lIns="91440" tIns="45720" rIns="91440" bIns="45720" numCol="1" anchor="t" anchorCtr="0" compatLnSpc="1">
              <a:prstTxWarp prst="textNoShape">
                <a:avLst/>
              </a:prstTxWarp>
            </a:bodyPr>
            <a:lstStyle/>
            <a:p>
              <a:pPr defTabSz="932503">
                <a:defRPr/>
              </a:pPr>
              <a:endParaRPr lang="en-US" b="1" kern="0" smtClean="0">
                <a:solidFill>
                  <a:srgbClr val="505050"/>
                </a:solidFill>
                <a:effectLst>
                  <a:outerShdw blurRad="38100" dist="38100" dir="2700000" algn="tl">
                    <a:srgbClr val="000000">
                      <a:alpha val="43137"/>
                    </a:srgbClr>
                  </a:outerShdw>
                </a:effectLst>
                <a:latin typeface="Segoe UI Light"/>
              </a:endParaRPr>
            </a:p>
          </p:txBody>
        </p:sp>
      </p:grpSp>
      <p:grpSp>
        <p:nvGrpSpPr>
          <p:cNvPr id="50" name="Group 49"/>
          <p:cNvGrpSpPr/>
          <p:nvPr/>
        </p:nvGrpSpPr>
        <p:grpSpPr>
          <a:xfrm>
            <a:off x="6294437" y="4038329"/>
            <a:ext cx="5778718" cy="1000053"/>
            <a:chOff x="6096000" y="4082978"/>
            <a:chExt cx="6103937" cy="1215647"/>
          </a:xfrm>
          <a:solidFill>
            <a:srgbClr val="7FBA00">
              <a:lumMod val="50000"/>
            </a:srgbClr>
          </a:solidFill>
        </p:grpSpPr>
        <p:sp>
          <p:nvSpPr>
            <p:cNvPr id="51" name="Rectangle 50"/>
            <p:cNvSpPr/>
            <p:nvPr/>
          </p:nvSpPr>
          <p:spPr bwMode="auto">
            <a:xfrm>
              <a:off x="6096000" y="4082978"/>
              <a:ext cx="6103937" cy="1215647"/>
            </a:xfrm>
            <a:prstGeom prst="rect">
              <a:avLst/>
            </a:prstGeom>
            <a:solidFill>
              <a:srgbClr val="552C50"/>
            </a:solidFill>
            <a:ln w="1079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defRPr/>
              </a:pPr>
              <a:r>
                <a:rPr lang="en-US" sz="3200" b="1" kern="0" spc="-50" dirty="0" smtClean="0">
                  <a:gradFill>
                    <a:gsLst>
                      <a:gs pos="1250">
                        <a:srgbClr val="EFEFEF"/>
                      </a:gs>
                      <a:gs pos="10417">
                        <a:srgbClr val="EFEFEF"/>
                      </a:gs>
                    </a:gsLst>
                    <a:lin ang="5400000" scaled="0"/>
                  </a:gradFill>
                  <a:effectLst>
                    <a:outerShdw blurRad="38100" dist="38100" dir="2700000" algn="tl">
                      <a:srgbClr val="000000">
                        <a:alpha val="43137"/>
                      </a:srgbClr>
                    </a:outerShdw>
                  </a:effectLst>
                  <a:latin typeface="Segoe UI Light"/>
                </a:rPr>
                <a:t>High throughput</a:t>
              </a:r>
            </a:p>
          </p:txBody>
        </p:sp>
        <p:sp>
          <p:nvSpPr>
            <p:cNvPr id="52" name="Freeform 83"/>
            <p:cNvSpPr>
              <a:spLocks noEditPoints="1"/>
            </p:cNvSpPr>
            <p:nvPr/>
          </p:nvSpPr>
          <p:spPr bwMode="black">
            <a:xfrm>
              <a:off x="11098652" y="4249371"/>
              <a:ext cx="787571" cy="831382"/>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w="10795" cap="flat" cmpd="sng" algn="ctr">
              <a:noFill/>
              <a:prstDash val="solid"/>
            </a:ln>
            <a:effectLst/>
          </p:spPr>
          <p:txBody>
            <a:bodyPr vert="horz" wrap="square" lIns="0" tIns="41153" rIns="82305" bIns="41153" numCol="1" anchor="ctr" anchorCtr="0" compatLnSpc="1">
              <a:prstTxWarp prst="textNoShape">
                <a:avLst/>
              </a:prstTxWarp>
            </a:bodyPr>
            <a:lstStyle/>
            <a:p>
              <a:pPr algn="ctr" defTabSz="914363">
                <a:defRPr/>
              </a:pPr>
              <a:endParaRPr lang="en-US" sz="1600" b="1" kern="0" smtClean="0">
                <a:gradFill>
                  <a:gsLst>
                    <a:gs pos="0">
                      <a:srgbClr val="FFFFFF"/>
                    </a:gs>
                    <a:gs pos="100000">
                      <a:srgbClr val="FFFFFF"/>
                    </a:gs>
                  </a:gsLst>
                  <a:lin ang="5400000" scaled="0"/>
                </a:gradFill>
                <a:effectLst>
                  <a:outerShdw blurRad="38100" dist="38100" dir="2700000" algn="tl">
                    <a:srgbClr val="000000">
                      <a:alpha val="43137"/>
                    </a:srgbClr>
                  </a:outerShdw>
                </a:effectLst>
                <a:latin typeface="Segoe UI Light"/>
              </a:endParaRPr>
            </a:p>
          </p:txBody>
        </p:sp>
      </p:grpSp>
      <p:sp>
        <p:nvSpPr>
          <p:cNvPr id="53" name="Content Placeholder 4"/>
          <p:cNvSpPr txBox="1">
            <a:spLocks/>
          </p:cNvSpPr>
          <p:nvPr/>
        </p:nvSpPr>
        <p:spPr>
          <a:xfrm>
            <a:off x="6410161" y="2211214"/>
            <a:ext cx="4612793" cy="3650892"/>
          </a:xfrm>
          <a:prstGeom prst="rect">
            <a:avLst/>
          </a:prstGeom>
        </p:spPr>
        <p:txBody>
          <a:bodyPr vert="horz" lIns="93260" tIns="46630" rIns="93260" bIns="46630" rtlCol="0">
            <a:normAutofit/>
          </a:bodyPr>
          <a:lst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dirty="0">
              <a:solidFill>
                <a:srgbClr val="FFFFFF"/>
              </a:solidFill>
            </a:endParaRPr>
          </a:p>
        </p:txBody>
      </p:sp>
    </p:spTree>
    <p:extLst>
      <p:ext uri="{BB962C8B-B14F-4D97-AF65-F5344CB8AC3E}">
        <p14:creationId xmlns:p14="http://schemas.microsoft.com/office/powerpoint/2010/main" val="1065723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rot="2706563">
            <a:off x="7834750" y="3143033"/>
            <a:ext cx="308495" cy="1034641"/>
            <a:chOff x="3157294" y="3889617"/>
            <a:chExt cx="609600" cy="2469741"/>
          </a:xfrm>
        </p:grpSpPr>
        <p:cxnSp>
          <p:nvCxnSpPr>
            <p:cNvPr id="64" name="Straight Connector 63"/>
            <p:cNvCxnSpPr/>
            <p:nvPr/>
          </p:nvCxnSpPr>
          <p:spPr>
            <a:xfrm>
              <a:off x="3465787" y="3889617"/>
              <a:ext cx="0" cy="2469741"/>
            </a:xfrm>
            <a:prstGeom prst="line">
              <a:avLst/>
            </a:prstGeom>
            <a:noFill/>
            <a:ln w="41275" cap="flat" cmpd="sng" algn="ctr">
              <a:solidFill>
                <a:srgbClr val="EB3C00"/>
              </a:solidFill>
              <a:prstDash val="dashDot"/>
              <a:miter lim="800000"/>
            </a:ln>
            <a:effectLst/>
          </p:spPr>
        </p:cxnSp>
        <p:cxnSp>
          <p:nvCxnSpPr>
            <p:cNvPr id="65" name="Straight Connector 64"/>
            <p:cNvCxnSpPr/>
            <p:nvPr/>
          </p:nvCxnSpPr>
          <p:spPr>
            <a:xfrm>
              <a:off x="3157294" y="3889617"/>
              <a:ext cx="0" cy="2469741"/>
            </a:xfrm>
            <a:prstGeom prst="line">
              <a:avLst/>
            </a:prstGeom>
            <a:noFill/>
            <a:ln w="76200" cap="flat" cmpd="sng" algn="ctr">
              <a:solidFill>
                <a:srgbClr val="EB3C00"/>
              </a:solidFill>
              <a:prstDash val="solid"/>
              <a:miter lim="800000"/>
            </a:ln>
            <a:effectLst/>
          </p:spPr>
        </p:cxnSp>
        <p:cxnSp>
          <p:nvCxnSpPr>
            <p:cNvPr id="66" name="Straight Connector 65"/>
            <p:cNvCxnSpPr/>
            <p:nvPr/>
          </p:nvCxnSpPr>
          <p:spPr>
            <a:xfrm>
              <a:off x="3766894" y="3889617"/>
              <a:ext cx="0" cy="2469741"/>
            </a:xfrm>
            <a:prstGeom prst="line">
              <a:avLst/>
            </a:prstGeom>
            <a:noFill/>
            <a:ln w="76200" cap="flat" cmpd="sng" algn="ctr">
              <a:solidFill>
                <a:srgbClr val="EB3C00"/>
              </a:solidFill>
              <a:prstDash val="solid"/>
              <a:miter lim="800000"/>
            </a:ln>
            <a:effectLst/>
          </p:spPr>
        </p:cxnSp>
      </p:grpSp>
      <p:sp>
        <p:nvSpPr>
          <p:cNvPr id="74" name="Freeform 73"/>
          <p:cNvSpPr>
            <a:spLocks noChangeAspect="1"/>
          </p:cNvSpPr>
          <p:nvPr/>
        </p:nvSpPr>
        <p:spPr bwMode="black">
          <a:xfrm>
            <a:off x="8267431" y="1592262"/>
            <a:ext cx="3818205" cy="2258083"/>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chemeClr val="tx1"/>
          </a:solidFill>
          <a:ln w="76200">
            <a:solidFill>
              <a:srgbClr val="EB3C00"/>
            </a:solidFill>
          </a:ln>
        </p:spPr>
        <p:txBody>
          <a:bodyPr vert="horz" wrap="square" lIns="457135" tIns="274281" rIns="91427" bIns="45713" numCol="1"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50877">
              <a:lnSpc>
                <a:spcPct val="90000"/>
              </a:lnSpc>
              <a:defRPr/>
            </a:pPr>
            <a:endParaRPr lang="en-US" sz="2400" kern="0" spc="-51" dirty="0">
              <a:solidFill>
                <a:srgbClr val="FFFFFF"/>
              </a:solidFill>
              <a:cs typeface="Segoe UI" panose="020B0502040204020203" pitchFamily="34" charset="0"/>
            </a:endParaRPr>
          </a:p>
        </p:txBody>
      </p:sp>
      <p:sp>
        <p:nvSpPr>
          <p:cNvPr id="2" name="Title 1"/>
          <p:cNvSpPr>
            <a:spLocks noGrp="1"/>
          </p:cNvSpPr>
          <p:nvPr>
            <p:ph type="title"/>
          </p:nvPr>
        </p:nvSpPr>
        <p:spPr/>
        <p:txBody>
          <a:bodyPr/>
          <a:lstStyle/>
          <a:p>
            <a:r>
              <a:rPr lang="en-US" dirty="0" smtClean="0"/>
              <a:t>Private Connectivity to Azure and Office 365</a:t>
            </a:r>
            <a:endParaRPr lang="en-US" dirty="0"/>
          </a:p>
        </p:txBody>
      </p:sp>
      <p:sp>
        <p:nvSpPr>
          <p:cNvPr id="15" name="Oval 14"/>
          <p:cNvSpPr/>
          <p:nvPr/>
        </p:nvSpPr>
        <p:spPr bwMode="auto">
          <a:xfrm>
            <a:off x="4145899" y="3345495"/>
            <a:ext cx="1843738" cy="1843957"/>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2800" b="1" spc="-50" dirty="0">
                <a:solidFill>
                  <a:srgbClr val="000000"/>
                </a:solidFill>
              </a:rPr>
              <a:t>WAN</a:t>
            </a:r>
            <a:endParaRPr lang="en-US" sz="2800" b="1" spc="-50" dirty="0">
              <a:solidFill>
                <a:srgbClr val="000000"/>
              </a:solidFill>
              <a:effectLst>
                <a:outerShdw blurRad="38100" dist="38100" dir="2700000" algn="tl">
                  <a:srgbClr val="000000">
                    <a:alpha val="43137"/>
                  </a:srgbClr>
                </a:outerShdw>
              </a:effectLst>
            </a:endParaRPr>
          </a:p>
        </p:txBody>
      </p:sp>
      <p:cxnSp>
        <p:nvCxnSpPr>
          <p:cNvPr id="16" name="Straight Arrow Connector 15"/>
          <p:cNvCxnSpPr>
            <a:stCxn id="15" idx="2"/>
          </p:cNvCxnSpPr>
          <p:nvPr/>
        </p:nvCxnSpPr>
        <p:spPr>
          <a:xfrm flipH="1" flipV="1">
            <a:off x="1718740" y="3962676"/>
            <a:ext cx="2427159" cy="304798"/>
          </a:xfrm>
          <a:prstGeom prst="straightConnector1">
            <a:avLst/>
          </a:prstGeom>
          <a:ln w="44450" cap="sq">
            <a:solidFill>
              <a:srgbClr val="0078D7"/>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3"/>
          </p:cNvCxnSpPr>
          <p:nvPr/>
        </p:nvCxnSpPr>
        <p:spPr>
          <a:xfrm flipH="1">
            <a:off x="1630943" y="4919411"/>
            <a:ext cx="2784965" cy="859548"/>
          </a:xfrm>
          <a:prstGeom prst="straightConnector1">
            <a:avLst/>
          </a:prstGeom>
          <a:ln w="44450" cap="sq">
            <a:solidFill>
              <a:srgbClr val="0078D7"/>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1"/>
          </p:cNvCxnSpPr>
          <p:nvPr/>
        </p:nvCxnSpPr>
        <p:spPr>
          <a:xfrm flipH="1" flipV="1">
            <a:off x="1718740" y="2141933"/>
            <a:ext cx="2697168" cy="1473603"/>
          </a:xfrm>
          <a:prstGeom prst="straightConnector1">
            <a:avLst/>
          </a:prstGeom>
          <a:ln w="44450" cap="sq">
            <a:solidFill>
              <a:srgbClr val="0078D7"/>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96399" y="5238762"/>
            <a:ext cx="1218923" cy="1662863"/>
            <a:chOff x="880147" y="4594204"/>
            <a:chExt cx="1218923" cy="1662863"/>
          </a:xfrm>
        </p:grpSpPr>
        <p:sp>
          <p:nvSpPr>
            <p:cNvPr id="12" name="Freeform 5"/>
            <p:cNvSpPr>
              <a:spLocks noEditPoints="1"/>
            </p:cNvSpPr>
            <p:nvPr/>
          </p:nvSpPr>
          <p:spPr bwMode="black">
            <a:xfrm>
              <a:off x="1084310" y="4594204"/>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0" name="TextBox 19"/>
            <p:cNvSpPr txBox="1"/>
            <p:nvPr/>
          </p:nvSpPr>
          <p:spPr>
            <a:xfrm>
              <a:off x="880147" y="5712302"/>
              <a:ext cx="121892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Corp HQ</a:t>
              </a:r>
            </a:p>
          </p:txBody>
        </p:sp>
      </p:grpSp>
      <p:grpSp>
        <p:nvGrpSpPr>
          <p:cNvPr id="30" name="Group 29"/>
          <p:cNvGrpSpPr/>
          <p:nvPr/>
        </p:nvGrpSpPr>
        <p:grpSpPr>
          <a:xfrm>
            <a:off x="296399" y="3212654"/>
            <a:ext cx="1779013" cy="1641929"/>
            <a:chOff x="621436" y="3049740"/>
            <a:chExt cx="1779013" cy="1641929"/>
          </a:xfrm>
        </p:grpSpPr>
        <p:sp>
          <p:nvSpPr>
            <p:cNvPr id="10" name="Freeform 5"/>
            <p:cNvSpPr>
              <a:spLocks noEditPoints="1"/>
            </p:cNvSpPr>
            <p:nvPr/>
          </p:nvSpPr>
          <p:spPr bwMode="black">
            <a:xfrm>
              <a:off x="1084310" y="3049740"/>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1" name="TextBox 20"/>
            <p:cNvSpPr txBox="1"/>
            <p:nvPr/>
          </p:nvSpPr>
          <p:spPr>
            <a:xfrm>
              <a:off x="621436" y="4146904"/>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Branch office 1</a:t>
              </a:r>
            </a:p>
          </p:txBody>
        </p:sp>
      </p:grpSp>
      <p:grpSp>
        <p:nvGrpSpPr>
          <p:cNvPr id="31" name="Group 30"/>
          <p:cNvGrpSpPr/>
          <p:nvPr/>
        </p:nvGrpSpPr>
        <p:grpSpPr>
          <a:xfrm>
            <a:off x="296399" y="1287462"/>
            <a:ext cx="1779013" cy="1637967"/>
            <a:chOff x="1665363" y="2235896"/>
            <a:chExt cx="1779013" cy="1637967"/>
          </a:xfrm>
        </p:grpSpPr>
        <p:sp>
          <p:nvSpPr>
            <p:cNvPr id="11" name="Freeform 5"/>
            <p:cNvSpPr>
              <a:spLocks noEditPoints="1"/>
            </p:cNvSpPr>
            <p:nvPr/>
          </p:nvSpPr>
          <p:spPr bwMode="black">
            <a:xfrm>
              <a:off x="2168301" y="2235896"/>
              <a:ext cx="773138" cy="1190497"/>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accent5">
                <a:lumMod val="40000"/>
                <a:lumOff val="6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2" name="TextBox 21"/>
            <p:cNvSpPr txBox="1"/>
            <p:nvPr/>
          </p:nvSpPr>
          <p:spPr>
            <a:xfrm>
              <a:off x="1665363" y="3329098"/>
              <a:ext cx="1779013" cy="544765"/>
            </a:xfrm>
            <a:prstGeom prst="rect">
              <a:avLst/>
            </a:prstGeom>
            <a:noFill/>
          </p:spPr>
          <p:txBody>
            <a:bodyPr wrap="none" lIns="182880" tIns="146304" rIns="182880" bIns="146304" rtlCol="0">
              <a:spAutoFit/>
            </a:bodyPr>
            <a:lstStyle/>
            <a:p>
              <a:pPr defTabSz="932503">
                <a:lnSpc>
                  <a:spcPct val="90000"/>
                </a:lnSpc>
              </a:pPr>
              <a:r>
                <a:rPr lang="en-US" spc="-50" dirty="0" smtClean="0">
                  <a:gradFill>
                    <a:gsLst>
                      <a:gs pos="0">
                        <a:srgbClr val="FFFFFF"/>
                      </a:gs>
                      <a:gs pos="100000">
                        <a:srgbClr val="FFFFFF"/>
                      </a:gs>
                    </a:gsLst>
                    <a:lin ang="5400000" scaled="0"/>
                  </a:gradFill>
                </a:rPr>
                <a:t>Branch office 2</a:t>
              </a:r>
            </a:p>
          </p:txBody>
        </p:sp>
      </p:grpSp>
      <p:grpSp>
        <p:nvGrpSpPr>
          <p:cNvPr id="39" name="Group 38"/>
          <p:cNvGrpSpPr/>
          <p:nvPr/>
        </p:nvGrpSpPr>
        <p:grpSpPr>
          <a:xfrm>
            <a:off x="5886398" y="1191391"/>
            <a:ext cx="1348487" cy="1348487"/>
            <a:chOff x="4389437" y="1502861"/>
            <a:chExt cx="1348487" cy="1348487"/>
          </a:xfrm>
        </p:grpSpPr>
        <p:sp>
          <p:nvSpPr>
            <p:cNvPr id="5" name="Oval 4"/>
            <p:cNvSpPr/>
            <p:nvPr/>
          </p:nvSpPr>
          <p:spPr bwMode="auto">
            <a:xfrm>
              <a:off x="4389437" y="1502861"/>
              <a:ext cx="1348487" cy="1348487"/>
            </a:xfrm>
            <a:prstGeom prst="ellipse">
              <a:avLst/>
            </a:prstGeom>
            <a:solidFill>
              <a:schemeClr val="tx1"/>
            </a:solidFill>
            <a:ln w="57150">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6" name="Freeform 61"/>
            <p:cNvSpPr>
              <a:spLocks noChangeAspect="1" noEditPoints="1"/>
            </p:cNvSpPr>
            <p:nvPr/>
          </p:nvSpPr>
          <p:spPr bwMode="auto">
            <a:xfrm>
              <a:off x="4789557" y="1652681"/>
              <a:ext cx="548247" cy="411764"/>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 name="TextBox 6"/>
            <p:cNvSpPr txBox="1"/>
            <p:nvPr/>
          </p:nvSpPr>
          <p:spPr>
            <a:xfrm>
              <a:off x="4561102" y="1997008"/>
              <a:ext cx="1021369" cy="738664"/>
            </a:xfrm>
            <a:prstGeom prst="rect">
              <a:avLst/>
            </a:prstGeom>
            <a:noFill/>
          </p:spPr>
          <p:txBody>
            <a:bodyPr wrap="none" lIns="182880" tIns="146304" rIns="182880" bIns="146304" rtlCol="0">
              <a:spAutoFit/>
            </a:bodyPr>
            <a:lstStyle/>
            <a:p>
              <a:pPr algn="ctr" defTabSz="932503">
                <a:lnSpc>
                  <a:spcPct val="90000"/>
                </a:lnSpc>
              </a:pPr>
              <a:r>
                <a:rPr lang="en-US" sz="1600" spc="-50" dirty="0">
                  <a:gradFill>
                    <a:gsLst>
                      <a:gs pos="4425">
                        <a:srgbClr val="505050"/>
                      </a:gs>
                      <a:gs pos="72000">
                        <a:srgbClr val="505050"/>
                      </a:gs>
                    </a:gsLst>
                    <a:lin ang="5400000" scaled="0"/>
                  </a:gradFill>
                </a:rPr>
                <a:t>Public </a:t>
              </a:r>
              <a:br>
                <a:rPr lang="en-US" sz="1600" spc="-50" dirty="0">
                  <a:gradFill>
                    <a:gsLst>
                      <a:gs pos="4425">
                        <a:srgbClr val="505050"/>
                      </a:gs>
                      <a:gs pos="72000">
                        <a:srgbClr val="505050"/>
                      </a:gs>
                    </a:gsLst>
                    <a:lin ang="5400000" scaled="0"/>
                  </a:gradFill>
                </a:rPr>
              </a:br>
              <a:r>
                <a:rPr lang="en-US" sz="1600" spc="-50" dirty="0">
                  <a:gradFill>
                    <a:gsLst>
                      <a:gs pos="4425">
                        <a:srgbClr val="505050"/>
                      </a:gs>
                      <a:gs pos="72000">
                        <a:srgbClr val="505050"/>
                      </a:gs>
                    </a:gsLst>
                    <a:lin ang="5400000" scaled="0"/>
                  </a:gradFill>
                </a:rPr>
                <a:t>internet</a:t>
              </a:r>
            </a:p>
          </p:txBody>
        </p:sp>
      </p:grpSp>
      <p:sp>
        <p:nvSpPr>
          <p:cNvPr id="23" name="TextBox 22"/>
          <p:cNvSpPr txBox="1"/>
          <p:nvPr/>
        </p:nvSpPr>
        <p:spPr>
          <a:xfrm>
            <a:off x="9222521" y="948632"/>
            <a:ext cx="2952113" cy="744504"/>
          </a:xfrm>
          <a:prstGeom prst="rect">
            <a:avLst/>
          </a:prstGeom>
          <a:noFill/>
        </p:spPr>
        <p:txBody>
          <a:bodyPr wrap="square" lIns="186494" tIns="149196" rIns="186494" bIns="149196" rtlCol="0">
            <a:spAutoFit/>
          </a:bodyPr>
          <a:lstStyle/>
          <a:p>
            <a:pPr algn="ctr" defTabSz="950877">
              <a:lnSpc>
                <a:spcPct val="90000"/>
              </a:lnSpc>
              <a:defRPr/>
            </a:pPr>
            <a:r>
              <a:rPr lang="en-US" sz="3200" kern="0" spc="-50" dirty="0" smtClean="0">
                <a:solidFill>
                  <a:srgbClr val="FFFFFF"/>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O365</a:t>
            </a:r>
            <a:endParaRPr lang="en-US" sz="3200" kern="0" spc="-50" dirty="0">
              <a:solidFill>
                <a:srgbClr val="FFFFFF"/>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24" name="Freeform 23"/>
          <p:cNvSpPr>
            <a:spLocks noChangeAspect="1"/>
          </p:cNvSpPr>
          <p:nvPr/>
        </p:nvSpPr>
        <p:spPr bwMode="black">
          <a:xfrm>
            <a:off x="8115031" y="4092071"/>
            <a:ext cx="3818205" cy="2258083"/>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rgbClr val="FFFFFF"/>
          </a:solidFill>
          <a:ln w="76200">
            <a:solidFill>
              <a:srgbClr val="0078D7"/>
            </a:solidFill>
          </a:ln>
        </p:spPr>
        <p:txBody>
          <a:bodyPr vert="horz" wrap="square" lIns="457135" tIns="274281" rIns="91427" bIns="45713" numCol="1"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50877">
              <a:lnSpc>
                <a:spcPct val="90000"/>
              </a:lnSpc>
              <a:defRPr/>
            </a:pPr>
            <a:endParaRPr lang="en-US" sz="2400" kern="0" spc="-51" dirty="0">
              <a:solidFill>
                <a:srgbClr val="000000"/>
              </a:solidFill>
              <a:cs typeface="Segoe UI" panose="020B0502040204020203" pitchFamily="34" charset="0"/>
            </a:endParaRPr>
          </a:p>
        </p:txBody>
      </p:sp>
      <p:grpSp>
        <p:nvGrpSpPr>
          <p:cNvPr id="67" name="Group 66"/>
          <p:cNvGrpSpPr/>
          <p:nvPr/>
        </p:nvGrpSpPr>
        <p:grpSpPr>
          <a:xfrm rot="8001225">
            <a:off x="7878236" y="4329814"/>
            <a:ext cx="308495" cy="1046820"/>
            <a:chOff x="3157294" y="3889617"/>
            <a:chExt cx="609600" cy="2469741"/>
          </a:xfrm>
        </p:grpSpPr>
        <p:cxnSp>
          <p:nvCxnSpPr>
            <p:cNvPr id="68" name="Straight Connector 67"/>
            <p:cNvCxnSpPr/>
            <p:nvPr/>
          </p:nvCxnSpPr>
          <p:spPr>
            <a:xfrm>
              <a:off x="3465787" y="3889617"/>
              <a:ext cx="0" cy="2469741"/>
            </a:xfrm>
            <a:prstGeom prst="line">
              <a:avLst/>
            </a:prstGeom>
            <a:noFill/>
            <a:ln w="41275" cap="flat" cmpd="sng" algn="ctr">
              <a:solidFill>
                <a:srgbClr val="0070C0"/>
              </a:solidFill>
              <a:prstDash val="dashDot"/>
              <a:miter lim="800000"/>
            </a:ln>
            <a:effectLst/>
          </p:spPr>
        </p:cxnSp>
        <p:cxnSp>
          <p:nvCxnSpPr>
            <p:cNvPr id="69" name="Straight Connector 68"/>
            <p:cNvCxnSpPr/>
            <p:nvPr/>
          </p:nvCxnSpPr>
          <p:spPr>
            <a:xfrm>
              <a:off x="3157294" y="3889617"/>
              <a:ext cx="0" cy="2469741"/>
            </a:xfrm>
            <a:prstGeom prst="line">
              <a:avLst/>
            </a:prstGeom>
            <a:noFill/>
            <a:ln w="76200" cap="flat" cmpd="sng" algn="ctr">
              <a:solidFill>
                <a:srgbClr val="0070C0"/>
              </a:solidFill>
              <a:prstDash val="solid"/>
              <a:miter lim="800000"/>
            </a:ln>
            <a:effectLst/>
          </p:spPr>
        </p:cxnSp>
        <p:cxnSp>
          <p:nvCxnSpPr>
            <p:cNvPr id="70" name="Straight Connector 69"/>
            <p:cNvCxnSpPr/>
            <p:nvPr/>
          </p:nvCxnSpPr>
          <p:spPr>
            <a:xfrm>
              <a:off x="3766894" y="3889617"/>
              <a:ext cx="0" cy="2469741"/>
            </a:xfrm>
            <a:prstGeom prst="line">
              <a:avLst/>
            </a:prstGeom>
            <a:noFill/>
            <a:ln w="76200" cap="flat" cmpd="sng" algn="ctr">
              <a:solidFill>
                <a:srgbClr val="0070C0"/>
              </a:solidFill>
              <a:prstDash val="solid"/>
              <a:miter lim="800000"/>
            </a:ln>
            <a:effectLst/>
          </p:spPr>
        </p:cxnSp>
      </p:grpSp>
      <p:pic>
        <p:nvPicPr>
          <p:cNvPr id="72" name="Picture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281" y="2758442"/>
            <a:ext cx="728858" cy="728858"/>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6127" y="2106969"/>
            <a:ext cx="600965" cy="600965"/>
          </a:xfrm>
          <a:prstGeom prst="rect">
            <a:avLst/>
          </a:prstGeom>
        </p:spPr>
      </p:pic>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773" y="1820266"/>
            <a:ext cx="643334" cy="643334"/>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3782" y="2532986"/>
            <a:ext cx="958815" cy="958815"/>
          </a:xfrm>
          <a:prstGeom prst="rect">
            <a:avLst/>
          </a:prstGeom>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1121" y="5662700"/>
            <a:ext cx="506586" cy="506586"/>
          </a:xfrm>
          <a:prstGeom prst="rect">
            <a:avLst/>
          </a:prstGeom>
        </p:spPr>
      </p:pic>
      <p:pic>
        <p:nvPicPr>
          <p:cNvPr id="80" name="Picture 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040" y="4261612"/>
            <a:ext cx="538562" cy="538562"/>
          </a:xfrm>
          <a:prstGeom prst="rect">
            <a:avLst/>
          </a:prstGeom>
        </p:spPr>
      </p:pic>
      <p:pic>
        <p:nvPicPr>
          <p:cNvPr id="81" name="Picture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0768" y="5324704"/>
            <a:ext cx="283507" cy="283507"/>
          </a:xfrm>
          <a:prstGeom prst="rect">
            <a:avLst/>
          </a:prstGeom>
        </p:spPr>
      </p:pic>
      <p:pic>
        <p:nvPicPr>
          <p:cNvPr id="82" name="Picture 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2685" y="5276845"/>
            <a:ext cx="323520" cy="323520"/>
          </a:xfrm>
          <a:prstGeom prst="rect">
            <a:avLst/>
          </a:prstGeom>
        </p:spPr>
      </p:pic>
      <p:pic>
        <p:nvPicPr>
          <p:cNvPr id="83" name="Picture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51121" y="5126083"/>
            <a:ext cx="415754" cy="415754"/>
          </a:xfrm>
          <a:prstGeom prst="rect">
            <a:avLst/>
          </a:prstGeom>
        </p:spPr>
      </p:pic>
      <p:pic>
        <p:nvPicPr>
          <p:cNvPr id="84" name="Picture 8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2361" y="4623893"/>
            <a:ext cx="397370" cy="397370"/>
          </a:xfrm>
          <a:prstGeom prst="rect">
            <a:avLst/>
          </a:prstGeom>
        </p:spPr>
      </p:pic>
      <p:pic>
        <p:nvPicPr>
          <p:cNvPr id="85" name="Picture 8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1249" y="5778959"/>
            <a:ext cx="434167" cy="434167"/>
          </a:xfrm>
          <a:prstGeom prst="rect">
            <a:avLst/>
          </a:prstGeom>
        </p:spPr>
      </p:pic>
      <p:pic>
        <p:nvPicPr>
          <p:cNvPr id="86" name="Picture 8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6163" y="5706908"/>
            <a:ext cx="480544" cy="480544"/>
          </a:xfrm>
          <a:prstGeom prst="rect">
            <a:avLst/>
          </a:prstGeom>
        </p:spPr>
      </p:pic>
      <p:pic>
        <p:nvPicPr>
          <p:cNvPr id="87" name="Picture 8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51913" y="5754956"/>
            <a:ext cx="411545" cy="411545"/>
          </a:xfrm>
          <a:prstGeom prst="rect">
            <a:avLst/>
          </a:prstGeom>
        </p:spPr>
      </p:pic>
      <p:pic>
        <p:nvPicPr>
          <p:cNvPr id="88" name="Picture 8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04733" y="4606060"/>
            <a:ext cx="1236944" cy="1236944"/>
          </a:xfrm>
          <a:prstGeom prst="rect">
            <a:avLst/>
          </a:prstGeom>
        </p:spPr>
      </p:pic>
      <p:pic>
        <p:nvPicPr>
          <p:cNvPr id="89" name="Picture 8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21590" y="3497262"/>
            <a:ext cx="511047" cy="511047"/>
          </a:xfrm>
          <a:prstGeom prst="rect">
            <a:avLst/>
          </a:prstGeom>
        </p:spPr>
      </p:pic>
      <p:pic>
        <p:nvPicPr>
          <p:cNvPr id="90" name="Picture 8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58095" y="3335234"/>
            <a:ext cx="386269" cy="386269"/>
          </a:xfrm>
          <a:prstGeom prst="rect">
            <a:avLst/>
          </a:prstGeom>
        </p:spPr>
      </p:pic>
      <p:pic>
        <p:nvPicPr>
          <p:cNvPr id="91" name="Picture 9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00447" y="3353495"/>
            <a:ext cx="348990" cy="348990"/>
          </a:xfrm>
          <a:prstGeom prst="rect">
            <a:avLst/>
          </a:prstGeom>
        </p:spPr>
      </p:pic>
      <p:pic>
        <p:nvPicPr>
          <p:cNvPr id="92" name="Picture 9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01479" y="2737280"/>
            <a:ext cx="356228" cy="356228"/>
          </a:xfrm>
          <a:prstGeom prst="rect">
            <a:avLst/>
          </a:prstGeom>
        </p:spPr>
      </p:pic>
      <p:cxnSp>
        <p:nvCxnSpPr>
          <p:cNvPr id="95" name="Straight Arrow Connector 94"/>
          <p:cNvCxnSpPr>
            <a:endCxn id="5" idx="2"/>
          </p:cNvCxnSpPr>
          <p:nvPr/>
        </p:nvCxnSpPr>
        <p:spPr>
          <a:xfrm>
            <a:off x="1786103" y="1588489"/>
            <a:ext cx="4100295" cy="277146"/>
          </a:xfrm>
          <a:prstGeom prst="straightConnector1">
            <a:avLst/>
          </a:prstGeom>
          <a:ln w="44450" cap="sq">
            <a:solidFill>
              <a:srgbClr val="FFFF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 idx="6"/>
          </p:cNvCxnSpPr>
          <p:nvPr/>
        </p:nvCxnSpPr>
        <p:spPr>
          <a:xfrm>
            <a:off x="7234885" y="1865635"/>
            <a:ext cx="1845883" cy="472748"/>
          </a:xfrm>
          <a:prstGeom prst="straightConnector1">
            <a:avLst/>
          </a:prstGeom>
          <a:ln w="44450" cap="sq">
            <a:solidFill>
              <a:srgbClr val="FFFF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Up-Down Arrow 54"/>
          <p:cNvSpPr/>
          <p:nvPr/>
        </p:nvSpPr>
        <p:spPr bwMode="auto">
          <a:xfrm rot="5400000">
            <a:off x="6337295" y="3378204"/>
            <a:ext cx="1133484" cy="1828800"/>
          </a:xfrm>
          <a:prstGeom prst="upDownArrow">
            <a:avLst>
              <a:gd name="adj1" fmla="val 50000"/>
              <a:gd name="adj2" fmla="val 46439"/>
            </a:avLst>
          </a:prstGeom>
          <a:solidFill>
            <a:schemeClr val="tx1"/>
          </a:solidFill>
          <a:ln w="76200">
            <a:solidFill>
              <a:srgbClr val="007DDE"/>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1400" b="1" dirty="0" smtClean="0">
                <a:solidFill>
                  <a:srgbClr val="000000"/>
                </a:solidFill>
              </a:rPr>
              <a:t>ExpressRoute</a:t>
            </a:r>
            <a:endParaRPr lang="en-US" sz="1600" b="1" dirty="0">
              <a:solidFill>
                <a:srgbClr val="000000"/>
              </a:solidFill>
            </a:endParaRPr>
          </a:p>
        </p:txBody>
      </p:sp>
      <p:sp>
        <p:nvSpPr>
          <p:cNvPr id="52" name="TextBox 51"/>
          <p:cNvSpPr txBox="1"/>
          <p:nvPr/>
        </p:nvSpPr>
        <p:spPr>
          <a:xfrm>
            <a:off x="6128468" y="5840874"/>
            <a:ext cx="2952113" cy="744504"/>
          </a:xfrm>
          <a:prstGeom prst="rect">
            <a:avLst/>
          </a:prstGeom>
          <a:noFill/>
        </p:spPr>
        <p:txBody>
          <a:bodyPr wrap="square" lIns="186494" tIns="149196" rIns="186494" bIns="149196" rtlCol="0">
            <a:spAutoFit/>
          </a:bodyPr>
          <a:lstStyle/>
          <a:p>
            <a:pPr algn="ctr" defTabSz="950877">
              <a:lnSpc>
                <a:spcPct val="90000"/>
              </a:lnSpc>
              <a:defRPr/>
            </a:pPr>
            <a:r>
              <a:rPr lang="en-US" sz="3200" kern="0" spc="-50" dirty="0" smtClean="0">
                <a:solidFill>
                  <a:srgbClr val="FFFFFF"/>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Azure</a:t>
            </a:r>
            <a:endParaRPr lang="en-US" sz="3200" kern="0" spc="-50" dirty="0">
              <a:solidFill>
                <a:srgbClr val="FFFFFF"/>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41503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ExpressRoute and Microsoft Clouds</a:t>
            </a:r>
            <a:endParaRPr lang="en-US" dirty="0"/>
          </a:p>
        </p:txBody>
      </p:sp>
      <p:sp>
        <p:nvSpPr>
          <p:cNvPr id="6" name="Rectangle 5"/>
          <p:cNvSpPr/>
          <p:nvPr/>
        </p:nvSpPr>
        <p:spPr bwMode="auto">
          <a:xfrm>
            <a:off x="2677989" y="3685989"/>
            <a:ext cx="820264" cy="374033"/>
          </a:xfrm>
          <a:prstGeom prst="rect">
            <a:avLst/>
          </a:prstGeom>
          <a:solidFill>
            <a:srgbClr val="012264"/>
          </a:solidFill>
          <a:ln>
            <a:solidFill>
              <a:srgbClr val="04215B"/>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11" name="Freeform 539"/>
          <p:cNvSpPr>
            <a:spLocks noChangeAspect="1"/>
          </p:cNvSpPr>
          <p:nvPr/>
        </p:nvSpPr>
        <p:spPr bwMode="auto">
          <a:xfrm>
            <a:off x="350838" y="2824503"/>
            <a:ext cx="2515415" cy="1660734"/>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chemeClr val="accent1"/>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ln w="76200">
                <a:solidFill>
                  <a:srgbClr val="FFFFFF"/>
                </a:solidFill>
              </a:ln>
              <a:solidFill>
                <a:srgbClr val="FFFFFF"/>
              </a:solidFill>
            </a:endParaRPr>
          </a:p>
        </p:txBody>
      </p:sp>
      <p:sp>
        <p:nvSpPr>
          <p:cNvPr id="12" name="Freeform 78"/>
          <p:cNvSpPr>
            <a:spLocks noEditPoints="1"/>
          </p:cNvSpPr>
          <p:nvPr/>
        </p:nvSpPr>
        <p:spPr bwMode="black">
          <a:xfrm>
            <a:off x="1889372" y="3528363"/>
            <a:ext cx="717156" cy="714863"/>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2B4D91"/>
          </a:solidFill>
          <a:ln>
            <a:noFill/>
          </a:ln>
        </p:spPr>
        <p:txBody>
          <a:bodyPr vert="horz" wrap="square" lIns="60494" tIns="30247" rIns="60494" bIns="30247" numCol="1" anchor="t" anchorCtr="0" compatLnSpc="1">
            <a:prstTxWarp prst="textNoShape">
              <a:avLst/>
            </a:prstTxWarp>
          </a:bodyPr>
          <a:lstStyle/>
          <a:p>
            <a:pPr defTabSz="503288"/>
            <a:endParaRPr lang="en-US" sz="686" dirty="0">
              <a:solidFill>
                <a:srgbClr val="FFFFFF"/>
              </a:solidFill>
            </a:endParaRPr>
          </a:p>
        </p:txBody>
      </p:sp>
      <p:sp>
        <p:nvSpPr>
          <p:cNvPr id="13" name="TextBox 12"/>
          <p:cNvSpPr txBox="1"/>
          <p:nvPr/>
        </p:nvSpPr>
        <p:spPr>
          <a:xfrm>
            <a:off x="791879" y="3623705"/>
            <a:ext cx="1194494" cy="498597"/>
          </a:xfrm>
          <a:prstGeom prst="rect">
            <a:avLst/>
          </a:prstGeom>
          <a:noFill/>
          <a:ln>
            <a:noFill/>
          </a:ln>
        </p:spPr>
        <p:txBody>
          <a:bodyPr wrap="none" lIns="0" tIns="0" rIns="0" bIns="0" rtlCol="0">
            <a:spAutoFit/>
          </a:bodyPr>
          <a:lstStyle/>
          <a:p>
            <a:pPr defTabSz="685600">
              <a:lnSpc>
                <a:spcPct val="90000"/>
              </a:lnSpc>
              <a:spcBef>
                <a:spcPct val="20000"/>
              </a:spcBef>
              <a:buSzPct val="80000"/>
            </a:pPr>
            <a:r>
              <a:rPr lang="en-US" dirty="0">
                <a:solidFill>
                  <a:srgbClr val="000000"/>
                </a:solidFill>
              </a:rPr>
              <a:t>Customer’s </a:t>
            </a:r>
            <a:br>
              <a:rPr lang="en-US" dirty="0">
                <a:solidFill>
                  <a:srgbClr val="000000"/>
                </a:solidFill>
              </a:rPr>
            </a:br>
            <a:r>
              <a:rPr lang="en-US" dirty="0">
                <a:solidFill>
                  <a:srgbClr val="000000"/>
                </a:solidFill>
              </a:rPr>
              <a:t>network</a:t>
            </a:r>
            <a:endParaRPr lang="en-US" dirty="0">
              <a:solidFill>
                <a:srgbClr val="000000"/>
              </a:solidFill>
              <a:effectLst>
                <a:outerShdw blurRad="38100" dist="38100" dir="2700000" algn="tl">
                  <a:srgbClr val="000000">
                    <a:alpha val="43137"/>
                  </a:srgbClr>
                </a:outerShdw>
              </a:effectLst>
            </a:endParaRPr>
          </a:p>
        </p:txBody>
      </p:sp>
      <p:grpSp>
        <p:nvGrpSpPr>
          <p:cNvPr id="14" name="Group 13"/>
          <p:cNvGrpSpPr/>
          <p:nvPr/>
        </p:nvGrpSpPr>
        <p:grpSpPr>
          <a:xfrm>
            <a:off x="8013154" y="1753680"/>
            <a:ext cx="1100682" cy="1487386"/>
            <a:chOff x="5936940" y="1654482"/>
            <a:chExt cx="854945" cy="1132543"/>
          </a:xfrm>
          <a:solidFill>
            <a:srgbClr val="DE3C00"/>
          </a:solidFill>
        </p:grpSpPr>
        <p:sp>
          <p:nvSpPr>
            <p:cNvPr id="41" name="Rectangle 40"/>
            <p:cNvSpPr/>
            <p:nvPr/>
          </p:nvSpPr>
          <p:spPr bwMode="auto">
            <a:xfrm rot="16200000">
              <a:off x="5469389" y="2219654"/>
              <a:ext cx="1034923" cy="99820"/>
            </a:xfrm>
            <a:prstGeom prst="rect">
              <a:avLst/>
            </a:prstGeom>
            <a:grpFill/>
            <a:ln>
              <a:solidFill>
                <a:srgbClr val="DE3C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42" name="Right Arrow 41"/>
            <p:cNvSpPr/>
            <p:nvPr/>
          </p:nvSpPr>
          <p:spPr bwMode="auto">
            <a:xfrm>
              <a:off x="5936940" y="1654482"/>
              <a:ext cx="854945" cy="209699"/>
            </a:xfrm>
            <a:prstGeom prst="rightArrow">
              <a:avLst/>
            </a:prstGeom>
            <a:grpFill/>
            <a:ln>
              <a:solidFill>
                <a:srgbClr val="DE3C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grpSp>
      <p:grpSp>
        <p:nvGrpSpPr>
          <p:cNvPr id="15" name="Group 14"/>
          <p:cNvGrpSpPr/>
          <p:nvPr/>
        </p:nvGrpSpPr>
        <p:grpSpPr>
          <a:xfrm>
            <a:off x="8013153" y="4530519"/>
            <a:ext cx="1100683" cy="1448123"/>
            <a:chOff x="5936940" y="3683794"/>
            <a:chExt cx="854946" cy="1007119"/>
          </a:xfrm>
          <a:solidFill>
            <a:srgbClr val="1589DC"/>
          </a:solidFill>
        </p:grpSpPr>
        <p:sp>
          <p:nvSpPr>
            <p:cNvPr id="39" name="Rectangle 38"/>
            <p:cNvSpPr/>
            <p:nvPr/>
          </p:nvSpPr>
          <p:spPr bwMode="auto">
            <a:xfrm rot="16200000">
              <a:off x="5514217" y="4106517"/>
              <a:ext cx="945264" cy="9981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40" name="Right Arrow 39"/>
            <p:cNvSpPr/>
            <p:nvPr/>
          </p:nvSpPr>
          <p:spPr bwMode="auto">
            <a:xfrm>
              <a:off x="5945371" y="4470208"/>
              <a:ext cx="846515" cy="220705"/>
            </a:xfrm>
            <a:prstGeom prst="rightArrow">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grpSp>
      <p:grpSp>
        <p:nvGrpSpPr>
          <p:cNvPr id="16" name="Group 3"/>
          <p:cNvGrpSpPr/>
          <p:nvPr/>
        </p:nvGrpSpPr>
        <p:grpSpPr>
          <a:xfrm>
            <a:off x="4741600" y="3272398"/>
            <a:ext cx="2323090" cy="1143664"/>
            <a:chOff x="3395787" y="2808815"/>
            <a:chExt cx="1804440" cy="795378"/>
          </a:xfrm>
          <a:solidFill>
            <a:schemeClr val="tx1"/>
          </a:solidFill>
        </p:grpSpPr>
        <p:grpSp>
          <p:nvGrpSpPr>
            <p:cNvPr id="34" name="Group 4"/>
            <p:cNvGrpSpPr/>
            <p:nvPr/>
          </p:nvGrpSpPr>
          <p:grpSpPr>
            <a:xfrm>
              <a:off x="3395787" y="2808815"/>
              <a:ext cx="1804440" cy="795378"/>
              <a:chOff x="4693625" y="3254337"/>
              <a:chExt cx="3048917" cy="1308187"/>
            </a:xfrm>
            <a:grpFill/>
          </p:grpSpPr>
          <p:sp>
            <p:nvSpPr>
              <p:cNvPr id="36" name="Rectangle 8"/>
              <p:cNvSpPr/>
              <p:nvPr/>
            </p:nvSpPr>
            <p:spPr bwMode="auto">
              <a:xfrm>
                <a:off x="4951866" y="3254337"/>
                <a:ext cx="2514600" cy="1308187"/>
              </a:xfrm>
              <a:prstGeom prst="rect">
                <a:avLst/>
              </a:prstGeom>
              <a:solidFill>
                <a:srgbClr val="048CF5"/>
              </a:solidFill>
              <a:ln w="38100">
                <a:solidFill>
                  <a:srgbClr val="007DDE"/>
                </a:solidFill>
                <a:headEnd type="none" w="med" len="med"/>
                <a:tailEnd type="non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37" name="Oval 18"/>
              <p:cNvSpPr/>
              <p:nvPr/>
            </p:nvSpPr>
            <p:spPr bwMode="auto">
              <a:xfrm>
                <a:off x="4693625" y="3254337"/>
                <a:ext cx="553285" cy="1308187"/>
              </a:xfrm>
              <a:prstGeom prst="ellipse">
                <a:avLst/>
              </a:prstGeom>
              <a:grpFill/>
              <a:ln w="38100">
                <a:solidFill>
                  <a:srgbClr val="007DDE"/>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38" name="Oval 31"/>
              <p:cNvSpPr/>
              <p:nvPr/>
            </p:nvSpPr>
            <p:spPr bwMode="auto">
              <a:xfrm>
                <a:off x="7189256" y="3254337"/>
                <a:ext cx="553286" cy="1308187"/>
              </a:xfrm>
              <a:prstGeom prst="ellipse">
                <a:avLst/>
              </a:prstGeom>
              <a:solidFill>
                <a:schemeClr val="tx1"/>
              </a:solidFill>
              <a:ln w="381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grpSp>
        <p:sp>
          <p:nvSpPr>
            <p:cNvPr id="35" name="TextBox 7"/>
            <p:cNvSpPr txBox="1"/>
            <p:nvPr/>
          </p:nvSpPr>
          <p:spPr>
            <a:xfrm>
              <a:off x="3891689" y="3070084"/>
              <a:ext cx="879254" cy="346757"/>
            </a:xfrm>
            <a:prstGeom prst="rect">
              <a:avLst/>
            </a:prstGeom>
            <a:noFill/>
            <a:ln>
              <a:noFill/>
            </a:ln>
          </p:spPr>
          <p:txBody>
            <a:bodyPr wrap="none" lIns="0" tIns="0" rIns="0" bIns="0" rtlCol="0">
              <a:spAutoFit/>
            </a:bodyPr>
            <a:lstStyle/>
            <a:p>
              <a:pPr algn="ctr" defTabSz="685600">
                <a:lnSpc>
                  <a:spcPct val="90000"/>
                </a:lnSpc>
                <a:spcBef>
                  <a:spcPct val="20000"/>
                </a:spcBef>
                <a:buSzPct val="80000"/>
              </a:pPr>
              <a:r>
                <a:rPr lang="en-US" dirty="0" smtClean="0">
                  <a:solidFill>
                    <a:srgbClr val="FFFFFF"/>
                  </a:solidFill>
                  <a:effectLst>
                    <a:outerShdw blurRad="38100" dist="38100" dir="2700000" algn="tl">
                      <a:srgbClr val="000000">
                        <a:alpha val="43137"/>
                      </a:srgbClr>
                    </a:outerShdw>
                  </a:effectLst>
                </a:rPr>
                <a:t>Customer’s</a:t>
              </a:r>
              <a:br>
                <a:rPr lang="en-US" dirty="0" smtClean="0">
                  <a:solidFill>
                    <a:srgbClr val="FFFFFF"/>
                  </a:solidFill>
                  <a:effectLst>
                    <a:outerShdw blurRad="38100" dist="38100" dir="2700000" algn="tl">
                      <a:srgbClr val="000000">
                        <a:alpha val="43137"/>
                      </a:srgbClr>
                    </a:outerShdw>
                  </a:effectLst>
                </a:rPr>
              </a:br>
              <a:r>
                <a:rPr lang="en-US" dirty="0" smtClean="0">
                  <a:solidFill>
                    <a:srgbClr val="FFFFFF"/>
                  </a:solidFill>
                  <a:effectLst>
                    <a:outerShdw blurRad="38100" dist="38100" dir="2700000" algn="tl">
                      <a:srgbClr val="000000">
                        <a:alpha val="43137"/>
                      </a:srgbClr>
                    </a:outerShdw>
                  </a:effectLst>
                </a:rPr>
                <a:t>connection</a:t>
              </a:r>
              <a:endParaRPr lang="en-US" dirty="0">
                <a:solidFill>
                  <a:srgbClr val="FFFFFF"/>
                </a:solidFill>
                <a:effectLst>
                  <a:outerShdw blurRad="38100" dist="38100" dir="2700000" algn="tl">
                    <a:srgbClr val="000000">
                      <a:alpha val="43137"/>
                    </a:srgbClr>
                  </a:outerShdw>
                </a:effectLst>
              </a:endParaRPr>
            </a:p>
          </p:txBody>
        </p:sp>
      </p:grpSp>
      <p:sp>
        <p:nvSpPr>
          <p:cNvPr id="17" name="Rectangle 16"/>
          <p:cNvSpPr/>
          <p:nvPr/>
        </p:nvSpPr>
        <p:spPr bwMode="auto">
          <a:xfrm>
            <a:off x="3402577" y="3204546"/>
            <a:ext cx="1232938" cy="1289451"/>
          </a:xfrm>
          <a:prstGeom prst="rect">
            <a:avLst/>
          </a:prstGeom>
          <a:solidFill>
            <a:schemeClr val="tx1"/>
          </a:solidFill>
          <a:ln w="76200">
            <a:solidFill>
              <a:srgbClr val="002060"/>
            </a:solidFill>
            <a:headEnd type="none" w="med" len="med"/>
            <a:tailEnd type="non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72068" fontAlgn="base">
              <a:lnSpc>
                <a:spcPct val="90000"/>
              </a:lnSpc>
              <a:spcBef>
                <a:spcPct val="0"/>
              </a:spcBef>
              <a:spcAft>
                <a:spcPct val="0"/>
              </a:spcAft>
            </a:pPr>
            <a:r>
              <a:rPr lang="en-US" spc="-37">
                <a:solidFill>
                  <a:srgbClr val="000000"/>
                </a:solidFill>
              </a:rPr>
              <a:t>Partner </a:t>
            </a:r>
            <a:r>
              <a:rPr lang="en-US" spc="-37" smtClean="0">
                <a:solidFill>
                  <a:srgbClr val="000000"/>
                </a:solidFill>
              </a:rPr>
              <a:t>Edge</a:t>
            </a:r>
            <a:endParaRPr lang="en-US" spc="-37" dirty="0">
              <a:solidFill>
                <a:srgbClr val="000000"/>
              </a:solidFill>
              <a:effectLst>
                <a:outerShdw blurRad="38100" dist="38100" dir="2700000" algn="tl">
                  <a:srgbClr val="000000">
                    <a:alpha val="43137"/>
                  </a:srgbClr>
                </a:outerShdw>
              </a:effectLst>
            </a:endParaRPr>
          </a:p>
        </p:txBody>
      </p:sp>
      <p:sp>
        <p:nvSpPr>
          <p:cNvPr id="18" name="Right Arrow 17"/>
          <p:cNvSpPr/>
          <p:nvPr/>
        </p:nvSpPr>
        <p:spPr bwMode="auto">
          <a:xfrm>
            <a:off x="8653189" y="3700965"/>
            <a:ext cx="496630" cy="319629"/>
          </a:xfrm>
          <a:prstGeom prst="rightArrow">
            <a:avLst/>
          </a:prstGeom>
          <a:solidFill>
            <a:srgbClr val="58024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28" name="Freeform 27"/>
          <p:cNvSpPr/>
          <p:nvPr/>
        </p:nvSpPr>
        <p:spPr bwMode="auto">
          <a:xfrm>
            <a:off x="4648359" y="3553620"/>
            <a:ext cx="481705" cy="164299"/>
          </a:xfrm>
          <a:custGeom>
            <a:avLst/>
            <a:gdLst>
              <a:gd name="connsiteX0" fmla="*/ 0 w 573828"/>
              <a:gd name="connsiteY0" fmla="*/ 0 h 366608"/>
              <a:gd name="connsiteX1" fmla="*/ 114804 w 573828"/>
              <a:gd name="connsiteY1" fmla="*/ 0 h 366608"/>
              <a:gd name="connsiteX2" fmla="*/ 114805 w 573828"/>
              <a:gd name="connsiteY2" fmla="*/ 0 h 366608"/>
              <a:gd name="connsiteX3" fmla="*/ 530660 w 573828"/>
              <a:gd name="connsiteY3" fmla="*/ 0 h 366608"/>
              <a:gd name="connsiteX4" fmla="*/ 530945 w 573828"/>
              <a:gd name="connsiteY4" fmla="*/ 899 h 366608"/>
              <a:gd name="connsiteX5" fmla="*/ 568727 w 573828"/>
              <a:gd name="connsiteY5" fmla="*/ 234786 h 366608"/>
              <a:gd name="connsiteX6" fmla="*/ 573828 w 573828"/>
              <a:gd name="connsiteY6" fmla="*/ 366608 h 366608"/>
              <a:gd name="connsiteX7" fmla="*/ 71637 w 573828"/>
              <a:gd name="connsiteY7" fmla="*/ 366608 h 366608"/>
              <a:gd name="connsiteX8" fmla="*/ 71636 w 573828"/>
              <a:gd name="connsiteY8" fmla="*/ 366608 h 366608"/>
              <a:gd name="connsiteX9" fmla="*/ 0 w 573828"/>
              <a:gd name="connsiteY9" fmla="*/ 366608 h 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828" h="366608">
                <a:moveTo>
                  <a:pt x="0" y="0"/>
                </a:moveTo>
                <a:lnTo>
                  <a:pt x="114804" y="0"/>
                </a:lnTo>
                <a:lnTo>
                  <a:pt x="114805" y="0"/>
                </a:lnTo>
                <a:lnTo>
                  <a:pt x="530660" y="0"/>
                </a:lnTo>
                <a:lnTo>
                  <a:pt x="530945" y="899"/>
                </a:lnTo>
                <a:cubicBezTo>
                  <a:pt x="548994" y="70495"/>
                  <a:pt x="562037" y="149626"/>
                  <a:pt x="568727" y="234786"/>
                </a:cubicBezTo>
                <a:lnTo>
                  <a:pt x="573828" y="366608"/>
                </a:lnTo>
                <a:lnTo>
                  <a:pt x="71637" y="366608"/>
                </a:lnTo>
                <a:lnTo>
                  <a:pt x="71636" y="366608"/>
                </a:lnTo>
                <a:lnTo>
                  <a:pt x="0" y="366608"/>
                </a:lnTo>
                <a:close/>
              </a:path>
            </a:pathLst>
          </a:custGeom>
          <a:solidFill>
            <a:srgbClr val="DE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29" name="Freeform 28"/>
          <p:cNvSpPr/>
          <p:nvPr/>
        </p:nvSpPr>
        <p:spPr bwMode="auto">
          <a:xfrm>
            <a:off x="4656534" y="3809276"/>
            <a:ext cx="481705" cy="164299"/>
          </a:xfrm>
          <a:custGeom>
            <a:avLst/>
            <a:gdLst>
              <a:gd name="connsiteX0" fmla="*/ 0 w 573828"/>
              <a:gd name="connsiteY0" fmla="*/ 0 h 366608"/>
              <a:gd name="connsiteX1" fmla="*/ 114804 w 573828"/>
              <a:gd name="connsiteY1" fmla="*/ 0 h 366608"/>
              <a:gd name="connsiteX2" fmla="*/ 114805 w 573828"/>
              <a:gd name="connsiteY2" fmla="*/ 0 h 366608"/>
              <a:gd name="connsiteX3" fmla="*/ 530660 w 573828"/>
              <a:gd name="connsiteY3" fmla="*/ 0 h 366608"/>
              <a:gd name="connsiteX4" fmla="*/ 530945 w 573828"/>
              <a:gd name="connsiteY4" fmla="*/ 899 h 366608"/>
              <a:gd name="connsiteX5" fmla="*/ 568727 w 573828"/>
              <a:gd name="connsiteY5" fmla="*/ 234786 h 366608"/>
              <a:gd name="connsiteX6" fmla="*/ 573828 w 573828"/>
              <a:gd name="connsiteY6" fmla="*/ 366608 h 366608"/>
              <a:gd name="connsiteX7" fmla="*/ 71637 w 573828"/>
              <a:gd name="connsiteY7" fmla="*/ 366608 h 366608"/>
              <a:gd name="connsiteX8" fmla="*/ 71636 w 573828"/>
              <a:gd name="connsiteY8" fmla="*/ 366608 h 366608"/>
              <a:gd name="connsiteX9" fmla="*/ 0 w 573828"/>
              <a:gd name="connsiteY9" fmla="*/ 366608 h 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828" h="366608">
                <a:moveTo>
                  <a:pt x="0" y="0"/>
                </a:moveTo>
                <a:lnTo>
                  <a:pt x="114804" y="0"/>
                </a:lnTo>
                <a:lnTo>
                  <a:pt x="114805" y="0"/>
                </a:lnTo>
                <a:lnTo>
                  <a:pt x="530660" y="0"/>
                </a:lnTo>
                <a:lnTo>
                  <a:pt x="530945" y="899"/>
                </a:lnTo>
                <a:cubicBezTo>
                  <a:pt x="548994" y="70495"/>
                  <a:pt x="562037" y="149626"/>
                  <a:pt x="568727" y="234786"/>
                </a:cubicBezTo>
                <a:lnTo>
                  <a:pt x="573828" y="366608"/>
                </a:lnTo>
                <a:lnTo>
                  <a:pt x="71637" y="366608"/>
                </a:lnTo>
                <a:lnTo>
                  <a:pt x="71636" y="366608"/>
                </a:lnTo>
                <a:lnTo>
                  <a:pt x="0" y="366608"/>
                </a:lnTo>
                <a:close/>
              </a:path>
            </a:pathLst>
          </a:custGeom>
          <a:solidFill>
            <a:srgbClr val="58024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30" name="Freeform 29"/>
          <p:cNvSpPr/>
          <p:nvPr/>
        </p:nvSpPr>
        <p:spPr bwMode="auto">
          <a:xfrm>
            <a:off x="4656534" y="4072848"/>
            <a:ext cx="478736" cy="158628"/>
          </a:xfrm>
          <a:custGeom>
            <a:avLst/>
            <a:gdLst>
              <a:gd name="connsiteX0" fmla="*/ 75178 w 570291"/>
              <a:gd name="connsiteY0" fmla="*/ 0 h 366608"/>
              <a:gd name="connsiteX1" fmla="*/ 570291 w 570291"/>
              <a:gd name="connsiteY1" fmla="*/ 0 h 366608"/>
              <a:gd name="connsiteX2" fmla="*/ 568729 w 570291"/>
              <a:gd name="connsiteY2" fmla="*/ 40358 h 366608"/>
              <a:gd name="connsiteX3" fmla="*/ 530947 w 570291"/>
              <a:gd name="connsiteY3" fmla="*/ 274245 h 366608"/>
              <a:gd name="connsiteX4" fmla="*/ 501692 w 570291"/>
              <a:gd name="connsiteY4" fmla="*/ 366608 h 366608"/>
              <a:gd name="connsiteX5" fmla="*/ 143777 w 570291"/>
              <a:gd name="connsiteY5" fmla="*/ 366608 h 366608"/>
              <a:gd name="connsiteX6" fmla="*/ 114521 w 570291"/>
              <a:gd name="connsiteY6" fmla="*/ 274245 h 366608"/>
              <a:gd name="connsiteX7" fmla="*/ 76739 w 570291"/>
              <a:gd name="connsiteY7" fmla="*/ 40358 h 366608"/>
              <a:gd name="connsiteX8" fmla="*/ 0 w 570291"/>
              <a:gd name="connsiteY8" fmla="*/ 0 h 366608"/>
              <a:gd name="connsiteX9" fmla="*/ 75177 w 570291"/>
              <a:gd name="connsiteY9" fmla="*/ 0 h 366608"/>
              <a:gd name="connsiteX10" fmla="*/ 76738 w 570291"/>
              <a:gd name="connsiteY10" fmla="*/ 40358 h 366608"/>
              <a:gd name="connsiteX11" fmla="*/ 114520 w 570291"/>
              <a:gd name="connsiteY11" fmla="*/ 274245 h 366608"/>
              <a:gd name="connsiteX12" fmla="*/ 143776 w 570291"/>
              <a:gd name="connsiteY12" fmla="*/ 366608 h 366608"/>
              <a:gd name="connsiteX13" fmla="*/ 0 w 570291"/>
              <a:gd name="connsiteY13" fmla="*/ 366608 h 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291" h="366608">
                <a:moveTo>
                  <a:pt x="75178" y="0"/>
                </a:moveTo>
                <a:lnTo>
                  <a:pt x="570291" y="0"/>
                </a:lnTo>
                <a:lnTo>
                  <a:pt x="568729" y="40358"/>
                </a:lnTo>
                <a:cubicBezTo>
                  <a:pt x="562039" y="125518"/>
                  <a:pt x="548996" y="204649"/>
                  <a:pt x="530947" y="274245"/>
                </a:cubicBezTo>
                <a:lnTo>
                  <a:pt x="501692" y="366608"/>
                </a:lnTo>
                <a:lnTo>
                  <a:pt x="143777" y="366608"/>
                </a:lnTo>
                <a:lnTo>
                  <a:pt x="114521" y="274245"/>
                </a:lnTo>
                <a:cubicBezTo>
                  <a:pt x="96472" y="204649"/>
                  <a:pt x="83429" y="125518"/>
                  <a:pt x="76739" y="40358"/>
                </a:cubicBezTo>
                <a:close/>
                <a:moveTo>
                  <a:pt x="0" y="0"/>
                </a:moveTo>
                <a:lnTo>
                  <a:pt x="75177" y="0"/>
                </a:lnTo>
                <a:lnTo>
                  <a:pt x="76738" y="40358"/>
                </a:lnTo>
                <a:cubicBezTo>
                  <a:pt x="83428" y="125518"/>
                  <a:pt x="96471" y="204649"/>
                  <a:pt x="114520" y="274245"/>
                </a:cubicBezTo>
                <a:lnTo>
                  <a:pt x="143776" y="366608"/>
                </a:lnTo>
                <a:lnTo>
                  <a:pt x="0" y="366608"/>
                </a:lnTo>
                <a:close/>
              </a:path>
            </a:pathLst>
          </a:custGeom>
          <a:solidFill>
            <a:srgbClr val="1589D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22" name="Rectangle 49"/>
          <p:cNvSpPr/>
          <p:nvPr/>
        </p:nvSpPr>
        <p:spPr bwMode="auto">
          <a:xfrm>
            <a:off x="935578" y="5337212"/>
            <a:ext cx="799585" cy="320502"/>
          </a:xfrm>
          <a:prstGeom prst="rect">
            <a:avLst/>
          </a:prstGeom>
          <a:solidFill>
            <a:schemeClr val="accent3">
              <a:lumMod val="50000"/>
            </a:schemeClr>
          </a:solidFill>
          <a:ln>
            <a:solidFill>
              <a:schemeClr val="bg1"/>
            </a:solidFill>
            <a:headEnd type="none" w="med" len="med"/>
            <a:tailEnd type="non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23" name="Rectangle 50"/>
          <p:cNvSpPr/>
          <p:nvPr/>
        </p:nvSpPr>
        <p:spPr bwMode="auto">
          <a:xfrm>
            <a:off x="935578" y="5737677"/>
            <a:ext cx="799585" cy="320502"/>
          </a:xfrm>
          <a:prstGeom prst="rect">
            <a:avLst/>
          </a:prstGeom>
          <a:solidFill>
            <a:srgbClr val="1589DC"/>
          </a:solidFill>
          <a:ln>
            <a:solidFill>
              <a:schemeClr val="bg1"/>
            </a:solidFill>
            <a:headEnd type="none" w="med" len="med"/>
            <a:tailEnd type="non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24" name="TextBox 51"/>
          <p:cNvSpPr txBox="1"/>
          <p:nvPr/>
        </p:nvSpPr>
        <p:spPr>
          <a:xfrm>
            <a:off x="1861349" y="5380320"/>
            <a:ext cx="3771225" cy="249299"/>
          </a:xfrm>
          <a:prstGeom prst="rect">
            <a:avLst/>
          </a:prstGeom>
          <a:noFill/>
          <a:ln>
            <a:noFill/>
          </a:ln>
        </p:spPr>
        <p:txBody>
          <a:bodyPr wrap="none" lIns="0" tIns="0" rIns="0" bIns="0" rtlCol="0">
            <a:spAutoFit/>
          </a:bodyPr>
          <a:lstStyle/>
          <a:p>
            <a:pPr defTabSz="685600">
              <a:lnSpc>
                <a:spcPct val="90000"/>
              </a:lnSpc>
              <a:spcBef>
                <a:spcPct val="20000"/>
              </a:spcBef>
              <a:buSzPct val="80000"/>
            </a:pPr>
            <a:r>
              <a:rPr lang="en-US" dirty="0">
                <a:solidFill>
                  <a:srgbClr val="FFFFFF"/>
                </a:solidFill>
                <a:effectLst>
                  <a:outerShdw blurRad="38100" dist="38100" dir="2700000" algn="tl">
                    <a:srgbClr val="000000">
                      <a:alpha val="43137"/>
                    </a:srgbClr>
                  </a:outerShdw>
                </a:effectLst>
              </a:rPr>
              <a:t>Traffic to public </a:t>
            </a:r>
            <a:r>
              <a:rPr lang="en-US" dirty="0" smtClean="0">
                <a:solidFill>
                  <a:srgbClr val="FFFFFF"/>
                </a:solidFill>
                <a:effectLst>
                  <a:outerShdw blurRad="38100" dist="38100" dir="2700000" algn="tl">
                    <a:srgbClr val="000000">
                      <a:alpha val="43137"/>
                    </a:srgbClr>
                  </a:outerShdw>
                </a:effectLst>
              </a:rPr>
              <a:t>IP </a:t>
            </a:r>
            <a:r>
              <a:rPr lang="en-US" dirty="0">
                <a:solidFill>
                  <a:srgbClr val="FFFFFF"/>
                </a:solidFill>
                <a:effectLst>
                  <a:outerShdw blurRad="38100" dist="38100" dir="2700000" algn="tl">
                    <a:srgbClr val="000000">
                      <a:alpha val="43137"/>
                    </a:srgbClr>
                  </a:outerShdw>
                </a:effectLst>
              </a:rPr>
              <a:t>addresses in </a:t>
            </a:r>
            <a:r>
              <a:rPr lang="en-US" dirty="0" smtClean="0">
                <a:solidFill>
                  <a:srgbClr val="FFFFFF"/>
                </a:solidFill>
                <a:effectLst>
                  <a:outerShdw blurRad="38100" dist="38100" dir="2700000" algn="tl">
                    <a:srgbClr val="000000">
                      <a:alpha val="43137"/>
                    </a:srgbClr>
                  </a:outerShdw>
                </a:effectLst>
              </a:rPr>
              <a:t>Azure</a:t>
            </a:r>
            <a:endParaRPr lang="en-US" dirty="0">
              <a:solidFill>
                <a:srgbClr val="FFFFFF"/>
              </a:solidFill>
              <a:effectLst>
                <a:outerShdw blurRad="38100" dist="38100" dir="2700000" algn="tl">
                  <a:srgbClr val="000000">
                    <a:alpha val="43137"/>
                  </a:srgbClr>
                </a:outerShdw>
              </a:effectLst>
            </a:endParaRPr>
          </a:p>
        </p:txBody>
      </p:sp>
      <p:sp>
        <p:nvSpPr>
          <p:cNvPr id="25" name="TextBox 52"/>
          <p:cNvSpPr txBox="1"/>
          <p:nvPr/>
        </p:nvSpPr>
        <p:spPr>
          <a:xfrm>
            <a:off x="1861349" y="5760975"/>
            <a:ext cx="2755691" cy="249299"/>
          </a:xfrm>
          <a:prstGeom prst="rect">
            <a:avLst/>
          </a:prstGeom>
          <a:noFill/>
          <a:ln>
            <a:noFill/>
          </a:ln>
        </p:spPr>
        <p:txBody>
          <a:bodyPr wrap="none" lIns="0" tIns="0" rIns="0" bIns="0" rtlCol="0">
            <a:spAutoFit/>
          </a:bodyPr>
          <a:lstStyle/>
          <a:p>
            <a:pPr defTabSz="685600">
              <a:lnSpc>
                <a:spcPct val="90000"/>
              </a:lnSpc>
              <a:spcBef>
                <a:spcPct val="20000"/>
              </a:spcBef>
              <a:buSzPct val="80000"/>
            </a:pPr>
            <a:r>
              <a:rPr lang="en-US" dirty="0">
                <a:solidFill>
                  <a:srgbClr val="FFFFFF"/>
                </a:solidFill>
                <a:effectLst>
                  <a:outerShdw blurRad="38100" dist="38100" dir="2700000" algn="tl">
                    <a:srgbClr val="000000">
                      <a:alpha val="43137"/>
                    </a:srgbClr>
                  </a:outerShdw>
                </a:effectLst>
              </a:rPr>
              <a:t>Traffic to Virtual Networks </a:t>
            </a:r>
          </a:p>
        </p:txBody>
      </p:sp>
      <p:sp>
        <p:nvSpPr>
          <p:cNvPr id="26" name="Rectangle 53"/>
          <p:cNvSpPr/>
          <p:nvPr/>
        </p:nvSpPr>
        <p:spPr bwMode="auto">
          <a:xfrm>
            <a:off x="943753" y="4926336"/>
            <a:ext cx="799585" cy="320502"/>
          </a:xfrm>
          <a:prstGeom prst="rect">
            <a:avLst/>
          </a:prstGeom>
          <a:solidFill>
            <a:srgbClr val="DE3C00"/>
          </a:solidFill>
          <a:ln>
            <a:solidFill>
              <a:schemeClr val="bg1"/>
            </a:solidFill>
            <a:headEnd type="none" w="med" len="med"/>
            <a:tailEnd type="non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27" name="TextBox 54"/>
          <p:cNvSpPr txBox="1"/>
          <p:nvPr/>
        </p:nvSpPr>
        <p:spPr>
          <a:xfrm>
            <a:off x="1861349" y="4978576"/>
            <a:ext cx="2869567" cy="249299"/>
          </a:xfrm>
          <a:prstGeom prst="rect">
            <a:avLst/>
          </a:prstGeom>
          <a:noFill/>
          <a:ln>
            <a:noFill/>
          </a:ln>
        </p:spPr>
        <p:txBody>
          <a:bodyPr wrap="none" lIns="0" tIns="0" rIns="0" bIns="0" rtlCol="0">
            <a:spAutoFit/>
          </a:bodyPr>
          <a:lstStyle/>
          <a:p>
            <a:pPr defTabSz="685600">
              <a:lnSpc>
                <a:spcPct val="90000"/>
              </a:lnSpc>
              <a:spcBef>
                <a:spcPct val="20000"/>
              </a:spcBef>
              <a:buSzPct val="80000"/>
            </a:pPr>
            <a:r>
              <a:rPr lang="en-US" dirty="0">
                <a:solidFill>
                  <a:srgbClr val="FFFFFF"/>
                </a:solidFill>
                <a:effectLst>
                  <a:outerShdw blurRad="38100" dist="38100" dir="2700000" algn="tl">
                    <a:srgbClr val="000000">
                      <a:alpha val="43137"/>
                    </a:srgbClr>
                  </a:outerShdw>
                </a:effectLst>
              </a:rPr>
              <a:t>Traffic to </a:t>
            </a:r>
            <a:r>
              <a:rPr lang="en-US" dirty="0" smtClean="0">
                <a:solidFill>
                  <a:srgbClr val="FFFFFF"/>
                </a:solidFill>
                <a:effectLst>
                  <a:outerShdw blurRad="38100" dist="38100" dir="2700000" algn="tl">
                    <a:srgbClr val="000000">
                      <a:alpha val="43137"/>
                    </a:srgbClr>
                  </a:outerShdw>
                </a:effectLst>
              </a:rPr>
              <a:t>Office 365 Services</a:t>
            </a:r>
            <a:endParaRPr lang="en-US" dirty="0">
              <a:solidFill>
                <a:srgbClr val="FFFFFF"/>
              </a:solidFill>
              <a:effectLst>
                <a:outerShdw blurRad="38100" dist="38100" dir="2700000" algn="tl">
                  <a:srgbClr val="000000">
                    <a:alpha val="43137"/>
                  </a:srgbClr>
                </a:outerShdw>
              </a:effectLst>
            </a:endParaRPr>
          </a:p>
        </p:txBody>
      </p:sp>
      <p:grpSp>
        <p:nvGrpSpPr>
          <p:cNvPr id="120" name="Group 119"/>
          <p:cNvGrpSpPr/>
          <p:nvPr/>
        </p:nvGrpSpPr>
        <p:grpSpPr>
          <a:xfrm>
            <a:off x="8946776" y="982662"/>
            <a:ext cx="2546970" cy="1691982"/>
            <a:chOff x="8946776" y="982662"/>
            <a:chExt cx="2546970" cy="1691982"/>
          </a:xfrm>
        </p:grpSpPr>
        <p:sp>
          <p:nvSpPr>
            <p:cNvPr id="31" name="Freeform 539"/>
            <p:cNvSpPr>
              <a:spLocks noChangeAspect="1"/>
            </p:cNvSpPr>
            <p:nvPr/>
          </p:nvSpPr>
          <p:spPr bwMode="auto">
            <a:xfrm>
              <a:off x="8946776" y="982662"/>
              <a:ext cx="2546970" cy="169198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rgbClr val="DE3C00"/>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solidFill>
                  <a:srgbClr val="FFFFFF"/>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1954" y="1183111"/>
              <a:ext cx="657364" cy="657364"/>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037" y="1942881"/>
              <a:ext cx="542925" cy="542925"/>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452" y="1942881"/>
              <a:ext cx="557336" cy="557336"/>
            </a:xfrm>
            <a:prstGeom prst="rect">
              <a:avLst/>
            </a:prstGeom>
          </p:spPr>
        </p:pic>
        <p:pic>
          <p:nvPicPr>
            <p:cNvPr id="110" name="Picture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1278" y="1942881"/>
              <a:ext cx="563781" cy="563781"/>
            </a:xfrm>
            <a:prstGeom prst="rect">
              <a:avLst/>
            </a:prstGeom>
          </p:spPr>
        </p:pic>
      </p:grpSp>
      <p:grpSp>
        <p:nvGrpSpPr>
          <p:cNvPr id="121" name="Group 120"/>
          <p:cNvGrpSpPr/>
          <p:nvPr/>
        </p:nvGrpSpPr>
        <p:grpSpPr>
          <a:xfrm>
            <a:off x="8946776" y="2955276"/>
            <a:ext cx="2546970" cy="1691982"/>
            <a:chOff x="8946776" y="2955276"/>
            <a:chExt cx="2546970" cy="1691982"/>
          </a:xfrm>
        </p:grpSpPr>
        <p:sp>
          <p:nvSpPr>
            <p:cNvPr id="95" name="Freeform 539"/>
            <p:cNvSpPr>
              <a:spLocks noChangeAspect="1"/>
            </p:cNvSpPr>
            <p:nvPr/>
          </p:nvSpPr>
          <p:spPr bwMode="auto">
            <a:xfrm>
              <a:off x="8946776" y="2955276"/>
              <a:ext cx="2546970" cy="169198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chemeClr val="accent3">
                  <a:lumMod val="50000"/>
                </a:schemeClr>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solidFill>
                  <a:srgbClr val="FFFFFF"/>
                </a:solidFill>
              </a:endParaRPr>
            </a:p>
          </p:txBody>
        </p:sp>
        <p:pic>
          <p:nvPicPr>
            <p:cNvPr id="104" name="Picture 10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111" y="2971886"/>
              <a:ext cx="780290" cy="780290"/>
            </a:xfrm>
            <a:prstGeom prst="rect">
              <a:avLst/>
            </a:prstGeom>
          </p:spPr>
        </p:pic>
        <p:pic>
          <p:nvPicPr>
            <p:cNvPr id="111" name="Picture 1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0669" y="3833894"/>
              <a:ext cx="272968" cy="272968"/>
            </a:xfrm>
            <a:prstGeom prst="rect">
              <a:avLst/>
            </a:prstGeom>
          </p:spPr>
        </p:pic>
        <p:pic>
          <p:nvPicPr>
            <p:cNvPr id="112" name="Picture 1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8338" y="3833894"/>
              <a:ext cx="272968" cy="272968"/>
            </a:xfrm>
            <a:prstGeom prst="rect">
              <a:avLst/>
            </a:prstGeom>
          </p:spPr>
        </p:pic>
        <p:pic>
          <p:nvPicPr>
            <p:cNvPr id="113" name="Picture 1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9669" y="4214894"/>
              <a:ext cx="272968" cy="272968"/>
            </a:xfrm>
            <a:prstGeom prst="rect">
              <a:avLst/>
            </a:prstGeom>
          </p:spPr>
        </p:pic>
        <p:pic>
          <p:nvPicPr>
            <p:cNvPr id="114" name="Picture 1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6008" y="3833894"/>
              <a:ext cx="272968" cy="272968"/>
            </a:xfrm>
            <a:prstGeom prst="rect">
              <a:avLst/>
            </a:prstGeom>
          </p:spPr>
        </p:pic>
        <p:pic>
          <p:nvPicPr>
            <p:cNvPr id="115" name="Picture 1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3678" y="3833894"/>
              <a:ext cx="272968" cy="272968"/>
            </a:xfrm>
            <a:prstGeom prst="rect">
              <a:avLst/>
            </a:prstGeom>
          </p:spPr>
        </p:pic>
        <p:pic>
          <p:nvPicPr>
            <p:cNvPr id="116" name="Picture 1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14910" y="4214894"/>
              <a:ext cx="272968" cy="272968"/>
            </a:xfrm>
            <a:prstGeom prst="rect">
              <a:avLst/>
            </a:prstGeom>
          </p:spPr>
        </p:pic>
        <p:pic>
          <p:nvPicPr>
            <p:cNvPr id="117" name="Picture 1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99830" y="4214894"/>
              <a:ext cx="272968" cy="272968"/>
            </a:xfrm>
            <a:prstGeom prst="rect">
              <a:avLst/>
            </a:prstGeom>
          </p:spPr>
        </p:pic>
        <p:pic>
          <p:nvPicPr>
            <p:cNvPr id="118" name="Picture 1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84750" y="4214894"/>
              <a:ext cx="272968" cy="272968"/>
            </a:xfrm>
            <a:prstGeom prst="rect">
              <a:avLst/>
            </a:prstGeom>
          </p:spPr>
        </p:pic>
        <p:pic>
          <p:nvPicPr>
            <p:cNvPr id="119" name="Picture 1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41348" y="3833894"/>
              <a:ext cx="272968" cy="272968"/>
            </a:xfrm>
            <a:prstGeom prst="rect">
              <a:avLst/>
            </a:prstGeom>
          </p:spPr>
        </p:pic>
      </p:grpSp>
      <p:grpSp>
        <p:nvGrpSpPr>
          <p:cNvPr id="123" name="Group 122"/>
          <p:cNvGrpSpPr/>
          <p:nvPr/>
        </p:nvGrpSpPr>
        <p:grpSpPr>
          <a:xfrm>
            <a:off x="8946776" y="4891686"/>
            <a:ext cx="2546969" cy="1691982"/>
            <a:chOff x="8946776" y="4891686"/>
            <a:chExt cx="2546969" cy="1691982"/>
          </a:xfrm>
        </p:grpSpPr>
        <p:sp>
          <p:nvSpPr>
            <p:cNvPr id="43" name="Freeform 539"/>
            <p:cNvSpPr>
              <a:spLocks noChangeAspect="1"/>
            </p:cNvSpPr>
            <p:nvPr/>
          </p:nvSpPr>
          <p:spPr bwMode="auto">
            <a:xfrm>
              <a:off x="8946776" y="4891686"/>
              <a:ext cx="2546969" cy="169198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rgbClr val="0472C1"/>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solidFill>
                  <a:srgbClr val="FFFFFF"/>
                </a:solidFill>
              </a:endParaRPr>
            </a:p>
          </p:txBody>
        </p:sp>
        <p:pic>
          <p:nvPicPr>
            <p:cNvPr id="105" name="Picture 10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66237" y="5913772"/>
              <a:ext cx="462449" cy="462449"/>
            </a:xfrm>
            <a:prstGeom prst="rect">
              <a:avLst/>
            </a:prstGeom>
          </p:spPr>
        </p:pic>
        <p:pic>
          <p:nvPicPr>
            <p:cNvPr id="106" name="Picture 10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31326" y="5913772"/>
              <a:ext cx="555290" cy="555290"/>
            </a:xfrm>
            <a:prstGeom prst="rect">
              <a:avLst/>
            </a:prstGeom>
          </p:spPr>
        </p:pic>
        <p:pic>
          <p:nvPicPr>
            <p:cNvPr id="107" name="Picture 10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219" y="5913772"/>
              <a:ext cx="515575" cy="515575"/>
            </a:xfrm>
            <a:prstGeom prst="rect">
              <a:avLst/>
            </a:prstGeom>
          </p:spPr>
        </p:pic>
        <p:pic>
          <p:nvPicPr>
            <p:cNvPr id="122" name="Picture 1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04415" y="4973841"/>
              <a:ext cx="780290" cy="780290"/>
            </a:xfrm>
            <a:prstGeom prst="rect">
              <a:avLst/>
            </a:prstGeom>
          </p:spPr>
        </p:pic>
      </p:grpSp>
      <p:sp>
        <p:nvSpPr>
          <p:cNvPr id="103" name="Rectangle 102"/>
          <p:cNvSpPr/>
          <p:nvPr/>
        </p:nvSpPr>
        <p:spPr bwMode="auto">
          <a:xfrm>
            <a:off x="6939407" y="4072848"/>
            <a:ext cx="527503" cy="158628"/>
          </a:xfrm>
          <a:prstGeom prst="rect">
            <a:avLst/>
          </a:prstGeom>
          <a:solidFill>
            <a:srgbClr val="1589D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1589DC"/>
              </a:solidFill>
            </a:endParaRPr>
          </a:p>
        </p:txBody>
      </p:sp>
      <p:sp>
        <p:nvSpPr>
          <p:cNvPr id="102" name="Rectangle 101"/>
          <p:cNvSpPr/>
          <p:nvPr/>
        </p:nvSpPr>
        <p:spPr bwMode="auto">
          <a:xfrm>
            <a:off x="6943665" y="3809276"/>
            <a:ext cx="527503" cy="167490"/>
          </a:xfrm>
          <a:prstGeom prst="rect">
            <a:avLst/>
          </a:prstGeom>
          <a:solidFill>
            <a:srgbClr val="58024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101" name="Rectangle 100"/>
          <p:cNvSpPr/>
          <p:nvPr/>
        </p:nvSpPr>
        <p:spPr bwMode="auto">
          <a:xfrm>
            <a:off x="6939407" y="3545704"/>
            <a:ext cx="527503" cy="167490"/>
          </a:xfrm>
          <a:prstGeom prst="rect">
            <a:avLst/>
          </a:prstGeom>
          <a:solidFill>
            <a:srgbClr val="DE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72068" fontAlgn="base">
              <a:lnSpc>
                <a:spcPct val="90000"/>
              </a:lnSpc>
              <a:spcBef>
                <a:spcPct val="0"/>
              </a:spcBef>
              <a:spcAft>
                <a:spcPct val="0"/>
              </a:spcAft>
            </a:pPr>
            <a:endParaRPr lang="en-US" sz="1471" spc="-37" dirty="0">
              <a:solidFill>
                <a:srgbClr val="FFFFFF"/>
              </a:solidFill>
            </a:endParaRPr>
          </a:p>
        </p:txBody>
      </p:sp>
      <p:sp>
        <p:nvSpPr>
          <p:cNvPr id="10" name="Rectangle 9"/>
          <p:cNvSpPr/>
          <p:nvPr/>
        </p:nvSpPr>
        <p:spPr bwMode="auto">
          <a:xfrm>
            <a:off x="7458653" y="3241069"/>
            <a:ext cx="1232938" cy="1289451"/>
          </a:xfrm>
          <a:prstGeom prst="rect">
            <a:avLst/>
          </a:prstGeom>
          <a:solidFill>
            <a:schemeClr val="tx1"/>
          </a:solidFill>
          <a:ln w="76200">
            <a:solidFill>
              <a:srgbClr val="04266C"/>
            </a:solidFill>
            <a:headEnd type="none" w="med" len="med"/>
            <a:tailEnd type="none" w="med" len="me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107571" rIns="134464" bIns="107571" numCol="1" spcCol="0" rtlCol="0" fromWordArt="0" anchor="ctr" anchorCtr="0" forceAA="0" compatLnSpc="1">
            <a:prstTxWarp prst="textNoShape">
              <a:avLst/>
            </a:prstTxWarp>
            <a:noAutofit/>
          </a:bodyPr>
          <a:lstStyle/>
          <a:p>
            <a:pPr algn="ctr" defTabSz="672068" fontAlgn="base">
              <a:lnSpc>
                <a:spcPct val="90000"/>
              </a:lnSpc>
              <a:spcBef>
                <a:spcPct val="0"/>
              </a:spcBef>
              <a:spcAft>
                <a:spcPct val="0"/>
              </a:spcAft>
            </a:pPr>
            <a:r>
              <a:rPr lang="en-US" spc="-37" dirty="0">
                <a:solidFill>
                  <a:srgbClr val="000000"/>
                </a:solidFill>
              </a:rPr>
              <a:t>Microsoft Edge</a:t>
            </a:r>
            <a:endParaRPr lang="en-US" spc="-37"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3250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500"/>
                                        <p:tgtEl>
                                          <p:spTgt spid="1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fade">
                                      <p:cBhvr>
                                        <p:cTn id="44" dur="500"/>
                                        <p:tgtEl>
                                          <p:spTgt spid="10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fade">
                                      <p:cBhvr>
                                        <p:cTn id="50" dur="500"/>
                                        <p:tgtEl>
                                          <p:spTgt spid="1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fade">
                                      <p:cBhvr>
                                        <p:cTn id="70" dur="500"/>
                                        <p:tgtEl>
                                          <p:spTgt spid="101"/>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fade">
                                      <p:cBhvr>
                                        <p:cTn id="76"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28" grpId="0" animBg="1"/>
      <p:bldP spid="29" grpId="0" animBg="1"/>
      <p:bldP spid="30" grpId="0" animBg="1"/>
      <p:bldP spid="22" grpId="0" animBg="1"/>
      <p:bldP spid="23" grpId="0" animBg="1"/>
      <p:bldP spid="24" grpId="0"/>
      <p:bldP spid="25" grpId="0"/>
      <p:bldP spid="26" grpId="0" animBg="1"/>
      <p:bldP spid="27" grpId="0"/>
      <p:bldP spid="103" grpId="0" animBg="1"/>
      <p:bldP spid="102" grpId="0" animBg="1"/>
      <p:bldP spid="101"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Timelines and Partners</a:t>
            </a:r>
            <a:endParaRPr lang="en-US" dirty="0"/>
          </a:p>
        </p:txBody>
      </p:sp>
      <p:sp>
        <p:nvSpPr>
          <p:cNvPr id="7" name="Text Placeholder 6"/>
          <p:cNvSpPr>
            <a:spLocks noGrp="1"/>
          </p:cNvSpPr>
          <p:nvPr>
            <p:ph type="body" sz="quarter" idx="10"/>
          </p:nvPr>
        </p:nvSpPr>
        <p:spPr>
          <a:xfrm>
            <a:off x="274640" y="1212849"/>
            <a:ext cx="5967964" cy="4869025"/>
          </a:xfrm>
        </p:spPr>
        <p:txBody>
          <a:bodyPr/>
          <a:lstStyle/>
          <a:p>
            <a:r>
              <a:rPr lang="en-US" dirty="0"/>
              <a:t>Launch Partners</a:t>
            </a:r>
          </a:p>
          <a:p>
            <a:pPr marL="297947" lvl="1" indent="0">
              <a:buNone/>
            </a:pPr>
            <a:endParaRPr lang="en-US" dirty="0"/>
          </a:p>
          <a:p>
            <a:pPr marL="297947" lvl="1" indent="0">
              <a:buNone/>
            </a:pPr>
            <a:endParaRPr lang="en-US" dirty="0"/>
          </a:p>
          <a:p>
            <a:pPr lvl="1"/>
            <a:endParaRPr lang="en-US" sz="2000" dirty="0"/>
          </a:p>
          <a:p>
            <a:pPr lvl="1"/>
            <a:endParaRPr lang="en-US" dirty="0"/>
          </a:p>
          <a:p>
            <a:pPr lvl="1"/>
            <a:endParaRPr lang="en-US" dirty="0"/>
          </a:p>
          <a:p>
            <a:pPr lvl="1"/>
            <a:r>
              <a:rPr lang="en-US" sz="2000" dirty="0"/>
              <a:t>Other </a:t>
            </a:r>
            <a:r>
              <a:rPr lang="en-US" sz="2000" dirty="0" smtClean="0"/>
              <a:t>providers </a:t>
            </a:r>
            <a:r>
              <a:rPr lang="en-US" sz="2000" dirty="0"/>
              <a:t>soon to </a:t>
            </a:r>
            <a:r>
              <a:rPr lang="en-US" sz="2000" dirty="0" smtClean="0"/>
              <a:t>follow</a:t>
            </a:r>
            <a:endParaRPr lang="en-US" dirty="0" smtClean="0"/>
          </a:p>
          <a:p>
            <a:r>
              <a:rPr lang="en-US" dirty="0" smtClean="0"/>
              <a:t>Locations</a:t>
            </a:r>
          </a:p>
          <a:p>
            <a:pPr lvl="1"/>
            <a:r>
              <a:rPr lang="en-US" dirty="0" smtClean="0"/>
              <a:t>All </a:t>
            </a:r>
            <a:r>
              <a:rPr lang="en-US" dirty="0"/>
              <a:t>Microsoft </a:t>
            </a:r>
            <a:r>
              <a:rPr lang="en-US" dirty="0" smtClean="0"/>
              <a:t>Regions</a:t>
            </a:r>
            <a:endParaRPr lang="en-US" dirty="0"/>
          </a:p>
          <a:p>
            <a:pPr marL="297947" lvl="1" indent="0">
              <a:buNone/>
            </a:pPr>
            <a:endParaRPr lang="en-US" dirty="0"/>
          </a:p>
          <a:p>
            <a:r>
              <a:rPr lang="en-US" dirty="0"/>
              <a:t>General </a:t>
            </a:r>
            <a:r>
              <a:rPr lang="en-US" dirty="0" smtClean="0"/>
              <a:t>Availability</a:t>
            </a:r>
            <a:endParaRPr lang="en-US" dirty="0"/>
          </a:p>
          <a:p>
            <a:pPr lvl="1"/>
            <a:r>
              <a:rPr lang="en-US" dirty="0">
                <a:solidFill>
                  <a:schemeClr val="tx1"/>
                </a:solidFill>
              </a:rPr>
              <a:t>Q3 CY 2015</a:t>
            </a:r>
            <a:endParaRPr lang="en-US" dirty="0">
              <a:solidFill>
                <a:srgbClr val="FF3300"/>
              </a:solidFill>
            </a:endParaRPr>
          </a:p>
        </p:txBody>
      </p:sp>
      <p:sp>
        <p:nvSpPr>
          <p:cNvPr id="8" name="Text Placeholder 7"/>
          <p:cNvSpPr>
            <a:spLocks noGrp="1"/>
          </p:cNvSpPr>
          <p:nvPr>
            <p:ph type="body" sz="quarter" idx="11"/>
          </p:nvPr>
        </p:nvSpPr>
        <p:spPr>
          <a:xfrm>
            <a:off x="6244968" y="1212848"/>
            <a:ext cx="5916871" cy="5332413"/>
          </a:xfrm>
        </p:spPr>
        <p:txBody>
          <a:bodyPr>
            <a:normAutofit/>
          </a:bodyPr>
          <a:lstStyle/>
          <a:p>
            <a:r>
              <a:rPr lang="en-US" dirty="0"/>
              <a:t>Supported Workloads</a:t>
            </a:r>
          </a:p>
          <a:p>
            <a:pPr lvl="1"/>
            <a:endParaRPr lang="en-US" dirty="0" smtClean="0"/>
          </a:p>
          <a:p>
            <a:pPr lvl="1"/>
            <a:r>
              <a:rPr lang="en-US" dirty="0" smtClean="0"/>
              <a:t>Exchange </a:t>
            </a:r>
            <a:r>
              <a:rPr lang="en-US" dirty="0"/>
              <a:t>Online &amp; Exchange Online Protection</a:t>
            </a:r>
          </a:p>
          <a:p>
            <a:pPr lvl="1"/>
            <a:endParaRPr lang="en-US" dirty="0"/>
          </a:p>
          <a:p>
            <a:pPr lvl="1"/>
            <a:r>
              <a:rPr lang="en-US" dirty="0"/>
              <a:t>SharePoint Online, OneDrive for Business, Office 365 Video, Delve</a:t>
            </a:r>
          </a:p>
          <a:p>
            <a:pPr lvl="1"/>
            <a:endParaRPr lang="en-US" dirty="0"/>
          </a:p>
          <a:p>
            <a:pPr lvl="1"/>
            <a:r>
              <a:rPr lang="en-US" dirty="0"/>
              <a:t>Skype for Business Online </a:t>
            </a:r>
            <a:r>
              <a:rPr lang="en-US" sz="1600" dirty="0"/>
              <a:t>(formerly Lync Online)</a:t>
            </a:r>
            <a:endParaRPr lang="en-US" dirty="0"/>
          </a:p>
          <a:p>
            <a:pPr lvl="1"/>
            <a:endParaRPr lang="en-US" dirty="0"/>
          </a:p>
          <a:p>
            <a:pPr lvl="1"/>
            <a:r>
              <a:rPr lang="en-US" dirty="0"/>
              <a:t>Office Online</a:t>
            </a:r>
          </a:p>
          <a:p>
            <a:pPr marL="297947" lvl="1"/>
            <a:endParaRPr lang="en-US" dirty="0"/>
          </a:p>
          <a:p>
            <a:pPr lvl="1"/>
            <a:r>
              <a:rPr lang="en-US" dirty="0"/>
              <a:t>Power BI and Project Online</a:t>
            </a:r>
          </a:p>
          <a:p>
            <a:pPr lvl="1"/>
            <a:endParaRPr lang="en-US" dirty="0"/>
          </a:p>
          <a:p>
            <a:pPr lvl="1"/>
            <a:endParaRPr lang="en-US" dirty="0"/>
          </a:p>
        </p:txBody>
      </p:sp>
      <p:grpSp>
        <p:nvGrpSpPr>
          <p:cNvPr id="4" name="Group 2"/>
          <p:cNvGrpSpPr/>
          <p:nvPr/>
        </p:nvGrpSpPr>
        <p:grpSpPr>
          <a:xfrm>
            <a:off x="427037" y="1973262"/>
            <a:ext cx="4267200" cy="1066800"/>
            <a:chOff x="503237" y="1744662"/>
            <a:chExt cx="4267200" cy="1066800"/>
          </a:xfrm>
        </p:grpSpPr>
        <p:sp>
          <p:nvSpPr>
            <p:cNvPr id="3" name="Rectangle 4"/>
            <p:cNvSpPr/>
            <p:nvPr/>
          </p:nvSpPr>
          <p:spPr bwMode="auto">
            <a:xfrm>
              <a:off x="503237" y="1744662"/>
              <a:ext cx="4267200" cy="106680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9" name="Picture 5" descr="https://encrypted-tbn0.gstatic.com/images?q=tbn:ANd9GcQwLAzz0cf-Ea2x1ZPddt92bAf1slfuQtWbq9NHN-YIISw4BbyW"/>
            <p:cNvPicPr/>
            <p:nvPr/>
          </p:nvPicPr>
          <p:blipFill rotWithShape="1">
            <a:blip r:embed="rId2" cstate="print">
              <a:extLst>
                <a:ext uri="{28A0092B-C50C-407E-A947-70E740481C1C}">
                  <a14:useLocalDpi xmlns:a14="http://schemas.microsoft.com/office/drawing/2010/main" val="0"/>
                </a:ext>
              </a:extLst>
            </a:blip>
            <a:srcRect l="19986" t="15179" r="20220" b="39581"/>
            <a:stretch/>
          </p:blipFill>
          <p:spPr bwMode="auto">
            <a:xfrm>
              <a:off x="3732890" y="1904449"/>
              <a:ext cx="656547" cy="602213"/>
            </a:xfrm>
            <a:prstGeom prst="ellipse">
              <a:avLst/>
            </a:prstGeom>
            <a:noFill/>
            <a:ln>
              <a:noFill/>
            </a:ln>
          </p:spPr>
        </p:pic>
        <p:pic>
          <p:nvPicPr>
            <p:cNvPr id="10"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818" y="1933995"/>
              <a:ext cx="1003143" cy="475242"/>
            </a:xfrm>
            <a:prstGeom prst="rect">
              <a:avLst/>
            </a:prstGeom>
          </p:spPr>
        </p:pic>
        <p:pic>
          <p:nvPicPr>
            <p:cNvPr id="11" name="Picture 2" descr="Equin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50" y="1953460"/>
              <a:ext cx="936138" cy="4529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951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500"/>
                                        <p:tgtEl>
                                          <p:spTgt spid="7">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7" end="7"/>
                                            </p:txEl>
                                          </p:spTgt>
                                        </p:tgtEl>
                                        <p:attrNameLst>
                                          <p:attrName>style.visibility</p:attrName>
                                        </p:attrNameLst>
                                      </p:cBhvr>
                                      <p:to>
                                        <p:strVal val="visible"/>
                                      </p:to>
                                    </p:set>
                                    <p:animEffect transition="in" filter="fade">
                                      <p:cBhvr>
                                        <p:cTn id="18" dur="500"/>
                                        <p:tgtEl>
                                          <p:spTgt spid="7">
                                            <p:txEl>
                                              <p:pRg st="7" end="7"/>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Effect transition="in" filter="fade">
                                      <p:cBhvr>
                                        <p:cTn id="21" dur="500"/>
                                        <p:tgtEl>
                                          <p:spTgt spid="7">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10" end="10"/>
                                            </p:txEl>
                                          </p:spTgt>
                                        </p:tgtEl>
                                        <p:attrNameLst>
                                          <p:attrName>style.visibility</p:attrName>
                                        </p:attrNameLst>
                                      </p:cBhvr>
                                      <p:to>
                                        <p:strVal val="visible"/>
                                      </p:to>
                                    </p:set>
                                    <p:animEffect transition="in" filter="fade">
                                      <p:cBhvr>
                                        <p:cTn id="26" dur="500"/>
                                        <p:tgtEl>
                                          <p:spTgt spid="7">
                                            <p:txEl>
                                              <p:pRg st="10" end="1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animEffect transition="in" filter="fade">
                                      <p:cBhvr>
                                        <p:cTn id="29" dur="500"/>
                                        <p:tgtEl>
                                          <p:spTgt spid="7">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500"/>
                                        <p:tgtEl>
                                          <p:spTgt spid="8">
                                            <p:txEl>
                                              <p:pRg st="6" end="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8" end="8"/>
                                            </p:txEl>
                                          </p:spTgt>
                                        </p:tgtEl>
                                        <p:attrNameLst>
                                          <p:attrName>style.visibility</p:attrName>
                                        </p:attrNameLst>
                                      </p:cBhvr>
                                      <p:to>
                                        <p:strVal val="visible"/>
                                      </p:to>
                                    </p:set>
                                    <p:animEffect transition="in" filter="fade">
                                      <p:cBhvr>
                                        <p:cTn id="46" dur="500"/>
                                        <p:tgtEl>
                                          <p:spTgt spid="8">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y map" descr="C:\_Projects\Daily Projects\110514\P11962\Datacenter_Maps_PPT_FNL-slide1_gray.png"/>
          <p:cNvPicPr>
            <a:picLocks noChangeAspect="1" noChangeArrowheads="1"/>
          </p:cNvPicPr>
          <p:nvPr/>
        </p:nvPicPr>
        <p:blipFill rotWithShape="1">
          <a:blip r:embed="rId2">
            <a:extLst>
              <a:ext uri="{28A0092B-C50C-407E-A947-70E740481C1C}">
                <a14:useLocalDpi xmlns:a14="http://schemas.microsoft.com/office/drawing/2010/main"/>
              </a:ext>
            </a:extLst>
          </a:blip>
          <a:srcRect l="4427"/>
          <a:stretch/>
        </p:blipFill>
        <p:spPr bwMode="auto">
          <a:xfrm>
            <a:off x="565326" y="-102083"/>
            <a:ext cx="12434711" cy="7338090"/>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p:cNvSpPr/>
          <p:nvPr/>
        </p:nvSpPr>
        <p:spPr bwMode="auto">
          <a:xfrm>
            <a:off x="1932416" y="2022151"/>
            <a:ext cx="2486092" cy="1670079"/>
          </a:xfrm>
          <a:prstGeom prst="ellipse">
            <a:avLst/>
          </a:prstGeom>
          <a:gradFill flip="none" rotWithShape="1">
            <a:gsLst>
              <a:gs pos="0">
                <a:schemeClr val="tx1">
                  <a:lumMod val="85000"/>
                  <a:alpha val="66000"/>
                </a:schemeClr>
              </a:gs>
              <a:gs pos="100000">
                <a:schemeClr val="bg2">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51" name="Oval 50"/>
          <p:cNvSpPr/>
          <p:nvPr/>
        </p:nvSpPr>
        <p:spPr bwMode="auto">
          <a:xfrm>
            <a:off x="5460783" y="1498842"/>
            <a:ext cx="3330735" cy="2237484"/>
          </a:xfrm>
          <a:prstGeom prst="ellipse">
            <a:avLst/>
          </a:prstGeom>
          <a:gradFill flip="none" rotWithShape="1">
            <a:gsLst>
              <a:gs pos="0">
                <a:schemeClr val="tx1">
                  <a:lumMod val="85000"/>
                  <a:alpha val="66000"/>
                </a:schemeClr>
              </a:gs>
              <a:gs pos="100000">
                <a:schemeClr val="bg2">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47" name="Oval 46"/>
          <p:cNvSpPr/>
          <p:nvPr/>
        </p:nvSpPr>
        <p:spPr bwMode="auto">
          <a:xfrm>
            <a:off x="9274191" y="2055228"/>
            <a:ext cx="3330735" cy="2237484"/>
          </a:xfrm>
          <a:prstGeom prst="ellipse">
            <a:avLst/>
          </a:prstGeom>
          <a:gradFill flip="none" rotWithShape="1">
            <a:gsLst>
              <a:gs pos="0">
                <a:schemeClr val="tx1">
                  <a:lumMod val="85000"/>
                  <a:alpha val="66000"/>
                </a:schemeClr>
              </a:gs>
              <a:gs pos="100000">
                <a:schemeClr val="bg2">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40" name="Oval 39"/>
          <p:cNvSpPr/>
          <p:nvPr/>
        </p:nvSpPr>
        <p:spPr bwMode="auto">
          <a:xfrm>
            <a:off x="8701269" y="3411098"/>
            <a:ext cx="3141373" cy="2000819"/>
          </a:xfrm>
          <a:prstGeom prst="ellipse">
            <a:avLst/>
          </a:prstGeom>
          <a:gradFill flip="none" rotWithShape="1">
            <a:gsLst>
              <a:gs pos="0">
                <a:schemeClr val="tx1">
                  <a:lumMod val="85000"/>
                  <a:alpha val="66000"/>
                </a:schemeClr>
              </a:gs>
              <a:gs pos="100000">
                <a:schemeClr val="bg2">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8" name="Oval 27"/>
          <p:cNvSpPr/>
          <p:nvPr/>
        </p:nvSpPr>
        <p:spPr bwMode="auto">
          <a:xfrm>
            <a:off x="7126151" y="2816933"/>
            <a:ext cx="753459" cy="300901"/>
          </a:xfrm>
          <a:prstGeom prst="ellipse">
            <a:avLst/>
          </a:prstGeom>
          <a:gradFill flip="none" rotWithShape="1">
            <a:gsLst>
              <a:gs pos="43000">
                <a:schemeClr val="tx1">
                  <a:lumMod val="85000"/>
                </a:schemeClr>
              </a:gs>
              <a:gs pos="100000">
                <a:schemeClr val="tx1">
                  <a:lumMod val="85000"/>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9" name="Oval 28"/>
          <p:cNvSpPr/>
          <p:nvPr/>
        </p:nvSpPr>
        <p:spPr bwMode="auto">
          <a:xfrm>
            <a:off x="7806404" y="2862966"/>
            <a:ext cx="753459" cy="300901"/>
          </a:xfrm>
          <a:prstGeom prst="ellipse">
            <a:avLst/>
          </a:prstGeom>
          <a:gradFill flip="none" rotWithShape="1">
            <a:gsLst>
              <a:gs pos="43000">
                <a:schemeClr val="tx1">
                  <a:lumMod val="85000"/>
                </a:schemeClr>
              </a:gs>
              <a:gs pos="100000">
                <a:schemeClr val="tx1">
                  <a:lumMod val="85000"/>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15" name="Oval 14"/>
          <p:cNvSpPr/>
          <p:nvPr/>
        </p:nvSpPr>
        <p:spPr bwMode="auto">
          <a:xfrm>
            <a:off x="6416563" y="2808024"/>
            <a:ext cx="753459" cy="300901"/>
          </a:xfrm>
          <a:prstGeom prst="ellipse">
            <a:avLst/>
          </a:prstGeom>
          <a:gradFill flip="none" rotWithShape="1">
            <a:gsLst>
              <a:gs pos="43000">
                <a:schemeClr val="tx1">
                  <a:lumMod val="85000"/>
                </a:schemeClr>
              </a:gs>
              <a:gs pos="100000">
                <a:schemeClr val="tx1">
                  <a:lumMod val="85000"/>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a:t>ExpressRoute Sites and Partners</a:t>
            </a:r>
          </a:p>
        </p:txBody>
      </p:sp>
      <p:pic>
        <p:nvPicPr>
          <p:cNvPr id="4" name="Picture 2" descr="A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128" y="2689912"/>
            <a:ext cx="252851" cy="2528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eriz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809" y="3115654"/>
            <a:ext cx="537168" cy="295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1476" y="3017962"/>
            <a:ext cx="589897" cy="1560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141" y="3497084"/>
            <a:ext cx="1487000" cy="95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0878" y="2959065"/>
            <a:ext cx="473234" cy="226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Zay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5155" y="3282422"/>
            <a:ext cx="516251" cy="16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Aryak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82975" y="3274529"/>
            <a:ext cx="490666" cy="1226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l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5566" y="2575394"/>
            <a:ext cx="350580" cy="143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quino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2564" y="2607781"/>
            <a:ext cx="599912" cy="2902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Orang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2827"/>
          <a:stretch/>
        </p:blipFill>
        <p:spPr bwMode="auto">
          <a:xfrm>
            <a:off x="3937710" y="2959065"/>
            <a:ext cx="262506" cy="2679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33"/>
          <p:cNvGraphicFramePr>
            <a:graphicFrameLocks noGrp="1"/>
          </p:cNvGraphicFramePr>
          <p:nvPr>
            <p:extLst/>
          </p:nvPr>
        </p:nvGraphicFramePr>
        <p:xfrm>
          <a:off x="350837" y="2398702"/>
          <a:ext cx="2818555" cy="2482293"/>
        </p:xfrm>
        <a:graphic>
          <a:graphicData uri="http://schemas.openxmlformats.org/drawingml/2006/table">
            <a:tbl>
              <a:tblPr>
                <a:tableStyleId>{3B4B98B0-60AC-42C2-AFA5-B58CD77FA1E5}</a:tableStyleId>
              </a:tblPr>
              <a:tblGrid>
                <a:gridCol w="2818555">
                  <a:extLst>
                    <a:ext uri="{9D8B030D-6E8A-4147-A177-3AD203B41FA5}">
                      <a16:colId xmlns:a16="http://schemas.microsoft.com/office/drawing/2014/main" xmlns="" val="20000"/>
                    </a:ext>
                  </a:extLst>
                </a:gridCol>
              </a:tblGrid>
              <a:tr h="242468">
                <a:tc>
                  <a:txBody>
                    <a:bodyPr/>
                    <a:lstStyle/>
                    <a:p>
                      <a:pPr algn="l" fontAlgn="ctr"/>
                      <a:r>
                        <a:rPr lang="en-US" sz="1600" u="none" strike="noStrike" dirty="0">
                          <a:effectLst/>
                        </a:rPr>
                        <a:t>Atlanta</a:t>
                      </a:r>
                      <a:endParaRPr lang="en-US" sz="1600" b="0" i="0" u="none" strike="noStrike" dirty="0">
                        <a:solidFill>
                          <a:srgbClr val="000000"/>
                        </a:solidFill>
                        <a:effectLst/>
                        <a:latin typeface="Calibri" panose="020F0502020204030204" pitchFamily="34" charset="0"/>
                      </a:endParaRPr>
                    </a:p>
                  </a:txBody>
                  <a:tcPr marL="4877" marR="4877" marT="4877" marB="0" anchor="ctr"/>
                </a:tc>
                <a:extLst>
                  <a:ext uri="{0D108BD9-81ED-4DB2-BD59-A6C34878D82A}">
                    <a16:rowId xmlns:a16="http://schemas.microsoft.com/office/drawing/2014/main" xmlns="" val="10000"/>
                  </a:ext>
                </a:extLst>
              </a:tr>
              <a:tr h="377919">
                <a:tc>
                  <a:txBody>
                    <a:bodyPr/>
                    <a:lstStyle/>
                    <a:p>
                      <a:pPr algn="l" fontAlgn="ctr"/>
                      <a:r>
                        <a:rPr lang="en-US" sz="1600" u="none" strike="noStrike" dirty="0" smtClean="0">
                          <a:effectLst/>
                        </a:rPr>
                        <a:t>Chicago</a:t>
                      </a:r>
                    </a:p>
                    <a:p>
                      <a:pPr marL="0" marR="0" indent="0" algn="l" defTabSz="932742" rtl="0" eaLnBrk="1" fontAlgn="ctr" latinLnBrk="0" hangingPunct="1">
                        <a:lnSpc>
                          <a:spcPct val="100000"/>
                        </a:lnSpc>
                        <a:spcBef>
                          <a:spcPts val="0"/>
                        </a:spcBef>
                        <a:spcAft>
                          <a:spcPts val="0"/>
                        </a:spcAft>
                        <a:buClrTx/>
                        <a:buSzTx/>
                        <a:buFontTx/>
                        <a:buNone/>
                        <a:tabLst/>
                        <a:defRPr/>
                      </a:pPr>
                      <a:r>
                        <a:rPr lang="en-US" sz="1600" i="1" u="none" strike="noStrike" kern="1200" dirty="0" smtClean="0">
                          <a:solidFill>
                            <a:srgbClr val="FFFF00"/>
                          </a:solidFill>
                          <a:effectLst/>
                          <a:latin typeface="+mn-lt"/>
                          <a:ea typeface="+mn-ea"/>
                          <a:cs typeface="+mn-cs"/>
                        </a:rPr>
                        <a:t>Chicago (</a:t>
                      </a:r>
                      <a:r>
                        <a:rPr lang="en-US" sz="1600" i="1" u="none" strike="noStrike" kern="1200" dirty="0" err="1" smtClean="0">
                          <a:solidFill>
                            <a:srgbClr val="FFFF00"/>
                          </a:solidFill>
                          <a:effectLst/>
                          <a:latin typeface="+mn-lt"/>
                          <a:ea typeface="+mn-ea"/>
                          <a:cs typeface="+mn-cs"/>
                        </a:rPr>
                        <a:t>Gov</a:t>
                      </a:r>
                      <a:r>
                        <a:rPr lang="en-US" sz="1600" i="1" u="none" strike="noStrike" kern="1200" dirty="0" smtClean="0">
                          <a:solidFill>
                            <a:srgbClr val="FFFF00"/>
                          </a:solidFill>
                          <a:effectLst/>
                          <a:latin typeface="+mn-lt"/>
                          <a:ea typeface="+mn-ea"/>
                          <a:cs typeface="+mn-cs"/>
                        </a:rPr>
                        <a:t> Cloud)</a:t>
                      </a:r>
                      <a:endParaRPr lang="en-US" sz="1600" i="1" u="none" strike="noStrike" kern="1200" dirty="0">
                        <a:solidFill>
                          <a:srgbClr val="FFFF00"/>
                        </a:solidFill>
                        <a:effectLst/>
                        <a:latin typeface="+mn-lt"/>
                        <a:ea typeface="+mn-ea"/>
                        <a:cs typeface="+mn-cs"/>
                      </a:endParaRPr>
                    </a:p>
                  </a:txBody>
                  <a:tcPr marL="4877" marR="4877" marT="4877" marB="0" anchor="ctr"/>
                </a:tc>
                <a:extLst>
                  <a:ext uri="{0D108BD9-81ED-4DB2-BD59-A6C34878D82A}">
                    <a16:rowId xmlns:a16="http://schemas.microsoft.com/office/drawing/2014/main" xmlns="" val="10001"/>
                  </a:ext>
                </a:extLst>
              </a:tr>
              <a:tr h="242468">
                <a:tc>
                  <a:txBody>
                    <a:bodyPr/>
                    <a:lstStyle/>
                    <a:p>
                      <a:pPr algn="l" fontAlgn="ctr"/>
                      <a:r>
                        <a:rPr lang="en-US" sz="1600" u="none" strike="noStrike" dirty="0">
                          <a:effectLst/>
                        </a:rPr>
                        <a:t>Dallas</a:t>
                      </a:r>
                      <a:endParaRPr lang="en-US" sz="1600" b="0" i="0" u="none" strike="noStrike" dirty="0">
                        <a:solidFill>
                          <a:srgbClr val="000000"/>
                        </a:solidFill>
                        <a:effectLst/>
                        <a:latin typeface="Calibri" panose="020F0502020204030204" pitchFamily="34" charset="0"/>
                      </a:endParaRPr>
                    </a:p>
                  </a:txBody>
                  <a:tcPr marL="4877" marR="4877" marT="4877" marB="0" anchor="ctr"/>
                </a:tc>
                <a:extLst>
                  <a:ext uri="{0D108BD9-81ED-4DB2-BD59-A6C34878D82A}">
                    <a16:rowId xmlns:a16="http://schemas.microsoft.com/office/drawing/2014/main" xmlns="" val="10002"/>
                  </a:ext>
                </a:extLst>
              </a:tr>
              <a:tr h="242468">
                <a:tc>
                  <a:txBody>
                    <a:bodyPr/>
                    <a:lstStyle/>
                    <a:p>
                      <a:pPr algn="l" fontAlgn="ctr"/>
                      <a:r>
                        <a:rPr lang="en-US" sz="1600" u="none" strike="noStrike" dirty="0">
                          <a:effectLst/>
                        </a:rPr>
                        <a:t>LA</a:t>
                      </a:r>
                      <a:endParaRPr lang="en-US" sz="1600" b="0" i="0" u="none" strike="noStrike" dirty="0">
                        <a:solidFill>
                          <a:srgbClr val="000000"/>
                        </a:solidFill>
                        <a:effectLst/>
                        <a:latin typeface="Calibri" panose="020F0502020204030204" pitchFamily="34" charset="0"/>
                      </a:endParaRPr>
                    </a:p>
                  </a:txBody>
                  <a:tcPr marL="4877" marR="4877" marT="4877" marB="0" anchor="ctr"/>
                </a:tc>
                <a:extLst>
                  <a:ext uri="{0D108BD9-81ED-4DB2-BD59-A6C34878D82A}">
                    <a16:rowId xmlns:a16="http://schemas.microsoft.com/office/drawing/2014/main" xmlns="" val="10003"/>
                  </a:ext>
                </a:extLst>
              </a:tr>
              <a:tr h="242468">
                <a:tc>
                  <a:txBody>
                    <a:bodyPr/>
                    <a:lstStyle/>
                    <a:p>
                      <a:pPr algn="l" fontAlgn="ctr"/>
                      <a:r>
                        <a:rPr lang="en-US" sz="1600" u="none" strike="noStrike">
                          <a:effectLst/>
                        </a:rPr>
                        <a:t>NY</a:t>
                      </a:r>
                      <a:endParaRPr lang="en-US" sz="1600" b="0" i="0" u="none" strike="noStrike">
                        <a:solidFill>
                          <a:srgbClr val="000000"/>
                        </a:solidFill>
                        <a:effectLst/>
                        <a:latin typeface="Calibri" panose="020F0502020204030204" pitchFamily="34" charset="0"/>
                      </a:endParaRPr>
                    </a:p>
                  </a:txBody>
                  <a:tcPr marL="4877" marR="4877" marT="4877" marB="0" anchor="ctr"/>
                </a:tc>
                <a:extLst>
                  <a:ext uri="{0D108BD9-81ED-4DB2-BD59-A6C34878D82A}">
                    <a16:rowId xmlns:a16="http://schemas.microsoft.com/office/drawing/2014/main" xmlns="" val="10004"/>
                  </a:ext>
                </a:extLst>
              </a:tr>
              <a:tr h="242468">
                <a:tc>
                  <a:txBody>
                    <a:bodyPr/>
                    <a:lstStyle/>
                    <a:p>
                      <a:pPr algn="l" fontAlgn="ctr"/>
                      <a:r>
                        <a:rPr lang="en-US" sz="1600" u="none" strike="noStrike" dirty="0" smtClean="0">
                          <a:effectLst/>
                        </a:rPr>
                        <a:t>Seattle</a:t>
                      </a:r>
                      <a:endParaRPr lang="en-US" sz="1600" b="0" i="0" u="none" strike="noStrike" dirty="0">
                        <a:solidFill>
                          <a:srgbClr val="000000"/>
                        </a:solidFill>
                        <a:effectLst/>
                        <a:latin typeface="Calibri" panose="020F0502020204030204" pitchFamily="34" charset="0"/>
                      </a:endParaRPr>
                    </a:p>
                  </a:txBody>
                  <a:tcPr marL="4877" marR="4877" marT="4877" marB="0" anchor="ctr"/>
                </a:tc>
                <a:extLst>
                  <a:ext uri="{0D108BD9-81ED-4DB2-BD59-A6C34878D82A}">
                    <a16:rowId xmlns:a16="http://schemas.microsoft.com/office/drawing/2014/main" xmlns="" val="10005"/>
                  </a:ext>
                </a:extLst>
              </a:tr>
              <a:tr h="242468">
                <a:tc>
                  <a:txBody>
                    <a:bodyPr/>
                    <a:lstStyle/>
                    <a:p>
                      <a:pPr algn="l" fontAlgn="ctr"/>
                      <a:r>
                        <a:rPr lang="en-US" sz="1600" u="none" strike="noStrike" dirty="0" smtClean="0">
                          <a:effectLst/>
                        </a:rPr>
                        <a:t>Silicon</a:t>
                      </a:r>
                      <a:r>
                        <a:rPr lang="en-US" sz="1600" u="none" strike="noStrike" baseline="0" dirty="0" smtClean="0">
                          <a:effectLst/>
                        </a:rPr>
                        <a:t> Valley</a:t>
                      </a:r>
                    </a:p>
                  </a:txBody>
                  <a:tcPr marL="4877" marR="4877" marT="4877" marB="0" anchor="ctr"/>
                </a:tc>
                <a:extLst>
                  <a:ext uri="{0D108BD9-81ED-4DB2-BD59-A6C34878D82A}">
                    <a16:rowId xmlns:a16="http://schemas.microsoft.com/office/drawing/2014/main" xmlns="" val="10006"/>
                  </a:ext>
                </a:extLst>
              </a:tr>
              <a:tr h="242468">
                <a:tc>
                  <a:txBody>
                    <a:bodyPr/>
                    <a:lstStyle/>
                    <a:p>
                      <a:pPr marL="0" marR="0" indent="0" algn="l" defTabSz="932667" rtl="0" eaLnBrk="1" fontAlgn="ctr" latinLnBrk="0" hangingPunct="1">
                        <a:lnSpc>
                          <a:spcPct val="100000"/>
                        </a:lnSpc>
                        <a:spcBef>
                          <a:spcPts val="0"/>
                        </a:spcBef>
                        <a:spcAft>
                          <a:spcPts val="0"/>
                        </a:spcAft>
                        <a:buClrTx/>
                        <a:buSzTx/>
                        <a:buFontTx/>
                        <a:buNone/>
                        <a:tabLst/>
                        <a:defRPr/>
                      </a:pPr>
                      <a:r>
                        <a:rPr lang="en-US" sz="1600" u="none" strike="noStrike" baseline="0" dirty="0" smtClean="0">
                          <a:effectLst/>
                        </a:rPr>
                        <a:t>Washington DC</a:t>
                      </a:r>
                    </a:p>
                  </a:txBody>
                  <a:tcPr marL="4877" marR="4877" marT="4877" marB="0" anchor="ctr"/>
                </a:tc>
                <a:extLst>
                  <a:ext uri="{0D108BD9-81ED-4DB2-BD59-A6C34878D82A}">
                    <a16:rowId xmlns:a16="http://schemas.microsoft.com/office/drawing/2014/main" xmlns="" val="10007"/>
                  </a:ext>
                </a:extLst>
              </a:tr>
              <a:tr h="242468">
                <a:tc>
                  <a:txBody>
                    <a:bodyPr/>
                    <a:lstStyle/>
                    <a:p>
                      <a:pPr marL="0" marR="0" indent="0" algn="l" defTabSz="932667" rtl="0" eaLnBrk="1" fontAlgn="ctr" latinLnBrk="0" hangingPunct="1">
                        <a:lnSpc>
                          <a:spcPct val="100000"/>
                        </a:lnSpc>
                        <a:spcBef>
                          <a:spcPts val="0"/>
                        </a:spcBef>
                        <a:spcAft>
                          <a:spcPts val="0"/>
                        </a:spcAft>
                        <a:buClrTx/>
                        <a:buSzTx/>
                        <a:buFontTx/>
                        <a:buNone/>
                        <a:tabLst/>
                        <a:defRPr/>
                      </a:pPr>
                      <a:r>
                        <a:rPr lang="en-US" sz="1600" u="none" strike="noStrike" baseline="0" dirty="0" smtClean="0">
                          <a:solidFill>
                            <a:srgbClr val="FFFF00"/>
                          </a:solidFill>
                          <a:effectLst/>
                        </a:rPr>
                        <a:t>Washington DC (</a:t>
                      </a:r>
                      <a:r>
                        <a:rPr lang="en-US" sz="1600" u="none" strike="noStrike" baseline="0" dirty="0" err="1" smtClean="0">
                          <a:solidFill>
                            <a:srgbClr val="FFFF00"/>
                          </a:solidFill>
                          <a:effectLst/>
                        </a:rPr>
                        <a:t>Gov</a:t>
                      </a:r>
                      <a:r>
                        <a:rPr lang="en-US" sz="1600" u="none" strike="noStrike" baseline="0" dirty="0" smtClean="0">
                          <a:solidFill>
                            <a:srgbClr val="FFFF00"/>
                          </a:solidFill>
                          <a:effectLst/>
                        </a:rPr>
                        <a:t> Cloud)*</a:t>
                      </a:r>
                      <a:endParaRPr lang="en-US" sz="1600" u="none" strike="noStrike" dirty="0" smtClean="0">
                        <a:solidFill>
                          <a:srgbClr val="FFFF00"/>
                        </a:solidFill>
                        <a:effectLst/>
                      </a:endParaRPr>
                    </a:p>
                  </a:txBody>
                  <a:tcPr marL="4877" marR="4877" marT="4877" marB="0" anchor="ctr"/>
                </a:tc>
                <a:extLst>
                  <a:ext uri="{0D108BD9-81ED-4DB2-BD59-A6C34878D82A}">
                    <a16:rowId xmlns:a16="http://schemas.microsoft.com/office/drawing/2014/main" xmlns="" val="10008"/>
                  </a:ext>
                </a:extLst>
              </a:tr>
            </a:tbl>
          </a:graphicData>
        </a:graphic>
      </p:graphicFrame>
      <p:graphicFrame>
        <p:nvGraphicFramePr>
          <p:cNvPr id="17" name="Table 42"/>
          <p:cNvGraphicFramePr>
            <a:graphicFrameLocks noGrp="1"/>
          </p:cNvGraphicFramePr>
          <p:nvPr>
            <p:extLst/>
          </p:nvPr>
        </p:nvGraphicFramePr>
        <p:xfrm>
          <a:off x="3050599" y="5401992"/>
          <a:ext cx="1041128" cy="281939"/>
        </p:xfrm>
        <a:graphic>
          <a:graphicData uri="http://schemas.openxmlformats.org/drawingml/2006/table">
            <a:tbl>
              <a:tblPr>
                <a:tableStyleId>{3B4B98B0-60AC-42C2-AFA5-B58CD77FA1E5}</a:tableStyleId>
              </a:tblPr>
              <a:tblGrid>
                <a:gridCol w="1041128">
                  <a:extLst>
                    <a:ext uri="{9D8B030D-6E8A-4147-A177-3AD203B41FA5}">
                      <a16:colId xmlns:a16="http://schemas.microsoft.com/office/drawing/2014/main" xmlns="" val="20000"/>
                    </a:ext>
                  </a:extLst>
                </a:gridCol>
              </a:tblGrid>
              <a:tr h="272074">
                <a:tc>
                  <a:txBody>
                    <a:bodyPr/>
                    <a:lstStyle/>
                    <a:p>
                      <a:pPr algn="l" fontAlgn="ctr"/>
                      <a:r>
                        <a:rPr lang="en-US" sz="1600" u="none" strike="noStrike" dirty="0">
                          <a:effectLst/>
                        </a:rPr>
                        <a:t>Sao </a:t>
                      </a:r>
                      <a:r>
                        <a:rPr lang="en-US" sz="1800" u="none" strike="noStrike" dirty="0">
                          <a:effectLst/>
                        </a:rPr>
                        <a:t>Paulo</a:t>
                      </a:r>
                      <a:endParaRPr lang="en-US" sz="1600" b="0" i="0" u="none" strike="noStrike" dirty="0">
                        <a:solidFill>
                          <a:srgbClr val="000000"/>
                        </a:solidFill>
                        <a:effectLst/>
                        <a:latin typeface="Calibri" panose="020F0502020204030204" pitchFamily="34" charset="0"/>
                      </a:endParaRPr>
                    </a:p>
                  </a:txBody>
                  <a:tcPr marL="7619" marR="7619" marT="7619" marB="0" anchor="ctr"/>
                </a:tc>
                <a:extLst>
                  <a:ext uri="{0D108BD9-81ED-4DB2-BD59-A6C34878D82A}">
                    <a16:rowId xmlns:a16="http://schemas.microsoft.com/office/drawing/2014/main" xmlns="" val="10000"/>
                  </a:ext>
                </a:extLst>
              </a:tr>
            </a:tbl>
          </a:graphicData>
        </a:graphic>
      </p:graphicFrame>
      <p:pic>
        <p:nvPicPr>
          <p:cNvPr id="18" name="Picture 2" descr="Equino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2788" y="5402683"/>
            <a:ext cx="494161" cy="2391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54"/>
          <p:cNvGraphicFramePr>
            <a:graphicFrameLocks noGrp="1"/>
          </p:cNvGraphicFramePr>
          <p:nvPr>
            <p:extLst/>
          </p:nvPr>
        </p:nvGraphicFramePr>
        <p:xfrm>
          <a:off x="5151437" y="2514285"/>
          <a:ext cx="1156511" cy="754377"/>
        </p:xfrm>
        <a:graphic>
          <a:graphicData uri="http://schemas.openxmlformats.org/drawingml/2006/table">
            <a:tbl>
              <a:tblPr>
                <a:tableStyleId>{3B4B98B0-60AC-42C2-AFA5-B58CD77FA1E5}</a:tableStyleId>
              </a:tblPr>
              <a:tblGrid>
                <a:gridCol w="1156511">
                  <a:extLst>
                    <a:ext uri="{9D8B030D-6E8A-4147-A177-3AD203B41FA5}">
                      <a16:colId xmlns:a16="http://schemas.microsoft.com/office/drawing/2014/main" xmlns="" val="20000"/>
                    </a:ext>
                  </a:extLst>
                </a:gridCol>
              </a:tblGrid>
              <a:tr h="194139">
                <a:tc>
                  <a:txBody>
                    <a:bodyPr/>
                    <a:lstStyle/>
                    <a:p>
                      <a:pPr algn="l" fontAlgn="ctr"/>
                      <a:r>
                        <a:rPr lang="en-US" sz="1600" u="none" strike="noStrike" dirty="0">
                          <a:effectLst/>
                        </a:rPr>
                        <a:t>Amsterdam</a:t>
                      </a:r>
                      <a:endParaRPr lang="en-US" sz="1600" b="0" i="0" u="none" strike="noStrike" dirty="0">
                        <a:solidFill>
                          <a:srgbClr val="000000"/>
                        </a:solidFill>
                        <a:effectLst/>
                        <a:latin typeface="Segoe UI "/>
                      </a:endParaRPr>
                    </a:p>
                  </a:txBody>
                  <a:tcPr marL="7619" marR="7619" marT="7619" marB="0" anchor="ctr"/>
                </a:tc>
                <a:extLst>
                  <a:ext uri="{0D108BD9-81ED-4DB2-BD59-A6C34878D82A}">
                    <a16:rowId xmlns:a16="http://schemas.microsoft.com/office/drawing/2014/main" xmlns="" val="10000"/>
                  </a:ext>
                </a:extLst>
              </a:tr>
              <a:tr h="194139">
                <a:tc>
                  <a:txBody>
                    <a:bodyPr/>
                    <a:lstStyle/>
                    <a:p>
                      <a:pPr algn="l" fontAlgn="ctr"/>
                      <a:r>
                        <a:rPr lang="en-US" sz="1600" u="none" strike="noStrike" dirty="0" smtClean="0">
                          <a:solidFill>
                            <a:srgbClr val="85E5FF"/>
                          </a:solidFill>
                          <a:effectLst/>
                        </a:rPr>
                        <a:t>Dublin*</a:t>
                      </a:r>
                      <a:endParaRPr lang="en-US" sz="1600" b="0" i="0" u="none" strike="noStrike" dirty="0">
                        <a:solidFill>
                          <a:srgbClr val="85E5FF"/>
                        </a:solidFill>
                        <a:effectLst/>
                        <a:latin typeface="Segoe UI "/>
                      </a:endParaRPr>
                    </a:p>
                  </a:txBody>
                  <a:tcPr marL="7619" marR="7619" marT="7619" marB="0" anchor="ctr"/>
                </a:tc>
                <a:extLst>
                  <a:ext uri="{0D108BD9-81ED-4DB2-BD59-A6C34878D82A}">
                    <a16:rowId xmlns:a16="http://schemas.microsoft.com/office/drawing/2014/main" xmlns="" val="10001"/>
                  </a:ext>
                </a:extLst>
              </a:tr>
              <a:tr h="194139">
                <a:tc>
                  <a:txBody>
                    <a:bodyPr/>
                    <a:lstStyle/>
                    <a:p>
                      <a:pPr algn="l" fontAlgn="ctr"/>
                      <a:r>
                        <a:rPr lang="en-US" sz="1600" u="none" strike="noStrike" dirty="0">
                          <a:effectLst/>
                        </a:rPr>
                        <a:t>London</a:t>
                      </a:r>
                      <a:endParaRPr lang="en-US" sz="1600" b="0" i="0" u="none" strike="noStrike" dirty="0">
                        <a:solidFill>
                          <a:srgbClr val="000000"/>
                        </a:solidFill>
                        <a:effectLst/>
                        <a:latin typeface="Segoe UI "/>
                      </a:endParaRPr>
                    </a:p>
                  </a:txBody>
                  <a:tcPr marL="7619" marR="7619" marT="7619" marB="0" anchor="ctr"/>
                </a:tc>
                <a:extLst>
                  <a:ext uri="{0D108BD9-81ED-4DB2-BD59-A6C34878D82A}">
                    <a16:rowId xmlns:a16="http://schemas.microsoft.com/office/drawing/2014/main" xmlns="" val="10002"/>
                  </a:ext>
                </a:extLst>
              </a:tr>
            </a:tbl>
          </a:graphicData>
        </a:graphic>
      </p:graphicFrame>
      <p:pic>
        <p:nvPicPr>
          <p:cNvPr id="20" name="Picture 1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168" y="2883298"/>
            <a:ext cx="625360" cy="165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Veriz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058" y="2772529"/>
            <a:ext cx="535321" cy="2944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http://upload.wikimedia.org/wikipedia/en/thumb/a/a9/TelecityGroup.svg/220px-TelecityGroup.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8907" y="2490814"/>
            <a:ext cx="975127" cy="239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4">
            <a:extLst>
              <a:ext uri="{28A0092B-C50C-407E-A947-70E740481C1C}">
                <a14:useLocalDpi xmlns:a14="http://schemas.microsoft.com/office/drawing/2010/main" val="0"/>
              </a:ext>
            </a:extLst>
          </a:blip>
          <a:srcRect t="23233" b="29244"/>
          <a:stretch/>
        </p:blipFill>
        <p:spPr>
          <a:xfrm>
            <a:off x="6612375" y="2239901"/>
            <a:ext cx="380946" cy="181036"/>
          </a:xfrm>
          <a:prstGeom prst="rect">
            <a:avLst/>
          </a:prstGeom>
        </p:spPr>
      </p:pic>
      <p:pic>
        <p:nvPicPr>
          <p:cNvPr id="24" name="Picture 2" descr="Equino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2892" y="2462641"/>
            <a:ext cx="599912" cy="2902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5">
            <a:clrChange>
              <a:clrFrom>
                <a:srgbClr val="FFFFFF"/>
              </a:clrFrom>
              <a:clrTo>
                <a:srgbClr val="FFFFFF">
                  <a:alpha val="0"/>
                </a:srgbClr>
              </a:clrTo>
            </a:clrChange>
          </a:blip>
          <a:stretch>
            <a:fillRect/>
          </a:stretch>
        </p:blipFill>
        <p:spPr>
          <a:xfrm>
            <a:off x="7346725" y="2227976"/>
            <a:ext cx="1138560" cy="243165"/>
          </a:xfrm>
          <a:prstGeom prst="rect">
            <a:avLst/>
          </a:prstGeom>
        </p:spPr>
      </p:pic>
      <p:pic>
        <p:nvPicPr>
          <p:cNvPr id="26" name="Picture 4" descr="Orang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52827"/>
          <a:stretch/>
        </p:blipFill>
        <p:spPr bwMode="auto">
          <a:xfrm>
            <a:off x="7060825" y="2215455"/>
            <a:ext cx="218395" cy="2229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4096" y="2839996"/>
            <a:ext cx="473234" cy="2269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T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2752" y="3608933"/>
            <a:ext cx="1299438" cy="832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http://upload.wikimedia.org/wikipedia/commons/thumb/c/c1/Telstra_logo.svg/100px-Telstra_logo.svg.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38330" y="5683058"/>
            <a:ext cx="242036" cy="2735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quino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53930" y="5621417"/>
            <a:ext cx="576456" cy="2789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8"/>
          <a:stretch>
            <a:fillRect/>
          </a:stretch>
        </p:blipFill>
        <p:spPr>
          <a:xfrm>
            <a:off x="10480696" y="5313490"/>
            <a:ext cx="404058" cy="309165"/>
          </a:xfrm>
          <a:prstGeom prst="rect">
            <a:avLst/>
          </a:prstGeom>
        </p:spPr>
      </p:pic>
      <p:pic>
        <p:nvPicPr>
          <p:cNvPr id="35" name="Picture 14" descr="SingTel"/>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77031" y="4260200"/>
            <a:ext cx="617453" cy="2387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Veriz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2873" y="4646266"/>
            <a:ext cx="564217" cy="3103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Aryak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923407" y="4518710"/>
            <a:ext cx="564701" cy="1411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T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2190" y="5057053"/>
            <a:ext cx="1216564" cy="7798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quino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568" y="4003517"/>
            <a:ext cx="428132" cy="2071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IIJ"/>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814185" y="3062669"/>
            <a:ext cx="357052" cy="2059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B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0696" y="4032675"/>
            <a:ext cx="473234" cy="2269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47955" y="3163867"/>
            <a:ext cx="861430" cy="480209"/>
          </a:xfrm>
          <a:prstGeom prst="rect">
            <a:avLst/>
          </a:prstGeom>
        </p:spPr>
      </p:pic>
      <p:pic>
        <p:nvPicPr>
          <p:cNvPr id="48" name="Picture 47"/>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30140" y="2617584"/>
            <a:ext cx="975569" cy="490833"/>
          </a:xfrm>
          <a:prstGeom prst="rect">
            <a:avLst/>
          </a:prstGeom>
        </p:spPr>
      </p:pic>
      <p:graphicFrame>
        <p:nvGraphicFramePr>
          <p:cNvPr id="49" name="Table 56"/>
          <p:cNvGraphicFramePr>
            <a:graphicFrameLocks noGrp="1"/>
          </p:cNvGraphicFramePr>
          <p:nvPr>
            <p:extLst/>
          </p:nvPr>
        </p:nvGraphicFramePr>
        <p:xfrm>
          <a:off x="8608936" y="4512619"/>
          <a:ext cx="1208484" cy="2011672"/>
        </p:xfrm>
        <a:graphic>
          <a:graphicData uri="http://schemas.openxmlformats.org/drawingml/2006/table">
            <a:tbl>
              <a:tblPr>
                <a:tableStyleId>{3B4B98B0-60AC-42C2-AFA5-B58CD77FA1E5}</a:tableStyleId>
              </a:tblPr>
              <a:tblGrid>
                <a:gridCol w="1208484">
                  <a:extLst>
                    <a:ext uri="{9D8B030D-6E8A-4147-A177-3AD203B41FA5}">
                      <a16:colId xmlns:a16="http://schemas.microsoft.com/office/drawing/2014/main" xmlns="" val="20000"/>
                    </a:ext>
                  </a:extLst>
                </a:gridCol>
              </a:tblGrid>
              <a:tr h="194139">
                <a:tc>
                  <a:txBody>
                    <a:bodyPr/>
                    <a:lstStyle/>
                    <a:p>
                      <a:pPr algn="l" fontAlgn="ctr"/>
                      <a:r>
                        <a:rPr lang="en-US" sz="1600" b="0" i="0" u="none" strike="noStrike" dirty="0" smtClean="0">
                          <a:solidFill>
                            <a:srgbClr val="85E5FF"/>
                          </a:solidFill>
                          <a:effectLst/>
                          <a:latin typeface="Segoe UI "/>
                        </a:rPr>
                        <a:t>Chennai*</a:t>
                      </a:r>
                      <a:endParaRPr lang="en-US" sz="1600" b="0" i="0" u="none" strike="noStrike" dirty="0">
                        <a:solidFill>
                          <a:schemeClr val="tx1"/>
                        </a:solidFill>
                        <a:effectLst/>
                        <a:latin typeface="Segoe UI "/>
                      </a:endParaRPr>
                    </a:p>
                  </a:txBody>
                  <a:tcPr marL="7619" marR="7619" marT="7619" marB="0" anchor="ctr"/>
                </a:tc>
                <a:extLst>
                  <a:ext uri="{0D108BD9-81ED-4DB2-BD59-A6C34878D82A}">
                    <a16:rowId xmlns:a16="http://schemas.microsoft.com/office/drawing/2014/main" xmlns="" val="10000"/>
                  </a:ext>
                </a:extLst>
              </a:tr>
              <a:tr h="194139">
                <a:tc>
                  <a:txBody>
                    <a:bodyPr/>
                    <a:lstStyle/>
                    <a:p>
                      <a:pPr marL="0" marR="0" indent="0" algn="l" defTabSz="932667" rtl="0" eaLnBrk="1" fontAlgn="ctr" latinLnBrk="0" hangingPunct="1">
                        <a:lnSpc>
                          <a:spcPct val="100000"/>
                        </a:lnSpc>
                        <a:spcBef>
                          <a:spcPts val="0"/>
                        </a:spcBef>
                        <a:spcAft>
                          <a:spcPts val="0"/>
                        </a:spcAft>
                        <a:buClrTx/>
                        <a:buSzTx/>
                        <a:buFontTx/>
                        <a:buNone/>
                        <a:tabLst/>
                        <a:defRPr/>
                      </a:pPr>
                      <a:r>
                        <a:rPr lang="en-US" sz="1600" u="none" strike="noStrike" dirty="0" smtClean="0">
                          <a:effectLst/>
                        </a:rPr>
                        <a:t>Hong Kong</a:t>
                      </a:r>
                      <a:endParaRPr lang="en-US" sz="1600" b="0" i="0" u="none" strike="noStrike" dirty="0" smtClean="0">
                        <a:solidFill>
                          <a:srgbClr val="000000"/>
                        </a:solidFill>
                        <a:effectLst/>
                        <a:latin typeface="Segoe UI "/>
                      </a:endParaRPr>
                    </a:p>
                  </a:txBody>
                  <a:tcPr marL="7619" marR="7619" marT="7619" marB="0" anchor="ctr"/>
                </a:tc>
                <a:extLst>
                  <a:ext uri="{0D108BD9-81ED-4DB2-BD59-A6C34878D82A}">
                    <a16:rowId xmlns:a16="http://schemas.microsoft.com/office/drawing/2014/main" xmlns="" val="10001"/>
                  </a:ext>
                </a:extLst>
              </a:tr>
              <a:tr h="194139">
                <a:tc>
                  <a:txBody>
                    <a:bodyPr/>
                    <a:lstStyle/>
                    <a:p>
                      <a:pPr algn="l" fontAlgn="ctr"/>
                      <a:r>
                        <a:rPr lang="en-US" sz="1600" u="none" strike="noStrike" dirty="0" smtClean="0">
                          <a:solidFill>
                            <a:srgbClr val="85E5FF"/>
                          </a:solidFill>
                          <a:effectLst/>
                        </a:rPr>
                        <a:t>Mumbai*</a:t>
                      </a:r>
                      <a:endParaRPr lang="en-US" sz="1600" b="0" i="0" u="none" strike="noStrike" dirty="0">
                        <a:solidFill>
                          <a:srgbClr val="85E5FF"/>
                        </a:solidFill>
                        <a:effectLst/>
                        <a:latin typeface="Segoe UI "/>
                      </a:endParaRPr>
                    </a:p>
                  </a:txBody>
                  <a:tcPr marL="7619" marR="7619" marT="7619" marB="0" anchor="ctr"/>
                </a:tc>
                <a:extLst>
                  <a:ext uri="{0D108BD9-81ED-4DB2-BD59-A6C34878D82A}">
                    <a16:rowId xmlns:a16="http://schemas.microsoft.com/office/drawing/2014/main" xmlns="" val="10002"/>
                  </a:ext>
                </a:extLst>
              </a:tr>
              <a:tr h="194139">
                <a:tc>
                  <a:txBody>
                    <a:bodyPr/>
                    <a:lstStyle/>
                    <a:p>
                      <a:pPr algn="l" fontAlgn="ctr"/>
                      <a:r>
                        <a:rPr lang="en-US" sz="1600" u="none" strike="noStrike" dirty="0" smtClean="0">
                          <a:solidFill>
                            <a:srgbClr val="85E5FF"/>
                          </a:solidFill>
                          <a:effectLst/>
                        </a:rPr>
                        <a:t>Melbourne*</a:t>
                      </a:r>
                      <a:endParaRPr lang="en-US" sz="1600" b="0" i="0" u="none" strike="noStrike" dirty="0">
                        <a:solidFill>
                          <a:srgbClr val="85E5FF"/>
                        </a:solidFill>
                        <a:effectLst/>
                        <a:latin typeface="Segoe UI "/>
                      </a:endParaRPr>
                    </a:p>
                  </a:txBody>
                  <a:tcPr marL="7619" marR="7619" marT="7619" marB="0" anchor="ctr"/>
                </a:tc>
                <a:extLst>
                  <a:ext uri="{0D108BD9-81ED-4DB2-BD59-A6C34878D82A}">
                    <a16:rowId xmlns:a16="http://schemas.microsoft.com/office/drawing/2014/main" xmlns="" val="10003"/>
                  </a:ext>
                </a:extLst>
              </a:tr>
              <a:tr h="194139">
                <a:tc>
                  <a:txBody>
                    <a:bodyPr/>
                    <a:lstStyle/>
                    <a:p>
                      <a:pPr algn="l" fontAlgn="ctr"/>
                      <a:r>
                        <a:rPr lang="en-US" sz="1600" u="none" strike="noStrike" dirty="0" smtClean="0">
                          <a:solidFill>
                            <a:srgbClr val="85E5FF"/>
                          </a:solidFill>
                          <a:effectLst/>
                        </a:rPr>
                        <a:t>Osaka*</a:t>
                      </a:r>
                      <a:endParaRPr lang="en-US" sz="1600" b="0" i="0" u="none" strike="noStrike" dirty="0">
                        <a:solidFill>
                          <a:srgbClr val="85E5FF"/>
                        </a:solidFill>
                        <a:effectLst/>
                        <a:latin typeface="Segoe UI "/>
                      </a:endParaRPr>
                    </a:p>
                  </a:txBody>
                  <a:tcPr marL="7619" marR="7619" marT="7619" marB="0" anchor="ctr"/>
                </a:tc>
                <a:extLst>
                  <a:ext uri="{0D108BD9-81ED-4DB2-BD59-A6C34878D82A}">
                    <a16:rowId xmlns:a16="http://schemas.microsoft.com/office/drawing/2014/main" xmlns="" val="10004"/>
                  </a:ext>
                </a:extLst>
              </a:tr>
              <a:tr h="194139">
                <a:tc>
                  <a:txBody>
                    <a:bodyPr/>
                    <a:lstStyle/>
                    <a:p>
                      <a:pPr algn="l" fontAlgn="ctr"/>
                      <a:r>
                        <a:rPr lang="en-US" sz="1600" u="none" strike="noStrike" dirty="0">
                          <a:effectLst/>
                        </a:rPr>
                        <a:t>Singapore</a:t>
                      </a:r>
                      <a:endParaRPr lang="en-US" sz="1600" b="0" i="0" u="none" strike="noStrike" dirty="0">
                        <a:solidFill>
                          <a:srgbClr val="000000"/>
                        </a:solidFill>
                        <a:effectLst/>
                        <a:latin typeface="Segoe UI "/>
                      </a:endParaRPr>
                    </a:p>
                  </a:txBody>
                  <a:tcPr marL="7619" marR="7619" marT="7619" marB="0" anchor="ctr"/>
                </a:tc>
                <a:extLst>
                  <a:ext uri="{0D108BD9-81ED-4DB2-BD59-A6C34878D82A}">
                    <a16:rowId xmlns:a16="http://schemas.microsoft.com/office/drawing/2014/main" xmlns="" val="10005"/>
                  </a:ext>
                </a:extLst>
              </a:tr>
              <a:tr h="194139">
                <a:tc>
                  <a:txBody>
                    <a:bodyPr/>
                    <a:lstStyle/>
                    <a:p>
                      <a:pPr algn="l" fontAlgn="ctr"/>
                      <a:r>
                        <a:rPr lang="en-US" sz="1600" u="none" strike="noStrike" dirty="0">
                          <a:effectLst/>
                        </a:rPr>
                        <a:t>Sydney</a:t>
                      </a:r>
                      <a:endParaRPr lang="en-US" sz="1600" b="0" i="0" u="none" strike="noStrike" dirty="0">
                        <a:solidFill>
                          <a:srgbClr val="000000"/>
                        </a:solidFill>
                        <a:effectLst/>
                        <a:latin typeface="Segoe UI "/>
                      </a:endParaRPr>
                    </a:p>
                  </a:txBody>
                  <a:tcPr marL="7619" marR="7619" marT="7619" marB="0" anchor="ctr"/>
                </a:tc>
                <a:extLst>
                  <a:ext uri="{0D108BD9-81ED-4DB2-BD59-A6C34878D82A}">
                    <a16:rowId xmlns:a16="http://schemas.microsoft.com/office/drawing/2014/main" xmlns="" val="10006"/>
                  </a:ext>
                </a:extLst>
              </a:tr>
              <a:tr h="194139">
                <a:tc>
                  <a:txBody>
                    <a:bodyPr/>
                    <a:lstStyle/>
                    <a:p>
                      <a:pPr algn="l" fontAlgn="ctr"/>
                      <a:r>
                        <a:rPr lang="en-US" sz="1600" u="none" strike="noStrike" dirty="0">
                          <a:effectLst/>
                        </a:rPr>
                        <a:t>Tokyo</a:t>
                      </a:r>
                      <a:endParaRPr lang="en-US" sz="1600" b="0" i="0" u="none" strike="noStrike" dirty="0">
                        <a:solidFill>
                          <a:srgbClr val="000000"/>
                        </a:solidFill>
                        <a:effectLst/>
                        <a:latin typeface="Segoe UI "/>
                      </a:endParaRPr>
                    </a:p>
                  </a:txBody>
                  <a:tcPr marL="7619" marR="7619" marT="7619" marB="0" anchor="ctr"/>
                </a:tc>
                <a:extLst>
                  <a:ext uri="{0D108BD9-81ED-4DB2-BD59-A6C34878D82A}">
                    <a16:rowId xmlns:a16="http://schemas.microsoft.com/office/drawing/2014/main" xmlns="" val="10007"/>
                  </a:ext>
                </a:extLst>
              </a:tr>
            </a:tbl>
          </a:graphicData>
        </a:graphic>
      </p:graphicFrame>
      <p:pic>
        <p:nvPicPr>
          <p:cNvPr id="50" name="Picture 49"/>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3900" y="5369784"/>
            <a:ext cx="574438" cy="137865"/>
          </a:xfrm>
          <a:prstGeom prst="rect">
            <a:avLst/>
          </a:prstGeom>
        </p:spPr>
      </p:pic>
      <p:pic>
        <p:nvPicPr>
          <p:cNvPr id="53" name="Picture 52"/>
          <p:cNvPicPr>
            <a:picLocks noChangeAspect="1"/>
          </p:cNvPicPr>
          <p:nvPr/>
        </p:nvPicPr>
        <p:blipFill>
          <a:blip r:embed="rId25"/>
          <a:stretch>
            <a:fillRect/>
          </a:stretch>
        </p:blipFill>
        <p:spPr>
          <a:xfrm>
            <a:off x="7112973" y="5223607"/>
            <a:ext cx="547562" cy="179076"/>
          </a:xfrm>
          <a:prstGeom prst="rect">
            <a:avLst/>
          </a:prstGeom>
        </p:spPr>
      </p:pic>
      <p:pic>
        <p:nvPicPr>
          <p:cNvPr id="54" name="Picture 10" descr="B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6254" y="5468073"/>
            <a:ext cx="485934" cy="23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974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ExpressRoute Partners</a:t>
            </a:r>
            <a:endParaRPr lang="en-US" dirty="0"/>
          </a:p>
        </p:txBody>
      </p:sp>
      <p:grpSp>
        <p:nvGrpSpPr>
          <p:cNvPr id="14" name="Group 14"/>
          <p:cNvGrpSpPr/>
          <p:nvPr/>
        </p:nvGrpSpPr>
        <p:grpSpPr>
          <a:xfrm>
            <a:off x="275481" y="1058862"/>
            <a:ext cx="11923609" cy="3505923"/>
            <a:chOff x="275481" y="1315884"/>
            <a:chExt cx="11923609" cy="3505923"/>
          </a:xfrm>
        </p:grpSpPr>
        <p:sp>
          <p:nvSpPr>
            <p:cNvPr id="46" name="Rectangle 15"/>
            <p:cNvSpPr/>
            <p:nvPr/>
          </p:nvSpPr>
          <p:spPr bwMode="auto">
            <a:xfrm>
              <a:off x="6076186" y="2025259"/>
              <a:ext cx="6122904" cy="2749470"/>
            </a:xfrm>
            <a:prstGeom prst="rect">
              <a:avLst/>
            </a:prstGeom>
            <a:solidFill>
              <a:srgbClr val="606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13769" fontAlgn="base">
                <a:lnSpc>
                  <a:spcPct val="90000"/>
                </a:lnSpc>
                <a:spcBef>
                  <a:spcPct val="0"/>
                </a:spcBef>
                <a:spcAft>
                  <a:spcPct val="0"/>
                </a:spcAft>
              </a:pPr>
              <a:endParaRPr lang="en-US" sz="2000" b="1" spc="-50" dirty="0">
                <a:gradFill>
                  <a:gsLst>
                    <a:gs pos="60952">
                      <a:srgbClr val="FFFFFF"/>
                    </a:gs>
                    <a:gs pos="30000">
                      <a:srgbClr val="FFFFFF"/>
                    </a:gs>
                  </a:gsLst>
                  <a:lin ang="5400000" scaled="0"/>
                </a:gradFill>
              </a:endParaRPr>
            </a:p>
          </p:txBody>
        </p:sp>
        <p:sp>
          <p:nvSpPr>
            <p:cNvPr id="47" name="Rectangle 16"/>
            <p:cNvSpPr/>
            <p:nvPr/>
          </p:nvSpPr>
          <p:spPr bwMode="auto">
            <a:xfrm>
              <a:off x="275481" y="2020905"/>
              <a:ext cx="5736857" cy="2753397"/>
            </a:xfrm>
            <a:prstGeom prst="rect">
              <a:avLst/>
            </a:prstGeom>
            <a:solidFill>
              <a:srgbClr val="606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13769" fontAlgn="base">
                <a:lnSpc>
                  <a:spcPct val="90000"/>
                </a:lnSpc>
                <a:spcBef>
                  <a:spcPct val="0"/>
                </a:spcBef>
                <a:spcAft>
                  <a:spcPct val="0"/>
                </a:spcAft>
              </a:pPr>
              <a:endParaRPr lang="en-US" sz="2000" b="1" spc="-50" dirty="0">
                <a:gradFill>
                  <a:gsLst>
                    <a:gs pos="60952">
                      <a:srgbClr val="FFFFFF"/>
                    </a:gs>
                    <a:gs pos="30000">
                      <a:srgbClr val="FFFFFF"/>
                    </a:gs>
                  </a:gsLst>
                  <a:lin ang="5400000" scaled="0"/>
                </a:gradFill>
              </a:endParaRPr>
            </a:p>
          </p:txBody>
        </p:sp>
        <p:sp>
          <p:nvSpPr>
            <p:cNvPr id="48" name="Rectangle 17"/>
            <p:cNvSpPr/>
            <p:nvPr/>
          </p:nvSpPr>
          <p:spPr bwMode="auto">
            <a:xfrm>
              <a:off x="275481" y="1315884"/>
              <a:ext cx="5736857" cy="700975"/>
            </a:xfrm>
            <a:prstGeom prst="rect">
              <a:avLst/>
            </a:prstGeom>
            <a:solidFill>
              <a:srgbClr val="0070C0"/>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r>
                <a:rPr lang="en-US" sz="2800" b="1" spc="-50" dirty="0">
                  <a:gradFill>
                    <a:gsLst>
                      <a:gs pos="86726">
                        <a:srgbClr val="EFEFEF"/>
                      </a:gs>
                      <a:gs pos="36283">
                        <a:srgbClr val="EFEFEF"/>
                      </a:gs>
                    </a:gsLst>
                    <a:lin ang="5400000" scaled="0"/>
                  </a:gradFill>
                  <a:latin typeface="Segoe UI Light"/>
                </a:rPr>
                <a:t>Exchange Provider</a:t>
              </a:r>
            </a:p>
          </p:txBody>
        </p:sp>
        <p:sp>
          <p:nvSpPr>
            <p:cNvPr id="49" name="Rectangle 18"/>
            <p:cNvSpPr/>
            <p:nvPr/>
          </p:nvSpPr>
          <p:spPr bwMode="auto">
            <a:xfrm>
              <a:off x="6076186" y="1315884"/>
              <a:ext cx="6122904" cy="700975"/>
            </a:xfrm>
            <a:prstGeom prst="rect">
              <a:avLst/>
            </a:prstGeom>
            <a:solidFill>
              <a:srgbClr val="0070C0"/>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r>
                <a:rPr lang="en-US" sz="2800" b="1" spc="-50" dirty="0">
                  <a:gradFill>
                    <a:gsLst>
                      <a:gs pos="86726">
                        <a:srgbClr val="EFEFEF"/>
                      </a:gs>
                      <a:gs pos="36283">
                        <a:srgbClr val="EFEFEF"/>
                      </a:gs>
                    </a:gsLst>
                    <a:lin ang="5400000" scaled="0"/>
                  </a:gradFill>
                  <a:latin typeface="Segoe UI Light"/>
                </a:rPr>
                <a:t>Network Service Provider</a:t>
              </a:r>
            </a:p>
          </p:txBody>
        </p:sp>
        <p:grpSp>
          <p:nvGrpSpPr>
            <p:cNvPr id="7" name="Group 19"/>
            <p:cNvGrpSpPr/>
            <p:nvPr/>
          </p:nvGrpSpPr>
          <p:grpSpPr>
            <a:xfrm>
              <a:off x="1189751" y="2144844"/>
              <a:ext cx="3702937" cy="2597610"/>
              <a:chOff x="1189037" y="2050330"/>
              <a:chExt cx="3703463" cy="2597979"/>
            </a:xfrm>
          </p:grpSpPr>
          <p:sp>
            <p:nvSpPr>
              <p:cNvPr id="51" name="Freeform 23"/>
              <p:cNvSpPr>
                <a:spLocks noEditPoints="1"/>
              </p:cNvSpPr>
              <p:nvPr/>
            </p:nvSpPr>
            <p:spPr bwMode="auto">
              <a:xfrm>
                <a:off x="3965817" y="3302504"/>
                <a:ext cx="475817" cy="919905"/>
              </a:xfrm>
              <a:custGeom>
                <a:avLst/>
                <a:gdLst>
                  <a:gd name="T0" fmla="*/ 69 w 168"/>
                  <a:gd name="T1" fmla="*/ 288 h 326"/>
                  <a:gd name="T2" fmla="*/ 0 w 168"/>
                  <a:gd name="T3" fmla="*/ 326 h 326"/>
                  <a:gd name="T4" fmla="*/ 0 w 168"/>
                  <a:gd name="T5" fmla="*/ 288 h 326"/>
                  <a:gd name="T6" fmla="*/ 99 w 168"/>
                  <a:gd name="T7" fmla="*/ 288 h 326"/>
                  <a:gd name="T8" fmla="*/ 168 w 168"/>
                  <a:gd name="T9" fmla="*/ 326 h 326"/>
                  <a:gd name="T10" fmla="*/ 99 w 168"/>
                  <a:gd name="T11" fmla="*/ 288 h 326"/>
                  <a:gd name="T12" fmla="*/ 99 w 168"/>
                  <a:gd name="T13" fmla="*/ 288 h 326"/>
                  <a:gd name="T14" fmla="*/ 168 w 168"/>
                  <a:gd name="T15" fmla="*/ 286 h 326"/>
                  <a:gd name="T16" fmla="*/ 0 w 168"/>
                  <a:gd name="T17" fmla="*/ 42 h 326"/>
                  <a:gd name="T18" fmla="*/ 0 w 168"/>
                  <a:gd name="T19" fmla="*/ 286 h 326"/>
                  <a:gd name="T20" fmla="*/ 118 w 168"/>
                  <a:gd name="T21" fmla="*/ 59 h 326"/>
                  <a:gd name="T22" fmla="*/ 151 w 168"/>
                  <a:gd name="T23" fmla="*/ 99 h 326"/>
                  <a:gd name="T24" fmla="*/ 118 w 168"/>
                  <a:gd name="T25" fmla="*/ 59 h 326"/>
                  <a:gd name="T26" fmla="*/ 118 w 168"/>
                  <a:gd name="T27" fmla="*/ 59 h 326"/>
                  <a:gd name="T28" fmla="*/ 151 w 168"/>
                  <a:gd name="T29" fmla="*/ 111 h 326"/>
                  <a:gd name="T30" fmla="*/ 118 w 168"/>
                  <a:gd name="T31" fmla="*/ 151 h 326"/>
                  <a:gd name="T32" fmla="*/ 118 w 168"/>
                  <a:gd name="T33" fmla="*/ 111 h 326"/>
                  <a:gd name="T34" fmla="*/ 118 w 168"/>
                  <a:gd name="T35" fmla="*/ 165 h 326"/>
                  <a:gd name="T36" fmla="*/ 151 w 168"/>
                  <a:gd name="T37" fmla="*/ 203 h 326"/>
                  <a:gd name="T38" fmla="*/ 118 w 168"/>
                  <a:gd name="T39" fmla="*/ 165 h 326"/>
                  <a:gd name="T40" fmla="*/ 118 w 168"/>
                  <a:gd name="T41" fmla="*/ 165 h 326"/>
                  <a:gd name="T42" fmla="*/ 151 w 168"/>
                  <a:gd name="T43" fmla="*/ 222 h 326"/>
                  <a:gd name="T44" fmla="*/ 118 w 168"/>
                  <a:gd name="T45" fmla="*/ 262 h 326"/>
                  <a:gd name="T46" fmla="*/ 118 w 168"/>
                  <a:gd name="T47" fmla="*/ 222 h 326"/>
                  <a:gd name="T48" fmla="*/ 69 w 168"/>
                  <a:gd name="T49" fmla="*/ 59 h 326"/>
                  <a:gd name="T50" fmla="*/ 99 w 168"/>
                  <a:gd name="T51" fmla="*/ 99 h 326"/>
                  <a:gd name="T52" fmla="*/ 69 w 168"/>
                  <a:gd name="T53" fmla="*/ 59 h 326"/>
                  <a:gd name="T54" fmla="*/ 69 w 168"/>
                  <a:gd name="T55" fmla="*/ 59 h 326"/>
                  <a:gd name="T56" fmla="*/ 99 w 168"/>
                  <a:gd name="T57" fmla="*/ 111 h 326"/>
                  <a:gd name="T58" fmla="*/ 69 w 168"/>
                  <a:gd name="T59" fmla="*/ 151 h 326"/>
                  <a:gd name="T60" fmla="*/ 69 w 168"/>
                  <a:gd name="T61" fmla="*/ 111 h 326"/>
                  <a:gd name="T62" fmla="*/ 69 w 168"/>
                  <a:gd name="T63" fmla="*/ 165 h 326"/>
                  <a:gd name="T64" fmla="*/ 99 w 168"/>
                  <a:gd name="T65" fmla="*/ 203 h 326"/>
                  <a:gd name="T66" fmla="*/ 69 w 168"/>
                  <a:gd name="T67" fmla="*/ 165 h 326"/>
                  <a:gd name="T68" fmla="*/ 69 w 168"/>
                  <a:gd name="T69" fmla="*/ 165 h 326"/>
                  <a:gd name="T70" fmla="*/ 99 w 168"/>
                  <a:gd name="T71" fmla="*/ 222 h 326"/>
                  <a:gd name="T72" fmla="*/ 69 w 168"/>
                  <a:gd name="T73" fmla="*/ 262 h 326"/>
                  <a:gd name="T74" fmla="*/ 69 w 168"/>
                  <a:gd name="T75" fmla="*/ 222 h 326"/>
                  <a:gd name="T76" fmla="*/ 17 w 168"/>
                  <a:gd name="T77" fmla="*/ 59 h 326"/>
                  <a:gd name="T78" fmla="*/ 50 w 168"/>
                  <a:gd name="T79" fmla="*/ 99 h 326"/>
                  <a:gd name="T80" fmla="*/ 17 w 168"/>
                  <a:gd name="T81" fmla="*/ 59 h 326"/>
                  <a:gd name="T82" fmla="*/ 17 w 168"/>
                  <a:gd name="T83" fmla="*/ 59 h 326"/>
                  <a:gd name="T84" fmla="*/ 50 w 168"/>
                  <a:gd name="T85" fmla="*/ 111 h 326"/>
                  <a:gd name="T86" fmla="*/ 17 w 168"/>
                  <a:gd name="T87" fmla="*/ 151 h 326"/>
                  <a:gd name="T88" fmla="*/ 17 w 168"/>
                  <a:gd name="T89" fmla="*/ 111 h 326"/>
                  <a:gd name="T90" fmla="*/ 17 w 168"/>
                  <a:gd name="T91" fmla="*/ 165 h 326"/>
                  <a:gd name="T92" fmla="*/ 50 w 168"/>
                  <a:gd name="T93" fmla="*/ 203 h 326"/>
                  <a:gd name="T94" fmla="*/ 17 w 168"/>
                  <a:gd name="T95" fmla="*/ 165 h 326"/>
                  <a:gd name="T96" fmla="*/ 17 w 168"/>
                  <a:gd name="T97" fmla="*/ 165 h 326"/>
                  <a:gd name="T98" fmla="*/ 50 w 168"/>
                  <a:gd name="T99" fmla="*/ 222 h 326"/>
                  <a:gd name="T100" fmla="*/ 17 w 168"/>
                  <a:gd name="T101" fmla="*/ 262 h 326"/>
                  <a:gd name="T102" fmla="*/ 17 w 168"/>
                  <a:gd name="T103" fmla="*/ 222 h 326"/>
                  <a:gd name="T104" fmla="*/ 135 w 168"/>
                  <a:gd name="T105" fmla="*/ 16 h 326"/>
                  <a:gd name="T106" fmla="*/ 33 w 168"/>
                  <a:gd name="T107" fmla="*/ 0 h 326"/>
                  <a:gd name="T108" fmla="*/ 0 w 168"/>
                  <a:gd name="T109" fmla="*/ 16 h 326"/>
                  <a:gd name="T110" fmla="*/ 168 w 168"/>
                  <a:gd name="T111" fmla="*/ 40 h 326"/>
                  <a:gd name="T112" fmla="*/ 135 w 168"/>
                  <a:gd name="T113" fmla="*/ 16 h 326"/>
                  <a:gd name="T114" fmla="*/ 135 w 168"/>
                  <a:gd name="T115" fmla="*/ 1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326">
                    <a:moveTo>
                      <a:pt x="0" y="288"/>
                    </a:moveTo>
                    <a:lnTo>
                      <a:pt x="69" y="288"/>
                    </a:lnTo>
                    <a:lnTo>
                      <a:pt x="69" y="326"/>
                    </a:lnTo>
                    <a:lnTo>
                      <a:pt x="0" y="326"/>
                    </a:lnTo>
                    <a:lnTo>
                      <a:pt x="0" y="288"/>
                    </a:lnTo>
                    <a:lnTo>
                      <a:pt x="0" y="288"/>
                    </a:lnTo>
                    <a:lnTo>
                      <a:pt x="0" y="288"/>
                    </a:lnTo>
                    <a:close/>
                    <a:moveTo>
                      <a:pt x="99" y="288"/>
                    </a:moveTo>
                    <a:lnTo>
                      <a:pt x="168" y="288"/>
                    </a:lnTo>
                    <a:lnTo>
                      <a:pt x="168" y="326"/>
                    </a:lnTo>
                    <a:lnTo>
                      <a:pt x="99" y="326"/>
                    </a:lnTo>
                    <a:lnTo>
                      <a:pt x="99" y="288"/>
                    </a:lnTo>
                    <a:lnTo>
                      <a:pt x="99" y="288"/>
                    </a:lnTo>
                    <a:lnTo>
                      <a:pt x="99" y="288"/>
                    </a:lnTo>
                    <a:close/>
                    <a:moveTo>
                      <a:pt x="0" y="286"/>
                    </a:moveTo>
                    <a:lnTo>
                      <a:pt x="168" y="286"/>
                    </a:lnTo>
                    <a:lnTo>
                      <a:pt x="168" y="42"/>
                    </a:lnTo>
                    <a:lnTo>
                      <a:pt x="0" y="42"/>
                    </a:lnTo>
                    <a:lnTo>
                      <a:pt x="0" y="286"/>
                    </a:lnTo>
                    <a:lnTo>
                      <a:pt x="0" y="286"/>
                    </a:lnTo>
                    <a:lnTo>
                      <a:pt x="0" y="286"/>
                    </a:lnTo>
                    <a:close/>
                    <a:moveTo>
                      <a:pt x="118" y="59"/>
                    </a:moveTo>
                    <a:lnTo>
                      <a:pt x="151" y="59"/>
                    </a:lnTo>
                    <a:lnTo>
                      <a:pt x="151" y="99"/>
                    </a:lnTo>
                    <a:lnTo>
                      <a:pt x="118" y="99"/>
                    </a:lnTo>
                    <a:lnTo>
                      <a:pt x="118" y="59"/>
                    </a:lnTo>
                    <a:lnTo>
                      <a:pt x="118" y="59"/>
                    </a:lnTo>
                    <a:lnTo>
                      <a:pt x="118" y="59"/>
                    </a:lnTo>
                    <a:close/>
                    <a:moveTo>
                      <a:pt x="118" y="111"/>
                    </a:moveTo>
                    <a:lnTo>
                      <a:pt x="151" y="111"/>
                    </a:lnTo>
                    <a:lnTo>
                      <a:pt x="151" y="151"/>
                    </a:lnTo>
                    <a:lnTo>
                      <a:pt x="118" y="151"/>
                    </a:lnTo>
                    <a:lnTo>
                      <a:pt x="118" y="111"/>
                    </a:lnTo>
                    <a:lnTo>
                      <a:pt x="118" y="111"/>
                    </a:lnTo>
                    <a:lnTo>
                      <a:pt x="118" y="111"/>
                    </a:lnTo>
                    <a:close/>
                    <a:moveTo>
                      <a:pt x="118" y="165"/>
                    </a:moveTo>
                    <a:lnTo>
                      <a:pt x="151" y="165"/>
                    </a:lnTo>
                    <a:lnTo>
                      <a:pt x="151" y="203"/>
                    </a:lnTo>
                    <a:lnTo>
                      <a:pt x="118" y="203"/>
                    </a:lnTo>
                    <a:lnTo>
                      <a:pt x="118" y="165"/>
                    </a:lnTo>
                    <a:lnTo>
                      <a:pt x="118" y="165"/>
                    </a:lnTo>
                    <a:lnTo>
                      <a:pt x="118" y="165"/>
                    </a:lnTo>
                    <a:close/>
                    <a:moveTo>
                      <a:pt x="118" y="222"/>
                    </a:moveTo>
                    <a:lnTo>
                      <a:pt x="151" y="222"/>
                    </a:lnTo>
                    <a:lnTo>
                      <a:pt x="151" y="262"/>
                    </a:lnTo>
                    <a:lnTo>
                      <a:pt x="118" y="262"/>
                    </a:lnTo>
                    <a:lnTo>
                      <a:pt x="118" y="222"/>
                    </a:lnTo>
                    <a:lnTo>
                      <a:pt x="118" y="222"/>
                    </a:lnTo>
                    <a:lnTo>
                      <a:pt x="118" y="222"/>
                    </a:lnTo>
                    <a:close/>
                    <a:moveTo>
                      <a:pt x="69" y="59"/>
                    </a:moveTo>
                    <a:lnTo>
                      <a:pt x="99" y="59"/>
                    </a:lnTo>
                    <a:lnTo>
                      <a:pt x="99" y="99"/>
                    </a:lnTo>
                    <a:lnTo>
                      <a:pt x="69" y="99"/>
                    </a:lnTo>
                    <a:lnTo>
                      <a:pt x="69" y="59"/>
                    </a:lnTo>
                    <a:lnTo>
                      <a:pt x="69" y="59"/>
                    </a:lnTo>
                    <a:lnTo>
                      <a:pt x="69" y="59"/>
                    </a:lnTo>
                    <a:close/>
                    <a:moveTo>
                      <a:pt x="69" y="111"/>
                    </a:moveTo>
                    <a:lnTo>
                      <a:pt x="99" y="111"/>
                    </a:lnTo>
                    <a:lnTo>
                      <a:pt x="99" y="151"/>
                    </a:lnTo>
                    <a:lnTo>
                      <a:pt x="69" y="151"/>
                    </a:lnTo>
                    <a:lnTo>
                      <a:pt x="69" y="111"/>
                    </a:lnTo>
                    <a:lnTo>
                      <a:pt x="69" y="111"/>
                    </a:lnTo>
                    <a:lnTo>
                      <a:pt x="69" y="111"/>
                    </a:lnTo>
                    <a:close/>
                    <a:moveTo>
                      <a:pt x="69" y="165"/>
                    </a:moveTo>
                    <a:lnTo>
                      <a:pt x="99" y="165"/>
                    </a:lnTo>
                    <a:lnTo>
                      <a:pt x="99" y="203"/>
                    </a:lnTo>
                    <a:lnTo>
                      <a:pt x="69" y="203"/>
                    </a:lnTo>
                    <a:lnTo>
                      <a:pt x="69" y="165"/>
                    </a:lnTo>
                    <a:lnTo>
                      <a:pt x="69" y="165"/>
                    </a:lnTo>
                    <a:lnTo>
                      <a:pt x="69" y="165"/>
                    </a:lnTo>
                    <a:close/>
                    <a:moveTo>
                      <a:pt x="69" y="222"/>
                    </a:moveTo>
                    <a:lnTo>
                      <a:pt x="99" y="222"/>
                    </a:lnTo>
                    <a:lnTo>
                      <a:pt x="99" y="262"/>
                    </a:lnTo>
                    <a:lnTo>
                      <a:pt x="69" y="262"/>
                    </a:lnTo>
                    <a:lnTo>
                      <a:pt x="69" y="222"/>
                    </a:lnTo>
                    <a:lnTo>
                      <a:pt x="69" y="222"/>
                    </a:lnTo>
                    <a:lnTo>
                      <a:pt x="69" y="222"/>
                    </a:lnTo>
                    <a:close/>
                    <a:moveTo>
                      <a:pt x="17" y="59"/>
                    </a:moveTo>
                    <a:lnTo>
                      <a:pt x="50" y="59"/>
                    </a:lnTo>
                    <a:lnTo>
                      <a:pt x="50" y="99"/>
                    </a:lnTo>
                    <a:lnTo>
                      <a:pt x="17" y="99"/>
                    </a:lnTo>
                    <a:lnTo>
                      <a:pt x="17" y="59"/>
                    </a:lnTo>
                    <a:lnTo>
                      <a:pt x="17" y="59"/>
                    </a:lnTo>
                    <a:lnTo>
                      <a:pt x="17" y="59"/>
                    </a:lnTo>
                    <a:close/>
                    <a:moveTo>
                      <a:pt x="17" y="111"/>
                    </a:moveTo>
                    <a:lnTo>
                      <a:pt x="50" y="111"/>
                    </a:lnTo>
                    <a:lnTo>
                      <a:pt x="50" y="151"/>
                    </a:lnTo>
                    <a:lnTo>
                      <a:pt x="17" y="151"/>
                    </a:lnTo>
                    <a:lnTo>
                      <a:pt x="17" y="111"/>
                    </a:lnTo>
                    <a:lnTo>
                      <a:pt x="17" y="111"/>
                    </a:lnTo>
                    <a:lnTo>
                      <a:pt x="17" y="111"/>
                    </a:lnTo>
                    <a:close/>
                    <a:moveTo>
                      <a:pt x="17" y="165"/>
                    </a:moveTo>
                    <a:lnTo>
                      <a:pt x="50" y="165"/>
                    </a:lnTo>
                    <a:lnTo>
                      <a:pt x="50" y="203"/>
                    </a:lnTo>
                    <a:lnTo>
                      <a:pt x="17" y="203"/>
                    </a:lnTo>
                    <a:lnTo>
                      <a:pt x="17" y="165"/>
                    </a:lnTo>
                    <a:lnTo>
                      <a:pt x="17" y="165"/>
                    </a:lnTo>
                    <a:lnTo>
                      <a:pt x="17" y="165"/>
                    </a:lnTo>
                    <a:close/>
                    <a:moveTo>
                      <a:pt x="17" y="222"/>
                    </a:moveTo>
                    <a:lnTo>
                      <a:pt x="50" y="222"/>
                    </a:lnTo>
                    <a:lnTo>
                      <a:pt x="50" y="262"/>
                    </a:lnTo>
                    <a:lnTo>
                      <a:pt x="17" y="262"/>
                    </a:lnTo>
                    <a:lnTo>
                      <a:pt x="17" y="222"/>
                    </a:lnTo>
                    <a:lnTo>
                      <a:pt x="17" y="222"/>
                    </a:lnTo>
                    <a:lnTo>
                      <a:pt x="17" y="222"/>
                    </a:lnTo>
                    <a:close/>
                    <a:moveTo>
                      <a:pt x="135" y="16"/>
                    </a:moveTo>
                    <a:lnTo>
                      <a:pt x="135" y="0"/>
                    </a:lnTo>
                    <a:lnTo>
                      <a:pt x="33" y="0"/>
                    </a:lnTo>
                    <a:lnTo>
                      <a:pt x="33" y="16"/>
                    </a:lnTo>
                    <a:lnTo>
                      <a:pt x="0" y="16"/>
                    </a:lnTo>
                    <a:lnTo>
                      <a:pt x="0" y="40"/>
                    </a:lnTo>
                    <a:lnTo>
                      <a:pt x="168" y="40"/>
                    </a:lnTo>
                    <a:lnTo>
                      <a:pt x="168" y="16"/>
                    </a:lnTo>
                    <a:lnTo>
                      <a:pt x="135" y="16"/>
                    </a:lnTo>
                    <a:lnTo>
                      <a:pt x="135" y="16"/>
                    </a:lnTo>
                    <a:lnTo>
                      <a:pt x="135" y="16"/>
                    </a:lnTo>
                    <a:close/>
                  </a:path>
                </a:pathLst>
              </a:custGeom>
              <a:solidFill>
                <a:schemeClr val="accent3">
                  <a:lumMod val="50000"/>
                </a:schemeClr>
              </a:solidFill>
              <a:ln>
                <a:solidFill>
                  <a:schemeClr val="accent3">
                    <a:lumMod val="50000"/>
                  </a:schemeClr>
                </a:solid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52" name="TextBox 50"/>
              <p:cNvSpPr txBox="1"/>
              <p:nvPr/>
            </p:nvSpPr>
            <p:spPr>
              <a:xfrm>
                <a:off x="3703280" y="4130630"/>
                <a:ext cx="1003365" cy="455753"/>
              </a:xfrm>
              <a:prstGeom prst="rect">
                <a:avLst/>
              </a:prstGeom>
              <a:noFill/>
            </p:spPr>
            <p:txBody>
              <a:bodyPr wrap="none" lIns="179260" tIns="143408" rIns="179260" bIns="14340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99" dirty="0" smtClean="0">
                    <a:solidFill>
                      <a:srgbClr val="FFFFFF"/>
                    </a:solidFill>
                  </a:rPr>
                  <a:t>Exchange</a:t>
                </a:r>
                <a:endParaRPr lang="en-US" sz="1199" dirty="0">
                  <a:solidFill>
                    <a:srgbClr val="FFFFFF"/>
                  </a:solidFill>
                </a:endParaRPr>
              </a:p>
            </p:txBody>
          </p:sp>
          <p:cxnSp>
            <p:nvCxnSpPr>
              <p:cNvPr id="53" name="Straight Arrow Connector 41"/>
              <p:cNvCxnSpPr/>
              <p:nvPr/>
            </p:nvCxnSpPr>
            <p:spPr>
              <a:xfrm flipH="1">
                <a:off x="2392046" y="3965739"/>
                <a:ext cx="1573771" cy="0"/>
              </a:xfrm>
              <a:prstGeom prst="straightConnector1">
                <a:avLst/>
              </a:prstGeom>
              <a:ln w="381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43"/>
              <p:cNvCxnSpPr/>
              <p:nvPr/>
            </p:nvCxnSpPr>
            <p:spPr>
              <a:xfrm flipV="1">
                <a:off x="4199539" y="2838512"/>
                <a:ext cx="0" cy="463992"/>
              </a:xfrm>
              <a:prstGeom prst="straightConnector1">
                <a:avLst/>
              </a:prstGeom>
              <a:ln w="38100">
                <a:solidFill>
                  <a:schemeClr val="accent3">
                    <a:lumMod val="50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5" name="Group 44"/>
              <p:cNvGrpSpPr/>
              <p:nvPr/>
            </p:nvGrpSpPr>
            <p:grpSpPr>
              <a:xfrm>
                <a:off x="1856442" y="2050330"/>
                <a:ext cx="1052001" cy="1123135"/>
                <a:chOff x="1487553" y="2335312"/>
                <a:chExt cx="1117050" cy="1192583"/>
              </a:xfrm>
            </p:grpSpPr>
            <p:sp>
              <p:nvSpPr>
                <p:cNvPr id="62" name="Oval 98"/>
                <p:cNvSpPr/>
                <p:nvPr/>
              </p:nvSpPr>
              <p:spPr bwMode="auto">
                <a:xfrm>
                  <a:off x="1487553" y="2335312"/>
                  <a:ext cx="1117050" cy="1117050"/>
                </a:xfrm>
                <a:prstGeom prst="ellipse">
                  <a:avLst/>
                </a:prstGeom>
                <a:solidFill>
                  <a:schemeClr val="tx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13923"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63" name="Freeform 99"/>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00188F"/>
                    </a:solidFill>
                  </a:endParaRPr>
                </a:p>
              </p:txBody>
            </p:sp>
            <p:sp>
              <p:nvSpPr>
                <p:cNvPr id="64" name="TextBox 100"/>
                <p:cNvSpPr txBox="1"/>
                <p:nvPr/>
              </p:nvSpPr>
              <p:spPr>
                <a:xfrm>
                  <a:off x="1591293" y="2854407"/>
                  <a:ext cx="909574" cy="673488"/>
                </a:xfrm>
                <a:prstGeom prst="rect">
                  <a:avLst/>
                </a:prstGeom>
                <a:noFill/>
              </p:spPr>
              <p:txBody>
                <a:bodyPr wrap="none" lIns="182854" tIns="146283" rIns="182854" bIns="146283" rtlCol="0">
                  <a:spAutoFit/>
                </a:bodyPr>
                <a:lstStyle/>
                <a:p>
                  <a:pPr algn="ctr" defTabSz="932324">
                    <a:lnSpc>
                      <a:spcPct val="90000"/>
                    </a:lnSpc>
                  </a:pPr>
                  <a:r>
                    <a:rPr lang="en-US" sz="1199" spc="-50" dirty="0">
                      <a:solidFill>
                        <a:srgbClr val="505050"/>
                      </a:solidFill>
                    </a:rPr>
                    <a:t>Public</a:t>
                  </a:r>
                </a:p>
                <a:p>
                  <a:pPr algn="ctr" defTabSz="932324">
                    <a:lnSpc>
                      <a:spcPct val="90000"/>
                    </a:lnSpc>
                  </a:pPr>
                  <a:r>
                    <a:rPr lang="en-US" sz="1199" spc="-50" dirty="0">
                      <a:solidFill>
                        <a:srgbClr val="505050"/>
                      </a:solidFill>
                    </a:rPr>
                    <a:t>internet</a:t>
                  </a:r>
                </a:p>
              </p:txBody>
            </p:sp>
          </p:grpSp>
          <p:grpSp>
            <p:nvGrpSpPr>
              <p:cNvPr id="57" name="Group 49"/>
              <p:cNvGrpSpPr/>
              <p:nvPr/>
            </p:nvGrpSpPr>
            <p:grpSpPr>
              <a:xfrm>
                <a:off x="1189037" y="3216380"/>
                <a:ext cx="1313729" cy="1431929"/>
                <a:chOff x="271134" y="3591127"/>
                <a:chExt cx="1320328" cy="1439122"/>
              </a:xfrm>
            </p:grpSpPr>
            <p:sp>
              <p:nvSpPr>
                <p:cNvPr id="58" name="Freeform 5"/>
                <p:cNvSpPr>
                  <a:spLocks noEditPoints="1"/>
                </p:cNvSpPr>
                <p:nvPr/>
              </p:nvSpPr>
              <p:spPr bwMode="black">
                <a:xfrm>
                  <a:off x="626888" y="3591127"/>
                  <a:ext cx="680879" cy="1048434"/>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59" name="TextBox 50"/>
                <p:cNvSpPr txBox="1"/>
                <p:nvPr/>
              </p:nvSpPr>
              <p:spPr>
                <a:xfrm>
                  <a:off x="271134" y="4568884"/>
                  <a:ext cx="1320328" cy="461365"/>
                </a:xfrm>
                <a:prstGeom prst="rect">
                  <a:avLst/>
                </a:prstGeom>
                <a:noFill/>
              </p:spPr>
              <p:txBody>
                <a:bodyPr wrap="none" lIns="179260" tIns="143408" rIns="179260" bIns="14340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99" dirty="0">
                      <a:solidFill>
                        <a:srgbClr val="FFFFFF"/>
                      </a:solidFill>
                    </a:rPr>
                    <a:t>Customer site</a:t>
                  </a:r>
                </a:p>
              </p:txBody>
            </p:sp>
          </p:grpSp>
          <p:sp>
            <p:nvSpPr>
              <p:cNvPr id="84" name="Freeform 539"/>
              <p:cNvSpPr>
                <a:spLocks noChangeAspect="1"/>
              </p:cNvSpPr>
              <p:nvPr/>
            </p:nvSpPr>
            <p:spPr bwMode="auto">
              <a:xfrm>
                <a:off x="3541565" y="2128073"/>
                <a:ext cx="1350935" cy="74272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0070C0"/>
              </a:solidFill>
              <a:ln>
                <a:noFill/>
              </a:ln>
              <a:extLst/>
            </p:spPr>
            <p:txBody>
              <a:bodyPr vert="horz" wrap="square" lIns="91427" tIns="91427" rIns="91427" bIns="91427" numCol="1" anchor="ctr" anchorCtr="0" compatLnSpc="1">
                <a:prstTxWarp prst="textNoShape">
                  <a:avLst/>
                </a:prstTxWarp>
              </a:bodyPr>
              <a:lstStyle/>
              <a:p>
                <a:pPr algn="ctr" defTabSz="932324"/>
                <a:r>
                  <a:rPr lang="en-US" sz="1400" dirty="0" smtClean="0">
                    <a:solidFill>
                      <a:srgbClr val="EFEFEF"/>
                    </a:solidFill>
                  </a:rPr>
                  <a:t>Microsoft</a:t>
                </a:r>
                <a:endParaRPr lang="en-US" sz="1400" dirty="0">
                  <a:solidFill>
                    <a:srgbClr val="EFEFEF"/>
                  </a:solidFill>
                </a:endParaRPr>
              </a:p>
            </p:txBody>
          </p:sp>
        </p:grpSp>
        <p:grpSp>
          <p:nvGrpSpPr>
            <p:cNvPr id="8" name="Group 20"/>
            <p:cNvGrpSpPr/>
            <p:nvPr/>
          </p:nvGrpSpPr>
          <p:grpSpPr>
            <a:xfrm>
              <a:off x="7219624" y="2127226"/>
              <a:ext cx="3898207" cy="2694581"/>
              <a:chOff x="7219765" y="2032710"/>
              <a:chExt cx="3898760" cy="2694964"/>
            </a:xfrm>
          </p:grpSpPr>
          <p:sp>
            <p:nvSpPr>
              <p:cNvPr id="65" name="Freeform 5"/>
              <p:cNvSpPr>
                <a:spLocks noEditPoints="1"/>
              </p:cNvSpPr>
              <p:nvPr/>
            </p:nvSpPr>
            <p:spPr bwMode="black">
              <a:xfrm>
                <a:off x="7630333" y="3633305"/>
                <a:ext cx="492751" cy="758750"/>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66" name="TextBox 50"/>
              <p:cNvSpPr txBox="1"/>
              <p:nvPr/>
            </p:nvSpPr>
            <p:spPr>
              <a:xfrm>
                <a:off x="7219765" y="4296739"/>
                <a:ext cx="1263039" cy="430935"/>
              </a:xfrm>
              <a:prstGeom prst="rect">
                <a:avLst/>
              </a:prstGeom>
              <a:noFill/>
            </p:spPr>
            <p:txBody>
              <a:bodyPr wrap="none" lIns="179260" tIns="143408" rIns="179260" bIns="14340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a:solidFill>
                      <a:srgbClr val="FFFFFF"/>
                    </a:solidFill>
                  </a:rPr>
                  <a:t>Customer site 1</a:t>
                </a:r>
              </a:p>
            </p:txBody>
          </p:sp>
          <p:sp>
            <p:nvSpPr>
              <p:cNvPr id="67" name="Freeform 5"/>
              <p:cNvSpPr>
                <a:spLocks noEditPoints="1"/>
              </p:cNvSpPr>
              <p:nvPr/>
            </p:nvSpPr>
            <p:spPr bwMode="black">
              <a:xfrm>
                <a:off x="7630333" y="2489493"/>
                <a:ext cx="492751" cy="758750"/>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68" name="TextBox 50"/>
              <p:cNvSpPr txBox="1"/>
              <p:nvPr/>
            </p:nvSpPr>
            <p:spPr>
              <a:xfrm>
                <a:off x="7219765" y="3152927"/>
                <a:ext cx="1263039" cy="430935"/>
              </a:xfrm>
              <a:prstGeom prst="rect">
                <a:avLst/>
              </a:prstGeom>
              <a:noFill/>
            </p:spPr>
            <p:txBody>
              <a:bodyPr wrap="none" lIns="179260" tIns="143408" rIns="179260" bIns="14340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a:solidFill>
                      <a:srgbClr val="FFFFFF"/>
                    </a:solidFill>
                  </a:rPr>
                  <a:t>Customer site 2</a:t>
                </a:r>
              </a:p>
            </p:txBody>
          </p:sp>
          <p:sp>
            <p:nvSpPr>
              <p:cNvPr id="69" name="Freeform 5"/>
              <p:cNvSpPr>
                <a:spLocks noEditPoints="1"/>
              </p:cNvSpPr>
              <p:nvPr/>
            </p:nvSpPr>
            <p:spPr bwMode="black">
              <a:xfrm>
                <a:off x="8834259" y="2032710"/>
                <a:ext cx="492751" cy="758750"/>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70" name="TextBox 50"/>
              <p:cNvSpPr txBox="1"/>
              <p:nvPr/>
            </p:nvSpPr>
            <p:spPr>
              <a:xfrm>
                <a:off x="8423691" y="2696144"/>
                <a:ext cx="1263039" cy="430935"/>
              </a:xfrm>
              <a:prstGeom prst="rect">
                <a:avLst/>
              </a:prstGeom>
              <a:noFill/>
            </p:spPr>
            <p:txBody>
              <a:bodyPr wrap="none" lIns="179260" tIns="143408" rIns="179260" bIns="14340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a:solidFill>
                      <a:srgbClr val="FFFFFF"/>
                    </a:solidFill>
                  </a:rPr>
                  <a:t>Customer site 3</a:t>
                </a:r>
              </a:p>
            </p:txBody>
          </p:sp>
          <p:sp>
            <p:nvSpPr>
              <p:cNvPr id="71" name="Freeform 539"/>
              <p:cNvSpPr>
                <a:spLocks noChangeAspect="1"/>
              </p:cNvSpPr>
              <p:nvPr/>
            </p:nvSpPr>
            <p:spPr bwMode="auto">
              <a:xfrm>
                <a:off x="8495593" y="3372178"/>
                <a:ext cx="1614068" cy="887394"/>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3">
                  <a:lumMod val="50000"/>
                </a:schemeClr>
              </a:solidFill>
              <a:ln>
                <a:solidFill>
                  <a:schemeClr val="accent3">
                    <a:lumMod val="50000"/>
                  </a:schemeClr>
                </a:solidFill>
              </a:ln>
              <a:extLst/>
            </p:spPr>
            <p:txBody>
              <a:bodyPr vert="horz" wrap="square" lIns="91427" tIns="45713" rIns="91427" bIns="45713" numCol="1" anchor="t" anchorCtr="0" compatLnSpc="1">
                <a:prstTxWarp prst="textNoShape">
                  <a:avLst/>
                </a:prstTxWarp>
              </a:bodyPr>
              <a:lstStyle/>
              <a:p>
                <a:pPr defTabSz="932324"/>
                <a:endParaRPr lang="en-US">
                  <a:gradFill>
                    <a:gsLst>
                      <a:gs pos="0">
                        <a:srgbClr val="FFFFFF"/>
                      </a:gs>
                      <a:gs pos="19000">
                        <a:srgbClr val="FFFFFF"/>
                      </a:gs>
                    </a:gsLst>
                    <a:lin ang="5400000" scaled="0"/>
                  </a:gradFill>
                </a:endParaRPr>
              </a:p>
            </p:txBody>
          </p:sp>
          <p:cxnSp>
            <p:nvCxnSpPr>
              <p:cNvPr id="72" name="Straight Arrow Connector 28"/>
              <p:cNvCxnSpPr/>
              <p:nvPr/>
            </p:nvCxnSpPr>
            <p:spPr>
              <a:xfrm flipH="1">
                <a:off x="8123084" y="4038633"/>
                <a:ext cx="612527" cy="0"/>
              </a:xfrm>
              <a:prstGeom prst="straightConnector1">
                <a:avLst/>
              </a:prstGeom>
              <a:ln w="381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29"/>
              <p:cNvCxnSpPr/>
              <p:nvPr/>
            </p:nvCxnSpPr>
            <p:spPr>
              <a:xfrm flipH="1" flipV="1">
                <a:off x="8360876" y="3424683"/>
                <a:ext cx="582831" cy="402439"/>
              </a:xfrm>
              <a:prstGeom prst="straightConnector1">
                <a:avLst/>
              </a:prstGeom>
              <a:ln w="381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30"/>
              <p:cNvCxnSpPr/>
              <p:nvPr/>
            </p:nvCxnSpPr>
            <p:spPr>
              <a:xfrm flipV="1">
                <a:off x="9140739" y="3012032"/>
                <a:ext cx="0" cy="532301"/>
              </a:xfrm>
              <a:prstGeom prst="straightConnector1">
                <a:avLst/>
              </a:prstGeom>
              <a:ln w="381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31"/>
              <p:cNvCxnSpPr/>
              <p:nvPr/>
            </p:nvCxnSpPr>
            <p:spPr>
              <a:xfrm flipV="1">
                <a:off x="9565253" y="2990557"/>
                <a:ext cx="442884" cy="649768"/>
              </a:xfrm>
              <a:prstGeom prst="straightConnector1">
                <a:avLst/>
              </a:prstGeom>
              <a:ln w="381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TextBox 50"/>
              <p:cNvSpPr txBox="1"/>
              <p:nvPr/>
            </p:nvSpPr>
            <p:spPr>
              <a:xfrm>
                <a:off x="8852273" y="3666775"/>
                <a:ext cx="877993" cy="515570"/>
              </a:xfrm>
              <a:prstGeom prst="rect">
                <a:avLst/>
              </a:prstGeom>
              <a:noFill/>
            </p:spPr>
            <p:txBody>
              <a:bodyPr wrap="none" lIns="179260" tIns="143408" rIns="179260" bIns="143408"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599" dirty="0">
                    <a:gradFill>
                      <a:gsLst>
                        <a:gs pos="0">
                          <a:srgbClr val="FFFFFF"/>
                        </a:gs>
                        <a:gs pos="19000">
                          <a:srgbClr val="FFFFFF"/>
                        </a:gs>
                      </a:gsLst>
                      <a:lin ang="5400000" scaled="0"/>
                    </a:gradFill>
                  </a:rPr>
                  <a:t>WAN</a:t>
                </a:r>
              </a:p>
            </p:txBody>
          </p:sp>
          <p:grpSp>
            <p:nvGrpSpPr>
              <p:cNvPr id="77" name="Group 33"/>
              <p:cNvGrpSpPr/>
              <p:nvPr/>
            </p:nvGrpSpPr>
            <p:grpSpPr>
              <a:xfrm>
                <a:off x="10261918" y="3725861"/>
                <a:ext cx="856607" cy="864836"/>
                <a:chOff x="1455145" y="2335312"/>
                <a:chExt cx="1181866" cy="1193220"/>
              </a:xfrm>
            </p:grpSpPr>
            <p:sp>
              <p:nvSpPr>
                <p:cNvPr id="78" name="Oval 35"/>
                <p:cNvSpPr/>
                <p:nvPr/>
              </p:nvSpPr>
              <p:spPr bwMode="auto">
                <a:xfrm>
                  <a:off x="1487553" y="2335312"/>
                  <a:ext cx="1117050" cy="1117050"/>
                </a:xfrm>
                <a:prstGeom prst="ellipse">
                  <a:avLst/>
                </a:prstGeom>
                <a:solidFill>
                  <a:schemeClr val="tx1"/>
                </a:solid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13923"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79" name="Freeform 36"/>
                <p:cNvSpPr>
                  <a:spLocks noChangeAspect="1" noEditPoints="1"/>
                </p:cNvSpPr>
                <p:nvPr/>
              </p:nvSpPr>
              <p:spPr bwMode="auto">
                <a:xfrm>
                  <a:off x="1794197" y="2457078"/>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00188F"/>
                    </a:solidFill>
                  </a:endParaRPr>
                </a:p>
              </p:txBody>
            </p:sp>
            <p:sp>
              <p:nvSpPr>
                <p:cNvPr id="80" name="TextBox 37"/>
                <p:cNvSpPr txBox="1"/>
                <p:nvPr/>
              </p:nvSpPr>
              <p:spPr>
                <a:xfrm>
                  <a:off x="1455145" y="2653428"/>
                  <a:ext cx="1181866" cy="875104"/>
                </a:xfrm>
                <a:prstGeom prst="rect">
                  <a:avLst/>
                </a:prstGeom>
                <a:noFill/>
              </p:spPr>
              <p:txBody>
                <a:bodyPr wrap="none" lIns="182854" tIns="146283" rIns="182854" bIns="146283" rtlCol="0">
                  <a:spAutoFit/>
                </a:bodyPr>
                <a:lstStyle/>
                <a:p>
                  <a:pPr algn="ctr" defTabSz="932324">
                    <a:lnSpc>
                      <a:spcPct val="90000"/>
                    </a:lnSpc>
                  </a:pPr>
                  <a:r>
                    <a:rPr lang="en-US" sz="1199" spc="-50" dirty="0">
                      <a:solidFill>
                        <a:srgbClr val="505050"/>
                      </a:solidFill>
                    </a:rPr>
                    <a:t>Public</a:t>
                  </a:r>
                </a:p>
                <a:p>
                  <a:pPr algn="ctr" defTabSz="932324">
                    <a:lnSpc>
                      <a:spcPct val="90000"/>
                    </a:lnSpc>
                  </a:pPr>
                  <a:r>
                    <a:rPr lang="en-US" sz="1199" spc="-50" dirty="0">
                      <a:solidFill>
                        <a:srgbClr val="505050"/>
                      </a:solidFill>
                    </a:rPr>
                    <a:t>internet</a:t>
                  </a:r>
                </a:p>
              </p:txBody>
            </p:sp>
          </p:grpSp>
          <p:sp>
            <p:nvSpPr>
              <p:cNvPr id="85" name="Freeform 539"/>
              <p:cNvSpPr>
                <a:spLocks noChangeAspect="1"/>
              </p:cNvSpPr>
              <p:nvPr/>
            </p:nvSpPr>
            <p:spPr bwMode="auto">
              <a:xfrm>
                <a:off x="9576805" y="2221135"/>
                <a:ext cx="1350935" cy="74272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rgbClr val="0070C0"/>
              </a:solidFill>
              <a:ln>
                <a:noFill/>
              </a:ln>
              <a:extLst/>
            </p:spPr>
            <p:txBody>
              <a:bodyPr vert="horz" wrap="square" lIns="91427" tIns="91427" rIns="91427" bIns="91427" numCol="1" anchor="ctr" anchorCtr="0" compatLnSpc="1">
                <a:prstTxWarp prst="textNoShape">
                  <a:avLst/>
                </a:prstTxWarp>
              </a:bodyPr>
              <a:lstStyle/>
              <a:p>
                <a:pPr algn="ctr" defTabSz="932324"/>
                <a:r>
                  <a:rPr lang="en-US" sz="1400" dirty="0" smtClean="0">
                    <a:solidFill>
                      <a:srgbClr val="EFEFEF"/>
                    </a:solidFill>
                  </a:rPr>
                  <a:t>Microsoft</a:t>
                </a:r>
                <a:endParaRPr lang="en-US" sz="1400" dirty="0">
                  <a:solidFill>
                    <a:srgbClr val="EFEFEF"/>
                  </a:solidFill>
                </a:endParaRPr>
              </a:p>
            </p:txBody>
          </p:sp>
        </p:grpSp>
      </p:grpSp>
      <p:sp>
        <p:nvSpPr>
          <p:cNvPr id="3" name="Rectangle 2"/>
          <p:cNvSpPr/>
          <p:nvPr/>
        </p:nvSpPr>
        <p:spPr bwMode="auto">
          <a:xfrm>
            <a:off x="275483" y="4496574"/>
            <a:ext cx="11923608" cy="242968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1" name="Picture 40" descr="https://encrypted-tbn0.gstatic.com/images?q=tbn:ANd9GcQwLAzz0cf-Ea2x1ZPddt92bAf1slfuQtWbq9NHN-YIISw4BbyW"/>
          <p:cNvPicPr/>
          <p:nvPr/>
        </p:nvPicPr>
        <p:blipFill rotWithShape="1">
          <a:blip r:embed="rId3" cstate="print">
            <a:extLst>
              <a:ext uri="{28A0092B-C50C-407E-A947-70E740481C1C}">
                <a14:useLocalDpi xmlns:a14="http://schemas.microsoft.com/office/drawing/2010/main" val="0"/>
              </a:ext>
            </a:extLst>
          </a:blip>
          <a:srcRect l="19986" t="15179" r="20220" b="39581"/>
          <a:stretch/>
        </p:blipFill>
        <p:spPr bwMode="auto">
          <a:xfrm>
            <a:off x="7156139" y="4628423"/>
            <a:ext cx="480154" cy="440417"/>
          </a:xfrm>
          <a:prstGeom prst="ellipse">
            <a:avLst/>
          </a:prstGeom>
          <a:noFill/>
          <a:ln>
            <a:noFill/>
          </a:ln>
        </p:spPr>
      </p:pic>
      <p:pic>
        <p:nvPicPr>
          <p:cNvPr id="43" name="Picture 2" descr="http://t1.gstatic.com/images?q=tbn:ANd9GcS-mKQf5ebD85UvdKXZYKZHMv5t6eamZeheq8G-Us4wxdgVGG-rX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797" y="4698208"/>
            <a:ext cx="1241413" cy="342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2414"/>
          <a:stretch/>
        </p:blipFill>
        <p:spPr>
          <a:xfrm>
            <a:off x="8007878" y="4509903"/>
            <a:ext cx="1229120" cy="62125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6989" y="4663623"/>
            <a:ext cx="733631" cy="34756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2846" y="5859427"/>
            <a:ext cx="1300236" cy="53123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42531" r="66970"/>
          <a:stretch/>
        </p:blipFill>
        <p:spPr>
          <a:xfrm>
            <a:off x="476325" y="5238591"/>
            <a:ext cx="810916" cy="333916"/>
          </a:xfrm>
          <a:prstGeom prst="rect">
            <a:avLst/>
          </a:prstGeom>
          <a:solidFill>
            <a:schemeClr val="accent5"/>
          </a:solidFill>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7664" y="6086146"/>
            <a:ext cx="2519172" cy="16489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1340" y="5916351"/>
            <a:ext cx="663616" cy="440198"/>
          </a:xfrm>
          <a:prstGeom prst="rect">
            <a:avLst/>
          </a:prstGeom>
        </p:spPr>
      </p:pic>
      <p:pic>
        <p:nvPicPr>
          <p:cNvPr id="9" name="Picture 8"/>
          <p:cNvPicPr>
            <a:picLocks noChangeAspect="1"/>
          </p:cNvPicPr>
          <p:nvPr/>
        </p:nvPicPr>
        <p:blipFill rotWithShape="1">
          <a:blip r:embed="rId11"/>
          <a:srcRect r="49848"/>
          <a:stretch/>
        </p:blipFill>
        <p:spPr>
          <a:xfrm>
            <a:off x="7123410" y="5173585"/>
            <a:ext cx="561546" cy="530372"/>
          </a:xfrm>
          <a:prstGeom prst="rect">
            <a:avLst/>
          </a:prstGeom>
        </p:spPr>
      </p:pic>
      <p:pic>
        <p:nvPicPr>
          <p:cNvPr id="60" name="Picture 59"/>
          <p:cNvPicPr>
            <a:picLocks noChangeAspect="1"/>
          </p:cNvPicPr>
          <p:nvPr/>
        </p:nvPicPr>
        <p:blipFill rotWithShape="1">
          <a:blip r:embed="rId12">
            <a:extLst>
              <a:ext uri="{28A0092B-C50C-407E-A947-70E740481C1C}">
                <a14:useLocalDpi xmlns:a14="http://schemas.microsoft.com/office/drawing/2010/main" val="0"/>
              </a:ext>
            </a:extLst>
          </a:blip>
          <a:srcRect t="22180" b="24450"/>
          <a:stretch/>
        </p:blipFill>
        <p:spPr>
          <a:xfrm>
            <a:off x="5725817" y="5928001"/>
            <a:ext cx="803423" cy="428783"/>
          </a:xfrm>
          <a:prstGeom prst="rect">
            <a:avLst/>
          </a:prstGeom>
        </p:spPr>
      </p:pic>
      <p:pic>
        <p:nvPicPr>
          <p:cNvPr id="61" name="Picture 60"/>
          <p:cNvPicPr>
            <a:picLocks noChangeAspect="1"/>
          </p:cNvPicPr>
          <p:nvPr/>
        </p:nvPicPr>
        <p:blipFill>
          <a:blip r:embed="rId13"/>
          <a:stretch>
            <a:fillRect/>
          </a:stretch>
        </p:blipFill>
        <p:spPr>
          <a:xfrm>
            <a:off x="1707149" y="5220911"/>
            <a:ext cx="1729038" cy="369276"/>
          </a:xfrm>
          <a:prstGeom prst="rect">
            <a:avLst/>
          </a:prstGeom>
        </p:spPr>
      </p:pic>
      <p:pic>
        <p:nvPicPr>
          <p:cNvPr id="81" name="Picture 80"/>
          <p:cNvPicPr>
            <a:picLocks noChangeAspect="1"/>
          </p:cNvPicPr>
          <p:nvPr/>
        </p:nvPicPr>
        <p:blipFill>
          <a:blip r:embed="rId14"/>
          <a:stretch>
            <a:fillRect/>
          </a:stretch>
        </p:blipFill>
        <p:spPr>
          <a:xfrm>
            <a:off x="9904736" y="5271826"/>
            <a:ext cx="1177147" cy="384978"/>
          </a:xfrm>
          <a:prstGeom prst="rect">
            <a:avLst/>
          </a:prstGeom>
        </p:spPr>
      </p:pic>
      <p:pic>
        <p:nvPicPr>
          <p:cNvPr id="82" name="Picture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04736" y="4656185"/>
            <a:ext cx="1365370" cy="328692"/>
          </a:xfrm>
          <a:prstGeom prst="rect">
            <a:avLst/>
          </a:prstGeom>
        </p:spPr>
      </p:pic>
      <p:pic>
        <p:nvPicPr>
          <p:cNvPr id="83" name="Picture 82"/>
          <p:cNvPicPr>
            <a:picLocks noChangeAspect="1"/>
          </p:cNvPicPr>
          <p:nvPr/>
        </p:nvPicPr>
        <p:blipFill>
          <a:blip r:embed="rId16"/>
          <a:stretch>
            <a:fillRect/>
          </a:stretch>
        </p:blipFill>
        <p:spPr>
          <a:xfrm>
            <a:off x="8066677" y="5220911"/>
            <a:ext cx="1238819" cy="435722"/>
          </a:xfrm>
          <a:prstGeom prst="rect">
            <a:avLst/>
          </a:prstGeom>
        </p:spPr>
      </p:pic>
      <p:pic>
        <p:nvPicPr>
          <p:cNvPr id="86" name="Picture 8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36374" y="5805963"/>
            <a:ext cx="1670587" cy="53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p:cNvPicPr>
            <a:picLocks noChangeAspect="1"/>
          </p:cNvPicPr>
          <p:nvPr/>
        </p:nvPicPr>
        <p:blipFill>
          <a:blip r:embed="rId18"/>
          <a:stretch>
            <a:fillRect/>
          </a:stretch>
        </p:blipFill>
        <p:spPr>
          <a:xfrm>
            <a:off x="477360" y="5718894"/>
            <a:ext cx="715369" cy="547366"/>
          </a:xfrm>
          <a:prstGeom prst="rect">
            <a:avLst/>
          </a:prstGeom>
        </p:spPr>
      </p:pic>
      <p:pic>
        <p:nvPicPr>
          <p:cNvPr id="88" name="Picture 8" descr="Zay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95647" y="5346829"/>
            <a:ext cx="776315" cy="24667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Aryak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72846" y="5290342"/>
            <a:ext cx="1187437" cy="2968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96573" y="4586190"/>
            <a:ext cx="1592742" cy="528796"/>
          </a:xfrm>
          <a:prstGeom prst="rect">
            <a:avLst/>
          </a:prstGeom>
        </p:spPr>
      </p:pic>
      <p:pic>
        <p:nvPicPr>
          <p:cNvPr id="90" name="Picture 12" descr="IIJ"/>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42170" y="5965775"/>
            <a:ext cx="607126" cy="35026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Equinox"/>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8100" y="4667820"/>
            <a:ext cx="684628" cy="33127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3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703637" y="6461264"/>
            <a:ext cx="1609025" cy="388798"/>
          </a:xfrm>
          <a:prstGeom prst="rect">
            <a:avLst/>
          </a:prstGeom>
        </p:spPr>
      </p:pic>
      <p:pic>
        <p:nvPicPr>
          <p:cNvPr id="96"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328597" y="6459413"/>
            <a:ext cx="1219200" cy="353391"/>
          </a:xfrm>
          <a:prstGeom prst="rect">
            <a:avLst/>
          </a:prstGeom>
        </p:spPr>
      </p:pic>
    </p:spTree>
    <p:extLst>
      <p:ext uri="{BB962C8B-B14F-4D97-AF65-F5344CB8AC3E}">
        <p14:creationId xmlns:p14="http://schemas.microsoft.com/office/powerpoint/2010/main" val="661122650"/>
      </p:ext>
    </p:extLst>
  </p:cSld>
  <p:clrMapOvr>
    <a:masterClrMapping/>
  </p:clrMapOvr>
  <mc:AlternateContent xmlns:mc="http://schemas.openxmlformats.org/markup-compatibility/2006" xmlns:p14="http://schemas.microsoft.com/office/powerpoint/2010/main">
    <mc:Choice Requires="p14">
      <p:transition spd="slow" p14:dur="1500">
        <p:push dir="d"/>
      </p:transition>
    </mc:Choice>
    <mc:Fallback xmlns="">
      <p:transition spd="slow">
        <p:push dir="d"/>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y map" descr="C:\_Projects\Daily Projects\110514\P11962\Datacenter_Maps_PPT_FNL-slide1_gray.png"/>
          <p:cNvPicPr>
            <a:picLocks noChangeAspect="1" noChangeArrowheads="1"/>
          </p:cNvPicPr>
          <p:nvPr/>
        </p:nvPicPr>
        <p:blipFill rotWithShape="1">
          <a:blip r:embed="rId2">
            <a:extLst>
              <a:ext uri="{28A0092B-C50C-407E-A947-70E740481C1C}">
                <a14:useLocalDpi xmlns:a14="http://schemas.microsoft.com/office/drawing/2010/main"/>
              </a:ext>
            </a:extLst>
          </a:blip>
          <a:srcRect l="4427"/>
          <a:stretch/>
        </p:blipFill>
        <p:spPr bwMode="auto">
          <a:xfrm>
            <a:off x="274638" y="20965"/>
            <a:ext cx="12434711" cy="73380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20965"/>
            <a:ext cx="12436475" cy="6994525"/>
          </a:xfrm>
          <a:prstGeom prst="rect">
            <a:avLst/>
          </a:prstGeom>
          <a:solidFill>
            <a:srgbClr val="3C3C3C">
              <a:alpha val="89804"/>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ExpressRoute Premium Add On</a:t>
            </a:r>
            <a:endParaRPr lang="en-US" dirty="0"/>
          </a:p>
        </p:txBody>
      </p:sp>
      <p:sp>
        <p:nvSpPr>
          <p:cNvPr id="5" name="Trapezoid 4"/>
          <p:cNvSpPr/>
          <p:nvPr/>
        </p:nvSpPr>
        <p:spPr bwMode="auto">
          <a:xfrm rot="2700000">
            <a:off x="11059192" y="124700"/>
            <a:ext cx="1870755" cy="624011"/>
          </a:xfrm>
          <a:prstGeom prst="trapezoid">
            <a:avLst>
              <a:gd name="adj" fmla="val 9895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smtClean="0">
                <a:gradFill>
                  <a:gsLst>
                    <a:gs pos="0">
                      <a:srgbClr val="FFFFFF"/>
                    </a:gs>
                    <a:gs pos="100000">
                      <a:srgbClr val="FFFFFF"/>
                    </a:gs>
                  </a:gsLst>
                  <a:lin ang="5400000" scaled="0"/>
                </a:gradFill>
                <a:effectLst>
                  <a:outerShdw blurRad="38100" dist="38100" dir="2700000" algn="tl">
                    <a:srgbClr val="000000">
                      <a:alpha val="43137"/>
                    </a:srgbClr>
                  </a:outerShdw>
                </a:effectLst>
                <a:ea typeface="Segoe UI" pitchFamily="34" charset="0"/>
                <a:cs typeface="Segoe UI" pitchFamily="34" charset="0"/>
              </a:rPr>
              <a:t>NEW</a:t>
            </a:r>
          </a:p>
        </p:txBody>
      </p:sp>
      <p:sp>
        <p:nvSpPr>
          <p:cNvPr id="3" name="Text Placeholder 2"/>
          <p:cNvSpPr>
            <a:spLocks noGrp="1"/>
          </p:cNvSpPr>
          <p:nvPr>
            <p:ph type="body" sz="quarter" idx="10"/>
          </p:nvPr>
        </p:nvSpPr>
        <p:spPr>
          <a:xfrm>
            <a:off x="274638" y="1212851"/>
            <a:ext cx="11887200" cy="5637211"/>
          </a:xfrm>
        </p:spPr>
        <p:txBody>
          <a:bodyPr>
            <a:normAutofit/>
          </a:bodyPr>
          <a:lstStyle/>
          <a:p>
            <a:r>
              <a:rPr lang="en-US" dirty="0"/>
              <a:t>Global connectivity</a:t>
            </a:r>
          </a:p>
          <a:p>
            <a:pPr lvl="1"/>
            <a:r>
              <a:rPr lang="en-US" dirty="0"/>
              <a:t>Link a Virtual Network from any Azure Region to your ExpressRoute circuit</a:t>
            </a:r>
          </a:p>
          <a:p>
            <a:pPr marL="342873" lvl="1" indent="0">
              <a:buNone/>
            </a:pPr>
            <a:endParaRPr lang="en-US" dirty="0"/>
          </a:p>
          <a:p>
            <a:r>
              <a:rPr lang="en-US" dirty="0"/>
              <a:t>More routes (IP prefixes)</a:t>
            </a:r>
          </a:p>
          <a:p>
            <a:pPr lvl="1"/>
            <a:r>
              <a:rPr lang="en-US" dirty="0"/>
              <a:t>Supports up to 10,000 routes, </a:t>
            </a:r>
            <a:r>
              <a:rPr lang="en-US" dirty="0" smtClean="0"/>
              <a:t>increase </a:t>
            </a:r>
            <a:r>
              <a:rPr lang="en-US" dirty="0"/>
              <a:t>from 4,000 routes</a:t>
            </a:r>
          </a:p>
          <a:p>
            <a:pPr lvl="1"/>
            <a:endParaRPr lang="en-US" dirty="0"/>
          </a:p>
          <a:p>
            <a:r>
              <a:rPr lang="en-US" dirty="0"/>
              <a:t>Connect more Virtual Networks</a:t>
            </a:r>
          </a:p>
          <a:p>
            <a:pPr lvl="1"/>
            <a:r>
              <a:rPr lang="en-US" dirty="0"/>
              <a:t>Up to 100 virtual networks depending on bandwidth option</a:t>
            </a:r>
          </a:p>
          <a:p>
            <a:pPr marL="297947" lvl="1" indent="0">
              <a:buNone/>
            </a:pPr>
            <a:endParaRPr lang="en-US" dirty="0"/>
          </a:p>
          <a:p>
            <a:pPr marL="342873" lvl="1" indent="0">
              <a:buNone/>
            </a:pPr>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92022038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Networking</a:t>
            </a:r>
            <a:endParaRPr lang="en-US" dirty="0"/>
          </a:p>
        </p:txBody>
      </p:sp>
    </p:spTree>
    <p:extLst>
      <p:ext uri="{BB962C8B-B14F-4D97-AF65-F5344CB8AC3E}">
        <p14:creationId xmlns:p14="http://schemas.microsoft.com/office/powerpoint/2010/main" val="186379117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eform 539"/>
          <p:cNvSpPr>
            <a:spLocks noChangeAspect="1"/>
          </p:cNvSpPr>
          <p:nvPr/>
        </p:nvSpPr>
        <p:spPr bwMode="auto">
          <a:xfrm>
            <a:off x="5488170" y="1680589"/>
            <a:ext cx="6822129" cy="5245673"/>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1"/>
          </a:solidFill>
          <a:ln w="76200">
            <a:solidFill>
              <a:srgbClr val="0472C1"/>
            </a:solidFill>
          </a:ln>
          <a:scene3d>
            <a:camera prst="orthographicFront"/>
            <a:lightRig rig="threePt" dir="t"/>
          </a:scene3d>
          <a:sp3d>
            <a:bevelT/>
          </a:sp3d>
          <a:extLst/>
        </p:spPr>
        <p:txBody>
          <a:bodyPr vert="horz" wrap="square" lIns="67232" tIns="33616" rIns="67232" bIns="33616" numCol="1" anchor="t" anchorCtr="0" compatLnSpc="1">
            <a:prstTxWarp prst="textNoShape">
              <a:avLst/>
            </a:prstTxWarp>
          </a:bodyPr>
          <a:lstStyle/>
          <a:p>
            <a:pPr defTabSz="685600"/>
            <a:endParaRPr lang="en-US" sz="1324">
              <a:solidFill>
                <a:srgbClr val="FFFFFF"/>
              </a:solidFill>
            </a:endParaRPr>
          </a:p>
        </p:txBody>
      </p:sp>
      <p:grpSp>
        <p:nvGrpSpPr>
          <p:cNvPr id="25" name="Group 23"/>
          <p:cNvGrpSpPr/>
          <p:nvPr/>
        </p:nvGrpSpPr>
        <p:grpSpPr>
          <a:xfrm>
            <a:off x="46037" y="2185984"/>
            <a:ext cx="3191786" cy="4711700"/>
            <a:chOff x="1078644" y="2944892"/>
            <a:chExt cx="2747571" cy="3760255"/>
          </a:xfrm>
        </p:grpSpPr>
        <p:sp>
          <p:nvSpPr>
            <p:cNvPr id="26"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7"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8"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9"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0"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1"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2"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3"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4"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5"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6"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7"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8"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9"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0"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1"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2"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3"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4"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5"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6"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7"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8"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9"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0"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1"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2"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3"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4"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5"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6"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7"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8"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69"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0"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1"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2"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3"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4"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5"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6"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7"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8"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79"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0"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1"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2"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3"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4"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5"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6"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7"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8"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89"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0"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1"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2"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3"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4"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5"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6"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7"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8"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99"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0"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1"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2"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3"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4"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5"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6"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7"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8"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9"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0"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1"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2"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3"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4"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5"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6"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7"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8"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9"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0"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1"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2"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3"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4"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5"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6"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7"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8"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29"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sp>
        <p:nvSpPr>
          <p:cNvPr id="2" name="Title 1"/>
          <p:cNvSpPr>
            <a:spLocks noGrp="1"/>
          </p:cNvSpPr>
          <p:nvPr>
            <p:ph type="title"/>
          </p:nvPr>
        </p:nvSpPr>
        <p:spPr/>
        <p:txBody>
          <a:bodyPr/>
          <a:lstStyle/>
          <a:p>
            <a:r>
              <a:rPr lang="en-US" dirty="0"/>
              <a:t>Putting it all together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237" y="6026671"/>
            <a:ext cx="606918" cy="6069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2" y="4020712"/>
            <a:ext cx="541338" cy="5413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475" y="4063605"/>
            <a:ext cx="541338" cy="54133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9437" y="3356989"/>
            <a:ext cx="413084" cy="4130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850" y="4913162"/>
            <a:ext cx="541338" cy="5413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708" y="4910209"/>
            <a:ext cx="541338" cy="54133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7637" y="5873105"/>
            <a:ext cx="541338" cy="54133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605" y="5835500"/>
            <a:ext cx="541338" cy="54133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267" y="5835500"/>
            <a:ext cx="541338" cy="54133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237" y="5261989"/>
            <a:ext cx="576670" cy="517407"/>
          </a:xfrm>
          <a:prstGeom prst="rect">
            <a:avLst/>
          </a:prstGeom>
          <a:noFill/>
          <a:ln>
            <a:noFill/>
          </a:ln>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052" y="6417216"/>
            <a:ext cx="356646" cy="35664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5637" y="4499989"/>
            <a:ext cx="541338" cy="541338"/>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7199" y="4499989"/>
            <a:ext cx="541338" cy="541338"/>
          </a:xfrm>
          <a:prstGeom prst="rect">
            <a:avLst/>
          </a:prstGeom>
        </p:spPr>
      </p:pic>
      <p:sp>
        <p:nvSpPr>
          <p:cNvPr id="136" name="Rounded Rectangle 135"/>
          <p:cNvSpPr/>
          <p:nvPr/>
        </p:nvSpPr>
        <p:spPr bwMode="auto">
          <a:xfrm>
            <a:off x="8124827" y="3225536"/>
            <a:ext cx="3542242" cy="981018"/>
          </a:xfrm>
          <a:prstGeom prst="roundRect">
            <a:avLst/>
          </a:prstGeom>
          <a:noFill/>
          <a:ln w="28575">
            <a:solidFill>
              <a:srgbClr val="0079D6"/>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7" name="Rounded Rectangle 136"/>
          <p:cNvSpPr/>
          <p:nvPr/>
        </p:nvSpPr>
        <p:spPr bwMode="auto">
          <a:xfrm>
            <a:off x="8123237" y="4417527"/>
            <a:ext cx="4040966" cy="996862"/>
          </a:xfrm>
          <a:prstGeom prst="roundRect">
            <a:avLst/>
          </a:prstGeom>
          <a:noFill/>
          <a:ln w="28575">
            <a:solidFill>
              <a:schemeClr val="accent6">
                <a:lumMod val="75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8" name="Rounded Rectangle 137"/>
          <p:cNvSpPr/>
          <p:nvPr/>
        </p:nvSpPr>
        <p:spPr bwMode="auto">
          <a:xfrm>
            <a:off x="8123238" y="5588410"/>
            <a:ext cx="3081609" cy="1197580"/>
          </a:xfrm>
          <a:prstGeom prst="roundRect">
            <a:avLst/>
          </a:prstGeom>
          <a:noFill/>
          <a:ln w="28575">
            <a:solidFill>
              <a:schemeClr val="accent3">
                <a:lumMod val="5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9" name="Rounded Rectangle 138"/>
          <p:cNvSpPr/>
          <p:nvPr/>
        </p:nvSpPr>
        <p:spPr bwMode="auto">
          <a:xfrm>
            <a:off x="6506572" y="4417526"/>
            <a:ext cx="1514319" cy="2368463"/>
          </a:xfrm>
          <a:prstGeom prst="roundRect">
            <a:avLst/>
          </a:prstGeom>
          <a:noFill/>
          <a:ln w="28575">
            <a:solidFill>
              <a:schemeClr val="accent5">
                <a:lumMod val="5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40" name="Rounded Rectangle 139"/>
          <p:cNvSpPr/>
          <p:nvPr/>
        </p:nvSpPr>
        <p:spPr bwMode="auto">
          <a:xfrm>
            <a:off x="533029" y="3966589"/>
            <a:ext cx="1467218" cy="696851"/>
          </a:xfrm>
          <a:prstGeom prst="roundRect">
            <a:avLst/>
          </a:prstGeom>
          <a:noFill/>
          <a:ln w="28575">
            <a:solidFill>
              <a:srgbClr val="0078D7"/>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41" name="Rounded Rectangle 140"/>
          <p:cNvSpPr/>
          <p:nvPr/>
        </p:nvSpPr>
        <p:spPr bwMode="auto">
          <a:xfrm>
            <a:off x="533029" y="4833849"/>
            <a:ext cx="1467218" cy="696851"/>
          </a:xfrm>
          <a:prstGeom prst="roundRect">
            <a:avLst/>
          </a:prstGeom>
          <a:noFill/>
          <a:ln w="28575">
            <a:solidFill>
              <a:schemeClr val="accent6">
                <a:lumMod val="75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42" name="Rounded Rectangle 141"/>
          <p:cNvSpPr/>
          <p:nvPr/>
        </p:nvSpPr>
        <p:spPr bwMode="auto">
          <a:xfrm>
            <a:off x="504205" y="5748249"/>
            <a:ext cx="1467218" cy="696851"/>
          </a:xfrm>
          <a:prstGeom prst="roundRect">
            <a:avLst/>
          </a:prstGeom>
          <a:noFill/>
          <a:ln w="28575">
            <a:solidFill>
              <a:schemeClr val="accent3">
                <a:lumMod val="5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43" name="Picture 1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8437" y="5137662"/>
            <a:ext cx="450747" cy="450747"/>
          </a:xfrm>
          <a:prstGeom prst="rect">
            <a:avLst/>
          </a:prstGeom>
        </p:spPr>
      </p:pic>
      <p:sp>
        <p:nvSpPr>
          <p:cNvPr id="144" name="Up-Down Arrow 143"/>
          <p:cNvSpPr/>
          <p:nvPr/>
        </p:nvSpPr>
        <p:spPr bwMode="auto">
          <a:xfrm rot="5400000">
            <a:off x="3854964" y="4805862"/>
            <a:ext cx="916545" cy="2133600"/>
          </a:xfrm>
          <a:prstGeom prst="upDownArrow">
            <a:avLst>
              <a:gd name="adj1" fmla="val 50000"/>
              <a:gd name="adj2" fmla="val 30148"/>
            </a:avLst>
          </a:prstGeom>
          <a:solidFill>
            <a:schemeClr val="tx1"/>
          </a:solidFill>
          <a:ln w="76200">
            <a:solidFill>
              <a:srgbClr val="007DDE"/>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solidFill>
                  <a:srgbClr val="000000"/>
                </a:solidFill>
              </a:rPr>
              <a:t>ExpressRoute</a:t>
            </a:r>
            <a:endParaRPr lang="en-US" sz="2000" dirty="0">
              <a:solidFill>
                <a:srgbClr val="000000"/>
              </a:solidFill>
            </a:endParaRPr>
          </a:p>
        </p:txBody>
      </p:sp>
      <p:pic>
        <p:nvPicPr>
          <p:cNvPr id="146" name="Picture 1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1037" y="5947789"/>
            <a:ext cx="617281" cy="617281"/>
          </a:xfrm>
          <a:prstGeom prst="rect">
            <a:avLst/>
          </a:prstGeom>
        </p:spPr>
      </p:pic>
      <p:pic>
        <p:nvPicPr>
          <p:cNvPr id="148" name="Picture 1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6299" y="5871589"/>
            <a:ext cx="541338" cy="541338"/>
          </a:xfrm>
          <a:prstGeom prst="rect">
            <a:avLst/>
          </a:prstGeom>
        </p:spPr>
      </p:pic>
      <p:pic>
        <p:nvPicPr>
          <p:cNvPr id="149" name="Picture 1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8554" y="5087106"/>
            <a:ext cx="479683" cy="479683"/>
          </a:xfrm>
          <a:prstGeom prst="rect">
            <a:avLst/>
          </a:prstGeom>
        </p:spPr>
      </p:pic>
      <p:pic>
        <p:nvPicPr>
          <p:cNvPr id="150" name="Picture 14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0227" y="5847094"/>
            <a:ext cx="492296" cy="492296"/>
          </a:xfrm>
          <a:prstGeom prst="rect">
            <a:avLst/>
          </a:prstGeom>
        </p:spPr>
      </p:pic>
      <p:grpSp>
        <p:nvGrpSpPr>
          <p:cNvPr id="264" name="Group 586"/>
          <p:cNvGrpSpPr/>
          <p:nvPr/>
        </p:nvGrpSpPr>
        <p:grpSpPr>
          <a:xfrm rot="8037888">
            <a:off x="4723158" y="2834328"/>
            <a:ext cx="173776" cy="2825712"/>
            <a:chOff x="3157294" y="3889617"/>
            <a:chExt cx="609600" cy="2469741"/>
          </a:xfrm>
        </p:grpSpPr>
        <p:cxnSp>
          <p:nvCxnSpPr>
            <p:cNvPr id="265" name="Straight Connector 587"/>
            <p:cNvCxnSpPr/>
            <p:nvPr/>
          </p:nvCxnSpPr>
          <p:spPr>
            <a:xfrm>
              <a:off x="3465788" y="3889617"/>
              <a:ext cx="0" cy="2469741"/>
            </a:xfrm>
            <a:prstGeom prst="line">
              <a:avLst/>
            </a:prstGeom>
            <a:noFill/>
            <a:ln w="41275" cap="flat" cmpd="sng" algn="ctr">
              <a:solidFill>
                <a:srgbClr val="00188D"/>
              </a:solidFill>
              <a:prstDash val="dashDot"/>
              <a:miter lim="800000"/>
            </a:ln>
            <a:effectLst/>
          </p:spPr>
        </p:cxnSp>
        <p:cxnSp>
          <p:nvCxnSpPr>
            <p:cNvPr id="266" name="Straight Connector 588"/>
            <p:cNvCxnSpPr/>
            <p:nvPr/>
          </p:nvCxnSpPr>
          <p:spPr>
            <a:xfrm>
              <a:off x="3157294" y="3889617"/>
              <a:ext cx="0" cy="2469741"/>
            </a:xfrm>
            <a:prstGeom prst="line">
              <a:avLst/>
            </a:prstGeom>
            <a:noFill/>
            <a:ln w="76200" cap="flat" cmpd="sng" algn="ctr">
              <a:solidFill>
                <a:srgbClr val="00188D"/>
              </a:solidFill>
              <a:prstDash val="solid"/>
              <a:miter lim="800000"/>
            </a:ln>
            <a:effectLst/>
          </p:spPr>
        </p:cxnSp>
        <p:cxnSp>
          <p:nvCxnSpPr>
            <p:cNvPr id="267" name="Straight Connector 589"/>
            <p:cNvCxnSpPr/>
            <p:nvPr/>
          </p:nvCxnSpPr>
          <p:spPr>
            <a:xfrm>
              <a:off x="3766894" y="3889617"/>
              <a:ext cx="0" cy="2469741"/>
            </a:xfrm>
            <a:prstGeom prst="line">
              <a:avLst/>
            </a:prstGeom>
            <a:noFill/>
            <a:ln w="76200" cap="flat" cmpd="sng" algn="ctr">
              <a:solidFill>
                <a:srgbClr val="00188D"/>
              </a:solidFill>
              <a:prstDash val="solid"/>
              <a:miter lim="800000"/>
            </a:ln>
            <a:effectLst/>
          </p:spPr>
        </p:cxnSp>
      </p:grpSp>
      <p:grpSp>
        <p:nvGrpSpPr>
          <p:cNvPr id="268" name="Group 594"/>
          <p:cNvGrpSpPr/>
          <p:nvPr/>
        </p:nvGrpSpPr>
        <p:grpSpPr>
          <a:xfrm>
            <a:off x="2789237" y="2350427"/>
            <a:ext cx="1114163" cy="997862"/>
            <a:chOff x="1078644" y="2944892"/>
            <a:chExt cx="2747571" cy="3760255"/>
          </a:xfrm>
        </p:grpSpPr>
        <p:sp>
          <p:nvSpPr>
            <p:cNvPr id="269" name="Rectangle 10"/>
            <p:cNvSpPr>
              <a:spLocks noChangeArrowheads="1"/>
            </p:cNvSpPr>
            <p:nvPr/>
          </p:nvSpPr>
          <p:spPr bwMode="auto">
            <a:xfrm>
              <a:off x="2513539" y="4675022"/>
              <a:ext cx="85712" cy="103173"/>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0"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3"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4"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5"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6"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7"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8"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79"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0"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1"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2"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3"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4"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5"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6"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7"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8"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89"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0"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1"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2"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3"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4"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5"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6"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7"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8"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299"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0"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1"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2"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3"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4"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5"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6"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7"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8"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09"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0"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1"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2"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3"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4"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5"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6"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7"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8"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19"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0"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1"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2"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3"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4"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5"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6"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7"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8"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29"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0"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1"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2"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3"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4"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5"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6"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7"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8"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39"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0"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1"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2"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3"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4"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5"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6"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7"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8"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49"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0"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1"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2"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3"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4"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5"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6"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7"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8"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59"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0"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1"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2"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3"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4"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5"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6"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7"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8"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69"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70"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71"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372"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gr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18654" y="5365887"/>
            <a:ext cx="580983" cy="629486"/>
          </a:xfrm>
          <a:prstGeom prst="rect">
            <a:avLst/>
          </a:prstGeom>
        </p:spPr>
      </p:pic>
      <p:pic>
        <p:nvPicPr>
          <p:cNvPr id="250" name="Picture 8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4837" y="5883019"/>
            <a:ext cx="541338" cy="541338"/>
          </a:xfrm>
          <a:prstGeom prst="rect">
            <a:avLst/>
          </a:prstGeom>
        </p:spPr>
      </p:pic>
      <p:pic>
        <p:nvPicPr>
          <p:cNvPr id="251" name="Picture 8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8588" y="3356989"/>
            <a:ext cx="413084" cy="413084"/>
          </a:xfrm>
          <a:prstGeom prst="rect">
            <a:avLst/>
          </a:prstGeom>
        </p:spPr>
      </p:pic>
      <p:pic>
        <p:nvPicPr>
          <p:cNvPr id="252" name="Picture 8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739" y="3356989"/>
            <a:ext cx="413084" cy="413084"/>
          </a:xfrm>
          <a:prstGeom prst="rect">
            <a:avLst/>
          </a:prstGeom>
        </p:spPr>
      </p:pic>
      <p:pic>
        <p:nvPicPr>
          <p:cNvPr id="253" name="Picture 8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6891" y="3356989"/>
            <a:ext cx="413084" cy="413084"/>
          </a:xfrm>
          <a:prstGeom prst="rect">
            <a:avLst/>
          </a:prstGeom>
        </p:spPr>
      </p:pic>
      <p:pic>
        <p:nvPicPr>
          <p:cNvPr id="418" name="Picture 808"/>
          <p:cNvPicPr>
            <a:picLocks noChangeAspect="1"/>
          </p:cNvPicPr>
          <p:nvPr/>
        </p:nvPicPr>
        <p:blipFill>
          <a:blip r:embed="rId15"/>
          <a:stretch>
            <a:fillRect/>
          </a:stretch>
        </p:blipFill>
        <p:spPr>
          <a:xfrm>
            <a:off x="6824625" y="4576189"/>
            <a:ext cx="917612" cy="484897"/>
          </a:xfrm>
          <a:prstGeom prst="rect">
            <a:avLst/>
          </a:prstGeom>
          <a:solidFill>
            <a:schemeClr val="tx1"/>
          </a:solidFill>
          <a:ln>
            <a:noFill/>
          </a:ln>
        </p:spPr>
      </p:pic>
      <p:pic>
        <p:nvPicPr>
          <p:cNvPr id="420" name="Picture 80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8761" y="4499989"/>
            <a:ext cx="541338" cy="541338"/>
          </a:xfrm>
          <a:prstGeom prst="rect">
            <a:avLst/>
          </a:prstGeom>
        </p:spPr>
      </p:pic>
      <p:sp>
        <p:nvSpPr>
          <p:cNvPr id="20" name="TextBox 810"/>
          <p:cNvSpPr txBox="1"/>
          <p:nvPr/>
        </p:nvSpPr>
        <p:spPr>
          <a:xfrm>
            <a:off x="8224832" y="6317424"/>
            <a:ext cx="3098805"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000000"/>
                </a:solidFill>
              </a:rPr>
              <a:t>Infrastructure (protected)</a:t>
            </a:r>
          </a:p>
        </p:txBody>
      </p:sp>
      <p:sp>
        <p:nvSpPr>
          <p:cNvPr id="422" name="TextBox 811"/>
          <p:cNvSpPr txBox="1"/>
          <p:nvPr/>
        </p:nvSpPr>
        <p:spPr>
          <a:xfrm>
            <a:off x="8047037" y="4957189"/>
            <a:ext cx="4263262"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000000"/>
                </a:solidFill>
              </a:rPr>
              <a:t>Middle Tier (exposed to FE and Infra)</a:t>
            </a:r>
          </a:p>
        </p:txBody>
      </p:sp>
      <p:sp>
        <p:nvSpPr>
          <p:cNvPr id="423" name="TextBox 812"/>
          <p:cNvSpPr txBox="1"/>
          <p:nvPr/>
        </p:nvSpPr>
        <p:spPr>
          <a:xfrm>
            <a:off x="8072432" y="3726624"/>
            <a:ext cx="3594636"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000000"/>
                </a:solidFill>
              </a:rPr>
              <a:t>Front End – through firewalls</a:t>
            </a:r>
          </a:p>
        </p:txBody>
      </p:sp>
      <p:pic>
        <p:nvPicPr>
          <p:cNvPr id="21" name="Picture 8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7126" y="3341906"/>
            <a:ext cx="442683" cy="442683"/>
          </a:xfrm>
          <a:prstGeom prst="rect">
            <a:avLst/>
          </a:prstGeom>
        </p:spPr>
      </p:pic>
      <p:pic>
        <p:nvPicPr>
          <p:cNvPr id="23" name="Picture 8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84820" y="3303322"/>
            <a:ext cx="503840" cy="503840"/>
          </a:xfrm>
          <a:prstGeom prst="rect">
            <a:avLst/>
          </a:prstGeom>
        </p:spPr>
      </p:pic>
      <p:pic>
        <p:nvPicPr>
          <p:cNvPr id="224" name="Picture 8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323" y="4499989"/>
            <a:ext cx="551545" cy="551545"/>
          </a:xfrm>
          <a:prstGeom prst="rect">
            <a:avLst/>
          </a:prstGeom>
        </p:spPr>
      </p:pic>
      <p:sp>
        <p:nvSpPr>
          <p:cNvPr id="225" name="Oval 816"/>
          <p:cNvSpPr/>
          <p:nvPr/>
        </p:nvSpPr>
        <p:spPr bwMode="auto">
          <a:xfrm>
            <a:off x="7589837" y="1938896"/>
            <a:ext cx="2076887" cy="1108619"/>
          </a:xfrm>
          <a:prstGeom prst="ellipse">
            <a:avLst/>
          </a:prstGeom>
          <a:solidFill>
            <a:schemeClr val="tx1"/>
          </a:solidFill>
          <a:ln w="38100">
            <a:solidFill>
              <a:srgbClr val="FF0000"/>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424" name="Picture 8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72092" y="4499989"/>
            <a:ext cx="551545" cy="551545"/>
          </a:xfrm>
          <a:prstGeom prst="rect">
            <a:avLst/>
          </a:prstGeom>
        </p:spPr>
      </p:pic>
      <p:pic>
        <p:nvPicPr>
          <p:cNvPr id="432" name="Picture 8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99705" y="1909189"/>
            <a:ext cx="780536" cy="603142"/>
          </a:xfrm>
          <a:prstGeom prst="rect">
            <a:avLst/>
          </a:prstGeom>
        </p:spPr>
      </p:pic>
      <p:pic>
        <p:nvPicPr>
          <p:cNvPr id="433" name="Picture 8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829986" y="2382922"/>
            <a:ext cx="1609764" cy="448052"/>
          </a:xfrm>
          <a:prstGeom prst="rect">
            <a:avLst/>
          </a:prstGeom>
        </p:spPr>
      </p:pic>
      <p:sp>
        <p:nvSpPr>
          <p:cNvPr id="8" name="TextBox 7"/>
          <p:cNvSpPr txBox="1"/>
          <p:nvPr/>
        </p:nvSpPr>
        <p:spPr>
          <a:xfrm>
            <a:off x="5608637" y="14011"/>
            <a:ext cx="6827838" cy="1772793"/>
          </a:xfrm>
          <a:prstGeom prst="rect">
            <a:avLst/>
          </a:prstGeom>
          <a:noFill/>
        </p:spPr>
        <p:txBody>
          <a:bodyPr wrap="square" lIns="182880" tIns="146304" rIns="182880" bIns="146304" rtlCol="0">
            <a:spAutoFit/>
          </a:bodyPr>
          <a:lstStyle/>
          <a:p>
            <a:pPr marL="285750" indent="-285750">
              <a:lnSpc>
                <a:spcPct val="90000"/>
              </a:lnSpc>
              <a:spcAft>
                <a:spcPts val="600"/>
              </a:spcAft>
              <a:buFont typeface="Arial" panose="020B0604020202020204" pitchFamily="34" charset="0"/>
              <a:buChar char="•"/>
            </a:pPr>
            <a:r>
              <a:rPr lang="en-US" dirty="0" smtClean="0">
                <a:solidFill>
                  <a:srgbClr val="FFFFFF"/>
                </a:solidFill>
              </a:rPr>
              <a:t>User Defined Routes on subnets to direct flows to appliances</a:t>
            </a:r>
          </a:p>
          <a:p>
            <a:pPr marL="285750" indent="-285750">
              <a:lnSpc>
                <a:spcPct val="90000"/>
              </a:lnSpc>
              <a:spcAft>
                <a:spcPts val="600"/>
              </a:spcAft>
              <a:buFont typeface="Arial" panose="020B0604020202020204" pitchFamily="34" charset="0"/>
              <a:buChar char="•"/>
            </a:pPr>
            <a:r>
              <a:rPr lang="en-US" dirty="0" smtClean="0">
                <a:solidFill>
                  <a:srgbClr val="FFFFFF"/>
                </a:solidFill>
              </a:rPr>
              <a:t>Network Security groups to secure subnets</a:t>
            </a:r>
          </a:p>
          <a:p>
            <a:pPr marL="285750" indent="-285750">
              <a:lnSpc>
                <a:spcPct val="90000"/>
              </a:lnSpc>
              <a:spcAft>
                <a:spcPts val="600"/>
              </a:spcAft>
              <a:buFont typeface="Arial" panose="020B0604020202020204" pitchFamily="34" charset="0"/>
              <a:buChar char="•"/>
            </a:pPr>
            <a:r>
              <a:rPr lang="en-US" dirty="0" smtClean="0">
                <a:solidFill>
                  <a:srgbClr val="FFFFFF"/>
                </a:solidFill>
              </a:rPr>
              <a:t>Network Virtual Appliances for security, routing and ADC</a:t>
            </a:r>
          </a:p>
          <a:p>
            <a:pPr marL="285750" indent="-285750">
              <a:lnSpc>
                <a:spcPct val="90000"/>
              </a:lnSpc>
              <a:spcAft>
                <a:spcPts val="600"/>
              </a:spcAft>
              <a:buFont typeface="Arial" panose="020B0604020202020204" pitchFamily="34" charset="0"/>
              <a:buChar char="•"/>
            </a:pPr>
            <a:r>
              <a:rPr lang="en-US" dirty="0" smtClean="0">
                <a:solidFill>
                  <a:srgbClr val="FFFFFF"/>
                </a:solidFill>
              </a:rPr>
              <a:t>Secure cross-premises connectivity with ExpressRoute and VPN Gateways</a:t>
            </a:r>
          </a:p>
        </p:txBody>
      </p:sp>
      <p:sp>
        <p:nvSpPr>
          <p:cNvPr id="15" name="TextBox 14"/>
          <p:cNvSpPr txBox="1"/>
          <p:nvPr/>
        </p:nvSpPr>
        <p:spPr>
          <a:xfrm rot="2615491">
            <a:off x="3924070" y="3717461"/>
            <a:ext cx="1905001"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rgbClr val="FFFFFF"/>
                    </a:gs>
                    <a:gs pos="30000">
                      <a:srgbClr val="FFFFFF"/>
                    </a:gs>
                  </a:gsLst>
                  <a:lin ang="5400000" scaled="0"/>
                </a:gradFill>
              </a:rPr>
              <a:t>Site-to-site VPN</a:t>
            </a:r>
          </a:p>
        </p:txBody>
      </p:sp>
      <p:pic>
        <p:nvPicPr>
          <p:cNvPr id="373" name="Picture 288"/>
          <p:cNvPicPr>
            <a:picLocks noChangeAspect="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5434083" y="2929312"/>
            <a:ext cx="465318" cy="301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 name="Picture 289"/>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4920849" y="1757909"/>
            <a:ext cx="576347" cy="29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4" name="Straight Arrow Connector 23"/>
          <p:cNvCxnSpPr>
            <a:stCxn id="374" idx="3"/>
            <a:endCxn id="225" idx="2"/>
          </p:cNvCxnSpPr>
          <p:nvPr/>
        </p:nvCxnSpPr>
        <p:spPr>
          <a:xfrm>
            <a:off x="5497196" y="1905790"/>
            <a:ext cx="2092641" cy="587416"/>
          </a:xfrm>
          <a:prstGeom prst="straightConnector1">
            <a:avLst/>
          </a:prstGeom>
          <a:ln w="28575">
            <a:solidFill>
              <a:schemeClr val="accent5">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a:stCxn id="373" idx="3"/>
            <a:endCxn id="225" idx="2"/>
          </p:cNvCxnSpPr>
          <p:nvPr/>
        </p:nvCxnSpPr>
        <p:spPr>
          <a:xfrm flipV="1">
            <a:off x="5899401" y="2493206"/>
            <a:ext cx="1690436" cy="587049"/>
          </a:xfrm>
          <a:prstGeom prst="straightConnector1">
            <a:avLst/>
          </a:prstGeom>
          <a:ln w="28575">
            <a:solidFill>
              <a:schemeClr val="accent5">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5539455" y="2148998"/>
            <a:ext cx="1440782"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rgbClr val="FFFFFF"/>
                    </a:gs>
                    <a:gs pos="30000">
                      <a:srgbClr val="FFFFFF"/>
                    </a:gs>
                  </a:gsLst>
                  <a:lin ang="5400000" scaled="0"/>
                </a:gradFill>
              </a:rPr>
              <a:t>Internet connectivity</a:t>
            </a:r>
          </a:p>
        </p:txBody>
      </p:sp>
      <p:pic>
        <p:nvPicPr>
          <p:cNvPr id="375" name="Picture 3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0588" y="5364101"/>
            <a:ext cx="451575" cy="405168"/>
          </a:xfrm>
          <a:prstGeom prst="rect">
            <a:avLst/>
          </a:prstGeom>
          <a:noFill/>
          <a:ln>
            <a:noFill/>
          </a:ln>
        </p:spPr>
      </p:pic>
      <p:pic>
        <p:nvPicPr>
          <p:cNvPr id="376" name="Picture 808"/>
          <p:cNvPicPr>
            <a:picLocks noChangeAspect="1"/>
          </p:cNvPicPr>
          <p:nvPr/>
        </p:nvPicPr>
        <p:blipFill>
          <a:blip r:embed="rId15"/>
          <a:stretch>
            <a:fillRect/>
          </a:stretch>
        </p:blipFill>
        <p:spPr>
          <a:xfrm>
            <a:off x="2067569" y="4801379"/>
            <a:ext cx="917612" cy="484897"/>
          </a:xfrm>
          <a:prstGeom prst="rect">
            <a:avLst/>
          </a:prstGeom>
          <a:solidFill>
            <a:schemeClr val="tx1"/>
          </a:solidFill>
          <a:ln>
            <a:noFill/>
          </a:ln>
        </p:spPr>
      </p:pic>
      <p:pic>
        <p:nvPicPr>
          <p:cNvPr id="377" name="Picture 8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6107" y="4120412"/>
            <a:ext cx="780536" cy="603142"/>
          </a:xfrm>
          <a:prstGeom prst="rect">
            <a:avLst/>
          </a:prstGeom>
        </p:spPr>
      </p:pic>
      <p:pic>
        <p:nvPicPr>
          <p:cNvPr id="378" name="Picture 8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17048" y="3759061"/>
            <a:ext cx="1018654" cy="283526"/>
          </a:xfrm>
          <a:prstGeom prst="rect">
            <a:avLst/>
          </a:prstGeom>
        </p:spPr>
      </p:pic>
      <p:sp>
        <p:nvSpPr>
          <p:cNvPr id="798" name="Rectangle 797"/>
          <p:cNvSpPr/>
          <p:nvPr/>
        </p:nvSpPr>
        <p:spPr bwMode="auto">
          <a:xfrm>
            <a:off x="427037" y="2512331"/>
            <a:ext cx="1355950" cy="4121258"/>
          </a:xfrm>
          <a:prstGeom prst="rect">
            <a:avLst/>
          </a:prstGeom>
          <a:solidFill>
            <a:srgbClr val="FFFFFF">
              <a:alpha val="3098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85326383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Inspired Infrastructure</a:t>
            </a:r>
            <a:endParaRPr lang="en-US" dirty="0"/>
          </a:p>
        </p:txBody>
      </p:sp>
    </p:spTree>
    <p:extLst>
      <p:ext uri="{BB962C8B-B14F-4D97-AF65-F5344CB8AC3E}">
        <p14:creationId xmlns:p14="http://schemas.microsoft.com/office/powerpoint/2010/main" val="211025984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1" name="Rectangle 90"/>
          <p:cNvSpPr/>
          <p:nvPr/>
        </p:nvSpPr>
        <p:spPr bwMode="auto">
          <a:xfrm>
            <a:off x="427854" y="2247900"/>
            <a:ext cx="2285676" cy="334670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60" tIns="822843" rIns="89629" bIns="89617" anchor="t"/>
          <a:lstStyle/>
          <a:p>
            <a:pPr marL="0" lvl="1" defTabSz="672064" fontAlgn="base">
              <a:lnSpc>
                <a:spcPct val="90000"/>
              </a:lnSpc>
              <a:spcBef>
                <a:spcPts val="294"/>
              </a:spcBef>
              <a:spcAft>
                <a:spcPct val="0"/>
              </a:spcAft>
              <a:defRPr/>
            </a:pPr>
            <a:r>
              <a:rPr lang="en-US" sz="1800" b="1" dirty="0">
                <a:gradFill>
                  <a:gsLst>
                    <a:gs pos="0">
                      <a:srgbClr val="FFFFFF"/>
                    </a:gs>
                    <a:gs pos="100000">
                      <a:srgbClr val="FFFFFF"/>
                    </a:gs>
                  </a:gsLst>
                  <a:lin ang="5400000" scaled="0"/>
                </a:gradFill>
                <a:ea typeface="Segoe UI" pitchFamily="34" charset="0"/>
                <a:cs typeface="Segoe UI" pitchFamily="34" charset="0"/>
              </a:rPr>
              <a:t>Unparalleled </a:t>
            </a:r>
            <a:r>
              <a:rPr lang="en-US" sz="1800" b="1" dirty="0" smtClean="0">
                <a:gradFill>
                  <a:gsLst>
                    <a:gs pos="0">
                      <a:srgbClr val="FFFFFF"/>
                    </a:gs>
                    <a:gs pos="100000">
                      <a:srgbClr val="FFFFFF"/>
                    </a:gs>
                  </a:gsLst>
                  <a:lin ang="5400000" scaled="0"/>
                </a:gradFill>
                <a:ea typeface="Segoe UI" pitchFamily="34" charset="0"/>
                <a:cs typeface="Segoe UI" pitchFamily="34" charset="0"/>
              </a:rPr>
              <a:t>productivity</a:t>
            </a:r>
            <a:endParaRPr lang="en-US" sz="1800" b="1" dirty="0">
              <a:gradFill>
                <a:gsLst>
                  <a:gs pos="0">
                    <a:srgbClr val="FFFFFF"/>
                  </a:gs>
                  <a:gs pos="100000">
                    <a:srgbClr val="FFFFFF"/>
                  </a:gs>
                </a:gsLst>
                <a:lin ang="5400000" scaled="0"/>
              </a:gradFill>
              <a:ea typeface="Segoe UI" pitchFamily="34" charset="0"/>
              <a:cs typeface="Segoe UI" pitchFamily="34" charset="0"/>
            </a:endParaRPr>
          </a:p>
        </p:txBody>
      </p:sp>
      <p:sp>
        <p:nvSpPr>
          <p:cNvPr id="92" name="Freeform 79"/>
          <p:cNvSpPr>
            <a:spLocks noEditPoints="1"/>
          </p:cNvSpPr>
          <p:nvPr/>
        </p:nvSpPr>
        <p:spPr bwMode="auto">
          <a:xfrm>
            <a:off x="631015" y="2414246"/>
            <a:ext cx="389823" cy="511060"/>
          </a:xfrm>
          <a:custGeom>
            <a:avLst/>
            <a:gdLst>
              <a:gd name="T0" fmla="*/ 870 w 894"/>
              <a:gd name="T1" fmla="*/ 768 h 816"/>
              <a:gd name="T2" fmla="*/ 894 w 894"/>
              <a:gd name="T3" fmla="*/ 792 h 816"/>
              <a:gd name="T4" fmla="*/ 870 w 894"/>
              <a:gd name="T5" fmla="*/ 816 h 816"/>
              <a:gd name="T6" fmla="*/ 24 w 894"/>
              <a:gd name="T7" fmla="*/ 816 h 816"/>
              <a:gd name="T8" fmla="*/ 0 w 894"/>
              <a:gd name="T9" fmla="*/ 792 h 816"/>
              <a:gd name="T10" fmla="*/ 0 w 894"/>
              <a:gd name="T11" fmla="*/ 24 h 816"/>
              <a:gd name="T12" fmla="*/ 24 w 894"/>
              <a:gd name="T13" fmla="*/ 0 h 816"/>
              <a:gd name="T14" fmla="*/ 48 w 894"/>
              <a:gd name="T15" fmla="*/ 24 h 816"/>
              <a:gd name="T16" fmla="*/ 48 w 894"/>
              <a:gd name="T17" fmla="*/ 768 h 816"/>
              <a:gd name="T18" fmla="*/ 870 w 894"/>
              <a:gd name="T19" fmla="*/ 768 h 816"/>
              <a:gd name="T20" fmla="*/ 764 w 894"/>
              <a:gd name="T21" fmla="*/ 221 h 816"/>
              <a:gd name="T22" fmla="*/ 718 w 894"/>
              <a:gd name="T23" fmla="*/ 221 h 816"/>
              <a:gd name="T24" fmla="*/ 636 w 894"/>
              <a:gd name="T25" fmla="*/ 301 h 816"/>
              <a:gd name="T26" fmla="*/ 636 w 894"/>
              <a:gd name="T27" fmla="*/ 638 h 816"/>
              <a:gd name="T28" fmla="*/ 718 w 894"/>
              <a:gd name="T29" fmla="*/ 718 h 816"/>
              <a:gd name="T30" fmla="*/ 764 w 894"/>
              <a:gd name="T31" fmla="*/ 718 h 816"/>
              <a:gd name="T32" fmla="*/ 846 w 894"/>
              <a:gd name="T33" fmla="*/ 638 h 816"/>
              <a:gd name="T34" fmla="*/ 846 w 894"/>
              <a:gd name="T35" fmla="*/ 301 h 816"/>
              <a:gd name="T36" fmla="*/ 764 w 894"/>
              <a:gd name="T37" fmla="*/ 221 h 816"/>
              <a:gd name="T38" fmla="*/ 502 w 894"/>
              <a:gd name="T39" fmla="*/ 62 h 816"/>
              <a:gd name="T40" fmla="*/ 456 w 894"/>
              <a:gd name="T41" fmla="*/ 62 h 816"/>
              <a:gd name="T42" fmla="*/ 374 w 894"/>
              <a:gd name="T43" fmla="*/ 142 h 816"/>
              <a:gd name="T44" fmla="*/ 374 w 894"/>
              <a:gd name="T45" fmla="*/ 638 h 816"/>
              <a:gd name="T46" fmla="*/ 456 w 894"/>
              <a:gd name="T47" fmla="*/ 718 h 816"/>
              <a:gd name="T48" fmla="*/ 502 w 894"/>
              <a:gd name="T49" fmla="*/ 718 h 816"/>
              <a:gd name="T50" fmla="*/ 584 w 894"/>
              <a:gd name="T51" fmla="*/ 638 h 816"/>
              <a:gd name="T52" fmla="*/ 584 w 894"/>
              <a:gd name="T53" fmla="*/ 142 h 816"/>
              <a:gd name="T54" fmla="*/ 502 w 894"/>
              <a:gd name="T55" fmla="*/ 62 h 816"/>
              <a:gd name="T56" fmla="*/ 240 w 894"/>
              <a:gd name="T57" fmla="*/ 381 h 816"/>
              <a:gd name="T58" fmla="*/ 194 w 894"/>
              <a:gd name="T59" fmla="*/ 381 h 816"/>
              <a:gd name="T60" fmla="*/ 112 w 894"/>
              <a:gd name="T61" fmla="*/ 461 h 816"/>
              <a:gd name="T62" fmla="*/ 112 w 894"/>
              <a:gd name="T63" fmla="*/ 638 h 816"/>
              <a:gd name="T64" fmla="*/ 194 w 894"/>
              <a:gd name="T65" fmla="*/ 718 h 816"/>
              <a:gd name="T66" fmla="*/ 240 w 894"/>
              <a:gd name="T67" fmla="*/ 718 h 816"/>
              <a:gd name="T68" fmla="*/ 322 w 894"/>
              <a:gd name="T69" fmla="*/ 638 h 816"/>
              <a:gd name="T70" fmla="*/ 322 w 894"/>
              <a:gd name="T71" fmla="*/ 461 h 816"/>
              <a:gd name="T72" fmla="*/ 240 w 894"/>
              <a:gd name="T73" fmla="*/ 381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4" h="816">
                <a:moveTo>
                  <a:pt x="870" y="768"/>
                </a:moveTo>
                <a:cubicBezTo>
                  <a:pt x="883" y="768"/>
                  <a:pt x="894" y="779"/>
                  <a:pt x="894" y="792"/>
                </a:cubicBezTo>
                <a:cubicBezTo>
                  <a:pt x="894" y="805"/>
                  <a:pt x="883" y="816"/>
                  <a:pt x="870" y="816"/>
                </a:cubicBezTo>
                <a:cubicBezTo>
                  <a:pt x="24" y="816"/>
                  <a:pt x="24" y="816"/>
                  <a:pt x="24" y="816"/>
                </a:cubicBezTo>
                <a:cubicBezTo>
                  <a:pt x="11" y="816"/>
                  <a:pt x="0" y="805"/>
                  <a:pt x="0" y="792"/>
                </a:cubicBezTo>
                <a:cubicBezTo>
                  <a:pt x="0" y="24"/>
                  <a:pt x="0" y="24"/>
                  <a:pt x="0" y="24"/>
                </a:cubicBezTo>
                <a:cubicBezTo>
                  <a:pt x="0" y="11"/>
                  <a:pt x="11" y="0"/>
                  <a:pt x="24" y="0"/>
                </a:cubicBezTo>
                <a:cubicBezTo>
                  <a:pt x="37" y="0"/>
                  <a:pt x="48" y="11"/>
                  <a:pt x="48" y="24"/>
                </a:cubicBezTo>
                <a:cubicBezTo>
                  <a:pt x="48" y="768"/>
                  <a:pt x="48" y="768"/>
                  <a:pt x="48" y="768"/>
                </a:cubicBezTo>
                <a:cubicBezTo>
                  <a:pt x="870" y="768"/>
                  <a:pt x="870" y="768"/>
                  <a:pt x="870" y="768"/>
                </a:cubicBezTo>
                <a:moveTo>
                  <a:pt x="764" y="221"/>
                </a:moveTo>
                <a:cubicBezTo>
                  <a:pt x="718" y="221"/>
                  <a:pt x="718" y="221"/>
                  <a:pt x="718" y="221"/>
                </a:cubicBezTo>
                <a:cubicBezTo>
                  <a:pt x="673" y="221"/>
                  <a:pt x="636" y="257"/>
                  <a:pt x="636" y="301"/>
                </a:cubicBezTo>
                <a:cubicBezTo>
                  <a:pt x="636" y="638"/>
                  <a:pt x="636" y="638"/>
                  <a:pt x="636" y="638"/>
                </a:cubicBezTo>
                <a:cubicBezTo>
                  <a:pt x="636" y="682"/>
                  <a:pt x="673" y="718"/>
                  <a:pt x="718" y="718"/>
                </a:cubicBezTo>
                <a:cubicBezTo>
                  <a:pt x="764" y="718"/>
                  <a:pt x="764" y="718"/>
                  <a:pt x="764" y="718"/>
                </a:cubicBezTo>
                <a:cubicBezTo>
                  <a:pt x="809" y="718"/>
                  <a:pt x="846" y="682"/>
                  <a:pt x="846" y="638"/>
                </a:cubicBezTo>
                <a:cubicBezTo>
                  <a:pt x="846" y="301"/>
                  <a:pt x="846" y="301"/>
                  <a:pt x="846" y="301"/>
                </a:cubicBezTo>
                <a:cubicBezTo>
                  <a:pt x="846" y="257"/>
                  <a:pt x="809" y="221"/>
                  <a:pt x="764" y="221"/>
                </a:cubicBezTo>
                <a:moveTo>
                  <a:pt x="502" y="62"/>
                </a:moveTo>
                <a:cubicBezTo>
                  <a:pt x="456" y="62"/>
                  <a:pt x="456" y="62"/>
                  <a:pt x="456" y="62"/>
                </a:cubicBezTo>
                <a:cubicBezTo>
                  <a:pt x="411" y="62"/>
                  <a:pt x="374" y="98"/>
                  <a:pt x="374" y="142"/>
                </a:cubicBezTo>
                <a:cubicBezTo>
                  <a:pt x="374" y="638"/>
                  <a:pt x="374" y="638"/>
                  <a:pt x="374" y="638"/>
                </a:cubicBezTo>
                <a:cubicBezTo>
                  <a:pt x="374" y="682"/>
                  <a:pt x="411" y="718"/>
                  <a:pt x="456" y="718"/>
                </a:cubicBezTo>
                <a:cubicBezTo>
                  <a:pt x="502" y="718"/>
                  <a:pt x="502" y="718"/>
                  <a:pt x="502" y="718"/>
                </a:cubicBezTo>
                <a:cubicBezTo>
                  <a:pt x="548" y="718"/>
                  <a:pt x="584" y="682"/>
                  <a:pt x="584" y="638"/>
                </a:cubicBezTo>
                <a:cubicBezTo>
                  <a:pt x="584" y="142"/>
                  <a:pt x="584" y="142"/>
                  <a:pt x="584" y="142"/>
                </a:cubicBezTo>
                <a:cubicBezTo>
                  <a:pt x="584" y="98"/>
                  <a:pt x="548" y="62"/>
                  <a:pt x="502" y="62"/>
                </a:cubicBezTo>
                <a:moveTo>
                  <a:pt x="240" y="381"/>
                </a:moveTo>
                <a:cubicBezTo>
                  <a:pt x="194" y="381"/>
                  <a:pt x="194" y="381"/>
                  <a:pt x="194" y="381"/>
                </a:cubicBezTo>
                <a:cubicBezTo>
                  <a:pt x="149" y="381"/>
                  <a:pt x="112" y="417"/>
                  <a:pt x="112" y="461"/>
                </a:cubicBezTo>
                <a:cubicBezTo>
                  <a:pt x="112" y="638"/>
                  <a:pt x="112" y="638"/>
                  <a:pt x="112" y="638"/>
                </a:cubicBezTo>
                <a:cubicBezTo>
                  <a:pt x="112" y="682"/>
                  <a:pt x="149" y="718"/>
                  <a:pt x="194" y="718"/>
                </a:cubicBezTo>
                <a:cubicBezTo>
                  <a:pt x="240" y="718"/>
                  <a:pt x="240" y="718"/>
                  <a:pt x="240" y="718"/>
                </a:cubicBezTo>
                <a:cubicBezTo>
                  <a:pt x="286" y="718"/>
                  <a:pt x="322" y="682"/>
                  <a:pt x="322" y="638"/>
                </a:cubicBezTo>
                <a:cubicBezTo>
                  <a:pt x="322" y="461"/>
                  <a:pt x="322" y="461"/>
                  <a:pt x="322" y="461"/>
                </a:cubicBezTo>
                <a:cubicBezTo>
                  <a:pt x="322" y="417"/>
                  <a:pt x="286" y="381"/>
                  <a:pt x="240" y="381"/>
                </a:cubicBezTo>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505050"/>
              </a:solidFill>
            </a:endParaRPr>
          </a:p>
        </p:txBody>
      </p:sp>
      <p:sp>
        <p:nvSpPr>
          <p:cNvPr id="82" name="Rectangle 81"/>
          <p:cNvSpPr/>
          <p:nvPr/>
        </p:nvSpPr>
        <p:spPr bwMode="auto">
          <a:xfrm>
            <a:off x="2758332" y="2247900"/>
            <a:ext cx="2285676" cy="334670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60" tIns="822843" rIns="89629" bIns="89617" anchor="t"/>
          <a:lstStyle/>
          <a:p>
            <a:pPr marL="0" lvl="1" defTabSz="672064" fontAlgn="base">
              <a:lnSpc>
                <a:spcPct val="90000"/>
              </a:lnSpc>
              <a:spcBef>
                <a:spcPct val="0"/>
              </a:spcBef>
              <a:spcAft>
                <a:spcPct val="0"/>
              </a:spcAft>
              <a:defRPr/>
            </a:pPr>
            <a:r>
              <a:rPr lang="en-US" sz="1800" b="1" dirty="0">
                <a:gradFill>
                  <a:gsLst>
                    <a:gs pos="0">
                      <a:srgbClr val="FFFFFF"/>
                    </a:gs>
                    <a:gs pos="100000">
                      <a:srgbClr val="FFFFFF"/>
                    </a:gs>
                  </a:gsLst>
                  <a:lin ang="5400000" scaled="0"/>
                </a:gradFill>
                <a:ea typeface="Segoe UI" pitchFamily="34" charset="0"/>
                <a:cs typeface="Segoe UI" pitchFamily="34" charset="0"/>
              </a:rPr>
              <a:t>Maximum </a:t>
            </a:r>
            <a:r>
              <a:rPr lang="en-US" sz="1800" b="1" dirty="0" smtClean="0">
                <a:gradFill>
                  <a:gsLst>
                    <a:gs pos="0">
                      <a:srgbClr val="FFFFFF"/>
                    </a:gs>
                    <a:gs pos="100000">
                      <a:srgbClr val="FFFFFF"/>
                    </a:gs>
                  </a:gsLst>
                  <a:lin ang="5400000" scaled="0"/>
                </a:gradFill>
                <a:ea typeface="Segoe UI" pitchFamily="34" charset="0"/>
                <a:cs typeface="Segoe UI" pitchFamily="34" charset="0"/>
              </a:rPr>
              <a:t>flexibility</a:t>
            </a:r>
            <a:endParaRPr lang="en-US" sz="1800" b="1" dirty="0">
              <a:gradFill>
                <a:gsLst>
                  <a:gs pos="0">
                    <a:srgbClr val="FFFFFF"/>
                  </a:gs>
                  <a:gs pos="100000">
                    <a:srgbClr val="FFFFFF"/>
                  </a:gs>
                </a:gsLst>
                <a:lin ang="5400000" scaled="0"/>
              </a:gradFill>
              <a:ea typeface="Segoe UI" pitchFamily="34" charset="0"/>
              <a:cs typeface="Segoe UI" pitchFamily="34" charset="0"/>
            </a:endParaRPr>
          </a:p>
        </p:txBody>
      </p:sp>
      <p:sp>
        <p:nvSpPr>
          <p:cNvPr id="83" name="Freeform 94"/>
          <p:cNvSpPr>
            <a:spLocks/>
          </p:cNvSpPr>
          <p:nvPr/>
        </p:nvSpPr>
        <p:spPr bwMode="auto">
          <a:xfrm>
            <a:off x="2996510" y="2418734"/>
            <a:ext cx="556077" cy="502085"/>
          </a:xfrm>
          <a:custGeom>
            <a:avLst/>
            <a:gdLst>
              <a:gd name="T0" fmla="*/ 870 w 870"/>
              <a:gd name="T1" fmla="*/ 235 h 547"/>
              <a:gd name="T2" fmla="*/ 635 w 870"/>
              <a:gd name="T3" fmla="*/ 70 h 547"/>
              <a:gd name="T4" fmla="*/ 635 w 870"/>
              <a:gd name="T5" fmla="*/ 187 h 547"/>
              <a:gd name="T6" fmla="*/ 467 w 870"/>
              <a:gd name="T7" fmla="*/ 357 h 547"/>
              <a:gd name="T8" fmla="*/ 467 w 870"/>
              <a:gd name="T9" fmla="*/ 357 h 547"/>
              <a:gd name="T10" fmla="*/ 460 w 870"/>
              <a:gd name="T11" fmla="*/ 431 h 547"/>
              <a:gd name="T12" fmla="*/ 443 w 870"/>
              <a:gd name="T13" fmla="*/ 454 h 547"/>
              <a:gd name="T14" fmla="*/ 434 w 870"/>
              <a:gd name="T15" fmla="*/ 451 h 547"/>
              <a:gd name="T16" fmla="*/ 418 w 870"/>
              <a:gd name="T17" fmla="*/ 358 h 547"/>
              <a:gd name="T18" fmla="*/ 418 w 870"/>
              <a:gd name="T19" fmla="*/ 357 h 547"/>
              <a:gd name="T20" fmla="*/ 417 w 870"/>
              <a:gd name="T21" fmla="*/ 192 h 547"/>
              <a:gd name="T22" fmla="*/ 417 w 870"/>
              <a:gd name="T23" fmla="*/ 190 h 547"/>
              <a:gd name="T24" fmla="*/ 405 w 870"/>
              <a:gd name="T25" fmla="*/ 90 h 547"/>
              <a:gd name="T26" fmla="*/ 299 w 870"/>
              <a:gd name="T27" fmla="*/ 0 h 547"/>
              <a:gd name="T28" fmla="*/ 191 w 870"/>
              <a:gd name="T29" fmla="*/ 93 h 547"/>
              <a:gd name="T30" fmla="*/ 180 w 870"/>
              <a:gd name="T31" fmla="*/ 191 h 547"/>
              <a:gd name="T32" fmla="*/ 180 w 870"/>
              <a:gd name="T33" fmla="*/ 193 h 547"/>
              <a:gd name="T34" fmla="*/ 171 w 870"/>
              <a:gd name="T35" fmla="*/ 245 h 547"/>
              <a:gd name="T36" fmla="*/ 97 w 870"/>
              <a:gd name="T37" fmla="*/ 267 h 547"/>
              <a:gd name="T38" fmla="*/ 1 w 870"/>
              <a:gd name="T39" fmla="*/ 267 h 547"/>
              <a:gd name="T40" fmla="*/ 0 w 870"/>
              <a:gd name="T41" fmla="*/ 361 h 547"/>
              <a:gd name="T42" fmla="*/ 98 w 870"/>
              <a:gd name="T43" fmla="*/ 361 h 547"/>
              <a:gd name="T44" fmla="*/ 249 w 870"/>
              <a:gd name="T45" fmla="*/ 297 h 547"/>
              <a:gd name="T46" fmla="*/ 274 w 870"/>
              <a:gd name="T47" fmla="*/ 193 h 547"/>
              <a:gd name="T48" fmla="*/ 274 w 870"/>
              <a:gd name="T49" fmla="*/ 191 h 547"/>
              <a:gd name="T50" fmla="*/ 281 w 870"/>
              <a:gd name="T51" fmla="*/ 119 h 547"/>
              <a:gd name="T52" fmla="*/ 299 w 870"/>
              <a:gd name="T53" fmla="*/ 94 h 547"/>
              <a:gd name="T54" fmla="*/ 316 w 870"/>
              <a:gd name="T55" fmla="*/ 116 h 547"/>
              <a:gd name="T56" fmla="*/ 323 w 870"/>
              <a:gd name="T57" fmla="*/ 191 h 547"/>
              <a:gd name="T58" fmla="*/ 324 w 870"/>
              <a:gd name="T59" fmla="*/ 356 h 547"/>
              <a:gd name="T60" fmla="*/ 366 w 870"/>
              <a:gd name="T61" fmla="*/ 516 h 547"/>
              <a:gd name="T62" fmla="*/ 443 w 870"/>
              <a:gd name="T63" fmla="*/ 547 h 547"/>
              <a:gd name="T64" fmla="*/ 550 w 870"/>
              <a:gd name="T65" fmla="*/ 457 h 547"/>
              <a:gd name="T66" fmla="*/ 560 w 870"/>
              <a:gd name="T67" fmla="*/ 357 h 547"/>
              <a:gd name="T68" fmla="*/ 560 w 870"/>
              <a:gd name="T69" fmla="*/ 357 h 547"/>
              <a:gd name="T70" fmla="*/ 577 w 870"/>
              <a:gd name="T71" fmla="*/ 289 h 547"/>
              <a:gd name="T72" fmla="*/ 635 w 870"/>
              <a:gd name="T73" fmla="*/ 281 h 547"/>
              <a:gd name="T74" fmla="*/ 635 w 870"/>
              <a:gd name="T75" fmla="*/ 395 h 547"/>
              <a:gd name="T76" fmla="*/ 870 w 870"/>
              <a:gd name="T77" fmla="*/ 23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0" h="547">
                <a:moveTo>
                  <a:pt x="870" y="235"/>
                </a:moveTo>
                <a:cubicBezTo>
                  <a:pt x="635" y="70"/>
                  <a:pt x="635" y="70"/>
                  <a:pt x="635" y="70"/>
                </a:cubicBezTo>
                <a:cubicBezTo>
                  <a:pt x="635" y="187"/>
                  <a:pt x="635" y="187"/>
                  <a:pt x="635" y="187"/>
                </a:cubicBezTo>
                <a:cubicBezTo>
                  <a:pt x="564" y="187"/>
                  <a:pt x="467" y="195"/>
                  <a:pt x="467" y="357"/>
                </a:cubicBezTo>
                <a:cubicBezTo>
                  <a:pt x="467" y="357"/>
                  <a:pt x="467" y="357"/>
                  <a:pt x="467" y="357"/>
                </a:cubicBezTo>
                <a:cubicBezTo>
                  <a:pt x="467" y="374"/>
                  <a:pt x="467" y="407"/>
                  <a:pt x="460" y="431"/>
                </a:cubicBezTo>
                <a:cubicBezTo>
                  <a:pt x="453" y="454"/>
                  <a:pt x="447" y="454"/>
                  <a:pt x="443" y="454"/>
                </a:cubicBezTo>
                <a:cubicBezTo>
                  <a:pt x="437" y="454"/>
                  <a:pt x="435" y="452"/>
                  <a:pt x="434" y="451"/>
                </a:cubicBezTo>
                <a:cubicBezTo>
                  <a:pt x="429" y="446"/>
                  <a:pt x="415" y="426"/>
                  <a:pt x="418" y="358"/>
                </a:cubicBezTo>
                <a:cubicBezTo>
                  <a:pt x="418" y="357"/>
                  <a:pt x="418" y="357"/>
                  <a:pt x="418" y="357"/>
                </a:cubicBezTo>
                <a:cubicBezTo>
                  <a:pt x="417" y="192"/>
                  <a:pt x="417" y="192"/>
                  <a:pt x="417" y="192"/>
                </a:cubicBezTo>
                <a:cubicBezTo>
                  <a:pt x="417" y="190"/>
                  <a:pt x="417" y="190"/>
                  <a:pt x="417" y="190"/>
                </a:cubicBezTo>
                <a:cubicBezTo>
                  <a:pt x="417" y="168"/>
                  <a:pt x="416" y="127"/>
                  <a:pt x="405" y="90"/>
                </a:cubicBezTo>
                <a:cubicBezTo>
                  <a:pt x="382" y="9"/>
                  <a:pt x="323" y="0"/>
                  <a:pt x="299" y="0"/>
                </a:cubicBezTo>
                <a:cubicBezTo>
                  <a:pt x="274" y="0"/>
                  <a:pt x="215" y="9"/>
                  <a:pt x="191" y="93"/>
                </a:cubicBezTo>
                <a:cubicBezTo>
                  <a:pt x="180" y="131"/>
                  <a:pt x="180" y="172"/>
                  <a:pt x="180" y="191"/>
                </a:cubicBezTo>
                <a:cubicBezTo>
                  <a:pt x="180" y="193"/>
                  <a:pt x="180" y="193"/>
                  <a:pt x="180" y="193"/>
                </a:cubicBezTo>
                <a:cubicBezTo>
                  <a:pt x="180" y="210"/>
                  <a:pt x="180" y="232"/>
                  <a:pt x="171" y="245"/>
                </a:cubicBezTo>
                <a:cubicBezTo>
                  <a:pt x="159" y="263"/>
                  <a:pt x="124" y="267"/>
                  <a:pt x="97" y="267"/>
                </a:cubicBezTo>
                <a:cubicBezTo>
                  <a:pt x="46" y="267"/>
                  <a:pt x="1" y="267"/>
                  <a:pt x="1" y="267"/>
                </a:cubicBezTo>
                <a:cubicBezTo>
                  <a:pt x="0" y="361"/>
                  <a:pt x="0" y="361"/>
                  <a:pt x="0" y="361"/>
                </a:cubicBezTo>
                <a:cubicBezTo>
                  <a:pt x="1" y="361"/>
                  <a:pt x="46" y="361"/>
                  <a:pt x="98" y="361"/>
                </a:cubicBezTo>
                <a:cubicBezTo>
                  <a:pt x="170" y="360"/>
                  <a:pt x="221" y="339"/>
                  <a:pt x="249" y="297"/>
                </a:cubicBezTo>
                <a:cubicBezTo>
                  <a:pt x="274" y="260"/>
                  <a:pt x="274" y="218"/>
                  <a:pt x="274" y="193"/>
                </a:cubicBezTo>
                <a:cubicBezTo>
                  <a:pt x="274" y="191"/>
                  <a:pt x="274" y="191"/>
                  <a:pt x="274" y="191"/>
                </a:cubicBezTo>
                <a:cubicBezTo>
                  <a:pt x="274" y="176"/>
                  <a:pt x="274" y="144"/>
                  <a:pt x="281" y="119"/>
                </a:cubicBezTo>
                <a:cubicBezTo>
                  <a:pt x="288" y="94"/>
                  <a:pt x="295" y="94"/>
                  <a:pt x="299" y="94"/>
                </a:cubicBezTo>
                <a:cubicBezTo>
                  <a:pt x="302" y="94"/>
                  <a:pt x="309" y="94"/>
                  <a:pt x="316" y="116"/>
                </a:cubicBezTo>
                <a:cubicBezTo>
                  <a:pt x="323" y="141"/>
                  <a:pt x="323" y="172"/>
                  <a:pt x="323" y="191"/>
                </a:cubicBezTo>
                <a:cubicBezTo>
                  <a:pt x="324" y="356"/>
                  <a:pt x="324" y="356"/>
                  <a:pt x="324" y="356"/>
                </a:cubicBezTo>
                <a:cubicBezTo>
                  <a:pt x="322" y="432"/>
                  <a:pt x="336" y="484"/>
                  <a:pt x="366" y="516"/>
                </a:cubicBezTo>
                <a:cubicBezTo>
                  <a:pt x="387" y="537"/>
                  <a:pt x="413" y="547"/>
                  <a:pt x="443" y="547"/>
                </a:cubicBezTo>
                <a:cubicBezTo>
                  <a:pt x="467" y="547"/>
                  <a:pt x="526" y="539"/>
                  <a:pt x="550" y="457"/>
                </a:cubicBezTo>
                <a:cubicBezTo>
                  <a:pt x="560" y="420"/>
                  <a:pt x="560" y="379"/>
                  <a:pt x="560" y="357"/>
                </a:cubicBezTo>
                <a:cubicBezTo>
                  <a:pt x="560" y="357"/>
                  <a:pt x="560" y="357"/>
                  <a:pt x="560" y="357"/>
                </a:cubicBezTo>
                <a:cubicBezTo>
                  <a:pt x="560" y="336"/>
                  <a:pt x="562" y="299"/>
                  <a:pt x="577" y="289"/>
                </a:cubicBezTo>
                <a:cubicBezTo>
                  <a:pt x="588" y="282"/>
                  <a:pt x="612" y="281"/>
                  <a:pt x="635" y="281"/>
                </a:cubicBezTo>
                <a:cubicBezTo>
                  <a:pt x="635" y="395"/>
                  <a:pt x="635" y="395"/>
                  <a:pt x="635" y="395"/>
                </a:cubicBezTo>
                <a:lnTo>
                  <a:pt x="870" y="235"/>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505050"/>
              </a:solidFill>
            </a:endParaRPr>
          </a:p>
        </p:txBody>
      </p:sp>
      <p:sp>
        <p:nvSpPr>
          <p:cNvPr id="94" name="Rectangle 93"/>
          <p:cNvSpPr/>
          <p:nvPr/>
        </p:nvSpPr>
        <p:spPr bwMode="auto">
          <a:xfrm>
            <a:off x="7419287" y="2247900"/>
            <a:ext cx="2285676" cy="334670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60" tIns="822843" rIns="89629" bIns="89617" anchor="t"/>
          <a:lstStyle/>
          <a:p>
            <a:pPr marL="0" lvl="1" defTabSz="895837">
              <a:lnSpc>
                <a:spcPct val="90000"/>
              </a:lnSpc>
              <a:spcBef>
                <a:spcPts val="1175"/>
              </a:spcBef>
            </a:pPr>
            <a:r>
              <a:rPr lang="en-US" sz="1800" b="1" dirty="0" smtClean="0">
                <a:gradFill>
                  <a:gsLst>
                    <a:gs pos="0">
                      <a:srgbClr val="FFFFFF"/>
                    </a:gs>
                    <a:gs pos="100000">
                      <a:srgbClr val="FFFFFF"/>
                    </a:gs>
                  </a:gsLst>
                  <a:lin ang="5400000" scaled="0"/>
                </a:gradFill>
                <a:ea typeface="Segoe UI" pitchFamily="34" charset="0"/>
                <a:cs typeface="Segoe UI" pitchFamily="34" charset="0"/>
              </a:rPr>
              <a:t>Enterprise-grade reliability</a:t>
            </a:r>
            <a:endParaRPr lang="en-US" sz="1800" b="1" dirty="0">
              <a:gradFill>
                <a:gsLst>
                  <a:gs pos="0">
                    <a:srgbClr val="FFFFFF"/>
                  </a:gs>
                  <a:gs pos="100000">
                    <a:srgbClr val="FFFFFF"/>
                  </a:gs>
                </a:gsLst>
                <a:lin ang="5400000" scaled="0"/>
              </a:gradFill>
              <a:ea typeface="Segoe UI" pitchFamily="34" charset="0"/>
              <a:cs typeface="Segoe UI" pitchFamily="34" charset="0"/>
            </a:endParaRPr>
          </a:p>
        </p:txBody>
      </p:sp>
      <p:sp>
        <p:nvSpPr>
          <p:cNvPr id="95" name="Freeform 19"/>
          <p:cNvSpPr>
            <a:spLocks/>
          </p:cNvSpPr>
          <p:nvPr/>
        </p:nvSpPr>
        <p:spPr bwMode="auto">
          <a:xfrm>
            <a:off x="7629589" y="2374931"/>
            <a:ext cx="412118" cy="589691"/>
          </a:xfrm>
          <a:custGeom>
            <a:avLst/>
            <a:gdLst>
              <a:gd name="T0" fmla="*/ 328 w 1763"/>
              <a:gd name="T1" fmla="*/ 163 h 1756"/>
              <a:gd name="T2" fmla="*/ 369 w 1763"/>
              <a:gd name="T3" fmla="*/ 184 h 1756"/>
              <a:gd name="T4" fmla="*/ 512 w 1763"/>
              <a:gd name="T5" fmla="*/ 224 h 1756"/>
              <a:gd name="T6" fmla="*/ 594 w 1763"/>
              <a:gd name="T7" fmla="*/ 347 h 1756"/>
              <a:gd name="T8" fmla="*/ 594 w 1763"/>
              <a:gd name="T9" fmla="*/ 388 h 1756"/>
              <a:gd name="T10" fmla="*/ 533 w 1763"/>
              <a:gd name="T11" fmla="*/ 490 h 1756"/>
              <a:gd name="T12" fmla="*/ 512 w 1763"/>
              <a:gd name="T13" fmla="*/ 531 h 1756"/>
              <a:gd name="T14" fmla="*/ 451 w 1763"/>
              <a:gd name="T15" fmla="*/ 572 h 1756"/>
              <a:gd name="T16" fmla="*/ 348 w 1763"/>
              <a:gd name="T17" fmla="*/ 572 h 1756"/>
              <a:gd name="T18" fmla="*/ 246 w 1763"/>
              <a:gd name="T19" fmla="*/ 510 h 1756"/>
              <a:gd name="T20" fmla="*/ 205 w 1763"/>
              <a:gd name="T21" fmla="*/ 470 h 1756"/>
              <a:gd name="T22" fmla="*/ 205 w 1763"/>
              <a:gd name="T23" fmla="*/ 327 h 1756"/>
              <a:gd name="T24" fmla="*/ 205 w 1763"/>
              <a:gd name="T25" fmla="*/ 306 h 1756"/>
              <a:gd name="T26" fmla="*/ 164 w 1763"/>
              <a:gd name="T27" fmla="*/ 306 h 1756"/>
              <a:gd name="T28" fmla="*/ 20 w 1763"/>
              <a:gd name="T29" fmla="*/ 306 h 1756"/>
              <a:gd name="T30" fmla="*/ 0 w 1763"/>
              <a:gd name="T31" fmla="*/ 347 h 1756"/>
              <a:gd name="T32" fmla="*/ 61 w 1763"/>
              <a:gd name="T33" fmla="*/ 613 h 1756"/>
              <a:gd name="T34" fmla="*/ 328 w 1763"/>
              <a:gd name="T35" fmla="*/ 776 h 1756"/>
              <a:gd name="T36" fmla="*/ 369 w 1763"/>
              <a:gd name="T37" fmla="*/ 776 h 1756"/>
              <a:gd name="T38" fmla="*/ 553 w 1763"/>
              <a:gd name="T39" fmla="*/ 735 h 1756"/>
              <a:gd name="T40" fmla="*/ 1025 w 1763"/>
              <a:gd name="T41" fmla="*/ 1205 h 1756"/>
              <a:gd name="T42" fmla="*/ 1025 w 1763"/>
              <a:gd name="T43" fmla="*/ 1246 h 1756"/>
              <a:gd name="T44" fmla="*/ 984 w 1763"/>
              <a:gd name="T45" fmla="*/ 1429 h 1756"/>
              <a:gd name="T46" fmla="*/ 1148 w 1763"/>
              <a:gd name="T47" fmla="*/ 1695 h 1756"/>
              <a:gd name="T48" fmla="*/ 1189 w 1763"/>
              <a:gd name="T49" fmla="*/ 1715 h 1756"/>
              <a:gd name="T50" fmla="*/ 1435 w 1763"/>
              <a:gd name="T51" fmla="*/ 1715 h 1756"/>
              <a:gd name="T52" fmla="*/ 1435 w 1763"/>
              <a:gd name="T53" fmla="*/ 1572 h 1756"/>
              <a:gd name="T54" fmla="*/ 1414 w 1763"/>
              <a:gd name="T55" fmla="*/ 1552 h 1756"/>
              <a:gd name="T56" fmla="*/ 1250 w 1763"/>
              <a:gd name="T57" fmla="*/ 1511 h 1756"/>
              <a:gd name="T58" fmla="*/ 1189 w 1763"/>
              <a:gd name="T59" fmla="*/ 1409 h 1756"/>
              <a:gd name="T60" fmla="*/ 1168 w 1763"/>
              <a:gd name="T61" fmla="*/ 1348 h 1756"/>
              <a:gd name="T62" fmla="*/ 1250 w 1763"/>
              <a:gd name="T63" fmla="*/ 1205 h 1756"/>
              <a:gd name="T64" fmla="*/ 1373 w 1763"/>
              <a:gd name="T65" fmla="*/ 1164 h 1756"/>
              <a:gd name="T66" fmla="*/ 1414 w 1763"/>
              <a:gd name="T67" fmla="*/ 1164 h 1756"/>
              <a:gd name="T68" fmla="*/ 1558 w 1763"/>
              <a:gd name="T69" fmla="*/ 1266 h 1756"/>
              <a:gd name="T70" fmla="*/ 1578 w 1763"/>
              <a:gd name="T71" fmla="*/ 1389 h 1756"/>
              <a:gd name="T72" fmla="*/ 1578 w 1763"/>
              <a:gd name="T73" fmla="*/ 1429 h 1756"/>
              <a:gd name="T74" fmla="*/ 1578 w 1763"/>
              <a:gd name="T75" fmla="*/ 1429 h 1756"/>
              <a:gd name="T76" fmla="*/ 1599 w 1763"/>
              <a:gd name="T77" fmla="*/ 1429 h 1756"/>
              <a:gd name="T78" fmla="*/ 1763 w 1763"/>
              <a:gd name="T79" fmla="*/ 1409 h 1756"/>
              <a:gd name="T80" fmla="*/ 1742 w 1763"/>
              <a:gd name="T81" fmla="*/ 1164 h 1756"/>
              <a:gd name="T82" fmla="*/ 1722 w 1763"/>
              <a:gd name="T83" fmla="*/ 1123 h 1756"/>
              <a:gd name="T84" fmla="*/ 1394 w 1763"/>
              <a:gd name="T85" fmla="*/ 960 h 1756"/>
              <a:gd name="T86" fmla="*/ 1250 w 1763"/>
              <a:gd name="T87" fmla="*/ 1021 h 1756"/>
              <a:gd name="T88" fmla="*/ 1209 w 1763"/>
              <a:gd name="T89" fmla="*/ 1001 h 1756"/>
              <a:gd name="T90" fmla="*/ 738 w 1763"/>
              <a:gd name="T91" fmla="*/ 510 h 1756"/>
              <a:gd name="T92" fmla="*/ 799 w 1763"/>
              <a:gd name="T93" fmla="*/ 347 h 1756"/>
              <a:gd name="T94" fmla="*/ 779 w 1763"/>
              <a:gd name="T95" fmla="*/ 306 h 1756"/>
              <a:gd name="T96" fmla="*/ 594 w 1763"/>
              <a:gd name="T97" fmla="*/ 20 h 1756"/>
              <a:gd name="T98" fmla="*/ 369 w 1763"/>
              <a:gd name="T99" fmla="*/ 0 h 1756"/>
              <a:gd name="T100" fmla="*/ 328 w 1763"/>
              <a:gd name="T101" fmla="*/ 2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3" h="1756">
                <a:moveTo>
                  <a:pt x="328" y="20"/>
                </a:moveTo>
                <a:cubicBezTo>
                  <a:pt x="328" y="163"/>
                  <a:pt x="328" y="163"/>
                  <a:pt x="328" y="163"/>
                </a:cubicBezTo>
                <a:cubicBezTo>
                  <a:pt x="328" y="184"/>
                  <a:pt x="348" y="184"/>
                  <a:pt x="369" y="184"/>
                </a:cubicBezTo>
                <a:cubicBezTo>
                  <a:pt x="369" y="184"/>
                  <a:pt x="369" y="184"/>
                  <a:pt x="369" y="184"/>
                </a:cubicBezTo>
                <a:cubicBezTo>
                  <a:pt x="471" y="204"/>
                  <a:pt x="471" y="204"/>
                  <a:pt x="471" y="204"/>
                </a:cubicBezTo>
                <a:cubicBezTo>
                  <a:pt x="492" y="204"/>
                  <a:pt x="512" y="224"/>
                  <a:pt x="512" y="224"/>
                </a:cubicBezTo>
                <a:cubicBezTo>
                  <a:pt x="512" y="224"/>
                  <a:pt x="512" y="224"/>
                  <a:pt x="512" y="224"/>
                </a:cubicBezTo>
                <a:cubicBezTo>
                  <a:pt x="594" y="347"/>
                  <a:pt x="594" y="347"/>
                  <a:pt x="594" y="347"/>
                </a:cubicBezTo>
                <a:cubicBezTo>
                  <a:pt x="594" y="347"/>
                  <a:pt x="594" y="367"/>
                  <a:pt x="594" y="388"/>
                </a:cubicBezTo>
                <a:cubicBezTo>
                  <a:pt x="594" y="388"/>
                  <a:pt x="594" y="388"/>
                  <a:pt x="594" y="388"/>
                </a:cubicBezTo>
                <a:cubicBezTo>
                  <a:pt x="574" y="449"/>
                  <a:pt x="574" y="449"/>
                  <a:pt x="574" y="449"/>
                </a:cubicBezTo>
                <a:cubicBezTo>
                  <a:pt x="574" y="470"/>
                  <a:pt x="553" y="490"/>
                  <a:pt x="533" y="490"/>
                </a:cubicBezTo>
                <a:cubicBezTo>
                  <a:pt x="533" y="490"/>
                  <a:pt x="533" y="490"/>
                  <a:pt x="533" y="490"/>
                </a:cubicBezTo>
                <a:cubicBezTo>
                  <a:pt x="512" y="531"/>
                  <a:pt x="512" y="531"/>
                  <a:pt x="512" y="531"/>
                </a:cubicBezTo>
                <a:cubicBezTo>
                  <a:pt x="492" y="551"/>
                  <a:pt x="471" y="551"/>
                  <a:pt x="451" y="572"/>
                </a:cubicBezTo>
                <a:cubicBezTo>
                  <a:pt x="451" y="572"/>
                  <a:pt x="451" y="572"/>
                  <a:pt x="451" y="572"/>
                </a:cubicBezTo>
                <a:cubicBezTo>
                  <a:pt x="389" y="592"/>
                  <a:pt x="389" y="592"/>
                  <a:pt x="389" y="592"/>
                </a:cubicBezTo>
                <a:cubicBezTo>
                  <a:pt x="389" y="592"/>
                  <a:pt x="369" y="592"/>
                  <a:pt x="348" y="572"/>
                </a:cubicBezTo>
                <a:cubicBezTo>
                  <a:pt x="348" y="572"/>
                  <a:pt x="348" y="572"/>
                  <a:pt x="348" y="572"/>
                </a:cubicBezTo>
                <a:cubicBezTo>
                  <a:pt x="246" y="510"/>
                  <a:pt x="246" y="510"/>
                  <a:pt x="246" y="510"/>
                </a:cubicBezTo>
                <a:cubicBezTo>
                  <a:pt x="225" y="510"/>
                  <a:pt x="205" y="490"/>
                  <a:pt x="205" y="470"/>
                </a:cubicBezTo>
                <a:cubicBezTo>
                  <a:pt x="205" y="470"/>
                  <a:pt x="205" y="470"/>
                  <a:pt x="205" y="470"/>
                </a:cubicBezTo>
                <a:cubicBezTo>
                  <a:pt x="205" y="347"/>
                  <a:pt x="205" y="347"/>
                  <a:pt x="205" y="347"/>
                </a:cubicBezTo>
                <a:cubicBezTo>
                  <a:pt x="205" y="327"/>
                  <a:pt x="205" y="327"/>
                  <a:pt x="205" y="327"/>
                </a:cubicBezTo>
                <a:cubicBezTo>
                  <a:pt x="205" y="327"/>
                  <a:pt x="205" y="327"/>
                  <a:pt x="205" y="327"/>
                </a:cubicBezTo>
                <a:cubicBezTo>
                  <a:pt x="205" y="327"/>
                  <a:pt x="205" y="327"/>
                  <a:pt x="205" y="306"/>
                </a:cubicBezTo>
                <a:cubicBezTo>
                  <a:pt x="205" y="306"/>
                  <a:pt x="205" y="306"/>
                  <a:pt x="205" y="306"/>
                </a:cubicBezTo>
                <a:cubicBezTo>
                  <a:pt x="205" y="306"/>
                  <a:pt x="184" y="306"/>
                  <a:pt x="164" y="306"/>
                </a:cubicBezTo>
                <a:cubicBezTo>
                  <a:pt x="164" y="306"/>
                  <a:pt x="164" y="306"/>
                  <a:pt x="164" y="306"/>
                </a:cubicBezTo>
                <a:cubicBezTo>
                  <a:pt x="20" y="306"/>
                  <a:pt x="20" y="306"/>
                  <a:pt x="20" y="306"/>
                </a:cubicBezTo>
                <a:cubicBezTo>
                  <a:pt x="20" y="306"/>
                  <a:pt x="0" y="327"/>
                  <a:pt x="0" y="347"/>
                </a:cubicBezTo>
                <a:cubicBezTo>
                  <a:pt x="0" y="347"/>
                  <a:pt x="0" y="347"/>
                  <a:pt x="0" y="347"/>
                </a:cubicBezTo>
                <a:cubicBezTo>
                  <a:pt x="41" y="572"/>
                  <a:pt x="41" y="572"/>
                  <a:pt x="41" y="572"/>
                </a:cubicBezTo>
                <a:cubicBezTo>
                  <a:pt x="41" y="592"/>
                  <a:pt x="41" y="613"/>
                  <a:pt x="61" y="613"/>
                </a:cubicBezTo>
                <a:cubicBezTo>
                  <a:pt x="61" y="613"/>
                  <a:pt x="61" y="613"/>
                  <a:pt x="61" y="613"/>
                </a:cubicBezTo>
                <a:cubicBezTo>
                  <a:pt x="328" y="776"/>
                  <a:pt x="328" y="776"/>
                  <a:pt x="328" y="776"/>
                </a:cubicBezTo>
                <a:cubicBezTo>
                  <a:pt x="328" y="776"/>
                  <a:pt x="348" y="776"/>
                  <a:pt x="369" y="776"/>
                </a:cubicBezTo>
                <a:cubicBezTo>
                  <a:pt x="369" y="776"/>
                  <a:pt x="369" y="776"/>
                  <a:pt x="369" y="776"/>
                </a:cubicBezTo>
                <a:cubicBezTo>
                  <a:pt x="512" y="735"/>
                  <a:pt x="512" y="735"/>
                  <a:pt x="512" y="735"/>
                </a:cubicBezTo>
                <a:cubicBezTo>
                  <a:pt x="533" y="715"/>
                  <a:pt x="553" y="735"/>
                  <a:pt x="553" y="735"/>
                </a:cubicBezTo>
                <a:cubicBezTo>
                  <a:pt x="553" y="735"/>
                  <a:pt x="553" y="735"/>
                  <a:pt x="553" y="735"/>
                </a:cubicBezTo>
                <a:cubicBezTo>
                  <a:pt x="1025" y="1205"/>
                  <a:pt x="1025" y="1205"/>
                  <a:pt x="1025" y="1205"/>
                </a:cubicBezTo>
                <a:cubicBezTo>
                  <a:pt x="1025" y="1205"/>
                  <a:pt x="1025" y="1225"/>
                  <a:pt x="1025" y="1246"/>
                </a:cubicBezTo>
                <a:cubicBezTo>
                  <a:pt x="1025" y="1246"/>
                  <a:pt x="1025" y="1246"/>
                  <a:pt x="1025" y="1246"/>
                </a:cubicBezTo>
                <a:cubicBezTo>
                  <a:pt x="984" y="1389"/>
                  <a:pt x="984" y="1389"/>
                  <a:pt x="984" y="1389"/>
                </a:cubicBezTo>
                <a:cubicBezTo>
                  <a:pt x="963" y="1409"/>
                  <a:pt x="963" y="1429"/>
                  <a:pt x="984" y="1429"/>
                </a:cubicBezTo>
                <a:cubicBezTo>
                  <a:pt x="984" y="1429"/>
                  <a:pt x="984" y="1429"/>
                  <a:pt x="984" y="1429"/>
                </a:cubicBezTo>
                <a:cubicBezTo>
                  <a:pt x="1148" y="1695"/>
                  <a:pt x="1148" y="1695"/>
                  <a:pt x="1148" y="1695"/>
                </a:cubicBezTo>
                <a:cubicBezTo>
                  <a:pt x="1148" y="1715"/>
                  <a:pt x="1168" y="1715"/>
                  <a:pt x="1189" y="1715"/>
                </a:cubicBezTo>
                <a:cubicBezTo>
                  <a:pt x="1189" y="1715"/>
                  <a:pt x="1189" y="1715"/>
                  <a:pt x="1189" y="1715"/>
                </a:cubicBezTo>
                <a:cubicBezTo>
                  <a:pt x="1414" y="1736"/>
                  <a:pt x="1414" y="1736"/>
                  <a:pt x="1414" y="1736"/>
                </a:cubicBezTo>
                <a:cubicBezTo>
                  <a:pt x="1414" y="1756"/>
                  <a:pt x="1435" y="1736"/>
                  <a:pt x="1435" y="1715"/>
                </a:cubicBezTo>
                <a:cubicBezTo>
                  <a:pt x="1435" y="1715"/>
                  <a:pt x="1435" y="1715"/>
                  <a:pt x="1435" y="1715"/>
                </a:cubicBezTo>
                <a:cubicBezTo>
                  <a:pt x="1435" y="1572"/>
                  <a:pt x="1435" y="1572"/>
                  <a:pt x="1435" y="1572"/>
                </a:cubicBezTo>
                <a:cubicBezTo>
                  <a:pt x="1435" y="1552"/>
                  <a:pt x="1414" y="1552"/>
                  <a:pt x="1414" y="1552"/>
                </a:cubicBezTo>
                <a:cubicBezTo>
                  <a:pt x="1414" y="1552"/>
                  <a:pt x="1414" y="1552"/>
                  <a:pt x="1414" y="1552"/>
                </a:cubicBezTo>
                <a:cubicBezTo>
                  <a:pt x="1291" y="1532"/>
                  <a:pt x="1291" y="1532"/>
                  <a:pt x="1291" y="1532"/>
                </a:cubicBezTo>
                <a:cubicBezTo>
                  <a:pt x="1271" y="1532"/>
                  <a:pt x="1250" y="1532"/>
                  <a:pt x="1250" y="1511"/>
                </a:cubicBezTo>
                <a:cubicBezTo>
                  <a:pt x="1250" y="1511"/>
                  <a:pt x="1250" y="1511"/>
                  <a:pt x="1250" y="1511"/>
                </a:cubicBezTo>
                <a:cubicBezTo>
                  <a:pt x="1189" y="1409"/>
                  <a:pt x="1189" y="1409"/>
                  <a:pt x="1189" y="1409"/>
                </a:cubicBezTo>
                <a:cubicBezTo>
                  <a:pt x="1168" y="1389"/>
                  <a:pt x="1168" y="1368"/>
                  <a:pt x="1168" y="1348"/>
                </a:cubicBezTo>
                <a:cubicBezTo>
                  <a:pt x="1168" y="1348"/>
                  <a:pt x="1168" y="1348"/>
                  <a:pt x="1168" y="1348"/>
                </a:cubicBezTo>
                <a:cubicBezTo>
                  <a:pt x="1209" y="1225"/>
                  <a:pt x="1209" y="1225"/>
                  <a:pt x="1209" y="1225"/>
                </a:cubicBezTo>
                <a:cubicBezTo>
                  <a:pt x="1230" y="1225"/>
                  <a:pt x="1230" y="1205"/>
                  <a:pt x="1250" y="1205"/>
                </a:cubicBezTo>
                <a:cubicBezTo>
                  <a:pt x="1250" y="1205"/>
                  <a:pt x="1250" y="1205"/>
                  <a:pt x="1250" y="1205"/>
                </a:cubicBezTo>
                <a:cubicBezTo>
                  <a:pt x="1373" y="1164"/>
                  <a:pt x="1373" y="1164"/>
                  <a:pt x="1373" y="1164"/>
                </a:cubicBezTo>
                <a:cubicBezTo>
                  <a:pt x="1394" y="1144"/>
                  <a:pt x="1414" y="1164"/>
                  <a:pt x="1414" y="1164"/>
                </a:cubicBezTo>
                <a:cubicBezTo>
                  <a:pt x="1414" y="1164"/>
                  <a:pt x="1414" y="1164"/>
                  <a:pt x="1414" y="1164"/>
                </a:cubicBezTo>
                <a:cubicBezTo>
                  <a:pt x="1537" y="1225"/>
                  <a:pt x="1537" y="1225"/>
                  <a:pt x="1537" y="1225"/>
                </a:cubicBezTo>
                <a:cubicBezTo>
                  <a:pt x="1537" y="1246"/>
                  <a:pt x="1558" y="1246"/>
                  <a:pt x="1558" y="1266"/>
                </a:cubicBezTo>
                <a:cubicBezTo>
                  <a:pt x="1558" y="1266"/>
                  <a:pt x="1558" y="1266"/>
                  <a:pt x="1558" y="1266"/>
                </a:cubicBezTo>
                <a:cubicBezTo>
                  <a:pt x="1578" y="1389"/>
                  <a:pt x="1578" y="1389"/>
                  <a:pt x="1578" y="1389"/>
                </a:cubicBezTo>
                <a:cubicBezTo>
                  <a:pt x="1578" y="1409"/>
                  <a:pt x="1578" y="1429"/>
                  <a:pt x="1578" y="1429"/>
                </a:cubicBezTo>
                <a:cubicBezTo>
                  <a:pt x="1578" y="1429"/>
                  <a:pt x="1578" y="1429"/>
                  <a:pt x="1578" y="1429"/>
                </a:cubicBezTo>
                <a:cubicBezTo>
                  <a:pt x="1578" y="1429"/>
                  <a:pt x="1578" y="1429"/>
                  <a:pt x="1578" y="1429"/>
                </a:cubicBezTo>
                <a:cubicBezTo>
                  <a:pt x="1578" y="1429"/>
                  <a:pt x="1578" y="1429"/>
                  <a:pt x="1578" y="1429"/>
                </a:cubicBezTo>
                <a:cubicBezTo>
                  <a:pt x="1578" y="1429"/>
                  <a:pt x="1578" y="1429"/>
                  <a:pt x="1599" y="1429"/>
                </a:cubicBezTo>
                <a:cubicBezTo>
                  <a:pt x="1599" y="1429"/>
                  <a:pt x="1599" y="1429"/>
                  <a:pt x="1599" y="1429"/>
                </a:cubicBezTo>
                <a:cubicBezTo>
                  <a:pt x="1742" y="1429"/>
                  <a:pt x="1742" y="1429"/>
                  <a:pt x="1742" y="1429"/>
                </a:cubicBezTo>
                <a:cubicBezTo>
                  <a:pt x="1763" y="1429"/>
                  <a:pt x="1763" y="1409"/>
                  <a:pt x="1763" y="1409"/>
                </a:cubicBezTo>
                <a:cubicBezTo>
                  <a:pt x="1763" y="1409"/>
                  <a:pt x="1763" y="1409"/>
                  <a:pt x="1763" y="1409"/>
                </a:cubicBezTo>
                <a:cubicBezTo>
                  <a:pt x="1742" y="1164"/>
                  <a:pt x="1742" y="1164"/>
                  <a:pt x="1742" y="1164"/>
                </a:cubicBezTo>
                <a:cubicBezTo>
                  <a:pt x="1742" y="1164"/>
                  <a:pt x="1722" y="1144"/>
                  <a:pt x="1722" y="1123"/>
                </a:cubicBezTo>
                <a:cubicBezTo>
                  <a:pt x="1722" y="1123"/>
                  <a:pt x="1722" y="1123"/>
                  <a:pt x="1722" y="1123"/>
                </a:cubicBezTo>
                <a:cubicBezTo>
                  <a:pt x="1455" y="960"/>
                  <a:pt x="1455" y="960"/>
                  <a:pt x="1455" y="960"/>
                </a:cubicBezTo>
                <a:cubicBezTo>
                  <a:pt x="1435" y="960"/>
                  <a:pt x="1414" y="960"/>
                  <a:pt x="1394" y="960"/>
                </a:cubicBezTo>
                <a:cubicBezTo>
                  <a:pt x="1394" y="960"/>
                  <a:pt x="1394" y="960"/>
                  <a:pt x="1394" y="960"/>
                </a:cubicBezTo>
                <a:cubicBezTo>
                  <a:pt x="1250" y="1021"/>
                  <a:pt x="1250" y="1021"/>
                  <a:pt x="1250" y="1021"/>
                </a:cubicBezTo>
                <a:cubicBezTo>
                  <a:pt x="1250" y="1021"/>
                  <a:pt x="1230" y="1021"/>
                  <a:pt x="1209" y="1001"/>
                </a:cubicBezTo>
                <a:cubicBezTo>
                  <a:pt x="1209" y="1001"/>
                  <a:pt x="1209" y="1001"/>
                  <a:pt x="1209" y="1001"/>
                </a:cubicBezTo>
                <a:cubicBezTo>
                  <a:pt x="758" y="551"/>
                  <a:pt x="758" y="551"/>
                  <a:pt x="758" y="551"/>
                </a:cubicBezTo>
                <a:cubicBezTo>
                  <a:pt x="738" y="531"/>
                  <a:pt x="738" y="510"/>
                  <a:pt x="738" y="510"/>
                </a:cubicBezTo>
                <a:cubicBezTo>
                  <a:pt x="738" y="510"/>
                  <a:pt x="738" y="510"/>
                  <a:pt x="738" y="510"/>
                </a:cubicBezTo>
                <a:cubicBezTo>
                  <a:pt x="799" y="347"/>
                  <a:pt x="799" y="347"/>
                  <a:pt x="799" y="347"/>
                </a:cubicBezTo>
                <a:cubicBezTo>
                  <a:pt x="799" y="347"/>
                  <a:pt x="799" y="327"/>
                  <a:pt x="779" y="306"/>
                </a:cubicBezTo>
                <a:cubicBezTo>
                  <a:pt x="779" y="306"/>
                  <a:pt x="779" y="306"/>
                  <a:pt x="779" y="306"/>
                </a:cubicBezTo>
                <a:cubicBezTo>
                  <a:pt x="615" y="41"/>
                  <a:pt x="615" y="41"/>
                  <a:pt x="615" y="41"/>
                </a:cubicBezTo>
                <a:cubicBezTo>
                  <a:pt x="594" y="20"/>
                  <a:pt x="594" y="20"/>
                  <a:pt x="594" y="20"/>
                </a:cubicBezTo>
                <a:cubicBezTo>
                  <a:pt x="594" y="20"/>
                  <a:pt x="594" y="20"/>
                  <a:pt x="594" y="20"/>
                </a:cubicBezTo>
                <a:cubicBezTo>
                  <a:pt x="369" y="0"/>
                  <a:pt x="369" y="0"/>
                  <a:pt x="369" y="0"/>
                </a:cubicBezTo>
                <a:cubicBezTo>
                  <a:pt x="348" y="0"/>
                  <a:pt x="348" y="0"/>
                  <a:pt x="348" y="0"/>
                </a:cubicBezTo>
                <a:cubicBezTo>
                  <a:pt x="348" y="0"/>
                  <a:pt x="328" y="0"/>
                  <a:pt x="328" y="20"/>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505050"/>
              </a:solidFill>
            </a:endParaRPr>
          </a:p>
        </p:txBody>
      </p:sp>
      <p:sp>
        <p:nvSpPr>
          <p:cNvPr id="88" name="Rectangle 87"/>
          <p:cNvSpPr/>
          <p:nvPr/>
        </p:nvSpPr>
        <p:spPr bwMode="auto">
          <a:xfrm>
            <a:off x="9749765" y="2247900"/>
            <a:ext cx="2331389" cy="334670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60" tIns="822843" rIns="89629" bIns="89617" anchor="t"/>
          <a:lstStyle/>
          <a:p>
            <a:pPr marL="0" lvl="1" defTabSz="895837">
              <a:lnSpc>
                <a:spcPct val="90000"/>
              </a:lnSpc>
              <a:spcBef>
                <a:spcPts val="1175"/>
              </a:spcBef>
            </a:pPr>
            <a:r>
              <a:rPr lang="en-US" sz="1800" b="1" dirty="0">
                <a:gradFill>
                  <a:gsLst>
                    <a:gs pos="0">
                      <a:srgbClr val="FFFFFF"/>
                    </a:gs>
                    <a:gs pos="100000">
                      <a:srgbClr val="FFFFFF"/>
                    </a:gs>
                  </a:gsLst>
                  <a:lin ang="5400000" scaled="0"/>
                </a:gradFill>
                <a:ea typeface="Segoe UI" pitchFamily="34" charset="0"/>
                <a:cs typeface="Segoe UI" pitchFamily="34" charset="0"/>
              </a:rPr>
              <a:t>Cutting-edge </a:t>
            </a:r>
            <a:r>
              <a:rPr lang="en-US" sz="1800" b="1" dirty="0" smtClean="0">
                <a:gradFill>
                  <a:gsLst>
                    <a:gs pos="0">
                      <a:srgbClr val="FFFFFF"/>
                    </a:gs>
                    <a:gs pos="100000">
                      <a:srgbClr val="FFFFFF"/>
                    </a:gs>
                  </a:gsLst>
                  <a:lin ang="5400000" scaled="0"/>
                </a:gradFill>
                <a:ea typeface="Segoe UI" pitchFamily="34" charset="0"/>
                <a:cs typeface="Segoe UI" pitchFamily="34" charset="0"/>
              </a:rPr>
              <a:t>protection</a:t>
            </a:r>
            <a:endParaRPr lang="en-US" sz="1800" b="1" dirty="0">
              <a:gradFill>
                <a:gsLst>
                  <a:gs pos="0">
                    <a:srgbClr val="FFFFFF"/>
                  </a:gs>
                  <a:gs pos="100000">
                    <a:srgbClr val="FFFFFF"/>
                  </a:gs>
                </a:gsLst>
                <a:lin ang="5400000" scaled="0"/>
              </a:gradFill>
              <a:ea typeface="Segoe UI" pitchFamily="34" charset="0"/>
              <a:cs typeface="Segoe UI" pitchFamily="34" charset="0"/>
            </a:endParaRPr>
          </a:p>
        </p:txBody>
      </p:sp>
      <p:sp>
        <p:nvSpPr>
          <p:cNvPr id="89" name="Freeform 11"/>
          <p:cNvSpPr>
            <a:spLocks noEditPoints="1"/>
          </p:cNvSpPr>
          <p:nvPr/>
        </p:nvSpPr>
        <p:spPr bwMode="auto">
          <a:xfrm>
            <a:off x="9944239" y="2380053"/>
            <a:ext cx="402598" cy="579447"/>
          </a:xfrm>
          <a:custGeom>
            <a:avLst/>
            <a:gdLst>
              <a:gd name="T0" fmla="*/ 881 w 966"/>
              <a:gd name="T1" fmla="*/ 82 h 968"/>
              <a:gd name="T2" fmla="*/ 669 w 966"/>
              <a:gd name="T3" fmla="*/ 99 h 968"/>
              <a:gd name="T4" fmla="*/ 483 w 966"/>
              <a:gd name="T5" fmla="*/ 0 h 968"/>
              <a:gd name="T6" fmla="*/ 297 w 966"/>
              <a:gd name="T7" fmla="*/ 99 h 968"/>
              <a:gd name="T8" fmla="*/ 85 w 966"/>
              <a:gd name="T9" fmla="*/ 82 h 968"/>
              <a:gd name="T10" fmla="*/ 79 w 966"/>
              <a:gd name="T11" fmla="*/ 554 h 968"/>
              <a:gd name="T12" fmla="*/ 483 w 966"/>
              <a:gd name="T13" fmla="*/ 968 h 968"/>
              <a:gd name="T14" fmla="*/ 887 w 966"/>
              <a:gd name="T15" fmla="*/ 554 h 968"/>
              <a:gd name="T16" fmla="*/ 881 w 966"/>
              <a:gd name="T17" fmla="*/ 82 h 968"/>
              <a:gd name="T18" fmla="*/ 797 w 966"/>
              <a:gd name="T19" fmla="*/ 578 h 968"/>
              <a:gd name="T20" fmla="*/ 483 w 966"/>
              <a:gd name="T21" fmla="*/ 877 h 968"/>
              <a:gd name="T22" fmla="*/ 169 w 966"/>
              <a:gd name="T23" fmla="*/ 578 h 968"/>
              <a:gd name="T24" fmla="*/ 793 w 966"/>
              <a:gd name="T25" fmla="*/ 238 h 968"/>
              <a:gd name="T26" fmla="*/ 797 w 966"/>
              <a:gd name="T27" fmla="*/ 57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6" h="968">
                <a:moveTo>
                  <a:pt x="881" y="82"/>
                </a:moveTo>
                <a:cubicBezTo>
                  <a:pt x="881" y="82"/>
                  <a:pt x="775" y="127"/>
                  <a:pt x="669" y="99"/>
                </a:cubicBezTo>
                <a:cubicBezTo>
                  <a:pt x="563" y="71"/>
                  <a:pt x="483" y="0"/>
                  <a:pt x="483" y="0"/>
                </a:cubicBezTo>
                <a:cubicBezTo>
                  <a:pt x="483" y="0"/>
                  <a:pt x="403" y="71"/>
                  <a:pt x="297" y="99"/>
                </a:cubicBezTo>
                <a:cubicBezTo>
                  <a:pt x="191" y="127"/>
                  <a:pt x="85" y="82"/>
                  <a:pt x="85" y="82"/>
                </a:cubicBezTo>
                <a:cubicBezTo>
                  <a:pt x="85" y="82"/>
                  <a:pt x="0" y="334"/>
                  <a:pt x="79" y="554"/>
                </a:cubicBezTo>
                <a:cubicBezTo>
                  <a:pt x="158" y="774"/>
                  <a:pt x="422" y="968"/>
                  <a:pt x="483" y="968"/>
                </a:cubicBezTo>
                <a:cubicBezTo>
                  <a:pt x="544" y="968"/>
                  <a:pt x="808" y="774"/>
                  <a:pt x="887" y="554"/>
                </a:cubicBezTo>
                <a:cubicBezTo>
                  <a:pt x="966" y="334"/>
                  <a:pt x="881" y="82"/>
                  <a:pt x="881" y="82"/>
                </a:cubicBezTo>
                <a:close/>
                <a:moveTo>
                  <a:pt x="797" y="578"/>
                </a:moveTo>
                <a:cubicBezTo>
                  <a:pt x="736" y="736"/>
                  <a:pt x="530" y="877"/>
                  <a:pt x="483" y="877"/>
                </a:cubicBezTo>
                <a:cubicBezTo>
                  <a:pt x="436" y="877"/>
                  <a:pt x="229" y="737"/>
                  <a:pt x="169" y="578"/>
                </a:cubicBezTo>
                <a:cubicBezTo>
                  <a:pt x="169" y="578"/>
                  <a:pt x="339" y="297"/>
                  <a:pt x="793" y="238"/>
                </a:cubicBezTo>
                <a:cubicBezTo>
                  <a:pt x="793" y="238"/>
                  <a:pt x="859" y="419"/>
                  <a:pt x="797" y="57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505050"/>
              </a:solidFill>
            </a:endParaRPr>
          </a:p>
        </p:txBody>
      </p:sp>
      <p:sp>
        <p:nvSpPr>
          <p:cNvPr id="2" name="Title 1: Azure"/>
          <p:cNvSpPr>
            <a:spLocks noGrp="1"/>
          </p:cNvSpPr>
          <p:nvPr>
            <p:ph type="title"/>
          </p:nvPr>
        </p:nvSpPr>
        <p:spPr>
          <a:xfrm>
            <a:off x="122237" y="295275"/>
            <a:ext cx="12268200" cy="917575"/>
          </a:xfrm>
        </p:spPr>
        <p:txBody>
          <a:bodyPr/>
          <a:lstStyle/>
          <a:p>
            <a:r>
              <a:rPr lang="en-US" dirty="0" smtClean="0"/>
              <a:t>Benefits: Cloud Inspired Network Infrastructure</a:t>
            </a:r>
            <a:endParaRPr lang="en-US" dirty="0"/>
          </a:p>
        </p:txBody>
      </p:sp>
      <p:sp>
        <p:nvSpPr>
          <p:cNvPr id="3" name="Rectangle 2"/>
          <p:cNvSpPr/>
          <p:nvPr/>
        </p:nvSpPr>
        <p:spPr>
          <a:xfrm>
            <a:off x="465954" y="4067628"/>
            <a:ext cx="2216675" cy="1539909"/>
          </a:xfrm>
          <a:prstGeom prst="rect">
            <a:avLst/>
          </a:prstGeom>
        </p:spPr>
        <p:txBody>
          <a:bodyPr wrap="square">
            <a:spAutoFit/>
          </a:bodyPr>
          <a:lstStyle/>
          <a:p>
            <a:pPr algn="just"/>
            <a:r>
              <a:rPr lang="en-US" sz="1176" dirty="0" smtClean="0">
                <a:gradFill>
                  <a:gsLst>
                    <a:gs pos="26667">
                      <a:srgbClr val="FFFFFF"/>
                    </a:gs>
                    <a:gs pos="84000">
                      <a:srgbClr val="FFFFFF"/>
                    </a:gs>
                  </a:gsLst>
                  <a:lin ang="5400000" scaled="1"/>
                </a:gradFill>
              </a:rPr>
              <a:t>Programmatically provision</a:t>
            </a:r>
          </a:p>
          <a:p>
            <a:pPr algn="just"/>
            <a:r>
              <a:rPr lang="en-US" sz="1176" dirty="0" smtClean="0">
                <a:gradFill>
                  <a:gsLst>
                    <a:gs pos="26667">
                      <a:srgbClr val="FFFFFF"/>
                    </a:gs>
                    <a:gs pos="84000">
                      <a:srgbClr val="FFFFFF"/>
                    </a:gs>
                  </a:gsLst>
                  <a:lin ang="5400000" scaled="1"/>
                </a:gradFill>
              </a:rPr>
              <a:t>applications and</a:t>
            </a:r>
          </a:p>
          <a:p>
            <a:pPr algn="just"/>
            <a:r>
              <a:rPr lang="en-US" sz="1176" dirty="0" smtClean="0">
                <a:gradFill>
                  <a:gsLst>
                    <a:gs pos="26667">
                      <a:srgbClr val="FFFFFF"/>
                    </a:gs>
                    <a:gs pos="84000">
                      <a:srgbClr val="FFFFFF"/>
                    </a:gs>
                  </a:gsLst>
                  <a:lin ang="5400000" scaled="1"/>
                </a:gradFill>
              </a:rPr>
              <a:t>associate networks</a:t>
            </a:r>
          </a:p>
          <a:p>
            <a:pPr algn="just"/>
            <a:r>
              <a:rPr lang="en-US" sz="1176" dirty="0" smtClean="0">
                <a:gradFill>
                  <a:gsLst>
                    <a:gs pos="26667">
                      <a:srgbClr val="FFFFFF"/>
                    </a:gs>
                    <a:gs pos="84000">
                      <a:srgbClr val="FFFFFF"/>
                    </a:gs>
                  </a:gsLst>
                  <a:lin ang="5400000" scaled="1"/>
                </a:gradFill>
              </a:rPr>
              <a:t>in minutes, with simplicity &amp;</a:t>
            </a:r>
          </a:p>
          <a:p>
            <a:pPr algn="just"/>
            <a:r>
              <a:rPr lang="en-US" sz="1176" dirty="0" smtClean="0">
                <a:gradFill>
                  <a:gsLst>
                    <a:gs pos="26667">
                      <a:srgbClr val="FFFFFF"/>
                    </a:gs>
                    <a:gs pos="84000">
                      <a:srgbClr val="FFFFFF"/>
                    </a:gs>
                  </a:gsLst>
                  <a:lin ang="5400000" scaled="1"/>
                </a:gradFill>
              </a:rPr>
              <a:t>consistency</a:t>
            </a:r>
            <a:endParaRPr lang="en-US" dirty="0"/>
          </a:p>
          <a:p>
            <a:pPr algn="just"/>
            <a:endParaRPr lang="en-US" sz="1176" dirty="0" smtClean="0">
              <a:gradFill>
                <a:gsLst>
                  <a:gs pos="26667">
                    <a:srgbClr val="FFFFFF"/>
                  </a:gs>
                  <a:gs pos="84000">
                    <a:srgbClr val="FFFFFF"/>
                  </a:gs>
                </a:gsLst>
                <a:lin ang="5400000" scaled="1"/>
              </a:gradFill>
            </a:endParaRPr>
          </a:p>
          <a:p>
            <a:pPr algn="just"/>
            <a:r>
              <a:rPr lang="en-US" sz="1176" dirty="0" smtClean="0">
                <a:gradFill>
                  <a:gsLst>
                    <a:gs pos="26667">
                      <a:srgbClr val="FFFFFF"/>
                    </a:gs>
                    <a:gs pos="84000">
                      <a:srgbClr val="FFFFFF"/>
                    </a:gs>
                  </a:gsLst>
                  <a:lin ang="5400000" scaled="1"/>
                </a:gradFill>
              </a:rPr>
              <a:t>Programmatically</a:t>
            </a:r>
          </a:p>
          <a:p>
            <a:pPr algn="just"/>
            <a:r>
              <a:rPr lang="en-US" sz="1176" dirty="0">
                <a:gradFill>
                  <a:gsLst>
                    <a:gs pos="26667">
                      <a:srgbClr val="FFFFFF"/>
                    </a:gs>
                    <a:gs pos="84000">
                      <a:srgbClr val="FFFFFF"/>
                    </a:gs>
                  </a:gsLst>
                  <a:lin ang="5400000" scaled="1"/>
                </a:gradFill>
              </a:rPr>
              <a:t>i</a:t>
            </a:r>
            <a:r>
              <a:rPr lang="en-US" sz="1176" dirty="0" smtClean="0">
                <a:gradFill>
                  <a:gsLst>
                    <a:gs pos="26667">
                      <a:srgbClr val="FFFFFF"/>
                    </a:gs>
                    <a:gs pos="84000">
                      <a:srgbClr val="FFFFFF"/>
                    </a:gs>
                  </a:gsLst>
                  <a:lin ang="5400000" scaled="1"/>
                </a:gradFill>
              </a:rPr>
              <a:t>nstantiate network policy</a:t>
            </a:r>
          </a:p>
        </p:txBody>
      </p:sp>
      <p:sp>
        <p:nvSpPr>
          <p:cNvPr id="21" name="Rectangle 20"/>
          <p:cNvSpPr/>
          <p:nvPr/>
        </p:nvSpPr>
        <p:spPr>
          <a:xfrm>
            <a:off x="2821597" y="4067628"/>
            <a:ext cx="2178802" cy="1539909"/>
          </a:xfrm>
          <a:prstGeom prst="rect">
            <a:avLst/>
          </a:prstGeom>
        </p:spPr>
        <p:txBody>
          <a:bodyPr wrap="none">
            <a:spAutoFit/>
          </a:bodyPr>
          <a:lstStyle/>
          <a:p>
            <a:pPr algn="just"/>
            <a:r>
              <a:rPr lang="en-US" sz="1176" dirty="0" smtClean="0">
                <a:gradFill>
                  <a:gsLst>
                    <a:gs pos="26667">
                      <a:srgbClr val="FFFFFF"/>
                    </a:gs>
                    <a:gs pos="84000">
                      <a:srgbClr val="FFFFFF"/>
                    </a:gs>
                  </a:gsLst>
                  <a:lin ang="5400000" scaled="1"/>
                </a:gradFill>
              </a:rPr>
              <a:t>Dynamically determine app</a:t>
            </a:r>
          </a:p>
          <a:p>
            <a:pPr algn="just"/>
            <a:r>
              <a:rPr lang="en-US" sz="1176" dirty="0" smtClean="0">
                <a:gradFill>
                  <a:gsLst>
                    <a:gs pos="26667">
                      <a:srgbClr val="FFFFFF"/>
                    </a:gs>
                    <a:gs pos="84000">
                      <a:srgbClr val="FFFFFF"/>
                    </a:gs>
                  </a:gsLst>
                  <a:lin ang="5400000" scaled="1"/>
                </a:gradFill>
              </a:rPr>
              <a:t>placement based on evolving</a:t>
            </a:r>
          </a:p>
          <a:p>
            <a:pPr algn="just"/>
            <a:r>
              <a:rPr lang="en-US" sz="1176" dirty="0" smtClean="0">
                <a:gradFill>
                  <a:gsLst>
                    <a:gs pos="26667">
                      <a:srgbClr val="FFFFFF"/>
                    </a:gs>
                    <a:gs pos="84000">
                      <a:srgbClr val="FFFFFF"/>
                    </a:gs>
                  </a:gsLst>
                  <a:lin ang="5400000" scaled="1"/>
                </a:gradFill>
              </a:rPr>
              <a:t>business needs</a:t>
            </a:r>
          </a:p>
          <a:p>
            <a:pPr algn="just"/>
            <a:endParaRPr lang="en-US" sz="1176" dirty="0" smtClean="0">
              <a:gradFill>
                <a:gsLst>
                  <a:gs pos="26667">
                    <a:srgbClr val="FFFFFF"/>
                  </a:gs>
                  <a:gs pos="84000">
                    <a:srgbClr val="FFFFFF"/>
                  </a:gs>
                </a:gsLst>
                <a:lin ang="5400000" scaled="1"/>
              </a:gradFill>
            </a:endParaRPr>
          </a:p>
          <a:p>
            <a:pPr algn="just"/>
            <a:r>
              <a:rPr lang="en-US" sz="1176" dirty="0" smtClean="0">
                <a:gradFill>
                  <a:gsLst>
                    <a:gs pos="26667">
                      <a:srgbClr val="FFFFFF"/>
                    </a:gs>
                    <a:gs pos="84000">
                      <a:srgbClr val="FFFFFF"/>
                    </a:gs>
                  </a:gsLst>
                  <a:lin ang="5400000" scaled="1"/>
                </a:gradFill>
              </a:rPr>
              <a:t>Achieve hybrid deployments</a:t>
            </a:r>
          </a:p>
          <a:p>
            <a:pPr algn="just"/>
            <a:r>
              <a:rPr lang="en-US" sz="1176" dirty="0" smtClean="0">
                <a:gradFill>
                  <a:gsLst>
                    <a:gs pos="26667">
                      <a:srgbClr val="FFFFFF"/>
                    </a:gs>
                    <a:gs pos="84000">
                      <a:srgbClr val="FFFFFF"/>
                    </a:gs>
                  </a:gsLst>
                  <a:lin ang="5400000" scaled="1"/>
                </a:gradFill>
              </a:rPr>
              <a:t>spanning self-operated</a:t>
            </a:r>
          </a:p>
          <a:p>
            <a:pPr algn="just"/>
            <a:r>
              <a:rPr lang="en-US" sz="1176" dirty="0" smtClean="0">
                <a:gradFill>
                  <a:gsLst>
                    <a:gs pos="26667">
                      <a:srgbClr val="FFFFFF"/>
                    </a:gs>
                    <a:gs pos="84000">
                      <a:srgbClr val="FFFFFF"/>
                    </a:gs>
                  </a:gsLst>
                  <a:lin ang="5400000" scaled="1"/>
                </a:gradFill>
              </a:rPr>
              <a:t>datacenters, service providers,</a:t>
            </a:r>
          </a:p>
          <a:p>
            <a:pPr algn="just"/>
            <a:r>
              <a:rPr lang="en-US" sz="1176" dirty="0" smtClean="0">
                <a:gradFill>
                  <a:gsLst>
                    <a:gs pos="26667">
                      <a:srgbClr val="FFFFFF"/>
                    </a:gs>
                    <a:gs pos="84000">
                      <a:srgbClr val="FFFFFF"/>
                    </a:gs>
                  </a:gsLst>
                  <a:lin ang="5400000" scaled="1"/>
                </a:gradFill>
              </a:rPr>
              <a:t>&amp; Azure</a:t>
            </a:r>
          </a:p>
        </p:txBody>
      </p:sp>
      <p:grpSp>
        <p:nvGrpSpPr>
          <p:cNvPr id="4" name="Group 3"/>
          <p:cNvGrpSpPr/>
          <p:nvPr/>
        </p:nvGrpSpPr>
        <p:grpSpPr>
          <a:xfrm>
            <a:off x="5064240" y="2247900"/>
            <a:ext cx="2383986" cy="3359637"/>
            <a:chOff x="5064240" y="2247900"/>
            <a:chExt cx="2383986" cy="3359637"/>
          </a:xfrm>
        </p:grpSpPr>
        <p:sp>
          <p:nvSpPr>
            <p:cNvPr id="85" name="Rectangle 84"/>
            <p:cNvSpPr/>
            <p:nvPr/>
          </p:nvSpPr>
          <p:spPr bwMode="auto">
            <a:xfrm>
              <a:off x="5088809" y="2247900"/>
              <a:ext cx="2285676" cy="3346706"/>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60" tIns="822843" rIns="89629" bIns="89617" anchor="t"/>
            <a:lstStyle/>
            <a:p>
              <a:pPr marL="0" lvl="1" defTabSz="895837">
                <a:lnSpc>
                  <a:spcPct val="90000"/>
                </a:lnSpc>
                <a:spcBef>
                  <a:spcPts val="1175"/>
                </a:spcBef>
              </a:pPr>
              <a:r>
                <a:rPr lang="en-US" sz="1800" b="1" dirty="0">
                  <a:gradFill>
                    <a:gsLst>
                      <a:gs pos="0">
                        <a:srgbClr val="FFFFFF"/>
                      </a:gs>
                      <a:gs pos="100000">
                        <a:srgbClr val="FFFFFF"/>
                      </a:gs>
                    </a:gsLst>
                    <a:lin ang="5400000" scaled="0"/>
                  </a:gradFill>
                  <a:ea typeface="Segoe UI" pitchFamily="34" charset="0"/>
                  <a:cs typeface="Segoe UI" pitchFamily="34" charset="0"/>
                </a:rPr>
                <a:t>Extreme </a:t>
              </a:r>
              <a:br>
                <a:rPr lang="en-US" sz="1800" b="1" dirty="0">
                  <a:gradFill>
                    <a:gsLst>
                      <a:gs pos="0">
                        <a:srgbClr val="FFFFFF"/>
                      </a:gs>
                      <a:gs pos="100000">
                        <a:srgbClr val="FFFFFF"/>
                      </a:gs>
                    </a:gsLst>
                    <a:lin ang="5400000" scaled="0"/>
                  </a:gradFill>
                  <a:ea typeface="Segoe UI" pitchFamily="34" charset="0"/>
                  <a:cs typeface="Segoe UI" pitchFamily="34" charset="0"/>
                </a:rPr>
              </a:br>
              <a:r>
                <a:rPr lang="en-US" sz="1800" b="1" dirty="0" smtClean="0">
                  <a:gradFill>
                    <a:gsLst>
                      <a:gs pos="0">
                        <a:srgbClr val="FFFFFF"/>
                      </a:gs>
                      <a:gs pos="100000">
                        <a:srgbClr val="FFFFFF"/>
                      </a:gs>
                    </a:gsLst>
                    <a:lin ang="5400000" scaled="0"/>
                  </a:gradFill>
                  <a:ea typeface="Segoe UI" pitchFamily="34" charset="0"/>
                  <a:cs typeface="Segoe UI" pitchFamily="34" charset="0"/>
                </a:rPr>
                <a:t>efficiency</a:t>
              </a:r>
              <a:endParaRPr lang="en-US" sz="1800" b="1" dirty="0">
                <a:gradFill>
                  <a:gsLst>
                    <a:gs pos="0">
                      <a:srgbClr val="FFFFFF"/>
                    </a:gs>
                    <a:gs pos="100000">
                      <a:srgbClr val="FFFFFF"/>
                    </a:gs>
                  </a:gsLst>
                  <a:lin ang="5400000" scaled="0"/>
                </a:gradFill>
                <a:ea typeface="Segoe UI" pitchFamily="34" charset="0"/>
                <a:cs typeface="Segoe UI" pitchFamily="34" charset="0"/>
              </a:endParaRPr>
            </a:p>
          </p:txBody>
        </p:sp>
        <p:sp>
          <p:nvSpPr>
            <p:cNvPr id="86" name="Freeform 51"/>
            <p:cNvSpPr>
              <a:spLocks noEditPoints="1"/>
            </p:cNvSpPr>
            <p:nvPr/>
          </p:nvSpPr>
          <p:spPr bwMode="auto">
            <a:xfrm>
              <a:off x="5302820" y="2378181"/>
              <a:ext cx="410896" cy="583190"/>
            </a:xfrm>
            <a:custGeom>
              <a:avLst/>
              <a:gdLst>
                <a:gd name="T0" fmla="*/ 670 w 977"/>
                <a:gd name="T1" fmla="*/ 806 h 965"/>
                <a:gd name="T2" fmla="*/ 512 w 977"/>
                <a:gd name="T3" fmla="*/ 965 h 965"/>
                <a:gd name="T4" fmla="*/ 353 w 977"/>
                <a:gd name="T5" fmla="*/ 806 h 965"/>
                <a:gd name="T6" fmla="*/ 512 w 977"/>
                <a:gd name="T7" fmla="*/ 647 h 965"/>
                <a:gd name="T8" fmla="*/ 670 w 977"/>
                <a:gd name="T9" fmla="*/ 806 h 965"/>
                <a:gd name="T10" fmla="*/ 668 w 977"/>
                <a:gd name="T11" fmla="*/ 258 h 965"/>
                <a:gd name="T12" fmla="*/ 567 w 977"/>
                <a:gd name="T13" fmla="*/ 157 h 965"/>
                <a:gd name="T14" fmla="*/ 668 w 977"/>
                <a:gd name="T15" fmla="*/ 55 h 965"/>
                <a:gd name="T16" fmla="*/ 613 w 977"/>
                <a:gd name="T17" fmla="*/ 0 h 965"/>
                <a:gd name="T18" fmla="*/ 512 w 977"/>
                <a:gd name="T19" fmla="*/ 102 h 965"/>
                <a:gd name="T20" fmla="*/ 410 w 977"/>
                <a:gd name="T21" fmla="*/ 0 h 965"/>
                <a:gd name="T22" fmla="*/ 355 w 977"/>
                <a:gd name="T23" fmla="*/ 55 h 965"/>
                <a:gd name="T24" fmla="*/ 457 w 977"/>
                <a:gd name="T25" fmla="*/ 157 h 965"/>
                <a:gd name="T26" fmla="*/ 355 w 977"/>
                <a:gd name="T27" fmla="*/ 258 h 965"/>
                <a:gd name="T28" fmla="*/ 410 w 977"/>
                <a:gd name="T29" fmla="*/ 313 h 965"/>
                <a:gd name="T30" fmla="*/ 512 w 977"/>
                <a:gd name="T31" fmla="*/ 212 h 965"/>
                <a:gd name="T32" fmla="*/ 613 w 977"/>
                <a:gd name="T33" fmla="*/ 313 h 965"/>
                <a:gd name="T34" fmla="*/ 668 w 977"/>
                <a:gd name="T35" fmla="*/ 258 h 965"/>
                <a:gd name="T36" fmla="*/ 977 w 977"/>
                <a:gd name="T37" fmla="*/ 474 h 965"/>
                <a:gd name="T38" fmla="*/ 828 w 977"/>
                <a:gd name="T39" fmla="*/ 354 h 965"/>
                <a:gd name="T40" fmla="*/ 818 w 977"/>
                <a:gd name="T41" fmla="*/ 417 h 965"/>
                <a:gd name="T42" fmla="*/ 434 w 977"/>
                <a:gd name="T43" fmla="*/ 462 h 965"/>
                <a:gd name="T44" fmla="*/ 174 w 977"/>
                <a:gd name="T45" fmla="*/ 627 h 965"/>
                <a:gd name="T46" fmla="*/ 0 w 977"/>
                <a:gd name="T47" fmla="*/ 891 h 965"/>
                <a:gd name="T48" fmla="*/ 61 w 977"/>
                <a:gd name="T49" fmla="*/ 911 h 965"/>
                <a:gd name="T50" fmla="*/ 219 w 977"/>
                <a:gd name="T51" fmla="*/ 673 h 965"/>
                <a:gd name="T52" fmla="*/ 808 w 977"/>
                <a:gd name="T53" fmla="*/ 481 h 965"/>
                <a:gd name="T54" fmla="*/ 799 w 977"/>
                <a:gd name="T55" fmla="*/ 543 h 965"/>
                <a:gd name="T56" fmla="*/ 977 w 977"/>
                <a:gd name="T57" fmla="*/ 474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7" h="965">
                  <a:moveTo>
                    <a:pt x="670" y="806"/>
                  </a:moveTo>
                  <a:cubicBezTo>
                    <a:pt x="670" y="894"/>
                    <a:pt x="599" y="965"/>
                    <a:pt x="512" y="965"/>
                  </a:cubicBezTo>
                  <a:cubicBezTo>
                    <a:pt x="424" y="965"/>
                    <a:pt x="353" y="894"/>
                    <a:pt x="353" y="806"/>
                  </a:cubicBezTo>
                  <a:cubicBezTo>
                    <a:pt x="353" y="718"/>
                    <a:pt x="424" y="647"/>
                    <a:pt x="512" y="647"/>
                  </a:cubicBezTo>
                  <a:cubicBezTo>
                    <a:pt x="599" y="647"/>
                    <a:pt x="670" y="718"/>
                    <a:pt x="670" y="806"/>
                  </a:cubicBezTo>
                  <a:close/>
                  <a:moveTo>
                    <a:pt x="668" y="258"/>
                  </a:moveTo>
                  <a:cubicBezTo>
                    <a:pt x="567" y="157"/>
                    <a:pt x="567" y="157"/>
                    <a:pt x="567" y="157"/>
                  </a:cubicBezTo>
                  <a:cubicBezTo>
                    <a:pt x="668" y="55"/>
                    <a:pt x="668" y="55"/>
                    <a:pt x="668" y="55"/>
                  </a:cubicBezTo>
                  <a:cubicBezTo>
                    <a:pt x="613" y="0"/>
                    <a:pt x="613" y="0"/>
                    <a:pt x="613" y="0"/>
                  </a:cubicBezTo>
                  <a:cubicBezTo>
                    <a:pt x="512" y="102"/>
                    <a:pt x="512" y="102"/>
                    <a:pt x="512" y="102"/>
                  </a:cubicBezTo>
                  <a:cubicBezTo>
                    <a:pt x="410" y="0"/>
                    <a:pt x="410" y="0"/>
                    <a:pt x="410" y="0"/>
                  </a:cubicBezTo>
                  <a:cubicBezTo>
                    <a:pt x="355" y="55"/>
                    <a:pt x="355" y="55"/>
                    <a:pt x="355" y="55"/>
                  </a:cubicBezTo>
                  <a:cubicBezTo>
                    <a:pt x="457" y="157"/>
                    <a:pt x="457" y="157"/>
                    <a:pt x="457" y="157"/>
                  </a:cubicBezTo>
                  <a:cubicBezTo>
                    <a:pt x="355" y="258"/>
                    <a:pt x="355" y="258"/>
                    <a:pt x="355" y="258"/>
                  </a:cubicBezTo>
                  <a:cubicBezTo>
                    <a:pt x="410" y="313"/>
                    <a:pt x="410" y="313"/>
                    <a:pt x="410" y="313"/>
                  </a:cubicBezTo>
                  <a:cubicBezTo>
                    <a:pt x="512" y="212"/>
                    <a:pt x="512" y="212"/>
                    <a:pt x="512" y="212"/>
                  </a:cubicBezTo>
                  <a:cubicBezTo>
                    <a:pt x="613" y="313"/>
                    <a:pt x="613" y="313"/>
                    <a:pt x="613" y="313"/>
                  </a:cubicBezTo>
                  <a:lnTo>
                    <a:pt x="668" y="258"/>
                  </a:lnTo>
                  <a:close/>
                  <a:moveTo>
                    <a:pt x="977" y="474"/>
                  </a:moveTo>
                  <a:cubicBezTo>
                    <a:pt x="828" y="354"/>
                    <a:pt x="828" y="354"/>
                    <a:pt x="828" y="354"/>
                  </a:cubicBezTo>
                  <a:cubicBezTo>
                    <a:pt x="818" y="417"/>
                    <a:pt x="818" y="417"/>
                    <a:pt x="818" y="417"/>
                  </a:cubicBezTo>
                  <a:cubicBezTo>
                    <a:pt x="678" y="405"/>
                    <a:pt x="549" y="420"/>
                    <a:pt x="434" y="462"/>
                  </a:cubicBezTo>
                  <a:cubicBezTo>
                    <a:pt x="336" y="498"/>
                    <a:pt x="249" y="554"/>
                    <a:pt x="174" y="627"/>
                  </a:cubicBezTo>
                  <a:cubicBezTo>
                    <a:pt x="47" y="752"/>
                    <a:pt x="2" y="885"/>
                    <a:pt x="0" y="891"/>
                  </a:cubicBezTo>
                  <a:cubicBezTo>
                    <a:pt x="61" y="911"/>
                    <a:pt x="61" y="911"/>
                    <a:pt x="61" y="911"/>
                  </a:cubicBezTo>
                  <a:cubicBezTo>
                    <a:pt x="61" y="910"/>
                    <a:pt x="103" y="787"/>
                    <a:pt x="219" y="673"/>
                  </a:cubicBezTo>
                  <a:cubicBezTo>
                    <a:pt x="369" y="525"/>
                    <a:pt x="567" y="461"/>
                    <a:pt x="808" y="481"/>
                  </a:cubicBezTo>
                  <a:cubicBezTo>
                    <a:pt x="799" y="543"/>
                    <a:pt x="799" y="543"/>
                    <a:pt x="799" y="543"/>
                  </a:cubicBezTo>
                  <a:lnTo>
                    <a:pt x="977" y="474"/>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505050"/>
                </a:solidFill>
              </a:endParaRPr>
            </a:p>
          </p:txBody>
        </p:sp>
        <p:sp>
          <p:nvSpPr>
            <p:cNvPr id="22" name="Rectangle 21"/>
            <p:cNvSpPr/>
            <p:nvPr/>
          </p:nvSpPr>
          <p:spPr>
            <a:xfrm>
              <a:off x="5064240" y="4067628"/>
              <a:ext cx="2383986" cy="1539909"/>
            </a:xfrm>
            <a:prstGeom prst="rect">
              <a:avLst/>
            </a:prstGeom>
          </p:spPr>
          <p:txBody>
            <a:bodyPr wrap="none">
              <a:spAutoFit/>
            </a:bodyPr>
            <a:lstStyle/>
            <a:p>
              <a:pPr algn="just"/>
              <a:r>
                <a:rPr lang="en-US" sz="1176" dirty="0" smtClean="0">
                  <a:gradFill>
                    <a:gsLst>
                      <a:gs pos="26667">
                        <a:srgbClr val="FFFFFF"/>
                      </a:gs>
                      <a:gs pos="84000">
                        <a:srgbClr val="FFFFFF"/>
                      </a:gs>
                    </a:gsLst>
                    <a:lin ang="5400000" scaled="1"/>
                  </a:gradFill>
                </a:rPr>
                <a:t>Optimize capital and operational</a:t>
              </a:r>
            </a:p>
            <a:p>
              <a:pPr algn="just"/>
              <a:r>
                <a:rPr lang="en-US" sz="1176" dirty="0" smtClean="0">
                  <a:gradFill>
                    <a:gsLst>
                      <a:gs pos="26667">
                        <a:srgbClr val="FFFFFF"/>
                      </a:gs>
                      <a:gs pos="84000">
                        <a:srgbClr val="FFFFFF"/>
                      </a:gs>
                    </a:gsLst>
                    <a:lin ang="5400000" scaled="1"/>
                  </a:gradFill>
                </a:rPr>
                <a:t>expenditure leveraging advances</a:t>
              </a:r>
            </a:p>
            <a:p>
              <a:pPr algn="just"/>
              <a:r>
                <a:rPr lang="en-US" sz="1176" dirty="0" smtClean="0">
                  <a:gradFill>
                    <a:gsLst>
                      <a:gs pos="26667">
                        <a:srgbClr val="FFFFFF"/>
                      </a:gs>
                      <a:gs pos="84000">
                        <a:srgbClr val="FFFFFF"/>
                      </a:gs>
                    </a:gsLst>
                    <a:lin ang="5400000" scaled="1"/>
                  </a:gradFill>
                </a:rPr>
                <a:t>in merchant-silicon &amp; virtualized </a:t>
              </a:r>
            </a:p>
            <a:p>
              <a:pPr algn="just"/>
              <a:r>
                <a:rPr lang="en-US" sz="1176" dirty="0" smtClean="0">
                  <a:gradFill>
                    <a:gsLst>
                      <a:gs pos="26667">
                        <a:srgbClr val="FFFFFF"/>
                      </a:gs>
                      <a:gs pos="84000">
                        <a:srgbClr val="FFFFFF"/>
                      </a:gs>
                    </a:gsLst>
                    <a:lin ang="5400000" scaled="1"/>
                  </a:gradFill>
                </a:rPr>
                <a:t>network services</a:t>
              </a:r>
              <a:endParaRPr lang="en-US" dirty="0" smtClean="0"/>
            </a:p>
            <a:p>
              <a:pPr algn="just"/>
              <a:endParaRPr lang="en-US" sz="1176" dirty="0" smtClean="0">
                <a:gradFill>
                  <a:gsLst>
                    <a:gs pos="26667">
                      <a:srgbClr val="FFFFFF"/>
                    </a:gs>
                    <a:gs pos="84000">
                      <a:srgbClr val="FFFFFF"/>
                    </a:gs>
                  </a:gsLst>
                  <a:lin ang="5400000" scaled="1"/>
                </a:gradFill>
              </a:endParaRPr>
            </a:p>
            <a:p>
              <a:pPr algn="just"/>
              <a:r>
                <a:rPr lang="en-US" sz="1176" dirty="0" smtClean="0">
                  <a:gradFill>
                    <a:gsLst>
                      <a:gs pos="26667">
                        <a:srgbClr val="FFFFFF"/>
                      </a:gs>
                      <a:gs pos="84000">
                        <a:srgbClr val="FFFFFF"/>
                      </a:gs>
                    </a:gsLst>
                    <a:lin ang="5400000" scaled="1"/>
                  </a:gradFill>
                </a:rPr>
                <a:t>Maximize utilization of high-</a:t>
              </a:r>
              <a:br>
                <a:rPr lang="en-US" sz="1176" dirty="0" smtClean="0">
                  <a:gradFill>
                    <a:gsLst>
                      <a:gs pos="26667">
                        <a:srgbClr val="FFFFFF"/>
                      </a:gs>
                      <a:gs pos="84000">
                        <a:srgbClr val="FFFFFF"/>
                      </a:gs>
                    </a:gsLst>
                    <a:lin ang="5400000" scaled="1"/>
                  </a:gradFill>
                </a:rPr>
              </a:br>
              <a:r>
                <a:rPr lang="en-US" sz="1176" dirty="0" smtClean="0">
                  <a:gradFill>
                    <a:gsLst>
                      <a:gs pos="26667">
                        <a:srgbClr val="FFFFFF"/>
                      </a:gs>
                      <a:gs pos="84000">
                        <a:srgbClr val="FFFFFF"/>
                      </a:gs>
                    </a:gsLst>
                    <a:lin ang="5400000" scaled="1"/>
                  </a:gradFill>
                </a:rPr>
                <a:t>speed converged Ethernet fabric</a:t>
              </a:r>
            </a:p>
            <a:p>
              <a:pPr algn="just"/>
              <a:r>
                <a:rPr lang="en-US" sz="1176" dirty="0" smtClean="0">
                  <a:gradFill>
                    <a:gsLst>
                      <a:gs pos="26667">
                        <a:srgbClr val="FFFFFF"/>
                      </a:gs>
                      <a:gs pos="84000">
                        <a:srgbClr val="FFFFFF"/>
                      </a:gs>
                    </a:gsLst>
                    <a:lin ang="5400000" scaled="1"/>
                  </a:gradFill>
                </a:rPr>
                <a:t>for all network traffic</a:t>
              </a:r>
            </a:p>
          </p:txBody>
        </p:sp>
      </p:grpSp>
      <p:sp>
        <p:nvSpPr>
          <p:cNvPr id="23" name="Rectangle 22"/>
          <p:cNvSpPr/>
          <p:nvPr/>
        </p:nvSpPr>
        <p:spPr>
          <a:xfrm>
            <a:off x="7489272" y="4067628"/>
            <a:ext cx="2210862" cy="1539909"/>
          </a:xfrm>
          <a:prstGeom prst="rect">
            <a:avLst/>
          </a:prstGeom>
        </p:spPr>
        <p:txBody>
          <a:bodyPr wrap="none">
            <a:spAutoFit/>
          </a:bodyPr>
          <a:lstStyle/>
          <a:p>
            <a:pPr algn="just"/>
            <a:r>
              <a:rPr lang="en-US" sz="1176" dirty="0">
                <a:gradFill>
                  <a:gsLst>
                    <a:gs pos="26667">
                      <a:srgbClr val="FFFFFF"/>
                    </a:gs>
                    <a:gs pos="84000">
                      <a:srgbClr val="FFFFFF"/>
                    </a:gs>
                  </a:gsLst>
                  <a:lin ang="5400000" scaled="1"/>
                </a:gradFill>
              </a:rPr>
              <a:t>Leverage highly-available</a:t>
            </a:r>
          </a:p>
          <a:p>
            <a:pPr algn="just"/>
            <a:r>
              <a:rPr lang="en-US" sz="1176" dirty="0">
                <a:gradFill>
                  <a:gsLst>
                    <a:gs pos="26667">
                      <a:srgbClr val="FFFFFF"/>
                    </a:gs>
                    <a:gs pos="84000">
                      <a:srgbClr val="FFFFFF"/>
                    </a:gs>
                  </a:gsLst>
                  <a:lin ang="5400000" scaled="1"/>
                </a:gradFill>
              </a:rPr>
              <a:t>software </a:t>
            </a:r>
            <a:r>
              <a:rPr lang="en-US" sz="1176" dirty="0" smtClean="0">
                <a:gradFill>
                  <a:gsLst>
                    <a:gs pos="26667">
                      <a:srgbClr val="FFFFFF"/>
                    </a:gs>
                    <a:gs pos="84000">
                      <a:srgbClr val="FFFFFF"/>
                    </a:gs>
                  </a:gsLst>
                  <a:lin ang="5400000" scaled="1"/>
                </a:gradFill>
              </a:rPr>
              <a:t>infrastructure</a:t>
            </a:r>
            <a:endParaRPr lang="en-US" sz="1176" dirty="0">
              <a:gradFill>
                <a:gsLst>
                  <a:gs pos="26667">
                    <a:srgbClr val="FFFFFF"/>
                  </a:gs>
                  <a:gs pos="84000">
                    <a:srgbClr val="FFFFFF"/>
                  </a:gs>
                </a:gsLst>
                <a:lin ang="5400000" scaled="1"/>
              </a:gradFill>
            </a:endParaRPr>
          </a:p>
          <a:p>
            <a:pPr algn="just"/>
            <a:r>
              <a:rPr lang="en-US" sz="1176" dirty="0">
                <a:gradFill>
                  <a:gsLst>
                    <a:gs pos="26667">
                      <a:srgbClr val="FFFFFF"/>
                    </a:gs>
                    <a:gs pos="84000">
                      <a:srgbClr val="FFFFFF"/>
                    </a:gs>
                  </a:gsLst>
                  <a:lin ang="5400000" scaled="1"/>
                </a:gradFill>
              </a:rPr>
              <a:t>components resilient to failure</a:t>
            </a:r>
          </a:p>
          <a:p>
            <a:pPr algn="just"/>
            <a:endParaRPr lang="en-US" sz="1176" dirty="0" smtClean="0">
              <a:gradFill>
                <a:gsLst>
                  <a:gs pos="26667">
                    <a:srgbClr val="FFFFFF"/>
                  </a:gs>
                  <a:gs pos="84000">
                    <a:srgbClr val="FFFFFF"/>
                  </a:gs>
                </a:gsLst>
                <a:lin ang="5400000" scaled="1"/>
              </a:gradFill>
            </a:endParaRPr>
          </a:p>
          <a:p>
            <a:pPr algn="just"/>
            <a:r>
              <a:rPr lang="en-US" sz="1176" dirty="0" smtClean="0">
                <a:gradFill>
                  <a:gsLst>
                    <a:gs pos="26667">
                      <a:srgbClr val="FFFFFF"/>
                    </a:gs>
                    <a:gs pos="84000">
                      <a:srgbClr val="FFFFFF"/>
                    </a:gs>
                  </a:gsLst>
                  <a:lin ang="5400000" scaled="1"/>
                </a:gradFill>
              </a:rPr>
              <a:t>Benefit from automated</a:t>
            </a:r>
          </a:p>
          <a:p>
            <a:pPr algn="just"/>
            <a:r>
              <a:rPr lang="en-US" sz="1176" dirty="0" smtClean="0">
                <a:gradFill>
                  <a:gsLst>
                    <a:gs pos="26667">
                      <a:srgbClr val="FFFFFF"/>
                    </a:gs>
                    <a:gs pos="84000">
                      <a:srgbClr val="FFFFFF"/>
                    </a:gs>
                  </a:gsLst>
                  <a:lin ang="5400000" scaled="1"/>
                </a:gradFill>
              </a:rPr>
              <a:t>monitoring combined with</a:t>
            </a:r>
          </a:p>
          <a:p>
            <a:pPr algn="just"/>
            <a:r>
              <a:rPr lang="en-US" sz="1176" dirty="0">
                <a:gradFill>
                  <a:gsLst>
                    <a:gs pos="26667">
                      <a:srgbClr val="FFFFFF"/>
                    </a:gs>
                    <a:gs pos="84000">
                      <a:srgbClr val="FFFFFF"/>
                    </a:gs>
                  </a:gsLst>
                  <a:lin ang="5400000" scaled="1"/>
                </a:gradFill>
              </a:rPr>
              <a:t>i</a:t>
            </a:r>
            <a:r>
              <a:rPr lang="en-US" sz="1176" dirty="0" smtClean="0">
                <a:gradFill>
                  <a:gsLst>
                    <a:gs pos="26667">
                      <a:srgbClr val="FFFFFF"/>
                    </a:gs>
                    <a:gs pos="84000">
                      <a:srgbClr val="FFFFFF"/>
                    </a:gs>
                  </a:gsLst>
                  <a:lin ang="5400000" scaled="1"/>
                </a:gradFill>
              </a:rPr>
              <a:t>mproved </a:t>
            </a:r>
            <a:r>
              <a:rPr lang="en-US" sz="1176" dirty="0" err="1" smtClean="0">
                <a:gradFill>
                  <a:gsLst>
                    <a:gs pos="26667">
                      <a:srgbClr val="FFFFFF"/>
                    </a:gs>
                    <a:gs pos="84000">
                      <a:srgbClr val="FFFFFF"/>
                    </a:gs>
                  </a:gsLst>
                  <a:lin ang="5400000" scaled="1"/>
                </a:gradFill>
              </a:rPr>
              <a:t>diagnosability</a:t>
            </a:r>
            <a:endParaRPr lang="en-US" sz="1176" dirty="0" smtClean="0">
              <a:gradFill>
                <a:gsLst>
                  <a:gs pos="26667">
                    <a:srgbClr val="FFFFFF"/>
                  </a:gs>
                  <a:gs pos="84000">
                    <a:srgbClr val="FFFFFF"/>
                  </a:gs>
                </a:gsLst>
                <a:lin ang="5400000" scaled="1"/>
              </a:gradFill>
            </a:endParaRPr>
          </a:p>
          <a:p>
            <a:pPr algn="just"/>
            <a:endParaRPr lang="en-US" sz="1176" dirty="0" smtClean="0">
              <a:gradFill>
                <a:gsLst>
                  <a:gs pos="26667">
                    <a:srgbClr val="FFFFFF"/>
                  </a:gs>
                  <a:gs pos="84000">
                    <a:srgbClr val="FFFFFF"/>
                  </a:gs>
                </a:gsLst>
                <a:lin ang="5400000" scaled="1"/>
              </a:gradFill>
            </a:endParaRPr>
          </a:p>
        </p:txBody>
      </p:sp>
      <p:sp>
        <p:nvSpPr>
          <p:cNvPr id="24" name="Rectangle 23"/>
          <p:cNvSpPr/>
          <p:nvPr/>
        </p:nvSpPr>
        <p:spPr>
          <a:xfrm>
            <a:off x="9693913" y="4067628"/>
            <a:ext cx="2462534" cy="1358962"/>
          </a:xfrm>
          <a:prstGeom prst="rect">
            <a:avLst/>
          </a:prstGeom>
        </p:spPr>
        <p:txBody>
          <a:bodyPr wrap="none">
            <a:spAutoFit/>
          </a:bodyPr>
          <a:lstStyle/>
          <a:p>
            <a:pPr algn="just"/>
            <a:r>
              <a:rPr lang="en-US" sz="1176" dirty="0" smtClean="0">
                <a:gradFill>
                  <a:gsLst>
                    <a:gs pos="26667">
                      <a:srgbClr val="FFFFFF"/>
                    </a:gs>
                    <a:gs pos="84000">
                      <a:srgbClr val="FFFFFF"/>
                    </a:gs>
                  </a:gsLst>
                  <a:lin ang="5400000" scaled="1"/>
                </a:gradFill>
              </a:rPr>
              <a:t>Securely share underlying physical</a:t>
            </a:r>
          </a:p>
          <a:p>
            <a:pPr algn="just"/>
            <a:r>
              <a:rPr lang="en-US" sz="1176" dirty="0" smtClean="0">
                <a:gradFill>
                  <a:gsLst>
                    <a:gs pos="26667">
                      <a:srgbClr val="FFFFFF"/>
                    </a:gs>
                    <a:gs pos="84000">
                      <a:srgbClr val="FFFFFF"/>
                    </a:gs>
                  </a:gsLst>
                  <a:lin ang="5400000" scaled="1"/>
                </a:gradFill>
              </a:rPr>
              <a:t>infrastructure via industry</a:t>
            </a:r>
          </a:p>
          <a:p>
            <a:pPr algn="just"/>
            <a:r>
              <a:rPr lang="en-US" sz="1176" dirty="0" smtClean="0">
                <a:gradFill>
                  <a:gsLst>
                    <a:gs pos="26667">
                      <a:srgbClr val="FFFFFF"/>
                    </a:gs>
                    <a:gs pos="84000">
                      <a:srgbClr val="FFFFFF"/>
                    </a:gs>
                  </a:gsLst>
                  <a:lin ang="5400000" scaled="1"/>
                </a:gradFill>
              </a:rPr>
              <a:t>standard interoperable protocols</a:t>
            </a:r>
          </a:p>
          <a:p>
            <a:pPr algn="just"/>
            <a:endParaRPr lang="en-US" sz="1176" dirty="0">
              <a:gradFill>
                <a:gsLst>
                  <a:gs pos="26667">
                    <a:srgbClr val="FFFFFF"/>
                  </a:gs>
                  <a:gs pos="84000">
                    <a:srgbClr val="FFFFFF"/>
                  </a:gs>
                </a:gsLst>
                <a:lin ang="5400000" scaled="1"/>
              </a:gradFill>
            </a:endParaRPr>
          </a:p>
          <a:p>
            <a:pPr algn="just"/>
            <a:r>
              <a:rPr lang="en-US" sz="1176" dirty="0" smtClean="0">
                <a:gradFill>
                  <a:gsLst>
                    <a:gs pos="26667">
                      <a:srgbClr val="FFFFFF"/>
                    </a:gs>
                    <a:gs pos="84000">
                      <a:srgbClr val="FFFFFF"/>
                    </a:gs>
                  </a:gsLst>
                  <a:lin ang="5400000" scaled="1"/>
                </a:gradFill>
              </a:rPr>
              <a:t>Implement granular network</a:t>
            </a:r>
          </a:p>
          <a:p>
            <a:pPr algn="just"/>
            <a:r>
              <a:rPr lang="en-US" sz="1176" dirty="0" smtClean="0">
                <a:gradFill>
                  <a:gsLst>
                    <a:gs pos="26667">
                      <a:srgbClr val="FFFFFF"/>
                    </a:gs>
                    <a:gs pos="84000">
                      <a:srgbClr val="FFFFFF"/>
                    </a:gs>
                  </a:gsLst>
                  <a:lin ang="5400000" scaled="1"/>
                </a:gradFill>
              </a:rPr>
              <a:t>policy to appropriately protect</a:t>
            </a:r>
          </a:p>
          <a:p>
            <a:pPr algn="just"/>
            <a:r>
              <a:rPr lang="en-US" sz="1176" dirty="0" smtClean="0">
                <a:gradFill>
                  <a:gsLst>
                    <a:gs pos="26667">
                      <a:srgbClr val="FFFFFF"/>
                    </a:gs>
                    <a:gs pos="84000">
                      <a:srgbClr val="FFFFFF"/>
                    </a:gs>
                  </a:gsLst>
                  <a:lin ang="5400000" scaled="1"/>
                </a:gradFill>
              </a:rPr>
              <a:t>critical business assets and data</a:t>
            </a:r>
          </a:p>
        </p:txBody>
      </p:sp>
    </p:spTree>
    <p:extLst>
      <p:ext uri="{BB962C8B-B14F-4D97-AF65-F5344CB8AC3E}">
        <p14:creationId xmlns:p14="http://schemas.microsoft.com/office/powerpoint/2010/main" val="30380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098762"/>
          </a:xfrm>
        </p:spPr>
        <p:txBody>
          <a:bodyPr/>
          <a:lstStyle/>
          <a:p>
            <a:r>
              <a:rPr lang="en-US" sz="6600" dirty="0" smtClean="0"/>
              <a:t>Infrastructure Deployable Today …</a:t>
            </a:r>
            <a:endParaRPr lang="en-US" sz="6600" dirty="0"/>
          </a:p>
        </p:txBody>
      </p:sp>
    </p:spTree>
    <p:extLst>
      <p:ext uri="{BB962C8B-B14F-4D97-AF65-F5344CB8AC3E}">
        <p14:creationId xmlns:p14="http://schemas.microsoft.com/office/powerpoint/2010/main" val="53777467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23" y="2097086"/>
            <a:ext cx="7913294" cy="4657748"/>
          </a:xfrm>
          <a:prstGeom prst="rect">
            <a:avLst/>
          </a:prstGeom>
        </p:spPr>
      </p:pic>
      <p:sp>
        <p:nvSpPr>
          <p:cNvPr id="8" name="Rectangle 7"/>
          <p:cNvSpPr/>
          <p:nvPr/>
        </p:nvSpPr>
        <p:spPr>
          <a:xfrm>
            <a:off x="357788" y="4020894"/>
            <a:ext cx="1923604" cy="535531"/>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1600" b="1" dirty="0" smtClean="0">
                <a:gradFill>
                  <a:gsLst>
                    <a:gs pos="1250">
                      <a:schemeClr val="bg2"/>
                    </a:gs>
                    <a:gs pos="99000">
                      <a:schemeClr val="bg2"/>
                    </a:gs>
                  </a:gsLst>
                  <a:lin ang="5400000" scaled="0"/>
                </a:gradFill>
              </a:rPr>
              <a:t>Compute/Storage</a:t>
            </a:r>
            <a:br>
              <a:rPr lang="en-US" sz="1600" b="1" dirty="0" smtClean="0">
                <a:gradFill>
                  <a:gsLst>
                    <a:gs pos="1250">
                      <a:schemeClr val="bg2"/>
                    </a:gs>
                    <a:gs pos="99000">
                      <a:schemeClr val="bg2"/>
                    </a:gs>
                  </a:gsLst>
                  <a:lin ang="5400000" scaled="0"/>
                </a:gradFill>
              </a:rPr>
            </a:br>
            <a:r>
              <a:rPr lang="en-US" sz="1600" b="1" dirty="0" smtClean="0">
                <a:gradFill>
                  <a:gsLst>
                    <a:gs pos="1250">
                      <a:schemeClr val="bg2"/>
                    </a:gs>
                    <a:gs pos="99000">
                      <a:schemeClr val="bg2"/>
                    </a:gs>
                  </a:gsLst>
                  <a:lin ang="5400000" scaled="0"/>
                </a:gradFill>
              </a:rPr>
              <a:t>&amp; TOR </a:t>
            </a:r>
            <a:r>
              <a:rPr lang="en-US" sz="1600" b="1" dirty="0">
                <a:gradFill>
                  <a:gsLst>
                    <a:gs pos="1250">
                      <a:schemeClr val="bg2"/>
                    </a:gs>
                    <a:gs pos="99000">
                      <a:schemeClr val="bg2"/>
                    </a:gs>
                  </a:gsLst>
                  <a:lin ang="5400000" scaled="0"/>
                </a:gradFill>
              </a:rPr>
              <a:t>S</a:t>
            </a:r>
            <a:r>
              <a:rPr lang="en-US" sz="1600" b="1" dirty="0" smtClean="0">
                <a:gradFill>
                  <a:gsLst>
                    <a:gs pos="1250">
                      <a:schemeClr val="bg2"/>
                    </a:gs>
                    <a:gs pos="99000">
                      <a:schemeClr val="bg2"/>
                    </a:gs>
                  </a:gsLst>
                  <a:lin ang="5400000" scaled="0"/>
                </a:gradFill>
              </a:rPr>
              <a:t>witches</a:t>
            </a:r>
            <a:endParaRPr lang="en-US" sz="1600" dirty="0">
              <a:gradFill>
                <a:gsLst>
                  <a:gs pos="1250">
                    <a:schemeClr val="bg2"/>
                  </a:gs>
                  <a:gs pos="99000">
                    <a:schemeClr val="bg2"/>
                  </a:gs>
                </a:gsLst>
                <a:lin ang="5400000" scaled="0"/>
              </a:gradFill>
            </a:endParaRPr>
          </a:p>
        </p:txBody>
      </p:sp>
      <p:grpSp>
        <p:nvGrpSpPr>
          <p:cNvPr id="2" name="Group 1"/>
          <p:cNvGrpSpPr/>
          <p:nvPr/>
        </p:nvGrpSpPr>
        <p:grpSpPr>
          <a:xfrm>
            <a:off x="357788" y="-1989138"/>
            <a:ext cx="10053371" cy="7723277"/>
            <a:chOff x="357788" y="-1989138"/>
            <a:chExt cx="10053371" cy="7723277"/>
          </a:xfrm>
        </p:grpSpPr>
        <p:grpSp>
          <p:nvGrpSpPr>
            <p:cNvPr id="5" name="Group 4"/>
            <p:cNvGrpSpPr/>
            <p:nvPr/>
          </p:nvGrpSpPr>
          <p:grpSpPr>
            <a:xfrm>
              <a:off x="3034536" y="-1989138"/>
              <a:ext cx="3899471" cy="6062394"/>
              <a:chOff x="3147646" y="-1461401"/>
              <a:chExt cx="3899471" cy="6062394"/>
            </a:xfrm>
          </p:grpSpPr>
          <p:sp>
            <p:nvSpPr>
              <p:cNvPr id="6" name="Parallelogram 5"/>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7" name="Straight Connector 6"/>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3"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53"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53"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3"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3"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3"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3"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3"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65"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65"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5"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5"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5" name="Group 35"/>
              <p:cNvGrpSpPr>
                <a:grpSpLocks noChangeAspect="1"/>
              </p:cNvGrpSpPr>
              <p:nvPr/>
            </p:nvGrpSpPr>
            <p:grpSpPr bwMode="auto">
              <a:xfrm>
                <a:off x="3251205" y="3358094"/>
                <a:ext cx="465243" cy="319060"/>
                <a:chOff x="3859" y="1932"/>
                <a:chExt cx="366" cy="251"/>
              </a:xfrm>
            </p:grpSpPr>
            <p:sp>
              <p:nvSpPr>
                <p:cNvPr id="64"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6" name="Straight Connector 25"/>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47"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47"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7"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47"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7"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47"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47"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9"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9"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9"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59"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65" idx="7"/>
                <a:endCxn id="47"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3" name="Group 35"/>
              <p:cNvGrpSpPr>
                <a:grpSpLocks noChangeAspect="1"/>
              </p:cNvGrpSpPr>
              <p:nvPr/>
            </p:nvGrpSpPr>
            <p:grpSpPr bwMode="auto">
              <a:xfrm>
                <a:off x="5294858" y="2393916"/>
                <a:ext cx="465243" cy="319060"/>
                <a:chOff x="3859" y="1932"/>
                <a:chExt cx="366" cy="251"/>
              </a:xfrm>
            </p:grpSpPr>
            <p:sp>
              <p:nvSpPr>
                <p:cNvPr id="58"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35"/>
              <p:cNvGrpSpPr>
                <a:grpSpLocks noChangeAspect="1"/>
              </p:cNvGrpSpPr>
              <p:nvPr/>
            </p:nvGrpSpPr>
            <p:grpSpPr bwMode="auto">
              <a:xfrm>
                <a:off x="4104200" y="2958318"/>
                <a:ext cx="465243" cy="319060"/>
                <a:chOff x="3859" y="1932"/>
                <a:chExt cx="366" cy="251"/>
              </a:xfrm>
            </p:grpSpPr>
            <p:sp>
              <p:nvSpPr>
                <p:cNvPr id="52"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35"/>
              <p:cNvGrpSpPr>
                <a:grpSpLocks noChangeAspect="1"/>
              </p:cNvGrpSpPr>
              <p:nvPr/>
            </p:nvGrpSpPr>
            <p:grpSpPr bwMode="auto">
              <a:xfrm>
                <a:off x="6147853" y="1994140"/>
                <a:ext cx="465243" cy="319060"/>
                <a:chOff x="3859" y="1932"/>
                <a:chExt cx="366" cy="251"/>
              </a:xfrm>
            </p:grpSpPr>
            <p:sp>
              <p:nvSpPr>
                <p:cNvPr id="46"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0" name="Group 69"/>
            <p:cNvGrpSpPr/>
            <p:nvPr/>
          </p:nvGrpSpPr>
          <p:grpSpPr>
            <a:xfrm>
              <a:off x="3531272" y="-1751869"/>
              <a:ext cx="3899471" cy="6062394"/>
              <a:chOff x="3147646" y="-1461401"/>
              <a:chExt cx="3899471" cy="6062394"/>
            </a:xfrm>
          </p:grpSpPr>
          <p:sp>
            <p:nvSpPr>
              <p:cNvPr id="71" name="Parallelogram 70"/>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72" name="Straight Connector 71"/>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16"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116"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116"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16"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116"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116"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116"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116"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28"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128"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128"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128"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8" name="Group 35"/>
              <p:cNvGrpSpPr>
                <a:grpSpLocks noChangeAspect="1"/>
              </p:cNvGrpSpPr>
              <p:nvPr/>
            </p:nvGrpSpPr>
            <p:grpSpPr bwMode="auto">
              <a:xfrm>
                <a:off x="3251205" y="3358094"/>
                <a:ext cx="465243" cy="319060"/>
                <a:chOff x="3859" y="1932"/>
                <a:chExt cx="366" cy="251"/>
              </a:xfrm>
            </p:grpSpPr>
            <p:sp>
              <p:nvSpPr>
                <p:cNvPr id="127"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89" name="Straight Connector 88"/>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110"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110"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110"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110"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110"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110"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110"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10"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122"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122"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122"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22"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28" idx="7"/>
                <a:endCxn id="110"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6" name="Group 35"/>
              <p:cNvGrpSpPr>
                <a:grpSpLocks noChangeAspect="1"/>
              </p:cNvGrpSpPr>
              <p:nvPr/>
            </p:nvGrpSpPr>
            <p:grpSpPr bwMode="auto">
              <a:xfrm>
                <a:off x="5294858" y="2393916"/>
                <a:ext cx="465243" cy="319060"/>
                <a:chOff x="3859" y="1932"/>
                <a:chExt cx="366" cy="251"/>
              </a:xfrm>
            </p:grpSpPr>
            <p:sp>
              <p:nvSpPr>
                <p:cNvPr id="121"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7" name="Group 35"/>
              <p:cNvGrpSpPr>
                <a:grpSpLocks noChangeAspect="1"/>
              </p:cNvGrpSpPr>
              <p:nvPr/>
            </p:nvGrpSpPr>
            <p:grpSpPr bwMode="auto">
              <a:xfrm>
                <a:off x="4104200" y="2958318"/>
                <a:ext cx="465243" cy="319060"/>
                <a:chOff x="3859" y="1932"/>
                <a:chExt cx="366" cy="251"/>
              </a:xfrm>
            </p:grpSpPr>
            <p:sp>
              <p:nvSpPr>
                <p:cNvPr id="115"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8" name="Group 35"/>
              <p:cNvGrpSpPr>
                <a:grpSpLocks noChangeAspect="1"/>
              </p:cNvGrpSpPr>
              <p:nvPr/>
            </p:nvGrpSpPr>
            <p:grpSpPr bwMode="auto">
              <a:xfrm>
                <a:off x="6147853" y="1994140"/>
                <a:ext cx="465243" cy="319060"/>
                <a:chOff x="3859" y="1932"/>
                <a:chExt cx="366" cy="251"/>
              </a:xfrm>
            </p:grpSpPr>
            <p:sp>
              <p:nvSpPr>
                <p:cNvPr id="109"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3" name="Group 132"/>
            <p:cNvGrpSpPr/>
            <p:nvPr/>
          </p:nvGrpSpPr>
          <p:grpSpPr>
            <a:xfrm>
              <a:off x="4028008" y="-1514600"/>
              <a:ext cx="3899471" cy="6062394"/>
              <a:chOff x="3147646" y="-1461401"/>
              <a:chExt cx="3899471" cy="6062394"/>
            </a:xfrm>
          </p:grpSpPr>
          <p:sp>
            <p:nvSpPr>
              <p:cNvPr id="134" name="Parallelogram 133"/>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135" name="Straight Connector 134"/>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79"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79"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79"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79"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79"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79"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79"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179"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191"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91"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91"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91"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1" name="Group 35"/>
              <p:cNvGrpSpPr>
                <a:grpSpLocks noChangeAspect="1"/>
              </p:cNvGrpSpPr>
              <p:nvPr/>
            </p:nvGrpSpPr>
            <p:grpSpPr bwMode="auto">
              <a:xfrm>
                <a:off x="3251205" y="3358094"/>
                <a:ext cx="465243" cy="319060"/>
                <a:chOff x="3859" y="1932"/>
                <a:chExt cx="366" cy="251"/>
              </a:xfrm>
            </p:grpSpPr>
            <p:sp>
              <p:nvSpPr>
                <p:cNvPr id="190"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52" name="Straight Connector 151"/>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73"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173"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73"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73"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3"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73"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3"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73"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85"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185"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85"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85"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91" idx="7"/>
                <a:endCxn id="173"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9" name="Group 35"/>
              <p:cNvGrpSpPr>
                <a:grpSpLocks noChangeAspect="1"/>
              </p:cNvGrpSpPr>
              <p:nvPr/>
            </p:nvGrpSpPr>
            <p:grpSpPr bwMode="auto">
              <a:xfrm>
                <a:off x="5294858" y="2393916"/>
                <a:ext cx="465243" cy="319060"/>
                <a:chOff x="3859" y="1932"/>
                <a:chExt cx="366" cy="251"/>
              </a:xfrm>
            </p:grpSpPr>
            <p:sp>
              <p:nvSpPr>
                <p:cNvPr id="184"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0" name="Group 35"/>
              <p:cNvGrpSpPr>
                <a:grpSpLocks noChangeAspect="1"/>
              </p:cNvGrpSpPr>
              <p:nvPr/>
            </p:nvGrpSpPr>
            <p:grpSpPr bwMode="auto">
              <a:xfrm>
                <a:off x="4104200" y="2958318"/>
                <a:ext cx="465243" cy="319060"/>
                <a:chOff x="3859" y="1932"/>
                <a:chExt cx="366" cy="251"/>
              </a:xfrm>
            </p:grpSpPr>
            <p:sp>
              <p:nvSpPr>
                <p:cNvPr id="178"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1" name="Group 35"/>
              <p:cNvGrpSpPr>
                <a:grpSpLocks noChangeAspect="1"/>
              </p:cNvGrpSpPr>
              <p:nvPr/>
            </p:nvGrpSpPr>
            <p:grpSpPr bwMode="auto">
              <a:xfrm>
                <a:off x="6147853" y="1994140"/>
                <a:ext cx="465243" cy="319060"/>
                <a:chOff x="3859" y="1932"/>
                <a:chExt cx="366" cy="251"/>
              </a:xfrm>
            </p:grpSpPr>
            <p:sp>
              <p:nvSpPr>
                <p:cNvPr id="172"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6" name="Group 195"/>
            <p:cNvGrpSpPr/>
            <p:nvPr/>
          </p:nvGrpSpPr>
          <p:grpSpPr>
            <a:xfrm>
              <a:off x="4524744" y="-1277331"/>
              <a:ext cx="3899471" cy="6062394"/>
              <a:chOff x="3147646" y="-1461401"/>
              <a:chExt cx="3899471" cy="6062394"/>
            </a:xfrm>
          </p:grpSpPr>
          <p:sp>
            <p:nvSpPr>
              <p:cNvPr id="197" name="Parallelogram 196"/>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198" name="Straight Connector 197"/>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242"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242"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242"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242"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242"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242"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242"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242"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254"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stCxn id="254"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254"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254"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4" name="Group 35"/>
              <p:cNvGrpSpPr>
                <a:grpSpLocks noChangeAspect="1"/>
              </p:cNvGrpSpPr>
              <p:nvPr/>
            </p:nvGrpSpPr>
            <p:grpSpPr bwMode="auto">
              <a:xfrm>
                <a:off x="3251205" y="3358094"/>
                <a:ext cx="465243" cy="319060"/>
                <a:chOff x="3859" y="1932"/>
                <a:chExt cx="366" cy="251"/>
              </a:xfrm>
            </p:grpSpPr>
            <p:sp>
              <p:nvSpPr>
                <p:cNvPr id="253"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15" name="Straight Connector 214"/>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stCxn id="236"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236"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236"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236"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stCxn id="236"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236"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236"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236"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a:stCxn id="248"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248"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248"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248"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stCxn id="254" idx="7"/>
                <a:endCxn id="236"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2" name="Group 35"/>
              <p:cNvGrpSpPr>
                <a:grpSpLocks noChangeAspect="1"/>
              </p:cNvGrpSpPr>
              <p:nvPr/>
            </p:nvGrpSpPr>
            <p:grpSpPr bwMode="auto">
              <a:xfrm>
                <a:off x="5294858" y="2393916"/>
                <a:ext cx="465243" cy="319060"/>
                <a:chOff x="3859" y="1932"/>
                <a:chExt cx="366" cy="251"/>
              </a:xfrm>
            </p:grpSpPr>
            <p:sp>
              <p:nvSpPr>
                <p:cNvPr id="247"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3" name="Group 35"/>
              <p:cNvGrpSpPr>
                <a:grpSpLocks noChangeAspect="1"/>
              </p:cNvGrpSpPr>
              <p:nvPr/>
            </p:nvGrpSpPr>
            <p:grpSpPr bwMode="auto">
              <a:xfrm>
                <a:off x="4104200" y="2958318"/>
                <a:ext cx="465243" cy="319060"/>
                <a:chOff x="3859" y="1932"/>
                <a:chExt cx="366" cy="251"/>
              </a:xfrm>
            </p:grpSpPr>
            <p:sp>
              <p:nvSpPr>
                <p:cNvPr id="241"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4" name="Group 35"/>
              <p:cNvGrpSpPr>
                <a:grpSpLocks noChangeAspect="1"/>
              </p:cNvGrpSpPr>
              <p:nvPr/>
            </p:nvGrpSpPr>
            <p:grpSpPr bwMode="auto">
              <a:xfrm>
                <a:off x="6147853" y="1994140"/>
                <a:ext cx="465243" cy="319060"/>
                <a:chOff x="3859" y="1932"/>
                <a:chExt cx="366" cy="251"/>
              </a:xfrm>
            </p:grpSpPr>
            <p:sp>
              <p:nvSpPr>
                <p:cNvPr id="235"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9" name="Group 258"/>
            <p:cNvGrpSpPr/>
            <p:nvPr/>
          </p:nvGrpSpPr>
          <p:grpSpPr>
            <a:xfrm>
              <a:off x="5021480" y="-1040062"/>
              <a:ext cx="3899471" cy="6062394"/>
              <a:chOff x="3147646" y="-1461401"/>
              <a:chExt cx="3899471" cy="6062394"/>
            </a:xfrm>
          </p:grpSpPr>
          <p:sp>
            <p:nvSpPr>
              <p:cNvPr id="260" name="Parallelogram 259"/>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261" name="Straight Connector 260"/>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a:stCxn id="305"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stCxn id="305"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305"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305"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a:stCxn id="305"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305"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305"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305"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a:stCxn id="317"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a:stCxn id="317"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a:stCxn id="317"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a:stCxn id="317"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77" name="Group 35"/>
              <p:cNvGrpSpPr>
                <a:grpSpLocks noChangeAspect="1"/>
              </p:cNvGrpSpPr>
              <p:nvPr/>
            </p:nvGrpSpPr>
            <p:grpSpPr bwMode="auto">
              <a:xfrm>
                <a:off x="3251205" y="3358094"/>
                <a:ext cx="465243" cy="319060"/>
                <a:chOff x="3859" y="1932"/>
                <a:chExt cx="366" cy="251"/>
              </a:xfrm>
            </p:grpSpPr>
            <p:sp>
              <p:nvSpPr>
                <p:cNvPr id="316"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78" name="Straight Connector 277"/>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a:stCxn id="299"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a:stCxn id="299"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a:stCxn id="299"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a:stCxn id="299"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a:stCxn id="299"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a:stCxn id="299"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a:stCxn id="299"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a:stCxn id="299"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a:stCxn id="311"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a:stCxn id="311"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stCxn id="311"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a:stCxn id="311"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a:stCxn id="317" idx="7"/>
                <a:endCxn id="299"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95" name="Group 35"/>
              <p:cNvGrpSpPr>
                <a:grpSpLocks noChangeAspect="1"/>
              </p:cNvGrpSpPr>
              <p:nvPr/>
            </p:nvGrpSpPr>
            <p:grpSpPr bwMode="auto">
              <a:xfrm>
                <a:off x="5294858" y="2393916"/>
                <a:ext cx="465243" cy="319060"/>
                <a:chOff x="3859" y="1932"/>
                <a:chExt cx="366" cy="251"/>
              </a:xfrm>
            </p:grpSpPr>
            <p:sp>
              <p:nvSpPr>
                <p:cNvPr id="310"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6" name="Group 35"/>
              <p:cNvGrpSpPr>
                <a:grpSpLocks noChangeAspect="1"/>
              </p:cNvGrpSpPr>
              <p:nvPr/>
            </p:nvGrpSpPr>
            <p:grpSpPr bwMode="auto">
              <a:xfrm>
                <a:off x="4104200" y="2958318"/>
                <a:ext cx="465243" cy="319060"/>
                <a:chOff x="3859" y="1932"/>
                <a:chExt cx="366" cy="251"/>
              </a:xfrm>
            </p:grpSpPr>
            <p:sp>
              <p:nvSpPr>
                <p:cNvPr id="304"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7" name="Group 35"/>
              <p:cNvGrpSpPr>
                <a:grpSpLocks noChangeAspect="1"/>
              </p:cNvGrpSpPr>
              <p:nvPr/>
            </p:nvGrpSpPr>
            <p:grpSpPr bwMode="auto">
              <a:xfrm>
                <a:off x="6147853" y="1994140"/>
                <a:ext cx="465243" cy="319060"/>
                <a:chOff x="3859" y="1932"/>
                <a:chExt cx="366" cy="251"/>
              </a:xfrm>
            </p:grpSpPr>
            <p:sp>
              <p:nvSpPr>
                <p:cNvPr id="298"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22" name="Group 321"/>
            <p:cNvGrpSpPr/>
            <p:nvPr/>
          </p:nvGrpSpPr>
          <p:grpSpPr>
            <a:xfrm>
              <a:off x="5518216" y="-802793"/>
              <a:ext cx="3899471" cy="6062394"/>
              <a:chOff x="3147646" y="-1461401"/>
              <a:chExt cx="3899471" cy="6062394"/>
            </a:xfrm>
          </p:grpSpPr>
          <p:sp>
            <p:nvSpPr>
              <p:cNvPr id="323" name="Parallelogram 322"/>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324" name="Straight Connector 323"/>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a:stCxn id="368"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stCxn id="368"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stCxn id="368"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stCxn id="368"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stCxn id="368"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stCxn id="368"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a:stCxn id="368"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368"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stCxn id="380"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a:stCxn id="380"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a:stCxn id="380"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stCxn id="380"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40" name="Group 35"/>
              <p:cNvGrpSpPr>
                <a:grpSpLocks noChangeAspect="1"/>
              </p:cNvGrpSpPr>
              <p:nvPr/>
            </p:nvGrpSpPr>
            <p:grpSpPr bwMode="auto">
              <a:xfrm>
                <a:off x="3251205" y="3358094"/>
                <a:ext cx="465243" cy="319060"/>
                <a:chOff x="3859" y="1932"/>
                <a:chExt cx="366" cy="251"/>
              </a:xfrm>
            </p:grpSpPr>
            <p:sp>
              <p:nvSpPr>
                <p:cNvPr id="379"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41" name="Straight Connector 340"/>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stCxn id="362"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stCxn id="362"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a:stCxn id="362"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a:stCxn id="362"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a:stCxn id="362"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a:stCxn id="362"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a:stCxn id="362"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a:stCxn id="362"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a:stCxn id="374"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a:stCxn id="374"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a:stCxn id="374"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a:stCxn id="374"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stCxn id="380" idx="7"/>
                <a:endCxn id="362"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58" name="Group 35"/>
              <p:cNvGrpSpPr>
                <a:grpSpLocks noChangeAspect="1"/>
              </p:cNvGrpSpPr>
              <p:nvPr/>
            </p:nvGrpSpPr>
            <p:grpSpPr bwMode="auto">
              <a:xfrm>
                <a:off x="5294858" y="2393916"/>
                <a:ext cx="465243" cy="319060"/>
                <a:chOff x="3859" y="1932"/>
                <a:chExt cx="366" cy="251"/>
              </a:xfrm>
            </p:grpSpPr>
            <p:sp>
              <p:nvSpPr>
                <p:cNvPr id="373"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9" name="Group 35"/>
              <p:cNvGrpSpPr>
                <a:grpSpLocks noChangeAspect="1"/>
              </p:cNvGrpSpPr>
              <p:nvPr/>
            </p:nvGrpSpPr>
            <p:grpSpPr bwMode="auto">
              <a:xfrm>
                <a:off x="4104200" y="2958318"/>
                <a:ext cx="465243" cy="319060"/>
                <a:chOff x="3859" y="1932"/>
                <a:chExt cx="366" cy="251"/>
              </a:xfrm>
            </p:grpSpPr>
            <p:sp>
              <p:nvSpPr>
                <p:cNvPr id="367"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0" name="Group 35"/>
              <p:cNvGrpSpPr>
                <a:grpSpLocks noChangeAspect="1"/>
              </p:cNvGrpSpPr>
              <p:nvPr/>
            </p:nvGrpSpPr>
            <p:grpSpPr bwMode="auto">
              <a:xfrm>
                <a:off x="6147853" y="1994140"/>
                <a:ext cx="465243" cy="319060"/>
                <a:chOff x="3859" y="1932"/>
                <a:chExt cx="366" cy="251"/>
              </a:xfrm>
            </p:grpSpPr>
            <p:sp>
              <p:nvSpPr>
                <p:cNvPr id="361"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85" name="Group 384"/>
            <p:cNvGrpSpPr/>
            <p:nvPr/>
          </p:nvGrpSpPr>
          <p:grpSpPr>
            <a:xfrm>
              <a:off x="6014952" y="-565524"/>
              <a:ext cx="3899471" cy="6062394"/>
              <a:chOff x="3147646" y="-1461401"/>
              <a:chExt cx="3899471" cy="6062394"/>
            </a:xfrm>
          </p:grpSpPr>
          <p:sp>
            <p:nvSpPr>
              <p:cNvPr id="386" name="Parallelogram 385"/>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387" name="Straight Connector 386"/>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a:stCxn id="431"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a:stCxn id="431"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a:stCxn id="431"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a:stCxn id="431"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a:stCxn id="431"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a:stCxn id="431"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a:stCxn id="431"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a:stCxn id="431"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a:stCxn id="443"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a:stCxn id="443"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443"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a:stCxn id="443"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03" name="Group 35"/>
              <p:cNvGrpSpPr>
                <a:grpSpLocks noChangeAspect="1"/>
              </p:cNvGrpSpPr>
              <p:nvPr/>
            </p:nvGrpSpPr>
            <p:grpSpPr bwMode="auto">
              <a:xfrm>
                <a:off x="3251205" y="3358094"/>
                <a:ext cx="465243" cy="319060"/>
                <a:chOff x="3859" y="1932"/>
                <a:chExt cx="366" cy="251"/>
              </a:xfrm>
            </p:grpSpPr>
            <p:sp>
              <p:nvSpPr>
                <p:cNvPr id="442"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04" name="Straight Connector 403"/>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stCxn id="425"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a:stCxn id="425"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a:stCxn id="425"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a:stCxn id="425"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stCxn id="425"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a:stCxn id="425"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a:stCxn id="425"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a:stCxn id="425"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a:stCxn id="437"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a:stCxn id="437"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a:stCxn id="437"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a:stCxn id="437"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a:stCxn id="443" idx="7"/>
                <a:endCxn id="425"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21" name="Group 35"/>
              <p:cNvGrpSpPr>
                <a:grpSpLocks noChangeAspect="1"/>
              </p:cNvGrpSpPr>
              <p:nvPr/>
            </p:nvGrpSpPr>
            <p:grpSpPr bwMode="auto">
              <a:xfrm>
                <a:off x="5294858" y="2393916"/>
                <a:ext cx="465243" cy="319060"/>
                <a:chOff x="3859" y="1932"/>
                <a:chExt cx="366" cy="251"/>
              </a:xfrm>
            </p:grpSpPr>
            <p:sp>
              <p:nvSpPr>
                <p:cNvPr id="436"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2" name="Group 35"/>
              <p:cNvGrpSpPr>
                <a:grpSpLocks noChangeAspect="1"/>
              </p:cNvGrpSpPr>
              <p:nvPr/>
            </p:nvGrpSpPr>
            <p:grpSpPr bwMode="auto">
              <a:xfrm>
                <a:off x="4104200" y="2958318"/>
                <a:ext cx="465243" cy="319060"/>
                <a:chOff x="3859" y="1932"/>
                <a:chExt cx="366" cy="251"/>
              </a:xfrm>
            </p:grpSpPr>
            <p:sp>
              <p:nvSpPr>
                <p:cNvPr id="430"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3" name="Group 35"/>
              <p:cNvGrpSpPr>
                <a:grpSpLocks noChangeAspect="1"/>
              </p:cNvGrpSpPr>
              <p:nvPr/>
            </p:nvGrpSpPr>
            <p:grpSpPr bwMode="auto">
              <a:xfrm>
                <a:off x="6147853" y="1994140"/>
                <a:ext cx="465243" cy="319060"/>
                <a:chOff x="3859" y="1932"/>
                <a:chExt cx="366" cy="251"/>
              </a:xfrm>
            </p:grpSpPr>
            <p:sp>
              <p:nvSpPr>
                <p:cNvPr id="424"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48" name="Group 447"/>
            <p:cNvGrpSpPr/>
            <p:nvPr/>
          </p:nvGrpSpPr>
          <p:grpSpPr>
            <a:xfrm>
              <a:off x="6511688" y="-328255"/>
              <a:ext cx="3899471" cy="6062394"/>
              <a:chOff x="3147646" y="-1461401"/>
              <a:chExt cx="3899471" cy="6062394"/>
            </a:xfrm>
          </p:grpSpPr>
          <p:sp>
            <p:nvSpPr>
              <p:cNvPr id="449" name="Parallelogram 448"/>
              <p:cNvSpPr/>
              <p:nvPr/>
            </p:nvSpPr>
            <p:spPr bwMode="auto">
              <a:xfrm rot="16200000" flipV="1">
                <a:off x="2066185" y="-379940"/>
                <a:ext cx="6062394" cy="3899471"/>
              </a:xfrm>
              <a:prstGeom prst="parallelogram">
                <a:avLst>
                  <a:gd name="adj" fmla="val 48795"/>
                </a:avLst>
              </a:prstGeom>
              <a:solidFill>
                <a:schemeClr val="tx1">
                  <a:lumMod val="85000"/>
                  <a:alpha val="3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cxnSp>
            <p:nvCxnSpPr>
              <p:cNvPr id="450" name="Straight Connector 449"/>
              <p:cNvCxnSpPr/>
              <p:nvPr/>
            </p:nvCxnSpPr>
            <p:spPr>
              <a:xfrm flipH="1">
                <a:off x="3303742" y="3352879"/>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H="1">
                <a:off x="3469423" y="3362956"/>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a:stCxn id="494" idx="4"/>
              </p:cNvCxnSpPr>
              <p:nvPr/>
            </p:nvCxnSpPr>
            <p:spPr>
              <a:xfrm flipH="1">
                <a:off x="3469423" y="3141364"/>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a:stCxn id="494" idx="4"/>
              </p:cNvCxnSpPr>
              <p:nvPr/>
            </p:nvCxnSpPr>
            <p:spPr>
              <a:xfrm flipH="1">
                <a:off x="3299635" y="3141364"/>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a:stCxn id="494" idx="4"/>
              </p:cNvCxnSpPr>
              <p:nvPr/>
            </p:nvCxnSpPr>
            <p:spPr>
              <a:xfrm flipH="1">
                <a:off x="3980715" y="3141364"/>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a:stCxn id="494" idx="4"/>
              </p:cNvCxnSpPr>
              <p:nvPr/>
            </p:nvCxnSpPr>
            <p:spPr>
              <a:xfrm flipH="1">
                <a:off x="3822358" y="3141364"/>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a:stCxn id="494" idx="4"/>
              </p:cNvCxnSpPr>
              <p:nvPr/>
            </p:nvCxnSpPr>
            <p:spPr>
              <a:xfrm flipH="1">
                <a:off x="4319660" y="3141364"/>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a:stCxn id="494" idx="4"/>
              </p:cNvCxnSpPr>
              <p:nvPr/>
            </p:nvCxnSpPr>
            <p:spPr>
              <a:xfrm>
                <a:off x="4340635" y="3141364"/>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a:stCxn id="494" idx="5"/>
              </p:cNvCxnSpPr>
              <p:nvPr/>
            </p:nvCxnSpPr>
            <p:spPr>
              <a:xfrm>
                <a:off x="4502427" y="3114558"/>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a:stCxn id="494" idx="5"/>
              </p:cNvCxnSpPr>
              <p:nvPr/>
            </p:nvCxnSpPr>
            <p:spPr>
              <a:xfrm>
                <a:off x="4502427" y="3114558"/>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a:stCxn id="506" idx="5"/>
              </p:cNvCxnSpPr>
              <p:nvPr/>
            </p:nvCxnSpPr>
            <p:spPr>
              <a:xfrm>
                <a:off x="3649432" y="3514334"/>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a:stCxn id="506" idx="5"/>
              </p:cNvCxnSpPr>
              <p:nvPr/>
            </p:nvCxnSpPr>
            <p:spPr>
              <a:xfrm>
                <a:off x="3649432" y="3514334"/>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a:stCxn id="506" idx="5"/>
              </p:cNvCxnSpPr>
              <p:nvPr/>
            </p:nvCxnSpPr>
            <p:spPr>
              <a:xfrm>
                <a:off x="3649432" y="3514334"/>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a:stCxn id="506" idx="5"/>
              </p:cNvCxnSpPr>
              <p:nvPr/>
            </p:nvCxnSpPr>
            <p:spPr>
              <a:xfrm>
                <a:off x="3649432" y="3514334"/>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3495771" y="3352879"/>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a:off x="3503189" y="3362956"/>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66" name="Group 35"/>
              <p:cNvGrpSpPr>
                <a:grpSpLocks noChangeAspect="1"/>
              </p:cNvGrpSpPr>
              <p:nvPr/>
            </p:nvGrpSpPr>
            <p:grpSpPr bwMode="auto">
              <a:xfrm>
                <a:off x="3251205" y="3358094"/>
                <a:ext cx="465243" cy="319060"/>
                <a:chOff x="3859" y="1932"/>
                <a:chExt cx="366" cy="251"/>
              </a:xfrm>
            </p:grpSpPr>
            <p:sp>
              <p:nvSpPr>
                <p:cNvPr id="505"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67" name="Straight Connector 466"/>
              <p:cNvCxnSpPr/>
              <p:nvPr/>
            </p:nvCxnSpPr>
            <p:spPr>
              <a:xfrm flipH="1">
                <a:off x="5347395" y="2388701"/>
                <a:ext cx="192029" cy="1049673"/>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a:off x="5513076" y="2398778"/>
                <a:ext cx="26506" cy="113191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a:stCxn id="488" idx="4"/>
              </p:cNvCxnSpPr>
              <p:nvPr/>
            </p:nvCxnSpPr>
            <p:spPr>
              <a:xfrm flipH="1">
                <a:off x="5513076" y="2177186"/>
                <a:ext cx="871212" cy="135350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a:stCxn id="488" idx="4"/>
              </p:cNvCxnSpPr>
              <p:nvPr/>
            </p:nvCxnSpPr>
            <p:spPr>
              <a:xfrm flipH="1">
                <a:off x="5343288" y="2177186"/>
                <a:ext cx="1041000" cy="126353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a:stCxn id="488" idx="4"/>
              </p:cNvCxnSpPr>
              <p:nvPr/>
            </p:nvCxnSpPr>
            <p:spPr>
              <a:xfrm flipH="1">
                <a:off x="6024368" y="2177186"/>
                <a:ext cx="359920" cy="110867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a:stCxn id="488" idx="4"/>
              </p:cNvCxnSpPr>
              <p:nvPr/>
            </p:nvCxnSpPr>
            <p:spPr>
              <a:xfrm flipH="1">
                <a:off x="5866011" y="2177186"/>
                <a:ext cx="518277" cy="102934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a:stCxn id="488" idx="4"/>
              </p:cNvCxnSpPr>
              <p:nvPr/>
            </p:nvCxnSpPr>
            <p:spPr>
              <a:xfrm flipH="1">
                <a:off x="6363313" y="2177186"/>
                <a:ext cx="20975" cy="77883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a:stCxn id="488" idx="4"/>
              </p:cNvCxnSpPr>
              <p:nvPr/>
            </p:nvCxnSpPr>
            <p:spPr>
              <a:xfrm>
                <a:off x="6384288" y="2177186"/>
                <a:ext cx="151454" cy="86322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a:stCxn id="488" idx="5"/>
              </p:cNvCxnSpPr>
              <p:nvPr/>
            </p:nvCxnSpPr>
            <p:spPr>
              <a:xfrm>
                <a:off x="6546080" y="2150380"/>
                <a:ext cx="342679" cy="565257"/>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a:stCxn id="488" idx="5"/>
              </p:cNvCxnSpPr>
              <p:nvPr/>
            </p:nvCxnSpPr>
            <p:spPr>
              <a:xfrm>
                <a:off x="6546080" y="2150380"/>
                <a:ext cx="501036" cy="644586"/>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a:stCxn id="500" idx="5"/>
              </p:cNvCxnSpPr>
              <p:nvPr/>
            </p:nvCxnSpPr>
            <p:spPr>
              <a:xfrm>
                <a:off x="5693085" y="2550156"/>
                <a:ext cx="1190262" cy="167785"/>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a:stCxn id="500" idx="5"/>
              </p:cNvCxnSpPr>
              <p:nvPr/>
            </p:nvCxnSpPr>
            <p:spPr>
              <a:xfrm>
                <a:off x="5693085" y="2550156"/>
                <a:ext cx="1354031" cy="24481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a:stCxn id="500" idx="5"/>
              </p:cNvCxnSpPr>
              <p:nvPr/>
            </p:nvCxnSpPr>
            <p:spPr>
              <a:xfrm>
                <a:off x="5693085" y="2550156"/>
                <a:ext cx="842657" cy="490258"/>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a:stCxn id="500" idx="5"/>
              </p:cNvCxnSpPr>
              <p:nvPr/>
            </p:nvCxnSpPr>
            <p:spPr>
              <a:xfrm>
                <a:off x="5693085" y="2550156"/>
                <a:ext cx="670228" cy="405862"/>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a:off x="5539424" y="2388701"/>
                <a:ext cx="484944" cy="897161"/>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5546842" y="2398778"/>
                <a:ext cx="313757" cy="810059"/>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a:stCxn id="506" idx="7"/>
                <a:endCxn id="488" idx="3"/>
              </p:cNvCxnSpPr>
              <p:nvPr/>
            </p:nvCxnSpPr>
            <p:spPr>
              <a:xfrm flipV="1">
                <a:off x="3649432" y="2150380"/>
                <a:ext cx="2573064" cy="1234520"/>
              </a:xfrm>
              <a:prstGeom prst="line">
                <a:avLst/>
              </a:prstGeom>
              <a:ln>
                <a:solidFill>
                  <a:schemeClr val="accent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84" name="Group 35"/>
              <p:cNvGrpSpPr>
                <a:grpSpLocks noChangeAspect="1"/>
              </p:cNvGrpSpPr>
              <p:nvPr/>
            </p:nvGrpSpPr>
            <p:grpSpPr bwMode="auto">
              <a:xfrm>
                <a:off x="5294858" y="2393916"/>
                <a:ext cx="465243" cy="319060"/>
                <a:chOff x="3859" y="1932"/>
                <a:chExt cx="366" cy="251"/>
              </a:xfrm>
            </p:grpSpPr>
            <p:sp>
              <p:nvSpPr>
                <p:cNvPr id="499"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0"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2"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5" name="Group 35"/>
              <p:cNvGrpSpPr>
                <a:grpSpLocks noChangeAspect="1"/>
              </p:cNvGrpSpPr>
              <p:nvPr/>
            </p:nvGrpSpPr>
            <p:grpSpPr bwMode="auto">
              <a:xfrm>
                <a:off x="4104200" y="2958318"/>
                <a:ext cx="465243" cy="319060"/>
                <a:chOff x="3859" y="1932"/>
                <a:chExt cx="366" cy="251"/>
              </a:xfrm>
            </p:grpSpPr>
            <p:sp>
              <p:nvSpPr>
                <p:cNvPr id="493"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6" name="Group 35"/>
              <p:cNvGrpSpPr>
                <a:grpSpLocks noChangeAspect="1"/>
              </p:cNvGrpSpPr>
              <p:nvPr/>
            </p:nvGrpSpPr>
            <p:grpSpPr bwMode="auto">
              <a:xfrm>
                <a:off x="6147853" y="1994140"/>
                <a:ext cx="465243" cy="319060"/>
                <a:chOff x="3859" y="1932"/>
                <a:chExt cx="366" cy="251"/>
              </a:xfrm>
            </p:grpSpPr>
            <p:sp>
              <p:nvSpPr>
                <p:cNvPr id="487" name="Freeform 36"/>
                <p:cNvSpPr>
                  <a:spLocks/>
                </p:cNvSpPr>
                <p:nvPr/>
              </p:nvSpPr>
              <p:spPr bwMode="auto">
                <a:xfrm>
                  <a:off x="3859" y="2002"/>
                  <a:ext cx="366" cy="181"/>
                </a:xfrm>
                <a:custGeom>
                  <a:avLst/>
                  <a:gdLst>
                    <a:gd name="T0" fmla="*/ 1 w 70"/>
                    <a:gd name="T1" fmla="*/ 0 h 34"/>
                    <a:gd name="T2" fmla="*/ 0 w 70"/>
                    <a:gd name="T3" fmla="*/ 18 h 34"/>
                    <a:gd name="T4" fmla="*/ 0 w 70"/>
                    <a:gd name="T5" fmla="*/ 18 h 34"/>
                    <a:gd name="T6" fmla="*/ 0 w 70"/>
                    <a:gd name="T7" fmla="*/ 21 h 34"/>
                    <a:gd name="T8" fmla="*/ 35 w 70"/>
                    <a:gd name="T9" fmla="*/ 34 h 34"/>
                    <a:gd name="T10" fmla="*/ 70 w 70"/>
                    <a:gd name="T11" fmla="*/ 21 h 34"/>
                    <a:gd name="T12" fmla="*/ 70 w 70"/>
                    <a:gd name="T13" fmla="*/ 0 h 34"/>
                    <a:gd name="T14" fmla="*/ 1 w 7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4">
                      <a:moveTo>
                        <a:pt x="1" y="0"/>
                      </a:moveTo>
                      <a:cubicBezTo>
                        <a:pt x="0" y="18"/>
                        <a:pt x="0" y="18"/>
                        <a:pt x="0" y="18"/>
                      </a:cubicBezTo>
                      <a:cubicBezTo>
                        <a:pt x="0" y="18"/>
                        <a:pt x="0" y="18"/>
                        <a:pt x="0" y="18"/>
                      </a:cubicBezTo>
                      <a:cubicBezTo>
                        <a:pt x="0" y="19"/>
                        <a:pt x="0" y="20"/>
                        <a:pt x="0" y="21"/>
                      </a:cubicBezTo>
                      <a:cubicBezTo>
                        <a:pt x="0" y="28"/>
                        <a:pt x="15" y="34"/>
                        <a:pt x="35" y="34"/>
                      </a:cubicBezTo>
                      <a:cubicBezTo>
                        <a:pt x="54" y="34"/>
                        <a:pt x="70" y="28"/>
                        <a:pt x="70" y="21"/>
                      </a:cubicBezTo>
                      <a:cubicBezTo>
                        <a:pt x="70" y="0"/>
                        <a:pt x="70" y="0"/>
                        <a:pt x="70" y="0"/>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Oval 37"/>
                <p:cNvSpPr>
                  <a:spLocks noChangeArrowheads="1"/>
                </p:cNvSpPr>
                <p:nvPr/>
              </p:nvSpPr>
              <p:spPr bwMode="auto">
                <a:xfrm>
                  <a:off x="3865" y="1932"/>
                  <a:ext cx="360"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Freeform 38"/>
                <p:cNvSpPr>
                  <a:spLocks/>
                </p:cNvSpPr>
                <p:nvPr/>
              </p:nvSpPr>
              <p:spPr bwMode="auto">
                <a:xfrm>
                  <a:off x="4042" y="1959"/>
                  <a:ext cx="89" cy="48"/>
                </a:xfrm>
                <a:custGeom>
                  <a:avLst/>
                  <a:gdLst>
                    <a:gd name="T0" fmla="*/ 26 w 89"/>
                    <a:gd name="T1" fmla="*/ 10 h 48"/>
                    <a:gd name="T2" fmla="*/ 89 w 89"/>
                    <a:gd name="T3" fmla="*/ 0 h 48"/>
                    <a:gd name="T4" fmla="*/ 78 w 89"/>
                    <a:gd name="T5" fmla="*/ 32 h 48"/>
                    <a:gd name="T6" fmla="*/ 63 w 89"/>
                    <a:gd name="T7" fmla="*/ 26 h 48"/>
                    <a:gd name="T8" fmla="*/ 26 w 89"/>
                    <a:gd name="T9" fmla="*/ 48 h 48"/>
                    <a:gd name="T10" fmla="*/ 0 w 89"/>
                    <a:gd name="T11" fmla="*/ 37 h 48"/>
                    <a:gd name="T12" fmla="*/ 37 w 89"/>
                    <a:gd name="T13" fmla="*/ 16 h 48"/>
                    <a:gd name="T14" fmla="*/ 26 w 89"/>
                    <a:gd name="T15" fmla="*/ 1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8">
                      <a:moveTo>
                        <a:pt x="26" y="10"/>
                      </a:moveTo>
                      <a:lnTo>
                        <a:pt x="89" y="0"/>
                      </a:lnTo>
                      <a:lnTo>
                        <a:pt x="78" y="32"/>
                      </a:lnTo>
                      <a:lnTo>
                        <a:pt x="63" y="26"/>
                      </a:lnTo>
                      <a:lnTo>
                        <a:pt x="26" y="48"/>
                      </a:lnTo>
                      <a:lnTo>
                        <a:pt x="0" y="37"/>
                      </a:lnTo>
                      <a:lnTo>
                        <a:pt x="37" y="16"/>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Freeform 39"/>
                <p:cNvSpPr>
                  <a:spLocks/>
                </p:cNvSpPr>
                <p:nvPr/>
              </p:nvSpPr>
              <p:spPr bwMode="auto">
                <a:xfrm>
                  <a:off x="4058" y="2012"/>
                  <a:ext cx="99" cy="32"/>
                </a:xfrm>
                <a:custGeom>
                  <a:avLst/>
                  <a:gdLst>
                    <a:gd name="T0" fmla="*/ 0 w 99"/>
                    <a:gd name="T1" fmla="*/ 0 h 32"/>
                    <a:gd name="T2" fmla="*/ 68 w 99"/>
                    <a:gd name="T3" fmla="*/ 0 h 32"/>
                    <a:gd name="T4" fmla="*/ 57 w 99"/>
                    <a:gd name="T5" fmla="*/ 6 h 32"/>
                    <a:gd name="T6" fmla="*/ 99 w 99"/>
                    <a:gd name="T7" fmla="*/ 22 h 32"/>
                    <a:gd name="T8" fmla="*/ 78 w 99"/>
                    <a:gd name="T9" fmla="*/ 32 h 32"/>
                    <a:gd name="T10" fmla="*/ 36 w 99"/>
                    <a:gd name="T11" fmla="*/ 16 h 32"/>
                    <a:gd name="T12" fmla="*/ 21 w 99"/>
                    <a:gd name="T13" fmla="*/ 22 h 32"/>
                    <a:gd name="T14" fmla="*/ 0 w 9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32">
                      <a:moveTo>
                        <a:pt x="0" y="0"/>
                      </a:moveTo>
                      <a:lnTo>
                        <a:pt x="68" y="0"/>
                      </a:lnTo>
                      <a:lnTo>
                        <a:pt x="57" y="6"/>
                      </a:lnTo>
                      <a:lnTo>
                        <a:pt x="99" y="22"/>
                      </a:lnTo>
                      <a:lnTo>
                        <a:pt x="78" y="32"/>
                      </a:lnTo>
                      <a:lnTo>
                        <a:pt x="36" y="16"/>
                      </a:lnTo>
                      <a:lnTo>
                        <a:pt x="21"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Freeform 40"/>
                <p:cNvSpPr>
                  <a:spLocks/>
                </p:cNvSpPr>
                <p:nvPr/>
              </p:nvSpPr>
              <p:spPr bwMode="auto">
                <a:xfrm>
                  <a:off x="3927" y="1964"/>
                  <a:ext cx="105" cy="32"/>
                </a:xfrm>
                <a:custGeom>
                  <a:avLst/>
                  <a:gdLst>
                    <a:gd name="T0" fmla="*/ 0 w 105"/>
                    <a:gd name="T1" fmla="*/ 5 h 32"/>
                    <a:gd name="T2" fmla="*/ 21 w 105"/>
                    <a:gd name="T3" fmla="*/ 0 h 32"/>
                    <a:gd name="T4" fmla="*/ 68 w 105"/>
                    <a:gd name="T5" fmla="*/ 16 h 32"/>
                    <a:gd name="T6" fmla="*/ 73 w 105"/>
                    <a:gd name="T7" fmla="*/ 11 h 32"/>
                    <a:gd name="T8" fmla="*/ 105 w 105"/>
                    <a:gd name="T9" fmla="*/ 32 h 32"/>
                    <a:gd name="T10" fmla="*/ 42 w 105"/>
                    <a:gd name="T11" fmla="*/ 32 h 32"/>
                    <a:gd name="T12" fmla="*/ 47 w 105"/>
                    <a:gd name="T13" fmla="*/ 27 h 32"/>
                    <a:gd name="T14" fmla="*/ 0 w 105"/>
                    <a:gd name="T15" fmla="*/ 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0" y="5"/>
                      </a:moveTo>
                      <a:lnTo>
                        <a:pt x="21" y="0"/>
                      </a:lnTo>
                      <a:lnTo>
                        <a:pt x="68" y="16"/>
                      </a:lnTo>
                      <a:lnTo>
                        <a:pt x="73" y="11"/>
                      </a:lnTo>
                      <a:lnTo>
                        <a:pt x="105" y="32"/>
                      </a:lnTo>
                      <a:lnTo>
                        <a:pt x="42" y="32"/>
                      </a:lnTo>
                      <a:lnTo>
                        <a:pt x="47" y="27"/>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Freeform 41"/>
                <p:cNvSpPr>
                  <a:spLocks/>
                </p:cNvSpPr>
                <p:nvPr/>
              </p:nvSpPr>
              <p:spPr bwMode="auto">
                <a:xfrm>
                  <a:off x="3953" y="2007"/>
                  <a:ext cx="89" cy="37"/>
                </a:xfrm>
                <a:custGeom>
                  <a:avLst/>
                  <a:gdLst>
                    <a:gd name="T0" fmla="*/ 63 w 89"/>
                    <a:gd name="T1" fmla="*/ 0 h 37"/>
                    <a:gd name="T2" fmla="*/ 89 w 89"/>
                    <a:gd name="T3" fmla="*/ 5 h 37"/>
                    <a:gd name="T4" fmla="*/ 58 w 89"/>
                    <a:gd name="T5" fmla="*/ 27 h 37"/>
                    <a:gd name="T6" fmla="*/ 63 w 89"/>
                    <a:gd name="T7" fmla="*/ 32 h 37"/>
                    <a:gd name="T8" fmla="*/ 0 w 89"/>
                    <a:gd name="T9" fmla="*/ 37 h 37"/>
                    <a:gd name="T10" fmla="*/ 16 w 89"/>
                    <a:gd name="T11" fmla="*/ 11 h 37"/>
                    <a:gd name="T12" fmla="*/ 32 w 89"/>
                    <a:gd name="T13" fmla="*/ 16 h 37"/>
                    <a:gd name="T14" fmla="*/ 63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63" y="0"/>
                      </a:moveTo>
                      <a:lnTo>
                        <a:pt x="89" y="5"/>
                      </a:lnTo>
                      <a:lnTo>
                        <a:pt x="58" y="27"/>
                      </a:lnTo>
                      <a:lnTo>
                        <a:pt x="63" y="32"/>
                      </a:lnTo>
                      <a:lnTo>
                        <a:pt x="0" y="37"/>
                      </a:lnTo>
                      <a:lnTo>
                        <a:pt x="16" y="11"/>
                      </a:lnTo>
                      <a:lnTo>
                        <a:pt x="32" y="16"/>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11" name="Rectangle 510"/>
            <p:cNvSpPr/>
            <p:nvPr/>
          </p:nvSpPr>
          <p:spPr>
            <a:xfrm>
              <a:off x="357788" y="3090223"/>
              <a:ext cx="2442143" cy="313932"/>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1600" b="1" dirty="0" smtClean="0">
                  <a:gradFill>
                    <a:gsLst>
                      <a:gs pos="1250">
                        <a:schemeClr val="bg2"/>
                      </a:gs>
                      <a:gs pos="99000">
                        <a:schemeClr val="bg2"/>
                      </a:gs>
                    </a:gsLst>
                    <a:lin ang="5400000" scaled="0"/>
                  </a:gradFill>
                </a:rPr>
                <a:t>Spine Switches/Routers</a:t>
              </a:r>
              <a:endParaRPr lang="en-US" sz="1600" dirty="0">
                <a:gradFill>
                  <a:gsLst>
                    <a:gs pos="1250">
                      <a:schemeClr val="bg2"/>
                    </a:gs>
                    <a:gs pos="99000">
                      <a:schemeClr val="bg2"/>
                    </a:gs>
                  </a:gsLst>
                  <a:lin ang="5400000" scaled="0"/>
                </a:gradFill>
              </a:endParaRPr>
            </a:p>
          </p:txBody>
        </p:sp>
      </p:grpSp>
      <p:grpSp>
        <p:nvGrpSpPr>
          <p:cNvPr id="4" name="Group 3"/>
          <p:cNvGrpSpPr/>
          <p:nvPr/>
        </p:nvGrpSpPr>
        <p:grpSpPr>
          <a:xfrm>
            <a:off x="357788" y="507679"/>
            <a:ext cx="9844846" cy="4125235"/>
            <a:chOff x="357788" y="507679"/>
            <a:chExt cx="9844846" cy="4125235"/>
          </a:xfrm>
        </p:grpSpPr>
        <p:cxnSp>
          <p:nvCxnSpPr>
            <p:cNvPr id="513" name="Straight Connector 512"/>
            <p:cNvCxnSpPr/>
            <p:nvPr/>
          </p:nvCxnSpPr>
          <p:spPr>
            <a:xfrm flipV="1">
              <a:off x="3918699" y="824548"/>
              <a:ext cx="1836562" cy="79544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H="1" flipV="1">
              <a:off x="6060680" y="827901"/>
              <a:ext cx="862380" cy="304323"/>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V="1">
              <a:off x="4148746" y="1693908"/>
              <a:ext cx="4038992" cy="3246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a:off x="4148746" y="1726376"/>
              <a:ext cx="5313858" cy="32254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flipV="1">
              <a:off x="4148746" y="1185223"/>
              <a:ext cx="2880931" cy="541153"/>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5985309" y="930935"/>
              <a:ext cx="413321" cy="165300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5985309" y="930935"/>
              <a:ext cx="1690410" cy="200606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a:off x="5915771" y="860097"/>
              <a:ext cx="482859" cy="1723843"/>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5985309" y="930935"/>
              <a:ext cx="3600450" cy="102770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a:off x="3942891" y="1865459"/>
              <a:ext cx="3600450" cy="102770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H="1">
              <a:off x="5143500" y="824548"/>
              <a:ext cx="611761" cy="126142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24" name="Group 523"/>
            <p:cNvGrpSpPr/>
            <p:nvPr/>
          </p:nvGrpSpPr>
          <p:grpSpPr>
            <a:xfrm>
              <a:off x="5229225" y="1005523"/>
              <a:ext cx="4528942" cy="2660952"/>
              <a:chOff x="3294732" y="2485181"/>
              <a:chExt cx="4528942" cy="2660952"/>
            </a:xfrm>
          </p:grpSpPr>
          <p:cxnSp>
            <p:nvCxnSpPr>
              <p:cNvPr id="525" name="Straight Connector 524"/>
              <p:cNvCxnSpPr/>
              <p:nvPr/>
            </p:nvCxnSpPr>
            <p:spPr>
              <a:xfrm flipH="1">
                <a:off x="3342357" y="3173566"/>
                <a:ext cx="2910888" cy="315867"/>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H="1">
                <a:off x="3964276" y="3173566"/>
                <a:ext cx="2288969" cy="51219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H="1">
                <a:off x="4498939" y="3173566"/>
                <a:ext cx="1754306" cy="75811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flipH="1">
                <a:off x="4955491" y="3301252"/>
                <a:ext cx="1517349" cy="85424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flipH="1">
                <a:off x="4955491" y="3528582"/>
                <a:ext cx="2572620" cy="62691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flipH="1">
                <a:off x="4498939" y="3542136"/>
                <a:ext cx="3025430" cy="38954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flipH="1">
                <a:off x="4006284" y="3528582"/>
                <a:ext cx="3521827" cy="15042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flipH="1">
                <a:off x="6433400" y="3637192"/>
                <a:ext cx="1326715" cy="1256506"/>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flipH="1">
                <a:off x="4868589" y="3173566"/>
                <a:ext cx="1384656" cy="10750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flipH="1">
                <a:off x="5341921" y="3173566"/>
                <a:ext cx="911324" cy="364282"/>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flipH="1">
                <a:off x="6317439" y="3528582"/>
                <a:ext cx="1210672" cy="456642"/>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H="1">
                <a:off x="5837237" y="3528582"/>
                <a:ext cx="1690874" cy="27348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H="1">
                <a:off x="5344371" y="3528582"/>
                <a:ext cx="2183740" cy="12074"/>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flipH="1" flipV="1">
                <a:off x="4847710" y="3279954"/>
                <a:ext cx="2677681" cy="23550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flipH="1" flipV="1">
                <a:off x="4347895" y="3061609"/>
                <a:ext cx="1905350" cy="111957"/>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flipH="1">
                <a:off x="5450500" y="3279954"/>
                <a:ext cx="1032792" cy="1133526"/>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flipH="1" flipV="1">
                <a:off x="4347895" y="3061609"/>
                <a:ext cx="3180216" cy="466973"/>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flipH="1">
                <a:off x="3299495" y="3528582"/>
                <a:ext cx="4228616" cy="1323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flipH="1">
                <a:off x="5918715" y="3279954"/>
                <a:ext cx="564577" cy="1340305"/>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6484346" y="3299642"/>
                <a:ext cx="474594" cy="1846491"/>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flipH="1">
                <a:off x="6317439" y="3279954"/>
                <a:ext cx="165853" cy="70527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p:nvPr/>
            </p:nvCxnSpPr>
            <p:spPr>
              <a:xfrm flipH="1">
                <a:off x="5918715" y="3651384"/>
                <a:ext cx="1809801" cy="968875"/>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7" name="Straight Connector 546"/>
              <p:cNvCxnSpPr/>
              <p:nvPr/>
            </p:nvCxnSpPr>
            <p:spPr>
              <a:xfrm flipH="1">
                <a:off x="5450500" y="3637192"/>
                <a:ext cx="2309615" cy="77628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p:nvPr/>
            </p:nvCxnSpPr>
            <p:spPr>
              <a:xfrm flipH="1">
                <a:off x="6433400" y="3279954"/>
                <a:ext cx="49892" cy="1613744"/>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a:off x="6483292" y="3279954"/>
                <a:ext cx="1340382" cy="1408596"/>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a:off x="6483292" y="3279954"/>
                <a:ext cx="891218" cy="1227851"/>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flipH="1">
                <a:off x="6817272" y="3637192"/>
                <a:ext cx="942843" cy="58786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a:off x="7760115" y="3637192"/>
                <a:ext cx="61109" cy="105135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flipH="1">
                <a:off x="6958940" y="3611919"/>
                <a:ext cx="818520" cy="1534214"/>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4" name="Straight Connector 553"/>
              <p:cNvCxnSpPr/>
              <p:nvPr/>
            </p:nvCxnSpPr>
            <p:spPr>
              <a:xfrm flipH="1">
                <a:off x="5837237" y="3279954"/>
                <a:ext cx="646055" cy="52210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6483292" y="3279954"/>
                <a:ext cx="333980" cy="945107"/>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flipH="1">
                <a:off x="7373190" y="3637192"/>
                <a:ext cx="386925" cy="872942"/>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a:off x="5083566" y="2847676"/>
                <a:ext cx="2737659" cy="184087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3809150" y="2487001"/>
                <a:ext cx="4014437" cy="2190442"/>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a:off x="5083566" y="2847676"/>
                <a:ext cx="2290944" cy="166172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a:off x="3809150" y="2487001"/>
                <a:ext cx="3556171" cy="200715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a:off x="5083566" y="2847676"/>
                <a:ext cx="1872925" cy="229534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a:off x="3809150" y="2487001"/>
                <a:ext cx="2623025" cy="240669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a:off x="3809150" y="2487001"/>
                <a:ext cx="2112959" cy="213325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3809150" y="2487001"/>
                <a:ext cx="1649760" cy="191838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a:off x="3809150" y="2487001"/>
                <a:ext cx="1147992" cy="166667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a:off x="3809150" y="2487001"/>
                <a:ext cx="699626" cy="143273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a:off x="3820392" y="2485181"/>
                <a:ext cx="145435" cy="119335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flipH="1">
                <a:off x="3310607" y="2487001"/>
                <a:ext cx="498544" cy="107545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3813663" y="2487942"/>
                <a:ext cx="541033" cy="57446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3809150" y="2487001"/>
                <a:ext cx="1037335" cy="78422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a:off x="3814417" y="2491021"/>
                <a:ext cx="1526212" cy="104422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a:off x="3809150" y="2487001"/>
                <a:ext cx="2045090" cy="130992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a:off x="5083566" y="2847676"/>
                <a:ext cx="1248956" cy="114370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a:xfrm>
                <a:off x="5083566" y="2847676"/>
                <a:ext cx="1715543" cy="137336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a:off x="3809150" y="2487001"/>
                <a:ext cx="2994544" cy="1724703"/>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a:off x="3814417" y="2491021"/>
                <a:ext cx="2511757" cy="148608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7" name="Straight Connector 576"/>
              <p:cNvCxnSpPr/>
              <p:nvPr/>
            </p:nvCxnSpPr>
            <p:spPr>
              <a:xfrm flipH="1" flipV="1">
                <a:off x="5083566" y="2847676"/>
                <a:ext cx="262331" cy="695576"/>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flipV="1">
                <a:off x="4857538" y="2847676"/>
                <a:ext cx="226028" cy="44326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flipV="1">
                <a:off x="3294732" y="2847676"/>
                <a:ext cx="1788834" cy="73700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a:xfrm flipV="1">
                <a:off x="3973650" y="2847676"/>
                <a:ext cx="1109916" cy="83775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a:xfrm flipV="1">
                <a:off x="4509201" y="2847676"/>
                <a:ext cx="574365" cy="106613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flipV="1">
                <a:off x="4960411" y="2847676"/>
                <a:ext cx="123155" cy="130020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flipH="1" flipV="1">
                <a:off x="5087308" y="2846196"/>
                <a:ext cx="372827" cy="155225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flipH="1" flipV="1">
                <a:off x="5083566" y="2847676"/>
                <a:ext cx="837983" cy="176776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flipH="1" flipV="1">
                <a:off x="5083566" y="2847676"/>
                <a:ext cx="1346092" cy="2050042"/>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a:xfrm flipH="1" flipV="1">
                <a:off x="3816973" y="2492724"/>
                <a:ext cx="3144893" cy="2650296"/>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87" name="Straight Connector 586"/>
            <p:cNvCxnSpPr/>
            <p:nvPr/>
          </p:nvCxnSpPr>
          <p:spPr>
            <a:xfrm flipV="1">
              <a:off x="5334000" y="1693908"/>
              <a:ext cx="2853738" cy="41588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V="1">
              <a:off x="5338763" y="2048924"/>
              <a:ext cx="4123841" cy="6086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89" name="Group 588"/>
            <p:cNvGrpSpPr/>
            <p:nvPr/>
          </p:nvGrpSpPr>
          <p:grpSpPr>
            <a:xfrm>
              <a:off x="3391761" y="1971962"/>
              <a:ext cx="4335633" cy="2660952"/>
              <a:chOff x="3488041" y="2485181"/>
              <a:chExt cx="4335633" cy="2660952"/>
            </a:xfrm>
          </p:grpSpPr>
          <p:cxnSp>
            <p:nvCxnSpPr>
              <p:cNvPr id="590" name="Straight Connector 589"/>
              <p:cNvCxnSpPr/>
              <p:nvPr/>
            </p:nvCxnSpPr>
            <p:spPr>
              <a:xfrm flipH="1">
                <a:off x="3488041" y="3173566"/>
                <a:ext cx="2765204" cy="277555"/>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flipH="1">
                <a:off x="3964276" y="3173566"/>
                <a:ext cx="2288969" cy="51219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flipH="1">
                <a:off x="4498939" y="3173566"/>
                <a:ext cx="1754306" cy="75811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flipH="1">
                <a:off x="4955491" y="3301252"/>
                <a:ext cx="1517349" cy="85424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H="1">
                <a:off x="4955491" y="3528582"/>
                <a:ext cx="2572620" cy="62691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5" name="Straight Connector 594"/>
              <p:cNvCxnSpPr/>
              <p:nvPr/>
            </p:nvCxnSpPr>
            <p:spPr>
              <a:xfrm flipH="1">
                <a:off x="4498939" y="3542136"/>
                <a:ext cx="3025430" cy="38954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flipH="1">
                <a:off x="4006284" y="3528582"/>
                <a:ext cx="3521827" cy="15042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flipH="1">
                <a:off x="6433400" y="3637192"/>
                <a:ext cx="1326715" cy="1256506"/>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flipH="1">
                <a:off x="4868589" y="3173566"/>
                <a:ext cx="1384656" cy="10750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flipH="1">
                <a:off x="5341921" y="3173566"/>
                <a:ext cx="911324" cy="364282"/>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H="1">
                <a:off x="6317439" y="3528582"/>
                <a:ext cx="1210672" cy="456642"/>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1" name="Straight Connector 600"/>
              <p:cNvCxnSpPr/>
              <p:nvPr/>
            </p:nvCxnSpPr>
            <p:spPr>
              <a:xfrm flipH="1">
                <a:off x="5837237" y="3528582"/>
                <a:ext cx="1690874" cy="27348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2" name="Straight Connector 601"/>
              <p:cNvCxnSpPr/>
              <p:nvPr/>
            </p:nvCxnSpPr>
            <p:spPr>
              <a:xfrm flipH="1">
                <a:off x="5344371" y="3528582"/>
                <a:ext cx="2183740" cy="12074"/>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flipH="1" flipV="1">
                <a:off x="4847711" y="3279954"/>
                <a:ext cx="2680400" cy="24862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p:nvPr/>
            </p:nvCxnSpPr>
            <p:spPr>
              <a:xfrm flipH="1" flipV="1">
                <a:off x="4347895" y="3061609"/>
                <a:ext cx="1905350" cy="111957"/>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H="1">
                <a:off x="5450500" y="3279954"/>
                <a:ext cx="1032792" cy="1133526"/>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H="1" flipV="1">
                <a:off x="4347895" y="3061609"/>
                <a:ext cx="3180216" cy="466973"/>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7" name="Straight Connector 606"/>
              <p:cNvCxnSpPr/>
              <p:nvPr/>
            </p:nvCxnSpPr>
            <p:spPr>
              <a:xfrm flipH="1" flipV="1">
                <a:off x="3488041" y="3451121"/>
                <a:ext cx="4040070" cy="77461"/>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flipH="1">
                <a:off x="5918715" y="3279954"/>
                <a:ext cx="564577" cy="1340305"/>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6484346" y="3299642"/>
                <a:ext cx="474594" cy="1846491"/>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p:nvPr/>
            </p:nvCxnSpPr>
            <p:spPr>
              <a:xfrm flipH="1">
                <a:off x="6317439" y="3279954"/>
                <a:ext cx="165853" cy="705270"/>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1" name="Straight Connector 610"/>
              <p:cNvCxnSpPr/>
              <p:nvPr/>
            </p:nvCxnSpPr>
            <p:spPr>
              <a:xfrm flipH="1">
                <a:off x="5918715" y="3651384"/>
                <a:ext cx="1809801" cy="968875"/>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2" name="Straight Connector 611"/>
              <p:cNvCxnSpPr/>
              <p:nvPr/>
            </p:nvCxnSpPr>
            <p:spPr>
              <a:xfrm flipH="1">
                <a:off x="5450500" y="3637192"/>
                <a:ext cx="2309615" cy="77628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flipH="1">
                <a:off x="6433400" y="3279954"/>
                <a:ext cx="49892" cy="1613744"/>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a:off x="6483292" y="3279954"/>
                <a:ext cx="1340382" cy="1408596"/>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a:off x="6483292" y="3279954"/>
                <a:ext cx="891218" cy="1227851"/>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H="1">
                <a:off x="6817272" y="3637192"/>
                <a:ext cx="942843" cy="587869"/>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a:off x="7760115" y="3637192"/>
                <a:ext cx="61109" cy="105135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flipH="1">
                <a:off x="6958940" y="3611919"/>
                <a:ext cx="818520" cy="1534214"/>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H="1">
                <a:off x="5837237" y="3279954"/>
                <a:ext cx="646055" cy="522108"/>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a:off x="6483292" y="3279954"/>
                <a:ext cx="333980" cy="945107"/>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H="1">
                <a:off x="7373190" y="3637192"/>
                <a:ext cx="386925" cy="872942"/>
              </a:xfrm>
              <a:prstGeom prst="line">
                <a:avLst/>
              </a:prstGeom>
              <a:ln>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5083566" y="2847676"/>
                <a:ext cx="2737659" cy="184087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a:off x="3809150" y="2487001"/>
                <a:ext cx="4014437" cy="2190442"/>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a:off x="5083566" y="2847676"/>
                <a:ext cx="2290944" cy="166172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5" name="Straight Connector 624"/>
              <p:cNvCxnSpPr/>
              <p:nvPr/>
            </p:nvCxnSpPr>
            <p:spPr>
              <a:xfrm>
                <a:off x="3809150" y="2487001"/>
                <a:ext cx="3556171" cy="200715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a:off x="5083566" y="2847676"/>
                <a:ext cx="1872925" cy="229534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3809150" y="2487001"/>
                <a:ext cx="2623025" cy="240669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3809150" y="2487001"/>
                <a:ext cx="2112959" cy="213325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a:off x="3809150" y="2487001"/>
                <a:ext cx="1649760" cy="191838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0" name="Straight Connector 629"/>
              <p:cNvCxnSpPr/>
              <p:nvPr/>
            </p:nvCxnSpPr>
            <p:spPr>
              <a:xfrm>
                <a:off x="3809150" y="2487001"/>
                <a:ext cx="1147992" cy="166667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3809150" y="2487001"/>
                <a:ext cx="699626" cy="143273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3820392" y="2485181"/>
                <a:ext cx="145435" cy="119335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flipH="1">
                <a:off x="3495066" y="2487001"/>
                <a:ext cx="314084" cy="96637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a:off x="3809150" y="2487001"/>
                <a:ext cx="545546" cy="57540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3809150" y="2487001"/>
                <a:ext cx="1037335" cy="784228"/>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a:off x="3814417" y="2491021"/>
                <a:ext cx="1526212" cy="104422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a:off x="3809150" y="2487001"/>
                <a:ext cx="2045090" cy="130992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a:off x="5083566" y="2847676"/>
                <a:ext cx="1248956" cy="1143704"/>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5083566" y="2847676"/>
                <a:ext cx="1715543" cy="137336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3809150" y="2487001"/>
                <a:ext cx="2973450" cy="173404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3814417" y="2491021"/>
                <a:ext cx="2515274" cy="1511713"/>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flipV="1">
                <a:off x="5083566" y="2847676"/>
                <a:ext cx="262331" cy="695576"/>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flipV="1">
                <a:off x="4857538" y="2847676"/>
                <a:ext cx="226028" cy="44326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a:xfrm flipV="1">
                <a:off x="3508372" y="2847676"/>
                <a:ext cx="1575194" cy="59655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3973650" y="2847676"/>
                <a:ext cx="1109916" cy="83775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4509201" y="2847676"/>
                <a:ext cx="574365" cy="1066135"/>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flipV="1">
                <a:off x="4960411" y="2847676"/>
                <a:ext cx="123155" cy="1300209"/>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flipH="1" flipV="1">
                <a:off x="5087308" y="2846196"/>
                <a:ext cx="372827" cy="1552251"/>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flipH="1" flipV="1">
                <a:off x="5083566" y="2847676"/>
                <a:ext cx="837983" cy="1767767"/>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flipH="1" flipV="1">
                <a:off x="5083566" y="2847676"/>
                <a:ext cx="1346092" cy="2050042"/>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flipH="1" flipV="1">
                <a:off x="3816973" y="2492724"/>
                <a:ext cx="3144893" cy="2650296"/>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52" name="Rectangle 651"/>
            <p:cNvSpPr/>
            <p:nvPr/>
          </p:nvSpPr>
          <p:spPr>
            <a:xfrm>
              <a:off x="357788" y="1913332"/>
              <a:ext cx="2060179" cy="535531"/>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pPr>
              <a:r>
                <a:rPr lang="en-US" sz="1600" b="1" dirty="0" smtClean="0">
                  <a:gradFill>
                    <a:gsLst>
                      <a:gs pos="1250">
                        <a:schemeClr val="bg2"/>
                      </a:gs>
                      <a:gs pos="99000">
                        <a:schemeClr val="bg2"/>
                      </a:gs>
                    </a:gsLst>
                    <a:lin ang="5400000" scaled="0"/>
                  </a:gradFill>
                </a:rPr>
                <a:t>Fixed-Function </a:t>
              </a:r>
            </a:p>
            <a:p>
              <a:pPr>
                <a:lnSpc>
                  <a:spcPct val="90000"/>
                </a:lnSpc>
              </a:pPr>
              <a:r>
                <a:rPr lang="en-US" sz="1600" b="1" dirty="0">
                  <a:gradFill>
                    <a:gsLst>
                      <a:gs pos="1250">
                        <a:schemeClr val="bg2"/>
                      </a:gs>
                      <a:gs pos="99000">
                        <a:schemeClr val="bg2"/>
                      </a:gs>
                    </a:gsLst>
                    <a:lin ang="5400000" scaled="0"/>
                  </a:gradFill>
                </a:rPr>
                <a:t>P</a:t>
              </a:r>
              <a:r>
                <a:rPr lang="en-US" sz="1600" b="1" dirty="0" smtClean="0">
                  <a:gradFill>
                    <a:gsLst>
                      <a:gs pos="1250">
                        <a:schemeClr val="bg2"/>
                      </a:gs>
                      <a:gs pos="99000">
                        <a:schemeClr val="bg2"/>
                      </a:gs>
                    </a:gsLst>
                    <a:lin ang="5400000" scaled="0"/>
                  </a:gradFill>
                </a:rPr>
                <a:t>hysical </a:t>
              </a:r>
              <a:r>
                <a:rPr lang="en-US" sz="1600" b="1" dirty="0">
                  <a:gradFill>
                    <a:gsLst>
                      <a:gs pos="1250">
                        <a:schemeClr val="bg2"/>
                      </a:gs>
                      <a:gs pos="99000">
                        <a:schemeClr val="bg2"/>
                      </a:gs>
                    </a:gsLst>
                    <a:lin ang="5400000" scaled="0"/>
                  </a:gradFill>
                </a:rPr>
                <a:t>A</a:t>
              </a:r>
              <a:r>
                <a:rPr lang="en-US" sz="1600" b="1" dirty="0" smtClean="0">
                  <a:gradFill>
                    <a:gsLst>
                      <a:gs pos="1250">
                        <a:schemeClr val="bg2"/>
                      </a:gs>
                      <a:gs pos="99000">
                        <a:schemeClr val="bg2"/>
                      </a:gs>
                    </a:gsLst>
                    <a:lin ang="5400000" scaled="0"/>
                  </a:gradFill>
                </a:rPr>
                <a:t>ppliances</a:t>
              </a:r>
              <a:endParaRPr lang="en-US" sz="1600" dirty="0">
                <a:gradFill>
                  <a:gsLst>
                    <a:gs pos="1250">
                      <a:schemeClr val="bg2"/>
                    </a:gs>
                    <a:gs pos="99000">
                      <a:schemeClr val="bg2"/>
                    </a:gs>
                  </a:gsLst>
                  <a:lin ang="5400000" scaled="0"/>
                </a:gradFill>
              </a:endParaRPr>
            </a:p>
          </p:txBody>
        </p:sp>
        <p:pic>
          <p:nvPicPr>
            <p:cNvPr id="653" name="Picture 6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198" y="1439361"/>
              <a:ext cx="1253028" cy="741735"/>
            </a:xfrm>
            <a:prstGeom prst="rect">
              <a:avLst/>
            </a:prstGeom>
          </p:spPr>
        </p:pic>
        <p:pic>
          <p:nvPicPr>
            <p:cNvPr id="654" name="Picture 6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820" y="2644105"/>
              <a:ext cx="1253028" cy="741735"/>
            </a:xfrm>
            <a:prstGeom prst="rect">
              <a:avLst/>
            </a:prstGeom>
          </p:spPr>
        </p:pic>
        <p:pic>
          <p:nvPicPr>
            <p:cNvPr id="655" name="Picture 6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5946" y="2242523"/>
              <a:ext cx="1253028" cy="741735"/>
            </a:xfrm>
            <a:prstGeom prst="rect">
              <a:avLst/>
            </a:prstGeom>
          </p:spPr>
        </p:pic>
        <p:pic>
          <p:nvPicPr>
            <p:cNvPr id="656" name="Picture 6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072" y="1840942"/>
              <a:ext cx="1253028" cy="741735"/>
            </a:xfrm>
            <a:prstGeom prst="rect">
              <a:avLst/>
            </a:prstGeom>
          </p:spPr>
        </p:pic>
        <p:pic>
          <p:nvPicPr>
            <p:cNvPr id="657" name="Picture 6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984" y="507679"/>
              <a:ext cx="1253028" cy="741735"/>
            </a:xfrm>
            <a:prstGeom prst="rect">
              <a:avLst/>
            </a:prstGeom>
          </p:spPr>
        </p:pic>
        <p:pic>
          <p:nvPicPr>
            <p:cNvPr id="658" name="Picture 6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9606" y="1712423"/>
              <a:ext cx="1253028" cy="741735"/>
            </a:xfrm>
            <a:prstGeom prst="rect">
              <a:avLst/>
            </a:prstGeom>
          </p:spPr>
        </p:pic>
        <p:pic>
          <p:nvPicPr>
            <p:cNvPr id="659" name="Picture 6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732" y="1310841"/>
              <a:ext cx="1253028" cy="741735"/>
            </a:xfrm>
            <a:prstGeom prst="rect">
              <a:avLst/>
            </a:prstGeom>
          </p:spPr>
        </p:pic>
        <p:pic>
          <p:nvPicPr>
            <p:cNvPr id="660" name="Picture 6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858" y="909260"/>
              <a:ext cx="1253028" cy="741735"/>
            </a:xfrm>
            <a:prstGeom prst="rect">
              <a:avLst/>
            </a:prstGeom>
          </p:spPr>
        </p:pic>
      </p:grpSp>
      <p:grpSp>
        <p:nvGrpSpPr>
          <p:cNvPr id="697" name="Group 696"/>
          <p:cNvGrpSpPr/>
          <p:nvPr/>
        </p:nvGrpSpPr>
        <p:grpSpPr>
          <a:xfrm>
            <a:off x="357788" y="837029"/>
            <a:ext cx="6357337" cy="1229896"/>
            <a:chOff x="357788" y="837029"/>
            <a:chExt cx="6357337" cy="1229896"/>
          </a:xfrm>
        </p:grpSpPr>
        <p:grpSp>
          <p:nvGrpSpPr>
            <p:cNvPr id="688" name="Group 687"/>
            <p:cNvGrpSpPr/>
            <p:nvPr/>
          </p:nvGrpSpPr>
          <p:grpSpPr>
            <a:xfrm>
              <a:off x="3937309" y="837029"/>
              <a:ext cx="2777816" cy="1229896"/>
              <a:chOff x="3937309" y="837029"/>
              <a:chExt cx="2777816" cy="1229896"/>
            </a:xfrm>
          </p:grpSpPr>
          <p:grpSp>
            <p:nvGrpSpPr>
              <p:cNvPr id="665" name="Group 664"/>
              <p:cNvGrpSpPr/>
              <p:nvPr/>
            </p:nvGrpSpPr>
            <p:grpSpPr>
              <a:xfrm>
                <a:off x="5507404" y="1207478"/>
                <a:ext cx="597994" cy="412672"/>
                <a:chOff x="7538914" y="895103"/>
                <a:chExt cx="757889" cy="523015"/>
              </a:xfrm>
            </p:grpSpPr>
            <p:sp>
              <p:nvSpPr>
                <p:cNvPr id="666" name="Freeform 18"/>
                <p:cNvSpPr>
                  <a:spLocks/>
                </p:cNvSpPr>
                <p:nvPr/>
              </p:nvSpPr>
              <p:spPr bwMode="auto">
                <a:xfrm>
                  <a:off x="7538914" y="1041999"/>
                  <a:ext cx="757889" cy="376119"/>
                </a:xfrm>
                <a:custGeom>
                  <a:avLst/>
                  <a:gdLst>
                    <a:gd name="T0" fmla="*/ 6 w 397"/>
                    <a:gd name="T1" fmla="*/ 0 h 197"/>
                    <a:gd name="T2" fmla="*/ 0 w 397"/>
                    <a:gd name="T3" fmla="*/ 104 h 197"/>
                    <a:gd name="T4" fmla="*/ 0 w 397"/>
                    <a:gd name="T5" fmla="*/ 104 h 197"/>
                    <a:gd name="T6" fmla="*/ 0 w 397"/>
                    <a:gd name="T7" fmla="*/ 122 h 197"/>
                    <a:gd name="T8" fmla="*/ 199 w 397"/>
                    <a:gd name="T9" fmla="*/ 197 h 197"/>
                    <a:gd name="T10" fmla="*/ 397 w 397"/>
                    <a:gd name="T11" fmla="*/ 122 h 197"/>
                    <a:gd name="T12" fmla="*/ 397 w 397"/>
                    <a:gd name="T13" fmla="*/ 0 h 197"/>
                    <a:gd name="T14" fmla="*/ 6 w 397"/>
                    <a:gd name="T15" fmla="*/ 0 h 197"/>
                    <a:gd name="T16" fmla="*/ 6 w 397"/>
                    <a:gd name="T1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197">
                      <a:moveTo>
                        <a:pt x="6" y="0"/>
                      </a:moveTo>
                      <a:cubicBezTo>
                        <a:pt x="0" y="104"/>
                        <a:pt x="0" y="104"/>
                        <a:pt x="0" y="104"/>
                      </a:cubicBezTo>
                      <a:cubicBezTo>
                        <a:pt x="0" y="104"/>
                        <a:pt x="0" y="104"/>
                        <a:pt x="0" y="104"/>
                      </a:cubicBezTo>
                      <a:cubicBezTo>
                        <a:pt x="0" y="110"/>
                        <a:pt x="0" y="116"/>
                        <a:pt x="0" y="122"/>
                      </a:cubicBezTo>
                      <a:cubicBezTo>
                        <a:pt x="0" y="162"/>
                        <a:pt x="85" y="197"/>
                        <a:pt x="199" y="197"/>
                      </a:cubicBezTo>
                      <a:cubicBezTo>
                        <a:pt x="307" y="197"/>
                        <a:pt x="397" y="162"/>
                        <a:pt x="397" y="122"/>
                      </a:cubicBezTo>
                      <a:cubicBezTo>
                        <a:pt x="397" y="0"/>
                        <a:pt x="397" y="0"/>
                        <a:pt x="397" y="0"/>
                      </a:cubicBezTo>
                      <a:cubicBezTo>
                        <a:pt x="6" y="0"/>
                        <a:pt x="6" y="0"/>
                        <a:pt x="6" y="0"/>
                      </a:cubicBezTo>
                      <a:cubicBezTo>
                        <a:pt x="6" y="0"/>
                        <a:pt x="6" y="0"/>
                        <a:pt x="6" y="0"/>
                      </a:cubicBezTo>
                      <a:close/>
                    </a:path>
                  </a:pathLst>
                </a:custGeom>
                <a:solidFill>
                  <a:srgbClr val="015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Oval 19"/>
                <p:cNvSpPr>
                  <a:spLocks noChangeArrowheads="1"/>
                </p:cNvSpPr>
                <p:nvPr/>
              </p:nvSpPr>
              <p:spPr bwMode="auto">
                <a:xfrm>
                  <a:off x="7551828" y="895103"/>
                  <a:ext cx="744975" cy="299443"/>
                </a:xfrm>
                <a:prstGeom prst="ellipse">
                  <a:avLst/>
                </a:prstGeom>
                <a:solidFill>
                  <a:srgbClr val="32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Freeform 20"/>
                <p:cNvSpPr>
                  <a:spLocks/>
                </p:cNvSpPr>
                <p:nvPr/>
              </p:nvSpPr>
              <p:spPr bwMode="auto">
                <a:xfrm>
                  <a:off x="7920683" y="952409"/>
                  <a:ext cx="183217" cy="99276"/>
                </a:xfrm>
                <a:custGeom>
                  <a:avLst/>
                  <a:gdLst>
                    <a:gd name="T0" fmla="*/ 66 w 227"/>
                    <a:gd name="T1" fmla="*/ 26 h 123"/>
                    <a:gd name="T2" fmla="*/ 227 w 227"/>
                    <a:gd name="T3" fmla="*/ 0 h 123"/>
                    <a:gd name="T4" fmla="*/ 198 w 227"/>
                    <a:gd name="T5" fmla="*/ 82 h 123"/>
                    <a:gd name="T6" fmla="*/ 160 w 227"/>
                    <a:gd name="T7" fmla="*/ 66 h 123"/>
                    <a:gd name="T8" fmla="*/ 66 w 227"/>
                    <a:gd name="T9" fmla="*/ 123 h 123"/>
                    <a:gd name="T10" fmla="*/ 0 w 227"/>
                    <a:gd name="T11" fmla="*/ 94 h 123"/>
                    <a:gd name="T12" fmla="*/ 94 w 227"/>
                    <a:gd name="T13" fmla="*/ 42 h 123"/>
                    <a:gd name="T14" fmla="*/ 66 w 227"/>
                    <a:gd name="T15" fmla="*/ 26 h 123"/>
                    <a:gd name="T16" fmla="*/ 66 w 227"/>
                    <a:gd name="T17" fmla="*/ 26 h 123"/>
                    <a:gd name="T18" fmla="*/ 66 w 227"/>
                    <a:gd name="T19" fmla="*/ 2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23">
                      <a:moveTo>
                        <a:pt x="66" y="26"/>
                      </a:moveTo>
                      <a:lnTo>
                        <a:pt x="227" y="0"/>
                      </a:lnTo>
                      <a:lnTo>
                        <a:pt x="198" y="82"/>
                      </a:lnTo>
                      <a:lnTo>
                        <a:pt x="160" y="66"/>
                      </a:lnTo>
                      <a:lnTo>
                        <a:pt x="66" y="123"/>
                      </a:lnTo>
                      <a:lnTo>
                        <a:pt x="0" y="94"/>
                      </a:lnTo>
                      <a:lnTo>
                        <a:pt x="94" y="42"/>
                      </a:lnTo>
                      <a:lnTo>
                        <a:pt x="66" y="26"/>
                      </a:lnTo>
                      <a:lnTo>
                        <a:pt x="66" y="26"/>
                      </a:lnTo>
                      <a:lnTo>
                        <a:pt x="6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Freeform 21"/>
                <p:cNvSpPr>
                  <a:spLocks/>
                </p:cNvSpPr>
                <p:nvPr/>
              </p:nvSpPr>
              <p:spPr bwMode="auto">
                <a:xfrm>
                  <a:off x="7951354" y="1062984"/>
                  <a:ext cx="205816" cy="66184"/>
                </a:xfrm>
                <a:custGeom>
                  <a:avLst/>
                  <a:gdLst>
                    <a:gd name="T0" fmla="*/ 0 w 255"/>
                    <a:gd name="T1" fmla="*/ 0 h 82"/>
                    <a:gd name="T2" fmla="*/ 177 w 255"/>
                    <a:gd name="T3" fmla="*/ 0 h 82"/>
                    <a:gd name="T4" fmla="*/ 149 w 255"/>
                    <a:gd name="T5" fmla="*/ 14 h 82"/>
                    <a:gd name="T6" fmla="*/ 255 w 255"/>
                    <a:gd name="T7" fmla="*/ 56 h 82"/>
                    <a:gd name="T8" fmla="*/ 203 w 255"/>
                    <a:gd name="T9" fmla="*/ 82 h 82"/>
                    <a:gd name="T10" fmla="*/ 94 w 255"/>
                    <a:gd name="T11" fmla="*/ 40 h 82"/>
                    <a:gd name="T12" fmla="*/ 54 w 255"/>
                    <a:gd name="T13" fmla="*/ 56 h 82"/>
                    <a:gd name="T14" fmla="*/ 0 w 255"/>
                    <a:gd name="T15" fmla="*/ 0 h 82"/>
                    <a:gd name="T16" fmla="*/ 0 w 255"/>
                    <a:gd name="T17" fmla="*/ 0 h 82"/>
                    <a:gd name="T18" fmla="*/ 0 w 255"/>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82">
                      <a:moveTo>
                        <a:pt x="0" y="0"/>
                      </a:moveTo>
                      <a:lnTo>
                        <a:pt x="177" y="0"/>
                      </a:lnTo>
                      <a:lnTo>
                        <a:pt x="149" y="14"/>
                      </a:lnTo>
                      <a:lnTo>
                        <a:pt x="255" y="56"/>
                      </a:lnTo>
                      <a:lnTo>
                        <a:pt x="203" y="82"/>
                      </a:lnTo>
                      <a:lnTo>
                        <a:pt x="94" y="40"/>
                      </a:lnTo>
                      <a:lnTo>
                        <a:pt x="54" y="56"/>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Freeform 22"/>
                <p:cNvSpPr>
                  <a:spLocks/>
                </p:cNvSpPr>
                <p:nvPr/>
              </p:nvSpPr>
              <p:spPr bwMode="auto">
                <a:xfrm>
                  <a:off x="7681775" y="961287"/>
                  <a:ext cx="215502" cy="69413"/>
                </a:xfrm>
                <a:custGeom>
                  <a:avLst/>
                  <a:gdLst>
                    <a:gd name="T0" fmla="*/ 0 w 267"/>
                    <a:gd name="T1" fmla="*/ 15 h 86"/>
                    <a:gd name="T2" fmla="*/ 52 w 267"/>
                    <a:gd name="T3" fmla="*/ 0 h 86"/>
                    <a:gd name="T4" fmla="*/ 173 w 267"/>
                    <a:gd name="T5" fmla="*/ 43 h 86"/>
                    <a:gd name="T6" fmla="*/ 184 w 267"/>
                    <a:gd name="T7" fmla="*/ 31 h 86"/>
                    <a:gd name="T8" fmla="*/ 267 w 267"/>
                    <a:gd name="T9" fmla="*/ 86 h 86"/>
                    <a:gd name="T10" fmla="*/ 106 w 267"/>
                    <a:gd name="T11" fmla="*/ 86 h 86"/>
                    <a:gd name="T12" fmla="*/ 118 w 267"/>
                    <a:gd name="T13" fmla="*/ 71 h 86"/>
                    <a:gd name="T14" fmla="*/ 0 w 267"/>
                    <a:gd name="T15" fmla="*/ 15 h 86"/>
                    <a:gd name="T16" fmla="*/ 0 w 267"/>
                    <a:gd name="T17" fmla="*/ 15 h 86"/>
                    <a:gd name="T18" fmla="*/ 0 w 267"/>
                    <a:gd name="T19" fmla="*/ 1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86">
                      <a:moveTo>
                        <a:pt x="0" y="15"/>
                      </a:moveTo>
                      <a:lnTo>
                        <a:pt x="52" y="0"/>
                      </a:lnTo>
                      <a:lnTo>
                        <a:pt x="173" y="43"/>
                      </a:lnTo>
                      <a:lnTo>
                        <a:pt x="184" y="31"/>
                      </a:lnTo>
                      <a:lnTo>
                        <a:pt x="267" y="86"/>
                      </a:lnTo>
                      <a:lnTo>
                        <a:pt x="106" y="86"/>
                      </a:lnTo>
                      <a:lnTo>
                        <a:pt x="118" y="71"/>
                      </a:lnTo>
                      <a:lnTo>
                        <a:pt x="0" y="15"/>
                      </a:lnTo>
                      <a:lnTo>
                        <a:pt x="0" y="15"/>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Freeform 23"/>
                <p:cNvSpPr>
                  <a:spLocks/>
                </p:cNvSpPr>
                <p:nvPr/>
              </p:nvSpPr>
              <p:spPr bwMode="auto">
                <a:xfrm>
                  <a:off x="7733431" y="1051685"/>
                  <a:ext cx="187253" cy="77484"/>
                </a:xfrm>
                <a:custGeom>
                  <a:avLst/>
                  <a:gdLst>
                    <a:gd name="T0" fmla="*/ 163 w 232"/>
                    <a:gd name="T1" fmla="*/ 0 h 96"/>
                    <a:gd name="T2" fmla="*/ 232 w 232"/>
                    <a:gd name="T3" fmla="*/ 14 h 96"/>
                    <a:gd name="T4" fmla="*/ 151 w 232"/>
                    <a:gd name="T5" fmla="*/ 70 h 96"/>
                    <a:gd name="T6" fmla="*/ 163 w 232"/>
                    <a:gd name="T7" fmla="*/ 82 h 96"/>
                    <a:gd name="T8" fmla="*/ 0 w 232"/>
                    <a:gd name="T9" fmla="*/ 96 h 96"/>
                    <a:gd name="T10" fmla="*/ 40 w 232"/>
                    <a:gd name="T11" fmla="*/ 28 h 96"/>
                    <a:gd name="T12" fmla="*/ 83 w 232"/>
                    <a:gd name="T13" fmla="*/ 42 h 96"/>
                    <a:gd name="T14" fmla="*/ 163 w 232"/>
                    <a:gd name="T15" fmla="*/ 0 h 96"/>
                    <a:gd name="T16" fmla="*/ 163 w 232"/>
                    <a:gd name="T17" fmla="*/ 0 h 96"/>
                    <a:gd name="T18" fmla="*/ 163 w 232"/>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96">
                      <a:moveTo>
                        <a:pt x="163" y="0"/>
                      </a:moveTo>
                      <a:lnTo>
                        <a:pt x="232" y="14"/>
                      </a:lnTo>
                      <a:lnTo>
                        <a:pt x="151" y="70"/>
                      </a:lnTo>
                      <a:lnTo>
                        <a:pt x="163" y="82"/>
                      </a:lnTo>
                      <a:lnTo>
                        <a:pt x="0" y="96"/>
                      </a:lnTo>
                      <a:lnTo>
                        <a:pt x="40" y="28"/>
                      </a:lnTo>
                      <a:lnTo>
                        <a:pt x="83" y="42"/>
                      </a:lnTo>
                      <a:lnTo>
                        <a:pt x="163" y="0"/>
                      </a:lnTo>
                      <a:lnTo>
                        <a:pt x="163" y="0"/>
                      </a:lnTo>
                      <a:lnTo>
                        <a:pt x="1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72" name="Straight Connector 671"/>
              <p:cNvCxnSpPr/>
              <p:nvPr/>
            </p:nvCxnSpPr>
            <p:spPr>
              <a:xfrm flipV="1">
                <a:off x="4888955" y="1009650"/>
                <a:ext cx="438695" cy="131948"/>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4888955" y="1141598"/>
                <a:ext cx="1761876" cy="115702"/>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flipH="1">
                <a:off x="3937309" y="1223342"/>
                <a:ext cx="484451" cy="386657"/>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a:off x="4421760" y="1223342"/>
                <a:ext cx="534415" cy="843583"/>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4787748" y="1107762"/>
                <a:ext cx="871126" cy="311557"/>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flipH="1">
                <a:off x="5220997" y="1551350"/>
                <a:ext cx="344373" cy="470945"/>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H="1">
                <a:off x="4203700" y="1520822"/>
                <a:ext cx="1371298" cy="200028"/>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H="1">
                <a:off x="6001246" y="1257300"/>
                <a:ext cx="713879" cy="46644"/>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a:off x="5773738" y="1121569"/>
                <a:ext cx="42862" cy="78581"/>
              </a:xfrm>
              <a:prstGeom prst="line">
                <a:avLst/>
              </a:prstGeom>
              <a:ln>
                <a:solidFill>
                  <a:srgbClr val="0066FF"/>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81" name="Group 680"/>
              <p:cNvGrpSpPr/>
              <p:nvPr/>
            </p:nvGrpSpPr>
            <p:grpSpPr>
              <a:xfrm>
                <a:off x="4313994" y="837029"/>
                <a:ext cx="597994" cy="412672"/>
                <a:chOff x="7538914" y="895103"/>
                <a:chExt cx="757889" cy="523015"/>
              </a:xfrm>
            </p:grpSpPr>
            <p:sp>
              <p:nvSpPr>
                <p:cNvPr id="682" name="Freeform 18"/>
                <p:cNvSpPr>
                  <a:spLocks/>
                </p:cNvSpPr>
                <p:nvPr/>
              </p:nvSpPr>
              <p:spPr bwMode="auto">
                <a:xfrm>
                  <a:off x="7538914" y="1041999"/>
                  <a:ext cx="757889" cy="376119"/>
                </a:xfrm>
                <a:custGeom>
                  <a:avLst/>
                  <a:gdLst>
                    <a:gd name="T0" fmla="*/ 6 w 397"/>
                    <a:gd name="T1" fmla="*/ 0 h 197"/>
                    <a:gd name="T2" fmla="*/ 0 w 397"/>
                    <a:gd name="T3" fmla="*/ 104 h 197"/>
                    <a:gd name="T4" fmla="*/ 0 w 397"/>
                    <a:gd name="T5" fmla="*/ 104 h 197"/>
                    <a:gd name="T6" fmla="*/ 0 w 397"/>
                    <a:gd name="T7" fmla="*/ 122 h 197"/>
                    <a:gd name="T8" fmla="*/ 199 w 397"/>
                    <a:gd name="T9" fmla="*/ 197 h 197"/>
                    <a:gd name="T10" fmla="*/ 397 w 397"/>
                    <a:gd name="T11" fmla="*/ 122 h 197"/>
                    <a:gd name="T12" fmla="*/ 397 w 397"/>
                    <a:gd name="T13" fmla="*/ 0 h 197"/>
                    <a:gd name="T14" fmla="*/ 6 w 397"/>
                    <a:gd name="T15" fmla="*/ 0 h 197"/>
                    <a:gd name="T16" fmla="*/ 6 w 397"/>
                    <a:gd name="T1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197">
                      <a:moveTo>
                        <a:pt x="6" y="0"/>
                      </a:moveTo>
                      <a:cubicBezTo>
                        <a:pt x="0" y="104"/>
                        <a:pt x="0" y="104"/>
                        <a:pt x="0" y="104"/>
                      </a:cubicBezTo>
                      <a:cubicBezTo>
                        <a:pt x="0" y="104"/>
                        <a:pt x="0" y="104"/>
                        <a:pt x="0" y="104"/>
                      </a:cubicBezTo>
                      <a:cubicBezTo>
                        <a:pt x="0" y="110"/>
                        <a:pt x="0" y="116"/>
                        <a:pt x="0" y="122"/>
                      </a:cubicBezTo>
                      <a:cubicBezTo>
                        <a:pt x="0" y="162"/>
                        <a:pt x="85" y="197"/>
                        <a:pt x="199" y="197"/>
                      </a:cubicBezTo>
                      <a:cubicBezTo>
                        <a:pt x="307" y="197"/>
                        <a:pt x="397" y="162"/>
                        <a:pt x="397" y="122"/>
                      </a:cubicBezTo>
                      <a:cubicBezTo>
                        <a:pt x="397" y="0"/>
                        <a:pt x="397" y="0"/>
                        <a:pt x="397" y="0"/>
                      </a:cubicBezTo>
                      <a:cubicBezTo>
                        <a:pt x="6" y="0"/>
                        <a:pt x="6" y="0"/>
                        <a:pt x="6" y="0"/>
                      </a:cubicBezTo>
                      <a:cubicBezTo>
                        <a:pt x="6" y="0"/>
                        <a:pt x="6" y="0"/>
                        <a:pt x="6" y="0"/>
                      </a:cubicBezTo>
                      <a:close/>
                    </a:path>
                  </a:pathLst>
                </a:custGeom>
                <a:solidFill>
                  <a:srgbClr val="015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Oval 19"/>
                <p:cNvSpPr>
                  <a:spLocks noChangeArrowheads="1"/>
                </p:cNvSpPr>
                <p:nvPr/>
              </p:nvSpPr>
              <p:spPr bwMode="auto">
                <a:xfrm>
                  <a:off x="7551828" y="895103"/>
                  <a:ext cx="744975" cy="299443"/>
                </a:xfrm>
                <a:prstGeom prst="ellipse">
                  <a:avLst/>
                </a:prstGeom>
                <a:solidFill>
                  <a:srgbClr val="32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Freeform 20"/>
                <p:cNvSpPr>
                  <a:spLocks/>
                </p:cNvSpPr>
                <p:nvPr/>
              </p:nvSpPr>
              <p:spPr bwMode="auto">
                <a:xfrm>
                  <a:off x="7920683" y="952409"/>
                  <a:ext cx="183217" cy="99276"/>
                </a:xfrm>
                <a:custGeom>
                  <a:avLst/>
                  <a:gdLst>
                    <a:gd name="T0" fmla="*/ 66 w 227"/>
                    <a:gd name="T1" fmla="*/ 26 h 123"/>
                    <a:gd name="T2" fmla="*/ 227 w 227"/>
                    <a:gd name="T3" fmla="*/ 0 h 123"/>
                    <a:gd name="T4" fmla="*/ 198 w 227"/>
                    <a:gd name="T5" fmla="*/ 82 h 123"/>
                    <a:gd name="T6" fmla="*/ 160 w 227"/>
                    <a:gd name="T7" fmla="*/ 66 h 123"/>
                    <a:gd name="T8" fmla="*/ 66 w 227"/>
                    <a:gd name="T9" fmla="*/ 123 h 123"/>
                    <a:gd name="T10" fmla="*/ 0 w 227"/>
                    <a:gd name="T11" fmla="*/ 94 h 123"/>
                    <a:gd name="T12" fmla="*/ 94 w 227"/>
                    <a:gd name="T13" fmla="*/ 42 h 123"/>
                    <a:gd name="T14" fmla="*/ 66 w 227"/>
                    <a:gd name="T15" fmla="*/ 26 h 123"/>
                    <a:gd name="T16" fmla="*/ 66 w 227"/>
                    <a:gd name="T17" fmla="*/ 26 h 123"/>
                    <a:gd name="T18" fmla="*/ 66 w 227"/>
                    <a:gd name="T19" fmla="*/ 2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23">
                      <a:moveTo>
                        <a:pt x="66" y="26"/>
                      </a:moveTo>
                      <a:lnTo>
                        <a:pt x="227" y="0"/>
                      </a:lnTo>
                      <a:lnTo>
                        <a:pt x="198" y="82"/>
                      </a:lnTo>
                      <a:lnTo>
                        <a:pt x="160" y="66"/>
                      </a:lnTo>
                      <a:lnTo>
                        <a:pt x="66" y="123"/>
                      </a:lnTo>
                      <a:lnTo>
                        <a:pt x="0" y="94"/>
                      </a:lnTo>
                      <a:lnTo>
                        <a:pt x="94" y="42"/>
                      </a:lnTo>
                      <a:lnTo>
                        <a:pt x="66" y="26"/>
                      </a:lnTo>
                      <a:lnTo>
                        <a:pt x="66" y="26"/>
                      </a:lnTo>
                      <a:lnTo>
                        <a:pt x="6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Freeform 21"/>
                <p:cNvSpPr>
                  <a:spLocks/>
                </p:cNvSpPr>
                <p:nvPr/>
              </p:nvSpPr>
              <p:spPr bwMode="auto">
                <a:xfrm>
                  <a:off x="7951354" y="1062984"/>
                  <a:ext cx="205816" cy="66184"/>
                </a:xfrm>
                <a:custGeom>
                  <a:avLst/>
                  <a:gdLst>
                    <a:gd name="T0" fmla="*/ 0 w 255"/>
                    <a:gd name="T1" fmla="*/ 0 h 82"/>
                    <a:gd name="T2" fmla="*/ 177 w 255"/>
                    <a:gd name="T3" fmla="*/ 0 h 82"/>
                    <a:gd name="T4" fmla="*/ 149 w 255"/>
                    <a:gd name="T5" fmla="*/ 14 h 82"/>
                    <a:gd name="T6" fmla="*/ 255 w 255"/>
                    <a:gd name="T7" fmla="*/ 56 h 82"/>
                    <a:gd name="T8" fmla="*/ 203 w 255"/>
                    <a:gd name="T9" fmla="*/ 82 h 82"/>
                    <a:gd name="T10" fmla="*/ 94 w 255"/>
                    <a:gd name="T11" fmla="*/ 40 h 82"/>
                    <a:gd name="T12" fmla="*/ 54 w 255"/>
                    <a:gd name="T13" fmla="*/ 56 h 82"/>
                    <a:gd name="T14" fmla="*/ 0 w 255"/>
                    <a:gd name="T15" fmla="*/ 0 h 82"/>
                    <a:gd name="T16" fmla="*/ 0 w 255"/>
                    <a:gd name="T17" fmla="*/ 0 h 82"/>
                    <a:gd name="T18" fmla="*/ 0 w 255"/>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82">
                      <a:moveTo>
                        <a:pt x="0" y="0"/>
                      </a:moveTo>
                      <a:lnTo>
                        <a:pt x="177" y="0"/>
                      </a:lnTo>
                      <a:lnTo>
                        <a:pt x="149" y="14"/>
                      </a:lnTo>
                      <a:lnTo>
                        <a:pt x="255" y="56"/>
                      </a:lnTo>
                      <a:lnTo>
                        <a:pt x="203" y="82"/>
                      </a:lnTo>
                      <a:lnTo>
                        <a:pt x="94" y="40"/>
                      </a:lnTo>
                      <a:lnTo>
                        <a:pt x="54" y="56"/>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Freeform 22"/>
                <p:cNvSpPr>
                  <a:spLocks/>
                </p:cNvSpPr>
                <p:nvPr/>
              </p:nvSpPr>
              <p:spPr bwMode="auto">
                <a:xfrm>
                  <a:off x="7681775" y="961287"/>
                  <a:ext cx="215502" cy="69413"/>
                </a:xfrm>
                <a:custGeom>
                  <a:avLst/>
                  <a:gdLst>
                    <a:gd name="T0" fmla="*/ 0 w 267"/>
                    <a:gd name="T1" fmla="*/ 15 h 86"/>
                    <a:gd name="T2" fmla="*/ 52 w 267"/>
                    <a:gd name="T3" fmla="*/ 0 h 86"/>
                    <a:gd name="T4" fmla="*/ 173 w 267"/>
                    <a:gd name="T5" fmla="*/ 43 h 86"/>
                    <a:gd name="T6" fmla="*/ 184 w 267"/>
                    <a:gd name="T7" fmla="*/ 31 h 86"/>
                    <a:gd name="T8" fmla="*/ 267 w 267"/>
                    <a:gd name="T9" fmla="*/ 86 h 86"/>
                    <a:gd name="T10" fmla="*/ 106 w 267"/>
                    <a:gd name="T11" fmla="*/ 86 h 86"/>
                    <a:gd name="T12" fmla="*/ 118 w 267"/>
                    <a:gd name="T13" fmla="*/ 71 h 86"/>
                    <a:gd name="T14" fmla="*/ 0 w 267"/>
                    <a:gd name="T15" fmla="*/ 15 h 86"/>
                    <a:gd name="T16" fmla="*/ 0 w 267"/>
                    <a:gd name="T17" fmla="*/ 15 h 86"/>
                    <a:gd name="T18" fmla="*/ 0 w 267"/>
                    <a:gd name="T19" fmla="*/ 1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86">
                      <a:moveTo>
                        <a:pt x="0" y="15"/>
                      </a:moveTo>
                      <a:lnTo>
                        <a:pt x="52" y="0"/>
                      </a:lnTo>
                      <a:lnTo>
                        <a:pt x="173" y="43"/>
                      </a:lnTo>
                      <a:lnTo>
                        <a:pt x="184" y="31"/>
                      </a:lnTo>
                      <a:lnTo>
                        <a:pt x="267" y="86"/>
                      </a:lnTo>
                      <a:lnTo>
                        <a:pt x="106" y="86"/>
                      </a:lnTo>
                      <a:lnTo>
                        <a:pt x="118" y="71"/>
                      </a:lnTo>
                      <a:lnTo>
                        <a:pt x="0" y="15"/>
                      </a:lnTo>
                      <a:lnTo>
                        <a:pt x="0" y="15"/>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Freeform 23"/>
                <p:cNvSpPr>
                  <a:spLocks/>
                </p:cNvSpPr>
                <p:nvPr/>
              </p:nvSpPr>
              <p:spPr bwMode="auto">
                <a:xfrm>
                  <a:off x="7733431" y="1051685"/>
                  <a:ext cx="187253" cy="77484"/>
                </a:xfrm>
                <a:custGeom>
                  <a:avLst/>
                  <a:gdLst>
                    <a:gd name="T0" fmla="*/ 163 w 232"/>
                    <a:gd name="T1" fmla="*/ 0 h 96"/>
                    <a:gd name="T2" fmla="*/ 232 w 232"/>
                    <a:gd name="T3" fmla="*/ 14 h 96"/>
                    <a:gd name="T4" fmla="*/ 151 w 232"/>
                    <a:gd name="T5" fmla="*/ 70 h 96"/>
                    <a:gd name="T6" fmla="*/ 163 w 232"/>
                    <a:gd name="T7" fmla="*/ 82 h 96"/>
                    <a:gd name="T8" fmla="*/ 0 w 232"/>
                    <a:gd name="T9" fmla="*/ 96 h 96"/>
                    <a:gd name="T10" fmla="*/ 40 w 232"/>
                    <a:gd name="T11" fmla="*/ 28 h 96"/>
                    <a:gd name="T12" fmla="*/ 83 w 232"/>
                    <a:gd name="T13" fmla="*/ 42 h 96"/>
                    <a:gd name="T14" fmla="*/ 163 w 232"/>
                    <a:gd name="T15" fmla="*/ 0 h 96"/>
                    <a:gd name="T16" fmla="*/ 163 w 232"/>
                    <a:gd name="T17" fmla="*/ 0 h 96"/>
                    <a:gd name="T18" fmla="*/ 163 w 232"/>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96">
                      <a:moveTo>
                        <a:pt x="163" y="0"/>
                      </a:moveTo>
                      <a:lnTo>
                        <a:pt x="232" y="14"/>
                      </a:lnTo>
                      <a:lnTo>
                        <a:pt x="151" y="70"/>
                      </a:lnTo>
                      <a:lnTo>
                        <a:pt x="163" y="82"/>
                      </a:lnTo>
                      <a:lnTo>
                        <a:pt x="0" y="96"/>
                      </a:lnTo>
                      <a:lnTo>
                        <a:pt x="40" y="28"/>
                      </a:lnTo>
                      <a:lnTo>
                        <a:pt x="83" y="42"/>
                      </a:lnTo>
                      <a:lnTo>
                        <a:pt x="163" y="0"/>
                      </a:lnTo>
                      <a:lnTo>
                        <a:pt x="163" y="0"/>
                      </a:lnTo>
                      <a:lnTo>
                        <a:pt x="1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96" name="Rectangle 695"/>
            <p:cNvSpPr/>
            <p:nvPr/>
          </p:nvSpPr>
          <p:spPr>
            <a:xfrm>
              <a:off x="357788" y="982662"/>
              <a:ext cx="1454308" cy="313932"/>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chemeClr val="bg2"/>
                      </a:gs>
                      <a:gs pos="99000">
                        <a:schemeClr val="bg2"/>
                      </a:gs>
                    </a:gsLst>
                    <a:lin ang="5400000" scaled="0"/>
                  </a:gradFill>
                </a:rPr>
                <a:t>Edge Routers</a:t>
              </a:r>
              <a:endParaRPr lang="en-US" sz="1600" dirty="0">
                <a:gradFill>
                  <a:gsLst>
                    <a:gs pos="1250">
                      <a:schemeClr val="bg2"/>
                    </a:gs>
                    <a:gs pos="99000">
                      <a:schemeClr val="bg2"/>
                    </a:gs>
                  </a:gsLst>
                  <a:lin ang="5400000" scaled="0"/>
                </a:gradFill>
              </a:endParaRPr>
            </a:p>
          </p:txBody>
        </p:sp>
      </p:grpSp>
      <p:sp>
        <p:nvSpPr>
          <p:cNvPr id="690" name="TextBox 689"/>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Tree>
    <p:extLst>
      <p:ext uri="{BB962C8B-B14F-4D97-AF65-F5344CB8AC3E}">
        <p14:creationId xmlns:p14="http://schemas.microsoft.com/office/powerpoint/2010/main" val="286037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3000"/>
                                  </p:stCondLst>
                                  <p:childTnLst>
                                    <p:set>
                                      <p:cBhvr>
                                        <p:cTn id="12" dur="1" fill="hold">
                                          <p:stCondLst>
                                            <p:cond delay="0"/>
                                          </p:stCondLst>
                                        </p:cTn>
                                        <p:tgtEl>
                                          <p:spTgt spid="697"/>
                                        </p:tgtEl>
                                        <p:attrNameLst>
                                          <p:attrName>style.visibility</p:attrName>
                                        </p:attrNameLst>
                                      </p:cBhvr>
                                      <p:to>
                                        <p:strVal val="visible"/>
                                      </p:to>
                                    </p:set>
                                    <p:animEffect transition="in" filter="fade">
                                      <p:cBhvr>
                                        <p:cTn id="13" dur="5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5" name="Picture 27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23" y="2097086"/>
            <a:ext cx="7913294" cy="46577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775" y="-1989138"/>
            <a:ext cx="8638543" cy="7723444"/>
          </a:xfrm>
          <a:prstGeom prst="rect">
            <a:avLst/>
          </a:prstGeom>
        </p:spPr>
      </p:pic>
      <p:grpSp>
        <p:nvGrpSpPr>
          <p:cNvPr id="5212" name="Group 5211"/>
          <p:cNvGrpSpPr/>
          <p:nvPr/>
        </p:nvGrpSpPr>
        <p:grpSpPr>
          <a:xfrm>
            <a:off x="2661390" y="1274657"/>
            <a:ext cx="8019804" cy="4239728"/>
            <a:chOff x="2837818" y="2540009"/>
            <a:chExt cx="8019804" cy="4239728"/>
          </a:xfrm>
        </p:grpSpPr>
        <p:sp>
          <p:nvSpPr>
            <p:cNvPr id="5213"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5214"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5215"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p>
          </p:txBody>
        </p:sp>
        <p:sp>
          <p:nvSpPr>
            <p:cNvPr id="5216" name="TextBox 5215"/>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Physical Infrastructure</a:t>
              </a:r>
            </a:p>
          </p:txBody>
        </p:sp>
      </p:grpSp>
      <p:sp useBgFill="1">
        <p:nvSpPr>
          <p:cNvPr id="2" name="Rectangle 1"/>
          <p:cNvSpPr/>
          <p:nvPr/>
        </p:nvSpPr>
        <p:spPr bwMode="auto">
          <a:xfrm rot="20102327">
            <a:off x="1191578" y="-1364099"/>
            <a:ext cx="7239000" cy="39987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useBgFill="1">
        <p:nvSpPr>
          <p:cNvPr id="5217" name="Rectangle 5216"/>
          <p:cNvSpPr/>
          <p:nvPr/>
        </p:nvSpPr>
        <p:spPr bwMode="auto">
          <a:xfrm rot="1550561">
            <a:off x="6356608" y="-654790"/>
            <a:ext cx="7239000" cy="39987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 name="TextBox 12"/>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Tree>
    <p:extLst>
      <p:ext uri="{BB962C8B-B14F-4D97-AF65-F5344CB8AC3E}">
        <p14:creationId xmlns:p14="http://schemas.microsoft.com/office/powerpoint/2010/main" val="17598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750" fill="hold"/>
                                        <p:tgtEl>
                                          <p:spTgt spid="4"/>
                                        </p:tgtEl>
                                      </p:cBhvr>
                                      <p:by x="100000" y="60000"/>
                                    </p:animScale>
                                  </p:childTnLst>
                                </p:cTn>
                              </p:par>
                              <p:par>
                                <p:cTn id="7" presetID="6" presetClass="emph" presetSubtype="0" decel="100000" fill="hold" nodeType="withEffect">
                                  <p:stCondLst>
                                    <p:cond delay="0"/>
                                  </p:stCondLst>
                                  <p:childTnLst>
                                    <p:animScale>
                                      <p:cBhvr>
                                        <p:cTn id="8" dur="750" fill="hold"/>
                                        <p:tgtEl>
                                          <p:spTgt spid="4"/>
                                        </p:tgtEl>
                                      </p:cBhvr>
                                      <p:by x="70000" y="100000"/>
                                    </p:animScale>
                                  </p:childTnLst>
                                </p:cTn>
                              </p:par>
                            </p:childTnLst>
                          </p:cTn>
                        </p:par>
                        <p:par>
                          <p:cTn id="9" fill="hold">
                            <p:stCondLst>
                              <p:cond delay="750"/>
                            </p:stCondLst>
                            <p:childTnLst>
                              <p:par>
                                <p:cTn id="10" presetID="42" presetClass="path" presetSubtype="0" decel="100000" fill="hold" nodeType="afterEffect">
                                  <p:stCondLst>
                                    <p:cond delay="0"/>
                                  </p:stCondLst>
                                  <p:childTnLst>
                                    <p:animMotion origin="layout" path="M -1.10033E-6 3.49523E-7 L -1.10033E-6 0.25011 " pathEditMode="relative" rAng="0" ptsTypes="AA">
                                      <p:cBhvr>
                                        <p:cTn id="11" dur="750" fill="hold"/>
                                        <p:tgtEl>
                                          <p:spTgt spid="4"/>
                                        </p:tgtEl>
                                        <p:attrNameLst>
                                          <p:attrName>ppt_x</p:attrName>
                                          <p:attrName>ppt_y</p:attrName>
                                        </p:attrNameLst>
                                      </p:cBhvr>
                                      <p:rCtr x="0" y="12506"/>
                                    </p:animMotion>
                                  </p:childTnLst>
                                </p:cTn>
                              </p:par>
                              <p:par>
                                <p:cTn id="12" presetID="10" presetClass="entr" presetSubtype="0" fill="hold" nodeType="withEffect">
                                  <p:stCondLst>
                                    <p:cond delay="500"/>
                                  </p:stCondLst>
                                  <p:childTnLst>
                                    <p:set>
                                      <p:cBhvr>
                                        <p:cTn id="13" dur="1" fill="hold">
                                          <p:stCondLst>
                                            <p:cond delay="0"/>
                                          </p:stCondLst>
                                        </p:cTn>
                                        <p:tgtEl>
                                          <p:spTgt spid="5212"/>
                                        </p:tgtEl>
                                        <p:attrNameLst>
                                          <p:attrName>style.visibility</p:attrName>
                                        </p:attrNameLst>
                                      </p:cBhvr>
                                      <p:to>
                                        <p:strVal val="visible"/>
                                      </p:to>
                                    </p:set>
                                    <p:animEffect transition="in" filter="fade">
                                      <p:cBhvr>
                                        <p:cTn id="14" dur="500"/>
                                        <p:tgtEl>
                                          <p:spTgt spid="5212"/>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217"/>
                                        </p:tgtEl>
                                        <p:attrNameLst>
                                          <p:attrName>style.visibility</p:attrName>
                                        </p:attrNameLst>
                                      </p:cBhvr>
                                      <p:to>
                                        <p:strVal val="visible"/>
                                      </p:to>
                                    </p:set>
                                    <p:animEffect transition="in" filter="fade">
                                      <p:cBhvr>
                                        <p:cTn id="17" dur="500"/>
                                        <p:tgtEl>
                                          <p:spTgt spid="521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path" presetSubtype="0" accel="48000" decel="52000" fill="hold" nodeType="withEffect">
                                  <p:stCondLst>
                                    <p:cond delay="500"/>
                                  </p:stCondLst>
                                  <p:childTnLst>
                                    <p:animMotion origin="layout" path="M 1.17437E-7 2.61008E-6 L 1.17437E-7 0.0985 " pathEditMode="relative" rAng="0" ptsTypes="AA">
                                      <p:cBhvr>
                                        <p:cTn id="22" dur="750" fill="hold"/>
                                        <p:tgtEl>
                                          <p:spTgt spid="5212"/>
                                        </p:tgtEl>
                                        <p:attrNameLst>
                                          <p:attrName>ppt_x</p:attrName>
                                          <p:attrName>ppt_y</p:attrName>
                                        </p:attrNameLst>
                                      </p:cBhvr>
                                      <p:rCtr x="0" y="49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2" name="Parallelogram 2081"/>
          <p:cNvSpPr/>
          <p:nvPr/>
        </p:nvSpPr>
        <p:spPr bwMode="auto">
          <a:xfrm rot="9253198">
            <a:off x="2043171" y="1162281"/>
            <a:ext cx="5230576" cy="1652408"/>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pic>
        <p:nvPicPr>
          <p:cNvPr id="618" name="Picture 6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23" y="2097086"/>
            <a:ext cx="7913294" cy="4657748"/>
          </a:xfrm>
          <a:prstGeom prst="rect">
            <a:avLst/>
          </a:prstGeom>
        </p:spPr>
      </p:pic>
      <p:grpSp>
        <p:nvGrpSpPr>
          <p:cNvPr id="619" name="Group 618"/>
          <p:cNvGrpSpPr/>
          <p:nvPr/>
        </p:nvGrpSpPr>
        <p:grpSpPr>
          <a:xfrm>
            <a:off x="2661390" y="1962634"/>
            <a:ext cx="8019804" cy="4239728"/>
            <a:chOff x="2837818" y="2540009"/>
            <a:chExt cx="8019804" cy="4239728"/>
          </a:xfrm>
        </p:grpSpPr>
        <p:sp>
          <p:nvSpPr>
            <p:cNvPr id="620"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621"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622"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p>
          </p:txBody>
        </p:sp>
        <p:sp>
          <p:nvSpPr>
            <p:cNvPr id="623" name="TextBox 622"/>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Physical Infrastructure</a:t>
              </a:r>
            </a:p>
          </p:txBody>
        </p:sp>
      </p:grpSp>
      <p:sp>
        <p:nvSpPr>
          <p:cNvPr id="2081" name="Parallelogram 2080"/>
          <p:cNvSpPr/>
          <p:nvPr/>
        </p:nvSpPr>
        <p:spPr bwMode="auto">
          <a:xfrm rot="12374211" flipV="1">
            <a:off x="6007881" y="1190781"/>
            <a:ext cx="5278845" cy="1655482"/>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086" name="Group 21"/>
          <p:cNvGrpSpPr>
            <a:grpSpLocks noChangeAspect="1"/>
          </p:cNvGrpSpPr>
          <p:nvPr/>
        </p:nvGrpSpPr>
        <p:grpSpPr bwMode="auto">
          <a:xfrm>
            <a:off x="6675437" y="1211262"/>
            <a:ext cx="3200400" cy="683028"/>
            <a:chOff x="689" y="-1186"/>
            <a:chExt cx="4948" cy="1056"/>
          </a:xfrm>
          <a:scene3d>
            <a:camera prst="orthographicFront">
              <a:rot lat="2100000" lon="2400000" rev="0"/>
            </a:camera>
            <a:lightRig rig="threePt" dir="t"/>
          </a:scene3d>
        </p:grpSpPr>
        <p:sp>
          <p:nvSpPr>
            <p:cNvPr id="2087" name="Freeform 22"/>
            <p:cNvSpPr>
              <a:spLocks/>
            </p:cNvSpPr>
            <p:nvPr/>
          </p:nvSpPr>
          <p:spPr bwMode="auto">
            <a:xfrm>
              <a:off x="1734" y="-1000"/>
              <a:ext cx="178" cy="173"/>
            </a:xfrm>
            <a:custGeom>
              <a:avLst/>
              <a:gdLst>
                <a:gd name="T0" fmla="*/ 75 w 75"/>
                <a:gd name="T1" fmla="*/ 73 h 73"/>
                <a:gd name="T2" fmla="*/ 66 w 75"/>
                <a:gd name="T3" fmla="*/ 73 h 73"/>
                <a:gd name="T4" fmla="*/ 66 w 75"/>
                <a:gd name="T5" fmla="*/ 24 h 73"/>
                <a:gd name="T6" fmla="*/ 67 w 75"/>
                <a:gd name="T7" fmla="*/ 10 h 73"/>
                <a:gd name="T8" fmla="*/ 67 w 75"/>
                <a:gd name="T9" fmla="*/ 10 h 73"/>
                <a:gd name="T10" fmla="*/ 64 w 75"/>
                <a:gd name="T11" fmla="*/ 17 h 73"/>
                <a:gd name="T12" fmla="*/ 40 w 75"/>
                <a:gd name="T13" fmla="*/ 73 h 73"/>
                <a:gd name="T14" fmla="*/ 35 w 75"/>
                <a:gd name="T15" fmla="*/ 73 h 73"/>
                <a:gd name="T16" fmla="*/ 11 w 75"/>
                <a:gd name="T17" fmla="*/ 17 h 73"/>
                <a:gd name="T18" fmla="*/ 8 w 75"/>
                <a:gd name="T19" fmla="*/ 10 h 73"/>
                <a:gd name="T20" fmla="*/ 8 w 75"/>
                <a:gd name="T21" fmla="*/ 10 h 73"/>
                <a:gd name="T22" fmla="*/ 9 w 75"/>
                <a:gd name="T23" fmla="*/ 24 h 73"/>
                <a:gd name="T24" fmla="*/ 9 w 75"/>
                <a:gd name="T25" fmla="*/ 73 h 73"/>
                <a:gd name="T26" fmla="*/ 0 w 75"/>
                <a:gd name="T27" fmla="*/ 73 h 73"/>
                <a:gd name="T28" fmla="*/ 0 w 75"/>
                <a:gd name="T29" fmla="*/ 0 h 73"/>
                <a:gd name="T30" fmla="*/ 12 w 75"/>
                <a:gd name="T31" fmla="*/ 0 h 73"/>
                <a:gd name="T32" fmla="*/ 34 w 75"/>
                <a:gd name="T33" fmla="*/ 51 h 73"/>
                <a:gd name="T34" fmla="*/ 37 w 75"/>
                <a:gd name="T35" fmla="*/ 60 h 73"/>
                <a:gd name="T36" fmla="*/ 38 w 75"/>
                <a:gd name="T37" fmla="*/ 60 h 73"/>
                <a:gd name="T38" fmla="*/ 41 w 75"/>
                <a:gd name="T39" fmla="*/ 51 h 73"/>
                <a:gd name="T40" fmla="*/ 64 w 75"/>
                <a:gd name="T41" fmla="*/ 0 h 73"/>
                <a:gd name="T42" fmla="*/ 75 w 75"/>
                <a:gd name="T43" fmla="*/ 0 h 73"/>
                <a:gd name="T44" fmla="*/ 75 w 75"/>
                <a:gd name="T4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73">
                  <a:moveTo>
                    <a:pt x="75" y="73"/>
                  </a:moveTo>
                  <a:cubicBezTo>
                    <a:pt x="66" y="73"/>
                    <a:pt x="66" y="73"/>
                    <a:pt x="66" y="73"/>
                  </a:cubicBezTo>
                  <a:cubicBezTo>
                    <a:pt x="66" y="24"/>
                    <a:pt x="66" y="24"/>
                    <a:pt x="66" y="24"/>
                  </a:cubicBezTo>
                  <a:cubicBezTo>
                    <a:pt x="66" y="20"/>
                    <a:pt x="66" y="15"/>
                    <a:pt x="67" y="10"/>
                  </a:cubicBezTo>
                  <a:cubicBezTo>
                    <a:pt x="67" y="10"/>
                    <a:pt x="67" y="10"/>
                    <a:pt x="67" y="10"/>
                  </a:cubicBezTo>
                  <a:cubicBezTo>
                    <a:pt x="66" y="13"/>
                    <a:pt x="65" y="16"/>
                    <a:pt x="64" y="17"/>
                  </a:cubicBezTo>
                  <a:cubicBezTo>
                    <a:pt x="40" y="73"/>
                    <a:pt x="40" y="73"/>
                    <a:pt x="40" y="73"/>
                  </a:cubicBezTo>
                  <a:cubicBezTo>
                    <a:pt x="35" y="73"/>
                    <a:pt x="35" y="73"/>
                    <a:pt x="35" y="73"/>
                  </a:cubicBezTo>
                  <a:cubicBezTo>
                    <a:pt x="11" y="17"/>
                    <a:pt x="11" y="17"/>
                    <a:pt x="11" y="17"/>
                  </a:cubicBezTo>
                  <a:cubicBezTo>
                    <a:pt x="10" y="16"/>
                    <a:pt x="9" y="13"/>
                    <a:pt x="8" y="10"/>
                  </a:cubicBezTo>
                  <a:cubicBezTo>
                    <a:pt x="8" y="10"/>
                    <a:pt x="8" y="10"/>
                    <a:pt x="8" y="10"/>
                  </a:cubicBezTo>
                  <a:cubicBezTo>
                    <a:pt x="8" y="13"/>
                    <a:pt x="9" y="18"/>
                    <a:pt x="9" y="24"/>
                  </a:cubicBezTo>
                  <a:cubicBezTo>
                    <a:pt x="9" y="73"/>
                    <a:pt x="9" y="73"/>
                    <a:pt x="9" y="73"/>
                  </a:cubicBezTo>
                  <a:cubicBezTo>
                    <a:pt x="0" y="73"/>
                    <a:pt x="0" y="73"/>
                    <a:pt x="0" y="73"/>
                  </a:cubicBezTo>
                  <a:cubicBezTo>
                    <a:pt x="0" y="0"/>
                    <a:pt x="0" y="0"/>
                    <a:pt x="0" y="0"/>
                  </a:cubicBezTo>
                  <a:cubicBezTo>
                    <a:pt x="12" y="0"/>
                    <a:pt x="12" y="0"/>
                    <a:pt x="12" y="0"/>
                  </a:cubicBezTo>
                  <a:cubicBezTo>
                    <a:pt x="34" y="51"/>
                    <a:pt x="34" y="51"/>
                    <a:pt x="34" y="51"/>
                  </a:cubicBezTo>
                  <a:cubicBezTo>
                    <a:pt x="36" y="55"/>
                    <a:pt x="37" y="58"/>
                    <a:pt x="37" y="60"/>
                  </a:cubicBezTo>
                  <a:cubicBezTo>
                    <a:pt x="38" y="60"/>
                    <a:pt x="38" y="60"/>
                    <a:pt x="38" y="60"/>
                  </a:cubicBezTo>
                  <a:cubicBezTo>
                    <a:pt x="39" y="56"/>
                    <a:pt x="40" y="53"/>
                    <a:pt x="41" y="51"/>
                  </a:cubicBezTo>
                  <a:cubicBezTo>
                    <a:pt x="64" y="0"/>
                    <a:pt x="64" y="0"/>
                    <a:pt x="64" y="0"/>
                  </a:cubicBezTo>
                  <a:cubicBezTo>
                    <a:pt x="75" y="0"/>
                    <a:pt x="75" y="0"/>
                    <a:pt x="75" y="0"/>
                  </a:cubicBezTo>
                  <a:lnTo>
                    <a:pt x="75" y="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8" name="Freeform 23"/>
            <p:cNvSpPr>
              <a:spLocks noEditPoints="1"/>
            </p:cNvSpPr>
            <p:nvPr/>
          </p:nvSpPr>
          <p:spPr bwMode="auto">
            <a:xfrm>
              <a:off x="1949" y="-1008"/>
              <a:ext cx="26" cy="181"/>
            </a:xfrm>
            <a:custGeom>
              <a:avLst/>
              <a:gdLst>
                <a:gd name="T0" fmla="*/ 11 w 11"/>
                <a:gd name="T1" fmla="*/ 5 h 76"/>
                <a:gd name="T2" fmla="*/ 10 w 11"/>
                <a:gd name="T3" fmla="*/ 9 h 76"/>
                <a:gd name="T4" fmla="*/ 6 w 11"/>
                <a:gd name="T5" fmla="*/ 11 h 76"/>
                <a:gd name="T6" fmla="*/ 2 w 11"/>
                <a:gd name="T7" fmla="*/ 9 h 76"/>
                <a:gd name="T8" fmla="*/ 0 w 11"/>
                <a:gd name="T9" fmla="*/ 5 h 76"/>
                <a:gd name="T10" fmla="*/ 2 w 11"/>
                <a:gd name="T11" fmla="*/ 1 h 76"/>
                <a:gd name="T12" fmla="*/ 6 w 11"/>
                <a:gd name="T13" fmla="*/ 0 h 76"/>
                <a:gd name="T14" fmla="*/ 10 w 11"/>
                <a:gd name="T15" fmla="*/ 1 h 76"/>
                <a:gd name="T16" fmla="*/ 11 w 11"/>
                <a:gd name="T17" fmla="*/ 5 h 76"/>
                <a:gd name="T18" fmla="*/ 10 w 11"/>
                <a:gd name="T19" fmla="*/ 76 h 76"/>
                <a:gd name="T20" fmla="*/ 2 w 11"/>
                <a:gd name="T21" fmla="*/ 76 h 76"/>
                <a:gd name="T22" fmla="*/ 2 w 11"/>
                <a:gd name="T23" fmla="*/ 24 h 76"/>
                <a:gd name="T24" fmla="*/ 10 w 11"/>
                <a:gd name="T25" fmla="*/ 24 h 76"/>
                <a:gd name="T26" fmla="*/ 10 w 11"/>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76">
                  <a:moveTo>
                    <a:pt x="11" y="5"/>
                  </a:moveTo>
                  <a:cubicBezTo>
                    <a:pt x="11" y="7"/>
                    <a:pt x="11" y="8"/>
                    <a:pt x="10" y="9"/>
                  </a:cubicBezTo>
                  <a:cubicBezTo>
                    <a:pt x="9" y="10"/>
                    <a:pt x="7" y="11"/>
                    <a:pt x="6" y="11"/>
                  </a:cubicBezTo>
                  <a:cubicBezTo>
                    <a:pt x="4" y="11"/>
                    <a:pt x="3" y="10"/>
                    <a:pt x="2" y="9"/>
                  </a:cubicBezTo>
                  <a:cubicBezTo>
                    <a:pt x="1" y="8"/>
                    <a:pt x="0" y="7"/>
                    <a:pt x="0" y="5"/>
                  </a:cubicBezTo>
                  <a:cubicBezTo>
                    <a:pt x="0" y="4"/>
                    <a:pt x="1" y="2"/>
                    <a:pt x="2" y="1"/>
                  </a:cubicBezTo>
                  <a:cubicBezTo>
                    <a:pt x="3" y="0"/>
                    <a:pt x="4" y="0"/>
                    <a:pt x="6" y="0"/>
                  </a:cubicBezTo>
                  <a:cubicBezTo>
                    <a:pt x="7" y="0"/>
                    <a:pt x="9" y="0"/>
                    <a:pt x="10" y="1"/>
                  </a:cubicBezTo>
                  <a:cubicBezTo>
                    <a:pt x="11" y="2"/>
                    <a:pt x="11" y="4"/>
                    <a:pt x="11" y="5"/>
                  </a:cubicBezTo>
                  <a:close/>
                  <a:moveTo>
                    <a:pt x="10" y="76"/>
                  </a:moveTo>
                  <a:cubicBezTo>
                    <a:pt x="2" y="76"/>
                    <a:pt x="2" y="76"/>
                    <a:pt x="2" y="76"/>
                  </a:cubicBezTo>
                  <a:cubicBezTo>
                    <a:pt x="2" y="24"/>
                    <a:pt x="2" y="24"/>
                    <a:pt x="2" y="24"/>
                  </a:cubicBezTo>
                  <a:cubicBezTo>
                    <a:pt x="10" y="24"/>
                    <a:pt x="10" y="24"/>
                    <a:pt x="10" y="24"/>
                  </a:cubicBezTo>
                  <a:lnTo>
                    <a:pt x="10" y="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9" name="Freeform 24"/>
            <p:cNvSpPr>
              <a:spLocks/>
            </p:cNvSpPr>
            <p:nvPr/>
          </p:nvSpPr>
          <p:spPr bwMode="auto">
            <a:xfrm>
              <a:off x="2004" y="-953"/>
              <a:ext cx="92" cy="129"/>
            </a:xfrm>
            <a:custGeom>
              <a:avLst/>
              <a:gdLst>
                <a:gd name="T0" fmla="*/ 39 w 39"/>
                <a:gd name="T1" fmla="*/ 51 h 54"/>
                <a:gd name="T2" fmla="*/ 25 w 39"/>
                <a:gd name="T3" fmla="*/ 54 h 54"/>
                <a:gd name="T4" fmla="*/ 7 w 39"/>
                <a:gd name="T5" fmla="*/ 47 h 54"/>
                <a:gd name="T6" fmla="*/ 0 w 39"/>
                <a:gd name="T7" fmla="*/ 28 h 54"/>
                <a:gd name="T8" fmla="*/ 7 w 39"/>
                <a:gd name="T9" fmla="*/ 8 h 54"/>
                <a:gd name="T10" fmla="*/ 27 w 39"/>
                <a:gd name="T11" fmla="*/ 0 h 54"/>
                <a:gd name="T12" fmla="*/ 39 w 39"/>
                <a:gd name="T13" fmla="*/ 2 h 54"/>
                <a:gd name="T14" fmla="*/ 39 w 39"/>
                <a:gd name="T15" fmla="*/ 11 h 54"/>
                <a:gd name="T16" fmla="*/ 27 w 39"/>
                <a:gd name="T17" fmla="*/ 7 h 54"/>
                <a:gd name="T18" fmla="*/ 14 w 39"/>
                <a:gd name="T19" fmla="*/ 12 h 54"/>
                <a:gd name="T20" fmla="*/ 8 w 39"/>
                <a:gd name="T21" fmla="*/ 27 h 54"/>
                <a:gd name="T22" fmla="*/ 13 w 39"/>
                <a:gd name="T23" fmla="*/ 42 h 54"/>
                <a:gd name="T24" fmla="*/ 26 w 39"/>
                <a:gd name="T25" fmla="*/ 47 h 54"/>
                <a:gd name="T26" fmla="*/ 39 w 39"/>
                <a:gd name="T27" fmla="*/ 43 h 54"/>
                <a:gd name="T28" fmla="*/ 39 w 39"/>
                <a:gd name="T29"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39" y="51"/>
                  </a:moveTo>
                  <a:cubicBezTo>
                    <a:pt x="35" y="53"/>
                    <a:pt x="30" y="54"/>
                    <a:pt x="25" y="54"/>
                  </a:cubicBezTo>
                  <a:cubicBezTo>
                    <a:pt x="17" y="54"/>
                    <a:pt x="11" y="52"/>
                    <a:pt x="7" y="47"/>
                  </a:cubicBezTo>
                  <a:cubicBezTo>
                    <a:pt x="2" y="42"/>
                    <a:pt x="0" y="36"/>
                    <a:pt x="0" y="28"/>
                  </a:cubicBezTo>
                  <a:cubicBezTo>
                    <a:pt x="0" y="20"/>
                    <a:pt x="2" y="13"/>
                    <a:pt x="7" y="8"/>
                  </a:cubicBezTo>
                  <a:cubicBezTo>
                    <a:pt x="12" y="2"/>
                    <a:pt x="19" y="0"/>
                    <a:pt x="27" y="0"/>
                  </a:cubicBezTo>
                  <a:cubicBezTo>
                    <a:pt x="31" y="0"/>
                    <a:pt x="35" y="1"/>
                    <a:pt x="39" y="2"/>
                  </a:cubicBezTo>
                  <a:cubicBezTo>
                    <a:pt x="39" y="11"/>
                    <a:pt x="39" y="11"/>
                    <a:pt x="39" y="11"/>
                  </a:cubicBezTo>
                  <a:cubicBezTo>
                    <a:pt x="35" y="8"/>
                    <a:pt x="31" y="7"/>
                    <a:pt x="27" y="7"/>
                  </a:cubicBezTo>
                  <a:cubicBezTo>
                    <a:pt x="21" y="7"/>
                    <a:pt x="17" y="9"/>
                    <a:pt x="14" y="12"/>
                  </a:cubicBezTo>
                  <a:cubicBezTo>
                    <a:pt x="10" y="16"/>
                    <a:pt x="8" y="21"/>
                    <a:pt x="8" y="27"/>
                  </a:cubicBezTo>
                  <a:cubicBezTo>
                    <a:pt x="8" y="34"/>
                    <a:pt x="10" y="38"/>
                    <a:pt x="13" y="42"/>
                  </a:cubicBezTo>
                  <a:cubicBezTo>
                    <a:pt x="16" y="45"/>
                    <a:pt x="21" y="47"/>
                    <a:pt x="26" y="47"/>
                  </a:cubicBezTo>
                  <a:cubicBezTo>
                    <a:pt x="31" y="47"/>
                    <a:pt x="35" y="46"/>
                    <a:pt x="39" y="43"/>
                  </a:cubicBezTo>
                  <a:lnTo>
                    <a:pt x="39"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Freeform 25"/>
            <p:cNvSpPr>
              <a:spLocks/>
            </p:cNvSpPr>
            <p:nvPr/>
          </p:nvSpPr>
          <p:spPr bwMode="auto">
            <a:xfrm>
              <a:off x="2124" y="-953"/>
              <a:ext cx="67" cy="126"/>
            </a:xfrm>
            <a:custGeom>
              <a:avLst/>
              <a:gdLst>
                <a:gd name="T0" fmla="*/ 28 w 28"/>
                <a:gd name="T1" fmla="*/ 9 h 53"/>
                <a:gd name="T2" fmla="*/ 21 w 28"/>
                <a:gd name="T3" fmla="*/ 8 h 53"/>
                <a:gd name="T4" fmla="*/ 13 w 28"/>
                <a:gd name="T5" fmla="*/ 12 h 53"/>
                <a:gd name="T6" fmla="*/ 9 w 28"/>
                <a:gd name="T7" fmla="*/ 26 h 53"/>
                <a:gd name="T8" fmla="*/ 9 w 28"/>
                <a:gd name="T9" fmla="*/ 53 h 53"/>
                <a:gd name="T10" fmla="*/ 0 w 28"/>
                <a:gd name="T11" fmla="*/ 53 h 53"/>
                <a:gd name="T12" fmla="*/ 0 w 28"/>
                <a:gd name="T13" fmla="*/ 1 h 53"/>
                <a:gd name="T14" fmla="*/ 9 w 28"/>
                <a:gd name="T15" fmla="*/ 1 h 53"/>
                <a:gd name="T16" fmla="*/ 9 w 28"/>
                <a:gd name="T17" fmla="*/ 12 h 53"/>
                <a:gd name="T18" fmla="*/ 9 w 28"/>
                <a:gd name="T19" fmla="*/ 12 h 53"/>
                <a:gd name="T20" fmla="*/ 15 w 28"/>
                <a:gd name="T21" fmla="*/ 3 h 53"/>
                <a:gd name="T22" fmla="*/ 23 w 28"/>
                <a:gd name="T23" fmla="*/ 0 h 53"/>
                <a:gd name="T24" fmla="*/ 28 w 28"/>
                <a:gd name="T25" fmla="*/ 1 h 53"/>
                <a:gd name="T26" fmla="*/ 28 w 28"/>
                <a:gd name="T2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53">
                  <a:moveTo>
                    <a:pt x="28" y="9"/>
                  </a:moveTo>
                  <a:cubicBezTo>
                    <a:pt x="26" y="8"/>
                    <a:pt x="24" y="8"/>
                    <a:pt x="21" y="8"/>
                  </a:cubicBezTo>
                  <a:cubicBezTo>
                    <a:pt x="18" y="8"/>
                    <a:pt x="15" y="9"/>
                    <a:pt x="13" y="12"/>
                  </a:cubicBezTo>
                  <a:cubicBezTo>
                    <a:pt x="10" y="16"/>
                    <a:pt x="9" y="20"/>
                    <a:pt x="9" y="26"/>
                  </a:cubicBezTo>
                  <a:cubicBezTo>
                    <a:pt x="9" y="53"/>
                    <a:pt x="9" y="53"/>
                    <a:pt x="9" y="53"/>
                  </a:cubicBezTo>
                  <a:cubicBezTo>
                    <a:pt x="0" y="53"/>
                    <a:pt x="0" y="53"/>
                    <a:pt x="0" y="53"/>
                  </a:cubicBezTo>
                  <a:cubicBezTo>
                    <a:pt x="0" y="1"/>
                    <a:pt x="0" y="1"/>
                    <a:pt x="0" y="1"/>
                  </a:cubicBezTo>
                  <a:cubicBezTo>
                    <a:pt x="9" y="1"/>
                    <a:pt x="9" y="1"/>
                    <a:pt x="9" y="1"/>
                  </a:cubicBezTo>
                  <a:cubicBezTo>
                    <a:pt x="9" y="12"/>
                    <a:pt x="9" y="12"/>
                    <a:pt x="9" y="12"/>
                  </a:cubicBezTo>
                  <a:cubicBezTo>
                    <a:pt x="9" y="12"/>
                    <a:pt x="9" y="12"/>
                    <a:pt x="9" y="12"/>
                  </a:cubicBezTo>
                  <a:cubicBezTo>
                    <a:pt x="10" y="8"/>
                    <a:pt x="12" y="5"/>
                    <a:pt x="15" y="3"/>
                  </a:cubicBezTo>
                  <a:cubicBezTo>
                    <a:pt x="17" y="1"/>
                    <a:pt x="20" y="0"/>
                    <a:pt x="23" y="0"/>
                  </a:cubicBezTo>
                  <a:cubicBezTo>
                    <a:pt x="25" y="0"/>
                    <a:pt x="26" y="0"/>
                    <a:pt x="28" y="1"/>
                  </a:cubicBezTo>
                  <a:lnTo>
                    <a:pt x="28"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1" name="Freeform 26"/>
            <p:cNvSpPr>
              <a:spLocks noEditPoints="1"/>
            </p:cNvSpPr>
            <p:nvPr/>
          </p:nvSpPr>
          <p:spPr bwMode="auto">
            <a:xfrm>
              <a:off x="2198" y="-953"/>
              <a:ext cx="120" cy="129"/>
            </a:xfrm>
            <a:custGeom>
              <a:avLst/>
              <a:gdLst>
                <a:gd name="T0" fmla="*/ 51 w 51"/>
                <a:gd name="T1" fmla="*/ 27 h 54"/>
                <a:gd name="T2" fmla="*/ 44 w 51"/>
                <a:gd name="T3" fmla="*/ 47 h 54"/>
                <a:gd name="T4" fmla="*/ 26 w 51"/>
                <a:gd name="T5" fmla="*/ 54 h 54"/>
                <a:gd name="T6" fmla="*/ 7 w 51"/>
                <a:gd name="T7" fmla="*/ 47 h 54"/>
                <a:gd name="T8" fmla="*/ 0 w 51"/>
                <a:gd name="T9" fmla="*/ 28 h 54"/>
                <a:gd name="T10" fmla="*/ 8 w 51"/>
                <a:gd name="T11" fmla="*/ 7 h 54"/>
                <a:gd name="T12" fmla="*/ 27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4 w 51"/>
                <a:gd name="T25" fmla="*/ 12 h 54"/>
                <a:gd name="T26" fmla="*/ 9 w 51"/>
                <a:gd name="T27" fmla="*/ 27 h 54"/>
                <a:gd name="T28" fmla="*/ 14 w 51"/>
                <a:gd name="T29" fmla="*/ 42 h 54"/>
                <a:gd name="T30" fmla="*/ 26 w 51"/>
                <a:gd name="T31" fmla="*/ 47 h 54"/>
                <a:gd name="T32" fmla="*/ 39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40" y="52"/>
                    <a:pt x="33" y="54"/>
                    <a:pt x="26" y="54"/>
                  </a:cubicBezTo>
                  <a:cubicBezTo>
                    <a:pt x="18" y="54"/>
                    <a:pt x="12" y="52"/>
                    <a:pt x="7" y="47"/>
                  </a:cubicBezTo>
                  <a:cubicBezTo>
                    <a:pt x="3" y="42"/>
                    <a:pt x="0" y="35"/>
                    <a:pt x="0" y="28"/>
                  </a:cubicBezTo>
                  <a:cubicBezTo>
                    <a:pt x="0" y="19"/>
                    <a:pt x="3" y="12"/>
                    <a:pt x="8" y="7"/>
                  </a:cubicBezTo>
                  <a:cubicBezTo>
                    <a:pt x="13" y="2"/>
                    <a:pt x="19" y="0"/>
                    <a:pt x="27" y="0"/>
                  </a:cubicBezTo>
                  <a:cubicBezTo>
                    <a:pt x="35" y="0"/>
                    <a:pt x="41" y="2"/>
                    <a:pt x="45" y="7"/>
                  </a:cubicBezTo>
                  <a:cubicBezTo>
                    <a:pt x="49" y="12"/>
                    <a:pt x="51" y="18"/>
                    <a:pt x="51" y="27"/>
                  </a:cubicBezTo>
                  <a:close/>
                  <a:moveTo>
                    <a:pt x="43" y="27"/>
                  </a:moveTo>
                  <a:cubicBezTo>
                    <a:pt x="43" y="20"/>
                    <a:pt x="41" y="15"/>
                    <a:pt x="38" y="12"/>
                  </a:cubicBezTo>
                  <a:cubicBezTo>
                    <a:pt x="35" y="8"/>
                    <a:pt x="31" y="7"/>
                    <a:pt x="26" y="7"/>
                  </a:cubicBezTo>
                  <a:cubicBezTo>
                    <a:pt x="21" y="7"/>
                    <a:pt x="17" y="8"/>
                    <a:pt x="14" y="12"/>
                  </a:cubicBezTo>
                  <a:cubicBezTo>
                    <a:pt x="10" y="15"/>
                    <a:pt x="9" y="21"/>
                    <a:pt x="9" y="27"/>
                  </a:cubicBezTo>
                  <a:cubicBezTo>
                    <a:pt x="9" y="33"/>
                    <a:pt x="10" y="38"/>
                    <a:pt x="14" y="42"/>
                  </a:cubicBezTo>
                  <a:cubicBezTo>
                    <a:pt x="17" y="45"/>
                    <a:pt x="21" y="47"/>
                    <a:pt x="26" y="47"/>
                  </a:cubicBezTo>
                  <a:cubicBezTo>
                    <a:pt x="32" y="47"/>
                    <a:pt x="36" y="45"/>
                    <a:pt x="39" y="42"/>
                  </a:cubicBezTo>
                  <a:cubicBezTo>
                    <a:pt x="42"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2" name="Freeform 27"/>
            <p:cNvSpPr>
              <a:spLocks/>
            </p:cNvSpPr>
            <p:nvPr/>
          </p:nvSpPr>
          <p:spPr bwMode="auto">
            <a:xfrm>
              <a:off x="2342" y="-953"/>
              <a:ext cx="76" cy="129"/>
            </a:xfrm>
            <a:custGeom>
              <a:avLst/>
              <a:gdLst>
                <a:gd name="T0" fmla="*/ 32 w 32"/>
                <a:gd name="T1" fmla="*/ 39 h 54"/>
                <a:gd name="T2" fmla="*/ 27 w 32"/>
                <a:gd name="T3" fmla="*/ 50 h 54"/>
                <a:gd name="T4" fmla="*/ 13 w 32"/>
                <a:gd name="T5" fmla="*/ 54 h 54"/>
                <a:gd name="T6" fmla="*/ 0 w 32"/>
                <a:gd name="T7" fmla="*/ 51 h 54"/>
                <a:gd name="T8" fmla="*/ 0 w 32"/>
                <a:gd name="T9" fmla="*/ 42 h 54"/>
                <a:gd name="T10" fmla="*/ 13 w 32"/>
                <a:gd name="T11" fmla="*/ 47 h 54"/>
                <a:gd name="T12" fmla="*/ 23 w 32"/>
                <a:gd name="T13" fmla="*/ 40 h 54"/>
                <a:gd name="T14" fmla="*/ 21 w 32"/>
                <a:gd name="T15" fmla="*/ 35 h 54"/>
                <a:gd name="T16" fmla="*/ 12 w 32"/>
                <a:gd name="T17" fmla="*/ 30 h 54"/>
                <a:gd name="T18" fmla="*/ 3 w 32"/>
                <a:gd name="T19" fmla="*/ 24 h 54"/>
                <a:gd name="T20" fmla="*/ 0 w 32"/>
                <a:gd name="T21" fmla="*/ 15 h 54"/>
                <a:gd name="T22" fmla="*/ 5 w 32"/>
                <a:gd name="T23" fmla="*/ 4 h 54"/>
                <a:gd name="T24" fmla="*/ 18 w 32"/>
                <a:gd name="T25" fmla="*/ 0 h 54"/>
                <a:gd name="T26" fmla="*/ 29 w 32"/>
                <a:gd name="T27" fmla="*/ 2 h 54"/>
                <a:gd name="T28" fmla="*/ 29 w 32"/>
                <a:gd name="T29" fmla="*/ 10 h 54"/>
                <a:gd name="T30" fmla="*/ 18 w 32"/>
                <a:gd name="T31" fmla="*/ 7 h 54"/>
                <a:gd name="T32" fmla="*/ 11 w 32"/>
                <a:gd name="T33" fmla="*/ 9 h 54"/>
                <a:gd name="T34" fmla="*/ 8 w 32"/>
                <a:gd name="T35" fmla="*/ 14 h 54"/>
                <a:gd name="T36" fmla="*/ 11 w 32"/>
                <a:gd name="T37" fmla="*/ 19 h 54"/>
                <a:gd name="T38" fmla="*/ 18 w 32"/>
                <a:gd name="T39" fmla="*/ 24 h 54"/>
                <a:gd name="T40" fmla="*/ 28 w 32"/>
                <a:gd name="T41" fmla="*/ 29 h 54"/>
                <a:gd name="T42" fmla="*/ 32 w 32"/>
                <a:gd name="T43"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4">
                  <a:moveTo>
                    <a:pt x="32" y="39"/>
                  </a:moveTo>
                  <a:cubicBezTo>
                    <a:pt x="32" y="43"/>
                    <a:pt x="30" y="47"/>
                    <a:pt x="27" y="50"/>
                  </a:cubicBezTo>
                  <a:cubicBezTo>
                    <a:pt x="23" y="53"/>
                    <a:pt x="19" y="54"/>
                    <a:pt x="13" y="54"/>
                  </a:cubicBezTo>
                  <a:cubicBezTo>
                    <a:pt x="8" y="54"/>
                    <a:pt x="3" y="53"/>
                    <a:pt x="0" y="51"/>
                  </a:cubicBezTo>
                  <a:cubicBezTo>
                    <a:pt x="0" y="42"/>
                    <a:pt x="0" y="42"/>
                    <a:pt x="0" y="42"/>
                  </a:cubicBezTo>
                  <a:cubicBezTo>
                    <a:pt x="4" y="45"/>
                    <a:pt x="8" y="47"/>
                    <a:pt x="13" y="47"/>
                  </a:cubicBezTo>
                  <a:cubicBezTo>
                    <a:pt x="20" y="47"/>
                    <a:pt x="23" y="45"/>
                    <a:pt x="23" y="40"/>
                  </a:cubicBezTo>
                  <a:cubicBezTo>
                    <a:pt x="23" y="38"/>
                    <a:pt x="22" y="36"/>
                    <a:pt x="21" y="35"/>
                  </a:cubicBezTo>
                  <a:cubicBezTo>
                    <a:pt x="20" y="33"/>
                    <a:pt x="17" y="32"/>
                    <a:pt x="12" y="30"/>
                  </a:cubicBezTo>
                  <a:cubicBezTo>
                    <a:pt x="8" y="28"/>
                    <a:pt x="5" y="26"/>
                    <a:pt x="3" y="24"/>
                  </a:cubicBezTo>
                  <a:cubicBezTo>
                    <a:pt x="1" y="22"/>
                    <a:pt x="0" y="19"/>
                    <a:pt x="0" y="15"/>
                  </a:cubicBezTo>
                  <a:cubicBezTo>
                    <a:pt x="0" y="10"/>
                    <a:pt x="2" y="7"/>
                    <a:pt x="5" y="4"/>
                  </a:cubicBezTo>
                  <a:cubicBezTo>
                    <a:pt x="8" y="1"/>
                    <a:pt x="13" y="0"/>
                    <a:pt x="18" y="0"/>
                  </a:cubicBezTo>
                  <a:cubicBezTo>
                    <a:pt x="22" y="0"/>
                    <a:pt x="26" y="0"/>
                    <a:pt x="29" y="2"/>
                  </a:cubicBezTo>
                  <a:cubicBezTo>
                    <a:pt x="29" y="10"/>
                    <a:pt x="29" y="10"/>
                    <a:pt x="29" y="10"/>
                  </a:cubicBezTo>
                  <a:cubicBezTo>
                    <a:pt x="26" y="8"/>
                    <a:pt x="22" y="7"/>
                    <a:pt x="18" y="7"/>
                  </a:cubicBezTo>
                  <a:cubicBezTo>
                    <a:pt x="15" y="7"/>
                    <a:pt x="13" y="7"/>
                    <a:pt x="11" y="9"/>
                  </a:cubicBezTo>
                  <a:cubicBezTo>
                    <a:pt x="9" y="10"/>
                    <a:pt x="8" y="12"/>
                    <a:pt x="8" y="14"/>
                  </a:cubicBezTo>
                  <a:cubicBezTo>
                    <a:pt x="8" y="16"/>
                    <a:pt x="9" y="18"/>
                    <a:pt x="11" y="19"/>
                  </a:cubicBezTo>
                  <a:cubicBezTo>
                    <a:pt x="12" y="21"/>
                    <a:pt x="14" y="22"/>
                    <a:pt x="18" y="24"/>
                  </a:cubicBezTo>
                  <a:cubicBezTo>
                    <a:pt x="23" y="26"/>
                    <a:pt x="26" y="28"/>
                    <a:pt x="28" y="29"/>
                  </a:cubicBezTo>
                  <a:cubicBezTo>
                    <a:pt x="30" y="32"/>
                    <a:pt x="32" y="35"/>
                    <a:pt x="32" y="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Freeform 28"/>
            <p:cNvSpPr>
              <a:spLocks noEditPoints="1"/>
            </p:cNvSpPr>
            <p:nvPr/>
          </p:nvSpPr>
          <p:spPr bwMode="auto">
            <a:xfrm>
              <a:off x="2437" y="-953"/>
              <a:ext cx="120" cy="129"/>
            </a:xfrm>
            <a:custGeom>
              <a:avLst/>
              <a:gdLst>
                <a:gd name="T0" fmla="*/ 51 w 51"/>
                <a:gd name="T1" fmla="*/ 27 h 54"/>
                <a:gd name="T2" fmla="*/ 44 w 51"/>
                <a:gd name="T3" fmla="*/ 47 h 54"/>
                <a:gd name="T4" fmla="*/ 25 w 51"/>
                <a:gd name="T5" fmla="*/ 54 h 54"/>
                <a:gd name="T6" fmla="*/ 7 w 51"/>
                <a:gd name="T7" fmla="*/ 47 h 54"/>
                <a:gd name="T8" fmla="*/ 0 w 51"/>
                <a:gd name="T9" fmla="*/ 28 h 54"/>
                <a:gd name="T10" fmla="*/ 8 w 51"/>
                <a:gd name="T11" fmla="*/ 7 h 54"/>
                <a:gd name="T12" fmla="*/ 26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3 w 51"/>
                <a:gd name="T25" fmla="*/ 12 h 54"/>
                <a:gd name="T26" fmla="*/ 9 w 51"/>
                <a:gd name="T27" fmla="*/ 27 h 54"/>
                <a:gd name="T28" fmla="*/ 13 w 51"/>
                <a:gd name="T29" fmla="*/ 42 h 54"/>
                <a:gd name="T30" fmla="*/ 26 w 51"/>
                <a:gd name="T31" fmla="*/ 47 h 54"/>
                <a:gd name="T32" fmla="*/ 38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39" y="52"/>
                    <a:pt x="33" y="54"/>
                    <a:pt x="25" y="54"/>
                  </a:cubicBezTo>
                  <a:cubicBezTo>
                    <a:pt x="17" y="54"/>
                    <a:pt x="11" y="52"/>
                    <a:pt x="7" y="47"/>
                  </a:cubicBezTo>
                  <a:cubicBezTo>
                    <a:pt x="2" y="42"/>
                    <a:pt x="0" y="35"/>
                    <a:pt x="0" y="28"/>
                  </a:cubicBezTo>
                  <a:cubicBezTo>
                    <a:pt x="0" y="19"/>
                    <a:pt x="3" y="12"/>
                    <a:pt x="8" y="7"/>
                  </a:cubicBezTo>
                  <a:cubicBezTo>
                    <a:pt x="12" y="2"/>
                    <a:pt x="19" y="0"/>
                    <a:pt x="26" y="0"/>
                  </a:cubicBezTo>
                  <a:cubicBezTo>
                    <a:pt x="34" y="0"/>
                    <a:pt x="40" y="2"/>
                    <a:pt x="45" y="7"/>
                  </a:cubicBezTo>
                  <a:cubicBezTo>
                    <a:pt x="49" y="12"/>
                    <a:pt x="51" y="18"/>
                    <a:pt x="51" y="27"/>
                  </a:cubicBezTo>
                  <a:close/>
                  <a:moveTo>
                    <a:pt x="43" y="27"/>
                  </a:moveTo>
                  <a:cubicBezTo>
                    <a:pt x="43" y="20"/>
                    <a:pt x="41" y="15"/>
                    <a:pt x="38" y="12"/>
                  </a:cubicBezTo>
                  <a:cubicBezTo>
                    <a:pt x="35" y="8"/>
                    <a:pt x="31" y="7"/>
                    <a:pt x="26" y="7"/>
                  </a:cubicBezTo>
                  <a:cubicBezTo>
                    <a:pt x="21" y="7"/>
                    <a:pt x="17" y="8"/>
                    <a:pt x="13" y="12"/>
                  </a:cubicBezTo>
                  <a:cubicBezTo>
                    <a:pt x="10" y="15"/>
                    <a:pt x="9" y="21"/>
                    <a:pt x="9" y="27"/>
                  </a:cubicBezTo>
                  <a:cubicBezTo>
                    <a:pt x="9" y="33"/>
                    <a:pt x="10" y="38"/>
                    <a:pt x="13" y="42"/>
                  </a:cubicBezTo>
                  <a:cubicBezTo>
                    <a:pt x="16" y="45"/>
                    <a:pt x="21" y="47"/>
                    <a:pt x="26" y="47"/>
                  </a:cubicBezTo>
                  <a:cubicBezTo>
                    <a:pt x="31" y="47"/>
                    <a:pt x="36" y="45"/>
                    <a:pt x="38" y="42"/>
                  </a:cubicBezTo>
                  <a:cubicBezTo>
                    <a:pt x="41"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Freeform 29"/>
            <p:cNvSpPr>
              <a:spLocks/>
            </p:cNvSpPr>
            <p:nvPr/>
          </p:nvSpPr>
          <p:spPr bwMode="auto">
            <a:xfrm>
              <a:off x="2569" y="-1012"/>
              <a:ext cx="76" cy="185"/>
            </a:xfrm>
            <a:custGeom>
              <a:avLst/>
              <a:gdLst>
                <a:gd name="T0" fmla="*/ 32 w 32"/>
                <a:gd name="T1" fmla="*/ 8 h 78"/>
                <a:gd name="T2" fmla="*/ 26 w 32"/>
                <a:gd name="T3" fmla="*/ 7 h 78"/>
                <a:gd name="T4" fmla="*/ 18 w 32"/>
                <a:gd name="T5" fmla="*/ 18 h 78"/>
                <a:gd name="T6" fmla="*/ 18 w 32"/>
                <a:gd name="T7" fmla="*/ 26 h 78"/>
                <a:gd name="T8" fmla="*/ 30 w 32"/>
                <a:gd name="T9" fmla="*/ 26 h 78"/>
                <a:gd name="T10" fmla="*/ 30 w 32"/>
                <a:gd name="T11" fmla="*/ 33 h 78"/>
                <a:gd name="T12" fmla="*/ 18 w 32"/>
                <a:gd name="T13" fmla="*/ 33 h 78"/>
                <a:gd name="T14" fmla="*/ 18 w 32"/>
                <a:gd name="T15" fmla="*/ 78 h 78"/>
                <a:gd name="T16" fmla="*/ 9 w 32"/>
                <a:gd name="T17" fmla="*/ 78 h 78"/>
                <a:gd name="T18" fmla="*/ 9 w 32"/>
                <a:gd name="T19" fmla="*/ 33 h 78"/>
                <a:gd name="T20" fmla="*/ 0 w 32"/>
                <a:gd name="T21" fmla="*/ 33 h 78"/>
                <a:gd name="T22" fmla="*/ 0 w 32"/>
                <a:gd name="T23" fmla="*/ 26 h 78"/>
                <a:gd name="T24" fmla="*/ 9 w 32"/>
                <a:gd name="T25" fmla="*/ 26 h 78"/>
                <a:gd name="T26" fmla="*/ 9 w 32"/>
                <a:gd name="T27" fmla="*/ 18 h 78"/>
                <a:gd name="T28" fmla="*/ 15 w 32"/>
                <a:gd name="T29" fmla="*/ 4 h 78"/>
                <a:gd name="T30" fmla="*/ 26 w 32"/>
                <a:gd name="T31" fmla="*/ 0 h 78"/>
                <a:gd name="T32" fmla="*/ 32 w 32"/>
                <a:gd name="T33" fmla="*/ 1 h 78"/>
                <a:gd name="T34" fmla="*/ 32 w 3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8">
                  <a:moveTo>
                    <a:pt x="32" y="8"/>
                  </a:moveTo>
                  <a:cubicBezTo>
                    <a:pt x="30" y="7"/>
                    <a:pt x="28" y="7"/>
                    <a:pt x="26" y="7"/>
                  </a:cubicBezTo>
                  <a:cubicBezTo>
                    <a:pt x="21" y="7"/>
                    <a:pt x="18" y="11"/>
                    <a:pt x="18" y="18"/>
                  </a:cubicBezTo>
                  <a:cubicBezTo>
                    <a:pt x="18" y="26"/>
                    <a:pt x="18" y="26"/>
                    <a:pt x="18" y="26"/>
                  </a:cubicBezTo>
                  <a:cubicBezTo>
                    <a:pt x="30" y="26"/>
                    <a:pt x="30" y="26"/>
                    <a:pt x="30" y="26"/>
                  </a:cubicBezTo>
                  <a:cubicBezTo>
                    <a:pt x="30" y="33"/>
                    <a:pt x="30" y="33"/>
                    <a:pt x="30" y="33"/>
                  </a:cubicBezTo>
                  <a:cubicBezTo>
                    <a:pt x="18" y="33"/>
                    <a:pt x="18" y="33"/>
                    <a:pt x="18" y="33"/>
                  </a:cubicBezTo>
                  <a:cubicBezTo>
                    <a:pt x="18" y="78"/>
                    <a:pt x="18" y="78"/>
                    <a:pt x="18" y="78"/>
                  </a:cubicBezTo>
                  <a:cubicBezTo>
                    <a:pt x="9" y="78"/>
                    <a:pt x="9" y="78"/>
                    <a:pt x="9" y="78"/>
                  </a:cubicBezTo>
                  <a:cubicBezTo>
                    <a:pt x="9" y="33"/>
                    <a:pt x="9" y="33"/>
                    <a:pt x="9" y="33"/>
                  </a:cubicBezTo>
                  <a:cubicBezTo>
                    <a:pt x="0" y="33"/>
                    <a:pt x="0" y="33"/>
                    <a:pt x="0" y="33"/>
                  </a:cubicBezTo>
                  <a:cubicBezTo>
                    <a:pt x="0" y="26"/>
                    <a:pt x="0" y="26"/>
                    <a:pt x="0" y="26"/>
                  </a:cubicBezTo>
                  <a:cubicBezTo>
                    <a:pt x="9" y="26"/>
                    <a:pt x="9" y="26"/>
                    <a:pt x="9" y="26"/>
                  </a:cubicBezTo>
                  <a:cubicBezTo>
                    <a:pt x="9" y="18"/>
                    <a:pt x="9" y="18"/>
                    <a:pt x="9" y="18"/>
                  </a:cubicBezTo>
                  <a:cubicBezTo>
                    <a:pt x="9" y="12"/>
                    <a:pt x="11" y="7"/>
                    <a:pt x="15" y="4"/>
                  </a:cubicBezTo>
                  <a:cubicBezTo>
                    <a:pt x="18" y="1"/>
                    <a:pt x="21" y="0"/>
                    <a:pt x="26" y="0"/>
                  </a:cubicBezTo>
                  <a:cubicBezTo>
                    <a:pt x="28" y="0"/>
                    <a:pt x="30" y="0"/>
                    <a:pt x="32" y="1"/>
                  </a:cubicBezTo>
                  <a:lnTo>
                    <a:pt x="32"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5" name="Freeform 30"/>
            <p:cNvSpPr>
              <a:spLocks/>
            </p:cNvSpPr>
            <p:nvPr/>
          </p:nvSpPr>
          <p:spPr bwMode="auto">
            <a:xfrm>
              <a:off x="2650" y="-986"/>
              <a:ext cx="73" cy="162"/>
            </a:xfrm>
            <a:custGeom>
              <a:avLst/>
              <a:gdLst>
                <a:gd name="T0" fmla="*/ 31 w 31"/>
                <a:gd name="T1" fmla="*/ 66 h 68"/>
                <a:gd name="T2" fmla="*/ 23 w 31"/>
                <a:gd name="T3" fmla="*/ 68 h 68"/>
                <a:gd name="T4" fmla="*/ 9 w 31"/>
                <a:gd name="T5" fmla="*/ 53 h 68"/>
                <a:gd name="T6" fmla="*/ 9 w 31"/>
                <a:gd name="T7" fmla="*/ 22 h 68"/>
                <a:gd name="T8" fmla="*/ 0 w 31"/>
                <a:gd name="T9" fmla="*/ 22 h 68"/>
                <a:gd name="T10" fmla="*/ 0 w 31"/>
                <a:gd name="T11" fmla="*/ 15 h 68"/>
                <a:gd name="T12" fmla="*/ 9 w 31"/>
                <a:gd name="T13" fmla="*/ 15 h 68"/>
                <a:gd name="T14" fmla="*/ 9 w 31"/>
                <a:gd name="T15" fmla="*/ 2 h 68"/>
                <a:gd name="T16" fmla="*/ 18 w 31"/>
                <a:gd name="T17" fmla="*/ 0 h 68"/>
                <a:gd name="T18" fmla="*/ 18 w 31"/>
                <a:gd name="T19" fmla="*/ 15 h 68"/>
                <a:gd name="T20" fmla="*/ 31 w 31"/>
                <a:gd name="T21" fmla="*/ 15 h 68"/>
                <a:gd name="T22" fmla="*/ 31 w 31"/>
                <a:gd name="T23" fmla="*/ 22 h 68"/>
                <a:gd name="T24" fmla="*/ 18 w 31"/>
                <a:gd name="T25" fmla="*/ 22 h 68"/>
                <a:gd name="T26" fmla="*/ 18 w 31"/>
                <a:gd name="T27" fmla="*/ 51 h 68"/>
                <a:gd name="T28" fmla="*/ 19 w 31"/>
                <a:gd name="T29" fmla="*/ 59 h 68"/>
                <a:gd name="T30" fmla="*/ 25 w 31"/>
                <a:gd name="T31" fmla="*/ 61 h 68"/>
                <a:gd name="T32" fmla="*/ 31 w 31"/>
                <a:gd name="T33" fmla="*/ 59 h 68"/>
                <a:gd name="T34" fmla="*/ 31 w 31"/>
                <a:gd name="T35"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68">
                  <a:moveTo>
                    <a:pt x="31" y="66"/>
                  </a:moveTo>
                  <a:cubicBezTo>
                    <a:pt x="29" y="68"/>
                    <a:pt x="26" y="68"/>
                    <a:pt x="23" y="68"/>
                  </a:cubicBezTo>
                  <a:cubicBezTo>
                    <a:pt x="14" y="68"/>
                    <a:pt x="9" y="63"/>
                    <a:pt x="9" y="53"/>
                  </a:cubicBezTo>
                  <a:cubicBezTo>
                    <a:pt x="9" y="22"/>
                    <a:pt x="9" y="22"/>
                    <a:pt x="9" y="22"/>
                  </a:cubicBezTo>
                  <a:cubicBezTo>
                    <a:pt x="0" y="22"/>
                    <a:pt x="0" y="22"/>
                    <a:pt x="0" y="22"/>
                  </a:cubicBezTo>
                  <a:cubicBezTo>
                    <a:pt x="0" y="15"/>
                    <a:pt x="0" y="15"/>
                    <a:pt x="0" y="15"/>
                  </a:cubicBezTo>
                  <a:cubicBezTo>
                    <a:pt x="9" y="15"/>
                    <a:pt x="9" y="15"/>
                    <a:pt x="9" y="15"/>
                  </a:cubicBezTo>
                  <a:cubicBezTo>
                    <a:pt x="9" y="2"/>
                    <a:pt x="9" y="2"/>
                    <a:pt x="9" y="2"/>
                  </a:cubicBezTo>
                  <a:cubicBezTo>
                    <a:pt x="12" y="1"/>
                    <a:pt x="15" y="0"/>
                    <a:pt x="18" y="0"/>
                  </a:cubicBezTo>
                  <a:cubicBezTo>
                    <a:pt x="18" y="15"/>
                    <a:pt x="18" y="15"/>
                    <a:pt x="18" y="15"/>
                  </a:cubicBezTo>
                  <a:cubicBezTo>
                    <a:pt x="31" y="15"/>
                    <a:pt x="31" y="15"/>
                    <a:pt x="31" y="15"/>
                  </a:cubicBezTo>
                  <a:cubicBezTo>
                    <a:pt x="31" y="22"/>
                    <a:pt x="31" y="22"/>
                    <a:pt x="31" y="22"/>
                  </a:cubicBezTo>
                  <a:cubicBezTo>
                    <a:pt x="18" y="22"/>
                    <a:pt x="18" y="22"/>
                    <a:pt x="18" y="22"/>
                  </a:cubicBezTo>
                  <a:cubicBezTo>
                    <a:pt x="18" y="51"/>
                    <a:pt x="18" y="51"/>
                    <a:pt x="18" y="51"/>
                  </a:cubicBezTo>
                  <a:cubicBezTo>
                    <a:pt x="18" y="55"/>
                    <a:pt x="18" y="57"/>
                    <a:pt x="19" y="59"/>
                  </a:cubicBezTo>
                  <a:cubicBezTo>
                    <a:pt x="21" y="60"/>
                    <a:pt x="23" y="61"/>
                    <a:pt x="25" y="61"/>
                  </a:cubicBezTo>
                  <a:cubicBezTo>
                    <a:pt x="27" y="61"/>
                    <a:pt x="29" y="60"/>
                    <a:pt x="31" y="59"/>
                  </a:cubicBezTo>
                  <a:lnTo>
                    <a:pt x="31"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6" name="Freeform 31"/>
            <p:cNvSpPr>
              <a:spLocks/>
            </p:cNvSpPr>
            <p:nvPr/>
          </p:nvSpPr>
          <p:spPr bwMode="auto">
            <a:xfrm>
              <a:off x="1713" y="-779"/>
              <a:ext cx="265" cy="496"/>
            </a:xfrm>
            <a:custGeom>
              <a:avLst/>
              <a:gdLst>
                <a:gd name="T0" fmla="*/ 112 w 112"/>
                <a:gd name="T1" fmla="*/ 155 h 209"/>
                <a:gd name="T2" fmla="*/ 97 w 112"/>
                <a:gd name="T3" fmla="*/ 193 h 209"/>
                <a:gd name="T4" fmla="*/ 45 w 112"/>
                <a:gd name="T5" fmla="*/ 209 h 209"/>
                <a:gd name="T6" fmla="*/ 20 w 112"/>
                <a:gd name="T7" fmla="*/ 205 h 209"/>
                <a:gd name="T8" fmla="*/ 0 w 112"/>
                <a:gd name="T9" fmla="*/ 197 h 209"/>
                <a:gd name="T10" fmla="*/ 0 w 112"/>
                <a:gd name="T11" fmla="*/ 169 h 209"/>
                <a:gd name="T12" fmla="*/ 24 w 112"/>
                <a:gd name="T13" fmla="*/ 183 h 209"/>
                <a:gd name="T14" fmla="*/ 49 w 112"/>
                <a:gd name="T15" fmla="*/ 188 h 209"/>
                <a:gd name="T16" fmla="*/ 87 w 112"/>
                <a:gd name="T17" fmla="*/ 157 h 209"/>
                <a:gd name="T18" fmla="*/ 78 w 112"/>
                <a:gd name="T19" fmla="*/ 134 h 209"/>
                <a:gd name="T20" fmla="*/ 45 w 112"/>
                <a:gd name="T21" fmla="*/ 112 h 209"/>
                <a:gd name="T22" fmla="*/ 10 w 112"/>
                <a:gd name="T23" fmla="*/ 85 h 209"/>
                <a:gd name="T24" fmla="*/ 0 w 112"/>
                <a:gd name="T25" fmla="*/ 54 h 209"/>
                <a:gd name="T26" fmla="*/ 17 w 112"/>
                <a:gd name="T27" fmla="*/ 16 h 209"/>
                <a:gd name="T28" fmla="*/ 64 w 112"/>
                <a:gd name="T29" fmla="*/ 0 h 209"/>
                <a:gd name="T30" fmla="*/ 104 w 112"/>
                <a:gd name="T31" fmla="*/ 8 h 209"/>
                <a:gd name="T32" fmla="*/ 104 w 112"/>
                <a:gd name="T33" fmla="*/ 34 h 209"/>
                <a:gd name="T34" fmla="*/ 63 w 112"/>
                <a:gd name="T35" fmla="*/ 22 h 209"/>
                <a:gd name="T36" fmla="*/ 35 w 112"/>
                <a:gd name="T37" fmla="*/ 31 h 209"/>
                <a:gd name="T38" fmla="*/ 25 w 112"/>
                <a:gd name="T39" fmla="*/ 52 h 209"/>
                <a:gd name="T40" fmla="*/ 34 w 112"/>
                <a:gd name="T41" fmla="*/ 76 h 209"/>
                <a:gd name="T42" fmla="*/ 64 w 112"/>
                <a:gd name="T43" fmla="*/ 96 h 209"/>
                <a:gd name="T44" fmla="*/ 100 w 112"/>
                <a:gd name="T45" fmla="*/ 122 h 209"/>
                <a:gd name="T46" fmla="*/ 112 w 112"/>
                <a:gd name="T47" fmla="*/ 15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209">
                  <a:moveTo>
                    <a:pt x="112" y="155"/>
                  </a:moveTo>
                  <a:cubicBezTo>
                    <a:pt x="112" y="170"/>
                    <a:pt x="107" y="183"/>
                    <a:pt x="97" y="193"/>
                  </a:cubicBezTo>
                  <a:cubicBezTo>
                    <a:pt x="85" y="204"/>
                    <a:pt x="68" y="209"/>
                    <a:pt x="45" y="209"/>
                  </a:cubicBezTo>
                  <a:cubicBezTo>
                    <a:pt x="38" y="209"/>
                    <a:pt x="29" y="208"/>
                    <a:pt x="20" y="205"/>
                  </a:cubicBezTo>
                  <a:cubicBezTo>
                    <a:pt x="11" y="203"/>
                    <a:pt x="4" y="200"/>
                    <a:pt x="0" y="197"/>
                  </a:cubicBezTo>
                  <a:cubicBezTo>
                    <a:pt x="0" y="169"/>
                    <a:pt x="0" y="169"/>
                    <a:pt x="0" y="169"/>
                  </a:cubicBezTo>
                  <a:cubicBezTo>
                    <a:pt x="6" y="175"/>
                    <a:pt x="14" y="180"/>
                    <a:pt x="24" y="183"/>
                  </a:cubicBezTo>
                  <a:cubicBezTo>
                    <a:pt x="32" y="186"/>
                    <a:pt x="41" y="188"/>
                    <a:pt x="49" y="188"/>
                  </a:cubicBezTo>
                  <a:cubicBezTo>
                    <a:pt x="74" y="188"/>
                    <a:pt x="87" y="178"/>
                    <a:pt x="87" y="157"/>
                  </a:cubicBezTo>
                  <a:cubicBezTo>
                    <a:pt x="87" y="149"/>
                    <a:pt x="84" y="141"/>
                    <a:pt x="78" y="134"/>
                  </a:cubicBezTo>
                  <a:cubicBezTo>
                    <a:pt x="72" y="128"/>
                    <a:pt x="61" y="121"/>
                    <a:pt x="45" y="112"/>
                  </a:cubicBezTo>
                  <a:cubicBezTo>
                    <a:pt x="28" y="102"/>
                    <a:pt x="17" y="93"/>
                    <a:pt x="10" y="85"/>
                  </a:cubicBezTo>
                  <a:cubicBezTo>
                    <a:pt x="4" y="76"/>
                    <a:pt x="0" y="66"/>
                    <a:pt x="0" y="54"/>
                  </a:cubicBezTo>
                  <a:cubicBezTo>
                    <a:pt x="0" y="39"/>
                    <a:pt x="6" y="26"/>
                    <a:pt x="17" y="16"/>
                  </a:cubicBezTo>
                  <a:cubicBezTo>
                    <a:pt x="29" y="6"/>
                    <a:pt x="45" y="0"/>
                    <a:pt x="64" y="0"/>
                  </a:cubicBezTo>
                  <a:cubicBezTo>
                    <a:pt x="82" y="0"/>
                    <a:pt x="95" y="3"/>
                    <a:pt x="104" y="8"/>
                  </a:cubicBezTo>
                  <a:cubicBezTo>
                    <a:pt x="104" y="34"/>
                    <a:pt x="104" y="34"/>
                    <a:pt x="104" y="34"/>
                  </a:cubicBezTo>
                  <a:cubicBezTo>
                    <a:pt x="93" y="26"/>
                    <a:pt x="80" y="22"/>
                    <a:pt x="63" y="22"/>
                  </a:cubicBezTo>
                  <a:cubicBezTo>
                    <a:pt x="51" y="22"/>
                    <a:pt x="42" y="25"/>
                    <a:pt x="35" y="31"/>
                  </a:cubicBezTo>
                  <a:cubicBezTo>
                    <a:pt x="28" y="36"/>
                    <a:pt x="25" y="43"/>
                    <a:pt x="25" y="52"/>
                  </a:cubicBezTo>
                  <a:cubicBezTo>
                    <a:pt x="25" y="62"/>
                    <a:pt x="28" y="69"/>
                    <a:pt x="34" y="76"/>
                  </a:cubicBezTo>
                  <a:cubicBezTo>
                    <a:pt x="39" y="81"/>
                    <a:pt x="49" y="88"/>
                    <a:pt x="64" y="96"/>
                  </a:cubicBezTo>
                  <a:cubicBezTo>
                    <a:pt x="81" y="105"/>
                    <a:pt x="93" y="114"/>
                    <a:pt x="100" y="122"/>
                  </a:cubicBezTo>
                  <a:cubicBezTo>
                    <a:pt x="108" y="132"/>
                    <a:pt x="112" y="143"/>
                    <a:pt x="112" y="1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Freeform 32"/>
            <p:cNvSpPr>
              <a:spLocks/>
            </p:cNvSpPr>
            <p:nvPr/>
          </p:nvSpPr>
          <p:spPr bwMode="auto">
            <a:xfrm>
              <a:off x="1994" y="-634"/>
              <a:ext cx="322" cy="504"/>
            </a:xfrm>
            <a:custGeom>
              <a:avLst/>
              <a:gdLst>
                <a:gd name="T0" fmla="*/ 136 w 136"/>
                <a:gd name="T1" fmla="*/ 0 h 212"/>
                <a:gd name="T2" fmla="*/ 70 w 136"/>
                <a:gd name="T3" fmla="*/ 168 h 212"/>
                <a:gd name="T4" fmla="*/ 20 w 136"/>
                <a:gd name="T5" fmla="*/ 212 h 212"/>
                <a:gd name="T6" fmla="*/ 5 w 136"/>
                <a:gd name="T7" fmla="*/ 210 h 212"/>
                <a:gd name="T8" fmla="*/ 5 w 136"/>
                <a:gd name="T9" fmla="*/ 190 h 212"/>
                <a:gd name="T10" fmla="*/ 19 w 136"/>
                <a:gd name="T11" fmla="*/ 192 h 212"/>
                <a:gd name="T12" fmla="*/ 45 w 136"/>
                <a:gd name="T13" fmla="*/ 172 h 212"/>
                <a:gd name="T14" fmla="*/ 57 w 136"/>
                <a:gd name="T15" fmla="*/ 144 h 212"/>
                <a:gd name="T16" fmla="*/ 0 w 136"/>
                <a:gd name="T17" fmla="*/ 0 h 212"/>
                <a:gd name="T18" fmla="*/ 26 w 136"/>
                <a:gd name="T19" fmla="*/ 0 h 212"/>
                <a:gd name="T20" fmla="*/ 65 w 136"/>
                <a:gd name="T21" fmla="*/ 111 h 212"/>
                <a:gd name="T22" fmla="*/ 68 w 136"/>
                <a:gd name="T23" fmla="*/ 122 h 212"/>
                <a:gd name="T24" fmla="*/ 69 w 136"/>
                <a:gd name="T25" fmla="*/ 122 h 212"/>
                <a:gd name="T26" fmla="*/ 72 w 136"/>
                <a:gd name="T27" fmla="*/ 112 h 212"/>
                <a:gd name="T28" fmla="*/ 112 w 136"/>
                <a:gd name="T29" fmla="*/ 0 h 212"/>
                <a:gd name="T30" fmla="*/ 136 w 136"/>
                <a:gd name="T3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12">
                  <a:moveTo>
                    <a:pt x="136" y="0"/>
                  </a:moveTo>
                  <a:cubicBezTo>
                    <a:pt x="70" y="168"/>
                    <a:pt x="70" y="168"/>
                    <a:pt x="70" y="168"/>
                  </a:cubicBezTo>
                  <a:cubicBezTo>
                    <a:pt x="58" y="197"/>
                    <a:pt x="42" y="212"/>
                    <a:pt x="20" y="212"/>
                  </a:cubicBezTo>
                  <a:cubicBezTo>
                    <a:pt x="14" y="212"/>
                    <a:pt x="9" y="212"/>
                    <a:pt x="5" y="210"/>
                  </a:cubicBezTo>
                  <a:cubicBezTo>
                    <a:pt x="5" y="190"/>
                    <a:pt x="5" y="190"/>
                    <a:pt x="5" y="190"/>
                  </a:cubicBezTo>
                  <a:cubicBezTo>
                    <a:pt x="10" y="191"/>
                    <a:pt x="15" y="192"/>
                    <a:pt x="19" y="192"/>
                  </a:cubicBezTo>
                  <a:cubicBezTo>
                    <a:pt x="31" y="192"/>
                    <a:pt x="39" y="185"/>
                    <a:pt x="45" y="172"/>
                  </a:cubicBezTo>
                  <a:cubicBezTo>
                    <a:pt x="57" y="144"/>
                    <a:pt x="57" y="144"/>
                    <a:pt x="57" y="144"/>
                  </a:cubicBezTo>
                  <a:cubicBezTo>
                    <a:pt x="0" y="0"/>
                    <a:pt x="0" y="0"/>
                    <a:pt x="0" y="0"/>
                  </a:cubicBezTo>
                  <a:cubicBezTo>
                    <a:pt x="26" y="0"/>
                    <a:pt x="26" y="0"/>
                    <a:pt x="26" y="0"/>
                  </a:cubicBezTo>
                  <a:cubicBezTo>
                    <a:pt x="65" y="111"/>
                    <a:pt x="65" y="111"/>
                    <a:pt x="65" y="111"/>
                  </a:cubicBezTo>
                  <a:cubicBezTo>
                    <a:pt x="66" y="113"/>
                    <a:pt x="67" y="117"/>
                    <a:pt x="68" y="122"/>
                  </a:cubicBezTo>
                  <a:cubicBezTo>
                    <a:pt x="69" y="122"/>
                    <a:pt x="69" y="122"/>
                    <a:pt x="69" y="122"/>
                  </a:cubicBezTo>
                  <a:cubicBezTo>
                    <a:pt x="69" y="120"/>
                    <a:pt x="70" y="116"/>
                    <a:pt x="72" y="112"/>
                  </a:cubicBezTo>
                  <a:cubicBezTo>
                    <a:pt x="112" y="0"/>
                    <a:pt x="112" y="0"/>
                    <a:pt x="112" y="0"/>
                  </a:cubicBezTo>
                  <a:lnTo>
                    <a:pt x="1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Freeform 33"/>
            <p:cNvSpPr>
              <a:spLocks/>
            </p:cNvSpPr>
            <p:nvPr/>
          </p:nvSpPr>
          <p:spPr bwMode="auto">
            <a:xfrm>
              <a:off x="2333" y="-641"/>
              <a:ext cx="208" cy="358"/>
            </a:xfrm>
            <a:custGeom>
              <a:avLst/>
              <a:gdLst>
                <a:gd name="T0" fmla="*/ 88 w 88"/>
                <a:gd name="T1" fmla="*/ 109 h 151"/>
                <a:gd name="T2" fmla="*/ 75 w 88"/>
                <a:gd name="T3" fmla="*/ 138 h 151"/>
                <a:gd name="T4" fmla="*/ 35 w 88"/>
                <a:gd name="T5" fmla="*/ 151 h 151"/>
                <a:gd name="T6" fmla="*/ 0 w 88"/>
                <a:gd name="T7" fmla="*/ 142 h 151"/>
                <a:gd name="T8" fmla="*/ 0 w 88"/>
                <a:gd name="T9" fmla="*/ 118 h 151"/>
                <a:gd name="T10" fmla="*/ 37 w 88"/>
                <a:gd name="T11" fmla="*/ 131 h 151"/>
                <a:gd name="T12" fmla="*/ 64 w 88"/>
                <a:gd name="T13" fmla="*/ 111 h 151"/>
                <a:gd name="T14" fmla="*/ 58 w 88"/>
                <a:gd name="T15" fmla="*/ 97 h 151"/>
                <a:gd name="T16" fmla="*/ 35 w 88"/>
                <a:gd name="T17" fmla="*/ 84 h 151"/>
                <a:gd name="T18" fmla="*/ 9 w 88"/>
                <a:gd name="T19" fmla="*/ 68 h 151"/>
                <a:gd name="T20" fmla="*/ 0 w 88"/>
                <a:gd name="T21" fmla="*/ 42 h 151"/>
                <a:gd name="T22" fmla="*/ 14 w 88"/>
                <a:gd name="T23" fmla="*/ 12 h 151"/>
                <a:gd name="T24" fmla="*/ 51 w 88"/>
                <a:gd name="T25" fmla="*/ 0 h 151"/>
                <a:gd name="T26" fmla="*/ 81 w 88"/>
                <a:gd name="T27" fmla="*/ 7 h 151"/>
                <a:gd name="T28" fmla="*/ 81 w 88"/>
                <a:gd name="T29" fmla="*/ 30 h 151"/>
                <a:gd name="T30" fmla="*/ 49 w 88"/>
                <a:gd name="T31" fmla="*/ 20 h 151"/>
                <a:gd name="T32" fmla="*/ 30 w 88"/>
                <a:gd name="T33" fmla="*/ 25 h 151"/>
                <a:gd name="T34" fmla="*/ 24 w 88"/>
                <a:gd name="T35" fmla="*/ 40 h 151"/>
                <a:gd name="T36" fmla="*/ 29 w 88"/>
                <a:gd name="T37" fmla="*/ 55 h 151"/>
                <a:gd name="T38" fmla="*/ 51 w 88"/>
                <a:gd name="T39" fmla="*/ 67 h 151"/>
                <a:gd name="T40" fmla="*/ 78 w 88"/>
                <a:gd name="T41" fmla="*/ 83 h 151"/>
                <a:gd name="T42" fmla="*/ 88 w 88"/>
                <a:gd name="T43" fmla="*/ 10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1">
                  <a:moveTo>
                    <a:pt x="88" y="109"/>
                  </a:moveTo>
                  <a:cubicBezTo>
                    <a:pt x="88" y="121"/>
                    <a:pt x="84" y="131"/>
                    <a:pt x="75" y="138"/>
                  </a:cubicBezTo>
                  <a:cubicBezTo>
                    <a:pt x="65" y="147"/>
                    <a:pt x="52" y="151"/>
                    <a:pt x="35" y="151"/>
                  </a:cubicBezTo>
                  <a:cubicBezTo>
                    <a:pt x="22" y="151"/>
                    <a:pt x="10" y="148"/>
                    <a:pt x="0" y="142"/>
                  </a:cubicBezTo>
                  <a:cubicBezTo>
                    <a:pt x="0" y="118"/>
                    <a:pt x="0" y="118"/>
                    <a:pt x="0" y="118"/>
                  </a:cubicBezTo>
                  <a:cubicBezTo>
                    <a:pt x="11" y="127"/>
                    <a:pt x="23" y="131"/>
                    <a:pt x="37" y="131"/>
                  </a:cubicBezTo>
                  <a:cubicBezTo>
                    <a:pt x="55" y="131"/>
                    <a:pt x="64" y="125"/>
                    <a:pt x="64" y="111"/>
                  </a:cubicBezTo>
                  <a:cubicBezTo>
                    <a:pt x="64" y="106"/>
                    <a:pt x="62" y="101"/>
                    <a:pt x="58" y="97"/>
                  </a:cubicBezTo>
                  <a:cubicBezTo>
                    <a:pt x="54" y="94"/>
                    <a:pt x="47" y="89"/>
                    <a:pt x="35" y="84"/>
                  </a:cubicBezTo>
                  <a:cubicBezTo>
                    <a:pt x="23" y="79"/>
                    <a:pt x="14" y="73"/>
                    <a:pt x="9" y="68"/>
                  </a:cubicBezTo>
                  <a:cubicBezTo>
                    <a:pt x="3" y="61"/>
                    <a:pt x="0" y="52"/>
                    <a:pt x="0" y="42"/>
                  </a:cubicBezTo>
                  <a:cubicBezTo>
                    <a:pt x="0" y="30"/>
                    <a:pt x="5" y="20"/>
                    <a:pt x="14" y="12"/>
                  </a:cubicBezTo>
                  <a:cubicBezTo>
                    <a:pt x="24" y="4"/>
                    <a:pt x="36" y="0"/>
                    <a:pt x="51" y="0"/>
                  </a:cubicBezTo>
                  <a:cubicBezTo>
                    <a:pt x="62" y="0"/>
                    <a:pt x="72" y="2"/>
                    <a:pt x="81" y="7"/>
                  </a:cubicBezTo>
                  <a:cubicBezTo>
                    <a:pt x="81" y="30"/>
                    <a:pt x="81" y="30"/>
                    <a:pt x="81" y="30"/>
                  </a:cubicBezTo>
                  <a:cubicBezTo>
                    <a:pt x="72" y="23"/>
                    <a:pt x="61" y="20"/>
                    <a:pt x="49" y="20"/>
                  </a:cubicBezTo>
                  <a:cubicBezTo>
                    <a:pt x="41" y="20"/>
                    <a:pt x="35" y="22"/>
                    <a:pt x="30" y="25"/>
                  </a:cubicBezTo>
                  <a:cubicBezTo>
                    <a:pt x="26" y="29"/>
                    <a:pt x="24" y="34"/>
                    <a:pt x="24" y="40"/>
                  </a:cubicBezTo>
                  <a:cubicBezTo>
                    <a:pt x="24" y="46"/>
                    <a:pt x="25" y="51"/>
                    <a:pt x="29" y="55"/>
                  </a:cubicBezTo>
                  <a:cubicBezTo>
                    <a:pt x="33" y="58"/>
                    <a:pt x="40" y="62"/>
                    <a:pt x="51" y="67"/>
                  </a:cubicBezTo>
                  <a:cubicBezTo>
                    <a:pt x="63" y="72"/>
                    <a:pt x="72" y="77"/>
                    <a:pt x="78" y="83"/>
                  </a:cubicBezTo>
                  <a:cubicBezTo>
                    <a:pt x="85" y="89"/>
                    <a:pt x="88" y="98"/>
                    <a:pt x="88" y="1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9" name="Freeform 34"/>
            <p:cNvSpPr>
              <a:spLocks/>
            </p:cNvSpPr>
            <p:nvPr/>
          </p:nvSpPr>
          <p:spPr bwMode="auto">
            <a:xfrm>
              <a:off x="2560" y="-734"/>
              <a:ext cx="198" cy="451"/>
            </a:xfrm>
            <a:custGeom>
              <a:avLst/>
              <a:gdLst>
                <a:gd name="T0" fmla="*/ 84 w 84"/>
                <a:gd name="T1" fmla="*/ 185 h 190"/>
                <a:gd name="T2" fmla="*/ 62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1" y="190"/>
                    <a:pt x="62" y="190"/>
                  </a:cubicBezTo>
                  <a:cubicBezTo>
                    <a:pt x="37"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49" y="160"/>
                    <a:pt x="53" y="164"/>
                  </a:cubicBezTo>
                  <a:cubicBezTo>
                    <a:pt x="56" y="168"/>
                    <a:pt x="61"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0" name="Freeform 35"/>
            <p:cNvSpPr>
              <a:spLocks noEditPoints="1"/>
            </p:cNvSpPr>
            <p:nvPr/>
          </p:nvSpPr>
          <p:spPr bwMode="auto">
            <a:xfrm>
              <a:off x="2784" y="-641"/>
              <a:ext cx="298" cy="358"/>
            </a:xfrm>
            <a:custGeom>
              <a:avLst/>
              <a:gdLst>
                <a:gd name="T0" fmla="*/ 126 w 126"/>
                <a:gd name="T1" fmla="*/ 81 h 151"/>
                <a:gd name="T2" fmla="*/ 24 w 126"/>
                <a:gd name="T3" fmla="*/ 81 h 151"/>
                <a:gd name="T4" fmla="*/ 37 w 126"/>
                <a:gd name="T5" fmla="*/ 118 h 151"/>
                <a:gd name="T6" fmla="*/ 71 w 126"/>
                <a:gd name="T7" fmla="*/ 131 h 151"/>
                <a:gd name="T8" fmla="*/ 116 w 126"/>
                <a:gd name="T9" fmla="*/ 116 h 151"/>
                <a:gd name="T10" fmla="*/ 116 w 126"/>
                <a:gd name="T11" fmla="*/ 137 h 151"/>
                <a:gd name="T12" fmla="*/ 66 w 126"/>
                <a:gd name="T13" fmla="*/ 151 h 151"/>
                <a:gd name="T14" fmla="*/ 19 w 126"/>
                <a:gd name="T15" fmla="*/ 132 h 151"/>
                <a:gd name="T16" fmla="*/ 0 w 126"/>
                <a:gd name="T17" fmla="*/ 76 h 151"/>
                <a:gd name="T18" fmla="*/ 20 w 126"/>
                <a:gd name="T19" fmla="*/ 20 h 151"/>
                <a:gd name="T20" fmla="*/ 66 w 126"/>
                <a:gd name="T21" fmla="*/ 0 h 151"/>
                <a:gd name="T22" fmla="*/ 111 w 126"/>
                <a:gd name="T23" fmla="*/ 20 h 151"/>
                <a:gd name="T24" fmla="*/ 126 w 126"/>
                <a:gd name="T25" fmla="*/ 69 h 151"/>
                <a:gd name="T26" fmla="*/ 126 w 126"/>
                <a:gd name="T27" fmla="*/ 81 h 151"/>
                <a:gd name="T28" fmla="*/ 102 w 126"/>
                <a:gd name="T29" fmla="*/ 62 h 151"/>
                <a:gd name="T30" fmla="*/ 93 w 126"/>
                <a:gd name="T31" fmla="*/ 31 h 151"/>
                <a:gd name="T32" fmla="*/ 66 w 126"/>
                <a:gd name="T33" fmla="*/ 20 h 151"/>
                <a:gd name="T34" fmla="*/ 38 w 126"/>
                <a:gd name="T35" fmla="*/ 31 h 151"/>
                <a:gd name="T36" fmla="*/ 24 w 126"/>
                <a:gd name="T37" fmla="*/ 62 h 151"/>
                <a:gd name="T38" fmla="*/ 102 w 126"/>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51">
                  <a:moveTo>
                    <a:pt x="126" y="81"/>
                  </a:moveTo>
                  <a:cubicBezTo>
                    <a:pt x="24" y="81"/>
                    <a:pt x="24" y="81"/>
                    <a:pt x="24" y="81"/>
                  </a:cubicBezTo>
                  <a:cubicBezTo>
                    <a:pt x="24" y="97"/>
                    <a:pt x="29" y="110"/>
                    <a:pt x="37" y="118"/>
                  </a:cubicBezTo>
                  <a:cubicBezTo>
                    <a:pt x="45" y="127"/>
                    <a:pt x="57" y="131"/>
                    <a:pt x="71" y="131"/>
                  </a:cubicBezTo>
                  <a:cubicBezTo>
                    <a:pt x="87" y="131"/>
                    <a:pt x="102" y="126"/>
                    <a:pt x="116" y="116"/>
                  </a:cubicBezTo>
                  <a:cubicBezTo>
                    <a:pt x="116" y="137"/>
                    <a:pt x="116" y="137"/>
                    <a:pt x="116" y="137"/>
                  </a:cubicBezTo>
                  <a:cubicBezTo>
                    <a:pt x="103" y="146"/>
                    <a:pt x="86" y="151"/>
                    <a:pt x="66" y="151"/>
                  </a:cubicBezTo>
                  <a:cubicBezTo>
                    <a:pt x="46" y="151"/>
                    <a:pt x="30" y="145"/>
                    <a:pt x="19" y="132"/>
                  </a:cubicBezTo>
                  <a:cubicBezTo>
                    <a:pt x="6" y="119"/>
                    <a:pt x="0" y="101"/>
                    <a:pt x="0" y="76"/>
                  </a:cubicBezTo>
                  <a:cubicBezTo>
                    <a:pt x="0" y="53"/>
                    <a:pt x="7" y="34"/>
                    <a:pt x="20" y="20"/>
                  </a:cubicBezTo>
                  <a:cubicBezTo>
                    <a:pt x="33" y="7"/>
                    <a:pt x="48" y="0"/>
                    <a:pt x="66" y="0"/>
                  </a:cubicBezTo>
                  <a:cubicBezTo>
                    <a:pt x="86" y="0"/>
                    <a:pt x="101" y="6"/>
                    <a:pt x="111" y="20"/>
                  </a:cubicBezTo>
                  <a:cubicBezTo>
                    <a:pt x="121" y="32"/>
                    <a:pt x="126" y="48"/>
                    <a:pt x="126" y="69"/>
                  </a:cubicBezTo>
                  <a:lnTo>
                    <a:pt x="126" y="81"/>
                  </a:lnTo>
                  <a:close/>
                  <a:moveTo>
                    <a:pt x="102" y="62"/>
                  </a:moveTo>
                  <a:cubicBezTo>
                    <a:pt x="102" y="49"/>
                    <a:pt x="99" y="38"/>
                    <a:pt x="93" y="31"/>
                  </a:cubicBezTo>
                  <a:cubicBezTo>
                    <a:pt x="87" y="23"/>
                    <a:pt x="78" y="20"/>
                    <a:pt x="66" y="20"/>
                  </a:cubicBezTo>
                  <a:cubicBezTo>
                    <a:pt x="55" y="20"/>
                    <a:pt x="46" y="24"/>
                    <a:pt x="38" y="31"/>
                  </a:cubicBezTo>
                  <a:cubicBezTo>
                    <a:pt x="31" y="39"/>
                    <a:pt x="26" y="49"/>
                    <a:pt x="24" y="62"/>
                  </a:cubicBezTo>
                  <a:lnTo>
                    <a:pt x="102"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1" name="Freeform 36"/>
            <p:cNvSpPr>
              <a:spLocks/>
            </p:cNvSpPr>
            <p:nvPr/>
          </p:nvSpPr>
          <p:spPr bwMode="auto">
            <a:xfrm>
              <a:off x="3142" y="-641"/>
              <a:ext cx="482" cy="349"/>
            </a:xfrm>
            <a:custGeom>
              <a:avLst/>
              <a:gdLst>
                <a:gd name="T0" fmla="*/ 204 w 204"/>
                <a:gd name="T1" fmla="*/ 147 h 147"/>
                <a:gd name="T2" fmla="*/ 181 w 204"/>
                <a:gd name="T3" fmla="*/ 147 h 147"/>
                <a:gd name="T4" fmla="*/ 181 w 204"/>
                <a:gd name="T5" fmla="*/ 65 h 147"/>
                <a:gd name="T6" fmla="*/ 173 w 204"/>
                <a:gd name="T7" fmla="*/ 29 h 147"/>
                <a:gd name="T8" fmla="*/ 149 w 204"/>
                <a:gd name="T9" fmla="*/ 20 h 147"/>
                <a:gd name="T10" fmla="*/ 124 w 204"/>
                <a:gd name="T11" fmla="*/ 33 h 147"/>
                <a:gd name="T12" fmla="*/ 114 w 204"/>
                <a:gd name="T13" fmla="*/ 65 h 147"/>
                <a:gd name="T14" fmla="*/ 114 w 204"/>
                <a:gd name="T15" fmla="*/ 147 h 147"/>
                <a:gd name="T16" fmla="*/ 91 w 204"/>
                <a:gd name="T17" fmla="*/ 147 h 147"/>
                <a:gd name="T18" fmla="*/ 91 w 204"/>
                <a:gd name="T19" fmla="*/ 62 h 147"/>
                <a:gd name="T20" fmla="*/ 58 w 204"/>
                <a:gd name="T21" fmla="*/ 20 h 147"/>
                <a:gd name="T22" fmla="*/ 33 w 204"/>
                <a:gd name="T23" fmla="*/ 32 h 147"/>
                <a:gd name="T24" fmla="*/ 23 w 204"/>
                <a:gd name="T25" fmla="*/ 65 h 147"/>
                <a:gd name="T26" fmla="*/ 23 w 204"/>
                <a:gd name="T27" fmla="*/ 147 h 147"/>
                <a:gd name="T28" fmla="*/ 0 w 204"/>
                <a:gd name="T29" fmla="*/ 147 h 147"/>
                <a:gd name="T30" fmla="*/ 0 w 204"/>
                <a:gd name="T31" fmla="*/ 3 h 147"/>
                <a:gd name="T32" fmla="*/ 23 w 204"/>
                <a:gd name="T33" fmla="*/ 3 h 147"/>
                <a:gd name="T34" fmla="*/ 23 w 204"/>
                <a:gd name="T35" fmla="*/ 26 h 147"/>
                <a:gd name="T36" fmla="*/ 23 w 204"/>
                <a:gd name="T37" fmla="*/ 26 h 147"/>
                <a:gd name="T38" fmla="*/ 68 w 204"/>
                <a:gd name="T39" fmla="*/ 0 h 147"/>
                <a:gd name="T40" fmla="*/ 94 w 204"/>
                <a:gd name="T41" fmla="*/ 8 h 147"/>
                <a:gd name="T42" fmla="*/ 109 w 204"/>
                <a:gd name="T43" fmla="*/ 30 h 147"/>
                <a:gd name="T44" fmla="*/ 157 w 204"/>
                <a:gd name="T45" fmla="*/ 0 h 147"/>
                <a:gd name="T46" fmla="*/ 204 w 204"/>
                <a:gd name="T47" fmla="*/ 59 h 147"/>
                <a:gd name="T48" fmla="*/ 204 w 204"/>
                <a:gd name="T4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147">
                  <a:moveTo>
                    <a:pt x="204" y="147"/>
                  </a:moveTo>
                  <a:cubicBezTo>
                    <a:pt x="181" y="147"/>
                    <a:pt x="181" y="147"/>
                    <a:pt x="181" y="147"/>
                  </a:cubicBezTo>
                  <a:cubicBezTo>
                    <a:pt x="181" y="65"/>
                    <a:pt x="181" y="65"/>
                    <a:pt x="181" y="65"/>
                  </a:cubicBezTo>
                  <a:cubicBezTo>
                    <a:pt x="181" y="48"/>
                    <a:pt x="179" y="36"/>
                    <a:pt x="173" y="29"/>
                  </a:cubicBezTo>
                  <a:cubicBezTo>
                    <a:pt x="168" y="23"/>
                    <a:pt x="160" y="20"/>
                    <a:pt x="149" y="20"/>
                  </a:cubicBezTo>
                  <a:cubicBezTo>
                    <a:pt x="139" y="20"/>
                    <a:pt x="131" y="24"/>
                    <a:pt x="124" y="33"/>
                  </a:cubicBezTo>
                  <a:cubicBezTo>
                    <a:pt x="117" y="42"/>
                    <a:pt x="114" y="53"/>
                    <a:pt x="114" y="65"/>
                  </a:cubicBezTo>
                  <a:cubicBezTo>
                    <a:pt x="114" y="147"/>
                    <a:pt x="114" y="147"/>
                    <a:pt x="114" y="147"/>
                  </a:cubicBezTo>
                  <a:cubicBezTo>
                    <a:pt x="91" y="147"/>
                    <a:pt x="91" y="147"/>
                    <a:pt x="91" y="147"/>
                  </a:cubicBezTo>
                  <a:cubicBezTo>
                    <a:pt x="91" y="62"/>
                    <a:pt x="91" y="62"/>
                    <a:pt x="91" y="62"/>
                  </a:cubicBezTo>
                  <a:cubicBezTo>
                    <a:pt x="91" y="34"/>
                    <a:pt x="80" y="20"/>
                    <a:pt x="58" y="20"/>
                  </a:cubicBezTo>
                  <a:cubicBezTo>
                    <a:pt x="48" y="20"/>
                    <a:pt x="40" y="24"/>
                    <a:pt x="33" y="32"/>
                  </a:cubicBezTo>
                  <a:cubicBezTo>
                    <a:pt x="26"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6"/>
                    <a:pt x="23" y="26"/>
                    <a:pt x="23" y="26"/>
                  </a:cubicBezTo>
                  <a:cubicBezTo>
                    <a:pt x="23" y="26"/>
                    <a:pt x="23" y="26"/>
                    <a:pt x="23" y="26"/>
                  </a:cubicBezTo>
                  <a:cubicBezTo>
                    <a:pt x="34" y="9"/>
                    <a:pt x="49" y="0"/>
                    <a:pt x="68" y="0"/>
                  </a:cubicBezTo>
                  <a:cubicBezTo>
                    <a:pt x="78" y="0"/>
                    <a:pt x="87" y="3"/>
                    <a:pt x="94" y="8"/>
                  </a:cubicBezTo>
                  <a:cubicBezTo>
                    <a:pt x="101" y="14"/>
                    <a:pt x="106" y="21"/>
                    <a:pt x="109" y="30"/>
                  </a:cubicBezTo>
                  <a:cubicBezTo>
                    <a:pt x="120" y="10"/>
                    <a:pt x="136" y="0"/>
                    <a:pt x="157" y="0"/>
                  </a:cubicBezTo>
                  <a:cubicBezTo>
                    <a:pt x="188" y="0"/>
                    <a:pt x="204" y="20"/>
                    <a:pt x="204" y="59"/>
                  </a:cubicBezTo>
                  <a:lnTo>
                    <a:pt x="204"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2" name="Freeform 37"/>
            <p:cNvSpPr>
              <a:spLocks/>
            </p:cNvSpPr>
            <p:nvPr/>
          </p:nvSpPr>
          <p:spPr bwMode="auto">
            <a:xfrm>
              <a:off x="3799" y="-779"/>
              <a:ext cx="355" cy="496"/>
            </a:xfrm>
            <a:custGeom>
              <a:avLst/>
              <a:gdLst>
                <a:gd name="T0" fmla="*/ 150 w 150"/>
                <a:gd name="T1" fmla="*/ 197 h 209"/>
                <a:gd name="T2" fmla="*/ 94 w 150"/>
                <a:gd name="T3" fmla="*/ 209 h 209"/>
                <a:gd name="T4" fmla="*/ 25 w 150"/>
                <a:gd name="T5" fmla="*/ 181 h 209"/>
                <a:gd name="T6" fmla="*/ 0 w 150"/>
                <a:gd name="T7" fmla="*/ 108 h 209"/>
                <a:gd name="T8" fmla="*/ 30 w 150"/>
                <a:gd name="T9" fmla="*/ 29 h 209"/>
                <a:gd name="T10" fmla="*/ 102 w 150"/>
                <a:gd name="T11" fmla="*/ 0 h 209"/>
                <a:gd name="T12" fmla="*/ 150 w 150"/>
                <a:gd name="T13" fmla="*/ 9 h 209"/>
                <a:gd name="T14" fmla="*/ 150 w 150"/>
                <a:gd name="T15" fmla="*/ 34 h 209"/>
                <a:gd name="T16" fmla="*/ 102 w 150"/>
                <a:gd name="T17" fmla="*/ 22 h 209"/>
                <a:gd name="T18" fmla="*/ 47 w 150"/>
                <a:gd name="T19" fmla="*/ 44 h 209"/>
                <a:gd name="T20" fmla="*/ 24 w 150"/>
                <a:gd name="T21" fmla="*/ 107 h 209"/>
                <a:gd name="T22" fmla="*/ 46 w 150"/>
                <a:gd name="T23" fmla="*/ 167 h 209"/>
                <a:gd name="T24" fmla="*/ 98 w 150"/>
                <a:gd name="T25" fmla="*/ 188 h 209"/>
                <a:gd name="T26" fmla="*/ 150 w 150"/>
                <a:gd name="T27" fmla="*/ 174 h 209"/>
                <a:gd name="T28" fmla="*/ 150 w 150"/>
                <a:gd name="T29" fmla="*/ 19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09">
                  <a:moveTo>
                    <a:pt x="150" y="197"/>
                  </a:moveTo>
                  <a:cubicBezTo>
                    <a:pt x="135" y="205"/>
                    <a:pt x="117" y="209"/>
                    <a:pt x="94" y="209"/>
                  </a:cubicBezTo>
                  <a:cubicBezTo>
                    <a:pt x="66" y="209"/>
                    <a:pt x="42" y="200"/>
                    <a:pt x="25" y="181"/>
                  </a:cubicBezTo>
                  <a:cubicBezTo>
                    <a:pt x="8" y="162"/>
                    <a:pt x="0" y="138"/>
                    <a:pt x="0" y="108"/>
                  </a:cubicBezTo>
                  <a:cubicBezTo>
                    <a:pt x="0" y="76"/>
                    <a:pt x="10" y="49"/>
                    <a:pt x="30" y="29"/>
                  </a:cubicBezTo>
                  <a:cubicBezTo>
                    <a:pt x="49" y="10"/>
                    <a:pt x="73" y="0"/>
                    <a:pt x="102" y="0"/>
                  </a:cubicBezTo>
                  <a:cubicBezTo>
                    <a:pt x="122" y="0"/>
                    <a:pt x="138" y="3"/>
                    <a:pt x="150" y="9"/>
                  </a:cubicBezTo>
                  <a:cubicBezTo>
                    <a:pt x="150" y="34"/>
                    <a:pt x="150" y="34"/>
                    <a:pt x="150" y="34"/>
                  </a:cubicBezTo>
                  <a:cubicBezTo>
                    <a:pt x="136" y="26"/>
                    <a:pt x="120" y="22"/>
                    <a:pt x="102" y="22"/>
                  </a:cubicBezTo>
                  <a:cubicBezTo>
                    <a:pt x="80" y="22"/>
                    <a:pt x="61" y="29"/>
                    <a:pt x="47" y="44"/>
                  </a:cubicBezTo>
                  <a:cubicBezTo>
                    <a:pt x="32" y="60"/>
                    <a:pt x="24" y="81"/>
                    <a:pt x="24" y="107"/>
                  </a:cubicBezTo>
                  <a:cubicBezTo>
                    <a:pt x="24" y="132"/>
                    <a:pt x="31" y="152"/>
                    <a:pt x="46" y="167"/>
                  </a:cubicBezTo>
                  <a:cubicBezTo>
                    <a:pt x="59" y="181"/>
                    <a:pt x="76" y="188"/>
                    <a:pt x="98" y="188"/>
                  </a:cubicBezTo>
                  <a:cubicBezTo>
                    <a:pt x="118" y="188"/>
                    <a:pt x="135" y="183"/>
                    <a:pt x="150" y="174"/>
                  </a:cubicBezTo>
                  <a:lnTo>
                    <a:pt x="150" y="19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3" name="Freeform 38"/>
            <p:cNvSpPr>
              <a:spLocks noEditPoints="1"/>
            </p:cNvSpPr>
            <p:nvPr/>
          </p:nvSpPr>
          <p:spPr bwMode="auto">
            <a:xfrm>
              <a:off x="4199"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4" name="Freeform 39"/>
            <p:cNvSpPr>
              <a:spLocks/>
            </p:cNvSpPr>
            <p:nvPr/>
          </p:nvSpPr>
          <p:spPr bwMode="auto">
            <a:xfrm>
              <a:off x="4554" y="-641"/>
              <a:ext cx="283" cy="349"/>
            </a:xfrm>
            <a:custGeom>
              <a:avLst/>
              <a:gdLst>
                <a:gd name="T0" fmla="*/ 120 w 120"/>
                <a:gd name="T1" fmla="*/ 147 h 147"/>
                <a:gd name="T2" fmla="*/ 97 w 120"/>
                <a:gd name="T3" fmla="*/ 147 h 147"/>
                <a:gd name="T4" fmla="*/ 97 w 120"/>
                <a:gd name="T5" fmla="*/ 65 h 147"/>
                <a:gd name="T6" fmla="*/ 63 w 120"/>
                <a:gd name="T7" fmla="*/ 20 h 147"/>
                <a:gd name="T8" fmla="*/ 35 w 120"/>
                <a:gd name="T9" fmla="*/ 33 h 147"/>
                <a:gd name="T10" fmla="*/ 23 w 120"/>
                <a:gd name="T11" fmla="*/ 65 h 147"/>
                <a:gd name="T12" fmla="*/ 23 w 120"/>
                <a:gd name="T13" fmla="*/ 147 h 147"/>
                <a:gd name="T14" fmla="*/ 0 w 120"/>
                <a:gd name="T15" fmla="*/ 147 h 147"/>
                <a:gd name="T16" fmla="*/ 0 w 120"/>
                <a:gd name="T17" fmla="*/ 3 h 147"/>
                <a:gd name="T18" fmla="*/ 23 w 120"/>
                <a:gd name="T19" fmla="*/ 3 h 147"/>
                <a:gd name="T20" fmla="*/ 23 w 120"/>
                <a:gd name="T21" fmla="*/ 27 h 147"/>
                <a:gd name="T22" fmla="*/ 24 w 120"/>
                <a:gd name="T23" fmla="*/ 27 h 147"/>
                <a:gd name="T24" fmla="*/ 71 w 120"/>
                <a:gd name="T25" fmla="*/ 0 h 147"/>
                <a:gd name="T26" fmla="*/ 107 w 120"/>
                <a:gd name="T27" fmla="*/ 15 h 147"/>
                <a:gd name="T28" fmla="*/ 120 w 120"/>
                <a:gd name="T29" fmla="*/ 59 h 147"/>
                <a:gd name="T30" fmla="*/ 120 w 12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47">
                  <a:moveTo>
                    <a:pt x="120" y="147"/>
                  </a:moveTo>
                  <a:cubicBezTo>
                    <a:pt x="97" y="147"/>
                    <a:pt x="97" y="147"/>
                    <a:pt x="97" y="147"/>
                  </a:cubicBezTo>
                  <a:cubicBezTo>
                    <a:pt x="97" y="65"/>
                    <a:pt x="97" y="65"/>
                    <a:pt x="97" y="65"/>
                  </a:cubicBezTo>
                  <a:cubicBezTo>
                    <a:pt x="97" y="35"/>
                    <a:pt x="86" y="20"/>
                    <a:pt x="63" y="20"/>
                  </a:cubicBezTo>
                  <a:cubicBezTo>
                    <a:pt x="52" y="20"/>
                    <a:pt x="42" y="24"/>
                    <a:pt x="35" y="33"/>
                  </a:cubicBezTo>
                  <a:cubicBezTo>
                    <a:pt x="27"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7"/>
                    <a:pt x="23" y="27"/>
                    <a:pt x="23" y="27"/>
                  </a:cubicBezTo>
                  <a:cubicBezTo>
                    <a:pt x="24" y="27"/>
                    <a:pt x="24" y="27"/>
                    <a:pt x="24" y="27"/>
                  </a:cubicBezTo>
                  <a:cubicBezTo>
                    <a:pt x="35" y="9"/>
                    <a:pt x="50" y="0"/>
                    <a:pt x="71" y="0"/>
                  </a:cubicBezTo>
                  <a:cubicBezTo>
                    <a:pt x="87" y="0"/>
                    <a:pt x="99" y="5"/>
                    <a:pt x="107" y="15"/>
                  </a:cubicBezTo>
                  <a:cubicBezTo>
                    <a:pt x="116" y="26"/>
                    <a:pt x="120" y="40"/>
                    <a:pt x="120" y="59"/>
                  </a:cubicBezTo>
                  <a:lnTo>
                    <a:pt x="120"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5" name="Freeform 40"/>
            <p:cNvSpPr>
              <a:spLocks/>
            </p:cNvSpPr>
            <p:nvPr/>
          </p:nvSpPr>
          <p:spPr bwMode="auto">
            <a:xfrm>
              <a:off x="4878" y="-734"/>
              <a:ext cx="198" cy="451"/>
            </a:xfrm>
            <a:custGeom>
              <a:avLst/>
              <a:gdLst>
                <a:gd name="T0" fmla="*/ 84 w 84"/>
                <a:gd name="T1" fmla="*/ 185 h 190"/>
                <a:gd name="T2" fmla="*/ 63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2" y="190"/>
                    <a:pt x="63" y="190"/>
                  </a:cubicBezTo>
                  <a:cubicBezTo>
                    <a:pt x="38"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50" y="160"/>
                    <a:pt x="53" y="164"/>
                  </a:cubicBezTo>
                  <a:cubicBezTo>
                    <a:pt x="56" y="168"/>
                    <a:pt x="62"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6" name="Freeform 41"/>
            <p:cNvSpPr>
              <a:spLocks noEditPoints="1"/>
            </p:cNvSpPr>
            <p:nvPr/>
          </p:nvSpPr>
          <p:spPr bwMode="auto">
            <a:xfrm>
              <a:off x="5105"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7" name="Freeform 42"/>
            <p:cNvSpPr>
              <a:spLocks/>
            </p:cNvSpPr>
            <p:nvPr/>
          </p:nvSpPr>
          <p:spPr bwMode="auto">
            <a:xfrm>
              <a:off x="5460" y="-639"/>
              <a:ext cx="177" cy="347"/>
            </a:xfrm>
            <a:custGeom>
              <a:avLst/>
              <a:gdLst>
                <a:gd name="T0" fmla="*/ 75 w 75"/>
                <a:gd name="T1" fmla="*/ 26 h 146"/>
                <a:gd name="T2" fmla="*/ 58 w 75"/>
                <a:gd name="T3" fmla="*/ 21 h 146"/>
                <a:gd name="T4" fmla="*/ 34 w 75"/>
                <a:gd name="T5" fmla="*/ 34 h 146"/>
                <a:gd name="T6" fmla="*/ 23 w 75"/>
                <a:gd name="T7" fmla="*/ 73 h 146"/>
                <a:gd name="T8" fmla="*/ 23 w 75"/>
                <a:gd name="T9" fmla="*/ 146 h 146"/>
                <a:gd name="T10" fmla="*/ 0 w 75"/>
                <a:gd name="T11" fmla="*/ 146 h 146"/>
                <a:gd name="T12" fmla="*/ 0 w 75"/>
                <a:gd name="T13" fmla="*/ 2 h 146"/>
                <a:gd name="T14" fmla="*/ 23 w 75"/>
                <a:gd name="T15" fmla="*/ 2 h 146"/>
                <a:gd name="T16" fmla="*/ 23 w 75"/>
                <a:gd name="T17" fmla="*/ 32 h 146"/>
                <a:gd name="T18" fmla="*/ 24 w 75"/>
                <a:gd name="T19" fmla="*/ 32 h 146"/>
                <a:gd name="T20" fmla="*/ 39 w 75"/>
                <a:gd name="T21" fmla="*/ 8 h 146"/>
                <a:gd name="T22" fmla="*/ 62 w 75"/>
                <a:gd name="T23" fmla="*/ 0 h 146"/>
                <a:gd name="T24" fmla="*/ 75 w 75"/>
                <a:gd name="T25" fmla="*/ 2 h 146"/>
                <a:gd name="T26" fmla="*/ 75 w 75"/>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46">
                  <a:moveTo>
                    <a:pt x="75" y="26"/>
                  </a:moveTo>
                  <a:cubicBezTo>
                    <a:pt x="71" y="23"/>
                    <a:pt x="65" y="21"/>
                    <a:pt x="58" y="21"/>
                  </a:cubicBezTo>
                  <a:cubicBezTo>
                    <a:pt x="48" y="21"/>
                    <a:pt x="40" y="25"/>
                    <a:pt x="34" y="34"/>
                  </a:cubicBezTo>
                  <a:cubicBezTo>
                    <a:pt x="27" y="43"/>
                    <a:pt x="23" y="56"/>
                    <a:pt x="23" y="73"/>
                  </a:cubicBezTo>
                  <a:cubicBezTo>
                    <a:pt x="23" y="146"/>
                    <a:pt x="23" y="146"/>
                    <a:pt x="23" y="146"/>
                  </a:cubicBezTo>
                  <a:cubicBezTo>
                    <a:pt x="0" y="146"/>
                    <a:pt x="0" y="146"/>
                    <a:pt x="0" y="146"/>
                  </a:cubicBezTo>
                  <a:cubicBezTo>
                    <a:pt x="0" y="2"/>
                    <a:pt x="0" y="2"/>
                    <a:pt x="0" y="2"/>
                  </a:cubicBezTo>
                  <a:cubicBezTo>
                    <a:pt x="23" y="2"/>
                    <a:pt x="23" y="2"/>
                    <a:pt x="23" y="2"/>
                  </a:cubicBezTo>
                  <a:cubicBezTo>
                    <a:pt x="23" y="32"/>
                    <a:pt x="23" y="32"/>
                    <a:pt x="23" y="32"/>
                  </a:cubicBezTo>
                  <a:cubicBezTo>
                    <a:pt x="24" y="32"/>
                    <a:pt x="24" y="32"/>
                    <a:pt x="24" y="32"/>
                  </a:cubicBezTo>
                  <a:cubicBezTo>
                    <a:pt x="27" y="22"/>
                    <a:pt x="32" y="14"/>
                    <a:pt x="39" y="8"/>
                  </a:cubicBezTo>
                  <a:cubicBezTo>
                    <a:pt x="46" y="3"/>
                    <a:pt x="53" y="0"/>
                    <a:pt x="62" y="0"/>
                  </a:cubicBezTo>
                  <a:cubicBezTo>
                    <a:pt x="68" y="0"/>
                    <a:pt x="72" y="1"/>
                    <a:pt x="75" y="2"/>
                  </a:cubicBezTo>
                  <a:lnTo>
                    <a:pt x="75"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08" name="Picture 4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 y="-703"/>
              <a:ext cx="589"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 name="Picture 4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 y="-1186"/>
              <a:ext cx="33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0" name="Picture 4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 y="-1091"/>
              <a:ext cx="88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 name="Freeform 46"/>
            <p:cNvSpPr>
              <a:spLocks/>
            </p:cNvSpPr>
            <p:nvPr/>
          </p:nvSpPr>
          <p:spPr bwMode="auto">
            <a:xfrm>
              <a:off x="1193" y="-202"/>
              <a:ext cx="33" cy="45"/>
            </a:xfrm>
            <a:custGeom>
              <a:avLst/>
              <a:gdLst>
                <a:gd name="T0" fmla="*/ 33 w 33"/>
                <a:gd name="T1" fmla="*/ 5 h 45"/>
                <a:gd name="T2" fmla="*/ 18 w 33"/>
                <a:gd name="T3" fmla="*/ 5 h 45"/>
                <a:gd name="T4" fmla="*/ 18 w 33"/>
                <a:gd name="T5" fmla="*/ 45 h 45"/>
                <a:gd name="T6" fmla="*/ 14 w 33"/>
                <a:gd name="T7" fmla="*/ 45 h 45"/>
                <a:gd name="T8" fmla="*/ 14 w 33"/>
                <a:gd name="T9" fmla="*/ 5 h 45"/>
                <a:gd name="T10" fmla="*/ 0 w 33"/>
                <a:gd name="T11" fmla="*/ 5 h 45"/>
                <a:gd name="T12" fmla="*/ 0 w 33"/>
                <a:gd name="T13" fmla="*/ 0 h 45"/>
                <a:gd name="T14" fmla="*/ 33 w 33"/>
                <a:gd name="T15" fmla="*/ 0 h 45"/>
                <a:gd name="T16" fmla="*/ 33 w 33"/>
                <a:gd name="T1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5">
                  <a:moveTo>
                    <a:pt x="33" y="5"/>
                  </a:moveTo>
                  <a:lnTo>
                    <a:pt x="18" y="5"/>
                  </a:lnTo>
                  <a:lnTo>
                    <a:pt x="18" y="45"/>
                  </a:lnTo>
                  <a:lnTo>
                    <a:pt x="14" y="45"/>
                  </a:lnTo>
                  <a:lnTo>
                    <a:pt x="14" y="5"/>
                  </a:lnTo>
                  <a:lnTo>
                    <a:pt x="0" y="5"/>
                  </a:lnTo>
                  <a:lnTo>
                    <a:pt x="0" y="0"/>
                  </a:lnTo>
                  <a:lnTo>
                    <a:pt x="33" y="0"/>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2" name="Freeform 47"/>
            <p:cNvSpPr>
              <a:spLocks/>
            </p:cNvSpPr>
            <p:nvPr/>
          </p:nvSpPr>
          <p:spPr bwMode="auto">
            <a:xfrm>
              <a:off x="1233" y="-202"/>
              <a:ext cx="47" cy="45"/>
            </a:xfrm>
            <a:custGeom>
              <a:avLst/>
              <a:gdLst>
                <a:gd name="T0" fmla="*/ 20 w 20"/>
                <a:gd name="T1" fmla="*/ 19 h 19"/>
                <a:gd name="T2" fmla="*/ 18 w 20"/>
                <a:gd name="T3" fmla="*/ 19 h 19"/>
                <a:gd name="T4" fmla="*/ 18 w 20"/>
                <a:gd name="T5" fmla="*/ 6 h 19"/>
                <a:gd name="T6" fmla="*/ 18 w 20"/>
                <a:gd name="T7" fmla="*/ 2 h 19"/>
                <a:gd name="T8" fmla="*/ 18 w 20"/>
                <a:gd name="T9" fmla="*/ 2 h 19"/>
                <a:gd name="T10" fmla="*/ 17 w 20"/>
                <a:gd name="T11" fmla="*/ 4 h 19"/>
                <a:gd name="T12" fmla="*/ 11 w 20"/>
                <a:gd name="T13" fmla="*/ 19 h 19"/>
                <a:gd name="T14" fmla="*/ 9 w 20"/>
                <a:gd name="T15" fmla="*/ 19 h 19"/>
                <a:gd name="T16" fmla="*/ 3 w 20"/>
                <a:gd name="T17" fmla="*/ 4 h 19"/>
                <a:gd name="T18" fmla="*/ 2 w 20"/>
                <a:gd name="T19" fmla="*/ 2 h 19"/>
                <a:gd name="T20" fmla="*/ 2 w 20"/>
                <a:gd name="T21" fmla="*/ 2 h 19"/>
                <a:gd name="T22" fmla="*/ 2 w 20"/>
                <a:gd name="T23" fmla="*/ 6 h 19"/>
                <a:gd name="T24" fmla="*/ 2 w 20"/>
                <a:gd name="T25" fmla="*/ 19 h 19"/>
                <a:gd name="T26" fmla="*/ 0 w 20"/>
                <a:gd name="T27" fmla="*/ 19 h 19"/>
                <a:gd name="T28" fmla="*/ 0 w 20"/>
                <a:gd name="T29" fmla="*/ 0 h 19"/>
                <a:gd name="T30" fmla="*/ 3 w 20"/>
                <a:gd name="T31" fmla="*/ 0 h 19"/>
                <a:gd name="T32" fmla="*/ 9 w 20"/>
                <a:gd name="T33" fmla="*/ 13 h 19"/>
                <a:gd name="T34" fmla="*/ 10 w 20"/>
                <a:gd name="T35" fmla="*/ 16 h 19"/>
                <a:gd name="T36" fmla="*/ 10 w 20"/>
                <a:gd name="T37" fmla="*/ 16 h 19"/>
                <a:gd name="T38" fmla="*/ 11 w 20"/>
                <a:gd name="T39" fmla="*/ 13 h 19"/>
                <a:gd name="T40" fmla="*/ 17 w 20"/>
                <a:gd name="T41" fmla="*/ 0 h 19"/>
                <a:gd name="T42" fmla="*/ 20 w 20"/>
                <a:gd name="T43" fmla="*/ 0 h 19"/>
                <a:gd name="T44" fmla="*/ 20 w 20"/>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9">
                  <a:moveTo>
                    <a:pt x="20" y="19"/>
                  </a:moveTo>
                  <a:cubicBezTo>
                    <a:pt x="18" y="19"/>
                    <a:pt x="18" y="19"/>
                    <a:pt x="18" y="19"/>
                  </a:cubicBezTo>
                  <a:cubicBezTo>
                    <a:pt x="18" y="6"/>
                    <a:pt x="18" y="6"/>
                    <a:pt x="18" y="6"/>
                  </a:cubicBezTo>
                  <a:cubicBezTo>
                    <a:pt x="18" y="5"/>
                    <a:pt x="18" y="4"/>
                    <a:pt x="18" y="2"/>
                  </a:cubicBezTo>
                  <a:cubicBezTo>
                    <a:pt x="18" y="2"/>
                    <a:pt x="18" y="2"/>
                    <a:pt x="18" y="2"/>
                  </a:cubicBezTo>
                  <a:cubicBezTo>
                    <a:pt x="18" y="3"/>
                    <a:pt x="17" y="4"/>
                    <a:pt x="17" y="4"/>
                  </a:cubicBezTo>
                  <a:cubicBezTo>
                    <a:pt x="11" y="19"/>
                    <a:pt x="11" y="19"/>
                    <a:pt x="11" y="19"/>
                  </a:cubicBezTo>
                  <a:cubicBezTo>
                    <a:pt x="9" y="19"/>
                    <a:pt x="9" y="19"/>
                    <a:pt x="9" y="19"/>
                  </a:cubicBezTo>
                  <a:cubicBezTo>
                    <a:pt x="3" y="4"/>
                    <a:pt x="3" y="4"/>
                    <a:pt x="3" y="4"/>
                  </a:cubicBezTo>
                  <a:cubicBezTo>
                    <a:pt x="3" y="4"/>
                    <a:pt x="2" y="3"/>
                    <a:pt x="2" y="2"/>
                  </a:cubicBezTo>
                  <a:cubicBezTo>
                    <a:pt x="2" y="2"/>
                    <a:pt x="2" y="2"/>
                    <a:pt x="2" y="2"/>
                  </a:cubicBezTo>
                  <a:cubicBezTo>
                    <a:pt x="2" y="3"/>
                    <a:pt x="2" y="4"/>
                    <a:pt x="2" y="6"/>
                  </a:cubicBezTo>
                  <a:cubicBezTo>
                    <a:pt x="2" y="19"/>
                    <a:pt x="2" y="19"/>
                    <a:pt x="2" y="19"/>
                  </a:cubicBezTo>
                  <a:cubicBezTo>
                    <a:pt x="0" y="19"/>
                    <a:pt x="0" y="19"/>
                    <a:pt x="0" y="19"/>
                  </a:cubicBezTo>
                  <a:cubicBezTo>
                    <a:pt x="0" y="0"/>
                    <a:pt x="0" y="0"/>
                    <a:pt x="0" y="0"/>
                  </a:cubicBezTo>
                  <a:cubicBezTo>
                    <a:pt x="3" y="0"/>
                    <a:pt x="3" y="0"/>
                    <a:pt x="3" y="0"/>
                  </a:cubicBezTo>
                  <a:cubicBezTo>
                    <a:pt x="9" y="13"/>
                    <a:pt x="9" y="13"/>
                    <a:pt x="9" y="13"/>
                  </a:cubicBezTo>
                  <a:cubicBezTo>
                    <a:pt x="10" y="14"/>
                    <a:pt x="10" y="15"/>
                    <a:pt x="10" y="16"/>
                  </a:cubicBezTo>
                  <a:cubicBezTo>
                    <a:pt x="10" y="16"/>
                    <a:pt x="10" y="16"/>
                    <a:pt x="10" y="16"/>
                  </a:cubicBezTo>
                  <a:cubicBezTo>
                    <a:pt x="10" y="14"/>
                    <a:pt x="11" y="14"/>
                    <a:pt x="11" y="13"/>
                  </a:cubicBezTo>
                  <a:cubicBezTo>
                    <a:pt x="17" y="0"/>
                    <a:pt x="17" y="0"/>
                    <a:pt x="17" y="0"/>
                  </a:cubicBezTo>
                  <a:cubicBezTo>
                    <a:pt x="20" y="0"/>
                    <a:pt x="20" y="0"/>
                    <a:pt x="20" y="0"/>
                  </a:cubicBezTo>
                  <a:lnTo>
                    <a:pt x="2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Freeform 21"/>
          <p:cNvSpPr>
            <a:spLocks/>
          </p:cNvSpPr>
          <p:nvPr/>
        </p:nvSpPr>
        <p:spPr bwMode="auto">
          <a:xfrm>
            <a:off x="6947534" y="3361381"/>
            <a:ext cx="196850" cy="98425"/>
          </a:xfrm>
          <a:custGeom>
            <a:avLst/>
            <a:gdLst>
              <a:gd name="T0" fmla="*/ 124 w 124"/>
              <a:gd name="T1" fmla="*/ 0 h 62"/>
              <a:gd name="T2" fmla="*/ 0 w 124"/>
              <a:gd name="T3" fmla="*/ 0 h 62"/>
              <a:gd name="T4" fmla="*/ 0 w 124"/>
              <a:gd name="T5" fmla="*/ 11 h 62"/>
              <a:gd name="T6" fmla="*/ 41 w 124"/>
              <a:gd name="T7" fmla="*/ 11 h 62"/>
              <a:gd name="T8" fmla="*/ 41 w 124"/>
              <a:gd name="T9" fmla="*/ 62 h 62"/>
              <a:gd name="T10" fmla="*/ 78 w 124"/>
              <a:gd name="T11" fmla="*/ 62 h 62"/>
              <a:gd name="T12" fmla="*/ 78 w 124"/>
              <a:gd name="T13" fmla="*/ 11 h 62"/>
              <a:gd name="T14" fmla="*/ 124 w 124"/>
              <a:gd name="T15" fmla="*/ 11 h 62"/>
              <a:gd name="T16" fmla="*/ 124 w 124"/>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62">
                <a:moveTo>
                  <a:pt x="124" y="0"/>
                </a:moveTo>
                <a:lnTo>
                  <a:pt x="0" y="0"/>
                </a:lnTo>
                <a:lnTo>
                  <a:pt x="0" y="11"/>
                </a:lnTo>
                <a:lnTo>
                  <a:pt x="41" y="11"/>
                </a:lnTo>
                <a:lnTo>
                  <a:pt x="41" y="62"/>
                </a:lnTo>
                <a:lnTo>
                  <a:pt x="78" y="62"/>
                </a:lnTo>
                <a:lnTo>
                  <a:pt x="78" y="11"/>
                </a:lnTo>
                <a:lnTo>
                  <a:pt x="124" y="11"/>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3" name="Parallelogram 2082"/>
          <p:cNvSpPr/>
          <p:nvPr/>
        </p:nvSpPr>
        <p:spPr bwMode="auto">
          <a:xfrm rot="9253198">
            <a:off x="6058195" y="3165963"/>
            <a:ext cx="5229549" cy="1622824"/>
          </a:xfrm>
          <a:prstGeom prst="parallelogram">
            <a:avLst>
              <a:gd name="adj" fmla="val 50193"/>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084" name="Parallelogram 2083"/>
          <p:cNvSpPr/>
          <p:nvPr/>
        </p:nvSpPr>
        <p:spPr bwMode="auto">
          <a:xfrm rot="12374211" flipV="1">
            <a:off x="2044695" y="3127335"/>
            <a:ext cx="5262733" cy="1633409"/>
          </a:xfrm>
          <a:prstGeom prst="parallelogram">
            <a:avLst>
              <a:gd name="adj" fmla="val 4782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85" name="TextBox 2084"/>
          <p:cNvSpPr txBox="1"/>
          <p:nvPr/>
        </p:nvSpPr>
        <p:spPr bwMode="auto">
          <a:xfrm rot="21360000">
            <a:off x="5268922" y="5137634"/>
            <a:ext cx="1437509" cy="221599"/>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Software Layer</a:t>
            </a:r>
          </a:p>
        </p:txBody>
      </p:sp>
      <p:pic>
        <p:nvPicPr>
          <p:cNvPr id="2128" name="Picture 2127"/>
          <p:cNvPicPr>
            <a:picLocks noChangeAspect="1"/>
          </p:cNvPicPr>
          <p:nvPr/>
        </p:nvPicPr>
        <p:blipFill>
          <a:blip r:embed="rId7"/>
          <a:stretch>
            <a:fillRect/>
          </a:stretch>
        </p:blipFill>
        <p:spPr>
          <a:xfrm>
            <a:off x="6716330" y="3344862"/>
            <a:ext cx="3811133" cy="547696"/>
          </a:xfrm>
          <a:prstGeom prst="rect">
            <a:avLst/>
          </a:prstGeom>
          <a:scene3d>
            <a:camera prst="orthographicFront">
              <a:rot lat="2100000" lon="19200000" rev="0"/>
            </a:camera>
            <a:lightRig rig="threePt" dir="t"/>
          </a:scene3d>
        </p:spPr>
      </p:pic>
      <p:grpSp>
        <p:nvGrpSpPr>
          <p:cNvPr id="2113" name="Group 4"/>
          <p:cNvGrpSpPr>
            <a:grpSpLocks noChangeAspect="1"/>
          </p:cNvGrpSpPr>
          <p:nvPr/>
        </p:nvGrpSpPr>
        <p:grpSpPr bwMode="auto">
          <a:xfrm>
            <a:off x="3398837" y="1466202"/>
            <a:ext cx="2926599" cy="354660"/>
            <a:chOff x="-1621" y="1532"/>
            <a:chExt cx="11074" cy="1342"/>
          </a:xfrm>
          <a:scene3d>
            <a:camera prst="orthographicFront">
              <a:rot lat="2100000" lon="19200000" rev="0"/>
            </a:camera>
            <a:lightRig rig="threePt" dir="t"/>
          </a:scene3d>
        </p:grpSpPr>
        <p:sp>
          <p:nvSpPr>
            <p:cNvPr id="2114" name="Freeform 5"/>
            <p:cNvSpPr>
              <a:spLocks/>
            </p:cNvSpPr>
            <p:nvPr/>
          </p:nvSpPr>
          <p:spPr bwMode="auto">
            <a:xfrm>
              <a:off x="-1621" y="1623"/>
              <a:ext cx="1250" cy="1229"/>
            </a:xfrm>
            <a:custGeom>
              <a:avLst/>
              <a:gdLst>
                <a:gd name="T0" fmla="*/ 1250 w 1250"/>
                <a:gd name="T1" fmla="*/ 1229 h 1229"/>
                <a:gd name="T2" fmla="*/ 1109 w 1250"/>
                <a:gd name="T3" fmla="*/ 1229 h 1229"/>
                <a:gd name="T4" fmla="*/ 1109 w 1250"/>
                <a:gd name="T5" fmla="*/ 228 h 1229"/>
                <a:gd name="T6" fmla="*/ 1104 w 1250"/>
                <a:gd name="T7" fmla="*/ 228 h 1229"/>
                <a:gd name="T8" fmla="*/ 662 w 1250"/>
                <a:gd name="T9" fmla="*/ 1229 h 1229"/>
                <a:gd name="T10" fmla="*/ 591 w 1250"/>
                <a:gd name="T11" fmla="*/ 1229 h 1229"/>
                <a:gd name="T12" fmla="*/ 142 w 1250"/>
                <a:gd name="T13" fmla="*/ 223 h 1229"/>
                <a:gd name="T14" fmla="*/ 139 w 1250"/>
                <a:gd name="T15" fmla="*/ 223 h 1229"/>
                <a:gd name="T16" fmla="*/ 139 w 1250"/>
                <a:gd name="T17" fmla="*/ 1229 h 1229"/>
                <a:gd name="T18" fmla="*/ 0 w 1250"/>
                <a:gd name="T19" fmla="*/ 1229 h 1229"/>
                <a:gd name="T20" fmla="*/ 0 w 1250"/>
                <a:gd name="T21" fmla="*/ 0 h 1229"/>
                <a:gd name="T22" fmla="*/ 191 w 1250"/>
                <a:gd name="T23" fmla="*/ 0 h 1229"/>
                <a:gd name="T24" fmla="*/ 622 w 1250"/>
                <a:gd name="T25" fmla="*/ 985 h 1229"/>
                <a:gd name="T26" fmla="*/ 629 w 1250"/>
                <a:gd name="T27" fmla="*/ 985 h 1229"/>
                <a:gd name="T28" fmla="*/ 1071 w 1250"/>
                <a:gd name="T29" fmla="*/ 0 h 1229"/>
                <a:gd name="T30" fmla="*/ 1250 w 1250"/>
                <a:gd name="T31" fmla="*/ 0 h 1229"/>
                <a:gd name="T32" fmla="*/ 1250 w 1250"/>
                <a:gd name="T33" fmla="*/ 12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0" h="1229">
                  <a:moveTo>
                    <a:pt x="1250" y="1229"/>
                  </a:moveTo>
                  <a:lnTo>
                    <a:pt x="1109" y="1229"/>
                  </a:lnTo>
                  <a:lnTo>
                    <a:pt x="1109" y="228"/>
                  </a:lnTo>
                  <a:lnTo>
                    <a:pt x="1104" y="228"/>
                  </a:lnTo>
                  <a:lnTo>
                    <a:pt x="662" y="1229"/>
                  </a:lnTo>
                  <a:lnTo>
                    <a:pt x="591" y="1229"/>
                  </a:lnTo>
                  <a:lnTo>
                    <a:pt x="142" y="223"/>
                  </a:lnTo>
                  <a:lnTo>
                    <a:pt x="139" y="223"/>
                  </a:lnTo>
                  <a:lnTo>
                    <a:pt x="139" y="1229"/>
                  </a:lnTo>
                  <a:lnTo>
                    <a:pt x="0" y="1229"/>
                  </a:lnTo>
                  <a:lnTo>
                    <a:pt x="0" y="0"/>
                  </a:lnTo>
                  <a:lnTo>
                    <a:pt x="191" y="0"/>
                  </a:lnTo>
                  <a:lnTo>
                    <a:pt x="622" y="985"/>
                  </a:lnTo>
                  <a:lnTo>
                    <a:pt x="629" y="985"/>
                  </a:lnTo>
                  <a:lnTo>
                    <a:pt x="1071" y="0"/>
                  </a:lnTo>
                  <a:lnTo>
                    <a:pt x="1250" y="0"/>
                  </a:lnTo>
                  <a:lnTo>
                    <a:pt x="1250" y="1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5" name="Freeform 6"/>
            <p:cNvSpPr>
              <a:spLocks noEditPoints="1"/>
            </p:cNvSpPr>
            <p:nvPr/>
          </p:nvSpPr>
          <p:spPr bwMode="auto">
            <a:xfrm>
              <a:off x="-144" y="1568"/>
              <a:ext cx="185" cy="1284"/>
            </a:xfrm>
            <a:custGeom>
              <a:avLst/>
              <a:gdLst>
                <a:gd name="T0" fmla="*/ 78 w 78"/>
                <a:gd name="T1" fmla="*/ 38 h 541"/>
                <a:gd name="T2" fmla="*/ 67 w 78"/>
                <a:gd name="T3" fmla="*/ 66 h 541"/>
                <a:gd name="T4" fmla="*/ 39 w 78"/>
                <a:gd name="T5" fmla="*/ 77 h 541"/>
                <a:gd name="T6" fmla="*/ 12 w 78"/>
                <a:gd name="T7" fmla="*/ 66 h 541"/>
                <a:gd name="T8" fmla="*/ 0 w 78"/>
                <a:gd name="T9" fmla="*/ 38 h 541"/>
                <a:gd name="T10" fmla="*/ 11 w 78"/>
                <a:gd name="T11" fmla="*/ 11 h 541"/>
                <a:gd name="T12" fmla="*/ 39 w 78"/>
                <a:gd name="T13" fmla="*/ 0 h 541"/>
                <a:gd name="T14" fmla="*/ 67 w 78"/>
                <a:gd name="T15" fmla="*/ 11 h 541"/>
                <a:gd name="T16" fmla="*/ 78 w 78"/>
                <a:gd name="T17" fmla="*/ 38 h 541"/>
                <a:gd name="T18" fmla="*/ 68 w 78"/>
                <a:gd name="T19" fmla="*/ 541 h 541"/>
                <a:gd name="T20" fmla="*/ 9 w 78"/>
                <a:gd name="T21" fmla="*/ 541 h 541"/>
                <a:gd name="T22" fmla="*/ 9 w 78"/>
                <a:gd name="T23" fmla="*/ 171 h 541"/>
                <a:gd name="T24" fmla="*/ 68 w 78"/>
                <a:gd name="T25" fmla="*/ 171 h 541"/>
                <a:gd name="T26" fmla="*/ 68 w 78"/>
                <a:gd name="T2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541">
                  <a:moveTo>
                    <a:pt x="78" y="38"/>
                  </a:moveTo>
                  <a:cubicBezTo>
                    <a:pt x="78" y="49"/>
                    <a:pt x="74" y="58"/>
                    <a:pt x="67" y="66"/>
                  </a:cubicBezTo>
                  <a:cubicBezTo>
                    <a:pt x="59" y="73"/>
                    <a:pt x="50" y="77"/>
                    <a:pt x="39" y="77"/>
                  </a:cubicBezTo>
                  <a:cubicBezTo>
                    <a:pt x="28" y="77"/>
                    <a:pt x="19" y="73"/>
                    <a:pt x="12" y="66"/>
                  </a:cubicBezTo>
                  <a:cubicBezTo>
                    <a:pt x="4" y="59"/>
                    <a:pt x="0" y="50"/>
                    <a:pt x="0" y="38"/>
                  </a:cubicBezTo>
                  <a:cubicBezTo>
                    <a:pt x="0" y="28"/>
                    <a:pt x="4" y="19"/>
                    <a:pt x="11" y="11"/>
                  </a:cubicBezTo>
                  <a:cubicBezTo>
                    <a:pt x="19" y="4"/>
                    <a:pt x="28" y="0"/>
                    <a:pt x="39" y="0"/>
                  </a:cubicBezTo>
                  <a:cubicBezTo>
                    <a:pt x="50" y="0"/>
                    <a:pt x="59" y="4"/>
                    <a:pt x="67" y="11"/>
                  </a:cubicBezTo>
                  <a:cubicBezTo>
                    <a:pt x="74" y="18"/>
                    <a:pt x="78" y="28"/>
                    <a:pt x="78" y="38"/>
                  </a:cubicBezTo>
                  <a:close/>
                  <a:moveTo>
                    <a:pt x="68" y="541"/>
                  </a:moveTo>
                  <a:cubicBezTo>
                    <a:pt x="9" y="541"/>
                    <a:pt x="9" y="541"/>
                    <a:pt x="9" y="541"/>
                  </a:cubicBezTo>
                  <a:cubicBezTo>
                    <a:pt x="9" y="171"/>
                    <a:pt x="9" y="171"/>
                    <a:pt x="9" y="171"/>
                  </a:cubicBezTo>
                  <a:cubicBezTo>
                    <a:pt x="68" y="171"/>
                    <a:pt x="68" y="171"/>
                    <a:pt x="68" y="171"/>
                  </a:cubicBezTo>
                  <a:lnTo>
                    <a:pt x="68" y="5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6" name="Freeform 7"/>
            <p:cNvSpPr>
              <a:spLocks/>
            </p:cNvSpPr>
            <p:nvPr/>
          </p:nvSpPr>
          <p:spPr bwMode="auto">
            <a:xfrm>
              <a:off x="178" y="1953"/>
              <a:ext cx="659" cy="921"/>
            </a:xfrm>
            <a:custGeom>
              <a:avLst/>
              <a:gdLst>
                <a:gd name="T0" fmla="*/ 278 w 279"/>
                <a:gd name="T1" fmla="*/ 362 h 388"/>
                <a:gd name="T2" fmla="*/ 176 w 279"/>
                <a:gd name="T3" fmla="*/ 388 h 388"/>
                <a:gd name="T4" fmla="*/ 85 w 279"/>
                <a:gd name="T5" fmla="*/ 365 h 388"/>
                <a:gd name="T6" fmla="*/ 23 w 279"/>
                <a:gd name="T7" fmla="*/ 299 h 388"/>
                <a:gd name="T8" fmla="*/ 0 w 279"/>
                <a:gd name="T9" fmla="*/ 203 h 388"/>
                <a:gd name="T10" fmla="*/ 53 w 279"/>
                <a:gd name="T11" fmla="*/ 56 h 388"/>
                <a:gd name="T12" fmla="*/ 193 w 279"/>
                <a:gd name="T13" fmla="*/ 0 h 388"/>
                <a:gd name="T14" fmla="*/ 279 w 279"/>
                <a:gd name="T15" fmla="*/ 19 h 388"/>
                <a:gd name="T16" fmla="*/ 279 w 279"/>
                <a:gd name="T17" fmla="*/ 79 h 388"/>
                <a:gd name="T18" fmla="*/ 191 w 279"/>
                <a:gd name="T19" fmla="*/ 50 h 388"/>
                <a:gd name="T20" fmla="*/ 97 w 279"/>
                <a:gd name="T21" fmla="*/ 91 h 388"/>
                <a:gd name="T22" fmla="*/ 61 w 279"/>
                <a:gd name="T23" fmla="*/ 198 h 388"/>
                <a:gd name="T24" fmla="*/ 95 w 279"/>
                <a:gd name="T25" fmla="*/ 300 h 388"/>
                <a:gd name="T26" fmla="*/ 187 w 279"/>
                <a:gd name="T27" fmla="*/ 338 h 388"/>
                <a:gd name="T28" fmla="*/ 278 w 279"/>
                <a:gd name="T29" fmla="*/ 306 h 388"/>
                <a:gd name="T30" fmla="*/ 278 w 279"/>
                <a:gd name="T31" fmla="*/ 36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388">
                  <a:moveTo>
                    <a:pt x="278" y="362"/>
                  </a:moveTo>
                  <a:cubicBezTo>
                    <a:pt x="249" y="380"/>
                    <a:pt x="215" y="388"/>
                    <a:pt x="176" y="388"/>
                  </a:cubicBezTo>
                  <a:cubicBezTo>
                    <a:pt x="143" y="388"/>
                    <a:pt x="112" y="380"/>
                    <a:pt x="85" y="365"/>
                  </a:cubicBezTo>
                  <a:cubicBezTo>
                    <a:pt x="59" y="349"/>
                    <a:pt x="38" y="327"/>
                    <a:pt x="23" y="299"/>
                  </a:cubicBezTo>
                  <a:cubicBezTo>
                    <a:pt x="8" y="270"/>
                    <a:pt x="0" y="239"/>
                    <a:pt x="0" y="203"/>
                  </a:cubicBezTo>
                  <a:cubicBezTo>
                    <a:pt x="0" y="142"/>
                    <a:pt x="18" y="93"/>
                    <a:pt x="53" y="56"/>
                  </a:cubicBezTo>
                  <a:cubicBezTo>
                    <a:pt x="88" y="18"/>
                    <a:pt x="135" y="0"/>
                    <a:pt x="193" y="0"/>
                  </a:cubicBezTo>
                  <a:cubicBezTo>
                    <a:pt x="225" y="0"/>
                    <a:pt x="254" y="6"/>
                    <a:pt x="279" y="19"/>
                  </a:cubicBezTo>
                  <a:cubicBezTo>
                    <a:pt x="279" y="79"/>
                    <a:pt x="279" y="79"/>
                    <a:pt x="279" y="79"/>
                  </a:cubicBezTo>
                  <a:cubicBezTo>
                    <a:pt x="251" y="60"/>
                    <a:pt x="222" y="50"/>
                    <a:pt x="191" y="50"/>
                  </a:cubicBezTo>
                  <a:cubicBezTo>
                    <a:pt x="152" y="50"/>
                    <a:pt x="121" y="64"/>
                    <a:pt x="97" y="91"/>
                  </a:cubicBezTo>
                  <a:cubicBezTo>
                    <a:pt x="73" y="119"/>
                    <a:pt x="61" y="154"/>
                    <a:pt x="61" y="198"/>
                  </a:cubicBezTo>
                  <a:cubicBezTo>
                    <a:pt x="61" y="241"/>
                    <a:pt x="72" y="275"/>
                    <a:pt x="95" y="300"/>
                  </a:cubicBezTo>
                  <a:cubicBezTo>
                    <a:pt x="118" y="325"/>
                    <a:pt x="149" y="338"/>
                    <a:pt x="187" y="338"/>
                  </a:cubicBezTo>
                  <a:cubicBezTo>
                    <a:pt x="219" y="338"/>
                    <a:pt x="250" y="327"/>
                    <a:pt x="278" y="306"/>
                  </a:cubicBezTo>
                  <a:lnTo>
                    <a:pt x="278" y="3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7" name="Freeform 8"/>
            <p:cNvSpPr>
              <a:spLocks/>
            </p:cNvSpPr>
            <p:nvPr/>
          </p:nvSpPr>
          <p:spPr bwMode="auto">
            <a:xfrm>
              <a:off x="991" y="1957"/>
              <a:ext cx="456" cy="895"/>
            </a:xfrm>
            <a:custGeom>
              <a:avLst/>
              <a:gdLst>
                <a:gd name="T0" fmla="*/ 193 w 193"/>
                <a:gd name="T1" fmla="*/ 67 h 377"/>
                <a:gd name="T2" fmla="*/ 148 w 193"/>
                <a:gd name="T3" fmla="*/ 55 h 377"/>
                <a:gd name="T4" fmla="*/ 84 w 193"/>
                <a:gd name="T5" fmla="*/ 92 h 377"/>
                <a:gd name="T6" fmla="*/ 59 w 193"/>
                <a:gd name="T7" fmla="*/ 188 h 377"/>
                <a:gd name="T8" fmla="*/ 59 w 193"/>
                <a:gd name="T9" fmla="*/ 377 h 377"/>
                <a:gd name="T10" fmla="*/ 0 w 193"/>
                <a:gd name="T11" fmla="*/ 377 h 377"/>
                <a:gd name="T12" fmla="*/ 0 w 193"/>
                <a:gd name="T13" fmla="*/ 7 h 377"/>
                <a:gd name="T14" fmla="*/ 59 w 193"/>
                <a:gd name="T15" fmla="*/ 7 h 377"/>
                <a:gd name="T16" fmla="*/ 59 w 193"/>
                <a:gd name="T17" fmla="*/ 83 h 377"/>
                <a:gd name="T18" fmla="*/ 61 w 193"/>
                <a:gd name="T19" fmla="*/ 83 h 377"/>
                <a:gd name="T20" fmla="*/ 99 w 193"/>
                <a:gd name="T21" fmla="*/ 23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0" y="67"/>
                    <a:pt x="84" y="92"/>
                  </a:cubicBezTo>
                  <a:cubicBezTo>
                    <a:pt x="68" y="117"/>
                    <a:pt x="59" y="149"/>
                    <a:pt x="59" y="188"/>
                  </a:cubicBezTo>
                  <a:cubicBezTo>
                    <a:pt x="59" y="377"/>
                    <a:pt x="59" y="377"/>
                    <a:pt x="59" y="377"/>
                  </a:cubicBezTo>
                  <a:cubicBezTo>
                    <a:pt x="0" y="377"/>
                    <a:pt x="0" y="377"/>
                    <a:pt x="0" y="377"/>
                  </a:cubicBezTo>
                  <a:cubicBezTo>
                    <a:pt x="0" y="7"/>
                    <a:pt x="0" y="7"/>
                    <a:pt x="0" y="7"/>
                  </a:cubicBezTo>
                  <a:cubicBezTo>
                    <a:pt x="59" y="7"/>
                    <a:pt x="59" y="7"/>
                    <a:pt x="59" y="7"/>
                  </a:cubicBezTo>
                  <a:cubicBezTo>
                    <a:pt x="59" y="83"/>
                    <a:pt x="59" y="83"/>
                    <a:pt x="59" y="83"/>
                  </a:cubicBezTo>
                  <a:cubicBezTo>
                    <a:pt x="61" y="83"/>
                    <a:pt x="61" y="83"/>
                    <a:pt x="61" y="83"/>
                  </a:cubicBezTo>
                  <a:cubicBezTo>
                    <a:pt x="69" y="58"/>
                    <a:pt x="82" y="37"/>
                    <a:pt x="99" y="23"/>
                  </a:cubicBezTo>
                  <a:cubicBezTo>
                    <a:pt x="116" y="8"/>
                    <a:pt x="136" y="0"/>
                    <a:pt x="158" y="0"/>
                  </a:cubicBezTo>
                  <a:cubicBezTo>
                    <a:pt x="173" y="0"/>
                    <a:pt x="185" y="2"/>
                    <a:pt x="193" y="5"/>
                  </a:cubicBezTo>
                  <a:lnTo>
                    <a:pt x="193"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8" name="Freeform 9"/>
            <p:cNvSpPr>
              <a:spLocks noEditPoints="1"/>
            </p:cNvSpPr>
            <p:nvPr/>
          </p:nvSpPr>
          <p:spPr bwMode="auto">
            <a:xfrm>
              <a:off x="1454" y="1953"/>
              <a:ext cx="863" cy="921"/>
            </a:xfrm>
            <a:custGeom>
              <a:avLst/>
              <a:gdLst>
                <a:gd name="T0" fmla="*/ 365 w 365"/>
                <a:gd name="T1" fmla="*/ 193 h 388"/>
                <a:gd name="T2" fmla="*/ 315 w 365"/>
                <a:gd name="T3" fmla="*/ 335 h 388"/>
                <a:gd name="T4" fmla="*/ 181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0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1"/>
                    <a:pt x="348" y="299"/>
                    <a:pt x="315" y="335"/>
                  </a:cubicBezTo>
                  <a:cubicBezTo>
                    <a:pt x="281" y="370"/>
                    <a:pt x="237" y="388"/>
                    <a:pt x="181"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0"/>
                    <a:pt x="185" y="50"/>
                  </a:cubicBezTo>
                  <a:cubicBezTo>
                    <a:pt x="147" y="50"/>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9" name="Freeform 10"/>
            <p:cNvSpPr>
              <a:spLocks/>
            </p:cNvSpPr>
            <p:nvPr/>
          </p:nvSpPr>
          <p:spPr bwMode="auto">
            <a:xfrm>
              <a:off x="2418" y="1953"/>
              <a:ext cx="537" cy="921"/>
            </a:xfrm>
            <a:custGeom>
              <a:avLst/>
              <a:gdLst>
                <a:gd name="T0" fmla="*/ 227 w 227"/>
                <a:gd name="T1" fmla="*/ 280 h 388"/>
                <a:gd name="T2" fmla="*/ 190 w 227"/>
                <a:gd name="T3" fmla="*/ 358 h 388"/>
                <a:gd name="T4" fmla="*/ 92 w 227"/>
                <a:gd name="T5" fmla="*/ 388 h 388"/>
                <a:gd name="T6" fmla="*/ 0 w 227"/>
                <a:gd name="T7" fmla="*/ 366 h 388"/>
                <a:gd name="T8" fmla="*/ 0 w 227"/>
                <a:gd name="T9" fmla="*/ 302 h 388"/>
                <a:gd name="T10" fmla="*/ 96 w 227"/>
                <a:gd name="T11" fmla="*/ 338 h 388"/>
                <a:gd name="T12" fmla="*/ 167 w 227"/>
                <a:gd name="T13" fmla="*/ 286 h 388"/>
                <a:gd name="T14" fmla="*/ 153 w 227"/>
                <a:gd name="T15" fmla="*/ 252 h 388"/>
                <a:gd name="T16" fmla="*/ 90 w 227"/>
                <a:gd name="T17" fmla="*/ 216 h 388"/>
                <a:gd name="T18" fmla="*/ 21 w 227"/>
                <a:gd name="T19" fmla="*/ 171 h 388"/>
                <a:gd name="T20" fmla="*/ 1 w 227"/>
                <a:gd name="T21" fmla="*/ 107 h 388"/>
                <a:gd name="T22" fmla="*/ 38 w 227"/>
                <a:gd name="T23" fmla="*/ 31 h 388"/>
                <a:gd name="T24" fmla="*/ 131 w 227"/>
                <a:gd name="T25" fmla="*/ 0 h 388"/>
                <a:gd name="T26" fmla="*/ 210 w 227"/>
                <a:gd name="T27" fmla="*/ 17 h 388"/>
                <a:gd name="T28" fmla="*/ 210 w 227"/>
                <a:gd name="T29" fmla="*/ 77 h 388"/>
                <a:gd name="T30" fmla="*/ 126 w 227"/>
                <a:gd name="T31" fmla="*/ 50 h 388"/>
                <a:gd name="T32" fmla="*/ 79 w 227"/>
                <a:gd name="T33" fmla="*/ 65 h 388"/>
                <a:gd name="T34" fmla="*/ 61 w 227"/>
                <a:gd name="T35" fmla="*/ 102 h 388"/>
                <a:gd name="T36" fmla="*/ 75 w 227"/>
                <a:gd name="T37" fmla="*/ 140 h 388"/>
                <a:gd name="T38" fmla="*/ 132 w 227"/>
                <a:gd name="T39" fmla="*/ 171 h 388"/>
                <a:gd name="T40" fmla="*/ 206 w 227"/>
                <a:gd name="T41" fmla="*/ 218 h 388"/>
                <a:gd name="T42" fmla="*/ 227 w 227"/>
                <a:gd name="T43" fmla="*/ 28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8">
                  <a:moveTo>
                    <a:pt x="227" y="280"/>
                  </a:moveTo>
                  <a:cubicBezTo>
                    <a:pt x="227" y="312"/>
                    <a:pt x="215" y="338"/>
                    <a:pt x="190" y="358"/>
                  </a:cubicBezTo>
                  <a:cubicBezTo>
                    <a:pt x="166" y="378"/>
                    <a:pt x="133" y="388"/>
                    <a:pt x="92" y="388"/>
                  </a:cubicBezTo>
                  <a:cubicBezTo>
                    <a:pt x="57" y="388"/>
                    <a:pt x="26" y="381"/>
                    <a:pt x="0" y="366"/>
                  </a:cubicBezTo>
                  <a:cubicBezTo>
                    <a:pt x="0" y="302"/>
                    <a:pt x="0" y="302"/>
                    <a:pt x="0" y="302"/>
                  </a:cubicBezTo>
                  <a:cubicBezTo>
                    <a:pt x="29" y="326"/>
                    <a:pt x="61" y="338"/>
                    <a:pt x="96" y="338"/>
                  </a:cubicBezTo>
                  <a:cubicBezTo>
                    <a:pt x="143" y="338"/>
                    <a:pt x="167" y="320"/>
                    <a:pt x="167" y="286"/>
                  </a:cubicBezTo>
                  <a:cubicBezTo>
                    <a:pt x="167" y="272"/>
                    <a:pt x="162" y="261"/>
                    <a:pt x="153" y="252"/>
                  </a:cubicBezTo>
                  <a:cubicBezTo>
                    <a:pt x="144" y="243"/>
                    <a:pt x="123" y="231"/>
                    <a:pt x="90" y="216"/>
                  </a:cubicBezTo>
                  <a:cubicBezTo>
                    <a:pt x="58" y="202"/>
                    <a:pt x="34" y="187"/>
                    <a:pt x="21" y="171"/>
                  </a:cubicBezTo>
                  <a:cubicBezTo>
                    <a:pt x="7" y="155"/>
                    <a:pt x="1" y="134"/>
                    <a:pt x="1" y="107"/>
                  </a:cubicBezTo>
                  <a:cubicBezTo>
                    <a:pt x="1" y="77"/>
                    <a:pt x="13" y="51"/>
                    <a:pt x="38" y="31"/>
                  </a:cubicBezTo>
                  <a:cubicBezTo>
                    <a:pt x="62" y="10"/>
                    <a:pt x="93" y="0"/>
                    <a:pt x="131" y="0"/>
                  </a:cubicBezTo>
                  <a:cubicBezTo>
                    <a:pt x="160" y="0"/>
                    <a:pt x="187" y="6"/>
                    <a:pt x="210" y="17"/>
                  </a:cubicBezTo>
                  <a:cubicBezTo>
                    <a:pt x="210" y="77"/>
                    <a:pt x="210" y="77"/>
                    <a:pt x="210" y="77"/>
                  </a:cubicBezTo>
                  <a:cubicBezTo>
                    <a:pt x="186" y="59"/>
                    <a:pt x="158" y="50"/>
                    <a:pt x="126" y="50"/>
                  </a:cubicBezTo>
                  <a:cubicBezTo>
                    <a:pt x="107" y="50"/>
                    <a:pt x="91" y="55"/>
                    <a:pt x="79" y="65"/>
                  </a:cubicBezTo>
                  <a:cubicBezTo>
                    <a:pt x="67" y="75"/>
                    <a:pt x="61" y="87"/>
                    <a:pt x="61" y="102"/>
                  </a:cubicBezTo>
                  <a:cubicBezTo>
                    <a:pt x="61" y="119"/>
                    <a:pt x="66" y="131"/>
                    <a:pt x="75" y="140"/>
                  </a:cubicBezTo>
                  <a:cubicBezTo>
                    <a:pt x="84" y="149"/>
                    <a:pt x="103" y="159"/>
                    <a:pt x="132" y="171"/>
                  </a:cubicBezTo>
                  <a:cubicBezTo>
                    <a:pt x="167" y="186"/>
                    <a:pt x="192" y="202"/>
                    <a:pt x="206" y="218"/>
                  </a:cubicBezTo>
                  <a:cubicBezTo>
                    <a:pt x="220" y="235"/>
                    <a:pt x="227" y="255"/>
                    <a:pt x="227" y="2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0" name="Freeform 11"/>
            <p:cNvSpPr>
              <a:spLocks noEditPoints="1"/>
            </p:cNvSpPr>
            <p:nvPr/>
          </p:nvSpPr>
          <p:spPr bwMode="auto">
            <a:xfrm>
              <a:off x="3038" y="1953"/>
              <a:ext cx="863" cy="921"/>
            </a:xfrm>
            <a:custGeom>
              <a:avLst/>
              <a:gdLst>
                <a:gd name="T0" fmla="*/ 365 w 365"/>
                <a:gd name="T1" fmla="*/ 193 h 388"/>
                <a:gd name="T2" fmla="*/ 315 w 365"/>
                <a:gd name="T3" fmla="*/ 335 h 388"/>
                <a:gd name="T4" fmla="*/ 180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0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1"/>
                    <a:pt x="348" y="299"/>
                    <a:pt x="315" y="335"/>
                  </a:cubicBezTo>
                  <a:cubicBezTo>
                    <a:pt x="281" y="370"/>
                    <a:pt x="237" y="388"/>
                    <a:pt x="180"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0"/>
                    <a:pt x="185" y="50"/>
                  </a:cubicBezTo>
                  <a:cubicBezTo>
                    <a:pt x="147" y="50"/>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1" name="Freeform 12"/>
            <p:cNvSpPr>
              <a:spLocks/>
            </p:cNvSpPr>
            <p:nvPr/>
          </p:nvSpPr>
          <p:spPr bwMode="auto">
            <a:xfrm>
              <a:off x="3934" y="1532"/>
              <a:ext cx="529" cy="1320"/>
            </a:xfrm>
            <a:custGeom>
              <a:avLst/>
              <a:gdLst>
                <a:gd name="T0" fmla="*/ 224 w 224"/>
                <a:gd name="T1" fmla="*/ 60 h 556"/>
                <a:gd name="T2" fmla="*/ 184 w 224"/>
                <a:gd name="T3" fmla="*/ 50 h 556"/>
                <a:gd name="T4" fmla="*/ 122 w 224"/>
                <a:gd name="T5" fmla="*/ 129 h 556"/>
                <a:gd name="T6" fmla="*/ 122 w 224"/>
                <a:gd name="T7" fmla="*/ 186 h 556"/>
                <a:gd name="T8" fmla="*/ 209 w 224"/>
                <a:gd name="T9" fmla="*/ 186 h 556"/>
                <a:gd name="T10" fmla="*/ 209 w 224"/>
                <a:gd name="T11" fmla="*/ 236 h 556"/>
                <a:gd name="T12" fmla="*/ 122 w 224"/>
                <a:gd name="T13" fmla="*/ 236 h 556"/>
                <a:gd name="T14" fmla="*/ 122 w 224"/>
                <a:gd name="T15" fmla="*/ 556 h 556"/>
                <a:gd name="T16" fmla="*/ 63 w 224"/>
                <a:gd name="T17" fmla="*/ 556 h 556"/>
                <a:gd name="T18" fmla="*/ 63 w 224"/>
                <a:gd name="T19" fmla="*/ 236 h 556"/>
                <a:gd name="T20" fmla="*/ 0 w 224"/>
                <a:gd name="T21" fmla="*/ 236 h 556"/>
                <a:gd name="T22" fmla="*/ 0 w 224"/>
                <a:gd name="T23" fmla="*/ 186 h 556"/>
                <a:gd name="T24" fmla="*/ 63 w 224"/>
                <a:gd name="T25" fmla="*/ 186 h 556"/>
                <a:gd name="T26" fmla="*/ 63 w 224"/>
                <a:gd name="T27" fmla="*/ 126 h 556"/>
                <a:gd name="T28" fmla="*/ 96 w 224"/>
                <a:gd name="T29" fmla="*/ 35 h 556"/>
                <a:gd name="T30" fmla="*/ 181 w 224"/>
                <a:gd name="T31" fmla="*/ 0 h 556"/>
                <a:gd name="T32" fmla="*/ 224 w 224"/>
                <a:gd name="T33" fmla="*/ 6 h 556"/>
                <a:gd name="T34" fmla="*/ 224 w 224"/>
                <a:gd name="T35"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556">
                  <a:moveTo>
                    <a:pt x="224" y="60"/>
                  </a:moveTo>
                  <a:cubicBezTo>
                    <a:pt x="212" y="53"/>
                    <a:pt x="199" y="50"/>
                    <a:pt x="184" y="50"/>
                  </a:cubicBezTo>
                  <a:cubicBezTo>
                    <a:pt x="143" y="50"/>
                    <a:pt x="122" y="76"/>
                    <a:pt x="122" y="129"/>
                  </a:cubicBezTo>
                  <a:cubicBezTo>
                    <a:pt x="122" y="186"/>
                    <a:pt x="122" y="186"/>
                    <a:pt x="122" y="186"/>
                  </a:cubicBezTo>
                  <a:cubicBezTo>
                    <a:pt x="209" y="186"/>
                    <a:pt x="209" y="186"/>
                    <a:pt x="209" y="186"/>
                  </a:cubicBezTo>
                  <a:cubicBezTo>
                    <a:pt x="209" y="236"/>
                    <a:pt x="209" y="236"/>
                    <a:pt x="209" y="236"/>
                  </a:cubicBezTo>
                  <a:cubicBezTo>
                    <a:pt x="122" y="236"/>
                    <a:pt x="122" y="236"/>
                    <a:pt x="122" y="236"/>
                  </a:cubicBezTo>
                  <a:cubicBezTo>
                    <a:pt x="122" y="556"/>
                    <a:pt x="122" y="556"/>
                    <a:pt x="122" y="556"/>
                  </a:cubicBezTo>
                  <a:cubicBezTo>
                    <a:pt x="63" y="556"/>
                    <a:pt x="63" y="556"/>
                    <a:pt x="63" y="556"/>
                  </a:cubicBezTo>
                  <a:cubicBezTo>
                    <a:pt x="63" y="236"/>
                    <a:pt x="63" y="236"/>
                    <a:pt x="63" y="236"/>
                  </a:cubicBezTo>
                  <a:cubicBezTo>
                    <a:pt x="0" y="236"/>
                    <a:pt x="0" y="236"/>
                    <a:pt x="0" y="236"/>
                  </a:cubicBezTo>
                  <a:cubicBezTo>
                    <a:pt x="0" y="186"/>
                    <a:pt x="0" y="186"/>
                    <a:pt x="0" y="186"/>
                  </a:cubicBezTo>
                  <a:cubicBezTo>
                    <a:pt x="63" y="186"/>
                    <a:pt x="63" y="186"/>
                    <a:pt x="63" y="186"/>
                  </a:cubicBezTo>
                  <a:cubicBezTo>
                    <a:pt x="63" y="126"/>
                    <a:pt x="63" y="126"/>
                    <a:pt x="63" y="126"/>
                  </a:cubicBezTo>
                  <a:cubicBezTo>
                    <a:pt x="63" y="88"/>
                    <a:pt x="74" y="58"/>
                    <a:pt x="96" y="35"/>
                  </a:cubicBezTo>
                  <a:cubicBezTo>
                    <a:pt x="118" y="12"/>
                    <a:pt x="146" y="0"/>
                    <a:pt x="181" y="0"/>
                  </a:cubicBezTo>
                  <a:cubicBezTo>
                    <a:pt x="199" y="0"/>
                    <a:pt x="213" y="2"/>
                    <a:pt x="224" y="6"/>
                  </a:cubicBezTo>
                  <a:lnTo>
                    <a:pt x="224"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2" name="Freeform 13"/>
            <p:cNvSpPr>
              <a:spLocks/>
            </p:cNvSpPr>
            <p:nvPr/>
          </p:nvSpPr>
          <p:spPr bwMode="auto">
            <a:xfrm>
              <a:off x="4416" y="1713"/>
              <a:ext cx="513" cy="1161"/>
            </a:xfrm>
            <a:custGeom>
              <a:avLst/>
              <a:gdLst>
                <a:gd name="T0" fmla="*/ 217 w 217"/>
                <a:gd name="T1" fmla="*/ 477 h 489"/>
                <a:gd name="T2" fmla="*/ 161 w 217"/>
                <a:gd name="T3" fmla="*/ 489 h 489"/>
                <a:gd name="T4" fmla="*/ 64 w 217"/>
                <a:gd name="T5" fmla="*/ 379 h 489"/>
                <a:gd name="T6" fmla="*/ 64 w 217"/>
                <a:gd name="T7" fmla="*/ 160 h 489"/>
                <a:gd name="T8" fmla="*/ 0 w 217"/>
                <a:gd name="T9" fmla="*/ 160 h 489"/>
                <a:gd name="T10" fmla="*/ 0 w 217"/>
                <a:gd name="T11" fmla="*/ 110 h 489"/>
                <a:gd name="T12" fmla="*/ 64 w 217"/>
                <a:gd name="T13" fmla="*/ 110 h 489"/>
                <a:gd name="T14" fmla="*/ 64 w 217"/>
                <a:gd name="T15" fmla="*/ 19 h 489"/>
                <a:gd name="T16" fmla="*/ 123 w 217"/>
                <a:gd name="T17" fmla="*/ 0 h 489"/>
                <a:gd name="T18" fmla="*/ 123 w 217"/>
                <a:gd name="T19" fmla="*/ 110 h 489"/>
                <a:gd name="T20" fmla="*/ 217 w 217"/>
                <a:gd name="T21" fmla="*/ 110 h 489"/>
                <a:gd name="T22" fmla="*/ 217 w 217"/>
                <a:gd name="T23" fmla="*/ 160 h 489"/>
                <a:gd name="T24" fmla="*/ 123 w 217"/>
                <a:gd name="T25" fmla="*/ 160 h 489"/>
                <a:gd name="T26" fmla="*/ 123 w 217"/>
                <a:gd name="T27" fmla="*/ 369 h 489"/>
                <a:gd name="T28" fmla="*/ 136 w 217"/>
                <a:gd name="T29" fmla="*/ 422 h 489"/>
                <a:gd name="T30" fmla="*/ 178 w 217"/>
                <a:gd name="T31" fmla="*/ 438 h 489"/>
                <a:gd name="T32" fmla="*/ 217 w 217"/>
                <a:gd name="T33" fmla="*/ 426 h 489"/>
                <a:gd name="T34" fmla="*/ 217 w 217"/>
                <a:gd name="T35" fmla="*/ 47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489">
                  <a:moveTo>
                    <a:pt x="217" y="477"/>
                  </a:moveTo>
                  <a:cubicBezTo>
                    <a:pt x="203" y="485"/>
                    <a:pt x="184" y="489"/>
                    <a:pt x="161" y="489"/>
                  </a:cubicBezTo>
                  <a:cubicBezTo>
                    <a:pt x="96" y="489"/>
                    <a:pt x="64" y="452"/>
                    <a:pt x="64" y="379"/>
                  </a:cubicBezTo>
                  <a:cubicBezTo>
                    <a:pt x="64" y="160"/>
                    <a:pt x="64" y="160"/>
                    <a:pt x="64" y="160"/>
                  </a:cubicBezTo>
                  <a:cubicBezTo>
                    <a:pt x="0" y="160"/>
                    <a:pt x="0" y="160"/>
                    <a:pt x="0" y="160"/>
                  </a:cubicBezTo>
                  <a:cubicBezTo>
                    <a:pt x="0" y="110"/>
                    <a:pt x="0" y="110"/>
                    <a:pt x="0" y="110"/>
                  </a:cubicBezTo>
                  <a:cubicBezTo>
                    <a:pt x="64" y="110"/>
                    <a:pt x="64" y="110"/>
                    <a:pt x="64" y="110"/>
                  </a:cubicBezTo>
                  <a:cubicBezTo>
                    <a:pt x="64" y="19"/>
                    <a:pt x="64" y="19"/>
                    <a:pt x="64" y="19"/>
                  </a:cubicBezTo>
                  <a:cubicBezTo>
                    <a:pt x="123" y="0"/>
                    <a:pt x="123" y="0"/>
                    <a:pt x="123" y="0"/>
                  </a:cubicBezTo>
                  <a:cubicBezTo>
                    <a:pt x="123" y="110"/>
                    <a:pt x="123" y="110"/>
                    <a:pt x="123" y="110"/>
                  </a:cubicBezTo>
                  <a:cubicBezTo>
                    <a:pt x="217" y="110"/>
                    <a:pt x="217" y="110"/>
                    <a:pt x="217" y="110"/>
                  </a:cubicBezTo>
                  <a:cubicBezTo>
                    <a:pt x="217" y="160"/>
                    <a:pt x="217" y="160"/>
                    <a:pt x="217" y="160"/>
                  </a:cubicBezTo>
                  <a:cubicBezTo>
                    <a:pt x="123" y="160"/>
                    <a:pt x="123" y="160"/>
                    <a:pt x="123" y="160"/>
                  </a:cubicBezTo>
                  <a:cubicBezTo>
                    <a:pt x="123" y="369"/>
                    <a:pt x="123" y="369"/>
                    <a:pt x="123" y="369"/>
                  </a:cubicBezTo>
                  <a:cubicBezTo>
                    <a:pt x="123" y="394"/>
                    <a:pt x="128" y="412"/>
                    <a:pt x="136" y="422"/>
                  </a:cubicBezTo>
                  <a:cubicBezTo>
                    <a:pt x="145" y="433"/>
                    <a:pt x="159" y="438"/>
                    <a:pt x="178" y="438"/>
                  </a:cubicBezTo>
                  <a:cubicBezTo>
                    <a:pt x="193" y="438"/>
                    <a:pt x="206" y="434"/>
                    <a:pt x="217" y="426"/>
                  </a:cubicBezTo>
                  <a:lnTo>
                    <a:pt x="217"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3" name="Freeform 14"/>
            <p:cNvSpPr>
              <a:spLocks noEditPoints="1"/>
            </p:cNvSpPr>
            <p:nvPr/>
          </p:nvSpPr>
          <p:spPr bwMode="auto">
            <a:xfrm>
              <a:off x="5290" y="1623"/>
              <a:ext cx="1090" cy="1229"/>
            </a:xfrm>
            <a:custGeom>
              <a:avLst/>
              <a:gdLst>
                <a:gd name="T0" fmla="*/ 1090 w 1090"/>
                <a:gd name="T1" fmla="*/ 1229 h 1229"/>
                <a:gd name="T2" fmla="*/ 932 w 1090"/>
                <a:gd name="T3" fmla="*/ 1229 h 1229"/>
                <a:gd name="T4" fmla="*/ 802 w 1090"/>
                <a:gd name="T5" fmla="*/ 885 h 1229"/>
                <a:gd name="T6" fmla="*/ 282 w 1090"/>
                <a:gd name="T7" fmla="*/ 885 h 1229"/>
                <a:gd name="T8" fmla="*/ 159 w 1090"/>
                <a:gd name="T9" fmla="*/ 1229 h 1229"/>
                <a:gd name="T10" fmla="*/ 0 w 1090"/>
                <a:gd name="T11" fmla="*/ 1229 h 1229"/>
                <a:gd name="T12" fmla="*/ 468 w 1090"/>
                <a:gd name="T13" fmla="*/ 0 h 1229"/>
                <a:gd name="T14" fmla="*/ 617 w 1090"/>
                <a:gd name="T15" fmla="*/ 0 h 1229"/>
                <a:gd name="T16" fmla="*/ 1090 w 1090"/>
                <a:gd name="T17" fmla="*/ 1229 h 1229"/>
                <a:gd name="T18" fmla="*/ 754 w 1090"/>
                <a:gd name="T19" fmla="*/ 755 h 1229"/>
                <a:gd name="T20" fmla="*/ 542 w 1090"/>
                <a:gd name="T21" fmla="*/ 180 h 1229"/>
                <a:gd name="T22" fmla="*/ 539 w 1090"/>
                <a:gd name="T23" fmla="*/ 180 h 1229"/>
                <a:gd name="T24" fmla="*/ 329 w 1090"/>
                <a:gd name="T25" fmla="*/ 755 h 1229"/>
                <a:gd name="T26" fmla="*/ 754 w 1090"/>
                <a:gd name="T27" fmla="*/ 7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0" h="1229">
                  <a:moveTo>
                    <a:pt x="1090" y="1229"/>
                  </a:moveTo>
                  <a:lnTo>
                    <a:pt x="932" y="1229"/>
                  </a:lnTo>
                  <a:lnTo>
                    <a:pt x="802" y="885"/>
                  </a:lnTo>
                  <a:lnTo>
                    <a:pt x="282" y="885"/>
                  </a:lnTo>
                  <a:lnTo>
                    <a:pt x="159" y="1229"/>
                  </a:lnTo>
                  <a:lnTo>
                    <a:pt x="0" y="1229"/>
                  </a:lnTo>
                  <a:lnTo>
                    <a:pt x="468" y="0"/>
                  </a:lnTo>
                  <a:lnTo>
                    <a:pt x="617" y="0"/>
                  </a:lnTo>
                  <a:lnTo>
                    <a:pt x="1090" y="1229"/>
                  </a:lnTo>
                  <a:close/>
                  <a:moveTo>
                    <a:pt x="754" y="755"/>
                  </a:moveTo>
                  <a:lnTo>
                    <a:pt x="542" y="180"/>
                  </a:lnTo>
                  <a:lnTo>
                    <a:pt x="539" y="180"/>
                  </a:lnTo>
                  <a:lnTo>
                    <a:pt x="329" y="755"/>
                  </a:lnTo>
                  <a:lnTo>
                    <a:pt x="754" y="7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4" name="Freeform 15"/>
            <p:cNvSpPr>
              <a:spLocks/>
            </p:cNvSpPr>
            <p:nvPr/>
          </p:nvSpPr>
          <p:spPr bwMode="auto">
            <a:xfrm>
              <a:off x="6441" y="1974"/>
              <a:ext cx="726" cy="878"/>
            </a:xfrm>
            <a:custGeom>
              <a:avLst/>
              <a:gdLst>
                <a:gd name="T0" fmla="*/ 726 w 726"/>
                <a:gd name="T1" fmla="*/ 40 h 878"/>
                <a:gd name="T2" fmla="*/ 206 w 726"/>
                <a:gd name="T3" fmla="*/ 760 h 878"/>
                <a:gd name="T4" fmla="*/ 719 w 726"/>
                <a:gd name="T5" fmla="*/ 760 h 878"/>
                <a:gd name="T6" fmla="*/ 719 w 726"/>
                <a:gd name="T7" fmla="*/ 878 h 878"/>
                <a:gd name="T8" fmla="*/ 0 w 726"/>
                <a:gd name="T9" fmla="*/ 878 h 878"/>
                <a:gd name="T10" fmla="*/ 0 w 726"/>
                <a:gd name="T11" fmla="*/ 836 h 878"/>
                <a:gd name="T12" fmla="*/ 518 w 726"/>
                <a:gd name="T13" fmla="*/ 119 h 878"/>
                <a:gd name="T14" fmla="*/ 50 w 726"/>
                <a:gd name="T15" fmla="*/ 119 h 878"/>
                <a:gd name="T16" fmla="*/ 50 w 726"/>
                <a:gd name="T17" fmla="*/ 0 h 878"/>
                <a:gd name="T18" fmla="*/ 726 w 726"/>
                <a:gd name="T19" fmla="*/ 0 h 878"/>
                <a:gd name="T20" fmla="*/ 726 w 726"/>
                <a:gd name="T21" fmla="*/ 40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878">
                  <a:moveTo>
                    <a:pt x="726" y="40"/>
                  </a:moveTo>
                  <a:lnTo>
                    <a:pt x="206" y="760"/>
                  </a:lnTo>
                  <a:lnTo>
                    <a:pt x="719" y="760"/>
                  </a:lnTo>
                  <a:lnTo>
                    <a:pt x="719" y="878"/>
                  </a:lnTo>
                  <a:lnTo>
                    <a:pt x="0" y="878"/>
                  </a:lnTo>
                  <a:lnTo>
                    <a:pt x="0" y="836"/>
                  </a:lnTo>
                  <a:lnTo>
                    <a:pt x="518" y="119"/>
                  </a:lnTo>
                  <a:lnTo>
                    <a:pt x="50" y="119"/>
                  </a:lnTo>
                  <a:lnTo>
                    <a:pt x="50" y="0"/>
                  </a:lnTo>
                  <a:lnTo>
                    <a:pt x="726" y="0"/>
                  </a:lnTo>
                  <a:lnTo>
                    <a:pt x="72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5" name="Freeform 16"/>
            <p:cNvSpPr>
              <a:spLocks/>
            </p:cNvSpPr>
            <p:nvPr/>
          </p:nvSpPr>
          <p:spPr bwMode="auto">
            <a:xfrm>
              <a:off x="7271" y="1974"/>
              <a:ext cx="728" cy="900"/>
            </a:xfrm>
            <a:custGeom>
              <a:avLst/>
              <a:gdLst>
                <a:gd name="T0" fmla="*/ 308 w 308"/>
                <a:gd name="T1" fmla="*/ 370 h 379"/>
                <a:gd name="T2" fmla="*/ 248 w 308"/>
                <a:gd name="T3" fmla="*/ 370 h 379"/>
                <a:gd name="T4" fmla="*/ 248 w 308"/>
                <a:gd name="T5" fmla="*/ 312 h 379"/>
                <a:gd name="T6" fmla="*/ 247 w 308"/>
                <a:gd name="T7" fmla="*/ 312 h 379"/>
                <a:gd name="T8" fmla="*/ 133 w 308"/>
                <a:gd name="T9" fmla="*/ 379 h 379"/>
                <a:gd name="T10" fmla="*/ 0 w 308"/>
                <a:gd name="T11" fmla="*/ 221 h 379"/>
                <a:gd name="T12" fmla="*/ 0 w 308"/>
                <a:gd name="T13" fmla="*/ 0 h 379"/>
                <a:gd name="T14" fmla="*/ 60 w 308"/>
                <a:gd name="T15" fmla="*/ 0 h 379"/>
                <a:gd name="T16" fmla="*/ 60 w 308"/>
                <a:gd name="T17" fmla="*/ 212 h 379"/>
                <a:gd name="T18" fmla="*/ 149 w 308"/>
                <a:gd name="T19" fmla="*/ 329 h 379"/>
                <a:gd name="T20" fmla="*/ 221 w 308"/>
                <a:gd name="T21" fmla="*/ 297 h 379"/>
                <a:gd name="T22" fmla="*/ 248 w 308"/>
                <a:gd name="T23" fmla="*/ 213 h 379"/>
                <a:gd name="T24" fmla="*/ 248 w 308"/>
                <a:gd name="T25" fmla="*/ 0 h 379"/>
                <a:gd name="T26" fmla="*/ 308 w 308"/>
                <a:gd name="T27" fmla="*/ 0 h 379"/>
                <a:gd name="T28" fmla="*/ 308 w 308"/>
                <a:gd name="T29" fmla="*/ 3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379">
                  <a:moveTo>
                    <a:pt x="308" y="370"/>
                  </a:moveTo>
                  <a:cubicBezTo>
                    <a:pt x="248" y="370"/>
                    <a:pt x="248" y="370"/>
                    <a:pt x="248" y="370"/>
                  </a:cubicBezTo>
                  <a:cubicBezTo>
                    <a:pt x="248" y="312"/>
                    <a:pt x="248" y="312"/>
                    <a:pt x="248" y="312"/>
                  </a:cubicBezTo>
                  <a:cubicBezTo>
                    <a:pt x="247" y="312"/>
                    <a:pt x="247" y="312"/>
                    <a:pt x="247" y="312"/>
                  </a:cubicBezTo>
                  <a:cubicBezTo>
                    <a:pt x="222" y="357"/>
                    <a:pt x="184" y="379"/>
                    <a:pt x="133" y="379"/>
                  </a:cubicBezTo>
                  <a:cubicBezTo>
                    <a:pt x="45" y="379"/>
                    <a:pt x="0" y="327"/>
                    <a:pt x="0" y="221"/>
                  </a:cubicBezTo>
                  <a:cubicBezTo>
                    <a:pt x="0" y="0"/>
                    <a:pt x="0" y="0"/>
                    <a:pt x="0" y="0"/>
                  </a:cubicBezTo>
                  <a:cubicBezTo>
                    <a:pt x="60" y="0"/>
                    <a:pt x="60" y="0"/>
                    <a:pt x="60" y="0"/>
                  </a:cubicBezTo>
                  <a:cubicBezTo>
                    <a:pt x="60" y="212"/>
                    <a:pt x="60" y="212"/>
                    <a:pt x="60" y="212"/>
                  </a:cubicBezTo>
                  <a:cubicBezTo>
                    <a:pt x="60" y="290"/>
                    <a:pt x="90" y="329"/>
                    <a:pt x="149" y="329"/>
                  </a:cubicBezTo>
                  <a:cubicBezTo>
                    <a:pt x="179" y="329"/>
                    <a:pt x="203" y="318"/>
                    <a:pt x="221" y="297"/>
                  </a:cubicBezTo>
                  <a:cubicBezTo>
                    <a:pt x="239" y="275"/>
                    <a:pt x="248" y="247"/>
                    <a:pt x="248" y="213"/>
                  </a:cubicBezTo>
                  <a:cubicBezTo>
                    <a:pt x="248" y="0"/>
                    <a:pt x="248" y="0"/>
                    <a:pt x="248" y="0"/>
                  </a:cubicBezTo>
                  <a:cubicBezTo>
                    <a:pt x="308" y="0"/>
                    <a:pt x="308" y="0"/>
                    <a:pt x="308" y="0"/>
                  </a:cubicBezTo>
                  <a:lnTo>
                    <a:pt x="308"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6" name="Freeform 17"/>
            <p:cNvSpPr>
              <a:spLocks/>
            </p:cNvSpPr>
            <p:nvPr/>
          </p:nvSpPr>
          <p:spPr bwMode="auto">
            <a:xfrm>
              <a:off x="8226" y="1957"/>
              <a:ext cx="456" cy="895"/>
            </a:xfrm>
            <a:custGeom>
              <a:avLst/>
              <a:gdLst>
                <a:gd name="T0" fmla="*/ 193 w 193"/>
                <a:gd name="T1" fmla="*/ 67 h 377"/>
                <a:gd name="T2" fmla="*/ 148 w 193"/>
                <a:gd name="T3" fmla="*/ 55 h 377"/>
                <a:gd name="T4" fmla="*/ 84 w 193"/>
                <a:gd name="T5" fmla="*/ 92 h 377"/>
                <a:gd name="T6" fmla="*/ 60 w 193"/>
                <a:gd name="T7" fmla="*/ 188 h 377"/>
                <a:gd name="T8" fmla="*/ 60 w 193"/>
                <a:gd name="T9" fmla="*/ 377 h 377"/>
                <a:gd name="T10" fmla="*/ 0 w 193"/>
                <a:gd name="T11" fmla="*/ 377 h 377"/>
                <a:gd name="T12" fmla="*/ 0 w 193"/>
                <a:gd name="T13" fmla="*/ 7 h 377"/>
                <a:gd name="T14" fmla="*/ 60 w 193"/>
                <a:gd name="T15" fmla="*/ 7 h 377"/>
                <a:gd name="T16" fmla="*/ 60 w 193"/>
                <a:gd name="T17" fmla="*/ 83 h 377"/>
                <a:gd name="T18" fmla="*/ 61 w 193"/>
                <a:gd name="T19" fmla="*/ 83 h 377"/>
                <a:gd name="T20" fmla="*/ 99 w 193"/>
                <a:gd name="T21" fmla="*/ 23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1" y="67"/>
                    <a:pt x="84" y="92"/>
                  </a:cubicBezTo>
                  <a:cubicBezTo>
                    <a:pt x="68" y="117"/>
                    <a:pt x="60" y="149"/>
                    <a:pt x="60" y="188"/>
                  </a:cubicBezTo>
                  <a:cubicBezTo>
                    <a:pt x="60" y="377"/>
                    <a:pt x="60" y="377"/>
                    <a:pt x="60" y="377"/>
                  </a:cubicBezTo>
                  <a:cubicBezTo>
                    <a:pt x="0" y="377"/>
                    <a:pt x="0" y="377"/>
                    <a:pt x="0" y="377"/>
                  </a:cubicBezTo>
                  <a:cubicBezTo>
                    <a:pt x="0" y="7"/>
                    <a:pt x="0" y="7"/>
                    <a:pt x="0" y="7"/>
                  </a:cubicBezTo>
                  <a:cubicBezTo>
                    <a:pt x="60" y="7"/>
                    <a:pt x="60" y="7"/>
                    <a:pt x="60" y="7"/>
                  </a:cubicBezTo>
                  <a:cubicBezTo>
                    <a:pt x="60" y="83"/>
                    <a:pt x="60" y="83"/>
                    <a:pt x="60" y="83"/>
                  </a:cubicBezTo>
                  <a:cubicBezTo>
                    <a:pt x="61" y="83"/>
                    <a:pt x="61" y="83"/>
                    <a:pt x="61" y="83"/>
                  </a:cubicBezTo>
                  <a:cubicBezTo>
                    <a:pt x="69" y="58"/>
                    <a:pt x="82" y="37"/>
                    <a:pt x="99" y="23"/>
                  </a:cubicBezTo>
                  <a:cubicBezTo>
                    <a:pt x="116" y="8"/>
                    <a:pt x="136" y="0"/>
                    <a:pt x="158" y="0"/>
                  </a:cubicBezTo>
                  <a:cubicBezTo>
                    <a:pt x="173" y="0"/>
                    <a:pt x="185" y="2"/>
                    <a:pt x="193" y="5"/>
                  </a:cubicBezTo>
                  <a:lnTo>
                    <a:pt x="193"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7" name="Freeform 18"/>
            <p:cNvSpPr>
              <a:spLocks noEditPoints="1"/>
            </p:cNvSpPr>
            <p:nvPr/>
          </p:nvSpPr>
          <p:spPr bwMode="auto">
            <a:xfrm>
              <a:off x="8689" y="1953"/>
              <a:ext cx="764" cy="921"/>
            </a:xfrm>
            <a:custGeom>
              <a:avLst/>
              <a:gdLst>
                <a:gd name="T0" fmla="*/ 323 w 323"/>
                <a:gd name="T1" fmla="*/ 209 h 388"/>
                <a:gd name="T2" fmla="*/ 62 w 323"/>
                <a:gd name="T3" fmla="*/ 209 h 388"/>
                <a:gd name="T4" fmla="*/ 95 w 323"/>
                <a:gd name="T5" fmla="*/ 305 h 388"/>
                <a:gd name="T6" fmla="*/ 183 w 323"/>
                <a:gd name="T7" fmla="*/ 338 h 388"/>
                <a:gd name="T8" fmla="*/ 297 w 323"/>
                <a:gd name="T9" fmla="*/ 297 h 388"/>
                <a:gd name="T10" fmla="*/ 297 w 323"/>
                <a:gd name="T11" fmla="*/ 352 h 388"/>
                <a:gd name="T12" fmla="*/ 169 w 323"/>
                <a:gd name="T13" fmla="*/ 388 h 388"/>
                <a:gd name="T14" fmla="*/ 45 w 323"/>
                <a:gd name="T15" fmla="*/ 337 h 388"/>
                <a:gd name="T16" fmla="*/ 0 w 323"/>
                <a:gd name="T17" fmla="*/ 195 h 388"/>
                <a:gd name="T18" fmla="*/ 23 w 323"/>
                <a:gd name="T19" fmla="*/ 95 h 388"/>
                <a:gd name="T20" fmla="*/ 84 w 323"/>
                <a:gd name="T21" fmla="*/ 25 h 388"/>
                <a:gd name="T22" fmla="*/ 171 w 323"/>
                <a:gd name="T23" fmla="*/ 0 h 388"/>
                <a:gd name="T24" fmla="*/ 283 w 323"/>
                <a:gd name="T25" fmla="*/ 47 h 388"/>
                <a:gd name="T26" fmla="*/ 323 w 323"/>
                <a:gd name="T27" fmla="*/ 178 h 388"/>
                <a:gd name="T28" fmla="*/ 323 w 323"/>
                <a:gd name="T29" fmla="*/ 209 h 388"/>
                <a:gd name="T30" fmla="*/ 263 w 323"/>
                <a:gd name="T31" fmla="*/ 159 h 388"/>
                <a:gd name="T32" fmla="*/ 238 w 323"/>
                <a:gd name="T33" fmla="*/ 79 h 388"/>
                <a:gd name="T34" fmla="*/ 170 w 323"/>
                <a:gd name="T35" fmla="*/ 50 h 388"/>
                <a:gd name="T36" fmla="*/ 100 w 323"/>
                <a:gd name="T37" fmla="*/ 80 h 388"/>
                <a:gd name="T38" fmla="*/ 63 w 323"/>
                <a:gd name="T39" fmla="*/ 159 h 388"/>
                <a:gd name="T40" fmla="*/ 263 w 323"/>
                <a:gd name="T41"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388">
                  <a:moveTo>
                    <a:pt x="323" y="209"/>
                  </a:moveTo>
                  <a:cubicBezTo>
                    <a:pt x="62" y="209"/>
                    <a:pt x="62" y="209"/>
                    <a:pt x="62" y="209"/>
                  </a:cubicBezTo>
                  <a:cubicBezTo>
                    <a:pt x="63" y="251"/>
                    <a:pt x="74" y="282"/>
                    <a:pt x="95" y="305"/>
                  </a:cubicBezTo>
                  <a:cubicBezTo>
                    <a:pt x="116" y="327"/>
                    <a:pt x="145" y="338"/>
                    <a:pt x="183" y="338"/>
                  </a:cubicBezTo>
                  <a:cubicBezTo>
                    <a:pt x="225" y="338"/>
                    <a:pt x="263" y="324"/>
                    <a:pt x="297" y="297"/>
                  </a:cubicBezTo>
                  <a:cubicBezTo>
                    <a:pt x="297" y="352"/>
                    <a:pt x="297" y="352"/>
                    <a:pt x="297" y="352"/>
                  </a:cubicBezTo>
                  <a:cubicBezTo>
                    <a:pt x="265" y="376"/>
                    <a:pt x="222" y="388"/>
                    <a:pt x="169" y="388"/>
                  </a:cubicBezTo>
                  <a:cubicBezTo>
                    <a:pt x="116" y="388"/>
                    <a:pt x="75" y="371"/>
                    <a:pt x="45" y="337"/>
                  </a:cubicBezTo>
                  <a:cubicBezTo>
                    <a:pt x="15" y="303"/>
                    <a:pt x="0" y="256"/>
                    <a:pt x="0" y="195"/>
                  </a:cubicBezTo>
                  <a:cubicBezTo>
                    <a:pt x="0" y="159"/>
                    <a:pt x="8" y="125"/>
                    <a:pt x="23" y="95"/>
                  </a:cubicBezTo>
                  <a:cubicBezTo>
                    <a:pt x="38" y="65"/>
                    <a:pt x="58" y="41"/>
                    <a:pt x="84" y="25"/>
                  </a:cubicBezTo>
                  <a:cubicBezTo>
                    <a:pt x="110" y="8"/>
                    <a:pt x="139" y="0"/>
                    <a:pt x="171" y="0"/>
                  </a:cubicBezTo>
                  <a:cubicBezTo>
                    <a:pt x="219" y="0"/>
                    <a:pt x="256" y="15"/>
                    <a:pt x="283" y="47"/>
                  </a:cubicBezTo>
                  <a:cubicBezTo>
                    <a:pt x="310" y="78"/>
                    <a:pt x="323" y="122"/>
                    <a:pt x="323" y="178"/>
                  </a:cubicBezTo>
                  <a:lnTo>
                    <a:pt x="323" y="209"/>
                  </a:lnTo>
                  <a:close/>
                  <a:moveTo>
                    <a:pt x="263" y="159"/>
                  </a:moveTo>
                  <a:cubicBezTo>
                    <a:pt x="262" y="124"/>
                    <a:pt x="254" y="98"/>
                    <a:pt x="238" y="79"/>
                  </a:cubicBezTo>
                  <a:cubicBezTo>
                    <a:pt x="222" y="60"/>
                    <a:pt x="199" y="50"/>
                    <a:pt x="170" y="50"/>
                  </a:cubicBezTo>
                  <a:cubicBezTo>
                    <a:pt x="143" y="50"/>
                    <a:pt x="119" y="60"/>
                    <a:pt x="100" y="80"/>
                  </a:cubicBezTo>
                  <a:cubicBezTo>
                    <a:pt x="80" y="100"/>
                    <a:pt x="68" y="126"/>
                    <a:pt x="63" y="159"/>
                  </a:cubicBezTo>
                  <a:lnTo>
                    <a:pt x="26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8" name="TextBox 57"/>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Tree>
    <p:extLst>
      <p:ext uri="{BB962C8B-B14F-4D97-AF65-F5344CB8AC3E}">
        <p14:creationId xmlns:p14="http://schemas.microsoft.com/office/powerpoint/2010/main" val="105938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85"/>
                                        </p:tgtEl>
                                        <p:attrNameLst>
                                          <p:attrName>style.visibility</p:attrName>
                                        </p:attrNameLst>
                                      </p:cBhvr>
                                      <p:to>
                                        <p:strVal val="visible"/>
                                      </p:to>
                                    </p:set>
                                    <p:animEffect transition="in" filter="fade">
                                      <p:cBhvr>
                                        <p:cTn id="7" dur="500"/>
                                        <p:tgtEl>
                                          <p:spTgt spid="208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84"/>
                                        </p:tgtEl>
                                        <p:attrNameLst>
                                          <p:attrName>style.visibility</p:attrName>
                                        </p:attrNameLst>
                                      </p:cBhvr>
                                      <p:to>
                                        <p:strVal val="visible"/>
                                      </p:to>
                                    </p:set>
                                    <p:animEffect transition="in" filter="wipe(down)">
                                      <p:cBhvr>
                                        <p:cTn id="10" dur="500"/>
                                        <p:tgtEl>
                                          <p:spTgt spid="208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83"/>
                                        </p:tgtEl>
                                        <p:attrNameLst>
                                          <p:attrName>style.visibility</p:attrName>
                                        </p:attrNameLst>
                                      </p:cBhvr>
                                      <p:to>
                                        <p:strVal val="visible"/>
                                      </p:to>
                                    </p:set>
                                    <p:animEffect transition="in" filter="wipe(down)">
                                      <p:cBhvr>
                                        <p:cTn id="13" dur="500"/>
                                        <p:tgtEl>
                                          <p:spTgt spid="208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81"/>
                                        </p:tgtEl>
                                        <p:attrNameLst>
                                          <p:attrName>style.visibility</p:attrName>
                                        </p:attrNameLst>
                                      </p:cBhvr>
                                      <p:to>
                                        <p:strVal val="visible"/>
                                      </p:to>
                                    </p:set>
                                    <p:animEffect transition="in" filter="wipe(down)">
                                      <p:cBhvr>
                                        <p:cTn id="16" dur="500"/>
                                        <p:tgtEl>
                                          <p:spTgt spid="208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82"/>
                                        </p:tgtEl>
                                        <p:attrNameLst>
                                          <p:attrName>style.visibility</p:attrName>
                                        </p:attrNameLst>
                                      </p:cBhvr>
                                      <p:to>
                                        <p:strVal val="visible"/>
                                      </p:to>
                                    </p:set>
                                    <p:animEffect transition="in" filter="wipe(down)">
                                      <p:cBhvr>
                                        <p:cTn id="19" dur="500"/>
                                        <p:tgtEl>
                                          <p:spTgt spid="208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13"/>
                                        </p:tgtEl>
                                        <p:attrNameLst>
                                          <p:attrName>style.visibility</p:attrName>
                                        </p:attrNameLst>
                                      </p:cBhvr>
                                      <p:to>
                                        <p:strVal val="visible"/>
                                      </p:to>
                                    </p:set>
                                    <p:animEffect transition="in" filter="fade">
                                      <p:cBhvr>
                                        <p:cTn id="23" dur="500"/>
                                        <p:tgtEl>
                                          <p:spTgt spid="2113"/>
                                        </p:tgtEl>
                                      </p:cBhvr>
                                    </p:animEffect>
                                  </p:childTnLst>
                                </p:cTn>
                              </p:par>
                              <p:par>
                                <p:cTn id="24" presetID="10" presetClass="entr" presetSubtype="0" fill="hold" nodeType="withEffect">
                                  <p:stCondLst>
                                    <p:cond delay="0"/>
                                  </p:stCondLst>
                                  <p:childTnLst>
                                    <p:set>
                                      <p:cBhvr>
                                        <p:cTn id="25" dur="1" fill="hold">
                                          <p:stCondLst>
                                            <p:cond delay="0"/>
                                          </p:stCondLst>
                                        </p:cTn>
                                        <p:tgtEl>
                                          <p:spTgt spid="2086"/>
                                        </p:tgtEl>
                                        <p:attrNameLst>
                                          <p:attrName>style.visibility</p:attrName>
                                        </p:attrNameLst>
                                      </p:cBhvr>
                                      <p:to>
                                        <p:strVal val="visible"/>
                                      </p:to>
                                    </p:set>
                                    <p:animEffect transition="in" filter="fade">
                                      <p:cBhvr>
                                        <p:cTn id="26" dur="500"/>
                                        <p:tgtEl>
                                          <p:spTgt spid="2086"/>
                                        </p:tgtEl>
                                      </p:cBhvr>
                                    </p:animEffect>
                                  </p:childTnLst>
                                </p:cTn>
                              </p:par>
                              <p:par>
                                <p:cTn id="27" presetID="10" presetClass="entr" presetSubtype="0" fill="hold" nodeType="withEffect">
                                  <p:stCondLst>
                                    <p:cond delay="0"/>
                                  </p:stCondLst>
                                  <p:childTnLst>
                                    <p:set>
                                      <p:cBhvr>
                                        <p:cTn id="28" dur="1" fill="hold">
                                          <p:stCondLst>
                                            <p:cond delay="0"/>
                                          </p:stCondLst>
                                        </p:cTn>
                                        <p:tgtEl>
                                          <p:spTgt spid="2128"/>
                                        </p:tgtEl>
                                        <p:attrNameLst>
                                          <p:attrName>style.visibility</p:attrName>
                                        </p:attrNameLst>
                                      </p:cBhvr>
                                      <p:to>
                                        <p:strVal val="visible"/>
                                      </p:to>
                                    </p:set>
                                    <p:animEffect transition="in" filter="fade">
                                      <p:cBhvr>
                                        <p:cTn id="29" dur="500"/>
                                        <p:tgtEl>
                                          <p:spTgt spid="2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2" grpId="0" animBg="1"/>
      <p:bldP spid="2081" grpId="0" animBg="1"/>
      <p:bldP spid="2083" grpId="0" animBg="1"/>
      <p:bldP spid="2084" grpId="0" animBg="1"/>
      <p:bldP spid="208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Box 167"/>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
        <p:nvSpPr>
          <p:cNvPr id="169" name="Parallelogram 168"/>
          <p:cNvSpPr/>
          <p:nvPr/>
        </p:nvSpPr>
        <p:spPr bwMode="auto">
          <a:xfrm rot="9253198">
            <a:off x="2036942" y="1135062"/>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pic>
        <p:nvPicPr>
          <p:cNvPr id="170" name="Picture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23" y="2097086"/>
            <a:ext cx="7913294" cy="4657748"/>
          </a:xfrm>
          <a:prstGeom prst="rect">
            <a:avLst/>
          </a:prstGeom>
        </p:spPr>
      </p:pic>
      <p:grpSp>
        <p:nvGrpSpPr>
          <p:cNvPr id="171" name="Group 170"/>
          <p:cNvGrpSpPr/>
          <p:nvPr/>
        </p:nvGrpSpPr>
        <p:grpSpPr>
          <a:xfrm>
            <a:off x="2661390" y="1962634"/>
            <a:ext cx="8019804" cy="4239728"/>
            <a:chOff x="2837818" y="2540009"/>
            <a:chExt cx="8019804" cy="4239728"/>
          </a:xfrm>
        </p:grpSpPr>
        <p:sp>
          <p:nvSpPr>
            <p:cNvPr id="172"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173"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174"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p>
          </p:txBody>
        </p:sp>
        <p:sp>
          <p:nvSpPr>
            <p:cNvPr id="175" name="TextBox 174"/>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Physical Infrastructure</a:t>
              </a:r>
            </a:p>
          </p:txBody>
        </p:sp>
      </p:grpSp>
      <p:sp>
        <p:nvSpPr>
          <p:cNvPr id="176" name="Parallelogram 175"/>
          <p:cNvSpPr/>
          <p:nvPr/>
        </p:nvSpPr>
        <p:spPr bwMode="auto">
          <a:xfrm rot="12374211" flipV="1">
            <a:off x="5994962" y="1173317"/>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77" name="Group 21"/>
          <p:cNvGrpSpPr>
            <a:grpSpLocks noChangeAspect="1"/>
          </p:cNvGrpSpPr>
          <p:nvPr/>
        </p:nvGrpSpPr>
        <p:grpSpPr bwMode="auto">
          <a:xfrm>
            <a:off x="6675437" y="1211262"/>
            <a:ext cx="3200400" cy="683028"/>
            <a:chOff x="689" y="-1186"/>
            <a:chExt cx="4948" cy="1056"/>
          </a:xfrm>
          <a:scene3d>
            <a:camera prst="orthographicFront">
              <a:rot lat="2100000" lon="2400000" rev="0"/>
            </a:camera>
            <a:lightRig rig="threePt" dir="t"/>
          </a:scene3d>
        </p:grpSpPr>
        <p:sp>
          <p:nvSpPr>
            <p:cNvPr id="178" name="Freeform 22"/>
            <p:cNvSpPr>
              <a:spLocks/>
            </p:cNvSpPr>
            <p:nvPr/>
          </p:nvSpPr>
          <p:spPr bwMode="auto">
            <a:xfrm>
              <a:off x="1734" y="-1000"/>
              <a:ext cx="178" cy="173"/>
            </a:xfrm>
            <a:custGeom>
              <a:avLst/>
              <a:gdLst>
                <a:gd name="T0" fmla="*/ 75 w 75"/>
                <a:gd name="T1" fmla="*/ 73 h 73"/>
                <a:gd name="T2" fmla="*/ 66 w 75"/>
                <a:gd name="T3" fmla="*/ 73 h 73"/>
                <a:gd name="T4" fmla="*/ 66 w 75"/>
                <a:gd name="T5" fmla="*/ 24 h 73"/>
                <a:gd name="T6" fmla="*/ 67 w 75"/>
                <a:gd name="T7" fmla="*/ 10 h 73"/>
                <a:gd name="T8" fmla="*/ 67 w 75"/>
                <a:gd name="T9" fmla="*/ 10 h 73"/>
                <a:gd name="T10" fmla="*/ 64 w 75"/>
                <a:gd name="T11" fmla="*/ 17 h 73"/>
                <a:gd name="T12" fmla="*/ 40 w 75"/>
                <a:gd name="T13" fmla="*/ 73 h 73"/>
                <a:gd name="T14" fmla="*/ 35 w 75"/>
                <a:gd name="T15" fmla="*/ 73 h 73"/>
                <a:gd name="T16" fmla="*/ 11 w 75"/>
                <a:gd name="T17" fmla="*/ 17 h 73"/>
                <a:gd name="T18" fmla="*/ 8 w 75"/>
                <a:gd name="T19" fmla="*/ 10 h 73"/>
                <a:gd name="T20" fmla="*/ 8 w 75"/>
                <a:gd name="T21" fmla="*/ 10 h 73"/>
                <a:gd name="T22" fmla="*/ 9 w 75"/>
                <a:gd name="T23" fmla="*/ 24 h 73"/>
                <a:gd name="T24" fmla="*/ 9 w 75"/>
                <a:gd name="T25" fmla="*/ 73 h 73"/>
                <a:gd name="T26" fmla="*/ 0 w 75"/>
                <a:gd name="T27" fmla="*/ 73 h 73"/>
                <a:gd name="T28" fmla="*/ 0 w 75"/>
                <a:gd name="T29" fmla="*/ 0 h 73"/>
                <a:gd name="T30" fmla="*/ 12 w 75"/>
                <a:gd name="T31" fmla="*/ 0 h 73"/>
                <a:gd name="T32" fmla="*/ 34 w 75"/>
                <a:gd name="T33" fmla="*/ 51 h 73"/>
                <a:gd name="T34" fmla="*/ 37 w 75"/>
                <a:gd name="T35" fmla="*/ 60 h 73"/>
                <a:gd name="T36" fmla="*/ 38 w 75"/>
                <a:gd name="T37" fmla="*/ 60 h 73"/>
                <a:gd name="T38" fmla="*/ 41 w 75"/>
                <a:gd name="T39" fmla="*/ 51 h 73"/>
                <a:gd name="T40" fmla="*/ 64 w 75"/>
                <a:gd name="T41" fmla="*/ 0 h 73"/>
                <a:gd name="T42" fmla="*/ 75 w 75"/>
                <a:gd name="T43" fmla="*/ 0 h 73"/>
                <a:gd name="T44" fmla="*/ 75 w 75"/>
                <a:gd name="T4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73">
                  <a:moveTo>
                    <a:pt x="75" y="73"/>
                  </a:moveTo>
                  <a:cubicBezTo>
                    <a:pt x="66" y="73"/>
                    <a:pt x="66" y="73"/>
                    <a:pt x="66" y="73"/>
                  </a:cubicBezTo>
                  <a:cubicBezTo>
                    <a:pt x="66" y="24"/>
                    <a:pt x="66" y="24"/>
                    <a:pt x="66" y="24"/>
                  </a:cubicBezTo>
                  <a:cubicBezTo>
                    <a:pt x="66" y="20"/>
                    <a:pt x="66" y="15"/>
                    <a:pt x="67" y="10"/>
                  </a:cubicBezTo>
                  <a:cubicBezTo>
                    <a:pt x="67" y="10"/>
                    <a:pt x="67" y="10"/>
                    <a:pt x="67" y="10"/>
                  </a:cubicBezTo>
                  <a:cubicBezTo>
                    <a:pt x="66" y="13"/>
                    <a:pt x="65" y="16"/>
                    <a:pt x="64" y="17"/>
                  </a:cubicBezTo>
                  <a:cubicBezTo>
                    <a:pt x="40" y="73"/>
                    <a:pt x="40" y="73"/>
                    <a:pt x="40" y="73"/>
                  </a:cubicBezTo>
                  <a:cubicBezTo>
                    <a:pt x="35" y="73"/>
                    <a:pt x="35" y="73"/>
                    <a:pt x="35" y="73"/>
                  </a:cubicBezTo>
                  <a:cubicBezTo>
                    <a:pt x="11" y="17"/>
                    <a:pt x="11" y="17"/>
                    <a:pt x="11" y="17"/>
                  </a:cubicBezTo>
                  <a:cubicBezTo>
                    <a:pt x="10" y="16"/>
                    <a:pt x="9" y="13"/>
                    <a:pt x="8" y="10"/>
                  </a:cubicBezTo>
                  <a:cubicBezTo>
                    <a:pt x="8" y="10"/>
                    <a:pt x="8" y="10"/>
                    <a:pt x="8" y="10"/>
                  </a:cubicBezTo>
                  <a:cubicBezTo>
                    <a:pt x="8" y="13"/>
                    <a:pt x="9" y="18"/>
                    <a:pt x="9" y="24"/>
                  </a:cubicBezTo>
                  <a:cubicBezTo>
                    <a:pt x="9" y="73"/>
                    <a:pt x="9" y="73"/>
                    <a:pt x="9" y="73"/>
                  </a:cubicBezTo>
                  <a:cubicBezTo>
                    <a:pt x="0" y="73"/>
                    <a:pt x="0" y="73"/>
                    <a:pt x="0" y="73"/>
                  </a:cubicBezTo>
                  <a:cubicBezTo>
                    <a:pt x="0" y="0"/>
                    <a:pt x="0" y="0"/>
                    <a:pt x="0" y="0"/>
                  </a:cubicBezTo>
                  <a:cubicBezTo>
                    <a:pt x="12" y="0"/>
                    <a:pt x="12" y="0"/>
                    <a:pt x="12" y="0"/>
                  </a:cubicBezTo>
                  <a:cubicBezTo>
                    <a:pt x="34" y="51"/>
                    <a:pt x="34" y="51"/>
                    <a:pt x="34" y="51"/>
                  </a:cubicBezTo>
                  <a:cubicBezTo>
                    <a:pt x="36" y="55"/>
                    <a:pt x="37" y="58"/>
                    <a:pt x="37" y="60"/>
                  </a:cubicBezTo>
                  <a:cubicBezTo>
                    <a:pt x="38" y="60"/>
                    <a:pt x="38" y="60"/>
                    <a:pt x="38" y="60"/>
                  </a:cubicBezTo>
                  <a:cubicBezTo>
                    <a:pt x="39" y="56"/>
                    <a:pt x="40" y="53"/>
                    <a:pt x="41" y="51"/>
                  </a:cubicBezTo>
                  <a:cubicBezTo>
                    <a:pt x="64" y="0"/>
                    <a:pt x="64" y="0"/>
                    <a:pt x="64" y="0"/>
                  </a:cubicBezTo>
                  <a:cubicBezTo>
                    <a:pt x="75" y="0"/>
                    <a:pt x="75" y="0"/>
                    <a:pt x="75" y="0"/>
                  </a:cubicBezTo>
                  <a:lnTo>
                    <a:pt x="75" y="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23"/>
            <p:cNvSpPr>
              <a:spLocks noEditPoints="1"/>
            </p:cNvSpPr>
            <p:nvPr/>
          </p:nvSpPr>
          <p:spPr bwMode="auto">
            <a:xfrm>
              <a:off x="1949" y="-1008"/>
              <a:ext cx="26" cy="181"/>
            </a:xfrm>
            <a:custGeom>
              <a:avLst/>
              <a:gdLst>
                <a:gd name="T0" fmla="*/ 11 w 11"/>
                <a:gd name="T1" fmla="*/ 5 h 76"/>
                <a:gd name="T2" fmla="*/ 10 w 11"/>
                <a:gd name="T3" fmla="*/ 9 h 76"/>
                <a:gd name="T4" fmla="*/ 6 w 11"/>
                <a:gd name="T5" fmla="*/ 11 h 76"/>
                <a:gd name="T6" fmla="*/ 2 w 11"/>
                <a:gd name="T7" fmla="*/ 9 h 76"/>
                <a:gd name="T8" fmla="*/ 0 w 11"/>
                <a:gd name="T9" fmla="*/ 5 h 76"/>
                <a:gd name="T10" fmla="*/ 2 w 11"/>
                <a:gd name="T11" fmla="*/ 1 h 76"/>
                <a:gd name="T12" fmla="*/ 6 w 11"/>
                <a:gd name="T13" fmla="*/ 0 h 76"/>
                <a:gd name="T14" fmla="*/ 10 w 11"/>
                <a:gd name="T15" fmla="*/ 1 h 76"/>
                <a:gd name="T16" fmla="*/ 11 w 11"/>
                <a:gd name="T17" fmla="*/ 5 h 76"/>
                <a:gd name="T18" fmla="*/ 10 w 11"/>
                <a:gd name="T19" fmla="*/ 76 h 76"/>
                <a:gd name="T20" fmla="*/ 2 w 11"/>
                <a:gd name="T21" fmla="*/ 76 h 76"/>
                <a:gd name="T22" fmla="*/ 2 w 11"/>
                <a:gd name="T23" fmla="*/ 24 h 76"/>
                <a:gd name="T24" fmla="*/ 10 w 11"/>
                <a:gd name="T25" fmla="*/ 24 h 76"/>
                <a:gd name="T26" fmla="*/ 10 w 11"/>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76">
                  <a:moveTo>
                    <a:pt x="11" y="5"/>
                  </a:moveTo>
                  <a:cubicBezTo>
                    <a:pt x="11" y="7"/>
                    <a:pt x="11" y="8"/>
                    <a:pt x="10" y="9"/>
                  </a:cubicBezTo>
                  <a:cubicBezTo>
                    <a:pt x="9" y="10"/>
                    <a:pt x="7" y="11"/>
                    <a:pt x="6" y="11"/>
                  </a:cubicBezTo>
                  <a:cubicBezTo>
                    <a:pt x="4" y="11"/>
                    <a:pt x="3" y="10"/>
                    <a:pt x="2" y="9"/>
                  </a:cubicBezTo>
                  <a:cubicBezTo>
                    <a:pt x="1" y="8"/>
                    <a:pt x="0" y="7"/>
                    <a:pt x="0" y="5"/>
                  </a:cubicBezTo>
                  <a:cubicBezTo>
                    <a:pt x="0" y="4"/>
                    <a:pt x="1" y="2"/>
                    <a:pt x="2" y="1"/>
                  </a:cubicBezTo>
                  <a:cubicBezTo>
                    <a:pt x="3" y="0"/>
                    <a:pt x="4" y="0"/>
                    <a:pt x="6" y="0"/>
                  </a:cubicBezTo>
                  <a:cubicBezTo>
                    <a:pt x="7" y="0"/>
                    <a:pt x="9" y="0"/>
                    <a:pt x="10" y="1"/>
                  </a:cubicBezTo>
                  <a:cubicBezTo>
                    <a:pt x="11" y="2"/>
                    <a:pt x="11" y="4"/>
                    <a:pt x="11" y="5"/>
                  </a:cubicBezTo>
                  <a:close/>
                  <a:moveTo>
                    <a:pt x="10" y="76"/>
                  </a:moveTo>
                  <a:cubicBezTo>
                    <a:pt x="2" y="76"/>
                    <a:pt x="2" y="76"/>
                    <a:pt x="2" y="76"/>
                  </a:cubicBezTo>
                  <a:cubicBezTo>
                    <a:pt x="2" y="24"/>
                    <a:pt x="2" y="24"/>
                    <a:pt x="2" y="24"/>
                  </a:cubicBezTo>
                  <a:cubicBezTo>
                    <a:pt x="10" y="24"/>
                    <a:pt x="10" y="24"/>
                    <a:pt x="10" y="24"/>
                  </a:cubicBezTo>
                  <a:lnTo>
                    <a:pt x="10" y="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24"/>
            <p:cNvSpPr>
              <a:spLocks/>
            </p:cNvSpPr>
            <p:nvPr/>
          </p:nvSpPr>
          <p:spPr bwMode="auto">
            <a:xfrm>
              <a:off x="2004" y="-953"/>
              <a:ext cx="92" cy="129"/>
            </a:xfrm>
            <a:custGeom>
              <a:avLst/>
              <a:gdLst>
                <a:gd name="T0" fmla="*/ 39 w 39"/>
                <a:gd name="T1" fmla="*/ 51 h 54"/>
                <a:gd name="T2" fmla="*/ 25 w 39"/>
                <a:gd name="T3" fmla="*/ 54 h 54"/>
                <a:gd name="T4" fmla="*/ 7 w 39"/>
                <a:gd name="T5" fmla="*/ 47 h 54"/>
                <a:gd name="T6" fmla="*/ 0 w 39"/>
                <a:gd name="T7" fmla="*/ 28 h 54"/>
                <a:gd name="T8" fmla="*/ 7 w 39"/>
                <a:gd name="T9" fmla="*/ 8 h 54"/>
                <a:gd name="T10" fmla="*/ 27 w 39"/>
                <a:gd name="T11" fmla="*/ 0 h 54"/>
                <a:gd name="T12" fmla="*/ 39 w 39"/>
                <a:gd name="T13" fmla="*/ 2 h 54"/>
                <a:gd name="T14" fmla="*/ 39 w 39"/>
                <a:gd name="T15" fmla="*/ 11 h 54"/>
                <a:gd name="T16" fmla="*/ 27 w 39"/>
                <a:gd name="T17" fmla="*/ 7 h 54"/>
                <a:gd name="T18" fmla="*/ 14 w 39"/>
                <a:gd name="T19" fmla="*/ 12 h 54"/>
                <a:gd name="T20" fmla="*/ 8 w 39"/>
                <a:gd name="T21" fmla="*/ 27 h 54"/>
                <a:gd name="T22" fmla="*/ 13 w 39"/>
                <a:gd name="T23" fmla="*/ 42 h 54"/>
                <a:gd name="T24" fmla="*/ 26 w 39"/>
                <a:gd name="T25" fmla="*/ 47 h 54"/>
                <a:gd name="T26" fmla="*/ 39 w 39"/>
                <a:gd name="T27" fmla="*/ 43 h 54"/>
                <a:gd name="T28" fmla="*/ 39 w 39"/>
                <a:gd name="T29"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39" y="51"/>
                  </a:moveTo>
                  <a:cubicBezTo>
                    <a:pt x="35" y="53"/>
                    <a:pt x="30" y="54"/>
                    <a:pt x="25" y="54"/>
                  </a:cubicBezTo>
                  <a:cubicBezTo>
                    <a:pt x="17" y="54"/>
                    <a:pt x="11" y="52"/>
                    <a:pt x="7" y="47"/>
                  </a:cubicBezTo>
                  <a:cubicBezTo>
                    <a:pt x="2" y="42"/>
                    <a:pt x="0" y="36"/>
                    <a:pt x="0" y="28"/>
                  </a:cubicBezTo>
                  <a:cubicBezTo>
                    <a:pt x="0" y="20"/>
                    <a:pt x="2" y="13"/>
                    <a:pt x="7" y="8"/>
                  </a:cubicBezTo>
                  <a:cubicBezTo>
                    <a:pt x="12" y="2"/>
                    <a:pt x="19" y="0"/>
                    <a:pt x="27" y="0"/>
                  </a:cubicBezTo>
                  <a:cubicBezTo>
                    <a:pt x="31" y="0"/>
                    <a:pt x="35" y="1"/>
                    <a:pt x="39" y="2"/>
                  </a:cubicBezTo>
                  <a:cubicBezTo>
                    <a:pt x="39" y="11"/>
                    <a:pt x="39" y="11"/>
                    <a:pt x="39" y="11"/>
                  </a:cubicBezTo>
                  <a:cubicBezTo>
                    <a:pt x="35" y="8"/>
                    <a:pt x="31" y="7"/>
                    <a:pt x="27" y="7"/>
                  </a:cubicBezTo>
                  <a:cubicBezTo>
                    <a:pt x="21" y="7"/>
                    <a:pt x="17" y="9"/>
                    <a:pt x="14" y="12"/>
                  </a:cubicBezTo>
                  <a:cubicBezTo>
                    <a:pt x="10" y="16"/>
                    <a:pt x="8" y="21"/>
                    <a:pt x="8" y="27"/>
                  </a:cubicBezTo>
                  <a:cubicBezTo>
                    <a:pt x="8" y="34"/>
                    <a:pt x="10" y="38"/>
                    <a:pt x="13" y="42"/>
                  </a:cubicBezTo>
                  <a:cubicBezTo>
                    <a:pt x="16" y="45"/>
                    <a:pt x="21" y="47"/>
                    <a:pt x="26" y="47"/>
                  </a:cubicBezTo>
                  <a:cubicBezTo>
                    <a:pt x="31" y="47"/>
                    <a:pt x="35" y="46"/>
                    <a:pt x="39" y="43"/>
                  </a:cubicBezTo>
                  <a:lnTo>
                    <a:pt x="39"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25"/>
            <p:cNvSpPr>
              <a:spLocks/>
            </p:cNvSpPr>
            <p:nvPr/>
          </p:nvSpPr>
          <p:spPr bwMode="auto">
            <a:xfrm>
              <a:off x="2124" y="-953"/>
              <a:ext cx="67" cy="126"/>
            </a:xfrm>
            <a:custGeom>
              <a:avLst/>
              <a:gdLst>
                <a:gd name="T0" fmla="*/ 28 w 28"/>
                <a:gd name="T1" fmla="*/ 9 h 53"/>
                <a:gd name="T2" fmla="*/ 21 w 28"/>
                <a:gd name="T3" fmla="*/ 8 h 53"/>
                <a:gd name="T4" fmla="*/ 13 w 28"/>
                <a:gd name="T5" fmla="*/ 12 h 53"/>
                <a:gd name="T6" fmla="*/ 9 w 28"/>
                <a:gd name="T7" fmla="*/ 26 h 53"/>
                <a:gd name="T8" fmla="*/ 9 w 28"/>
                <a:gd name="T9" fmla="*/ 53 h 53"/>
                <a:gd name="T10" fmla="*/ 0 w 28"/>
                <a:gd name="T11" fmla="*/ 53 h 53"/>
                <a:gd name="T12" fmla="*/ 0 w 28"/>
                <a:gd name="T13" fmla="*/ 1 h 53"/>
                <a:gd name="T14" fmla="*/ 9 w 28"/>
                <a:gd name="T15" fmla="*/ 1 h 53"/>
                <a:gd name="T16" fmla="*/ 9 w 28"/>
                <a:gd name="T17" fmla="*/ 12 h 53"/>
                <a:gd name="T18" fmla="*/ 9 w 28"/>
                <a:gd name="T19" fmla="*/ 12 h 53"/>
                <a:gd name="T20" fmla="*/ 15 w 28"/>
                <a:gd name="T21" fmla="*/ 3 h 53"/>
                <a:gd name="T22" fmla="*/ 23 w 28"/>
                <a:gd name="T23" fmla="*/ 0 h 53"/>
                <a:gd name="T24" fmla="*/ 28 w 28"/>
                <a:gd name="T25" fmla="*/ 1 h 53"/>
                <a:gd name="T26" fmla="*/ 28 w 28"/>
                <a:gd name="T2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53">
                  <a:moveTo>
                    <a:pt x="28" y="9"/>
                  </a:moveTo>
                  <a:cubicBezTo>
                    <a:pt x="26" y="8"/>
                    <a:pt x="24" y="8"/>
                    <a:pt x="21" y="8"/>
                  </a:cubicBezTo>
                  <a:cubicBezTo>
                    <a:pt x="18" y="8"/>
                    <a:pt x="15" y="9"/>
                    <a:pt x="13" y="12"/>
                  </a:cubicBezTo>
                  <a:cubicBezTo>
                    <a:pt x="10" y="16"/>
                    <a:pt x="9" y="20"/>
                    <a:pt x="9" y="26"/>
                  </a:cubicBezTo>
                  <a:cubicBezTo>
                    <a:pt x="9" y="53"/>
                    <a:pt x="9" y="53"/>
                    <a:pt x="9" y="53"/>
                  </a:cubicBezTo>
                  <a:cubicBezTo>
                    <a:pt x="0" y="53"/>
                    <a:pt x="0" y="53"/>
                    <a:pt x="0" y="53"/>
                  </a:cubicBezTo>
                  <a:cubicBezTo>
                    <a:pt x="0" y="1"/>
                    <a:pt x="0" y="1"/>
                    <a:pt x="0" y="1"/>
                  </a:cubicBezTo>
                  <a:cubicBezTo>
                    <a:pt x="9" y="1"/>
                    <a:pt x="9" y="1"/>
                    <a:pt x="9" y="1"/>
                  </a:cubicBezTo>
                  <a:cubicBezTo>
                    <a:pt x="9" y="12"/>
                    <a:pt x="9" y="12"/>
                    <a:pt x="9" y="12"/>
                  </a:cubicBezTo>
                  <a:cubicBezTo>
                    <a:pt x="9" y="12"/>
                    <a:pt x="9" y="12"/>
                    <a:pt x="9" y="12"/>
                  </a:cubicBezTo>
                  <a:cubicBezTo>
                    <a:pt x="10" y="8"/>
                    <a:pt x="12" y="5"/>
                    <a:pt x="15" y="3"/>
                  </a:cubicBezTo>
                  <a:cubicBezTo>
                    <a:pt x="17" y="1"/>
                    <a:pt x="20" y="0"/>
                    <a:pt x="23" y="0"/>
                  </a:cubicBezTo>
                  <a:cubicBezTo>
                    <a:pt x="25" y="0"/>
                    <a:pt x="26" y="0"/>
                    <a:pt x="28" y="1"/>
                  </a:cubicBezTo>
                  <a:lnTo>
                    <a:pt x="28"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26"/>
            <p:cNvSpPr>
              <a:spLocks noEditPoints="1"/>
            </p:cNvSpPr>
            <p:nvPr/>
          </p:nvSpPr>
          <p:spPr bwMode="auto">
            <a:xfrm>
              <a:off x="2198" y="-953"/>
              <a:ext cx="120" cy="129"/>
            </a:xfrm>
            <a:custGeom>
              <a:avLst/>
              <a:gdLst>
                <a:gd name="T0" fmla="*/ 51 w 51"/>
                <a:gd name="T1" fmla="*/ 27 h 54"/>
                <a:gd name="T2" fmla="*/ 44 w 51"/>
                <a:gd name="T3" fmla="*/ 47 h 54"/>
                <a:gd name="T4" fmla="*/ 26 w 51"/>
                <a:gd name="T5" fmla="*/ 54 h 54"/>
                <a:gd name="T6" fmla="*/ 7 w 51"/>
                <a:gd name="T7" fmla="*/ 47 h 54"/>
                <a:gd name="T8" fmla="*/ 0 w 51"/>
                <a:gd name="T9" fmla="*/ 28 h 54"/>
                <a:gd name="T10" fmla="*/ 8 w 51"/>
                <a:gd name="T11" fmla="*/ 7 h 54"/>
                <a:gd name="T12" fmla="*/ 27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4 w 51"/>
                <a:gd name="T25" fmla="*/ 12 h 54"/>
                <a:gd name="T26" fmla="*/ 9 w 51"/>
                <a:gd name="T27" fmla="*/ 27 h 54"/>
                <a:gd name="T28" fmla="*/ 14 w 51"/>
                <a:gd name="T29" fmla="*/ 42 h 54"/>
                <a:gd name="T30" fmla="*/ 26 w 51"/>
                <a:gd name="T31" fmla="*/ 47 h 54"/>
                <a:gd name="T32" fmla="*/ 39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40" y="52"/>
                    <a:pt x="33" y="54"/>
                    <a:pt x="26" y="54"/>
                  </a:cubicBezTo>
                  <a:cubicBezTo>
                    <a:pt x="18" y="54"/>
                    <a:pt x="12" y="52"/>
                    <a:pt x="7" y="47"/>
                  </a:cubicBezTo>
                  <a:cubicBezTo>
                    <a:pt x="3" y="42"/>
                    <a:pt x="0" y="35"/>
                    <a:pt x="0" y="28"/>
                  </a:cubicBezTo>
                  <a:cubicBezTo>
                    <a:pt x="0" y="19"/>
                    <a:pt x="3" y="12"/>
                    <a:pt x="8" y="7"/>
                  </a:cubicBezTo>
                  <a:cubicBezTo>
                    <a:pt x="13" y="2"/>
                    <a:pt x="19" y="0"/>
                    <a:pt x="27" y="0"/>
                  </a:cubicBezTo>
                  <a:cubicBezTo>
                    <a:pt x="35" y="0"/>
                    <a:pt x="41" y="2"/>
                    <a:pt x="45" y="7"/>
                  </a:cubicBezTo>
                  <a:cubicBezTo>
                    <a:pt x="49" y="12"/>
                    <a:pt x="51" y="18"/>
                    <a:pt x="51" y="27"/>
                  </a:cubicBezTo>
                  <a:close/>
                  <a:moveTo>
                    <a:pt x="43" y="27"/>
                  </a:moveTo>
                  <a:cubicBezTo>
                    <a:pt x="43" y="20"/>
                    <a:pt x="41" y="15"/>
                    <a:pt x="38" y="12"/>
                  </a:cubicBezTo>
                  <a:cubicBezTo>
                    <a:pt x="35" y="8"/>
                    <a:pt x="31" y="7"/>
                    <a:pt x="26" y="7"/>
                  </a:cubicBezTo>
                  <a:cubicBezTo>
                    <a:pt x="21" y="7"/>
                    <a:pt x="17" y="8"/>
                    <a:pt x="14" y="12"/>
                  </a:cubicBezTo>
                  <a:cubicBezTo>
                    <a:pt x="10" y="15"/>
                    <a:pt x="9" y="21"/>
                    <a:pt x="9" y="27"/>
                  </a:cubicBezTo>
                  <a:cubicBezTo>
                    <a:pt x="9" y="33"/>
                    <a:pt x="10" y="38"/>
                    <a:pt x="14" y="42"/>
                  </a:cubicBezTo>
                  <a:cubicBezTo>
                    <a:pt x="17" y="45"/>
                    <a:pt x="21" y="47"/>
                    <a:pt x="26" y="47"/>
                  </a:cubicBezTo>
                  <a:cubicBezTo>
                    <a:pt x="32" y="47"/>
                    <a:pt x="36" y="45"/>
                    <a:pt x="39" y="42"/>
                  </a:cubicBezTo>
                  <a:cubicBezTo>
                    <a:pt x="42"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27"/>
            <p:cNvSpPr>
              <a:spLocks/>
            </p:cNvSpPr>
            <p:nvPr/>
          </p:nvSpPr>
          <p:spPr bwMode="auto">
            <a:xfrm>
              <a:off x="2342" y="-953"/>
              <a:ext cx="76" cy="129"/>
            </a:xfrm>
            <a:custGeom>
              <a:avLst/>
              <a:gdLst>
                <a:gd name="T0" fmla="*/ 32 w 32"/>
                <a:gd name="T1" fmla="*/ 39 h 54"/>
                <a:gd name="T2" fmla="*/ 27 w 32"/>
                <a:gd name="T3" fmla="*/ 50 h 54"/>
                <a:gd name="T4" fmla="*/ 13 w 32"/>
                <a:gd name="T5" fmla="*/ 54 h 54"/>
                <a:gd name="T6" fmla="*/ 0 w 32"/>
                <a:gd name="T7" fmla="*/ 51 h 54"/>
                <a:gd name="T8" fmla="*/ 0 w 32"/>
                <a:gd name="T9" fmla="*/ 42 h 54"/>
                <a:gd name="T10" fmla="*/ 13 w 32"/>
                <a:gd name="T11" fmla="*/ 47 h 54"/>
                <a:gd name="T12" fmla="*/ 23 w 32"/>
                <a:gd name="T13" fmla="*/ 40 h 54"/>
                <a:gd name="T14" fmla="*/ 21 w 32"/>
                <a:gd name="T15" fmla="*/ 35 h 54"/>
                <a:gd name="T16" fmla="*/ 12 w 32"/>
                <a:gd name="T17" fmla="*/ 30 h 54"/>
                <a:gd name="T18" fmla="*/ 3 w 32"/>
                <a:gd name="T19" fmla="*/ 24 h 54"/>
                <a:gd name="T20" fmla="*/ 0 w 32"/>
                <a:gd name="T21" fmla="*/ 15 h 54"/>
                <a:gd name="T22" fmla="*/ 5 w 32"/>
                <a:gd name="T23" fmla="*/ 4 h 54"/>
                <a:gd name="T24" fmla="*/ 18 w 32"/>
                <a:gd name="T25" fmla="*/ 0 h 54"/>
                <a:gd name="T26" fmla="*/ 29 w 32"/>
                <a:gd name="T27" fmla="*/ 2 h 54"/>
                <a:gd name="T28" fmla="*/ 29 w 32"/>
                <a:gd name="T29" fmla="*/ 10 h 54"/>
                <a:gd name="T30" fmla="*/ 18 w 32"/>
                <a:gd name="T31" fmla="*/ 7 h 54"/>
                <a:gd name="T32" fmla="*/ 11 w 32"/>
                <a:gd name="T33" fmla="*/ 9 h 54"/>
                <a:gd name="T34" fmla="*/ 8 w 32"/>
                <a:gd name="T35" fmla="*/ 14 h 54"/>
                <a:gd name="T36" fmla="*/ 11 w 32"/>
                <a:gd name="T37" fmla="*/ 19 h 54"/>
                <a:gd name="T38" fmla="*/ 18 w 32"/>
                <a:gd name="T39" fmla="*/ 24 h 54"/>
                <a:gd name="T40" fmla="*/ 28 w 32"/>
                <a:gd name="T41" fmla="*/ 29 h 54"/>
                <a:gd name="T42" fmla="*/ 32 w 32"/>
                <a:gd name="T43"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4">
                  <a:moveTo>
                    <a:pt x="32" y="39"/>
                  </a:moveTo>
                  <a:cubicBezTo>
                    <a:pt x="32" y="43"/>
                    <a:pt x="30" y="47"/>
                    <a:pt x="27" y="50"/>
                  </a:cubicBezTo>
                  <a:cubicBezTo>
                    <a:pt x="23" y="53"/>
                    <a:pt x="19" y="54"/>
                    <a:pt x="13" y="54"/>
                  </a:cubicBezTo>
                  <a:cubicBezTo>
                    <a:pt x="8" y="54"/>
                    <a:pt x="3" y="53"/>
                    <a:pt x="0" y="51"/>
                  </a:cubicBezTo>
                  <a:cubicBezTo>
                    <a:pt x="0" y="42"/>
                    <a:pt x="0" y="42"/>
                    <a:pt x="0" y="42"/>
                  </a:cubicBezTo>
                  <a:cubicBezTo>
                    <a:pt x="4" y="45"/>
                    <a:pt x="8" y="47"/>
                    <a:pt x="13" y="47"/>
                  </a:cubicBezTo>
                  <a:cubicBezTo>
                    <a:pt x="20" y="47"/>
                    <a:pt x="23" y="45"/>
                    <a:pt x="23" y="40"/>
                  </a:cubicBezTo>
                  <a:cubicBezTo>
                    <a:pt x="23" y="38"/>
                    <a:pt x="22" y="36"/>
                    <a:pt x="21" y="35"/>
                  </a:cubicBezTo>
                  <a:cubicBezTo>
                    <a:pt x="20" y="33"/>
                    <a:pt x="17" y="32"/>
                    <a:pt x="12" y="30"/>
                  </a:cubicBezTo>
                  <a:cubicBezTo>
                    <a:pt x="8" y="28"/>
                    <a:pt x="5" y="26"/>
                    <a:pt x="3" y="24"/>
                  </a:cubicBezTo>
                  <a:cubicBezTo>
                    <a:pt x="1" y="22"/>
                    <a:pt x="0" y="19"/>
                    <a:pt x="0" y="15"/>
                  </a:cubicBezTo>
                  <a:cubicBezTo>
                    <a:pt x="0" y="10"/>
                    <a:pt x="2" y="7"/>
                    <a:pt x="5" y="4"/>
                  </a:cubicBezTo>
                  <a:cubicBezTo>
                    <a:pt x="8" y="1"/>
                    <a:pt x="13" y="0"/>
                    <a:pt x="18" y="0"/>
                  </a:cubicBezTo>
                  <a:cubicBezTo>
                    <a:pt x="22" y="0"/>
                    <a:pt x="26" y="0"/>
                    <a:pt x="29" y="2"/>
                  </a:cubicBezTo>
                  <a:cubicBezTo>
                    <a:pt x="29" y="10"/>
                    <a:pt x="29" y="10"/>
                    <a:pt x="29" y="10"/>
                  </a:cubicBezTo>
                  <a:cubicBezTo>
                    <a:pt x="26" y="8"/>
                    <a:pt x="22" y="7"/>
                    <a:pt x="18" y="7"/>
                  </a:cubicBezTo>
                  <a:cubicBezTo>
                    <a:pt x="15" y="7"/>
                    <a:pt x="13" y="7"/>
                    <a:pt x="11" y="9"/>
                  </a:cubicBezTo>
                  <a:cubicBezTo>
                    <a:pt x="9" y="10"/>
                    <a:pt x="8" y="12"/>
                    <a:pt x="8" y="14"/>
                  </a:cubicBezTo>
                  <a:cubicBezTo>
                    <a:pt x="8" y="16"/>
                    <a:pt x="9" y="18"/>
                    <a:pt x="11" y="19"/>
                  </a:cubicBezTo>
                  <a:cubicBezTo>
                    <a:pt x="12" y="21"/>
                    <a:pt x="14" y="22"/>
                    <a:pt x="18" y="24"/>
                  </a:cubicBezTo>
                  <a:cubicBezTo>
                    <a:pt x="23" y="26"/>
                    <a:pt x="26" y="28"/>
                    <a:pt x="28" y="29"/>
                  </a:cubicBezTo>
                  <a:cubicBezTo>
                    <a:pt x="30" y="32"/>
                    <a:pt x="32" y="35"/>
                    <a:pt x="32" y="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28"/>
            <p:cNvSpPr>
              <a:spLocks noEditPoints="1"/>
            </p:cNvSpPr>
            <p:nvPr/>
          </p:nvSpPr>
          <p:spPr bwMode="auto">
            <a:xfrm>
              <a:off x="2437" y="-953"/>
              <a:ext cx="120" cy="129"/>
            </a:xfrm>
            <a:custGeom>
              <a:avLst/>
              <a:gdLst>
                <a:gd name="T0" fmla="*/ 51 w 51"/>
                <a:gd name="T1" fmla="*/ 27 h 54"/>
                <a:gd name="T2" fmla="*/ 44 w 51"/>
                <a:gd name="T3" fmla="*/ 47 h 54"/>
                <a:gd name="T4" fmla="*/ 25 w 51"/>
                <a:gd name="T5" fmla="*/ 54 h 54"/>
                <a:gd name="T6" fmla="*/ 7 w 51"/>
                <a:gd name="T7" fmla="*/ 47 h 54"/>
                <a:gd name="T8" fmla="*/ 0 w 51"/>
                <a:gd name="T9" fmla="*/ 28 h 54"/>
                <a:gd name="T10" fmla="*/ 8 w 51"/>
                <a:gd name="T11" fmla="*/ 7 h 54"/>
                <a:gd name="T12" fmla="*/ 26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3 w 51"/>
                <a:gd name="T25" fmla="*/ 12 h 54"/>
                <a:gd name="T26" fmla="*/ 9 w 51"/>
                <a:gd name="T27" fmla="*/ 27 h 54"/>
                <a:gd name="T28" fmla="*/ 13 w 51"/>
                <a:gd name="T29" fmla="*/ 42 h 54"/>
                <a:gd name="T30" fmla="*/ 26 w 51"/>
                <a:gd name="T31" fmla="*/ 47 h 54"/>
                <a:gd name="T32" fmla="*/ 38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39" y="52"/>
                    <a:pt x="33" y="54"/>
                    <a:pt x="25" y="54"/>
                  </a:cubicBezTo>
                  <a:cubicBezTo>
                    <a:pt x="17" y="54"/>
                    <a:pt x="11" y="52"/>
                    <a:pt x="7" y="47"/>
                  </a:cubicBezTo>
                  <a:cubicBezTo>
                    <a:pt x="2" y="42"/>
                    <a:pt x="0" y="35"/>
                    <a:pt x="0" y="28"/>
                  </a:cubicBezTo>
                  <a:cubicBezTo>
                    <a:pt x="0" y="19"/>
                    <a:pt x="3" y="12"/>
                    <a:pt x="8" y="7"/>
                  </a:cubicBezTo>
                  <a:cubicBezTo>
                    <a:pt x="12" y="2"/>
                    <a:pt x="19" y="0"/>
                    <a:pt x="26" y="0"/>
                  </a:cubicBezTo>
                  <a:cubicBezTo>
                    <a:pt x="34" y="0"/>
                    <a:pt x="40" y="2"/>
                    <a:pt x="45" y="7"/>
                  </a:cubicBezTo>
                  <a:cubicBezTo>
                    <a:pt x="49" y="12"/>
                    <a:pt x="51" y="18"/>
                    <a:pt x="51" y="27"/>
                  </a:cubicBezTo>
                  <a:close/>
                  <a:moveTo>
                    <a:pt x="43" y="27"/>
                  </a:moveTo>
                  <a:cubicBezTo>
                    <a:pt x="43" y="20"/>
                    <a:pt x="41" y="15"/>
                    <a:pt x="38" y="12"/>
                  </a:cubicBezTo>
                  <a:cubicBezTo>
                    <a:pt x="35" y="8"/>
                    <a:pt x="31" y="7"/>
                    <a:pt x="26" y="7"/>
                  </a:cubicBezTo>
                  <a:cubicBezTo>
                    <a:pt x="21" y="7"/>
                    <a:pt x="17" y="8"/>
                    <a:pt x="13" y="12"/>
                  </a:cubicBezTo>
                  <a:cubicBezTo>
                    <a:pt x="10" y="15"/>
                    <a:pt x="9" y="21"/>
                    <a:pt x="9" y="27"/>
                  </a:cubicBezTo>
                  <a:cubicBezTo>
                    <a:pt x="9" y="33"/>
                    <a:pt x="10" y="38"/>
                    <a:pt x="13" y="42"/>
                  </a:cubicBezTo>
                  <a:cubicBezTo>
                    <a:pt x="16" y="45"/>
                    <a:pt x="21" y="47"/>
                    <a:pt x="26" y="47"/>
                  </a:cubicBezTo>
                  <a:cubicBezTo>
                    <a:pt x="31" y="47"/>
                    <a:pt x="36" y="45"/>
                    <a:pt x="38" y="42"/>
                  </a:cubicBezTo>
                  <a:cubicBezTo>
                    <a:pt x="41"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29"/>
            <p:cNvSpPr>
              <a:spLocks/>
            </p:cNvSpPr>
            <p:nvPr/>
          </p:nvSpPr>
          <p:spPr bwMode="auto">
            <a:xfrm>
              <a:off x="2569" y="-1012"/>
              <a:ext cx="76" cy="185"/>
            </a:xfrm>
            <a:custGeom>
              <a:avLst/>
              <a:gdLst>
                <a:gd name="T0" fmla="*/ 32 w 32"/>
                <a:gd name="T1" fmla="*/ 8 h 78"/>
                <a:gd name="T2" fmla="*/ 26 w 32"/>
                <a:gd name="T3" fmla="*/ 7 h 78"/>
                <a:gd name="T4" fmla="*/ 18 w 32"/>
                <a:gd name="T5" fmla="*/ 18 h 78"/>
                <a:gd name="T6" fmla="*/ 18 w 32"/>
                <a:gd name="T7" fmla="*/ 26 h 78"/>
                <a:gd name="T8" fmla="*/ 30 w 32"/>
                <a:gd name="T9" fmla="*/ 26 h 78"/>
                <a:gd name="T10" fmla="*/ 30 w 32"/>
                <a:gd name="T11" fmla="*/ 33 h 78"/>
                <a:gd name="T12" fmla="*/ 18 w 32"/>
                <a:gd name="T13" fmla="*/ 33 h 78"/>
                <a:gd name="T14" fmla="*/ 18 w 32"/>
                <a:gd name="T15" fmla="*/ 78 h 78"/>
                <a:gd name="T16" fmla="*/ 9 w 32"/>
                <a:gd name="T17" fmla="*/ 78 h 78"/>
                <a:gd name="T18" fmla="*/ 9 w 32"/>
                <a:gd name="T19" fmla="*/ 33 h 78"/>
                <a:gd name="T20" fmla="*/ 0 w 32"/>
                <a:gd name="T21" fmla="*/ 33 h 78"/>
                <a:gd name="T22" fmla="*/ 0 w 32"/>
                <a:gd name="T23" fmla="*/ 26 h 78"/>
                <a:gd name="T24" fmla="*/ 9 w 32"/>
                <a:gd name="T25" fmla="*/ 26 h 78"/>
                <a:gd name="T26" fmla="*/ 9 w 32"/>
                <a:gd name="T27" fmla="*/ 18 h 78"/>
                <a:gd name="T28" fmla="*/ 15 w 32"/>
                <a:gd name="T29" fmla="*/ 4 h 78"/>
                <a:gd name="T30" fmla="*/ 26 w 32"/>
                <a:gd name="T31" fmla="*/ 0 h 78"/>
                <a:gd name="T32" fmla="*/ 32 w 32"/>
                <a:gd name="T33" fmla="*/ 1 h 78"/>
                <a:gd name="T34" fmla="*/ 32 w 3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8">
                  <a:moveTo>
                    <a:pt x="32" y="8"/>
                  </a:moveTo>
                  <a:cubicBezTo>
                    <a:pt x="30" y="7"/>
                    <a:pt x="28" y="7"/>
                    <a:pt x="26" y="7"/>
                  </a:cubicBezTo>
                  <a:cubicBezTo>
                    <a:pt x="21" y="7"/>
                    <a:pt x="18" y="11"/>
                    <a:pt x="18" y="18"/>
                  </a:cubicBezTo>
                  <a:cubicBezTo>
                    <a:pt x="18" y="26"/>
                    <a:pt x="18" y="26"/>
                    <a:pt x="18" y="26"/>
                  </a:cubicBezTo>
                  <a:cubicBezTo>
                    <a:pt x="30" y="26"/>
                    <a:pt x="30" y="26"/>
                    <a:pt x="30" y="26"/>
                  </a:cubicBezTo>
                  <a:cubicBezTo>
                    <a:pt x="30" y="33"/>
                    <a:pt x="30" y="33"/>
                    <a:pt x="30" y="33"/>
                  </a:cubicBezTo>
                  <a:cubicBezTo>
                    <a:pt x="18" y="33"/>
                    <a:pt x="18" y="33"/>
                    <a:pt x="18" y="33"/>
                  </a:cubicBezTo>
                  <a:cubicBezTo>
                    <a:pt x="18" y="78"/>
                    <a:pt x="18" y="78"/>
                    <a:pt x="18" y="78"/>
                  </a:cubicBezTo>
                  <a:cubicBezTo>
                    <a:pt x="9" y="78"/>
                    <a:pt x="9" y="78"/>
                    <a:pt x="9" y="78"/>
                  </a:cubicBezTo>
                  <a:cubicBezTo>
                    <a:pt x="9" y="33"/>
                    <a:pt x="9" y="33"/>
                    <a:pt x="9" y="33"/>
                  </a:cubicBezTo>
                  <a:cubicBezTo>
                    <a:pt x="0" y="33"/>
                    <a:pt x="0" y="33"/>
                    <a:pt x="0" y="33"/>
                  </a:cubicBezTo>
                  <a:cubicBezTo>
                    <a:pt x="0" y="26"/>
                    <a:pt x="0" y="26"/>
                    <a:pt x="0" y="26"/>
                  </a:cubicBezTo>
                  <a:cubicBezTo>
                    <a:pt x="9" y="26"/>
                    <a:pt x="9" y="26"/>
                    <a:pt x="9" y="26"/>
                  </a:cubicBezTo>
                  <a:cubicBezTo>
                    <a:pt x="9" y="18"/>
                    <a:pt x="9" y="18"/>
                    <a:pt x="9" y="18"/>
                  </a:cubicBezTo>
                  <a:cubicBezTo>
                    <a:pt x="9" y="12"/>
                    <a:pt x="11" y="7"/>
                    <a:pt x="15" y="4"/>
                  </a:cubicBezTo>
                  <a:cubicBezTo>
                    <a:pt x="18" y="1"/>
                    <a:pt x="21" y="0"/>
                    <a:pt x="26" y="0"/>
                  </a:cubicBezTo>
                  <a:cubicBezTo>
                    <a:pt x="28" y="0"/>
                    <a:pt x="30" y="0"/>
                    <a:pt x="32" y="1"/>
                  </a:cubicBezTo>
                  <a:lnTo>
                    <a:pt x="32"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0"/>
            <p:cNvSpPr>
              <a:spLocks/>
            </p:cNvSpPr>
            <p:nvPr/>
          </p:nvSpPr>
          <p:spPr bwMode="auto">
            <a:xfrm>
              <a:off x="2650" y="-986"/>
              <a:ext cx="73" cy="162"/>
            </a:xfrm>
            <a:custGeom>
              <a:avLst/>
              <a:gdLst>
                <a:gd name="T0" fmla="*/ 31 w 31"/>
                <a:gd name="T1" fmla="*/ 66 h 68"/>
                <a:gd name="T2" fmla="*/ 23 w 31"/>
                <a:gd name="T3" fmla="*/ 68 h 68"/>
                <a:gd name="T4" fmla="*/ 9 w 31"/>
                <a:gd name="T5" fmla="*/ 53 h 68"/>
                <a:gd name="T6" fmla="*/ 9 w 31"/>
                <a:gd name="T7" fmla="*/ 22 h 68"/>
                <a:gd name="T8" fmla="*/ 0 w 31"/>
                <a:gd name="T9" fmla="*/ 22 h 68"/>
                <a:gd name="T10" fmla="*/ 0 w 31"/>
                <a:gd name="T11" fmla="*/ 15 h 68"/>
                <a:gd name="T12" fmla="*/ 9 w 31"/>
                <a:gd name="T13" fmla="*/ 15 h 68"/>
                <a:gd name="T14" fmla="*/ 9 w 31"/>
                <a:gd name="T15" fmla="*/ 2 h 68"/>
                <a:gd name="T16" fmla="*/ 18 w 31"/>
                <a:gd name="T17" fmla="*/ 0 h 68"/>
                <a:gd name="T18" fmla="*/ 18 w 31"/>
                <a:gd name="T19" fmla="*/ 15 h 68"/>
                <a:gd name="T20" fmla="*/ 31 w 31"/>
                <a:gd name="T21" fmla="*/ 15 h 68"/>
                <a:gd name="T22" fmla="*/ 31 w 31"/>
                <a:gd name="T23" fmla="*/ 22 h 68"/>
                <a:gd name="T24" fmla="*/ 18 w 31"/>
                <a:gd name="T25" fmla="*/ 22 h 68"/>
                <a:gd name="T26" fmla="*/ 18 w 31"/>
                <a:gd name="T27" fmla="*/ 51 h 68"/>
                <a:gd name="T28" fmla="*/ 19 w 31"/>
                <a:gd name="T29" fmla="*/ 59 h 68"/>
                <a:gd name="T30" fmla="*/ 25 w 31"/>
                <a:gd name="T31" fmla="*/ 61 h 68"/>
                <a:gd name="T32" fmla="*/ 31 w 31"/>
                <a:gd name="T33" fmla="*/ 59 h 68"/>
                <a:gd name="T34" fmla="*/ 31 w 31"/>
                <a:gd name="T35"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68">
                  <a:moveTo>
                    <a:pt x="31" y="66"/>
                  </a:moveTo>
                  <a:cubicBezTo>
                    <a:pt x="29" y="68"/>
                    <a:pt x="26" y="68"/>
                    <a:pt x="23" y="68"/>
                  </a:cubicBezTo>
                  <a:cubicBezTo>
                    <a:pt x="14" y="68"/>
                    <a:pt x="9" y="63"/>
                    <a:pt x="9" y="53"/>
                  </a:cubicBezTo>
                  <a:cubicBezTo>
                    <a:pt x="9" y="22"/>
                    <a:pt x="9" y="22"/>
                    <a:pt x="9" y="22"/>
                  </a:cubicBezTo>
                  <a:cubicBezTo>
                    <a:pt x="0" y="22"/>
                    <a:pt x="0" y="22"/>
                    <a:pt x="0" y="22"/>
                  </a:cubicBezTo>
                  <a:cubicBezTo>
                    <a:pt x="0" y="15"/>
                    <a:pt x="0" y="15"/>
                    <a:pt x="0" y="15"/>
                  </a:cubicBezTo>
                  <a:cubicBezTo>
                    <a:pt x="9" y="15"/>
                    <a:pt x="9" y="15"/>
                    <a:pt x="9" y="15"/>
                  </a:cubicBezTo>
                  <a:cubicBezTo>
                    <a:pt x="9" y="2"/>
                    <a:pt x="9" y="2"/>
                    <a:pt x="9" y="2"/>
                  </a:cubicBezTo>
                  <a:cubicBezTo>
                    <a:pt x="12" y="1"/>
                    <a:pt x="15" y="0"/>
                    <a:pt x="18" y="0"/>
                  </a:cubicBezTo>
                  <a:cubicBezTo>
                    <a:pt x="18" y="15"/>
                    <a:pt x="18" y="15"/>
                    <a:pt x="18" y="15"/>
                  </a:cubicBezTo>
                  <a:cubicBezTo>
                    <a:pt x="31" y="15"/>
                    <a:pt x="31" y="15"/>
                    <a:pt x="31" y="15"/>
                  </a:cubicBezTo>
                  <a:cubicBezTo>
                    <a:pt x="31" y="22"/>
                    <a:pt x="31" y="22"/>
                    <a:pt x="31" y="22"/>
                  </a:cubicBezTo>
                  <a:cubicBezTo>
                    <a:pt x="18" y="22"/>
                    <a:pt x="18" y="22"/>
                    <a:pt x="18" y="22"/>
                  </a:cubicBezTo>
                  <a:cubicBezTo>
                    <a:pt x="18" y="51"/>
                    <a:pt x="18" y="51"/>
                    <a:pt x="18" y="51"/>
                  </a:cubicBezTo>
                  <a:cubicBezTo>
                    <a:pt x="18" y="55"/>
                    <a:pt x="18" y="57"/>
                    <a:pt x="19" y="59"/>
                  </a:cubicBezTo>
                  <a:cubicBezTo>
                    <a:pt x="21" y="60"/>
                    <a:pt x="23" y="61"/>
                    <a:pt x="25" y="61"/>
                  </a:cubicBezTo>
                  <a:cubicBezTo>
                    <a:pt x="27" y="61"/>
                    <a:pt x="29" y="60"/>
                    <a:pt x="31" y="59"/>
                  </a:cubicBezTo>
                  <a:lnTo>
                    <a:pt x="31"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1"/>
            <p:cNvSpPr>
              <a:spLocks/>
            </p:cNvSpPr>
            <p:nvPr/>
          </p:nvSpPr>
          <p:spPr bwMode="auto">
            <a:xfrm>
              <a:off x="1713" y="-779"/>
              <a:ext cx="265" cy="496"/>
            </a:xfrm>
            <a:custGeom>
              <a:avLst/>
              <a:gdLst>
                <a:gd name="T0" fmla="*/ 112 w 112"/>
                <a:gd name="T1" fmla="*/ 155 h 209"/>
                <a:gd name="T2" fmla="*/ 97 w 112"/>
                <a:gd name="T3" fmla="*/ 193 h 209"/>
                <a:gd name="T4" fmla="*/ 45 w 112"/>
                <a:gd name="T5" fmla="*/ 209 h 209"/>
                <a:gd name="T6" fmla="*/ 20 w 112"/>
                <a:gd name="T7" fmla="*/ 205 h 209"/>
                <a:gd name="T8" fmla="*/ 0 w 112"/>
                <a:gd name="T9" fmla="*/ 197 h 209"/>
                <a:gd name="T10" fmla="*/ 0 w 112"/>
                <a:gd name="T11" fmla="*/ 169 h 209"/>
                <a:gd name="T12" fmla="*/ 24 w 112"/>
                <a:gd name="T13" fmla="*/ 183 h 209"/>
                <a:gd name="T14" fmla="*/ 49 w 112"/>
                <a:gd name="T15" fmla="*/ 188 h 209"/>
                <a:gd name="T16" fmla="*/ 87 w 112"/>
                <a:gd name="T17" fmla="*/ 157 h 209"/>
                <a:gd name="T18" fmla="*/ 78 w 112"/>
                <a:gd name="T19" fmla="*/ 134 h 209"/>
                <a:gd name="T20" fmla="*/ 45 w 112"/>
                <a:gd name="T21" fmla="*/ 112 h 209"/>
                <a:gd name="T22" fmla="*/ 10 w 112"/>
                <a:gd name="T23" fmla="*/ 85 h 209"/>
                <a:gd name="T24" fmla="*/ 0 w 112"/>
                <a:gd name="T25" fmla="*/ 54 h 209"/>
                <a:gd name="T26" fmla="*/ 17 w 112"/>
                <a:gd name="T27" fmla="*/ 16 h 209"/>
                <a:gd name="T28" fmla="*/ 64 w 112"/>
                <a:gd name="T29" fmla="*/ 0 h 209"/>
                <a:gd name="T30" fmla="*/ 104 w 112"/>
                <a:gd name="T31" fmla="*/ 8 h 209"/>
                <a:gd name="T32" fmla="*/ 104 w 112"/>
                <a:gd name="T33" fmla="*/ 34 h 209"/>
                <a:gd name="T34" fmla="*/ 63 w 112"/>
                <a:gd name="T35" fmla="*/ 22 h 209"/>
                <a:gd name="T36" fmla="*/ 35 w 112"/>
                <a:gd name="T37" fmla="*/ 31 h 209"/>
                <a:gd name="T38" fmla="*/ 25 w 112"/>
                <a:gd name="T39" fmla="*/ 52 h 209"/>
                <a:gd name="T40" fmla="*/ 34 w 112"/>
                <a:gd name="T41" fmla="*/ 76 h 209"/>
                <a:gd name="T42" fmla="*/ 64 w 112"/>
                <a:gd name="T43" fmla="*/ 96 h 209"/>
                <a:gd name="T44" fmla="*/ 100 w 112"/>
                <a:gd name="T45" fmla="*/ 122 h 209"/>
                <a:gd name="T46" fmla="*/ 112 w 112"/>
                <a:gd name="T47" fmla="*/ 15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209">
                  <a:moveTo>
                    <a:pt x="112" y="155"/>
                  </a:moveTo>
                  <a:cubicBezTo>
                    <a:pt x="112" y="170"/>
                    <a:pt x="107" y="183"/>
                    <a:pt x="97" y="193"/>
                  </a:cubicBezTo>
                  <a:cubicBezTo>
                    <a:pt x="85" y="204"/>
                    <a:pt x="68" y="209"/>
                    <a:pt x="45" y="209"/>
                  </a:cubicBezTo>
                  <a:cubicBezTo>
                    <a:pt x="38" y="209"/>
                    <a:pt x="29" y="208"/>
                    <a:pt x="20" y="205"/>
                  </a:cubicBezTo>
                  <a:cubicBezTo>
                    <a:pt x="11" y="203"/>
                    <a:pt x="4" y="200"/>
                    <a:pt x="0" y="197"/>
                  </a:cubicBezTo>
                  <a:cubicBezTo>
                    <a:pt x="0" y="169"/>
                    <a:pt x="0" y="169"/>
                    <a:pt x="0" y="169"/>
                  </a:cubicBezTo>
                  <a:cubicBezTo>
                    <a:pt x="6" y="175"/>
                    <a:pt x="14" y="180"/>
                    <a:pt x="24" y="183"/>
                  </a:cubicBezTo>
                  <a:cubicBezTo>
                    <a:pt x="32" y="186"/>
                    <a:pt x="41" y="188"/>
                    <a:pt x="49" y="188"/>
                  </a:cubicBezTo>
                  <a:cubicBezTo>
                    <a:pt x="74" y="188"/>
                    <a:pt x="87" y="178"/>
                    <a:pt x="87" y="157"/>
                  </a:cubicBezTo>
                  <a:cubicBezTo>
                    <a:pt x="87" y="149"/>
                    <a:pt x="84" y="141"/>
                    <a:pt x="78" y="134"/>
                  </a:cubicBezTo>
                  <a:cubicBezTo>
                    <a:pt x="72" y="128"/>
                    <a:pt x="61" y="121"/>
                    <a:pt x="45" y="112"/>
                  </a:cubicBezTo>
                  <a:cubicBezTo>
                    <a:pt x="28" y="102"/>
                    <a:pt x="17" y="93"/>
                    <a:pt x="10" y="85"/>
                  </a:cubicBezTo>
                  <a:cubicBezTo>
                    <a:pt x="4" y="76"/>
                    <a:pt x="0" y="66"/>
                    <a:pt x="0" y="54"/>
                  </a:cubicBezTo>
                  <a:cubicBezTo>
                    <a:pt x="0" y="39"/>
                    <a:pt x="6" y="26"/>
                    <a:pt x="17" y="16"/>
                  </a:cubicBezTo>
                  <a:cubicBezTo>
                    <a:pt x="29" y="6"/>
                    <a:pt x="45" y="0"/>
                    <a:pt x="64" y="0"/>
                  </a:cubicBezTo>
                  <a:cubicBezTo>
                    <a:pt x="82" y="0"/>
                    <a:pt x="95" y="3"/>
                    <a:pt x="104" y="8"/>
                  </a:cubicBezTo>
                  <a:cubicBezTo>
                    <a:pt x="104" y="34"/>
                    <a:pt x="104" y="34"/>
                    <a:pt x="104" y="34"/>
                  </a:cubicBezTo>
                  <a:cubicBezTo>
                    <a:pt x="93" y="26"/>
                    <a:pt x="80" y="22"/>
                    <a:pt x="63" y="22"/>
                  </a:cubicBezTo>
                  <a:cubicBezTo>
                    <a:pt x="51" y="22"/>
                    <a:pt x="42" y="25"/>
                    <a:pt x="35" y="31"/>
                  </a:cubicBezTo>
                  <a:cubicBezTo>
                    <a:pt x="28" y="36"/>
                    <a:pt x="25" y="43"/>
                    <a:pt x="25" y="52"/>
                  </a:cubicBezTo>
                  <a:cubicBezTo>
                    <a:pt x="25" y="62"/>
                    <a:pt x="28" y="69"/>
                    <a:pt x="34" y="76"/>
                  </a:cubicBezTo>
                  <a:cubicBezTo>
                    <a:pt x="39" y="81"/>
                    <a:pt x="49" y="88"/>
                    <a:pt x="64" y="96"/>
                  </a:cubicBezTo>
                  <a:cubicBezTo>
                    <a:pt x="81" y="105"/>
                    <a:pt x="93" y="114"/>
                    <a:pt x="100" y="122"/>
                  </a:cubicBezTo>
                  <a:cubicBezTo>
                    <a:pt x="108" y="132"/>
                    <a:pt x="112" y="143"/>
                    <a:pt x="112" y="1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32"/>
            <p:cNvSpPr>
              <a:spLocks/>
            </p:cNvSpPr>
            <p:nvPr/>
          </p:nvSpPr>
          <p:spPr bwMode="auto">
            <a:xfrm>
              <a:off x="1994" y="-634"/>
              <a:ext cx="322" cy="504"/>
            </a:xfrm>
            <a:custGeom>
              <a:avLst/>
              <a:gdLst>
                <a:gd name="T0" fmla="*/ 136 w 136"/>
                <a:gd name="T1" fmla="*/ 0 h 212"/>
                <a:gd name="T2" fmla="*/ 70 w 136"/>
                <a:gd name="T3" fmla="*/ 168 h 212"/>
                <a:gd name="T4" fmla="*/ 20 w 136"/>
                <a:gd name="T5" fmla="*/ 212 h 212"/>
                <a:gd name="T6" fmla="*/ 5 w 136"/>
                <a:gd name="T7" fmla="*/ 210 h 212"/>
                <a:gd name="T8" fmla="*/ 5 w 136"/>
                <a:gd name="T9" fmla="*/ 190 h 212"/>
                <a:gd name="T10" fmla="*/ 19 w 136"/>
                <a:gd name="T11" fmla="*/ 192 h 212"/>
                <a:gd name="T12" fmla="*/ 45 w 136"/>
                <a:gd name="T13" fmla="*/ 172 h 212"/>
                <a:gd name="T14" fmla="*/ 57 w 136"/>
                <a:gd name="T15" fmla="*/ 144 h 212"/>
                <a:gd name="T16" fmla="*/ 0 w 136"/>
                <a:gd name="T17" fmla="*/ 0 h 212"/>
                <a:gd name="T18" fmla="*/ 26 w 136"/>
                <a:gd name="T19" fmla="*/ 0 h 212"/>
                <a:gd name="T20" fmla="*/ 65 w 136"/>
                <a:gd name="T21" fmla="*/ 111 h 212"/>
                <a:gd name="T22" fmla="*/ 68 w 136"/>
                <a:gd name="T23" fmla="*/ 122 h 212"/>
                <a:gd name="T24" fmla="*/ 69 w 136"/>
                <a:gd name="T25" fmla="*/ 122 h 212"/>
                <a:gd name="T26" fmla="*/ 72 w 136"/>
                <a:gd name="T27" fmla="*/ 112 h 212"/>
                <a:gd name="T28" fmla="*/ 112 w 136"/>
                <a:gd name="T29" fmla="*/ 0 h 212"/>
                <a:gd name="T30" fmla="*/ 136 w 136"/>
                <a:gd name="T3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12">
                  <a:moveTo>
                    <a:pt x="136" y="0"/>
                  </a:moveTo>
                  <a:cubicBezTo>
                    <a:pt x="70" y="168"/>
                    <a:pt x="70" y="168"/>
                    <a:pt x="70" y="168"/>
                  </a:cubicBezTo>
                  <a:cubicBezTo>
                    <a:pt x="58" y="197"/>
                    <a:pt x="42" y="212"/>
                    <a:pt x="20" y="212"/>
                  </a:cubicBezTo>
                  <a:cubicBezTo>
                    <a:pt x="14" y="212"/>
                    <a:pt x="9" y="212"/>
                    <a:pt x="5" y="210"/>
                  </a:cubicBezTo>
                  <a:cubicBezTo>
                    <a:pt x="5" y="190"/>
                    <a:pt x="5" y="190"/>
                    <a:pt x="5" y="190"/>
                  </a:cubicBezTo>
                  <a:cubicBezTo>
                    <a:pt x="10" y="191"/>
                    <a:pt x="15" y="192"/>
                    <a:pt x="19" y="192"/>
                  </a:cubicBezTo>
                  <a:cubicBezTo>
                    <a:pt x="31" y="192"/>
                    <a:pt x="39" y="185"/>
                    <a:pt x="45" y="172"/>
                  </a:cubicBezTo>
                  <a:cubicBezTo>
                    <a:pt x="57" y="144"/>
                    <a:pt x="57" y="144"/>
                    <a:pt x="57" y="144"/>
                  </a:cubicBezTo>
                  <a:cubicBezTo>
                    <a:pt x="0" y="0"/>
                    <a:pt x="0" y="0"/>
                    <a:pt x="0" y="0"/>
                  </a:cubicBezTo>
                  <a:cubicBezTo>
                    <a:pt x="26" y="0"/>
                    <a:pt x="26" y="0"/>
                    <a:pt x="26" y="0"/>
                  </a:cubicBezTo>
                  <a:cubicBezTo>
                    <a:pt x="65" y="111"/>
                    <a:pt x="65" y="111"/>
                    <a:pt x="65" y="111"/>
                  </a:cubicBezTo>
                  <a:cubicBezTo>
                    <a:pt x="66" y="113"/>
                    <a:pt x="67" y="117"/>
                    <a:pt x="68" y="122"/>
                  </a:cubicBezTo>
                  <a:cubicBezTo>
                    <a:pt x="69" y="122"/>
                    <a:pt x="69" y="122"/>
                    <a:pt x="69" y="122"/>
                  </a:cubicBezTo>
                  <a:cubicBezTo>
                    <a:pt x="69" y="120"/>
                    <a:pt x="70" y="116"/>
                    <a:pt x="72" y="112"/>
                  </a:cubicBezTo>
                  <a:cubicBezTo>
                    <a:pt x="112" y="0"/>
                    <a:pt x="112" y="0"/>
                    <a:pt x="112" y="0"/>
                  </a:cubicBezTo>
                  <a:lnTo>
                    <a:pt x="1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33"/>
            <p:cNvSpPr>
              <a:spLocks/>
            </p:cNvSpPr>
            <p:nvPr/>
          </p:nvSpPr>
          <p:spPr bwMode="auto">
            <a:xfrm>
              <a:off x="2333" y="-641"/>
              <a:ext cx="208" cy="358"/>
            </a:xfrm>
            <a:custGeom>
              <a:avLst/>
              <a:gdLst>
                <a:gd name="T0" fmla="*/ 88 w 88"/>
                <a:gd name="T1" fmla="*/ 109 h 151"/>
                <a:gd name="T2" fmla="*/ 75 w 88"/>
                <a:gd name="T3" fmla="*/ 138 h 151"/>
                <a:gd name="T4" fmla="*/ 35 w 88"/>
                <a:gd name="T5" fmla="*/ 151 h 151"/>
                <a:gd name="T6" fmla="*/ 0 w 88"/>
                <a:gd name="T7" fmla="*/ 142 h 151"/>
                <a:gd name="T8" fmla="*/ 0 w 88"/>
                <a:gd name="T9" fmla="*/ 118 h 151"/>
                <a:gd name="T10" fmla="*/ 37 w 88"/>
                <a:gd name="T11" fmla="*/ 131 h 151"/>
                <a:gd name="T12" fmla="*/ 64 w 88"/>
                <a:gd name="T13" fmla="*/ 111 h 151"/>
                <a:gd name="T14" fmla="*/ 58 w 88"/>
                <a:gd name="T15" fmla="*/ 97 h 151"/>
                <a:gd name="T16" fmla="*/ 35 w 88"/>
                <a:gd name="T17" fmla="*/ 84 h 151"/>
                <a:gd name="T18" fmla="*/ 9 w 88"/>
                <a:gd name="T19" fmla="*/ 68 h 151"/>
                <a:gd name="T20" fmla="*/ 0 w 88"/>
                <a:gd name="T21" fmla="*/ 42 h 151"/>
                <a:gd name="T22" fmla="*/ 14 w 88"/>
                <a:gd name="T23" fmla="*/ 12 h 151"/>
                <a:gd name="T24" fmla="*/ 51 w 88"/>
                <a:gd name="T25" fmla="*/ 0 h 151"/>
                <a:gd name="T26" fmla="*/ 81 w 88"/>
                <a:gd name="T27" fmla="*/ 7 h 151"/>
                <a:gd name="T28" fmla="*/ 81 w 88"/>
                <a:gd name="T29" fmla="*/ 30 h 151"/>
                <a:gd name="T30" fmla="*/ 49 w 88"/>
                <a:gd name="T31" fmla="*/ 20 h 151"/>
                <a:gd name="T32" fmla="*/ 30 w 88"/>
                <a:gd name="T33" fmla="*/ 25 h 151"/>
                <a:gd name="T34" fmla="*/ 24 w 88"/>
                <a:gd name="T35" fmla="*/ 40 h 151"/>
                <a:gd name="T36" fmla="*/ 29 w 88"/>
                <a:gd name="T37" fmla="*/ 55 h 151"/>
                <a:gd name="T38" fmla="*/ 51 w 88"/>
                <a:gd name="T39" fmla="*/ 67 h 151"/>
                <a:gd name="T40" fmla="*/ 78 w 88"/>
                <a:gd name="T41" fmla="*/ 83 h 151"/>
                <a:gd name="T42" fmla="*/ 88 w 88"/>
                <a:gd name="T43" fmla="*/ 10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1">
                  <a:moveTo>
                    <a:pt x="88" y="109"/>
                  </a:moveTo>
                  <a:cubicBezTo>
                    <a:pt x="88" y="121"/>
                    <a:pt x="84" y="131"/>
                    <a:pt x="75" y="138"/>
                  </a:cubicBezTo>
                  <a:cubicBezTo>
                    <a:pt x="65" y="147"/>
                    <a:pt x="52" y="151"/>
                    <a:pt x="35" y="151"/>
                  </a:cubicBezTo>
                  <a:cubicBezTo>
                    <a:pt x="22" y="151"/>
                    <a:pt x="10" y="148"/>
                    <a:pt x="0" y="142"/>
                  </a:cubicBezTo>
                  <a:cubicBezTo>
                    <a:pt x="0" y="118"/>
                    <a:pt x="0" y="118"/>
                    <a:pt x="0" y="118"/>
                  </a:cubicBezTo>
                  <a:cubicBezTo>
                    <a:pt x="11" y="127"/>
                    <a:pt x="23" y="131"/>
                    <a:pt x="37" y="131"/>
                  </a:cubicBezTo>
                  <a:cubicBezTo>
                    <a:pt x="55" y="131"/>
                    <a:pt x="64" y="125"/>
                    <a:pt x="64" y="111"/>
                  </a:cubicBezTo>
                  <a:cubicBezTo>
                    <a:pt x="64" y="106"/>
                    <a:pt x="62" y="101"/>
                    <a:pt x="58" y="97"/>
                  </a:cubicBezTo>
                  <a:cubicBezTo>
                    <a:pt x="54" y="94"/>
                    <a:pt x="47" y="89"/>
                    <a:pt x="35" y="84"/>
                  </a:cubicBezTo>
                  <a:cubicBezTo>
                    <a:pt x="23" y="79"/>
                    <a:pt x="14" y="73"/>
                    <a:pt x="9" y="68"/>
                  </a:cubicBezTo>
                  <a:cubicBezTo>
                    <a:pt x="3" y="61"/>
                    <a:pt x="0" y="52"/>
                    <a:pt x="0" y="42"/>
                  </a:cubicBezTo>
                  <a:cubicBezTo>
                    <a:pt x="0" y="30"/>
                    <a:pt x="5" y="20"/>
                    <a:pt x="14" y="12"/>
                  </a:cubicBezTo>
                  <a:cubicBezTo>
                    <a:pt x="24" y="4"/>
                    <a:pt x="36" y="0"/>
                    <a:pt x="51" y="0"/>
                  </a:cubicBezTo>
                  <a:cubicBezTo>
                    <a:pt x="62" y="0"/>
                    <a:pt x="72" y="2"/>
                    <a:pt x="81" y="7"/>
                  </a:cubicBezTo>
                  <a:cubicBezTo>
                    <a:pt x="81" y="30"/>
                    <a:pt x="81" y="30"/>
                    <a:pt x="81" y="30"/>
                  </a:cubicBezTo>
                  <a:cubicBezTo>
                    <a:pt x="72" y="23"/>
                    <a:pt x="61" y="20"/>
                    <a:pt x="49" y="20"/>
                  </a:cubicBezTo>
                  <a:cubicBezTo>
                    <a:pt x="41" y="20"/>
                    <a:pt x="35" y="22"/>
                    <a:pt x="30" y="25"/>
                  </a:cubicBezTo>
                  <a:cubicBezTo>
                    <a:pt x="26" y="29"/>
                    <a:pt x="24" y="34"/>
                    <a:pt x="24" y="40"/>
                  </a:cubicBezTo>
                  <a:cubicBezTo>
                    <a:pt x="24" y="46"/>
                    <a:pt x="25" y="51"/>
                    <a:pt x="29" y="55"/>
                  </a:cubicBezTo>
                  <a:cubicBezTo>
                    <a:pt x="33" y="58"/>
                    <a:pt x="40" y="62"/>
                    <a:pt x="51" y="67"/>
                  </a:cubicBezTo>
                  <a:cubicBezTo>
                    <a:pt x="63" y="72"/>
                    <a:pt x="72" y="77"/>
                    <a:pt x="78" y="83"/>
                  </a:cubicBezTo>
                  <a:cubicBezTo>
                    <a:pt x="85" y="89"/>
                    <a:pt x="88" y="98"/>
                    <a:pt x="88" y="1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34"/>
            <p:cNvSpPr>
              <a:spLocks/>
            </p:cNvSpPr>
            <p:nvPr/>
          </p:nvSpPr>
          <p:spPr bwMode="auto">
            <a:xfrm>
              <a:off x="2560" y="-734"/>
              <a:ext cx="198" cy="451"/>
            </a:xfrm>
            <a:custGeom>
              <a:avLst/>
              <a:gdLst>
                <a:gd name="T0" fmla="*/ 84 w 84"/>
                <a:gd name="T1" fmla="*/ 185 h 190"/>
                <a:gd name="T2" fmla="*/ 62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1" y="190"/>
                    <a:pt x="62" y="190"/>
                  </a:cubicBezTo>
                  <a:cubicBezTo>
                    <a:pt x="37"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49" y="160"/>
                    <a:pt x="53" y="164"/>
                  </a:cubicBezTo>
                  <a:cubicBezTo>
                    <a:pt x="56" y="168"/>
                    <a:pt x="61"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35"/>
            <p:cNvSpPr>
              <a:spLocks noEditPoints="1"/>
            </p:cNvSpPr>
            <p:nvPr/>
          </p:nvSpPr>
          <p:spPr bwMode="auto">
            <a:xfrm>
              <a:off x="2784" y="-641"/>
              <a:ext cx="298" cy="358"/>
            </a:xfrm>
            <a:custGeom>
              <a:avLst/>
              <a:gdLst>
                <a:gd name="T0" fmla="*/ 126 w 126"/>
                <a:gd name="T1" fmla="*/ 81 h 151"/>
                <a:gd name="T2" fmla="*/ 24 w 126"/>
                <a:gd name="T3" fmla="*/ 81 h 151"/>
                <a:gd name="T4" fmla="*/ 37 w 126"/>
                <a:gd name="T5" fmla="*/ 118 h 151"/>
                <a:gd name="T6" fmla="*/ 71 w 126"/>
                <a:gd name="T7" fmla="*/ 131 h 151"/>
                <a:gd name="T8" fmla="*/ 116 w 126"/>
                <a:gd name="T9" fmla="*/ 116 h 151"/>
                <a:gd name="T10" fmla="*/ 116 w 126"/>
                <a:gd name="T11" fmla="*/ 137 h 151"/>
                <a:gd name="T12" fmla="*/ 66 w 126"/>
                <a:gd name="T13" fmla="*/ 151 h 151"/>
                <a:gd name="T14" fmla="*/ 19 w 126"/>
                <a:gd name="T15" fmla="*/ 132 h 151"/>
                <a:gd name="T16" fmla="*/ 0 w 126"/>
                <a:gd name="T17" fmla="*/ 76 h 151"/>
                <a:gd name="T18" fmla="*/ 20 w 126"/>
                <a:gd name="T19" fmla="*/ 20 h 151"/>
                <a:gd name="T20" fmla="*/ 66 w 126"/>
                <a:gd name="T21" fmla="*/ 0 h 151"/>
                <a:gd name="T22" fmla="*/ 111 w 126"/>
                <a:gd name="T23" fmla="*/ 20 h 151"/>
                <a:gd name="T24" fmla="*/ 126 w 126"/>
                <a:gd name="T25" fmla="*/ 69 h 151"/>
                <a:gd name="T26" fmla="*/ 126 w 126"/>
                <a:gd name="T27" fmla="*/ 81 h 151"/>
                <a:gd name="T28" fmla="*/ 102 w 126"/>
                <a:gd name="T29" fmla="*/ 62 h 151"/>
                <a:gd name="T30" fmla="*/ 93 w 126"/>
                <a:gd name="T31" fmla="*/ 31 h 151"/>
                <a:gd name="T32" fmla="*/ 66 w 126"/>
                <a:gd name="T33" fmla="*/ 20 h 151"/>
                <a:gd name="T34" fmla="*/ 38 w 126"/>
                <a:gd name="T35" fmla="*/ 31 h 151"/>
                <a:gd name="T36" fmla="*/ 24 w 126"/>
                <a:gd name="T37" fmla="*/ 62 h 151"/>
                <a:gd name="T38" fmla="*/ 102 w 126"/>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51">
                  <a:moveTo>
                    <a:pt x="126" y="81"/>
                  </a:moveTo>
                  <a:cubicBezTo>
                    <a:pt x="24" y="81"/>
                    <a:pt x="24" y="81"/>
                    <a:pt x="24" y="81"/>
                  </a:cubicBezTo>
                  <a:cubicBezTo>
                    <a:pt x="24" y="97"/>
                    <a:pt x="29" y="110"/>
                    <a:pt x="37" y="118"/>
                  </a:cubicBezTo>
                  <a:cubicBezTo>
                    <a:pt x="45" y="127"/>
                    <a:pt x="57" y="131"/>
                    <a:pt x="71" y="131"/>
                  </a:cubicBezTo>
                  <a:cubicBezTo>
                    <a:pt x="87" y="131"/>
                    <a:pt x="102" y="126"/>
                    <a:pt x="116" y="116"/>
                  </a:cubicBezTo>
                  <a:cubicBezTo>
                    <a:pt x="116" y="137"/>
                    <a:pt x="116" y="137"/>
                    <a:pt x="116" y="137"/>
                  </a:cubicBezTo>
                  <a:cubicBezTo>
                    <a:pt x="103" y="146"/>
                    <a:pt x="86" y="151"/>
                    <a:pt x="66" y="151"/>
                  </a:cubicBezTo>
                  <a:cubicBezTo>
                    <a:pt x="46" y="151"/>
                    <a:pt x="30" y="145"/>
                    <a:pt x="19" y="132"/>
                  </a:cubicBezTo>
                  <a:cubicBezTo>
                    <a:pt x="6" y="119"/>
                    <a:pt x="0" y="101"/>
                    <a:pt x="0" y="76"/>
                  </a:cubicBezTo>
                  <a:cubicBezTo>
                    <a:pt x="0" y="53"/>
                    <a:pt x="7" y="34"/>
                    <a:pt x="20" y="20"/>
                  </a:cubicBezTo>
                  <a:cubicBezTo>
                    <a:pt x="33" y="7"/>
                    <a:pt x="48" y="0"/>
                    <a:pt x="66" y="0"/>
                  </a:cubicBezTo>
                  <a:cubicBezTo>
                    <a:pt x="86" y="0"/>
                    <a:pt x="101" y="6"/>
                    <a:pt x="111" y="20"/>
                  </a:cubicBezTo>
                  <a:cubicBezTo>
                    <a:pt x="121" y="32"/>
                    <a:pt x="126" y="48"/>
                    <a:pt x="126" y="69"/>
                  </a:cubicBezTo>
                  <a:lnTo>
                    <a:pt x="126" y="81"/>
                  </a:lnTo>
                  <a:close/>
                  <a:moveTo>
                    <a:pt x="102" y="62"/>
                  </a:moveTo>
                  <a:cubicBezTo>
                    <a:pt x="102" y="49"/>
                    <a:pt x="99" y="38"/>
                    <a:pt x="93" y="31"/>
                  </a:cubicBezTo>
                  <a:cubicBezTo>
                    <a:pt x="87" y="23"/>
                    <a:pt x="78" y="20"/>
                    <a:pt x="66" y="20"/>
                  </a:cubicBezTo>
                  <a:cubicBezTo>
                    <a:pt x="55" y="20"/>
                    <a:pt x="46" y="24"/>
                    <a:pt x="38" y="31"/>
                  </a:cubicBezTo>
                  <a:cubicBezTo>
                    <a:pt x="31" y="39"/>
                    <a:pt x="26" y="49"/>
                    <a:pt x="24" y="62"/>
                  </a:cubicBezTo>
                  <a:lnTo>
                    <a:pt x="102"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36"/>
            <p:cNvSpPr>
              <a:spLocks/>
            </p:cNvSpPr>
            <p:nvPr/>
          </p:nvSpPr>
          <p:spPr bwMode="auto">
            <a:xfrm>
              <a:off x="3142" y="-641"/>
              <a:ext cx="482" cy="349"/>
            </a:xfrm>
            <a:custGeom>
              <a:avLst/>
              <a:gdLst>
                <a:gd name="T0" fmla="*/ 204 w 204"/>
                <a:gd name="T1" fmla="*/ 147 h 147"/>
                <a:gd name="T2" fmla="*/ 181 w 204"/>
                <a:gd name="T3" fmla="*/ 147 h 147"/>
                <a:gd name="T4" fmla="*/ 181 w 204"/>
                <a:gd name="T5" fmla="*/ 65 h 147"/>
                <a:gd name="T6" fmla="*/ 173 w 204"/>
                <a:gd name="T7" fmla="*/ 29 h 147"/>
                <a:gd name="T8" fmla="*/ 149 w 204"/>
                <a:gd name="T9" fmla="*/ 20 h 147"/>
                <a:gd name="T10" fmla="*/ 124 w 204"/>
                <a:gd name="T11" fmla="*/ 33 h 147"/>
                <a:gd name="T12" fmla="*/ 114 w 204"/>
                <a:gd name="T13" fmla="*/ 65 h 147"/>
                <a:gd name="T14" fmla="*/ 114 w 204"/>
                <a:gd name="T15" fmla="*/ 147 h 147"/>
                <a:gd name="T16" fmla="*/ 91 w 204"/>
                <a:gd name="T17" fmla="*/ 147 h 147"/>
                <a:gd name="T18" fmla="*/ 91 w 204"/>
                <a:gd name="T19" fmla="*/ 62 h 147"/>
                <a:gd name="T20" fmla="*/ 58 w 204"/>
                <a:gd name="T21" fmla="*/ 20 h 147"/>
                <a:gd name="T22" fmla="*/ 33 w 204"/>
                <a:gd name="T23" fmla="*/ 32 h 147"/>
                <a:gd name="T24" fmla="*/ 23 w 204"/>
                <a:gd name="T25" fmla="*/ 65 h 147"/>
                <a:gd name="T26" fmla="*/ 23 w 204"/>
                <a:gd name="T27" fmla="*/ 147 h 147"/>
                <a:gd name="T28" fmla="*/ 0 w 204"/>
                <a:gd name="T29" fmla="*/ 147 h 147"/>
                <a:gd name="T30" fmla="*/ 0 w 204"/>
                <a:gd name="T31" fmla="*/ 3 h 147"/>
                <a:gd name="T32" fmla="*/ 23 w 204"/>
                <a:gd name="T33" fmla="*/ 3 h 147"/>
                <a:gd name="T34" fmla="*/ 23 w 204"/>
                <a:gd name="T35" fmla="*/ 26 h 147"/>
                <a:gd name="T36" fmla="*/ 23 w 204"/>
                <a:gd name="T37" fmla="*/ 26 h 147"/>
                <a:gd name="T38" fmla="*/ 68 w 204"/>
                <a:gd name="T39" fmla="*/ 0 h 147"/>
                <a:gd name="T40" fmla="*/ 94 w 204"/>
                <a:gd name="T41" fmla="*/ 8 h 147"/>
                <a:gd name="T42" fmla="*/ 109 w 204"/>
                <a:gd name="T43" fmla="*/ 30 h 147"/>
                <a:gd name="T44" fmla="*/ 157 w 204"/>
                <a:gd name="T45" fmla="*/ 0 h 147"/>
                <a:gd name="T46" fmla="*/ 204 w 204"/>
                <a:gd name="T47" fmla="*/ 59 h 147"/>
                <a:gd name="T48" fmla="*/ 204 w 204"/>
                <a:gd name="T4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147">
                  <a:moveTo>
                    <a:pt x="204" y="147"/>
                  </a:moveTo>
                  <a:cubicBezTo>
                    <a:pt x="181" y="147"/>
                    <a:pt x="181" y="147"/>
                    <a:pt x="181" y="147"/>
                  </a:cubicBezTo>
                  <a:cubicBezTo>
                    <a:pt x="181" y="65"/>
                    <a:pt x="181" y="65"/>
                    <a:pt x="181" y="65"/>
                  </a:cubicBezTo>
                  <a:cubicBezTo>
                    <a:pt x="181" y="48"/>
                    <a:pt x="179" y="36"/>
                    <a:pt x="173" y="29"/>
                  </a:cubicBezTo>
                  <a:cubicBezTo>
                    <a:pt x="168" y="23"/>
                    <a:pt x="160" y="20"/>
                    <a:pt x="149" y="20"/>
                  </a:cubicBezTo>
                  <a:cubicBezTo>
                    <a:pt x="139" y="20"/>
                    <a:pt x="131" y="24"/>
                    <a:pt x="124" y="33"/>
                  </a:cubicBezTo>
                  <a:cubicBezTo>
                    <a:pt x="117" y="42"/>
                    <a:pt x="114" y="53"/>
                    <a:pt x="114" y="65"/>
                  </a:cubicBezTo>
                  <a:cubicBezTo>
                    <a:pt x="114" y="147"/>
                    <a:pt x="114" y="147"/>
                    <a:pt x="114" y="147"/>
                  </a:cubicBezTo>
                  <a:cubicBezTo>
                    <a:pt x="91" y="147"/>
                    <a:pt x="91" y="147"/>
                    <a:pt x="91" y="147"/>
                  </a:cubicBezTo>
                  <a:cubicBezTo>
                    <a:pt x="91" y="62"/>
                    <a:pt x="91" y="62"/>
                    <a:pt x="91" y="62"/>
                  </a:cubicBezTo>
                  <a:cubicBezTo>
                    <a:pt x="91" y="34"/>
                    <a:pt x="80" y="20"/>
                    <a:pt x="58" y="20"/>
                  </a:cubicBezTo>
                  <a:cubicBezTo>
                    <a:pt x="48" y="20"/>
                    <a:pt x="40" y="24"/>
                    <a:pt x="33" y="32"/>
                  </a:cubicBezTo>
                  <a:cubicBezTo>
                    <a:pt x="26"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6"/>
                    <a:pt x="23" y="26"/>
                    <a:pt x="23" y="26"/>
                  </a:cubicBezTo>
                  <a:cubicBezTo>
                    <a:pt x="23" y="26"/>
                    <a:pt x="23" y="26"/>
                    <a:pt x="23" y="26"/>
                  </a:cubicBezTo>
                  <a:cubicBezTo>
                    <a:pt x="34" y="9"/>
                    <a:pt x="49" y="0"/>
                    <a:pt x="68" y="0"/>
                  </a:cubicBezTo>
                  <a:cubicBezTo>
                    <a:pt x="78" y="0"/>
                    <a:pt x="87" y="3"/>
                    <a:pt x="94" y="8"/>
                  </a:cubicBezTo>
                  <a:cubicBezTo>
                    <a:pt x="101" y="14"/>
                    <a:pt x="106" y="21"/>
                    <a:pt x="109" y="30"/>
                  </a:cubicBezTo>
                  <a:cubicBezTo>
                    <a:pt x="120" y="10"/>
                    <a:pt x="136" y="0"/>
                    <a:pt x="157" y="0"/>
                  </a:cubicBezTo>
                  <a:cubicBezTo>
                    <a:pt x="188" y="0"/>
                    <a:pt x="204" y="20"/>
                    <a:pt x="204" y="59"/>
                  </a:cubicBezTo>
                  <a:lnTo>
                    <a:pt x="204"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37"/>
            <p:cNvSpPr>
              <a:spLocks/>
            </p:cNvSpPr>
            <p:nvPr/>
          </p:nvSpPr>
          <p:spPr bwMode="auto">
            <a:xfrm>
              <a:off x="3799" y="-779"/>
              <a:ext cx="355" cy="496"/>
            </a:xfrm>
            <a:custGeom>
              <a:avLst/>
              <a:gdLst>
                <a:gd name="T0" fmla="*/ 150 w 150"/>
                <a:gd name="T1" fmla="*/ 197 h 209"/>
                <a:gd name="T2" fmla="*/ 94 w 150"/>
                <a:gd name="T3" fmla="*/ 209 h 209"/>
                <a:gd name="T4" fmla="*/ 25 w 150"/>
                <a:gd name="T5" fmla="*/ 181 h 209"/>
                <a:gd name="T6" fmla="*/ 0 w 150"/>
                <a:gd name="T7" fmla="*/ 108 h 209"/>
                <a:gd name="T8" fmla="*/ 30 w 150"/>
                <a:gd name="T9" fmla="*/ 29 h 209"/>
                <a:gd name="T10" fmla="*/ 102 w 150"/>
                <a:gd name="T11" fmla="*/ 0 h 209"/>
                <a:gd name="T12" fmla="*/ 150 w 150"/>
                <a:gd name="T13" fmla="*/ 9 h 209"/>
                <a:gd name="T14" fmla="*/ 150 w 150"/>
                <a:gd name="T15" fmla="*/ 34 h 209"/>
                <a:gd name="T16" fmla="*/ 102 w 150"/>
                <a:gd name="T17" fmla="*/ 22 h 209"/>
                <a:gd name="T18" fmla="*/ 47 w 150"/>
                <a:gd name="T19" fmla="*/ 44 h 209"/>
                <a:gd name="T20" fmla="*/ 24 w 150"/>
                <a:gd name="T21" fmla="*/ 107 h 209"/>
                <a:gd name="T22" fmla="*/ 46 w 150"/>
                <a:gd name="T23" fmla="*/ 167 h 209"/>
                <a:gd name="T24" fmla="*/ 98 w 150"/>
                <a:gd name="T25" fmla="*/ 188 h 209"/>
                <a:gd name="T26" fmla="*/ 150 w 150"/>
                <a:gd name="T27" fmla="*/ 174 h 209"/>
                <a:gd name="T28" fmla="*/ 150 w 150"/>
                <a:gd name="T29" fmla="*/ 19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09">
                  <a:moveTo>
                    <a:pt x="150" y="197"/>
                  </a:moveTo>
                  <a:cubicBezTo>
                    <a:pt x="135" y="205"/>
                    <a:pt x="117" y="209"/>
                    <a:pt x="94" y="209"/>
                  </a:cubicBezTo>
                  <a:cubicBezTo>
                    <a:pt x="66" y="209"/>
                    <a:pt x="42" y="200"/>
                    <a:pt x="25" y="181"/>
                  </a:cubicBezTo>
                  <a:cubicBezTo>
                    <a:pt x="8" y="162"/>
                    <a:pt x="0" y="138"/>
                    <a:pt x="0" y="108"/>
                  </a:cubicBezTo>
                  <a:cubicBezTo>
                    <a:pt x="0" y="76"/>
                    <a:pt x="10" y="49"/>
                    <a:pt x="30" y="29"/>
                  </a:cubicBezTo>
                  <a:cubicBezTo>
                    <a:pt x="49" y="10"/>
                    <a:pt x="73" y="0"/>
                    <a:pt x="102" y="0"/>
                  </a:cubicBezTo>
                  <a:cubicBezTo>
                    <a:pt x="122" y="0"/>
                    <a:pt x="138" y="3"/>
                    <a:pt x="150" y="9"/>
                  </a:cubicBezTo>
                  <a:cubicBezTo>
                    <a:pt x="150" y="34"/>
                    <a:pt x="150" y="34"/>
                    <a:pt x="150" y="34"/>
                  </a:cubicBezTo>
                  <a:cubicBezTo>
                    <a:pt x="136" y="26"/>
                    <a:pt x="120" y="22"/>
                    <a:pt x="102" y="22"/>
                  </a:cubicBezTo>
                  <a:cubicBezTo>
                    <a:pt x="80" y="22"/>
                    <a:pt x="61" y="29"/>
                    <a:pt x="47" y="44"/>
                  </a:cubicBezTo>
                  <a:cubicBezTo>
                    <a:pt x="32" y="60"/>
                    <a:pt x="24" y="81"/>
                    <a:pt x="24" y="107"/>
                  </a:cubicBezTo>
                  <a:cubicBezTo>
                    <a:pt x="24" y="132"/>
                    <a:pt x="31" y="152"/>
                    <a:pt x="46" y="167"/>
                  </a:cubicBezTo>
                  <a:cubicBezTo>
                    <a:pt x="59" y="181"/>
                    <a:pt x="76" y="188"/>
                    <a:pt x="98" y="188"/>
                  </a:cubicBezTo>
                  <a:cubicBezTo>
                    <a:pt x="118" y="188"/>
                    <a:pt x="135" y="183"/>
                    <a:pt x="150" y="174"/>
                  </a:cubicBezTo>
                  <a:lnTo>
                    <a:pt x="150" y="19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38"/>
            <p:cNvSpPr>
              <a:spLocks noEditPoints="1"/>
            </p:cNvSpPr>
            <p:nvPr/>
          </p:nvSpPr>
          <p:spPr bwMode="auto">
            <a:xfrm>
              <a:off x="4199"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39"/>
            <p:cNvSpPr>
              <a:spLocks/>
            </p:cNvSpPr>
            <p:nvPr/>
          </p:nvSpPr>
          <p:spPr bwMode="auto">
            <a:xfrm>
              <a:off x="4554" y="-641"/>
              <a:ext cx="283" cy="349"/>
            </a:xfrm>
            <a:custGeom>
              <a:avLst/>
              <a:gdLst>
                <a:gd name="T0" fmla="*/ 120 w 120"/>
                <a:gd name="T1" fmla="*/ 147 h 147"/>
                <a:gd name="T2" fmla="*/ 97 w 120"/>
                <a:gd name="T3" fmla="*/ 147 h 147"/>
                <a:gd name="T4" fmla="*/ 97 w 120"/>
                <a:gd name="T5" fmla="*/ 65 h 147"/>
                <a:gd name="T6" fmla="*/ 63 w 120"/>
                <a:gd name="T7" fmla="*/ 20 h 147"/>
                <a:gd name="T8" fmla="*/ 35 w 120"/>
                <a:gd name="T9" fmla="*/ 33 h 147"/>
                <a:gd name="T10" fmla="*/ 23 w 120"/>
                <a:gd name="T11" fmla="*/ 65 h 147"/>
                <a:gd name="T12" fmla="*/ 23 w 120"/>
                <a:gd name="T13" fmla="*/ 147 h 147"/>
                <a:gd name="T14" fmla="*/ 0 w 120"/>
                <a:gd name="T15" fmla="*/ 147 h 147"/>
                <a:gd name="T16" fmla="*/ 0 w 120"/>
                <a:gd name="T17" fmla="*/ 3 h 147"/>
                <a:gd name="T18" fmla="*/ 23 w 120"/>
                <a:gd name="T19" fmla="*/ 3 h 147"/>
                <a:gd name="T20" fmla="*/ 23 w 120"/>
                <a:gd name="T21" fmla="*/ 27 h 147"/>
                <a:gd name="T22" fmla="*/ 24 w 120"/>
                <a:gd name="T23" fmla="*/ 27 h 147"/>
                <a:gd name="T24" fmla="*/ 71 w 120"/>
                <a:gd name="T25" fmla="*/ 0 h 147"/>
                <a:gd name="T26" fmla="*/ 107 w 120"/>
                <a:gd name="T27" fmla="*/ 15 h 147"/>
                <a:gd name="T28" fmla="*/ 120 w 120"/>
                <a:gd name="T29" fmla="*/ 59 h 147"/>
                <a:gd name="T30" fmla="*/ 120 w 12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47">
                  <a:moveTo>
                    <a:pt x="120" y="147"/>
                  </a:moveTo>
                  <a:cubicBezTo>
                    <a:pt x="97" y="147"/>
                    <a:pt x="97" y="147"/>
                    <a:pt x="97" y="147"/>
                  </a:cubicBezTo>
                  <a:cubicBezTo>
                    <a:pt x="97" y="65"/>
                    <a:pt x="97" y="65"/>
                    <a:pt x="97" y="65"/>
                  </a:cubicBezTo>
                  <a:cubicBezTo>
                    <a:pt x="97" y="35"/>
                    <a:pt x="86" y="20"/>
                    <a:pt x="63" y="20"/>
                  </a:cubicBezTo>
                  <a:cubicBezTo>
                    <a:pt x="52" y="20"/>
                    <a:pt x="42" y="24"/>
                    <a:pt x="35" y="33"/>
                  </a:cubicBezTo>
                  <a:cubicBezTo>
                    <a:pt x="27"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7"/>
                    <a:pt x="23" y="27"/>
                    <a:pt x="23" y="27"/>
                  </a:cubicBezTo>
                  <a:cubicBezTo>
                    <a:pt x="24" y="27"/>
                    <a:pt x="24" y="27"/>
                    <a:pt x="24" y="27"/>
                  </a:cubicBezTo>
                  <a:cubicBezTo>
                    <a:pt x="35" y="9"/>
                    <a:pt x="50" y="0"/>
                    <a:pt x="71" y="0"/>
                  </a:cubicBezTo>
                  <a:cubicBezTo>
                    <a:pt x="87" y="0"/>
                    <a:pt x="99" y="5"/>
                    <a:pt x="107" y="15"/>
                  </a:cubicBezTo>
                  <a:cubicBezTo>
                    <a:pt x="116" y="26"/>
                    <a:pt x="120" y="40"/>
                    <a:pt x="120" y="59"/>
                  </a:cubicBezTo>
                  <a:lnTo>
                    <a:pt x="120"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40"/>
            <p:cNvSpPr>
              <a:spLocks/>
            </p:cNvSpPr>
            <p:nvPr/>
          </p:nvSpPr>
          <p:spPr bwMode="auto">
            <a:xfrm>
              <a:off x="4878" y="-734"/>
              <a:ext cx="198" cy="451"/>
            </a:xfrm>
            <a:custGeom>
              <a:avLst/>
              <a:gdLst>
                <a:gd name="T0" fmla="*/ 84 w 84"/>
                <a:gd name="T1" fmla="*/ 185 h 190"/>
                <a:gd name="T2" fmla="*/ 63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2" y="190"/>
                    <a:pt x="63" y="190"/>
                  </a:cubicBezTo>
                  <a:cubicBezTo>
                    <a:pt x="38"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50" y="160"/>
                    <a:pt x="53" y="164"/>
                  </a:cubicBezTo>
                  <a:cubicBezTo>
                    <a:pt x="56" y="168"/>
                    <a:pt x="62"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41"/>
            <p:cNvSpPr>
              <a:spLocks noEditPoints="1"/>
            </p:cNvSpPr>
            <p:nvPr/>
          </p:nvSpPr>
          <p:spPr bwMode="auto">
            <a:xfrm>
              <a:off x="5105"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42"/>
            <p:cNvSpPr>
              <a:spLocks/>
            </p:cNvSpPr>
            <p:nvPr/>
          </p:nvSpPr>
          <p:spPr bwMode="auto">
            <a:xfrm>
              <a:off x="5460" y="-639"/>
              <a:ext cx="177" cy="347"/>
            </a:xfrm>
            <a:custGeom>
              <a:avLst/>
              <a:gdLst>
                <a:gd name="T0" fmla="*/ 75 w 75"/>
                <a:gd name="T1" fmla="*/ 26 h 146"/>
                <a:gd name="T2" fmla="*/ 58 w 75"/>
                <a:gd name="T3" fmla="*/ 21 h 146"/>
                <a:gd name="T4" fmla="*/ 34 w 75"/>
                <a:gd name="T5" fmla="*/ 34 h 146"/>
                <a:gd name="T6" fmla="*/ 23 w 75"/>
                <a:gd name="T7" fmla="*/ 73 h 146"/>
                <a:gd name="T8" fmla="*/ 23 w 75"/>
                <a:gd name="T9" fmla="*/ 146 h 146"/>
                <a:gd name="T10" fmla="*/ 0 w 75"/>
                <a:gd name="T11" fmla="*/ 146 h 146"/>
                <a:gd name="T12" fmla="*/ 0 w 75"/>
                <a:gd name="T13" fmla="*/ 2 h 146"/>
                <a:gd name="T14" fmla="*/ 23 w 75"/>
                <a:gd name="T15" fmla="*/ 2 h 146"/>
                <a:gd name="T16" fmla="*/ 23 w 75"/>
                <a:gd name="T17" fmla="*/ 32 h 146"/>
                <a:gd name="T18" fmla="*/ 24 w 75"/>
                <a:gd name="T19" fmla="*/ 32 h 146"/>
                <a:gd name="T20" fmla="*/ 39 w 75"/>
                <a:gd name="T21" fmla="*/ 8 h 146"/>
                <a:gd name="T22" fmla="*/ 62 w 75"/>
                <a:gd name="T23" fmla="*/ 0 h 146"/>
                <a:gd name="T24" fmla="*/ 75 w 75"/>
                <a:gd name="T25" fmla="*/ 2 h 146"/>
                <a:gd name="T26" fmla="*/ 75 w 75"/>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46">
                  <a:moveTo>
                    <a:pt x="75" y="26"/>
                  </a:moveTo>
                  <a:cubicBezTo>
                    <a:pt x="71" y="23"/>
                    <a:pt x="65" y="21"/>
                    <a:pt x="58" y="21"/>
                  </a:cubicBezTo>
                  <a:cubicBezTo>
                    <a:pt x="48" y="21"/>
                    <a:pt x="40" y="25"/>
                    <a:pt x="34" y="34"/>
                  </a:cubicBezTo>
                  <a:cubicBezTo>
                    <a:pt x="27" y="43"/>
                    <a:pt x="23" y="56"/>
                    <a:pt x="23" y="73"/>
                  </a:cubicBezTo>
                  <a:cubicBezTo>
                    <a:pt x="23" y="146"/>
                    <a:pt x="23" y="146"/>
                    <a:pt x="23" y="146"/>
                  </a:cubicBezTo>
                  <a:cubicBezTo>
                    <a:pt x="0" y="146"/>
                    <a:pt x="0" y="146"/>
                    <a:pt x="0" y="146"/>
                  </a:cubicBezTo>
                  <a:cubicBezTo>
                    <a:pt x="0" y="2"/>
                    <a:pt x="0" y="2"/>
                    <a:pt x="0" y="2"/>
                  </a:cubicBezTo>
                  <a:cubicBezTo>
                    <a:pt x="23" y="2"/>
                    <a:pt x="23" y="2"/>
                    <a:pt x="23" y="2"/>
                  </a:cubicBezTo>
                  <a:cubicBezTo>
                    <a:pt x="23" y="32"/>
                    <a:pt x="23" y="32"/>
                    <a:pt x="23" y="32"/>
                  </a:cubicBezTo>
                  <a:cubicBezTo>
                    <a:pt x="24" y="32"/>
                    <a:pt x="24" y="32"/>
                    <a:pt x="24" y="32"/>
                  </a:cubicBezTo>
                  <a:cubicBezTo>
                    <a:pt x="27" y="22"/>
                    <a:pt x="32" y="14"/>
                    <a:pt x="39" y="8"/>
                  </a:cubicBezTo>
                  <a:cubicBezTo>
                    <a:pt x="46" y="3"/>
                    <a:pt x="53" y="0"/>
                    <a:pt x="62" y="0"/>
                  </a:cubicBezTo>
                  <a:cubicBezTo>
                    <a:pt x="68" y="0"/>
                    <a:pt x="72" y="1"/>
                    <a:pt x="75" y="2"/>
                  </a:cubicBezTo>
                  <a:lnTo>
                    <a:pt x="75"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1" name="Picture 4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 y="-703"/>
              <a:ext cx="589"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4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 y="-1186"/>
              <a:ext cx="33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4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 y="-1091"/>
              <a:ext cx="88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 name="Freeform 46"/>
            <p:cNvSpPr>
              <a:spLocks/>
            </p:cNvSpPr>
            <p:nvPr/>
          </p:nvSpPr>
          <p:spPr bwMode="auto">
            <a:xfrm>
              <a:off x="1193" y="-202"/>
              <a:ext cx="33" cy="45"/>
            </a:xfrm>
            <a:custGeom>
              <a:avLst/>
              <a:gdLst>
                <a:gd name="T0" fmla="*/ 33 w 33"/>
                <a:gd name="T1" fmla="*/ 5 h 45"/>
                <a:gd name="T2" fmla="*/ 18 w 33"/>
                <a:gd name="T3" fmla="*/ 5 h 45"/>
                <a:gd name="T4" fmla="*/ 18 w 33"/>
                <a:gd name="T5" fmla="*/ 45 h 45"/>
                <a:gd name="T6" fmla="*/ 14 w 33"/>
                <a:gd name="T7" fmla="*/ 45 h 45"/>
                <a:gd name="T8" fmla="*/ 14 w 33"/>
                <a:gd name="T9" fmla="*/ 5 h 45"/>
                <a:gd name="T10" fmla="*/ 0 w 33"/>
                <a:gd name="T11" fmla="*/ 5 h 45"/>
                <a:gd name="T12" fmla="*/ 0 w 33"/>
                <a:gd name="T13" fmla="*/ 0 h 45"/>
                <a:gd name="T14" fmla="*/ 33 w 33"/>
                <a:gd name="T15" fmla="*/ 0 h 45"/>
                <a:gd name="T16" fmla="*/ 33 w 33"/>
                <a:gd name="T1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5">
                  <a:moveTo>
                    <a:pt x="33" y="5"/>
                  </a:moveTo>
                  <a:lnTo>
                    <a:pt x="18" y="5"/>
                  </a:lnTo>
                  <a:lnTo>
                    <a:pt x="18" y="45"/>
                  </a:lnTo>
                  <a:lnTo>
                    <a:pt x="14" y="45"/>
                  </a:lnTo>
                  <a:lnTo>
                    <a:pt x="14" y="5"/>
                  </a:lnTo>
                  <a:lnTo>
                    <a:pt x="0" y="5"/>
                  </a:lnTo>
                  <a:lnTo>
                    <a:pt x="0" y="0"/>
                  </a:lnTo>
                  <a:lnTo>
                    <a:pt x="33" y="0"/>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47"/>
            <p:cNvSpPr>
              <a:spLocks/>
            </p:cNvSpPr>
            <p:nvPr/>
          </p:nvSpPr>
          <p:spPr bwMode="auto">
            <a:xfrm>
              <a:off x="1233" y="-202"/>
              <a:ext cx="47" cy="45"/>
            </a:xfrm>
            <a:custGeom>
              <a:avLst/>
              <a:gdLst>
                <a:gd name="T0" fmla="*/ 20 w 20"/>
                <a:gd name="T1" fmla="*/ 19 h 19"/>
                <a:gd name="T2" fmla="*/ 18 w 20"/>
                <a:gd name="T3" fmla="*/ 19 h 19"/>
                <a:gd name="T4" fmla="*/ 18 w 20"/>
                <a:gd name="T5" fmla="*/ 6 h 19"/>
                <a:gd name="T6" fmla="*/ 18 w 20"/>
                <a:gd name="T7" fmla="*/ 2 h 19"/>
                <a:gd name="T8" fmla="*/ 18 w 20"/>
                <a:gd name="T9" fmla="*/ 2 h 19"/>
                <a:gd name="T10" fmla="*/ 17 w 20"/>
                <a:gd name="T11" fmla="*/ 4 h 19"/>
                <a:gd name="T12" fmla="*/ 11 w 20"/>
                <a:gd name="T13" fmla="*/ 19 h 19"/>
                <a:gd name="T14" fmla="*/ 9 w 20"/>
                <a:gd name="T15" fmla="*/ 19 h 19"/>
                <a:gd name="T16" fmla="*/ 3 w 20"/>
                <a:gd name="T17" fmla="*/ 4 h 19"/>
                <a:gd name="T18" fmla="*/ 2 w 20"/>
                <a:gd name="T19" fmla="*/ 2 h 19"/>
                <a:gd name="T20" fmla="*/ 2 w 20"/>
                <a:gd name="T21" fmla="*/ 2 h 19"/>
                <a:gd name="T22" fmla="*/ 2 w 20"/>
                <a:gd name="T23" fmla="*/ 6 h 19"/>
                <a:gd name="T24" fmla="*/ 2 w 20"/>
                <a:gd name="T25" fmla="*/ 19 h 19"/>
                <a:gd name="T26" fmla="*/ 0 w 20"/>
                <a:gd name="T27" fmla="*/ 19 h 19"/>
                <a:gd name="T28" fmla="*/ 0 w 20"/>
                <a:gd name="T29" fmla="*/ 0 h 19"/>
                <a:gd name="T30" fmla="*/ 3 w 20"/>
                <a:gd name="T31" fmla="*/ 0 h 19"/>
                <a:gd name="T32" fmla="*/ 9 w 20"/>
                <a:gd name="T33" fmla="*/ 13 h 19"/>
                <a:gd name="T34" fmla="*/ 10 w 20"/>
                <a:gd name="T35" fmla="*/ 16 h 19"/>
                <a:gd name="T36" fmla="*/ 10 w 20"/>
                <a:gd name="T37" fmla="*/ 16 h 19"/>
                <a:gd name="T38" fmla="*/ 11 w 20"/>
                <a:gd name="T39" fmla="*/ 13 h 19"/>
                <a:gd name="T40" fmla="*/ 17 w 20"/>
                <a:gd name="T41" fmla="*/ 0 h 19"/>
                <a:gd name="T42" fmla="*/ 20 w 20"/>
                <a:gd name="T43" fmla="*/ 0 h 19"/>
                <a:gd name="T44" fmla="*/ 20 w 20"/>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9">
                  <a:moveTo>
                    <a:pt x="20" y="19"/>
                  </a:moveTo>
                  <a:cubicBezTo>
                    <a:pt x="18" y="19"/>
                    <a:pt x="18" y="19"/>
                    <a:pt x="18" y="19"/>
                  </a:cubicBezTo>
                  <a:cubicBezTo>
                    <a:pt x="18" y="6"/>
                    <a:pt x="18" y="6"/>
                    <a:pt x="18" y="6"/>
                  </a:cubicBezTo>
                  <a:cubicBezTo>
                    <a:pt x="18" y="5"/>
                    <a:pt x="18" y="4"/>
                    <a:pt x="18" y="2"/>
                  </a:cubicBezTo>
                  <a:cubicBezTo>
                    <a:pt x="18" y="2"/>
                    <a:pt x="18" y="2"/>
                    <a:pt x="18" y="2"/>
                  </a:cubicBezTo>
                  <a:cubicBezTo>
                    <a:pt x="18" y="3"/>
                    <a:pt x="17" y="4"/>
                    <a:pt x="17" y="4"/>
                  </a:cubicBezTo>
                  <a:cubicBezTo>
                    <a:pt x="11" y="19"/>
                    <a:pt x="11" y="19"/>
                    <a:pt x="11" y="19"/>
                  </a:cubicBezTo>
                  <a:cubicBezTo>
                    <a:pt x="9" y="19"/>
                    <a:pt x="9" y="19"/>
                    <a:pt x="9" y="19"/>
                  </a:cubicBezTo>
                  <a:cubicBezTo>
                    <a:pt x="3" y="4"/>
                    <a:pt x="3" y="4"/>
                    <a:pt x="3" y="4"/>
                  </a:cubicBezTo>
                  <a:cubicBezTo>
                    <a:pt x="3" y="4"/>
                    <a:pt x="2" y="3"/>
                    <a:pt x="2" y="2"/>
                  </a:cubicBezTo>
                  <a:cubicBezTo>
                    <a:pt x="2" y="2"/>
                    <a:pt x="2" y="2"/>
                    <a:pt x="2" y="2"/>
                  </a:cubicBezTo>
                  <a:cubicBezTo>
                    <a:pt x="2" y="3"/>
                    <a:pt x="2" y="4"/>
                    <a:pt x="2" y="6"/>
                  </a:cubicBezTo>
                  <a:cubicBezTo>
                    <a:pt x="2" y="19"/>
                    <a:pt x="2" y="19"/>
                    <a:pt x="2" y="19"/>
                  </a:cubicBezTo>
                  <a:cubicBezTo>
                    <a:pt x="0" y="19"/>
                    <a:pt x="0" y="19"/>
                    <a:pt x="0" y="19"/>
                  </a:cubicBezTo>
                  <a:cubicBezTo>
                    <a:pt x="0" y="0"/>
                    <a:pt x="0" y="0"/>
                    <a:pt x="0" y="0"/>
                  </a:cubicBezTo>
                  <a:cubicBezTo>
                    <a:pt x="3" y="0"/>
                    <a:pt x="3" y="0"/>
                    <a:pt x="3" y="0"/>
                  </a:cubicBezTo>
                  <a:cubicBezTo>
                    <a:pt x="9" y="13"/>
                    <a:pt x="9" y="13"/>
                    <a:pt x="9" y="13"/>
                  </a:cubicBezTo>
                  <a:cubicBezTo>
                    <a:pt x="10" y="14"/>
                    <a:pt x="10" y="15"/>
                    <a:pt x="10" y="16"/>
                  </a:cubicBezTo>
                  <a:cubicBezTo>
                    <a:pt x="10" y="16"/>
                    <a:pt x="10" y="16"/>
                    <a:pt x="10" y="16"/>
                  </a:cubicBezTo>
                  <a:cubicBezTo>
                    <a:pt x="10" y="14"/>
                    <a:pt x="11" y="14"/>
                    <a:pt x="11" y="13"/>
                  </a:cubicBezTo>
                  <a:cubicBezTo>
                    <a:pt x="17" y="0"/>
                    <a:pt x="17" y="0"/>
                    <a:pt x="17" y="0"/>
                  </a:cubicBezTo>
                  <a:cubicBezTo>
                    <a:pt x="20" y="0"/>
                    <a:pt x="20" y="0"/>
                    <a:pt x="20" y="0"/>
                  </a:cubicBezTo>
                  <a:lnTo>
                    <a:pt x="2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7" name="Group 4"/>
          <p:cNvGrpSpPr>
            <a:grpSpLocks noChangeAspect="1"/>
          </p:cNvGrpSpPr>
          <p:nvPr/>
        </p:nvGrpSpPr>
        <p:grpSpPr bwMode="auto">
          <a:xfrm>
            <a:off x="3398837" y="1466202"/>
            <a:ext cx="2926599" cy="354660"/>
            <a:chOff x="-1621" y="1532"/>
            <a:chExt cx="11074" cy="1342"/>
          </a:xfrm>
          <a:scene3d>
            <a:camera prst="orthographicFront">
              <a:rot lat="2100000" lon="19200000" rev="0"/>
            </a:camera>
            <a:lightRig rig="threePt" dir="t"/>
          </a:scene3d>
        </p:grpSpPr>
        <p:sp>
          <p:nvSpPr>
            <p:cNvPr id="218" name="Freeform 5"/>
            <p:cNvSpPr>
              <a:spLocks/>
            </p:cNvSpPr>
            <p:nvPr/>
          </p:nvSpPr>
          <p:spPr bwMode="auto">
            <a:xfrm>
              <a:off x="-1621" y="1623"/>
              <a:ext cx="1250" cy="1229"/>
            </a:xfrm>
            <a:custGeom>
              <a:avLst/>
              <a:gdLst>
                <a:gd name="T0" fmla="*/ 1250 w 1250"/>
                <a:gd name="T1" fmla="*/ 1229 h 1229"/>
                <a:gd name="T2" fmla="*/ 1109 w 1250"/>
                <a:gd name="T3" fmla="*/ 1229 h 1229"/>
                <a:gd name="T4" fmla="*/ 1109 w 1250"/>
                <a:gd name="T5" fmla="*/ 228 h 1229"/>
                <a:gd name="T6" fmla="*/ 1104 w 1250"/>
                <a:gd name="T7" fmla="*/ 228 h 1229"/>
                <a:gd name="T8" fmla="*/ 662 w 1250"/>
                <a:gd name="T9" fmla="*/ 1229 h 1229"/>
                <a:gd name="T10" fmla="*/ 591 w 1250"/>
                <a:gd name="T11" fmla="*/ 1229 h 1229"/>
                <a:gd name="T12" fmla="*/ 142 w 1250"/>
                <a:gd name="T13" fmla="*/ 223 h 1229"/>
                <a:gd name="T14" fmla="*/ 139 w 1250"/>
                <a:gd name="T15" fmla="*/ 223 h 1229"/>
                <a:gd name="T16" fmla="*/ 139 w 1250"/>
                <a:gd name="T17" fmla="*/ 1229 h 1229"/>
                <a:gd name="T18" fmla="*/ 0 w 1250"/>
                <a:gd name="T19" fmla="*/ 1229 h 1229"/>
                <a:gd name="T20" fmla="*/ 0 w 1250"/>
                <a:gd name="T21" fmla="*/ 0 h 1229"/>
                <a:gd name="T22" fmla="*/ 191 w 1250"/>
                <a:gd name="T23" fmla="*/ 0 h 1229"/>
                <a:gd name="T24" fmla="*/ 622 w 1250"/>
                <a:gd name="T25" fmla="*/ 985 h 1229"/>
                <a:gd name="T26" fmla="*/ 629 w 1250"/>
                <a:gd name="T27" fmla="*/ 985 h 1229"/>
                <a:gd name="T28" fmla="*/ 1071 w 1250"/>
                <a:gd name="T29" fmla="*/ 0 h 1229"/>
                <a:gd name="T30" fmla="*/ 1250 w 1250"/>
                <a:gd name="T31" fmla="*/ 0 h 1229"/>
                <a:gd name="T32" fmla="*/ 1250 w 1250"/>
                <a:gd name="T33" fmla="*/ 12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0" h="1229">
                  <a:moveTo>
                    <a:pt x="1250" y="1229"/>
                  </a:moveTo>
                  <a:lnTo>
                    <a:pt x="1109" y="1229"/>
                  </a:lnTo>
                  <a:lnTo>
                    <a:pt x="1109" y="228"/>
                  </a:lnTo>
                  <a:lnTo>
                    <a:pt x="1104" y="228"/>
                  </a:lnTo>
                  <a:lnTo>
                    <a:pt x="662" y="1229"/>
                  </a:lnTo>
                  <a:lnTo>
                    <a:pt x="591" y="1229"/>
                  </a:lnTo>
                  <a:lnTo>
                    <a:pt x="142" y="223"/>
                  </a:lnTo>
                  <a:lnTo>
                    <a:pt x="139" y="223"/>
                  </a:lnTo>
                  <a:lnTo>
                    <a:pt x="139" y="1229"/>
                  </a:lnTo>
                  <a:lnTo>
                    <a:pt x="0" y="1229"/>
                  </a:lnTo>
                  <a:lnTo>
                    <a:pt x="0" y="0"/>
                  </a:lnTo>
                  <a:lnTo>
                    <a:pt x="191" y="0"/>
                  </a:lnTo>
                  <a:lnTo>
                    <a:pt x="622" y="985"/>
                  </a:lnTo>
                  <a:lnTo>
                    <a:pt x="629" y="985"/>
                  </a:lnTo>
                  <a:lnTo>
                    <a:pt x="1071" y="0"/>
                  </a:lnTo>
                  <a:lnTo>
                    <a:pt x="1250" y="0"/>
                  </a:lnTo>
                  <a:lnTo>
                    <a:pt x="1250" y="1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6"/>
            <p:cNvSpPr>
              <a:spLocks noEditPoints="1"/>
            </p:cNvSpPr>
            <p:nvPr/>
          </p:nvSpPr>
          <p:spPr bwMode="auto">
            <a:xfrm>
              <a:off x="-144" y="1568"/>
              <a:ext cx="185" cy="1284"/>
            </a:xfrm>
            <a:custGeom>
              <a:avLst/>
              <a:gdLst>
                <a:gd name="T0" fmla="*/ 78 w 78"/>
                <a:gd name="T1" fmla="*/ 38 h 541"/>
                <a:gd name="T2" fmla="*/ 67 w 78"/>
                <a:gd name="T3" fmla="*/ 66 h 541"/>
                <a:gd name="T4" fmla="*/ 39 w 78"/>
                <a:gd name="T5" fmla="*/ 77 h 541"/>
                <a:gd name="T6" fmla="*/ 12 w 78"/>
                <a:gd name="T7" fmla="*/ 66 h 541"/>
                <a:gd name="T8" fmla="*/ 0 w 78"/>
                <a:gd name="T9" fmla="*/ 38 h 541"/>
                <a:gd name="T10" fmla="*/ 11 w 78"/>
                <a:gd name="T11" fmla="*/ 11 h 541"/>
                <a:gd name="T12" fmla="*/ 39 w 78"/>
                <a:gd name="T13" fmla="*/ 0 h 541"/>
                <a:gd name="T14" fmla="*/ 67 w 78"/>
                <a:gd name="T15" fmla="*/ 11 h 541"/>
                <a:gd name="T16" fmla="*/ 78 w 78"/>
                <a:gd name="T17" fmla="*/ 38 h 541"/>
                <a:gd name="T18" fmla="*/ 68 w 78"/>
                <a:gd name="T19" fmla="*/ 541 h 541"/>
                <a:gd name="T20" fmla="*/ 9 w 78"/>
                <a:gd name="T21" fmla="*/ 541 h 541"/>
                <a:gd name="T22" fmla="*/ 9 w 78"/>
                <a:gd name="T23" fmla="*/ 171 h 541"/>
                <a:gd name="T24" fmla="*/ 68 w 78"/>
                <a:gd name="T25" fmla="*/ 171 h 541"/>
                <a:gd name="T26" fmla="*/ 68 w 78"/>
                <a:gd name="T2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541">
                  <a:moveTo>
                    <a:pt x="78" y="38"/>
                  </a:moveTo>
                  <a:cubicBezTo>
                    <a:pt x="78" y="49"/>
                    <a:pt x="74" y="58"/>
                    <a:pt x="67" y="66"/>
                  </a:cubicBezTo>
                  <a:cubicBezTo>
                    <a:pt x="59" y="73"/>
                    <a:pt x="50" y="77"/>
                    <a:pt x="39" y="77"/>
                  </a:cubicBezTo>
                  <a:cubicBezTo>
                    <a:pt x="28" y="77"/>
                    <a:pt x="19" y="73"/>
                    <a:pt x="12" y="66"/>
                  </a:cubicBezTo>
                  <a:cubicBezTo>
                    <a:pt x="4" y="59"/>
                    <a:pt x="0" y="50"/>
                    <a:pt x="0" y="38"/>
                  </a:cubicBezTo>
                  <a:cubicBezTo>
                    <a:pt x="0" y="28"/>
                    <a:pt x="4" y="19"/>
                    <a:pt x="11" y="11"/>
                  </a:cubicBezTo>
                  <a:cubicBezTo>
                    <a:pt x="19" y="4"/>
                    <a:pt x="28" y="0"/>
                    <a:pt x="39" y="0"/>
                  </a:cubicBezTo>
                  <a:cubicBezTo>
                    <a:pt x="50" y="0"/>
                    <a:pt x="59" y="4"/>
                    <a:pt x="67" y="11"/>
                  </a:cubicBezTo>
                  <a:cubicBezTo>
                    <a:pt x="74" y="18"/>
                    <a:pt x="78" y="28"/>
                    <a:pt x="78" y="38"/>
                  </a:cubicBezTo>
                  <a:close/>
                  <a:moveTo>
                    <a:pt x="68" y="541"/>
                  </a:moveTo>
                  <a:cubicBezTo>
                    <a:pt x="9" y="541"/>
                    <a:pt x="9" y="541"/>
                    <a:pt x="9" y="541"/>
                  </a:cubicBezTo>
                  <a:cubicBezTo>
                    <a:pt x="9" y="171"/>
                    <a:pt x="9" y="171"/>
                    <a:pt x="9" y="171"/>
                  </a:cubicBezTo>
                  <a:cubicBezTo>
                    <a:pt x="68" y="171"/>
                    <a:pt x="68" y="171"/>
                    <a:pt x="68" y="171"/>
                  </a:cubicBezTo>
                  <a:lnTo>
                    <a:pt x="68" y="5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7"/>
            <p:cNvSpPr>
              <a:spLocks/>
            </p:cNvSpPr>
            <p:nvPr/>
          </p:nvSpPr>
          <p:spPr bwMode="auto">
            <a:xfrm>
              <a:off x="178" y="1953"/>
              <a:ext cx="659" cy="921"/>
            </a:xfrm>
            <a:custGeom>
              <a:avLst/>
              <a:gdLst>
                <a:gd name="T0" fmla="*/ 278 w 279"/>
                <a:gd name="T1" fmla="*/ 362 h 388"/>
                <a:gd name="T2" fmla="*/ 176 w 279"/>
                <a:gd name="T3" fmla="*/ 388 h 388"/>
                <a:gd name="T4" fmla="*/ 85 w 279"/>
                <a:gd name="T5" fmla="*/ 365 h 388"/>
                <a:gd name="T6" fmla="*/ 23 w 279"/>
                <a:gd name="T7" fmla="*/ 299 h 388"/>
                <a:gd name="T8" fmla="*/ 0 w 279"/>
                <a:gd name="T9" fmla="*/ 203 h 388"/>
                <a:gd name="T10" fmla="*/ 53 w 279"/>
                <a:gd name="T11" fmla="*/ 56 h 388"/>
                <a:gd name="T12" fmla="*/ 193 w 279"/>
                <a:gd name="T13" fmla="*/ 0 h 388"/>
                <a:gd name="T14" fmla="*/ 279 w 279"/>
                <a:gd name="T15" fmla="*/ 19 h 388"/>
                <a:gd name="T16" fmla="*/ 279 w 279"/>
                <a:gd name="T17" fmla="*/ 79 h 388"/>
                <a:gd name="T18" fmla="*/ 191 w 279"/>
                <a:gd name="T19" fmla="*/ 50 h 388"/>
                <a:gd name="T20" fmla="*/ 97 w 279"/>
                <a:gd name="T21" fmla="*/ 91 h 388"/>
                <a:gd name="T22" fmla="*/ 61 w 279"/>
                <a:gd name="T23" fmla="*/ 198 h 388"/>
                <a:gd name="T24" fmla="*/ 95 w 279"/>
                <a:gd name="T25" fmla="*/ 300 h 388"/>
                <a:gd name="T26" fmla="*/ 187 w 279"/>
                <a:gd name="T27" fmla="*/ 338 h 388"/>
                <a:gd name="T28" fmla="*/ 278 w 279"/>
                <a:gd name="T29" fmla="*/ 306 h 388"/>
                <a:gd name="T30" fmla="*/ 278 w 279"/>
                <a:gd name="T31" fmla="*/ 36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388">
                  <a:moveTo>
                    <a:pt x="278" y="362"/>
                  </a:moveTo>
                  <a:cubicBezTo>
                    <a:pt x="249" y="380"/>
                    <a:pt x="215" y="388"/>
                    <a:pt x="176" y="388"/>
                  </a:cubicBezTo>
                  <a:cubicBezTo>
                    <a:pt x="143" y="388"/>
                    <a:pt x="112" y="380"/>
                    <a:pt x="85" y="365"/>
                  </a:cubicBezTo>
                  <a:cubicBezTo>
                    <a:pt x="59" y="349"/>
                    <a:pt x="38" y="327"/>
                    <a:pt x="23" y="299"/>
                  </a:cubicBezTo>
                  <a:cubicBezTo>
                    <a:pt x="8" y="270"/>
                    <a:pt x="0" y="239"/>
                    <a:pt x="0" y="203"/>
                  </a:cubicBezTo>
                  <a:cubicBezTo>
                    <a:pt x="0" y="142"/>
                    <a:pt x="18" y="93"/>
                    <a:pt x="53" y="56"/>
                  </a:cubicBezTo>
                  <a:cubicBezTo>
                    <a:pt x="88" y="18"/>
                    <a:pt x="135" y="0"/>
                    <a:pt x="193" y="0"/>
                  </a:cubicBezTo>
                  <a:cubicBezTo>
                    <a:pt x="225" y="0"/>
                    <a:pt x="254" y="6"/>
                    <a:pt x="279" y="19"/>
                  </a:cubicBezTo>
                  <a:cubicBezTo>
                    <a:pt x="279" y="79"/>
                    <a:pt x="279" y="79"/>
                    <a:pt x="279" y="79"/>
                  </a:cubicBezTo>
                  <a:cubicBezTo>
                    <a:pt x="251" y="60"/>
                    <a:pt x="222" y="50"/>
                    <a:pt x="191" y="50"/>
                  </a:cubicBezTo>
                  <a:cubicBezTo>
                    <a:pt x="152" y="50"/>
                    <a:pt x="121" y="64"/>
                    <a:pt x="97" y="91"/>
                  </a:cubicBezTo>
                  <a:cubicBezTo>
                    <a:pt x="73" y="119"/>
                    <a:pt x="61" y="154"/>
                    <a:pt x="61" y="198"/>
                  </a:cubicBezTo>
                  <a:cubicBezTo>
                    <a:pt x="61" y="241"/>
                    <a:pt x="72" y="275"/>
                    <a:pt x="95" y="300"/>
                  </a:cubicBezTo>
                  <a:cubicBezTo>
                    <a:pt x="118" y="325"/>
                    <a:pt x="149" y="338"/>
                    <a:pt x="187" y="338"/>
                  </a:cubicBezTo>
                  <a:cubicBezTo>
                    <a:pt x="219" y="338"/>
                    <a:pt x="250" y="327"/>
                    <a:pt x="278" y="306"/>
                  </a:cubicBezTo>
                  <a:lnTo>
                    <a:pt x="278" y="3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8"/>
            <p:cNvSpPr>
              <a:spLocks/>
            </p:cNvSpPr>
            <p:nvPr/>
          </p:nvSpPr>
          <p:spPr bwMode="auto">
            <a:xfrm>
              <a:off x="991" y="1957"/>
              <a:ext cx="456" cy="895"/>
            </a:xfrm>
            <a:custGeom>
              <a:avLst/>
              <a:gdLst>
                <a:gd name="T0" fmla="*/ 193 w 193"/>
                <a:gd name="T1" fmla="*/ 67 h 377"/>
                <a:gd name="T2" fmla="*/ 148 w 193"/>
                <a:gd name="T3" fmla="*/ 55 h 377"/>
                <a:gd name="T4" fmla="*/ 84 w 193"/>
                <a:gd name="T5" fmla="*/ 92 h 377"/>
                <a:gd name="T6" fmla="*/ 59 w 193"/>
                <a:gd name="T7" fmla="*/ 188 h 377"/>
                <a:gd name="T8" fmla="*/ 59 w 193"/>
                <a:gd name="T9" fmla="*/ 377 h 377"/>
                <a:gd name="T10" fmla="*/ 0 w 193"/>
                <a:gd name="T11" fmla="*/ 377 h 377"/>
                <a:gd name="T12" fmla="*/ 0 w 193"/>
                <a:gd name="T13" fmla="*/ 7 h 377"/>
                <a:gd name="T14" fmla="*/ 59 w 193"/>
                <a:gd name="T15" fmla="*/ 7 h 377"/>
                <a:gd name="T16" fmla="*/ 59 w 193"/>
                <a:gd name="T17" fmla="*/ 83 h 377"/>
                <a:gd name="T18" fmla="*/ 61 w 193"/>
                <a:gd name="T19" fmla="*/ 83 h 377"/>
                <a:gd name="T20" fmla="*/ 99 w 193"/>
                <a:gd name="T21" fmla="*/ 23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0" y="67"/>
                    <a:pt x="84" y="92"/>
                  </a:cubicBezTo>
                  <a:cubicBezTo>
                    <a:pt x="68" y="117"/>
                    <a:pt x="59" y="149"/>
                    <a:pt x="59" y="188"/>
                  </a:cubicBezTo>
                  <a:cubicBezTo>
                    <a:pt x="59" y="377"/>
                    <a:pt x="59" y="377"/>
                    <a:pt x="59" y="377"/>
                  </a:cubicBezTo>
                  <a:cubicBezTo>
                    <a:pt x="0" y="377"/>
                    <a:pt x="0" y="377"/>
                    <a:pt x="0" y="377"/>
                  </a:cubicBezTo>
                  <a:cubicBezTo>
                    <a:pt x="0" y="7"/>
                    <a:pt x="0" y="7"/>
                    <a:pt x="0" y="7"/>
                  </a:cubicBezTo>
                  <a:cubicBezTo>
                    <a:pt x="59" y="7"/>
                    <a:pt x="59" y="7"/>
                    <a:pt x="59" y="7"/>
                  </a:cubicBezTo>
                  <a:cubicBezTo>
                    <a:pt x="59" y="83"/>
                    <a:pt x="59" y="83"/>
                    <a:pt x="59" y="83"/>
                  </a:cubicBezTo>
                  <a:cubicBezTo>
                    <a:pt x="61" y="83"/>
                    <a:pt x="61" y="83"/>
                    <a:pt x="61" y="83"/>
                  </a:cubicBezTo>
                  <a:cubicBezTo>
                    <a:pt x="69" y="58"/>
                    <a:pt x="82" y="37"/>
                    <a:pt x="99" y="23"/>
                  </a:cubicBezTo>
                  <a:cubicBezTo>
                    <a:pt x="116" y="8"/>
                    <a:pt x="136" y="0"/>
                    <a:pt x="158" y="0"/>
                  </a:cubicBezTo>
                  <a:cubicBezTo>
                    <a:pt x="173" y="0"/>
                    <a:pt x="185" y="2"/>
                    <a:pt x="193" y="5"/>
                  </a:cubicBezTo>
                  <a:lnTo>
                    <a:pt x="193"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9"/>
            <p:cNvSpPr>
              <a:spLocks noEditPoints="1"/>
            </p:cNvSpPr>
            <p:nvPr/>
          </p:nvSpPr>
          <p:spPr bwMode="auto">
            <a:xfrm>
              <a:off x="1454" y="1953"/>
              <a:ext cx="863" cy="921"/>
            </a:xfrm>
            <a:custGeom>
              <a:avLst/>
              <a:gdLst>
                <a:gd name="T0" fmla="*/ 365 w 365"/>
                <a:gd name="T1" fmla="*/ 193 h 388"/>
                <a:gd name="T2" fmla="*/ 315 w 365"/>
                <a:gd name="T3" fmla="*/ 335 h 388"/>
                <a:gd name="T4" fmla="*/ 181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0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1"/>
                    <a:pt x="348" y="299"/>
                    <a:pt x="315" y="335"/>
                  </a:cubicBezTo>
                  <a:cubicBezTo>
                    <a:pt x="281" y="370"/>
                    <a:pt x="237" y="388"/>
                    <a:pt x="181"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0"/>
                    <a:pt x="185" y="50"/>
                  </a:cubicBezTo>
                  <a:cubicBezTo>
                    <a:pt x="147" y="50"/>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0"/>
            <p:cNvSpPr>
              <a:spLocks/>
            </p:cNvSpPr>
            <p:nvPr/>
          </p:nvSpPr>
          <p:spPr bwMode="auto">
            <a:xfrm>
              <a:off x="2418" y="1953"/>
              <a:ext cx="537" cy="921"/>
            </a:xfrm>
            <a:custGeom>
              <a:avLst/>
              <a:gdLst>
                <a:gd name="T0" fmla="*/ 227 w 227"/>
                <a:gd name="T1" fmla="*/ 280 h 388"/>
                <a:gd name="T2" fmla="*/ 190 w 227"/>
                <a:gd name="T3" fmla="*/ 358 h 388"/>
                <a:gd name="T4" fmla="*/ 92 w 227"/>
                <a:gd name="T5" fmla="*/ 388 h 388"/>
                <a:gd name="T6" fmla="*/ 0 w 227"/>
                <a:gd name="T7" fmla="*/ 366 h 388"/>
                <a:gd name="T8" fmla="*/ 0 w 227"/>
                <a:gd name="T9" fmla="*/ 302 h 388"/>
                <a:gd name="T10" fmla="*/ 96 w 227"/>
                <a:gd name="T11" fmla="*/ 338 h 388"/>
                <a:gd name="T12" fmla="*/ 167 w 227"/>
                <a:gd name="T13" fmla="*/ 286 h 388"/>
                <a:gd name="T14" fmla="*/ 153 w 227"/>
                <a:gd name="T15" fmla="*/ 252 h 388"/>
                <a:gd name="T16" fmla="*/ 90 w 227"/>
                <a:gd name="T17" fmla="*/ 216 h 388"/>
                <a:gd name="T18" fmla="*/ 21 w 227"/>
                <a:gd name="T19" fmla="*/ 171 h 388"/>
                <a:gd name="T20" fmla="*/ 1 w 227"/>
                <a:gd name="T21" fmla="*/ 107 h 388"/>
                <a:gd name="T22" fmla="*/ 38 w 227"/>
                <a:gd name="T23" fmla="*/ 31 h 388"/>
                <a:gd name="T24" fmla="*/ 131 w 227"/>
                <a:gd name="T25" fmla="*/ 0 h 388"/>
                <a:gd name="T26" fmla="*/ 210 w 227"/>
                <a:gd name="T27" fmla="*/ 17 h 388"/>
                <a:gd name="T28" fmla="*/ 210 w 227"/>
                <a:gd name="T29" fmla="*/ 77 h 388"/>
                <a:gd name="T30" fmla="*/ 126 w 227"/>
                <a:gd name="T31" fmla="*/ 50 h 388"/>
                <a:gd name="T32" fmla="*/ 79 w 227"/>
                <a:gd name="T33" fmla="*/ 65 h 388"/>
                <a:gd name="T34" fmla="*/ 61 w 227"/>
                <a:gd name="T35" fmla="*/ 102 h 388"/>
                <a:gd name="T36" fmla="*/ 75 w 227"/>
                <a:gd name="T37" fmla="*/ 140 h 388"/>
                <a:gd name="T38" fmla="*/ 132 w 227"/>
                <a:gd name="T39" fmla="*/ 171 h 388"/>
                <a:gd name="T40" fmla="*/ 206 w 227"/>
                <a:gd name="T41" fmla="*/ 218 h 388"/>
                <a:gd name="T42" fmla="*/ 227 w 227"/>
                <a:gd name="T43" fmla="*/ 28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8">
                  <a:moveTo>
                    <a:pt x="227" y="280"/>
                  </a:moveTo>
                  <a:cubicBezTo>
                    <a:pt x="227" y="312"/>
                    <a:pt x="215" y="338"/>
                    <a:pt x="190" y="358"/>
                  </a:cubicBezTo>
                  <a:cubicBezTo>
                    <a:pt x="166" y="378"/>
                    <a:pt x="133" y="388"/>
                    <a:pt x="92" y="388"/>
                  </a:cubicBezTo>
                  <a:cubicBezTo>
                    <a:pt x="57" y="388"/>
                    <a:pt x="26" y="381"/>
                    <a:pt x="0" y="366"/>
                  </a:cubicBezTo>
                  <a:cubicBezTo>
                    <a:pt x="0" y="302"/>
                    <a:pt x="0" y="302"/>
                    <a:pt x="0" y="302"/>
                  </a:cubicBezTo>
                  <a:cubicBezTo>
                    <a:pt x="29" y="326"/>
                    <a:pt x="61" y="338"/>
                    <a:pt x="96" y="338"/>
                  </a:cubicBezTo>
                  <a:cubicBezTo>
                    <a:pt x="143" y="338"/>
                    <a:pt x="167" y="320"/>
                    <a:pt x="167" y="286"/>
                  </a:cubicBezTo>
                  <a:cubicBezTo>
                    <a:pt x="167" y="272"/>
                    <a:pt x="162" y="261"/>
                    <a:pt x="153" y="252"/>
                  </a:cubicBezTo>
                  <a:cubicBezTo>
                    <a:pt x="144" y="243"/>
                    <a:pt x="123" y="231"/>
                    <a:pt x="90" y="216"/>
                  </a:cubicBezTo>
                  <a:cubicBezTo>
                    <a:pt x="58" y="202"/>
                    <a:pt x="34" y="187"/>
                    <a:pt x="21" y="171"/>
                  </a:cubicBezTo>
                  <a:cubicBezTo>
                    <a:pt x="7" y="155"/>
                    <a:pt x="1" y="134"/>
                    <a:pt x="1" y="107"/>
                  </a:cubicBezTo>
                  <a:cubicBezTo>
                    <a:pt x="1" y="77"/>
                    <a:pt x="13" y="51"/>
                    <a:pt x="38" y="31"/>
                  </a:cubicBezTo>
                  <a:cubicBezTo>
                    <a:pt x="62" y="10"/>
                    <a:pt x="93" y="0"/>
                    <a:pt x="131" y="0"/>
                  </a:cubicBezTo>
                  <a:cubicBezTo>
                    <a:pt x="160" y="0"/>
                    <a:pt x="187" y="6"/>
                    <a:pt x="210" y="17"/>
                  </a:cubicBezTo>
                  <a:cubicBezTo>
                    <a:pt x="210" y="77"/>
                    <a:pt x="210" y="77"/>
                    <a:pt x="210" y="77"/>
                  </a:cubicBezTo>
                  <a:cubicBezTo>
                    <a:pt x="186" y="59"/>
                    <a:pt x="158" y="50"/>
                    <a:pt x="126" y="50"/>
                  </a:cubicBezTo>
                  <a:cubicBezTo>
                    <a:pt x="107" y="50"/>
                    <a:pt x="91" y="55"/>
                    <a:pt x="79" y="65"/>
                  </a:cubicBezTo>
                  <a:cubicBezTo>
                    <a:pt x="67" y="75"/>
                    <a:pt x="61" y="87"/>
                    <a:pt x="61" y="102"/>
                  </a:cubicBezTo>
                  <a:cubicBezTo>
                    <a:pt x="61" y="119"/>
                    <a:pt x="66" y="131"/>
                    <a:pt x="75" y="140"/>
                  </a:cubicBezTo>
                  <a:cubicBezTo>
                    <a:pt x="84" y="149"/>
                    <a:pt x="103" y="159"/>
                    <a:pt x="132" y="171"/>
                  </a:cubicBezTo>
                  <a:cubicBezTo>
                    <a:pt x="167" y="186"/>
                    <a:pt x="192" y="202"/>
                    <a:pt x="206" y="218"/>
                  </a:cubicBezTo>
                  <a:cubicBezTo>
                    <a:pt x="220" y="235"/>
                    <a:pt x="227" y="255"/>
                    <a:pt x="227" y="2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11"/>
            <p:cNvSpPr>
              <a:spLocks noEditPoints="1"/>
            </p:cNvSpPr>
            <p:nvPr/>
          </p:nvSpPr>
          <p:spPr bwMode="auto">
            <a:xfrm>
              <a:off x="3038" y="1953"/>
              <a:ext cx="863" cy="921"/>
            </a:xfrm>
            <a:custGeom>
              <a:avLst/>
              <a:gdLst>
                <a:gd name="T0" fmla="*/ 365 w 365"/>
                <a:gd name="T1" fmla="*/ 193 h 388"/>
                <a:gd name="T2" fmla="*/ 315 w 365"/>
                <a:gd name="T3" fmla="*/ 335 h 388"/>
                <a:gd name="T4" fmla="*/ 180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0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1"/>
                    <a:pt x="348" y="299"/>
                    <a:pt x="315" y="335"/>
                  </a:cubicBezTo>
                  <a:cubicBezTo>
                    <a:pt x="281" y="370"/>
                    <a:pt x="237" y="388"/>
                    <a:pt x="180"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0"/>
                    <a:pt x="185" y="50"/>
                  </a:cubicBezTo>
                  <a:cubicBezTo>
                    <a:pt x="147" y="50"/>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2"/>
            <p:cNvSpPr>
              <a:spLocks/>
            </p:cNvSpPr>
            <p:nvPr/>
          </p:nvSpPr>
          <p:spPr bwMode="auto">
            <a:xfrm>
              <a:off x="3934" y="1532"/>
              <a:ext cx="529" cy="1320"/>
            </a:xfrm>
            <a:custGeom>
              <a:avLst/>
              <a:gdLst>
                <a:gd name="T0" fmla="*/ 224 w 224"/>
                <a:gd name="T1" fmla="*/ 60 h 556"/>
                <a:gd name="T2" fmla="*/ 184 w 224"/>
                <a:gd name="T3" fmla="*/ 50 h 556"/>
                <a:gd name="T4" fmla="*/ 122 w 224"/>
                <a:gd name="T5" fmla="*/ 129 h 556"/>
                <a:gd name="T6" fmla="*/ 122 w 224"/>
                <a:gd name="T7" fmla="*/ 186 h 556"/>
                <a:gd name="T8" fmla="*/ 209 w 224"/>
                <a:gd name="T9" fmla="*/ 186 h 556"/>
                <a:gd name="T10" fmla="*/ 209 w 224"/>
                <a:gd name="T11" fmla="*/ 236 h 556"/>
                <a:gd name="T12" fmla="*/ 122 w 224"/>
                <a:gd name="T13" fmla="*/ 236 h 556"/>
                <a:gd name="T14" fmla="*/ 122 w 224"/>
                <a:gd name="T15" fmla="*/ 556 h 556"/>
                <a:gd name="T16" fmla="*/ 63 w 224"/>
                <a:gd name="T17" fmla="*/ 556 h 556"/>
                <a:gd name="T18" fmla="*/ 63 w 224"/>
                <a:gd name="T19" fmla="*/ 236 h 556"/>
                <a:gd name="T20" fmla="*/ 0 w 224"/>
                <a:gd name="T21" fmla="*/ 236 h 556"/>
                <a:gd name="T22" fmla="*/ 0 w 224"/>
                <a:gd name="T23" fmla="*/ 186 h 556"/>
                <a:gd name="T24" fmla="*/ 63 w 224"/>
                <a:gd name="T25" fmla="*/ 186 h 556"/>
                <a:gd name="T26" fmla="*/ 63 w 224"/>
                <a:gd name="T27" fmla="*/ 126 h 556"/>
                <a:gd name="T28" fmla="*/ 96 w 224"/>
                <a:gd name="T29" fmla="*/ 35 h 556"/>
                <a:gd name="T30" fmla="*/ 181 w 224"/>
                <a:gd name="T31" fmla="*/ 0 h 556"/>
                <a:gd name="T32" fmla="*/ 224 w 224"/>
                <a:gd name="T33" fmla="*/ 6 h 556"/>
                <a:gd name="T34" fmla="*/ 224 w 224"/>
                <a:gd name="T35"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556">
                  <a:moveTo>
                    <a:pt x="224" y="60"/>
                  </a:moveTo>
                  <a:cubicBezTo>
                    <a:pt x="212" y="53"/>
                    <a:pt x="199" y="50"/>
                    <a:pt x="184" y="50"/>
                  </a:cubicBezTo>
                  <a:cubicBezTo>
                    <a:pt x="143" y="50"/>
                    <a:pt x="122" y="76"/>
                    <a:pt x="122" y="129"/>
                  </a:cubicBezTo>
                  <a:cubicBezTo>
                    <a:pt x="122" y="186"/>
                    <a:pt x="122" y="186"/>
                    <a:pt x="122" y="186"/>
                  </a:cubicBezTo>
                  <a:cubicBezTo>
                    <a:pt x="209" y="186"/>
                    <a:pt x="209" y="186"/>
                    <a:pt x="209" y="186"/>
                  </a:cubicBezTo>
                  <a:cubicBezTo>
                    <a:pt x="209" y="236"/>
                    <a:pt x="209" y="236"/>
                    <a:pt x="209" y="236"/>
                  </a:cubicBezTo>
                  <a:cubicBezTo>
                    <a:pt x="122" y="236"/>
                    <a:pt x="122" y="236"/>
                    <a:pt x="122" y="236"/>
                  </a:cubicBezTo>
                  <a:cubicBezTo>
                    <a:pt x="122" y="556"/>
                    <a:pt x="122" y="556"/>
                    <a:pt x="122" y="556"/>
                  </a:cubicBezTo>
                  <a:cubicBezTo>
                    <a:pt x="63" y="556"/>
                    <a:pt x="63" y="556"/>
                    <a:pt x="63" y="556"/>
                  </a:cubicBezTo>
                  <a:cubicBezTo>
                    <a:pt x="63" y="236"/>
                    <a:pt x="63" y="236"/>
                    <a:pt x="63" y="236"/>
                  </a:cubicBezTo>
                  <a:cubicBezTo>
                    <a:pt x="0" y="236"/>
                    <a:pt x="0" y="236"/>
                    <a:pt x="0" y="236"/>
                  </a:cubicBezTo>
                  <a:cubicBezTo>
                    <a:pt x="0" y="186"/>
                    <a:pt x="0" y="186"/>
                    <a:pt x="0" y="186"/>
                  </a:cubicBezTo>
                  <a:cubicBezTo>
                    <a:pt x="63" y="186"/>
                    <a:pt x="63" y="186"/>
                    <a:pt x="63" y="186"/>
                  </a:cubicBezTo>
                  <a:cubicBezTo>
                    <a:pt x="63" y="126"/>
                    <a:pt x="63" y="126"/>
                    <a:pt x="63" y="126"/>
                  </a:cubicBezTo>
                  <a:cubicBezTo>
                    <a:pt x="63" y="88"/>
                    <a:pt x="74" y="58"/>
                    <a:pt x="96" y="35"/>
                  </a:cubicBezTo>
                  <a:cubicBezTo>
                    <a:pt x="118" y="12"/>
                    <a:pt x="146" y="0"/>
                    <a:pt x="181" y="0"/>
                  </a:cubicBezTo>
                  <a:cubicBezTo>
                    <a:pt x="199" y="0"/>
                    <a:pt x="213" y="2"/>
                    <a:pt x="224" y="6"/>
                  </a:cubicBezTo>
                  <a:lnTo>
                    <a:pt x="224"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3"/>
            <p:cNvSpPr>
              <a:spLocks/>
            </p:cNvSpPr>
            <p:nvPr/>
          </p:nvSpPr>
          <p:spPr bwMode="auto">
            <a:xfrm>
              <a:off x="4416" y="1713"/>
              <a:ext cx="513" cy="1161"/>
            </a:xfrm>
            <a:custGeom>
              <a:avLst/>
              <a:gdLst>
                <a:gd name="T0" fmla="*/ 217 w 217"/>
                <a:gd name="T1" fmla="*/ 477 h 489"/>
                <a:gd name="T2" fmla="*/ 161 w 217"/>
                <a:gd name="T3" fmla="*/ 489 h 489"/>
                <a:gd name="T4" fmla="*/ 64 w 217"/>
                <a:gd name="T5" fmla="*/ 379 h 489"/>
                <a:gd name="T6" fmla="*/ 64 w 217"/>
                <a:gd name="T7" fmla="*/ 160 h 489"/>
                <a:gd name="T8" fmla="*/ 0 w 217"/>
                <a:gd name="T9" fmla="*/ 160 h 489"/>
                <a:gd name="T10" fmla="*/ 0 w 217"/>
                <a:gd name="T11" fmla="*/ 110 h 489"/>
                <a:gd name="T12" fmla="*/ 64 w 217"/>
                <a:gd name="T13" fmla="*/ 110 h 489"/>
                <a:gd name="T14" fmla="*/ 64 w 217"/>
                <a:gd name="T15" fmla="*/ 19 h 489"/>
                <a:gd name="T16" fmla="*/ 123 w 217"/>
                <a:gd name="T17" fmla="*/ 0 h 489"/>
                <a:gd name="T18" fmla="*/ 123 w 217"/>
                <a:gd name="T19" fmla="*/ 110 h 489"/>
                <a:gd name="T20" fmla="*/ 217 w 217"/>
                <a:gd name="T21" fmla="*/ 110 h 489"/>
                <a:gd name="T22" fmla="*/ 217 w 217"/>
                <a:gd name="T23" fmla="*/ 160 h 489"/>
                <a:gd name="T24" fmla="*/ 123 w 217"/>
                <a:gd name="T25" fmla="*/ 160 h 489"/>
                <a:gd name="T26" fmla="*/ 123 w 217"/>
                <a:gd name="T27" fmla="*/ 369 h 489"/>
                <a:gd name="T28" fmla="*/ 136 w 217"/>
                <a:gd name="T29" fmla="*/ 422 h 489"/>
                <a:gd name="T30" fmla="*/ 178 w 217"/>
                <a:gd name="T31" fmla="*/ 438 h 489"/>
                <a:gd name="T32" fmla="*/ 217 w 217"/>
                <a:gd name="T33" fmla="*/ 426 h 489"/>
                <a:gd name="T34" fmla="*/ 217 w 217"/>
                <a:gd name="T35" fmla="*/ 47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489">
                  <a:moveTo>
                    <a:pt x="217" y="477"/>
                  </a:moveTo>
                  <a:cubicBezTo>
                    <a:pt x="203" y="485"/>
                    <a:pt x="184" y="489"/>
                    <a:pt x="161" y="489"/>
                  </a:cubicBezTo>
                  <a:cubicBezTo>
                    <a:pt x="96" y="489"/>
                    <a:pt x="64" y="452"/>
                    <a:pt x="64" y="379"/>
                  </a:cubicBezTo>
                  <a:cubicBezTo>
                    <a:pt x="64" y="160"/>
                    <a:pt x="64" y="160"/>
                    <a:pt x="64" y="160"/>
                  </a:cubicBezTo>
                  <a:cubicBezTo>
                    <a:pt x="0" y="160"/>
                    <a:pt x="0" y="160"/>
                    <a:pt x="0" y="160"/>
                  </a:cubicBezTo>
                  <a:cubicBezTo>
                    <a:pt x="0" y="110"/>
                    <a:pt x="0" y="110"/>
                    <a:pt x="0" y="110"/>
                  </a:cubicBezTo>
                  <a:cubicBezTo>
                    <a:pt x="64" y="110"/>
                    <a:pt x="64" y="110"/>
                    <a:pt x="64" y="110"/>
                  </a:cubicBezTo>
                  <a:cubicBezTo>
                    <a:pt x="64" y="19"/>
                    <a:pt x="64" y="19"/>
                    <a:pt x="64" y="19"/>
                  </a:cubicBezTo>
                  <a:cubicBezTo>
                    <a:pt x="123" y="0"/>
                    <a:pt x="123" y="0"/>
                    <a:pt x="123" y="0"/>
                  </a:cubicBezTo>
                  <a:cubicBezTo>
                    <a:pt x="123" y="110"/>
                    <a:pt x="123" y="110"/>
                    <a:pt x="123" y="110"/>
                  </a:cubicBezTo>
                  <a:cubicBezTo>
                    <a:pt x="217" y="110"/>
                    <a:pt x="217" y="110"/>
                    <a:pt x="217" y="110"/>
                  </a:cubicBezTo>
                  <a:cubicBezTo>
                    <a:pt x="217" y="160"/>
                    <a:pt x="217" y="160"/>
                    <a:pt x="217" y="160"/>
                  </a:cubicBezTo>
                  <a:cubicBezTo>
                    <a:pt x="123" y="160"/>
                    <a:pt x="123" y="160"/>
                    <a:pt x="123" y="160"/>
                  </a:cubicBezTo>
                  <a:cubicBezTo>
                    <a:pt x="123" y="369"/>
                    <a:pt x="123" y="369"/>
                    <a:pt x="123" y="369"/>
                  </a:cubicBezTo>
                  <a:cubicBezTo>
                    <a:pt x="123" y="394"/>
                    <a:pt x="128" y="412"/>
                    <a:pt x="136" y="422"/>
                  </a:cubicBezTo>
                  <a:cubicBezTo>
                    <a:pt x="145" y="433"/>
                    <a:pt x="159" y="438"/>
                    <a:pt x="178" y="438"/>
                  </a:cubicBezTo>
                  <a:cubicBezTo>
                    <a:pt x="193" y="438"/>
                    <a:pt x="206" y="434"/>
                    <a:pt x="217" y="426"/>
                  </a:cubicBezTo>
                  <a:lnTo>
                    <a:pt x="217"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4"/>
            <p:cNvSpPr>
              <a:spLocks noEditPoints="1"/>
            </p:cNvSpPr>
            <p:nvPr/>
          </p:nvSpPr>
          <p:spPr bwMode="auto">
            <a:xfrm>
              <a:off x="5290" y="1623"/>
              <a:ext cx="1090" cy="1229"/>
            </a:xfrm>
            <a:custGeom>
              <a:avLst/>
              <a:gdLst>
                <a:gd name="T0" fmla="*/ 1090 w 1090"/>
                <a:gd name="T1" fmla="*/ 1229 h 1229"/>
                <a:gd name="T2" fmla="*/ 932 w 1090"/>
                <a:gd name="T3" fmla="*/ 1229 h 1229"/>
                <a:gd name="T4" fmla="*/ 802 w 1090"/>
                <a:gd name="T5" fmla="*/ 885 h 1229"/>
                <a:gd name="T6" fmla="*/ 282 w 1090"/>
                <a:gd name="T7" fmla="*/ 885 h 1229"/>
                <a:gd name="T8" fmla="*/ 159 w 1090"/>
                <a:gd name="T9" fmla="*/ 1229 h 1229"/>
                <a:gd name="T10" fmla="*/ 0 w 1090"/>
                <a:gd name="T11" fmla="*/ 1229 h 1229"/>
                <a:gd name="T12" fmla="*/ 468 w 1090"/>
                <a:gd name="T13" fmla="*/ 0 h 1229"/>
                <a:gd name="T14" fmla="*/ 617 w 1090"/>
                <a:gd name="T15" fmla="*/ 0 h 1229"/>
                <a:gd name="T16" fmla="*/ 1090 w 1090"/>
                <a:gd name="T17" fmla="*/ 1229 h 1229"/>
                <a:gd name="T18" fmla="*/ 754 w 1090"/>
                <a:gd name="T19" fmla="*/ 755 h 1229"/>
                <a:gd name="T20" fmla="*/ 542 w 1090"/>
                <a:gd name="T21" fmla="*/ 180 h 1229"/>
                <a:gd name="T22" fmla="*/ 539 w 1090"/>
                <a:gd name="T23" fmla="*/ 180 h 1229"/>
                <a:gd name="T24" fmla="*/ 329 w 1090"/>
                <a:gd name="T25" fmla="*/ 755 h 1229"/>
                <a:gd name="T26" fmla="*/ 754 w 1090"/>
                <a:gd name="T27" fmla="*/ 7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0" h="1229">
                  <a:moveTo>
                    <a:pt x="1090" y="1229"/>
                  </a:moveTo>
                  <a:lnTo>
                    <a:pt x="932" y="1229"/>
                  </a:lnTo>
                  <a:lnTo>
                    <a:pt x="802" y="885"/>
                  </a:lnTo>
                  <a:lnTo>
                    <a:pt x="282" y="885"/>
                  </a:lnTo>
                  <a:lnTo>
                    <a:pt x="159" y="1229"/>
                  </a:lnTo>
                  <a:lnTo>
                    <a:pt x="0" y="1229"/>
                  </a:lnTo>
                  <a:lnTo>
                    <a:pt x="468" y="0"/>
                  </a:lnTo>
                  <a:lnTo>
                    <a:pt x="617" y="0"/>
                  </a:lnTo>
                  <a:lnTo>
                    <a:pt x="1090" y="1229"/>
                  </a:lnTo>
                  <a:close/>
                  <a:moveTo>
                    <a:pt x="754" y="755"/>
                  </a:moveTo>
                  <a:lnTo>
                    <a:pt x="542" y="180"/>
                  </a:lnTo>
                  <a:lnTo>
                    <a:pt x="539" y="180"/>
                  </a:lnTo>
                  <a:lnTo>
                    <a:pt x="329" y="755"/>
                  </a:lnTo>
                  <a:lnTo>
                    <a:pt x="754" y="7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5"/>
            <p:cNvSpPr>
              <a:spLocks/>
            </p:cNvSpPr>
            <p:nvPr/>
          </p:nvSpPr>
          <p:spPr bwMode="auto">
            <a:xfrm>
              <a:off x="6441" y="1974"/>
              <a:ext cx="726" cy="878"/>
            </a:xfrm>
            <a:custGeom>
              <a:avLst/>
              <a:gdLst>
                <a:gd name="T0" fmla="*/ 726 w 726"/>
                <a:gd name="T1" fmla="*/ 40 h 878"/>
                <a:gd name="T2" fmla="*/ 206 w 726"/>
                <a:gd name="T3" fmla="*/ 760 h 878"/>
                <a:gd name="T4" fmla="*/ 719 w 726"/>
                <a:gd name="T5" fmla="*/ 760 h 878"/>
                <a:gd name="T6" fmla="*/ 719 w 726"/>
                <a:gd name="T7" fmla="*/ 878 h 878"/>
                <a:gd name="T8" fmla="*/ 0 w 726"/>
                <a:gd name="T9" fmla="*/ 878 h 878"/>
                <a:gd name="T10" fmla="*/ 0 w 726"/>
                <a:gd name="T11" fmla="*/ 836 h 878"/>
                <a:gd name="T12" fmla="*/ 518 w 726"/>
                <a:gd name="T13" fmla="*/ 119 h 878"/>
                <a:gd name="T14" fmla="*/ 50 w 726"/>
                <a:gd name="T15" fmla="*/ 119 h 878"/>
                <a:gd name="T16" fmla="*/ 50 w 726"/>
                <a:gd name="T17" fmla="*/ 0 h 878"/>
                <a:gd name="T18" fmla="*/ 726 w 726"/>
                <a:gd name="T19" fmla="*/ 0 h 878"/>
                <a:gd name="T20" fmla="*/ 726 w 726"/>
                <a:gd name="T21" fmla="*/ 40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878">
                  <a:moveTo>
                    <a:pt x="726" y="40"/>
                  </a:moveTo>
                  <a:lnTo>
                    <a:pt x="206" y="760"/>
                  </a:lnTo>
                  <a:lnTo>
                    <a:pt x="719" y="760"/>
                  </a:lnTo>
                  <a:lnTo>
                    <a:pt x="719" y="878"/>
                  </a:lnTo>
                  <a:lnTo>
                    <a:pt x="0" y="878"/>
                  </a:lnTo>
                  <a:lnTo>
                    <a:pt x="0" y="836"/>
                  </a:lnTo>
                  <a:lnTo>
                    <a:pt x="518" y="119"/>
                  </a:lnTo>
                  <a:lnTo>
                    <a:pt x="50" y="119"/>
                  </a:lnTo>
                  <a:lnTo>
                    <a:pt x="50" y="0"/>
                  </a:lnTo>
                  <a:lnTo>
                    <a:pt x="726" y="0"/>
                  </a:lnTo>
                  <a:lnTo>
                    <a:pt x="72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6"/>
            <p:cNvSpPr>
              <a:spLocks/>
            </p:cNvSpPr>
            <p:nvPr/>
          </p:nvSpPr>
          <p:spPr bwMode="auto">
            <a:xfrm>
              <a:off x="7271" y="1974"/>
              <a:ext cx="728" cy="900"/>
            </a:xfrm>
            <a:custGeom>
              <a:avLst/>
              <a:gdLst>
                <a:gd name="T0" fmla="*/ 308 w 308"/>
                <a:gd name="T1" fmla="*/ 370 h 379"/>
                <a:gd name="T2" fmla="*/ 248 w 308"/>
                <a:gd name="T3" fmla="*/ 370 h 379"/>
                <a:gd name="T4" fmla="*/ 248 w 308"/>
                <a:gd name="T5" fmla="*/ 312 h 379"/>
                <a:gd name="T6" fmla="*/ 247 w 308"/>
                <a:gd name="T7" fmla="*/ 312 h 379"/>
                <a:gd name="T8" fmla="*/ 133 w 308"/>
                <a:gd name="T9" fmla="*/ 379 h 379"/>
                <a:gd name="T10" fmla="*/ 0 w 308"/>
                <a:gd name="T11" fmla="*/ 221 h 379"/>
                <a:gd name="T12" fmla="*/ 0 w 308"/>
                <a:gd name="T13" fmla="*/ 0 h 379"/>
                <a:gd name="T14" fmla="*/ 60 w 308"/>
                <a:gd name="T15" fmla="*/ 0 h 379"/>
                <a:gd name="T16" fmla="*/ 60 w 308"/>
                <a:gd name="T17" fmla="*/ 212 h 379"/>
                <a:gd name="T18" fmla="*/ 149 w 308"/>
                <a:gd name="T19" fmla="*/ 329 h 379"/>
                <a:gd name="T20" fmla="*/ 221 w 308"/>
                <a:gd name="T21" fmla="*/ 297 h 379"/>
                <a:gd name="T22" fmla="*/ 248 w 308"/>
                <a:gd name="T23" fmla="*/ 213 h 379"/>
                <a:gd name="T24" fmla="*/ 248 w 308"/>
                <a:gd name="T25" fmla="*/ 0 h 379"/>
                <a:gd name="T26" fmla="*/ 308 w 308"/>
                <a:gd name="T27" fmla="*/ 0 h 379"/>
                <a:gd name="T28" fmla="*/ 308 w 308"/>
                <a:gd name="T29" fmla="*/ 3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379">
                  <a:moveTo>
                    <a:pt x="308" y="370"/>
                  </a:moveTo>
                  <a:cubicBezTo>
                    <a:pt x="248" y="370"/>
                    <a:pt x="248" y="370"/>
                    <a:pt x="248" y="370"/>
                  </a:cubicBezTo>
                  <a:cubicBezTo>
                    <a:pt x="248" y="312"/>
                    <a:pt x="248" y="312"/>
                    <a:pt x="248" y="312"/>
                  </a:cubicBezTo>
                  <a:cubicBezTo>
                    <a:pt x="247" y="312"/>
                    <a:pt x="247" y="312"/>
                    <a:pt x="247" y="312"/>
                  </a:cubicBezTo>
                  <a:cubicBezTo>
                    <a:pt x="222" y="357"/>
                    <a:pt x="184" y="379"/>
                    <a:pt x="133" y="379"/>
                  </a:cubicBezTo>
                  <a:cubicBezTo>
                    <a:pt x="45" y="379"/>
                    <a:pt x="0" y="327"/>
                    <a:pt x="0" y="221"/>
                  </a:cubicBezTo>
                  <a:cubicBezTo>
                    <a:pt x="0" y="0"/>
                    <a:pt x="0" y="0"/>
                    <a:pt x="0" y="0"/>
                  </a:cubicBezTo>
                  <a:cubicBezTo>
                    <a:pt x="60" y="0"/>
                    <a:pt x="60" y="0"/>
                    <a:pt x="60" y="0"/>
                  </a:cubicBezTo>
                  <a:cubicBezTo>
                    <a:pt x="60" y="212"/>
                    <a:pt x="60" y="212"/>
                    <a:pt x="60" y="212"/>
                  </a:cubicBezTo>
                  <a:cubicBezTo>
                    <a:pt x="60" y="290"/>
                    <a:pt x="90" y="329"/>
                    <a:pt x="149" y="329"/>
                  </a:cubicBezTo>
                  <a:cubicBezTo>
                    <a:pt x="179" y="329"/>
                    <a:pt x="203" y="318"/>
                    <a:pt x="221" y="297"/>
                  </a:cubicBezTo>
                  <a:cubicBezTo>
                    <a:pt x="239" y="275"/>
                    <a:pt x="248" y="247"/>
                    <a:pt x="248" y="213"/>
                  </a:cubicBezTo>
                  <a:cubicBezTo>
                    <a:pt x="248" y="0"/>
                    <a:pt x="248" y="0"/>
                    <a:pt x="248" y="0"/>
                  </a:cubicBezTo>
                  <a:cubicBezTo>
                    <a:pt x="308" y="0"/>
                    <a:pt x="308" y="0"/>
                    <a:pt x="308" y="0"/>
                  </a:cubicBezTo>
                  <a:lnTo>
                    <a:pt x="308"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7"/>
            <p:cNvSpPr>
              <a:spLocks/>
            </p:cNvSpPr>
            <p:nvPr/>
          </p:nvSpPr>
          <p:spPr bwMode="auto">
            <a:xfrm>
              <a:off x="8226" y="1957"/>
              <a:ext cx="456" cy="895"/>
            </a:xfrm>
            <a:custGeom>
              <a:avLst/>
              <a:gdLst>
                <a:gd name="T0" fmla="*/ 193 w 193"/>
                <a:gd name="T1" fmla="*/ 67 h 377"/>
                <a:gd name="T2" fmla="*/ 148 w 193"/>
                <a:gd name="T3" fmla="*/ 55 h 377"/>
                <a:gd name="T4" fmla="*/ 84 w 193"/>
                <a:gd name="T5" fmla="*/ 92 h 377"/>
                <a:gd name="T6" fmla="*/ 60 w 193"/>
                <a:gd name="T7" fmla="*/ 188 h 377"/>
                <a:gd name="T8" fmla="*/ 60 w 193"/>
                <a:gd name="T9" fmla="*/ 377 h 377"/>
                <a:gd name="T10" fmla="*/ 0 w 193"/>
                <a:gd name="T11" fmla="*/ 377 h 377"/>
                <a:gd name="T12" fmla="*/ 0 w 193"/>
                <a:gd name="T13" fmla="*/ 7 h 377"/>
                <a:gd name="T14" fmla="*/ 60 w 193"/>
                <a:gd name="T15" fmla="*/ 7 h 377"/>
                <a:gd name="T16" fmla="*/ 60 w 193"/>
                <a:gd name="T17" fmla="*/ 83 h 377"/>
                <a:gd name="T18" fmla="*/ 61 w 193"/>
                <a:gd name="T19" fmla="*/ 83 h 377"/>
                <a:gd name="T20" fmla="*/ 99 w 193"/>
                <a:gd name="T21" fmla="*/ 23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1" y="67"/>
                    <a:pt x="84" y="92"/>
                  </a:cubicBezTo>
                  <a:cubicBezTo>
                    <a:pt x="68" y="117"/>
                    <a:pt x="60" y="149"/>
                    <a:pt x="60" y="188"/>
                  </a:cubicBezTo>
                  <a:cubicBezTo>
                    <a:pt x="60" y="377"/>
                    <a:pt x="60" y="377"/>
                    <a:pt x="60" y="377"/>
                  </a:cubicBezTo>
                  <a:cubicBezTo>
                    <a:pt x="0" y="377"/>
                    <a:pt x="0" y="377"/>
                    <a:pt x="0" y="377"/>
                  </a:cubicBezTo>
                  <a:cubicBezTo>
                    <a:pt x="0" y="7"/>
                    <a:pt x="0" y="7"/>
                    <a:pt x="0" y="7"/>
                  </a:cubicBezTo>
                  <a:cubicBezTo>
                    <a:pt x="60" y="7"/>
                    <a:pt x="60" y="7"/>
                    <a:pt x="60" y="7"/>
                  </a:cubicBezTo>
                  <a:cubicBezTo>
                    <a:pt x="60" y="83"/>
                    <a:pt x="60" y="83"/>
                    <a:pt x="60" y="83"/>
                  </a:cubicBezTo>
                  <a:cubicBezTo>
                    <a:pt x="61" y="83"/>
                    <a:pt x="61" y="83"/>
                    <a:pt x="61" y="83"/>
                  </a:cubicBezTo>
                  <a:cubicBezTo>
                    <a:pt x="69" y="58"/>
                    <a:pt x="82" y="37"/>
                    <a:pt x="99" y="23"/>
                  </a:cubicBezTo>
                  <a:cubicBezTo>
                    <a:pt x="116" y="8"/>
                    <a:pt x="136" y="0"/>
                    <a:pt x="158" y="0"/>
                  </a:cubicBezTo>
                  <a:cubicBezTo>
                    <a:pt x="173" y="0"/>
                    <a:pt x="185" y="2"/>
                    <a:pt x="193" y="5"/>
                  </a:cubicBezTo>
                  <a:lnTo>
                    <a:pt x="193"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8"/>
            <p:cNvSpPr>
              <a:spLocks noEditPoints="1"/>
            </p:cNvSpPr>
            <p:nvPr/>
          </p:nvSpPr>
          <p:spPr bwMode="auto">
            <a:xfrm>
              <a:off x="8689" y="1953"/>
              <a:ext cx="764" cy="921"/>
            </a:xfrm>
            <a:custGeom>
              <a:avLst/>
              <a:gdLst>
                <a:gd name="T0" fmla="*/ 323 w 323"/>
                <a:gd name="T1" fmla="*/ 209 h 388"/>
                <a:gd name="T2" fmla="*/ 62 w 323"/>
                <a:gd name="T3" fmla="*/ 209 h 388"/>
                <a:gd name="T4" fmla="*/ 95 w 323"/>
                <a:gd name="T5" fmla="*/ 305 h 388"/>
                <a:gd name="T6" fmla="*/ 183 w 323"/>
                <a:gd name="T7" fmla="*/ 338 h 388"/>
                <a:gd name="T8" fmla="*/ 297 w 323"/>
                <a:gd name="T9" fmla="*/ 297 h 388"/>
                <a:gd name="T10" fmla="*/ 297 w 323"/>
                <a:gd name="T11" fmla="*/ 352 h 388"/>
                <a:gd name="T12" fmla="*/ 169 w 323"/>
                <a:gd name="T13" fmla="*/ 388 h 388"/>
                <a:gd name="T14" fmla="*/ 45 w 323"/>
                <a:gd name="T15" fmla="*/ 337 h 388"/>
                <a:gd name="T16" fmla="*/ 0 w 323"/>
                <a:gd name="T17" fmla="*/ 195 h 388"/>
                <a:gd name="T18" fmla="*/ 23 w 323"/>
                <a:gd name="T19" fmla="*/ 95 h 388"/>
                <a:gd name="T20" fmla="*/ 84 w 323"/>
                <a:gd name="T21" fmla="*/ 25 h 388"/>
                <a:gd name="T22" fmla="*/ 171 w 323"/>
                <a:gd name="T23" fmla="*/ 0 h 388"/>
                <a:gd name="T24" fmla="*/ 283 w 323"/>
                <a:gd name="T25" fmla="*/ 47 h 388"/>
                <a:gd name="T26" fmla="*/ 323 w 323"/>
                <a:gd name="T27" fmla="*/ 178 h 388"/>
                <a:gd name="T28" fmla="*/ 323 w 323"/>
                <a:gd name="T29" fmla="*/ 209 h 388"/>
                <a:gd name="T30" fmla="*/ 263 w 323"/>
                <a:gd name="T31" fmla="*/ 159 h 388"/>
                <a:gd name="T32" fmla="*/ 238 w 323"/>
                <a:gd name="T33" fmla="*/ 79 h 388"/>
                <a:gd name="T34" fmla="*/ 170 w 323"/>
                <a:gd name="T35" fmla="*/ 50 h 388"/>
                <a:gd name="T36" fmla="*/ 100 w 323"/>
                <a:gd name="T37" fmla="*/ 80 h 388"/>
                <a:gd name="T38" fmla="*/ 63 w 323"/>
                <a:gd name="T39" fmla="*/ 159 h 388"/>
                <a:gd name="T40" fmla="*/ 263 w 323"/>
                <a:gd name="T41"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388">
                  <a:moveTo>
                    <a:pt x="323" y="209"/>
                  </a:moveTo>
                  <a:cubicBezTo>
                    <a:pt x="62" y="209"/>
                    <a:pt x="62" y="209"/>
                    <a:pt x="62" y="209"/>
                  </a:cubicBezTo>
                  <a:cubicBezTo>
                    <a:pt x="63" y="251"/>
                    <a:pt x="74" y="282"/>
                    <a:pt x="95" y="305"/>
                  </a:cubicBezTo>
                  <a:cubicBezTo>
                    <a:pt x="116" y="327"/>
                    <a:pt x="145" y="338"/>
                    <a:pt x="183" y="338"/>
                  </a:cubicBezTo>
                  <a:cubicBezTo>
                    <a:pt x="225" y="338"/>
                    <a:pt x="263" y="324"/>
                    <a:pt x="297" y="297"/>
                  </a:cubicBezTo>
                  <a:cubicBezTo>
                    <a:pt x="297" y="352"/>
                    <a:pt x="297" y="352"/>
                    <a:pt x="297" y="352"/>
                  </a:cubicBezTo>
                  <a:cubicBezTo>
                    <a:pt x="265" y="376"/>
                    <a:pt x="222" y="388"/>
                    <a:pt x="169" y="388"/>
                  </a:cubicBezTo>
                  <a:cubicBezTo>
                    <a:pt x="116" y="388"/>
                    <a:pt x="75" y="371"/>
                    <a:pt x="45" y="337"/>
                  </a:cubicBezTo>
                  <a:cubicBezTo>
                    <a:pt x="15" y="303"/>
                    <a:pt x="0" y="256"/>
                    <a:pt x="0" y="195"/>
                  </a:cubicBezTo>
                  <a:cubicBezTo>
                    <a:pt x="0" y="159"/>
                    <a:pt x="8" y="125"/>
                    <a:pt x="23" y="95"/>
                  </a:cubicBezTo>
                  <a:cubicBezTo>
                    <a:pt x="38" y="65"/>
                    <a:pt x="58" y="41"/>
                    <a:pt x="84" y="25"/>
                  </a:cubicBezTo>
                  <a:cubicBezTo>
                    <a:pt x="110" y="8"/>
                    <a:pt x="139" y="0"/>
                    <a:pt x="171" y="0"/>
                  </a:cubicBezTo>
                  <a:cubicBezTo>
                    <a:pt x="219" y="0"/>
                    <a:pt x="256" y="15"/>
                    <a:pt x="283" y="47"/>
                  </a:cubicBezTo>
                  <a:cubicBezTo>
                    <a:pt x="310" y="78"/>
                    <a:pt x="323" y="122"/>
                    <a:pt x="323" y="178"/>
                  </a:cubicBezTo>
                  <a:lnTo>
                    <a:pt x="323" y="209"/>
                  </a:lnTo>
                  <a:close/>
                  <a:moveTo>
                    <a:pt x="263" y="159"/>
                  </a:moveTo>
                  <a:cubicBezTo>
                    <a:pt x="262" y="124"/>
                    <a:pt x="254" y="98"/>
                    <a:pt x="238" y="79"/>
                  </a:cubicBezTo>
                  <a:cubicBezTo>
                    <a:pt x="222" y="60"/>
                    <a:pt x="199" y="50"/>
                    <a:pt x="170" y="50"/>
                  </a:cubicBezTo>
                  <a:cubicBezTo>
                    <a:pt x="143" y="50"/>
                    <a:pt x="119" y="60"/>
                    <a:pt x="100" y="80"/>
                  </a:cubicBezTo>
                  <a:cubicBezTo>
                    <a:pt x="80" y="100"/>
                    <a:pt x="68" y="126"/>
                    <a:pt x="63" y="159"/>
                  </a:cubicBezTo>
                  <a:lnTo>
                    <a:pt x="26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8" name="Group 237"/>
          <p:cNvGrpSpPr/>
          <p:nvPr/>
        </p:nvGrpSpPr>
        <p:grpSpPr>
          <a:xfrm>
            <a:off x="2380014" y="1134694"/>
            <a:ext cx="8558528" cy="3648240"/>
            <a:chOff x="2380014" y="120177"/>
            <a:chExt cx="8558528" cy="3648240"/>
          </a:xfrm>
        </p:grpSpPr>
        <p:sp>
          <p:nvSpPr>
            <p:cNvPr id="239" name="Parallelogram 238"/>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40" name="Parallelogram 239"/>
            <p:cNvSpPr/>
            <p:nvPr/>
          </p:nvSpPr>
          <p:spPr bwMode="auto">
            <a:xfrm rot="12339937" flipV="1">
              <a:off x="6324056" y="786665"/>
              <a:ext cx="4614486" cy="282155"/>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41" name="Parallelogram 240"/>
            <p:cNvSpPr/>
            <p:nvPr/>
          </p:nvSpPr>
          <p:spPr bwMode="auto">
            <a:xfrm rot="9253198">
              <a:off x="6401648" y="2700826"/>
              <a:ext cx="4528652" cy="295464"/>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42" name="Parallelogram 241"/>
            <p:cNvSpPr/>
            <p:nvPr/>
          </p:nvSpPr>
          <p:spPr bwMode="auto">
            <a:xfrm rot="12339937" flipV="1">
              <a:off x="2380014" y="2690849"/>
              <a:ext cx="4597499" cy="303004"/>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43" name="TextBox 242"/>
            <p:cNvSpPr txBox="1"/>
            <p:nvPr/>
          </p:nvSpPr>
          <p:spPr bwMode="auto">
            <a:xfrm rot="21360000">
              <a:off x="5408994" y="339173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Core Services</a:t>
              </a:r>
            </a:p>
          </p:txBody>
        </p:sp>
        <p:sp>
          <p:nvSpPr>
            <p:cNvPr id="244" name="Parallelogram 243"/>
            <p:cNvSpPr/>
            <p:nvPr/>
          </p:nvSpPr>
          <p:spPr bwMode="auto">
            <a:xfrm rot="9253198">
              <a:off x="2387621" y="768462"/>
              <a:ext cx="4525794" cy="295464"/>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pic>
          <p:nvPicPr>
            <p:cNvPr id="245" name="Picture 2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689" y="950575"/>
              <a:ext cx="1828799" cy="1082566"/>
            </a:xfrm>
            <a:prstGeom prst="rect">
              <a:avLst/>
            </a:prstGeom>
          </p:spPr>
        </p:pic>
        <p:pic>
          <p:nvPicPr>
            <p:cNvPr id="246" name="Picture 2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5621" y="1073035"/>
              <a:ext cx="1828799" cy="1082566"/>
            </a:xfrm>
            <a:prstGeom prst="rect">
              <a:avLst/>
            </a:prstGeom>
          </p:spPr>
        </p:pic>
        <p:pic>
          <p:nvPicPr>
            <p:cNvPr id="247" name="Picture 2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9553" y="1195496"/>
              <a:ext cx="1828799" cy="1082566"/>
            </a:xfrm>
            <a:prstGeom prst="rect">
              <a:avLst/>
            </a:prstGeom>
          </p:spPr>
        </p:pic>
        <p:pic>
          <p:nvPicPr>
            <p:cNvPr id="248" name="Picture 2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3655" y="1883037"/>
              <a:ext cx="1828799" cy="1082566"/>
            </a:xfrm>
            <a:prstGeom prst="rect">
              <a:avLst/>
            </a:prstGeom>
          </p:spPr>
        </p:pic>
        <p:pic>
          <p:nvPicPr>
            <p:cNvPr id="249" name="Picture 2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57587" y="1953054"/>
              <a:ext cx="1828799" cy="1082566"/>
            </a:xfrm>
            <a:prstGeom prst="rect">
              <a:avLst/>
            </a:prstGeom>
          </p:spPr>
        </p:pic>
        <p:pic>
          <p:nvPicPr>
            <p:cNvPr id="250" name="Picture 24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1255" y="120177"/>
              <a:ext cx="1828799" cy="1082566"/>
            </a:xfrm>
            <a:prstGeom prst="rect">
              <a:avLst/>
            </a:prstGeom>
          </p:spPr>
        </p:pic>
      </p:grpSp>
      <p:sp>
        <p:nvSpPr>
          <p:cNvPr id="251" name="Parallelogram 250" hidden="1"/>
          <p:cNvSpPr/>
          <p:nvPr/>
        </p:nvSpPr>
        <p:spPr bwMode="auto">
          <a:xfrm rot="1552040">
            <a:off x="3088479" y="1879102"/>
            <a:ext cx="7187278"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52" name="Freeform 21"/>
          <p:cNvSpPr>
            <a:spLocks/>
          </p:cNvSpPr>
          <p:nvPr/>
        </p:nvSpPr>
        <p:spPr bwMode="auto">
          <a:xfrm>
            <a:off x="6947534" y="3361381"/>
            <a:ext cx="196850" cy="98425"/>
          </a:xfrm>
          <a:custGeom>
            <a:avLst/>
            <a:gdLst>
              <a:gd name="T0" fmla="*/ 124 w 124"/>
              <a:gd name="T1" fmla="*/ 0 h 62"/>
              <a:gd name="T2" fmla="*/ 0 w 124"/>
              <a:gd name="T3" fmla="*/ 0 h 62"/>
              <a:gd name="T4" fmla="*/ 0 w 124"/>
              <a:gd name="T5" fmla="*/ 11 h 62"/>
              <a:gd name="T6" fmla="*/ 41 w 124"/>
              <a:gd name="T7" fmla="*/ 11 h 62"/>
              <a:gd name="T8" fmla="*/ 41 w 124"/>
              <a:gd name="T9" fmla="*/ 62 h 62"/>
              <a:gd name="T10" fmla="*/ 78 w 124"/>
              <a:gd name="T11" fmla="*/ 62 h 62"/>
              <a:gd name="T12" fmla="*/ 78 w 124"/>
              <a:gd name="T13" fmla="*/ 11 h 62"/>
              <a:gd name="T14" fmla="*/ 124 w 124"/>
              <a:gd name="T15" fmla="*/ 11 h 62"/>
              <a:gd name="T16" fmla="*/ 124 w 124"/>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62">
                <a:moveTo>
                  <a:pt x="124" y="0"/>
                </a:moveTo>
                <a:lnTo>
                  <a:pt x="0" y="0"/>
                </a:lnTo>
                <a:lnTo>
                  <a:pt x="0" y="11"/>
                </a:lnTo>
                <a:lnTo>
                  <a:pt x="41" y="11"/>
                </a:lnTo>
                <a:lnTo>
                  <a:pt x="41" y="62"/>
                </a:lnTo>
                <a:lnTo>
                  <a:pt x="78" y="62"/>
                </a:lnTo>
                <a:lnTo>
                  <a:pt x="78" y="11"/>
                </a:lnTo>
                <a:lnTo>
                  <a:pt x="124" y="11"/>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54" name="Group 253" hidden="1"/>
          <p:cNvGrpSpPr/>
          <p:nvPr/>
        </p:nvGrpSpPr>
        <p:grpSpPr>
          <a:xfrm>
            <a:off x="2366493" y="992188"/>
            <a:ext cx="8589378" cy="3446952"/>
            <a:chOff x="6856112" y="407357"/>
            <a:chExt cx="8589378" cy="3446952"/>
          </a:xfrm>
        </p:grpSpPr>
        <p:sp>
          <p:nvSpPr>
            <p:cNvPr id="255" name="Parallelogram 254"/>
            <p:cNvSpPr/>
            <p:nvPr/>
          </p:nvSpPr>
          <p:spPr bwMode="auto">
            <a:xfrm rot="12339937" flipV="1">
              <a:off x="10806163" y="810232"/>
              <a:ext cx="4625462" cy="344653"/>
            </a:xfrm>
            <a:prstGeom prst="parallelogram">
              <a:avLst>
                <a:gd name="adj" fmla="val 47899"/>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56" name="Parallelogram 255"/>
            <p:cNvSpPr/>
            <p:nvPr/>
          </p:nvSpPr>
          <p:spPr bwMode="auto">
            <a:xfrm rot="9253198">
              <a:off x="6856112" y="807644"/>
              <a:ext cx="4560167" cy="325925"/>
            </a:xfrm>
            <a:prstGeom prst="parallelogram">
              <a:avLst>
                <a:gd name="adj" fmla="val 50631"/>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57" name="Parallelogram 256"/>
            <p:cNvSpPr/>
            <p:nvPr/>
          </p:nvSpPr>
          <p:spPr bwMode="auto">
            <a:xfrm rot="1552040">
              <a:off x="7534821" y="407357"/>
              <a:ext cx="7225202" cy="3446952"/>
            </a:xfrm>
            <a:prstGeom prst="parallelogram">
              <a:avLst>
                <a:gd name="adj" fmla="val 79555"/>
              </a:avLst>
            </a:prstGeom>
            <a:solidFill>
              <a:srgbClr val="282828">
                <a:alpha val="34902"/>
              </a:srgbClr>
            </a:soli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258" name="Parallelogram 257"/>
            <p:cNvSpPr/>
            <p:nvPr/>
          </p:nvSpPr>
          <p:spPr bwMode="auto">
            <a:xfrm rot="9253198">
              <a:off x="10869282" y="2741774"/>
              <a:ext cx="4576208" cy="348686"/>
            </a:xfrm>
            <a:prstGeom prst="parallelogram">
              <a:avLst>
                <a:gd name="adj" fmla="val 48935"/>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pic>
          <p:nvPicPr>
            <p:cNvPr id="259" name="Picture 25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5108" y="1316384"/>
              <a:ext cx="1828799" cy="1082566"/>
            </a:xfrm>
            <a:prstGeom prst="rect">
              <a:avLst/>
            </a:prstGeom>
          </p:spPr>
        </p:pic>
        <p:pic>
          <p:nvPicPr>
            <p:cNvPr id="260" name="Picture 2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3278" y="1899252"/>
              <a:ext cx="1828799" cy="1082566"/>
            </a:xfrm>
            <a:prstGeom prst="rect">
              <a:avLst/>
            </a:prstGeom>
          </p:spPr>
        </p:pic>
        <p:pic>
          <p:nvPicPr>
            <p:cNvPr id="261" name="Picture 26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13950" y="586130"/>
              <a:ext cx="1828800" cy="1085193"/>
            </a:xfrm>
            <a:prstGeom prst="rect">
              <a:avLst/>
            </a:prstGeom>
          </p:spPr>
        </p:pic>
        <p:pic>
          <p:nvPicPr>
            <p:cNvPr id="262" name="Picture 2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905699" y="1303334"/>
              <a:ext cx="1828799" cy="1082566"/>
            </a:xfrm>
            <a:prstGeom prst="rect">
              <a:avLst/>
            </a:prstGeom>
          </p:spPr>
        </p:pic>
        <p:sp>
          <p:nvSpPr>
            <p:cNvPr id="263" name="Parallelogram 262"/>
            <p:cNvSpPr/>
            <p:nvPr/>
          </p:nvSpPr>
          <p:spPr bwMode="auto">
            <a:xfrm rot="12339937" flipV="1">
              <a:off x="6864562" y="2732104"/>
              <a:ext cx="4613255" cy="346684"/>
            </a:xfrm>
            <a:prstGeom prst="parallelogram">
              <a:avLst>
                <a:gd name="adj" fmla="val 46708"/>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64" name="TextBox 263"/>
            <p:cNvSpPr txBox="1"/>
            <p:nvPr/>
          </p:nvSpPr>
          <p:spPr bwMode="auto">
            <a:xfrm rot="21360000">
              <a:off x="9845879" y="3413411"/>
              <a:ext cx="1319713" cy="22299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Edge Services</a:t>
              </a:r>
            </a:p>
          </p:txBody>
        </p:sp>
      </p:grpSp>
      <p:sp>
        <p:nvSpPr>
          <p:cNvPr id="265" name="Parallelogram 264" hidden="1"/>
          <p:cNvSpPr/>
          <p:nvPr/>
        </p:nvSpPr>
        <p:spPr bwMode="auto">
          <a:xfrm rot="1552040">
            <a:off x="3047499" y="1492869"/>
            <a:ext cx="7217047" cy="3454229"/>
          </a:xfrm>
          <a:prstGeom prst="parallelogram">
            <a:avLst>
              <a:gd name="adj" fmla="val 79555"/>
            </a:avLst>
          </a:prstGeom>
          <a:solidFill>
            <a:srgbClr val="282828">
              <a:alpha val="21961"/>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66" name="Parallelogram 265" hidden="1"/>
          <p:cNvSpPr/>
          <p:nvPr/>
        </p:nvSpPr>
        <p:spPr bwMode="auto">
          <a:xfrm rot="9253198">
            <a:off x="6055679" y="3102346"/>
            <a:ext cx="5256208"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grpSp>
        <p:nvGrpSpPr>
          <p:cNvPr id="83" name="Group 82"/>
          <p:cNvGrpSpPr/>
          <p:nvPr/>
        </p:nvGrpSpPr>
        <p:grpSpPr>
          <a:xfrm>
            <a:off x="2369821" y="983278"/>
            <a:ext cx="8589378" cy="3446952"/>
            <a:chOff x="6856112" y="407357"/>
            <a:chExt cx="8589378" cy="3446952"/>
          </a:xfrm>
        </p:grpSpPr>
        <p:sp>
          <p:nvSpPr>
            <p:cNvPr id="84" name="Parallelogram 83"/>
            <p:cNvSpPr/>
            <p:nvPr/>
          </p:nvSpPr>
          <p:spPr bwMode="auto">
            <a:xfrm rot="12339937" flipV="1">
              <a:off x="10806163" y="810232"/>
              <a:ext cx="4625462" cy="344653"/>
            </a:xfrm>
            <a:prstGeom prst="parallelogram">
              <a:avLst>
                <a:gd name="adj" fmla="val 47899"/>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5" name="Parallelogram 84"/>
            <p:cNvSpPr/>
            <p:nvPr/>
          </p:nvSpPr>
          <p:spPr bwMode="auto">
            <a:xfrm rot="9253198">
              <a:off x="6856112" y="807644"/>
              <a:ext cx="4560167" cy="325925"/>
            </a:xfrm>
            <a:prstGeom prst="parallelogram">
              <a:avLst>
                <a:gd name="adj" fmla="val 50631"/>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6" name="Parallelogram 85"/>
            <p:cNvSpPr/>
            <p:nvPr/>
          </p:nvSpPr>
          <p:spPr bwMode="auto">
            <a:xfrm rot="1552040">
              <a:off x="7534821" y="407357"/>
              <a:ext cx="7225202" cy="3446952"/>
            </a:xfrm>
            <a:prstGeom prst="parallelogram">
              <a:avLst>
                <a:gd name="adj" fmla="val 79555"/>
              </a:avLst>
            </a:prstGeom>
            <a:solidFill>
              <a:srgbClr val="282828">
                <a:alpha val="34902"/>
              </a:srgbClr>
            </a:soli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87" name="Parallelogram 86"/>
            <p:cNvSpPr/>
            <p:nvPr/>
          </p:nvSpPr>
          <p:spPr bwMode="auto">
            <a:xfrm rot="9253198">
              <a:off x="10869282" y="2741774"/>
              <a:ext cx="4576208" cy="348686"/>
            </a:xfrm>
            <a:prstGeom prst="parallelogram">
              <a:avLst>
                <a:gd name="adj" fmla="val 48935"/>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pic>
          <p:nvPicPr>
            <p:cNvPr id="88" name="Picture 8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5108" y="1316384"/>
              <a:ext cx="1828799" cy="1082566"/>
            </a:xfrm>
            <a:prstGeom prst="rect">
              <a:avLst/>
            </a:prstGeom>
          </p:spPr>
        </p:pic>
        <p:pic>
          <p:nvPicPr>
            <p:cNvPr id="89" name="Picture 8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3278" y="1899252"/>
              <a:ext cx="1828799" cy="1082566"/>
            </a:xfrm>
            <a:prstGeom prst="rect">
              <a:avLst/>
            </a:prstGeom>
          </p:spPr>
        </p:pic>
        <p:pic>
          <p:nvPicPr>
            <p:cNvPr id="90" name="Picture 8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13950" y="586130"/>
              <a:ext cx="1828800" cy="1085193"/>
            </a:xfrm>
            <a:prstGeom prst="rect">
              <a:avLst/>
            </a:prstGeom>
          </p:spPr>
        </p:pic>
        <p:pic>
          <p:nvPicPr>
            <p:cNvPr id="91" name="Picture 9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905699" y="1303334"/>
              <a:ext cx="1828799" cy="1082566"/>
            </a:xfrm>
            <a:prstGeom prst="rect">
              <a:avLst/>
            </a:prstGeom>
          </p:spPr>
        </p:pic>
        <p:sp>
          <p:nvSpPr>
            <p:cNvPr id="92" name="Parallelogram 91"/>
            <p:cNvSpPr/>
            <p:nvPr/>
          </p:nvSpPr>
          <p:spPr bwMode="auto">
            <a:xfrm rot="12339937" flipV="1">
              <a:off x="6864562" y="2732104"/>
              <a:ext cx="4613255" cy="346684"/>
            </a:xfrm>
            <a:prstGeom prst="parallelogram">
              <a:avLst>
                <a:gd name="adj" fmla="val 46708"/>
              </a:avLst>
            </a:prstGeom>
            <a:solidFill>
              <a:srgbClr val="282828">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3" name="TextBox 92"/>
            <p:cNvSpPr txBox="1"/>
            <p:nvPr/>
          </p:nvSpPr>
          <p:spPr bwMode="auto">
            <a:xfrm rot="21360000">
              <a:off x="9845879" y="3413411"/>
              <a:ext cx="1319713" cy="22299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Edge Services</a:t>
              </a:r>
            </a:p>
          </p:txBody>
        </p:sp>
      </p:grpSp>
      <p:sp>
        <p:nvSpPr>
          <p:cNvPr id="94" name="Parallelogram 93"/>
          <p:cNvSpPr/>
          <p:nvPr/>
        </p:nvSpPr>
        <p:spPr bwMode="auto">
          <a:xfrm rot="9253198">
            <a:off x="6077778" y="3155300"/>
            <a:ext cx="5229549" cy="1606231"/>
          </a:xfrm>
          <a:prstGeom prst="parallelogram">
            <a:avLst>
              <a:gd name="adj" fmla="val 49691"/>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pic>
        <p:nvPicPr>
          <p:cNvPr id="253" name="Picture 252"/>
          <p:cNvPicPr>
            <a:picLocks noChangeAspect="1"/>
          </p:cNvPicPr>
          <p:nvPr/>
        </p:nvPicPr>
        <p:blipFill>
          <a:blip r:embed="rId17"/>
          <a:stretch>
            <a:fillRect/>
          </a:stretch>
        </p:blipFill>
        <p:spPr>
          <a:xfrm>
            <a:off x="6716330" y="3344862"/>
            <a:ext cx="3811133" cy="547696"/>
          </a:xfrm>
          <a:prstGeom prst="rect">
            <a:avLst/>
          </a:prstGeom>
          <a:scene3d>
            <a:camera prst="orthographicFront">
              <a:rot lat="2100000" lon="19200000" rev="0"/>
            </a:camera>
            <a:lightRig rig="threePt" dir="t"/>
          </a:scene3d>
        </p:spPr>
      </p:pic>
      <p:sp>
        <p:nvSpPr>
          <p:cNvPr id="216" name="Parallelogram 215"/>
          <p:cNvSpPr/>
          <p:nvPr/>
        </p:nvSpPr>
        <p:spPr bwMode="auto">
          <a:xfrm rot="12374211" flipV="1">
            <a:off x="2041686" y="3118015"/>
            <a:ext cx="5262733" cy="1619803"/>
          </a:xfrm>
          <a:prstGeom prst="parallelogram">
            <a:avLst>
              <a:gd name="adj" fmla="val 4758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Tree>
    <p:extLst>
      <p:ext uri="{BB962C8B-B14F-4D97-AF65-F5344CB8AC3E}">
        <p14:creationId xmlns:p14="http://schemas.microsoft.com/office/powerpoint/2010/main" val="40398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16"/>
                                        </p:tgtEl>
                                      </p:cBhvr>
                                    </p:animEffect>
                                    <p:set>
                                      <p:cBhvr>
                                        <p:cTn id="7" dur="1" fill="hold">
                                          <p:stCondLst>
                                            <p:cond delay="499"/>
                                          </p:stCondLst>
                                        </p:cTn>
                                        <p:tgtEl>
                                          <p:spTgt spid="2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53"/>
                                        </p:tgtEl>
                                      </p:cBhvr>
                                    </p:animEffect>
                                    <p:set>
                                      <p:cBhvr>
                                        <p:cTn id="10" dur="1" fill="hold">
                                          <p:stCondLst>
                                            <p:cond delay="499"/>
                                          </p:stCondLst>
                                        </p:cTn>
                                        <p:tgtEl>
                                          <p:spTgt spid="25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7"/>
                                        </p:tgtEl>
                                      </p:cBhvr>
                                    </p:animEffect>
                                    <p:set>
                                      <p:cBhvr>
                                        <p:cTn id="13" dur="1" fill="hold">
                                          <p:stCondLst>
                                            <p:cond delay="499"/>
                                          </p:stCondLst>
                                        </p:cTn>
                                        <p:tgtEl>
                                          <p:spTgt spid="17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17"/>
                                        </p:tgtEl>
                                      </p:cBhvr>
                                    </p:animEffect>
                                    <p:set>
                                      <p:cBhvr>
                                        <p:cTn id="16" dur="1" fill="hold">
                                          <p:stCondLst>
                                            <p:cond delay="499"/>
                                          </p:stCondLst>
                                        </p:cTn>
                                        <p:tgtEl>
                                          <p:spTgt spid="21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4"/>
                                        </p:tgtEl>
                                      </p:cBhvr>
                                    </p:animEffect>
                                    <p:set>
                                      <p:cBhvr>
                                        <p:cTn id="19" dur="1" fill="hold">
                                          <p:stCondLst>
                                            <p:cond delay="499"/>
                                          </p:stCondLst>
                                        </p:cTn>
                                        <p:tgtEl>
                                          <p:spTgt spid="94"/>
                                        </p:tgtEl>
                                        <p:attrNameLst>
                                          <p:attrName>style.visibility</p:attrName>
                                        </p:attrNameLst>
                                      </p:cBhvr>
                                      <p:to>
                                        <p:strVal val="hidden"/>
                                      </p:to>
                                    </p:set>
                                  </p:childTnLst>
                                </p:cTn>
                              </p:par>
                              <p:par>
                                <p:cTn id="20" presetID="10" presetClass="entr" presetSubtype="0" fill="hold" nodeType="withEffect">
                                  <p:stCondLst>
                                    <p:cond delay="400"/>
                                  </p:stCondLst>
                                  <p:childTnLst>
                                    <p:set>
                                      <p:cBhvr>
                                        <p:cTn id="21" dur="1" fill="hold">
                                          <p:stCondLst>
                                            <p:cond delay="0"/>
                                          </p:stCondLst>
                                        </p:cTn>
                                        <p:tgtEl>
                                          <p:spTgt spid="238"/>
                                        </p:tgtEl>
                                        <p:attrNameLst>
                                          <p:attrName>style.visibility</p:attrName>
                                        </p:attrNameLst>
                                      </p:cBhvr>
                                      <p:to>
                                        <p:strVal val="visible"/>
                                      </p:to>
                                    </p:set>
                                    <p:animEffect transition="in" filter="fade">
                                      <p:cBhvr>
                                        <p:cTn id="22" dur="700"/>
                                        <p:tgtEl>
                                          <p:spTgt spid="238"/>
                                        </p:tgtEl>
                                      </p:cBhvr>
                                    </p:animEffect>
                                  </p:childTnLst>
                                </p:cTn>
                              </p:par>
                              <p:par>
                                <p:cTn id="23" presetID="42" presetClass="path" presetSubtype="0" accel="48000" decel="52000" fill="hold" nodeType="withEffect">
                                  <p:stCondLst>
                                    <p:cond delay="1400"/>
                                  </p:stCondLst>
                                  <p:childTnLst>
                                    <p:animMotion origin="layout" path="M 1.30712E-6 5.35633E-7 L 1.30712E-6 0.12301 " pathEditMode="relative" rAng="0" ptsTypes="AA">
                                      <p:cBhvr>
                                        <p:cTn id="24" dur="750" fill="hold"/>
                                        <p:tgtEl>
                                          <p:spTgt spid="238"/>
                                        </p:tgtEl>
                                        <p:attrNameLst>
                                          <p:attrName>ppt_x</p:attrName>
                                          <p:attrName>ppt_y</p:attrName>
                                        </p:attrNameLst>
                                      </p:cBhvr>
                                      <p:rCtr x="0" y="6151"/>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1"/>
                                        </p:tgtEl>
                                        <p:attrNameLst>
                                          <p:attrName>style.visibility</p:attrName>
                                        </p:attrNameLst>
                                      </p:cBhvr>
                                      <p:to>
                                        <p:strVal val="visible"/>
                                      </p:to>
                                    </p:set>
                                    <p:animEffect transition="in" filter="fade">
                                      <p:cBhvr>
                                        <p:cTn id="29" dur="500"/>
                                        <p:tgtEl>
                                          <p:spTgt spid="25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54"/>
                                        </p:tgtEl>
                                        <p:attrNameLst>
                                          <p:attrName>style.visibility</p:attrName>
                                        </p:attrNameLst>
                                      </p:cBhvr>
                                      <p:to>
                                        <p:strVal val="visible"/>
                                      </p:to>
                                    </p:set>
                                    <p:animEffect transition="in" filter="fade">
                                      <p:cBhvr>
                                        <p:cTn id="33" dur="500"/>
                                        <p:tgtEl>
                                          <p:spTgt spid="254"/>
                                        </p:tgtEl>
                                      </p:cBhvr>
                                    </p:animEffect>
                                  </p:childTnLst>
                                </p:cTn>
                              </p:par>
                              <p:par>
                                <p:cTn id="34" presetID="42" presetClass="path" presetSubtype="0" accel="48000" decel="52000" fill="hold" nodeType="withEffect">
                                  <p:stCondLst>
                                    <p:cond delay="0"/>
                                  </p:stCondLst>
                                  <p:childTnLst>
                                    <p:animMotion origin="layout" path="M -3.9903E-6 2.87335E-6 L -3.9903E-6 0.12642 " pathEditMode="relative" rAng="0" ptsTypes="AA">
                                      <p:cBhvr>
                                        <p:cTn id="35" dur="750" fill="hold"/>
                                        <p:tgtEl>
                                          <p:spTgt spid="254"/>
                                        </p:tgtEl>
                                        <p:attrNameLst>
                                          <p:attrName>ppt_x</p:attrName>
                                          <p:attrName>ppt_y</p:attrName>
                                        </p:attrNameLst>
                                      </p:cBhvr>
                                      <p:rCtr x="0" y="6310"/>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220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par>
                                <p:cTn id="41" presetID="42" presetClass="path" presetSubtype="0" accel="50000" decel="50000" fill="hold" nodeType="withEffect">
                                  <p:stCondLst>
                                    <p:cond delay="2700"/>
                                  </p:stCondLst>
                                  <p:childTnLst>
                                    <p:animMotion origin="layout" path="M 7.1228E-7 -0.00681 L 0.00064 0.12483 " pathEditMode="relative" rAng="0" ptsTypes="AA">
                                      <p:cBhvr>
                                        <p:cTn id="42" dur="800" fill="hold"/>
                                        <p:tgtEl>
                                          <p:spTgt spid="83"/>
                                        </p:tgtEl>
                                        <p:attrNameLst>
                                          <p:attrName>ppt_x</p:attrName>
                                          <p:attrName>ppt_y</p:attrName>
                                        </p:attrNameLst>
                                      </p:cBhvr>
                                      <p:rCtr x="26" y="65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94" grpId="0" animBg="1"/>
      <p:bldP spid="2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3" name="Picture 11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23" y="2097086"/>
            <a:ext cx="7913294" cy="4657748"/>
          </a:xfrm>
          <a:prstGeom prst="rect">
            <a:avLst/>
          </a:prstGeom>
        </p:spPr>
      </p:pic>
      <p:grpSp>
        <p:nvGrpSpPr>
          <p:cNvPr id="1093" name="Group 1092"/>
          <p:cNvGrpSpPr/>
          <p:nvPr/>
        </p:nvGrpSpPr>
        <p:grpSpPr>
          <a:xfrm>
            <a:off x="2661390" y="1962634"/>
            <a:ext cx="8019804" cy="4239728"/>
            <a:chOff x="2837818" y="2540009"/>
            <a:chExt cx="8019804" cy="4239728"/>
          </a:xfrm>
        </p:grpSpPr>
        <p:sp>
          <p:nvSpPr>
            <p:cNvPr id="1094"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1095"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1096"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p>
          </p:txBody>
        </p:sp>
        <p:sp>
          <p:nvSpPr>
            <p:cNvPr id="1097" name="TextBox 1096"/>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Physical Infrastructure</a:t>
              </a:r>
            </a:p>
          </p:txBody>
        </p:sp>
      </p:grpSp>
      <p:sp>
        <p:nvSpPr>
          <p:cNvPr id="2080" name="Freeform 5"/>
          <p:cNvSpPr>
            <a:spLocks/>
          </p:cNvSpPr>
          <p:nvPr/>
        </p:nvSpPr>
        <p:spPr bwMode="auto">
          <a:xfrm>
            <a:off x="2680091" y="1945384"/>
            <a:ext cx="7975250" cy="3882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a:p>
        </p:txBody>
      </p:sp>
      <p:sp>
        <p:nvSpPr>
          <p:cNvPr id="339" name="Parallelogram 338"/>
          <p:cNvSpPr/>
          <p:nvPr/>
        </p:nvSpPr>
        <p:spPr bwMode="auto">
          <a:xfrm rot="12339937" flipV="1">
            <a:off x="2374653" y="4544302"/>
            <a:ext cx="4609482" cy="303004"/>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40" name="Parallelogram 339"/>
          <p:cNvSpPr/>
          <p:nvPr/>
        </p:nvSpPr>
        <p:spPr bwMode="auto">
          <a:xfrm rot="9253198">
            <a:off x="6385137" y="4557500"/>
            <a:ext cx="4563286" cy="295464"/>
          </a:xfrm>
          <a:prstGeom prst="parallelogram">
            <a:avLst>
              <a:gd name="adj" fmla="val 48935"/>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41" name="Parallelogram 340"/>
          <p:cNvSpPr/>
          <p:nvPr/>
        </p:nvSpPr>
        <p:spPr bwMode="auto">
          <a:xfrm rot="1552040">
            <a:off x="3075857" y="1844676"/>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342" name="TextBox 341"/>
          <p:cNvSpPr txBox="1"/>
          <p:nvPr/>
        </p:nvSpPr>
        <p:spPr bwMode="auto">
          <a:xfrm rot="21360000">
            <a:off x="5392299" y="5256863"/>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Core Services</a:t>
            </a:r>
          </a:p>
        </p:txBody>
      </p:sp>
      <p:grpSp>
        <p:nvGrpSpPr>
          <p:cNvPr id="7" name="Group 6"/>
          <p:cNvGrpSpPr/>
          <p:nvPr/>
        </p:nvGrpSpPr>
        <p:grpSpPr>
          <a:xfrm>
            <a:off x="2372143" y="1430978"/>
            <a:ext cx="8590671" cy="3634249"/>
            <a:chOff x="2372143" y="1430978"/>
            <a:chExt cx="8590671" cy="3634249"/>
          </a:xfrm>
        </p:grpSpPr>
        <p:sp>
          <p:nvSpPr>
            <p:cNvPr id="626" name="Parallelogram 625"/>
            <p:cNvSpPr/>
            <p:nvPr/>
          </p:nvSpPr>
          <p:spPr bwMode="auto">
            <a:xfrm rot="1552040">
              <a:off x="3088642" y="1430978"/>
              <a:ext cx="7181705" cy="3457863"/>
            </a:xfrm>
            <a:prstGeom prst="parallelogram">
              <a:avLst>
                <a:gd name="adj" fmla="val 79555"/>
              </a:avLst>
            </a:prstGeom>
            <a:solidFill>
              <a:schemeClr val="bg2">
                <a:lumMod val="50000"/>
                <a:alpha val="3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27" name="Parallelogram 626"/>
            <p:cNvSpPr/>
            <p:nvPr/>
          </p:nvSpPr>
          <p:spPr bwMode="auto">
            <a:xfrm rot="12339937" flipV="1">
              <a:off x="2372143" y="4144342"/>
              <a:ext cx="4625462" cy="366343"/>
            </a:xfrm>
            <a:prstGeom prst="parallelogram">
              <a:avLst>
                <a:gd name="adj" fmla="val 46708"/>
              </a:avLst>
            </a:prstGeom>
            <a:solidFill>
              <a:schemeClr val="bg2">
                <a:lumMod val="50000"/>
                <a:alpha val="3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28" name="Parallelogram 627"/>
            <p:cNvSpPr/>
            <p:nvPr/>
          </p:nvSpPr>
          <p:spPr bwMode="auto">
            <a:xfrm rot="9253198">
              <a:off x="6386606" y="4142755"/>
              <a:ext cx="4576208" cy="377985"/>
            </a:xfrm>
            <a:prstGeom prst="parallelogram">
              <a:avLst>
                <a:gd name="adj" fmla="val 48935"/>
              </a:avLst>
            </a:prstGeom>
            <a:solidFill>
              <a:schemeClr val="bg2">
                <a:lumMod val="50000"/>
                <a:alpha val="4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629" name="TextBox 628"/>
            <p:cNvSpPr txBox="1"/>
            <p:nvPr/>
          </p:nvSpPr>
          <p:spPr bwMode="auto">
            <a:xfrm rot="21360000">
              <a:off x="5369574" y="4842232"/>
              <a:ext cx="1319713" cy="22299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Edge Services</a:t>
              </a:r>
            </a:p>
          </p:txBody>
        </p:sp>
      </p:grpSp>
      <p:sp>
        <p:nvSpPr>
          <p:cNvPr id="2081" name="Parallelogram 2080"/>
          <p:cNvSpPr/>
          <p:nvPr/>
        </p:nvSpPr>
        <p:spPr bwMode="auto">
          <a:xfrm rot="12374211" flipV="1">
            <a:off x="5994962" y="1173317"/>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82" name="Parallelogram 2081"/>
          <p:cNvSpPr/>
          <p:nvPr/>
        </p:nvSpPr>
        <p:spPr bwMode="auto">
          <a:xfrm rot="9253198">
            <a:off x="2036942" y="1135062"/>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48" name="TextBox 47"/>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grpSp>
        <p:nvGrpSpPr>
          <p:cNvPr id="2" name="Group 1"/>
          <p:cNvGrpSpPr/>
          <p:nvPr/>
        </p:nvGrpSpPr>
        <p:grpSpPr>
          <a:xfrm>
            <a:off x="2298762" y="-483039"/>
            <a:ext cx="5274597" cy="4390734"/>
            <a:chOff x="-767833" y="-2265071"/>
            <a:chExt cx="5274597" cy="4390734"/>
          </a:xfrm>
        </p:grpSpPr>
        <p:sp>
          <p:nvSpPr>
            <p:cNvPr id="267" name="Parallelogram 266"/>
            <p:cNvSpPr/>
            <p:nvPr/>
          </p:nvSpPr>
          <p:spPr bwMode="auto">
            <a:xfrm rot="9253198">
              <a:off x="-704844" y="-528606"/>
              <a:ext cx="5211608" cy="1721869"/>
            </a:xfrm>
            <a:prstGeom prst="parallelogram">
              <a:avLst>
                <a:gd name="adj" fmla="val 49258"/>
              </a:avLst>
            </a:prstGeom>
            <a:solidFill>
              <a:srgbClr val="00FA71">
                <a:alpha val="6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68" name="Parallelogram 267"/>
            <p:cNvSpPr/>
            <p:nvPr/>
          </p:nvSpPr>
          <p:spPr bwMode="auto">
            <a:xfrm rot="1239642" flipH="1" flipV="1">
              <a:off x="72962" y="-2265071"/>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69" name="Parallelogram 268"/>
            <p:cNvSpPr/>
            <p:nvPr/>
          </p:nvSpPr>
          <p:spPr bwMode="auto">
            <a:xfrm rot="12179328" flipV="1">
              <a:off x="-767833" y="327927"/>
              <a:ext cx="1083386" cy="1797736"/>
            </a:xfrm>
            <a:prstGeom prst="parallelogram">
              <a:avLst>
                <a:gd name="adj" fmla="val 68224"/>
              </a:avLst>
            </a:prstGeom>
            <a:solidFill>
              <a:srgbClr val="00B050">
                <a:alpha val="7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0" name="TextBox 269"/>
            <p:cNvSpPr txBox="1"/>
            <p:nvPr/>
          </p:nvSpPr>
          <p:spPr bwMode="auto">
            <a:xfrm>
              <a:off x="-175066" y="-316095"/>
              <a:ext cx="1867563"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fr-FR" sz="1400" b="1" dirty="0" smtClean="0">
                  <a:gradFill>
                    <a:gsLst>
                      <a:gs pos="0">
                        <a:srgbClr val="505050"/>
                      </a:gs>
                      <a:gs pos="100000">
                        <a:srgbClr val="505050"/>
                      </a:gs>
                    </a:gsLst>
                    <a:lin ang="5400000" scaled="1"/>
                  </a:gradFill>
                </a:rPr>
                <a:t>Azure-</a:t>
              </a:r>
              <a:r>
                <a:rPr lang="fr-FR" sz="1400" b="1" dirty="0" err="1" smtClean="0">
                  <a:gradFill>
                    <a:gsLst>
                      <a:gs pos="0">
                        <a:srgbClr val="505050"/>
                      </a:gs>
                      <a:gs pos="100000">
                        <a:srgbClr val="505050"/>
                      </a:gs>
                    </a:gsLst>
                    <a:lin ang="5400000" scaled="1"/>
                  </a:gradFill>
                </a:rPr>
                <a:t>Based</a:t>
              </a:r>
              <a:r>
                <a:rPr lang="fr-FR" sz="1400" b="1" dirty="0" smtClean="0">
                  <a:gradFill>
                    <a:gsLst>
                      <a:gs pos="0">
                        <a:srgbClr val="505050"/>
                      </a:gs>
                      <a:gs pos="100000">
                        <a:srgbClr val="505050"/>
                      </a:gs>
                    </a:gsLst>
                    <a:lin ang="5400000" scaled="1"/>
                  </a:gradFill>
                </a:rPr>
                <a:t> Services</a:t>
              </a:r>
              <a:endParaRPr lang="fr-FR" sz="1400" b="1" dirty="0">
                <a:gradFill>
                  <a:gsLst>
                    <a:gs pos="0">
                      <a:srgbClr val="505050"/>
                    </a:gs>
                    <a:gs pos="100000">
                      <a:srgbClr val="505050"/>
                    </a:gs>
                  </a:gsLst>
                  <a:lin ang="5400000" scaled="1"/>
                </a:gradFill>
              </a:endParaRPr>
            </a:p>
          </p:txBody>
        </p:sp>
      </p:grpSp>
      <p:grpSp>
        <p:nvGrpSpPr>
          <p:cNvPr id="3" name="Group 2"/>
          <p:cNvGrpSpPr/>
          <p:nvPr/>
        </p:nvGrpSpPr>
        <p:grpSpPr>
          <a:xfrm>
            <a:off x="2464940" y="436808"/>
            <a:ext cx="5006212" cy="2797810"/>
            <a:chOff x="-380559" y="-829137"/>
            <a:chExt cx="5006212" cy="2797810"/>
          </a:xfrm>
        </p:grpSpPr>
        <p:grpSp>
          <p:nvGrpSpPr>
            <p:cNvPr id="290" name="Group 289"/>
            <p:cNvGrpSpPr/>
            <p:nvPr/>
          </p:nvGrpSpPr>
          <p:grpSpPr>
            <a:xfrm>
              <a:off x="-145296" y="731112"/>
              <a:ext cx="4607839" cy="1237561"/>
              <a:chOff x="901492" y="3532911"/>
              <a:chExt cx="5110053" cy="1410822"/>
            </a:xfrm>
            <a:scene3d>
              <a:camera prst="orthographicFront">
                <a:rot lat="2100000" lon="19200000" rev="0"/>
              </a:camera>
              <a:lightRig rig="threePt" dir="t"/>
            </a:scene3d>
          </p:grpSpPr>
          <p:sp>
            <p:nvSpPr>
              <p:cNvPr id="325" name="Freeform 128"/>
              <p:cNvSpPr>
                <a:spLocks noChangeAspect="1"/>
              </p:cNvSpPr>
              <p:nvPr/>
            </p:nvSpPr>
            <p:spPr bwMode="black">
              <a:xfrm>
                <a:off x="1032991" y="3629329"/>
                <a:ext cx="993584" cy="5471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188F"/>
              </a:solidFill>
              <a:extLst/>
            </p:spPr>
            <p:txBody>
              <a:bodyPr vert="horz" wrap="square" lIns="89616" tIns="44809" rIns="89616" bIns="44809" numCol="1" anchor="b" anchorCtr="1" compatLnSpc="1">
                <a:prstTxWarp prst="textNoShape">
                  <a:avLst/>
                </a:prstTxWarp>
              </a:bodyPr>
              <a:lstStyle/>
              <a:p>
                <a:pPr defTabSz="913898">
                  <a:defRPr/>
                </a:pPr>
                <a:endParaRPr lang="en-US" sz="1764" kern="0" dirty="0">
                  <a:solidFill>
                    <a:srgbClr val="FFFFFF"/>
                  </a:solidFill>
                </a:endParaRPr>
              </a:p>
            </p:txBody>
          </p:sp>
          <p:grpSp>
            <p:nvGrpSpPr>
              <p:cNvPr id="326" name="Group 325"/>
              <p:cNvGrpSpPr/>
              <p:nvPr/>
            </p:nvGrpSpPr>
            <p:grpSpPr>
              <a:xfrm>
                <a:off x="2299253" y="3560620"/>
                <a:ext cx="655388" cy="601422"/>
                <a:chOff x="2362200" y="-44450"/>
                <a:chExt cx="7712075" cy="7077076"/>
              </a:xfrm>
              <a:solidFill>
                <a:schemeClr val="accent1"/>
              </a:solidFill>
            </p:grpSpPr>
            <p:sp>
              <p:nvSpPr>
                <p:cNvPr id="349" name="Freeform 9"/>
                <p:cNvSpPr>
                  <a:spLocks noEditPoints="1"/>
                </p:cNvSpPr>
                <p:nvPr/>
              </p:nvSpPr>
              <p:spPr bwMode="auto">
                <a:xfrm>
                  <a:off x="2362200" y="920750"/>
                  <a:ext cx="5140325" cy="5141913"/>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0" name="Freeform 10"/>
                <p:cNvSpPr>
                  <a:spLocks noEditPoints="1"/>
                </p:cNvSpPr>
                <p:nvPr/>
              </p:nvSpPr>
              <p:spPr bwMode="auto">
                <a:xfrm>
                  <a:off x="6988175" y="4071938"/>
                  <a:ext cx="3086100" cy="2960688"/>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1" name="Freeform 11"/>
                <p:cNvSpPr>
                  <a:spLocks noEditPoints="1"/>
                </p:cNvSpPr>
                <p:nvPr/>
              </p:nvSpPr>
              <p:spPr bwMode="auto">
                <a:xfrm>
                  <a:off x="6988175" y="-44450"/>
                  <a:ext cx="3086100" cy="2959100"/>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327" name="Group 326"/>
              <p:cNvGrpSpPr/>
              <p:nvPr/>
            </p:nvGrpSpPr>
            <p:grpSpPr>
              <a:xfrm>
                <a:off x="3248046" y="3532911"/>
                <a:ext cx="723468" cy="656840"/>
                <a:chOff x="-1187204" y="-850567"/>
                <a:chExt cx="8291512" cy="7527925"/>
              </a:xfrm>
              <a:solidFill>
                <a:schemeClr val="accent1"/>
              </a:solidFill>
            </p:grpSpPr>
            <p:grpSp>
              <p:nvGrpSpPr>
                <p:cNvPr id="336" name="Group 335"/>
                <p:cNvGrpSpPr/>
                <p:nvPr/>
              </p:nvGrpSpPr>
              <p:grpSpPr>
                <a:xfrm>
                  <a:off x="-1187204" y="-850567"/>
                  <a:ext cx="8291512" cy="7527925"/>
                  <a:chOff x="-1187204" y="-850567"/>
                  <a:chExt cx="8291512" cy="7527925"/>
                </a:xfrm>
                <a:grpFill/>
              </p:grpSpPr>
              <p:grpSp>
                <p:nvGrpSpPr>
                  <p:cNvPr id="338" name="Group 337"/>
                  <p:cNvGrpSpPr/>
                  <p:nvPr/>
                </p:nvGrpSpPr>
                <p:grpSpPr>
                  <a:xfrm>
                    <a:off x="-1187204" y="-850567"/>
                    <a:ext cx="8291512" cy="7527925"/>
                    <a:chOff x="-1187204" y="-850567"/>
                    <a:chExt cx="8291512" cy="7527925"/>
                  </a:xfrm>
                  <a:grpFill/>
                </p:grpSpPr>
                <p:sp>
                  <p:nvSpPr>
                    <p:cNvPr id="344" name="Freeform 23"/>
                    <p:cNvSpPr>
                      <a:spLocks/>
                    </p:cNvSpPr>
                    <p:nvPr/>
                  </p:nvSpPr>
                  <p:spPr bwMode="auto">
                    <a:xfrm>
                      <a:off x="1128958" y="-850567"/>
                      <a:ext cx="5975350" cy="7527925"/>
                    </a:xfrm>
                    <a:custGeom>
                      <a:avLst/>
                      <a:gdLst>
                        <a:gd name="T0" fmla="*/ 1241 w 1591"/>
                        <a:gd name="T1" fmla="*/ 505 h 2005"/>
                        <a:gd name="T2" fmla="*/ 802 w 1591"/>
                        <a:gd name="T3" fmla="*/ 0 h 2005"/>
                        <a:gd name="T4" fmla="*/ 95 w 1591"/>
                        <a:gd name="T5" fmla="*/ 0 h 2005"/>
                        <a:gd name="T6" fmla="*/ 0 w 1591"/>
                        <a:gd name="T7" fmla="*/ 95 h 2005"/>
                        <a:gd name="T8" fmla="*/ 0 w 1591"/>
                        <a:gd name="T9" fmla="*/ 666 h 2005"/>
                        <a:gd name="T10" fmla="*/ 119 w 1591"/>
                        <a:gd name="T11" fmla="*/ 672 h 2005"/>
                        <a:gd name="T12" fmla="*/ 119 w 1591"/>
                        <a:gd name="T13" fmla="*/ 119 h 2005"/>
                        <a:gd name="T14" fmla="*/ 754 w 1591"/>
                        <a:gd name="T15" fmla="*/ 119 h 2005"/>
                        <a:gd name="T16" fmla="*/ 1128 w 1591"/>
                        <a:gd name="T17" fmla="*/ 791 h 2005"/>
                        <a:gd name="T18" fmla="*/ 1473 w 1591"/>
                        <a:gd name="T19" fmla="*/ 547 h 2005"/>
                        <a:gd name="T20" fmla="*/ 1473 w 1591"/>
                        <a:gd name="T21" fmla="*/ 1886 h 2005"/>
                        <a:gd name="T22" fmla="*/ 528 w 1591"/>
                        <a:gd name="T23" fmla="*/ 1886 h 2005"/>
                        <a:gd name="T24" fmla="*/ 374 w 1591"/>
                        <a:gd name="T25" fmla="*/ 2005 h 2005"/>
                        <a:gd name="T26" fmla="*/ 1496 w 1591"/>
                        <a:gd name="T27" fmla="*/ 2005 h 2005"/>
                        <a:gd name="T28" fmla="*/ 1591 w 1591"/>
                        <a:gd name="T29" fmla="*/ 1910 h 2005"/>
                        <a:gd name="T30" fmla="*/ 1591 w 1591"/>
                        <a:gd name="T31" fmla="*/ 345 h 2005"/>
                        <a:gd name="T32" fmla="*/ 1241 w 1591"/>
                        <a:gd name="T33" fmla="*/ 505 h 2005"/>
                        <a:gd name="T34" fmla="*/ 1241 w 1591"/>
                        <a:gd name="T35" fmla="*/ 505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2005">
                          <a:moveTo>
                            <a:pt x="1241" y="505"/>
                          </a:moveTo>
                          <a:cubicBezTo>
                            <a:pt x="802" y="0"/>
                            <a:pt x="802" y="0"/>
                            <a:pt x="802" y="0"/>
                          </a:cubicBezTo>
                          <a:cubicBezTo>
                            <a:pt x="95" y="0"/>
                            <a:pt x="95" y="0"/>
                            <a:pt x="95" y="0"/>
                          </a:cubicBezTo>
                          <a:cubicBezTo>
                            <a:pt x="41" y="0"/>
                            <a:pt x="0" y="41"/>
                            <a:pt x="0" y="95"/>
                          </a:cubicBezTo>
                          <a:cubicBezTo>
                            <a:pt x="0" y="666"/>
                            <a:pt x="0" y="666"/>
                            <a:pt x="0" y="666"/>
                          </a:cubicBezTo>
                          <a:cubicBezTo>
                            <a:pt x="41" y="666"/>
                            <a:pt x="77" y="666"/>
                            <a:pt x="119" y="672"/>
                          </a:cubicBezTo>
                          <a:cubicBezTo>
                            <a:pt x="119" y="119"/>
                            <a:pt x="119" y="119"/>
                            <a:pt x="119" y="119"/>
                          </a:cubicBezTo>
                          <a:cubicBezTo>
                            <a:pt x="754" y="119"/>
                            <a:pt x="754" y="119"/>
                            <a:pt x="754" y="119"/>
                          </a:cubicBezTo>
                          <a:cubicBezTo>
                            <a:pt x="1128" y="791"/>
                            <a:pt x="1128" y="791"/>
                            <a:pt x="1128" y="791"/>
                          </a:cubicBezTo>
                          <a:cubicBezTo>
                            <a:pt x="1473" y="547"/>
                            <a:pt x="1473" y="547"/>
                            <a:pt x="1473" y="547"/>
                          </a:cubicBezTo>
                          <a:cubicBezTo>
                            <a:pt x="1473" y="1886"/>
                            <a:pt x="1473" y="1886"/>
                            <a:pt x="1473" y="1886"/>
                          </a:cubicBezTo>
                          <a:cubicBezTo>
                            <a:pt x="528" y="1886"/>
                            <a:pt x="528" y="1886"/>
                            <a:pt x="528" y="1886"/>
                          </a:cubicBezTo>
                          <a:cubicBezTo>
                            <a:pt x="481" y="1928"/>
                            <a:pt x="433" y="1969"/>
                            <a:pt x="374" y="2005"/>
                          </a:cubicBezTo>
                          <a:cubicBezTo>
                            <a:pt x="1496" y="2005"/>
                            <a:pt x="1496" y="2005"/>
                            <a:pt x="1496" y="2005"/>
                          </a:cubicBezTo>
                          <a:cubicBezTo>
                            <a:pt x="1550" y="2005"/>
                            <a:pt x="1591" y="1957"/>
                            <a:pt x="1591" y="1910"/>
                          </a:cubicBezTo>
                          <a:cubicBezTo>
                            <a:pt x="1591" y="345"/>
                            <a:pt x="1591" y="345"/>
                            <a:pt x="1591" y="345"/>
                          </a:cubicBezTo>
                          <a:cubicBezTo>
                            <a:pt x="1241" y="505"/>
                            <a:pt x="1241" y="505"/>
                            <a:pt x="1241" y="505"/>
                          </a:cubicBezTo>
                          <a:cubicBezTo>
                            <a:pt x="1241" y="505"/>
                            <a:pt x="1241" y="505"/>
                            <a:pt x="1241" y="505"/>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5" name="Freeform 24"/>
                    <p:cNvSpPr>
                      <a:spLocks/>
                    </p:cNvSpPr>
                    <p:nvPr/>
                  </p:nvSpPr>
                  <p:spPr bwMode="auto">
                    <a:xfrm>
                      <a:off x="4272208" y="2986421"/>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6" name="Freeform 25"/>
                    <p:cNvSpPr>
                      <a:spLocks/>
                    </p:cNvSpPr>
                    <p:nvPr/>
                  </p:nvSpPr>
                  <p:spPr bwMode="auto">
                    <a:xfrm>
                      <a:off x="4272208" y="3973846"/>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7" name="Freeform 26"/>
                    <p:cNvSpPr>
                      <a:spLocks/>
                    </p:cNvSpPr>
                    <p:nvPr/>
                  </p:nvSpPr>
                  <p:spPr bwMode="auto">
                    <a:xfrm>
                      <a:off x="4272208" y="4961271"/>
                      <a:ext cx="989012" cy="371475"/>
                    </a:xfrm>
                    <a:custGeom>
                      <a:avLst/>
                      <a:gdLst>
                        <a:gd name="T0" fmla="*/ 0 w 623"/>
                        <a:gd name="T1" fmla="*/ 0 h 234"/>
                        <a:gd name="T2" fmla="*/ 623 w 623"/>
                        <a:gd name="T3" fmla="*/ 0 h 234"/>
                        <a:gd name="T4" fmla="*/ 623 w 623"/>
                        <a:gd name="T5" fmla="*/ 234 h 234"/>
                        <a:gd name="T6" fmla="*/ 0 w 623"/>
                        <a:gd name="T7" fmla="*/ 234 h 234"/>
                        <a:gd name="T8" fmla="*/ 0 w 623"/>
                        <a:gd name="T9" fmla="*/ 0 h 234"/>
                        <a:gd name="T10" fmla="*/ 0 w 623"/>
                        <a:gd name="T11" fmla="*/ 0 h 234"/>
                      </a:gdLst>
                      <a:ahLst/>
                      <a:cxnLst>
                        <a:cxn ang="0">
                          <a:pos x="T0" y="T1"/>
                        </a:cxn>
                        <a:cxn ang="0">
                          <a:pos x="T2" y="T3"/>
                        </a:cxn>
                        <a:cxn ang="0">
                          <a:pos x="T4" y="T5"/>
                        </a:cxn>
                        <a:cxn ang="0">
                          <a:pos x="T6" y="T7"/>
                        </a:cxn>
                        <a:cxn ang="0">
                          <a:pos x="T8" y="T9"/>
                        </a:cxn>
                        <a:cxn ang="0">
                          <a:pos x="T10" y="T11"/>
                        </a:cxn>
                      </a:cxnLst>
                      <a:rect l="0" t="0" r="r" b="b"/>
                      <a:pathLst>
                        <a:path w="623" h="234">
                          <a:moveTo>
                            <a:pt x="0" y="0"/>
                          </a:moveTo>
                          <a:lnTo>
                            <a:pt x="623" y="0"/>
                          </a:lnTo>
                          <a:lnTo>
                            <a:pt x="623" y="234"/>
                          </a:lnTo>
                          <a:lnTo>
                            <a:pt x="0" y="234"/>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8" name="Freeform 27"/>
                    <p:cNvSpPr>
                      <a:spLocks noEditPoints="1"/>
                    </p:cNvSpPr>
                    <p:nvPr/>
                  </p:nvSpPr>
                  <p:spPr bwMode="auto">
                    <a:xfrm>
                      <a:off x="-1187204" y="2092658"/>
                      <a:ext cx="4600575" cy="4584700"/>
                    </a:xfrm>
                    <a:custGeom>
                      <a:avLst/>
                      <a:gdLst>
                        <a:gd name="T0" fmla="*/ 1225 w 1225"/>
                        <a:gd name="T1" fmla="*/ 608 h 1221"/>
                        <a:gd name="T2" fmla="*/ 616 w 1225"/>
                        <a:gd name="T3" fmla="*/ 0 h 1221"/>
                        <a:gd name="T4" fmla="*/ 0 w 1225"/>
                        <a:gd name="T5" fmla="*/ 608 h 1221"/>
                        <a:gd name="T6" fmla="*/ 616 w 1225"/>
                        <a:gd name="T7" fmla="*/ 1221 h 1221"/>
                        <a:gd name="T8" fmla="*/ 1225 w 1225"/>
                        <a:gd name="T9" fmla="*/ 608 h 1221"/>
                        <a:gd name="T10" fmla="*/ 556 w 1225"/>
                        <a:gd name="T11" fmla="*/ 929 h 1221"/>
                        <a:gd name="T12" fmla="*/ 287 w 1225"/>
                        <a:gd name="T13" fmla="*/ 721 h 1221"/>
                        <a:gd name="T14" fmla="*/ 412 w 1225"/>
                        <a:gd name="T15" fmla="*/ 560 h 1221"/>
                        <a:gd name="T16" fmla="*/ 592 w 1225"/>
                        <a:gd name="T17" fmla="*/ 697 h 1221"/>
                        <a:gd name="T18" fmla="*/ 878 w 1225"/>
                        <a:gd name="T19" fmla="*/ 334 h 1221"/>
                        <a:gd name="T20" fmla="*/ 968 w 1225"/>
                        <a:gd name="T21" fmla="*/ 405 h 1221"/>
                        <a:gd name="T22" fmla="*/ 556 w 1225"/>
                        <a:gd name="T23" fmla="*/ 929 h 1221"/>
                        <a:gd name="T24" fmla="*/ 556 w 1225"/>
                        <a:gd name="T25" fmla="*/ 929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5" h="1221">
                          <a:moveTo>
                            <a:pt x="1225" y="608"/>
                          </a:moveTo>
                          <a:cubicBezTo>
                            <a:pt x="1225" y="274"/>
                            <a:pt x="956" y="0"/>
                            <a:pt x="616" y="0"/>
                          </a:cubicBezTo>
                          <a:cubicBezTo>
                            <a:pt x="275" y="0"/>
                            <a:pt x="0" y="274"/>
                            <a:pt x="0" y="608"/>
                          </a:cubicBezTo>
                          <a:cubicBezTo>
                            <a:pt x="0" y="947"/>
                            <a:pt x="275" y="1221"/>
                            <a:pt x="616" y="1221"/>
                          </a:cubicBezTo>
                          <a:cubicBezTo>
                            <a:pt x="956" y="1221"/>
                            <a:pt x="1225" y="947"/>
                            <a:pt x="1225" y="608"/>
                          </a:cubicBezTo>
                          <a:close/>
                          <a:moveTo>
                            <a:pt x="556" y="929"/>
                          </a:moveTo>
                          <a:cubicBezTo>
                            <a:pt x="287" y="721"/>
                            <a:pt x="287" y="721"/>
                            <a:pt x="287" y="721"/>
                          </a:cubicBezTo>
                          <a:cubicBezTo>
                            <a:pt x="412" y="560"/>
                            <a:pt x="412" y="560"/>
                            <a:pt x="412" y="560"/>
                          </a:cubicBezTo>
                          <a:cubicBezTo>
                            <a:pt x="592" y="697"/>
                            <a:pt x="592" y="697"/>
                            <a:pt x="592" y="697"/>
                          </a:cubicBezTo>
                          <a:cubicBezTo>
                            <a:pt x="878" y="334"/>
                            <a:pt x="878" y="334"/>
                            <a:pt x="878" y="334"/>
                          </a:cubicBezTo>
                          <a:cubicBezTo>
                            <a:pt x="968" y="405"/>
                            <a:pt x="968" y="405"/>
                            <a:pt x="968" y="405"/>
                          </a:cubicBezTo>
                          <a:cubicBezTo>
                            <a:pt x="556" y="929"/>
                            <a:pt x="556" y="929"/>
                            <a:pt x="556" y="929"/>
                          </a:cubicBezTo>
                          <a:cubicBezTo>
                            <a:pt x="556" y="929"/>
                            <a:pt x="556" y="929"/>
                            <a:pt x="556" y="92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343" name="Oval 342"/>
                  <p:cNvSpPr/>
                  <p:nvPr/>
                </p:nvSpPr>
                <p:spPr bwMode="auto">
                  <a:xfrm>
                    <a:off x="-755448" y="2577184"/>
                    <a:ext cx="3850106" cy="3850106"/>
                  </a:xfrm>
                  <a:prstGeom prst="ellips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37" name="Freeform 681"/>
                <p:cNvSpPr>
                  <a:spLocks noEditPoints="1"/>
                </p:cNvSpPr>
                <p:nvPr/>
              </p:nvSpPr>
              <p:spPr bwMode="auto">
                <a:xfrm>
                  <a:off x="46348" y="2786188"/>
                  <a:ext cx="2121852" cy="3197640"/>
                </a:xfrm>
                <a:custGeom>
                  <a:avLst/>
                  <a:gdLst>
                    <a:gd name="T0" fmla="*/ 110 w 181"/>
                    <a:gd name="T1" fmla="*/ 116 h 273"/>
                    <a:gd name="T2" fmla="*/ 110 w 181"/>
                    <a:gd name="T3" fmla="*/ 71 h 273"/>
                    <a:gd name="T4" fmla="*/ 134 w 181"/>
                    <a:gd name="T5" fmla="*/ 97 h 273"/>
                    <a:gd name="T6" fmla="*/ 177 w 181"/>
                    <a:gd name="T7" fmla="*/ 97 h 273"/>
                    <a:gd name="T8" fmla="*/ 110 w 181"/>
                    <a:gd name="T9" fmla="*/ 29 h 273"/>
                    <a:gd name="T10" fmla="*/ 110 w 181"/>
                    <a:gd name="T11" fmla="*/ 0 h 273"/>
                    <a:gd name="T12" fmla="*/ 69 w 181"/>
                    <a:gd name="T13" fmla="*/ 0 h 273"/>
                    <a:gd name="T14" fmla="*/ 69 w 181"/>
                    <a:gd name="T15" fmla="*/ 29 h 273"/>
                    <a:gd name="T16" fmla="*/ 4 w 181"/>
                    <a:gd name="T17" fmla="*/ 93 h 273"/>
                    <a:gd name="T18" fmla="*/ 69 w 181"/>
                    <a:gd name="T19" fmla="*/ 152 h 273"/>
                    <a:gd name="T20" fmla="*/ 69 w 181"/>
                    <a:gd name="T21" fmla="*/ 201 h 273"/>
                    <a:gd name="T22" fmla="*/ 43 w 181"/>
                    <a:gd name="T23" fmla="*/ 168 h 273"/>
                    <a:gd name="T24" fmla="*/ 0 w 181"/>
                    <a:gd name="T25" fmla="*/ 168 h 273"/>
                    <a:gd name="T26" fmla="*/ 69 w 181"/>
                    <a:gd name="T27" fmla="*/ 243 h 273"/>
                    <a:gd name="T28" fmla="*/ 69 w 181"/>
                    <a:gd name="T29" fmla="*/ 273 h 273"/>
                    <a:gd name="T30" fmla="*/ 110 w 181"/>
                    <a:gd name="T31" fmla="*/ 273 h 273"/>
                    <a:gd name="T32" fmla="*/ 110 w 181"/>
                    <a:gd name="T33" fmla="*/ 243 h 273"/>
                    <a:gd name="T34" fmla="*/ 181 w 181"/>
                    <a:gd name="T35" fmla="*/ 175 h 273"/>
                    <a:gd name="T36" fmla="*/ 110 w 181"/>
                    <a:gd name="T37" fmla="*/ 116 h 273"/>
                    <a:gd name="T38" fmla="*/ 70 w 181"/>
                    <a:gd name="T39" fmla="*/ 108 h 273"/>
                    <a:gd name="T40" fmla="*/ 70 w 181"/>
                    <a:gd name="T41" fmla="*/ 71 h 273"/>
                    <a:gd name="T42" fmla="*/ 70 w 181"/>
                    <a:gd name="T43" fmla="*/ 108 h 273"/>
                    <a:gd name="T44" fmla="*/ 111 w 181"/>
                    <a:gd name="T45" fmla="*/ 201 h 273"/>
                    <a:gd name="T46" fmla="*/ 111 w 181"/>
                    <a:gd name="T47" fmla="*/ 159 h 273"/>
                    <a:gd name="T48" fmla="*/ 111 w 181"/>
                    <a:gd name="T49" fmla="*/ 20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273">
                      <a:moveTo>
                        <a:pt x="110" y="116"/>
                      </a:moveTo>
                      <a:cubicBezTo>
                        <a:pt x="110" y="71"/>
                        <a:pt x="110" y="71"/>
                        <a:pt x="110" y="71"/>
                      </a:cubicBezTo>
                      <a:cubicBezTo>
                        <a:pt x="123" y="72"/>
                        <a:pt x="133" y="84"/>
                        <a:pt x="134" y="97"/>
                      </a:cubicBezTo>
                      <a:cubicBezTo>
                        <a:pt x="177" y="97"/>
                        <a:pt x="177" y="97"/>
                        <a:pt x="177" y="97"/>
                      </a:cubicBezTo>
                      <a:cubicBezTo>
                        <a:pt x="177" y="54"/>
                        <a:pt x="137" y="31"/>
                        <a:pt x="110" y="29"/>
                      </a:cubicBezTo>
                      <a:cubicBezTo>
                        <a:pt x="110" y="0"/>
                        <a:pt x="110" y="0"/>
                        <a:pt x="110" y="0"/>
                      </a:cubicBezTo>
                      <a:cubicBezTo>
                        <a:pt x="69" y="0"/>
                        <a:pt x="69" y="0"/>
                        <a:pt x="69" y="0"/>
                      </a:cubicBezTo>
                      <a:cubicBezTo>
                        <a:pt x="69" y="29"/>
                        <a:pt x="69" y="29"/>
                        <a:pt x="69" y="29"/>
                      </a:cubicBezTo>
                      <a:cubicBezTo>
                        <a:pt x="57" y="29"/>
                        <a:pt x="4" y="44"/>
                        <a:pt x="4" y="93"/>
                      </a:cubicBezTo>
                      <a:cubicBezTo>
                        <a:pt x="4" y="136"/>
                        <a:pt x="43" y="148"/>
                        <a:pt x="69" y="152"/>
                      </a:cubicBezTo>
                      <a:cubicBezTo>
                        <a:pt x="69" y="201"/>
                        <a:pt x="69" y="201"/>
                        <a:pt x="69" y="201"/>
                      </a:cubicBezTo>
                      <a:cubicBezTo>
                        <a:pt x="50" y="196"/>
                        <a:pt x="46" y="180"/>
                        <a:pt x="43" y="168"/>
                      </a:cubicBezTo>
                      <a:cubicBezTo>
                        <a:pt x="0" y="168"/>
                        <a:pt x="0" y="168"/>
                        <a:pt x="0" y="168"/>
                      </a:cubicBezTo>
                      <a:cubicBezTo>
                        <a:pt x="3" y="217"/>
                        <a:pt x="46" y="239"/>
                        <a:pt x="69" y="243"/>
                      </a:cubicBezTo>
                      <a:cubicBezTo>
                        <a:pt x="69" y="273"/>
                        <a:pt x="69" y="273"/>
                        <a:pt x="69" y="273"/>
                      </a:cubicBezTo>
                      <a:cubicBezTo>
                        <a:pt x="110" y="273"/>
                        <a:pt x="110" y="273"/>
                        <a:pt x="110" y="273"/>
                      </a:cubicBezTo>
                      <a:cubicBezTo>
                        <a:pt x="110" y="243"/>
                        <a:pt x="110" y="243"/>
                        <a:pt x="110" y="243"/>
                      </a:cubicBezTo>
                      <a:cubicBezTo>
                        <a:pt x="143" y="242"/>
                        <a:pt x="181" y="214"/>
                        <a:pt x="181" y="175"/>
                      </a:cubicBezTo>
                      <a:cubicBezTo>
                        <a:pt x="181" y="131"/>
                        <a:pt x="143" y="119"/>
                        <a:pt x="110" y="116"/>
                      </a:cubicBezTo>
                      <a:close/>
                      <a:moveTo>
                        <a:pt x="70" y="108"/>
                      </a:moveTo>
                      <a:cubicBezTo>
                        <a:pt x="41" y="108"/>
                        <a:pt x="40" y="76"/>
                        <a:pt x="70" y="71"/>
                      </a:cubicBezTo>
                      <a:lnTo>
                        <a:pt x="70" y="108"/>
                      </a:lnTo>
                      <a:close/>
                      <a:moveTo>
                        <a:pt x="111" y="201"/>
                      </a:moveTo>
                      <a:cubicBezTo>
                        <a:pt x="111" y="159"/>
                        <a:pt x="111" y="159"/>
                        <a:pt x="111" y="159"/>
                      </a:cubicBezTo>
                      <a:cubicBezTo>
                        <a:pt x="146" y="160"/>
                        <a:pt x="150" y="196"/>
                        <a:pt x="111" y="201"/>
                      </a:cubicBezTo>
                      <a:close/>
                    </a:path>
                  </a:pathLst>
                </a:custGeom>
                <a:solidFill>
                  <a:srgbClr val="E8E8E8"/>
                </a:solidFill>
                <a:ln>
                  <a:noFill/>
                </a:ln>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sp>
            <p:nvSpPr>
              <p:cNvPr id="328" name="Freeform 31"/>
              <p:cNvSpPr>
                <a:spLocks noEditPoints="1"/>
              </p:cNvSpPr>
              <p:nvPr/>
            </p:nvSpPr>
            <p:spPr bwMode="auto">
              <a:xfrm>
                <a:off x="4362903" y="3566296"/>
                <a:ext cx="582544" cy="590070"/>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9" name="Freeform 9"/>
              <p:cNvSpPr>
                <a:spLocks noEditPoints="1"/>
              </p:cNvSpPr>
              <p:nvPr/>
            </p:nvSpPr>
            <p:spPr bwMode="auto">
              <a:xfrm>
                <a:off x="5260688" y="3550896"/>
                <a:ext cx="620418" cy="620869"/>
              </a:xfrm>
              <a:custGeom>
                <a:avLst/>
                <a:gdLst>
                  <a:gd name="T0" fmla="*/ 2198 w 2440"/>
                  <a:gd name="T1" fmla="*/ 928 h 2440"/>
                  <a:gd name="T2" fmla="*/ 2206 w 2440"/>
                  <a:gd name="T3" fmla="*/ 1043 h 2440"/>
                  <a:gd name="T4" fmla="*/ 2150 w 2440"/>
                  <a:gd name="T5" fmla="*/ 1227 h 2440"/>
                  <a:gd name="T6" fmla="*/ 2113 w 2440"/>
                  <a:gd name="T7" fmla="*/ 1014 h 2440"/>
                  <a:gd name="T8" fmla="*/ 2029 w 2440"/>
                  <a:gd name="T9" fmla="*/ 1048 h 2440"/>
                  <a:gd name="T10" fmla="*/ 1992 w 2440"/>
                  <a:gd name="T11" fmla="*/ 1261 h 2440"/>
                  <a:gd name="T12" fmla="*/ 2048 w 2440"/>
                  <a:gd name="T13" fmla="*/ 1234 h 2440"/>
                  <a:gd name="T14" fmla="*/ 2058 w 2440"/>
                  <a:gd name="T15" fmla="*/ 1588 h 2440"/>
                  <a:gd name="T16" fmla="*/ 2113 w 2440"/>
                  <a:gd name="T17" fmla="*/ 1308 h 2440"/>
                  <a:gd name="T18" fmla="*/ 2145 w 2440"/>
                  <a:gd name="T19" fmla="*/ 1557 h 2440"/>
                  <a:gd name="T20" fmla="*/ 2216 w 2440"/>
                  <a:gd name="T21" fmla="*/ 1553 h 2440"/>
                  <a:gd name="T22" fmla="*/ 2187 w 2440"/>
                  <a:gd name="T23" fmla="*/ 1103 h 2440"/>
                  <a:gd name="T24" fmla="*/ 2274 w 2440"/>
                  <a:gd name="T25" fmla="*/ 1233 h 2440"/>
                  <a:gd name="T26" fmla="*/ 1502 w 2440"/>
                  <a:gd name="T27" fmla="*/ 259 h 2440"/>
                  <a:gd name="T28" fmla="*/ 1246 w 2440"/>
                  <a:gd name="T29" fmla="*/ 517 h 2440"/>
                  <a:gd name="T30" fmla="*/ 1646 w 2440"/>
                  <a:gd name="T31" fmla="*/ 1894 h 2440"/>
                  <a:gd name="T32" fmla="*/ 1499 w 2440"/>
                  <a:gd name="T33" fmla="*/ 1340 h 2440"/>
                  <a:gd name="T34" fmla="*/ 1571 w 2440"/>
                  <a:gd name="T35" fmla="*/ 1267 h 2440"/>
                  <a:gd name="T36" fmla="*/ 1527 w 2440"/>
                  <a:gd name="T37" fmla="*/ 639 h 2440"/>
                  <a:gd name="T38" fmla="*/ 1344 w 2440"/>
                  <a:gd name="T39" fmla="*/ 1244 h 2440"/>
                  <a:gd name="T40" fmla="*/ 1222 w 2440"/>
                  <a:gd name="T41" fmla="*/ 543 h 2440"/>
                  <a:gd name="T42" fmla="*/ 946 w 2440"/>
                  <a:gd name="T43" fmla="*/ 655 h 2440"/>
                  <a:gd name="T44" fmla="*/ 825 w 2440"/>
                  <a:gd name="T45" fmla="*/ 1357 h 2440"/>
                  <a:gd name="T46" fmla="*/ 1008 w 2440"/>
                  <a:gd name="T47" fmla="*/ 1266 h 2440"/>
                  <a:gd name="T48" fmla="*/ 694 w 2440"/>
                  <a:gd name="T49" fmla="*/ 2021 h 2440"/>
                  <a:gd name="T50" fmla="*/ 298 w 2440"/>
                  <a:gd name="T51" fmla="*/ 2101 h 2440"/>
                  <a:gd name="T52" fmla="*/ 902 w 2440"/>
                  <a:gd name="T53" fmla="*/ 2417 h 2440"/>
                  <a:gd name="T54" fmla="*/ 1914 w 2440"/>
                  <a:gd name="T55" fmla="*/ 2339 h 2440"/>
                  <a:gd name="T56" fmla="*/ 1237 w 2440"/>
                  <a:gd name="T57" fmla="*/ 2216 h 2440"/>
                  <a:gd name="T58" fmla="*/ 1249 w 2440"/>
                  <a:gd name="T59" fmla="*/ 1507 h 2440"/>
                  <a:gd name="T60" fmla="*/ 1237 w 2440"/>
                  <a:gd name="T61" fmla="*/ 2216 h 2440"/>
                  <a:gd name="T62" fmla="*/ 2213 w 2440"/>
                  <a:gd name="T63" fmla="*/ 1643 h 2440"/>
                  <a:gd name="T64" fmla="*/ 2117 w 2440"/>
                  <a:gd name="T65" fmla="*/ 1653 h 2440"/>
                  <a:gd name="T66" fmla="*/ 1988 w 2440"/>
                  <a:gd name="T67" fmla="*/ 1510 h 2440"/>
                  <a:gd name="T68" fmla="*/ 2440 w 2440"/>
                  <a:gd name="T69" fmla="*/ 1615 h 2440"/>
                  <a:gd name="T70" fmla="*/ 244 w 2440"/>
                  <a:gd name="T71" fmla="*/ 928 h 2440"/>
                  <a:gd name="T72" fmla="*/ 322 w 2440"/>
                  <a:gd name="T73" fmla="*/ 1006 h 2440"/>
                  <a:gd name="T74" fmla="*/ 371 w 2440"/>
                  <a:gd name="T75" fmla="*/ 1022 h 2440"/>
                  <a:gd name="T76" fmla="*/ 323 w 2440"/>
                  <a:gd name="T77" fmla="*/ 1262 h 2440"/>
                  <a:gd name="T78" fmla="*/ 272 w 2440"/>
                  <a:gd name="T79" fmla="*/ 1022 h 2440"/>
                  <a:gd name="T80" fmla="*/ 166 w 2440"/>
                  <a:gd name="T81" fmla="*/ 1232 h 2440"/>
                  <a:gd name="T82" fmla="*/ 221 w 2440"/>
                  <a:gd name="T83" fmla="*/ 1235 h 2440"/>
                  <a:gd name="T84" fmla="*/ 249 w 2440"/>
                  <a:gd name="T85" fmla="*/ 1237 h 2440"/>
                  <a:gd name="T86" fmla="*/ 263 w 2440"/>
                  <a:gd name="T87" fmla="*/ 1589 h 2440"/>
                  <a:gd name="T88" fmla="*/ 323 w 2440"/>
                  <a:gd name="T89" fmla="*/ 1307 h 2440"/>
                  <a:gd name="T90" fmla="*/ 382 w 2440"/>
                  <a:gd name="T91" fmla="*/ 1591 h 2440"/>
                  <a:gd name="T92" fmla="*/ 399 w 2440"/>
                  <a:gd name="T93" fmla="*/ 1256 h 2440"/>
                  <a:gd name="T94" fmla="*/ 420 w 2440"/>
                  <a:gd name="T95" fmla="*/ 1234 h 2440"/>
                  <a:gd name="T96" fmla="*/ 407 w 2440"/>
                  <a:gd name="T97" fmla="*/ 1043 h 2440"/>
                  <a:gd name="T98" fmla="*/ 415 w 2440"/>
                  <a:gd name="T99" fmla="*/ 1643 h 2440"/>
                  <a:gd name="T100" fmla="*/ 319 w 2440"/>
                  <a:gd name="T101" fmla="*/ 1653 h 2440"/>
                  <a:gd name="T102" fmla="*/ 190 w 2440"/>
                  <a:gd name="T103" fmla="*/ 1510 h 2440"/>
                  <a:gd name="T104" fmla="*/ 642 w 2440"/>
                  <a:gd name="T105" fmla="*/ 1615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0" h="2440">
                    <a:moveTo>
                      <a:pt x="2043" y="928"/>
                    </a:moveTo>
                    <a:cubicBezTo>
                      <a:pt x="2043" y="884"/>
                      <a:pt x="2077" y="849"/>
                      <a:pt x="2120" y="849"/>
                    </a:cubicBezTo>
                    <a:cubicBezTo>
                      <a:pt x="2163" y="849"/>
                      <a:pt x="2198" y="884"/>
                      <a:pt x="2198" y="928"/>
                    </a:cubicBezTo>
                    <a:cubicBezTo>
                      <a:pt x="2198" y="971"/>
                      <a:pt x="2163" y="1006"/>
                      <a:pt x="2120" y="1006"/>
                    </a:cubicBezTo>
                    <a:cubicBezTo>
                      <a:pt x="2077" y="1006"/>
                      <a:pt x="2043" y="971"/>
                      <a:pt x="2043" y="928"/>
                    </a:cubicBezTo>
                    <a:close/>
                    <a:moveTo>
                      <a:pt x="2206" y="1043"/>
                    </a:moveTo>
                    <a:cubicBezTo>
                      <a:pt x="2194" y="1035"/>
                      <a:pt x="2183" y="1027"/>
                      <a:pt x="2169" y="1022"/>
                    </a:cubicBezTo>
                    <a:cubicBezTo>
                      <a:pt x="2156" y="1018"/>
                      <a:pt x="2143" y="1015"/>
                      <a:pt x="2130" y="1014"/>
                    </a:cubicBezTo>
                    <a:cubicBezTo>
                      <a:pt x="2150" y="1227"/>
                      <a:pt x="2150" y="1227"/>
                      <a:pt x="2150" y="1227"/>
                    </a:cubicBezTo>
                    <a:cubicBezTo>
                      <a:pt x="2121" y="1262"/>
                      <a:pt x="2121" y="1262"/>
                      <a:pt x="2121" y="1262"/>
                    </a:cubicBezTo>
                    <a:cubicBezTo>
                      <a:pt x="2088" y="1227"/>
                      <a:pt x="2088" y="1227"/>
                      <a:pt x="2088" y="1227"/>
                    </a:cubicBezTo>
                    <a:cubicBezTo>
                      <a:pt x="2113" y="1014"/>
                      <a:pt x="2113" y="1014"/>
                      <a:pt x="2113" y="1014"/>
                    </a:cubicBezTo>
                    <a:cubicBezTo>
                      <a:pt x="2098" y="1015"/>
                      <a:pt x="2084" y="1017"/>
                      <a:pt x="2070" y="1022"/>
                    </a:cubicBezTo>
                    <a:cubicBezTo>
                      <a:pt x="2065" y="1024"/>
                      <a:pt x="2059" y="1026"/>
                      <a:pt x="2054" y="1029"/>
                    </a:cubicBezTo>
                    <a:cubicBezTo>
                      <a:pt x="2045" y="1035"/>
                      <a:pt x="2037" y="1041"/>
                      <a:pt x="2029" y="1048"/>
                    </a:cubicBezTo>
                    <a:cubicBezTo>
                      <a:pt x="1990" y="1083"/>
                      <a:pt x="1969" y="1143"/>
                      <a:pt x="1965" y="1232"/>
                    </a:cubicBezTo>
                    <a:cubicBezTo>
                      <a:pt x="1964" y="1248"/>
                      <a:pt x="1976" y="1261"/>
                      <a:pt x="1991" y="1261"/>
                    </a:cubicBezTo>
                    <a:cubicBezTo>
                      <a:pt x="1991" y="1261"/>
                      <a:pt x="1992" y="1261"/>
                      <a:pt x="1992" y="1261"/>
                    </a:cubicBezTo>
                    <a:cubicBezTo>
                      <a:pt x="2007" y="1261"/>
                      <a:pt x="2019" y="1250"/>
                      <a:pt x="2020" y="1235"/>
                    </a:cubicBezTo>
                    <a:cubicBezTo>
                      <a:pt x="2023" y="1175"/>
                      <a:pt x="2034" y="1130"/>
                      <a:pt x="2054" y="1103"/>
                    </a:cubicBezTo>
                    <a:cubicBezTo>
                      <a:pt x="2052" y="1131"/>
                      <a:pt x="2050" y="1182"/>
                      <a:pt x="2048" y="1234"/>
                    </a:cubicBezTo>
                    <a:cubicBezTo>
                      <a:pt x="2048" y="1235"/>
                      <a:pt x="2047" y="1236"/>
                      <a:pt x="2047" y="1237"/>
                    </a:cubicBezTo>
                    <a:cubicBezTo>
                      <a:pt x="2025" y="1550"/>
                      <a:pt x="2025" y="1550"/>
                      <a:pt x="2025" y="1550"/>
                    </a:cubicBezTo>
                    <a:cubicBezTo>
                      <a:pt x="2024" y="1570"/>
                      <a:pt x="2039" y="1587"/>
                      <a:pt x="2058" y="1588"/>
                    </a:cubicBezTo>
                    <a:cubicBezTo>
                      <a:pt x="2059" y="1589"/>
                      <a:pt x="2060" y="1589"/>
                      <a:pt x="2061" y="1589"/>
                    </a:cubicBezTo>
                    <a:cubicBezTo>
                      <a:pt x="2079" y="1589"/>
                      <a:pt x="2095" y="1574"/>
                      <a:pt x="2096" y="1555"/>
                    </a:cubicBezTo>
                    <a:cubicBezTo>
                      <a:pt x="2113" y="1308"/>
                      <a:pt x="2113" y="1308"/>
                      <a:pt x="2113" y="1308"/>
                    </a:cubicBezTo>
                    <a:cubicBezTo>
                      <a:pt x="2116" y="1308"/>
                      <a:pt x="2119" y="1307"/>
                      <a:pt x="2121" y="1307"/>
                    </a:cubicBezTo>
                    <a:cubicBezTo>
                      <a:pt x="2124" y="1307"/>
                      <a:pt x="2126" y="1308"/>
                      <a:pt x="2129" y="1308"/>
                    </a:cubicBezTo>
                    <a:cubicBezTo>
                      <a:pt x="2145" y="1557"/>
                      <a:pt x="2145" y="1557"/>
                      <a:pt x="2145" y="1557"/>
                    </a:cubicBezTo>
                    <a:cubicBezTo>
                      <a:pt x="2146" y="1576"/>
                      <a:pt x="2162" y="1591"/>
                      <a:pt x="2180" y="1591"/>
                    </a:cubicBezTo>
                    <a:cubicBezTo>
                      <a:pt x="2181" y="1591"/>
                      <a:pt x="2182" y="1591"/>
                      <a:pt x="2183" y="1591"/>
                    </a:cubicBezTo>
                    <a:cubicBezTo>
                      <a:pt x="2202" y="1589"/>
                      <a:pt x="2217" y="1572"/>
                      <a:pt x="2216" y="1553"/>
                    </a:cubicBezTo>
                    <a:cubicBezTo>
                      <a:pt x="2197" y="1256"/>
                      <a:pt x="2197" y="1256"/>
                      <a:pt x="2197" y="1256"/>
                    </a:cubicBezTo>
                    <a:cubicBezTo>
                      <a:pt x="2197" y="1255"/>
                      <a:pt x="2196" y="1253"/>
                      <a:pt x="2196" y="1252"/>
                    </a:cubicBezTo>
                    <a:cubicBezTo>
                      <a:pt x="2195" y="1206"/>
                      <a:pt x="2189" y="1139"/>
                      <a:pt x="2187" y="1103"/>
                    </a:cubicBezTo>
                    <a:cubicBezTo>
                      <a:pt x="2206" y="1130"/>
                      <a:pt x="2218" y="1174"/>
                      <a:pt x="2219" y="1234"/>
                    </a:cubicBezTo>
                    <a:cubicBezTo>
                      <a:pt x="2219" y="1249"/>
                      <a:pt x="2231" y="1261"/>
                      <a:pt x="2247" y="1261"/>
                    </a:cubicBezTo>
                    <a:cubicBezTo>
                      <a:pt x="2262" y="1261"/>
                      <a:pt x="2274" y="1248"/>
                      <a:pt x="2274" y="1233"/>
                    </a:cubicBezTo>
                    <a:cubicBezTo>
                      <a:pt x="2272" y="1141"/>
                      <a:pt x="2249" y="1077"/>
                      <a:pt x="2206" y="1043"/>
                    </a:cubicBezTo>
                    <a:close/>
                    <a:moveTo>
                      <a:pt x="1246" y="517"/>
                    </a:moveTo>
                    <a:cubicBezTo>
                      <a:pt x="1387" y="517"/>
                      <a:pt x="1502" y="401"/>
                      <a:pt x="1502" y="259"/>
                    </a:cubicBezTo>
                    <a:cubicBezTo>
                      <a:pt x="1502" y="116"/>
                      <a:pt x="1387" y="0"/>
                      <a:pt x="1246" y="0"/>
                    </a:cubicBezTo>
                    <a:cubicBezTo>
                      <a:pt x="1105" y="0"/>
                      <a:pt x="991" y="116"/>
                      <a:pt x="991" y="259"/>
                    </a:cubicBezTo>
                    <a:cubicBezTo>
                      <a:pt x="991" y="402"/>
                      <a:pt x="1105" y="517"/>
                      <a:pt x="1246" y="517"/>
                    </a:cubicBezTo>
                    <a:close/>
                    <a:moveTo>
                      <a:pt x="2188" y="2101"/>
                    </a:moveTo>
                    <a:cubicBezTo>
                      <a:pt x="2188" y="1965"/>
                      <a:pt x="1960" y="1848"/>
                      <a:pt x="1635" y="1795"/>
                    </a:cubicBezTo>
                    <a:cubicBezTo>
                      <a:pt x="1646" y="1894"/>
                      <a:pt x="1646" y="1894"/>
                      <a:pt x="1646" y="1894"/>
                    </a:cubicBezTo>
                    <a:cubicBezTo>
                      <a:pt x="1729" y="1929"/>
                      <a:pt x="1780" y="1973"/>
                      <a:pt x="1780" y="2021"/>
                    </a:cubicBezTo>
                    <a:cubicBezTo>
                      <a:pt x="1780" y="2086"/>
                      <a:pt x="1690" y="2143"/>
                      <a:pt x="1553" y="2178"/>
                    </a:cubicBezTo>
                    <a:cubicBezTo>
                      <a:pt x="1499" y="1340"/>
                      <a:pt x="1499" y="1340"/>
                      <a:pt x="1499" y="1340"/>
                    </a:cubicBezTo>
                    <a:cubicBezTo>
                      <a:pt x="1499" y="1335"/>
                      <a:pt x="1498" y="1330"/>
                      <a:pt x="1497" y="1325"/>
                    </a:cubicBezTo>
                    <a:cubicBezTo>
                      <a:pt x="1491" y="1176"/>
                      <a:pt x="1474" y="955"/>
                      <a:pt x="1465" y="835"/>
                    </a:cubicBezTo>
                    <a:cubicBezTo>
                      <a:pt x="1530" y="923"/>
                      <a:pt x="1567" y="1070"/>
                      <a:pt x="1571" y="1267"/>
                    </a:cubicBezTo>
                    <a:cubicBezTo>
                      <a:pt x="1572" y="1317"/>
                      <a:pt x="1612" y="1357"/>
                      <a:pt x="1663" y="1357"/>
                    </a:cubicBezTo>
                    <a:cubicBezTo>
                      <a:pt x="1713" y="1356"/>
                      <a:pt x="1752" y="1314"/>
                      <a:pt x="1751" y="1264"/>
                    </a:cubicBezTo>
                    <a:cubicBezTo>
                      <a:pt x="1745" y="961"/>
                      <a:pt x="1670" y="751"/>
                      <a:pt x="1527" y="639"/>
                    </a:cubicBezTo>
                    <a:cubicBezTo>
                      <a:pt x="1490" y="610"/>
                      <a:pt x="1452" y="585"/>
                      <a:pt x="1407" y="569"/>
                    </a:cubicBezTo>
                    <a:cubicBezTo>
                      <a:pt x="1365" y="555"/>
                      <a:pt x="1322" y="547"/>
                      <a:pt x="1278" y="544"/>
                    </a:cubicBezTo>
                    <a:cubicBezTo>
                      <a:pt x="1344" y="1244"/>
                      <a:pt x="1344" y="1244"/>
                      <a:pt x="1344" y="1244"/>
                    </a:cubicBezTo>
                    <a:cubicBezTo>
                      <a:pt x="1249" y="1357"/>
                      <a:pt x="1249" y="1357"/>
                      <a:pt x="1249" y="1357"/>
                    </a:cubicBezTo>
                    <a:cubicBezTo>
                      <a:pt x="1140" y="1244"/>
                      <a:pt x="1140" y="1244"/>
                      <a:pt x="1140" y="1244"/>
                    </a:cubicBezTo>
                    <a:cubicBezTo>
                      <a:pt x="1222" y="543"/>
                      <a:pt x="1222" y="543"/>
                      <a:pt x="1222" y="543"/>
                    </a:cubicBezTo>
                    <a:cubicBezTo>
                      <a:pt x="1175" y="544"/>
                      <a:pt x="1127" y="552"/>
                      <a:pt x="1082" y="568"/>
                    </a:cubicBezTo>
                    <a:cubicBezTo>
                      <a:pt x="1063" y="575"/>
                      <a:pt x="1045" y="583"/>
                      <a:pt x="1028" y="593"/>
                    </a:cubicBezTo>
                    <a:cubicBezTo>
                      <a:pt x="999" y="611"/>
                      <a:pt x="972" y="632"/>
                      <a:pt x="946" y="655"/>
                    </a:cubicBezTo>
                    <a:cubicBezTo>
                      <a:pt x="818" y="769"/>
                      <a:pt x="749" y="967"/>
                      <a:pt x="735" y="1261"/>
                    </a:cubicBezTo>
                    <a:cubicBezTo>
                      <a:pt x="732" y="1311"/>
                      <a:pt x="771" y="1354"/>
                      <a:pt x="820" y="1357"/>
                    </a:cubicBezTo>
                    <a:cubicBezTo>
                      <a:pt x="822" y="1357"/>
                      <a:pt x="823" y="1357"/>
                      <a:pt x="825" y="1357"/>
                    </a:cubicBezTo>
                    <a:cubicBezTo>
                      <a:pt x="873" y="1357"/>
                      <a:pt x="913" y="1319"/>
                      <a:pt x="915" y="1270"/>
                    </a:cubicBezTo>
                    <a:cubicBezTo>
                      <a:pt x="925" y="1071"/>
                      <a:pt x="964" y="923"/>
                      <a:pt x="1028" y="835"/>
                    </a:cubicBezTo>
                    <a:cubicBezTo>
                      <a:pt x="1023" y="927"/>
                      <a:pt x="1015" y="1095"/>
                      <a:pt x="1008" y="1266"/>
                    </a:cubicBezTo>
                    <a:cubicBezTo>
                      <a:pt x="1007" y="1270"/>
                      <a:pt x="1006" y="1272"/>
                      <a:pt x="1006" y="1276"/>
                    </a:cubicBezTo>
                    <a:cubicBezTo>
                      <a:pt x="943" y="2185"/>
                      <a:pt x="943" y="2185"/>
                      <a:pt x="943" y="2185"/>
                    </a:cubicBezTo>
                    <a:cubicBezTo>
                      <a:pt x="794" y="2150"/>
                      <a:pt x="694" y="2090"/>
                      <a:pt x="694" y="2021"/>
                    </a:cubicBezTo>
                    <a:cubicBezTo>
                      <a:pt x="694" y="1969"/>
                      <a:pt x="754" y="1921"/>
                      <a:pt x="850" y="1886"/>
                    </a:cubicBezTo>
                    <a:cubicBezTo>
                      <a:pt x="857" y="1794"/>
                      <a:pt x="857" y="1794"/>
                      <a:pt x="857" y="1794"/>
                    </a:cubicBezTo>
                    <a:cubicBezTo>
                      <a:pt x="528" y="1847"/>
                      <a:pt x="298" y="1964"/>
                      <a:pt x="298" y="2101"/>
                    </a:cubicBezTo>
                    <a:cubicBezTo>
                      <a:pt x="298" y="2211"/>
                      <a:pt x="427" y="2279"/>
                      <a:pt x="513" y="2316"/>
                    </a:cubicBezTo>
                    <a:cubicBezTo>
                      <a:pt x="590" y="2350"/>
                      <a:pt x="672" y="2373"/>
                      <a:pt x="754" y="2391"/>
                    </a:cubicBezTo>
                    <a:cubicBezTo>
                      <a:pt x="803" y="2402"/>
                      <a:pt x="852" y="2410"/>
                      <a:pt x="902" y="2417"/>
                    </a:cubicBezTo>
                    <a:cubicBezTo>
                      <a:pt x="1015" y="2433"/>
                      <a:pt x="1128" y="2440"/>
                      <a:pt x="1243" y="2440"/>
                    </a:cubicBezTo>
                    <a:cubicBezTo>
                      <a:pt x="1283" y="2440"/>
                      <a:pt x="1323" y="2439"/>
                      <a:pt x="1363" y="2437"/>
                    </a:cubicBezTo>
                    <a:cubicBezTo>
                      <a:pt x="1548" y="2428"/>
                      <a:pt x="1738" y="2403"/>
                      <a:pt x="1914" y="2339"/>
                    </a:cubicBezTo>
                    <a:cubicBezTo>
                      <a:pt x="2012" y="2304"/>
                      <a:pt x="2165" y="2242"/>
                      <a:pt x="2186" y="2124"/>
                    </a:cubicBezTo>
                    <a:cubicBezTo>
                      <a:pt x="2188" y="2117"/>
                      <a:pt x="2188" y="2109"/>
                      <a:pt x="2188" y="2101"/>
                    </a:cubicBezTo>
                    <a:close/>
                    <a:moveTo>
                      <a:pt x="1237" y="2216"/>
                    </a:moveTo>
                    <a:cubicBezTo>
                      <a:pt x="1216" y="2216"/>
                      <a:pt x="1195" y="2215"/>
                      <a:pt x="1175" y="2214"/>
                    </a:cubicBezTo>
                    <a:cubicBezTo>
                      <a:pt x="1224" y="1512"/>
                      <a:pt x="1224" y="1512"/>
                      <a:pt x="1224" y="1512"/>
                    </a:cubicBezTo>
                    <a:cubicBezTo>
                      <a:pt x="1233" y="1509"/>
                      <a:pt x="1242" y="1507"/>
                      <a:pt x="1249" y="1507"/>
                    </a:cubicBezTo>
                    <a:cubicBezTo>
                      <a:pt x="1258" y="1507"/>
                      <a:pt x="1267" y="1509"/>
                      <a:pt x="1276" y="1510"/>
                    </a:cubicBezTo>
                    <a:cubicBezTo>
                      <a:pt x="1321" y="2212"/>
                      <a:pt x="1321" y="2212"/>
                      <a:pt x="1321" y="2212"/>
                    </a:cubicBezTo>
                    <a:cubicBezTo>
                      <a:pt x="1293" y="2214"/>
                      <a:pt x="1266" y="2216"/>
                      <a:pt x="1237" y="2216"/>
                    </a:cubicBezTo>
                    <a:close/>
                    <a:moveTo>
                      <a:pt x="2256" y="1544"/>
                    </a:moveTo>
                    <a:cubicBezTo>
                      <a:pt x="2284" y="1556"/>
                      <a:pt x="2301" y="1571"/>
                      <a:pt x="2301" y="1587"/>
                    </a:cubicBezTo>
                    <a:cubicBezTo>
                      <a:pt x="2301" y="1611"/>
                      <a:pt x="2266" y="1632"/>
                      <a:pt x="2213" y="1643"/>
                    </a:cubicBezTo>
                    <a:cubicBezTo>
                      <a:pt x="2209" y="1645"/>
                      <a:pt x="2205" y="1646"/>
                      <a:pt x="2200" y="1646"/>
                    </a:cubicBezTo>
                    <a:cubicBezTo>
                      <a:pt x="2199" y="1647"/>
                      <a:pt x="2198" y="1647"/>
                      <a:pt x="2197" y="1647"/>
                    </a:cubicBezTo>
                    <a:cubicBezTo>
                      <a:pt x="2173" y="1651"/>
                      <a:pt x="2146" y="1653"/>
                      <a:pt x="2117" y="1653"/>
                    </a:cubicBezTo>
                    <a:cubicBezTo>
                      <a:pt x="2016" y="1653"/>
                      <a:pt x="1933" y="1624"/>
                      <a:pt x="1933" y="1587"/>
                    </a:cubicBezTo>
                    <a:cubicBezTo>
                      <a:pt x="1933" y="1569"/>
                      <a:pt x="1953" y="1553"/>
                      <a:pt x="1986" y="1541"/>
                    </a:cubicBezTo>
                    <a:cubicBezTo>
                      <a:pt x="1988" y="1510"/>
                      <a:pt x="1988" y="1510"/>
                      <a:pt x="1988" y="1510"/>
                    </a:cubicBezTo>
                    <a:cubicBezTo>
                      <a:pt x="1876" y="1528"/>
                      <a:pt x="1798" y="1568"/>
                      <a:pt x="1798" y="1615"/>
                    </a:cubicBezTo>
                    <a:cubicBezTo>
                      <a:pt x="1798" y="1678"/>
                      <a:pt x="1942" y="1729"/>
                      <a:pt x="2119" y="1729"/>
                    </a:cubicBezTo>
                    <a:cubicBezTo>
                      <a:pt x="2296" y="1729"/>
                      <a:pt x="2440" y="1678"/>
                      <a:pt x="2440" y="1615"/>
                    </a:cubicBezTo>
                    <a:cubicBezTo>
                      <a:pt x="2440" y="1568"/>
                      <a:pt x="2363" y="1529"/>
                      <a:pt x="2252" y="1510"/>
                    </a:cubicBezTo>
                    <a:lnTo>
                      <a:pt x="2256" y="1544"/>
                    </a:lnTo>
                    <a:close/>
                    <a:moveTo>
                      <a:pt x="244" y="928"/>
                    </a:moveTo>
                    <a:cubicBezTo>
                      <a:pt x="244" y="884"/>
                      <a:pt x="279" y="849"/>
                      <a:pt x="322" y="849"/>
                    </a:cubicBezTo>
                    <a:cubicBezTo>
                      <a:pt x="365" y="849"/>
                      <a:pt x="400" y="884"/>
                      <a:pt x="400" y="928"/>
                    </a:cubicBezTo>
                    <a:cubicBezTo>
                      <a:pt x="400" y="971"/>
                      <a:pt x="365" y="1006"/>
                      <a:pt x="322" y="1006"/>
                    </a:cubicBezTo>
                    <a:cubicBezTo>
                      <a:pt x="279" y="1006"/>
                      <a:pt x="244" y="971"/>
                      <a:pt x="244" y="928"/>
                    </a:cubicBezTo>
                    <a:close/>
                    <a:moveTo>
                      <a:pt x="407" y="1043"/>
                    </a:moveTo>
                    <a:cubicBezTo>
                      <a:pt x="396" y="1035"/>
                      <a:pt x="384" y="1027"/>
                      <a:pt x="371" y="1022"/>
                    </a:cubicBezTo>
                    <a:cubicBezTo>
                      <a:pt x="358" y="1018"/>
                      <a:pt x="345" y="1015"/>
                      <a:pt x="332" y="1014"/>
                    </a:cubicBezTo>
                    <a:cubicBezTo>
                      <a:pt x="352" y="1227"/>
                      <a:pt x="352" y="1227"/>
                      <a:pt x="352" y="1227"/>
                    </a:cubicBezTo>
                    <a:cubicBezTo>
                      <a:pt x="323" y="1262"/>
                      <a:pt x="323" y="1262"/>
                      <a:pt x="323" y="1262"/>
                    </a:cubicBezTo>
                    <a:cubicBezTo>
                      <a:pt x="290" y="1227"/>
                      <a:pt x="290" y="1227"/>
                      <a:pt x="290" y="1227"/>
                    </a:cubicBezTo>
                    <a:cubicBezTo>
                      <a:pt x="315" y="1014"/>
                      <a:pt x="315" y="1014"/>
                      <a:pt x="315" y="1014"/>
                    </a:cubicBezTo>
                    <a:cubicBezTo>
                      <a:pt x="300" y="1015"/>
                      <a:pt x="286" y="1017"/>
                      <a:pt x="272" y="1022"/>
                    </a:cubicBezTo>
                    <a:cubicBezTo>
                      <a:pt x="266" y="1024"/>
                      <a:pt x="261" y="1026"/>
                      <a:pt x="256" y="1029"/>
                    </a:cubicBezTo>
                    <a:cubicBezTo>
                      <a:pt x="247" y="1035"/>
                      <a:pt x="238" y="1041"/>
                      <a:pt x="231" y="1048"/>
                    </a:cubicBezTo>
                    <a:cubicBezTo>
                      <a:pt x="192" y="1083"/>
                      <a:pt x="171" y="1143"/>
                      <a:pt x="166" y="1232"/>
                    </a:cubicBezTo>
                    <a:cubicBezTo>
                      <a:pt x="166" y="1248"/>
                      <a:pt x="177" y="1261"/>
                      <a:pt x="192" y="1261"/>
                    </a:cubicBezTo>
                    <a:cubicBezTo>
                      <a:pt x="193" y="1261"/>
                      <a:pt x="193" y="1261"/>
                      <a:pt x="194" y="1261"/>
                    </a:cubicBezTo>
                    <a:cubicBezTo>
                      <a:pt x="208" y="1261"/>
                      <a:pt x="220" y="1250"/>
                      <a:pt x="221" y="1235"/>
                    </a:cubicBezTo>
                    <a:cubicBezTo>
                      <a:pt x="224" y="1175"/>
                      <a:pt x="236" y="1130"/>
                      <a:pt x="255" y="1103"/>
                    </a:cubicBezTo>
                    <a:cubicBezTo>
                      <a:pt x="254" y="1131"/>
                      <a:pt x="252" y="1182"/>
                      <a:pt x="249" y="1234"/>
                    </a:cubicBezTo>
                    <a:cubicBezTo>
                      <a:pt x="249" y="1235"/>
                      <a:pt x="249" y="1236"/>
                      <a:pt x="249" y="1237"/>
                    </a:cubicBezTo>
                    <a:cubicBezTo>
                      <a:pt x="227" y="1550"/>
                      <a:pt x="227" y="1550"/>
                      <a:pt x="227" y="1550"/>
                    </a:cubicBezTo>
                    <a:cubicBezTo>
                      <a:pt x="226" y="1570"/>
                      <a:pt x="240" y="1587"/>
                      <a:pt x="260" y="1588"/>
                    </a:cubicBezTo>
                    <a:cubicBezTo>
                      <a:pt x="261" y="1589"/>
                      <a:pt x="262" y="1589"/>
                      <a:pt x="263" y="1589"/>
                    </a:cubicBezTo>
                    <a:cubicBezTo>
                      <a:pt x="281" y="1589"/>
                      <a:pt x="297" y="1574"/>
                      <a:pt x="298" y="1555"/>
                    </a:cubicBezTo>
                    <a:cubicBezTo>
                      <a:pt x="315" y="1308"/>
                      <a:pt x="315" y="1308"/>
                      <a:pt x="315" y="1308"/>
                    </a:cubicBezTo>
                    <a:cubicBezTo>
                      <a:pt x="318" y="1308"/>
                      <a:pt x="321" y="1307"/>
                      <a:pt x="323" y="1307"/>
                    </a:cubicBezTo>
                    <a:cubicBezTo>
                      <a:pt x="326" y="1307"/>
                      <a:pt x="328" y="1308"/>
                      <a:pt x="331" y="1308"/>
                    </a:cubicBezTo>
                    <a:cubicBezTo>
                      <a:pt x="347" y="1557"/>
                      <a:pt x="347" y="1557"/>
                      <a:pt x="347" y="1557"/>
                    </a:cubicBezTo>
                    <a:cubicBezTo>
                      <a:pt x="348" y="1576"/>
                      <a:pt x="364" y="1591"/>
                      <a:pt x="382" y="1591"/>
                    </a:cubicBezTo>
                    <a:cubicBezTo>
                      <a:pt x="383" y="1591"/>
                      <a:pt x="384" y="1591"/>
                      <a:pt x="384" y="1591"/>
                    </a:cubicBezTo>
                    <a:cubicBezTo>
                      <a:pt x="404" y="1589"/>
                      <a:pt x="419" y="1572"/>
                      <a:pt x="418" y="1553"/>
                    </a:cubicBezTo>
                    <a:cubicBezTo>
                      <a:pt x="399" y="1256"/>
                      <a:pt x="399" y="1256"/>
                      <a:pt x="399" y="1256"/>
                    </a:cubicBezTo>
                    <a:cubicBezTo>
                      <a:pt x="399" y="1255"/>
                      <a:pt x="398" y="1253"/>
                      <a:pt x="398" y="1252"/>
                    </a:cubicBezTo>
                    <a:cubicBezTo>
                      <a:pt x="396" y="1206"/>
                      <a:pt x="391" y="1139"/>
                      <a:pt x="388" y="1103"/>
                    </a:cubicBezTo>
                    <a:cubicBezTo>
                      <a:pt x="408" y="1130"/>
                      <a:pt x="419" y="1174"/>
                      <a:pt x="420" y="1234"/>
                    </a:cubicBezTo>
                    <a:cubicBezTo>
                      <a:pt x="421" y="1249"/>
                      <a:pt x="433" y="1261"/>
                      <a:pt x="448" y="1261"/>
                    </a:cubicBezTo>
                    <a:cubicBezTo>
                      <a:pt x="464" y="1261"/>
                      <a:pt x="476" y="1248"/>
                      <a:pt x="475" y="1233"/>
                    </a:cubicBezTo>
                    <a:cubicBezTo>
                      <a:pt x="473" y="1141"/>
                      <a:pt x="451" y="1077"/>
                      <a:pt x="407" y="1043"/>
                    </a:cubicBezTo>
                    <a:close/>
                    <a:moveTo>
                      <a:pt x="458" y="1544"/>
                    </a:moveTo>
                    <a:cubicBezTo>
                      <a:pt x="486" y="1556"/>
                      <a:pt x="503" y="1571"/>
                      <a:pt x="503" y="1587"/>
                    </a:cubicBezTo>
                    <a:cubicBezTo>
                      <a:pt x="503" y="1611"/>
                      <a:pt x="467" y="1632"/>
                      <a:pt x="415" y="1643"/>
                    </a:cubicBezTo>
                    <a:cubicBezTo>
                      <a:pt x="411" y="1645"/>
                      <a:pt x="406" y="1646"/>
                      <a:pt x="402" y="1646"/>
                    </a:cubicBezTo>
                    <a:cubicBezTo>
                      <a:pt x="401" y="1647"/>
                      <a:pt x="400" y="1647"/>
                      <a:pt x="399" y="1647"/>
                    </a:cubicBezTo>
                    <a:cubicBezTo>
                      <a:pt x="375" y="1651"/>
                      <a:pt x="348" y="1653"/>
                      <a:pt x="319" y="1653"/>
                    </a:cubicBezTo>
                    <a:cubicBezTo>
                      <a:pt x="217" y="1653"/>
                      <a:pt x="135" y="1624"/>
                      <a:pt x="135" y="1587"/>
                    </a:cubicBezTo>
                    <a:cubicBezTo>
                      <a:pt x="135" y="1569"/>
                      <a:pt x="155" y="1553"/>
                      <a:pt x="187" y="1541"/>
                    </a:cubicBezTo>
                    <a:cubicBezTo>
                      <a:pt x="190" y="1510"/>
                      <a:pt x="190" y="1510"/>
                      <a:pt x="190" y="1510"/>
                    </a:cubicBezTo>
                    <a:cubicBezTo>
                      <a:pt x="78" y="1528"/>
                      <a:pt x="0" y="1568"/>
                      <a:pt x="0" y="1615"/>
                    </a:cubicBezTo>
                    <a:cubicBezTo>
                      <a:pt x="0" y="1678"/>
                      <a:pt x="144" y="1729"/>
                      <a:pt x="321" y="1729"/>
                    </a:cubicBezTo>
                    <a:cubicBezTo>
                      <a:pt x="498" y="1729"/>
                      <a:pt x="642" y="1678"/>
                      <a:pt x="642" y="1615"/>
                    </a:cubicBezTo>
                    <a:cubicBezTo>
                      <a:pt x="642" y="1568"/>
                      <a:pt x="564" y="1529"/>
                      <a:pt x="454" y="1510"/>
                    </a:cubicBezTo>
                    <a:lnTo>
                      <a:pt x="458" y="1544"/>
                    </a:ln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0" name="TextBox 329"/>
              <p:cNvSpPr txBox="1"/>
              <p:nvPr/>
            </p:nvSpPr>
            <p:spPr>
              <a:xfrm>
                <a:off x="901492" y="4241610"/>
                <a:ext cx="1374590" cy="656178"/>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Resource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clouds</a:t>
                </a:r>
              </a:p>
            </p:txBody>
          </p:sp>
          <p:sp>
            <p:nvSpPr>
              <p:cNvPr id="331" name="TextBox 330"/>
              <p:cNvSpPr txBox="1"/>
              <p:nvPr/>
            </p:nvSpPr>
            <p:spPr>
              <a:xfrm>
                <a:off x="2008892" y="4287554"/>
                <a:ext cx="1191811"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Automation</a:t>
                </a:r>
              </a:p>
            </p:txBody>
          </p:sp>
          <p:sp>
            <p:nvSpPr>
              <p:cNvPr id="332" name="TextBox 331"/>
              <p:cNvSpPr txBox="1"/>
              <p:nvPr/>
            </p:nvSpPr>
            <p:spPr>
              <a:xfrm>
                <a:off x="3296007" y="4287554"/>
                <a:ext cx="789565"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Billing</a:t>
                </a:r>
              </a:p>
            </p:txBody>
          </p:sp>
          <p:sp>
            <p:nvSpPr>
              <p:cNvPr id="333" name="TextBox 332"/>
              <p:cNvSpPr txBox="1"/>
              <p:nvPr/>
            </p:nvSpPr>
            <p:spPr>
              <a:xfrm>
                <a:off x="3994949" y="4287554"/>
                <a:ext cx="1286650" cy="656178"/>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Tenant</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management</a:t>
                </a:r>
              </a:p>
            </p:txBody>
          </p:sp>
          <p:sp>
            <p:nvSpPr>
              <p:cNvPr id="334" name="TextBox 333"/>
              <p:cNvSpPr txBox="1"/>
              <p:nvPr/>
            </p:nvSpPr>
            <p:spPr>
              <a:xfrm>
                <a:off x="5100979" y="4287554"/>
                <a:ext cx="910566" cy="656179"/>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Hosting</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plan</a:t>
                </a:r>
              </a:p>
            </p:txBody>
          </p:sp>
          <p:cxnSp>
            <p:nvCxnSpPr>
              <p:cNvPr id="335" name="Straight Connector 334"/>
              <p:cNvCxnSpPr/>
              <p:nvPr/>
            </p:nvCxnSpPr>
            <p:spPr>
              <a:xfrm>
                <a:off x="1088411" y="4318796"/>
                <a:ext cx="4848115" cy="0"/>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91" name="TextBox 290"/>
            <p:cNvSpPr txBox="1"/>
            <p:nvPr/>
          </p:nvSpPr>
          <p:spPr>
            <a:xfrm>
              <a:off x="657037" y="627976"/>
              <a:ext cx="1649678"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Virtual machines</a:t>
              </a:r>
              <a:endParaRPr lang="en-US" sz="1200" dirty="0">
                <a:gradFill>
                  <a:gsLst>
                    <a:gs pos="2917">
                      <a:srgbClr val="505050"/>
                    </a:gs>
                    <a:gs pos="100000">
                      <a:srgbClr val="505050"/>
                    </a:gs>
                  </a:gsLst>
                  <a:lin ang="5400000" scaled="0"/>
                </a:gradFill>
              </a:endParaRPr>
            </a:p>
          </p:txBody>
        </p:sp>
        <p:sp>
          <p:nvSpPr>
            <p:cNvPr id="292" name="TextBox 291"/>
            <p:cNvSpPr txBox="1"/>
            <p:nvPr/>
          </p:nvSpPr>
          <p:spPr>
            <a:xfrm>
              <a:off x="1737973" y="205436"/>
              <a:ext cx="1217092"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Service bus</a:t>
              </a:r>
              <a:endParaRPr lang="en-US" sz="1200" dirty="0">
                <a:gradFill>
                  <a:gsLst>
                    <a:gs pos="2917">
                      <a:srgbClr val="505050"/>
                    </a:gs>
                    <a:gs pos="100000">
                      <a:srgbClr val="505050"/>
                    </a:gs>
                  </a:gsLst>
                  <a:lin ang="5400000" scaled="0"/>
                </a:gradFill>
              </a:endParaRPr>
            </a:p>
          </p:txBody>
        </p:sp>
        <p:sp>
          <p:nvSpPr>
            <p:cNvPr id="293" name="TextBox 292"/>
            <p:cNvSpPr txBox="1"/>
            <p:nvPr/>
          </p:nvSpPr>
          <p:spPr>
            <a:xfrm>
              <a:off x="119285" y="1029081"/>
              <a:ext cx="1029747"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Websites</a:t>
              </a:r>
            </a:p>
          </p:txBody>
        </p:sp>
        <p:sp>
          <p:nvSpPr>
            <p:cNvPr id="294" name="TextBox 293"/>
            <p:cNvSpPr txBox="1"/>
            <p:nvPr/>
          </p:nvSpPr>
          <p:spPr>
            <a:xfrm>
              <a:off x="2592654" y="-135909"/>
              <a:ext cx="99091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Network</a:t>
              </a:r>
            </a:p>
          </p:txBody>
        </p:sp>
        <p:sp>
          <p:nvSpPr>
            <p:cNvPr id="295" name="TextBox 294"/>
            <p:cNvSpPr txBox="1"/>
            <p:nvPr/>
          </p:nvSpPr>
          <p:spPr>
            <a:xfrm>
              <a:off x="3211532" y="-457005"/>
              <a:ext cx="104663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Database</a:t>
              </a:r>
            </a:p>
          </p:txBody>
        </p:sp>
        <p:cxnSp>
          <p:nvCxnSpPr>
            <p:cNvPr id="296" name="Straight Connector 295"/>
            <p:cNvCxnSpPr/>
            <p:nvPr/>
          </p:nvCxnSpPr>
          <p:spPr>
            <a:xfrm>
              <a:off x="-380559" y="424899"/>
              <a:ext cx="5006212" cy="0"/>
            </a:xfrm>
            <a:prstGeom prst="line">
              <a:avLst/>
            </a:prstGeom>
            <a:ln>
              <a:solidFill>
                <a:schemeClr val="accent1"/>
              </a:solidFill>
              <a:headEnd type="none"/>
              <a:tailEnd type="none"/>
            </a:ln>
            <a:scene3d>
              <a:camera prst="orthographicFront">
                <a:rot lat="2100000" lon="192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97" name="Freeform 357"/>
            <p:cNvSpPr>
              <a:spLocks noChangeAspect="1" noEditPoints="1"/>
            </p:cNvSpPr>
            <p:nvPr/>
          </p:nvSpPr>
          <p:spPr bwMode="auto">
            <a:xfrm>
              <a:off x="314888" y="707415"/>
              <a:ext cx="543672" cy="42783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chemeClr val="accent1"/>
            </a:solidFill>
            <a:ln>
              <a:noFill/>
            </a:ln>
            <a:scene3d>
              <a:camera prst="orthographicFront">
                <a:rot lat="2100000" lon="19200000" rev="0"/>
              </a:camera>
              <a:lightRig rig="threePt" dir="t"/>
            </a:scene3d>
            <a:extLst/>
          </p:spPr>
          <p:txBody>
            <a:bodyPr vert="horz" wrap="square" lIns="91298" tIns="45646" rIns="91298" bIns="45646" numCol="1" anchor="t" anchorCtr="0" compatLnSpc="1">
              <a:prstTxWarp prst="textNoShape">
                <a:avLst/>
              </a:prstTxWarp>
            </a:bodyPr>
            <a:lstStyle/>
            <a:p>
              <a:pPr defTabSz="912154">
                <a:defRPr/>
              </a:pPr>
              <a:endParaRPr lang="en-US" sz="2200" kern="0">
                <a:solidFill>
                  <a:srgbClr val="FFFFFF"/>
                </a:solidFill>
              </a:endParaRPr>
            </a:p>
          </p:txBody>
        </p:sp>
        <p:grpSp>
          <p:nvGrpSpPr>
            <p:cNvPr id="298" name="Group 297"/>
            <p:cNvGrpSpPr/>
            <p:nvPr/>
          </p:nvGrpSpPr>
          <p:grpSpPr>
            <a:xfrm>
              <a:off x="1987292" y="-166091"/>
              <a:ext cx="637501" cy="463334"/>
              <a:chOff x="7936129" y="10163167"/>
              <a:chExt cx="617369" cy="570202"/>
            </a:xfrm>
            <a:solidFill>
              <a:srgbClr val="00188F"/>
            </a:solidFill>
            <a:scene3d>
              <a:camera prst="orthographicFront">
                <a:rot lat="2100000" lon="19200000" rev="0"/>
              </a:camera>
              <a:lightRig rig="threePt" dir="t"/>
            </a:scene3d>
          </p:grpSpPr>
          <p:sp>
            <p:nvSpPr>
              <p:cNvPr id="304" name="Freeform 5"/>
              <p:cNvSpPr>
                <a:spLocks/>
              </p:cNvSpPr>
              <p:nvPr/>
            </p:nvSpPr>
            <p:spPr bwMode="auto">
              <a:xfrm>
                <a:off x="8101151" y="10368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05" name="Freeform 6"/>
              <p:cNvSpPr>
                <a:spLocks/>
              </p:cNvSpPr>
              <p:nvPr/>
            </p:nvSpPr>
            <p:spPr bwMode="auto">
              <a:xfrm>
                <a:off x="8101151" y="10361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06" name="Freeform 7"/>
              <p:cNvSpPr>
                <a:spLocks/>
              </p:cNvSpPr>
              <p:nvPr/>
            </p:nvSpPr>
            <p:spPr bwMode="auto">
              <a:xfrm>
                <a:off x="8352455" y="103399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07" name="Freeform 8"/>
              <p:cNvSpPr>
                <a:spLocks/>
              </p:cNvSpPr>
              <p:nvPr/>
            </p:nvSpPr>
            <p:spPr bwMode="auto">
              <a:xfrm>
                <a:off x="8183244" y="10258065"/>
                <a:ext cx="0" cy="81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08" name="Freeform 9"/>
              <p:cNvSpPr>
                <a:spLocks/>
              </p:cNvSpPr>
              <p:nvPr/>
            </p:nvSpPr>
            <p:spPr bwMode="auto">
              <a:xfrm>
                <a:off x="8240207" y="10400819"/>
                <a:ext cx="0" cy="81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09" name="Freeform 10"/>
              <p:cNvSpPr>
                <a:spLocks noEditPoints="1"/>
              </p:cNvSpPr>
              <p:nvPr/>
            </p:nvSpPr>
            <p:spPr bwMode="auto">
              <a:xfrm>
                <a:off x="8019059" y="10163167"/>
                <a:ext cx="433918" cy="285506"/>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0" name="Freeform 11"/>
              <p:cNvSpPr>
                <a:spLocks noEditPoints="1"/>
              </p:cNvSpPr>
              <p:nvPr/>
            </p:nvSpPr>
            <p:spPr bwMode="auto">
              <a:xfrm>
                <a:off x="7936129" y="10380541"/>
                <a:ext cx="73715" cy="168709"/>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nvGrpSpPr>
              <p:cNvPr id="311" name="Group 310"/>
              <p:cNvGrpSpPr/>
              <p:nvPr/>
            </p:nvGrpSpPr>
            <p:grpSpPr>
              <a:xfrm>
                <a:off x="7995604" y="10546006"/>
                <a:ext cx="463238" cy="187363"/>
                <a:chOff x="7995604" y="4550618"/>
                <a:chExt cx="463238" cy="187363"/>
              </a:xfrm>
              <a:grpFill/>
            </p:grpSpPr>
            <p:sp>
              <p:nvSpPr>
                <p:cNvPr id="313" name="Freeform 12"/>
                <p:cNvSpPr>
                  <a:spLocks/>
                </p:cNvSpPr>
                <p:nvPr/>
              </p:nvSpPr>
              <p:spPr bwMode="auto">
                <a:xfrm>
                  <a:off x="8068482" y="4602527"/>
                  <a:ext cx="62826" cy="11356"/>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4" name="Freeform 13"/>
                <p:cNvSpPr>
                  <a:spLocks/>
                </p:cNvSpPr>
                <p:nvPr/>
              </p:nvSpPr>
              <p:spPr bwMode="auto">
                <a:xfrm>
                  <a:off x="8027436" y="4628482"/>
                  <a:ext cx="103873" cy="1216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5" name="Freeform 14"/>
                <p:cNvSpPr>
                  <a:spLocks/>
                </p:cNvSpPr>
                <p:nvPr/>
              </p:nvSpPr>
              <p:spPr bwMode="auto">
                <a:xfrm>
                  <a:off x="8027436" y="4655249"/>
                  <a:ext cx="103873" cy="12166"/>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6" name="Freeform 15"/>
                <p:cNvSpPr>
                  <a:spLocks/>
                </p:cNvSpPr>
                <p:nvPr/>
              </p:nvSpPr>
              <p:spPr bwMode="auto">
                <a:xfrm>
                  <a:off x="8027436" y="4682015"/>
                  <a:ext cx="103873" cy="1135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7" name="Freeform 16"/>
                <p:cNvSpPr>
                  <a:spLocks noEditPoints="1"/>
                </p:cNvSpPr>
                <p:nvPr/>
              </p:nvSpPr>
              <p:spPr bwMode="auto">
                <a:xfrm>
                  <a:off x="7995604" y="4550618"/>
                  <a:ext cx="169211" cy="187363"/>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8" name="Freeform 17"/>
                <p:cNvSpPr>
                  <a:spLocks/>
                </p:cNvSpPr>
                <p:nvPr/>
              </p:nvSpPr>
              <p:spPr bwMode="auto">
                <a:xfrm>
                  <a:off x="8362507" y="4602527"/>
                  <a:ext cx="63664" cy="11356"/>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19" name="Freeform 18"/>
                <p:cNvSpPr>
                  <a:spLocks/>
                </p:cNvSpPr>
                <p:nvPr/>
              </p:nvSpPr>
              <p:spPr bwMode="auto">
                <a:xfrm>
                  <a:off x="8322298" y="4628482"/>
                  <a:ext cx="103873" cy="1216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20" name="Freeform 19"/>
                <p:cNvSpPr>
                  <a:spLocks/>
                </p:cNvSpPr>
                <p:nvPr/>
              </p:nvSpPr>
              <p:spPr bwMode="auto">
                <a:xfrm>
                  <a:off x="8322298" y="4655249"/>
                  <a:ext cx="103873" cy="12166"/>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21" name="Freeform 20"/>
                <p:cNvSpPr>
                  <a:spLocks/>
                </p:cNvSpPr>
                <p:nvPr/>
              </p:nvSpPr>
              <p:spPr bwMode="auto">
                <a:xfrm>
                  <a:off x="8322298" y="4682015"/>
                  <a:ext cx="103873" cy="1135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22" name="Freeform 21"/>
                <p:cNvSpPr>
                  <a:spLocks noEditPoints="1"/>
                </p:cNvSpPr>
                <p:nvPr/>
              </p:nvSpPr>
              <p:spPr bwMode="auto">
                <a:xfrm>
                  <a:off x="8289631" y="4550618"/>
                  <a:ext cx="169211" cy="187363"/>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23" name="Freeform 22"/>
                <p:cNvSpPr>
                  <a:spLocks/>
                </p:cNvSpPr>
                <p:nvPr/>
              </p:nvSpPr>
              <p:spPr bwMode="auto">
                <a:xfrm>
                  <a:off x="8178218" y="4611449"/>
                  <a:ext cx="38532" cy="76243"/>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324" name="Freeform 23"/>
                <p:cNvSpPr>
                  <a:spLocks/>
                </p:cNvSpPr>
                <p:nvPr/>
              </p:nvSpPr>
              <p:spPr bwMode="auto">
                <a:xfrm>
                  <a:off x="8236019" y="4611449"/>
                  <a:ext cx="38532" cy="76243"/>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312" name="Freeform 24"/>
              <p:cNvSpPr>
                <a:spLocks noEditPoints="1"/>
              </p:cNvSpPr>
              <p:nvPr/>
            </p:nvSpPr>
            <p:spPr bwMode="auto">
              <a:xfrm>
                <a:off x="8479783" y="10380541"/>
                <a:ext cx="73715" cy="168709"/>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299" name="Freeform 78"/>
            <p:cNvSpPr>
              <a:spLocks noEditPoints="1"/>
            </p:cNvSpPr>
            <p:nvPr/>
          </p:nvSpPr>
          <p:spPr bwMode="black">
            <a:xfrm>
              <a:off x="2722483" y="-478148"/>
              <a:ext cx="645261" cy="44212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accent1"/>
            </a:solidFill>
            <a:ln>
              <a:noFill/>
            </a:ln>
            <a:scene3d>
              <a:camera prst="orthographicFront">
                <a:rot lat="2100000" lon="19200000" rev="0"/>
              </a:camera>
              <a:lightRig rig="threePt" dir="t"/>
            </a:scene3d>
          </p:spPr>
          <p:txBody>
            <a:bodyPr vert="horz" wrap="square" lIns="80635" tIns="40317" rIns="80635" bIns="40317" numCol="1" anchor="t" anchorCtr="0" compatLnSpc="1">
              <a:prstTxWarp prst="textNoShape">
                <a:avLst/>
              </a:prstTxWarp>
            </a:bodyPr>
            <a:lstStyle/>
            <a:p>
              <a:pPr defTabSz="670289">
                <a:defRPr/>
              </a:pPr>
              <a:endParaRPr lang="en-US" sz="900" kern="0" dirty="0">
                <a:solidFill>
                  <a:srgbClr val="FFFFFF"/>
                </a:solidFill>
              </a:endParaRPr>
            </a:p>
          </p:txBody>
        </p:sp>
        <p:sp>
          <p:nvSpPr>
            <p:cNvPr id="300" name="Freeform 30"/>
            <p:cNvSpPr>
              <a:spLocks noEditPoints="1"/>
            </p:cNvSpPr>
            <p:nvPr/>
          </p:nvSpPr>
          <p:spPr bwMode="auto">
            <a:xfrm flipH="1">
              <a:off x="3441394" y="-829137"/>
              <a:ext cx="536558" cy="4623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chemeClr val="accent1"/>
            </a:solidFill>
            <a:ln>
              <a:noFill/>
            </a:ln>
            <a:scene3d>
              <a:camera prst="orthographicFront">
                <a:rot lat="2100000" lon="19200000" rev="0"/>
              </a:camera>
              <a:lightRig rig="threePt" dir="t"/>
            </a:scene3d>
            <a:extLst/>
          </p:spPr>
          <p:txBody>
            <a:bodyPr vert="horz" wrap="square" lIns="87867" tIns="43934" rIns="87867" bIns="43934" numCol="1" anchor="t" anchorCtr="0" compatLnSpc="1">
              <a:prstTxWarp prst="textNoShape">
                <a:avLst/>
              </a:prstTxWarp>
            </a:bodyPr>
            <a:lstStyle/>
            <a:p>
              <a:pPr defTabSz="895279">
                <a:defRPr/>
              </a:pPr>
              <a:endParaRPr lang="en-US" sz="1667" kern="0">
                <a:solidFill>
                  <a:srgbClr val="505050"/>
                </a:solidFill>
              </a:endParaRPr>
            </a:p>
          </p:txBody>
        </p:sp>
        <p:grpSp>
          <p:nvGrpSpPr>
            <p:cNvPr id="301" name="Group 300"/>
            <p:cNvGrpSpPr/>
            <p:nvPr/>
          </p:nvGrpSpPr>
          <p:grpSpPr>
            <a:xfrm>
              <a:off x="1118424" y="323831"/>
              <a:ext cx="604292" cy="403243"/>
              <a:chOff x="8309447" y="3464885"/>
              <a:chExt cx="585208" cy="496251"/>
            </a:xfrm>
            <a:scene3d>
              <a:camera prst="orthographicFront">
                <a:rot lat="2100000" lon="19200000" rev="0"/>
              </a:camera>
              <a:lightRig rig="threePt" dir="t"/>
            </a:scene3d>
          </p:grpSpPr>
          <p:sp>
            <p:nvSpPr>
              <p:cNvPr id="302" name="Freeform 88"/>
              <p:cNvSpPr>
                <a:spLocks noEditPoints="1"/>
              </p:cNvSpPr>
              <p:nvPr/>
            </p:nvSpPr>
            <p:spPr bwMode="black">
              <a:xfrm>
                <a:off x="8309447" y="3464885"/>
                <a:ext cx="585208" cy="496251"/>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03" name="Freeform 23"/>
              <p:cNvSpPr>
                <a:spLocks noChangeAspect="1" noEditPoints="1"/>
              </p:cNvSpPr>
              <p:nvPr/>
            </p:nvSpPr>
            <p:spPr bwMode="black">
              <a:xfrm>
                <a:off x="8502858" y="3581828"/>
                <a:ext cx="198386" cy="19833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accent1"/>
              </a:solidFill>
              <a:ln>
                <a:noFill/>
              </a:ln>
            </p:spPr>
            <p:txBody>
              <a:bodyPr vert="horz" wrap="square" lIns="82293" tIns="41147" rIns="82293" bIns="41147" numCol="1" anchor="t" anchorCtr="0" compatLnSpc="1">
                <a:prstTxWarp prst="textNoShape">
                  <a:avLst/>
                </a:prstTxWarp>
              </a:bodyPr>
              <a:lstStyle/>
              <a:p>
                <a:pPr defTabSz="932563"/>
                <a:endParaRPr lang="en-US" sz="1599">
                  <a:solidFill>
                    <a:srgbClr val="505050"/>
                  </a:solidFill>
                </a:endParaRPr>
              </a:p>
            </p:txBody>
          </p:sp>
        </p:grpSp>
      </p:grpSp>
      <p:grpSp>
        <p:nvGrpSpPr>
          <p:cNvPr id="282" name="Group 281"/>
          <p:cNvGrpSpPr/>
          <p:nvPr/>
        </p:nvGrpSpPr>
        <p:grpSpPr>
          <a:xfrm>
            <a:off x="2617887" y="-353553"/>
            <a:ext cx="5246301" cy="4406789"/>
            <a:chOff x="2596307" y="-343570"/>
            <a:chExt cx="5246301" cy="4406789"/>
          </a:xfrm>
        </p:grpSpPr>
        <p:sp>
          <p:nvSpPr>
            <p:cNvPr id="284" name="Parallelogram 283"/>
            <p:cNvSpPr/>
            <p:nvPr/>
          </p:nvSpPr>
          <p:spPr bwMode="auto">
            <a:xfrm rot="9253198">
              <a:off x="2630778" y="1404872"/>
              <a:ext cx="5211830" cy="1753650"/>
            </a:xfrm>
            <a:prstGeom prst="parallelogram">
              <a:avLst>
                <a:gd name="adj" fmla="val 49258"/>
              </a:avLst>
            </a:prstGeom>
            <a:solidFill>
              <a:schemeClr val="tx2">
                <a:alpha val="6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285" name="Parallelogram 284"/>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6" name="Parallelogram 285"/>
            <p:cNvSpPr/>
            <p:nvPr/>
          </p:nvSpPr>
          <p:spPr bwMode="auto">
            <a:xfrm rot="12179328" flipV="1">
              <a:off x="2596307" y="2248764"/>
              <a:ext cx="1083386" cy="1814455"/>
            </a:xfrm>
            <a:prstGeom prst="parallelogram">
              <a:avLst>
                <a:gd name="adj" fmla="val 68369"/>
              </a:avLst>
            </a:prstGeom>
            <a:solidFill>
              <a:schemeClr val="tx2">
                <a:lumMod val="75000"/>
                <a:alpha val="7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7" name="TextBox 286"/>
            <p:cNvSpPr txBox="1"/>
            <p:nvPr/>
          </p:nvSpPr>
          <p:spPr bwMode="auto">
            <a:xfrm>
              <a:off x="3089466" y="1429865"/>
              <a:ext cx="2792816"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Virtual Machine Manager (VMM)</a:t>
              </a:r>
            </a:p>
          </p:txBody>
        </p:sp>
      </p:grpSp>
      <p:grpSp>
        <p:nvGrpSpPr>
          <p:cNvPr id="5" name="Group 4"/>
          <p:cNvGrpSpPr/>
          <p:nvPr/>
        </p:nvGrpSpPr>
        <p:grpSpPr>
          <a:xfrm>
            <a:off x="3604987" y="1222498"/>
            <a:ext cx="3076681" cy="2396653"/>
            <a:chOff x="6737748" y="-2299750"/>
            <a:chExt cx="3076681" cy="2396653"/>
          </a:xfrm>
        </p:grpSpPr>
        <p:sp>
          <p:nvSpPr>
            <p:cNvPr id="283" name="Rectangle 282"/>
            <p:cNvSpPr/>
            <p:nvPr/>
          </p:nvSpPr>
          <p:spPr>
            <a:xfrm>
              <a:off x="6737748" y="-1393832"/>
              <a:ext cx="2969905"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Control</a:t>
              </a:r>
            </a:p>
          </p:txBody>
        </p:sp>
        <p:grpSp>
          <p:nvGrpSpPr>
            <p:cNvPr id="4" name="Group 3"/>
            <p:cNvGrpSpPr/>
            <p:nvPr/>
          </p:nvGrpSpPr>
          <p:grpSpPr>
            <a:xfrm>
              <a:off x="6895442" y="-2299750"/>
              <a:ext cx="2918987" cy="2396653"/>
              <a:chOff x="6895442" y="-2299750"/>
              <a:chExt cx="2918987" cy="2396653"/>
            </a:xfrm>
          </p:grpSpPr>
          <p:sp>
            <p:nvSpPr>
              <p:cNvPr id="273" name="Freeform 31"/>
              <p:cNvSpPr>
                <a:spLocks noEditPoints="1"/>
              </p:cNvSpPr>
              <p:nvPr/>
            </p:nvSpPr>
            <p:spPr bwMode="auto">
              <a:xfrm>
                <a:off x="7129591" y="-660591"/>
                <a:ext cx="525292" cy="517604"/>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a:scene3d>
                <a:camera prst="orthographicFront">
                  <a:rot lat="2100000" lon="19200000" rev="0"/>
                </a:camera>
                <a:lightRig rig="threePt" dir="t"/>
              </a:scene3d>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4" name="Rectangle 273"/>
              <p:cNvSpPr/>
              <p:nvPr/>
            </p:nvSpPr>
            <p:spPr>
              <a:xfrm>
                <a:off x="6895442" y="-161629"/>
                <a:ext cx="1090363" cy="258532"/>
              </a:xfrm>
              <a:prstGeom prst="rect">
                <a:avLst/>
              </a:prstGeom>
              <a:scene3d>
                <a:camera prst="orthographicFront">
                  <a:rot lat="2100000" lon="19200000" rev="0"/>
                </a:camera>
                <a:lightRig rig="threePt" dir="t"/>
              </a:scene3d>
            </p:spPr>
            <p:txBody>
              <a:bodyPr wrap="none">
                <a:spAutoFit/>
              </a:bodyPr>
              <a:lstStyle/>
              <a:p>
                <a:pPr>
                  <a:lnSpc>
                    <a:spcPct val="90000"/>
                  </a:lnSpc>
                </a:pPr>
                <a:r>
                  <a:rPr lang="en-US" sz="1200" dirty="0">
                    <a:gradFill>
                      <a:gsLst>
                        <a:gs pos="1250">
                          <a:schemeClr val="bg2"/>
                        </a:gs>
                        <a:gs pos="99000">
                          <a:schemeClr val="bg2"/>
                        </a:gs>
                      </a:gsLst>
                      <a:lin ang="5400000" scaled="0"/>
                    </a:gradFill>
                  </a:rPr>
                  <a:t>Management</a:t>
                </a:r>
              </a:p>
            </p:txBody>
          </p:sp>
          <p:sp>
            <p:nvSpPr>
              <p:cNvPr id="275" name="Freeform 9"/>
              <p:cNvSpPr>
                <a:spLocks noEditPoints="1"/>
              </p:cNvSpPr>
              <p:nvPr/>
            </p:nvSpPr>
            <p:spPr bwMode="auto">
              <a:xfrm>
                <a:off x="6984622" y="-1462141"/>
                <a:ext cx="393904" cy="383305"/>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6" name="Freeform 10"/>
              <p:cNvSpPr>
                <a:spLocks noEditPoints="1"/>
              </p:cNvSpPr>
              <p:nvPr/>
            </p:nvSpPr>
            <p:spPr bwMode="auto">
              <a:xfrm>
                <a:off x="7339111" y="-1227235"/>
                <a:ext cx="236488" cy="220705"/>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7" name="Freeform 11"/>
              <p:cNvSpPr>
                <a:spLocks noEditPoints="1"/>
              </p:cNvSpPr>
              <p:nvPr/>
            </p:nvSpPr>
            <p:spPr bwMode="auto">
              <a:xfrm>
                <a:off x="7339111" y="-1534092"/>
                <a:ext cx="236488" cy="220587"/>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278" name="Picture 4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7591" y="-1509696"/>
                <a:ext cx="590550" cy="466725"/>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 name="Rectangle 278"/>
              <p:cNvSpPr/>
              <p:nvPr/>
            </p:nvSpPr>
            <p:spPr>
              <a:xfrm>
                <a:off x="8620079" y="-1148703"/>
                <a:ext cx="1110559"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Monitoring</a:t>
                </a:r>
              </a:p>
            </p:txBody>
          </p:sp>
          <p:sp>
            <p:nvSpPr>
              <p:cNvPr id="280" name="Rectangle 279"/>
              <p:cNvSpPr/>
              <p:nvPr/>
            </p:nvSpPr>
            <p:spPr>
              <a:xfrm>
                <a:off x="8481009" y="-1923198"/>
                <a:ext cx="1333420"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Orchestration</a:t>
                </a:r>
              </a:p>
            </p:txBody>
          </p:sp>
          <p:pic>
            <p:nvPicPr>
              <p:cNvPr id="281"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3704" y="-2299750"/>
                <a:ext cx="333375" cy="438150"/>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 name="Parallelogram 102"/>
          <p:cNvSpPr/>
          <p:nvPr/>
        </p:nvSpPr>
        <p:spPr bwMode="auto">
          <a:xfrm rot="9253198">
            <a:off x="6058195" y="3165963"/>
            <a:ext cx="5229549" cy="1622824"/>
          </a:xfrm>
          <a:prstGeom prst="parallelogram">
            <a:avLst>
              <a:gd name="adj" fmla="val 50193"/>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0516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exit" presetSubtype="0" fill="hold" nodeType="withEffect">
                                  <p:stCondLst>
                                    <p:cond delay="2800"/>
                                  </p:stCondLst>
                                  <p:childTnLst>
                                    <p:set>
                                      <p:cBhvr>
                                        <p:cTn id="12" dur="1" fill="hold">
                                          <p:stCondLst>
                                            <p:cond delay="0"/>
                                          </p:stCondLst>
                                        </p:cTn>
                                        <p:tgtEl>
                                          <p:spTgt spid="3"/>
                                        </p:tgtEl>
                                        <p:attrNameLst>
                                          <p:attrName>style.visibility</p:attrName>
                                        </p:attrNameLst>
                                      </p:cBhvr>
                                      <p:to>
                                        <p:strVal val="hidden"/>
                                      </p:to>
                                    </p:set>
                                  </p:childTnLst>
                                </p:cTn>
                              </p:par>
                              <p:par>
                                <p:cTn id="13" presetID="10" presetClass="entr" presetSubtype="0" fill="hold" nodeType="withEffect">
                                  <p:stCondLst>
                                    <p:cond delay="3100"/>
                                  </p:stCondLst>
                                  <p:childTnLst>
                                    <p:set>
                                      <p:cBhvr>
                                        <p:cTn id="14" dur="1" fill="hold">
                                          <p:stCondLst>
                                            <p:cond delay="0"/>
                                          </p:stCondLst>
                                        </p:cTn>
                                        <p:tgtEl>
                                          <p:spTgt spid="282"/>
                                        </p:tgtEl>
                                        <p:attrNameLst>
                                          <p:attrName>style.visibility</p:attrName>
                                        </p:attrNameLst>
                                      </p:cBhvr>
                                      <p:to>
                                        <p:strVal val="visible"/>
                                      </p:to>
                                    </p:set>
                                    <p:animEffect transition="in" filter="fade">
                                      <p:cBhvr>
                                        <p:cTn id="15" dur="500"/>
                                        <p:tgtEl>
                                          <p:spTgt spid="282"/>
                                        </p:tgtEl>
                                      </p:cBhvr>
                                    </p:animEffect>
                                  </p:childTnLst>
                                </p:cTn>
                              </p:par>
                              <p:par>
                                <p:cTn id="16" presetID="10" presetClass="entr" presetSubtype="0" fill="hold" nodeType="withEffect">
                                  <p:stCondLst>
                                    <p:cond delay="31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24050" y="1469231"/>
            <a:ext cx="5545931" cy="3956087"/>
            <a:chOff x="1924050" y="1469231"/>
            <a:chExt cx="5545931" cy="3956087"/>
          </a:xfrm>
        </p:grpSpPr>
        <p:cxnSp>
          <p:nvCxnSpPr>
            <p:cNvPr id="206" name="Straight Connector 205"/>
            <p:cNvCxnSpPr/>
            <p:nvPr/>
          </p:nvCxnSpPr>
          <p:spPr>
            <a:xfrm flipH="1" flipV="1">
              <a:off x="5531644" y="1469231"/>
              <a:ext cx="216269" cy="187653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5747913" y="1781175"/>
              <a:ext cx="405237" cy="156458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5745532" y="2131219"/>
              <a:ext cx="1067224" cy="1212163"/>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750295" y="2478881"/>
              <a:ext cx="1719686" cy="86212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3921919" y="2159794"/>
              <a:ext cx="2664020" cy="201086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4548188" y="2493169"/>
              <a:ext cx="2030977" cy="167562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5188744" y="2819400"/>
              <a:ext cx="1387845" cy="1347894"/>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5838825" y="3171825"/>
              <a:ext cx="735383" cy="99308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H="1" flipV="1">
              <a:off x="2555081" y="3433763"/>
              <a:ext cx="142451" cy="141695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flipV="1">
              <a:off x="1924050" y="3117056"/>
              <a:ext cx="773483" cy="173127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2692770" y="3759994"/>
              <a:ext cx="486199" cy="10907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flipV="1">
              <a:off x="3819525" y="4088606"/>
              <a:ext cx="58489" cy="133519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69107" y="4441031"/>
              <a:ext cx="600499" cy="982769"/>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3872743" y="4781550"/>
              <a:ext cx="1242182" cy="64376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356" name="Straight Connector 355"/>
          <p:cNvCxnSpPr/>
          <p:nvPr/>
        </p:nvCxnSpPr>
        <p:spPr>
          <a:xfrm flipH="1" flipV="1">
            <a:off x="5743575" y="3717926"/>
            <a:ext cx="517525" cy="172719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flipV="1">
            <a:off x="7045325" y="4343400"/>
            <a:ext cx="900256" cy="37294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3171825" y="4721456"/>
            <a:ext cx="4775731" cy="17756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6772275" y="5121275"/>
            <a:ext cx="1155701" cy="56832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flipV="1">
            <a:off x="4333876" y="5518150"/>
            <a:ext cx="1355724" cy="17145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flipV="1">
            <a:off x="3171826" y="4914900"/>
            <a:ext cx="2524124" cy="7524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3416799" y="5172075"/>
            <a:ext cx="4593726" cy="229438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4340225" y="4721456"/>
            <a:ext cx="3607331" cy="777644"/>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2999847" y="5861050"/>
            <a:ext cx="2832628" cy="136164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V="1">
            <a:off x="6400800" y="4506672"/>
            <a:ext cx="128866" cy="94480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flipV="1">
            <a:off x="6180639" y="3584139"/>
            <a:ext cx="1766916" cy="1137317"/>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845" y="2952742"/>
            <a:ext cx="1347014" cy="79737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845" y="3932064"/>
            <a:ext cx="1347014" cy="797371"/>
          </a:xfrm>
          <a:prstGeom prst="rect">
            <a:avLst/>
          </a:prstGeom>
        </p:spPr>
      </p:pic>
      <p:grpSp>
        <p:nvGrpSpPr>
          <p:cNvPr id="62" name="Group 61"/>
          <p:cNvGrpSpPr/>
          <p:nvPr/>
        </p:nvGrpSpPr>
        <p:grpSpPr>
          <a:xfrm>
            <a:off x="9878349" y="1516062"/>
            <a:ext cx="1116006" cy="536389"/>
            <a:chOff x="3402012" y="3110708"/>
            <a:chExt cx="1824038" cy="820738"/>
          </a:xfrm>
        </p:grpSpPr>
        <p:sp>
          <p:nvSpPr>
            <p:cNvPr id="63"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71"/>
          <p:cNvGrpSpPr/>
          <p:nvPr/>
        </p:nvGrpSpPr>
        <p:grpSpPr>
          <a:xfrm>
            <a:off x="9878349" y="2234402"/>
            <a:ext cx="1116006" cy="536389"/>
            <a:chOff x="3471316" y="5432442"/>
            <a:chExt cx="1116006" cy="536389"/>
          </a:xfrm>
        </p:grpSpPr>
        <p:sp>
          <p:nvSpPr>
            <p:cNvPr id="73"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0552" y="4911386"/>
            <a:ext cx="1371600" cy="811924"/>
          </a:xfrm>
          <a:prstGeom prst="rect">
            <a:avLst/>
          </a:prstGeom>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0552" y="5905259"/>
            <a:ext cx="1371600" cy="8119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870" y="559138"/>
            <a:ext cx="7419475" cy="4352921"/>
          </a:xfrm>
          <a:prstGeom prst="rect">
            <a:avLst/>
          </a:prstGeom>
        </p:spPr>
      </p:pic>
      <p:sp>
        <p:nvSpPr>
          <p:cNvPr id="4" name="Rectangle 3"/>
          <p:cNvSpPr/>
          <p:nvPr/>
        </p:nvSpPr>
        <p:spPr>
          <a:xfrm>
            <a:off x="6757352" y="178591"/>
            <a:ext cx="5538062" cy="701731"/>
          </a:xfrm>
          <a:prstGeom prst="rect">
            <a:avLst/>
          </a:prstGeom>
        </p:spPr>
        <p:txBody>
          <a:bodyPr wrap="square">
            <a:spAutoFit/>
          </a:bodyPr>
          <a:lstStyle/>
          <a:p>
            <a:pPr algn="r">
              <a:lnSpc>
                <a:spcPct val="90000"/>
              </a:lnSpc>
            </a:pPr>
            <a:r>
              <a:rPr lang="en-US" sz="2200" b="1" dirty="0" smtClean="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Tenant Deployment </a:t>
            </a:r>
          </a:p>
          <a:p>
            <a:pPr algn="r">
              <a:lnSpc>
                <a:spcPct val="90000"/>
              </a:lnSpc>
            </a:pPr>
            <a:r>
              <a:rPr lang="en-US" sz="2200" b="1" dirty="0" smtClean="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Multi-Tier LOB Application</a:t>
            </a:r>
            <a:endParaRPr lang="en-US" sz="2200" b="1" dirty="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0981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500"/>
                                        <p:tgtEl>
                                          <p:spTgt spid="83"/>
                                        </p:tgtEl>
                                      </p:cBhvr>
                                    </p:animEffect>
                                  </p:childTnLst>
                                </p:cTn>
                              </p:par>
                            </p:childTnLst>
                          </p:cTn>
                        </p:par>
                        <p:par>
                          <p:cTn id="23" fill="hold">
                            <p:stCondLst>
                              <p:cond delay="500"/>
                            </p:stCondLst>
                            <p:childTnLst>
                              <p:par>
                                <p:cTn id="24" presetID="42" presetClass="path" presetSubtype="0" accel="49333" decel="50667" fill="hold" nodeType="afterEffect">
                                  <p:stCondLst>
                                    <p:cond delay="0"/>
                                  </p:stCondLst>
                                  <p:childTnLst>
                                    <p:animMotion origin="layout" path="M -2.62446E-6 4.30322E-6 L -0.53268 0.1641 " pathEditMode="relative" rAng="0" ptsTypes="AA">
                                      <p:cBhvr>
                                        <p:cTn id="25" dur="750" fill="hold"/>
                                        <p:tgtEl>
                                          <p:spTgt spid="59"/>
                                        </p:tgtEl>
                                        <p:attrNameLst>
                                          <p:attrName>ppt_x</p:attrName>
                                          <p:attrName>ppt_y</p:attrName>
                                        </p:attrNameLst>
                                      </p:cBhvr>
                                      <p:rCtr x="-26602" y="8330"/>
                                    </p:animMotion>
                                  </p:childTnLst>
                                </p:cTn>
                              </p:par>
                              <p:par>
                                <p:cTn id="26" presetID="42" presetClass="path" presetSubtype="0" accel="49333" decel="50667" fill="hold" nodeType="withEffect">
                                  <p:stCondLst>
                                    <p:cond delay="0"/>
                                  </p:stCondLst>
                                  <p:childTnLst>
                                    <p:animMotion origin="layout" path="M -2.62446E-6 6.1734E-7 L -0.62701 0.22083 " pathEditMode="relative" rAng="0" ptsTypes="AA">
                                      <p:cBhvr>
                                        <p:cTn id="27" dur="750" fill="hold"/>
                                        <p:tgtEl>
                                          <p:spTgt spid="58"/>
                                        </p:tgtEl>
                                        <p:attrNameLst>
                                          <p:attrName>ppt_x</p:attrName>
                                          <p:attrName>ppt_y</p:attrName>
                                        </p:attrNameLst>
                                      </p:cBhvr>
                                      <p:rCtr x="-31363" y="11144"/>
                                    </p:animMotion>
                                  </p:childTnLst>
                                </p:cTn>
                              </p:par>
                              <p:par>
                                <p:cTn id="28" presetID="42" presetClass="path" presetSubtype="0" accel="49333" decel="50667" fill="hold" nodeType="withEffect">
                                  <p:stCondLst>
                                    <p:cond delay="0"/>
                                  </p:stCondLst>
                                  <p:childTnLst>
                                    <p:animMotion origin="layout" path="M -2.62446E-6 -4.05356E-6 L -0.31146 0.25511 " pathEditMode="relative" rAng="0" ptsTypes="AA">
                                      <p:cBhvr>
                                        <p:cTn id="29" dur="750" fill="hold"/>
                                        <p:tgtEl>
                                          <p:spTgt spid="72"/>
                                        </p:tgtEl>
                                        <p:attrNameLst>
                                          <p:attrName>ppt_x</p:attrName>
                                          <p:attrName>ppt_y</p:attrName>
                                        </p:attrNameLst>
                                      </p:cBhvr>
                                      <p:rCtr x="-15573" y="12755"/>
                                    </p:animMotion>
                                  </p:childTnLst>
                                </p:cTn>
                              </p:par>
                              <p:par>
                                <p:cTn id="30" presetID="42" presetClass="path" presetSubtype="0" accel="49333" decel="50667" fill="hold" nodeType="withEffect">
                                  <p:stCondLst>
                                    <p:cond delay="0"/>
                                  </p:stCondLst>
                                  <p:childTnLst>
                                    <p:animMotion origin="layout" path="M -2.62446E-6 3.32728E-6 L -0.37886 0.24058 " pathEditMode="relative" rAng="0" ptsTypes="AA">
                                      <p:cBhvr>
                                        <p:cTn id="31" dur="750" fill="hold"/>
                                        <p:tgtEl>
                                          <p:spTgt spid="62"/>
                                        </p:tgtEl>
                                        <p:attrNameLst>
                                          <p:attrName>ppt_x</p:attrName>
                                          <p:attrName>ppt_y</p:attrName>
                                        </p:attrNameLst>
                                      </p:cBhvr>
                                      <p:rCtr x="-18866" y="12006"/>
                                    </p:animMotion>
                                  </p:childTnLst>
                                </p:cTn>
                              </p:par>
                              <p:par>
                                <p:cTn id="32" presetID="42" presetClass="path" presetSubtype="0" accel="49333" decel="50667" fill="hold" nodeType="withEffect">
                                  <p:stCondLst>
                                    <p:cond delay="0"/>
                                  </p:stCondLst>
                                  <p:childTnLst>
                                    <p:animMotion origin="layout" path="M -2.62446E-6 1.36178E-7 L -0.1879 -0.05583 " pathEditMode="relative" rAng="0" ptsTypes="AA">
                                      <p:cBhvr>
                                        <p:cTn id="33" dur="750" fill="hold"/>
                                        <p:tgtEl>
                                          <p:spTgt spid="82"/>
                                        </p:tgtEl>
                                        <p:attrNameLst>
                                          <p:attrName>ppt_x</p:attrName>
                                          <p:attrName>ppt_y</p:attrName>
                                        </p:attrNameLst>
                                      </p:cBhvr>
                                      <p:rCtr x="-9369" y="-2882"/>
                                    </p:animMotion>
                                  </p:childTnLst>
                                </p:cTn>
                              </p:par>
                              <p:par>
                                <p:cTn id="34" presetID="42" presetClass="path" presetSubtype="0" accel="49333" decel="50667" fill="hold" nodeType="withEffect">
                                  <p:stCondLst>
                                    <p:cond delay="0"/>
                                  </p:stCondLst>
                                  <p:childTnLst>
                                    <p:animMotion origin="layout" path="M -2.62446E-6 1.15297E-6 L -0.33852 -0.08466 " pathEditMode="relative" rAng="0" ptsTypes="AA">
                                      <p:cBhvr>
                                        <p:cTn id="35" dur="750" fill="hold"/>
                                        <p:tgtEl>
                                          <p:spTgt spid="83"/>
                                        </p:tgtEl>
                                        <p:attrNameLst>
                                          <p:attrName>ppt_x</p:attrName>
                                          <p:attrName>ppt_y</p:attrName>
                                        </p:attrNameLst>
                                      </p:cBhvr>
                                      <p:rCtr x="-16952" y="-4085"/>
                                    </p:animMotion>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par>
                                <p:cTn id="40" presetID="10" presetClass="entr" presetSubtype="0" fill="hold" nodeType="withEffect">
                                  <p:stCondLst>
                                    <p:cond delay="0"/>
                                  </p:stCondLst>
                                  <p:childTnLst>
                                    <p:set>
                                      <p:cBhvr>
                                        <p:cTn id="41" dur="1" fill="hold">
                                          <p:stCondLst>
                                            <p:cond delay="0"/>
                                          </p:stCondLst>
                                        </p:cTn>
                                        <p:tgtEl>
                                          <p:spTgt spid="356"/>
                                        </p:tgtEl>
                                        <p:attrNameLst>
                                          <p:attrName>style.visibility</p:attrName>
                                        </p:attrNameLst>
                                      </p:cBhvr>
                                      <p:to>
                                        <p:strVal val="visible"/>
                                      </p:to>
                                    </p:set>
                                    <p:animEffect transition="in" filter="fade">
                                      <p:cBhvr>
                                        <p:cTn id="42" dur="500"/>
                                        <p:tgtEl>
                                          <p:spTgt spid="356"/>
                                        </p:tgtEl>
                                      </p:cBhvr>
                                    </p:animEffect>
                                  </p:childTnLst>
                                </p:cTn>
                              </p:par>
                              <p:par>
                                <p:cTn id="43" presetID="10" presetClass="entr" presetSubtype="0" fill="hold" nodeType="withEffect">
                                  <p:stCondLst>
                                    <p:cond delay="0"/>
                                  </p:stCondLst>
                                  <p:childTnLst>
                                    <p:set>
                                      <p:cBhvr>
                                        <p:cTn id="44" dur="1" fill="hold">
                                          <p:stCondLst>
                                            <p:cond delay="0"/>
                                          </p:stCondLst>
                                        </p:cTn>
                                        <p:tgtEl>
                                          <p:spTgt spid="357"/>
                                        </p:tgtEl>
                                        <p:attrNameLst>
                                          <p:attrName>style.visibility</p:attrName>
                                        </p:attrNameLst>
                                      </p:cBhvr>
                                      <p:to>
                                        <p:strVal val="visible"/>
                                      </p:to>
                                    </p:set>
                                    <p:animEffect transition="in" filter="fade">
                                      <p:cBhvr>
                                        <p:cTn id="45" dur="500"/>
                                        <p:tgtEl>
                                          <p:spTgt spid="357"/>
                                        </p:tgtEl>
                                      </p:cBhvr>
                                    </p:animEffect>
                                  </p:childTnLst>
                                </p:cTn>
                              </p:par>
                              <p:par>
                                <p:cTn id="46" presetID="10" presetClass="entr" presetSubtype="0" fill="hold" nodeType="withEffect">
                                  <p:stCondLst>
                                    <p:cond delay="0"/>
                                  </p:stCondLst>
                                  <p:childTnLst>
                                    <p:set>
                                      <p:cBhvr>
                                        <p:cTn id="47" dur="1" fill="hold">
                                          <p:stCondLst>
                                            <p:cond delay="0"/>
                                          </p:stCondLst>
                                        </p:cTn>
                                        <p:tgtEl>
                                          <p:spTgt spid="358"/>
                                        </p:tgtEl>
                                        <p:attrNameLst>
                                          <p:attrName>style.visibility</p:attrName>
                                        </p:attrNameLst>
                                      </p:cBhvr>
                                      <p:to>
                                        <p:strVal val="visible"/>
                                      </p:to>
                                    </p:set>
                                    <p:animEffect transition="in" filter="fade">
                                      <p:cBhvr>
                                        <p:cTn id="48" dur="500"/>
                                        <p:tgtEl>
                                          <p:spTgt spid="358"/>
                                        </p:tgtEl>
                                      </p:cBhvr>
                                    </p:animEffect>
                                  </p:childTnLst>
                                </p:cTn>
                              </p:par>
                              <p:par>
                                <p:cTn id="49" presetID="10" presetClass="entr" presetSubtype="0" fill="hold" nodeType="withEffect">
                                  <p:stCondLst>
                                    <p:cond delay="0"/>
                                  </p:stCondLst>
                                  <p:childTnLst>
                                    <p:set>
                                      <p:cBhvr>
                                        <p:cTn id="50" dur="1" fill="hold">
                                          <p:stCondLst>
                                            <p:cond delay="0"/>
                                          </p:stCondLst>
                                        </p:cTn>
                                        <p:tgtEl>
                                          <p:spTgt spid="360"/>
                                        </p:tgtEl>
                                        <p:attrNameLst>
                                          <p:attrName>style.visibility</p:attrName>
                                        </p:attrNameLst>
                                      </p:cBhvr>
                                      <p:to>
                                        <p:strVal val="visible"/>
                                      </p:to>
                                    </p:set>
                                    <p:animEffect transition="in" filter="fade">
                                      <p:cBhvr>
                                        <p:cTn id="51" dur="500"/>
                                        <p:tgtEl>
                                          <p:spTgt spid="360"/>
                                        </p:tgtEl>
                                      </p:cBhvr>
                                    </p:animEffect>
                                  </p:childTnLst>
                                </p:cTn>
                              </p:par>
                              <p:par>
                                <p:cTn id="52" presetID="10" presetClass="entr" presetSubtype="0" fill="hold" nodeType="withEffect">
                                  <p:stCondLst>
                                    <p:cond delay="0"/>
                                  </p:stCondLst>
                                  <p:childTnLst>
                                    <p:set>
                                      <p:cBhvr>
                                        <p:cTn id="53" dur="1" fill="hold">
                                          <p:stCondLst>
                                            <p:cond delay="0"/>
                                          </p:stCondLst>
                                        </p:cTn>
                                        <p:tgtEl>
                                          <p:spTgt spid="361"/>
                                        </p:tgtEl>
                                        <p:attrNameLst>
                                          <p:attrName>style.visibility</p:attrName>
                                        </p:attrNameLst>
                                      </p:cBhvr>
                                      <p:to>
                                        <p:strVal val="visible"/>
                                      </p:to>
                                    </p:set>
                                    <p:animEffect transition="in" filter="fade">
                                      <p:cBhvr>
                                        <p:cTn id="54" dur="500"/>
                                        <p:tgtEl>
                                          <p:spTgt spid="361"/>
                                        </p:tgtEl>
                                      </p:cBhvr>
                                    </p:animEffect>
                                  </p:childTnLst>
                                </p:cTn>
                              </p:par>
                              <p:par>
                                <p:cTn id="55" presetID="10" presetClass="entr" presetSubtype="0" fill="hold" nodeType="with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fade">
                                      <p:cBhvr>
                                        <p:cTn id="57" dur="500"/>
                                        <p:tgtEl>
                                          <p:spTgt spid="363"/>
                                        </p:tgtEl>
                                      </p:cBhvr>
                                    </p:animEffect>
                                  </p:childTnLst>
                                </p:cTn>
                              </p:par>
                              <p:par>
                                <p:cTn id="58" presetID="10" presetClass="entr" presetSubtype="0" fill="hold" nodeType="withEffect">
                                  <p:stCondLst>
                                    <p:cond delay="0"/>
                                  </p:stCondLst>
                                  <p:childTnLst>
                                    <p:set>
                                      <p:cBhvr>
                                        <p:cTn id="59" dur="1" fill="hold">
                                          <p:stCondLst>
                                            <p:cond delay="0"/>
                                          </p:stCondLst>
                                        </p:cTn>
                                        <p:tgtEl>
                                          <p:spTgt spid="365"/>
                                        </p:tgtEl>
                                        <p:attrNameLst>
                                          <p:attrName>style.visibility</p:attrName>
                                        </p:attrNameLst>
                                      </p:cBhvr>
                                      <p:to>
                                        <p:strVal val="visible"/>
                                      </p:to>
                                    </p:set>
                                    <p:animEffect transition="in" filter="fade">
                                      <p:cBhvr>
                                        <p:cTn id="60" dur="500"/>
                                        <p:tgtEl>
                                          <p:spTgt spid="365"/>
                                        </p:tgtEl>
                                      </p:cBhvr>
                                    </p:animEffect>
                                  </p:childTnLst>
                                </p:cTn>
                              </p:par>
                              <p:par>
                                <p:cTn id="61" presetID="10" presetClass="entr" presetSubtype="0" fill="hold" nodeType="withEffect">
                                  <p:stCondLst>
                                    <p:cond delay="0"/>
                                  </p:stCondLst>
                                  <p:childTnLst>
                                    <p:set>
                                      <p:cBhvr>
                                        <p:cTn id="62" dur="1" fill="hold">
                                          <p:stCondLst>
                                            <p:cond delay="0"/>
                                          </p:stCondLst>
                                        </p:cTn>
                                        <p:tgtEl>
                                          <p:spTgt spid="366"/>
                                        </p:tgtEl>
                                        <p:attrNameLst>
                                          <p:attrName>style.visibility</p:attrName>
                                        </p:attrNameLst>
                                      </p:cBhvr>
                                      <p:to>
                                        <p:strVal val="visible"/>
                                      </p:to>
                                    </p:set>
                                    <p:animEffect transition="in" filter="fade">
                                      <p:cBhvr>
                                        <p:cTn id="63" dur="500"/>
                                        <p:tgtEl>
                                          <p:spTgt spid="366"/>
                                        </p:tgtEl>
                                      </p:cBhvr>
                                    </p:animEffect>
                                  </p:childTnLst>
                                </p:cTn>
                              </p:par>
                              <p:par>
                                <p:cTn id="64" presetID="10" presetClass="entr" presetSubtype="0" fill="hold" nodeType="withEffect">
                                  <p:stCondLst>
                                    <p:cond delay="0"/>
                                  </p:stCondLst>
                                  <p:childTnLst>
                                    <p:set>
                                      <p:cBhvr>
                                        <p:cTn id="65" dur="1" fill="hold">
                                          <p:stCondLst>
                                            <p:cond delay="0"/>
                                          </p:stCondLst>
                                        </p:cTn>
                                        <p:tgtEl>
                                          <p:spTgt spid="367"/>
                                        </p:tgtEl>
                                        <p:attrNameLst>
                                          <p:attrName>style.visibility</p:attrName>
                                        </p:attrNameLst>
                                      </p:cBhvr>
                                      <p:to>
                                        <p:strVal val="visible"/>
                                      </p:to>
                                    </p:set>
                                    <p:animEffect transition="in" filter="fade">
                                      <p:cBhvr>
                                        <p:cTn id="66" dur="500"/>
                                        <p:tgtEl>
                                          <p:spTgt spid="367"/>
                                        </p:tgtEl>
                                      </p:cBhvr>
                                    </p:animEffect>
                                  </p:childTnLst>
                                </p:cTn>
                              </p:par>
                              <p:par>
                                <p:cTn id="67" presetID="10" presetClass="entr" presetSubtype="0" fill="hold" nodeType="withEffect">
                                  <p:stCondLst>
                                    <p:cond delay="0"/>
                                  </p:stCondLst>
                                  <p:childTnLst>
                                    <p:set>
                                      <p:cBhvr>
                                        <p:cTn id="68" dur="1" fill="hold">
                                          <p:stCondLst>
                                            <p:cond delay="0"/>
                                          </p:stCondLst>
                                        </p:cTn>
                                        <p:tgtEl>
                                          <p:spTgt spid="368"/>
                                        </p:tgtEl>
                                        <p:attrNameLst>
                                          <p:attrName>style.visibility</p:attrName>
                                        </p:attrNameLst>
                                      </p:cBhvr>
                                      <p:to>
                                        <p:strVal val="visible"/>
                                      </p:to>
                                    </p:set>
                                    <p:animEffect transition="in" filter="fade">
                                      <p:cBhvr>
                                        <p:cTn id="69" dur="500"/>
                                        <p:tgtEl>
                                          <p:spTgt spid="368"/>
                                        </p:tgtEl>
                                      </p:cBhvr>
                                    </p:animEffect>
                                  </p:childTnLst>
                                </p:cTn>
                              </p:par>
                              <p:par>
                                <p:cTn id="70" presetID="10" presetClass="entr" presetSubtype="0" fill="hold" nodeType="withEffect">
                                  <p:stCondLst>
                                    <p:cond delay="0"/>
                                  </p:stCondLst>
                                  <p:childTnLst>
                                    <p:set>
                                      <p:cBhvr>
                                        <p:cTn id="71" dur="1" fill="hold">
                                          <p:stCondLst>
                                            <p:cond delay="0"/>
                                          </p:stCondLst>
                                        </p:cTn>
                                        <p:tgtEl>
                                          <p:spTgt spid="369"/>
                                        </p:tgtEl>
                                        <p:attrNameLst>
                                          <p:attrName>style.visibility</p:attrName>
                                        </p:attrNameLst>
                                      </p:cBhvr>
                                      <p:to>
                                        <p:strVal val="visible"/>
                                      </p:to>
                                    </p:set>
                                    <p:animEffect transition="in" filter="fade">
                                      <p:cBhvr>
                                        <p:cTn id="72"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Oval 538"/>
          <p:cNvSpPr/>
          <p:nvPr/>
        </p:nvSpPr>
        <p:spPr bwMode="auto">
          <a:xfrm>
            <a:off x="4143173" y="2347172"/>
            <a:ext cx="3237875" cy="323787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3825" tIns="179060" rIns="223825" bIns="179060" numCol="1" spcCol="0" rtlCol="0" fromWordArt="0" anchor="t" anchorCtr="0" forceAA="0" compatLnSpc="1">
            <a:prstTxWarp prst="textNoShape">
              <a:avLst/>
            </a:prstTxWarp>
            <a:noAutofit/>
          </a:bodyPr>
          <a:lstStyle/>
          <a:p>
            <a:pPr algn="ctr" defTabSz="1141252" fontAlgn="base">
              <a:lnSpc>
                <a:spcPct val="90000"/>
              </a:lnSpc>
              <a:spcBef>
                <a:spcPct val="0"/>
              </a:spcBef>
              <a:spcAft>
                <a:spcPct val="0"/>
              </a:spcAft>
            </a:pPr>
            <a:endParaRPr lang="en-US" sz="2937"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5055051" y="4571978"/>
            <a:ext cx="1414119" cy="499111"/>
          </a:xfrm>
          <a:prstGeom prst="rect">
            <a:avLst/>
          </a:prstGeom>
        </p:spPr>
        <p:txBody>
          <a:bodyPr wrap="square">
            <a:spAutoFit/>
          </a:bodyPr>
          <a:lstStyle/>
          <a:p>
            <a:pPr algn="ctr" defTabSz="838826" fontAlgn="base">
              <a:lnSpc>
                <a:spcPct val="90000"/>
              </a:lnSpc>
              <a:spcBef>
                <a:spcPct val="0"/>
              </a:spcBef>
              <a:spcAft>
                <a:spcPct val="0"/>
              </a:spcAft>
            </a:pPr>
            <a:r>
              <a:rPr lang="en-US" sz="2937" dirty="0">
                <a:solidFill>
                  <a:prstClr val="white"/>
                </a:solidFill>
                <a:effectLst>
                  <a:outerShdw blurRad="38100" dist="38100" dir="2700000" algn="tl">
                    <a:srgbClr val="000000">
                      <a:alpha val="43137"/>
                    </a:srgbClr>
                  </a:outerShdw>
                </a:effectLst>
                <a:latin typeface="Segoe UI Light"/>
                <a:ea typeface="Segoe UI" pitchFamily="34" charset="0"/>
                <a:cs typeface="Segoe UI" pitchFamily="34" charset="0"/>
              </a:rPr>
              <a:t>Hybrid</a:t>
            </a:r>
            <a:endParaRPr lang="en-US" sz="2937" dirty="0">
              <a:solidFill>
                <a:prstClr val="white"/>
              </a:solidFill>
              <a:latin typeface="Segoe UI Light"/>
              <a:ea typeface="Segoe UI" pitchFamily="34" charset="0"/>
              <a:cs typeface="Segoe UI" pitchFamily="34" charset="0"/>
            </a:endParaRPr>
          </a:p>
        </p:txBody>
      </p:sp>
      <p:sp>
        <p:nvSpPr>
          <p:cNvPr id="9" name="Freeform 138"/>
          <p:cNvSpPr>
            <a:spLocks noEditPoints="1"/>
          </p:cNvSpPr>
          <p:nvPr/>
        </p:nvSpPr>
        <p:spPr bwMode="black">
          <a:xfrm rot="2731855">
            <a:off x="5406400" y="3635240"/>
            <a:ext cx="711420" cy="863062"/>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chemeClr val="tx1"/>
          </a:solidFill>
          <a:ln>
            <a:noFill/>
          </a:ln>
          <a:extLst/>
        </p:spPr>
        <p:txBody>
          <a:bodyPr vert="horz" wrap="square" lIns="83938" tIns="41970" rIns="83938" bIns="41970" numCol="1" anchor="t" anchorCtr="0" compatLnSpc="1">
            <a:prstTxWarp prst="textNoShape">
              <a:avLst/>
            </a:prstTxWarp>
          </a:bodyPr>
          <a:lstStyle/>
          <a:p>
            <a:pPr algn="ctr"/>
            <a:endParaRPr lang="en-US" sz="1439" dirty="0">
              <a:solidFill>
                <a:srgbClr val="000000"/>
              </a:solidFill>
            </a:endParaRPr>
          </a:p>
        </p:txBody>
      </p:sp>
      <p:grpSp>
        <p:nvGrpSpPr>
          <p:cNvPr id="23" name="Group 22"/>
          <p:cNvGrpSpPr/>
          <p:nvPr/>
        </p:nvGrpSpPr>
        <p:grpSpPr>
          <a:xfrm>
            <a:off x="622618" y="6571519"/>
            <a:ext cx="11191240" cy="418271"/>
            <a:chOff x="0" y="6529713"/>
            <a:chExt cx="12436475" cy="464812"/>
          </a:xfrm>
        </p:grpSpPr>
        <p:grpSp>
          <p:nvGrpSpPr>
            <p:cNvPr id="24" name="Group 23"/>
            <p:cNvGrpSpPr/>
            <p:nvPr/>
          </p:nvGrpSpPr>
          <p:grpSpPr>
            <a:xfrm>
              <a:off x="0" y="6529713"/>
              <a:ext cx="12436475" cy="464812"/>
              <a:chOff x="0" y="6529713"/>
              <a:chExt cx="12436475" cy="464812"/>
            </a:xfrm>
          </p:grpSpPr>
          <p:sp>
            <p:nvSpPr>
              <p:cNvPr id="26" name="Freeform 113"/>
              <p:cNvSpPr>
                <a:spLocks/>
              </p:cNvSpPr>
              <p:nvPr/>
            </p:nvSpPr>
            <p:spPr bwMode="auto">
              <a:xfrm>
                <a:off x="7708900" y="6529713"/>
                <a:ext cx="4727575" cy="464812"/>
              </a:xfrm>
              <a:custGeom>
                <a:avLst/>
                <a:gdLst>
                  <a:gd name="T0" fmla="*/ 0 w 996"/>
                  <a:gd name="T1" fmla="*/ 291 h 291"/>
                  <a:gd name="T2" fmla="*/ 996 w 996"/>
                  <a:gd name="T3" fmla="*/ 291 h 291"/>
                  <a:gd name="T4" fmla="*/ 996 w 996"/>
                  <a:gd name="T5" fmla="*/ 234 h 291"/>
                  <a:gd name="T6" fmla="*/ 0 w 996"/>
                  <a:gd name="T7" fmla="*/ 291 h 291"/>
                  <a:gd name="connsiteX0" fmla="*/ 0 w 10000"/>
                  <a:gd name="connsiteY0" fmla="*/ 5558 h 5558"/>
                  <a:gd name="connsiteX1" fmla="*/ 10000 w 10000"/>
                  <a:gd name="connsiteY1" fmla="*/ 5558 h 5558"/>
                  <a:gd name="connsiteX2" fmla="*/ 10000 w 10000"/>
                  <a:gd name="connsiteY2" fmla="*/ 3599 h 5558"/>
                  <a:gd name="connsiteX3" fmla="*/ 0 w 10000"/>
                  <a:gd name="connsiteY3" fmla="*/ 5558 h 5558"/>
                </a:gdLst>
                <a:ahLst/>
                <a:cxnLst>
                  <a:cxn ang="0">
                    <a:pos x="connsiteX0" y="connsiteY0"/>
                  </a:cxn>
                  <a:cxn ang="0">
                    <a:pos x="connsiteX1" y="connsiteY1"/>
                  </a:cxn>
                  <a:cxn ang="0">
                    <a:pos x="connsiteX2" y="connsiteY2"/>
                  </a:cxn>
                  <a:cxn ang="0">
                    <a:pos x="connsiteX3" y="connsiteY3"/>
                  </a:cxn>
                </a:cxnLst>
                <a:rect l="l" t="t" r="r" b="b"/>
                <a:pathLst>
                  <a:path w="10000" h="5558">
                    <a:moveTo>
                      <a:pt x="0" y="5558"/>
                    </a:moveTo>
                    <a:lnTo>
                      <a:pt x="10000" y="5558"/>
                    </a:lnTo>
                    <a:lnTo>
                      <a:pt x="10000" y="3599"/>
                    </a:lnTo>
                    <a:cubicBezTo>
                      <a:pt x="7048" y="-4442"/>
                      <a:pt x="5122" y="3163"/>
                      <a:pt x="0" y="555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 name="Rectangle 26"/>
              <p:cNvSpPr/>
              <p:nvPr/>
            </p:nvSpPr>
            <p:spPr bwMode="auto">
              <a:xfrm>
                <a:off x="0" y="6948805"/>
                <a:ext cx="12425362" cy="45720"/>
              </a:xfrm>
              <a:prstGeom prst="rect">
                <a:avLst/>
              </a:prstGeom>
              <a:solidFill>
                <a:srgbClr val="7FBA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84" tIns="41142" rIns="82284" bIns="41142" numCol="1" spcCol="0" rtlCol="0" fromWordArt="0" anchor="ctr" anchorCtr="0" forceAA="0" compatLnSpc="1">
                <a:prstTxWarp prst="textNoShape">
                  <a:avLst/>
                </a:prstTxWarp>
                <a:noAutofit/>
              </a:bodyPr>
              <a:lstStyle/>
              <a:p>
                <a:pPr algn="ctr" defTabSz="839163" fontAlgn="base">
                  <a:spcBef>
                    <a:spcPct val="0"/>
                  </a:spcBef>
                  <a:spcAft>
                    <a:spcPct val="0"/>
                  </a:spcAft>
                </a:pPr>
                <a:endParaRPr lang="en-IN" dirty="0">
                  <a:solidFill>
                    <a:srgbClr val="000000"/>
                  </a:solidFill>
                  <a:ea typeface="Segoe UI" pitchFamily="34" charset="0"/>
                  <a:cs typeface="Segoe UI" pitchFamily="34" charset="0"/>
                </a:endParaRPr>
              </a:p>
            </p:txBody>
          </p:sp>
        </p:grpSp>
        <p:sp>
          <p:nvSpPr>
            <p:cNvPr id="25" name="Freeform 265"/>
            <p:cNvSpPr>
              <a:spLocks/>
            </p:cNvSpPr>
            <p:nvPr/>
          </p:nvSpPr>
          <p:spPr bwMode="auto">
            <a:xfrm>
              <a:off x="10663203" y="6655487"/>
              <a:ext cx="1571904" cy="339038"/>
            </a:xfrm>
            <a:custGeom>
              <a:avLst/>
              <a:gdLst>
                <a:gd name="T0" fmla="*/ 428 w 547"/>
                <a:gd name="T1" fmla="*/ 37 h 118"/>
                <a:gd name="T2" fmla="*/ 338 w 547"/>
                <a:gd name="T3" fmla="*/ 10 h 118"/>
                <a:gd name="T4" fmla="*/ 292 w 547"/>
                <a:gd name="T5" fmla="*/ 5 h 118"/>
                <a:gd name="T6" fmla="*/ 0 w 547"/>
                <a:gd name="T7" fmla="*/ 118 h 118"/>
                <a:gd name="T8" fmla="*/ 194 w 547"/>
                <a:gd name="T9" fmla="*/ 118 h 118"/>
                <a:gd name="T10" fmla="*/ 547 w 547"/>
                <a:gd name="T11" fmla="*/ 118 h 118"/>
                <a:gd name="T12" fmla="*/ 428 w 547"/>
                <a:gd name="T13" fmla="*/ 37 h 118"/>
              </a:gdLst>
              <a:ahLst/>
              <a:cxnLst>
                <a:cxn ang="0">
                  <a:pos x="T0" y="T1"/>
                </a:cxn>
                <a:cxn ang="0">
                  <a:pos x="T2" y="T3"/>
                </a:cxn>
                <a:cxn ang="0">
                  <a:pos x="T4" y="T5"/>
                </a:cxn>
                <a:cxn ang="0">
                  <a:pos x="T6" y="T7"/>
                </a:cxn>
                <a:cxn ang="0">
                  <a:pos x="T8" y="T9"/>
                </a:cxn>
                <a:cxn ang="0">
                  <a:pos x="T10" y="T11"/>
                </a:cxn>
                <a:cxn ang="0">
                  <a:pos x="T12" y="T13"/>
                </a:cxn>
              </a:cxnLst>
              <a:rect l="0" t="0" r="r" b="b"/>
              <a:pathLst>
                <a:path w="547" h="118">
                  <a:moveTo>
                    <a:pt x="428" y="37"/>
                  </a:moveTo>
                  <a:cubicBezTo>
                    <a:pt x="399" y="24"/>
                    <a:pt x="369" y="15"/>
                    <a:pt x="338" y="10"/>
                  </a:cubicBezTo>
                  <a:cubicBezTo>
                    <a:pt x="323" y="8"/>
                    <a:pt x="307" y="6"/>
                    <a:pt x="292" y="5"/>
                  </a:cubicBezTo>
                  <a:cubicBezTo>
                    <a:pt x="187" y="0"/>
                    <a:pt x="81" y="38"/>
                    <a:pt x="0" y="118"/>
                  </a:cubicBezTo>
                  <a:cubicBezTo>
                    <a:pt x="194" y="118"/>
                    <a:pt x="194" y="118"/>
                    <a:pt x="194" y="118"/>
                  </a:cubicBezTo>
                  <a:cubicBezTo>
                    <a:pt x="547" y="118"/>
                    <a:pt x="547" y="118"/>
                    <a:pt x="547" y="118"/>
                  </a:cubicBezTo>
                  <a:cubicBezTo>
                    <a:pt x="511" y="83"/>
                    <a:pt x="471" y="56"/>
                    <a:pt x="428" y="37"/>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grpSp>
        <p:nvGrpSpPr>
          <p:cNvPr id="28" name="Group 27"/>
          <p:cNvGrpSpPr/>
          <p:nvPr/>
        </p:nvGrpSpPr>
        <p:grpSpPr>
          <a:xfrm>
            <a:off x="7759819" y="3664320"/>
            <a:ext cx="4054040" cy="3190314"/>
            <a:chOff x="4794714" y="4295093"/>
            <a:chExt cx="3391753" cy="2669129"/>
          </a:xfrm>
        </p:grpSpPr>
        <p:grpSp>
          <p:nvGrpSpPr>
            <p:cNvPr id="29" name="Group 28"/>
            <p:cNvGrpSpPr/>
            <p:nvPr/>
          </p:nvGrpSpPr>
          <p:grpSpPr>
            <a:xfrm>
              <a:off x="4794714" y="5769620"/>
              <a:ext cx="2234856" cy="1194602"/>
              <a:chOff x="4794714" y="5769620"/>
              <a:chExt cx="2234856" cy="1194602"/>
            </a:xfrm>
          </p:grpSpPr>
          <p:sp>
            <p:nvSpPr>
              <p:cNvPr id="114" name="Rectangle 50"/>
              <p:cNvSpPr>
                <a:spLocks noChangeArrowheads="1"/>
              </p:cNvSpPr>
              <p:nvPr/>
            </p:nvSpPr>
            <p:spPr bwMode="auto">
              <a:xfrm>
                <a:off x="6189077" y="6137303"/>
                <a:ext cx="315001" cy="8243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5" name="Rectangle 51"/>
              <p:cNvSpPr>
                <a:spLocks noChangeArrowheads="1"/>
              </p:cNvSpPr>
              <p:nvPr/>
            </p:nvSpPr>
            <p:spPr bwMode="auto">
              <a:xfrm>
                <a:off x="6200853" y="6152023"/>
                <a:ext cx="8832"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6" name="Rectangle 52"/>
              <p:cNvSpPr>
                <a:spLocks noChangeArrowheads="1"/>
              </p:cNvSpPr>
              <p:nvPr/>
            </p:nvSpPr>
            <p:spPr bwMode="auto">
              <a:xfrm>
                <a:off x="6217045" y="6152023"/>
                <a:ext cx="10304"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7" name="Rectangle 53"/>
              <p:cNvSpPr>
                <a:spLocks noChangeArrowheads="1"/>
              </p:cNvSpPr>
              <p:nvPr/>
            </p:nvSpPr>
            <p:spPr bwMode="auto">
              <a:xfrm>
                <a:off x="6236180" y="6152023"/>
                <a:ext cx="10304"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8" name="Rectangle 54"/>
              <p:cNvSpPr>
                <a:spLocks noChangeArrowheads="1"/>
              </p:cNvSpPr>
              <p:nvPr/>
            </p:nvSpPr>
            <p:spPr bwMode="auto">
              <a:xfrm>
                <a:off x="6253843" y="6152023"/>
                <a:ext cx="8832"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9" name="Rectangle 55"/>
              <p:cNvSpPr>
                <a:spLocks noChangeArrowheads="1"/>
              </p:cNvSpPr>
              <p:nvPr/>
            </p:nvSpPr>
            <p:spPr bwMode="auto">
              <a:xfrm>
                <a:off x="6272979" y="6152023"/>
                <a:ext cx="8832"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0" name="Rectangle 56"/>
              <p:cNvSpPr>
                <a:spLocks noChangeArrowheads="1"/>
              </p:cNvSpPr>
              <p:nvPr/>
            </p:nvSpPr>
            <p:spPr bwMode="auto">
              <a:xfrm>
                <a:off x="6289171" y="6152023"/>
                <a:ext cx="10304"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1" name="Oval 57"/>
              <p:cNvSpPr>
                <a:spLocks noChangeArrowheads="1"/>
              </p:cNvSpPr>
              <p:nvPr/>
            </p:nvSpPr>
            <p:spPr bwMode="auto">
              <a:xfrm>
                <a:off x="6456975" y="6168215"/>
                <a:ext cx="20607" cy="2060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2" name="Rectangle 58"/>
              <p:cNvSpPr>
                <a:spLocks noChangeArrowheads="1"/>
              </p:cNvSpPr>
              <p:nvPr/>
            </p:nvSpPr>
            <p:spPr bwMode="auto">
              <a:xfrm>
                <a:off x="6189077" y="6240341"/>
                <a:ext cx="315001" cy="8243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3" name="Rectangle 59"/>
              <p:cNvSpPr>
                <a:spLocks noChangeArrowheads="1"/>
              </p:cNvSpPr>
              <p:nvPr/>
            </p:nvSpPr>
            <p:spPr bwMode="auto">
              <a:xfrm>
                <a:off x="6200853" y="6255060"/>
                <a:ext cx="8832"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4" name="Rectangle 60"/>
              <p:cNvSpPr>
                <a:spLocks noChangeArrowheads="1"/>
              </p:cNvSpPr>
              <p:nvPr/>
            </p:nvSpPr>
            <p:spPr bwMode="auto">
              <a:xfrm>
                <a:off x="6217045" y="6255060"/>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5" name="Rectangle 61"/>
              <p:cNvSpPr>
                <a:spLocks noChangeArrowheads="1"/>
              </p:cNvSpPr>
              <p:nvPr/>
            </p:nvSpPr>
            <p:spPr bwMode="auto">
              <a:xfrm>
                <a:off x="6236180" y="6255060"/>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6" name="Rectangle 62"/>
              <p:cNvSpPr>
                <a:spLocks noChangeArrowheads="1"/>
              </p:cNvSpPr>
              <p:nvPr/>
            </p:nvSpPr>
            <p:spPr bwMode="auto">
              <a:xfrm>
                <a:off x="6253843" y="6255060"/>
                <a:ext cx="8832"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7" name="Rectangle 63"/>
              <p:cNvSpPr>
                <a:spLocks noChangeArrowheads="1"/>
              </p:cNvSpPr>
              <p:nvPr/>
            </p:nvSpPr>
            <p:spPr bwMode="auto">
              <a:xfrm>
                <a:off x="6272979" y="6255060"/>
                <a:ext cx="8832"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8" name="Rectangle 64"/>
              <p:cNvSpPr>
                <a:spLocks noChangeArrowheads="1"/>
              </p:cNvSpPr>
              <p:nvPr/>
            </p:nvSpPr>
            <p:spPr bwMode="auto">
              <a:xfrm>
                <a:off x="6289171" y="6255060"/>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29" name="Oval 65"/>
              <p:cNvSpPr>
                <a:spLocks noChangeArrowheads="1"/>
              </p:cNvSpPr>
              <p:nvPr/>
            </p:nvSpPr>
            <p:spPr bwMode="auto">
              <a:xfrm>
                <a:off x="6456975" y="6271252"/>
                <a:ext cx="20607" cy="2060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0" name="Rectangle 93"/>
              <p:cNvSpPr>
                <a:spLocks noChangeArrowheads="1"/>
              </p:cNvSpPr>
              <p:nvPr/>
            </p:nvSpPr>
            <p:spPr bwMode="auto">
              <a:xfrm>
                <a:off x="6652746" y="6101976"/>
                <a:ext cx="7360"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1" name="Rectangle 94"/>
              <p:cNvSpPr>
                <a:spLocks noChangeArrowheads="1"/>
              </p:cNvSpPr>
              <p:nvPr/>
            </p:nvSpPr>
            <p:spPr bwMode="auto">
              <a:xfrm>
                <a:off x="6668938" y="6101976"/>
                <a:ext cx="10304"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2" name="Rectangle 95"/>
              <p:cNvSpPr>
                <a:spLocks noChangeArrowheads="1"/>
              </p:cNvSpPr>
              <p:nvPr/>
            </p:nvSpPr>
            <p:spPr bwMode="auto">
              <a:xfrm>
                <a:off x="6686602" y="6101976"/>
                <a:ext cx="10304"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3" name="Rectangle 96"/>
              <p:cNvSpPr>
                <a:spLocks noChangeArrowheads="1"/>
              </p:cNvSpPr>
              <p:nvPr/>
            </p:nvSpPr>
            <p:spPr bwMode="auto">
              <a:xfrm>
                <a:off x="6705737" y="6101976"/>
                <a:ext cx="8832"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4" name="Rectangle 97"/>
              <p:cNvSpPr>
                <a:spLocks noChangeArrowheads="1"/>
              </p:cNvSpPr>
              <p:nvPr/>
            </p:nvSpPr>
            <p:spPr bwMode="auto">
              <a:xfrm>
                <a:off x="6724873" y="6101976"/>
                <a:ext cx="7360"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5" name="Rectangle 98"/>
              <p:cNvSpPr>
                <a:spLocks noChangeArrowheads="1"/>
              </p:cNvSpPr>
              <p:nvPr/>
            </p:nvSpPr>
            <p:spPr bwMode="auto">
              <a:xfrm>
                <a:off x="6741064" y="6101976"/>
                <a:ext cx="10304" cy="529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6" name="Oval 99"/>
              <p:cNvSpPr>
                <a:spLocks noChangeArrowheads="1"/>
              </p:cNvSpPr>
              <p:nvPr/>
            </p:nvSpPr>
            <p:spPr bwMode="auto">
              <a:xfrm>
                <a:off x="6876485" y="6118168"/>
                <a:ext cx="20607" cy="2060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7" name="Rectangle 100"/>
              <p:cNvSpPr>
                <a:spLocks noChangeArrowheads="1"/>
              </p:cNvSpPr>
              <p:nvPr/>
            </p:nvSpPr>
            <p:spPr bwMode="auto">
              <a:xfrm>
                <a:off x="6639499" y="6190294"/>
                <a:ext cx="284090" cy="8243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8" name="Rectangle 101"/>
              <p:cNvSpPr>
                <a:spLocks noChangeArrowheads="1"/>
              </p:cNvSpPr>
              <p:nvPr/>
            </p:nvSpPr>
            <p:spPr bwMode="auto">
              <a:xfrm>
                <a:off x="6652746" y="6205013"/>
                <a:ext cx="7360" cy="5593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39" name="Rectangle 102"/>
              <p:cNvSpPr>
                <a:spLocks noChangeArrowheads="1"/>
              </p:cNvSpPr>
              <p:nvPr/>
            </p:nvSpPr>
            <p:spPr bwMode="auto">
              <a:xfrm>
                <a:off x="6668938" y="6205013"/>
                <a:ext cx="10304" cy="5593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0" name="Rectangle 103"/>
              <p:cNvSpPr>
                <a:spLocks noChangeArrowheads="1"/>
              </p:cNvSpPr>
              <p:nvPr/>
            </p:nvSpPr>
            <p:spPr bwMode="auto">
              <a:xfrm>
                <a:off x="6686602" y="6205013"/>
                <a:ext cx="10304" cy="5593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1" name="Rectangle 104"/>
              <p:cNvSpPr>
                <a:spLocks noChangeArrowheads="1"/>
              </p:cNvSpPr>
              <p:nvPr/>
            </p:nvSpPr>
            <p:spPr bwMode="auto">
              <a:xfrm>
                <a:off x="6705737" y="6205013"/>
                <a:ext cx="8832" cy="5593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2" name="Rectangle 105"/>
              <p:cNvSpPr>
                <a:spLocks noChangeArrowheads="1"/>
              </p:cNvSpPr>
              <p:nvPr/>
            </p:nvSpPr>
            <p:spPr bwMode="auto">
              <a:xfrm>
                <a:off x="6724873" y="6205013"/>
                <a:ext cx="7360" cy="5593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3" name="Rectangle 106"/>
              <p:cNvSpPr>
                <a:spLocks noChangeArrowheads="1"/>
              </p:cNvSpPr>
              <p:nvPr/>
            </p:nvSpPr>
            <p:spPr bwMode="auto">
              <a:xfrm>
                <a:off x="6741064" y="6205013"/>
                <a:ext cx="10304" cy="5593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4" name="Oval 107"/>
              <p:cNvSpPr>
                <a:spLocks noChangeArrowheads="1"/>
              </p:cNvSpPr>
              <p:nvPr/>
            </p:nvSpPr>
            <p:spPr bwMode="auto">
              <a:xfrm>
                <a:off x="6876485" y="6221205"/>
                <a:ext cx="20607" cy="2060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5" name="Rectangle 108"/>
              <p:cNvSpPr>
                <a:spLocks noChangeArrowheads="1"/>
              </p:cNvSpPr>
              <p:nvPr/>
            </p:nvSpPr>
            <p:spPr bwMode="auto">
              <a:xfrm>
                <a:off x="6639499" y="6296276"/>
                <a:ext cx="284090" cy="8243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6" name="Rectangle 109"/>
              <p:cNvSpPr>
                <a:spLocks noChangeArrowheads="1"/>
              </p:cNvSpPr>
              <p:nvPr/>
            </p:nvSpPr>
            <p:spPr bwMode="auto">
              <a:xfrm>
                <a:off x="6652746" y="6309523"/>
                <a:ext cx="7360"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7" name="Rectangle 110"/>
              <p:cNvSpPr>
                <a:spLocks noChangeArrowheads="1"/>
              </p:cNvSpPr>
              <p:nvPr/>
            </p:nvSpPr>
            <p:spPr bwMode="auto">
              <a:xfrm>
                <a:off x="6668938" y="6309523"/>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8" name="Rectangle 111"/>
              <p:cNvSpPr>
                <a:spLocks noChangeArrowheads="1"/>
              </p:cNvSpPr>
              <p:nvPr/>
            </p:nvSpPr>
            <p:spPr bwMode="auto">
              <a:xfrm>
                <a:off x="6686602" y="6309523"/>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49" name="Rectangle 112"/>
              <p:cNvSpPr>
                <a:spLocks noChangeArrowheads="1"/>
              </p:cNvSpPr>
              <p:nvPr/>
            </p:nvSpPr>
            <p:spPr bwMode="auto">
              <a:xfrm>
                <a:off x="6705737" y="6309523"/>
                <a:ext cx="8832"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0" name="Rectangle 113"/>
              <p:cNvSpPr>
                <a:spLocks noChangeArrowheads="1"/>
              </p:cNvSpPr>
              <p:nvPr/>
            </p:nvSpPr>
            <p:spPr bwMode="auto">
              <a:xfrm>
                <a:off x="6724873" y="6309523"/>
                <a:ext cx="7360"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1" name="Rectangle 114"/>
              <p:cNvSpPr>
                <a:spLocks noChangeArrowheads="1"/>
              </p:cNvSpPr>
              <p:nvPr/>
            </p:nvSpPr>
            <p:spPr bwMode="auto">
              <a:xfrm>
                <a:off x="6741064" y="6309523"/>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2" name="Oval 115"/>
              <p:cNvSpPr>
                <a:spLocks noChangeArrowheads="1"/>
              </p:cNvSpPr>
              <p:nvPr/>
            </p:nvSpPr>
            <p:spPr bwMode="auto">
              <a:xfrm>
                <a:off x="6876485" y="6327187"/>
                <a:ext cx="20607" cy="2060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3" name="Rectangle 116"/>
              <p:cNvSpPr>
                <a:spLocks noChangeArrowheads="1"/>
              </p:cNvSpPr>
              <p:nvPr/>
            </p:nvSpPr>
            <p:spPr bwMode="auto">
              <a:xfrm>
                <a:off x="6639499" y="6399313"/>
                <a:ext cx="284090" cy="8243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4" name="Rectangle 117"/>
              <p:cNvSpPr>
                <a:spLocks noChangeArrowheads="1"/>
              </p:cNvSpPr>
              <p:nvPr/>
            </p:nvSpPr>
            <p:spPr bwMode="auto">
              <a:xfrm>
                <a:off x="6652746" y="6412561"/>
                <a:ext cx="7360"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5" name="Rectangle 118"/>
              <p:cNvSpPr>
                <a:spLocks noChangeArrowheads="1"/>
              </p:cNvSpPr>
              <p:nvPr/>
            </p:nvSpPr>
            <p:spPr bwMode="auto">
              <a:xfrm>
                <a:off x="6668938" y="6412561"/>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6" name="Rectangle 119"/>
              <p:cNvSpPr>
                <a:spLocks noChangeArrowheads="1"/>
              </p:cNvSpPr>
              <p:nvPr/>
            </p:nvSpPr>
            <p:spPr bwMode="auto">
              <a:xfrm>
                <a:off x="6686602" y="6412561"/>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7" name="Rectangle 120"/>
              <p:cNvSpPr>
                <a:spLocks noChangeArrowheads="1"/>
              </p:cNvSpPr>
              <p:nvPr/>
            </p:nvSpPr>
            <p:spPr bwMode="auto">
              <a:xfrm>
                <a:off x="6705737" y="6412561"/>
                <a:ext cx="8832"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8" name="Rectangle 121"/>
              <p:cNvSpPr>
                <a:spLocks noChangeArrowheads="1"/>
              </p:cNvSpPr>
              <p:nvPr/>
            </p:nvSpPr>
            <p:spPr bwMode="auto">
              <a:xfrm>
                <a:off x="6724873" y="6412561"/>
                <a:ext cx="7360"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59" name="Rectangle 122"/>
              <p:cNvSpPr>
                <a:spLocks noChangeArrowheads="1"/>
              </p:cNvSpPr>
              <p:nvPr/>
            </p:nvSpPr>
            <p:spPr bwMode="auto">
              <a:xfrm>
                <a:off x="6741064" y="6412561"/>
                <a:ext cx="10304" cy="5446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0" name="Oval 123"/>
              <p:cNvSpPr>
                <a:spLocks noChangeArrowheads="1"/>
              </p:cNvSpPr>
              <p:nvPr/>
            </p:nvSpPr>
            <p:spPr bwMode="auto">
              <a:xfrm>
                <a:off x="6876485" y="6430225"/>
                <a:ext cx="20607" cy="2060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1" name="Freeform 135"/>
              <p:cNvSpPr>
                <a:spLocks/>
              </p:cNvSpPr>
              <p:nvPr/>
            </p:nvSpPr>
            <p:spPr bwMode="auto">
              <a:xfrm>
                <a:off x="6035993" y="6128471"/>
                <a:ext cx="993577" cy="747759"/>
              </a:xfrm>
              <a:custGeom>
                <a:avLst/>
                <a:gdLst>
                  <a:gd name="T0" fmla="*/ 482 w 482"/>
                  <a:gd name="T1" fmla="*/ 10 h 363"/>
                  <a:gd name="T2" fmla="*/ 473 w 482"/>
                  <a:gd name="T3" fmla="*/ 0 h 363"/>
                  <a:gd name="T4" fmla="*/ 9 w 482"/>
                  <a:gd name="T5" fmla="*/ 0 h 363"/>
                  <a:gd name="T6" fmla="*/ 0 w 482"/>
                  <a:gd name="T7" fmla="*/ 10 h 363"/>
                  <a:gd name="T8" fmla="*/ 0 w 482"/>
                  <a:gd name="T9" fmla="*/ 325 h 363"/>
                  <a:gd name="T10" fmla="*/ 9 w 482"/>
                  <a:gd name="T11" fmla="*/ 335 h 363"/>
                  <a:gd name="T12" fmla="*/ 224 w 482"/>
                  <a:gd name="T13" fmla="*/ 335 h 363"/>
                  <a:gd name="T14" fmla="*/ 217 w 482"/>
                  <a:gd name="T15" fmla="*/ 356 h 363"/>
                  <a:gd name="T16" fmla="*/ 174 w 482"/>
                  <a:gd name="T17" fmla="*/ 356 h 363"/>
                  <a:gd name="T18" fmla="*/ 174 w 482"/>
                  <a:gd name="T19" fmla="*/ 363 h 363"/>
                  <a:gd name="T20" fmla="*/ 306 w 482"/>
                  <a:gd name="T21" fmla="*/ 363 h 363"/>
                  <a:gd name="T22" fmla="*/ 306 w 482"/>
                  <a:gd name="T23" fmla="*/ 356 h 363"/>
                  <a:gd name="T24" fmla="*/ 271 w 482"/>
                  <a:gd name="T25" fmla="*/ 356 h 363"/>
                  <a:gd name="T26" fmla="*/ 264 w 482"/>
                  <a:gd name="T27" fmla="*/ 335 h 363"/>
                  <a:gd name="T28" fmla="*/ 473 w 482"/>
                  <a:gd name="T29" fmla="*/ 335 h 363"/>
                  <a:gd name="T30" fmla="*/ 482 w 482"/>
                  <a:gd name="T31" fmla="*/ 325 h 363"/>
                  <a:gd name="T32" fmla="*/ 482 w 482"/>
                  <a:gd name="T33" fmla="*/ 1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2" h="363">
                    <a:moveTo>
                      <a:pt x="482" y="10"/>
                    </a:moveTo>
                    <a:cubicBezTo>
                      <a:pt x="482" y="4"/>
                      <a:pt x="478" y="0"/>
                      <a:pt x="473" y="0"/>
                    </a:cubicBezTo>
                    <a:cubicBezTo>
                      <a:pt x="9" y="0"/>
                      <a:pt x="9" y="0"/>
                      <a:pt x="9" y="0"/>
                    </a:cubicBezTo>
                    <a:cubicBezTo>
                      <a:pt x="4" y="0"/>
                      <a:pt x="0" y="4"/>
                      <a:pt x="0" y="10"/>
                    </a:cubicBezTo>
                    <a:cubicBezTo>
                      <a:pt x="0" y="325"/>
                      <a:pt x="0" y="325"/>
                      <a:pt x="0" y="325"/>
                    </a:cubicBezTo>
                    <a:cubicBezTo>
                      <a:pt x="0" y="330"/>
                      <a:pt x="4" y="335"/>
                      <a:pt x="9" y="335"/>
                    </a:cubicBezTo>
                    <a:cubicBezTo>
                      <a:pt x="224" y="335"/>
                      <a:pt x="224" y="335"/>
                      <a:pt x="224" y="335"/>
                    </a:cubicBezTo>
                    <a:cubicBezTo>
                      <a:pt x="217" y="356"/>
                      <a:pt x="217" y="356"/>
                      <a:pt x="217" y="356"/>
                    </a:cubicBezTo>
                    <a:cubicBezTo>
                      <a:pt x="174" y="356"/>
                      <a:pt x="174" y="356"/>
                      <a:pt x="174" y="356"/>
                    </a:cubicBezTo>
                    <a:cubicBezTo>
                      <a:pt x="174" y="363"/>
                      <a:pt x="174" y="363"/>
                      <a:pt x="174" y="363"/>
                    </a:cubicBezTo>
                    <a:cubicBezTo>
                      <a:pt x="306" y="363"/>
                      <a:pt x="306" y="363"/>
                      <a:pt x="306" y="363"/>
                    </a:cubicBezTo>
                    <a:cubicBezTo>
                      <a:pt x="306" y="356"/>
                      <a:pt x="306" y="356"/>
                      <a:pt x="306" y="356"/>
                    </a:cubicBezTo>
                    <a:cubicBezTo>
                      <a:pt x="271" y="356"/>
                      <a:pt x="271" y="356"/>
                      <a:pt x="271" y="356"/>
                    </a:cubicBezTo>
                    <a:cubicBezTo>
                      <a:pt x="264" y="335"/>
                      <a:pt x="264" y="335"/>
                      <a:pt x="264" y="335"/>
                    </a:cubicBezTo>
                    <a:cubicBezTo>
                      <a:pt x="473" y="335"/>
                      <a:pt x="473" y="335"/>
                      <a:pt x="473" y="335"/>
                    </a:cubicBezTo>
                    <a:cubicBezTo>
                      <a:pt x="478" y="335"/>
                      <a:pt x="482" y="330"/>
                      <a:pt x="482" y="325"/>
                    </a:cubicBezTo>
                    <a:lnTo>
                      <a:pt x="482" y="1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2" name="Rectangle 136"/>
              <p:cNvSpPr>
                <a:spLocks noChangeArrowheads="1"/>
              </p:cNvSpPr>
              <p:nvPr/>
            </p:nvSpPr>
            <p:spPr bwMode="auto">
              <a:xfrm>
                <a:off x="6058072" y="6153495"/>
                <a:ext cx="946474" cy="531380"/>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3" name="Freeform 137"/>
              <p:cNvSpPr>
                <a:spLocks/>
              </p:cNvSpPr>
              <p:nvPr/>
            </p:nvSpPr>
            <p:spPr bwMode="auto">
              <a:xfrm>
                <a:off x="6083096" y="6577421"/>
                <a:ext cx="462197" cy="107454"/>
              </a:xfrm>
              <a:custGeom>
                <a:avLst/>
                <a:gdLst>
                  <a:gd name="T0" fmla="*/ 138 w 224"/>
                  <a:gd name="T1" fmla="*/ 8 h 52"/>
                  <a:gd name="T2" fmla="*/ 0 w 224"/>
                  <a:gd name="T3" fmla="*/ 52 h 52"/>
                  <a:gd name="T4" fmla="*/ 79 w 224"/>
                  <a:gd name="T5" fmla="*/ 52 h 52"/>
                  <a:gd name="T6" fmla="*/ 224 w 224"/>
                  <a:gd name="T7" fmla="*/ 52 h 52"/>
                  <a:gd name="T8" fmla="*/ 138 w 224"/>
                  <a:gd name="T9" fmla="*/ 8 h 52"/>
                </a:gdLst>
                <a:ahLst/>
                <a:cxnLst>
                  <a:cxn ang="0">
                    <a:pos x="T0" y="T1"/>
                  </a:cxn>
                  <a:cxn ang="0">
                    <a:pos x="T2" y="T3"/>
                  </a:cxn>
                  <a:cxn ang="0">
                    <a:pos x="T4" y="T5"/>
                  </a:cxn>
                  <a:cxn ang="0">
                    <a:pos x="T6" y="T7"/>
                  </a:cxn>
                  <a:cxn ang="0">
                    <a:pos x="T8" y="T9"/>
                  </a:cxn>
                </a:cxnLst>
                <a:rect l="0" t="0" r="r" b="b"/>
                <a:pathLst>
                  <a:path w="224" h="52">
                    <a:moveTo>
                      <a:pt x="138" y="8"/>
                    </a:moveTo>
                    <a:cubicBezTo>
                      <a:pt x="90" y="0"/>
                      <a:pt x="38" y="14"/>
                      <a:pt x="0" y="52"/>
                    </a:cubicBezTo>
                    <a:cubicBezTo>
                      <a:pt x="79" y="52"/>
                      <a:pt x="79" y="52"/>
                      <a:pt x="79" y="52"/>
                    </a:cubicBezTo>
                    <a:cubicBezTo>
                      <a:pt x="224" y="52"/>
                      <a:pt x="224" y="52"/>
                      <a:pt x="224" y="52"/>
                    </a:cubicBezTo>
                    <a:cubicBezTo>
                      <a:pt x="200" y="28"/>
                      <a:pt x="170" y="13"/>
                      <a:pt x="138" y="8"/>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4" name="Freeform 138"/>
              <p:cNvSpPr>
                <a:spLocks/>
              </p:cNvSpPr>
              <p:nvPr/>
            </p:nvSpPr>
            <p:spPr bwMode="auto">
              <a:xfrm>
                <a:off x="6298003" y="6478799"/>
                <a:ext cx="706544" cy="206075"/>
              </a:xfrm>
              <a:custGeom>
                <a:avLst/>
                <a:gdLst>
                  <a:gd name="T0" fmla="*/ 0 w 343"/>
                  <a:gd name="T1" fmla="*/ 100 h 100"/>
                  <a:gd name="T2" fmla="*/ 343 w 343"/>
                  <a:gd name="T3" fmla="*/ 100 h 100"/>
                  <a:gd name="T4" fmla="*/ 343 w 343"/>
                  <a:gd name="T5" fmla="*/ 81 h 100"/>
                  <a:gd name="T6" fmla="*/ 0 w 343"/>
                  <a:gd name="T7" fmla="*/ 100 h 100"/>
                </a:gdLst>
                <a:ahLst/>
                <a:cxnLst>
                  <a:cxn ang="0">
                    <a:pos x="T0" y="T1"/>
                  </a:cxn>
                  <a:cxn ang="0">
                    <a:pos x="T2" y="T3"/>
                  </a:cxn>
                  <a:cxn ang="0">
                    <a:pos x="T4" y="T5"/>
                  </a:cxn>
                  <a:cxn ang="0">
                    <a:pos x="T6" y="T7"/>
                  </a:cxn>
                </a:cxnLst>
                <a:rect l="0" t="0" r="r" b="b"/>
                <a:pathLst>
                  <a:path w="343" h="100">
                    <a:moveTo>
                      <a:pt x="0" y="100"/>
                    </a:moveTo>
                    <a:cubicBezTo>
                      <a:pt x="343" y="100"/>
                      <a:pt x="343" y="100"/>
                      <a:pt x="343" y="100"/>
                    </a:cubicBezTo>
                    <a:cubicBezTo>
                      <a:pt x="343" y="81"/>
                      <a:pt x="343" y="81"/>
                      <a:pt x="343" y="81"/>
                    </a:cubicBezTo>
                    <a:cubicBezTo>
                      <a:pt x="242" y="0"/>
                      <a:pt x="94" y="6"/>
                      <a:pt x="0" y="100"/>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5" name="Freeform 139"/>
              <p:cNvSpPr>
                <a:spLocks/>
              </p:cNvSpPr>
              <p:nvPr/>
            </p:nvSpPr>
            <p:spPr bwMode="auto">
              <a:xfrm>
                <a:off x="6567372" y="6593613"/>
                <a:ext cx="387127" cy="91262"/>
              </a:xfrm>
              <a:custGeom>
                <a:avLst/>
                <a:gdLst>
                  <a:gd name="T0" fmla="*/ 116 w 188"/>
                  <a:gd name="T1" fmla="*/ 7 h 44"/>
                  <a:gd name="T2" fmla="*/ 0 w 188"/>
                  <a:gd name="T3" fmla="*/ 44 h 44"/>
                  <a:gd name="T4" fmla="*/ 66 w 188"/>
                  <a:gd name="T5" fmla="*/ 44 h 44"/>
                  <a:gd name="T6" fmla="*/ 188 w 188"/>
                  <a:gd name="T7" fmla="*/ 44 h 44"/>
                  <a:gd name="T8" fmla="*/ 116 w 188"/>
                  <a:gd name="T9" fmla="*/ 7 h 44"/>
                </a:gdLst>
                <a:ahLst/>
                <a:cxnLst>
                  <a:cxn ang="0">
                    <a:pos x="T0" y="T1"/>
                  </a:cxn>
                  <a:cxn ang="0">
                    <a:pos x="T2" y="T3"/>
                  </a:cxn>
                  <a:cxn ang="0">
                    <a:pos x="T4" y="T5"/>
                  </a:cxn>
                  <a:cxn ang="0">
                    <a:pos x="T6" y="T7"/>
                  </a:cxn>
                  <a:cxn ang="0">
                    <a:pos x="T8" y="T9"/>
                  </a:cxn>
                </a:cxnLst>
                <a:rect l="0" t="0" r="r" b="b"/>
                <a:pathLst>
                  <a:path w="188" h="44">
                    <a:moveTo>
                      <a:pt x="116" y="7"/>
                    </a:moveTo>
                    <a:cubicBezTo>
                      <a:pt x="75" y="0"/>
                      <a:pt x="31" y="12"/>
                      <a:pt x="0" y="44"/>
                    </a:cubicBezTo>
                    <a:cubicBezTo>
                      <a:pt x="66" y="44"/>
                      <a:pt x="66" y="44"/>
                      <a:pt x="66" y="44"/>
                    </a:cubicBezTo>
                    <a:cubicBezTo>
                      <a:pt x="188" y="44"/>
                      <a:pt x="188" y="44"/>
                      <a:pt x="188" y="44"/>
                    </a:cubicBezTo>
                    <a:cubicBezTo>
                      <a:pt x="168" y="24"/>
                      <a:pt x="142" y="11"/>
                      <a:pt x="116" y="7"/>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6" name="Rectangle 140"/>
              <p:cNvSpPr>
                <a:spLocks noChangeArrowheads="1"/>
              </p:cNvSpPr>
              <p:nvPr/>
            </p:nvSpPr>
            <p:spPr bwMode="auto">
              <a:xfrm>
                <a:off x="6128727" y="6344850"/>
                <a:ext cx="125117" cy="12364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7" name="Rectangle 141"/>
              <p:cNvSpPr>
                <a:spLocks noChangeArrowheads="1"/>
              </p:cNvSpPr>
              <p:nvPr/>
            </p:nvSpPr>
            <p:spPr bwMode="auto">
              <a:xfrm>
                <a:off x="6252372" y="6344850"/>
                <a:ext cx="680048" cy="12364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8" name="Freeform 142"/>
              <p:cNvSpPr>
                <a:spLocks noEditPoints="1"/>
              </p:cNvSpPr>
              <p:nvPr/>
            </p:nvSpPr>
            <p:spPr bwMode="auto">
              <a:xfrm>
                <a:off x="6155222" y="6369874"/>
                <a:ext cx="72126" cy="73598"/>
              </a:xfrm>
              <a:custGeom>
                <a:avLst/>
                <a:gdLst>
                  <a:gd name="T0" fmla="*/ 17 w 35"/>
                  <a:gd name="T1" fmla="*/ 3 h 36"/>
                  <a:gd name="T2" fmla="*/ 2 w 35"/>
                  <a:gd name="T3" fmla="*/ 18 h 36"/>
                  <a:gd name="T4" fmla="*/ 17 w 35"/>
                  <a:gd name="T5" fmla="*/ 33 h 36"/>
                  <a:gd name="T6" fmla="*/ 33 w 35"/>
                  <a:gd name="T7" fmla="*/ 18 h 36"/>
                  <a:gd name="T8" fmla="*/ 17 w 35"/>
                  <a:gd name="T9" fmla="*/ 3 h 36"/>
                  <a:gd name="T10" fmla="*/ 17 w 35"/>
                  <a:gd name="T11" fmla="*/ 0 h 36"/>
                  <a:gd name="T12" fmla="*/ 35 w 35"/>
                  <a:gd name="T13" fmla="*/ 18 h 36"/>
                  <a:gd name="T14" fmla="*/ 17 w 35"/>
                  <a:gd name="T15" fmla="*/ 36 h 36"/>
                  <a:gd name="T16" fmla="*/ 0 w 35"/>
                  <a:gd name="T17" fmla="*/ 18 h 36"/>
                  <a:gd name="T18" fmla="*/ 17 w 35"/>
                  <a:gd name="T19" fmla="*/ 0 h 36"/>
                  <a:gd name="T20" fmla="*/ 25 w 35"/>
                  <a:gd name="T21" fmla="*/ 14 h 36"/>
                  <a:gd name="T22" fmla="*/ 21 w 35"/>
                  <a:gd name="T23" fmla="*/ 11 h 36"/>
                  <a:gd name="T24" fmla="*/ 20 w 35"/>
                  <a:gd name="T25" fmla="*/ 11 h 36"/>
                  <a:gd name="T26" fmla="*/ 14 w 35"/>
                  <a:gd name="T27" fmla="*/ 15 h 36"/>
                  <a:gd name="T28" fmla="*/ 15 w 35"/>
                  <a:gd name="T29" fmla="*/ 19 h 36"/>
                  <a:gd name="T30" fmla="*/ 10 w 35"/>
                  <a:gd name="T31" fmla="*/ 24 h 36"/>
                  <a:gd name="T32" fmla="*/ 10 w 35"/>
                  <a:gd name="T33" fmla="*/ 26 h 36"/>
                  <a:gd name="T34" fmla="*/ 11 w 35"/>
                  <a:gd name="T35" fmla="*/ 27 h 36"/>
                  <a:gd name="T36" fmla="*/ 12 w 35"/>
                  <a:gd name="T37" fmla="*/ 26 h 36"/>
                  <a:gd name="T38" fmla="*/ 17 w 35"/>
                  <a:gd name="T39" fmla="*/ 22 h 36"/>
                  <a:gd name="T40" fmla="*/ 18 w 35"/>
                  <a:gd name="T41" fmla="*/ 22 h 36"/>
                  <a:gd name="T42" fmla="*/ 20 w 35"/>
                  <a:gd name="T43" fmla="*/ 23 h 36"/>
                  <a:gd name="T44" fmla="*/ 25 w 35"/>
                  <a:gd name="T45" fmla="*/ 18 h 36"/>
                  <a:gd name="T46" fmla="*/ 25 w 35"/>
                  <a:gd name="T47" fmla="*/ 14 h 36"/>
                  <a:gd name="T48" fmla="*/ 24 w 35"/>
                  <a:gd name="T49" fmla="*/ 18 h 36"/>
                  <a:gd name="T50" fmla="*/ 20 w 35"/>
                  <a:gd name="T51" fmla="*/ 21 h 36"/>
                  <a:gd name="T52" fmla="*/ 19 w 35"/>
                  <a:gd name="T53" fmla="*/ 21 h 36"/>
                  <a:gd name="T54" fmla="*/ 16 w 35"/>
                  <a:gd name="T55" fmla="*/ 16 h 36"/>
                  <a:gd name="T56" fmla="*/ 20 w 35"/>
                  <a:gd name="T57" fmla="*/ 13 h 36"/>
                  <a:gd name="T58" fmla="*/ 21 w 35"/>
                  <a:gd name="T59" fmla="*/ 13 h 36"/>
                  <a:gd name="T60" fmla="*/ 23 w 35"/>
                  <a:gd name="T61" fmla="*/ 14 h 36"/>
                  <a:gd name="T62" fmla="*/ 24 w 35"/>
                  <a:gd name="T6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 h="36">
                    <a:moveTo>
                      <a:pt x="17" y="3"/>
                    </a:moveTo>
                    <a:cubicBezTo>
                      <a:pt x="9" y="3"/>
                      <a:pt x="2" y="10"/>
                      <a:pt x="2" y="18"/>
                    </a:cubicBezTo>
                    <a:cubicBezTo>
                      <a:pt x="2" y="27"/>
                      <a:pt x="9" y="33"/>
                      <a:pt x="17" y="33"/>
                    </a:cubicBezTo>
                    <a:cubicBezTo>
                      <a:pt x="26" y="33"/>
                      <a:pt x="33" y="27"/>
                      <a:pt x="33" y="18"/>
                    </a:cubicBezTo>
                    <a:cubicBezTo>
                      <a:pt x="33" y="10"/>
                      <a:pt x="26" y="3"/>
                      <a:pt x="17" y="3"/>
                    </a:cubicBezTo>
                    <a:moveTo>
                      <a:pt x="17" y="0"/>
                    </a:moveTo>
                    <a:cubicBezTo>
                      <a:pt x="27" y="0"/>
                      <a:pt x="35" y="9"/>
                      <a:pt x="35" y="18"/>
                    </a:cubicBezTo>
                    <a:cubicBezTo>
                      <a:pt x="35" y="28"/>
                      <a:pt x="27" y="36"/>
                      <a:pt x="17" y="36"/>
                    </a:cubicBezTo>
                    <a:cubicBezTo>
                      <a:pt x="8" y="36"/>
                      <a:pt x="0" y="28"/>
                      <a:pt x="0" y="18"/>
                    </a:cubicBezTo>
                    <a:cubicBezTo>
                      <a:pt x="0" y="9"/>
                      <a:pt x="8" y="0"/>
                      <a:pt x="17" y="0"/>
                    </a:cubicBezTo>
                    <a:moveTo>
                      <a:pt x="25" y="14"/>
                    </a:moveTo>
                    <a:cubicBezTo>
                      <a:pt x="24" y="12"/>
                      <a:pt x="23" y="11"/>
                      <a:pt x="21" y="11"/>
                    </a:cubicBezTo>
                    <a:cubicBezTo>
                      <a:pt x="21" y="11"/>
                      <a:pt x="20" y="11"/>
                      <a:pt x="20" y="11"/>
                    </a:cubicBezTo>
                    <a:cubicBezTo>
                      <a:pt x="17" y="11"/>
                      <a:pt x="15" y="13"/>
                      <a:pt x="14" y="15"/>
                    </a:cubicBezTo>
                    <a:cubicBezTo>
                      <a:pt x="14" y="17"/>
                      <a:pt x="14" y="18"/>
                      <a:pt x="15" y="19"/>
                    </a:cubicBezTo>
                    <a:cubicBezTo>
                      <a:pt x="10" y="24"/>
                      <a:pt x="10" y="24"/>
                      <a:pt x="10" y="24"/>
                    </a:cubicBezTo>
                    <a:cubicBezTo>
                      <a:pt x="10" y="24"/>
                      <a:pt x="10" y="25"/>
                      <a:pt x="10" y="26"/>
                    </a:cubicBezTo>
                    <a:cubicBezTo>
                      <a:pt x="11" y="26"/>
                      <a:pt x="11" y="27"/>
                      <a:pt x="11" y="27"/>
                    </a:cubicBezTo>
                    <a:cubicBezTo>
                      <a:pt x="12" y="27"/>
                      <a:pt x="12" y="26"/>
                      <a:pt x="12" y="26"/>
                    </a:cubicBezTo>
                    <a:cubicBezTo>
                      <a:pt x="17" y="22"/>
                      <a:pt x="17" y="22"/>
                      <a:pt x="17" y="22"/>
                    </a:cubicBezTo>
                    <a:cubicBezTo>
                      <a:pt x="17" y="22"/>
                      <a:pt x="18" y="22"/>
                      <a:pt x="18" y="22"/>
                    </a:cubicBezTo>
                    <a:cubicBezTo>
                      <a:pt x="19" y="22"/>
                      <a:pt x="19" y="23"/>
                      <a:pt x="20" y="23"/>
                    </a:cubicBezTo>
                    <a:cubicBezTo>
                      <a:pt x="22" y="23"/>
                      <a:pt x="25" y="21"/>
                      <a:pt x="25" y="18"/>
                    </a:cubicBezTo>
                    <a:cubicBezTo>
                      <a:pt x="26" y="16"/>
                      <a:pt x="26" y="15"/>
                      <a:pt x="25" y="14"/>
                    </a:cubicBezTo>
                    <a:close/>
                    <a:moveTo>
                      <a:pt x="24" y="18"/>
                    </a:moveTo>
                    <a:cubicBezTo>
                      <a:pt x="23" y="19"/>
                      <a:pt x="22" y="21"/>
                      <a:pt x="20" y="21"/>
                    </a:cubicBezTo>
                    <a:cubicBezTo>
                      <a:pt x="20" y="21"/>
                      <a:pt x="19" y="21"/>
                      <a:pt x="19" y="21"/>
                    </a:cubicBezTo>
                    <a:cubicBezTo>
                      <a:pt x="17" y="20"/>
                      <a:pt x="15" y="18"/>
                      <a:pt x="16" y="16"/>
                    </a:cubicBezTo>
                    <a:cubicBezTo>
                      <a:pt x="16" y="14"/>
                      <a:pt x="18" y="13"/>
                      <a:pt x="20" y="13"/>
                    </a:cubicBezTo>
                    <a:cubicBezTo>
                      <a:pt x="20" y="13"/>
                      <a:pt x="20" y="13"/>
                      <a:pt x="21" y="13"/>
                    </a:cubicBezTo>
                    <a:cubicBezTo>
                      <a:pt x="22" y="13"/>
                      <a:pt x="23" y="14"/>
                      <a:pt x="23" y="14"/>
                    </a:cubicBezTo>
                    <a:cubicBezTo>
                      <a:pt x="24" y="15"/>
                      <a:pt x="24" y="17"/>
                      <a:pt x="24"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69" name="Freeform 143"/>
              <p:cNvSpPr>
                <a:spLocks/>
              </p:cNvSpPr>
              <p:nvPr/>
            </p:nvSpPr>
            <p:spPr bwMode="auto">
              <a:xfrm>
                <a:off x="6299474" y="6384594"/>
                <a:ext cx="30911" cy="47103"/>
              </a:xfrm>
              <a:custGeom>
                <a:avLst/>
                <a:gdLst>
                  <a:gd name="T0" fmla="*/ 0 w 15"/>
                  <a:gd name="T1" fmla="*/ 22 h 23"/>
                  <a:gd name="T2" fmla="*/ 0 w 15"/>
                  <a:gd name="T3" fmla="*/ 17 h 23"/>
                  <a:gd name="T4" fmla="*/ 3 w 15"/>
                  <a:gd name="T5" fmla="*/ 18 h 23"/>
                  <a:gd name="T6" fmla="*/ 6 w 15"/>
                  <a:gd name="T7" fmla="*/ 19 h 23"/>
                  <a:gd name="T8" fmla="*/ 8 w 15"/>
                  <a:gd name="T9" fmla="*/ 19 h 23"/>
                  <a:gd name="T10" fmla="*/ 9 w 15"/>
                  <a:gd name="T11" fmla="*/ 18 h 23"/>
                  <a:gd name="T12" fmla="*/ 10 w 15"/>
                  <a:gd name="T13" fmla="*/ 18 h 23"/>
                  <a:gd name="T14" fmla="*/ 10 w 15"/>
                  <a:gd name="T15" fmla="*/ 17 h 23"/>
                  <a:gd name="T16" fmla="*/ 9 w 15"/>
                  <a:gd name="T17" fmla="*/ 16 h 23"/>
                  <a:gd name="T18" fmla="*/ 8 w 15"/>
                  <a:gd name="T19" fmla="*/ 15 h 23"/>
                  <a:gd name="T20" fmla="*/ 7 w 15"/>
                  <a:gd name="T21" fmla="*/ 14 h 23"/>
                  <a:gd name="T22" fmla="*/ 5 w 15"/>
                  <a:gd name="T23" fmla="*/ 13 h 23"/>
                  <a:gd name="T24" fmla="*/ 1 w 15"/>
                  <a:gd name="T25" fmla="*/ 10 h 23"/>
                  <a:gd name="T26" fmla="*/ 0 w 15"/>
                  <a:gd name="T27" fmla="*/ 7 h 23"/>
                  <a:gd name="T28" fmla="*/ 1 w 15"/>
                  <a:gd name="T29" fmla="*/ 4 h 23"/>
                  <a:gd name="T30" fmla="*/ 2 w 15"/>
                  <a:gd name="T31" fmla="*/ 2 h 23"/>
                  <a:gd name="T32" fmla="*/ 5 w 15"/>
                  <a:gd name="T33" fmla="*/ 0 h 23"/>
                  <a:gd name="T34" fmla="*/ 9 w 15"/>
                  <a:gd name="T35" fmla="*/ 0 h 23"/>
                  <a:gd name="T36" fmla="*/ 12 w 15"/>
                  <a:gd name="T37" fmla="*/ 0 h 23"/>
                  <a:gd name="T38" fmla="*/ 14 w 15"/>
                  <a:gd name="T39" fmla="*/ 1 h 23"/>
                  <a:gd name="T40" fmla="*/ 14 w 15"/>
                  <a:gd name="T41" fmla="*/ 6 h 23"/>
                  <a:gd name="T42" fmla="*/ 13 w 15"/>
                  <a:gd name="T43" fmla="*/ 5 h 23"/>
                  <a:gd name="T44" fmla="*/ 12 w 15"/>
                  <a:gd name="T45" fmla="*/ 4 h 23"/>
                  <a:gd name="T46" fmla="*/ 10 w 15"/>
                  <a:gd name="T47" fmla="*/ 4 h 23"/>
                  <a:gd name="T48" fmla="*/ 9 w 15"/>
                  <a:gd name="T49" fmla="*/ 4 h 23"/>
                  <a:gd name="T50" fmla="*/ 7 w 15"/>
                  <a:gd name="T51" fmla="*/ 4 h 23"/>
                  <a:gd name="T52" fmla="*/ 6 w 15"/>
                  <a:gd name="T53" fmla="*/ 5 h 23"/>
                  <a:gd name="T54" fmla="*/ 5 w 15"/>
                  <a:gd name="T55" fmla="*/ 5 h 23"/>
                  <a:gd name="T56" fmla="*/ 5 w 15"/>
                  <a:gd name="T57" fmla="*/ 6 h 23"/>
                  <a:gd name="T58" fmla="*/ 5 w 15"/>
                  <a:gd name="T59" fmla="*/ 7 h 23"/>
                  <a:gd name="T60" fmla="*/ 6 w 15"/>
                  <a:gd name="T61" fmla="*/ 8 h 23"/>
                  <a:gd name="T62" fmla="*/ 8 w 15"/>
                  <a:gd name="T63" fmla="*/ 9 h 23"/>
                  <a:gd name="T64" fmla="*/ 9 w 15"/>
                  <a:gd name="T65" fmla="*/ 10 h 23"/>
                  <a:gd name="T66" fmla="*/ 12 w 15"/>
                  <a:gd name="T67" fmla="*/ 11 h 23"/>
                  <a:gd name="T68" fmla="*/ 13 w 15"/>
                  <a:gd name="T69" fmla="*/ 12 h 23"/>
                  <a:gd name="T70" fmla="*/ 15 w 15"/>
                  <a:gd name="T71" fmla="*/ 14 h 23"/>
                  <a:gd name="T72" fmla="*/ 15 w 15"/>
                  <a:gd name="T73" fmla="*/ 16 h 23"/>
                  <a:gd name="T74" fmla="*/ 14 w 15"/>
                  <a:gd name="T75" fmla="*/ 19 h 23"/>
                  <a:gd name="T76" fmla="*/ 12 w 15"/>
                  <a:gd name="T77" fmla="*/ 21 h 23"/>
                  <a:gd name="T78" fmla="*/ 10 w 15"/>
                  <a:gd name="T79" fmla="*/ 23 h 23"/>
                  <a:gd name="T80" fmla="*/ 6 w 15"/>
                  <a:gd name="T81" fmla="*/ 23 h 23"/>
                  <a:gd name="T82" fmla="*/ 3 w 15"/>
                  <a:gd name="T83" fmla="*/ 23 h 23"/>
                  <a:gd name="T84" fmla="*/ 0 w 15"/>
                  <a:gd name="T85"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 h="23">
                    <a:moveTo>
                      <a:pt x="0" y="22"/>
                    </a:moveTo>
                    <a:cubicBezTo>
                      <a:pt x="0" y="17"/>
                      <a:pt x="0" y="17"/>
                      <a:pt x="0" y="17"/>
                    </a:cubicBezTo>
                    <a:cubicBezTo>
                      <a:pt x="1" y="17"/>
                      <a:pt x="2" y="18"/>
                      <a:pt x="3" y="18"/>
                    </a:cubicBezTo>
                    <a:cubicBezTo>
                      <a:pt x="4" y="19"/>
                      <a:pt x="5" y="19"/>
                      <a:pt x="6" y="19"/>
                    </a:cubicBezTo>
                    <a:cubicBezTo>
                      <a:pt x="7" y="19"/>
                      <a:pt x="7" y="19"/>
                      <a:pt x="8" y="19"/>
                    </a:cubicBezTo>
                    <a:cubicBezTo>
                      <a:pt x="8" y="19"/>
                      <a:pt x="9" y="19"/>
                      <a:pt x="9" y="18"/>
                    </a:cubicBezTo>
                    <a:cubicBezTo>
                      <a:pt x="9" y="18"/>
                      <a:pt x="9" y="18"/>
                      <a:pt x="10" y="18"/>
                    </a:cubicBezTo>
                    <a:cubicBezTo>
                      <a:pt x="10" y="17"/>
                      <a:pt x="10" y="17"/>
                      <a:pt x="10" y="17"/>
                    </a:cubicBezTo>
                    <a:cubicBezTo>
                      <a:pt x="10" y="16"/>
                      <a:pt x="10" y="16"/>
                      <a:pt x="9" y="16"/>
                    </a:cubicBezTo>
                    <a:cubicBezTo>
                      <a:pt x="9" y="15"/>
                      <a:pt x="9" y="15"/>
                      <a:pt x="8" y="15"/>
                    </a:cubicBezTo>
                    <a:cubicBezTo>
                      <a:pt x="8" y="14"/>
                      <a:pt x="8" y="14"/>
                      <a:pt x="7" y="14"/>
                    </a:cubicBezTo>
                    <a:cubicBezTo>
                      <a:pt x="6" y="14"/>
                      <a:pt x="6" y="13"/>
                      <a:pt x="5" y="13"/>
                    </a:cubicBezTo>
                    <a:cubicBezTo>
                      <a:pt x="3" y="12"/>
                      <a:pt x="2" y="11"/>
                      <a:pt x="1" y="10"/>
                    </a:cubicBezTo>
                    <a:cubicBezTo>
                      <a:pt x="0" y="9"/>
                      <a:pt x="0" y="8"/>
                      <a:pt x="0" y="7"/>
                    </a:cubicBezTo>
                    <a:cubicBezTo>
                      <a:pt x="0" y="6"/>
                      <a:pt x="0" y="5"/>
                      <a:pt x="1" y="4"/>
                    </a:cubicBezTo>
                    <a:cubicBezTo>
                      <a:pt x="1" y="3"/>
                      <a:pt x="2" y="2"/>
                      <a:pt x="2" y="2"/>
                    </a:cubicBezTo>
                    <a:cubicBezTo>
                      <a:pt x="3" y="1"/>
                      <a:pt x="4" y="1"/>
                      <a:pt x="5" y="0"/>
                    </a:cubicBezTo>
                    <a:cubicBezTo>
                      <a:pt x="6" y="0"/>
                      <a:pt x="7" y="0"/>
                      <a:pt x="9" y="0"/>
                    </a:cubicBezTo>
                    <a:cubicBezTo>
                      <a:pt x="10" y="0"/>
                      <a:pt x="11" y="0"/>
                      <a:pt x="12" y="0"/>
                    </a:cubicBezTo>
                    <a:cubicBezTo>
                      <a:pt x="12" y="0"/>
                      <a:pt x="13" y="1"/>
                      <a:pt x="14" y="1"/>
                    </a:cubicBezTo>
                    <a:cubicBezTo>
                      <a:pt x="14" y="6"/>
                      <a:pt x="14" y="6"/>
                      <a:pt x="14" y="6"/>
                    </a:cubicBezTo>
                    <a:cubicBezTo>
                      <a:pt x="14" y="5"/>
                      <a:pt x="13" y="5"/>
                      <a:pt x="13" y="5"/>
                    </a:cubicBezTo>
                    <a:cubicBezTo>
                      <a:pt x="12" y="5"/>
                      <a:pt x="12" y="5"/>
                      <a:pt x="12" y="4"/>
                    </a:cubicBezTo>
                    <a:cubicBezTo>
                      <a:pt x="11" y="4"/>
                      <a:pt x="11" y="4"/>
                      <a:pt x="10" y="4"/>
                    </a:cubicBezTo>
                    <a:cubicBezTo>
                      <a:pt x="10" y="4"/>
                      <a:pt x="9" y="4"/>
                      <a:pt x="9" y="4"/>
                    </a:cubicBezTo>
                    <a:cubicBezTo>
                      <a:pt x="8" y="4"/>
                      <a:pt x="8" y="4"/>
                      <a:pt x="7" y="4"/>
                    </a:cubicBezTo>
                    <a:cubicBezTo>
                      <a:pt x="7" y="4"/>
                      <a:pt x="6" y="4"/>
                      <a:pt x="6" y="5"/>
                    </a:cubicBezTo>
                    <a:cubicBezTo>
                      <a:pt x="6" y="5"/>
                      <a:pt x="6" y="5"/>
                      <a:pt x="5" y="5"/>
                    </a:cubicBezTo>
                    <a:cubicBezTo>
                      <a:pt x="5" y="6"/>
                      <a:pt x="5" y="6"/>
                      <a:pt x="5" y="6"/>
                    </a:cubicBezTo>
                    <a:cubicBezTo>
                      <a:pt x="5" y="7"/>
                      <a:pt x="5" y="7"/>
                      <a:pt x="5" y="7"/>
                    </a:cubicBezTo>
                    <a:cubicBezTo>
                      <a:pt x="6" y="8"/>
                      <a:pt x="6" y="8"/>
                      <a:pt x="6" y="8"/>
                    </a:cubicBezTo>
                    <a:cubicBezTo>
                      <a:pt x="7" y="8"/>
                      <a:pt x="7" y="9"/>
                      <a:pt x="8" y="9"/>
                    </a:cubicBezTo>
                    <a:cubicBezTo>
                      <a:pt x="8" y="9"/>
                      <a:pt x="9" y="9"/>
                      <a:pt x="9" y="10"/>
                    </a:cubicBezTo>
                    <a:cubicBezTo>
                      <a:pt x="10" y="10"/>
                      <a:pt x="11" y="10"/>
                      <a:pt x="12" y="11"/>
                    </a:cubicBezTo>
                    <a:cubicBezTo>
                      <a:pt x="12" y="11"/>
                      <a:pt x="13" y="12"/>
                      <a:pt x="13" y="12"/>
                    </a:cubicBezTo>
                    <a:cubicBezTo>
                      <a:pt x="14" y="13"/>
                      <a:pt x="14" y="13"/>
                      <a:pt x="15" y="14"/>
                    </a:cubicBezTo>
                    <a:cubicBezTo>
                      <a:pt x="15" y="15"/>
                      <a:pt x="15" y="15"/>
                      <a:pt x="15" y="16"/>
                    </a:cubicBezTo>
                    <a:cubicBezTo>
                      <a:pt x="15" y="18"/>
                      <a:pt x="15" y="19"/>
                      <a:pt x="14" y="19"/>
                    </a:cubicBezTo>
                    <a:cubicBezTo>
                      <a:pt x="14" y="20"/>
                      <a:pt x="13" y="21"/>
                      <a:pt x="12" y="21"/>
                    </a:cubicBezTo>
                    <a:cubicBezTo>
                      <a:pt x="12" y="22"/>
                      <a:pt x="11" y="22"/>
                      <a:pt x="10" y="23"/>
                    </a:cubicBezTo>
                    <a:cubicBezTo>
                      <a:pt x="9" y="23"/>
                      <a:pt x="7" y="23"/>
                      <a:pt x="6" y="23"/>
                    </a:cubicBezTo>
                    <a:cubicBezTo>
                      <a:pt x="5" y="23"/>
                      <a:pt x="4" y="23"/>
                      <a:pt x="3" y="23"/>
                    </a:cubicBezTo>
                    <a:cubicBezTo>
                      <a:pt x="2" y="22"/>
                      <a:pt x="1" y="22"/>
                      <a:pt x="0" y="22"/>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0" name="Freeform 144"/>
              <p:cNvSpPr>
                <a:spLocks noEditPoints="1"/>
              </p:cNvSpPr>
              <p:nvPr/>
            </p:nvSpPr>
            <p:spPr bwMode="auto">
              <a:xfrm>
                <a:off x="6334801" y="6396369"/>
                <a:ext cx="30911" cy="35327"/>
              </a:xfrm>
              <a:custGeom>
                <a:avLst/>
                <a:gdLst>
                  <a:gd name="T0" fmla="*/ 15 w 15"/>
                  <a:gd name="T1" fmla="*/ 10 h 17"/>
                  <a:gd name="T2" fmla="*/ 5 w 15"/>
                  <a:gd name="T3" fmla="*/ 10 h 17"/>
                  <a:gd name="T4" fmla="*/ 9 w 15"/>
                  <a:gd name="T5" fmla="*/ 13 h 17"/>
                  <a:gd name="T6" fmla="*/ 14 w 15"/>
                  <a:gd name="T7" fmla="*/ 12 h 17"/>
                  <a:gd name="T8" fmla="*/ 14 w 15"/>
                  <a:gd name="T9" fmla="*/ 16 h 17"/>
                  <a:gd name="T10" fmla="*/ 8 w 15"/>
                  <a:gd name="T11" fmla="*/ 17 h 17"/>
                  <a:gd name="T12" fmla="*/ 2 w 15"/>
                  <a:gd name="T13" fmla="*/ 15 h 17"/>
                  <a:gd name="T14" fmla="*/ 0 w 15"/>
                  <a:gd name="T15" fmla="*/ 9 h 17"/>
                  <a:gd name="T16" fmla="*/ 3 w 15"/>
                  <a:gd name="T17" fmla="*/ 3 h 17"/>
                  <a:gd name="T18" fmla="*/ 8 w 15"/>
                  <a:gd name="T19" fmla="*/ 0 h 17"/>
                  <a:gd name="T20" fmla="*/ 13 w 15"/>
                  <a:gd name="T21" fmla="*/ 2 h 17"/>
                  <a:gd name="T22" fmla="*/ 15 w 15"/>
                  <a:gd name="T23" fmla="*/ 8 h 17"/>
                  <a:gd name="T24" fmla="*/ 15 w 15"/>
                  <a:gd name="T25" fmla="*/ 10 h 17"/>
                  <a:gd name="T26" fmla="*/ 11 w 15"/>
                  <a:gd name="T27" fmla="*/ 7 h 17"/>
                  <a:gd name="T28" fmla="*/ 8 w 15"/>
                  <a:gd name="T29" fmla="*/ 4 h 17"/>
                  <a:gd name="T30" fmla="*/ 6 w 15"/>
                  <a:gd name="T31" fmla="*/ 5 h 17"/>
                  <a:gd name="T32" fmla="*/ 5 w 15"/>
                  <a:gd name="T33" fmla="*/ 7 h 17"/>
                  <a:gd name="T34" fmla="*/ 11 w 15"/>
                  <a:gd name="T35"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17">
                    <a:moveTo>
                      <a:pt x="15" y="10"/>
                    </a:moveTo>
                    <a:cubicBezTo>
                      <a:pt x="5" y="10"/>
                      <a:pt x="5" y="10"/>
                      <a:pt x="5" y="10"/>
                    </a:cubicBezTo>
                    <a:cubicBezTo>
                      <a:pt x="5" y="12"/>
                      <a:pt x="7" y="13"/>
                      <a:pt x="9" y="13"/>
                    </a:cubicBezTo>
                    <a:cubicBezTo>
                      <a:pt x="11" y="13"/>
                      <a:pt x="13" y="13"/>
                      <a:pt x="14" y="12"/>
                    </a:cubicBezTo>
                    <a:cubicBezTo>
                      <a:pt x="14" y="16"/>
                      <a:pt x="14" y="16"/>
                      <a:pt x="14" y="16"/>
                    </a:cubicBezTo>
                    <a:cubicBezTo>
                      <a:pt x="12" y="16"/>
                      <a:pt x="11" y="17"/>
                      <a:pt x="8" y="17"/>
                    </a:cubicBezTo>
                    <a:cubicBezTo>
                      <a:pt x="6" y="17"/>
                      <a:pt x="4" y="16"/>
                      <a:pt x="2" y="15"/>
                    </a:cubicBezTo>
                    <a:cubicBezTo>
                      <a:pt x="1" y="13"/>
                      <a:pt x="0" y="11"/>
                      <a:pt x="0" y="9"/>
                    </a:cubicBezTo>
                    <a:cubicBezTo>
                      <a:pt x="0" y="6"/>
                      <a:pt x="1" y="4"/>
                      <a:pt x="3" y="3"/>
                    </a:cubicBezTo>
                    <a:cubicBezTo>
                      <a:pt x="4" y="1"/>
                      <a:pt x="6" y="0"/>
                      <a:pt x="8" y="0"/>
                    </a:cubicBezTo>
                    <a:cubicBezTo>
                      <a:pt x="10" y="0"/>
                      <a:pt x="12" y="1"/>
                      <a:pt x="13" y="2"/>
                    </a:cubicBezTo>
                    <a:cubicBezTo>
                      <a:pt x="15" y="4"/>
                      <a:pt x="15" y="6"/>
                      <a:pt x="15" y="8"/>
                    </a:cubicBezTo>
                    <a:lnTo>
                      <a:pt x="15" y="10"/>
                    </a:lnTo>
                    <a:close/>
                    <a:moveTo>
                      <a:pt x="11" y="7"/>
                    </a:moveTo>
                    <a:cubicBezTo>
                      <a:pt x="11" y="5"/>
                      <a:pt x="10" y="4"/>
                      <a:pt x="8" y="4"/>
                    </a:cubicBezTo>
                    <a:cubicBezTo>
                      <a:pt x="7" y="4"/>
                      <a:pt x="7" y="4"/>
                      <a:pt x="6" y="5"/>
                    </a:cubicBezTo>
                    <a:cubicBezTo>
                      <a:pt x="5" y="5"/>
                      <a:pt x="5" y="6"/>
                      <a:pt x="5" y="7"/>
                    </a:cubicBezTo>
                    <a:lnTo>
                      <a:pt x="11" y="7"/>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1" name="Freeform 145"/>
              <p:cNvSpPr>
                <a:spLocks noEditPoints="1"/>
              </p:cNvSpPr>
              <p:nvPr/>
            </p:nvSpPr>
            <p:spPr bwMode="auto">
              <a:xfrm>
                <a:off x="6370129" y="6396369"/>
                <a:ext cx="27967" cy="35327"/>
              </a:xfrm>
              <a:custGeom>
                <a:avLst/>
                <a:gdLst>
                  <a:gd name="T0" fmla="*/ 14 w 14"/>
                  <a:gd name="T1" fmla="*/ 16 h 17"/>
                  <a:gd name="T2" fmla="*/ 10 w 14"/>
                  <a:gd name="T3" fmla="*/ 16 h 17"/>
                  <a:gd name="T4" fmla="*/ 10 w 14"/>
                  <a:gd name="T5" fmla="*/ 14 h 17"/>
                  <a:gd name="T6" fmla="*/ 10 w 14"/>
                  <a:gd name="T7" fmla="*/ 14 h 17"/>
                  <a:gd name="T8" fmla="*/ 5 w 14"/>
                  <a:gd name="T9" fmla="*/ 17 h 17"/>
                  <a:gd name="T10" fmla="*/ 1 w 14"/>
                  <a:gd name="T11" fmla="*/ 16 h 17"/>
                  <a:gd name="T12" fmla="*/ 0 w 14"/>
                  <a:gd name="T13" fmla="*/ 12 h 17"/>
                  <a:gd name="T14" fmla="*/ 5 w 14"/>
                  <a:gd name="T15" fmla="*/ 7 h 17"/>
                  <a:gd name="T16" fmla="*/ 10 w 14"/>
                  <a:gd name="T17" fmla="*/ 6 h 17"/>
                  <a:gd name="T18" fmla="*/ 7 w 14"/>
                  <a:gd name="T19" fmla="*/ 4 h 17"/>
                  <a:gd name="T20" fmla="*/ 2 w 14"/>
                  <a:gd name="T21" fmla="*/ 5 h 17"/>
                  <a:gd name="T22" fmla="*/ 2 w 14"/>
                  <a:gd name="T23" fmla="*/ 2 h 17"/>
                  <a:gd name="T24" fmla="*/ 4 w 14"/>
                  <a:gd name="T25" fmla="*/ 1 h 17"/>
                  <a:gd name="T26" fmla="*/ 8 w 14"/>
                  <a:gd name="T27" fmla="*/ 0 h 17"/>
                  <a:gd name="T28" fmla="*/ 14 w 14"/>
                  <a:gd name="T29" fmla="*/ 7 h 17"/>
                  <a:gd name="T30" fmla="*/ 14 w 14"/>
                  <a:gd name="T31" fmla="*/ 16 h 17"/>
                  <a:gd name="T32" fmla="*/ 10 w 14"/>
                  <a:gd name="T33" fmla="*/ 10 h 17"/>
                  <a:gd name="T34" fmla="*/ 10 w 14"/>
                  <a:gd name="T35" fmla="*/ 9 h 17"/>
                  <a:gd name="T36" fmla="*/ 7 w 14"/>
                  <a:gd name="T37" fmla="*/ 9 h 17"/>
                  <a:gd name="T38" fmla="*/ 4 w 14"/>
                  <a:gd name="T39" fmla="*/ 12 h 17"/>
                  <a:gd name="T40" fmla="*/ 5 w 14"/>
                  <a:gd name="T41" fmla="*/ 13 h 17"/>
                  <a:gd name="T42" fmla="*/ 7 w 14"/>
                  <a:gd name="T43" fmla="*/ 13 h 17"/>
                  <a:gd name="T44" fmla="*/ 9 w 14"/>
                  <a:gd name="T45" fmla="*/ 12 h 17"/>
                  <a:gd name="T46" fmla="*/ 10 w 14"/>
                  <a:gd name="T4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7">
                    <a:moveTo>
                      <a:pt x="14" y="16"/>
                    </a:moveTo>
                    <a:cubicBezTo>
                      <a:pt x="10" y="16"/>
                      <a:pt x="10" y="16"/>
                      <a:pt x="10" y="16"/>
                    </a:cubicBezTo>
                    <a:cubicBezTo>
                      <a:pt x="10" y="14"/>
                      <a:pt x="10" y="14"/>
                      <a:pt x="10" y="14"/>
                    </a:cubicBezTo>
                    <a:cubicBezTo>
                      <a:pt x="10" y="14"/>
                      <a:pt x="10" y="14"/>
                      <a:pt x="10" y="14"/>
                    </a:cubicBezTo>
                    <a:cubicBezTo>
                      <a:pt x="9" y="16"/>
                      <a:pt x="7" y="17"/>
                      <a:pt x="5" y="17"/>
                    </a:cubicBezTo>
                    <a:cubicBezTo>
                      <a:pt x="3" y="17"/>
                      <a:pt x="2" y="16"/>
                      <a:pt x="1" y="16"/>
                    </a:cubicBezTo>
                    <a:cubicBezTo>
                      <a:pt x="0" y="15"/>
                      <a:pt x="0" y="14"/>
                      <a:pt x="0" y="12"/>
                    </a:cubicBezTo>
                    <a:cubicBezTo>
                      <a:pt x="0" y="9"/>
                      <a:pt x="2" y="7"/>
                      <a:pt x="5" y="7"/>
                    </a:cubicBezTo>
                    <a:cubicBezTo>
                      <a:pt x="10" y="6"/>
                      <a:pt x="10" y="6"/>
                      <a:pt x="10" y="6"/>
                    </a:cubicBezTo>
                    <a:cubicBezTo>
                      <a:pt x="10" y="5"/>
                      <a:pt x="9" y="4"/>
                      <a:pt x="7" y="4"/>
                    </a:cubicBezTo>
                    <a:cubicBezTo>
                      <a:pt x="5" y="4"/>
                      <a:pt x="3" y="4"/>
                      <a:pt x="2" y="5"/>
                    </a:cubicBezTo>
                    <a:cubicBezTo>
                      <a:pt x="2" y="2"/>
                      <a:pt x="2" y="2"/>
                      <a:pt x="2" y="2"/>
                    </a:cubicBezTo>
                    <a:cubicBezTo>
                      <a:pt x="2" y="1"/>
                      <a:pt x="3" y="1"/>
                      <a:pt x="4" y="1"/>
                    </a:cubicBezTo>
                    <a:cubicBezTo>
                      <a:pt x="6" y="1"/>
                      <a:pt x="7" y="0"/>
                      <a:pt x="8" y="0"/>
                    </a:cubicBezTo>
                    <a:cubicBezTo>
                      <a:pt x="12" y="0"/>
                      <a:pt x="14" y="3"/>
                      <a:pt x="14" y="7"/>
                    </a:cubicBezTo>
                    <a:lnTo>
                      <a:pt x="14" y="16"/>
                    </a:lnTo>
                    <a:close/>
                    <a:moveTo>
                      <a:pt x="10" y="10"/>
                    </a:moveTo>
                    <a:cubicBezTo>
                      <a:pt x="10" y="9"/>
                      <a:pt x="10" y="9"/>
                      <a:pt x="10" y="9"/>
                    </a:cubicBezTo>
                    <a:cubicBezTo>
                      <a:pt x="7" y="9"/>
                      <a:pt x="7" y="9"/>
                      <a:pt x="7" y="9"/>
                    </a:cubicBezTo>
                    <a:cubicBezTo>
                      <a:pt x="5" y="10"/>
                      <a:pt x="4" y="10"/>
                      <a:pt x="4" y="12"/>
                    </a:cubicBezTo>
                    <a:cubicBezTo>
                      <a:pt x="4" y="12"/>
                      <a:pt x="5" y="13"/>
                      <a:pt x="5" y="13"/>
                    </a:cubicBezTo>
                    <a:cubicBezTo>
                      <a:pt x="5" y="13"/>
                      <a:pt x="6" y="13"/>
                      <a:pt x="7" y="13"/>
                    </a:cubicBezTo>
                    <a:cubicBezTo>
                      <a:pt x="8" y="13"/>
                      <a:pt x="8" y="13"/>
                      <a:pt x="9" y="12"/>
                    </a:cubicBezTo>
                    <a:cubicBezTo>
                      <a:pt x="9" y="12"/>
                      <a:pt x="10" y="11"/>
                      <a:pt x="10"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2" name="Freeform 146"/>
              <p:cNvSpPr>
                <a:spLocks/>
              </p:cNvSpPr>
              <p:nvPr/>
            </p:nvSpPr>
            <p:spPr bwMode="auto">
              <a:xfrm>
                <a:off x="6406928" y="6396369"/>
                <a:ext cx="20607" cy="33855"/>
              </a:xfrm>
              <a:custGeom>
                <a:avLst/>
                <a:gdLst>
                  <a:gd name="T0" fmla="*/ 10 w 10"/>
                  <a:gd name="T1" fmla="*/ 5 h 16"/>
                  <a:gd name="T2" fmla="*/ 8 w 10"/>
                  <a:gd name="T3" fmla="*/ 5 h 16"/>
                  <a:gd name="T4" fmla="*/ 6 w 10"/>
                  <a:gd name="T5" fmla="*/ 6 h 16"/>
                  <a:gd name="T6" fmla="*/ 5 w 10"/>
                  <a:gd name="T7" fmla="*/ 9 h 16"/>
                  <a:gd name="T8" fmla="*/ 5 w 10"/>
                  <a:gd name="T9" fmla="*/ 16 h 16"/>
                  <a:gd name="T10" fmla="*/ 0 w 10"/>
                  <a:gd name="T11" fmla="*/ 16 h 16"/>
                  <a:gd name="T12" fmla="*/ 0 w 10"/>
                  <a:gd name="T13" fmla="*/ 1 h 16"/>
                  <a:gd name="T14" fmla="*/ 5 w 10"/>
                  <a:gd name="T15" fmla="*/ 1 h 16"/>
                  <a:gd name="T16" fmla="*/ 5 w 10"/>
                  <a:gd name="T17" fmla="*/ 4 h 16"/>
                  <a:gd name="T18" fmla="*/ 5 w 10"/>
                  <a:gd name="T19" fmla="*/ 4 h 16"/>
                  <a:gd name="T20" fmla="*/ 9 w 10"/>
                  <a:gd name="T21" fmla="*/ 0 h 16"/>
                  <a:gd name="T22" fmla="*/ 10 w 10"/>
                  <a:gd name="T23" fmla="*/ 1 h 16"/>
                  <a:gd name="T24" fmla="*/ 10 w 10"/>
                  <a:gd name="T2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6">
                    <a:moveTo>
                      <a:pt x="10" y="5"/>
                    </a:moveTo>
                    <a:cubicBezTo>
                      <a:pt x="10" y="5"/>
                      <a:pt x="9" y="5"/>
                      <a:pt x="8" y="5"/>
                    </a:cubicBezTo>
                    <a:cubicBezTo>
                      <a:pt x="7" y="5"/>
                      <a:pt x="6" y="5"/>
                      <a:pt x="6" y="6"/>
                    </a:cubicBezTo>
                    <a:cubicBezTo>
                      <a:pt x="5" y="7"/>
                      <a:pt x="5" y="8"/>
                      <a:pt x="5" y="9"/>
                    </a:cubicBezTo>
                    <a:cubicBezTo>
                      <a:pt x="5" y="16"/>
                      <a:pt x="5" y="16"/>
                      <a:pt x="5" y="16"/>
                    </a:cubicBezTo>
                    <a:cubicBezTo>
                      <a:pt x="0" y="16"/>
                      <a:pt x="0" y="16"/>
                      <a:pt x="0" y="16"/>
                    </a:cubicBezTo>
                    <a:cubicBezTo>
                      <a:pt x="0" y="1"/>
                      <a:pt x="0" y="1"/>
                      <a:pt x="0" y="1"/>
                    </a:cubicBezTo>
                    <a:cubicBezTo>
                      <a:pt x="5" y="1"/>
                      <a:pt x="5" y="1"/>
                      <a:pt x="5" y="1"/>
                    </a:cubicBezTo>
                    <a:cubicBezTo>
                      <a:pt x="5" y="4"/>
                      <a:pt x="5" y="4"/>
                      <a:pt x="5" y="4"/>
                    </a:cubicBezTo>
                    <a:cubicBezTo>
                      <a:pt x="5" y="4"/>
                      <a:pt x="5" y="4"/>
                      <a:pt x="5" y="4"/>
                    </a:cubicBezTo>
                    <a:cubicBezTo>
                      <a:pt x="6" y="2"/>
                      <a:pt x="7" y="0"/>
                      <a:pt x="9" y="0"/>
                    </a:cubicBezTo>
                    <a:cubicBezTo>
                      <a:pt x="10" y="0"/>
                      <a:pt x="10" y="1"/>
                      <a:pt x="10" y="1"/>
                    </a:cubicBezTo>
                    <a:lnTo>
                      <a:pt x="10" y="5"/>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3" name="Freeform 147"/>
              <p:cNvSpPr>
                <a:spLocks/>
              </p:cNvSpPr>
              <p:nvPr/>
            </p:nvSpPr>
            <p:spPr bwMode="auto">
              <a:xfrm>
                <a:off x="6431952" y="6396369"/>
                <a:ext cx="25024" cy="35327"/>
              </a:xfrm>
              <a:custGeom>
                <a:avLst/>
                <a:gdLst>
                  <a:gd name="T0" fmla="*/ 12 w 12"/>
                  <a:gd name="T1" fmla="*/ 16 h 17"/>
                  <a:gd name="T2" fmla="*/ 8 w 12"/>
                  <a:gd name="T3" fmla="*/ 17 h 17"/>
                  <a:gd name="T4" fmla="*/ 2 w 12"/>
                  <a:gd name="T5" fmla="*/ 15 h 17"/>
                  <a:gd name="T6" fmla="*/ 0 w 12"/>
                  <a:gd name="T7" fmla="*/ 9 h 17"/>
                  <a:gd name="T8" fmla="*/ 2 w 12"/>
                  <a:gd name="T9" fmla="*/ 3 h 17"/>
                  <a:gd name="T10" fmla="*/ 8 w 12"/>
                  <a:gd name="T11" fmla="*/ 0 h 17"/>
                  <a:gd name="T12" fmla="*/ 12 w 12"/>
                  <a:gd name="T13" fmla="*/ 1 h 17"/>
                  <a:gd name="T14" fmla="*/ 12 w 12"/>
                  <a:gd name="T15" fmla="*/ 5 h 17"/>
                  <a:gd name="T16" fmla="*/ 9 w 12"/>
                  <a:gd name="T17" fmla="*/ 4 h 17"/>
                  <a:gd name="T18" fmla="*/ 6 w 12"/>
                  <a:gd name="T19" fmla="*/ 5 h 17"/>
                  <a:gd name="T20" fmla="*/ 4 w 12"/>
                  <a:gd name="T21" fmla="*/ 9 h 17"/>
                  <a:gd name="T22" fmla="*/ 6 w 12"/>
                  <a:gd name="T23" fmla="*/ 12 h 17"/>
                  <a:gd name="T24" fmla="*/ 9 w 12"/>
                  <a:gd name="T25" fmla="*/ 13 h 17"/>
                  <a:gd name="T26" fmla="*/ 12 w 12"/>
                  <a:gd name="T27" fmla="*/ 12 h 17"/>
                  <a:gd name="T28" fmla="*/ 12 w 12"/>
                  <a:gd name="T2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7">
                    <a:moveTo>
                      <a:pt x="12" y="16"/>
                    </a:moveTo>
                    <a:cubicBezTo>
                      <a:pt x="11" y="17"/>
                      <a:pt x="10" y="17"/>
                      <a:pt x="8" y="17"/>
                    </a:cubicBezTo>
                    <a:cubicBezTo>
                      <a:pt x="5" y="17"/>
                      <a:pt x="3" y="16"/>
                      <a:pt x="2" y="15"/>
                    </a:cubicBezTo>
                    <a:cubicBezTo>
                      <a:pt x="0" y="13"/>
                      <a:pt x="0" y="11"/>
                      <a:pt x="0" y="9"/>
                    </a:cubicBezTo>
                    <a:cubicBezTo>
                      <a:pt x="0" y="6"/>
                      <a:pt x="0" y="4"/>
                      <a:pt x="2" y="3"/>
                    </a:cubicBezTo>
                    <a:cubicBezTo>
                      <a:pt x="4" y="1"/>
                      <a:pt x="6" y="0"/>
                      <a:pt x="8" y="0"/>
                    </a:cubicBezTo>
                    <a:cubicBezTo>
                      <a:pt x="10" y="0"/>
                      <a:pt x="12" y="1"/>
                      <a:pt x="12" y="1"/>
                    </a:cubicBezTo>
                    <a:cubicBezTo>
                      <a:pt x="12" y="5"/>
                      <a:pt x="12" y="5"/>
                      <a:pt x="12" y="5"/>
                    </a:cubicBezTo>
                    <a:cubicBezTo>
                      <a:pt x="11" y="4"/>
                      <a:pt x="10" y="4"/>
                      <a:pt x="9" y="4"/>
                    </a:cubicBezTo>
                    <a:cubicBezTo>
                      <a:pt x="8" y="4"/>
                      <a:pt x="7" y="5"/>
                      <a:pt x="6" y="5"/>
                    </a:cubicBezTo>
                    <a:cubicBezTo>
                      <a:pt x="5" y="6"/>
                      <a:pt x="4" y="7"/>
                      <a:pt x="4" y="9"/>
                    </a:cubicBezTo>
                    <a:cubicBezTo>
                      <a:pt x="4" y="10"/>
                      <a:pt x="5" y="11"/>
                      <a:pt x="6" y="12"/>
                    </a:cubicBezTo>
                    <a:cubicBezTo>
                      <a:pt x="6" y="13"/>
                      <a:pt x="7" y="13"/>
                      <a:pt x="9" y="13"/>
                    </a:cubicBezTo>
                    <a:cubicBezTo>
                      <a:pt x="10" y="13"/>
                      <a:pt x="11" y="13"/>
                      <a:pt x="12" y="12"/>
                    </a:cubicBezTo>
                    <a:lnTo>
                      <a:pt x="12" y="16"/>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4" name="Freeform 148"/>
              <p:cNvSpPr>
                <a:spLocks/>
              </p:cNvSpPr>
              <p:nvPr/>
            </p:nvSpPr>
            <p:spPr bwMode="auto">
              <a:xfrm>
                <a:off x="6464335" y="6381649"/>
                <a:ext cx="30911" cy="48575"/>
              </a:xfrm>
              <a:custGeom>
                <a:avLst/>
                <a:gdLst>
                  <a:gd name="T0" fmla="*/ 15 w 15"/>
                  <a:gd name="T1" fmla="*/ 23 h 23"/>
                  <a:gd name="T2" fmla="*/ 10 w 15"/>
                  <a:gd name="T3" fmla="*/ 23 h 23"/>
                  <a:gd name="T4" fmla="*/ 10 w 15"/>
                  <a:gd name="T5" fmla="*/ 15 h 23"/>
                  <a:gd name="T6" fmla="*/ 7 w 15"/>
                  <a:gd name="T7" fmla="*/ 11 h 23"/>
                  <a:gd name="T8" fmla="*/ 5 w 15"/>
                  <a:gd name="T9" fmla="*/ 12 h 23"/>
                  <a:gd name="T10" fmla="*/ 4 w 15"/>
                  <a:gd name="T11" fmla="*/ 15 h 23"/>
                  <a:gd name="T12" fmla="*/ 4 w 15"/>
                  <a:gd name="T13" fmla="*/ 23 h 23"/>
                  <a:gd name="T14" fmla="*/ 0 w 15"/>
                  <a:gd name="T15" fmla="*/ 23 h 23"/>
                  <a:gd name="T16" fmla="*/ 0 w 15"/>
                  <a:gd name="T17" fmla="*/ 0 h 23"/>
                  <a:gd name="T18" fmla="*/ 4 w 15"/>
                  <a:gd name="T19" fmla="*/ 0 h 23"/>
                  <a:gd name="T20" fmla="*/ 4 w 15"/>
                  <a:gd name="T21" fmla="*/ 10 h 23"/>
                  <a:gd name="T22" fmla="*/ 4 w 15"/>
                  <a:gd name="T23" fmla="*/ 10 h 23"/>
                  <a:gd name="T24" fmla="*/ 9 w 15"/>
                  <a:gd name="T25" fmla="*/ 7 h 23"/>
                  <a:gd name="T26" fmla="*/ 15 w 15"/>
                  <a:gd name="T27" fmla="*/ 14 h 23"/>
                  <a:gd name="T28" fmla="*/ 15 w 15"/>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5" y="23"/>
                    </a:moveTo>
                    <a:cubicBezTo>
                      <a:pt x="10" y="23"/>
                      <a:pt x="10" y="23"/>
                      <a:pt x="10" y="23"/>
                    </a:cubicBezTo>
                    <a:cubicBezTo>
                      <a:pt x="10" y="15"/>
                      <a:pt x="10" y="15"/>
                      <a:pt x="10" y="15"/>
                    </a:cubicBezTo>
                    <a:cubicBezTo>
                      <a:pt x="10" y="12"/>
                      <a:pt x="9" y="11"/>
                      <a:pt x="7" y="11"/>
                    </a:cubicBezTo>
                    <a:cubicBezTo>
                      <a:pt x="6" y="11"/>
                      <a:pt x="6" y="11"/>
                      <a:pt x="5" y="12"/>
                    </a:cubicBezTo>
                    <a:cubicBezTo>
                      <a:pt x="5" y="13"/>
                      <a:pt x="4" y="14"/>
                      <a:pt x="4" y="15"/>
                    </a:cubicBezTo>
                    <a:cubicBezTo>
                      <a:pt x="4" y="23"/>
                      <a:pt x="4" y="23"/>
                      <a:pt x="4" y="23"/>
                    </a:cubicBezTo>
                    <a:cubicBezTo>
                      <a:pt x="0" y="23"/>
                      <a:pt x="0" y="23"/>
                      <a:pt x="0" y="23"/>
                    </a:cubicBezTo>
                    <a:cubicBezTo>
                      <a:pt x="0" y="0"/>
                      <a:pt x="0" y="0"/>
                      <a:pt x="0" y="0"/>
                    </a:cubicBezTo>
                    <a:cubicBezTo>
                      <a:pt x="4" y="0"/>
                      <a:pt x="4" y="0"/>
                      <a:pt x="4" y="0"/>
                    </a:cubicBezTo>
                    <a:cubicBezTo>
                      <a:pt x="4" y="10"/>
                      <a:pt x="4" y="10"/>
                      <a:pt x="4" y="10"/>
                    </a:cubicBezTo>
                    <a:cubicBezTo>
                      <a:pt x="4" y="10"/>
                      <a:pt x="4" y="10"/>
                      <a:pt x="4" y="10"/>
                    </a:cubicBezTo>
                    <a:cubicBezTo>
                      <a:pt x="6" y="8"/>
                      <a:pt x="7" y="7"/>
                      <a:pt x="9" y="7"/>
                    </a:cubicBezTo>
                    <a:cubicBezTo>
                      <a:pt x="13" y="7"/>
                      <a:pt x="15" y="10"/>
                      <a:pt x="15" y="14"/>
                    </a:cubicBezTo>
                    <a:lnTo>
                      <a:pt x="15" y="2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5" name="Freeform 149"/>
              <p:cNvSpPr>
                <a:spLocks/>
              </p:cNvSpPr>
              <p:nvPr/>
            </p:nvSpPr>
            <p:spPr bwMode="auto">
              <a:xfrm>
                <a:off x="6501134" y="6421392"/>
                <a:ext cx="13247" cy="10304"/>
              </a:xfrm>
              <a:custGeom>
                <a:avLst/>
                <a:gdLst>
                  <a:gd name="T0" fmla="*/ 3 w 6"/>
                  <a:gd name="T1" fmla="*/ 5 h 5"/>
                  <a:gd name="T2" fmla="*/ 1 w 6"/>
                  <a:gd name="T3" fmla="*/ 4 h 5"/>
                  <a:gd name="T4" fmla="*/ 0 w 6"/>
                  <a:gd name="T5" fmla="*/ 2 h 5"/>
                  <a:gd name="T6" fmla="*/ 1 w 6"/>
                  <a:gd name="T7" fmla="*/ 1 h 5"/>
                  <a:gd name="T8" fmla="*/ 3 w 6"/>
                  <a:gd name="T9" fmla="*/ 0 h 5"/>
                  <a:gd name="T10" fmla="*/ 5 w 6"/>
                  <a:gd name="T11" fmla="*/ 1 h 5"/>
                  <a:gd name="T12" fmla="*/ 6 w 6"/>
                  <a:gd name="T13" fmla="*/ 2 h 5"/>
                  <a:gd name="T14" fmla="*/ 5 w 6"/>
                  <a:gd name="T15" fmla="*/ 4 h 5"/>
                  <a:gd name="T16" fmla="*/ 3 w 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3" y="5"/>
                    </a:moveTo>
                    <a:cubicBezTo>
                      <a:pt x="2" y="5"/>
                      <a:pt x="1" y="5"/>
                      <a:pt x="1" y="4"/>
                    </a:cubicBezTo>
                    <a:cubicBezTo>
                      <a:pt x="0" y="4"/>
                      <a:pt x="0" y="3"/>
                      <a:pt x="0" y="2"/>
                    </a:cubicBezTo>
                    <a:cubicBezTo>
                      <a:pt x="0" y="2"/>
                      <a:pt x="0" y="1"/>
                      <a:pt x="1" y="1"/>
                    </a:cubicBezTo>
                    <a:cubicBezTo>
                      <a:pt x="1" y="0"/>
                      <a:pt x="2" y="0"/>
                      <a:pt x="3" y="0"/>
                    </a:cubicBezTo>
                    <a:cubicBezTo>
                      <a:pt x="4" y="0"/>
                      <a:pt x="4" y="0"/>
                      <a:pt x="5" y="1"/>
                    </a:cubicBezTo>
                    <a:cubicBezTo>
                      <a:pt x="5" y="1"/>
                      <a:pt x="6" y="2"/>
                      <a:pt x="6" y="2"/>
                    </a:cubicBezTo>
                    <a:cubicBezTo>
                      <a:pt x="6" y="3"/>
                      <a:pt x="5" y="4"/>
                      <a:pt x="5" y="4"/>
                    </a:cubicBezTo>
                    <a:cubicBezTo>
                      <a:pt x="4" y="5"/>
                      <a:pt x="4" y="5"/>
                      <a:pt x="3" y="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6" name="Freeform 150"/>
              <p:cNvSpPr>
                <a:spLocks/>
              </p:cNvSpPr>
              <p:nvPr/>
            </p:nvSpPr>
            <p:spPr bwMode="auto">
              <a:xfrm>
                <a:off x="6518797" y="6421392"/>
                <a:ext cx="11776" cy="10304"/>
              </a:xfrm>
              <a:custGeom>
                <a:avLst/>
                <a:gdLst>
                  <a:gd name="T0" fmla="*/ 3 w 6"/>
                  <a:gd name="T1" fmla="*/ 5 h 5"/>
                  <a:gd name="T2" fmla="*/ 1 w 6"/>
                  <a:gd name="T3" fmla="*/ 4 h 5"/>
                  <a:gd name="T4" fmla="*/ 0 w 6"/>
                  <a:gd name="T5" fmla="*/ 2 h 5"/>
                  <a:gd name="T6" fmla="*/ 1 w 6"/>
                  <a:gd name="T7" fmla="*/ 1 h 5"/>
                  <a:gd name="T8" fmla="*/ 3 w 6"/>
                  <a:gd name="T9" fmla="*/ 0 h 5"/>
                  <a:gd name="T10" fmla="*/ 5 w 6"/>
                  <a:gd name="T11" fmla="*/ 1 h 5"/>
                  <a:gd name="T12" fmla="*/ 6 w 6"/>
                  <a:gd name="T13" fmla="*/ 2 h 5"/>
                  <a:gd name="T14" fmla="*/ 5 w 6"/>
                  <a:gd name="T15" fmla="*/ 4 h 5"/>
                  <a:gd name="T16" fmla="*/ 3 w 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3" y="5"/>
                    </a:moveTo>
                    <a:cubicBezTo>
                      <a:pt x="2" y="5"/>
                      <a:pt x="2" y="5"/>
                      <a:pt x="1" y="4"/>
                    </a:cubicBezTo>
                    <a:cubicBezTo>
                      <a:pt x="1" y="4"/>
                      <a:pt x="0" y="3"/>
                      <a:pt x="0" y="2"/>
                    </a:cubicBezTo>
                    <a:cubicBezTo>
                      <a:pt x="0" y="2"/>
                      <a:pt x="1" y="1"/>
                      <a:pt x="1" y="1"/>
                    </a:cubicBezTo>
                    <a:cubicBezTo>
                      <a:pt x="2" y="0"/>
                      <a:pt x="2" y="0"/>
                      <a:pt x="3" y="0"/>
                    </a:cubicBezTo>
                    <a:cubicBezTo>
                      <a:pt x="4" y="0"/>
                      <a:pt x="5" y="0"/>
                      <a:pt x="5" y="1"/>
                    </a:cubicBezTo>
                    <a:cubicBezTo>
                      <a:pt x="6" y="1"/>
                      <a:pt x="6" y="2"/>
                      <a:pt x="6" y="2"/>
                    </a:cubicBezTo>
                    <a:cubicBezTo>
                      <a:pt x="6" y="3"/>
                      <a:pt x="6" y="4"/>
                      <a:pt x="5" y="4"/>
                    </a:cubicBezTo>
                    <a:cubicBezTo>
                      <a:pt x="5" y="5"/>
                      <a:pt x="4" y="5"/>
                      <a:pt x="3" y="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7" name="Freeform 151"/>
              <p:cNvSpPr>
                <a:spLocks/>
              </p:cNvSpPr>
              <p:nvPr/>
            </p:nvSpPr>
            <p:spPr bwMode="auto">
              <a:xfrm>
                <a:off x="6536461" y="6421392"/>
                <a:ext cx="13247" cy="10304"/>
              </a:xfrm>
              <a:custGeom>
                <a:avLst/>
                <a:gdLst>
                  <a:gd name="T0" fmla="*/ 3 w 6"/>
                  <a:gd name="T1" fmla="*/ 5 h 5"/>
                  <a:gd name="T2" fmla="*/ 1 w 6"/>
                  <a:gd name="T3" fmla="*/ 4 h 5"/>
                  <a:gd name="T4" fmla="*/ 0 w 6"/>
                  <a:gd name="T5" fmla="*/ 2 h 5"/>
                  <a:gd name="T6" fmla="*/ 1 w 6"/>
                  <a:gd name="T7" fmla="*/ 1 h 5"/>
                  <a:gd name="T8" fmla="*/ 3 w 6"/>
                  <a:gd name="T9" fmla="*/ 0 h 5"/>
                  <a:gd name="T10" fmla="*/ 5 w 6"/>
                  <a:gd name="T11" fmla="*/ 1 h 5"/>
                  <a:gd name="T12" fmla="*/ 6 w 6"/>
                  <a:gd name="T13" fmla="*/ 2 h 5"/>
                  <a:gd name="T14" fmla="*/ 5 w 6"/>
                  <a:gd name="T15" fmla="*/ 4 h 5"/>
                  <a:gd name="T16" fmla="*/ 3 w 6"/>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3" y="5"/>
                    </a:moveTo>
                    <a:cubicBezTo>
                      <a:pt x="2" y="5"/>
                      <a:pt x="1" y="5"/>
                      <a:pt x="1" y="4"/>
                    </a:cubicBezTo>
                    <a:cubicBezTo>
                      <a:pt x="0" y="4"/>
                      <a:pt x="0" y="3"/>
                      <a:pt x="0" y="2"/>
                    </a:cubicBezTo>
                    <a:cubicBezTo>
                      <a:pt x="0" y="2"/>
                      <a:pt x="0" y="1"/>
                      <a:pt x="1" y="1"/>
                    </a:cubicBezTo>
                    <a:cubicBezTo>
                      <a:pt x="1" y="0"/>
                      <a:pt x="2" y="0"/>
                      <a:pt x="3" y="0"/>
                    </a:cubicBezTo>
                    <a:cubicBezTo>
                      <a:pt x="4" y="0"/>
                      <a:pt x="4" y="0"/>
                      <a:pt x="5" y="1"/>
                    </a:cubicBezTo>
                    <a:cubicBezTo>
                      <a:pt x="5" y="1"/>
                      <a:pt x="6" y="2"/>
                      <a:pt x="6" y="2"/>
                    </a:cubicBezTo>
                    <a:cubicBezTo>
                      <a:pt x="6" y="3"/>
                      <a:pt x="5" y="4"/>
                      <a:pt x="5" y="4"/>
                    </a:cubicBezTo>
                    <a:cubicBezTo>
                      <a:pt x="4" y="5"/>
                      <a:pt x="4" y="5"/>
                      <a:pt x="3" y="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8" name="Freeform 152"/>
              <p:cNvSpPr>
                <a:spLocks/>
              </p:cNvSpPr>
              <p:nvPr/>
            </p:nvSpPr>
            <p:spPr bwMode="auto">
              <a:xfrm>
                <a:off x="6866182" y="6901253"/>
                <a:ext cx="103038" cy="51519"/>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2" y="0"/>
                      <a:pt x="0" y="11"/>
                      <a:pt x="0" y="25"/>
                    </a:cubicBezTo>
                    <a:cubicBezTo>
                      <a:pt x="50" y="25"/>
                      <a:pt x="50" y="25"/>
                      <a:pt x="50" y="25"/>
                    </a:cubicBezTo>
                    <a:cubicBezTo>
                      <a:pt x="50" y="11"/>
                      <a:pt x="39" y="0"/>
                      <a:pt x="25"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79" name="Freeform 153"/>
              <p:cNvSpPr>
                <a:spLocks/>
              </p:cNvSpPr>
              <p:nvPr/>
            </p:nvSpPr>
            <p:spPr bwMode="auto">
              <a:xfrm>
                <a:off x="6058072" y="6896838"/>
                <a:ext cx="772782" cy="54463"/>
              </a:xfrm>
              <a:custGeom>
                <a:avLst/>
                <a:gdLst>
                  <a:gd name="T0" fmla="*/ 525 w 525"/>
                  <a:gd name="T1" fmla="*/ 37 h 37"/>
                  <a:gd name="T2" fmla="*/ 0 w 525"/>
                  <a:gd name="T3" fmla="*/ 37 h 37"/>
                  <a:gd name="T4" fmla="*/ 0 w 525"/>
                  <a:gd name="T5" fmla="*/ 21 h 37"/>
                  <a:gd name="T6" fmla="*/ 55 w 525"/>
                  <a:gd name="T7" fmla="*/ 0 h 37"/>
                  <a:gd name="T8" fmla="*/ 472 w 525"/>
                  <a:gd name="T9" fmla="*/ 0 h 37"/>
                  <a:gd name="T10" fmla="*/ 525 w 525"/>
                  <a:gd name="T11" fmla="*/ 21 h 37"/>
                  <a:gd name="T12" fmla="*/ 525 w 525"/>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525" h="37">
                    <a:moveTo>
                      <a:pt x="525" y="37"/>
                    </a:moveTo>
                    <a:lnTo>
                      <a:pt x="0" y="37"/>
                    </a:lnTo>
                    <a:lnTo>
                      <a:pt x="0" y="21"/>
                    </a:lnTo>
                    <a:lnTo>
                      <a:pt x="55" y="0"/>
                    </a:lnTo>
                    <a:lnTo>
                      <a:pt x="472" y="0"/>
                    </a:lnTo>
                    <a:lnTo>
                      <a:pt x="525" y="21"/>
                    </a:lnTo>
                    <a:lnTo>
                      <a:pt x="525" y="3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0" name="Freeform 154"/>
              <p:cNvSpPr>
                <a:spLocks/>
              </p:cNvSpPr>
              <p:nvPr/>
            </p:nvSpPr>
            <p:spPr bwMode="auto">
              <a:xfrm>
                <a:off x="6663050" y="6864454"/>
                <a:ext cx="257594" cy="76542"/>
              </a:xfrm>
              <a:custGeom>
                <a:avLst/>
                <a:gdLst>
                  <a:gd name="T0" fmla="*/ 123 w 125"/>
                  <a:gd name="T1" fmla="*/ 37 h 37"/>
                  <a:gd name="T2" fmla="*/ 0 w 125"/>
                  <a:gd name="T3" fmla="*/ 4 h 37"/>
                  <a:gd name="T4" fmla="*/ 0 w 125"/>
                  <a:gd name="T5" fmla="*/ 0 h 37"/>
                  <a:gd name="T6" fmla="*/ 125 w 125"/>
                  <a:gd name="T7" fmla="*/ 34 h 37"/>
                  <a:gd name="T8" fmla="*/ 123 w 125"/>
                  <a:gd name="T9" fmla="*/ 37 h 37"/>
                </a:gdLst>
                <a:ahLst/>
                <a:cxnLst>
                  <a:cxn ang="0">
                    <a:pos x="T0" y="T1"/>
                  </a:cxn>
                  <a:cxn ang="0">
                    <a:pos x="T2" y="T3"/>
                  </a:cxn>
                  <a:cxn ang="0">
                    <a:pos x="T4" y="T5"/>
                  </a:cxn>
                  <a:cxn ang="0">
                    <a:pos x="T6" y="T7"/>
                  </a:cxn>
                  <a:cxn ang="0">
                    <a:pos x="T8" y="T9"/>
                  </a:cxn>
                </a:cxnLst>
                <a:rect l="0" t="0" r="r" b="b"/>
                <a:pathLst>
                  <a:path w="125" h="37">
                    <a:moveTo>
                      <a:pt x="123" y="37"/>
                    </a:moveTo>
                    <a:cubicBezTo>
                      <a:pt x="86" y="16"/>
                      <a:pt x="43" y="4"/>
                      <a:pt x="0" y="4"/>
                    </a:cubicBezTo>
                    <a:cubicBezTo>
                      <a:pt x="0" y="0"/>
                      <a:pt x="0" y="0"/>
                      <a:pt x="0" y="0"/>
                    </a:cubicBezTo>
                    <a:cubicBezTo>
                      <a:pt x="44" y="1"/>
                      <a:pt x="87" y="12"/>
                      <a:pt x="125" y="34"/>
                    </a:cubicBezTo>
                    <a:lnTo>
                      <a:pt x="123" y="3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1" name="Freeform 155"/>
              <p:cNvSpPr>
                <a:spLocks/>
              </p:cNvSpPr>
              <p:nvPr/>
            </p:nvSpPr>
            <p:spPr bwMode="auto">
              <a:xfrm>
                <a:off x="6219989" y="6101976"/>
                <a:ext cx="79486" cy="39743"/>
              </a:xfrm>
              <a:custGeom>
                <a:avLst/>
                <a:gdLst>
                  <a:gd name="T0" fmla="*/ 19 w 39"/>
                  <a:gd name="T1" fmla="*/ 0 h 19"/>
                  <a:gd name="T2" fmla="*/ 0 w 39"/>
                  <a:gd name="T3" fmla="*/ 19 h 19"/>
                  <a:gd name="T4" fmla="*/ 39 w 39"/>
                  <a:gd name="T5" fmla="*/ 19 h 19"/>
                  <a:gd name="T6" fmla="*/ 19 w 39"/>
                  <a:gd name="T7" fmla="*/ 0 h 19"/>
                </a:gdLst>
                <a:ahLst/>
                <a:cxnLst>
                  <a:cxn ang="0">
                    <a:pos x="T0" y="T1"/>
                  </a:cxn>
                  <a:cxn ang="0">
                    <a:pos x="T2" y="T3"/>
                  </a:cxn>
                  <a:cxn ang="0">
                    <a:pos x="T4" y="T5"/>
                  </a:cxn>
                  <a:cxn ang="0">
                    <a:pos x="T6" y="T7"/>
                  </a:cxn>
                </a:cxnLst>
                <a:rect l="0" t="0" r="r" b="b"/>
                <a:pathLst>
                  <a:path w="39" h="19">
                    <a:moveTo>
                      <a:pt x="19" y="0"/>
                    </a:moveTo>
                    <a:cubicBezTo>
                      <a:pt x="9" y="0"/>
                      <a:pt x="0" y="9"/>
                      <a:pt x="0" y="19"/>
                    </a:cubicBezTo>
                    <a:cubicBezTo>
                      <a:pt x="39" y="19"/>
                      <a:pt x="39" y="19"/>
                      <a:pt x="39" y="19"/>
                    </a:cubicBezTo>
                    <a:cubicBezTo>
                      <a:pt x="39" y="9"/>
                      <a:pt x="30" y="0"/>
                      <a:pt x="19"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2" name="Freeform 156"/>
              <p:cNvSpPr>
                <a:spLocks/>
              </p:cNvSpPr>
              <p:nvPr/>
            </p:nvSpPr>
            <p:spPr bwMode="auto">
              <a:xfrm>
                <a:off x="6504077" y="6101976"/>
                <a:ext cx="78014" cy="39743"/>
              </a:xfrm>
              <a:custGeom>
                <a:avLst/>
                <a:gdLst>
                  <a:gd name="T0" fmla="*/ 19 w 38"/>
                  <a:gd name="T1" fmla="*/ 0 h 19"/>
                  <a:gd name="T2" fmla="*/ 0 w 38"/>
                  <a:gd name="T3" fmla="*/ 19 h 19"/>
                  <a:gd name="T4" fmla="*/ 38 w 38"/>
                  <a:gd name="T5" fmla="*/ 19 h 19"/>
                  <a:gd name="T6" fmla="*/ 19 w 38"/>
                  <a:gd name="T7" fmla="*/ 0 h 19"/>
                </a:gdLst>
                <a:ahLst/>
                <a:cxnLst>
                  <a:cxn ang="0">
                    <a:pos x="T0" y="T1"/>
                  </a:cxn>
                  <a:cxn ang="0">
                    <a:pos x="T2" y="T3"/>
                  </a:cxn>
                  <a:cxn ang="0">
                    <a:pos x="T4" y="T5"/>
                  </a:cxn>
                  <a:cxn ang="0">
                    <a:pos x="T6" y="T7"/>
                  </a:cxn>
                </a:cxnLst>
                <a:rect l="0" t="0" r="r" b="b"/>
                <a:pathLst>
                  <a:path w="38" h="19">
                    <a:moveTo>
                      <a:pt x="19" y="0"/>
                    </a:moveTo>
                    <a:cubicBezTo>
                      <a:pt x="8" y="0"/>
                      <a:pt x="0" y="9"/>
                      <a:pt x="0" y="19"/>
                    </a:cubicBezTo>
                    <a:cubicBezTo>
                      <a:pt x="38" y="19"/>
                      <a:pt x="38" y="19"/>
                      <a:pt x="38" y="19"/>
                    </a:cubicBezTo>
                    <a:cubicBezTo>
                      <a:pt x="38" y="9"/>
                      <a:pt x="30" y="0"/>
                      <a:pt x="19"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3" name="Freeform 157"/>
              <p:cNvSpPr>
                <a:spLocks/>
              </p:cNvSpPr>
              <p:nvPr/>
            </p:nvSpPr>
            <p:spPr bwMode="auto">
              <a:xfrm>
                <a:off x="6786695" y="6101976"/>
                <a:ext cx="79486" cy="39743"/>
              </a:xfrm>
              <a:custGeom>
                <a:avLst/>
                <a:gdLst>
                  <a:gd name="T0" fmla="*/ 19 w 39"/>
                  <a:gd name="T1" fmla="*/ 0 h 19"/>
                  <a:gd name="T2" fmla="*/ 0 w 39"/>
                  <a:gd name="T3" fmla="*/ 19 h 19"/>
                  <a:gd name="T4" fmla="*/ 39 w 39"/>
                  <a:gd name="T5" fmla="*/ 19 h 19"/>
                  <a:gd name="T6" fmla="*/ 19 w 39"/>
                  <a:gd name="T7" fmla="*/ 0 h 19"/>
                </a:gdLst>
                <a:ahLst/>
                <a:cxnLst>
                  <a:cxn ang="0">
                    <a:pos x="T0" y="T1"/>
                  </a:cxn>
                  <a:cxn ang="0">
                    <a:pos x="T2" y="T3"/>
                  </a:cxn>
                  <a:cxn ang="0">
                    <a:pos x="T4" y="T5"/>
                  </a:cxn>
                  <a:cxn ang="0">
                    <a:pos x="T6" y="T7"/>
                  </a:cxn>
                </a:cxnLst>
                <a:rect l="0" t="0" r="r" b="b"/>
                <a:pathLst>
                  <a:path w="39" h="19">
                    <a:moveTo>
                      <a:pt x="19" y="0"/>
                    </a:moveTo>
                    <a:cubicBezTo>
                      <a:pt x="9" y="0"/>
                      <a:pt x="0" y="9"/>
                      <a:pt x="0" y="19"/>
                    </a:cubicBezTo>
                    <a:cubicBezTo>
                      <a:pt x="39" y="19"/>
                      <a:pt x="39" y="19"/>
                      <a:pt x="39" y="19"/>
                    </a:cubicBezTo>
                    <a:cubicBezTo>
                      <a:pt x="39" y="9"/>
                      <a:pt x="30" y="0"/>
                      <a:pt x="19"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4" name="Freeform 159"/>
              <p:cNvSpPr>
                <a:spLocks/>
              </p:cNvSpPr>
              <p:nvPr/>
            </p:nvSpPr>
            <p:spPr bwMode="auto">
              <a:xfrm>
                <a:off x="5649170" y="6259463"/>
                <a:ext cx="69182" cy="35327"/>
              </a:xfrm>
              <a:custGeom>
                <a:avLst/>
                <a:gdLst>
                  <a:gd name="T0" fmla="*/ 16 w 33"/>
                  <a:gd name="T1" fmla="*/ 0 h 17"/>
                  <a:gd name="T2" fmla="*/ 0 w 33"/>
                  <a:gd name="T3" fmla="*/ 17 h 17"/>
                  <a:gd name="T4" fmla="*/ 33 w 33"/>
                  <a:gd name="T5" fmla="*/ 17 h 17"/>
                  <a:gd name="T6" fmla="*/ 16 w 33"/>
                  <a:gd name="T7" fmla="*/ 0 h 17"/>
                </a:gdLst>
                <a:ahLst/>
                <a:cxnLst>
                  <a:cxn ang="0">
                    <a:pos x="T0" y="T1"/>
                  </a:cxn>
                  <a:cxn ang="0">
                    <a:pos x="T2" y="T3"/>
                  </a:cxn>
                  <a:cxn ang="0">
                    <a:pos x="T4" y="T5"/>
                  </a:cxn>
                  <a:cxn ang="0">
                    <a:pos x="T6" y="T7"/>
                  </a:cxn>
                </a:cxnLst>
                <a:rect l="0" t="0" r="r" b="b"/>
                <a:pathLst>
                  <a:path w="33" h="17">
                    <a:moveTo>
                      <a:pt x="16" y="0"/>
                    </a:moveTo>
                    <a:cubicBezTo>
                      <a:pt x="8" y="0"/>
                      <a:pt x="0" y="8"/>
                      <a:pt x="0" y="17"/>
                    </a:cubicBezTo>
                    <a:cubicBezTo>
                      <a:pt x="33" y="17"/>
                      <a:pt x="33" y="17"/>
                      <a:pt x="33" y="17"/>
                    </a:cubicBezTo>
                    <a:cubicBezTo>
                      <a:pt x="33" y="8"/>
                      <a:pt x="25" y="0"/>
                      <a:pt x="16" y="0"/>
                    </a:cubicBezTo>
                    <a:close/>
                  </a:path>
                </a:pathLst>
              </a:custGeom>
              <a:solidFill>
                <a:srgbClr val="EB3C00"/>
              </a:solidFill>
              <a:ln>
                <a:noFill/>
              </a:ln>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5" name="Rectangle 403"/>
              <p:cNvSpPr>
                <a:spLocks noChangeArrowheads="1"/>
              </p:cNvSpPr>
              <p:nvPr/>
            </p:nvSpPr>
            <p:spPr bwMode="auto">
              <a:xfrm>
                <a:off x="4794714" y="6292709"/>
                <a:ext cx="322263" cy="6715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6" name="Rectangle 404"/>
              <p:cNvSpPr>
                <a:spLocks noChangeArrowheads="1"/>
              </p:cNvSpPr>
              <p:nvPr/>
            </p:nvSpPr>
            <p:spPr bwMode="auto">
              <a:xfrm>
                <a:off x="4824876" y="6326047"/>
                <a:ext cx="260350" cy="5826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7" name="Rectangle 405"/>
              <p:cNvSpPr>
                <a:spLocks noChangeArrowheads="1"/>
              </p:cNvSpPr>
              <p:nvPr/>
            </p:nvSpPr>
            <p:spPr bwMode="auto">
              <a:xfrm>
                <a:off x="4840751" y="6343509"/>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8" name="Rectangle 406"/>
              <p:cNvSpPr>
                <a:spLocks noChangeArrowheads="1"/>
              </p:cNvSpPr>
              <p:nvPr/>
            </p:nvSpPr>
            <p:spPr bwMode="auto">
              <a:xfrm>
                <a:off x="48502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89" name="Rectangle 407"/>
              <p:cNvSpPr>
                <a:spLocks noChangeArrowheads="1"/>
              </p:cNvSpPr>
              <p:nvPr/>
            </p:nvSpPr>
            <p:spPr bwMode="auto">
              <a:xfrm>
                <a:off x="48629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0" name="Rectangle 408"/>
              <p:cNvSpPr>
                <a:spLocks noChangeArrowheads="1"/>
              </p:cNvSpPr>
              <p:nvPr/>
            </p:nvSpPr>
            <p:spPr bwMode="auto">
              <a:xfrm>
                <a:off x="4875676"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1" name="Rectangle 409"/>
              <p:cNvSpPr>
                <a:spLocks noChangeArrowheads="1"/>
              </p:cNvSpPr>
              <p:nvPr/>
            </p:nvSpPr>
            <p:spPr bwMode="auto">
              <a:xfrm>
                <a:off x="4886789"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2" name="Rectangle 410"/>
              <p:cNvSpPr>
                <a:spLocks noChangeArrowheads="1"/>
              </p:cNvSpPr>
              <p:nvPr/>
            </p:nvSpPr>
            <p:spPr bwMode="auto">
              <a:xfrm>
                <a:off x="49010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3" name="Rectangle 411"/>
              <p:cNvSpPr>
                <a:spLocks noChangeArrowheads="1"/>
              </p:cNvSpPr>
              <p:nvPr/>
            </p:nvSpPr>
            <p:spPr bwMode="auto">
              <a:xfrm>
                <a:off x="49137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4" name="Oval 412"/>
              <p:cNvSpPr>
                <a:spLocks noChangeArrowheads="1"/>
              </p:cNvSpPr>
              <p:nvPr/>
            </p:nvSpPr>
            <p:spPr bwMode="auto">
              <a:xfrm>
                <a:off x="5036014" y="6365734"/>
                <a:ext cx="14288"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5" name="Rectangle 413"/>
              <p:cNvSpPr>
                <a:spLocks noChangeArrowheads="1"/>
              </p:cNvSpPr>
              <p:nvPr/>
            </p:nvSpPr>
            <p:spPr bwMode="auto">
              <a:xfrm>
                <a:off x="4840751" y="6419709"/>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6" name="Rectangle 414"/>
              <p:cNvSpPr>
                <a:spLocks noChangeArrowheads="1"/>
              </p:cNvSpPr>
              <p:nvPr/>
            </p:nvSpPr>
            <p:spPr bwMode="auto">
              <a:xfrm>
                <a:off x="48502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7" name="Rectangle 415"/>
              <p:cNvSpPr>
                <a:spLocks noChangeArrowheads="1"/>
              </p:cNvSpPr>
              <p:nvPr/>
            </p:nvSpPr>
            <p:spPr bwMode="auto">
              <a:xfrm>
                <a:off x="48629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8" name="Rectangle 416"/>
              <p:cNvSpPr>
                <a:spLocks noChangeArrowheads="1"/>
              </p:cNvSpPr>
              <p:nvPr/>
            </p:nvSpPr>
            <p:spPr bwMode="auto">
              <a:xfrm>
                <a:off x="4875676"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99" name="Rectangle 417"/>
              <p:cNvSpPr>
                <a:spLocks noChangeArrowheads="1"/>
              </p:cNvSpPr>
              <p:nvPr/>
            </p:nvSpPr>
            <p:spPr bwMode="auto">
              <a:xfrm>
                <a:off x="4886789"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0" name="Rectangle 418"/>
              <p:cNvSpPr>
                <a:spLocks noChangeArrowheads="1"/>
              </p:cNvSpPr>
              <p:nvPr/>
            </p:nvSpPr>
            <p:spPr bwMode="auto">
              <a:xfrm>
                <a:off x="49010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1" name="Rectangle 419"/>
              <p:cNvSpPr>
                <a:spLocks noChangeArrowheads="1"/>
              </p:cNvSpPr>
              <p:nvPr/>
            </p:nvSpPr>
            <p:spPr bwMode="auto">
              <a:xfrm>
                <a:off x="49137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2" name="Oval 420"/>
              <p:cNvSpPr>
                <a:spLocks noChangeArrowheads="1"/>
              </p:cNvSpPr>
              <p:nvPr/>
            </p:nvSpPr>
            <p:spPr bwMode="auto">
              <a:xfrm>
                <a:off x="5036014" y="6441934"/>
                <a:ext cx="14288"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3" name="Rectangle 421"/>
              <p:cNvSpPr>
                <a:spLocks noChangeArrowheads="1"/>
              </p:cNvSpPr>
              <p:nvPr/>
            </p:nvSpPr>
            <p:spPr bwMode="auto">
              <a:xfrm>
                <a:off x="4840751" y="6494322"/>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4" name="Rectangle 422"/>
              <p:cNvSpPr>
                <a:spLocks noChangeArrowheads="1"/>
              </p:cNvSpPr>
              <p:nvPr/>
            </p:nvSpPr>
            <p:spPr bwMode="auto">
              <a:xfrm>
                <a:off x="48502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5" name="Rectangle 423"/>
              <p:cNvSpPr>
                <a:spLocks noChangeArrowheads="1"/>
              </p:cNvSpPr>
              <p:nvPr/>
            </p:nvSpPr>
            <p:spPr bwMode="auto">
              <a:xfrm>
                <a:off x="48629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6" name="Rectangle 424"/>
              <p:cNvSpPr>
                <a:spLocks noChangeArrowheads="1"/>
              </p:cNvSpPr>
              <p:nvPr/>
            </p:nvSpPr>
            <p:spPr bwMode="auto">
              <a:xfrm>
                <a:off x="4875676"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7" name="Rectangle 425"/>
              <p:cNvSpPr>
                <a:spLocks noChangeArrowheads="1"/>
              </p:cNvSpPr>
              <p:nvPr/>
            </p:nvSpPr>
            <p:spPr bwMode="auto">
              <a:xfrm>
                <a:off x="4886789"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8" name="Rectangle 426"/>
              <p:cNvSpPr>
                <a:spLocks noChangeArrowheads="1"/>
              </p:cNvSpPr>
              <p:nvPr/>
            </p:nvSpPr>
            <p:spPr bwMode="auto">
              <a:xfrm>
                <a:off x="49010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09" name="Rectangle 427"/>
              <p:cNvSpPr>
                <a:spLocks noChangeArrowheads="1"/>
              </p:cNvSpPr>
              <p:nvPr/>
            </p:nvSpPr>
            <p:spPr bwMode="auto">
              <a:xfrm>
                <a:off x="49137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0" name="Oval 428"/>
              <p:cNvSpPr>
                <a:spLocks noChangeArrowheads="1"/>
              </p:cNvSpPr>
              <p:nvPr/>
            </p:nvSpPr>
            <p:spPr bwMode="auto">
              <a:xfrm>
                <a:off x="5036014" y="6516547"/>
                <a:ext cx="14288"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1" name="Rectangle 429"/>
              <p:cNvSpPr>
                <a:spLocks noChangeArrowheads="1"/>
              </p:cNvSpPr>
              <p:nvPr/>
            </p:nvSpPr>
            <p:spPr bwMode="auto">
              <a:xfrm>
                <a:off x="4840751" y="6570522"/>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2" name="Rectangle 430"/>
              <p:cNvSpPr>
                <a:spLocks noChangeArrowheads="1"/>
              </p:cNvSpPr>
              <p:nvPr/>
            </p:nvSpPr>
            <p:spPr bwMode="auto">
              <a:xfrm>
                <a:off x="48502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3" name="Rectangle 431"/>
              <p:cNvSpPr>
                <a:spLocks noChangeArrowheads="1"/>
              </p:cNvSpPr>
              <p:nvPr/>
            </p:nvSpPr>
            <p:spPr bwMode="auto">
              <a:xfrm>
                <a:off x="48629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4" name="Rectangle 432"/>
              <p:cNvSpPr>
                <a:spLocks noChangeArrowheads="1"/>
              </p:cNvSpPr>
              <p:nvPr/>
            </p:nvSpPr>
            <p:spPr bwMode="auto">
              <a:xfrm>
                <a:off x="4875676"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5" name="Rectangle 433"/>
              <p:cNvSpPr>
                <a:spLocks noChangeArrowheads="1"/>
              </p:cNvSpPr>
              <p:nvPr/>
            </p:nvSpPr>
            <p:spPr bwMode="auto">
              <a:xfrm>
                <a:off x="4886789"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6" name="Rectangle 434"/>
              <p:cNvSpPr>
                <a:spLocks noChangeArrowheads="1"/>
              </p:cNvSpPr>
              <p:nvPr/>
            </p:nvSpPr>
            <p:spPr bwMode="auto">
              <a:xfrm>
                <a:off x="49010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7" name="Rectangle 435"/>
              <p:cNvSpPr>
                <a:spLocks noChangeArrowheads="1"/>
              </p:cNvSpPr>
              <p:nvPr/>
            </p:nvSpPr>
            <p:spPr bwMode="auto">
              <a:xfrm>
                <a:off x="49137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8" name="Oval 436"/>
              <p:cNvSpPr>
                <a:spLocks noChangeArrowheads="1"/>
              </p:cNvSpPr>
              <p:nvPr/>
            </p:nvSpPr>
            <p:spPr bwMode="auto">
              <a:xfrm>
                <a:off x="5036014" y="6592747"/>
                <a:ext cx="14288"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19" name="Rectangle 437"/>
              <p:cNvSpPr>
                <a:spLocks noChangeArrowheads="1"/>
              </p:cNvSpPr>
              <p:nvPr/>
            </p:nvSpPr>
            <p:spPr bwMode="auto">
              <a:xfrm>
                <a:off x="4840751" y="6646722"/>
                <a:ext cx="228600" cy="587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0" name="Rectangle 438"/>
              <p:cNvSpPr>
                <a:spLocks noChangeArrowheads="1"/>
              </p:cNvSpPr>
              <p:nvPr/>
            </p:nvSpPr>
            <p:spPr bwMode="auto">
              <a:xfrm>
                <a:off x="48502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1" name="Rectangle 439"/>
              <p:cNvSpPr>
                <a:spLocks noChangeArrowheads="1"/>
              </p:cNvSpPr>
              <p:nvPr/>
            </p:nvSpPr>
            <p:spPr bwMode="auto">
              <a:xfrm>
                <a:off x="48629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2" name="Rectangle 440"/>
              <p:cNvSpPr>
                <a:spLocks noChangeArrowheads="1"/>
              </p:cNvSpPr>
              <p:nvPr/>
            </p:nvSpPr>
            <p:spPr bwMode="auto">
              <a:xfrm>
                <a:off x="4875676"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3" name="Rectangle 441"/>
              <p:cNvSpPr>
                <a:spLocks noChangeArrowheads="1"/>
              </p:cNvSpPr>
              <p:nvPr/>
            </p:nvSpPr>
            <p:spPr bwMode="auto">
              <a:xfrm>
                <a:off x="4886789"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4" name="Rectangle 442"/>
              <p:cNvSpPr>
                <a:spLocks noChangeArrowheads="1"/>
              </p:cNvSpPr>
              <p:nvPr/>
            </p:nvSpPr>
            <p:spPr bwMode="auto">
              <a:xfrm>
                <a:off x="49010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5" name="Rectangle 443"/>
              <p:cNvSpPr>
                <a:spLocks noChangeArrowheads="1"/>
              </p:cNvSpPr>
              <p:nvPr/>
            </p:nvSpPr>
            <p:spPr bwMode="auto">
              <a:xfrm>
                <a:off x="49137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6" name="Oval 444"/>
              <p:cNvSpPr>
                <a:spLocks noChangeArrowheads="1"/>
              </p:cNvSpPr>
              <p:nvPr/>
            </p:nvSpPr>
            <p:spPr bwMode="auto">
              <a:xfrm>
                <a:off x="5036014" y="6668947"/>
                <a:ext cx="14288"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7" name="Rectangle 445"/>
              <p:cNvSpPr>
                <a:spLocks noChangeArrowheads="1"/>
              </p:cNvSpPr>
              <p:nvPr/>
            </p:nvSpPr>
            <p:spPr bwMode="auto">
              <a:xfrm>
                <a:off x="4840751" y="6721334"/>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8" name="Rectangle 446"/>
              <p:cNvSpPr>
                <a:spLocks noChangeArrowheads="1"/>
              </p:cNvSpPr>
              <p:nvPr/>
            </p:nvSpPr>
            <p:spPr bwMode="auto">
              <a:xfrm>
                <a:off x="48502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29" name="Rectangle 447"/>
              <p:cNvSpPr>
                <a:spLocks noChangeArrowheads="1"/>
              </p:cNvSpPr>
              <p:nvPr/>
            </p:nvSpPr>
            <p:spPr bwMode="auto">
              <a:xfrm>
                <a:off x="48629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0" name="Rectangle 448"/>
              <p:cNvSpPr>
                <a:spLocks noChangeArrowheads="1"/>
              </p:cNvSpPr>
              <p:nvPr/>
            </p:nvSpPr>
            <p:spPr bwMode="auto">
              <a:xfrm>
                <a:off x="4875676"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1" name="Rectangle 449"/>
              <p:cNvSpPr>
                <a:spLocks noChangeArrowheads="1"/>
              </p:cNvSpPr>
              <p:nvPr/>
            </p:nvSpPr>
            <p:spPr bwMode="auto">
              <a:xfrm>
                <a:off x="4886789"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2" name="Rectangle 450"/>
              <p:cNvSpPr>
                <a:spLocks noChangeArrowheads="1"/>
              </p:cNvSpPr>
              <p:nvPr/>
            </p:nvSpPr>
            <p:spPr bwMode="auto">
              <a:xfrm>
                <a:off x="49010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3" name="Rectangle 451"/>
              <p:cNvSpPr>
                <a:spLocks noChangeArrowheads="1"/>
              </p:cNvSpPr>
              <p:nvPr/>
            </p:nvSpPr>
            <p:spPr bwMode="auto">
              <a:xfrm>
                <a:off x="49137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4" name="Oval 452"/>
              <p:cNvSpPr>
                <a:spLocks noChangeArrowheads="1"/>
              </p:cNvSpPr>
              <p:nvPr/>
            </p:nvSpPr>
            <p:spPr bwMode="auto">
              <a:xfrm>
                <a:off x="5036014" y="6743559"/>
                <a:ext cx="14288" cy="14288"/>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5" name="Rectangle 453"/>
              <p:cNvSpPr>
                <a:spLocks noChangeArrowheads="1"/>
              </p:cNvSpPr>
              <p:nvPr/>
            </p:nvSpPr>
            <p:spPr bwMode="auto">
              <a:xfrm>
                <a:off x="4840751" y="6797534"/>
                <a:ext cx="228600" cy="571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6" name="Rectangle 454"/>
              <p:cNvSpPr>
                <a:spLocks noChangeArrowheads="1"/>
              </p:cNvSpPr>
              <p:nvPr/>
            </p:nvSpPr>
            <p:spPr bwMode="auto">
              <a:xfrm>
                <a:off x="48502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7" name="Rectangle 455"/>
              <p:cNvSpPr>
                <a:spLocks noChangeArrowheads="1"/>
              </p:cNvSpPr>
              <p:nvPr/>
            </p:nvSpPr>
            <p:spPr bwMode="auto">
              <a:xfrm>
                <a:off x="48629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8" name="Rectangle 456"/>
              <p:cNvSpPr>
                <a:spLocks noChangeArrowheads="1"/>
              </p:cNvSpPr>
              <p:nvPr/>
            </p:nvSpPr>
            <p:spPr bwMode="auto">
              <a:xfrm>
                <a:off x="4875676"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39" name="Rectangle 457"/>
              <p:cNvSpPr>
                <a:spLocks noChangeArrowheads="1"/>
              </p:cNvSpPr>
              <p:nvPr/>
            </p:nvSpPr>
            <p:spPr bwMode="auto">
              <a:xfrm>
                <a:off x="4886789"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0" name="Rectangle 458"/>
              <p:cNvSpPr>
                <a:spLocks noChangeArrowheads="1"/>
              </p:cNvSpPr>
              <p:nvPr/>
            </p:nvSpPr>
            <p:spPr bwMode="auto">
              <a:xfrm>
                <a:off x="49010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1" name="Rectangle 459"/>
              <p:cNvSpPr>
                <a:spLocks noChangeArrowheads="1"/>
              </p:cNvSpPr>
              <p:nvPr/>
            </p:nvSpPr>
            <p:spPr bwMode="auto">
              <a:xfrm>
                <a:off x="49137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2" name="Oval 460"/>
              <p:cNvSpPr>
                <a:spLocks noChangeArrowheads="1"/>
              </p:cNvSpPr>
              <p:nvPr/>
            </p:nvSpPr>
            <p:spPr bwMode="auto">
              <a:xfrm>
                <a:off x="5036014" y="6819759"/>
                <a:ext cx="14288"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3" name="Rectangle 461"/>
              <p:cNvSpPr>
                <a:spLocks noChangeArrowheads="1"/>
              </p:cNvSpPr>
              <p:nvPr/>
            </p:nvSpPr>
            <p:spPr bwMode="auto">
              <a:xfrm>
                <a:off x="4794714" y="6292709"/>
                <a:ext cx="322263" cy="6715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4" name="Rectangle 462"/>
              <p:cNvSpPr>
                <a:spLocks noChangeArrowheads="1"/>
              </p:cNvSpPr>
              <p:nvPr/>
            </p:nvSpPr>
            <p:spPr bwMode="auto">
              <a:xfrm>
                <a:off x="4824876" y="6326047"/>
                <a:ext cx="260350" cy="5826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5" name="Rectangle 463"/>
              <p:cNvSpPr>
                <a:spLocks noChangeArrowheads="1"/>
              </p:cNvSpPr>
              <p:nvPr/>
            </p:nvSpPr>
            <p:spPr bwMode="auto">
              <a:xfrm>
                <a:off x="4840751" y="6343509"/>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6" name="Rectangle 464"/>
              <p:cNvSpPr>
                <a:spLocks noChangeArrowheads="1"/>
              </p:cNvSpPr>
              <p:nvPr/>
            </p:nvSpPr>
            <p:spPr bwMode="auto">
              <a:xfrm>
                <a:off x="48502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7" name="Rectangle 465"/>
              <p:cNvSpPr>
                <a:spLocks noChangeArrowheads="1"/>
              </p:cNvSpPr>
              <p:nvPr/>
            </p:nvSpPr>
            <p:spPr bwMode="auto">
              <a:xfrm>
                <a:off x="48629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8" name="Rectangle 466"/>
              <p:cNvSpPr>
                <a:spLocks noChangeArrowheads="1"/>
              </p:cNvSpPr>
              <p:nvPr/>
            </p:nvSpPr>
            <p:spPr bwMode="auto">
              <a:xfrm>
                <a:off x="4875676"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49" name="Rectangle 467"/>
              <p:cNvSpPr>
                <a:spLocks noChangeArrowheads="1"/>
              </p:cNvSpPr>
              <p:nvPr/>
            </p:nvSpPr>
            <p:spPr bwMode="auto">
              <a:xfrm>
                <a:off x="4886789"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0" name="Rectangle 468"/>
              <p:cNvSpPr>
                <a:spLocks noChangeArrowheads="1"/>
              </p:cNvSpPr>
              <p:nvPr/>
            </p:nvSpPr>
            <p:spPr bwMode="auto">
              <a:xfrm>
                <a:off x="49010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1" name="Rectangle 469"/>
              <p:cNvSpPr>
                <a:spLocks noChangeArrowheads="1"/>
              </p:cNvSpPr>
              <p:nvPr/>
            </p:nvSpPr>
            <p:spPr bwMode="auto">
              <a:xfrm>
                <a:off x="491377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2" name="Oval 470"/>
              <p:cNvSpPr>
                <a:spLocks noChangeArrowheads="1"/>
              </p:cNvSpPr>
              <p:nvPr/>
            </p:nvSpPr>
            <p:spPr bwMode="auto">
              <a:xfrm>
                <a:off x="5036014" y="6365734"/>
                <a:ext cx="14288"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3" name="Rectangle 471"/>
              <p:cNvSpPr>
                <a:spLocks noChangeArrowheads="1"/>
              </p:cNvSpPr>
              <p:nvPr/>
            </p:nvSpPr>
            <p:spPr bwMode="auto">
              <a:xfrm>
                <a:off x="4840751" y="6419709"/>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4" name="Rectangle 472"/>
              <p:cNvSpPr>
                <a:spLocks noChangeArrowheads="1"/>
              </p:cNvSpPr>
              <p:nvPr/>
            </p:nvSpPr>
            <p:spPr bwMode="auto">
              <a:xfrm>
                <a:off x="48502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5" name="Rectangle 473"/>
              <p:cNvSpPr>
                <a:spLocks noChangeArrowheads="1"/>
              </p:cNvSpPr>
              <p:nvPr/>
            </p:nvSpPr>
            <p:spPr bwMode="auto">
              <a:xfrm>
                <a:off x="48629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6" name="Rectangle 474"/>
              <p:cNvSpPr>
                <a:spLocks noChangeArrowheads="1"/>
              </p:cNvSpPr>
              <p:nvPr/>
            </p:nvSpPr>
            <p:spPr bwMode="auto">
              <a:xfrm>
                <a:off x="4875676"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7" name="Rectangle 475"/>
              <p:cNvSpPr>
                <a:spLocks noChangeArrowheads="1"/>
              </p:cNvSpPr>
              <p:nvPr/>
            </p:nvSpPr>
            <p:spPr bwMode="auto">
              <a:xfrm>
                <a:off x="4886789"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8" name="Rectangle 476"/>
              <p:cNvSpPr>
                <a:spLocks noChangeArrowheads="1"/>
              </p:cNvSpPr>
              <p:nvPr/>
            </p:nvSpPr>
            <p:spPr bwMode="auto">
              <a:xfrm>
                <a:off x="49010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59" name="Rectangle 477"/>
              <p:cNvSpPr>
                <a:spLocks noChangeArrowheads="1"/>
              </p:cNvSpPr>
              <p:nvPr/>
            </p:nvSpPr>
            <p:spPr bwMode="auto">
              <a:xfrm>
                <a:off x="491377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0" name="Oval 478"/>
              <p:cNvSpPr>
                <a:spLocks noChangeArrowheads="1"/>
              </p:cNvSpPr>
              <p:nvPr/>
            </p:nvSpPr>
            <p:spPr bwMode="auto">
              <a:xfrm>
                <a:off x="5036014" y="6441934"/>
                <a:ext cx="14288"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1" name="Rectangle 479"/>
              <p:cNvSpPr>
                <a:spLocks noChangeArrowheads="1"/>
              </p:cNvSpPr>
              <p:nvPr/>
            </p:nvSpPr>
            <p:spPr bwMode="auto">
              <a:xfrm>
                <a:off x="4840751" y="6494322"/>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2" name="Rectangle 480"/>
              <p:cNvSpPr>
                <a:spLocks noChangeArrowheads="1"/>
              </p:cNvSpPr>
              <p:nvPr/>
            </p:nvSpPr>
            <p:spPr bwMode="auto">
              <a:xfrm>
                <a:off x="48502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3" name="Rectangle 481"/>
              <p:cNvSpPr>
                <a:spLocks noChangeArrowheads="1"/>
              </p:cNvSpPr>
              <p:nvPr/>
            </p:nvSpPr>
            <p:spPr bwMode="auto">
              <a:xfrm>
                <a:off x="48629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4" name="Rectangle 482"/>
              <p:cNvSpPr>
                <a:spLocks noChangeArrowheads="1"/>
              </p:cNvSpPr>
              <p:nvPr/>
            </p:nvSpPr>
            <p:spPr bwMode="auto">
              <a:xfrm>
                <a:off x="4875676"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5" name="Rectangle 483"/>
              <p:cNvSpPr>
                <a:spLocks noChangeArrowheads="1"/>
              </p:cNvSpPr>
              <p:nvPr/>
            </p:nvSpPr>
            <p:spPr bwMode="auto">
              <a:xfrm>
                <a:off x="4886789"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6" name="Rectangle 484"/>
              <p:cNvSpPr>
                <a:spLocks noChangeArrowheads="1"/>
              </p:cNvSpPr>
              <p:nvPr/>
            </p:nvSpPr>
            <p:spPr bwMode="auto">
              <a:xfrm>
                <a:off x="49010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7" name="Rectangle 485"/>
              <p:cNvSpPr>
                <a:spLocks noChangeArrowheads="1"/>
              </p:cNvSpPr>
              <p:nvPr/>
            </p:nvSpPr>
            <p:spPr bwMode="auto">
              <a:xfrm>
                <a:off x="491377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8" name="Oval 486"/>
              <p:cNvSpPr>
                <a:spLocks noChangeArrowheads="1"/>
              </p:cNvSpPr>
              <p:nvPr/>
            </p:nvSpPr>
            <p:spPr bwMode="auto">
              <a:xfrm>
                <a:off x="5036014" y="6516547"/>
                <a:ext cx="14288"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69" name="Rectangle 487"/>
              <p:cNvSpPr>
                <a:spLocks noChangeArrowheads="1"/>
              </p:cNvSpPr>
              <p:nvPr/>
            </p:nvSpPr>
            <p:spPr bwMode="auto">
              <a:xfrm>
                <a:off x="4840751" y="6570522"/>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0" name="Rectangle 488"/>
              <p:cNvSpPr>
                <a:spLocks noChangeArrowheads="1"/>
              </p:cNvSpPr>
              <p:nvPr/>
            </p:nvSpPr>
            <p:spPr bwMode="auto">
              <a:xfrm>
                <a:off x="48502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1" name="Rectangle 489"/>
              <p:cNvSpPr>
                <a:spLocks noChangeArrowheads="1"/>
              </p:cNvSpPr>
              <p:nvPr/>
            </p:nvSpPr>
            <p:spPr bwMode="auto">
              <a:xfrm>
                <a:off x="48629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2" name="Rectangle 490"/>
              <p:cNvSpPr>
                <a:spLocks noChangeArrowheads="1"/>
              </p:cNvSpPr>
              <p:nvPr/>
            </p:nvSpPr>
            <p:spPr bwMode="auto">
              <a:xfrm>
                <a:off x="4875676"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3" name="Rectangle 491"/>
              <p:cNvSpPr>
                <a:spLocks noChangeArrowheads="1"/>
              </p:cNvSpPr>
              <p:nvPr/>
            </p:nvSpPr>
            <p:spPr bwMode="auto">
              <a:xfrm>
                <a:off x="4886789"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4" name="Rectangle 492"/>
              <p:cNvSpPr>
                <a:spLocks noChangeArrowheads="1"/>
              </p:cNvSpPr>
              <p:nvPr/>
            </p:nvSpPr>
            <p:spPr bwMode="auto">
              <a:xfrm>
                <a:off x="49010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5" name="Rectangle 493"/>
              <p:cNvSpPr>
                <a:spLocks noChangeArrowheads="1"/>
              </p:cNvSpPr>
              <p:nvPr/>
            </p:nvSpPr>
            <p:spPr bwMode="auto">
              <a:xfrm>
                <a:off x="491377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6" name="Oval 494"/>
              <p:cNvSpPr>
                <a:spLocks noChangeArrowheads="1"/>
              </p:cNvSpPr>
              <p:nvPr/>
            </p:nvSpPr>
            <p:spPr bwMode="auto">
              <a:xfrm>
                <a:off x="5036014" y="6592747"/>
                <a:ext cx="14288"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7" name="Rectangle 495"/>
              <p:cNvSpPr>
                <a:spLocks noChangeArrowheads="1"/>
              </p:cNvSpPr>
              <p:nvPr/>
            </p:nvSpPr>
            <p:spPr bwMode="auto">
              <a:xfrm>
                <a:off x="4840751" y="6646722"/>
                <a:ext cx="228600" cy="587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8" name="Rectangle 496"/>
              <p:cNvSpPr>
                <a:spLocks noChangeArrowheads="1"/>
              </p:cNvSpPr>
              <p:nvPr/>
            </p:nvSpPr>
            <p:spPr bwMode="auto">
              <a:xfrm>
                <a:off x="48502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79" name="Rectangle 497"/>
              <p:cNvSpPr>
                <a:spLocks noChangeArrowheads="1"/>
              </p:cNvSpPr>
              <p:nvPr/>
            </p:nvSpPr>
            <p:spPr bwMode="auto">
              <a:xfrm>
                <a:off x="48629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0" name="Rectangle 498"/>
              <p:cNvSpPr>
                <a:spLocks noChangeArrowheads="1"/>
              </p:cNvSpPr>
              <p:nvPr/>
            </p:nvSpPr>
            <p:spPr bwMode="auto">
              <a:xfrm>
                <a:off x="4875676"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1" name="Rectangle 499"/>
              <p:cNvSpPr>
                <a:spLocks noChangeArrowheads="1"/>
              </p:cNvSpPr>
              <p:nvPr/>
            </p:nvSpPr>
            <p:spPr bwMode="auto">
              <a:xfrm>
                <a:off x="4886789"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2" name="Rectangle 500"/>
              <p:cNvSpPr>
                <a:spLocks noChangeArrowheads="1"/>
              </p:cNvSpPr>
              <p:nvPr/>
            </p:nvSpPr>
            <p:spPr bwMode="auto">
              <a:xfrm>
                <a:off x="49010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3" name="Rectangle 501"/>
              <p:cNvSpPr>
                <a:spLocks noChangeArrowheads="1"/>
              </p:cNvSpPr>
              <p:nvPr/>
            </p:nvSpPr>
            <p:spPr bwMode="auto">
              <a:xfrm>
                <a:off x="491377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4" name="Oval 502"/>
              <p:cNvSpPr>
                <a:spLocks noChangeArrowheads="1"/>
              </p:cNvSpPr>
              <p:nvPr/>
            </p:nvSpPr>
            <p:spPr bwMode="auto">
              <a:xfrm>
                <a:off x="5036014" y="6668947"/>
                <a:ext cx="14288"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5" name="Rectangle 503"/>
              <p:cNvSpPr>
                <a:spLocks noChangeArrowheads="1"/>
              </p:cNvSpPr>
              <p:nvPr/>
            </p:nvSpPr>
            <p:spPr bwMode="auto">
              <a:xfrm>
                <a:off x="4840751" y="6721334"/>
                <a:ext cx="228600"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6" name="Rectangle 504"/>
              <p:cNvSpPr>
                <a:spLocks noChangeArrowheads="1"/>
              </p:cNvSpPr>
              <p:nvPr/>
            </p:nvSpPr>
            <p:spPr bwMode="auto">
              <a:xfrm>
                <a:off x="48502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7" name="Rectangle 505"/>
              <p:cNvSpPr>
                <a:spLocks noChangeArrowheads="1"/>
              </p:cNvSpPr>
              <p:nvPr/>
            </p:nvSpPr>
            <p:spPr bwMode="auto">
              <a:xfrm>
                <a:off x="48629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8" name="Rectangle 506"/>
              <p:cNvSpPr>
                <a:spLocks noChangeArrowheads="1"/>
              </p:cNvSpPr>
              <p:nvPr/>
            </p:nvSpPr>
            <p:spPr bwMode="auto">
              <a:xfrm>
                <a:off x="4875676"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89" name="Rectangle 507"/>
              <p:cNvSpPr>
                <a:spLocks noChangeArrowheads="1"/>
              </p:cNvSpPr>
              <p:nvPr/>
            </p:nvSpPr>
            <p:spPr bwMode="auto">
              <a:xfrm>
                <a:off x="4886789"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0" name="Rectangle 508"/>
              <p:cNvSpPr>
                <a:spLocks noChangeArrowheads="1"/>
              </p:cNvSpPr>
              <p:nvPr/>
            </p:nvSpPr>
            <p:spPr bwMode="auto">
              <a:xfrm>
                <a:off x="49010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1" name="Rectangle 509"/>
              <p:cNvSpPr>
                <a:spLocks noChangeArrowheads="1"/>
              </p:cNvSpPr>
              <p:nvPr/>
            </p:nvSpPr>
            <p:spPr bwMode="auto">
              <a:xfrm>
                <a:off x="491377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2" name="Oval 510"/>
              <p:cNvSpPr>
                <a:spLocks noChangeArrowheads="1"/>
              </p:cNvSpPr>
              <p:nvPr/>
            </p:nvSpPr>
            <p:spPr bwMode="auto">
              <a:xfrm>
                <a:off x="5036014" y="6743559"/>
                <a:ext cx="14288" cy="14288"/>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3" name="Rectangle 511"/>
              <p:cNvSpPr>
                <a:spLocks noChangeArrowheads="1"/>
              </p:cNvSpPr>
              <p:nvPr/>
            </p:nvSpPr>
            <p:spPr bwMode="auto">
              <a:xfrm>
                <a:off x="4840751" y="6797534"/>
                <a:ext cx="228600" cy="571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4" name="Rectangle 512"/>
              <p:cNvSpPr>
                <a:spLocks noChangeArrowheads="1"/>
              </p:cNvSpPr>
              <p:nvPr/>
            </p:nvSpPr>
            <p:spPr bwMode="auto">
              <a:xfrm>
                <a:off x="48502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5" name="Rectangle 513"/>
              <p:cNvSpPr>
                <a:spLocks noChangeArrowheads="1"/>
              </p:cNvSpPr>
              <p:nvPr/>
            </p:nvSpPr>
            <p:spPr bwMode="auto">
              <a:xfrm>
                <a:off x="48629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6" name="Rectangle 514"/>
              <p:cNvSpPr>
                <a:spLocks noChangeArrowheads="1"/>
              </p:cNvSpPr>
              <p:nvPr/>
            </p:nvSpPr>
            <p:spPr bwMode="auto">
              <a:xfrm>
                <a:off x="4875676"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7" name="Rectangle 515"/>
              <p:cNvSpPr>
                <a:spLocks noChangeArrowheads="1"/>
              </p:cNvSpPr>
              <p:nvPr/>
            </p:nvSpPr>
            <p:spPr bwMode="auto">
              <a:xfrm>
                <a:off x="4886789"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8" name="Rectangle 516"/>
              <p:cNvSpPr>
                <a:spLocks noChangeArrowheads="1"/>
              </p:cNvSpPr>
              <p:nvPr/>
            </p:nvSpPr>
            <p:spPr bwMode="auto">
              <a:xfrm>
                <a:off x="49010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299" name="Rectangle 517"/>
              <p:cNvSpPr>
                <a:spLocks noChangeArrowheads="1"/>
              </p:cNvSpPr>
              <p:nvPr/>
            </p:nvSpPr>
            <p:spPr bwMode="auto">
              <a:xfrm>
                <a:off x="491377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0" name="Oval 518"/>
              <p:cNvSpPr>
                <a:spLocks noChangeArrowheads="1"/>
              </p:cNvSpPr>
              <p:nvPr/>
            </p:nvSpPr>
            <p:spPr bwMode="auto">
              <a:xfrm>
                <a:off x="5036014" y="6819759"/>
                <a:ext cx="14288"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1" name="Rectangle 519"/>
              <p:cNvSpPr>
                <a:spLocks noChangeArrowheads="1"/>
              </p:cNvSpPr>
              <p:nvPr/>
            </p:nvSpPr>
            <p:spPr bwMode="auto">
              <a:xfrm>
                <a:off x="5156664" y="6292709"/>
                <a:ext cx="320675" cy="671513"/>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2" name="Rectangle 520"/>
              <p:cNvSpPr>
                <a:spLocks noChangeArrowheads="1"/>
              </p:cNvSpPr>
              <p:nvPr/>
            </p:nvSpPr>
            <p:spPr bwMode="auto">
              <a:xfrm>
                <a:off x="5185239" y="6326047"/>
                <a:ext cx="260350" cy="5826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3" name="Rectangle 521"/>
              <p:cNvSpPr>
                <a:spLocks noChangeArrowheads="1"/>
              </p:cNvSpPr>
              <p:nvPr/>
            </p:nvSpPr>
            <p:spPr bwMode="auto">
              <a:xfrm>
                <a:off x="5201114" y="6343509"/>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4" name="Rectangle 522"/>
              <p:cNvSpPr>
                <a:spLocks noChangeArrowheads="1"/>
              </p:cNvSpPr>
              <p:nvPr/>
            </p:nvSpPr>
            <p:spPr bwMode="auto">
              <a:xfrm>
                <a:off x="5209051"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5" name="Rectangle 523"/>
              <p:cNvSpPr>
                <a:spLocks noChangeArrowheads="1"/>
              </p:cNvSpPr>
              <p:nvPr/>
            </p:nvSpPr>
            <p:spPr bwMode="auto">
              <a:xfrm>
                <a:off x="5223339"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6" name="Rectangle 524"/>
              <p:cNvSpPr>
                <a:spLocks noChangeArrowheads="1"/>
              </p:cNvSpPr>
              <p:nvPr/>
            </p:nvSpPr>
            <p:spPr bwMode="auto">
              <a:xfrm>
                <a:off x="5236039"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7" name="Rectangle 525"/>
              <p:cNvSpPr>
                <a:spLocks noChangeArrowheads="1"/>
              </p:cNvSpPr>
              <p:nvPr/>
            </p:nvSpPr>
            <p:spPr bwMode="auto">
              <a:xfrm>
                <a:off x="525032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8" name="Rectangle 526"/>
              <p:cNvSpPr>
                <a:spLocks noChangeArrowheads="1"/>
              </p:cNvSpPr>
              <p:nvPr/>
            </p:nvSpPr>
            <p:spPr bwMode="auto">
              <a:xfrm>
                <a:off x="526302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09" name="Rectangle 527"/>
              <p:cNvSpPr>
                <a:spLocks noChangeArrowheads="1"/>
              </p:cNvSpPr>
              <p:nvPr/>
            </p:nvSpPr>
            <p:spPr bwMode="auto">
              <a:xfrm>
                <a:off x="5277314" y="6353034"/>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0" name="Oval 528"/>
              <p:cNvSpPr>
                <a:spLocks noChangeArrowheads="1"/>
              </p:cNvSpPr>
              <p:nvPr/>
            </p:nvSpPr>
            <p:spPr bwMode="auto">
              <a:xfrm>
                <a:off x="5396376" y="63657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1" name="Rectangle 529"/>
              <p:cNvSpPr>
                <a:spLocks noChangeArrowheads="1"/>
              </p:cNvSpPr>
              <p:nvPr/>
            </p:nvSpPr>
            <p:spPr bwMode="auto">
              <a:xfrm>
                <a:off x="5201114" y="6419709"/>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2" name="Rectangle 530"/>
              <p:cNvSpPr>
                <a:spLocks noChangeArrowheads="1"/>
              </p:cNvSpPr>
              <p:nvPr/>
            </p:nvSpPr>
            <p:spPr bwMode="auto">
              <a:xfrm>
                <a:off x="5209051"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3" name="Rectangle 531"/>
              <p:cNvSpPr>
                <a:spLocks noChangeArrowheads="1"/>
              </p:cNvSpPr>
              <p:nvPr/>
            </p:nvSpPr>
            <p:spPr bwMode="auto">
              <a:xfrm>
                <a:off x="5223339"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4" name="Rectangle 532"/>
              <p:cNvSpPr>
                <a:spLocks noChangeArrowheads="1"/>
              </p:cNvSpPr>
              <p:nvPr/>
            </p:nvSpPr>
            <p:spPr bwMode="auto">
              <a:xfrm>
                <a:off x="5236039"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5" name="Rectangle 533"/>
              <p:cNvSpPr>
                <a:spLocks noChangeArrowheads="1"/>
              </p:cNvSpPr>
              <p:nvPr/>
            </p:nvSpPr>
            <p:spPr bwMode="auto">
              <a:xfrm>
                <a:off x="525032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6" name="Rectangle 534"/>
              <p:cNvSpPr>
                <a:spLocks noChangeArrowheads="1"/>
              </p:cNvSpPr>
              <p:nvPr/>
            </p:nvSpPr>
            <p:spPr bwMode="auto">
              <a:xfrm>
                <a:off x="526302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7" name="Rectangle 535"/>
              <p:cNvSpPr>
                <a:spLocks noChangeArrowheads="1"/>
              </p:cNvSpPr>
              <p:nvPr/>
            </p:nvSpPr>
            <p:spPr bwMode="auto">
              <a:xfrm>
                <a:off x="5277314" y="6427647"/>
                <a:ext cx="3175"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8" name="Oval 536"/>
              <p:cNvSpPr>
                <a:spLocks noChangeArrowheads="1"/>
              </p:cNvSpPr>
              <p:nvPr/>
            </p:nvSpPr>
            <p:spPr bwMode="auto">
              <a:xfrm>
                <a:off x="5396376" y="64419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9" name="Rectangle 537"/>
              <p:cNvSpPr>
                <a:spLocks noChangeArrowheads="1"/>
              </p:cNvSpPr>
              <p:nvPr/>
            </p:nvSpPr>
            <p:spPr bwMode="auto">
              <a:xfrm>
                <a:off x="5201114" y="6494322"/>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0" name="Rectangle 538"/>
              <p:cNvSpPr>
                <a:spLocks noChangeArrowheads="1"/>
              </p:cNvSpPr>
              <p:nvPr/>
            </p:nvSpPr>
            <p:spPr bwMode="auto">
              <a:xfrm>
                <a:off x="5209051"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1" name="Rectangle 539"/>
              <p:cNvSpPr>
                <a:spLocks noChangeArrowheads="1"/>
              </p:cNvSpPr>
              <p:nvPr/>
            </p:nvSpPr>
            <p:spPr bwMode="auto">
              <a:xfrm>
                <a:off x="5223339"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2" name="Rectangle 540"/>
              <p:cNvSpPr>
                <a:spLocks noChangeArrowheads="1"/>
              </p:cNvSpPr>
              <p:nvPr/>
            </p:nvSpPr>
            <p:spPr bwMode="auto">
              <a:xfrm>
                <a:off x="5236039"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3" name="Rectangle 541"/>
              <p:cNvSpPr>
                <a:spLocks noChangeArrowheads="1"/>
              </p:cNvSpPr>
              <p:nvPr/>
            </p:nvSpPr>
            <p:spPr bwMode="auto">
              <a:xfrm>
                <a:off x="525032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4" name="Rectangle 542"/>
              <p:cNvSpPr>
                <a:spLocks noChangeArrowheads="1"/>
              </p:cNvSpPr>
              <p:nvPr/>
            </p:nvSpPr>
            <p:spPr bwMode="auto">
              <a:xfrm>
                <a:off x="526302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5" name="Rectangle 543"/>
              <p:cNvSpPr>
                <a:spLocks noChangeArrowheads="1"/>
              </p:cNvSpPr>
              <p:nvPr/>
            </p:nvSpPr>
            <p:spPr bwMode="auto">
              <a:xfrm>
                <a:off x="5277314" y="6503847"/>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6" name="Oval 544"/>
              <p:cNvSpPr>
                <a:spLocks noChangeArrowheads="1"/>
              </p:cNvSpPr>
              <p:nvPr/>
            </p:nvSpPr>
            <p:spPr bwMode="auto">
              <a:xfrm>
                <a:off x="5396376" y="6516547"/>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7" name="Rectangle 545"/>
              <p:cNvSpPr>
                <a:spLocks noChangeArrowheads="1"/>
              </p:cNvSpPr>
              <p:nvPr/>
            </p:nvSpPr>
            <p:spPr bwMode="auto">
              <a:xfrm>
                <a:off x="5201114" y="6570522"/>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8" name="Rectangle 546"/>
              <p:cNvSpPr>
                <a:spLocks noChangeArrowheads="1"/>
              </p:cNvSpPr>
              <p:nvPr/>
            </p:nvSpPr>
            <p:spPr bwMode="auto">
              <a:xfrm>
                <a:off x="5209051"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29" name="Rectangle 547"/>
              <p:cNvSpPr>
                <a:spLocks noChangeArrowheads="1"/>
              </p:cNvSpPr>
              <p:nvPr/>
            </p:nvSpPr>
            <p:spPr bwMode="auto">
              <a:xfrm>
                <a:off x="5223339"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0" name="Rectangle 548"/>
              <p:cNvSpPr>
                <a:spLocks noChangeArrowheads="1"/>
              </p:cNvSpPr>
              <p:nvPr/>
            </p:nvSpPr>
            <p:spPr bwMode="auto">
              <a:xfrm>
                <a:off x="5236039"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1" name="Rectangle 549"/>
              <p:cNvSpPr>
                <a:spLocks noChangeArrowheads="1"/>
              </p:cNvSpPr>
              <p:nvPr/>
            </p:nvSpPr>
            <p:spPr bwMode="auto">
              <a:xfrm>
                <a:off x="525032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2" name="Rectangle 550"/>
              <p:cNvSpPr>
                <a:spLocks noChangeArrowheads="1"/>
              </p:cNvSpPr>
              <p:nvPr/>
            </p:nvSpPr>
            <p:spPr bwMode="auto">
              <a:xfrm>
                <a:off x="526302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3" name="Rectangle 551"/>
              <p:cNvSpPr>
                <a:spLocks noChangeArrowheads="1"/>
              </p:cNvSpPr>
              <p:nvPr/>
            </p:nvSpPr>
            <p:spPr bwMode="auto">
              <a:xfrm>
                <a:off x="5277314" y="6580047"/>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4" name="Oval 552"/>
              <p:cNvSpPr>
                <a:spLocks noChangeArrowheads="1"/>
              </p:cNvSpPr>
              <p:nvPr/>
            </p:nvSpPr>
            <p:spPr bwMode="auto">
              <a:xfrm>
                <a:off x="5396376" y="65927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5" name="Rectangle 553"/>
              <p:cNvSpPr>
                <a:spLocks noChangeArrowheads="1"/>
              </p:cNvSpPr>
              <p:nvPr/>
            </p:nvSpPr>
            <p:spPr bwMode="auto">
              <a:xfrm>
                <a:off x="5201114" y="6646722"/>
                <a:ext cx="231775" cy="587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6" name="Rectangle 554"/>
              <p:cNvSpPr>
                <a:spLocks noChangeArrowheads="1"/>
              </p:cNvSpPr>
              <p:nvPr/>
            </p:nvSpPr>
            <p:spPr bwMode="auto">
              <a:xfrm>
                <a:off x="5209051"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7" name="Rectangle 555"/>
              <p:cNvSpPr>
                <a:spLocks noChangeArrowheads="1"/>
              </p:cNvSpPr>
              <p:nvPr/>
            </p:nvSpPr>
            <p:spPr bwMode="auto">
              <a:xfrm>
                <a:off x="5223339"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8" name="Rectangle 556"/>
              <p:cNvSpPr>
                <a:spLocks noChangeArrowheads="1"/>
              </p:cNvSpPr>
              <p:nvPr/>
            </p:nvSpPr>
            <p:spPr bwMode="auto">
              <a:xfrm>
                <a:off x="5236039"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39" name="Rectangle 557"/>
              <p:cNvSpPr>
                <a:spLocks noChangeArrowheads="1"/>
              </p:cNvSpPr>
              <p:nvPr/>
            </p:nvSpPr>
            <p:spPr bwMode="auto">
              <a:xfrm>
                <a:off x="525032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0" name="Rectangle 558"/>
              <p:cNvSpPr>
                <a:spLocks noChangeArrowheads="1"/>
              </p:cNvSpPr>
              <p:nvPr/>
            </p:nvSpPr>
            <p:spPr bwMode="auto">
              <a:xfrm>
                <a:off x="526302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1" name="Rectangle 559"/>
              <p:cNvSpPr>
                <a:spLocks noChangeArrowheads="1"/>
              </p:cNvSpPr>
              <p:nvPr/>
            </p:nvSpPr>
            <p:spPr bwMode="auto">
              <a:xfrm>
                <a:off x="5277314" y="6654659"/>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2" name="Oval 560"/>
              <p:cNvSpPr>
                <a:spLocks noChangeArrowheads="1"/>
              </p:cNvSpPr>
              <p:nvPr/>
            </p:nvSpPr>
            <p:spPr bwMode="auto">
              <a:xfrm>
                <a:off x="5396376" y="66689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3" name="Rectangle 561"/>
              <p:cNvSpPr>
                <a:spLocks noChangeArrowheads="1"/>
              </p:cNvSpPr>
              <p:nvPr/>
            </p:nvSpPr>
            <p:spPr bwMode="auto">
              <a:xfrm>
                <a:off x="5201114" y="6721334"/>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4" name="Rectangle 562"/>
              <p:cNvSpPr>
                <a:spLocks noChangeArrowheads="1"/>
              </p:cNvSpPr>
              <p:nvPr/>
            </p:nvSpPr>
            <p:spPr bwMode="auto">
              <a:xfrm>
                <a:off x="5209051"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5" name="Rectangle 563"/>
              <p:cNvSpPr>
                <a:spLocks noChangeArrowheads="1"/>
              </p:cNvSpPr>
              <p:nvPr/>
            </p:nvSpPr>
            <p:spPr bwMode="auto">
              <a:xfrm>
                <a:off x="5223339"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6" name="Rectangle 564"/>
              <p:cNvSpPr>
                <a:spLocks noChangeArrowheads="1"/>
              </p:cNvSpPr>
              <p:nvPr/>
            </p:nvSpPr>
            <p:spPr bwMode="auto">
              <a:xfrm>
                <a:off x="5236039"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7" name="Rectangle 565"/>
              <p:cNvSpPr>
                <a:spLocks noChangeArrowheads="1"/>
              </p:cNvSpPr>
              <p:nvPr/>
            </p:nvSpPr>
            <p:spPr bwMode="auto">
              <a:xfrm>
                <a:off x="525032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8" name="Rectangle 566"/>
              <p:cNvSpPr>
                <a:spLocks noChangeArrowheads="1"/>
              </p:cNvSpPr>
              <p:nvPr/>
            </p:nvSpPr>
            <p:spPr bwMode="auto">
              <a:xfrm>
                <a:off x="526302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49" name="Rectangle 567"/>
              <p:cNvSpPr>
                <a:spLocks noChangeArrowheads="1"/>
              </p:cNvSpPr>
              <p:nvPr/>
            </p:nvSpPr>
            <p:spPr bwMode="auto">
              <a:xfrm>
                <a:off x="5277314" y="6730859"/>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0" name="Oval 569"/>
              <p:cNvSpPr>
                <a:spLocks noChangeArrowheads="1"/>
              </p:cNvSpPr>
              <p:nvPr/>
            </p:nvSpPr>
            <p:spPr bwMode="auto">
              <a:xfrm>
                <a:off x="5396376" y="6743559"/>
                <a:ext cx="15875" cy="14288"/>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1" name="Rectangle 570"/>
              <p:cNvSpPr>
                <a:spLocks noChangeArrowheads="1"/>
              </p:cNvSpPr>
              <p:nvPr/>
            </p:nvSpPr>
            <p:spPr bwMode="auto">
              <a:xfrm>
                <a:off x="5201114" y="6797534"/>
                <a:ext cx="231775" cy="571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2" name="Rectangle 571"/>
              <p:cNvSpPr>
                <a:spLocks noChangeArrowheads="1"/>
              </p:cNvSpPr>
              <p:nvPr/>
            </p:nvSpPr>
            <p:spPr bwMode="auto">
              <a:xfrm>
                <a:off x="5209051"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3" name="Rectangle 572"/>
              <p:cNvSpPr>
                <a:spLocks noChangeArrowheads="1"/>
              </p:cNvSpPr>
              <p:nvPr/>
            </p:nvSpPr>
            <p:spPr bwMode="auto">
              <a:xfrm>
                <a:off x="5223339"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4" name="Rectangle 573"/>
              <p:cNvSpPr>
                <a:spLocks noChangeArrowheads="1"/>
              </p:cNvSpPr>
              <p:nvPr/>
            </p:nvSpPr>
            <p:spPr bwMode="auto">
              <a:xfrm>
                <a:off x="5236039"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5" name="Rectangle 574"/>
              <p:cNvSpPr>
                <a:spLocks noChangeArrowheads="1"/>
              </p:cNvSpPr>
              <p:nvPr/>
            </p:nvSpPr>
            <p:spPr bwMode="auto">
              <a:xfrm>
                <a:off x="525032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6" name="Rectangle 575"/>
              <p:cNvSpPr>
                <a:spLocks noChangeArrowheads="1"/>
              </p:cNvSpPr>
              <p:nvPr/>
            </p:nvSpPr>
            <p:spPr bwMode="auto">
              <a:xfrm>
                <a:off x="526302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7" name="Rectangle 576"/>
              <p:cNvSpPr>
                <a:spLocks noChangeArrowheads="1"/>
              </p:cNvSpPr>
              <p:nvPr/>
            </p:nvSpPr>
            <p:spPr bwMode="auto">
              <a:xfrm>
                <a:off x="5277314" y="6805472"/>
                <a:ext cx="3175"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8" name="Oval 577"/>
              <p:cNvSpPr>
                <a:spLocks noChangeArrowheads="1"/>
              </p:cNvSpPr>
              <p:nvPr/>
            </p:nvSpPr>
            <p:spPr bwMode="auto">
              <a:xfrm>
                <a:off x="5396376" y="6819759"/>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59" name="Rectangle 578"/>
              <p:cNvSpPr>
                <a:spLocks noChangeArrowheads="1"/>
              </p:cNvSpPr>
              <p:nvPr/>
            </p:nvSpPr>
            <p:spPr bwMode="auto">
              <a:xfrm>
                <a:off x="5156664" y="6292709"/>
                <a:ext cx="320675" cy="671513"/>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0" name="Rectangle 579"/>
              <p:cNvSpPr>
                <a:spLocks noChangeArrowheads="1"/>
              </p:cNvSpPr>
              <p:nvPr/>
            </p:nvSpPr>
            <p:spPr bwMode="auto">
              <a:xfrm>
                <a:off x="5185239" y="6326047"/>
                <a:ext cx="260350" cy="5826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1" name="Rectangle 580"/>
              <p:cNvSpPr>
                <a:spLocks noChangeArrowheads="1"/>
              </p:cNvSpPr>
              <p:nvPr/>
            </p:nvSpPr>
            <p:spPr bwMode="auto">
              <a:xfrm>
                <a:off x="5201114" y="6343509"/>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2" name="Rectangle 581"/>
              <p:cNvSpPr>
                <a:spLocks noChangeArrowheads="1"/>
              </p:cNvSpPr>
              <p:nvPr/>
            </p:nvSpPr>
            <p:spPr bwMode="auto">
              <a:xfrm>
                <a:off x="5209051"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3" name="Rectangle 582"/>
              <p:cNvSpPr>
                <a:spLocks noChangeArrowheads="1"/>
              </p:cNvSpPr>
              <p:nvPr/>
            </p:nvSpPr>
            <p:spPr bwMode="auto">
              <a:xfrm>
                <a:off x="5223339"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4" name="Rectangle 583"/>
              <p:cNvSpPr>
                <a:spLocks noChangeArrowheads="1"/>
              </p:cNvSpPr>
              <p:nvPr/>
            </p:nvSpPr>
            <p:spPr bwMode="auto">
              <a:xfrm>
                <a:off x="5236039"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5" name="Rectangle 584"/>
              <p:cNvSpPr>
                <a:spLocks noChangeArrowheads="1"/>
              </p:cNvSpPr>
              <p:nvPr/>
            </p:nvSpPr>
            <p:spPr bwMode="auto">
              <a:xfrm>
                <a:off x="525032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6" name="Rectangle 585"/>
              <p:cNvSpPr>
                <a:spLocks noChangeArrowheads="1"/>
              </p:cNvSpPr>
              <p:nvPr/>
            </p:nvSpPr>
            <p:spPr bwMode="auto">
              <a:xfrm>
                <a:off x="5263026"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7" name="Rectangle 586"/>
              <p:cNvSpPr>
                <a:spLocks noChangeArrowheads="1"/>
              </p:cNvSpPr>
              <p:nvPr/>
            </p:nvSpPr>
            <p:spPr bwMode="auto">
              <a:xfrm>
                <a:off x="5277314" y="6353034"/>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8" name="Oval 587"/>
              <p:cNvSpPr>
                <a:spLocks noChangeArrowheads="1"/>
              </p:cNvSpPr>
              <p:nvPr/>
            </p:nvSpPr>
            <p:spPr bwMode="auto">
              <a:xfrm>
                <a:off x="5396376" y="63657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69" name="Rectangle 588"/>
              <p:cNvSpPr>
                <a:spLocks noChangeArrowheads="1"/>
              </p:cNvSpPr>
              <p:nvPr/>
            </p:nvSpPr>
            <p:spPr bwMode="auto">
              <a:xfrm>
                <a:off x="5201114" y="6419709"/>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0" name="Rectangle 589"/>
              <p:cNvSpPr>
                <a:spLocks noChangeArrowheads="1"/>
              </p:cNvSpPr>
              <p:nvPr/>
            </p:nvSpPr>
            <p:spPr bwMode="auto">
              <a:xfrm>
                <a:off x="5209051"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1" name="Rectangle 590"/>
              <p:cNvSpPr>
                <a:spLocks noChangeArrowheads="1"/>
              </p:cNvSpPr>
              <p:nvPr/>
            </p:nvSpPr>
            <p:spPr bwMode="auto">
              <a:xfrm>
                <a:off x="5223339"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2" name="Rectangle 591"/>
              <p:cNvSpPr>
                <a:spLocks noChangeArrowheads="1"/>
              </p:cNvSpPr>
              <p:nvPr/>
            </p:nvSpPr>
            <p:spPr bwMode="auto">
              <a:xfrm>
                <a:off x="5236039"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3" name="Rectangle 592"/>
              <p:cNvSpPr>
                <a:spLocks noChangeArrowheads="1"/>
              </p:cNvSpPr>
              <p:nvPr/>
            </p:nvSpPr>
            <p:spPr bwMode="auto">
              <a:xfrm>
                <a:off x="525032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4" name="Rectangle 593"/>
              <p:cNvSpPr>
                <a:spLocks noChangeArrowheads="1"/>
              </p:cNvSpPr>
              <p:nvPr/>
            </p:nvSpPr>
            <p:spPr bwMode="auto">
              <a:xfrm>
                <a:off x="5263026"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5" name="Rectangle 594"/>
              <p:cNvSpPr>
                <a:spLocks noChangeArrowheads="1"/>
              </p:cNvSpPr>
              <p:nvPr/>
            </p:nvSpPr>
            <p:spPr bwMode="auto">
              <a:xfrm>
                <a:off x="5277314" y="6427647"/>
                <a:ext cx="3175"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6" name="Oval 595"/>
              <p:cNvSpPr>
                <a:spLocks noChangeArrowheads="1"/>
              </p:cNvSpPr>
              <p:nvPr/>
            </p:nvSpPr>
            <p:spPr bwMode="auto">
              <a:xfrm>
                <a:off x="5396376" y="64419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7" name="Rectangle 596"/>
              <p:cNvSpPr>
                <a:spLocks noChangeArrowheads="1"/>
              </p:cNvSpPr>
              <p:nvPr/>
            </p:nvSpPr>
            <p:spPr bwMode="auto">
              <a:xfrm>
                <a:off x="5201114" y="6494322"/>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8" name="Rectangle 597"/>
              <p:cNvSpPr>
                <a:spLocks noChangeArrowheads="1"/>
              </p:cNvSpPr>
              <p:nvPr/>
            </p:nvSpPr>
            <p:spPr bwMode="auto">
              <a:xfrm>
                <a:off x="5209051"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79" name="Rectangle 598"/>
              <p:cNvSpPr>
                <a:spLocks noChangeArrowheads="1"/>
              </p:cNvSpPr>
              <p:nvPr/>
            </p:nvSpPr>
            <p:spPr bwMode="auto">
              <a:xfrm>
                <a:off x="5223339"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0" name="Rectangle 599"/>
              <p:cNvSpPr>
                <a:spLocks noChangeArrowheads="1"/>
              </p:cNvSpPr>
              <p:nvPr/>
            </p:nvSpPr>
            <p:spPr bwMode="auto">
              <a:xfrm>
                <a:off x="5236039"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1" name="Rectangle 600"/>
              <p:cNvSpPr>
                <a:spLocks noChangeArrowheads="1"/>
              </p:cNvSpPr>
              <p:nvPr/>
            </p:nvSpPr>
            <p:spPr bwMode="auto">
              <a:xfrm>
                <a:off x="525032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2" name="Rectangle 601"/>
              <p:cNvSpPr>
                <a:spLocks noChangeArrowheads="1"/>
              </p:cNvSpPr>
              <p:nvPr/>
            </p:nvSpPr>
            <p:spPr bwMode="auto">
              <a:xfrm>
                <a:off x="5263026"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3" name="Rectangle 602"/>
              <p:cNvSpPr>
                <a:spLocks noChangeArrowheads="1"/>
              </p:cNvSpPr>
              <p:nvPr/>
            </p:nvSpPr>
            <p:spPr bwMode="auto">
              <a:xfrm>
                <a:off x="5277314" y="6503847"/>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4" name="Oval 603"/>
              <p:cNvSpPr>
                <a:spLocks noChangeArrowheads="1"/>
              </p:cNvSpPr>
              <p:nvPr/>
            </p:nvSpPr>
            <p:spPr bwMode="auto">
              <a:xfrm>
                <a:off x="5396376" y="6516547"/>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5" name="Rectangle 604"/>
              <p:cNvSpPr>
                <a:spLocks noChangeArrowheads="1"/>
              </p:cNvSpPr>
              <p:nvPr/>
            </p:nvSpPr>
            <p:spPr bwMode="auto">
              <a:xfrm>
                <a:off x="5201114" y="6570522"/>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6" name="Rectangle 605"/>
              <p:cNvSpPr>
                <a:spLocks noChangeArrowheads="1"/>
              </p:cNvSpPr>
              <p:nvPr/>
            </p:nvSpPr>
            <p:spPr bwMode="auto">
              <a:xfrm>
                <a:off x="5209051"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7" name="Rectangle 606"/>
              <p:cNvSpPr>
                <a:spLocks noChangeArrowheads="1"/>
              </p:cNvSpPr>
              <p:nvPr/>
            </p:nvSpPr>
            <p:spPr bwMode="auto">
              <a:xfrm>
                <a:off x="5223339"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8" name="Rectangle 607"/>
              <p:cNvSpPr>
                <a:spLocks noChangeArrowheads="1"/>
              </p:cNvSpPr>
              <p:nvPr/>
            </p:nvSpPr>
            <p:spPr bwMode="auto">
              <a:xfrm>
                <a:off x="5236039"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9" name="Rectangle 608"/>
              <p:cNvSpPr>
                <a:spLocks noChangeArrowheads="1"/>
              </p:cNvSpPr>
              <p:nvPr/>
            </p:nvSpPr>
            <p:spPr bwMode="auto">
              <a:xfrm>
                <a:off x="525032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0" name="Rectangle 609"/>
              <p:cNvSpPr>
                <a:spLocks noChangeArrowheads="1"/>
              </p:cNvSpPr>
              <p:nvPr/>
            </p:nvSpPr>
            <p:spPr bwMode="auto">
              <a:xfrm>
                <a:off x="5263026"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1" name="Rectangle 610"/>
              <p:cNvSpPr>
                <a:spLocks noChangeArrowheads="1"/>
              </p:cNvSpPr>
              <p:nvPr/>
            </p:nvSpPr>
            <p:spPr bwMode="auto">
              <a:xfrm>
                <a:off x="5277314" y="6580047"/>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2" name="Oval 611"/>
              <p:cNvSpPr>
                <a:spLocks noChangeArrowheads="1"/>
              </p:cNvSpPr>
              <p:nvPr/>
            </p:nvSpPr>
            <p:spPr bwMode="auto">
              <a:xfrm>
                <a:off x="5396376" y="65927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3" name="Rectangle 612"/>
              <p:cNvSpPr>
                <a:spLocks noChangeArrowheads="1"/>
              </p:cNvSpPr>
              <p:nvPr/>
            </p:nvSpPr>
            <p:spPr bwMode="auto">
              <a:xfrm>
                <a:off x="5201114" y="6646722"/>
                <a:ext cx="231775" cy="587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4" name="Rectangle 613"/>
              <p:cNvSpPr>
                <a:spLocks noChangeArrowheads="1"/>
              </p:cNvSpPr>
              <p:nvPr/>
            </p:nvSpPr>
            <p:spPr bwMode="auto">
              <a:xfrm>
                <a:off x="5209051"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5" name="Rectangle 614"/>
              <p:cNvSpPr>
                <a:spLocks noChangeArrowheads="1"/>
              </p:cNvSpPr>
              <p:nvPr/>
            </p:nvSpPr>
            <p:spPr bwMode="auto">
              <a:xfrm>
                <a:off x="5223339"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6" name="Rectangle 615"/>
              <p:cNvSpPr>
                <a:spLocks noChangeArrowheads="1"/>
              </p:cNvSpPr>
              <p:nvPr/>
            </p:nvSpPr>
            <p:spPr bwMode="auto">
              <a:xfrm>
                <a:off x="5236039"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7" name="Rectangle 616"/>
              <p:cNvSpPr>
                <a:spLocks noChangeArrowheads="1"/>
              </p:cNvSpPr>
              <p:nvPr/>
            </p:nvSpPr>
            <p:spPr bwMode="auto">
              <a:xfrm>
                <a:off x="525032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8" name="Rectangle 617"/>
              <p:cNvSpPr>
                <a:spLocks noChangeArrowheads="1"/>
              </p:cNvSpPr>
              <p:nvPr/>
            </p:nvSpPr>
            <p:spPr bwMode="auto">
              <a:xfrm>
                <a:off x="5263026"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9" name="Rectangle 618"/>
              <p:cNvSpPr>
                <a:spLocks noChangeArrowheads="1"/>
              </p:cNvSpPr>
              <p:nvPr/>
            </p:nvSpPr>
            <p:spPr bwMode="auto">
              <a:xfrm>
                <a:off x="5277314" y="6654659"/>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0" name="Oval 619"/>
              <p:cNvSpPr>
                <a:spLocks noChangeArrowheads="1"/>
              </p:cNvSpPr>
              <p:nvPr/>
            </p:nvSpPr>
            <p:spPr bwMode="auto">
              <a:xfrm>
                <a:off x="5396376" y="66689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1" name="Rectangle 620"/>
              <p:cNvSpPr>
                <a:spLocks noChangeArrowheads="1"/>
              </p:cNvSpPr>
              <p:nvPr/>
            </p:nvSpPr>
            <p:spPr bwMode="auto">
              <a:xfrm>
                <a:off x="5201114" y="6721334"/>
                <a:ext cx="231775"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2" name="Rectangle 621"/>
              <p:cNvSpPr>
                <a:spLocks noChangeArrowheads="1"/>
              </p:cNvSpPr>
              <p:nvPr/>
            </p:nvSpPr>
            <p:spPr bwMode="auto">
              <a:xfrm>
                <a:off x="5209051"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3" name="Rectangle 622"/>
              <p:cNvSpPr>
                <a:spLocks noChangeArrowheads="1"/>
              </p:cNvSpPr>
              <p:nvPr/>
            </p:nvSpPr>
            <p:spPr bwMode="auto">
              <a:xfrm>
                <a:off x="5223339"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4" name="Rectangle 623"/>
              <p:cNvSpPr>
                <a:spLocks noChangeArrowheads="1"/>
              </p:cNvSpPr>
              <p:nvPr/>
            </p:nvSpPr>
            <p:spPr bwMode="auto">
              <a:xfrm>
                <a:off x="5236039"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5" name="Rectangle 624"/>
              <p:cNvSpPr>
                <a:spLocks noChangeArrowheads="1"/>
              </p:cNvSpPr>
              <p:nvPr/>
            </p:nvSpPr>
            <p:spPr bwMode="auto">
              <a:xfrm>
                <a:off x="525032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6" name="Rectangle 625"/>
              <p:cNvSpPr>
                <a:spLocks noChangeArrowheads="1"/>
              </p:cNvSpPr>
              <p:nvPr/>
            </p:nvSpPr>
            <p:spPr bwMode="auto">
              <a:xfrm>
                <a:off x="5263026"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7" name="Rectangle 626"/>
              <p:cNvSpPr>
                <a:spLocks noChangeArrowheads="1"/>
              </p:cNvSpPr>
              <p:nvPr/>
            </p:nvSpPr>
            <p:spPr bwMode="auto">
              <a:xfrm>
                <a:off x="5277314" y="6730859"/>
                <a:ext cx="3175"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8" name="Oval 627"/>
              <p:cNvSpPr>
                <a:spLocks noChangeArrowheads="1"/>
              </p:cNvSpPr>
              <p:nvPr/>
            </p:nvSpPr>
            <p:spPr bwMode="auto">
              <a:xfrm>
                <a:off x="5396376" y="6743559"/>
                <a:ext cx="15875" cy="14288"/>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9" name="Rectangle 628"/>
              <p:cNvSpPr>
                <a:spLocks noChangeArrowheads="1"/>
              </p:cNvSpPr>
              <p:nvPr/>
            </p:nvSpPr>
            <p:spPr bwMode="auto">
              <a:xfrm>
                <a:off x="5201114" y="6797534"/>
                <a:ext cx="231775" cy="571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0" name="Rectangle 629"/>
              <p:cNvSpPr>
                <a:spLocks noChangeArrowheads="1"/>
              </p:cNvSpPr>
              <p:nvPr/>
            </p:nvSpPr>
            <p:spPr bwMode="auto">
              <a:xfrm>
                <a:off x="5209051"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1" name="Rectangle 630"/>
              <p:cNvSpPr>
                <a:spLocks noChangeArrowheads="1"/>
              </p:cNvSpPr>
              <p:nvPr/>
            </p:nvSpPr>
            <p:spPr bwMode="auto">
              <a:xfrm>
                <a:off x="5223339"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2" name="Rectangle 631"/>
              <p:cNvSpPr>
                <a:spLocks noChangeArrowheads="1"/>
              </p:cNvSpPr>
              <p:nvPr/>
            </p:nvSpPr>
            <p:spPr bwMode="auto">
              <a:xfrm>
                <a:off x="5236039"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3" name="Rectangle 632"/>
              <p:cNvSpPr>
                <a:spLocks noChangeArrowheads="1"/>
              </p:cNvSpPr>
              <p:nvPr/>
            </p:nvSpPr>
            <p:spPr bwMode="auto">
              <a:xfrm>
                <a:off x="525032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4" name="Rectangle 633"/>
              <p:cNvSpPr>
                <a:spLocks noChangeArrowheads="1"/>
              </p:cNvSpPr>
              <p:nvPr/>
            </p:nvSpPr>
            <p:spPr bwMode="auto">
              <a:xfrm>
                <a:off x="5263026"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5" name="Rectangle 634"/>
              <p:cNvSpPr>
                <a:spLocks noChangeArrowheads="1"/>
              </p:cNvSpPr>
              <p:nvPr/>
            </p:nvSpPr>
            <p:spPr bwMode="auto">
              <a:xfrm>
                <a:off x="5277314" y="6805472"/>
                <a:ext cx="3175"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6" name="Oval 635"/>
              <p:cNvSpPr>
                <a:spLocks noChangeArrowheads="1"/>
              </p:cNvSpPr>
              <p:nvPr/>
            </p:nvSpPr>
            <p:spPr bwMode="auto">
              <a:xfrm>
                <a:off x="5396376" y="6819759"/>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7" name="Rectangle 636"/>
              <p:cNvSpPr>
                <a:spLocks noChangeArrowheads="1"/>
              </p:cNvSpPr>
              <p:nvPr/>
            </p:nvSpPr>
            <p:spPr bwMode="auto">
              <a:xfrm>
                <a:off x="5517026" y="6292709"/>
                <a:ext cx="319088" cy="671513"/>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8" name="Rectangle 637"/>
              <p:cNvSpPr>
                <a:spLocks noChangeArrowheads="1"/>
              </p:cNvSpPr>
              <p:nvPr/>
            </p:nvSpPr>
            <p:spPr bwMode="auto">
              <a:xfrm>
                <a:off x="5547189" y="6326047"/>
                <a:ext cx="260350" cy="5826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9" name="Rectangle 638"/>
              <p:cNvSpPr>
                <a:spLocks noChangeArrowheads="1"/>
              </p:cNvSpPr>
              <p:nvPr/>
            </p:nvSpPr>
            <p:spPr bwMode="auto">
              <a:xfrm>
                <a:off x="5561476" y="6343509"/>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0" name="Rectangle 639"/>
              <p:cNvSpPr>
                <a:spLocks noChangeArrowheads="1"/>
              </p:cNvSpPr>
              <p:nvPr/>
            </p:nvSpPr>
            <p:spPr bwMode="auto">
              <a:xfrm>
                <a:off x="5569414"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1" name="Rectangle 640"/>
              <p:cNvSpPr>
                <a:spLocks noChangeArrowheads="1"/>
              </p:cNvSpPr>
              <p:nvPr/>
            </p:nvSpPr>
            <p:spPr bwMode="auto">
              <a:xfrm>
                <a:off x="5583701"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2" name="Rectangle 641"/>
              <p:cNvSpPr>
                <a:spLocks noChangeArrowheads="1"/>
              </p:cNvSpPr>
              <p:nvPr/>
            </p:nvSpPr>
            <p:spPr bwMode="auto">
              <a:xfrm>
                <a:off x="5596401"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3" name="Rectangle 642"/>
              <p:cNvSpPr>
                <a:spLocks noChangeArrowheads="1"/>
              </p:cNvSpPr>
              <p:nvPr/>
            </p:nvSpPr>
            <p:spPr bwMode="auto">
              <a:xfrm>
                <a:off x="5610689"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4" name="Rectangle 643"/>
              <p:cNvSpPr>
                <a:spLocks noChangeArrowheads="1"/>
              </p:cNvSpPr>
              <p:nvPr/>
            </p:nvSpPr>
            <p:spPr bwMode="auto">
              <a:xfrm>
                <a:off x="5623389"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5" name="Rectangle 644"/>
              <p:cNvSpPr>
                <a:spLocks noChangeArrowheads="1"/>
              </p:cNvSpPr>
              <p:nvPr/>
            </p:nvSpPr>
            <p:spPr bwMode="auto">
              <a:xfrm>
                <a:off x="5636089"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6" name="Oval 645"/>
              <p:cNvSpPr>
                <a:spLocks noChangeArrowheads="1"/>
              </p:cNvSpPr>
              <p:nvPr/>
            </p:nvSpPr>
            <p:spPr bwMode="auto">
              <a:xfrm>
                <a:off x="5756739" y="63657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7" name="Rectangle 646"/>
              <p:cNvSpPr>
                <a:spLocks noChangeArrowheads="1"/>
              </p:cNvSpPr>
              <p:nvPr/>
            </p:nvSpPr>
            <p:spPr bwMode="auto">
              <a:xfrm>
                <a:off x="5561476" y="6419709"/>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8" name="Rectangle 647"/>
              <p:cNvSpPr>
                <a:spLocks noChangeArrowheads="1"/>
              </p:cNvSpPr>
              <p:nvPr/>
            </p:nvSpPr>
            <p:spPr bwMode="auto">
              <a:xfrm>
                <a:off x="5569414"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9" name="Rectangle 648"/>
              <p:cNvSpPr>
                <a:spLocks noChangeArrowheads="1"/>
              </p:cNvSpPr>
              <p:nvPr/>
            </p:nvSpPr>
            <p:spPr bwMode="auto">
              <a:xfrm>
                <a:off x="5583701"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0" name="Rectangle 649"/>
              <p:cNvSpPr>
                <a:spLocks noChangeArrowheads="1"/>
              </p:cNvSpPr>
              <p:nvPr/>
            </p:nvSpPr>
            <p:spPr bwMode="auto">
              <a:xfrm>
                <a:off x="5596401"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1" name="Rectangle 650"/>
              <p:cNvSpPr>
                <a:spLocks noChangeArrowheads="1"/>
              </p:cNvSpPr>
              <p:nvPr/>
            </p:nvSpPr>
            <p:spPr bwMode="auto">
              <a:xfrm>
                <a:off x="5610689"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2" name="Rectangle 651"/>
              <p:cNvSpPr>
                <a:spLocks noChangeArrowheads="1"/>
              </p:cNvSpPr>
              <p:nvPr/>
            </p:nvSpPr>
            <p:spPr bwMode="auto">
              <a:xfrm>
                <a:off x="5623389"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3" name="Rectangle 652"/>
              <p:cNvSpPr>
                <a:spLocks noChangeArrowheads="1"/>
              </p:cNvSpPr>
              <p:nvPr/>
            </p:nvSpPr>
            <p:spPr bwMode="auto">
              <a:xfrm>
                <a:off x="5636089"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4" name="Oval 653"/>
              <p:cNvSpPr>
                <a:spLocks noChangeArrowheads="1"/>
              </p:cNvSpPr>
              <p:nvPr/>
            </p:nvSpPr>
            <p:spPr bwMode="auto">
              <a:xfrm>
                <a:off x="5756739" y="64419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5" name="Rectangle 654"/>
              <p:cNvSpPr>
                <a:spLocks noChangeArrowheads="1"/>
              </p:cNvSpPr>
              <p:nvPr/>
            </p:nvSpPr>
            <p:spPr bwMode="auto">
              <a:xfrm>
                <a:off x="5561476" y="6494322"/>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6" name="Rectangle 655"/>
              <p:cNvSpPr>
                <a:spLocks noChangeArrowheads="1"/>
              </p:cNvSpPr>
              <p:nvPr/>
            </p:nvSpPr>
            <p:spPr bwMode="auto">
              <a:xfrm>
                <a:off x="5569414"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7" name="Rectangle 656"/>
              <p:cNvSpPr>
                <a:spLocks noChangeArrowheads="1"/>
              </p:cNvSpPr>
              <p:nvPr/>
            </p:nvSpPr>
            <p:spPr bwMode="auto">
              <a:xfrm>
                <a:off x="5583701"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8" name="Rectangle 657"/>
              <p:cNvSpPr>
                <a:spLocks noChangeArrowheads="1"/>
              </p:cNvSpPr>
              <p:nvPr/>
            </p:nvSpPr>
            <p:spPr bwMode="auto">
              <a:xfrm>
                <a:off x="5596401"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9" name="Rectangle 658"/>
              <p:cNvSpPr>
                <a:spLocks noChangeArrowheads="1"/>
              </p:cNvSpPr>
              <p:nvPr/>
            </p:nvSpPr>
            <p:spPr bwMode="auto">
              <a:xfrm>
                <a:off x="5610689"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0" name="Rectangle 659"/>
              <p:cNvSpPr>
                <a:spLocks noChangeArrowheads="1"/>
              </p:cNvSpPr>
              <p:nvPr/>
            </p:nvSpPr>
            <p:spPr bwMode="auto">
              <a:xfrm>
                <a:off x="5623389"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1" name="Rectangle 660"/>
              <p:cNvSpPr>
                <a:spLocks noChangeArrowheads="1"/>
              </p:cNvSpPr>
              <p:nvPr/>
            </p:nvSpPr>
            <p:spPr bwMode="auto">
              <a:xfrm>
                <a:off x="5636089"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2" name="Oval 661"/>
              <p:cNvSpPr>
                <a:spLocks noChangeArrowheads="1"/>
              </p:cNvSpPr>
              <p:nvPr/>
            </p:nvSpPr>
            <p:spPr bwMode="auto">
              <a:xfrm>
                <a:off x="5756739" y="6516547"/>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3" name="Rectangle 662"/>
              <p:cNvSpPr>
                <a:spLocks noChangeArrowheads="1"/>
              </p:cNvSpPr>
              <p:nvPr/>
            </p:nvSpPr>
            <p:spPr bwMode="auto">
              <a:xfrm>
                <a:off x="5561476" y="6570522"/>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4" name="Rectangle 663"/>
              <p:cNvSpPr>
                <a:spLocks noChangeArrowheads="1"/>
              </p:cNvSpPr>
              <p:nvPr/>
            </p:nvSpPr>
            <p:spPr bwMode="auto">
              <a:xfrm>
                <a:off x="5569414"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5" name="Rectangle 664"/>
              <p:cNvSpPr>
                <a:spLocks noChangeArrowheads="1"/>
              </p:cNvSpPr>
              <p:nvPr/>
            </p:nvSpPr>
            <p:spPr bwMode="auto">
              <a:xfrm>
                <a:off x="5583701"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6" name="Rectangle 665"/>
              <p:cNvSpPr>
                <a:spLocks noChangeArrowheads="1"/>
              </p:cNvSpPr>
              <p:nvPr/>
            </p:nvSpPr>
            <p:spPr bwMode="auto">
              <a:xfrm>
                <a:off x="5596401"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7" name="Rectangle 666"/>
              <p:cNvSpPr>
                <a:spLocks noChangeArrowheads="1"/>
              </p:cNvSpPr>
              <p:nvPr/>
            </p:nvSpPr>
            <p:spPr bwMode="auto">
              <a:xfrm>
                <a:off x="5610689"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8" name="Rectangle 667"/>
              <p:cNvSpPr>
                <a:spLocks noChangeArrowheads="1"/>
              </p:cNvSpPr>
              <p:nvPr/>
            </p:nvSpPr>
            <p:spPr bwMode="auto">
              <a:xfrm>
                <a:off x="5623389"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9" name="Rectangle 668"/>
              <p:cNvSpPr>
                <a:spLocks noChangeArrowheads="1"/>
              </p:cNvSpPr>
              <p:nvPr/>
            </p:nvSpPr>
            <p:spPr bwMode="auto">
              <a:xfrm>
                <a:off x="5636089"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0" name="Oval 669"/>
              <p:cNvSpPr>
                <a:spLocks noChangeArrowheads="1"/>
              </p:cNvSpPr>
              <p:nvPr/>
            </p:nvSpPr>
            <p:spPr bwMode="auto">
              <a:xfrm>
                <a:off x="5756739" y="65927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1" name="Rectangle 670"/>
              <p:cNvSpPr>
                <a:spLocks noChangeArrowheads="1"/>
              </p:cNvSpPr>
              <p:nvPr/>
            </p:nvSpPr>
            <p:spPr bwMode="auto">
              <a:xfrm>
                <a:off x="5561476" y="6646722"/>
                <a:ext cx="230188" cy="587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2" name="Rectangle 671"/>
              <p:cNvSpPr>
                <a:spLocks noChangeArrowheads="1"/>
              </p:cNvSpPr>
              <p:nvPr/>
            </p:nvSpPr>
            <p:spPr bwMode="auto">
              <a:xfrm>
                <a:off x="5569414"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3" name="Rectangle 672"/>
              <p:cNvSpPr>
                <a:spLocks noChangeArrowheads="1"/>
              </p:cNvSpPr>
              <p:nvPr/>
            </p:nvSpPr>
            <p:spPr bwMode="auto">
              <a:xfrm>
                <a:off x="5583701"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4" name="Rectangle 673"/>
              <p:cNvSpPr>
                <a:spLocks noChangeArrowheads="1"/>
              </p:cNvSpPr>
              <p:nvPr/>
            </p:nvSpPr>
            <p:spPr bwMode="auto">
              <a:xfrm>
                <a:off x="5596401"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5" name="Rectangle 674"/>
              <p:cNvSpPr>
                <a:spLocks noChangeArrowheads="1"/>
              </p:cNvSpPr>
              <p:nvPr/>
            </p:nvSpPr>
            <p:spPr bwMode="auto">
              <a:xfrm>
                <a:off x="5610689"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6" name="Rectangle 675"/>
              <p:cNvSpPr>
                <a:spLocks noChangeArrowheads="1"/>
              </p:cNvSpPr>
              <p:nvPr/>
            </p:nvSpPr>
            <p:spPr bwMode="auto">
              <a:xfrm>
                <a:off x="5623389"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7" name="Rectangle 676"/>
              <p:cNvSpPr>
                <a:spLocks noChangeArrowheads="1"/>
              </p:cNvSpPr>
              <p:nvPr/>
            </p:nvSpPr>
            <p:spPr bwMode="auto">
              <a:xfrm>
                <a:off x="5636089"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8" name="Oval 677"/>
              <p:cNvSpPr>
                <a:spLocks noChangeArrowheads="1"/>
              </p:cNvSpPr>
              <p:nvPr/>
            </p:nvSpPr>
            <p:spPr bwMode="auto">
              <a:xfrm>
                <a:off x="5756739" y="66689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9" name="Rectangle 678"/>
              <p:cNvSpPr>
                <a:spLocks noChangeArrowheads="1"/>
              </p:cNvSpPr>
              <p:nvPr/>
            </p:nvSpPr>
            <p:spPr bwMode="auto">
              <a:xfrm>
                <a:off x="5561476" y="6721334"/>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0" name="Rectangle 679"/>
              <p:cNvSpPr>
                <a:spLocks noChangeArrowheads="1"/>
              </p:cNvSpPr>
              <p:nvPr/>
            </p:nvSpPr>
            <p:spPr bwMode="auto">
              <a:xfrm>
                <a:off x="5569414"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1" name="Rectangle 680"/>
              <p:cNvSpPr>
                <a:spLocks noChangeArrowheads="1"/>
              </p:cNvSpPr>
              <p:nvPr/>
            </p:nvSpPr>
            <p:spPr bwMode="auto">
              <a:xfrm>
                <a:off x="5583701"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2" name="Rectangle 681"/>
              <p:cNvSpPr>
                <a:spLocks noChangeArrowheads="1"/>
              </p:cNvSpPr>
              <p:nvPr/>
            </p:nvSpPr>
            <p:spPr bwMode="auto">
              <a:xfrm>
                <a:off x="5596401"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3" name="Rectangle 682"/>
              <p:cNvSpPr>
                <a:spLocks noChangeArrowheads="1"/>
              </p:cNvSpPr>
              <p:nvPr/>
            </p:nvSpPr>
            <p:spPr bwMode="auto">
              <a:xfrm>
                <a:off x="5610689"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4" name="Rectangle 683"/>
              <p:cNvSpPr>
                <a:spLocks noChangeArrowheads="1"/>
              </p:cNvSpPr>
              <p:nvPr/>
            </p:nvSpPr>
            <p:spPr bwMode="auto">
              <a:xfrm>
                <a:off x="5623389"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5" name="Rectangle 684"/>
              <p:cNvSpPr>
                <a:spLocks noChangeArrowheads="1"/>
              </p:cNvSpPr>
              <p:nvPr/>
            </p:nvSpPr>
            <p:spPr bwMode="auto">
              <a:xfrm>
                <a:off x="5636089"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6" name="Oval 685"/>
              <p:cNvSpPr>
                <a:spLocks noChangeArrowheads="1"/>
              </p:cNvSpPr>
              <p:nvPr/>
            </p:nvSpPr>
            <p:spPr bwMode="auto">
              <a:xfrm>
                <a:off x="5756739" y="6743559"/>
                <a:ext cx="15875" cy="14288"/>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7" name="Rectangle 686"/>
              <p:cNvSpPr>
                <a:spLocks noChangeArrowheads="1"/>
              </p:cNvSpPr>
              <p:nvPr/>
            </p:nvSpPr>
            <p:spPr bwMode="auto">
              <a:xfrm>
                <a:off x="5561476" y="6797534"/>
                <a:ext cx="230188" cy="571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8" name="Rectangle 687"/>
              <p:cNvSpPr>
                <a:spLocks noChangeArrowheads="1"/>
              </p:cNvSpPr>
              <p:nvPr/>
            </p:nvSpPr>
            <p:spPr bwMode="auto">
              <a:xfrm>
                <a:off x="5569414"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9" name="Rectangle 688"/>
              <p:cNvSpPr>
                <a:spLocks noChangeArrowheads="1"/>
              </p:cNvSpPr>
              <p:nvPr/>
            </p:nvSpPr>
            <p:spPr bwMode="auto">
              <a:xfrm>
                <a:off x="5583701"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0" name="Rectangle 689"/>
              <p:cNvSpPr>
                <a:spLocks noChangeArrowheads="1"/>
              </p:cNvSpPr>
              <p:nvPr/>
            </p:nvSpPr>
            <p:spPr bwMode="auto">
              <a:xfrm>
                <a:off x="5596401"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1" name="Rectangle 690"/>
              <p:cNvSpPr>
                <a:spLocks noChangeArrowheads="1"/>
              </p:cNvSpPr>
              <p:nvPr/>
            </p:nvSpPr>
            <p:spPr bwMode="auto">
              <a:xfrm>
                <a:off x="5610689"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2" name="Rectangle 691"/>
              <p:cNvSpPr>
                <a:spLocks noChangeArrowheads="1"/>
              </p:cNvSpPr>
              <p:nvPr/>
            </p:nvSpPr>
            <p:spPr bwMode="auto">
              <a:xfrm>
                <a:off x="5623389"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3" name="Rectangle 692"/>
              <p:cNvSpPr>
                <a:spLocks noChangeArrowheads="1"/>
              </p:cNvSpPr>
              <p:nvPr/>
            </p:nvSpPr>
            <p:spPr bwMode="auto">
              <a:xfrm>
                <a:off x="5636089"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4" name="Oval 693"/>
              <p:cNvSpPr>
                <a:spLocks noChangeArrowheads="1"/>
              </p:cNvSpPr>
              <p:nvPr/>
            </p:nvSpPr>
            <p:spPr bwMode="auto">
              <a:xfrm>
                <a:off x="5756739" y="6819759"/>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5" name="Rectangle 694"/>
              <p:cNvSpPr>
                <a:spLocks noChangeArrowheads="1"/>
              </p:cNvSpPr>
              <p:nvPr/>
            </p:nvSpPr>
            <p:spPr bwMode="auto">
              <a:xfrm>
                <a:off x="5517026" y="6292709"/>
                <a:ext cx="319088" cy="671513"/>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6" name="Rectangle 695"/>
              <p:cNvSpPr>
                <a:spLocks noChangeArrowheads="1"/>
              </p:cNvSpPr>
              <p:nvPr/>
            </p:nvSpPr>
            <p:spPr bwMode="auto">
              <a:xfrm>
                <a:off x="5547189" y="6326047"/>
                <a:ext cx="260350" cy="5826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7" name="Rectangle 696"/>
              <p:cNvSpPr>
                <a:spLocks noChangeArrowheads="1"/>
              </p:cNvSpPr>
              <p:nvPr/>
            </p:nvSpPr>
            <p:spPr bwMode="auto">
              <a:xfrm>
                <a:off x="5561476" y="6343509"/>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8" name="Rectangle 697"/>
              <p:cNvSpPr>
                <a:spLocks noChangeArrowheads="1"/>
              </p:cNvSpPr>
              <p:nvPr/>
            </p:nvSpPr>
            <p:spPr bwMode="auto">
              <a:xfrm>
                <a:off x="5569414"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9" name="Rectangle 698"/>
              <p:cNvSpPr>
                <a:spLocks noChangeArrowheads="1"/>
              </p:cNvSpPr>
              <p:nvPr/>
            </p:nvSpPr>
            <p:spPr bwMode="auto">
              <a:xfrm>
                <a:off x="5583701"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0" name="Rectangle 699"/>
              <p:cNvSpPr>
                <a:spLocks noChangeArrowheads="1"/>
              </p:cNvSpPr>
              <p:nvPr/>
            </p:nvSpPr>
            <p:spPr bwMode="auto">
              <a:xfrm>
                <a:off x="5596401"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1" name="Rectangle 700"/>
              <p:cNvSpPr>
                <a:spLocks noChangeArrowheads="1"/>
              </p:cNvSpPr>
              <p:nvPr/>
            </p:nvSpPr>
            <p:spPr bwMode="auto">
              <a:xfrm>
                <a:off x="5610689"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2" name="Rectangle 701"/>
              <p:cNvSpPr>
                <a:spLocks noChangeArrowheads="1"/>
              </p:cNvSpPr>
              <p:nvPr/>
            </p:nvSpPr>
            <p:spPr bwMode="auto">
              <a:xfrm>
                <a:off x="5623389" y="6353034"/>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3" name="Rectangle 702"/>
              <p:cNvSpPr>
                <a:spLocks noChangeArrowheads="1"/>
              </p:cNvSpPr>
              <p:nvPr/>
            </p:nvSpPr>
            <p:spPr bwMode="auto">
              <a:xfrm>
                <a:off x="5636089" y="6353034"/>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4" name="Oval 703"/>
              <p:cNvSpPr>
                <a:spLocks noChangeArrowheads="1"/>
              </p:cNvSpPr>
              <p:nvPr/>
            </p:nvSpPr>
            <p:spPr bwMode="auto">
              <a:xfrm>
                <a:off x="5756739" y="63657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5" name="Rectangle 704"/>
              <p:cNvSpPr>
                <a:spLocks noChangeArrowheads="1"/>
              </p:cNvSpPr>
              <p:nvPr/>
            </p:nvSpPr>
            <p:spPr bwMode="auto">
              <a:xfrm>
                <a:off x="5561476" y="6419709"/>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6" name="Rectangle 705"/>
              <p:cNvSpPr>
                <a:spLocks noChangeArrowheads="1"/>
              </p:cNvSpPr>
              <p:nvPr/>
            </p:nvSpPr>
            <p:spPr bwMode="auto">
              <a:xfrm>
                <a:off x="5569414"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7" name="Rectangle 706"/>
              <p:cNvSpPr>
                <a:spLocks noChangeArrowheads="1"/>
              </p:cNvSpPr>
              <p:nvPr/>
            </p:nvSpPr>
            <p:spPr bwMode="auto">
              <a:xfrm>
                <a:off x="5583701"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8" name="Rectangle 707"/>
              <p:cNvSpPr>
                <a:spLocks noChangeArrowheads="1"/>
              </p:cNvSpPr>
              <p:nvPr/>
            </p:nvSpPr>
            <p:spPr bwMode="auto">
              <a:xfrm>
                <a:off x="5596401"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89" name="Rectangle 708"/>
              <p:cNvSpPr>
                <a:spLocks noChangeArrowheads="1"/>
              </p:cNvSpPr>
              <p:nvPr/>
            </p:nvSpPr>
            <p:spPr bwMode="auto">
              <a:xfrm>
                <a:off x="5610689"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0" name="Rectangle 709"/>
              <p:cNvSpPr>
                <a:spLocks noChangeArrowheads="1"/>
              </p:cNvSpPr>
              <p:nvPr/>
            </p:nvSpPr>
            <p:spPr bwMode="auto">
              <a:xfrm>
                <a:off x="5623389" y="6427647"/>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1" name="Rectangle 710"/>
              <p:cNvSpPr>
                <a:spLocks noChangeArrowheads="1"/>
              </p:cNvSpPr>
              <p:nvPr/>
            </p:nvSpPr>
            <p:spPr bwMode="auto">
              <a:xfrm>
                <a:off x="5636089" y="6427647"/>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2" name="Oval 711"/>
              <p:cNvSpPr>
                <a:spLocks noChangeArrowheads="1"/>
              </p:cNvSpPr>
              <p:nvPr/>
            </p:nvSpPr>
            <p:spPr bwMode="auto">
              <a:xfrm>
                <a:off x="5756739" y="6441934"/>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3" name="Rectangle 712"/>
              <p:cNvSpPr>
                <a:spLocks noChangeArrowheads="1"/>
              </p:cNvSpPr>
              <p:nvPr/>
            </p:nvSpPr>
            <p:spPr bwMode="auto">
              <a:xfrm>
                <a:off x="5561476" y="6494322"/>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4" name="Rectangle 713"/>
              <p:cNvSpPr>
                <a:spLocks noChangeArrowheads="1"/>
              </p:cNvSpPr>
              <p:nvPr/>
            </p:nvSpPr>
            <p:spPr bwMode="auto">
              <a:xfrm>
                <a:off x="5569414"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5" name="Rectangle 714"/>
              <p:cNvSpPr>
                <a:spLocks noChangeArrowheads="1"/>
              </p:cNvSpPr>
              <p:nvPr/>
            </p:nvSpPr>
            <p:spPr bwMode="auto">
              <a:xfrm>
                <a:off x="5583701"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6" name="Rectangle 715"/>
              <p:cNvSpPr>
                <a:spLocks noChangeArrowheads="1"/>
              </p:cNvSpPr>
              <p:nvPr/>
            </p:nvSpPr>
            <p:spPr bwMode="auto">
              <a:xfrm>
                <a:off x="5596401"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7" name="Rectangle 716"/>
              <p:cNvSpPr>
                <a:spLocks noChangeArrowheads="1"/>
              </p:cNvSpPr>
              <p:nvPr/>
            </p:nvSpPr>
            <p:spPr bwMode="auto">
              <a:xfrm>
                <a:off x="5610689"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8" name="Rectangle 717"/>
              <p:cNvSpPr>
                <a:spLocks noChangeArrowheads="1"/>
              </p:cNvSpPr>
              <p:nvPr/>
            </p:nvSpPr>
            <p:spPr bwMode="auto">
              <a:xfrm>
                <a:off x="5623389" y="65038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99" name="Rectangle 718"/>
              <p:cNvSpPr>
                <a:spLocks noChangeArrowheads="1"/>
              </p:cNvSpPr>
              <p:nvPr/>
            </p:nvSpPr>
            <p:spPr bwMode="auto">
              <a:xfrm>
                <a:off x="5636089" y="65038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0" name="Oval 719"/>
              <p:cNvSpPr>
                <a:spLocks noChangeArrowheads="1"/>
              </p:cNvSpPr>
              <p:nvPr/>
            </p:nvSpPr>
            <p:spPr bwMode="auto">
              <a:xfrm>
                <a:off x="5756739" y="6516547"/>
                <a:ext cx="15875" cy="15875"/>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1" name="Rectangle 720"/>
              <p:cNvSpPr>
                <a:spLocks noChangeArrowheads="1"/>
              </p:cNvSpPr>
              <p:nvPr/>
            </p:nvSpPr>
            <p:spPr bwMode="auto">
              <a:xfrm>
                <a:off x="5561476" y="6570522"/>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2" name="Rectangle 721"/>
              <p:cNvSpPr>
                <a:spLocks noChangeArrowheads="1"/>
              </p:cNvSpPr>
              <p:nvPr/>
            </p:nvSpPr>
            <p:spPr bwMode="auto">
              <a:xfrm>
                <a:off x="5569414"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3" name="Rectangle 722"/>
              <p:cNvSpPr>
                <a:spLocks noChangeArrowheads="1"/>
              </p:cNvSpPr>
              <p:nvPr/>
            </p:nvSpPr>
            <p:spPr bwMode="auto">
              <a:xfrm>
                <a:off x="5583701"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4" name="Rectangle 723"/>
              <p:cNvSpPr>
                <a:spLocks noChangeArrowheads="1"/>
              </p:cNvSpPr>
              <p:nvPr/>
            </p:nvSpPr>
            <p:spPr bwMode="auto">
              <a:xfrm>
                <a:off x="5596401"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5" name="Rectangle 724"/>
              <p:cNvSpPr>
                <a:spLocks noChangeArrowheads="1"/>
              </p:cNvSpPr>
              <p:nvPr/>
            </p:nvSpPr>
            <p:spPr bwMode="auto">
              <a:xfrm>
                <a:off x="5610689"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6" name="Rectangle 725"/>
              <p:cNvSpPr>
                <a:spLocks noChangeArrowheads="1"/>
              </p:cNvSpPr>
              <p:nvPr/>
            </p:nvSpPr>
            <p:spPr bwMode="auto">
              <a:xfrm>
                <a:off x="5623389" y="6580047"/>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7" name="Rectangle 726"/>
              <p:cNvSpPr>
                <a:spLocks noChangeArrowheads="1"/>
              </p:cNvSpPr>
              <p:nvPr/>
            </p:nvSpPr>
            <p:spPr bwMode="auto">
              <a:xfrm>
                <a:off x="5636089" y="6580047"/>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8" name="Oval 727"/>
              <p:cNvSpPr>
                <a:spLocks noChangeArrowheads="1"/>
              </p:cNvSpPr>
              <p:nvPr/>
            </p:nvSpPr>
            <p:spPr bwMode="auto">
              <a:xfrm>
                <a:off x="5756739" y="65927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9" name="Rectangle 728"/>
              <p:cNvSpPr>
                <a:spLocks noChangeArrowheads="1"/>
              </p:cNvSpPr>
              <p:nvPr/>
            </p:nvSpPr>
            <p:spPr bwMode="auto">
              <a:xfrm>
                <a:off x="5561476" y="6646722"/>
                <a:ext cx="230188" cy="5873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0" name="Rectangle 729"/>
              <p:cNvSpPr>
                <a:spLocks noChangeArrowheads="1"/>
              </p:cNvSpPr>
              <p:nvPr/>
            </p:nvSpPr>
            <p:spPr bwMode="auto">
              <a:xfrm>
                <a:off x="5569414"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1" name="Rectangle 730"/>
              <p:cNvSpPr>
                <a:spLocks noChangeArrowheads="1"/>
              </p:cNvSpPr>
              <p:nvPr/>
            </p:nvSpPr>
            <p:spPr bwMode="auto">
              <a:xfrm>
                <a:off x="5583701"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2" name="Rectangle 731"/>
              <p:cNvSpPr>
                <a:spLocks noChangeArrowheads="1"/>
              </p:cNvSpPr>
              <p:nvPr/>
            </p:nvSpPr>
            <p:spPr bwMode="auto">
              <a:xfrm>
                <a:off x="5596401"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3" name="Rectangle 732"/>
              <p:cNvSpPr>
                <a:spLocks noChangeArrowheads="1"/>
              </p:cNvSpPr>
              <p:nvPr/>
            </p:nvSpPr>
            <p:spPr bwMode="auto">
              <a:xfrm>
                <a:off x="5610689"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4" name="Rectangle 733"/>
              <p:cNvSpPr>
                <a:spLocks noChangeArrowheads="1"/>
              </p:cNvSpPr>
              <p:nvPr/>
            </p:nvSpPr>
            <p:spPr bwMode="auto">
              <a:xfrm>
                <a:off x="5623389" y="66546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5" name="Rectangle 734"/>
              <p:cNvSpPr>
                <a:spLocks noChangeArrowheads="1"/>
              </p:cNvSpPr>
              <p:nvPr/>
            </p:nvSpPr>
            <p:spPr bwMode="auto">
              <a:xfrm>
                <a:off x="5636089" y="66546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6" name="Oval 735"/>
              <p:cNvSpPr>
                <a:spLocks noChangeArrowheads="1"/>
              </p:cNvSpPr>
              <p:nvPr/>
            </p:nvSpPr>
            <p:spPr bwMode="auto">
              <a:xfrm>
                <a:off x="5756739" y="6668947"/>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7" name="Rectangle 736"/>
              <p:cNvSpPr>
                <a:spLocks noChangeArrowheads="1"/>
              </p:cNvSpPr>
              <p:nvPr/>
            </p:nvSpPr>
            <p:spPr bwMode="auto">
              <a:xfrm>
                <a:off x="5561476" y="6721334"/>
                <a:ext cx="23018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8" name="Rectangle 737"/>
              <p:cNvSpPr>
                <a:spLocks noChangeArrowheads="1"/>
              </p:cNvSpPr>
              <p:nvPr/>
            </p:nvSpPr>
            <p:spPr bwMode="auto">
              <a:xfrm>
                <a:off x="5569414"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9" name="Rectangle 738"/>
              <p:cNvSpPr>
                <a:spLocks noChangeArrowheads="1"/>
              </p:cNvSpPr>
              <p:nvPr/>
            </p:nvSpPr>
            <p:spPr bwMode="auto">
              <a:xfrm>
                <a:off x="5583701"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0" name="Rectangle 739"/>
              <p:cNvSpPr>
                <a:spLocks noChangeArrowheads="1"/>
              </p:cNvSpPr>
              <p:nvPr/>
            </p:nvSpPr>
            <p:spPr bwMode="auto">
              <a:xfrm>
                <a:off x="5596401"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1" name="Rectangle 740"/>
              <p:cNvSpPr>
                <a:spLocks noChangeArrowheads="1"/>
              </p:cNvSpPr>
              <p:nvPr/>
            </p:nvSpPr>
            <p:spPr bwMode="auto">
              <a:xfrm>
                <a:off x="5610689"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2" name="Rectangle 741"/>
              <p:cNvSpPr>
                <a:spLocks noChangeArrowheads="1"/>
              </p:cNvSpPr>
              <p:nvPr/>
            </p:nvSpPr>
            <p:spPr bwMode="auto">
              <a:xfrm>
                <a:off x="5623389" y="6730859"/>
                <a:ext cx="6350"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3" name="Rectangle 742"/>
              <p:cNvSpPr>
                <a:spLocks noChangeArrowheads="1"/>
              </p:cNvSpPr>
              <p:nvPr/>
            </p:nvSpPr>
            <p:spPr bwMode="auto">
              <a:xfrm>
                <a:off x="5636089" y="6730859"/>
                <a:ext cx="7938" cy="3968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4" name="Oval 743"/>
              <p:cNvSpPr>
                <a:spLocks noChangeArrowheads="1"/>
              </p:cNvSpPr>
              <p:nvPr/>
            </p:nvSpPr>
            <p:spPr bwMode="auto">
              <a:xfrm>
                <a:off x="5756739" y="6743559"/>
                <a:ext cx="15875" cy="14288"/>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5" name="Rectangle 744"/>
              <p:cNvSpPr>
                <a:spLocks noChangeArrowheads="1"/>
              </p:cNvSpPr>
              <p:nvPr/>
            </p:nvSpPr>
            <p:spPr bwMode="auto">
              <a:xfrm>
                <a:off x="5561476" y="6797534"/>
                <a:ext cx="230188" cy="5715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6" name="Rectangle 745"/>
              <p:cNvSpPr>
                <a:spLocks noChangeArrowheads="1"/>
              </p:cNvSpPr>
              <p:nvPr/>
            </p:nvSpPr>
            <p:spPr bwMode="auto">
              <a:xfrm>
                <a:off x="5569414"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7" name="Rectangle 746"/>
              <p:cNvSpPr>
                <a:spLocks noChangeArrowheads="1"/>
              </p:cNvSpPr>
              <p:nvPr/>
            </p:nvSpPr>
            <p:spPr bwMode="auto">
              <a:xfrm>
                <a:off x="5583701"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8" name="Rectangle 747"/>
              <p:cNvSpPr>
                <a:spLocks noChangeArrowheads="1"/>
              </p:cNvSpPr>
              <p:nvPr/>
            </p:nvSpPr>
            <p:spPr bwMode="auto">
              <a:xfrm>
                <a:off x="5596401"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9" name="Rectangle 748"/>
              <p:cNvSpPr>
                <a:spLocks noChangeArrowheads="1"/>
              </p:cNvSpPr>
              <p:nvPr/>
            </p:nvSpPr>
            <p:spPr bwMode="auto">
              <a:xfrm>
                <a:off x="5610689"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0" name="Rectangle 749"/>
              <p:cNvSpPr>
                <a:spLocks noChangeArrowheads="1"/>
              </p:cNvSpPr>
              <p:nvPr/>
            </p:nvSpPr>
            <p:spPr bwMode="auto">
              <a:xfrm>
                <a:off x="5623389" y="6805472"/>
                <a:ext cx="6350"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1" name="Rectangle 750"/>
              <p:cNvSpPr>
                <a:spLocks noChangeArrowheads="1"/>
              </p:cNvSpPr>
              <p:nvPr/>
            </p:nvSpPr>
            <p:spPr bwMode="auto">
              <a:xfrm>
                <a:off x="5636089" y="6805472"/>
                <a:ext cx="7938" cy="4127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2" name="Oval 751"/>
              <p:cNvSpPr>
                <a:spLocks noChangeArrowheads="1"/>
              </p:cNvSpPr>
              <p:nvPr/>
            </p:nvSpPr>
            <p:spPr bwMode="auto">
              <a:xfrm>
                <a:off x="5756739" y="6819759"/>
                <a:ext cx="15875" cy="12700"/>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3" name="Freeform 159"/>
              <p:cNvSpPr>
                <a:spLocks/>
              </p:cNvSpPr>
              <p:nvPr/>
            </p:nvSpPr>
            <p:spPr bwMode="auto">
              <a:xfrm>
                <a:off x="5296745" y="6259463"/>
                <a:ext cx="69182" cy="35327"/>
              </a:xfrm>
              <a:custGeom>
                <a:avLst/>
                <a:gdLst>
                  <a:gd name="T0" fmla="*/ 16 w 33"/>
                  <a:gd name="T1" fmla="*/ 0 h 17"/>
                  <a:gd name="T2" fmla="*/ 0 w 33"/>
                  <a:gd name="T3" fmla="*/ 17 h 17"/>
                  <a:gd name="T4" fmla="*/ 33 w 33"/>
                  <a:gd name="T5" fmla="*/ 17 h 17"/>
                  <a:gd name="T6" fmla="*/ 16 w 33"/>
                  <a:gd name="T7" fmla="*/ 0 h 17"/>
                </a:gdLst>
                <a:ahLst/>
                <a:cxnLst>
                  <a:cxn ang="0">
                    <a:pos x="T0" y="T1"/>
                  </a:cxn>
                  <a:cxn ang="0">
                    <a:pos x="T2" y="T3"/>
                  </a:cxn>
                  <a:cxn ang="0">
                    <a:pos x="T4" y="T5"/>
                  </a:cxn>
                  <a:cxn ang="0">
                    <a:pos x="T6" y="T7"/>
                  </a:cxn>
                </a:cxnLst>
                <a:rect l="0" t="0" r="r" b="b"/>
                <a:pathLst>
                  <a:path w="33" h="17">
                    <a:moveTo>
                      <a:pt x="16" y="0"/>
                    </a:moveTo>
                    <a:cubicBezTo>
                      <a:pt x="8" y="0"/>
                      <a:pt x="0" y="8"/>
                      <a:pt x="0" y="17"/>
                    </a:cubicBezTo>
                    <a:cubicBezTo>
                      <a:pt x="33" y="17"/>
                      <a:pt x="33" y="17"/>
                      <a:pt x="33" y="17"/>
                    </a:cubicBezTo>
                    <a:cubicBezTo>
                      <a:pt x="33" y="8"/>
                      <a:pt x="25" y="0"/>
                      <a:pt x="16" y="0"/>
                    </a:cubicBezTo>
                    <a:close/>
                  </a:path>
                </a:pathLst>
              </a:custGeom>
              <a:solidFill>
                <a:srgbClr val="FF8C00"/>
              </a:solidFill>
              <a:ln>
                <a:noFill/>
              </a:ln>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4" name="Freeform 159"/>
              <p:cNvSpPr>
                <a:spLocks/>
              </p:cNvSpPr>
              <p:nvPr/>
            </p:nvSpPr>
            <p:spPr bwMode="auto">
              <a:xfrm>
                <a:off x="4927651" y="6259463"/>
                <a:ext cx="69182" cy="35327"/>
              </a:xfrm>
              <a:custGeom>
                <a:avLst/>
                <a:gdLst>
                  <a:gd name="T0" fmla="*/ 16 w 33"/>
                  <a:gd name="T1" fmla="*/ 0 h 17"/>
                  <a:gd name="T2" fmla="*/ 0 w 33"/>
                  <a:gd name="T3" fmla="*/ 17 h 17"/>
                  <a:gd name="T4" fmla="*/ 33 w 33"/>
                  <a:gd name="T5" fmla="*/ 17 h 17"/>
                  <a:gd name="T6" fmla="*/ 16 w 33"/>
                  <a:gd name="T7" fmla="*/ 0 h 17"/>
                </a:gdLst>
                <a:ahLst/>
                <a:cxnLst>
                  <a:cxn ang="0">
                    <a:pos x="T0" y="T1"/>
                  </a:cxn>
                  <a:cxn ang="0">
                    <a:pos x="T2" y="T3"/>
                  </a:cxn>
                  <a:cxn ang="0">
                    <a:pos x="T4" y="T5"/>
                  </a:cxn>
                  <a:cxn ang="0">
                    <a:pos x="T6" y="T7"/>
                  </a:cxn>
                </a:cxnLst>
                <a:rect l="0" t="0" r="r" b="b"/>
                <a:pathLst>
                  <a:path w="33" h="17">
                    <a:moveTo>
                      <a:pt x="16" y="0"/>
                    </a:moveTo>
                    <a:cubicBezTo>
                      <a:pt x="8" y="0"/>
                      <a:pt x="0" y="8"/>
                      <a:pt x="0" y="17"/>
                    </a:cubicBezTo>
                    <a:cubicBezTo>
                      <a:pt x="33" y="17"/>
                      <a:pt x="33" y="17"/>
                      <a:pt x="33" y="17"/>
                    </a:cubicBezTo>
                    <a:cubicBezTo>
                      <a:pt x="33" y="8"/>
                      <a:pt x="25" y="0"/>
                      <a:pt x="16" y="0"/>
                    </a:cubicBezTo>
                    <a:close/>
                  </a:path>
                </a:pathLst>
              </a:custGeom>
              <a:solidFill>
                <a:schemeClr val="accent5"/>
              </a:solidFill>
              <a:ln>
                <a:noFill/>
              </a:ln>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5" name="Freeform 534"/>
              <p:cNvSpPr/>
              <p:nvPr/>
            </p:nvSpPr>
            <p:spPr bwMode="auto">
              <a:xfrm>
                <a:off x="5334000" y="5857439"/>
                <a:ext cx="1210125" cy="413187"/>
              </a:xfrm>
              <a:custGeom>
                <a:avLst/>
                <a:gdLst>
                  <a:gd name="connsiteX0" fmla="*/ 0 w 1209675"/>
                  <a:gd name="connsiteY0" fmla="*/ 600075 h 600075"/>
                  <a:gd name="connsiteX1" fmla="*/ 974725 w 1209675"/>
                  <a:gd name="connsiteY1" fmla="*/ 0 h 600075"/>
                  <a:gd name="connsiteX2" fmla="*/ 1209675 w 1209675"/>
                  <a:gd name="connsiteY2" fmla="*/ 450850 h 600075"/>
                  <a:gd name="connsiteX0" fmla="*/ 0 w 1209675"/>
                  <a:gd name="connsiteY0" fmla="*/ 605143 h 605143"/>
                  <a:gd name="connsiteX1" fmla="*/ 974725 w 1209675"/>
                  <a:gd name="connsiteY1" fmla="*/ 5068 h 605143"/>
                  <a:gd name="connsiteX2" fmla="*/ 1209675 w 1209675"/>
                  <a:gd name="connsiteY2" fmla="*/ 455918 h 605143"/>
                  <a:gd name="connsiteX0" fmla="*/ 0 w 1209675"/>
                  <a:gd name="connsiteY0" fmla="*/ 605143 h 605143"/>
                  <a:gd name="connsiteX1" fmla="*/ 974725 w 1209675"/>
                  <a:gd name="connsiteY1" fmla="*/ 5068 h 605143"/>
                  <a:gd name="connsiteX2" fmla="*/ 1209675 w 1209675"/>
                  <a:gd name="connsiteY2" fmla="*/ 455918 h 605143"/>
                  <a:gd name="connsiteX0" fmla="*/ 0 w 1209675"/>
                  <a:gd name="connsiteY0" fmla="*/ 604638 h 604638"/>
                  <a:gd name="connsiteX1" fmla="*/ 974725 w 1209675"/>
                  <a:gd name="connsiteY1" fmla="*/ 4563 h 604638"/>
                  <a:gd name="connsiteX2" fmla="*/ 1209675 w 1209675"/>
                  <a:gd name="connsiteY2" fmla="*/ 455413 h 604638"/>
                  <a:gd name="connsiteX0" fmla="*/ 0 w 1209675"/>
                  <a:gd name="connsiteY0" fmla="*/ 419596 h 419596"/>
                  <a:gd name="connsiteX1" fmla="*/ 952500 w 1209675"/>
                  <a:gd name="connsiteY1" fmla="*/ 6846 h 419596"/>
                  <a:gd name="connsiteX2" fmla="*/ 1209675 w 1209675"/>
                  <a:gd name="connsiteY2" fmla="*/ 270371 h 419596"/>
                  <a:gd name="connsiteX0" fmla="*/ 0 w 1209675"/>
                  <a:gd name="connsiteY0" fmla="*/ 419075 h 419075"/>
                  <a:gd name="connsiteX1" fmla="*/ 952500 w 1209675"/>
                  <a:gd name="connsiteY1" fmla="*/ 6325 h 419075"/>
                  <a:gd name="connsiteX2" fmla="*/ 1209675 w 1209675"/>
                  <a:gd name="connsiteY2" fmla="*/ 269850 h 419075"/>
                  <a:gd name="connsiteX0" fmla="*/ 0 w 1209675"/>
                  <a:gd name="connsiteY0" fmla="*/ 413187 h 413187"/>
                  <a:gd name="connsiteX1" fmla="*/ 952500 w 1209675"/>
                  <a:gd name="connsiteY1" fmla="*/ 437 h 413187"/>
                  <a:gd name="connsiteX2" fmla="*/ 1209675 w 1209675"/>
                  <a:gd name="connsiteY2" fmla="*/ 263962 h 413187"/>
                  <a:gd name="connsiteX0" fmla="*/ 0 w 1209675"/>
                  <a:gd name="connsiteY0" fmla="*/ 415865 h 415865"/>
                  <a:gd name="connsiteX1" fmla="*/ 952500 w 1209675"/>
                  <a:gd name="connsiteY1" fmla="*/ 3115 h 415865"/>
                  <a:gd name="connsiteX2" fmla="*/ 1209675 w 1209675"/>
                  <a:gd name="connsiteY2" fmla="*/ 266640 h 415865"/>
                  <a:gd name="connsiteX0" fmla="*/ 0 w 1209675"/>
                  <a:gd name="connsiteY0" fmla="*/ 415865 h 415865"/>
                  <a:gd name="connsiteX1" fmla="*/ 952500 w 1209675"/>
                  <a:gd name="connsiteY1" fmla="*/ 3115 h 415865"/>
                  <a:gd name="connsiteX2" fmla="*/ 1209675 w 1209675"/>
                  <a:gd name="connsiteY2" fmla="*/ 266640 h 415865"/>
                  <a:gd name="connsiteX0" fmla="*/ 0 w 1210057"/>
                  <a:gd name="connsiteY0" fmla="*/ 415865 h 415865"/>
                  <a:gd name="connsiteX1" fmla="*/ 952500 w 1210057"/>
                  <a:gd name="connsiteY1" fmla="*/ 3115 h 415865"/>
                  <a:gd name="connsiteX2" fmla="*/ 1209675 w 1210057"/>
                  <a:gd name="connsiteY2" fmla="*/ 266640 h 415865"/>
                  <a:gd name="connsiteX0" fmla="*/ 0 w 1210125"/>
                  <a:gd name="connsiteY0" fmla="*/ 413187 h 413187"/>
                  <a:gd name="connsiteX1" fmla="*/ 952500 w 1210125"/>
                  <a:gd name="connsiteY1" fmla="*/ 437 h 413187"/>
                  <a:gd name="connsiteX2" fmla="*/ 1209675 w 1210125"/>
                  <a:gd name="connsiteY2" fmla="*/ 263962 h 413187"/>
                </a:gdLst>
                <a:ahLst/>
                <a:cxnLst>
                  <a:cxn ang="0">
                    <a:pos x="connsiteX0" y="connsiteY0"/>
                  </a:cxn>
                  <a:cxn ang="0">
                    <a:pos x="connsiteX1" y="connsiteY1"/>
                  </a:cxn>
                  <a:cxn ang="0">
                    <a:pos x="connsiteX2" y="connsiteY2"/>
                  </a:cxn>
                </a:cxnLst>
                <a:rect l="l" t="t" r="r" b="b"/>
                <a:pathLst>
                  <a:path w="1210125" h="413187">
                    <a:moveTo>
                      <a:pt x="0" y="413187"/>
                    </a:moveTo>
                    <a:cubicBezTo>
                      <a:pt x="131233" y="302062"/>
                      <a:pt x="712258" y="-13321"/>
                      <a:pt x="952500" y="437"/>
                    </a:cubicBezTo>
                    <a:cubicBezTo>
                      <a:pt x="1192742" y="14195"/>
                      <a:pt x="1213908" y="234329"/>
                      <a:pt x="1209675" y="263962"/>
                    </a:cubicBezTo>
                  </a:path>
                </a:pathLst>
              </a:custGeom>
              <a:noFill/>
              <a:ln w="1524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sz="1239" dirty="0">
                  <a:solidFill>
                    <a:srgbClr val="FFFFFF"/>
                  </a:solidFill>
                </a:endParaRPr>
              </a:p>
            </p:txBody>
          </p:sp>
          <p:sp>
            <p:nvSpPr>
              <p:cNvPr id="536" name="Freeform 535"/>
              <p:cNvSpPr/>
              <p:nvPr/>
            </p:nvSpPr>
            <p:spPr bwMode="auto">
              <a:xfrm>
                <a:off x="4994275" y="5769620"/>
                <a:ext cx="1831997" cy="501006"/>
              </a:xfrm>
              <a:custGeom>
                <a:avLst/>
                <a:gdLst>
                  <a:gd name="connsiteX0" fmla="*/ 0 w 1209675"/>
                  <a:gd name="connsiteY0" fmla="*/ 600075 h 600075"/>
                  <a:gd name="connsiteX1" fmla="*/ 974725 w 1209675"/>
                  <a:gd name="connsiteY1" fmla="*/ 0 h 600075"/>
                  <a:gd name="connsiteX2" fmla="*/ 1209675 w 1209675"/>
                  <a:gd name="connsiteY2" fmla="*/ 450850 h 600075"/>
                  <a:gd name="connsiteX0" fmla="*/ 0 w 1209675"/>
                  <a:gd name="connsiteY0" fmla="*/ 605143 h 605143"/>
                  <a:gd name="connsiteX1" fmla="*/ 974725 w 1209675"/>
                  <a:gd name="connsiteY1" fmla="*/ 5068 h 605143"/>
                  <a:gd name="connsiteX2" fmla="*/ 1209675 w 1209675"/>
                  <a:gd name="connsiteY2" fmla="*/ 455918 h 605143"/>
                  <a:gd name="connsiteX0" fmla="*/ 0 w 1209675"/>
                  <a:gd name="connsiteY0" fmla="*/ 605143 h 605143"/>
                  <a:gd name="connsiteX1" fmla="*/ 974725 w 1209675"/>
                  <a:gd name="connsiteY1" fmla="*/ 5068 h 605143"/>
                  <a:gd name="connsiteX2" fmla="*/ 1209675 w 1209675"/>
                  <a:gd name="connsiteY2" fmla="*/ 455918 h 605143"/>
                  <a:gd name="connsiteX0" fmla="*/ 0 w 1209675"/>
                  <a:gd name="connsiteY0" fmla="*/ 604638 h 604638"/>
                  <a:gd name="connsiteX1" fmla="*/ 974725 w 1209675"/>
                  <a:gd name="connsiteY1" fmla="*/ 4563 h 604638"/>
                  <a:gd name="connsiteX2" fmla="*/ 1209675 w 1209675"/>
                  <a:gd name="connsiteY2" fmla="*/ 455413 h 604638"/>
                  <a:gd name="connsiteX0" fmla="*/ 0 w 1209675"/>
                  <a:gd name="connsiteY0" fmla="*/ 419596 h 419596"/>
                  <a:gd name="connsiteX1" fmla="*/ 952500 w 1209675"/>
                  <a:gd name="connsiteY1" fmla="*/ 6846 h 419596"/>
                  <a:gd name="connsiteX2" fmla="*/ 1209675 w 1209675"/>
                  <a:gd name="connsiteY2" fmla="*/ 270371 h 419596"/>
                  <a:gd name="connsiteX0" fmla="*/ 0 w 1209675"/>
                  <a:gd name="connsiteY0" fmla="*/ 419075 h 419075"/>
                  <a:gd name="connsiteX1" fmla="*/ 952500 w 1209675"/>
                  <a:gd name="connsiteY1" fmla="*/ 6325 h 419075"/>
                  <a:gd name="connsiteX2" fmla="*/ 1209675 w 1209675"/>
                  <a:gd name="connsiteY2" fmla="*/ 269850 h 419075"/>
                  <a:gd name="connsiteX0" fmla="*/ 0 w 1209675"/>
                  <a:gd name="connsiteY0" fmla="*/ 413187 h 413187"/>
                  <a:gd name="connsiteX1" fmla="*/ 952500 w 1209675"/>
                  <a:gd name="connsiteY1" fmla="*/ 437 h 413187"/>
                  <a:gd name="connsiteX2" fmla="*/ 1209675 w 1209675"/>
                  <a:gd name="connsiteY2" fmla="*/ 263962 h 413187"/>
                  <a:gd name="connsiteX0" fmla="*/ 0 w 1209675"/>
                  <a:gd name="connsiteY0" fmla="*/ 415865 h 415865"/>
                  <a:gd name="connsiteX1" fmla="*/ 952500 w 1209675"/>
                  <a:gd name="connsiteY1" fmla="*/ 3115 h 415865"/>
                  <a:gd name="connsiteX2" fmla="*/ 1209675 w 1209675"/>
                  <a:gd name="connsiteY2" fmla="*/ 266640 h 415865"/>
                  <a:gd name="connsiteX0" fmla="*/ 0 w 1209675"/>
                  <a:gd name="connsiteY0" fmla="*/ 415865 h 415865"/>
                  <a:gd name="connsiteX1" fmla="*/ 952500 w 1209675"/>
                  <a:gd name="connsiteY1" fmla="*/ 3115 h 415865"/>
                  <a:gd name="connsiteX2" fmla="*/ 1209675 w 1209675"/>
                  <a:gd name="connsiteY2" fmla="*/ 266640 h 415865"/>
                  <a:gd name="connsiteX0" fmla="*/ 0 w 1210057"/>
                  <a:gd name="connsiteY0" fmla="*/ 415865 h 415865"/>
                  <a:gd name="connsiteX1" fmla="*/ 952500 w 1210057"/>
                  <a:gd name="connsiteY1" fmla="*/ 3115 h 415865"/>
                  <a:gd name="connsiteX2" fmla="*/ 1209675 w 1210057"/>
                  <a:gd name="connsiteY2" fmla="*/ 266640 h 415865"/>
                  <a:gd name="connsiteX0" fmla="*/ 0 w 1210037"/>
                  <a:gd name="connsiteY0" fmla="*/ 501005 h 501005"/>
                  <a:gd name="connsiteX1" fmla="*/ 950403 w 1210037"/>
                  <a:gd name="connsiteY1" fmla="*/ 2530 h 501005"/>
                  <a:gd name="connsiteX2" fmla="*/ 1209675 w 1210037"/>
                  <a:gd name="connsiteY2" fmla="*/ 351780 h 501005"/>
                  <a:gd name="connsiteX0" fmla="*/ 0 w 1209850"/>
                  <a:gd name="connsiteY0" fmla="*/ 519954 h 519954"/>
                  <a:gd name="connsiteX1" fmla="*/ 908469 w 1209850"/>
                  <a:gd name="connsiteY1" fmla="*/ 2429 h 519954"/>
                  <a:gd name="connsiteX2" fmla="*/ 1209675 w 1209850"/>
                  <a:gd name="connsiteY2" fmla="*/ 370729 h 519954"/>
                  <a:gd name="connsiteX0" fmla="*/ 0 w 1209865"/>
                  <a:gd name="connsiteY0" fmla="*/ 501006 h 501006"/>
                  <a:gd name="connsiteX1" fmla="*/ 914759 w 1209865"/>
                  <a:gd name="connsiteY1" fmla="*/ 2531 h 501006"/>
                  <a:gd name="connsiteX2" fmla="*/ 1209675 w 1209865"/>
                  <a:gd name="connsiteY2" fmla="*/ 351781 h 501006"/>
                  <a:gd name="connsiteX0" fmla="*/ 0 w 1209819"/>
                  <a:gd name="connsiteY0" fmla="*/ 501006 h 501006"/>
                  <a:gd name="connsiteX1" fmla="*/ 891695 w 1209819"/>
                  <a:gd name="connsiteY1" fmla="*/ 2531 h 501006"/>
                  <a:gd name="connsiteX2" fmla="*/ 1209675 w 1209819"/>
                  <a:gd name="connsiteY2" fmla="*/ 351781 h 501006"/>
                </a:gdLst>
                <a:ahLst/>
                <a:cxnLst>
                  <a:cxn ang="0">
                    <a:pos x="connsiteX0" y="connsiteY0"/>
                  </a:cxn>
                  <a:cxn ang="0">
                    <a:pos x="connsiteX1" y="connsiteY1"/>
                  </a:cxn>
                  <a:cxn ang="0">
                    <a:pos x="connsiteX2" y="connsiteY2"/>
                  </a:cxn>
                </a:cxnLst>
                <a:rect l="l" t="t" r="r" b="b"/>
                <a:pathLst>
                  <a:path w="1209819" h="501006">
                    <a:moveTo>
                      <a:pt x="0" y="501006"/>
                    </a:moveTo>
                    <a:cubicBezTo>
                      <a:pt x="131233" y="389881"/>
                      <a:pt x="657803" y="-36627"/>
                      <a:pt x="891695" y="2531"/>
                    </a:cubicBezTo>
                    <a:cubicBezTo>
                      <a:pt x="1125587" y="41689"/>
                      <a:pt x="1213908" y="322148"/>
                      <a:pt x="1209675" y="351781"/>
                    </a:cubicBezTo>
                  </a:path>
                </a:pathLst>
              </a:custGeom>
              <a:noFill/>
              <a:ln w="1524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sz="1239" dirty="0">
                  <a:solidFill>
                    <a:srgbClr val="FFFFFF"/>
                  </a:solidFill>
                </a:endParaRPr>
              </a:p>
            </p:txBody>
          </p:sp>
          <p:sp>
            <p:nvSpPr>
              <p:cNvPr id="537" name="Freeform 536"/>
              <p:cNvSpPr/>
              <p:nvPr/>
            </p:nvSpPr>
            <p:spPr bwMode="auto">
              <a:xfrm>
                <a:off x="5680075" y="6002340"/>
                <a:ext cx="578050" cy="268287"/>
              </a:xfrm>
              <a:custGeom>
                <a:avLst/>
                <a:gdLst>
                  <a:gd name="connsiteX0" fmla="*/ 0 w 1209675"/>
                  <a:gd name="connsiteY0" fmla="*/ 600075 h 600075"/>
                  <a:gd name="connsiteX1" fmla="*/ 974725 w 1209675"/>
                  <a:gd name="connsiteY1" fmla="*/ 0 h 600075"/>
                  <a:gd name="connsiteX2" fmla="*/ 1209675 w 1209675"/>
                  <a:gd name="connsiteY2" fmla="*/ 450850 h 600075"/>
                  <a:gd name="connsiteX0" fmla="*/ 0 w 1209675"/>
                  <a:gd name="connsiteY0" fmla="*/ 605143 h 605143"/>
                  <a:gd name="connsiteX1" fmla="*/ 974725 w 1209675"/>
                  <a:gd name="connsiteY1" fmla="*/ 5068 h 605143"/>
                  <a:gd name="connsiteX2" fmla="*/ 1209675 w 1209675"/>
                  <a:gd name="connsiteY2" fmla="*/ 455918 h 605143"/>
                  <a:gd name="connsiteX0" fmla="*/ 0 w 1209675"/>
                  <a:gd name="connsiteY0" fmla="*/ 605143 h 605143"/>
                  <a:gd name="connsiteX1" fmla="*/ 974725 w 1209675"/>
                  <a:gd name="connsiteY1" fmla="*/ 5068 h 605143"/>
                  <a:gd name="connsiteX2" fmla="*/ 1209675 w 1209675"/>
                  <a:gd name="connsiteY2" fmla="*/ 455918 h 605143"/>
                  <a:gd name="connsiteX0" fmla="*/ 0 w 1209675"/>
                  <a:gd name="connsiteY0" fmla="*/ 604638 h 604638"/>
                  <a:gd name="connsiteX1" fmla="*/ 974725 w 1209675"/>
                  <a:gd name="connsiteY1" fmla="*/ 4563 h 604638"/>
                  <a:gd name="connsiteX2" fmla="*/ 1209675 w 1209675"/>
                  <a:gd name="connsiteY2" fmla="*/ 455413 h 604638"/>
                  <a:gd name="connsiteX0" fmla="*/ 0 w 1209675"/>
                  <a:gd name="connsiteY0" fmla="*/ 419596 h 419596"/>
                  <a:gd name="connsiteX1" fmla="*/ 952500 w 1209675"/>
                  <a:gd name="connsiteY1" fmla="*/ 6846 h 419596"/>
                  <a:gd name="connsiteX2" fmla="*/ 1209675 w 1209675"/>
                  <a:gd name="connsiteY2" fmla="*/ 270371 h 419596"/>
                  <a:gd name="connsiteX0" fmla="*/ 0 w 1209675"/>
                  <a:gd name="connsiteY0" fmla="*/ 419075 h 419075"/>
                  <a:gd name="connsiteX1" fmla="*/ 952500 w 1209675"/>
                  <a:gd name="connsiteY1" fmla="*/ 6325 h 419075"/>
                  <a:gd name="connsiteX2" fmla="*/ 1209675 w 1209675"/>
                  <a:gd name="connsiteY2" fmla="*/ 269850 h 419075"/>
                  <a:gd name="connsiteX0" fmla="*/ 0 w 1209675"/>
                  <a:gd name="connsiteY0" fmla="*/ 413187 h 413187"/>
                  <a:gd name="connsiteX1" fmla="*/ 952500 w 1209675"/>
                  <a:gd name="connsiteY1" fmla="*/ 437 h 413187"/>
                  <a:gd name="connsiteX2" fmla="*/ 1209675 w 1209675"/>
                  <a:gd name="connsiteY2" fmla="*/ 263962 h 413187"/>
                  <a:gd name="connsiteX0" fmla="*/ 0 w 1209675"/>
                  <a:gd name="connsiteY0" fmla="*/ 415865 h 415865"/>
                  <a:gd name="connsiteX1" fmla="*/ 952500 w 1209675"/>
                  <a:gd name="connsiteY1" fmla="*/ 3115 h 415865"/>
                  <a:gd name="connsiteX2" fmla="*/ 1209675 w 1209675"/>
                  <a:gd name="connsiteY2" fmla="*/ 266640 h 415865"/>
                  <a:gd name="connsiteX0" fmla="*/ 0 w 1209675"/>
                  <a:gd name="connsiteY0" fmla="*/ 415865 h 415865"/>
                  <a:gd name="connsiteX1" fmla="*/ 952500 w 1209675"/>
                  <a:gd name="connsiteY1" fmla="*/ 3115 h 415865"/>
                  <a:gd name="connsiteX2" fmla="*/ 1209675 w 1209675"/>
                  <a:gd name="connsiteY2" fmla="*/ 266640 h 415865"/>
                  <a:gd name="connsiteX0" fmla="*/ 0 w 1210057"/>
                  <a:gd name="connsiteY0" fmla="*/ 415865 h 415865"/>
                  <a:gd name="connsiteX1" fmla="*/ 952500 w 1210057"/>
                  <a:gd name="connsiteY1" fmla="*/ 3115 h 415865"/>
                  <a:gd name="connsiteX2" fmla="*/ 1209675 w 1210057"/>
                  <a:gd name="connsiteY2" fmla="*/ 266640 h 415865"/>
                  <a:gd name="connsiteX0" fmla="*/ 0 w 1210130"/>
                  <a:gd name="connsiteY0" fmla="*/ 271822 h 271822"/>
                  <a:gd name="connsiteX1" fmla="*/ 959144 w 1210130"/>
                  <a:gd name="connsiteY1" fmla="*/ 5122 h 271822"/>
                  <a:gd name="connsiteX2" fmla="*/ 1209675 w 1210130"/>
                  <a:gd name="connsiteY2" fmla="*/ 122597 h 271822"/>
                  <a:gd name="connsiteX0" fmla="*/ 0 w 1209676"/>
                  <a:gd name="connsiteY0" fmla="*/ 271822 h 271822"/>
                  <a:gd name="connsiteX1" fmla="*/ 959144 w 1209676"/>
                  <a:gd name="connsiteY1" fmla="*/ 5122 h 271822"/>
                  <a:gd name="connsiteX2" fmla="*/ 1209675 w 1209676"/>
                  <a:gd name="connsiteY2" fmla="*/ 122597 h 271822"/>
                  <a:gd name="connsiteX0" fmla="*/ 0 w 1209676"/>
                  <a:gd name="connsiteY0" fmla="*/ 268287 h 268287"/>
                  <a:gd name="connsiteX1" fmla="*/ 959144 w 1209676"/>
                  <a:gd name="connsiteY1" fmla="*/ 1587 h 268287"/>
                  <a:gd name="connsiteX2" fmla="*/ 1209675 w 1209676"/>
                  <a:gd name="connsiteY2" fmla="*/ 119062 h 268287"/>
                </a:gdLst>
                <a:ahLst/>
                <a:cxnLst>
                  <a:cxn ang="0">
                    <a:pos x="connsiteX0" y="connsiteY0"/>
                  </a:cxn>
                  <a:cxn ang="0">
                    <a:pos x="connsiteX1" y="connsiteY1"/>
                  </a:cxn>
                  <a:cxn ang="0">
                    <a:pos x="connsiteX2" y="connsiteY2"/>
                  </a:cxn>
                </a:cxnLst>
                <a:rect l="l" t="t" r="r" b="b"/>
                <a:pathLst>
                  <a:path w="1209676" h="268287">
                    <a:moveTo>
                      <a:pt x="0" y="268287"/>
                    </a:moveTo>
                    <a:cubicBezTo>
                      <a:pt x="131233" y="157162"/>
                      <a:pt x="711962" y="-18521"/>
                      <a:pt x="959144" y="1587"/>
                    </a:cubicBezTo>
                    <a:cubicBezTo>
                      <a:pt x="1206326" y="21695"/>
                      <a:pt x="1200619" y="108479"/>
                      <a:pt x="1209675" y="119062"/>
                    </a:cubicBezTo>
                  </a:path>
                </a:pathLst>
              </a:custGeom>
              <a:noFill/>
              <a:ln w="1524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sz="1239" dirty="0">
                  <a:solidFill>
                    <a:srgbClr val="FFFFFF"/>
                  </a:solidFill>
                </a:endParaRPr>
              </a:p>
            </p:txBody>
          </p:sp>
        </p:grpSp>
        <p:sp>
          <p:nvSpPr>
            <p:cNvPr id="30" name="Freeform 771"/>
            <p:cNvSpPr>
              <a:spLocks/>
            </p:cNvSpPr>
            <p:nvPr/>
          </p:nvSpPr>
          <p:spPr bwMode="auto">
            <a:xfrm>
              <a:off x="6577013" y="4490356"/>
              <a:ext cx="438150" cy="287338"/>
            </a:xfrm>
            <a:custGeom>
              <a:avLst/>
              <a:gdLst>
                <a:gd name="T0" fmla="*/ 165 w 197"/>
                <a:gd name="T1" fmla="*/ 56 h 129"/>
                <a:gd name="T2" fmla="*/ 165 w 197"/>
                <a:gd name="T3" fmla="*/ 54 h 129"/>
                <a:gd name="T4" fmla="*/ 111 w 197"/>
                <a:gd name="T5" fmla="*/ 0 h 129"/>
                <a:gd name="T6" fmla="*/ 66 w 197"/>
                <a:gd name="T7" fmla="*/ 24 h 129"/>
                <a:gd name="T8" fmla="*/ 51 w 197"/>
                <a:gd name="T9" fmla="*/ 20 h 129"/>
                <a:gd name="T10" fmla="*/ 34 w 197"/>
                <a:gd name="T11" fmla="*/ 25 h 129"/>
                <a:gd name="T12" fmla="*/ 20 w 197"/>
                <a:gd name="T13" fmla="*/ 50 h 129"/>
                <a:gd name="T14" fmla="*/ 0 w 197"/>
                <a:gd name="T15" fmla="*/ 86 h 129"/>
                <a:gd name="T16" fmla="*/ 38 w 197"/>
                <a:gd name="T17" fmla="*/ 129 h 129"/>
                <a:gd name="T18" fmla="*/ 43 w 197"/>
                <a:gd name="T19" fmla="*/ 129 h 129"/>
                <a:gd name="T20" fmla="*/ 47 w 197"/>
                <a:gd name="T21" fmla="*/ 129 h 129"/>
                <a:gd name="T22" fmla="*/ 136 w 197"/>
                <a:gd name="T23" fmla="*/ 129 h 129"/>
                <a:gd name="T24" fmla="*/ 138 w 197"/>
                <a:gd name="T25" fmla="*/ 129 h 129"/>
                <a:gd name="T26" fmla="*/ 140 w 197"/>
                <a:gd name="T27" fmla="*/ 129 h 129"/>
                <a:gd name="T28" fmla="*/ 146 w 197"/>
                <a:gd name="T29" fmla="*/ 129 h 129"/>
                <a:gd name="T30" fmla="*/ 160 w 197"/>
                <a:gd name="T31" fmla="*/ 129 h 129"/>
                <a:gd name="T32" fmla="*/ 197 w 197"/>
                <a:gd name="T33" fmla="*/ 92 h 129"/>
                <a:gd name="T34" fmla="*/ 165 w 197"/>
                <a:gd name="T35" fmla="*/ 5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7" h="129">
                  <a:moveTo>
                    <a:pt x="165" y="56"/>
                  </a:moveTo>
                  <a:cubicBezTo>
                    <a:pt x="165" y="56"/>
                    <a:pt x="165" y="54"/>
                    <a:pt x="165" y="54"/>
                  </a:cubicBezTo>
                  <a:cubicBezTo>
                    <a:pt x="165" y="24"/>
                    <a:pt x="141" y="0"/>
                    <a:pt x="111" y="0"/>
                  </a:cubicBezTo>
                  <a:cubicBezTo>
                    <a:pt x="92" y="0"/>
                    <a:pt x="76" y="9"/>
                    <a:pt x="66" y="24"/>
                  </a:cubicBezTo>
                  <a:cubicBezTo>
                    <a:pt x="62" y="21"/>
                    <a:pt x="57" y="20"/>
                    <a:pt x="51" y="20"/>
                  </a:cubicBezTo>
                  <a:cubicBezTo>
                    <a:pt x="45" y="20"/>
                    <a:pt x="39" y="22"/>
                    <a:pt x="34" y="25"/>
                  </a:cubicBezTo>
                  <a:cubicBezTo>
                    <a:pt x="25" y="31"/>
                    <a:pt x="20" y="40"/>
                    <a:pt x="20" y="50"/>
                  </a:cubicBezTo>
                  <a:cubicBezTo>
                    <a:pt x="8" y="58"/>
                    <a:pt x="0" y="71"/>
                    <a:pt x="0" y="86"/>
                  </a:cubicBezTo>
                  <a:cubicBezTo>
                    <a:pt x="0" y="108"/>
                    <a:pt x="17" y="126"/>
                    <a:pt x="38" y="129"/>
                  </a:cubicBezTo>
                  <a:cubicBezTo>
                    <a:pt x="40" y="129"/>
                    <a:pt x="41" y="129"/>
                    <a:pt x="43" y="129"/>
                  </a:cubicBezTo>
                  <a:cubicBezTo>
                    <a:pt x="44" y="129"/>
                    <a:pt x="46" y="129"/>
                    <a:pt x="47" y="129"/>
                  </a:cubicBezTo>
                  <a:cubicBezTo>
                    <a:pt x="67" y="129"/>
                    <a:pt x="114" y="129"/>
                    <a:pt x="136" y="129"/>
                  </a:cubicBezTo>
                  <a:cubicBezTo>
                    <a:pt x="136" y="129"/>
                    <a:pt x="137" y="129"/>
                    <a:pt x="138" y="129"/>
                  </a:cubicBezTo>
                  <a:cubicBezTo>
                    <a:pt x="140" y="129"/>
                    <a:pt x="140" y="129"/>
                    <a:pt x="140" y="129"/>
                  </a:cubicBezTo>
                  <a:cubicBezTo>
                    <a:pt x="141" y="129"/>
                    <a:pt x="144" y="129"/>
                    <a:pt x="146" y="129"/>
                  </a:cubicBezTo>
                  <a:cubicBezTo>
                    <a:pt x="160" y="129"/>
                    <a:pt x="160" y="129"/>
                    <a:pt x="160" y="129"/>
                  </a:cubicBezTo>
                  <a:cubicBezTo>
                    <a:pt x="181" y="129"/>
                    <a:pt x="197" y="112"/>
                    <a:pt x="197" y="92"/>
                  </a:cubicBezTo>
                  <a:cubicBezTo>
                    <a:pt x="197" y="74"/>
                    <a:pt x="183" y="59"/>
                    <a:pt x="165" y="56"/>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1" name="Freeform 772"/>
            <p:cNvSpPr>
              <a:spLocks/>
            </p:cNvSpPr>
            <p:nvPr/>
          </p:nvSpPr>
          <p:spPr bwMode="auto">
            <a:xfrm>
              <a:off x="6816726" y="4295093"/>
              <a:ext cx="899080" cy="592137"/>
            </a:xfrm>
            <a:custGeom>
              <a:avLst/>
              <a:gdLst>
                <a:gd name="T0" fmla="*/ 223 w 266"/>
                <a:gd name="T1" fmla="*/ 77 h 175"/>
                <a:gd name="T2" fmla="*/ 223 w 266"/>
                <a:gd name="T3" fmla="*/ 74 h 175"/>
                <a:gd name="T4" fmla="*/ 150 w 266"/>
                <a:gd name="T5" fmla="*/ 0 h 175"/>
                <a:gd name="T6" fmla="*/ 89 w 266"/>
                <a:gd name="T7" fmla="*/ 33 h 175"/>
                <a:gd name="T8" fmla="*/ 69 w 266"/>
                <a:gd name="T9" fmla="*/ 28 h 175"/>
                <a:gd name="T10" fmla="*/ 45 w 266"/>
                <a:gd name="T11" fmla="*/ 35 h 175"/>
                <a:gd name="T12" fmla="*/ 26 w 266"/>
                <a:gd name="T13" fmla="*/ 69 h 175"/>
                <a:gd name="T14" fmla="*/ 0 w 266"/>
                <a:gd name="T15" fmla="*/ 118 h 175"/>
                <a:gd name="T16" fmla="*/ 51 w 266"/>
                <a:gd name="T17" fmla="*/ 175 h 175"/>
                <a:gd name="T18" fmla="*/ 57 w 266"/>
                <a:gd name="T19" fmla="*/ 175 h 175"/>
                <a:gd name="T20" fmla="*/ 63 w 266"/>
                <a:gd name="T21" fmla="*/ 175 h 175"/>
                <a:gd name="T22" fmla="*/ 183 w 266"/>
                <a:gd name="T23" fmla="*/ 175 h 175"/>
                <a:gd name="T24" fmla="*/ 185 w 266"/>
                <a:gd name="T25" fmla="*/ 175 h 175"/>
                <a:gd name="T26" fmla="*/ 188 w 266"/>
                <a:gd name="T27" fmla="*/ 175 h 175"/>
                <a:gd name="T28" fmla="*/ 197 w 266"/>
                <a:gd name="T29" fmla="*/ 175 h 175"/>
                <a:gd name="T30" fmla="*/ 216 w 266"/>
                <a:gd name="T31" fmla="*/ 175 h 175"/>
                <a:gd name="T32" fmla="*/ 266 w 266"/>
                <a:gd name="T33" fmla="*/ 126 h 175"/>
                <a:gd name="T34" fmla="*/ 223 w 266"/>
                <a:gd name="T35"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6" h="175">
                  <a:moveTo>
                    <a:pt x="223" y="77"/>
                  </a:moveTo>
                  <a:cubicBezTo>
                    <a:pt x="223" y="76"/>
                    <a:pt x="223" y="75"/>
                    <a:pt x="223" y="74"/>
                  </a:cubicBezTo>
                  <a:cubicBezTo>
                    <a:pt x="223" y="33"/>
                    <a:pt x="190" y="0"/>
                    <a:pt x="150" y="0"/>
                  </a:cubicBezTo>
                  <a:cubicBezTo>
                    <a:pt x="124" y="0"/>
                    <a:pt x="102" y="14"/>
                    <a:pt x="89" y="33"/>
                  </a:cubicBezTo>
                  <a:cubicBezTo>
                    <a:pt x="83" y="30"/>
                    <a:pt x="76" y="28"/>
                    <a:pt x="69" y="28"/>
                  </a:cubicBezTo>
                  <a:cubicBezTo>
                    <a:pt x="60" y="28"/>
                    <a:pt x="52" y="30"/>
                    <a:pt x="45" y="35"/>
                  </a:cubicBezTo>
                  <a:cubicBezTo>
                    <a:pt x="34" y="42"/>
                    <a:pt x="27" y="55"/>
                    <a:pt x="26" y="69"/>
                  </a:cubicBezTo>
                  <a:cubicBezTo>
                    <a:pt x="11" y="80"/>
                    <a:pt x="0" y="98"/>
                    <a:pt x="0" y="118"/>
                  </a:cubicBezTo>
                  <a:cubicBezTo>
                    <a:pt x="0" y="147"/>
                    <a:pt x="22" y="172"/>
                    <a:pt x="51" y="175"/>
                  </a:cubicBezTo>
                  <a:cubicBezTo>
                    <a:pt x="53" y="175"/>
                    <a:pt x="56" y="175"/>
                    <a:pt x="57" y="175"/>
                  </a:cubicBezTo>
                  <a:cubicBezTo>
                    <a:pt x="59" y="175"/>
                    <a:pt x="61" y="175"/>
                    <a:pt x="63" y="175"/>
                  </a:cubicBezTo>
                  <a:cubicBezTo>
                    <a:pt x="90" y="175"/>
                    <a:pt x="153" y="175"/>
                    <a:pt x="183" y="175"/>
                  </a:cubicBezTo>
                  <a:cubicBezTo>
                    <a:pt x="184" y="175"/>
                    <a:pt x="185" y="175"/>
                    <a:pt x="185" y="175"/>
                  </a:cubicBezTo>
                  <a:cubicBezTo>
                    <a:pt x="188" y="175"/>
                    <a:pt x="188" y="175"/>
                    <a:pt x="188" y="175"/>
                  </a:cubicBezTo>
                  <a:cubicBezTo>
                    <a:pt x="190" y="175"/>
                    <a:pt x="194" y="175"/>
                    <a:pt x="197" y="175"/>
                  </a:cubicBezTo>
                  <a:cubicBezTo>
                    <a:pt x="216" y="175"/>
                    <a:pt x="216" y="175"/>
                    <a:pt x="216" y="175"/>
                  </a:cubicBezTo>
                  <a:cubicBezTo>
                    <a:pt x="244" y="175"/>
                    <a:pt x="266" y="153"/>
                    <a:pt x="266" y="126"/>
                  </a:cubicBezTo>
                  <a:cubicBezTo>
                    <a:pt x="266" y="101"/>
                    <a:pt x="247" y="81"/>
                    <a:pt x="223" y="77"/>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nvGrpSpPr>
            <p:cNvPr id="32" name="Group 31"/>
            <p:cNvGrpSpPr/>
            <p:nvPr/>
          </p:nvGrpSpPr>
          <p:grpSpPr>
            <a:xfrm>
              <a:off x="6704013" y="4762500"/>
              <a:ext cx="184150" cy="339726"/>
              <a:chOff x="6380163" y="4400550"/>
              <a:chExt cx="184150" cy="339726"/>
            </a:xfrm>
          </p:grpSpPr>
          <p:sp>
            <p:nvSpPr>
              <p:cNvPr id="102" name="Freeform 760"/>
              <p:cNvSpPr>
                <a:spLocks/>
              </p:cNvSpPr>
              <p:nvPr/>
            </p:nvSpPr>
            <p:spPr bwMode="auto">
              <a:xfrm>
                <a:off x="6477001" y="4422775"/>
                <a:ext cx="6350" cy="66675"/>
              </a:xfrm>
              <a:custGeom>
                <a:avLst/>
                <a:gdLst>
                  <a:gd name="T0" fmla="*/ 1 w 3"/>
                  <a:gd name="T1" fmla="*/ 0 h 30"/>
                  <a:gd name="T2" fmla="*/ 3 w 3"/>
                  <a:gd name="T3" fmla="*/ 1 h 30"/>
                  <a:gd name="T4" fmla="*/ 3 w 3"/>
                  <a:gd name="T5" fmla="*/ 29 h 30"/>
                  <a:gd name="T6" fmla="*/ 1 w 3"/>
                  <a:gd name="T7" fmla="*/ 30 h 30"/>
                  <a:gd name="T8" fmla="*/ 0 w 3"/>
                  <a:gd name="T9" fmla="*/ 29 h 30"/>
                  <a:gd name="T10" fmla="*/ 0 w 3"/>
                  <a:gd name="T11" fmla="*/ 1 h 30"/>
                  <a:gd name="T12" fmla="*/ 1 w 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 h="30">
                    <a:moveTo>
                      <a:pt x="1" y="0"/>
                    </a:moveTo>
                    <a:cubicBezTo>
                      <a:pt x="2" y="0"/>
                      <a:pt x="3" y="1"/>
                      <a:pt x="3" y="1"/>
                    </a:cubicBezTo>
                    <a:cubicBezTo>
                      <a:pt x="3" y="29"/>
                      <a:pt x="3" y="29"/>
                      <a:pt x="3" y="29"/>
                    </a:cubicBezTo>
                    <a:cubicBezTo>
                      <a:pt x="3" y="30"/>
                      <a:pt x="2" y="30"/>
                      <a:pt x="1" y="30"/>
                    </a:cubicBezTo>
                    <a:cubicBezTo>
                      <a:pt x="1" y="30"/>
                      <a:pt x="0" y="30"/>
                      <a:pt x="0" y="2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3" name="Freeform 761"/>
              <p:cNvSpPr>
                <a:spLocks/>
              </p:cNvSpPr>
              <p:nvPr/>
            </p:nvSpPr>
            <p:spPr bwMode="auto">
              <a:xfrm>
                <a:off x="6465888" y="4400550"/>
                <a:ext cx="4763" cy="88900"/>
              </a:xfrm>
              <a:custGeom>
                <a:avLst/>
                <a:gdLst>
                  <a:gd name="T0" fmla="*/ 1 w 2"/>
                  <a:gd name="T1" fmla="*/ 0 h 40"/>
                  <a:gd name="T2" fmla="*/ 2 w 2"/>
                  <a:gd name="T3" fmla="*/ 1 h 40"/>
                  <a:gd name="T4" fmla="*/ 2 w 2"/>
                  <a:gd name="T5" fmla="*/ 39 h 40"/>
                  <a:gd name="T6" fmla="*/ 1 w 2"/>
                  <a:gd name="T7" fmla="*/ 40 h 40"/>
                  <a:gd name="T8" fmla="*/ 0 w 2"/>
                  <a:gd name="T9" fmla="*/ 39 h 40"/>
                  <a:gd name="T10" fmla="*/ 0 w 2"/>
                  <a:gd name="T11" fmla="*/ 1 h 40"/>
                  <a:gd name="T12" fmla="*/ 1 w 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 h="40">
                    <a:moveTo>
                      <a:pt x="1" y="0"/>
                    </a:moveTo>
                    <a:cubicBezTo>
                      <a:pt x="2" y="0"/>
                      <a:pt x="2" y="1"/>
                      <a:pt x="2" y="1"/>
                    </a:cubicBezTo>
                    <a:cubicBezTo>
                      <a:pt x="2" y="39"/>
                      <a:pt x="2" y="39"/>
                      <a:pt x="2" y="39"/>
                    </a:cubicBezTo>
                    <a:cubicBezTo>
                      <a:pt x="2" y="40"/>
                      <a:pt x="2" y="40"/>
                      <a:pt x="1" y="40"/>
                    </a:cubicBezTo>
                    <a:cubicBezTo>
                      <a:pt x="1" y="40"/>
                      <a:pt x="0" y="40"/>
                      <a:pt x="0" y="3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4" name="Freeform 762"/>
              <p:cNvSpPr>
                <a:spLocks/>
              </p:cNvSpPr>
              <p:nvPr/>
            </p:nvSpPr>
            <p:spPr bwMode="auto">
              <a:xfrm>
                <a:off x="6454776" y="4422775"/>
                <a:ext cx="4763" cy="66675"/>
              </a:xfrm>
              <a:custGeom>
                <a:avLst/>
                <a:gdLst>
                  <a:gd name="T0" fmla="*/ 1 w 2"/>
                  <a:gd name="T1" fmla="*/ 0 h 30"/>
                  <a:gd name="T2" fmla="*/ 2 w 2"/>
                  <a:gd name="T3" fmla="*/ 1 h 30"/>
                  <a:gd name="T4" fmla="*/ 2 w 2"/>
                  <a:gd name="T5" fmla="*/ 29 h 30"/>
                  <a:gd name="T6" fmla="*/ 1 w 2"/>
                  <a:gd name="T7" fmla="*/ 30 h 30"/>
                  <a:gd name="T8" fmla="*/ 0 w 2"/>
                  <a:gd name="T9" fmla="*/ 29 h 30"/>
                  <a:gd name="T10" fmla="*/ 0 w 2"/>
                  <a:gd name="T11" fmla="*/ 1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1"/>
                    </a:cubicBezTo>
                    <a:cubicBezTo>
                      <a:pt x="2" y="29"/>
                      <a:pt x="2" y="29"/>
                      <a:pt x="2" y="29"/>
                    </a:cubicBezTo>
                    <a:cubicBezTo>
                      <a:pt x="2" y="30"/>
                      <a:pt x="2" y="30"/>
                      <a:pt x="1" y="30"/>
                    </a:cubicBezTo>
                    <a:cubicBezTo>
                      <a:pt x="0" y="30"/>
                      <a:pt x="0" y="30"/>
                      <a:pt x="0" y="29"/>
                    </a:cubicBezTo>
                    <a:cubicBezTo>
                      <a:pt x="0" y="1"/>
                      <a:pt x="0" y="1"/>
                      <a:pt x="0" y="1"/>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5" name="Freeform 780"/>
              <p:cNvSpPr>
                <a:spLocks/>
              </p:cNvSpPr>
              <p:nvPr/>
            </p:nvSpPr>
            <p:spPr bwMode="auto">
              <a:xfrm>
                <a:off x="6380163" y="4556125"/>
                <a:ext cx="92075" cy="96838"/>
              </a:xfrm>
              <a:custGeom>
                <a:avLst/>
                <a:gdLst>
                  <a:gd name="T0" fmla="*/ 41 w 42"/>
                  <a:gd name="T1" fmla="*/ 44 h 44"/>
                  <a:gd name="T2" fmla="*/ 40 w 42"/>
                  <a:gd name="T3" fmla="*/ 44 h 44"/>
                  <a:gd name="T4" fmla="*/ 0 w 42"/>
                  <a:gd name="T5" fmla="*/ 1 h 44"/>
                  <a:gd name="T6" fmla="*/ 0 w 42"/>
                  <a:gd name="T7" fmla="*/ 0 h 44"/>
                  <a:gd name="T8" fmla="*/ 1 w 42"/>
                  <a:gd name="T9" fmla="*/ 0 h 44"/>
                  <a:gd name="T10" fmla="*/ 42 w 42"/>
                  <a:gd name="T11" fmla="*/ 42 h 44"/>
                  <a:gd name="T12" fmla="*/ 42 w 42"/>
                  <a:gd name="T13" fmla="*/ 44 h 44"/>
                  <a:gd name="T14" fmla="*/ 41 w 4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4">
                    <a:moveTo>
                      <a:pt x="41" y="44"/>
                    </a:moveTo>
                    <a:cubicBezTo>
                      <a:pt x="41" y="44"/>
                      <a:pt x="41" y="44"/>
                      <a:pt x="40" y="44"/>
                    </a:cubicBezTo>
                    <a:cubicBezTo>
                      <a:pt x="0" y="1"/>
                      <a:pt x="0" y="1"/>
                      <a:pt x="0" y="1"/>
                    </a:cubicBezTo>
                    <a:cubicBezTo>
                      <a:pt x="0" y="1"/>
                      <a:pt x="0" y="0"/>
                      <a:pt x="0" y="0"/>
                    </a:cubicBezTo>
                    <a:cubicBezTo>
                      <a:pt x="0" y="0"/>
                      <a:pt x="1" y="0"/>
                      <a:pt x="1" y="0"/>
                    </a:cubicBezTo>
                    <a:cubicBezTo>
                      <a:pt x="42" y="42"/>
                      <a:pt x="42" y="42"/>
                      <a:pt x="42" y="42"/>
                    </a:cubicBezTo>
                    <a:cubicBezTo>
                      <a:pt x="42" y="43"/>
                      <a:pt x="42" y="43"/>
                      <a:pt x="42" y="44"/>
                    </a:cubicBezTo>
                    <a:cubicBezTo>
                      <a:pt x="42" y="44"/>
                      <a:pt x="41" y="44"/>
                      <a:pt x="41" y="4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6" name="Freeform 781"/>
              <p:cNvSpPr>
                <a:spLocks/>
              </p:cNvSpPr>
              <p:nvPr/>
            </p:nvSpPr>
            <p:spPr bwMode="auto">
              <a:xfrm>
                <a:off x="6415088" y="4552950"/>
                <a:ext cx="57150" cy="100013"/>
              </a:xfrm>
              <a:custGeom>
                <a:avLst/>
                <a:gdLst>
                  <a:gd name="T0" fmla="*/ 25 w 26"/>
                  <a:gd name="T1" fmla="*/ 45 h 45"/>
                  <a:gd name="T2" fmla="*/ 24 w 26"/>
                  <a:gd name="T3" fmla="*/ 45 h 45"/>
                  <a:gd name="T4" fmla="*/ 0 w 26"/>
                  <a:gd name="T5" fmla="*/ 1 h 45"/>
                  <a:gd name="T6" fmla="*/ 1 w 26"/>
                  <a:gd name="T7" fmla="*/ 0 h 45"/>
                  <a:gd name="T8" fmla="*/ 2 w 26"/>
                  <a:gd name="T9" fmla="*/ 0 h 45"/>
                  <a:gd name="T10" fmla="*/ 26 w 26"/>
                  <a:gd name="T11" fmla="*/ 44 h 45"/>
                  <a:gd name="T12" fmla="*/ 26 w 26"/>
                  <a:gd name="T13" fmla="*/ 45 h 45"/>
                  <a:gd name="T14" fmla="*/ 25 w 2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5">
                    <a:moveTo>
                      <a:pt x="25" y="45"/>
                    </a:moveTo>
                    <a:cubicBezTo>
                      <a:pt x="25" y="45"/>
                      <a:pt x="24" y="45"/>
                      <a:pt x="24" y="45"/>
                    </a:cubicBezTo>
                    <a:cubicBezTo>
                      <a:pt x="0" y="1"/>
                      <a:pt x="0" y="1"/>
                      <a:pt x="0" y="1"/>
                    </a:cubicBezTo>
                    <a:cubicBezTo>
                      <a:pt x="0" y="1"/>
                      <a:pt x="0" y="0"/>
                      <a:pt x="1" y="0"/>
                    </a:cubicBezTo>
                    <a:cubicBezTo>
                      <a:pt x="1" y="0"/>
                      <a:pt x="2" y="0"/>
                      <a:pt x="2" y="0"/>
                    </a:cubicBezTo>
                    <a:cubicBezTo>
                      <a:pt x="26" y="44"/>
                      <a:pt x="26" y="44"/>
                      <a:pt x="26" y="44"/>
                    </a:cubicBezTo>
                    <a:cubicBezTo>
                      <a:pt x="26" y="44"/>
                      <a:pt x="26" y="45"/>
                      <a:pt x="26" y="45"/>
                    </a:cubicBezTo>
                    <a:cubicBezTo>
                      <a:pt x="25" y="45"/>
                      <a:pt x="25" y="45"/>
                      <a:pt x="25"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7" name="Freeform 782"/>
              <p:cNvSpPr>
                <a:spLocks/>
              </p:cNvSpPr>
              <p:nvPr/>
            </p:nvSpPr>
            <p:spPr bwMode="auto">
              <a:xfrm>
                <a:off x="6450013" y="4552950"/>
                <a:ext cx="22225" cy="100013"/>
              </a:xfrm>
              <a:custGeom>
                <a:avLst/>
                <a:gdLst>
                  <a:gd name="T0" fmla="*/ 9 w 10"/>
                  <a:gd name="T1" fmla="*/ 45 h 45"/>
                  <a:gd name="T2" fmla="*/ 8 w 10"/>
                  <a:gd name="T3" fmla="*/ 44 h 45"/>
                  <a:gd name="T4" fmla="*/ 0 w 10"/>
                  <a:gd name="T5" fmla="*/ 1 h 45"/>
                  <a:gd name="T6" fmla="*/ 1 w 10"/>
                  <a:gd name="T7" fmla="*/ 0 h 45"/>
                  <a:gd name="T8" fmla="*/ 2 w 10"/>
                  <a:gd name="T9" fmla="*/ 0 h 45"/>
                  <a:gd name="T10" fmla="*/ 10 w 10"/>
                  <a:gd name="T11" fmla="*/ 44 h 45"/>
                  <a:gd name="T12" fmla="*/ 9 w 10"/>
                  <a:gd name="T13" fmla="*/ 45 h 45"/>
                  <a:gd name="T14" fmla="*/ 9 w 1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5">
                    <a:moveTo>
                      <a:pt x="9" y="45"/>
                    </a:moveTo>
                    <a:cubicBezTo>
                      <a:pt x="9" y="45"/>
                      <a:pt x="8" y="45"/>
                      <a:pt x="8" y="44"/>
                    </a:cubicBezTo>
                    <a:cubicBezTo>
                      <a:pt x="0" y="1"/>
                      <a:pt x="0" y="1"/>
                      <a:pt x="0" y="1"/>
                    </a:cubicBezTo>
                    <a:cubicBezTo>
                      <a:pt x="0" y="0"/>
                      <a:pt x="0" y="0"/>
                      <a:pt x="1" y="0"/>
                    </a:cubicBezTo>
                    <a:cubicBezTo>
                      <a:pt x="1" y="0"/>
                      <a:pt x="2" y="0"/>
                      <a:pt x="2" y="0"/>
                    </a:cubicBezTo>
                    <a:cubicBezTo>
                      <a:pt x="10" y="44"/>
                      <a:pt x="10" y="44"/>
                      <a:pt x="10" y="44"/>
                    </a:cubicBezTo>
                    <a:cubicBezTo>
                      <a:pt x="10" y="44"/>
                      <a:pt x="10" y="45"/>
                      <a:pt x="9" y="45"/>
                    </a:cubicBezTo>
                    <a:cubicBezTo>
                      <a:pt x="9" y="45"/>
                      <a:pt x="9" y="45"/>
                      <a:pt x="9"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8" name="Freeform 783"/>
              <p:cNvSpPr>
                <a:spLocks/>
              </p:cNvSpPr>
              <p:nvPr/>
            </p:nvSpPr>
            <p:spPr bwMode="auto">
              <a:xfrm>
                <a:off x="6469063" y="4552950"/>
                <a:ext cx="22225" cy="100013"/>
              </a:xfrm>
              <a:custGeom>
                <a:avLst/>
                <a:gdLst>
                  <a:gd name="T0" fmla="*/ 1 w 10"/>
                  <a:gd name="T1" fmla="*/ 45 h 45"/>
                  <a:gd name="T2" fmla="*/ 1 w 10"/>
                  <a:gd name="T3" fmla="*/ 45 h 45"/>
                  <a:gd name="T4" fmla="*/ 0 w 10"/>
                  <a:gd name="T5" fmla="*/ 44 h 45"/>
                  <a:gd name="T6" fmla="*/ 8 w 10"/>
                  <a:gd name="T7" fmla="*/ 0 h 45"/>
                  <a:gd name="T8" fmla="*/ 9 w 10"/>
                  <a:gd name="T9" fmla="*/ 0 h 45"/>
                  <a:gd name="T10" fmla="*/ 10 w 10"/>
                  <a:gd name="T11" fmla="*/ 1 h 45"/>
                  <a:gd name="T12" fmla="*/ 2 w 10"/>
                  <a:gd name="T13" fmla="*/ 44 h 45"/>
                  <a:gd name="T14" fmla="*/ 1 w 1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5">
                    <a:moveTo>
                      <a:pt x="1" y="45"/>
                    </a:moveTo>
                    <a:cubicBezTo>
                      <a:pt x="1" y="45"/>
                      <a:pt x="1" y="45"/>
                      <a:pt x="1" y="45"/>
                    </a:cubicBezTo>
                    <a:cubicBezTo>
                      <a:pt x="0" y="45"/>
                      <a:pt x="0" y="44"/>
                      <a:pt x="0" y="44"/>
                    </a:cubicBezTo>
                    <a:cubicBezTo>
                      <a:pt x="8" y="0"/>
                      <a:pt x="8" y="0"/>
                      <a:pt x="8" y="0"/>
                    </a:cubicBezTo>
                    <a:cubicBezTo>
                      <a:pt x="8" y="0"/>
                      <a:pt x="9" y="0"/>
                      <a:pt x="9" y="0"/>
                    </a:cubicBezTo>
                    <a:cubicBezTo>
                      <a:pt x="10" y="0"/>
                      <a:pt x="10" y="0"/>
                      <a:pt x="10" y="1"/>
                    </a:cubicBezTo>
                    <a:cubicBezTo>
                      <a:pt x="2" y="44"/>
                      <a:pt x="2" y="44"/>
                      <a:pt x="2" y="44"/>
                    </a:cubicBezTo>
                    <a:cubicBezTo>
                      <a:pt x="2" y="45"/>
                      <a:pt x="2"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9" name="Freeform 784"/>
              <p:cNvSpPr>
                <a:spLocks/>
              </p:cNvSpPr>
              <p:nvPr/>
            </p:nvSpPr>
            <p:spPr bwMode="auto">
              <a:xfrm>
                <a:off x="6469063" y="4552950"/>
                <a:ext cx="57150" cy="100013"/>
              </a:xfrm>
              <a:custGeom>
                <a:avLst/>
                <a:gdLst>
                  <a:gd name="T0" fmla="*/ 1 w 26"/>
                  <a:gd name="T1" fmla="*/ 45 h 45"/>
                  <a:gd name="T2" fmla="*/ 1 w 26"/>
                  <a:gd name="T3" fmla="*/ 45 h 45"/>
                  <a:gd name="T4" fmla="*/ 0 w 26"/>
                  <a:gd name="T5" fmla="*/ 44 h 45"/>
                  <a:gd name="T6" fmla="*/ 24 w 26"/>
                  <a:gd name="T7" fmla="*/ 0 h 45"/>
                  <a:gd name="T8" fmla="*/ 26 w 26"/>
                  <a:gd name="T9" fmla="*/ 0 h 45"/>
                  <a:gd name="T10" fmla="*/ 26 w 26"/>
                  <a:gd name="T11" fmla="*/ 1 h 45"/>
                  <a:gd name="T12" fmla="*/ 2 w 26"/>
                  <a:gd name="T13" fmla="*/ 45 h 45"/>
                  <a:gd name="T14" fmla="*/ 1 w 2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5">
                    <a:moveTo>
                      <a:pt x="1" y="45"/>
                    </a:moveTo>
                    <a:cubicBezTo>
                      <a:pt x="1" y="45"/>
                      <a:pt x="1" y="45"/>
                      <a:pt x="1" y="45"/>
                    </a:cubicBezTo>
                    <a:cubicBezTo>
                      <a:pt x="0" y="45"/>
                      <a:pt x="0" y="44"/>
                      <a:pt x="0" y="44"/>
                    </a:cubicBezTo>
                    <a:cubicBezTo>
                      <a:pt x="24" y="0"/>
                      <a:pt x="24" y="0"/>
                      <a:pt x="24" y="0"/>
                    </a:cubicBezTo>
                    <a:cubicBezTo>
                      <a:pt x="25" y="0"/>
                      <a:pt x="25" y="0"/>
                      <a:pt x="26" y="0"/>
                    </a:cubicBezTo>
                    <a:cubicBezTo>
                      <a:pt x="26" y="0"/>
                      <a:pt x="26" y="1"/>
                      <a:pt x="26" y="1"/>
                    </a:cubicBezTo>
                    <a:cubicBezTo>
                      <a:pt x="2" y="45"/>
                      <a:pt x="2" y="45"/>
                      <a:pt x="2" y="45"/>
                    </a:cubicBezTo>
                    <a:cubicBezTo>
                      <a:pt x="2" y="45"/>
                      <a:pt x="1"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0" name="Freeform 785"/>
              <p:cNvSpPr>
                <a:spLocks/>
              </p:cNvSpPr>
              <p:nvPr/>
            </p:nvSpPr>
            <p:spPr bwMode="auto">
              <a:xfrm>
                <a:off x="6469063" y="4556125"/>
                <a:ext cx="95250" cy="96838"/>
              </a:xfrm>
              <a:custGeom>
                <a:avLst/>
                <a:gdLst>
                  <a:gd name="T0" fmla="*/ 1 w 43"/>
                  <a:gd name="T1" fmla="*/ 44 h 44"/>
                  <a:gd name="T2" fmla="*/ 0 w 43"/>
                  <a:gd name="T3" fmla="*/ 44 h 44"/>
                  <a:gd name="T4" fmla="*/ 0 w 43"/>
                  <a:gd name="T5" fmla="*/ 42 h 44"/>
                  <a:gd name="T6" fmla="*/ 41 w 43"/>
                  <a:gd name="T7" fmla="*/ 0 h 44"/>
                  <a:gd name="T8" fmla="*/ 42 w 43"/>
                  <a:gd name="T9" fmla="*/ 0 h 44"/>
                  <a:gd name="T10" fmla="*/ 42 w 43"/>
                  <a:gd name="T11" fmla="*/ 1 h 44"/>
                  <a:gd name="T12" fmla="*/ 2 w 43"/>
                  <a:gd name="T13" fmla="*/ 44 h 44"/>
                  <a:gd name="T14" fmla="*/ 1 w 43"/>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4">
                    <a:moveTo>
                      <a:pt x="1" y="44"/>
                    </a:moveTo>
                    <a:cubicBezTo>
                      <a:pt x="1" y="44"/>
                      <a:pt x="1" y="44"/>
                      <a:pt x="0" y="44"/>
                    </a:cubicBezTo>
                    <a:cubicBezTo>
                      <a:pt x="0" y="43"/>
                      <a:pt x="0" y="43"/>
                      <a:pt x="0" y="42"/>
                    </a:cubicBezTo>
                    <a:cubicBezTo>
                      <a:pt x="41" y="0"/>
                      <a:pt x="41" y="0"/>
                      <a:pt x="41" y="0"/>
                    </a:cubicBezTo>
                    <a:cubicBezTo>
                      <a:pt x="41" y="0"/>
                      <a:pt x="42" y="0"/>
                      <a:pt x="42" y="0"/>
                    </a:cubicBezTo>
                    <a:cubicBezTo>
                      <a:pt x="43" y="0"/>
                      <a:pt x="43" y="1"/>
                      <a:pt x="42" y="1"/>
                    </a:cubicBezTo>
                    <a:cubicBezTo>
                      <a:pt x="2" y="44"/>
                      <a:pt x="2" y="44"/>
                      <a:pt x="2" y="44"/>
                    </a:cubicBezTo>
                    <a:cubicBezTo>
                      <a:pt x="2" y="44"/>
                      <a:pt x="1" y="44"/>
                      <a:pt x="1" y="4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1" name="Freeform 786"/>
              <p:cNvSpPr>
                <a:spLocks noEditPoints="1"/>
              </p:cNvSpPr>
              <p:nvPr/>
            </p:nvSpPr>
            <p:spPr bwMode="auto">
              <a:xfrm>
                <a:off x="6432551" y="4652963"/>
                <a:ext cx="76200" cy="87313"/>
              </a:xfrm>
              <a:custGeom>
                <a:avLst/>
                <a:gdLst>
                  <a:gd name="T0" fmla="*/ 17 w 34"/>
                  <a:gd name="T1" fmla="*/ 2 h 39"/>
                  <a:gd name="T2" fmla="*/ 31 w 34"/>
                  <a:gd name="T3" fmla="*/ 6 h 39"/>
                  <a:gd name="T4" fmla="*/ 17 w 34"/>
                  <a:gd name="T5" fmla="*/ 10 h 39"/>
                  <a:gd name="T6" fmla="*/ 3 w 34"/>
                  <a:gd name="T7" fmla="*/ 6 h 39"/>
                  <a:gd name="T8" fmla="*/ 17 w 34"/>
                  <a:gd name="T9" fmla="*/ 2 h 39"/>
                  <a:gd name="T10" fmla="*/ 17 w 34"/>
                  <a:gd name="T11" fmla="*/ 0 h 39"/>
                  <a:gd name="T12" fmla="*/ 11 w 34"/>
                  <a:gd name="T13" fmla="*/ 0 h 39"/>
                  <a:gd name="T14" fmla="*/ 5 w 34"/>
                  <a:gd name="T15" fmla="*/ 2 h 39"/>
                  <a:gd name="T16" fmla="*/ 2 w 34"/>
                  <a:gd name="T17" fmla="*/ 4 h 39"/>
                  <a:gd name="T18" fmla="*/ 1 w 34"/>
                  <a:gd name="T19" fmla="*/ 5 h 39"/>
                  <a:gd name="T20" fmla="*/ 0 w 34"/>
                  <a:gd name="T21" fmla="*/ 6 h 39"/>
                  <a:gd name="T22" fmla="*/ 0 w 34"/>
                  <a:gd name="T23" fmla="*/ 33 h 39"/>
                  <a:gd name="T24" fmla="*/ 1 w 34"/>
                  <a:gd name="T25" fmla="*/ 34 h 39"/>
                  <a:gd name="T26" fmla="*/ 2 w 34"/>
                  <a:gd name="T27" fmla="*/ 35 h 39"/>
                  <a:gd name="T28" fmla="*/ 5 w 34"/>
                  <a:gd name="T29" fmla="*/ 37 h 39"/>
                  <a:gd name="T30" fmla="*/ 11 w 34"/>
                  <a:gd name="T31" fmla="*/ 39 h 39"/>
                  <a:gd name="T32" fmla="*/ 17 w 34"/>
                  <a:gd name="T33" fmla="*/ 39 h 39"/>
                  <a:gd name="T34" fmla="*/ 29 w 34"/>
                  <a:gd name="T35" fmla="*/ 37 h 39"/>
                  <a:gd name="T36" fmla="*/ 33 w 34"/>
                  <a:gd name="T37" fmla="*/ 35 h 39"/>
                  <a:gd name="T38" fmla="*/ 34 w 34"/>
                  <a:gd name="T39" fmla="*/ 34 h 39"/>
                  <a:gd name="T40" fmla="*/ 34 w 34"/>
                  <a:gd name="T41" fmla="*/ 33 h 39"/>
                  <a:gd name="T42" fmla="*/ 34 w 34"/>
                  <a:gd name="T43" fmla="*/ 6 h 39"/>
                  <a:gd name="T44" fmla="*/ 33 w 34"/>
                  <a:gd name="T45" fmla="*/ 4 h 39"/>
                  <a:gd name="T46" fmla="*/ 29 w 34"/>
                  <a:gd name="T47" fmla="*/ 2 h 39"/>
                  <a:gd name="T48" fmla="*/ 24 w 34"/>
                  <a:gd name="T49" fmla="*/ 0 h 39"/>
                  <a:gd name="T50" fmla="*/ 17 w 34"/>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39">
                    <a:moveTo>
                      <a:pt x="17" y="2"/>
                    </a:moveTo>
                    <a:cubicBezTo>
                      <a:pt x="25" y="2"/>
                      <a:pt x="31" y="3"/>
                      <a:pt x="31" y="6"/>
                    </a:cubicBezTo>
                    <a:cubicBezTo>
                      <a:pt x="31" y="8"/>
                      <a:pt x="25" y="10"/>
                      <a:pt x="17" y="10"/>
                    </a:cubicBezTo>
                    <a:cubicBezTo>
                      <a:pt x="9" y="10"/>
                      <a:pt x="3" y="8"/>
                      <a:pt x="3" y="6"/>
                    </a:cubicBezTo>
                    <a:cubicBezTo>
                      <a:pt x="3" y="3"/>
                      <a:pt x="9" y="2"/>
                      <a:pt x="17" y="2"/>
                    </a:cubicBezTo>
                    <a:close/>
                    <a:moveTo>
                      <a:pt x="17" y="0"/>
                    </a:moveTo>
                    <a:cubicBezTo>
                      <a:pt x="11" y="0"/>
                      <a:pt x="11" y="0"/>
                      <a:pt x="11" y="0"/>
                    </a:cubicBezTo>
                    <a:cubicBezTo>
                      <a:pt x="5" y="2"/>
                      <a:pt x="5" y="2"/>
                      <a:pt x="5" y="2"/>
                    </a:cubicBezTo>
                    <a:cubicBezTo>
                      <a:pt x="2" y="4"/>
                      <a:pt x="2" y="4"/>
                      <a:pt x="2" y="4"/>
                    </a:cubicBezTo>
                    <a:cubicBezTo>
                      <a:pt x="1" y="5"/>
                      <a:pt x="1" y="5"/>
                      <a:pt x="1" y="5"/>
                    </a:cubicBezTo>
                    <a:cubicBezTo>
                      <a:pt x="0" y="6"/>
                      <a:pt x="0" y="6"/>
                      <a:pt x="0" y="6"/>
                    </a:cubicBezTo>
                    <a:cubicBezTo>
                      <a:pt x="0" y="33"/>
                      <a:pt x="0" y="33"/>
                      <a:pt x="0" y="33"/>
                    </a:cubicBezTo>
                    <a:cubicBezTo>
                      <a:pt x="1" y="34"/>
                      <a:pt x="1" y="34"/>
                      <a:pt x="1" y="34"/>
                    </a:cubicBezTo>
                    <a:cubicBezTo>
                      <a:pt x="2" y="35"/>
                      <a:pt x="2" y="35"/>
                      <a:pt x="2" y="35"/>
                    </a:cubicBezTo>
                    <a:cubicBezTo>
                      <a:pt x="5" y="37"/>
                      <a:pt x="5" y="37"/>
                      <a:pt x="5" y="37"/>
                    </a:cubicBezTo>
                    <a:cubicBezTo>
                      <a:pt x="11" y="39"/>
                      <a:pt x="11" y="39"/>
                      <a:pt x="11" y="39"/>
                    </a:cubicBezTo>
                    <a:cubicBezTo>
                      <a:pt x="13" y="39"/>
                      <a:pt x="15" y="39"/>
                      <a:pt x="17" y="39"/>
                    </a:cubicBezTo>
                    <a:cubicBezTo>
                      <a:pt x="22" y="39"/>
                      <a:pt x="26" y="39"/>
                      <a:pt x="29" y="37"/>
                    </a:cubicBezTo>
                    <a:cubicBezTo>
                      <a:pt x="31" y="37"/>
                      <a:pt x="32" y="36"/>
                      <a:pt x="33" y="35"/>
                    </a:cubicBezTo>
                    <a:cubicBezTo>
                      <a:pt x="33" y="35"/>
                      <a:pt x="33" y="34"/>
                      <a:pt x="34" y="34"/>
                    </a:cubicBezTo>
                    <a:cubicBezTo>
                      <a:pt x="34" y="34"/>
                      <a:pt x="34" y="33"/>
                      <a:pt x="34" y="33"/>
                    </a:cubicBezTo>
                    <a:cubicBezTo>
                      <a:pt x="34" y="6"/>
                      <a:pt x="34" y="6"/>
                      <a:pt x="34" y="6"/>
                    </a:cubicBezTo>
                    <a:cubicBezTo>
                      <a:pt x="34" y="5"/>
                      <a:pt x="33" y="4"/>
                      <a:pt x="33" y="4"/>
                    </a:cubicBezTo>
                    <a:cubicBezTo>
                      <a:pt x="32" y="3"/>
                      <a:pt x="31" y="2"/>
                      <a:pt x="29" y="2"/>
                    </a:cubicBezTo>
                    <a:cubicBezTo>
                      <a:pt x="27" y="1"/>
                      <a:pt x="26" y="0"/>
                      <a:pt x="24" y="0"/>
                    </a:cubicBezTo>
                    <a:cubicBezTo>
                      <a:pt x="22" y="0"/>
                      <a:pt x="19" y="0"/>
                      <a:pt x="17" y="0"/>
                    </a:cubicBez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2" name="Freeform 787"/>
              <p:cNvSpPr>
                <a:spLocks/>
              </p:cNvSpPr>
              <p:nvPr/>
            </p:nvSpPr>
            <p:spPr bwMode="auto">
              <a:xfrm>
                <a:off x="6381751" y="4475163"/>
                <a:ext cx="179388" cy="82550"/>
              </a:xfrm>
              <a:custGeom>
                <a:avLst/>
                <a:gdLst>
                  <a:gd name="T0" fmla="*/ 8 w 81"/>
                  <a:gd name="T1" fmla="*/ 31 h 37"/>
                  <a:gd name="T2" fmla="*/ 16 w 81"/>
                  <a:gd name="T3" fmla="*/ 36 h 37"/>
                  <a:gd name="T4" fmla="*/ 24 w 81"/>
                  <a:gd name="T5" fmla="*/ 31 h 37"/>
                  <a:gd name="T6" fmla="*/ 32 w 81"/>
                  <a:gd name="T7" fmla="*/ 36 h 37"/>
                  <a:gd name="T8" fmla="*/ 40 w 81"/>
                  <a:gd name="T9" fmla="*/ 31 h 37"/>
                  <a:gd name="T10" fmla="*/ 48 w 81"/>
                  <a:gd name="T11" fmla="*/ 36 h 37"/>
                  <a:gd name="T12" fmla="*/ 56 w 81"/>
                  <a:gd name="T13" fmla="*/ 31 h 37"/>
                  <a:gd name="T14" fmla="*/ 64 w 81"/>
                  <a:gd name="T15" fmla="*/ 36 h 37"/>
                  <a:gd name="T16" fmla="*/ 72 w 81"/>
                  <a:gd name="T17" fmla="*/ 31 h 37"/>
                  <a:gd name="T18" fmla="*/ 81 w 81"/>
                  <a:gd name="T19" fmla="*/ 37 h 37"/>
                  <a:gd name="T20" fmla="*/ 40 w 81"/>
                  <a:gd name="T21" fmla="*/ 0 h 37"/>
                  <a:gd name="T22" fmla="*/ 0 w 81"/>
                  <a:gd name="T23" fmla="*/ 37 h 37"/>
                  <a:gd name="T24" fmla="*/ 8 w 81"/>
                  <a:gd name="T2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7">
                    <a:moveTo>
                      <a:pt x="8" y="31"/>
                    </a:moveTo>
                    <a:cubicBezTo>
                      <a:pt x="12" y="31"/>
                      <a:pt x="14" y="33"/>
                      <a:pt x="16" y="36"/>
                    </a:cubicBezTo>
                    <a:cubicBezTo>
                      <a:pt x="18" y="33"/>
                      <a:pt x="21" y="31"/>
                      <a:pt x="24" y="31"/>
                    </a:cubicBezTo>
                    <a:cubicBezTo>
                      <a:pt x="28" y="31"/>
                      <a:pt x="30" y="33"/>
                      <a:pt x="32" y="36"/>
                    </a:cubicBezTo>
                    <a:cubicBezTo>
                      <a:pt x="34" y="33"/>
                      <a:pt x="37" y="31"/>
                      <a:pt x="40" y="31"/>
                    </a:cubicBezTo>
                    <a:cubicBezTo>
                      <a:pt x="43" y="31"/>
                      <a:pt x="46" y="33"/>
                      <a:pt x="48" y="36"/>
                    </a:cubicBezTo>
                    <a:cubicBezTo>
                      <a:pt x="50" y="33"/>
                      <a:pt x="53" y="31"/>
                      <a:pt x="56" y="31"/>
                    </a:cubicBezTo>
                    <a:cubicBezTo>
                      <a:pt x="59" y="31"/>
                      <a:pt x="62" y="33"/>
                      <a:pt x="64" y="36"/>
                    </a:cubicBezTo>
                    <a:cubicBezTo>
                      <a:pt x="66" y="33"/>
                      <a:pt x="69" y="31"/>
                      <a:pt x="72" y="31"/>
                    </a:cubicBezTo>
                    <a:cubicBezTo>
                      <a:pt x="76" y="31"/>
                      <a:pt x="79" y="33"/>
                      <a:pt x="81" y="37"/>
                    </a:cubicBezTo>
                    <a:cubicBezTo>
                      <a:pt x="78" y="16"/>
                      <a:pt x="61" y="0"/>
                      <a:pt x="40" y="0"/>
                    </a:cubicBezTo>
                    <a:cubicBezTo>
                      <a:pt x="19" y="0"/>
                      <a:pt x="2" y="16"/>
                      <a:pt x="0" y="37"/>
                    </a:cubicBezTo>
                    <a:cubicBezTo>
                      <a:pt x="1" y="33"/>
                      <a:pt x="4" y="31"/>
                      <a:pt x="8" y="31"/>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13" name="Freeform 788"/>
              <p:cNvSpPr>
                <a:spLocks/>
              </p:cNvSpPr>
              <p:nvPr/>
            </p:nvSpPr>
            <p:spPr bwMode="auto">
              <a:xfrm>
                <a:off x="6381751" y="4475163"/>
                <a:ext cx="93663" cy="82550"/>
              </a:xfrm>
              <a:custGeom>
                <a:avLst/>
                <a:gdLst>
                  <a:gd name="T0" fmla="*/ 42 w 42"/>
                  <a:gd name="T1" fmla="*/ 0 h 37"/>
                  <a:gd name="T2" fmla="*/ 40 w 42"/>
                  <a:gd name="T3" fmla="*/ 0 h 37"/>
                  <a:gd name="T4" fmla="*/ 0 w 42"/>
                  <a:gd name="T5" fmla="*/ 37 h 37"/>
                  <a:gd name="T6" fmla="*/ 8 w 42"/>
                  <a:gd name="T7" fmla="*/ 31 h 37"/>
                  <a:gd name="T8" fmla="*/ 16 w 42"/>
                  <a:gd name="T9" fmla="*/ 36 h 37"/>
                  <a:gd name="T10" fmla="*/ 42 w 42"/>
                  <a:gd name="T11" fmla="*/ 0 h 37"/>
                </a:gdLst>
                <a:ahLst/>
                <a:cxnLst>
                  <a:cxn ang="0">
                    <a:pos x="T0" y="T1"/>
                  </a:cxn>
                  <a:cxn ang="0">
                    <a:pos x="T2" y="T3"/>
                  </a:cxn>
                  <a:cxn ang="0">
                    <a:pos x="T4" y="T5"/>
                  </a:cxn>
                  <a:cxn ang="0">
                    <a:pos x="T6" y="T7"/>
                  </a:cxn>
                  <a:cxn ang="0">
                    <a:pos x="T8" y="T9"/>
                  </a:cxn>
                  <a:cxn ang="0">
                    <a:pos x="T10" y="T11"/>
                  </a:cxn>
                </a:cxnLst>
                <a:rect l="0" t="0" r="r" b="b"/>
                <a:pathLst>
                  <a:path w="42" h="37">
                    <a:moveTo>
                      <a:pt x="42" y="0"/>
                    </a:moveTo>
                    <a:cubicBezTo>
                      <a:pt x="42" y="0"/>
                      <a:pt x="41" y="0"/>
                      <a:pt x="40" y="0"/>
                    </a:cubicBezTo>
                    <a:cubicBezTo>
                      <a:pt x="19" y="0"/>
                      <a:pt x="2" y="16"/>
                      <a:pt x="0" y="37"/>
                    </a:cubicBezTo>
                    <a:cubicBezTo>
                      <a:pt x="1" y="33"/>
                      <a:pt x="4" y="31"/>
                      <a:pt x="8" y="31"/>
                    </a:cubicBezTo>
                    <a:cubicBezTo>
                      <a:pt x="12" y="31"/>
                      <a:pt x="14" y="33"/>
                      <a:pt x="16" y="36"/>
                    </a:cubicBezTo>
                    <a:cubicBezTo>
                      <a:pt x="18" y="20"/>
                      <a:pt x="28" y="7"/>
                      <a:pt x="42" y="0"/>
                    </a:cubicBez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grpSp>
          <p:nvGrpSpPr>
            <p:cNvPr id="33" name="Group 32"/>
            <p:cNvGrpSpPr/>
            <p:nvPr/>
          </p:nvGrpSpPr>
          <p:grpSpPr>
            <a:xfrm>
              <a:off x="6337301" y="4876800"/>
              <a:ext cx="184150" cy="331788"/>
              <a:chOff x="6270626" y="4762500"/>
              <a:chExt cx="184150" cy="331788"/>
            </a:xfrm>
          </p:grpSpPr>
          <p:sp>
            <p:nvSpPr>
              <p:cNvPr id="90" name="Freeform 757"/>
              <p:cNvSpPr>
                <a:spLocks/>
              </p:cNvSpPr>
              <p:nvPr/>
            </p:nvSpPr>
            <p:spPr bwMode="auto">
              <a:xfrm>
                <a:off x="6375401" y="4784725"/>
                <a:ext cx="4763" cy="66675"/>
              </a:xfrm>
              <a:custGeom>
                <a:avLst/>
                <a:gdLst>
                  <a:gd name="T0" fmla="*/ 1 w 2"/>
                  <a:gd name="T1" fmla="*/ 0 h 30"/>
                  <a:gd name="T2" fmla="*/ 2 w 2"/>
                  <a:gd name="T3" fmla="*/ 2 h 30"/>
                  <a:gd name="T4" fmla="*/ 2 w 2"/>
                  <a:gd name="T5" fmla="*/ 29 h 30"/>
                  <a:gd name="T6" fmla="*/ 1 w 2"/>
                  <a:gd name="T7" fmla="*/ 30 h 30"/>
                  <a:gd name="T8" fmla="*/ 0 w 2"/>
                  <a:gd name="T9" fmla="*/ 29 h 30"/>
                  <a:gd name="T10" fmla="*/ 0 w 2"/>
                  <a:gd name="T11" fmla="*/ 2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1" y="0"/>
                      <a:pt x="2" y="1"/>
                      <a:pt x="2" y="2"/>
                    </a:cubicBezTo>
                    <a:cubicBezTo>
                      <a:pt x="2" y="29"/>
                      <a:pt x="2" y="29"/>
                      <a:pt x="2" y="29"/>
                    </a:cubicBezTo>
                    <a:cubicBezTo>
                      <a:pt x="2" y="30"/>
                      <a:pt x="1" y="30"/>
                      <a:pt x="1" y="30"/>
                    </a:cubicBezTo>
                    <a:cubicBezTo>
                      <a:pt x="0" y="30"/>
                      <a:pt x="0" y="30"/>
                      <a:pt x="0" y="29"/>
                    </a:cubicBezTo>
                    <a:cubicBezTo>
                      <a:pt x="0" y="2"/>
                      <a:pt x="0" y="2"/>
                      <a:pt x="0" y="2"/>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1" name="Freeform 758"/>
              <p:cNvSpPr>
                <a:spLocks/>
              </p:cNvSpPr>
              <p:nvPr/>
            </p:nvSpPr>
            <p:spPr bwMode="auto">
              <a:xfrm>
                <a:off x="6361113" y="4762500"/>
                <a:ext cx="7938" cy="88900"/>
              </a:xfrm>
              <a:custGeom>
                <a:avLst/>
                <a:gdLst>
                  <a:gd name="T0" fmla="*/ 2 w 3"/>
                  <a:gd name="T1" fmla="*/ 0 h 40"/>
                  <a:gd name="T2" fmla="*/ 3 w 3"/>
                  <a:gd name="T3" fmla="*/ 2 h 40"/>
                  <a:gd name="T4" fmla="*/ 3 w 3"/>
                  <a:gd name="T5" fmla="*/ 39 h 40"/>
                  <a:gd name="T6" fmla="*/ 2 w 3"/>
                  <a:gd name="T7" fmla="*/ 40 h 40"/>
                  <a:gd name="T8" fmla="*/ 0 w 3"/>
                  <a:gd name="T9" fmla="*/ 39 h 40"/>
                  <a:gd name="T10" fmla="*/ 0 w 3"/>
                  <a:gd name="T11" fmla="*/ 2 h 40"/>
                  <a:gd name="T12" fmla="*/ 2 w 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 h="40">
                    <a:moveTo>
                      <a:pt x="2" y="0"/>
                    </a:moveTo>
                    <a:cubicBezTo>
                      <a:pt x="2" y="0"/>
                      <a:pt x="3" y="1"/>
                      <a:pt x="3" y="2"/>
                    </a:cubicBezTo>
                    <a:cubicBezTo>
                      <a:pt x="3" y="39"/>
                      <a:pt x="3" y="39"/>
                      <a:pt x="3" y="39"/>
                    </a:cubicBezTo>
                    <a:cubicBezTo>
                      <a:pt x="3" y="40"/>
                      <a:pt x="2" y="40"/>
                      <a:pt x="2" y="40"/>
                    </a:cubicBezTo>
                    <a:cubicBezTo>
                      <a:pt x="1" y="40"/>
                      <a:pt x="0" y="40"/>
                      <a:pt x="0" y="39"/>
                    </a:cubicBezTo>
                    <a:cubicBezTo>
                      <a:pt x="0" y="2"/>
                      <a:pt x="0" y="2"/>
                      <a:pt x="0" y="2"/>
                    </a:cubicBezTo>
                    <a:cubicBezTo>
                      <a:pt x="0" y="1"/>
                      <a:pt x="1" y="0"/>
                      <a:pt x="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2" name="Freeform 759"/>
              <p:cNvSpPr>
                <a:spLocks/>
              </p:cNvSpPr>
              <p:nvPr/>
            </p:nvSpPr>
            <p:spPr bwMode="auto">
              <a:xfrm>
                <a:off x="6350001" y="4784725"/>
                <a:ext cx="4763" cy="66675"/>
              </a:xfrm>
              <a:custGeom>
                <a:avLst/>
                <a:gdLst>
                  <a:gd name="T0" fmla="*/ 1 w 2"/>
                  <a:gd name="T1" fmla="*/ 0 h 30"/>
                  <a:gd name="T2" fmla="*/ 2 w 2"/>
                  <a:gd name="T3" fmla="*/ 2 h 30"/>
                  <a:gd name="T4" fmla="*/ 2 w 2"/>
                  <a:gd name="T5" fmla="*/ 29 h 30"/>
                  <a:gd name="T6" fmla="*/ 1 w 2"/>
                  <a:gd name="T7" fmla="*/ 30 h 30"/>
                  <a:gd name="T8" fmla="*/ 0 w 2"/>
                  <a:gd name="T9" fmla="*/ 29 h 30"/>
                  <a:gd name="T10" fmla="*/ 0 w 2"/>
                  <a:gd name="T11" fmla="*/ 2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2"/>
                    </a:cubicBezTo>
                    <a:cubicBezTo>
                      <a:pt x="2" y="29"/>
                      <a:pt x="2" y="29"/>
                      <a:pt x="2" y="29"/>
                    </a:cubicBezTo>
                    <a:cubicBezTo>
                      <a:pt x="2" y="30"/>
                      <a:pt x="2" y="30"/>
                      <a:pt x="1" y="30"/>
                    </a:cubicBezTo>
                    <a:cubicBezTo>
                      <a:pt x="1" y="30"/>
                      <a:pt x="0" y="30"/>
                      <a:pt x="0" y="29"/>
                    </a:cubicBezTo>
                    <a:cubicBezTo>
                      <a:pt x="0" y="2"/>
                      <a:pt x="0" y="2"/>
                      <a:pt x="0" y="2"/>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3" name="Freeform 789"/>
              <p:cNvSpPr>
                <a:spLocks/>
              </p:cNvSpPr>
              <p:nvPr/>
            </p:nvSpPr>
            <p:spPr bwMode="auto">
              <a:xfrm>
                <a:off x="6270626" y="4906963"/>
                <a:ext cx="95250" cy="100013"/>
              </a:xfrm>
              <a:custGeom>
                <a:avLst/>
                <a:gdLst>
                  <a:gd name="T0" fmla="*/ 42 w 43"/>
                  <a:gd name="T1" fmla="*/ 45 h 45"/>
                  <a:gd name="T2" fmla="*/ 41 w 43"/>
                  <a:gd name="T3" fmla="*/ 44 h 45"/>
                  <a:gd name="T4" fmla="*/ 0 w 43"/>
                  <a:gd name="T5" fmla="*/ 2 h 45"/>
                  <a:gd name="T6" fmla="*/ 0 w 43"/>
                  <a:gd name="T7" fmla="*/ 0 h 45"/>
                  <a:gd name="T8" fmla="*/ 2 w 43"/>
                  <a:gd name="T9" fmla="*/ 0 h 45"/>
                  <a:gd name="T10" fmla="*/ 42 w 43"/>
                  <a:gd name="T11" fmla="*/ 43 h 45"/>
                  <a:gd name="T12" fmla="*/ 42 w 43"/>
                  <a:gd name="T13" fmla="*/ 44 h 45"/>
                  <a:gd name="T14" fmla="*/ 42 w 43"/>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5">
                    <a:moveTo>
                      <a:pt x="42" y="45"/>
                    </a:moveTo>
                    <a:cubicBezTo>
                      <a:pt x="41" y="45"/>
                      <a:pt x="41" y="45"/>
                      <a:pt x="41" y="44"/>
                    </a:cubicBezTo>
                    <a:cubicBezTo>
                      <a:pt x="0" y="2"/>
                      <a:pt x="0" y="2"/>
                      <a:pt x="0" y="2"/>
                    </a:cubicBezTo>
                    <a:cubicBezTo>
                      <a:pt x="0" y="1"/>
                      <a:pt x="0" y="1"/>
                      <a:pt x="0" y="0"/>
                    </a:cubicBezTo>
                    <a:cubicBezTo>
                      <a:pt x="1" y="0"/>
                      <a:pt x="1" y="0"/>
                      <a:pt x="2" y="0"/>
                    </a:cubicBezTo>
                    <a:cubicBezTo>
                      <a:pt x="42" y="43"/>
                      <a:pt x="42" y="43"/>
                      <a:pt x="42" y="43"/>
                    </a:cubicBezTo>
                    <a:cubicBezTo>
                      <a:pt x="43" y="43"/>
                      <a:pt x="43" y="44"/>
                      <a:pt x="42" y="44"/>
                    </a:cubicBezTo>
                    <a:cubicBezTo>
                      <a:pt x="42" y="45"/>
                      <a:pt x="42" y="45"/>
                      <a:pt x="42"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4" name="Freeform 790"/>
              <p:cNvSpPr>
                <a:spLocks/>
              </p:cNvSpPr>
              <p:nvPr/>
            </p:nvSpPr>
            <p:spPr bwMode="auto">
              <a:xfrm>
                <a:off x="6308726" y="4903788"/>
                <a:ext cx="57150" cy="103188"/>
              </a:xfrm>
              <a:custGeom>
                <a:avLst/>
                <a:gdLst>
                  <a:gd name="T0" fmla="*/ 25 w 26"/>
                  <a:gd name="T1" fmla="*/ 46 h 46"/>
                  <a:gd name="T2" fmla="*/ 24 w 26"/>
                  <a:gd name="T3" fmla="*/ 45 h 46"/>
                  <a:gd name="T4" fmla="*/ 0 w 26"/>
                  <a:gd name="T5" fmla="*/ 2 h 46"/>
                  <a:gd name="T6" fmla="*/ 0 w 26"/>
                  <a:gd name="T7" fmla="*/ 0 h 46"/>
                  <a:gd name="T8" fmla="*/ 1 w 26"/>
                  <a:gd name="T9" fmla="*/ 1 h 46"/>
                  <a:gd name="T10" fmla="*/ 25 w 26"/>
                  <a:gd name="T11" fmla="*/ 44 h 46"/>
                  <a:gd name="T12" fmla="*/ 25 w 26"/>
                  <a:gd name="T13" fmla="*/ 46 h 46"/>
                  <a:gd name="T14" fmla="*/ 25 w 2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6">
                    <a:moveTo>
                      <a:pt x="25" y="46"/>
                    </a:moveTo>
                    <a:cubicBezTo>
                      <a:pt x="24" y="46"/>
                      <a:pt x="24" y="45"/>
                      <a:pt x="24" y="45"/>
                    </a:cubicBezTo>
                    <a:cubicBezTo>
                      <a:pt x="0" y="2"/>
                      <a:pt x="0" y="2"/>
                      <a:pt x="0" y="2"/>
                    </a:cubicBezTo>
                    <a:cubicBezTo>
                      <a:pt x="0" y="1"/>
                      <a:pt x="0" y="1"/>
                      <a:pt x="0" y="0"/>
                    </a:cubicBezTo>
                    <a:cubicBezTo>
                      <a:pt x="1" y="0"/>
                      <a:pt x="1" y="0"/>
                      <a:pt x="1" y="1"/>
                    </a:cubicBezTo>
                    <a:cubicBezTo>
                      <a:pt x="25" y="44"/>
                      <a:pt x="25" y="44"/>
                      <a:pt x="25" y="44"/>
                    </a:cubicBezTo>
                    <a:cubicBezTo>
                      <a:pt x="26" y="45"/>
                      <a:pt x="25" y="45"/>
                      <a:pt x="25" y="46"/>
                    </a:cubicBezTo>
                    <a:cubicBezTo>
                      <a:pt x="25" y="46"/>
                      <a:pt x="25" y="46"/>
                      <a:pt x="25"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5" name="Freeform 791"/>
              <p:cNvSpPr>
                <a:spLocks/>
              </p:cNvSpPr>
              <p:nvPr/>
            </p:nvSpPr>
            <p:spPr bwMode="auto">
              <a:xfrm>
                <a:off x="6343651" y="4903788"/>
                <a:ext cx="22225" cy="103188"/>
              </a:xfrm>
              <a:custGeom>
                <a:avLst/>
                <a:gdLst>
                  <a:gd name="T0" fmla="*/ 9 w 10"/>
                  <a:gd name="T1" fmla="*/ 46 h 46"/>
                  <a:gd name="T2" fmla="*/ 8 w 10"/>
                  <a:gd name="T3" fmla="*/ 45 h 46"/>
                  <a:gd name="T4" fmla="*/ 0 w 10"/>
                  <a:gd name="T5" fmla="*/ 1 h 46"/>
                  <a:gd name="T6" fmla="*/ 0 w 10"/>
                  <a:gd name="T7" fmla="*/ 0 h 46"/>
                  <a:gd name="T8" fmla="*/ 2 w 10"/>
                  <a:gd name="T9" fmla="*/ 1 h 46"/>
                  <a:gd name="T10" fmla="*/ 9 w 10"/>
                  <a:gd name="T11" fmla="*/ 45 h 46"/>
                  <a:gd name="T12" fmla="*/ 9 w 10"/>
                  <a:gd name="T13" fmla="*/ 46 h 46"/>
                  <a:gd name="T14" fmla="*/ 9 w 1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6">
                    <a:moveTo>
                      <a:pt x="9" y="46"/>
                    </a:moveTo>
                    <a:cubicBezTo>
                      <a:pt x="8" y="46"/>
                      <a:pt x="8" y="45"/>
                      <a:pt x="8" y="45"/>
                    </a:cubicBezTo>
                    <a:cubicBezTo>
                      <a:pt x="0" y="1"/>
                      <a:pt x="0" y="1"/>
                      <a:pt x="0" y="1"/>
                    </a:cubicBezTo>
                    <a:cubicBezTo>
                      <a:pt x="0" y="1"/>
                      <a:pt x="0" y="0"/>
                      <a:pt x="0" y="0"/>
                    </a:cubicBezTo>
                    <a:cubicBezTo>
                      <a:pt x="1" y="0"/>
                      <a:pt x="1" y="1"/>
                      <a:pt x="2" y="1"/>
                    </a:cubicBezTo>
                    <a:cubicBezTo>
                      <a:pt x="9" y="45"/>
                      <a:pt x="9" y="45"/>
                      <a:pt x="9" y="45"/>
                    </a:cubicBezTo>
                    <a:cubicBezTo>
                      <a:pt x="10" y="45"/>
                      <a:pt x="9" y="46"/>
                      <a:pt x="9" y="46"/>
                    </a:cubicBezTo>
                    <a:cubicBezTo>
                      <a:pt x="9" y="46"/>
                      <a:pt x="9" y="46"/>
                      <a:pt x="9"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6" name="Freeform 792"/>
              <p:cNvSpPr>
                <a:spLocks/>
              </p:cNvSpPr>
              <p:nvPr/>
            </p:nvSpPr>
            <p:spPr bwMode="auto">
              <a:xfrm>
                <a:off x="6361113" y="4903788"/>
                <a:ext cx="22225" cy="103188"/>
              </a:xfrm>
              <a:custGeom>
                <a:avLst/>
                <a:gdLst>
                  <a:gd name="T0" fmla="*/ 1 w 10"/>
                  <a:gd name="T1" fmla="*/ 46 h 46"/>
                  <a:gd name="T2" fmla="*/ 0 w 10"/>
                  <a:gd name="T3" fmla="*/ 46 h 46"/>
                  <a:gd name="T4" fmla="*/ 0 w 10"/>
                  <a:gd name="T5" fmla="*/ 45 h 46"/>
                  <a:gd name="T6" fmla="*/ 8 w 10"/>
                  <a:gd name="T7" fmla="*/ 1 h 46"/>
                  <a:gd name="T8" fmla="*/ 9 w 10"/>
                  <a:gd name="T9" fmla="*/ 0 h 46"/>
                  <a:gd name="T10" fmla="*/ 9 w 10"/>
                  <a:gd name="T11" fmla="*/ 1 h 46"/>
                  <a:gd name="T12" fmla="*/ 1 w 10"/>
                  <a:gd name="T13" fmla="*/ 45 h 46"/>
                  <a:gd name="T14" fmla="*/ 1 w 1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6">
                    <a:moveTo>
                      <a:pt x="1" y="46"/>
                    </a:moveTo>
                    <a:cubicBezTo>
                      <a:pt x="1" y="46"/>
                      <a:pt x="0" y="46"/>
                      <a:pt x="0" y="46"/>
                    </a:cubicBezTo>
                    <a:cubicBezTo>
                      <a:pt x="0" y="46"/>
                      <a:pt x="0" y="45"/>
                      <a:pt x="0" y="45"/>
                    </a:cubicBezTo>
                    <a:cubicBezTo>
                      <a:pt x="8" y="1"/>
                      <a:pt x="8" y="1"/>
                      <a:pt x="8" y="1"/>
                    </a:cubicBezTo>
                    <a:cubicBezTo>
                      <a:pt x="8" y="1"/>
                      <a:pt x="8" y="0"/>
                      <a:pt x="9" y="0"/>
                    </a:cubicBezTo>
                    <a:cubicBezTo>
                      <a:pt x="9" y="0"/>
                      <a:pt x="10" y="1"/>
                      <a:pt x="9" y="1"/>
                    </a:cubicBezTo>
                    <a:cubicBezTo>
                      <a:pt x="1" y="45"/>
                      <a:pt x="1" y="45"/>
                      <a:pt x="1" y="45"/>
                    </a:cubicBezTo>
                    <a:cubicBezTo>
                      <a:pt x="1" y="45"/>
                      <a:pt x="1" y="46"/>
                      <a:pt x="1"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7" name="Freeform 793"/>
              <p:cNvSpPr>
                <a:spLocks/>
              </p:cNvSpPr>
              <p:nvPr/>
            </p:nvSpPr>
            <p:spPr bwMode="auto">
              <a:xfrm>
                <a:off x="6359526" y="4903788"/>
                <a:ext cx="60325" cy="103188"/>
              </a:xfrm>
              <a:custGeom>
                <a:avLst/>
                <a:gdLst>
                  <a:gd name="T0" fmla="*/ 2 w 27"/>
                  <a:gd name="T1" fmla="*/ 46 h 46"/>
                  <a:gd name="T2" fmla="*/ 1 w 27"/>
                  <a:gd name="T3" fmla="*/ 46 h 46"/>
                  <a:gd name="T4" fmla="*/ 1 w 27"/>
                  <a:gd name="T5" fmla="*/ 44 h 46"/>
                  <a:gd name="T6" fmla="*/ 25 w 27"/>
                  <a:gd name="T7" fmla="*/ 1 h 46"/>
                  <a:gd name="T8" fmla="*/ 26 w 27"/>
                  <a:gd name="T9" fmla="*/ 0 h 46"/>
                  <a:gd name="T10" fmla="*/ 26 w 27"/>
                  <a:gd name="T11" fmla="*/ 2 h 46"/>
                  <a:gd name="T12" fmla="*/ 2 w 27"/>
                  <a:gd name="T13" fmla="*/ 45 h 46"/>
                  <a:gd name="T14" fmla="*/ 2 w 2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6">
                    <a:moveTo>
                      <a:pt x="2" y="46"/>
                    </a:moveTo>
                    <a:cubicBezTo>
                      <a:pt x="1" y="46"/>
                      <a:pt x="1" y="46"/>
                      <a:pt x="1" y="46"/>
                    </a:cubicBezTo>
                    <a:cubicBezTo>
                      <a:pt x="1" y="45"/>
                      <a:pt x="0" y="45"/>
                      <a:pt x="1" y="44"/>
                    </a:cubicBezTo>
                    <a:cubicBezTo>
                      <a:pt x="25" y="1"/>
                      <a:pt x="25" y="1"/>
                      <a:pt x="25" y="1"/>
                    </a:cubicBezTo>
                    <a:cubicBezTo>
                      <a:pt x="25" y="0"/>
                      <a:pt x="26" y="0"/>
                      <a:pt x="26" y="0"/>
                    </a:cubicBezTo>
                    <a:cubicBezTo>
                      <a:pt x="26" y="1"/>
                      <a:pt x="27" y="1"/>
                      <a:pt x="26" y="2"/>
                    </a:cubicBezTo>
                    <a:cubicBezTo>
                      <a:pt x="2" y="45"/>
                      <a:pt x="2" y="45"/>
                      <a:pt x="2" y="45"/>
                    </a:cubicBezTo>
                    <a:cubicBezTo>
                      <a:pt x="2" y="45"/>
                      <a:pt x="2" y="46"/>
                      <a:pt x="2"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8" name="Freeform 794"/>
              <p:cNvSpPr>
                <a:spLocks/>
              </p:cNvSpPr>
              <p:nvPr/>
            </p:nvSpPr>
            <p:spPr bwMode="auto">
              <a:xfrm>
                <a:off x="6361113" y="4906963"/>
                <a:ext cx="93663" cy="100013"/>
              </a:xfrm>
              <a:custGeom>
                <a:avLst/>
                <a:gdLst>
                  <a:gd name="T0" fmla="*/ 1 w 42"/>
                  <a:gd name="T1" fmla="*/ 45 h 45"/>
                  <a:gd name="T2" fmla="*/ 0 w 42"/>
                  <a:gd name="T3" fmla="*/ 44 h 45"/>
                  <a:gd name="T4" fmla="*/ 0 w 42"/>
                  <a:gd name="T5" fmla="*/ 43 h 45"/>
                  <a:gd name="T6" fmla="*/ 40 w 42"/>
                  <a:gd name="T7" fmla="*/ 0 h 45"/>
                  <a:gd name="T8" fmla="*/ 42 w 42"/>
                  <a:gd name="T9" fmla="*/ 0 h 45"/>
                  <a:gd name="T10" fmla="*/ 42 w 42"/>
                  <a:gd name="T11" fmla="*/ 2 h 45"/>
                  <a:gd name="T12" fmla="*/ 1 w 42"/>
                  <a:gd name="T13" fmla="*/ 44 h 45"/>
                  <a:gd name="T14" fmla="*/ 1 w 42"/>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5">
                    <a:moveTo>
                      <a:pt x="1" y="45"/>
                    </a:moveTo>
                    <a:cubicBezTo>
                      <a:pt x="0" y="45"/>
                      <a:pt x="0" y="45"/>
                      <a:pt x="0" y="44"/>
                    </a:cubicBezTo>
                    <a:cubicBezTo>
                      <a:pt x="0" y="44"/>
                      <a:pt x="0" y="43"/>
                      <a:pt x="0" y="43"/>
                    </a:cubicBezTo>
                    <a:cubicBezTo>
                      <a:pt x="40" y="0"/>
                      <a:pt x="40" y="0"/>
                      <a:pt x="40" y="0"/>
                    </a:cubicBezTo>
                    <a:cubicBezTo>
                      <a:pt x="41" y="0"/>
                      <a:pt x="41" y="0"/>
                      <a:pt x="42" y="0"/>
                    </a:cubicBezTo>
                    <a:cubicBezTo>
                      <a:pt x="42" y="1"/>
                      <a:pt x="42" y="1"/>
                      <a:pt x="42" y="2"/>
                    </a:cubicBezTo>
                    <a:cubicBezTo>
                      <a:pt x="1" y="44"/>
                      <a:pt x="1" y="44"/>
                      <a:pt x="1" y="44"/>
                    </a:cubicBezTo>
                    <a:cubicBezTo>
                      <a:pt x="1" y="45"/>
                      <a:pt x="1"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99" name="Freeform 795"/>
              <p:cNvSpPr>
                <a:spLocks noEditPoints="1"/>
              </p:cNvSpPr>
              <p:nvPr/>
            </p:nvSpPr>
            <p:spPr bwMode="auto">
              <a:xfrm>
                <a:off x="6326188" y="5003800"/>
                <a:ext cx="73025" cy="90488"/>
              </a:xfrm>
              <a:custGeom>
                <a:avLst/>
                <a:gdLst>
                  <a:gd name="T0" fmla="*/ 16 w 33"/>
                  <a:gd name="T1" fmla="*/ 2 h 40"/>
                  <a:gd name="T2" fmla="*/ 30 w 33"/>
                  <a:gd name="T3" fmla="*/ 6 h 40"/>
                  <a:gd name="T4" fmla="*/ 16 w 33"/>
                  <a:gd name="T5" fmla="*/ 10 h 40"/>
                  <a:gd name="T6" fmla="*/ 3 w 33"/>
                  <a:gd name="T7" fmla="*/ 6 h 40"/>
                  <a:gd name="T8" fmla="*/ 16 w 33"/>
                  <a:gd name="T9" fmla="*/ 2 h 40"/>
                  <a:gd name="T10" fmla="*/ 17 w 33"/>
                  <a:gd name="T11" fmla="*/ 0 h 40"/>
                  <a:gd name="T12" fmla="*/ 10 w 33"/>
                  <a:gd name="T13" fmla="*/ 1 h 40"/>
                  <a:gd name="T14" fmla="*/ 5 w 33"/>
                  <a:gd name="T15" fmla="*/ 2 h 40"/>
                  <a:gd name="T16" fmla="*/ 1 w 33"/>
                  <a:gd name="T17" fmla="*/ 4 h 40"/>
                  <a:gd name="T18" fmla="*/ 0 w 33"/>
                  <a:gd name="T19" fmla="*/ 5 h 40"/>
                  <a:gd name="T20" fmla="*/ 0 w 33"/>
                  <a:gd name="T21" fmla="*/ 7 h 40"/>
                  <a:gd name="T22" fmla="*/ 0 w 33"/>
                  <a:gd name="T23" fmla="*/ 33 h 40"/>
                  <a:gd name="T24" fmla="*/ 0 w 33"/>
                  <a:gd name="T25" fmla="*/ 35 h 40"/>
                  <a:gd name="T26" fmla="*/ 1 w 33"/>
                  <a:gd name="T27" fmla="*/ 36 h 40"/>
                  <a:gd name="T28" fmla="*/ 5 w 33"/>
                  <a:gd name="T29" fmla="*/ 38 h 40"/>
                  <a:gd name="T30" fmla="*/ 10 w 33"/>
                  <a:gd name="T31" fmla="*/ 39 h 40"/>
                  <a:gd name="T32" fmla="*/ 17 w 33"/>
                  <a:gd name="T33" fmla="*/ 40 h 40"/>
                  <a:gd name="T34" fmla="*/ 28 w 33"/>
                  <a:gd name="T35" fmla="*/ 38 h 40"/>
                  <a:gd name="T36" fmla="*/ 32 w 33"/>
                  <a:gd name="T37" fmla="*/ 36 h 40"/>
                  <a:gd name="T38" fmla="*/ 33 w 33"/>
                  <a:gd name="T39" fmla="*/ 35 h 40"/>
                  <a:gd name="T40" fmla="*/ 33 w 33"/>
                  <a:gd name="T41" fmla="*/ 33 h 40"/>
                  <a:gd name="T42" fmla="*/ 33 w 33"/>
                  <a:gd name="T43" fmla="*/ 7 h 40"/>
                  <a:gd name="T44" fmla="*/ 32 w 33"/>
                  <a:gd name="T45" fmla="*/ 4 h 40"/>
                  <a:gd name="T46" fmla="*/ 28 w 33"/>
                  <a:gd name="T47" fmla="*/ 2 h 40"/>
                  <a:gd name="T48" fmla="*/ 23 w 33"/>
                  <a:gd name="T49" fmla="*/ 1 h 40"/>
                  <a:gd name="T50" fmla="*/ 17 w 33"/>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0">
                    <a:moveTo>
                      <a:pt x="16" y="2"/>
                    </a:moveTo>
                    <a:cubicBezTo>
                      <a:pt x="24" y="2"/>
                      <a:pt x="30" y="4"/>
                      <a:pt x="30" y="6"/>
                    </a:cubicBezTo>
                    <a:cubicBezTo>
                      <a:pt x="30" y="8"/>
                      <a:pt x="24" y="10"/>
                      <a:pt x="16" y="10"/>
                    </a:cubicBezTo>
                    <a:cubicBezTo>
                      <a:pt x="9" y="10"/>
                      <a:pt x="3" y="8"/>
                      <a:pt x="3" y="6"/>
                    </a:cubicBezTo>
                    <a:cubicBezTo>
                      <a:pt x="3" y="4"/>
                      <a:pt x="9" y="2"/>
                      <a:pt x="16" y="2"/>
                    </a:cubicBezTo>
                    <a:close/>
                    <a:moveTo>
                      <a:pt x="17" y="0"/>
                    </a:moveTo>
                    <a:cubicBezTo>
                      <a:pt x="10" y="1"/>
                      <a:pt x="10" y="1"/>
                      <a:pt x="10" y="1"/>
                    </a:cubicBezTo>
                    <a:cubicBezTo>
                      <a:pt x="5" y="2"/>
                      <a:pt x="5" y="2"/>
                      <a:pt x="5" y="2"/>
                    </a:cubicBezTo>
                    <a:cubicBezTo>
                      <a:pt x="1" y="4"/>
                      <a:pt x="1" y="4"/>
                      <a:pt x="1" y="4"/>
                    </a:cubicBezTo>
                    <a:cubicBezTo>
                      <a:pt x="0" y="5"/>
                      <a:pt x="0" y="5"/>
                      <a:pt x="0" y="5"/>
                    </a:cubicBezTo>
                    <a:cubicBezTo>
                      <a:pt x="0" y="7"/>
                      <a:pt x="0" y="7"/>
                      <a:pt x="0" y="7"/>
                    </a:cubicBezTo>
                    <a:cubicBezTo>
                      <a:pt x="0" y="33"/>
                      <a:pt x="0" y="33"/>
                      <a:pt x="0" y="33"/>
                    </a:cubicBezTo>
                    <a:cubicBezTo>
                      <a:pt x="0" y="35"/>
                      <a:pt x="0" y="35"/>
                      <a:pt x="0" y="35"/>
                    </a:cubicBezTo>
                    <a:cubicBezTo>
                      <a:pt x="1" y="36"/>
                      <a:pt x="1" y="36"/>
                      <a:pt x="1" y="36"/>
                    </a:cubicBezTo>
                    <a:cubicBezTo>
                      <a:pt x="5" y="38"/>
                      <a:pt x="5" y="38"/>
                      <a:pt x="5" y="38"/>
                    </a:cubicBezTo>
                    <a:cubicBezTo>
                      <a:pt x="10" y="39"/>
                      <a:pt x="10" y="39"/>
                      <a:pt x="10" y="39"/>
                    </a:cubicBezTo>
                    <a:cubicBezTo>
                      <a:pt x="12" y="40"/>
                      <a:pt x="14" y="40"/>
                      <a:pt x="17" y="40"/>
                    </a:cubicBezTo>
                    <a:cubicBezTo>
                      <a:pt x="21" y="40"/>
                      <a:pt x="25" y="39"/>
                      <a:pt x="28" y="38"/>
                    </a:cubicBezTo>
                    <a:cubicBezTo>
                      <a:pt x="30" y="37"/>
                      <a:pt x="31" y="37"/>
                      <a:pt x="32" y="36"/>
                    </a:cubicBezTo>
                    <a:cubicBezTo>
                      <a:pt x="32" y="35"/>
                      <a:pt x="33" y="35"/>
                      <a:pt x="33" y="35"/>
                    </a:cubicBezTo>
                    <a:cubicBezTo>
                      <a:pt x="33" y="34"/>
                      <a:pt x="33" y="34"/>
                      <a:pt x="33" y="33"/>
                    </a:cubicBezTo>
                    <a:cubicBezTo>
                      <a:pt x="33" y="7"/>
                      <a:pt x="33" y="7"/>
                      <a:pt x="33" y="7"/>
                    </a:cubicBezTo>
                    <a:cubicBezTo>
                      <a:pt x="33" y="6"/>
                      <a:pt x="33" y="5"/>
                      <a:pt x="32" y="4"/>
                    </a:cubicBezTo>
                    <a:cubicBezTo>
                      <a:pt x="31" y="3"/>
                      <a:pt x="30" y="3"/>
                      <a:pt x="28" y="2"/>
                    </a:cubicBezTo>
                    <a:cubicBezTo>
                      <a:pt x="27" y="2"/>
                      <a:pt x="25" y="1"/>
                      <a:pt x="23" y="1"/>
                    </a:cubicBezTo>
                    <a:cubicBezTo>
                      <a:pt x="21" y="0"/>
                      <a:pt x="19" y="0"/>
                      <a:pt x="17" y="0"/>
                    </a:cubicBez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0" name="Freeform 796"/>
              <p:cNvSpPr>
                <a:spLocks/>
              </p:cNvSpPr>
              <p:nvPr/>
            </p:nvSpPr>
            <p:spPr bwMode="auto">
              <a:xfrm>
                <a:off x="6272213" y="4829175"/>
                <a:ext cx="180975" cy="79375"/>
              </a:xfrm>
              <a:custGeom>
                <a:avLst/>
                <a:gdLst>
                  <a:gd name="T0" fmla="*/ 9 w 81"/>
                  <a:gd name="T1" fmla="*/ 31 h 36"/>
                  <a:gd name="T2" fmla="*/ 17 w 81"/>
                  <a:gd name="T3" fmla="*/ 35 h 36"/>
                  <a:gd name="T4" fmla="*/ 25 w 81"/>
                  <a:gd name="T5" fmla="*/ 31 h 36"/>
                  <a:gd name="T6" fmla="*/ 33 w 81"/>
                  <a:gd name="T7" fmla="*/ 35 h 36"/>
                  <a:gd name="T8" fmla="*/ 41 w 81"/>
                  <a:gd name="T9" fmla="*/ 31 h 36"/>
                  <a:gd name="T10" fmla="*/ 49 w 81"/>
                  <a:gd name="T11" fmla="*/ 35 h 36"/>
                  <a:gd name="T12" fmla="*/ 57 w 81"/>
                  <a:gd name="T13" fmla="*/ 31 h 36"/>
                  <a:gd name="T14" fmla="*/ 65 w 81"/>
                  <a:gd name="T15" fmla="*/ 35 h 36"/>
                  <a:gd name="T16" fmla="*/ 73 w 81"/>
                  <a:gd name="T17" fmla="*/ 31 h 36"/>
                  <a:gd name="T18" fmla="*/ 81 w 81"/>
                  <a:gd name="T19" fmla="*/ 36 h 36"/>
                  <a:gd name="T20" fmla="*/ 41 w 81"/>
                  <a:gd name="T21" fmla="*/ 0 h 36"/>
                  <a:gd name="T22" fmla="*/ 0 w 81"/>
                  <a:gd name="T23" fmla="*/ 36 h 36"/>
                  <a:gd name="T24" fmla="*/ 9 w 81"/>
                  <a:gd name="T25"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6">
                    <a:moveTo>
                      <a:pt x="9" y="31"/>
                    </a:moveTo>
                    <a:cubicBezTo>
                      <a:pt x="12" y="31"/>
                      <a:pt x="15" y="33"/>
                      <a:pt x="17" y="35"/>
                    </a:cubicBezTo>
                    <a:cubicBezTo>
                      <a:pt x="18" y="33"/>
                      <a:pt x="21" y="31"/>
                      <a:pt x="25" y="31"/>
                    </a:cubicBezTo>
                    <a:cubicBezTo>
                      <a:pt x="28" y="31"/>
                      <a:pt x="31" y="33"/>
                      <a:pt x="33" y="35"/>
                    </a:cubicBezTo>
                    <a:cubicBezTo>
                      <a:pt x="34" y="33"/>
                      <a:pt x="37" y="31"/>
                      <a:pt x="41" y="31"/>
                    </a:cubicBezTo>
                    <a:cubicBezTo>
                      <a:pt x="44" y="31"/>
                      <a:pt x="47" y="33"/>
                      <a:pt x="49" y="35"/>
                    </a:cubicBezTo>
                    <a:cubicBezTo>
                      <a:pt x="50" y="33"/>
                      <a:pt x="53" y="31"/>
                      <a:pt x="57" y="31"/>
                    </a:cubicBezTo>
                    <a:cubicBezTo>
                      <a:pt x="60" y="31"/>
                      <a:pt x="63" y="33"/>
                      <a:pt x="65" y="35"/>
                    </a:cubicBezTo>
                    <a:cubicBezTo>
                      <a:pt x="66" y="33"/>
                      <a:pt x="69" y="31"/>
                      <a:pt x="73" y="31"/>
                    </a:cubicBezTo>
                    <a:cubicBezTo>
                      <a:pt x="76" y="31"/>
                      <a:pt x="80" y="33"/>
                      <a:pt x="81" y="36"/>
                    </a:cubicBezTo>
                    <a:cubicBezTo>
                      <a:pt x="79" y="16"/>
                      <a:pt x="62" y="0"/>
                      <a:pt x="41" y="0"/>
                    </a:cubicBezTo>
                    <a:cubicBezTo>
                      <a:pt x="20" y="0"/>
                      <a:pt x="2" y="16"/>
                      <a:pt x="0" y="36"/>
                    </a:cubicBezTo>
                    <a:cubicBezTo>
                      <a:pt x="2" y="33"/>
                      <a:pt x="5" y="31"/>
                      <a:pt x="9" y="31"/>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101" name="Freeform 797"/>
              <p:cNvSpPr>
                <a:spLocks/>
              </p:cNvSpPr>
              <p:nvPr/>
            </p:nvSpPr>
            <p:spPr bwMode="auto">
              <a:xfrm>
                <a:off x="6272213" y="4829175"/>
                <a:ext cx="96838" cy="79375"/>
              </a:xfrm>
              <a:custGeom>
                <a:avLst/>
                <a:gdLst>
                  <a:gd name="T0" fmla="*/ 43 w 43"/>
                  <a:gd name="T1" fmla="*/ 0 h 36"/>
                  <a:gd name="T2" fmla="*/ 41 w 43"/>
                  <a:gd name="T3" fmla="*/ 0 h 36"/>
                  <a:gd name="T4" fmla="*/ 0 w 43"/>
                  <a:gd name="T5" fmla="*/ 36 h 36"/>
                  <a:gd name="T6" fmla="*/ 9 w 43"/>
                  <a:gd name="T7" fmla="*/ 31 h 36"/>
                  <a:gd name="T8" fmla="*/ 17 w 43"/>
                  <a:gd name="T9" fmla="*/ 35 h 36"/>
                  <a:gd name="T10" fmla="*/ 43 w 43"/>
                  <a:gd name="T11" fmla="*/ 0 h 36"/>
                </a:gdLst>
                <a:ahLst/>
                <a:cxnLst>
                  <a:cxn ang="0">
                    <a:pos x="T0" y="T1"/>
                  </a:cxn>
                  <a:cxn ang="0">
                    <a:pos x="T2" y="T3"/>
                  </a:cxn>
                  <a:cxn ang="0">
                    <a:pos x="T4" y="T5"/>
                  </a:cxn>
                  <a:cxn ang="0">
                    <a:pos x="T6" y="T7"/>
                  </a:cxn>
                  <a:cxn ang="0">
                    <a:pos x="T8" y="T9"/>
                  </a:cxn>
                  <a:cxn ang="0">
                    <a:pos x="T10" y="T11"/>
                  </a:cxn>
                </a:cxnLst>
                <a:rect l="0" t="0" r="r" b="b"/>
                <a:pathLst>
                  <a:path w="43" h="36">
                    <a:moveTo>
                      <a:pt x="43" y="0"/>
                    </a:moveTo>
                    <a:cubicBezTo>
                      <a:pt x="42" y="0"/>
                      <a:pt x="41" y="0"/>
                      <a:pt x="41" y="0"/>
                    </a:cubicBezTo>
                    <a:cubicBezTo>
                      <a:pt x="20" y="0"/>
                      <a:pt x="2" y="16"/>
                      <a:pt x="0" y="36"/>
                    </a:cubicBezTo>
                    <a:cubicBezTo>
                      <a:pt x="2" y="33"/>
                      <a:pt x="5" y="31"/>
                      <a:pt x="9" y="31"/>
                    </a:cubicBezTo>
                    <a:cubicBezTo>
                      <a:pt x="12" y="31"/>
                      <a:pt x="15" y="33"/>
                      <a:pt x="17" y="35"/>
                    </a:cubicBezTo>
                    <a:cubicBezTo>
                      <a:pt x="19" y="19"/>
                      <a:pt x="29" y="6"/>
                      <a:pt x="43" y="0"/>
                    </a:cubicBez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grpSp>
          <p:nvGrpSpPr>
            <p:cNvPr id="34" name="Group 33"/>
            <p:cNvGrpSpPr/>
            <p:nvPr/>
          </p:nvGrpSpPr>
          <p:grpSpPr>
            <a:xfrm>
              <a:off x="6519863" y="5265738"/>
              <a:ext cx="255588" cy="473075"/>
              <a:chOff x="6405563" y="5018088"/>
              <a:chExt cx="255588" cy="473075"/>
            </a:xfrm>
          </p:grpSpPr>
          <p:sp>
            <p:nvSpPr>
              <p:cNvPr id="74" name="Freeform 798"/>
              <p:cNvSpPr>
                <a:spLocks/>
              </p:cNvSpPr>
              <p:nvPr/>
            </p:nvSpPr>
            <p:spPr bwMode="auto">
              <a:xfrm>
                <a:off x="6542088" y="5040313"/>
                <a:ext cx="6350" cy="66675"/>
              </a:xfrm>
              <a:custGeom>
                <a:avLst/>
                <a:gdLst>
                  <a:gd name="T0" fmla="*/ 2 w 3"/>
                  <a:gd name="T1" fmla="*/ 0 h 30"/>
                  <a:gd name="T2" fmla="*/ 3 w 3"/>
                  <a:gd name="T3" fmla="*/ 1 h 30"/>
                  <a:gd name="T4" fmla="*/ 3 w 3"/>
                  <a:gd name="T5" fmla="*/ 29 h 30"/>
                  <a:gd name="T6" fmla="*/ 2 w 3"/>
                  <a:gd name="T7" fmla="*/ 30 h 30"/>
                  <a:gd name="T8" fmla="*/ 0 w 3"/>
                  <a:gd name="T9" fmla="*/ 29 h 30"/>
                  <a:gd name="T10" fmla="*/ 0 w 3"/>
                  <a:gd name="T11" fmla="*/ 1 h 30"/>
                  <a:gd name="T12" fmla="*/ 2 w 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 h="30">
                    <a:moveTo>
                      <a:pt x="2" y="0"/>
                    </a:moveTo>
                    <a:cubicBezTo>
                      <a:pt x="2" y="0"/>
                      <a:pt x="3" y="1"/>
                      <a:pt x="3" y="1"/>
                    </a:cubicBezTo>
                    <a:cubicBezTo>
                      <a:pt x="3" y="29"/>
                      <a:pt x="3" y="29"/>
                      <a:pt x="3" y="29"/>
                    </a:cubicBezTo>
                    <a:cubicBezTo>
                      <a:pt x="3" y="29"/>
                      <a:pt x="2" y="30"/>
                      <a:pt x="2" y="30"/>
                    </a:cubicBezTo>
                    <a:cubicBezTo>
                      <a:pt x="1" y="30"/>
                      <a:pt x="0" y="29"/>
                      <a:pt x="0" y="29"/>
                    </a:cubicBezTo>
                    <a:cubicBezTo>
                      <a:pt x="0" y="1"/>
                      <a:pt x="0" y="1"/>
                      <a:pt x="0" y="1"/>
                    </a:cubicBezTo>
                    <a:cubicBezTo>
                      <a:pt x="0" y="1"/>
                      <a:pt x="1" y="0"/>
                      <a:pt x="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5" name="Freeform 799"/>
              <p:cNvSpPr>
                <a:spLocks/>
              </p:cNvSpPr>
              <p:nvPr/>
            </p:nvSpPr>
            <p:spPr bwMode="auto">
              <a:xfrm>
                <a:off x="6530976" y="5018088"/>
                <a:ext cx="6350" cy="88900"/>
              </a:xfrm>
              <a:custGeom>
                <a:avLst/>
                <a:gdLst>
                  <a:gd name="T0" fmla="*/ 1 w 3"/>
                  <a:gd name="T1" fmla="*/ 0 h 40"/>
                  <a:gd name="T2" fmla="*/ 3 w 3"/>
                  <a:gd name="T3" fmla="*/ 1 h 40"/>
                  <a:gd name="T4" fmla="*/ 3 w 3"/>
                  <a:gd name="T5" fmla="*/ 39 h 40"/>
                  <a:gd name="T6" fmla="*/ 1 w 3"/>
                  <a:gd name="T7" fmla="*/ 40 h 40"/>
                  <a:gd name="T8" fmla="*/ 0 w 3"/>
                  <a:gd name="T9" fmla="*/ 39 h 40"/>
                  <a:gd name="T10" fmla="*/ 0 w 3"/>
                  <a:gd name="T11" fmla="*/ 1 h 40"/>
                  <a:gd name="T12" fmla="*/ 1 w 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 h="40">
                    <a:moveTo>
                      <a:pt x="1" y="0"/>
                    </a:moveTo>
                    <a:cubicBezTo>
                      <a:pt x="2" y="0"/>
                      <a:pt x="3" y="1"/>
                      <a:pt x="3" y="1"/>
                    </a:cubicBezTo>
                    <a:cubicBezTo>
                      <a:pt x="3" y="39"/>
                      <a:pt x="3" y="39"/>
                      <a:pt x="3" y="39"/>
                    </a:cubicBezTo>
                    <a:cubicBezTo>
                      <a:pt x="3" y="39"/>
                      <a:pt x="2" y="40"/>
                      <a:pt x="1" y="40"/>
                    </a:cubicBezTo>
                    <a:cubicBezTo>
                      <a:pt x="1" y="40"/>
                      <a:pt x="0" y="39"/>
                      <a:pt x="0" y="3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6" name="Freeform 800"/>
              <p:cNvSpPr>
                <a:spLocks/>
              </p:cNvSpPr>
              <p:nvPr/>
            </p:nvSpPr>
            <p:spPr bwMode="auto">
              <a:xfrm>
                <a:off x="6519863" y="5040313"/>
                <a:ext cx="4763" cy="66675"/>
              </a:xfrm>
              <a:custGeom>
                <a:avLst/>
                <a:gdLst>
                  <a:gd name="T0" fmla="*/ 1 w 2"/>
                  <a:gd name="T1" fmla="*/ 0 h 30"/>
                  <a:gd name="T2" fmla="*/ 2 w 2"/>
                  <a:gd name="T3" fmla="*/ 1 h 30"/>
                  <a:gd name="T4" fmla="*/ 2 w 2"/>
                  <a:gd name="T5" fmla="*/ 29 h 30"/>
                  <a:gd name="T6" fmla="*/ 1 w 2"/>
                  <a:gd name="T7" fmla="*/ 30 h 30"/>
                  <a:gd name="T8" fmla="*/ 0 w 2"/>
                  <a:gd name="T9" fmla="*/ 29 h 30"/>
                  <a:gd name="T10" fmla="*/ 0 w 2"/>
                  <a:gd name="T11" fmla="*/ 1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1"/>
                    </a:cubicBezTo>
                    <a:cubicBezTo>
                      <a:pt x="2" y="29"/>
                      <a:pt x="2" y="29"/>
                      <a:pt x="2" y="29"/>
                    </a:cubicBezTo>
                    <a:cubicBezTo>
                      <a:pt x="2" y="29"/>
                      <a:pt x="2" y="30"/>
                      <a:pt x="1" y="30"/>
                    </a:cubicBezTo>
                    <a:cubicBezTo>
                      <a:pt x="0" y="30"/>
                      <a:pt x="0" y="29"/>
                      <a:pt x="0" y="29"/>
                    </a:cubicBezTo>
                    <a:cubicBezTo>
                      <a:pt x="0" y="1"/>
                      <a:pt x="0" y="1"/>
                      <a:pt x="0" y="1"/>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7" name="Freeform 801"/>
              <p:cNvSpPr>
                <a:spLocks/>
              </p:cNvSpPr>
              <p:nvPr/>
            </p:nvSpPr>
            <p:spPr bwMode="auto">
              <a:xfrm>
                <a:off x="6405563" y="5205413"/>
                <a:ext cx="131763" cy="136525"/>
              </a:xfrm>
              <a:custGeom>
                <a:avLst/>
                <a:gdLst>
                  <a:gd name="T0" fmla="*/ 57 w 59"/>
                  <a:gd name="T1" fmla="*/ 62 h 62"/>
                  <a:gd name="T2" fmla="*/ 56 w 59"/>
                  <a:gd name="T3" fmla="*/ 62 h 62"/>
                  <a:gd name="T4" fmla="*/ 0 w 59"/>
                  <a:gd name="T5" fmla="*/ 3 h 62"/>
                  <a:gd name="T6" fmla="*/ 0 w 59"/>
                  <a:gd name="T7" fmla="*/ 1 h 62"/>
                  <a:gd name="T8" fmla="*/ 2 w 59"/>
                  <a:gd name="T9" fmla="*/ 1 h 62"/>
                  <a:gd name="T10" fmla="*/ 58 w 59"/>
                  <a:gd name="T11" fmla="*/ 60 h 62"/>
                  <a:gd name="T12" fmla="*/ 58 w 59"/>
                  <a:gd name="T13" fmla="*/ 62 h 62"/>
                  <a:gd name="T14" fmla="*/ 57 w 59"/>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2">
                    <a:moveTo>
                      <a:pt x="57" y="62"/>
                    </a:moveTo>
                    <a:cubicBezTo>
                      <a:pt x="57" y="62"/>
                      <a:pt x="57" y="62"/>
                      <a:pt x="56" y="62"/>
                    </a:cubicBezTo>
                    <a:cubicBezTo>
                      <a:pt x="0" y="3"/>
                      <a:pt x="0" y="3"/>
                      <a:pt x="0" y="3"/>
                    </a:cubicBezTo>
                    <a:cubicBezTo>
                      <a:pt x="0" y="2"/>
                      <a:pt x="0" y="1"/>
                      <a:pt x="0" y="1"/>
                    </a:cubicBezTo>
                    <a:cubicBezTo>
                      <a:pt x="1" y="0"/>
                      <a:pt x="2" y="0"/>
                      <a:pt x="2" y="1"/>
                    </a:cubicBezTo>
                    <a:cubicBezTo>
                      <a:pt x="58" y="60"/>
                      <a:pt x="58" y="60"/>
                      <a:pt x="58" y="60"/>
                    </a:cubicBezTo>
                    <a:cubicBezTo>
                      <a:pt x="59" y="60"/>
                      <a:pt x="59" y="61"/>
                      <a:pt x="58" y="62"/>
                    </a:cubicBezTo>
                    <a:cubicBezTo>
                      <a:pt x="58" y="62"/>
                      <a:pt x="58" y="62"/>
                      <a:pt x="57" y="6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8" name="Freeform 802"/>
              <p:cNvSpPr>
                <a:spLocks/>
              </p:cNvSpPr>
              <p:nvPr/>
            </p:nvSpPr>
            <p:spPr bwMode="auto">
              <a:xfrm>
                <a:off x="6457951" y="5202238"/>
                <a:ext cx="79375" cy="139700"/>
              </a:xfrm>
              <a:custGeom>
                <a:avLst/>
                <a:gdLst>
                  <a:gd name="T0" fmla="*/ 34 w 36"/>
                  <a:gd name="T1" fmla="*/ 63 h 63"/>
                  <a:gd name="T2" fmla="*/ 33 w 36"/>
                  <a:gd name="T3" fmla="*/ 62 h 63"/>
                  <a:gd name="T4" fmla="*/ 0 w 36"/>
                  <a:gd name="T5" fmla="*/ 2 h 63"/>
                  <a:gd name="T6" fmla="*/ 1 w 36"/>
                  <a:gd name="T7" fmla="*/ 0 h 63"/>
                  <a:gd name="T8" fmla="*/ 2 w 36"/>
                  <a:gd name="T9" fmla="*/ 1 h 63"/>
                  <a:gd name="T10" fmla="*/ 36 w 36"/>
                  <a:gd name="T11" fmla="*/ 61 h 63"/>
                  <a:gd name="T12" fmla="*/ 35 w 36"/>
                  <a:gd name="T13" fmla="*/ 63 h 63"/>
                  <a:gd name="T14" fmla="*/ 34 w 36"/>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3">
                    <a:moveTo>
                      <a:pt x="34" y="63"/>
                    </a:moveTo>
                    <a:cubicBezTo>
                      <a:pt x="34" y="63"/>
                      <a:pt x="33" y="63"/>
                      <a:pt x="33" y="62"/>
                    </a:cubicBezTo>
                    <a:cubicBezTo>
                      <a:pt x="0" y="2"/>
                      <a:pt x="0" y="2"/>
                      <a:pt x="0" y="2"/>
                    </a:cubicBezTo>
                    <a:cubicBezTo>
                      <a:pt x="0" y="1"/>
                      <a:pt x="0" y="1"/>
                      <a:pt x="1" y="0"/>
                    </a:cubicBezTo>
                    <a:cubicBezTo>
                      <a:pt x="1" y="0"/>
                      <a:pt x="2" y="0"/>
                      <a:pt x="2" y="1"/>
                    </a:cubicBezTo>
                    <a:cubicBezTo>
                      <a:pt x="36" y="61"/>
                      <a:pt x="36" y="61"/>
                      <a:pt x="36" y="61"/>
                    </a:cubicBezTo>
                    <a:cubicBezTo>
                      <a:pt x="36" y="62"/>
                      <a:pt x="36" y="62"/>
                      <a:pt x="35" y="63"/>
                    </a:cubicBezTo>
                    <a:cubicBezTo>
                      <a:pt x="35" y="63"/>
                      <a:pt x="35" y="63"/>
                      <a:pt x="34"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9" name="Freeform 803"/>
              <p:cNvSpPr>
                <a:spLocks/>
              </p:cNvSpPr>
              <p:nvPr/>
            </p:nvSpPr>
            <p:spPr bwMode="auto">
              <a:xfrm>
                <a:off x="6505576" y="5202238"/>
                <a:ext cx="31750" cy="139700"/>
              </a:xfrm>
              <a:custGeom>
                <a:avLst/>
                <a:gdLst>
                  <a:gd name="T0" fmla="*/ 12 w 14"/>
                  <a:gd name="T1" fmla="*/ 63 h 63"/>
                  <a:gd name="T2" fmla="*/ 11 w 14"/>
                  <a:gd name="T3" fmla="*/ 62 h 63"/>
                  <a:gd name="T4" fmla="*/ 0 w 14"/>
                  <a:gd name="T5" fmla="*/ 2 h 63"/>
                  <a:gd name="T6" fmla="*/ 1 w 14"/>
                  <a:gd name="T7" fmla="*/ 0 h 63"/>
                  <a:gd name="T8" fmla="*/ 3 w 14"/>
                  <a:gd name="T9" fmla="*/ 1 h 63"/>
                  <a:gd name="T10" fmla="*/ 14 w 14"/>
                  <a:gd name="T11" fmla="*/ 61 h 63"/>
                  <a:gd name="T12" fmla="*/ 13 w 14"/>
                  <a:gd name="T13" fmla="*/ 63 h 63"/>
                  <a:gd name="T14" fmla="*/ 12 w 1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2" y="63"/>
                    </a:moveTo>
                    <a:cubicBezTo>
                      <a:pt x="12" y="63"/>
                      <a:pt x="11" y="63"/>
                      <a:pt x="11" y="62"/>
                    </a:cubicBezTo>
                    <a:cubicBezTo>
                      <a:pt x="0" y="2"/>
                      <a:pt x="0" y="2"/>
                      <a:pt x="0" y="2"/>
                    </a:cubicBezTo>
                    <a:cubicBezTo>
                      <a:pt x="0" y="1"/>
                      <a:pt x="0" y="0"/>
                      <a:pt x="1" y="0"/>
                    </a:cubicBezTo>
                    <a:cubicBezTo>
                      <a:pt x="2" y="0"/>
                      <a:pt x="2" y="0"/>
                      <a:pt x="3" y="1"/>
                    </a:cubicBezTo>
                    <a:cubicBezTo>
                      <a:pt x="14" y="61"/>
                      <a:pt x="14" y="61"/>
                      <a:pt x="14" y="61"/>
                    </a:cubicBezTo>
                    <a:cubicBezTo>
                      <a:pt x="14" y="62"/>
                      <a:pt x="13" y="63"/>
                      <a:pt x="13" y="63"/>
                    </a:cubicBezTo>
                    <a:cubicBezTo>
                      <a:pt x="13" y="63"/>
                      <a:pt x="12" y="63"/>
                      <a:pt x="12"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0" name="Freeform 804"/>
              <p:cNvSpPr>
                <a:spLocks/>
              </p:cNvSpPr>
              <p:nvPr/>
            </p:nvSpPr>
            <p:spPr bwMode="auto">
              <a:xfrm>
                <a:off x="6530976" y="5202238"/>
                <a:ext cx="30163" cy="139700"/>
              </a:xfrm>
              <a:custGeom>
                <a:avLst/>
                <a:gdLst>
                  <a:gd name="T0" fmla="*/ 1 w 14"/>
                  <a:gd name="T1" fmla="*/ 63 h 63"/>
                  <a:gd name="T2" fmla="*/ 1 w 14"/>
                  <a:gd name="T3" fmla="*/ 63 h 63"/>
                  <a:gd name="T4" fmla="*/ 0 w 14"/>
                  <a:gd name="T5" fmla="*/ 61 h 63"/>
                  <a:gd name="T6" fmla="*/ 11 w 14"/>
                  <a:gd name="T7" fmla="*/ 1 h 63"/>
                  <a:gd name="T8" fmla="*/ 13 w 14"/>
                  <a:gd name="T9" fmla="*/ 0 h 63"/>
                  <a:gd name="T10" fmla="*/ 14 w 14"/>
                  <a:gd name="T11" fmla="*/ 2 h 63"/>
                  <a:gd name="T12" fmla="*/ 3 w 14"/>
                  <a:gd name="T13" fmla="*/ 62 h 63"/>
                  <a:gd name="T14" fmla="*/ 1 w 1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 y="63"/>
                    </a:moveTo>
                    <a:cubicBezTo>
                      <a:pt x="1" y="63"/>
                      <a:pt x="1" y="63"/>
                      <a:pt x="1" y="63"/>
                    </a:cubicBezTo>
                    <a:cubicBezTo>
                      <a:pt x="0" y="63"/>
                      <a:pt x="0" y="62"/>
                      <a:pt x="0" y="61"/>
                    </a:cubicBezTo>
                    <a:cubicBezTo>
                      <a:pt x="11" y="1"/>
                      <a:pt x="11" y="1"/>
                      <a:pt x="11" y="1"/>
                    </a:cubicBezTo>
                    <a:cubicBezTo>
                      <a:pt x="11" y="0"/>
                      <a:pt x="12" y="0"/>
                      <a:pt x="13" y="0"/>
                    </a:cubicBezTo>
                    <a:cubicBezTo>
                      <a:pt x="13" y="0"/>
                      <a:pt x="14" y="1"/>
                      <a:pt x="14" y="2"/>
                    </a:cubicBezTo>
                    <a:cubicBezTo>
                      <a:pt x="3" y="62"/>
                      <a:pt x="3" y="62"/>
                      <a:pt x="3" y="62"/>
                    </a:cubicBezTo>
                    <a:cubicBezTo>
                      <a:pt x="3" y="63"/>
                      <a:pt x="2" y="63"/>
                      <a:pt x="1"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1" name="Freeform 805"/>
              <p:cNvSpPr>
                <a:spLocks/>
              </p:cNvSpPr>
              <p:nvPr/>
            </p:nvSpPr>
            <p:spPr bwMode="auto">
              <a:xfrm>
                <a:off x="6530976" y="5202238"/>
                <a:ext cx="79375" cy="139700"/>
              </a:xfrm>
              <a:custGeom>
                <a:avLst/>
                <a:gdLst>
                  <a:gd name="T0" fmla="*/ 1 w 36"/>
                  <a:gd name="T1" fmla="*/ 63 h 63"/>
                  <a:gd name="T2" fmla="*/ 1 w 36"/>
                  <a:gd name="T3" fmla="*/ 63 h 63"/>
                  <a:gd name="T4" fmla="*/ 0 w 36"/>
                  <a:gd name="T5" fmla="*/ 61 h 63"/>
                  <a:gd name="T6" fmla="*/ 33 w 36"/>
                  <a:gd name="T7" fmla="*/ 1 h 63"/>
                  <a:gd name="T8" fmla="*/ 35 w 36"/>
                  <a:gd name="T9" fmla="*/ 0 h 63"/>
                  <a:gd name="T10" fmla="*/ 36 w 36"/>
                  <a:gd name="T11" fmla="*/ 2 h 63"/>
                  <a:gd name="T12" fmla="*/ 3 w 36"/>
                  <a:gd name="T13" fmla="*/ 62 h 63"/>
                  <a:gd name="T14" fmla="*/ 1 w 36"/>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3">
                    <a:moveTo>
                      <a:pt x="1" y="63"/>
                    </a:moveTo>
                    <a:cubicBezTo>
                      <a:pt x="1" y="63"/>
                      <a:pt x="1" y="63"/>
                      <a:pt x="1" y="63"/>
                    </a:cubicBezTo>
                    <a:cubicBezTo>
                      <a:pt x="0" y="62"/>
                      <a:pt x="0" y="62"/>
                      <a:pt x="0" y="61"/>
                    </a:cubicBezTo>
                    <a:cubicBezTo>
                      <a:pt x="33" y="1"/>
                      <a:pt x="33" y="1"/>
                      <a:pt x="33" y="1"/>
                    </a:cubicBezTo>
                    <a:cubicBezTo>
                      <a:pt x="34" y="0"/>
                      <a:pt x="35" y="0"/>
                      <a:pt x="35" y="0"/>
                    </a:cubicBezTo>
                    <a:cubicBezTo>
                      <a:pt x="36" y="1"/>
                      <a:pt x="36" y="1"/>
                      <a:pt x="36" y="2"/>
                    </a:cubicBezTo>
                    <a:cubicBezTo>
                      <a:pt x="3" y="62"/>
                      <a:pt x="3" y="62"/>
                      <a:pt x="3" y="62"/>
                    </a:cubicBezTo>
                    <a:cubicBezTo>
                      <a:pt x="2" y="63"/>
                      <a:pt x="2" y="63"/>
                      <a:pt x="1"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2" name="Freeform 806"/>
              <p:cNvSpPr>
                <a:spLocks/>
              </p:cNvSpPr>
              <p:nvPr/>
            </p:nvSpPr>
            <p:spPr bwMode="auto">
              <a:xfrm>
                <a:off x="6530976" y="5205413"/>
                <a:ext cx="130175" cy="136525"/>
              </a:xfrm>
              <a:custGeom>
                <a:avLst/>
                <a:gdLst>
                  <a:gd name="T0" fmla="*/ 1 w 59"/>
                  <a:gd name="T1" fmla="*/ 62 h 62"/>
                  <a:gd name="T2" fmla="*/ 1 w 59"/>
                  <a:gd name="T3" fmla="*/ 62 h 62"/>
                  <a:gd name="T4" fmla="*/ 0 w 59"/>
                  <a:gd name="T5" fmla="*/ 60 h 62"/>
                  <a:gd name="T6" fmla="*/ 57 w 59"/>
                  <a:gd name="T7" fmla="*/ 1 h 62"/>
                  <a:gd name="T8" fmla="*/ 58 w 59"/>
                  <a:gd name="T9" fmla="*/ 1 h 62"/>
                  <a:gd name="T10" fmla="*/ 58 w 59"/>
                  <a:gd name="T11" fmla="*/ 3 h 62"/>
                  <a:gd name="T12" fmla="*/ 2 w 59"/>
                  <a:gd name="T13" fmla="*/ 62 h 62"/>
                  <a:gd name="T14" fmla="*/ 1 w 59"/>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2">
                    <a:moveTo>
                      <a:pt x="1" y="62"/>
                    </a:moveTo>
                    <a:cubicBezTo>
                      <a:pt x="1" y="62"/>
                      <a:pt x="1" y="62"/>
                      <a:pt x="1" y="62"/>
                    </a:cubicBezTo>
                    <a:cubicBezTo>
                      <a:pt x="0" y="61"/>
                      <a:pt x="0" y="60"/>
                      <a:pt x="0" y="60"/>
                    </a:cubicBezTo>
                    <a:cubicBezTo>
                      <a:pt x="57" y="1"/>
                      <a:pt x="57" y="1"/>
                      <a:pt x="57" y="1"/>
                    </a:cubicBezTo>
                    <a:cubicBezTo>
                      <a:pt x="57" y="0"/>
                      <a:pt x="58" y="0"/>
                      <a:pt x="58" y="1"/>
                    </a:cubicBezTo>
                    <a:cubicBezTo>
                      <a:pt x="59" y="1"/>
                      <a:pt x="59" y="2"/>
                      <a:pt x="58" y="3"/>
                    </a:cubicBezTo>
                    <a:cubicBezTo>
                      <a:pt x="2" y="62"/>
                      <a:pt x="2" y="62"/>
                      <a:pt x="2" y="62"/>
                    </a:cubicBezTo>
                    <a:cubicBezTo>
                      <a:pt x="2" y="62"/>
                      <a:pt x="2" y="62"/>
                      <a:pt x="1" y="6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3" name="Freeform 807"/>
              <p:cNvSpPr>
                <a:spLocks/>
              </p:cNvSpPr>
              <p:nvPr/>
            </p:nvSpPr>
            <p:spPr bwMode="auto">
              <a:xfrm>
                <a:off x="6408738" y="5097463"/>
                <a:ext cx="249238" cy="111125"/>
              </a:xfrm>
              <a:custGeom>
                <a:avLst/>
                <a:gdLst>
                  <a:gd name="T0" fmla="*/ 12 w 112"/>
                  <a:gd name="T1" fmla="*/ 42 h 50"/>
                  <a:gd name="T2" fmla="*/ 23 w 112"/>
                  <a:gd name="T3" fmla="*/ 48 h 50"/>
                  <a:gd name="T4" fmla="*/ 34 w 112"/>
                  <a:gd name="T5" fmla="*/ 42 h 50"/>
                  <a:gd name="T6" fmla="*/ 45 w 112"/>
                  <a:gd name="T7" fmla="*/ 48 h 50"/>
                  <a:gd name="T8" fmla="*/ 56 w 112"/>
                  <a:gd name="T9" fmla="*/ 42 h 50"/>
                  <a:gd name="T10" fmla="*/ 67 w 112"/>
                  <a:gd name="T11" fmla="*/ 48 h 50"/>
                  <a:gd name="T12" fmla="*/ 79 w 112"/>
                  <a:gd name="T13" fmla="*/ 42 h 50"/>
                  <a:gd name="T14" fmla="*/ 90 w 112"/>
                  <a:gd name="T15" fmla="*/ 48 h 50"/>
                  <a:gd name="T16" fmla="*/ 101 w 112"/>
                  <a:gd name="T17" fmla="*/ 42 h 50"/>
                  <a:gd name="T18" fmla="*/ 112 w 112"/>
                  <a:gd name="T19" fmla="*/ 50 h 50"/>
                  <a:gd name="T20" fmla="*/ 56 w 112"/>
                  <a:gd name="T21" fmla="*/ 0 h 50"/>
                  <a:gd name="T22" fmla="*/ 0 w 112"/>
                  <a:gd name="T23" fmla="*/ 50 h 50"/>
                  <a:gd name="T24" fmla="*/ 12 w 112"/>
                  <a:gd name="T25"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50">
                    <a:moveTo>
                      <a:pt x="12" y="42"/>
                    </a:moveTo>
                    <a:cubicBezTo>
                      <a:pt x="17" y="42"/>
                      <a:pt x="21" y="45"/>
                      <a:pt x="23" y="48"/>
                    </a:cubicBezTo>
                    <a:cubicBezTo>
                      <a:pt x="25" y="45"/>
                      <a:pt x="30" y="42"/>
                      <a:pt x="34" y="42"/>
                    </a:cubicBezTo>
                    <a:cubicBezTo>
                      <a:pt x="39" y="42"/>
                      <a:pt x="43" y="45"/>
                      <a:pt x="45" y="48"/>
                    </a:cubicBezTo>
                    <a:cubicBezTo>
                      <a:pt x="48" y="45"/>
                      <a:pt x="52" y="42"/>
                      <a:pt x="56" y="42"/>
                    </a:cubicBezTo>
                    <a:cubicBezTo>
                      <a:pt x="61" y="42"/>
                      <a:pt x="65" y="45"/>
                      <a:pt x="67" y="48"/>
                    </a:cubicBezTo>
                    <a:cubicBezTo>
                      <a:pt x="70" y="45"/>
                      <a:pt x="74" y="42"/>
                      <a:pt x="79" y="42"/>
                    </a:cubicBezTo>
                    <a:cubicBezTo>
                      <a:pt x="83" y="42"/>
                      <a:pt x="87" y="45"/>
                      <a:pt x="90" y="48"/>
                    </a:cubicBezTo>
                    <a:cubicBezTo>
                      <a:pt x="92" y="45"/>
                      <a:pt x="96" y="42"/>
                      <a:pt x="101" y="42"/>
                    </a:cubicBezTo>
                    <a:cubicBezTo>
                      <a:pt x="106" y="42"/>
                      <a:pt x="110" y="45"/>
                      <a:pt x="112" y="50"/>
                    </a:cubicBezTo>
                    <a:cubicBezTo>
                      <a:pt x="109" y="22"/>
                      <a:pt x="85" y="0"/>
                      <a:pt x="56" y="0"/>
                    </a:cubicBezTo>
                    <a:cubicBezTo>
                      <a:pt x="27" y="0"/>
                      <a:pt x="3" y="22"/>
                      <a:pt x="0" y="50"/>
                    </a:cubicBezTo>
                    <a:cubicBezTo>
                      <a:pt x="2" y="45"/>
                      <a:pt x="7" y="42"/>
                      <a:pt x="12" y="42"/>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4" name="Freeform 808"/>
              <p:cNvSpPr>
                <a:spLocks/>
              </p:cNvSpPr>
              <p:nvPr/>
            </p:nvSpPr>
            <p:spPr bwMode="auto">
              <a:xfrm>
                <a:off x="6408738" y="5097463"/>
                <a:ext cx="133350" cy="111125"/>
              </a:xfrm>
              <a:custGeom>
                <a:avLst/>
                <a:gdLst>
                  <a:gd name="T0" fmla="*/ 60 w 60"/>
                  <a:gd name="T1" fmla="*/ 0 h 50"/>
                  <a:gd name="T2" fmla="*/ 56 w 60"/>
                  <a:gd name="T3" fmla="*/ 0 h 50"/>
                  <a:gd name="T4" fmla="*/ 0 w 60"/>
                  <a:gd name="T5" fmla="*/ 50 h 50"/>
                  <a:gd name="T6" fmla="*/ 12 w 60"/>
                  <a:gd name="T7" fmla="*/ 42 h 50"/>
                  <a:gd name="T8" fmla="*/ 23 w 60"/>
                  <a:gd name="T9" fmla="*/ 48 h 50"/>
                  <a:gd name="T10" fmla="*/ 60 w 60"/>
                  <a:gd name="T11" fmla="*/ 0 h 50"/>
                </a:gdLst>
                <a:ahLst/>
                <a:cxnLst>
                  <a:cxn ang="0">
                    <a:pos x="T0" y="T1"/>
                  </a:cxn>
                  <a:cxn ang="0">
                    <a:pos x="T2" y="T3"/>
                  </a:cxn>
                  <a:cxn ang="0">
                    <a:pos x="T4" y="T5"/>
                  </a:cxn>
                  <a:cxn ang="0">
                    <a:pos x="T6" y="T7"/>
                  </a:cxn>
                  <a:cxn ang="0">
                    <a:pos x="T8" y="T9"/>
                  </a:cxn>
                  <a:cxn ang="0">
                    <a:pos x="T10" y="T11"/>
                  </a:cxn>
                </a:cxnLst>
                <a:rect l="0" t="0" r="r" b="b"/>
                <a:pathLst>
                  <a:path w="60" h="50">
                    <a:moveTo>
                      <a:pt x="60" y="0"/>
                    </a:moveTo>
                    <a:cubicBezTo>
                      <a:pt x="59" y="0"/>
                      <a:pt x="57" y="0"/>
                      <a:pt x="56" y="0"/>
                    </a:cubicBezTo>
                    <a:cubicBezTo>
                      <a:pt x="27" y="0"/>
                      <a:pt x="3" y="22"/>
                      <a:pt x="0" y="50"/>
                    </a:cubicBezTo>
                    <a:cubicBezTo>
                      <a:pt x="2" y="45"/>
                      <a:pt x="7" y="42"/>
                      <a:pt x="12" y="42"/>
                    </a:cubicBezTo>
                    <a:cubicBezTo>
                      <a:pt x="17" y="42"/>
                      <a:pt x="21" y="45"/>
                      <a:pt x="23" y="48"/>
                    </a:cubicBezTo>
                    <a:cubicBezTo>
                      <a:pt x="26" y="27"/>
                      <a:pt x="40" y="8"/>
                      <a:pt x="60" y="0"/>
                    </a:cubicBez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5" name="Freeform 809"/>
              <p:cNvSpPr>
                <a:spLocks/>
              </p:cNvSpPr>
              <p:nvPr/>
            </p:nvSpPr>
            <p:spPr bwMode="auto">
              <a:xfrm>
                <a:off x="6486526" y="5395913"/>
                <a:ext cx="79375" cy="11113"/>
              </a:xfrm>
              <a:custGeom>
                <a:avLst/>
                <a:gdLst>
                  <a:gd name="T0" fmla="*/ 47 w 50"/>
                  <a:gd name="T1" fmla="*/ 7 h 7"/>
                  <a:gd name="T2" fmla="*/ 3 w 50"/>
                  <a:gd name="T3" fmla="*/ 7 h 7"/>
                  <a:gd name="T4" fmla="*/ 3 w 50"/>
                  <a:gd name="T5" fmla="*/ 7 h 7"/>
                  <a:gd name="T6" fmla="*/ 1 w 50"/>
                  <a:gd name="T7" fmla="*/ 7 h 7"/>
                  <a:gd name="T8" fmla="*/ 1 w 50"/>
                  <a:gd name="T9" fmla="*/ 7 h 7"/>
                  <a:gd name="T10" fmla="*/ 0 w 50"/>
                  <a:gd name="T11" fmla="*/ 4 h 7"/>
                  <a:gd name="T12" fmla="*/ 0 w 50"/>
                  <a:gd name="T13" fmla="*/ 4 h 7"/>
                  <a:gd name="T14" fmla="*/ 1 w 50"/>
                  <a:gd name="T15" fmla="*/ 1 h 7"/>
                  <a:gd name="T16" fmla="*/ 1 w 50"/>
                  <a:gd name="T17" fmla="*/ 1 h 7"/>
                  <a:gd name="T18" fmla="*/ 3 w 50"/>
                  <a:gd name="T19" fmla="*/ 0 h 7"/>
                  <a:gd name="T20" fmla="*/ 47 w 50"/>
                  <a:gd name="T21" fmla="*/ 0 h 7"/>
                  <a:gd name="T22" fmla="*/ 47 w 50"/>
                  <a:gd name="T23" fmla="*/ 0 h 7"/>
                  <a:gd name="T24" fmla="*/ 49 w 50"/>
                  <a:gd name="T25" fmla="*/ 1 h 7"/>
                  <a:gd name="T26" fmla="*/ 50 w 50"/>
                  <a:gd name="T27" fmla="*/ 1 h 7"/>
                  <a:gd name="T28" fmla="*/ 50 w 50"/>
                  <a:gd name="T29" fmla="*/ 4 h 7"/>
                  <a:gd name="T30" fmla="*/ 50 w 50"/>
                  <a:gd name="T31" fmla="*/ 4 h 7"/>
                  <a:gd name="T32" fmla="*/ 50 w 50"/>
                  <a:gd name="T33" fmla="*/ 6 h 7"/>
                  <a:gd name="T34" fmla="*/ 50 w 50"/>
                  <a:gd name="T35" fmla="*/ 7 h 7"/>
                  <a:gd name="T36" fmla="*/ 49 w 50"/>
                  <a:gd name="T37" fmla="*/ 7 h 7"/>
                  <a:gd name="T38" fmla="*/ 47 w 50"/>
                  <a:gd name="T39" fmla="*/ 7 h 7"/>
                  <a:gd name="T40" fmla="*/ 47 w 50"/>
                  <a:gd name="T41" fmla="*/ 7 h 7"/>
                  <a:gd name="T42" fmla="*/ 47 w 50"/>
                  <a:gd name="T43" fmla="*/ 7 h 7"/>
                  <a:gd name="T44" fmla="*/ 47 w 50"/>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7">
                    <a:moveTo>
                      <a:pt x="47" y="7"/>
                    </a:moveTo>
                    <a:lnTo>
                      <a:pt x="3" y="7"/>
                    </a:lnTo>
                    <a:lnTo>
                      <a:pt x="3" y="7"/>
                    </a:lnTo>
                    <a:lnTo>
                      <a:pt x="1" y="7"/>
                    </a:lnTo>
                    <a:lnTo>
                      <a:pt x="1" y="7"/>
                    </a:lnTo>
                    <a:lnTo>
                      <a:pt x="0" y="4"/>
                    </a:lnTo>
                    <a:lnTo>
                      <a:pt x="0" y="4"/>
                    </a:lnTo>
                    <a:lnTo>
                      <a:pt x="1" y="1"/>
                    </a:lnTo>
                    <a:lnTo>
                      <a:pt x="1" y="1"/>
                    </a:lnTo>
                    <a:lnTo>
                      <a:pt x="3" y="0"/>
                    </a:lnTo>
                    <a:lnTo>
                      <a:pt x="47" y="0"/>
                    </a:lnTo>
                    <a:lnTo>
                      <a:pt x="47" y="0"/>
                    </a:lnTo>
                    <a:lnTo>
                      <a:pt x="49" y="1"/>
                    </a:lnTo>
                    <a:lnTo>
                      <a:pt x="50" y="1"/>
                    </a:lnTo>
                    <a:lnTo>
                      <a:pt x="50" y="4"/>
                    </a:lnTo>
                    <a:lnTo>
                      <a:pt x="50" y="4"/>
                    </a:lnTo>
                    <a:lnTo>
                      <a:pt x="50" y="6"/>
                    </a:lnTo>
                    <a:lnTo>
                      <a:pt x="50" y="7"/>
                    </a:lnTo>
                    <a:lnTo>
                      <a:pt x="49" y="7"/>
                    </a:lnTo>
                    <a:lnTo>
                      <a:pt x="47" y="7"/>
                    </a:lnTo>
                    <a:lnTo>
                      <a:pt x="47" y="7"/>
                    </a:lnTo>
                    <a:lnTo>
                      <a:pt x="47" y="7"/>
                    </a:lnTo>
                    <a:lnTo>
                      <a:pt x="47" y="7"/>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6" name="Freeform 810"/>
              <p:cNvSpPr>
                <a:spLocks/>
              </p:cNvSpPr>
              <p:nvPr/>
            </p:nvSpPr>
            <p:spPr bwMode="auto">
              <a:xfrm>
                <a:off x="6519863" y="5373688"/>
                <a:ext cx="46038" cy="11113"/>
              </a:xfrm>
              <a:custGeom>
                <a:avLst/>
                <a:gdLst>
                  <a:gd name="T0" fmla="*/ 26 w 29"/>
                  <a:gd name="T1" fmla="*/ 7 h 7"/>
                  <a:gd name="T2" fmla="*/ 3 w 29"/>
                  <a:gd name="T3" fmla="*/ 7 h 7"/>
                  <a:gd name="T4" fmla="*/ 3 w 29"/>
                  <a:gd name="T5" fmla="*/ 7 h 7"/>
                  <a:gd name="T6" fmla="*/ 1 w 29"/>
                  <a:gd name="T7" fmla="*/ 7 h 7"/>
                  <a:gd name="T8" fmla="*/ 0 w 29"/>
                  <a:gd name="T9" fmla="*/ 7 h 7"/>
                  <a:gd name="T10" fmla="*/ 0 w 29"/>
                  <a:gd name="T11" fmla="*/ 4 h 7"/>
                  <a:gd name="T12" fmla="*/ 0 w 29"/>
                  <a:gd name="T13" fmla="*/ 4 h 7"/>
                  <a:gd name="T14" fmla="*/ 0 w 29"/>
                  <a:gd name="T15" fmla="*/ 4 h 7"/>
                  <a:gd name="T16" fmla="*/ 0 w 29"/>
                  <a:gd name="T17" fmla="*/ 3 h 7"/>
                  <a:gd name="T18" fmla="*/ 0 w 29"/>
                  <a:gd name="T19" fmla="*/ 1 h 7"/>
                  <a:gd name="T20" fmla="*/ 3 w 29"/>
                  <a:gd name="T21" fmla="*/ 0 h 7"/>
                  <a:gd name="T22" fmla="*/ 26 w 29"/>
                  <a:gd name="T23" fmla="*/ 0 h 7"/>
                  <a:gd name="T24" fmla="*/ 26 w 29"/>
                  <a:gd name="T25" fmla="*/ 0 h 7"/>
                  <a:gd name="T26" fmla="*/ 28 w 29"/>
                  <a:gd name="T27" fmla="*/ 0 h 7"/>
                  <a:gd name="T28" fmla="*/ 29 w 29"/>
                  <a:gd name="T29" fmla="*/ 1 h 7"/>
                  <a:gd name="T30" fmla="*/ 29 w 29"/>
                  <a:gd name="T31" fmla="*/ 3 h 7"/>
                  <a:gd name="T32" fmla="*/ 29 w 29"/>
                  <a:gd name="T33" fmla="*/ 4 h 7"/>
                  <a:gd name="T34" fmla="*/ 29 w 29"/>
                  <a:gd name="T35" fmla="*/ 4 h 7"/>
                  <a:gd name="T36" fmla="*/ 29 w 29"/>
                  <a:gd name="T37" fmla="*/ 4 h 7"/>
                  <a:gd name="T38" fmla="*/ 29 w 29"/>
                  <a:gd name="T39" fmla="*/ 7 h 7"/>
                  <a:gd name="T40" fmla="*/ 28 w 29"/>
                  <a:gd name="T41" fmla="*/ 7 h 7"/>
                  <a:gd name="T42" fmla="*/ 26 w 29"/>
                  <a:gd name="T43" fmla="*/ 7 h 7"/>
                  <a:gd name="T44" fmla="*/ 26 w 29"/>
                  <a:gd name="T45" fmla="*/ 7 h 7"/>
                  <a:gd name="T46" fmla="*/ 26 w 29"/>
                  <a:gd name="T47" fmla="*/ 7 h 7"/>
                  <a:gd name="T48" fmla="*/ 26 w 29"/>
                  <a:gd name="T4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7">
                    <a:moveTo>
                      <a:pt x="26" y="7"/>
                    </a:moveTo>
                    <a:lnTo>
                      <a:pt x="3" y="7"/>
                    </a:lnTo>
                    <a:lnTo>
                      <a:pt x="3" y="7"/>
                    </a:lnTo>
                    <a:lnTo>
                      <a:pt x="1" y="7"/>
                    </a:lnTo>
                    <a:lnTo>
                      <a:pt x="0" y="7"/>
                    </a:lnTo>
                    <a:lnTo>
                      <a:pt x="0" y="4"/>
                    </a:lnTo>
                    <a:lnTo>
                      <a:pt x="0" y="4"/>
                    </a:lnTo>
                    <a:lnTo>
                      <a:pt x="0" y="4"/>
                    </a:lnTo>
                    <a:lnTo>
                      <a:pt x="0" y="3"/>
                    </a:lnTo>
                    <a:lnTo>
                      <a:pt x="0" y="1"/>
                    </a:lnTo>
                    <a:lnTo>
                      <a:pt x="3" y="0"/>
                    </a:lnTo>
                    <a:lnTo>
                      <a:pt x="26" y="0"/>
                    </a:lnTo>
                    <a:lnTo>
                      <a:pt x="26" y="0"/>
                    </a:lnTo>
                    <a:lnTo>
                      <a:pt x="28" y="0"/>
                    </a:lnTo>
                    <a:lnTo>
                      <a:pt x="29" y="1"/>
                    </a:lnTo>
                    <a:lnTo>
                      <a:pt x="29" y="3"/>
                    </a:lnTo>
                    <a:lnTo>
                      <a:pt x="29" y="4"/>
                    </a:lnTo>
                    <a:lnTo>
                      <a:pt x="29" y="4"/>
                    </a:lnTo>
                    <a:lnTo>
                      <a:pt x="29" y="4"/>
                    </a:lnTo>
                    <a:lnTo>
                      <a:pt x="29" y="7"/>
                    </a:lnTo>
                    <a:lnTo>
                      <a:pt x="28" y="7"/>
                    </a:lnTo>
                    <a:lnTo>
                      <a:pt x="26" y="7"/>
                    </a:lnTo>
                    <a:lnTo>
                      <a:pt x="26" y="7"/>
                    </a:lnTo>
                    <a:lnTo>
                      <a:pt x="26" y="7"/>
                    </a:lnTo>
                    <a:lnTo>
                      <a:pt x="26" y="7"/>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7" name="Freeform 811"/>
              <p:cNvSpPr>
                <a:spLocks/>
              </p:cNvSpPr>
              <p:nvPr/>
            </p:nvSpPr>
            <p:spPr bwMode="auto">
              <a:xfrm>
                <a:off x="6486526" y="5419725"/>
                <a:ext cx="79375" cy="11113"/>
              </a:xfrm>
              <a:custGeom>
                <a:avLst/>
                <a:gdLst>
                  <a:gd name="T0" fmla="*/ 47 w 50"/>
                  <a:gd name="T1" fmla="*/ 7 h 7"/>
                  <a:gd name="T2" fmla="*/ 3 w 50"/>
                  <a:gd name="T3" fmla="*/ 7 h 7"/>
                  <a:gd name="T4" fmla="*/ 3 w 50"/>
                  <a:gd name="T5" fmla="*/ 7 h 7"/>
                  <a:gd name="T6" fmla="*/ 1 w 50"/>
                  <a:gd name="T7" fmla="*/ 6 h 7"/>
                  <a:gd name="T8" fmla="*/ 1 w 50"/>
                  <a:gd name="T9" fmla="*/ 5 h 7"/>
                  <a:gd name="T10" fmla="*/ 0 w 50"/>
                  <a:gd name="T11" fmla="*/ 3 h 7"/>
                  <a:gd name="T12" fmla="*/ 0 w 50"/>
                  <a:gd name="T13" fmla="*/ 3 h 7"/>
                  <a:gd name="T14" fmla="*/ 1 w 50"/>
                  <a:gd name="T15" fmla="*/ 0 h 7"/>
                  <a:gd name="T16" fmla="*/ 1 w 50"/>
                  <a:gd name="T17" fmla="*/ 0 h 7"/>
                  <a:gd name="T18" fmla="*/ 3 w 50"/>
                  <a:gd name="T19" fmla="*/ 0 h 7"/>
                  <a:gd name="T20" fmla="*/ 47 w 50"/>
                  <a:gd name="T21" fmla="*/ 0 h 7"/>
                  <a:gd name="T22" fmla="*/ 47 w 50"/>
                  <a:gd name="T23" fmla="*/ 0 h 7"/>
                  <a:gd name="T24" fmla="*/ 49 w 50"/>
                  <a:gd name="T25" fmla="*/ 0 h 7"/>
                  <a:gd name="T26" fmla="*/ 50 w 50"/>
                  <a:gd name="T27" fmla="*/ 0 h 7"/>
                  <a:gd name="T28" fmla="*/ 50 w 50"/>
                  <a:gd name="T29" fmla="*/ 2 h 7"/>
                  <a:gd name="T30" fmla="*/ 50 w 50"/>
                  <a:gd name="T31" fmla="*/ 3 h 7"/>
                  <a:gd name="T32" fmla="*/ 50 w 50"/>
                  <a:gd name="T33" fmla="*/ 3 h 7"/>
                  <a:gd name="T34" fmla="*/ 50 w 50"/>
                  <a:gd name="T35" fmla="*/ 5 h 7"/>
                  <a:gd name="T36" fmla="*/ 49 w 50"/>
                  <a:gd name="T37" fmla="*/ 6 h 7"/>
                  <a:gd name="T38" fmla="*/ 47 w 50"/>
                  <a:gd name="T39" fmla="*/ 7 h 7"/>
                  <a:gd name="T40" fmla="*/ 47 w 50"/>
                  <a:gd name="T41" fmla="*/ 7 h 7"/>
                  <a:gd name="T42" fmla="*/ 47 w 50"/>
                  <a:gd name="T43" fmla="*/ 7 h 7"/>
                  <a:gd name="T44" fmla="*/ 47 w 50"/>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7">
                    <a:moveTo>
                      <a:pt x="47" y="7"/>
                    </a:moveTo>
                    <a:lnTo>
                      <a:pt x="3" y="7"/>
                    </a:lnTo>
                    <a:lnTo>
                      <a:pt x="3" y="7"/>
                    </a:lnTo>
                    <a:lnTo>
                      <a:pt x="1" y="6"/>
                    </a:lnTo>
                    <a:lnTo>
                      <a:pt x="1" y="5"/>
                    </a:lnTo>
                    <a:lnTo>
                      <a:pt x="0" y="3"/>
                    </a:lnTo>
                    <a:lnTo>
                      <a:pt x="0" y="3"/>
                    </a:lnTo>
                    <a:lnTo>
                      <a:pt x="1" y="0"/>
                    </a:lnTo>
                    <a:lnTo>
                      <a:pt x="1" y="0"/>
                    </a:lnTo>
                    <a:lnTo>
                      <a:pt x="3" y="0"/>
                    </a:lnTo>
                    <a:lnTo>
                      <a:pt x="47" y="0"/>
                    </a:lnTo>
                    <a:lnTo>
                      <a:pt x="47" y="0"/>
                    </a:lnTo>
                    <a:lnTo>
                      <a:pt x="49" y="0"/>
                    </a:lnTo>
                    <a:lnTo>
                      <a:pt x="50" y="0"/>
                    </a:lnTo>
                    <a:lnTo>
                      <a:pt x="50" y="2"/>
                    </a:lnTo>
                    <a:lnTo>
                      <a:pt x="50" y="3"/>
                    </a:lnTo>
                    <a:lnTo>
                      <a:pt x="50" y="3"/>
                    </a:lnTo>
                    <a:lnTo>
                      <a:pt x="50" y="5"/>
                    </a:lnTo>
                    <a:lnTo>
                      <a:pt x="49" y="6"/>
                    </a:lnTo>
                    <a:lnTo>
                      <a:pt x="47" y="7"/>
                    </a:lnTo>
                    <a:lnTo>
                      <a:pt x="47" y="7"/>
                    </a:lnTo>
                    <a:lnTo>
                      <a:pt x="47" y="7"/>
                    </a:lnTo>
                    <a:lnTo>
                      <a:pt x="47" y="7"/>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8" name="Freeform 812"/>
              <p:cNvSpPr>
                <a:spLocks/>
              </p:cNvSpPr>
              <p:nvPr/>
            </p:nvSpPr>
            <p:spPr bwMode="auto">
              <a:xfrm>
                <a:off x="6486526" y="5441950"/>
                <a:ext cx="79375" cy="11113"/>
              </a:xfrm>
              <a:custGeom>
                <a:avLst/>
                <a:gdLst>
                  <a:gd name="T0" fmla="*/ 47 w 50"/>
                  <a:gd name="T1" fmla="*/ 7 h 7"/>
                  <a:gd name="T2" fmla="*/ 3 w 50"/>
                  <a:gd name="T3" fmla="*/ 7 h 7"/>
                  <a:gd name="T4" fmla="*/ 3 w 50"/>
                  <a:gd name="T5" fmla="*/ 7 h 7"/>
                  <a:gd name="T6" fmla="*/ 1 w 50"/>
                  <a:gd name="T7" fmla="*/ 7 h 7"/>
                  <a:gd name="T8" fmla="*/ 1 w 50"/>
                  <a:gd name="T9" fmla="*/ 6 h 7"/>
                  <a:gd name="T10" fmla="*/ 0 w 50"/>
                  <a:gd name="T11" fmla="*/ 5 h 7"/>
                  <a:gd name="T12" fmla="*/ 0 w 50"/>
                  <a:gd name="T13" fmla="*/ 3 h 7"/>
                  <a:gd name="T14" fmla="*/ 0 w 50"/>
                  <a:gd name="T15" fmla="*/ 3 h 7"/>
                  <a:gd name="T16" fmla="*/ 1 w 50"/>
                  <a:gd name="T17" fmla="*/ 0 h 7"/>
                  <a:gd name="T18" fmla="*/ 1 w 50"/>
                  <a:gd name="T19" fmla="*/ 0 h 7"/>
                  <a:gd name="T20" fmla="*/ 3 w 50"/>
                  <a:gd name="T21" fmla="*/ 0 h 7"/>
                  <a:gd name="T22" fmla="*/ 47 w 50"/>
                  <a:gd name="T23" fmla="*/ 0 h 7"/>
                  <a:gd name="T24" fmla="*/ 47 w 50"/>
                  <a:gd name="T25" fmla="*/ 0 h 7"/>
                  <a:gd name="T26" fmla="*/ 49 w 50"/>
                  <a:gd name="T27" fmla="*/ 0 h 7"/>
                  <a:gd name="T28" fmla="*/ 50 w 50"/>
                  <a:gd name="T29" fmla="*/ 0 h 7"/>
                  <a:gd name="T30" fmla="*/ 50 w 50"/>
                  <a:gd name="T31" fmla="*/ 2 h 7"/>
                  <a:gd name="T32" fmla="*/ 50 w 50"/>
                  <a:gd name="T33" fmla="*/ 3 h 7"/>
                  <a:gd name="T34" fmla="*/ 50 w 50"/>
                  <a:gd name="T35" fmla="*/ 3 h 7"/>
                  <a:gd name="T36" fmla="*/ 50 w 50"/>
                  <a:gd name="T37" fmla="*/ 5 h 7"/>
                  <a:gd name="T38" fmla="*/ 50 w 50"/>
                  <a:gd name="T39" fmla="*/ 6 h 7"/>
                  <a:gd name="T40" fmla="*/ 49 w 50"/>
                  <a:gd name="T41" fmla="*/ 7 h 7"/>
                  <a:gd name="T42" fmla="*/ 47 w 50"/>
                  <a:gd name="T43" fmla="*/ 7 h 7"/>
                  <a:gd name="T44" fmla="*/ 47 w 50"/>
                  <a:gd name="T45" fmla="*/ 7 h 7"/>
                  <a:gd name="T46" fmla="*/ 47 w 50"/>
                  <a:gd name="T47" fmla="*/ 7 h 7"/>
                  <a:gd name="T48" fmla="*/ 47 w 50"/>
                  <a:gd name="T4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7">
                    <a:moveTo>
                      <a:pt x="47" y="7"/>
                    </a:moveTo>
                    <a:lnTo>
                      <a:pt x="3" y="7"/>
                    </a:lnTo>
                    <a:lnTo>
                      <a:pt x="3" y="7"/>
                    </a:lnTo>
                    <a:lnTo>
                      <a:pt x="1" y="7"/>
                    </a:lnTo>
                    <a:lnTo>
                      <a:pt x="1" y="6"/>
                    </a:lnTo>
                    <a:lnTo>
                      <a:pt x="0" y="5"/>
                    </a:lnTo>
                    <a:lnTo>
                      <a:pt x="0" y="3"/>
                    </a:lnTo>
                    <a:lnTo>
                      <a:pt x="0" y="3"/>
                    </a:lnTo>
                    <a:lnTo>
                      <a:pt x="1" y="0"/>
                    </a:lnTo>
                    <a:lnTo>
                      <a:pt x="1" y="0"/>
                    </a:lnTo>
                    <a:lnTo>
                      <a:pt x="3" y="0"/>
                    </a:lnTo>
                    <a:lnTo>
                      <a:pt x="47" y="0"/>
                    </a:lnTo>
                    <a:lnTo>
                      <a:pt x="47" y="0"/>
                    </a:lnTo>
                    <a:lnTo>
                      <a:pt x="49" y="0"/>
                    </a:lnTo>
                    <a:lnTo>
                      <a:pt x="50" y="0"/>
                    </a:lnTo>
                    <a:lnTo>
                      <a:pt x="50" y="2"/>
                    </a:lnTo>
                    <a:lnTo>
                      <a:pt x="50" y="3"/>
                    </a:lnTo>
                    <a:lnTo>
                      <a:pt x="50" y="3"/>
                    </a:lnTo>
                    <a:lnTo>
                      <a:pt x="50" y="5"/>
                    </a:lnTo>
                    <a:lnTo>
                      <a:pt x="50" y="6"/>
                    </a:lnTo>
                    <a:lnTo>
                      <a:pt x="49" y="7"/>
                    </a:lnTo>
                    <a:lnTo>
                      <a:pt x="47" y="7"/>
                    </a:lnTo>
                    <a:lnTo>
                      <a:pt x="47" y="7"/>
                    </a:lnTo>
                    <a:lnTo>
                      <a:pt x="47" y="7"/>
                    </a:lnTo>
                    <a:lnTo>
                      <a:pt x="47" y="7"/>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89" name="Freeform 813"/>
              <p:cNvSpPr>
                <a:spLocks noEditPoints="1"/>
              </p:cNvSpPr>
              <p:nvPr/>
            </p:nvSpPr>
            <p:spPr bwMode="auto">
              <a:xfrm>
                <a:off x="6461126" y="5330825"/>
                <a:ext cx="131763" cy="160338"/>
              </a:xfrm>
              <a:custGeom>
                <a:avLst/>
                <a:gdLst>
                  <a:gd name="T0" fmla="*/ 75 w 83"/>
                  <a:gd name="T1" fmla="*/ 0 h 101"/>
                  <a:gd name="T2" fmla="*/ 27 w 83"/>
                  <a:gd name="T3" fmla="*/ 0 h 101"/>
                  <a:gd name="T4" fmla="*/ 0 w 83"/>
                  <a:gd name="T5" fmla="*/ 24 h 101"/>
                  <a:gd name="T6" fmla="*/ 0 w 83"/>
                  <a:gd name="T7" fmla="*/ 93 h 101"/>
                  <a:gd name="T8" fmla="*/ 0 w 83"/>
                  <a:gd name="T9" fmla="*/ 93 h 101"/>
                  <a:gd name="T10" fmla="*/ 0 w 83"/>
                  <a:gd name="T11" fmla="*/ 96 h 101"/>
                  <a:gd name="T12" fmla="*/ 3 w 83"/>
                  <a:gd name="T13" fmla="*/ 98 h 101"/>
                  <a:gd name="T14" fmla="*/ 5 w 83"/>
                  <a:gd name="T15" fmla="*/ 100 h 101"/>
                  <a:gd name="T16" fmla="*/ 9 w 83"/>
                  <a:gd name="T17" fmla="*/ 101 h 101"/>
                  <a:gd name="T18" fmla="*/ 83 w 83"/>
                  <a:gd name="T19" fmla="*/ 101 h 101"/>
                  <a:gd name="T20" fmla="*/ 83 w 83"/>
                  <a:gd name="T21" fmla="*/ 9 h 101"/>
                  <a:gd name="T22" fmla="*/ 83 w 83"/>
                  <a:gd name="T23" fmla="*/ 9 h 101"/>
                  <a:gd name="T24" fmla="*/ 82 w 83"/>
                  <a:gd name="T25" fmla="*/ 5 h 101"/>
                  <a:gd name="T26" fmla="*/ 80 w 83"/>
                  <a:gd name="T27" fmla="*/ 2 h 101"/>
                  <a:gd name="T28" fmla="*/ 77 w 83"/>
                  <a:gd name="T29" fmla="*/ 0 h 101"/>
                  <a:gd name="T30" fmla="*/ 75 w 83"/>
                  <a:gd name="T31" fmla="*/ 0 h 101"/>
                  <a:gd name="T32" fmla="*/ 75 w 83"/>
                  <a:gd name="T33" fmla="*/ 0 h 101"/>
                  <a:gd name="T34" fmla="*/ 75 w 83"/>
                  <a:gd name="T35" fmla="*/ 0 h 101"/>
                  <a:gd name="T36" fmla="*/ 75 w 83"/>
                  <a:gd name="T37" fmla="*/ 0 h 101"/>
                  <a:gd name="T38" fmla="*/ 76 w 83"/>
                  <a:gd name="T39" fmla="*/ 94 h 101"/>
                  <a:gd name="T40" fmla="*/ 12 w 83"/>
                  <a:gd name="T41" fmla="*/ 94 h 101"/>
                  <a:gd name="T42" fmla="*/ 12 w 83"/>
                  <a:gd name="T43" fmla="*/ 94 h 101"/>
                  <a:gd name="T44" fmla="*/ 10 w 83"/>
                  <a:gd name="T45" fmla="*/ 94 h 101"/>
                  <a:gd name="T46" fmla="*/ 9 w 83"/>
                  <a:gd name="T47" fmla="*/ 93 h 101"/>
                  <a:gd name="T48" fmla="*/ 6 w 83"/>
                  <a:gd name="T49" fmla="*/ 90 h 101"/>
                  <a:gd name="T50" fmla="*/ 6 w 83"/>
                  <a:gd name="T51" fmla="*/ 89 h 101"/>
                  <a:gd name="T52" fmla="*/ 6 w 83"/>
                  <a:gd name="T53" fmla="*/ 30 h 101"/>
                  <a:gd name="T54" fmla="*/ 23 w 83"/>
                  <a:gd name="T55" fmla="*/ 30 h 101"/>
                  <a:gd name="T56" fmla="*/ 23 w 83"/>
                  <a:gd name="T57" fmla="*/ 30 h 101"/>
                  <a:gd name="T58" fmla="*/ 26 w 83"/>
                  <a:gd name="T59" fmla="*/ 30 h 101"/>
                  <a:gd name="T60" fmla="*/ 27 w 83"/>
                  <a:gd name="T61" fmla="*/ 27 h 101"/>
                  <a:gd name="T62" fmla="*/ 28 w 83"/>
                  <a:gd name="T63" fmla="*/ 24 h 101"/>
                  <a:gd name="T64" fmla="*/ 30 w 83"/>
                  <a:gd name="T65" fmla="*/ 21 h 101"/>
                  <a:gd name="T66" fmla="*/ 30 w 83"/>
                  <a:gd name="T67" fmla="*/ 7 h 101"/>
                  <a:gd name="T68" fmla="*/ 72 w 83"/>
                  <a:gd name="T69" fmla="*/ 7 h 101"/>
                  <a:gd name="T70" fmla="*/ 72 w 83"/>
                  <a:gd name="T71" fmla="*/ 7 h 101"/>
                  <a:gd name="T72" fmla="*/ 73 w 83"/>
                  <a:gd name="T73" fmla="*/ 7 h 101"/>
                  <a:gd name="T74" fmla="*/ 75 w 83"/>
                  <a:gd name="T75" fmla="*/ 7 h 101"/>
                  <a:gd name="T76" fmla="*/ 76 w 83"/>
                  <a:gd name="T77" fmla="*/ 9 h 101"/>
                  <a:gd name="T78" fmla="*/ 76 w 83"/>
                  <a:gd name="T79" fmla="*/ 12 h 101"/>
                  <a:gd name="T80" fmla="*/ 76 w 83"/>
                  <a:gd name="T81" fmla="*/ 94 h 101"/>
                  <a:gd name="T82" fmla="*/ 76 w 83"/>
                  <a:gd name="T83" fmla="*/ 94 h 101"/>
                  <a:gd name="T84" fmla="*/ 76 w 83"/>
                  <a:gd name="T85" fmla="*/ 9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01">
                    <a:moveTo>
                      <a:pt x="75" y="0"/>
                    </a:moveTo>
                    <a:lnTo>
                      <a:pt x="27" y="0"/>
                    </a:lnTo>
                    <a:lnTo>
                      <a:pt x="0" y="24"/>
                    </a:lnTo>
                    <a:lnTo>
                      <a:pt x="0" y="93"/>
                    </a:lnTo>
                    <a:lnTo>
                      <a:pt x="0" y="93"/>
                    </a:lnTo>
                    <a:lnTo>
                      <a:pt x="0" y="96"/>
                    </a:lnTo>
                    <a:lnTo>
                      <a:pt x="3" y="98"/>
                    </a:lnTo>
                    <a:lnTo>
                      <a:pt x="5" y="100"/>
                    </a:lnTo>
                    <a:lnTo>
                      <a:pt x="9" y="101"/>
                    </a:lnTo>
                    <a:lnTo>
                      <a:pt x="83" y="101"/>
                    </a:lnTo>
                    <a:lnTo>
                      <a:pt x="83" y="9"/>
                    </a:lnTo>
                    <a:lnTo>
                      <a:pt x="83" y="9"/>
                    </a:lnTo>
                    <a:lnTo>
                      <a:pt x="82" y="5"/>
                    </a:lnTo>
                    <a:lnTo>
                      <a:pt x="80" y="2"/>
                    </a:lnTo>
                    <a:lnTo>
                      <a:pt x="77" y="0"/>
                    </a:lnTo>
                    <a:lnTo>
                      <a:pt x="75" y="0"/>
                    </a:lnTo>
                    <a:lnTo>
                      <a:pt x="75" y="0"/>
                    </a:lnTo>
                    <a:lnTo>
                      <a:pt x="75" y="0"/>
                    </a:lnTo>
                    <a:lnTo>
                      <a:pt x="75" y="0"/>
                    </a:lnTo>
                    <a:close/>
                    <a:moveTo>
                      <a:pt x="76" y="94"/>
                    </a:moveTo>
                    <a:lnTo>
                      <a:pt x="12" y="94"/>
                    </a:lnTo>
                    <a:lnTo>
                      <a:pt x="12" y="94"/>
                    </a:lnTo>
                    <a:lnTo>
                      <a:pt x="10" y="94"/>
                    </a:lnTo>
                    <a:lnTo>
                      <a:pt x="9" y="93"/>
                    </a:lnTo>
                    <a:lnTo>
                      <a:pt x="6" y="90"/>
                    </a:lnTo>
                    <a:lnTo>
                      <a:pt x="6" y="89"/>
                    </a:lnTo>
                    <a:lnTo>
                      <a:pt x="6" y="30"/>
                    </a:lnTo>
                    <a:lnTo>
                      <a:pt x="23" y="30"/>
                    </a:lnTo>
                    <a:lnTo>
                      <a:pt x="23" y="30"/>
                    </a:lnTo>
                    <a:lnTo>
                      <a:pt x="26" y="30"/>
                    </a:lnTo>
                    <a:lnTo>
                      <a:pt x="27" y="27"/>
                    </a:lnTo>
                    <a:lnTo>
                      <a:pt x="28" y="24"/>
                    </a:lnTo>
                    <a:lnTo>
                      <a:pt x="30" y="21"/>
                    </a:lnTo>
                    <a:lnTo>
                      <a:pt x="30" y="7"/>
                    </a:lnTo>
                    <a:lnTo>
                      <a:pt x="72" y="7"/>
                    </a:lnTo>
                    <a:lnTo>
                      <a:pt x="72" y="7"/>
                    </a:lnTo>
                    <a:lnTo>
                      <a:pt x="73" y="7"/>
                    </a:lnTo>
                    <a:lnTo>
                      <a:pt x="75" y="7"/>
                    </a:lnTo>
                    <a:lnTo>
                      <a:pt x="76" y="9"/>
                    </a:lnTo>
                    <a:lnTo>
                      <a:pt x="76" y="12"/>
                    </a:lnTo>
                    <a:lnTo>
                      <a:pt x="76" y="94"/>
                    </a:lnTo>
                    <a:lnTo>
                      <a:pt x="76" y="94"/>
                    </a:lnTo>
                    <a:lnTo>
                      <a:pt x="76" y="94"/>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grpSp>
          <p:nvGrpSpPr>
            <p:cNvPr id="35" name="Group 34"/>
            <p:cNvGrpSpPr/>
            <p:nvPr/>
          </p:nvGrpSpPr>
          <p:grpSpPr>
            <a:xfrm>
              <a:off x="7008813" y="5543550"/>
              <a:ext cx="1177654" cy="1406525"/>
              <a:chOff x="7269163" y="6413500"/>
              <a:chExt cx="449263" cy="536575"/>
            </a:xfrm>
          </p:grpSpPr>
          <p:sp>
            <p:nvSpPr>
              <p:cNvPr id="65" name="Rectangle 763"/>
              <p:cNvSpPr>
                <a:spLocks noChangeArrowheads="1"/>
              </p:cNvSpPr>
              <p:nvPr/>
            </p:nvSpPr>
            <p:spPr bwMode="auto">
              <a:xfrm>
                <a:off x="7289801" y="6438900"/>
                <a:ext cx="407988" cy="511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6" name="Rectangle 764"/>
              <p:cNvSpPr>
                <a:spLocks noChangeArrowheads="1"/>
              </p:cNvSpPr>
              <p:nvPr/>
            </p:nvSpPr>
            <p:spPr bwMode="auto">
              <a:xfrm>
                <a:off x="7269163" y="6423025"/>
                <a:ext cx="449263" cy="158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7" name="Rectangle 765"/>
              <p:cNvSpPr>
                <a:spLocks noChangeArrowheads="1"/>
              </p:cNvSpPr>
              <p:nvPr/>
            </p:nvSpPr>
            <p:spPr bwMode="auto">
              <a:xfrm>
                <a:off x="7513638" y="6845300"/>
                <a:ext cx="53975" cy="1047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8" name="Rectangle 766"/>
              <p:cNvSpPr>
                <a:spLocks noChangeArrowheads="1"/>
              </p:cNvSpPr>
              <p:nvPr/>
            </p:nvSpPr>
            <p:spPr bwMode="auto">
              <a:xfrm>
                <a:off x="7419976" y="6845300"/>
                <a:ext cx="53975" cy="1047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9" name="Rectangle 767"/>
              <p:cNvSpPr>
                <a:spLocks noChangeArrowheads="1"/>
              </p:cNvSpPr>
              <p:nvPr/>
            </p:nvSpPr>
            <p:spPr bwMode="auto">
              <a:xfrm>
                <a:off x="7329488" y="6483350"/>
                <a:ext cx="331788" cy="52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0" name="Rectangle 768"/>
              <p:cNvSpPr>
                <a:spLocks noChangeArrowheads="1"/>
              </p:cNvSpPr>
              <p:nvPr/>
            </p:nvSpPr>
            <p:spPr bwMode="auto">
              <a:xfrm>
                <a:off x="7329488" y="6577013"/>
                <a:ext cx="331788" cy="5238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1" name="Rectangle 769"/>
              <p:cNvSpPr>
                <a:spLocks noChangeArrowheads="1"/>
              </p:cNvSpPr>
              <p:nvPr/>
            </p:nvSpPr>
            <p:spPr bwMode="auto">
              <a:xfrm>
                <a:off x="7329488" y="6667500"/>
                <a:ext cx="331788" cy="539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2" name="Rectangle 770"/>
              <p:cNvSpPr>
                <a:spLocks noChangeArrowheads="1"/>
              </p:cNvSpPr>
              <p:nvPr/>
            </p:nvSpPr>
            <p:spPr bwMode="auto">
              <a:xfrm>
                <a:off x="7329488" y="6757988"/>
                <a:ext cx="331788" cy="53975"/>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73" name="Rectangle 827"/>
              <p:cNvSpPr>
                <a:spLocks noChangeArrowheads="1"/>
              </p:cNvSpPr>
              <p:nvPr/>
            </p:nvSpPr>
            <p:spPr bwMode="auto">
              <a:xfrm>
                <a:off x="7318376" y="6413500"/>
                <a:ext cx="342900" cy="952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grpSp>
          <p:nvGrpSpPr>
            <p:cNvPr id="36" name="Group 35"/>
            <p:cNvGrpSpPr/>
            <p:nvPr/>
          </p:nvGrpSpPr>
          <p:grpSpPr>
            <a:xfrm>
              <a:off x="6923883" y="5043488"/>
              <a:ext cx="619916" cy="1346199"/>
              <a:chOff x="6923883" y="5043488"/>
              <a:chExt cx="619916" cy="1346199"/>
            </a:xfrm>
          </p:grpSpPr>
          <p:sp>
            <p:nvSpPr>
              <p:cNvPr id="37" name="Freeform 798"/>
              <p:cNvSpPr>
                <a:spLocks/>
              </p:cNvSpPr>
              <p:nvPr/>
            </p:nvSpPr>
            <p:spPr bwMode="auto">
              <a:xfrm>
                <a:off x="7262042" y="5096082"/>
                <a:ext cx="15027" cy="157783"/>
              </a:xfrm>
              <a:custGeom>
                <a:avLst/>
                <a:gdLst>
                  <a:gd name="T0" fmla="*/ 2 w 3"/>
                  <a:gd name="T1" fmla="*/ 0 h 30"/>
                  <a:gd name="T2" fmla="*/ 3 w 3"/>
                  <a:gd name="T3" fmla="*/ 1 h 30"/>
                  <a:gd name="T4" fmla="*/ 3 w 3"/>
                  <a:gd name="T5" fmla="*/ 29 h 30"/>
                  <a:gd name="T6" fmla="*/ 2 w 3"/>
                  <a:gd name="T7" fmla="*/ 30 h 30"/>
                  <a:gd name="T8" fmla="*/ 0 w 3"/>
                  <a:gd name="T9" fmla="*/ 29 h 30"/>
                  <a:gd name="T10" fmla="*/ 0 w 3"/>
                  <a:gd name="T11" fmla="*/ 1 h 30"/>
                  <a:gd name="T12" fmla="*/ 2 w 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 h="30">
                    <a:moveTo>
                      <a:pt x="2" y="0"/>
                    </a:moveTo>
                    <a:cubicBezTo>
                      <a:pt x="2" y="0"/>
                      <a:pt x="3" y="1"/>
                      <a:pt x="3" y="1"/>
                    </a:cubicBezTo>
                    <a:cubicBezTo>
                      <a:pt x="3" y="29"/>
                      <a:pt x="3" y="29"/>
                      <a:pt x="3" y="29"/>
                    </a:cubicBezTo>
                    <a:cubicBezTo>
                      <a:pt x="3" y="29"/>
                      <a:pt x="2" y="30"/>
                      <a:pt x="2" y="30"/>
                    </a:cubicBezTo>
                    <a:cubicBezTo>
                      <a:pt x="1" y="30"/>
                      <a:pt x="0" y="29"/>
                      <a:pt x="0" y="29"/>
                    </a:cubicBezTo>
                    <a:cubicBezTo>
                      <a:pt x="0" y="1"/>
                      <a:pt x="0" y="1"/>
                      <a:pt x="0" y="1"/>
                    </a:cubicBezTo>
                    <a:cubicBezTo>
                      <a:pt x="0" y="1"/>
                      <a:pt x="1" y="0"/>
                      <a:pt x="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8" name="Freeform 799"/>
              <p:cNvSpPr>
                <a:spLocks/>
              </p:cNvSpPr>
              <p:nvPr/>
            </p:nvSpPr>
            <p:spPr bwMode="auto">
              <a:xfrm>
                <a:off x="7235746" y="5043488"/>
                <a:ext cx="15027" cy="210378"/>
              </a:xfrm>
              <a:custGeom>
                <a:avLst/>
                <a:gdLst>
                  <a:gd name="T0" fmla="*/ 1 w 3"/>
                  <a:gd name="T1" fmla="*/ 0 h 40"/>
                  <a:gd name="T2" fmla="*/ 3 w 3"/>
                  <a:gd name="T3" fmla="*/ 1 h 40"/>
                  <a:gd name="T4" fmla="*/ 3 w 3"/>
                  <a:gd name="T5" fmla="*/ 39 h 40"/>
                  <a:gd name="T6" fmla="*/ 1 w 3"/>
                  <a:gd name="T7" fmla="*/ 40 h 40"/>
                  <a:gd name="T8" fmla="*/ 0 w 3"/>
                  <a:gd name="T9" fmla="*/ 39 h 40"/>
                  <a:gd name="T10" fmla="*/ 0 w 3"/>
                  <a:gd name="T11" fmla="*/ 1 h 40"/>
                  <a:gd name="T12" fmla="*/ 1 w 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 h="40">
                    <a:moveTo>
                      <a:pt x="1" y="0"/>
                    </a:moveTo>
                    <a:cubicBezTo>
                      <a:pt x="2" y="0"/>
                      <a:pt x="3" y="1"/>
                      <a:pt x="3" y="1"/>
                    </a:cubicBezTo>
                    <a:cubicBezTo>
                      <a:pt x="3" y="39"/>
                      <a:pt x="3" y="39"/>
                      <a:pt x="3" y="39"/>
                    </a:cubicBezTo>
                    <a:cubicBezTo>
                      <a:pt x="3" y="39"/>
                      <a:pt x="2" y="40"/>
                      <a:pt x="1" y="40"/>
                    </a:cubicBezTo>
                    <a:cubicBezTo>
                      <a:pt x="1" y="40"/>
                      <a:pt x="0" y="39"/>
                      <a:pt x="0" y="3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39" name="Freeform 800"/>
              <p:cNvSpPr>
                <a:spLocks/>
              </p:cNvSpPr>
              <p:nvPr/>
            </p:nvSpPr>
            <p:spPr bwMode="auto">
              <a:xfrm>
                <a:off x="7209448" y="5096082"/>
                <a:ext cx="11271" cy="157783"/>
              </a:xfrm>
              <a:custGeom>
                <a:avLst/>
                <a:gdLst>
                  <a:gd name="T0" fmla="*/ 1 w 2"/>
                  <a:gd name="T1" fmla="*/ 0 h 30"/>
                  <a:gd name="T2" fmla="*/ 2 w 2"/>
                  <a:gd name="T3" fmla="*/ 1 h 30"/>
                  <a:gd name="T4" fmla="*/ 2 w 2"/>
                  <a:gd name="T5" fmla="*/ 29 h 30"/>
                  <a:gd name="T6" fmla="*/ 1 w 2"/>
                  <a:gd name="T7" fmla="*/ 30 h 30"/>
                  <a:gd name="T8" fmla="*/ 0 w 2"/>
                  <a:gd name="T9" fmla="*/ 29 h 30"/>
                  <a:gd name="T10" fmla="*/ 0 w 2"/>
                  <a:gd name="T11" fmla="*/ 1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1"/>
                    </a:cubicBezTo>
                    <a:cubicBezTo>
                      <a:pt x="2" y="29"/>
                      <a:pt x="2" y="29"/>
                      <a:pt x="2" y="29"/>
                    </a:cubicBezTo>
                    <a:cubicBezTo>
                      <a:pt x="2" y="29"/>
                      <a:pt x="2" y="30"/>
                      <a:pt x="1" y="30"/>
                    </a:cubicBezTo>
                    <a:cubicBezTo>
                      <a:pt x="0" y="30"/>
                      <a:pt x="0" y="29"/>
                      <a:pt x="0" y="29"/>
                    </a:cubicBezTo>
                    <a:cubicBezTo>
                      <a:pt x="0" y="1"/>
                      <a:pt x="0" y="1"/>
                      <a:pt x="0" y="1"/>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0" name="Freeform 801"/>
              <p:cNvSpPr>
                <a:spLocks/>
              </p:cNvSpPr>
              <p:nvPr/>
            </p:nvSpPr>
            <p:spPr bwMode="auto">
              <a:xfrm>
                <a:off x="6938962" y="5486784"/>
                <a:ext cx="311811" cy="323080"/>
              </a:xfrm>
              <a:custGeom>
                <a:avLst/>
                <a:gdLst>
                  <a:gd name="T0" fmla="*/ 57 w 59"/>
                  <a:gd name="T1" fmla="*/ 62 h 62"/>
                  <a:gd name="T2" fmla="*/ 56 w 59"/>
                  <a:gd name="T3" fmla="*/ 62 h 62"/>
                  <a:gd name="T4" fmla="*/ 0 w 59"/>
                  <a:gd name="T5" fmla="*/ 3 h 62"/>
                  <a:gd name="T6" fmla="*/ 0 w 59"/>
                  <a:gd name="T7" fmla="*/ 1 h 62"/>
                  <a:gd name="T8" fmla="*/ 2 w 59"/>
                  <a:gd name="T9" fmla="*/ 1 h 62"/>
                  <a:gd name="T10" fmla="*/ 58 w 59"/>
                  <a:gd name="T11" fmla="*/ 60 h 62"/>
                  <a:gd name="T12" fmla="*/ 58 w 59"/>
                  <a:gd name="T13" fmla="*/ 62 h 62"/>
                  <a:gd name="T14" fmla="*/ 57 w 59"/>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2">
                    <a:moveTo>
                      <a:pt x="57" y="62"/>
                    </a:moveTo>
                    <a:cubicBezTo>
                      <a:pt x="57" y="62"/>
                      <a:pt x="57" y="62"/>
                      <a:pt x="56" y="62"/>
                    </a:cubicBezTo>
                    <a:cubicBezTo>
                      <a:pt x="0" y="3"/>
                      <a:pt x="0" y="3"/>
                      <a:pt x="0" y="3"/>
                    </a:cubicBezTo>
                    <a:cubicBezTo>
                      <a:pt x="0" y="2"/>
                      <a:pt x="0" y="1"/>
                      <a:pt x="0" y="1"/>
                    </a:cubicBezTo>
                    <a:cubicBezTo>
                      <a:pt x="1" y="0"/>
                      <a:pt x="2" y="0"/>
                      <a:pt x="2" y="1"/>
                    </a:cubicBezTo>
                    <a:cubicBezTo>
                      <a:pt x="58" y="60"/>
                      <a:pt x="58" y="60"/>
                      <a:pt x="58" y="60"/>
                    </a:cubicBezTo>
                    <a:cubicBezTo>
                      <a:pt x="59" y="60"/>
                      <a:pt x="59" y="61"/>
                      <a:pt x="58" y="62"/>
                    </a:cubicBezTo>
                    <a:cubicBezTo>
                      <a:pt x="58" y="62"/>
                      <a:pt x="58" y="62"/>
                      <a:pt x="57" y="6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1" name="Freeform 802"/>
              <p:cNvSpPr>
                <a:spLocks/>
              </p:cNvSpPr>
              <p:nvPr/>
            </p:nvSpPr>
            <p:spPr bwMode="auto">
              <a:xfrm>
                <a:off x="7062936" y="5479270"/>
                <a:ext cx="187837" cy="330594"/>
              </a:xfrm>
              <a:custGeom>
                <a:avLst/>
                <a:gdLst>
                  <a:gd name="T0" fmla="*/ 34 w 36"/>
                  <a:gd name="T1" fmla="*/ 63 h 63"/>
                  <a:gd name="T2" fmla="*/ 33 w 36"/>
                  <a:gd name="T3" fmla="*/ 62 h 63"/>
                  <a:gd name="T4" fmla="*/ 0 w 36"/>
                  <a:gd name="T5" fmla="*/ 2 h 63"/>
                  <a:gd name="T6" fmla="*/ 1 w 36"/>
                  <a:gd name="T7" fmla="*/ 0 h 63"/>
                  <a:gd name="T8" fmla="*/ 2 w 36"/>
                  <a:gd name="T9" fmla="*/ 1 h 63"/>
                  <a:gd name="T10" fmla="*/ 36 w 36"/>
                  <a:gd name="T11" fmla="*/ 61 h 63"/>
                  <a:gd name="T12" fmla="*/ 35 w 36"/>
                  <a:gd name="T13" fmla="*/ 63 h 63"/>
                  <a:gd name="T14" fmla="*/ 34 w 36"/>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3">
                    <a:moveTo>
                      <a:pt x="34" y="63"/>
                    </a:moveTo>
                    <a:cubicBezTo>
                      <a:pt x="34" y="63"/>
                      <a:pt x="33" y="63"/>
                      <a:pt x="33" y="62"/>
                    </a:cubicBezTo>
                    <a:cubicBezTo>
                      <a:pt x="0" y="2"/>
                      <a:pt x="0" y="2"/>
                      <a:pt x="0" y="2"/>
                    </a:cubicBezTo>
                    <a:cubicBezTo>
                      <a:pt x="0" y="1"/>
                      <a:pt x="0" y="1"/>
                      <a:pt x="1" y="0"/>
                    </a:cubicBezTo>
                    <a:cubicBezTo>
                      <a:pt x="1" y="0"/>
                      <a:pt x="2" y="0"/>
                      <a:pt x="2" y="1"/>
                    </a:cubicBezTo>
                    <a:cubicBezTo>
                      <a:pt x="36" y="61"/>
                      <a:pt x="36" y="61"/>
                      <a:pt x="36" y="61"/>
                    </a:cubicBezTo>
                    <a:cubicBezTo>
                      <a:pt x="36" y="62"/>
                      <a:pt x="36" y="62"/>
                      <a:pt x="35" y="63"/>
                    </a:cubicBezTo>
                    <a:cubicBezTo>
                      <a:pt x="35" y="63"/>
                      <a:pt x="35" y="63"/>
                      <a:pt x="34"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2" name="Freeform 803"/>
              <p:cNvSpPr>
                <a:spLocks/>
              </p:cNvSpPr>
              <p:nvPr/>
            </p:nvSpPr>
            <p:spPr bwMode="auto">
              <a:xfrm>
                <a:off x="7175638" y="5479270"/>
                <a:ext cx="75135" cy="330594"/>
              </a:xfrm>
              <a:custGeom>
                <a:avLst/>
                <a:gdLst>
                  <a:gd name="T0" fmla="*/ 12 w 14"/>
                  <a:gd name="T1" fmla="*/ 63 h 63"/>
                  <a:gd name="T2" fmla="*/ 11 w 14"/>
                  <a:gd name="T3" fmla="*/ 62 h 63"/>
                  <a:gd name="T4" fmla="*/ 0 w 14"/>
                  <a:gd name="T5" fmla="*/ 2 h 63"/>
                  <a:gd name="T6" fmla="*/ 1 w 14"/>
                  <a:gd name="T7" fmla="*/ 0 h 63"/>
                  <a:gd name="T8" fmla="*/ 3 w 14"/>
                  <a:gd name="T9" fmla="*/ 1 h 63"/>
                  <a:gd name="T10" fmla="*/ 14 w 14"/>
                  <a:gd name="T11" fmla="*/ 61 h 63"/>
                  <a:gd name="T12" fmla="*/ 13 w 14"/>
                  <a:gd name="T13" fmla="*/ 63 h 63"/>
                  <a:gd name="T14" fmla="*/ 12 w 1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2" y="63"/>
                    </a:moveTo>
                    <a:cubicBezTo>
                      <a:pt x="12" y="63"/>
                      <a:pt x="11" y="63"/>
                      <a:pt x="11" y="62"/>
                    </a:cubicBezTo>
                    <a:cubicBezTo>
                      <a:pt x="0" y="2"/>
                      <a:pt x="0" y="2"/>
                      <a:pt x="0" y="2"/>
                    </a:cubicBezTo>
                    <a:cubicBezTo>
                      <a:pt x="0" y="1"/>
                      <a:pt x="0" y="0"/>
                      <a:pt x="1" y="0"/>
                    </a:cubicBezTo>
                    <a:cubicBezTo>
                      <a:pt x="2" y="0"/>
                      <a:pt x="2" y="0"/>
                      <a:pt x="3" y="1"/>
                    </a:cubicBezTo>
                    <a:cubicBezTo>
                      <a:pt x="14" y="61"/>
                      <a:pt x="14" y="61"/>
                      <a:pt x="14" y="61"/>
                    </a:cubicBezTo>
                    <a:cubicBezTo>
                      <a:pt x="14" y="62"/>
                      <a:pt x="13" y="63"/>
                      <a:pt x="13" y="63"/>
                    </a:cubicBezTo>
                    <a:cubicBezTo>
                      <a:pt x="13" y="63"/>
                      <a:pt x="12" y="63"/>
                      <a:pt x="12"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3" name="Freeform 804"/>
              <p:cNvSpPr>
                <a:spLocks/>
              </p:cNvSpPr>
              <p:nvPr/>
            </p:nvSpPr>
            <p:spPr bwMode="auto">
              <a:xfrm>
                <a:off x="7235746" y="5479270"/>
                <a:ext cx="71379" cy="330594"/>
              </a:xfrm>
              <a:custGeom>
                <a:avLst/>
                <a:gdLst>
                  <a:gd name="T0" fmla="*/ 1 w 14"/>
                  <a:gd name="T1" fmla="*/ 63 h 63"/>
                  <a:gd name="T2" fmla="*/ 1 w 14"/>
                  <a:gd name="T3" fmla="*/ 63 h 63"/>
                  <a:gd name="T4" fmla="*/ 0 w 14"/>
                  <a:gd name="T5" fmla="*/ 61 h 63"/>
                  <a:gd name="T6" fmla="*/ 11 w 14"/>
                  <a:gd name="T7" fmla="*/ 1 h 63"/>
                  <a:gd name="T8" fmla="*/ 13 w 14"/>
                  <a:gd name="T9" fmla="*/ 0 h 63"/>
                  <a:gd name="T10" fmla="*/ 14 w 14"/>
                  <a:gd name="T11" fmla="*/ 2 h 63"/>
                  <a:gd name="T12" fmla="*/ 3 w 14"/>
                  <a:gd name="T13" fmla="*/ 62 h 63"/>
                  <a:gd name="T14" fmla="*/ 1 w 1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 y="63"/>
                    </a:moveTo>
                    <a:cubicBezTo>
                      <a:pt x="1" y="63"/>
                      <a:pt x="1" y="63"/>
                      <a:pt x="1" y="63"/>
                    </a:cubicBezTo>
                    <a:cubicBezTo>
                      <a:pt x="0" y="63"/>
                      <a:pt x="0" y="62"/>
                      <a:pt x="0" y="61"/>
                    </a:cubicBezTo>
                    <a:cubicBezTo>
                      <a:pt x="11" y="1"/>
                      <a:pt x="11" y="1"/>
                      <a:pt x="11" y="1"/>
                    </a:cubicBezTo>
                    <a:cubicBezTo>
                      <a:pt x="11" y="0"/>
                      <a:pt x="12" y="0"/>
                      <a:pt x="13" y="0"/>
                    </a:cubicBezTo>
                    <a:cubicBezTo>
                      <a:pt x="13" y="0"/>
                      <a:pt x="14" y="1"/>
                      <a:pt x="14" y="2"/>
                    </a:cubicBezTo>
                    <a:cubicBezTo>
                      <a:pt x="3" y="62"/>
                      <a:pt x="3" y="62"/>
                      <a:pt x="3" y="62"/>
                    </a:cubicBezTo>
                    <a:cubicBezTo>
                      <a:pt x="3" y="63"/>
                      <a:pt x="2" y="63"/>
                      <a:pt x="1"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4" name="Freeform 805"/>
              <p:cNvSpPr>
                <a:spLocks/>
              </p:cNvSpPr>
              <p:nvPr/>
            </p:nvSpPr>
            <p:spPr bwMode="auto">
              <a:xfrm>
                <a:off x="7235746" y="5479270"/>
                <a:ext cx="187837" cy="330594"/>
              </a:xfrm>
              <a:custGeom>
                <a:avLst/>
                <a:gdLst>
                  <a:gd name="T0" fmla="*/ 1 w 36"/>
                  <a:gd name="T1" fmla="*/ 63 h 63"/>
                  <a:gd name="T2" fmla="*/ 1 w 36"/>
                  <a:gd name="T3" fmla="*/ 63 h 63"/>
                  <a:gd name="T4" fmla="*/ 0 w 36"/>
                  <a:gd name="T5" fmla="*/ 61 h 63"/>
                  <a:gd name="T6" fmla="*/ 33 w 36"/>
                  <a:gd name="T7" fmla="*/ 1 h 63"/>
                  <a:gd name="T8" fmla="*/ 35 w 36"/>
                  <a:gd name="T9" fmla="*/ 0 h 63"/>
                  <a:gd name="T10" fmla="*/ 36 w 36"/>
                  <a:gd name="T11" fmla="*/ 2 h 63"/>
                  <a:gd name="T12" fmla="*/ 3 w 36"/>
                  <a:gd name="T13" fmla="*/ 62 h 63"/>
                  <a:gd name="T14" fmla="*/ 1 w 36"/>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3">
                    <a:moveTo>
                      <a:pt x="1" y="63"/>
                    </a:moveTo>
                    <a:cubicBezTo>
                      <a:pt x="1" y="63"/>
                      <a:pt x="1" y="63"/>
                      <a:pt x="1" y="63"/>
                    </a:cubicBezTo>
                    <a:cubicBezTo>
                      <a:pt x="0" y="62"/>
                      <a:pt x="0" y="62"/>
                      <a:pt x="0" y="61"/>
                    </a:cubicBezTo>
                    <a:cubicBezTo>
                      <a:pt x="33" y="1"/>
                      <a:pt x="33" y="1"/>
                      <a:pt x="33" y="1"/>
                    </a:cubicBezTo>
                    <a:cubicBezTo>
                      <a:pt x="34" y="0"/>
                      <a:pt x="35" y="0"/>
                      <a:pt x="35" y="0"/>
                    </a:cubicBezTo>
                    <a:cubicBezTo>
                      <a:pt x="36" y="1"/>
                      <a:pt x="36" y="1"/>
                      <a:pt x="36" y="2"/>
                    </a:cubicBezTo>
                    <a:cubicBezTo>
                      <a:pt x="3" y="62"/>
                      <a:pt x="3" y="62"/>
                      <a:pt x="3" y="62"/>
                    </a:cubicBezTo>
                    <a:cubicBezTo>
                      <a:pt x="2" y="63"/>
                      <a:pt x="2" y="63"/>
                      <a:pt x="1"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5" name="Freeform 806"/>
              <p:cNvSpPr>
                <a:spLocks/>
              </p:cNvSpPr>
              <p:nvPr/>
            </p:nvSpPr>
            <p:spPr bwMode="auto">
              <a:xfrm>
                <a:off x="7235746" y="5486784"/>
                <a:ext cx="308053" cy="323080"/>
              </a:xfrm>
              <a:custGeom>
                <a:avLst/>
                <a:gdLst>
                  <a:gd name="T0" fmla="*/ 1 w 59"/>
                  <a:gd name="T1" fmla="*/ 62 h 62"/>
                  <a:gd name="T2" fmla="*/ 1 w 59"/>
                  <a:gd name="T3" fmla="*/ 62 h 62"/>
                  <a:gd name="T4" fmla="*/ 0 w 59"/>
                  <a:gd name="T5" fmla="*/ 60 h 62"/>
                  <a:gd name="T6" fmla="*/ 57 w 59"/>
                  <a:gd name="T7" fmla="*/ 1 h 62"/>
                  <a:gd name="T8" fmla="*/ 58 w 59"/>
                  <a:gd name="T9" fmla="*/ 1 h 62"/>
                  <a:gd name="T10" fmla="*/ 58 w 59"/>
                  <a:gd name="T11" fmla="*/ 3 h 62"/>
                  <a:gd name="T12" fmla="*/ 2 w 59"/>
                  <a:gd name="T13" fmla="*/ 62 h 62"/>
                  <a:gd name="T14" fmla="*/ 1 w 59"/>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2">
                    <a:moveTo>
                      <a:pt x="1" y="62"/>
                    </a:moveTo>
                    <a:cubicBezTo>
                      <a:pt x="1" y="62"/>
                      <a:pt x="1" y="62"/>
                      <a:pt x="1" y="62"/>
                    </a:cubicBezTo>
                    <a:cubicBezTo>
                      <a:pt x="0" y="61"/>
                      <a:pt x="0" y="60"/>
                      <a:pt x="0" y="60"/>
                    </a:cubicBezTo>
                    <a:cubicBezTo>
                      <a:pt x="57" y="1"/>
                      <a:pt x="57" y="1"/>
                      <a:pt x="57" y="1"/>
                    </a:cubicBezTo>
                    <a:cubicBezTo>
                      <a:pt x="57" y="0"/>
                      <a:pt x="58" y="0"/>
                      <a:pt x="58" y="1"/>
                    </a:cubicBezTo>
                    <a:cubicBezTo>
                      <a:pt x="59" y="1"/>
                      <a:pt x="59" y="2"/>
                      <a:pt x="58" y="3"/>
                    </a:cubicBezTo>
                    <a:cubicBezTo>
                      <a:pt x="2" y="62"/>
                      <a:pt x="2" y="62"/>
                      <a:pt x="2" y="62"/>
                    </a:cubicBezTo>
                    <a:cubicBezTo>
                      <a:pt x="2" y="62"/>
                      <a:pt x="2" y="62"/>
                      <a:pt x="1" y="6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6" name="Freeform 807"/>
              <p:cNvSpPr>
                <a:spLocks/>
              </p:cNvSpPr>
              <p:nvPr/>
            </p:nvSpPr>
            <p:spPr bwMode="auto">
              <a:xfrm>
                <a:off x="6946475" y="5231325"/>
                <a:ext cx="589810" cy="262972"/>
              </a:xfrm>
              <a:custGeom>
                <a:avLst/>
                <a:gdLst>
                  <a:gd name="T0" fmla="*/ 12 w 112"/>
                  <a:gd name="T1" fmla="*/ 42 h 50"/>
                  <a:gd name="T2" fmla="*/ 23 w 112"/>
                  <a:gd name="T3" fmla="*/ 48 h 50"/>
                  <a:gd name="T4" fmla="*/ 34 w 112"/>
                  <a:gd name="T5" fmla="*/ 42 h 50"/>
                  <a:gd name="T6" fmla="*/ 45 w 112"/>
                  <a:gd name="T7" fmla="*/ 48 h 50"/>
                  <a:gd name="T8" fmla="*/ 56 w 112"/>
                  <a:gd name="T9" fmla="*/ 42 h 50"/>
                  <a:gd name="T10" fmla="*/ 67 w 112"/>
                  <a:gd name="T11" fmla="*/ 48 h 50"/>
                  <a:gd name="T12" fmla="*/ 79 w 112"/>
                  <a:gd name="T13" fmla="*/ 42 h 50"/>
                  <a:gd name="T14" fmla="*/ 90 w 112"/>
                  <a:gd name="T15" fmla="*/ 48 h 50"/>
                  <a:gd name="T16" fmla="*/ 101 w 112"/>
                  <a:gd name="T17" fmla="*/ 42 h 50"/>
                  <a:gd name="T18" fmla="*/ 112 w 112"/>
                  <a:gd name="T19" fmla="*/ 50 h 50"/>
                  <a:gd name="T20" fmla="*/ 56 w 112"/>
                  <a:gd name="T21" fmla="*/ 0 h 50"/>
                  <a:gd name="T22" fmla="*/ 0 w 112"/>
                  <a:gd name="T23" fmla="*/ 50 h 50"/>
                  <a:gd name="T24" fmla="*/ 12 w 112"/>
                  <a:gd name="T25"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50">
                    <a:moveTo>
                      <a:pt x="12" y="42"/>
                    </a:moveTo>
                    <a:cubicBezTo>
                      <a:pt x="17" y="42"/>
                      <a:pt x="21" y="45"/>
                      <a:pt x="23" y="48"/>
                    </a:cubicBezTo>
                    <a:cubicBezTo>
                      <a:pt x="25" y="45"/>
                      <a:pt x="30" y="42"/>
                      <a:pt x="34" y="42"/>
                    </a:cubicBezTo>
                    <a:cubicBezTo>
                      <a:pt x="39" y="42"/>
                      <a:pt x="43" y="45"/>
                      <a:pt x="45" y="48"/>
                    </a:cubicBezTo>
                    <a:cubicBezTo>
                      <a:pt x="48" y="45"/>
                      <a:pt x="52" y="42"/>
                      <a:pt x="56" y="42"/>
                    </a:cubicBezTo>
                    <a:cubicBezTo>
                      <a:pt x="61" y="42"/>
                      <a:pt x="65" y="45"/>
                      <a:pt x="67" y="48"/>
                    </a:cubicBezTo>
                    <a:cubicBezTo>
                      <a:pt x="70" y="45"/>
                      <a:pt x="74" y="42"/>
                      <a:pt x="79" y="42"/>
                    </a:cubicBezTo>
                    <a:cubicBezTo>
                      <a:pt x="83" y="42"/>
                      <a:pt x="87" y="45"/>
                      <a:pt x="90" y="48"/>
                    </a:cubicBezTo>
                    <a:cubicBezTo>
                      <a:pt x="92" y="45"/>
                      <a:pt x="96" y="42"/>
                      <a:pt x="101" y="42"/>
                    </a:cubicBezTo>
                    <a:cubicBezTo>
                      <a:pt x="106" y="42"/>
                      <a:pt x="110" y="45"/>
                      <a:pt x="112" y="50"/>
                    </a:cubicBezTo>
                    <a:cubicBezTo>
                      <a:pt x="109" y="22"/>
                      <a:pt x="85" y="0"/>
                      <a:pt x="56" y="0"/>
                    </a:cubicBezTo>
                    <a:cubicBezTo>
                      <a:pt x="27" y="0"/>
                      <a:pt x="3" y="22"/>
                      <a:pt x="0" y="50"/>
                    </a:cubicBezTo>
                    <a:cubicBezTo>
                      <a:pt x="2" y="45"/>
                      <a:pt x="7" y="42"/>
                      <a:pt x="12" y="42"/>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47" name="Freeform 808"/>
              <p:cNvSpPr>
                <a:spLocks/>
              </p:cNvSpPr>
              <p:nvPr/>
            </p:nvSpPr>
            <p:spPr bwMode="auto">
              <a:xfrm>
                <a:off x="6946475" y="5231325"/>
                <a:ext cx="315567" cy="262972"/>
              </a:xfrm>
              <a:custGeom>
                <a:avLst/>
                <a:gdLst>
                  <a:gd name="T0" fmla="*/ 60 w 60"/>
                  <a:gd name="T1" fmla="*/ 0 h 50"/>
                  <a:gd name="T2" fmla="*/ 56 w 60"/>
                  <a:gd name="T3" fmla="*/ 0 h 50"/>
                  <a:gd name="T4" fmla="*/ 0 w 60"/>
                  <a:gd name="T5" fmla="*/ 50 h 50"/>
                  <a:gd name="T6" fmla="*/ 12 w 60"/>
                  <a:gd name="T7" fmla="*/ 42 h 50"/>
                  <a:gd name="T8" fmla="*/ 23 w 60"/>
                  <a:gd name="T9" fmla="*/ 48 h 50"/>
                  <a:gd name="T10" fmla="*/ 60 w 60"/>
                  <a:gd name="T11" fmla="*/ 0 h 50"/>
                </a:gdLst>
                <a:ahLst/>
                <a:cxnLst>
                  <a:cxn ang="0">
                    <a:pos x="T0" y="T1"/>
                  </a:cxn>
                  <a:cxn ang="0">
                    <a:pos x="T2" y="T3"/>
                  </a:cxn>
                  <a:cxn ang="0">
                    <a:pos x="T4" y="T5"/>
                  </a:cxn>
                  <a:cxn ang="0">
                    <a:pos x="T6" y="T7"/>
                  </a:cxn>
                  <a:cxn ang="0">
                    <a:pos x="T8" y="T9"/>
                  </a:cxn>
                  <a:cxn ang="0">
                    <a:pos x="T10" y="T11"/>
                  </a:cxn>
                </a:cxnLst>
                <a:rect l="0" t="0" r="r" b="b"/>
                <a:pathLst>
                  <a:path w="60" h="50">
                    <a:moveTo>
                      <a:pt x="60" y="0"/>
                    </a:moveTo>
                    <a:cubicBezTo>
                      <a:pt x="59" y="0"/>
                      <a:pt x="57" y="0"/>
                      <a:pt x="56" y="0"/>
                    </a:cubicBezTo>
                    <a:cubicBezTo>
                      <a:pt x="27" y="0"/>
                      <a:pt x="3" y="22"/>
                      <a:pt x="0" y="50"/>
                    </a:cubicBezTo>
                    <a:cubicBezTo>
                      <a:pt x="2" y="45"/>
                      <a:pt x="7" y="42"/>
                      <a:pt x="12" y="42"/>
                    </a:cubicBezTo>
                    <a:cubicBezTo>
                      <a:pt x="17" y="42"/>
                      <a:pt x="21" y="45"/>
                      <a:pt x="23" y="48"/>
                    </a:cubicBezTo>
                    <a:cubicBezTo>
                      <a:pt x="26" y="27"/>
                      <a:pt x="40" y="8"/>
                      <a:pt x="60" y="0"/>
                    </a:cubicBez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nvGrpSpPr>
              <p:cNvPr id="48" name="Group 47"/>
              <p:cNvGrpSpPr/>
              <p:nvPr/>
            </p:nvGrpSpPr>
            <p:grpSpPr>
              <a:xfrm>
                <a:off x="6923883" y="5795962"/>
                <a:ext cx="595096" cy="593725"/>
                <a:chOff x="8421688" y="4787900"/>
                <a:chExt cx="688975" cy="687388"/>
              </a:xfrm>
            </p:grpSpPr>
            <p:sp>
              <p:nvSpPr>
                <p:cNvPr id="49" name="Rectangle 852"/>
                <p:cNvSpPr>
                  <a:spLocks noChangeArrowheads="1"/>
                </p:cNvSpPr>
                <p:nvPr/>
              </p:nvSpPr>
              <p:spPr bwMode="auto">
                <a:xfrm>
                  <a:off x="8421688" y="4787900"/>
                  <a:ext cx="688975" cy="687388"/>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0" name="Freeform 853"/>
                <p:cNvSpPr>
                  <a:spLocks/>
                </p:cNvSpPr>
                <p:nvPr/>
              </p:nvSpPr>
              <p:spPr bwMode="auto">
                <a:xfrm>
                  <a:off x="8540750" y="4911725"/>
                  <a:ext cx="49213" cy="114300"/>
                </a:xfrm>
                <a:custGeom>
                  <a:avLst/>
                  <a:gdLst>
                    <a:gd name="T0" fmla="*/ 22 w 22"/>
                    <a:gd name="T1" fmla="*/ 0 h 52"/>
                    <a:gd name="T2" fmla="*/ 22 w 22"/>
                    <a:gd name="T3" fmla="*/ 52 h 52"/>
                    <a:gd name="T4" fmla="*/ 11 w 22"/>
                    <a:gd name="T5" fmla="*/ 52 h 52"/>
                    <a:gd name="T6" fmla="*/ 11 w 22"/>
                    <a:gd name="T7" fmla="*/ 13 h 52"/>
                    <a:gd name="T8" fmla="*/ 9 w 22"/>
                    <a:gd name="T9" fmla="*/ 14 h 52"/>
                    <a:gd name="T10" fmla="*/ 6 w 22"/>
                    <a:gd name="T11" fmla="*/ 16 h 52"/>
                    <a:gd name="T12" fmla="*/ 3 w 22"/>
                    <a:gd name="T13" fmla="*/ 17 h 52"/>
                    <a:gd name="T14" fmla="*/ 0 w 22"/>
                    <a:gd name="T15" fmla="*/ 17 h 52"/>
                    <a:gd name="T16" fmla="*/ 0 w 22"/>
                    <a:gd name="T17" fmla="*/ 8 h 52"/>
                    <a:gd name="T18" fmla="*/ 8 w 22"/>
                    <a:gd name="T19" fmla="*/ 5 h 52"/>
                    <a:gd name="T20" fmla="*/ 15 w 22"/>
                    <a:gd name="T21" fmla="*/ 0 h 52"/>
                    <a:gd name="T22" fmla="*/ 22 w 2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2">
                      <a:moveTo>
                        <a:pt x="22" y="0"/>
                      </a:moveTo>
                      <a:cubicBezTo>
                        <a:pt x="22" y="52"/>
                        <a:pt x="22" y="52"/>
                        <a:pt x="22" y="52"/>
                      </a:cubicBezTo>
                      <a:cubicBezTo>
                        <a:pt x="11" y="52"/>
                        <a:pt x="11" y="52"/>
                        <a:pt x="11" y="52"/>
                      </a:cubicBezTo>
                      <a:cubicBezTo>
                        <a:pt x="11" y="13"/>
                        <a:pt x="11" y="13"/>
                        <a:pt x="11" y="13"/>
                      </a:cubicBezTo>
                      <a:cubicBezTo>
                        <a:pt x="10" y="13"/>
                        <a:pt x="10" y="14"/>
                        <a:pt x="9" y="14"/>
                      </a:cubicBezTo>
                      <a:cubicBezTo>
                        <a:pt x="8" y="15"/>
                        <a:pt x="7" y="15"/>
                        <a:pt x="6" y="16"/>
                      </a:cubicBezTo>
                      <a:cubicBezTo>
                        <a:pt x="5" y="16"/>
                        <a:pt x="4" y="16"/>
                        <a:pt x="3" y="17"/>
                      </a:cubicBezTo>
                      <a:cubicBezTo>
                        <a:pt x="2" y="17"/>
                        <a:pt x="1" y="17"/>
                        <a:pt x="0" y="17"/>
                      </a:cubicBezTo>
                      <a:cubicBezTo>
                        <a:pt x="0" y="8"/>
                        <a:pt x="0" y="8"/>
                        <a:pt x="0" y="8"/>
                      </a:cubicBezTo>
                      <a:cubicBezTo>
                        <a:pt x="3" y="7"/>
                        <a:pt x="6" y="6"/>
                        <a:pt x="8" y="5"/>
                      </a:cubicBezTo>
                      <a:cubicBezTo>
                        <a:pt x="11" y="3"/>
                        <a:pt x="13" y="2"/>
                        <a:pt x="15" y="0"/>
                      </a:cubicBezTo>
                      <a:lnTo>
                        <a:pt x="22"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1" name="Freeform 854"/>
                <p:cNvSpPr>
                  <a:spLocks noEditPoints="1"/>
                </p:cNvSpPr>
                <p:nvPr/>
              </p:nvSpPr>
              <p:spPr bwMode="auto">
                <a:xfrm>
                  <a:off x="8629650" y="4913313"/>
                  <a:ext cx="82550" cy="115888"/>
                </a:xfrm>
                <a:custGeom>
                  <a:avLst/>
                  <a:gdLst>
                    <a:gd name="T0" fmla="*/ 18 w 37"/>
                    <a:gd name="T1" fmla="*/ 52 h 52"/>
                    <a:gd name="T2" fmla="*/ 0 w 37"/>
                    <a:gd name="T3" fmla="*/ 27 h 52"/>
                    <a:gd name="T4" fmla="*/ 5 w 37"/>
                    <a:gd name="T5" fmla="*/ 6 h 52"/>
                    <a:gd name="T6" fmla="*/ 19 w 37"/>
                    <a:gd name="T7" fmla="*/ 0 h 52"/>
                    <a:gd name="T8" fmla="*/ 37 w 37"/>
                    <a:gd name="T9" fmla="*/ 26 h 52"/>
                    <a:gd name="T10" fmla="*/ 32 w 37"/>
                    <a:gd name="T11" fmla="*/ 45 h 52"/>
                    <a:gd name="T12" fmla="*/ 18 w 37"/>
                    <a:gd name="T13" fmla="*/ 52 h 52"/>
                    <a:gd name="T14" fmla="*/ 19 w 37"/>
                    <a:gd name="T15" fmla="*/ 8 h 52"/>
                    <a:gd name="T16" fmla="*/ 11 w 37"/>
                    <a:gd name="T17" fmla="*/ 26 h 52"/>
                    <a:gd name="T18" fmla="*/ 19 w 37"/>
                    <a:gd name="T19" fmla="*/ 44 h 52"/>
                    <a:gd name="T20" fmla="*/ 25 w 37"/>
                    <a:gd name="T21" fmla="*/ 26 h 52"/>
                    <a:gd name="T22" fmla="*/ 19 w 37"/>
                    <a:gd name="T2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2">
                      <a:moveTo>
                        <a:pt x="18" y="52"/>
                      </a:moveTo>
                      <a:cubicBezTo>
                        <a:pt x="6" y="52"/>
                        <a:pt x="0" y="44"/>
                        <a:pt x="0" y="27"/>
                      </a:cubicBezTo>
                      <a:cubicBezTo>
                        <a:pt x="0" y="18"/>
                        <a:pt x="2" y="11"/>
                        <a:pt x="5" y="6"/>
                      </a:cubicBezTo>
                      <a:cubicBezTo>
                        <a:pt x="8" y="2"/>
                        <a:pt x="13" y="0"/>
                        <a:pt x="19" y="0"/>
                      </a:cubicBezTo>
                      <a:cubicBezTo>
                        <a:pt x="31" y="0"/>
                        <a:pt x="37" y="8"/>
                        <a:pt x="37" y="26"/>
                      </a:cubicBezTo>
                      <a:cubicBezTo>
                        <a:pt x="37" y="34"/>
                        <a:pt x="35" y="41"/>
                        <a:pt x="32" y="45"/>
                      </a:cubicBezTo>
                      <a:cubicBezTo>
                        <a:pt x="29" y="50"/>
                        <a:pt x="24" y="52"/>
                        <a:pt x="18" y="52"/>
                      </a:cubicBezTo>
                      <a:close/>
                      <a:moveTo>
                        <a:pt x="19" y="8"/>
                      </a:moveTo>
                      <a:cubicBezTo>
                        <a:pt x="14" y="8"/>
                        <a:pt x="11" y="14"/>
                        <a:pt x="11" y="26"/>
                      </a:cubicBezTo>
                      <a:cubicBezTo>
                        <a:pt x="11" y="38"/>
                        <a:pt x="14" y="44"/>
                        <a:pt x="19" y="44"/>
                      </a:cubicBezTo>
                      <a:cubicBezTo>
                        <a:pt x="23" y="44"/>
                        <a:pt x="25" y="38"/>
                        <a:pt x="25" y="26"/>
                      </a:cubicBezTo>
                      <a:cubicBezTo>
                        <a:pt x="25" y="14"/>
                        <a:pt x="23" y="8"/>
                        <a:pt x="19"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2" name="Freeform 855"/>
                <p:cNvSpPr>
                  <a:spLocks/>
                </p:cNvSpPr>
                <p:nvPr/>
              </p:nvSpPr>
              <p:spPr bwMode="auto">
                <a:xfrm>
                  <a:off x="8734425" y="4911725"/>
                  <a:ext cx="49213" cy="114300"/>
                </a:xfrm>
                <a:custGeom>
                  <a:avLst/>
                  <a:gdLst>
                    <a:gd name="T0" fmla="*/ 22 w 22"/>
                    <a:gd name="T1" fmla="*/ 0 h 52"/>
                    <a:gd name="T2" fmla="*/ 22 w 22"/>
                    <a:gd name="T3" fmla="*/ 52 h 52"/>
                    <a:gd name="T4" fmla="*/ 11 w 22"/>
                    <a:gd name="T5" fmla="*/ 52 h 52"/>
                    <a:gd name="T6" fmla="*/ 11 w 22"/>
                    <a:gd name="T7" fmla="*/ 13 h 52"/>
                    <a:gd name="T8" fmla="*/ 9 w 22"/>
                    <a:gd name="T9" fmla="*/ 14 h 52"/>
                    <a:gd name="T10" fmla="*/ 6 w 22"/>
                    <a:gd name="T11" fmla="*/ 16 h 52"/>
                    <a:gd name="T12" fmla="*/ 3 w 22"/>
                    <a:gd name="T13" fmla="*/ 17 h 52"/>
                    <a:gd name="T14" fmla="*/ 0 w 22"/>
                    <a:gd name="T15" fmla="*/ 17 h 52"/>
                    <a:gd name="T16" fmla="*/ 0 w 22"/>
                    <a:gd name="T17" fmla="*/ 8 h 52"/>
                    <a:gd name="T18" fmla="*/ 8 w 22"/>
                    <a:gd name="T19" fmla="*/ 5 h 52"/>
                    <a:gd name="T20" fmla="*/ 15 w 22"/>
                    <a:gd name="T21" fmla="*/ 0 h 52"/>
                    <a:gd name="T22" fmla="*/ 22 w 2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2">
                      <a:moveTo>
                        <a:pt x="22" y="0"/>
                      </a:moveTo>
                      <a:cubicBezTo>
                        <a:pt x="22" y="52"/>
                        <a:pt x="22" y="52"/>
                        <a:pt x="22" y="52"/>
                      </a:cubicBezTo>
                      <a:cubicBezTo>
                        <a:pt x="11" y="52"/>
                        <a:pt x="11" y="52"/>
                        <a:pt x="11" y="52"/>
                      </a:cubicBezTo>
                      <a:cubicBezTo>
                        <a:pt x="11" y="13"/>
                        <a:pt x="11" y="13"/>
                        <a:pt x="11" y="13"/>
                      </a:cubicBezTo>
                      <a:cubicBezTo>
                        <a:pt x="10" y="13"/>
                        <a:pt x="9" y="14"/>
                        <a:pt x="9" y="14"/>
                      </a:cubicBezTo>
                      <a:cubicBezTo>
                        <a:pt x="8" y="15"/>
                        <a:pt x="7" y="15"/>
                        <a:pt x="6" y="16"/>
                      </a:cubicBezTo>
                      <a:cubicBezTo>
                        <a:pt x="5" y="16"/>
                        <a:pt x="4" y="16"/>
                        <a:pt x="3" y="17"/>
                      </a:cubicBezTo>
                      <a:cubicBezTo>
                        <a:pt x="2" y="17"/>
                        <a:pt x="1" y="17"/>
                        <a:pt x="0" y="17"/>
                      </a:cubicBezTo>
                      <a:cubicBezTo>
                        <a:pt x="0" y="8"/>
                        <a:pt x="0" y="8"/>
                        <a:pt x="0" y="8"/>
                      </a:cubicBezTo>
                      <a:cubicBezTo>
                        <a:pt x="3" y="7"/>
                        <a:pt x="6" y="6"/>
                        <a:pt x="8" y="5"/>
                      </a:cubicBezTo>
                      <a:cubicBezTo>
                        <a:pt x="11" y="3"/>
                        <a:pt x="13" y="2"/>
                        <a:pt x="15" y="0"/>
                      </a:cubicBezTo>
                      <a:lnTo>
                        <a:pt x="22"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3" name="Freeform 856"/>
                <p:cNvSpPr>
                  <a:spLocks noEditPoints="1"/>
                </p:cNvSpPr>
                <p:nvPr/>
              </p:nvSpPr>
              <p:spPr bwMode="auto">
                <a:xfrm>
                  <a:off x="8529638" y="5073650"/>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9 w 37"/>
                    <a:gd name="T19" fmla="*/ 44 h 53"/>
                    <a:gd name="T20" fmla="*/ 25 w 37"/>
                    <a:gd name="T21" fmla="*/ 27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5"/>
                        <a:pt x="0" y="27"/>
                      </a:cubicBezTo>
                      <a:cubicBezTo>
                        <a:pt x="0" y="19"/>
                        <a:pt x="2" y="12"/>
                        <a:pt x="5" y="7"/>
                      </a:cubicBezTo>
                      <a:cubicBezTo>
                        <a:pt x="8" y="3"/>
                        <a:pt x="13" y="0"/>
                        <a:pt x="19" y="0"/>
                      </a:cubicBezTo>
                      <a:cubicBezTo>
                        <a:pt x="31" y="0"/>
                        <a:pt x="37" y="9"/>
                        <a:pt x="37" y="26"/>
                      </a:cubicBezTo>
                      <a:cubicBezTo>
                        <a:pt x="37" y="35"/>
                        <a:pt x="35" y="42"/>
                        <a:pt x="32" y="46"/>
                      </a:cubicBezTo>
                      <a:cubicBezTo>
                        <a:pt x="29" y="51"/>
                        <a:pt x="24" y="53"/>
                        <a:pt x="18" y="53"/>
                      </a:cubicBezTo>
                      <a:close/>
                      <a:moveTo>
                        <a:pt x="19" y="9"/>
                      </a:moveTo>
                      <a:cubicBezTo>
                        <a:pt x="14" y="9"/>
                        <a:pt x="11" y="15"/>
                        <a:pt x="11" y="27"/>
                      </a:cubicBezTo>
                      <a:cubicBezTo>
                        <a:pt x="11" y="39"/>
                        <a:pt x="14" y="44"/>
                        <a:pt x="19" y="44"/>
                      </a:cubicBezTo>
                      <a:cubicBezTo>
                        <a:pt x="23" y="44"/>
                        <a:pt x="25" y="39"/>
                        <a:pt x="25" y="27"/>
                      </a:cubicBezTo>
                      <a:cubicBezTo>
                        <a:pt x="25"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4" name="Freeform 857"/>
                <p:cNvSpPr>
                  <a:spLocks/>
                </p:cNvSpPr>
                <p:nvPr/>
              </p:nvSpPr>
              <p:spPr bwMode="auto">
                <a:xfrm>
                  <a:off x="8640763" y="5073650"/>
                  <a:ext cx="49213" cy="115888"/>
                </a:xfrm>
                <a:custGeom>
                  <a:avLst/>
                  <a:gdLst>
                    <a:gd name="T0" fmla="*/ 22 w 22"/>
                    <a:gd name="T1" fmla="*/ 0 h 52"/>
                    <a:gd name="T2" fmla="*/ 22 w 22"/>
                    <a:gd name="T3" fmla="*/ 52 h 52"/>
                    <a:gd name="T4" fmla="*/ 11 w 22"/>
                    <a:gd name="T5" fmla="*/ 52 h 52"/>
                    <a:gd name="T6" fmla="*/ 11 w 22"/>
                    <a:gd name="T7" fmla="*/ 13 h 52"/>
                    <a:gd name="T8" fmla="*/ 9 w 22"/>
                    <a:gd name="T9" fmla="*/ 14 h 52"/>
                    <a:gd name="T10" fmla="*/ 6 w 22"/>
                    <a:gd name="T11" fmla="*/ 16 h 52"/>
                    <a:gd name="T12" fmla="*/ 3 w 22"/>
                    <a:gd name="T13" fmla="*/ 17 h 52"/>
                    <a:gd name="T14" fmla="*/ 0 w 22"/>
                    <a:gd name="T15" fmla="*/ 17 h 52"/>
                    <a:gd name="T16" fmla="*/ 0 w 22"/>
                    <a:gd name="T17" fmla="*/ 8 h 52"/>
                    <a:gd name="T18" fmla="*/ 8 w 22"/>
                    <a:gd name="T19" fmla="*/ 4 h 52"/>
                    <a:gd name="T20" fmla="*/ 15 w 22"/>
                    <a:gd name="T21" fmla="*/ 0 h 52"/>
                    <a:gd name="T22" fmla="*/ 22 w 2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2">
                      <a:moveTo>
                        <a:pt x="22" y="0"/>
                      </a:moveTo>
                      <a:cubicBezTo>
                        <a:pt x="22" y="52"/>
                        <a:pt x="22" y="52"/>
                        <a:pt x="22" y="52"/>
                      </a:cubicBezTo>
                      <a:cubicBezTo>
                        <a:pt x="11" y="52"/>
                        <a:pt x="11" y="52"/>
                        <a:pt x="11" y="52"/>
                      </a:cubicBezTo>
                      <a:cubicBezTo>
                        <a:pt x="11" y="13"/>
                        <a:pt x="11" y="13"/>
                        <a:pt x="11" y="13"/>
                      </a:cubicBezTo>
                      <a:cubicBezTo>
                        <a:pt x="10" y="13"/>
                        <a:pt x="10" y="14"/>
                        <a:pt x="9" y="14"/>
                      </a:cubicBezTo>
                      <a:cubicBezTo>
                        <a:pt x="8" y="15"/>
                        <a:pt x="7" y="15"/>
                        <a:pt x="6" y="16"/>
                      </a:cubicBezTo>
                      <a:cubicBezTo>
                        <a:pt x="5" y="16"/>
                        <a:pt x="4" y="16"/>
                        <a:pt x="3" y="17"/>
                      </a:cubicBezTo>
                      <a:cubicBezTo>
                        <a:pt x="2" y="17"/>
                        <a:pt x="1" y="17"/>
                        <a:pt x="0" y="17"/>
                      </a:cubicBezTo>
                      <a:cubicBezTo>
                        <a:pt x="0" y="8"/>
                        <a:pt x="0" y="8"/>
                        <a:pt x="0" y="8"/>
                      </a:cubicBezTo>
                      <a:cubicBezTo>
                        <a:pt x="3" y="7"/>
                        <a:pt x="6" y="6"/>
                        <a:pt x="8" y="4"/>
                      </a:cubicBezTo>
                      <a:cubicBezTo>
                        <a:pt x="11" y="3"/>
                        <a:pt x="13" y="2"/>
                        <a:pt x="15" y="0"/>
                      </a:cubicBezTo>
                      <a:lnTo>
                        <a:pt x="22"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5" name="Freeform 858"/>
                <p:cNvSpPr>
                  <a:spLocks noEditPoints="1"/>
                </p:cNvSpPr>
                <p:nvPr/>
              </p:nvSpPr>
              <p:spPr bwMode="auto">
                <a:xfrm>
                  <a:off x="8723313" y="5073650"/>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8 w 37"/>
                    <a:gd name="T19" fmla="*/ 44 h 53"/>
                    <a:gd name="T20" fmla="*/ 25 w 37"/>
                    <a:gd name="T21" fmla="*/ 27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5"/>
                        <a:pt x="0" y="27"/>
                      </a:cubicBezTo>
                      <a:cubicBezTo>
                        <a:pt x="0" y="19"/>
                        <a:pt x="1" y="12"/>
                        <a:pt x="5" y="7"/>
                      </a:cubicBezTo>
                      <a:cubicBezTo>
                        <a:pt x="8" y="3"/>
                        <a:pt x="13" y="0"/>
                        <a:pt x="19" y="0"/>
                      </a:cubicBezTo>
                      <a:cubicBezTo>
                        <a:pt x="31" y="0"/>
                        <a:pt x="37" y="9"/>
                        <a:pt x="37" y="26"/>
                      </a:cubicBezTo>
                      <a:cubicBezTo>
                        <a:pt x="37" y="35"/>
                        <a:pt x="35" y="42"/>
                        <a:pt x="32" y="46"/>
                      </a:cubicBezTo>
                      <a:cubicBezTo>
                        <a:pt x="29" y="51"/>
                        <a:pt x="24" y="53"/>
                        <a:pt x="18" y="53"/>
                      </a:cubicBezTo>
                      <a:close/>
                      <a:moveTo>
                        <a:pt x="19" y="9"/>
                      </a:moveTo>
                      <a:cubicBezTo>
                        <a:pt x="14" y="9"/>
                        <a:pt x="11" y="15"/>
                        <a:pt x="11" y="27"/>
                      </a:cubicBezTo>
                      <a:cubicBezTo>
                        <a:pt x="11" y="39"/>
                        <a:pt x="14" y="44"/>
                        <a:pt x="18" y="44"/>
                      </a:cubicBezTo>
                      <a:cubicBezTo>
                        <a:pt x="23" y="44"/>
                        <a:pt x="25" y="39"/>
                        <a:pt x="25" y="27"/>
                      </a:cubicBezTo>
                      <a:cubicBezTo>
                        <a:pt x="25"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6" name="Freeform 859"/>
                <p:cNvSpPr>
                  <a:spLocks noEditPoints="1"/>
                </p:cNvSpPr>
                <p:nvPr/>
              </p:nvSpPr>
              <p:spPr bwMode="auto">
                <a:xfrm>
                  <a:off x="8529638" y="5235575"/>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9 w 37"/>
                    <a:gd name="T19" fmla="*/ 44 h 53"/>
                    <a:gd name="T20" fmla="*/ 25 w 37"/>
                    <a:gd name="T21" fmla="*/ 26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4"/>
                        <a:pt x="0" y="27"/>
                      </a:cubicBezTo>
                      <a:cubicBezTo>
                        <a:pt x="0" y="18"/>
                        <a:pt x="2" y="12"/>
                        <a:pt x="5" y="7"/>
                      </a:cubicBezTo>
                      <a:cubicBezTo>
                        <a:pt x="8" y="2"/>
                        <a:pt x="13" y="0"/>
                        <a:pt x="19" y="0"/>
                      </a:cubicBezTo>
                      <a:cubicBezTo>
                        <a:pt x="31" y="0"/>
                        <a:pt x="37" y="9"/>
                        <a:pt x="37" y="26"/>
                      </a:cubicBezTo>
                      <a:cubicBezTo>
                        <a:pt x="37" y="35"/>
                        <a:pt x="35" y="41"/>
                        <a:pt x="32" y="46"/>
                      </a:cubicBezTo>
                      <a:cubicBezTo>
                        <a:pt x="29" y="51"/>
                        <a:pt x="24" y="53"/>
                        <a:pt x="18" y="53"/>
                      </a:cubicBezTo>
                      <a:close/>
                      <a:moveTo>
                        <a:pt x="19" y="9"/>
                      </a:moveTo>
                      <a:cubicBezTo>
                        <a:pt x="14" y="9"/>
                        <a:pt x="11" y="15"/>
                        <a:pt x="11" y="27"/>
                      </a:cubicBezTo>
                      <a:cubicBezTo>
                        <a:pt x="11" y="39"/>
                        <a:pt x="14" y="44"/>
                        <a:pt x="19" y="44"/>
                      </a:cubicBezTo>
                      <a:cubicBezTo>
                        <a:pt x="23" y="44"/>
                        <a:pt x="25" y="38"/>
                        <a:pt x="25" y="26"/>
                      </a:cubicBezTo>
                      <a:cubicBezTo>
                        <a:pt x="25"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7" name="Freeform 860"/>
                <p:cNvSpPr>
                  <a:spLocks noEditPoints="1"/>
                </p:cNvSpPr>
                <p:nvPr/>
              </p:nvSpPr>
              <p:spPr bwMode="auto">
                <a:xfrm>
                  <a:off x="8629650" y="5235575"/>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9 w 37"/>
                    <a:gd name="T19" fmla="*/ 44 h 53"/>
                    <a:gd name="T20" fmla="*/ 25 w 37"/>
                    <a:gd name="T21" fmla="*/ 26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4"/>
                        <a:pt x="0" y="27"/>
                      </a:cubicBezTo>
                      <a:cubicBezTo>
                        <a:pt x="0" y="18"/>
                        <a:pt x="2" y="12"/>
                        <a:pt x="5" y="7"/>
                      </a:cubicBezTo>
                      <a:cubicBezTo>
                        <a:pt x="8" y="2"/>
                        <a:pt x="13" y="0"/>
                        <a:pt x="19" y="0"/>
                      </a:cubicBezTo>
                      <a:cubicBezTo>
                        <a:pt x="31" y="0"/>
                        <a:pt x="37" y="9"/>
                        <a:pt x="37" y="26"/>
                      </a:cubicBezTo>
                      <a:cubicBezTo>
                        <a:pt x="37" y="35"/>
                        <a:pt x="35" y="41"/>
                        <a:pt x="32" y="46"/>
                      </a:cubicBezTo>
                      <a:cubicBezTo>
                        <a:pt x="29" y="51"/>
                        <a:pt x="24" y="53"/>
                        <a:pt x="18" y="53"/>
                      </a:cubicBezTo>
                      <a:close/>
                      <a:moveTo>
                        <a:pt x="19" y="9"/>
                      </a:moveTo>
                      <a:cubicBezTo>
                        <a:pt x="14" y="9"/>
                        <a:pt x="11" y="15"/>
                        <a:pt x="11" y="27"/>
                      </a:cubicBezTo>
                      <a:cubicBezTo>
                        <a:pt x="11" y="39"/>
                        <a:pt x="14" y="44"/>
                        <a:pt x="19" y="44"/>
                      </a:cubicBezTo>
                      <a:cubicBezTo>
                        <a:pt x="23" y="44"/>
                        <a:pt x="25" y="38"/>
                        <a:pt x="25" y="26"/>
                      </a:cubicBezTo>
                      <a:cubicBezTo>
                        <a:pt x="25"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8" name="Freeform 861"/>
                <p:cNvSpPr>
                  <a:spLocks/>
                </p:cNvSpPr>
                <p:nvPr/>
              </p:nvSpPr>
              <p:spPr bwMode="auto">
                <a:xfrm>
                  <a:off x="8734425" y="5235575"/>
                  <a:ext cx="49213" cy="115888"/>
                </a:xfrm>
                <a:custGeom>
                  <a:avLst/>
                  <a:gdLst>
                    <a:gd name="T0" fmla="*/ 22 w 22"/>
                    <a:gd name="T1" fmla="*/ 0 h 52"/>
                    <a:gd name="T2" fmla="*/ 22 w 22"/>
                    <a:gd name="T3" fmla="*/ 52 h 52"/>
                    <a:gd name="T4" fmla="*/ 11 w 22"/>
                    <a:gd name="T5" fmla="*/ 52 h 52"/>
                    <a:gd name="T6" fmla="*/ 11 w 22"/>
                    <a:gd name="T7" fmla="*/ 13 h 52"/>
                    <a:gd name="T8" fmla="*/ 9 w 22"/>
                    <a:gd name="T9" fmla="*/ 14 h 52"/>
                    <a:gd name="T10" fmla="*/ 6 w 22"/>
                    <a:gd name="T11" fmla="*/ 15 h 52"/>
                    <a:gd name="T12" fmla="*/ 3 w 22"/>
                    <a:gd name="T13" fmla="*/ 16 h 52"/>
                    <a:gd name="T14" fmla="*/ 0 w 22"/>
                    <a:gd name="T15" fmla="*/ 17 h 52"/>
                    <a:gd name="T16" fmla="*/ 0 w 22"/>
                    <a:gd name="T17" fmla="*/ 7 h 52"/>
                    <a:gd name="T18" fmla="*/ 8 w 22"/>
                    <a:gd name="T19" fmla="*/ 4 h 52"/>
                    <a:gd name="T20" fmla="*/ 15 w 22"/>
                    <a:gd name="T21" fmla="*/ 0 h 52"/>
                    <a:gd name="T22" fmla="*/ 22 w 2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2">
                      <a:moveTo>
                        <a:pt x="22" y="0"/>
                      </a:moveTo>
                      <a:cubicBezTo>
                        <a:pt x="22" y="52"/>
                        <a:pt x="22" y="52"/>
                        <a:pt x="22" y="52"/>
                      </a:cubicBezTo>
                      <a:cubicBezTo>
                        <a:pt x="11" y="52"/>
                        <a:pt x="11" y="52"/>
                        <a:pt x="11" y="52"/>
                      </a:cubicBezTo>
                      <a:cubicBezTo>
                        <a:pt x="11" y="13"/>
                        <a:pt x="11" y="13"/>
                        <a:pt x="11" y="13"/>
                      </a:cubicBezTo>
                      <a:cubicBezTo>
                        <a:pt x="10" y="13"/>
                        <a:pt x="9" y="14"/>
                        <a:pt x="9" y="14"/>
                      </a:cubicBezTo>
                      <a:cubicBezTo>
                        <a:pt x="8" y="15"/>
                        <a:pt x="7" y="15"/>
                        <a:pt x="6" y="15"/>
                      </a:cubicBezTo>
                      <a:cubicBezTo>
                        <a:pt x="5" y="16"/>
                        <a:pt x="4" y="16"/>
                        <a:pt x="3" y="16"/>
                      </a:cubicBezTo>
                      <a:cubicBezTo>
                        <a:pt x="2" y="17"/>
                        <a:pt x="1" y="17"/>
                        <a:pt x="0" y="17"/>
                      </a:cubicBezTo>
                      <a:cubicBezTo>
                        <a:pt x="0" y="7"/>
                        <a:pt x="0" y="7"/>
                        <a:pt x="0" y="7"/>
                      </a:cubicBezTo>
                      <a:cubicBezTo>
                        <a:pt x="3" y="7"/>
                        <a:pt x="6" y="6"/>
                        <a:pt x="8" y="4"/>
                      </a:cubicBezTo>
                      <a:cubicBezTo>
                        <a:pt x="11" y="3"/>
                        <a:pt x="13" y="1"/>
                        <a:pt x="15" y="0"/>
                      </a:cubicBezTo>
                      <a:lnTo>
                        <a:pt x="22"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59" name="Freeform 862"/>
                <p:cNvSpPr>
                  <a:spLocks/>
                </p:cNvSpPr>
                <p:nvPr/>
              </p:nvSpPr>
              <p:spPr bwMode="auto">
                <a:xfrm>
                  <a:off x="8929688" y="4911725"/>
                  <a:ext cx="49213" cy="114300"/>
                </a:xfrm>
                <a:custGeom>
                  <a:avLst/>
                  <a:gdLst>
                    <a:gd name="T0" fmla="*/ 22 w 22"/>
                    <a:gd name="T1" fmla="*/ 0 h 52"/>
                    <a:gd name="T2" fmla="*/ 22 w 22"/>
                    <a:gd name="T3" fmla="*/ 52 h 52"/>
                    <a:gd name="T4" fmla="*/ 11 w 22"/>
                    <a:gd name="T5" fmla="*/ 52 h 52"/>
                    <a:gd name="T6" fmla="*/ 11 w 22"/>
                    <a:gd name="T7" fmla="*/ 13 h 52"/>
                    <a:gd name="T8" fmla="*/ 9 w 22"/>
                    <a:gd name="T9" fmla="*/ 14 h 52"/>
                    <a:gd name="T10" fmla="*/ 6 w 22"/>
                    <a:gd name="T11" fmla="*/ 16 h 52"/>
                    <a:gd name="T12" fmla="*/ 3 w 22"/>
                    <a:gd name="T13" fmla="*/ 17 h 52"/>
                    <a:gd name="T14" fmla="*/ 0 w 22"/>
                    <a:gd name="T15" fmla="*/ 17 h 52"/>
                    <a:gd name="T16" fmla="*/ 0 w 22"/>
                    <a:gd name="T17" fmla="*/ 8 h 52"/>
                    <a:gd name="T18" fmla="*/ 8 w 22"/>
                    <a:gd name="T19" fmla="*/ 5 h 52"/>
                    <a:gd name="T20" fmla="*/ 15 w 22"/>
                    <a:gd name="T21" fmla="*/ 0 h 52"/>
                    <a:gd name="T22" fmla="*/ 22 w 2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2">
                      <a:moveTo>
                        <a:pt x="22" y="0"/>
                      </a:moveTo>
                      <a:cubicBezTo>
                        <a:pt x="22" y="52"/>
                        <a:pt x="22" y="52"/>
                        <a:pt x="22" y="52"/>
                      </a:cubicBezTo>
                      <a:cubicBezTo>
                        <a:pt x="11" y="52"/>
                        <a:pt x="11" y="52"/>
                        <a:pt x="11" y="52"/>
                      </a:cubicBezTo>
                      <a:cubicBezTo>
                        <a:pt x="11" y="13"/>
                        <a:pt x="11" y="13"/>
                        <a:pt x="11" y="13"/>
                      </a:cubicBezTo>
                      <a:cubicBezTo>
                        <a:pt x="10" y="13"/>
                        <a:pt x="10" y="14"/>
                        <a:pt x="9" y="14"/>
                      </a:cubicBezTo>
                      <a:cubicBezTo>
                        <a:pt x="8" y="15"/>
                        <a:pt x="7" y="15"/>
                        <a:pt x="6" y="16"/>
                      </a:cubicBezTo>
                      <a:cubicBezTo>
                        <a:pt x="5" y="16"/>
                        <a:pt x="4" y="16"/>
                        <a:pt x="3" y="17"/>
                      </a:cubicBezTo>
                      <a:cubicBezTo>
                        <a:pt x="2" y="17"/>
                        <a:pt x="1" y="17"/>
                        <a:pt x="0" y="17"/>
                      </a:cubicBezTo>
                      <a:cubicBezTo>
                        <a:pt x="0" y="8"/>
                        <a:pt x="0" y="8"/>
                        <a:pt x="0" y="8"/>
                      </a:cubicBezTo>
                      <a:cubicBezTo>
                        <a:pt x="3" y="7"/>
                        <a:pt x="6" y="6"/>
                        <a:pt x="8" y="5"/>
                      </a:cubicBezTo>
                      <a:cubicBezTo>
                        <a:pt x="11" y="3"/>
                        <a:pt x="13" y="2"/>
                        <a:pt x="15" y="0"/>
                      </a:cubicBezTo>
                      <a:lnTo>
                        <a:pt x="22"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0" name="Freeform 863"/>
                <p:cNvSpPr>
                  <a:spLocks noEditPoints="1"/>
                </p:cNvSpPr>
                <p:nvPr/>
              </p:nvSpPr>
              <p:spPr bwMode="auto">
                <a:xfrm>
                  <a:off x="8918575" y="5073650"/>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9 w 37"/>
                    <a:gd name="T19" fmla="*/ 44 h 53"/>
                    <a:gd name="T20" fmla="*/ 26 w 37"/>
                    <a:gd name="T21" fmla="*/ 27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5"/>
                        <a:pt x="0" y="27"/>
                      </a:cubicBezTo>
                      <a:cubicBezTo>
                        <a:pt x="0" y="19"/>
                        <a:pt x="2" y="12"/>
                        <a:pt x="5" y="7"/>
                      </a:cubicBezTo>
                      <a:cubicBezTo>
                        <a:pt x="8" y="3"/>
                        <a:pt x="13" y="0"/>
                        <a:pt x="19" y="0"/>
                      </a:cubicBezTo>
                      <a:cubicBezTo>
                        <a:pt x="31" y="0"/>
                        <a:pt x="37" y="9"/>
                        <a:pt x="37" y="26"/>
                      </a:cubicBezTo>
                      <a:cubicBezTo>
                        <a:pt x="37" y="35"/>
                        <a:pt x="35" y="42"/>
                        <a:pt x="32" y="46"/>
                      </a:cubicBezTo>
                      <a:cubicBezTo>
                        <a:pt x="29" y="51"/>
                        <a:pt x="24" y="53"/>
                        <a:pt x="18" y="53"/>
                      </a:cubicBezTo>
                      <a:close/>
                      <a:moveTo>
                        <a:pt x="19" y="9"/>
                      </a:moveTo>
                      <a:cubicBezTo>
                        <a:pt x="14" y="9"/>
                        <a:pt x="11" y="15"/>
                        <a:pt x="11" y="27"/>
                      </a:cubicBezTo>
                      <a:cubicBezTo>
                        <a:pt x="11" y="39"/>
                        <a:pt x="14" y="44"/>
                        <a:pt x="19" y="44"/>
                      </a:cubicBezTo>
                      <a:cubicBezTo>
                        <a:pt x="23" y="44"/>
                        <a:pt x="26" y="39"/>
                        <a:pt x="26" y="27"/>
                      </a:cubicBezTo>
                      <a:cubicBezTo>
                        <a:pt x="26"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1" name="Freeform 864"/>
                <p:cNvSpPr>
                  <a:spLocks noEditPoints="1"/>
                </p:cNvSpPr>
                <p:nvPr/>
              </p:nvSpPr>
              <p:spPr bwMode="auto">
                <a:xfrm>
                  <a:off x="8918575" y="5235575"/>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9 w 37"/>
                    <a:gd name="T19" fmla="*/ 44 h 53"/>
                    <a:gd name="T20" fmla="*/ 26 w 37"/>
                    <a:gd name="T21" fmla="*/ 26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4"/>
                        <a:pt x="0" y="27"/>
                      </a:cubicBezTo>
                      <a:cubicBezTo>
                        <a:pt x="0" y="18"/>
                        <a:pt x="2" y="12"/>
                        <a:pt x="5" y="7"/>
                      </a:cubicBezTo>
                      <a:cubicBezTo>
                        <a:pt x="8" y="2"/>
                        <a:pt x="13" y="0"/>
                        <a:pt x="19" y="0"/>
                      </a:cubicBezTo>
                      <a:cubicBezTo>
                        <a:pt x="31" y="0"/>
                        <a:pt x="37" y="9"/>
                        <a:pt x="37" y="26"/>
                      </a:cubicBezTo>
                      <a:cubicBezTo>
                        <a:pt x="37" y="35"/>
                        <a:pt x="35" y="41"/>
                        <a:pt x="32" y="46"/>
                      </a:cubicBezTo>
                      <a:cubicBezTo>
                        <a:pt x="29" y="51"/>
                        <a:pt x="24" y="53"/>
                        <a:pt x="18" y="53"/>
                      </a:cubicBezTo>
                      <a:close/>
                      <a:moveTo>
                        <a:pt x="19" y="9"/>
                      </a:moveTo>
                      <a:cubicBezTo>
                        <a:pt x="14" y="9"/>
                        <a:pt x="11" y="15"/>
                        <a:pt x="11" y="27"/>
                      </a:cubicBezTo>
                      <a:cubicBezTo>
                        <a:pt x="11" y="39"/>
                        <a:pt x="14" y="44"/>
                        <a:pt x="19" y="44"/>
                      </a:cubicBezTo>
                      <a:cubicBezTo>
                        <a:pt x="23" y="44"/>
                        <a:pt x="26" y="38"/>
                        <a:pt x="26" y="26"/>
                      </a:cubicBezTo>
                      <a:cubicBezTo>
                        <a:pt x="26"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2" name="Freeform 865"/>
                <p:cNvSpPr>
                  <a:spLocks noEditPoints="1"/>
                </p:cNvSpPr>
                <p:nvPr/>
              </p:nvSpPr>
              <p:spPr bwMode="auto">
                <a:xfrm>
                  <a:off x="8818563" y="4913313"/>
                  <a:ext cx="82550" cy="115888"/>
                </a:xfrm>
                <a:custGeom>
                  <a:avLst/>
                  <a:gdLst>
                    <a:gd name="T0" fmla="*/ 18 w 37"/>
                    <a:gd name="T1" fmla="*/ 52 h 52"/>
                    <a:gd name="T2" fmla="*/ 0 w 37"/>
                    <a:gd name="T3" fmla="*/ 27 h 52"/>
                    <a:gd name="T4" fmla="*/ 5 w 37"/>
                    <a:gd name="T5" fmla="*/ 6 h 52"/>
                    <a:gd name="T6" fmla="*/ 19 w 37"/>
                    <a:gd name="T7" fmla="*/ 0 h 52"/>
                    <a:gd name="T8" fmla="*/ 37 w 37"/>
                    <a:gd name="T9" fmla="*/ 26 h 52"/>
                    <a:gd name="T10" fmla="*/ 32 w 37"/>
                    <a:gd name="T11" fmla="*/ 45 h 52"/>
                    <a:gd name="T12" fmla="*/ 18 w 37"/>
                    <a:gd name="T13" fmla="*/ 52 h 52"/>
                    <a:gd name="T14" fmla="*/ 19 w 37"/>
                    <a:gd name="T15" fmla="*/ 8 h 52"/>
                    <a:gd name="T16" fmla="*/ 11 w 37"/>
                    <a:gd name="T17" fmla="*/ 26 h 52"/>
                    <a:gd name="T18" fmla="*/ 19 w 37"/>
                    <a:gd name="T19" fmla="*/ 44 h 52"/>
                    <a:gd name="T20" fmla="*/ 26 w 37"/>
                    <a:gd name="T21" fmla="*/ 26 h 52"/>
                    <a:gd name="T22" fmla="*/ 19 w 37"/>
                    <a:gd name="T2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2">
                      <a:moveTo>
                        <a:pt x="18" y="52"/>
                      </a:moveTo>
                      <a:cubicBezTo>
                        <a:pt x="6" y="52"/>
                        <a:pt x="0" y="44"/>
                        <a:pt x="0" y="27"/>
                      </a:cubicBezTo>
                      <a:cubicBezTo>
                        <a:pt x="0" y="18"/>
                        <a:pt x="2" y="11"/>
                        <a:pt x="5" y="6"/>
                      </a:cubicBezTo>
                      <a:cubicBezTo>
                        <a:pt x="8" y="2"/>
                        <a:pt x="13" y="0"/>
                        <a:pt x="19" y="0"/>
                      </a:cubicBezTo>
                      <a:cubicBezTo>
                        <a:pt x="31" y="0"/>
                        <a:pt x="37" y="8"/>
                        <a:pt x="37" y="26"/>
                      </a:cubicBezTo>
                      <a:cubicBezTo>
                        <a:pt x="37" y="34"/>
                        <a:pt x="35" y="41"/>
                        <a:pt x="32" y="45"/>
                      </a:cubicBezTo>
                      <a:cubicBezTo>
                        <a:pt x="29" y="50"/>
                        <a:pt x="24" y="52"/>
                        <a:pt x="18" y="52"/>
                      </a:cubicBezTo>
                      <a:close/>
                      <a:moveTo>
                        <a:pt x="19" y="8"/>
                      </a:moveTo>
                      <a:cubicBezTo>
                        <a:pt x="14" y="8"/>
                        <a:pt x="11" y="14"/>
                        <a:pt x="11" y="26"/>
                      </a:cubicBezTo>
                      <a:cubicBezTo>
                        <a:pt x="11" y="38"/>
                        <a:pt x="14" y="44"/>
                        <a:pt x="19" y="44"/>
                      </a:cubicBezTo>
                      <a:cubicBezTo>
                        <a:pt x="23" y="44"/>
                        <a:pt x="26" y="38"/>
                        <a:pt x="26" y="26"/>
                      </a:cubicBezTo>
                      <a:cubicBezTo>
                        <a:pt x="26" y="14"/>
                        <a:pt x="23" y="8"/>
                        <a:pt x="19"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3" name="Freeform 866"/>
                <p:cNvSpPr>
                  <a:spLocks/>
                </p:cNvSpPr>
                <p:nvPr/>
              </p:nvSpPr>
              <p:spPr bwMode="auto">
                <a:xfrm>
                  <a:off x="8829675" y="5073650"/>
                  <a:ext cx="49213" cy="115888"/>
                </a:xfrm>
                <a:custGeom>
                  <a:avLst/>
                  <a:gdLst>
                    <a:gd name="T0" fmla="*/ 22 w 22"/>
                    <a:gd name="T1" fmla="*/ 0 h 52"/>
                    <a:gd name="T2" fmla="*/ 22 w 22"/>
                    <a:gd name="T3" fmla="*/ 52 h 52"/>
                    <a:gd name="T4" fmla="*/ 11 w 22"/>
                    <a:gd name="T5" fmla="*/ 52 h 52"/>
                    <a:gd name="T6" fmla="*/ 11 w 22"/>
                    <a:gd name="T7" fmla="*/ 13 h 52"/>
                    <a:gd name="T8" fmla="*/ 9 w 22"/>
                    <a:gd name="T9" fmla="*/ 14 h 52"/>
                    <a:gd name="T10" fmla="*/ 6 w 22"/>
                    <a:gd name="T11" fmla="*/ 16 h 52"/>
                    <a:gd name="T12" fmla="*/ 3 w 22"/>
                    <a:gd name="T13" fmla="*/ 17 h 52"/>
                    <a:gd name="T14" fmla="*/ 0 w 22"/>
                    <a:gd name="T15" fmla="*/ 17 h 52"/>
                    <a:gd name="T16" fmla="*/ 0 w 22"/>
                    <a:gd name="T17" fmla="*/ 8 h 52"/>
                    <a:gd name="T18" fmla="*/ 8 w 22"/>
                    <a:gd name="T19" fmla="*/ 4 h 52"/>
                    <a:gd name="T20" fmla="*/ 15 w 22"/>
                    <a:gd name="T21" fmla="*/ 0 h 52"/>
                    <a:gd name="T22" fmla="*/ 22 w 2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2">
                      <a:moveTo>
                        <a:pt x="22" y="0"/>
                      </a:moveTo>
                      <a:cubicBezTo>
                        <a:pt x="22" y="52"/>
                        <a:pt x="22" y="52"/>
                        <a:pt x="22" y="52"/>
                      </a:cubicBezTo>
                      <a:cubicBezTo>
                        <a:pt x="11" y="52"/>
                        <a:pt x="11" y="52"/>
                        <a:pt x="11" y="52"/>
                      </a:cubicBezTo>
                      <a:cubicBezTo>
                        <a:pt x="11" y="13"/>
                        <a:pt x="11" y="13"/>
                        <a:pt x="11" y="13"/>
                      </a:cubicBezTo>
                      <a:cubicBezTo>
                        <a:pt x="10" y="13"/>
                        <a:pt x="10" y="14"/>
                        <a:pt x="9" y="14"/>
                      </a:cubicBezTo>
                      <a:cubicBezTo>
                        <a:pt x="8" y="15"/>
                        <a:pt x="7" y="15"/>
                        <a:pt x="6" y="16"/>
                      </a:cubicBezTo>
                      <a:cubicBezTo>
                        <a:pt x="5" y="16"/>
                        <a:pt x="4" y="16"/>
                        <a:pt x="3" y="17"/>
                      </a:cubicBezTo>
                      <a:cubicBezTo>
                        <a:pt x="2" y="17"/>
                        <a:pt x="1" y="17"/>
                        <a:pt x="0" y="17"/>
                      </a:cubicBezTo>
                      <a:cubicBezTo>
                        <a:pt x="0" y="8"/>
                        <a:pt x="0" y="8"/>
                        <a:pt x="0" y="8"/>
                      </a:cubicBezTo>
                      <a:cubicBezTo>
                        <a:pt x="3" y="7"/>
                        <a:pt x="6" y="6"/>
                        <a:pt x="8" y="4"/>
                      </a:cubicBezTo>
                      <a:cubicBezTo>
                        <a:pt x="11" y="3"/>
                        <a:pt x="13" y="2"/>
                        <a:pt x="15" y="0"/>
                      </a:cubicBezTo>
                      <a:lnTo>
                        <a:pt x="22"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sp>
              <p:nvSpPr>
                <p:cNvPr id="64" name="Freeform 867"/>
                <p:cNvSpPr>
                  <a:spLocks noEditPoints="1"/>
                </p:cNvSpPr>
                <p:nvPr/>
              </p:nvSpPr>
              <p:spPr bwMode="auto">
                <a:xfrm>
                  <a:off x="8818563" y="5235575"/>
                  <a:ext cx="82550" cy="117475"/>
                </a:xfrm>
                <a:custGeom>
                  <a:avLst/>
                  <a:gdLst>
                    <a:gd name="T0" fmla="*/ 18 w 37"/>
                    <a:gd name="T1" fmla="*/ 53 h 53"/>
                    <a:gd name="T2" fmla="*/ 0 w 37"/>
                    <a:gd name="T3" fmla="*/ 27 h 53"/>
                    <a:gd name="T4" fmla="*/ 5 w 37"/>
                    <a:gd name="T5" fmla="*/ 7 h 53"/>
                    <a:gd name="T6" fmla="*/ 19 w 37"/>
                    <a:gd name="T7" fmla="*/ 0 h 53"/>
                    <a:gd name="T8" fmla="*/ 37 w 37"/>
                    <a:gd name="T9" fmla="*/ 26 h 53"/>
                    <a:gd name="T10" fmla="*/ 32 w 37"/>
                    <a:gd name="T11" fmla="*/ 46 h 53"/>
                    <a:gd name="T12" fmla="*/ 18 w 37"/>
                    <a:gd name="T13" fmla="*/ 53 h 53"/>
                    <a:gd name="T14" fmla="*/ 19 w 37"/>
                    <a:gd name="T15" fmla="*/ 9 h 53"/>
                    <a:gd name="T16" fmla="*/ 11 w 37"/>
                    <a:gd name="T17" fmla="*/ 27 h 53"/>
                    <a:gd name="T18" fmla="*/ 19 w 37"/>
                    <a:gd name="T19" fmla="*/ 44 h 53"/>
                    <a:gd name="T20" fmla="*/ 26 w 37"/>
                    <a:gd name="T21" fmla="*/ 26 h 53"/>
                    <a:gd name="T22" fmla="*/ 19 w 37"/>
                    <a:gd name="T2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53">
                      <a:moveTo>
                        <a:pt x="18" y="53"/>
                      </a:moveTo>
                      <a:cubicBezTo>
                        <a:pt x="6" y="53"/>
                        <a:pt x="0" y="44"/>
                        <a:pt x="0" y="27"/>
                      </a:cubicBezTo>
                      <a:cubicBezTo>
                        <a:pt x="0" y="18"/>
                        <a:pt x="2" y="12"/>
                        <a:pt x="5" y="7"/>
                      </a:cubicBezTo>
                      <a:cubicBezTo>
                        <a:pt x="8" y="2"/>
                        <a:pt x="13" y="0"/>
                        <a:pt x="19" y="0"/>
                      </a:cubicBezTo>
                      <a:cubicBezTo>
                        <a:pt x="31" y="0"/>
                        <a:pt x="37" y="9"/>
                        <a:pt x="37" y="26"/>
                      </a:cubicBezTo>
                      <a:cubicBezTo>
                        <a:pt x="37" y="35"/>
                        <a:pt x="35" y="41"/>
                        <a:pt x="32" y="46"/>
                      </a:cubicBezTo>
                      <a:cubicBezTo>
                        <a:pt x="29" y="51"/>
                        <a:pt x="24" y="53"/>
                        <a:pt x="18" y="53"/>
                      </a:cubicBezTo>
                      <a:close/>
                      <a:moveTo>
                        <a:pt x="19" y="9"/>
                      </a:moveTo>
                      <a:cubicBezTo>
                        <a:pt x="14" y="9"/>
                        <a:pt x="11" y="15"/>
                        <a:pt x="11" y="27"/>
                      </a:cubicBezTo>
                      <a:cubicBezTo>
                        <a:pt x="11" y="39"/>
                        <a:pt x="14" y="44"/>
                        <a:pt x="19" y="44"/>
                      </a:cubicBezTo>
                      <a:cubicBezTo>
                        <a:pt x="23" y="44"/>
                        <a:pt x="26" y="38"/>
                        <a:pt x="26" y="26"/>
                      </a:cubicBezTo>
                      <a:cubicBezTo>
                        <a:pt x="26" y="15"/>
                        <a:pt x="23" y="9"/>
                        <a:pt x="19" y="9"/>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endParaRPr lang="en-IN" sz="1239" dirty="0">
                    <a:solidFill>
                      <a:srgbClr val="FFFFFF"/>
                    </a:solidFill>
                  </a:endParaRPr>
                </a:p>
              </p:txBody>
            </p:sp>
          </p:grpSp>
        </p:grpSp>
      </p:grpSp>
      <p:sp>
        <p:nvSpPr>
          <p:cNvPr id="2" name="Oval 1"/>
          <p:cNvSpPr/>
          <p:nvPr/>
        </p:nvSpPr>
        <p:spPr bwMode="auto">
          <a:xfrm>
            <a:off x="2957284" y="725689"/>
            <a:ext cx="3237875" cy="323787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3825" tIns="179060" rIns="223825" bIns="179060" numCol="1" spcCol="0" rtlCol="0" fromWordArt="0" anchor="t" anchorCtr="0" forceAA="0" compatLnSpc="1">
            <a:prstTxWarp prst="textNoShape">
              <a:avLst/>
            </a:prstTxWarp>
            <a:noAutofit/>
          </a:bodyPr>
          <a:lstStyle/>
          <a:p>
            <a:pPr algn="ctr" defTabSz="1141252" fontAlgn="base">
              <a:lnSpc>
                <a:spcPct val="90000"/>
              </a:lnSpc>
              <a:spcBef>
                <a:spcPct val="0"/>
              </a:spcBef>
              <a:spcAft>
                <a:spcPct val="0"/>
              </a:spcAft>
            </a:pPr>
            <a:endParaRPr lang="en-US" sz="2937" dirty="0" err="1">
              <a:gradFill>
                <a:gsLst>
                  <a:gs pos="0">
                    <a:srgbClr val="FFFFFF"/>
                  </a:gs>
                  <a:gs pos="100000">
                    <a:srgbClr val="FFFFFF"/>
                  </a:gs>
                </a:gsLst>
                <a:lin ang="5400000" scaled="0"/>
              </a:gradFill>
              <a:ea typeface="Segoe UI" pitchFamily="34" charset="0"/>
              <a:cs typeface="Segoe UI" pitchFamily="34" charset="0"/>
            </a:endParaRPr>
          </a:p>
        </p:txBody>
      </p:sp>
      <p:sp>
        <p:nvSpPr>
          <p:cNvPr id="538" name="Oval 537"/>
          <p:cNvSpPr/>
          <p:nvPr/>
        </p:nvSpPr>
        <p:spPr bwMode="auto">
          <a:xfrm>
            <a:off x="1771395" y="2367156"/>
            <a:ext cx="3237875" cy="323787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23825" tIns="179060" rIns="223825" bIns="179060" numCol="1" spcCol="0" rtlCol="0" fromWordArt="0" anchor="t" anchorCtr="0" forceAA="0" compatLnSpc="1">
            <a:prstTxWarp prst="textNoShape">
              <a:avLst/>
            </a:prstTxWarp>
            <a:noAutofit/>
          </a:bodyPr>
          <a:lstStyle/>
          <a:p>
            <a:pPr algn="ctr" defTabSz="1141252" fontAlgn="base">
              <a:lnSpc>
                <a:spcPct val="90000"/>
              </a:lnSpc>
              <a:spcBef>
                <a:spcPct val="0"/>
              </a:spcBef>
              <a:spcAft>
                <a:spcPct val="0"/>
              </a:spcAft>
            </a:pPr>
            <a:endParaRPr lang="en-US" sz="2937"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a:xfrm>
            <a:off x="3549338" y="1631297"/>
            <a:ext cx="2053767" cy="499111"/>
          </a:xfrm>
          <a:prstGeom prst="rect">
            <a:avLst/>
          </a:prstGeom>
        </p:spPr>
        <p:txBody>
          <a:bodyPr wrap="none">
            <a:spAutoFit/>
          </a:bodyPr>
          <a:lstStyle/>
          <a:p>
            <a:pPr algn="ctr" defTabSz="838826" fontAlgn="base">
              <a:lnSpc>
                <a:spcPct val="90000"/>
              </a:lnSpc>
              <a:spcBef>
                <a:spcPct val="0"/>
              </a:spcBef>
              <a:spcAft>
                <a:spcPct val="0"/>
              </a:spcAft>
            </a:pPr>
            <a:r>
              <a:rPr lang="en-US" sz="2937" dirty="0">
                <a:solidFill>
                  <a:prstClr val="white"/>
                </a:solidFill>
                <a:effectLst>
                  <a:outerShdw blurRad="38100" dist="38100" dir="2700000" algn="tl">
                    <a:srgbClr val="000000">
                      <a:alpha val="43137"/>
                    </a:srgbClr>
                  </a:outerShdw>
                </a:effectLst>
                <a:latin typeface="Segoe UI Light"/>
                <a:ea typeface="Segoe UI" pitchFamily="34" charset="0"/>
                <a:cs typeface="Segoe UI" pitchFamily="34" charset="0"/>
              </a:rPr>
              <a:t>Hyper-scale</a:t>
            </a:r>
            <a:endParaRPr lang="en-US" sz="2937" dirty="0">
              <a:solidFill>
                <a:prstClr val="white"/>
              </a:solidFill>
              <a:latin typeface="Segoe UI Light"/>
              <a:ea typeface="Segoe UI" pitchFamily="34" charset="0"/>
              <a:cs typeface="Segoe UI" pitchFamily="34" charset="0"/>
            </a:endParaRPr>
          </a:p>
        </p:txBody>
      </p:sp>
      <p:pic>
        <p:nvPicPr>
          <p:cNvPr id="22" name="Picture 21"/>
          <p:cNvPicPr>
            <a:picLocks noChangeAspect="1"/>
          </p:cNvPicPr>
          <p:nvPr/>
        </p:nvPicPr>
        <p:blipFill>
          <a:blip r:embed="rId3"/>
          <a:stretch>
            <a:fillRect/>
          </a:stretch>
        </p:blipFill>
        <p:spPr>
          <a:xfrm>
            <a:off x="4250700" y="1029092"/>
            <a:ext cx="651040" cy="515721"/>
          </a:xfrm>
          <a:prstGeom prst="rect">
            <a:avLst/>
          </a:prstGeom>
        </p:spPr>
      </p:pic>
      <p:sp>
        <p:nvSpPr>
          <p:cNvPr id="13" name="Rectangle 12"/>
          <p:cNvSpPr/>
          <p:nvPr/>
        </p:nvSpPr>
        <p:spPr>
          <a:xfrm>
            <a:off x="2492571" y="4368568"/>
            <a:ext cx="1795521" cy="905889"/>
          </a:xfrm>
          <a:prstGeom prst="rect">
            <a:avLst/>
          </a:prstGeom>
        </p:spPr>
        <p:txBody>
          <a:bodyPr wrap="square">
            <a:spAutoFit/>
          </a:bodyPr>
          <a:lstStyle/>
          <a:p>
            <a:pPr algn="ctr" defTabSz="838826" fontAlgn="base">
              <a:lnSpc>
                <a:spcPct val="90000"/>
              </a:lnSpc>
              <a:spcBef>
                <a:spcPct val="0"/>
              </a:spcBef>
              <a:spcAft>
                <a:spcPct val="0"/>
              </a:spcAft>
            </a:pPr>
            <a:r>
              <a:rPr lang="en-US" sz="2937" dirty="0">
                <a:solidFill>
                  <a:prstClr val="white"/>
                </a:solidFill>
                <a:effectLst>
                  <a:outerShdw blurRad="38100" dist="38100" dir="2700000" algn="tl">
                    <a:srgbClr val="000000">
                      <a:alpha val="43137"/>
                    </a:srgbClr>
                  </a:outerShdw>
                </a:effectLst>
                <a:latin typeface="Segoe UI Light"/>
                <a:ea typeface="Segoe UI" pitchFamily="34" charset="0"/>
                <a:cs typeface="Segoe UI" pitchFamily="34" charset="0"/>
              </a:rPr>
              <a:t>Enterprise Grade</a:t>
            </a:r>
            <a:endParaRPr lang="en-US" sz="2937" dirty="0">
              <a:solidFill>
                <a:prstClr val="white"/>
              </a:solidFill>
              <a:latin typeface="Segoe UI Light"/>
              <a:ea typeface="Segoe UI" pitchFamily="34" charset="0"/>
              <a:cs typeface="Segoe UI" pitchFamily="34" charset="0"/>
            </a:endParaRPr>
          </a:p>
        </p:txBody>
      </p:sp>
      <p:pic>
        <p:nvPicPr>
          <p:cNvPr id="14" name="Picture 13"/>
          <p:cNvPicPr>
            <a:picLocks noChangeAspect="1"/>
          </p:cNvPicPr>
          <p:nvPr/>
        </p:nvPicPr>
        <p:blipFill>
          <a:blip r:embed="rId4"/>
          <a:stretch>
            <a:fillRect/>
          </a:stretch>
        </p:blipFill>
        <p:spPr>
          <a:xfrm>
            <a:off x="3104288" y="3637051"/>
            <a:ext cx="572087" cy="742919"/>
          </a:xfrm>
          <a:prstGeom prst="rect">
            <a:avLst/>
          </a:prstGeom>
        </p:spPr>
      </p:pic>
      <p:grpSp>
        <p:nvGrpSpPr>
          <p:cNvPr id="15" name="Group 14"/>
          <p:cNvGrpSpPr/>
          <p:nvPr/>
        </p:nvGrpSpPr>
        <p:grpSpPr>
          <a:xfrm>
            <a:off x="2984360" y="2342676"/>
            <a:ext cx="3200806" cy="2740668"/>
            <a:chOff x="6425668" y="2391838"/>
            <a:chExt cx="3937156" cy="3359384"/>
          </a:xfrm>
        </p:grpSpPr>
        <p:sp>
          <p:nvSpPr>
            <p:cNvPr id="16" name="Freeform 15"/>
            <p:cNvSpPr/>
            <p:nvPr/>
          </p:nvSpPr>
          <p:spPr bwMode="auto">
            <a:xfrm>
              <a:off x="7826083" y="2978855"/>
              <a:ext cx="1133260" cy="1360759"/>
            </a:xfrm>
            <a:custGeom>
              <a:avLst/>
              <a:gdLst>
                <a:gd name="connsiteX0" fmla="*/ 477802 w 955602"/>
                <a:gd name="connsiteY0" fmla="*/ 0 h 1147438"/>
                <a:gd name="connsiteX1" fmla="*/ 494765 w 955602"/>
                <a:gd name="connsiteY1" fmla="*/ 16857 h 1147438"/>
                <a:gd name="connsiteX2" fmla="*/ 552173 w 955602"/>
                <a:gd name="connsiteY2" fmla="*/ 80000 h 1147438"/>
                <a:gd name="connsiteX3" fmla="*/ 599237 w 955602"/>
                <a:gd name="connsiteY3" fmla="*/ 135981 h 1147438"/>
                <a:gd name="connsiteX4" fmla="*/ 638559 w 955602"/>
                <a:gd name="connsiteY4" fmla="*/ 187894 h 1147438"/>
                <a:gd name="connsiteX5" fmla="*/ 684574 w 955602"/>
                <a:gd name="connsiteY5" fmla="*/ 253832 h 1147438"/>
                <a:gd name="connsiteX6" fmla="*/ 719600 w 955602"/>
                <a:gd name="connsiteY6" fmla="*/ 309184 h 1147438"/>
                <a:gd name="connsiteX7" fmla="*/ 759616 w 955602"/>
                <a:gd name="connsiteY7" fmla="*/ 379251 h 1147438"/>
                <a:gd name="connsiteX8" fmla="*/ 789915 w 955602"/>
                <a:gd name="connsiteY8" fmla="*/ 437519 h 1147438"/>
                <a:gd name="connsiteX9" fmla="*/ 823749 w 955602"/>
                <a:gd name="connsiteY9" fmla="*/ 511739 h 1147438"/>
                <a:gd name="connsiteX10" fmla="*/ 848930 w 955602"/>
                <a:gd name="connsiteY10" fmla="*/ 572300 h 1147438"/>
                <a:gd name="connsiteX11" fmla="*/ 876332 w 955602"/>
                <a:gd name="connsiteY11" fmla="*/ 650870 h 1147438"/>
                <a:gd name="connsiteX12" fmla="*/ 896055 w 955602"/>
                <a:gd name="connsiteY12" fmla="*/ 712923 h 1147438"/>
                <a:gd name="connsiteX13" fmla="*/ 916716 w 955602"/>
                <a:gd name="connsiteY13" fmla="*/ 796478 h 1147438"/>
                <a:gd name="connsiteX14" fmla="*/ 930682 w 955602"/>
                <a:gd name="connsiteY14" fmla="*/ 858762 h 1147438"/>
                <a:gd name="connsiteX15" fmla="*/ 944174 w 955602"/>
                <a:gd name="connsiteY15" fmla="*/ 949022 h 1147438"/>
                <a:gd name="connsiteX16" fmla="*/ 952157 w 955602"/>
                <a:gd name="connsiteY16" fmla="*/ 1008853 h 1147438"/>
                <a:gd name="connsiteX17" fmla="*/ 955602 w 955602"/>
                <a:gd name="connsiteY17" fmla="*/ 1077056 h 1147438"/>
                <a:gd name="connsiteX18" fmla="*/ 865623 w 955602"/>
                <a:gd name="connsiteY18" fmla="*/ 1100183 h 1147438"/>
                <a:gd name="connsiteX19" fmla="*/ 803483 w 955602"/>
                <a:gd name="connsiteY19" fmla="*/ 1115128 h 1147438"/>
                <a:gd name="connsiteX20" fmla="*/ 696710 w 955602"/>
                <a:gd name="connsiteY20" fmla="*/ 1131418 h 1147438"/>
                <a:gd name="connsiteX21" fmla="*/ 642952 w 955602"/>
                <a:gd name="connsiteY21" fmla="*/ 1139102 h 1147438"/>
                <a:gd name="connsiteX22" fmla="*/ 477801 w 955602"/>
                <a:gd name="connsiteY22" fmla="*/ 1147438 h 1147438"/>
                <a:gd name="connsiteX23" fmla="*/ 325850 w 955602"/>
                <a:gd name="connsiteY23" fmla="*/ 1139768 h 1147438"/>
                <a:gd name="connsiteX24" fmla="*/ 284921 w 955602"/>
                <a:gd name="connsiteY24" fmla="*/ 1135389 h 1147438"/>
                <a:gd name="connsiteX25" fmla="*/ 162846 w 955602"/>
                <a:gd name="connsiteY25" fmla="*/ 1116764 h 1147438"/>
                <a:gd name="connsiteX26" fmla="*/ 135218 w 955602"/>
                <a:gd name="connsiteY26" fmla="*/ 1111811 h 1147438"/>
                <a:gd name="connsiteX27" fmla="*/ 0 w 955602"/>
                <a:gd name="connsiteY27" fmla="*/ 1077056 h 1147438"/>
                <a:gd name="connsiteX28" fmla="*/ 3487 w 955602"/>
                <a:gd name="connsiteY28" fmla="*/ 1008023 h 1147438"/>
                <a:gd name="connsiteX29" fmla="*/ 8679 w 955602"/>
                <a:gd name="connsiteY29" fmla="*/ 967412 h 1147438"/>
                <a:gd name="connsiteX30" fmla="*/ 24046 w 955602"/>
                <a:gd name="connsiteY30" fmla="*/ 864610 h 1147438"/>
                <a:gd name="connsiteX31" fmla="*/ 34381 w 955602"/>
                <a:gd name="connsiteY31" fmla="*/ 814697 h 1147438"/>
                <a:gd name="connsiteX32" fmla="*/ 57089 w 955602"/>
                <a:gd name="connsiteY32" fmla="*/ 722865 h 1147438"/>
                <a:gd name="connsiteX33" fmla="*/ 71030 w 955602"/>
                <a:gd name="connsiteY33" fmla="*/ 674499 h 1147438"/>
                <a:gd name="connsiteX34" fmla="*/ 104442 w 955602"/>
                <a:gd name="connsiteY34" fmla="*/ 578694 h 1147438"/>
                <a:gd name="connsiteX35" fmla="*/ 118306 w 955602"/>
                <a:gd name="connsiteY35" fmla="*/ 541457 h 1147438"/>
                <a:gd name="connsiteX36" fmla="*/ 176071 w 955602"/>
                <a:gd name="connsiteY36" fmla="*/ 414740 h 1147438"/>
                <a:gd name="connsiteX37" fmla="*/ 187654 w 955602"/>
                <a:gd name="connsiteY37" fmla="*/ 393841 h 1147438"/>
                <a:gd name="connsiteX38" fmla="*/ 244726 w 955602"/>
                <a:gd name="connsiteY38" fmla="*/ 293908 h 1147438"/>
                <a:gd name="connsiteX39" fmla="*/ 270282 w 955602"/>
                <a:gd name="connsiteY39" fmla="*/ 254902 h 1147438"/>
                <a:gd name="connsiteX40" fmla="*/ 323635 w 955602"/>
                <a:gd name="connsiteY40" fmla="*/ 178449 h 1147438"/>
                <a:gd name="connsiteX41" fmla="*/ 353998 w 955602"/>
                <a:gd name="connsiteY41" fmla="*/ 138797 h 1147438"/>
                <a:gd name="connsiteX42" fmla="*/ 403453 w 955602"/>
                <a:gd name="connsiteY42" fmla="*/ 79972 h 1147438"/>
                <a:gd name="connsiteX43" fmla="*/ 460818 w 955602"/>
                <a:gd name="connsiteY43" fmla="*/ 16877 h 1147438"/>
                <a:gd name="connsiteX44" fmla="*/ 477802 w 955602"/>
                <a:gd name="connsiteY44" fmla="*/ 0 h 11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5602" h="1147438">
                  <a:moveTo>
                    <a:pt x="477802" y="0"/>
                  </a:moveTo>
                  <a:lnTo>
                    <a:pt x="494765" y="16857"/>
                  </a:lnTo>
                  <a:lnTo>
                    <a:pt x="552173" y="80000"/>
                  </a:lnTo>
                  <a:lnTo>
                    <a:pt x="599237" y="135981"/>
                  </a:lnTo>
                  <a:lnTo>
                    <a:pt x="638559" y="187894"/>
                  </a:lnTo>
                  <a:lnTo>
                    <a:pt x="684574" y="253832"/>
                  </a:lnTo>
                  <a:lnTo>
                    <a:pt x="719600" y="309184"/>
                  </a:lnTo>
                  <a:lnTo>
                    <a:pt x="759616" y="379251"/>
                  </a:lnTo>
                  <a:lnTo>
                    <a:pt x="789915" y="437519"/>
                  </a:lnTo>
                  <a:lnTo>
                    <a:pt x="823749" y="511739"/>
                  </a:lnTo>
                  <a:lnTo>
                    <a:pt x="848930" y="572300"/>
                  </a:lnTo>
                  <a:lnTo>
                    <a:pt x="876332" y="650870"/>
                  </a:lnTo>
                  <a:lnTo>
                    <a:pt x="896055" y="712923"/>
                  </a:lnTo>
                  <a:lnTo>
                    <a:pt x="916716" y="796478"/>
                  </a:lnTo>
                  <a:lnTo>
                    <a:pt x="930682" y="858762"/>
                  </a:lnTo>
                  <a:lnTo>
                    <a:pt x="944174" y="949022"/>
                  </a:lnTo>
                  <a:lnTo>
                    <a:pt x="952157" y="1008853"/>
                  </a:lnTo>
                  <a:lnTo>
                    <a:pt x="955602" y="1077056"/>
                  </a:lnTo>
                  <a:lnTo>
                    <a:pt x="865623" y="1100183"/>
                  </a:lnTo>
                  <a:lnTo>
                    <a:pt x="803483" y="1115128"/>
                  </a:lnTo>
                  <a:lnTo>
                    <a:pt x="696710" y="1131418"/>
                  </a:lnTo>
                  <a:lnTo>
                    <a:pt x="642952" y="1139102"/>
                  </a:lnTo>
                  <a:lnTo>
                    <a:pt x="477801" y="1147438"/>
                  </a:lnTo>
                  <a:lnTo>
                    <a:pt x="325850" y="1139768"/>
                  </a:lnTo>
                  <a:lnTo>
                    <a:pt x="284921" y="1135389"/>
                  </a:lnTo>
                  <a:lnTo>
                    <a:pt x="162846" y="1116764"/>
                  </a:lnTo>
                  <a:lnTo>
                    <a:pt x="135218" y="1111811"/>
                  </a:lnTo>
                  <a:lnTo>
                    <a:pt x="0" y="1077056"/>
                  </a:lnTo>
                  <a:lnTo>
                    <a:pt x="3487" y="1008023"/>
                  </a:lnTo>
                  <a:lnTo>
                    <a:pt x="8679" y="967412"/>
                  </a:lnTo>
                  <a:lnTo>
                    <a:pt x="24046" y="864610"/>
                  </a:lnTo>
                  <a:lnTo>
                    <a:pt x="34381" y="814697"/>
                  </a:lnTo>
                  <a:lnTo>
                    <a:pt x="57089" y="722865"/>
                  </a:lnTo>
                  <a:lnTo>
                    <a:pt x="71030" y="674499"/>
                  </a:lnTo>
                  <a:lnTo>
                    <a:pt x="104442" y="578694"/>
                  </a:lnTo>
                  <a:lnTo>
                    <a:pt x="118306" y="541457"/>
                  </a:lnTo>
                  <a:lnTo>
                    <a:pt x="176071" y="414740"/>
                  </a:lnTo>
                  <a:lnTo>
                    <a:pt x="187654" y="393841"/>
                  </a:lnTo>
                  <a:lnTo>
                    <a:pt x="244726" y="293908"/>
                  </a:lnTo>
                  <a:lnTo>
                    <a:pt x="270282" y="254902"/>
                  </a:lnTo>
                  <a:lnTo>
                    <a:pt x="323635" y="178449"/>
                  </a:lnTo>
                  <a:lnTo>
                    <a:pt x="353998" y="138797"/>
                  </a:lnTo>
                  <a:lnTo>
                    <a:pt x="403453" y="79972"/>
                  </a:lnTo>
                  <a:lnTo>
                    <a:pt x="460818" y="16877"/>
                  </a:lnTo>
                  <a:lnTo>
                    <a:pt x="477802" y="0"/>
                  </a:lnTo>
                  <a:close/>
                </a:path>
              </a:pathLst>
            </a:cu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26" tIns="131621" rIns="164526" bIns="131621" numCol="1" spcCol="0" rtlCol="0" fromWordArt="0" anchor="t" anchorCtr="0" forceAA="0" compatLnSpc="1">
              <a:prstTxWarp prst="textNoShape">
                <a:avLst/>
              </a:prstTxWarp>
              <a:noAutofit/>
            </a:bodyPr>
            <a:lstStyle/>
            <a:p>
              <a:pPr algn="ctr" defTabSz="838826"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16"/>
            <p:cNvSpPr/>
            <p:nvPr/>
          </p:nvSpPr>
          <p:spPr bwMode="auto">
            <a:xfrm>
              <a:off x="6425668" y="2391838"/>
              <a:ext cx="1967765" cy="1864269"/>
            </a:xfrm>
            <a:custGeom>
              <a:avLst/>
              <a:gdLst>
                <a:gd name="connsiteX0" fmla="*/ 477801 w 1659284"/>
                <a:gd name="connsiteY0" fmla="*/ 0 h 1572014"/>
                <a:gd name="connsiteX1" fmla="*/ 1597178 w 1659284"/>
                <a:gd name="connsiteY1" fmla="*/ 432331 h 1572014"/>
                <a:gd name="connsiteX2" fmla="*/ 1659284 w 1659284"/>
                <a:gd name="connsiteY2" fmla="*/ 494045 h 1572014"/>
                <a:gd name="connsiteX3" fmla="*/ 1557845 w 1659284"/>
                <a:gd name="connsiteY3" fmla="*/ 605616 h 1572014"/>
                <a:gd name="connsiteX4" fmla="*/ 1184278 w 1659284"/>
                <a:gd name="connsiteY4" fmla="*/ 1515069 h 1572014"/>
                <a:gd name="connsiteX5" fmla="*/ 1181760 w 1659284"/>
                <a:gd name="connsiteY5" fmla="*/ 1572014 h 1572014"/>
                <a:gd name="connsiteX6" fmla="*/ 1049703 w 1659284"/>
                <a:gd name="connsiteY6" fmla="*/ 1526904 h 1572014"/>
                <a:gd name="connsiteX7" fmla="*/ 3935 w 1659284"/>
                <a:gd name="connsiteY7" fmla="*/ 148287 h 1572014"/>
                <a:gd name="connsiteX8" fmla="*/ 0 w 1659284"/>
                <a:gd name="connsiteY8" fmla="*/ 70383 h 1572014"/>
                <a:gd name="connsiteX9" fmla="*/ 142285 w 1659284"/>
                <a:gd name="connsiteY9" fmla="*/ 33811 h 1572014"/>
                <a:gd name="connsiteX10" fmla="*/ 477801 w 1659284"/>
                <a:gd name="connsiteY10"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9284" h="1572014">
                  <a:moveTo>
                    <a:pt x="477801" y="0"/>
                  </a:moveTo>
                  <a:cubicBezTo>
                    <a:pt x="908791" y="0"/>
                    <a:pt x="1301530" y="163716"/>
                    <a:pt x="1597178" y="432331"/>
                  </a:cubicBezTo>
                  <a:lnTo>
                    <a:pt x="1659284" y="494045"/>
                  </a:lnTo>
                  <a:lnTo>
                    <a:pt x="1557845" y="605616"/>
                  </a:lnTo>
                  <a:cubicBezTo>
                    <a:pt x="1350038" y="857331"/>
                    <a:pt x="1214833" y="1171161"/>
                    <a:pt x="1184278" y="1515069"/>
                  </a:cubicBezTo>
                  <a:lnTo>
                    <a:pt x="1181760" y="1572014"/>
                  </a:lnTo>
                  <a:lnTo>
                    <a:pt x="1049703" y="1526904"/>
                  </a:lnTo>
                  <a:cubicBezTo>
                    <a:pt x="482660" y="1303387"/>
                    <a:pt x="67876" y="777677"/>
                    <a:pt x="3935" y="148287"/>
                  </a:cubicBezTo>
                  <a:lnTo>
                    <a:pt x="0" y="70383"/>
                  </a:lnTo>
                  <a:lnTo>
                    <a:pt x="142285" y="33811"/>
                  </a:lnTo>
                  <a:cubicBezTo>
                    <a:pt x="250660" y="11642"/>
                    <a:pt x="362870" y="0"/>
                    <a:pt x="477801" y="0"/>
                  </a:cubicBez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26" tIns="131621" rIns="164526" bIns="131621" numCol="1" spcCol="0" rtlCol="0" fromWordArt="0" anchor="t" anchorCtr="0" forceAA="0" compatLnSpc="1">
              <a:prstTxWarp prst="textNoShape">
                <a:avLst/>
              </a:prstTxWarp>
              <a:noAutofit/>
            </a:bodyPr>
            <a:lstStyle/>
            <a:p>
              <a:pPr algn="ctr" defTabSz="838826"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17"/>
            <p:cNvSpPr/>
            <p:nvPr/>
          </p:nvSpPr>
          <p:spPr bwMode="auto">
            <a:xfrm>
              <a:off x="7820556" y="4252990"/>
              <a:ext cx="1144312" cy="1498232"/>
            </a:xfrm>
            <a:custGeom>
              <a:avLst/>
              <a:gdLst>
                <a:gd name="connsiteX0" fmla="*/ 960261 w 964921"/>
                <a:gd name="connsiteY0" fmla="*/ 0 h 1263360"/>
                <a:gd name="connsiteX1" fmla="*/ 964921 w 964921"/>
                <a:gd name="connsiteY1" fmla="*/ 92243 h 1263360"/>
                <a:gd name="connsiteX2" fmla="*/ 964921 w 964921"/>
                <a:gd name="connsiteY2" fmla="*/ 92251 h 1263360"/>
                <a:gd name="connsiteX3" fmla="*/ 956816 w 964921"/>
                <a:gd name="connsiteY3" fmla="*/ 252718 h 1263360"/>
                <a:gd name="connsiteX4" fmla="*/ 949954 w 964921"/>
                <a:gd name="connsiteY4" fmla="*/ 304146 h 1263360"/>
                <a:gd name="connsiteX5" fmla="*/ 933932 w 964921"/>
                <a:gd name="connsiteY5" fmla="*/ 409088 h 1263360"/>
                <a:gd name="connsiteX6" fmla="*/ 920746 w 964921"/>
                <a:gd name="connsiteY6" fmla="*/ 467895 h 1263360"/>
                <a:gd name="connsiteX7" fmla="*/ 896850 w 964921"/>
                <a:gd name="connsiteY7" fmla="*/ 560795 h 1263360"/>
                <a:gd name="connsiteX8" fmla="*/ 877973 w 964921"/>
                <a:gd name="connsiteY8" fmla="*/ 620190 h 1263360"/>
                <a:gd name="connsiteX9" fmla="*/ 845995 w 964921"/>
                <a:gd name="connsiteY9" fmla="*/ 707526 h 1263360"/>
                <a:gd name="connsiteX10" fmla="*/ 822321 w 964921"/>
                <a:gd name="connsiteY10" fmla="*/ 764461 h 1263360"/>
                <a:gd name="connsiteX11" fmla="*/ 781407 w 964921"/>
                <a:gd name="connsiteY11" fmla="*/ 849365 h 1263360"/>
                <a:gd name="connsiteX12" fmla="*/ 754450 w 964921"/>
                <a:gd name="connsiteY12" fmla="*/ 901204 h 1263360"/>
                <a:gd name="connsiteX13" fmla="*/ 701346 w 964921"/>
                <a:gd name="connsiteY13" fmla="*/ 988586 h 1263360"/>
                <a:gd name="connsiteX14" fmla="*/ 675044 w 964921"/>
                <a:gd name="connsiteY14" fmla="*/ 1030151 h 1263360"/>
                <a:gd name="connsiteX15" fmla="*/ 584760 w 964921"/>
                <a:gd name="connsiteY15" fmla="*/ 1150841 h 1263360"/>
                <a:gd name="connsiteX16" fmla="*/ 482461 w 964921"/>
                <a:gd name="connsiteY16" fmla="*/ 1263360 h 1263360"/>
                <a:gd name="connsiteX17" fmla="*/ 380161 w 964921"/>
                <a:gd name="connsiteY17" fmla="*/ 1150841 h 1263360"/>
                <a:gd name="connsiteX18" fmla="*/ 0 w 964921"/>
                <a:gd name="connsiteY18" fmla="*/ 92250 h 1263360"/>
                <a:gd name="connsiteX19" fmla="*/ 4076 w 964921"/>
                <a:gd name="connsiteY19" fmla="*/ 57 h 1263360"/>
                <a:gd name="connsiteX20" fmla="*/ 16837 w 964921"/>
                <a:gd name="connsiteY20" fmla="*/ 4416 h 1263360"/>
                <a:gd name="connsiteX21" fmla="*/ 129199 w 964921"/>
                <a:gd name="connsiteY21" fmla="*/ 32840 h 1263360"/>
                <a:gd name="connsiteX22" fmla="*/ 152108 w 964921"/>
                <a:gd name="connsiteY22" fmla="*/ 36948 h 1263360"/>
                <a:gd name="connsiteX23" fmla="*/ 167309 w 964921"/>
                <a:gd name="connsiteY23" fmla="*/ 40603 h 1263360"/>
                <a:gd name="connsiteX24" fmla="*/ 192912 w 964921"/>
                <a:gd name="connsiteY24" fmla="*/ 44263 h 1263360"/>
                <a:gd name="connsiteX25" fmla="*/ 244451 w 964921"/>
                <a:gd name="connsiteY25" fmla="*/ 53503 h 1263360"/>
                <a:gd name="connsiteX26" fmla="*/ 296570 w 964921"/>
                <a:gd name="connsiteY26" fmla="*/ 59080 h 1263360"/>
                <a:gd name="connsiteX27" fmla="*/ 322747 w 964921"/>
                <a:gd name="connsiteY27" fmla="*/ 62822 h 1263360"/>
                <a:gd name="connsiteX28" fmla="*/ 338510 w 964921"/>
                <a:gd name="connsiteY28" fmla="*/ 63568 h 1263360"/>
                <a:gd name="connsiteX29" fmla="*/ 362302 w 964921"/>
                <a:gd name="connsiteY29" fmla="*/ 66114 h 1263360"/>
                <a:gd name="connsiteX30" fmla="*/ 482461 w 964921"/>
                <a:gd name="connsiteY30" fmla="*/ 70382 h 1263360"/>
                <a:gd name="connsiteX31" fmla="*/ 817977 w 964921"/>
                <a:gd name="connsiteY31" fmla="*/ 36571 h 1263360"/>
                <a:gd name="connsiteX32" fmla="*/ 960261 w 964921"/>
                <a:gd name="connsiteY32" fmla="*/ 0 h 12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4921" h="1263360">
                  <a:moveTo>
                    <a:pt x="960261" y="0"/>
                  </a:moveTo>
                  <a:lnTo>
                    <a:pt x="964921" y="92243"/>
                  </a:lnTo>
                  <a:lnTo>
                    <a:pt x="964921" y="92251"/>
                  </a:lnTo>
                  <a:lnTo>
                    <a:pt x="956816" y="252718"/>
                  </a:lnTo>
                  <a:lnTo>
                    <a:pt x="949954" y="304146"/>
                  </a:lnTo>
                  <a:lnTo>
                    <a:pt x="933932" y="409088"/>
                  </a:lnTo>
                  <a:lnTo>
                    <a:pt x="920746" y="467895"/>
                  </a:lnTo>
                  <a:lnTo>
                    <a:pt x="896850" y="560795"/>
                  </a:lnTo>
                  <a:lnTo>
                    <a:pt x="877973" y="620190"/>
                  </a:lnTo>
                  <a:lnTo>
                    <a:pt x="845995" y="707526"/>
                  </a:lnTo>
                  <a:lnTo>
                    <a:pt x="822321" y="764461"/>
                  </a:lnTo>
                  <a:lnTo>
                    <a:pt x="781407" y="849365"/>
                  </a:lnTo>
                  <a:lnTo>
                    <a:pt x="754450" y="901204"/>
                  </a:lnTo>
                  <a:lnTo>
                    <a:pt x="701346" y="988586"/>
                  </a:lnTo>
                  <a:lnTo>
                    <a:pt x="675044" y="1030151"/>
                  </a:lnTo>
                  <a:lnTo>
                    <a:pt x="584760" y="1150841"/>
                  </a:lnTo>
                  <a:lnTo>
                    <a:pt x="482461" y="1263360"/>
                  </a:lnTo>
                  <a:lnTo>
                    <a:pt x="380161" y="1150841"/>
                  </a:lnTo>
                  <a:cubicBezTo>
                    <a:pt x="142667" y="863168"/>
                    <a:pt x="0" y="494364"/>
                    <a:pt x="0" y="92250"/>
                  </a:cubicBezTo>
                  <a:lnTo>
                    <a:pt x="4076" y="57"/>
                  </a:lnTo>
                  <a:lnTo>
                    <a:pt x="16837" y="4416"/>
                  </a:lnTo>
                  <a:cubicBezTo>
                    <a:pt x="53777" y="15152"/>
                    <a:pt x="91248" y="24643"/>
                    <a:pt x="129199" y="32840"/>
                  </a:cubicBezTo>
                  <a:lnTo>
                    <a:pt x="152108" y="36948"/>
                  </a:lnTo>
                  <a:lnTo>
                    <a:pt x="167309" y="40603"/>
                  </a:lnTo>
                  <a:lnTo>
                    <a:pt x="192912" y="44263"/>
                  </a:lnTo>
                  <a:lnTo>
                    <a:pt x="244451" y="53503"/>
                  </a:lnTo>
                  <a:lnTo>
                    <a:pt x="296570" y="59080"/>
                  </a:lnTo>
                  <a:lnTo>
                    <a:pt x="322747" y="62822"/>
                  </a:lnTo>
                  <a:lnTo>
                    <a:pt x="338510" y="63568"/>
                  </a:lnTo>
                  <a:lnTo>
                    <a:pt x="362302" y="66114"/>
                  </a:lnTo>
                  <a:cubicBezTo>
                    <a:pt x="401987" y="68943"/>
                    <a:pt x="442056" y="70382"/>
                    <a:pt x="482461" y="70382"/>
                  </a:cubicBezTo>
                  <a:cubicBezTo>
                    <a:pt x="597392" y="70382"/>
                    <a:pt x="709603" y="58740"/>
                    <a:pt x="817977" y="36571"/>
                  </a:cubicBezTo>
                  <a:lnTo>
                    <a:pt x="960261"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26" tIns="131621" rIns="164526" bIns="131621" numCol="1" spcCol="0" rtlCol="0" fromWordArt="0" anchor="t" anchorCtr="0" forceAA="0" compatLnSpc="1">
              <a:prstTxWarp prst="textNoShape">
                <a:avLst/>
              </a:prstTxWarp>
              <a:noAutofit/>
            </a:bodyPr>
            <a:lstStyle/>
            <a:p>
              <a:pPr algn="ctr" defTabSz="838826"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8"/>
            <p:cNvSpPr/>
            <p:nvPr/>
          </p:nvSpPr>
          <p:spPr bwMode="auto">
            <a:xfrm>
              <a:off x="8395059" y="2396972"/>
              <a:ext cx="1967765" cy="1864026"/>
            </a:xfrm>
            <a:custGeom>
              <a:avLst/>
              <a:gdLst>
                <a:gd name="connsiteX0" fmla="*/ 1181483 w 1659284"/>
                <a:gd name="connsiteY0" fmla="*/ 0 h 1571809"/>
                <a:gd name="connsiteX1" fmla="*/ 1516999 w 1659284"/>
                <a:gd name="connsiteY1" fmla="*/ 33811 h 1571809"/>
                <a:gd name="connsiteX2" fmla="*/ 1659284 w 1659284"/>
                <a:gd name="connsiteY2" fmla="*/ 70383 h 1571809"/>
                <a:gd name="connsiteX3" fmla="*/ 1656042 w 1659284"/>
                <a:gd name="connsiteY3" fmla="*/ 134582 h 1571809"/>
                <a:gd name="connsiteX4" fmla="*/ 1645581 w 1659284"/>
                <a:gd name="connsiteY4" fmla="*/ 219043 h 1571809"/>
                <a:gd name="connsiteX5" fmla="*/ 1640074 w 1659284"/>
                <a:gd name="connsiteY5" fmla="*/ 258936 h 1571809"/>
                <a:gd name="connsiteX6" fmla="*/ 1614210 w 1659284"/>
                <a:gd name="connsiteY6" fmla="*/ 383374 h 1571809"/>
                <a:gd name="connsiteX7" fmla="*/ 1611505 w 1659284"/>
                <a:gd name="connsiteY7" fmla="*/ 392773 h 1571809"/>
                <a:gd name="connsiteX8" fmla="*/ 1578748 w 1659284"/>
                <a:gd name="connsiteY8" fmla="*/ 504150 h 1571809"/>
                <a:gd name="connsiteX9" fmla="*/ 1564317 w 1659284"/>
                <a:gd name="connsiteY9" fmla="*/ 543563 h 1571809"/>
                <a:gd name="connsiteX10" fmla="*/ 1537111 w 1659284"/>
                <a:gd name="connsiteY10" fmla="*/ 614459 h 1571809"/>
                <a:gd name="connsiteX11" fmla="*/ 1448781 w 1659284"/>
                <a:gd name="connsiteY11" fmla="*/ 794623 h 1571809"/>
                <a:gd name="connsiteX12" fmla="*/ 1430171 w 1659284"/>
                <a:gd name="connsiteY12" fmla="*/ 826755 h 1571809"/>
                <a:gd name="connsiteX13" fmla="*/ 1318820 w 1659284"/>
                <a:gd name="connsiteY13" fmla="*/ 991600 h 1571809"/>
                <a:gd name="connsiteX14" fmla="*/ 1299394 w 1659284"/>
                <a:gd name="connsiteY14" fmla="*/ 1015567 h 1571809"/>
                <a:gd name="connsiteX15" fmla="*/ 1160914 w 1659284"/>
                <a:gd name="connsiteY15" fmla="*/ 1170032 h 1571809"/>
                <a:gd name="connsiteX16" fmla="*/ 1157845 w 1659284"/>
                <a:gd name="connsiteY16" fmla="*/ 1172803 h 1571809"/>
                <a:gd name="connsiteX17" fmla="*/ 1000622 w 1659284"/>
                <a:gd name="connsiteY17" fmla="*/ 1306192 h 1571809"/>
                <a:gd name="connsiteX18" fmla="*/ 978114 w 1659284"/>
                <a:gd name="connsiteY18" fmla="*/ 1323548 h 1571809"/>
                <a:gd name="connsiteX19" fmla="*/ 809411 w 1659284"/>
                <a:gd name="connsiteY19" fmla="*/ 1430870 h 1571809"/>
                <a:gd name="connsiteX20" fmla="*/ 776906 w 1659284"/>
                <a:gd name="connsiteY20" fmla="*/ 1448646 h 1571809"/>
                <a:gd name="connsiteX21" fmla="*/ 594473 w 1659284"/>
                <a:gd name="connsiteY21" fmla="*/ 1531875 h 1571809"/>
                <a:gd name="connsiteX22" fmla="*/ 533243 w 1659284"/>
                <a:gd name="connsiteY22" fmla="*/ 1553641 h 1571809"/>
                <a:gd name="connsiteX23" fmla="*/ 481952 w 1659284"/>
                <a:gd name="connsiteY23" fmla="*/ 1570668 h 1571809"/>
                <a:gd name="connsiteX24" fmla="*/ 477514 w 1659284"/>
                <a:gd name="connsiteY24" fmla="*/ 1571809 h 1571809"/>
                <a:gd name="connsiteX25" fmla="*/ 475005 w 1659284"/>
                <a:gd name="connsiteY25" fmla="*/ 1515070 h 1571809"/>
                <a:gd name="connsiteX26" fmla="*/ 473494 w 1659284"/>
                <a:gd name="connsiteY26" fmla="*/ 1503741 h 1571809"/>
                <a:gd name="connsiteX27" fmla="*/ 473004 w 1659284"/>
                <a:gd name="connsiteY27" fmla="*/ 1494051 h 1571809"/>
                <a:gd name="connsiteX28" fmla="*/ 465521 w 1659284"/>
                <a:gd name="connsiteY28" fmla="*/ 1443988 h 1571809"/>
                <a:gd name="connsiteX29" fmla="*/ 465512 w 1659284"/>
                <a:gd name="connsiteY29" fmla="*/ 1443923 h 1571809"/>
                <a:gd name="connsiteX30" fmla="*/ 465511 w 1659284"/>
                <a:gd name="connsiteY30" fmla="*/ 1443912 h 1571809"/>
                <a:gd name="connsiteX31" fmla="*/ 455597 w 1659284"/>
                <a:gd name="connsiteY31" fmla="*/ 1369616 h 1571809"/>
                <a:gd name="connsiteX32" fmla="*/ 452020 w 1659284"/>
                <a:gd name="connsiteY32" fmla="*/ 1353664 h 1571809"/>
                <a:gd name="connsiteX33" fmla="*/ 452020 w 1659284"/>
                <a:gd name="connsiteY33" fmla="*/ 1353663 h 1571809"/>
                <a:gd name="connsiteX34" fmla="*/ 452018 w 1659284"/>
                <a:gd name="connsiteY34" fmla="*/ 1353651 h 1571809"/>
                <a:gd name="connsiteX35" fmla="*/ 449824 w 1659284"/>
                <a:gd name="connsiteY35" fmla="*/ 1338978 h 1571809"/>
                <a:gd name="connsiteX36" fmla="*/ 438064 w 1659284"/>
                <a:gd name="connsiteY36" fmla="*/ 1291420 h 1571809"/>
                <a:gd name="connsiteX37" fmla="*/ 423934 w 1659284"/>
                <a:gd name="connsiteY37" fmla="*/ 1228405 h 1571809"/>
                <a:gd name="connsiteX38" fmla="*/ 417395 w 1659284"/>
                <a:gd name="connsiteY38" fmla="*/ 1207830 h 1571809"/>
                <a:gd name="connsiteX39" fmla="*/ 417393 w 1659284"/>
                <a:gd name="connsiteY39" fmla="*/ 1207824 h 1571809"/>
                <a:gd name="connsiteX40" fmla="*/ 417388 w 1659284"/>
                <a:gd name="connsiteY40" fmla="*/ 1207808 h 1571809"/>
                <a:gd name="connsiteX41" fmla="*/ 412716 w 1659284"/>
                <a:gd name="connsiteY41" fmla="*/ 1188915 h 1571809"/>
                <a:gd name="connsiteX42" fmla="*/ 397677 w 1659284"/>
                <a:gd name="connsiteY42" fmla="*/ 1145793 h 1571809"/>
                <a:gd name="connsiteX43" fmla="*/ 397670 w 1659284"/>
                <a:gd name="connsiteY43" fmla="*/ 1145771 h 1571809"/>
                <a:gd name="connsiteX44" fmla="*/ 397670 w 1659284"/>
                <a:gd name="connsiteY44" fmla="*/ 1145770 h 1571809"/>
                <a:gd name="connsiteX45" fmla="*/ 380579 w 1659284"/>
                <a:gd name="connsiteY45" fmla="*/ 1091998 h 1571809"/>
                <a:gd name="connsiteX46" fmla="*/ 370264 w 1659284"/>
                <a:gd name="connsiteY46" fmla="*/ 1067191 h 1571809"/>
                <a:gd name="connsiteX47" fmla="*/ 362368 w 1659284"/>
                <a:gd name="connsiteY47" fmla="*/ 1044550 h 1571809"/>
                <a:gd name="connsiteX48" fmla="*/ 345093 w 1659284"/>
                <a:gd name="connsiteY48" fmla="*/ 1006655 h 1571809"/>
                <a:gd name="connsiteX49" fmla="*/ 345087 w 1659284"/>
                <a:gd name="connsiteY49" fmla="*/ 1006640 h 1571809"/>
                <a:gd name="connsiteX50" fmla="*/ 345087 w 1659284"/>
                <a:gd name="connsiteY50" fmla="*/ 1006639 h 1571809"/>
                <a:gd name="connsiteX51" fmla="*/ 326091 w 1659284"/>
                <a:gd name="connsiteY51" fmla="*/ 960955 h 1571809"/>
                <a:gd name="connsiteX52" fmla="*/ 311249 w 1659284"/>
                <a:gd name="connsiteY52" fmla="*/ 932412 h 1571809"/>
                <a:gd name="connsiteX53" fmla="*/ 299470 w 1659284"/>
                <a:gd name="connsiteY53" fmla="*/ 906573 h 1571809"/>
                <a:gd name="connsiteX54" fmla="*/ 280959 w 1659284"/>
                <a:gd name="connsiteY54" fmla="*/ 874160 h 1571809"/>
                <a:gd name="connsiteX55" fmla="*/ 261031 w 1659284"/>
                <a:gd name="connsiteY55" fmla="*/ 835837 h 1571809"/>
                <a:gd name="connsiteX56" fmla="*/ 240932 w 1659284"/>
                <a:gd name="connsiteY56" fmla="*/ 804075 h 1571809"/>
                <a:gd name="connsiteX57" fmla="*/ 224712 w 1659284"/>
                <a:gd name="connsiteY57" fmla="*/ 775674 h 1571809"/>
                <a:gd name="connsiteX58" fmla="*/ 205920 w 1659284"/>
                <a:gd name="connsiteY58" fmla="*/ 748745 h 1571809"/>
                <a:gd name="connsiteX59" fmla="*/ 205912 w 1659284"/>
                <a:gd name="connsiteY59" fmla="*/ 748733 h 1571809"/>
                <a:gd name="connsiteX60" fmla="*/ 205908 w 1659284"/>
                <a:gd name="connsiteY60" fmla="*/ 748726 h 1571809"/>
                <a:gd name="connsiteX61" fmla="*/ 185960 w 1659284"/>
                <a:gd name="connsiteY61" fmla="*/ 717204 h 1571809"/>
                <a:gd name="connsiteX62" fmla="*/ 159900 w 1659284"/>
                <a:gd name="connsiteY62" fmla="*/ 682799 h 1571809"/>
                <a:gd name="connsiteX63" fmla="*/ 159897 w 1659284"/>
                <a:gd name="connsiteY63" fmla="*/ 682795 h 1571809"/>
                <a:gd name="connsiteX64" fmla="*/ 159890 w 1659284"/>
                <a:gd name="connsiteY64" fmla="*/ 682786 h 1571809"/>
                <a:gd name="connsiteX65" fmla="*/ 138783 w 1659284"/>
                <a:gd name="connsiteY65" fmla="*/ 652540 h 1571809"/>
                <a:gd name="connsiteX66" fmla="*/ 120576 w 1659284"/>
                <a:gd name="connsiteY66" fmla="*/ 630883 h 1571809"/>
                <a:gd name="connsiteX67" fmla="*/ 101438 w 1659284"/>
                <a:gd name="connsiteY67" fmla="*/ 605617 h 1571809"/>
                <a:gd name="connsiteX68" fmla="*/ 73508 w 1659284"/>
                <a:gd name="connsiteY68" fmla="*/ 574897 h 1571809"/>
                <a:gd name="connsiteX69" fmla="*/ 42373 w 1659284"/>
                <a:gd name="connsiteY69" fmla="*/ 537863 h 1571809"/>
                <a:gd name="connsiteX70" fmla="*/ 16108 w 1659284"/>
                <a:gd name="connsiteY70" fmla="*/ 511763 h 1571809"/>
                <a:gd name="connsiteX71" fmla="*/ 16103 w 1659284"/>
                <a:gd name="connsiteY71" fmla="*/ 511758 h 1571809"/>
                <a:gd name="connsiteX72" fmla="*/ 16098 w 1659284"/>
                <a:gd name="connsiteY72" fmla="*/ 511753 h 1571809"/>
                <a:gd name="connsiteX73" fmla="*/ 0 w 1659284"/>
                <a:gd name="connsiteY73" fmla="*/ 494047 h 1571809"/>
                <a:gd name="connsiteX74" fmla="*/ 31893 w 1659284"/>
                <a:gd name="connsiteY74" fmla="*/ 462354 h 1571809"/>
                <a:gd name="connsiteX75" fmla="*/ 94866 w 1659284"/>
                <a:gd name="connsiteY75" fmla="*/ 405141 h 1571809"/>
                <a:gd name="connsiteX76" fmla="*/ 148854 w 1659284"/>
                <a:gd name="connsiteY76" fmla="*/ 360333 h 1571809"/>
                <a:gd name="connsiteX77" fmla="*/ 217287 w 1659284"/>
                <a:gd name="connsiteY77" fmla="*/ 309178 h 1571809"/>
                <a:gd name="connsiteX78" fmla="*/ 274965 w 1659284"/>
                <a:gd name="connsiteY78" fmla="*/ 269469 h 1571809"/>
                <a:gd name="connsiteX79" fmla="*/ 348742 w 1659284"/>
                <a:gd name="connsiteY79" fmla="*/ 224664 h 1571809"/>
                <a:gd name="connsiteX80" fmla="*/ 409477 w 1659284"/>
                <a:gd name="connsiteY80" fmla="*/ 190488 h 1571809"/>
                <a:gd name="connsiteX81" fmla="*/ 488707 w 1659284"/>
                <a:gd name="connsiteY81" fmla="*/ 152335 h 1571809"/>
                <a:gd name="connsiteX82" fmla="*/ 551620 w 1659284"/>
                <a:gd name="connsiteY82" fmla="*/ 124139 h 1571809"/>
                <a:gd name="connsiteX83" fmla="*/ 636876 w 1659284"/>
                <a:gd name="connsiteY83" fmla="*/ 92946 h 1571809"/>
                <a:gd name="connsiteX84" fmla="*/ 700646 w 1659284"/>
                <a:gd name="connsiteY84" fmla="*/ 71163 h 1571809"/>
                <a:gd name="connsiteX85" fmla="*/ 793631 w 1659284"/>
                <a:gd name="connsiteY85" fmla="*/ 47263 h 1571809"/>
                <a:gd name="connsiteX86" fmla="*/ 855812 w 1659284"/>
                <a:gd name="connsiteY86" fmla="*/ 32308 h 1571809"/>
                <a:gd name="connsiteX87" fmla="*/ 962470 w 1659284"/>
                <a:gd name="connsiteY87" fmla="*/ 16036 h 1571809"/>
                <a:gd name="connsiteX88" fmla="*/ 1016344 w 1659284"/>
                <a:gd name="connsiteY88" fmla="*/ 8335 h 1571809"/>
                <a:gd name="connsiteX89" fmla="*/ 1181166 w 1659284"/>
                <a:gd name="connsiteY89" fmla="*/ 15 h 1571809"/>
                <a:gd name="connsiteX90" fmla="*/ 1181483 w 1659284"/>
                <a:gd name="connsiteY90" fmla="*/ 0 h 157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59284" h="1571809">
                  <a:moveTo>
                    <a:pt x="1181483" y="0"/>
                  </a:moveTo>
                  <a:cubicBezTo>
                    <a:pt x="1296414" y="0"/>
                    <a:pt x="1408625" y="11642"/>
                    <a:pt x="1516999" y="33811"/>
                  </a:cubicBezTo>
                  <a:lnTo>
                    <a:pt x="1659284" y="70383"/>
                  </a:lnTo>
                  <a:lnTo>
                    <a:pt x="1656042" y="134582"/>
                  </a:lnTo>
                  <a:lnTo>
                    <a:pt x="1645581" y="219043"/>
                  </a:lnTo>
                  <a:lnTo>
                    <a:pt x="1640074" y="258936"/>
                  </a:lnTo>
                  <a:lnTo>
                    <a:pt x="1614210" y="383374"/>
                  </a:lnTo>
                  <a:lnTo>
                    <a:pt x="1611505" y="392773"/>
                  </a:lnTo>
                  <a:lnTo>
                    <a:pt x="1578748" y="504150"/>
                  </a:lnTo>
                  <a:lnTo>
                    <a:pt x="1564317" y="543563"/>
                  </a:lnTo>
                  <a:lnTo>
                    <a:pt x="1537111" y="614459"/>
                  </a:lnTo>
                  <a:lnTo>
                    <a:pt x="1448781" y="794623"/>
                  </a:lnTo>
                  <a:lnTo>
                    <a:pt x="1430171" y="826755"/>
                  </a:lnTo>
                  <a:lnTo>
                    <a:pt x="1318820" y="991600"/>
                  </a:lnTo>
                  <a:lnTo>
                    <a:pt x="1299394" y="1015567"/>
                  </a:lnTo>
                  <a:lnTo>
                    <a:pt x="1160914" y="1170032"/>
                  </a:lnTo>
                  <a:lnTo>
                    <a:pt x="1157845" y="1172803"/>
                  </a:lnTo>
                  <a:lnTo>
                    <a:pt x="1000622" y="1306192"/>
                  </a:lnTo>
                  <a:lnTo>
                    <a:pt x="978114" y="1323548"/>
                  </a:lnTo>
                  <a:lnTo>
                    <a:pt x="809411" y="1430870"/>
                  </a:lnTo>
                  <a:lnTo>
                    <a:pt x="776906" y="1448646"/>
                  </a:lnTo>
                  <a:lnTo>
                    <a:pt x="594473" y="1531875"/>
                  </a:lnTo>
                  <a:lnTo>
                    <a:pt x="533243" y="1553641"/>
                  </a:lnTo>
                  <a:lnTo>
                    <a:pt x="481952" y="1570668"/>
                  </a:lnTo>
                  <a:lnTo>
                    <a:pt x="477514" y="1571809"/>
                  </a:lnTo>
                  <a:lnTo>
                    <a:pt x="475005" y="1515070"/>
                  </a:lnTo>
                  <a:lnTo>
                    <a:pt x="473494" y="1503741"/>
                  </a:lnTo>
                  <a:lnTo>
                    <a:pt x="473004" y="1494051"/>
                  </a:lnTo>
                  <a:lnTo>
                    <a:pt x="465521" y="1443988"/>
                  </a:lnTo>
                  <a:lnTo>
                    <a:pt x="465512" y="1443923"/>
                  </a:lnTo>
                  <a:lnTo>
                    <a:pt x="465511" y="1443912"/>
                  </a:lnTo>
                  <a:lnTo>
                    <a:pt x="455597" y="1369616"/>
                  </a:lnTo>
                  <a:lnTo>
                    <a:pt x="452020" y="1353664"/>
                  </a:lnTo>
                  <a:lnTo>
                    <a:pt x="452020" y="1353663"/>
                  </a:lnTo>
                  <a:lnTo>
                    <a:pt x="452018" y="1353651"/>
                  </a:lnTo>
                  <a:lnTo>
                    <a:pt x="449824" y="1338978"/>
                  </a:lnTo>
                  <a:lnTo>
                    <a:pt x="438064" y="1291420"/>
                  </a:lnTo>
                  <a:lnTo>
                    <a:pt x="423934" y="1228405"/>
                  </a:lnTo>
                  <a:lnTo>
                    <a:pt x="417395" y="1207830"/>
                  </a:lnTo>
                  <a:lnTo>
                    <a:pt x="417393" y="1207824"/>
                  </a:lnTo>
                  <a:lnTo>
                    <a:pt x="417388" y="1207808"/>
                  </a:lnTo>
                  <a:lnTo>
                    <a:pt x="412716" y="1188915"/>
                  </a:lnTo>
                  <a:lnTo>
                    <a:pt x="397677" y="1145793"/>
                  </a:lnTo>
                  <a:lnTo>
                    <a:pt x="397670" y="1145771"/>
                  </a:lnTo>
                  <a:lnTo>
                    <a:pt x="397670" y="1145770"/>
                  </a:lnTo>
                  <a:lnTo>
                    <a:pt x="380579" y="1091998"/>
                  </a:lnTo>
                  <a:lnTo>
                    <a:pt x="370264" y="1067191"/>
                  </a:lnTo>
                  <a:lnTo>
                    <a:pt x="362368" y="1044550"/>
                  </a:lnTo>
                  <a:lnTo>
                    <a:pt x="345093" y="1006655"/>
                  </a:lnTo>
                  <a:lnTo>
                    <a:pt x="345087" y="1006640"/>
                  </a:lnTo>
                  <a:lnTo>
                    <a:pt x="345087" y="1006639"/>
                  </a:lnTo>
                  <a:lnTo>
                    <a:pt x="326091" y="960955"/>
                  </a:lnTo>
                  <a:lnTo>
                    <a:pt x="311249" y="932412"/>
                  </a:lnTo>
                  <a:lnTo>
                    <a:pt x="299470" y="906573"/>
                  </a:lnTo>
                  <a:lnTo>
                    <a:pt x="280959" y="874160"/>
                  </a:lnTo>
                  <a:lnTo>
                    <a:pt x="261031" y="835837"/>
                  </a:lnTo>
                  <a:lnTo>
                    <a:pt x="240932" y="804075"/>
                  </a:lnTo>
                  <a:lnTo>
                    <a:pt x="224712" y="775674"/>
                  </a:lnTo>
                  <a:lnTo>
                    <a:pt x="205920" y="748745"/>
                  </a:lnTo>
                  <a:lnTo>
                    <a:pt x="205912" y="748733"/>
                  </a:lnTo>
                  <a:lnTo>
                    <a:pt x="205908" y="748726"/>
                  </a:lnTo>
                  <a:lnTo>
                    <a:pt x="185960" y="717204"/>
                  </a:lnTo>
                  <a:lnTo>
                    <a:pt x="159900" y="682799"/>
                  </a:lnTo>
                  <a:lnTo>
                    <a:pt x="159897" y="682795"/>
                  </a:lnTo>
                  <a:lnTo>
                    <a:pt x="159890" y="682786"/>
                  </a:lnTo>
                  <a:lnTo>
                    <a:pt x="138783" y="652540"/>
                  </a:lnTo>
                  <a:lnTo>
                    <a:pt x="120576" y="630883"/>
                  </a:lnTo>
                  <a:lnTo>
                    <a:pt x="101438" y="605617"/>
                  </a:lnTo>
                  <a:lnTo>
                    <a:pt x="73508" y="574897"/>
                  </a:lnTo>
                  <a:lnTo>
                    <a:pt x="42373" y="537863"/>
                  </a:lnTo>
                  <a:lnTo>
                    <a:pt x="16108" y="511763"/>
                  </a:lnTo>
                  <a:lnTo>
                    <a:pt x="16103" y="511758"/>
                  </a:lnTo>
                  <a:lnTo>
                    <a:pt x="16098" y="511753"/>
                  </a:lnTo>
                  <a:lnTo>
                    <a:pt x="0" y="494047"/>
                  </a:lnTo>
                  <a:lnTo>
                    <a:pt x="31893" y="462354"/>
                  </a:lnTo>
                  <a:lnTo>
                    <a:pt x="94866" y="405141"/>
                  </a:lnTo>
                  <a:lnTo>
                    <a:pt x="148854" y="360333"/>
                  </a:lnTo>
                  <a:lnTo>
                    <a:pt x="217287" y="309178"/>
                  </a:lnTo>
                  <a:lnTo>
                    <a:pt x="274965" y="269469"/>
                  </a:lnTo>
                  <a:lnTo>
                    <a:pt x="348742" y="224664"/>
                  </a:lnTo>
                  <a:lnTo>
                    <a:pt x="409477" y="190488"/>
                  </a:lnTo>
                  <a:lnTo>
                    <a:pt x="488707" y="152335"/>
                  </a:lnTo>
                  <a:lnTo>
                    <a:pt x="551620" y="124139"/>
                  </a:lnTo>
                  <a:lnTo>
                    <a:pt x="636876" y="92946"/>
                  </a:lnTo>
                  <a:lnTo>
                    <a:pt x="700646" y="71163"/>
                  </a:lnTo>
                  <a:lnTo>
                    <a:pt x="793631" y="47263"/>
                  </a:lnTo>
                  <a:lnTo>
                    <a:pt x="855812" y="32308"/>
                  </a:lnTo>
                  <a:lnTo>
                    <a:pt x="962470" y="16036"/>
                  </a:lnTo>
                  <a:lnTo>
                    <a:pt x="1016344" y="8335"/>
                  </a:lnTo>
                  <a:lnTo>
                    <a:pt x="1181166" y="15"/>
                  </a:lnTo>
                  <a:lnTo>
                    <a:pt x="1181483"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26" tIns="131621" rIns="164526" bIns="131621" numCol="1" spcCol="0" rtlCol="0" fromWordArt="0" anchor="t" anchorCtr="0" forceAA="0" compatLnSpc="1">
              <a:prstTxWarp prst="textNoShape">
                <a:avLst/>
              </a:prstTxWarp>
              <a:noAutofit/>
            </a:bodyPr>
            <a:lstStyle/>
            <a:p>
              <a:pPr algn="ctr" defTabSz="838826"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5768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1924050" y="1469231"/>
            <a:ext cx="5545931" cy="4407453"/>
            <a:chOff x="7627568" y="-42969"/>
            <a:chExt cx="5545931" cy="4407453"/>
          </a:xfrm>
        </p:grpSpPr>
        <p:pic>
          <p:nvPicPr>
            <p:cNvPr id="390" name="Picture 3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248" y="2985057"/>
              <a:ext cx="1347014" cy="797371"/>
            </a:xfrm>
            <a:prstGeom prst="rect">
              <a:avLst/>
            </a:prstGeom>
          </p:spPr>
        </p:pic>
        <p:pic>
          <p:nvPicPr>
            <p:cNvPr id="389" name="Picture 3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394" y="3567113"/>
              <a:ext cx="1347014" cy="797371"/>
            </a:xfrm>
            <a:prstGeom prst="rect">
              <a:avLst/>
            </a:prstGeom>
          </p:spPr>
        </p:pic>
        <p:grpSp>
          <p:nvGrpSpPr>
            <p:cNvPr id="182" name="Group 181"/>
            <p:cNvGrpSpPr/>
            <p:nvPr/>
          </p:nvGrpSpPr>
          <p:grpSpPr>
            <a:xfrm>
              <a:off x="10870132" y="1686345"/>
              <a:ext cx="1116006" cy="536389"/>
              <a:chOff x="3402012" y="3110708"/>
              <a:chExt cx="1824038" cy="820738"/>
            </a:xfrm>
          </p:grpSpPr>
          <p:sp>
            <p:nvSpPr>
              <p:cNvPr id="183"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06" name="Straight Connector 205"/>
            <p:cNvCxnSpPr/>
            <p:nvPr/>
          </p:nvCxnSpPr>
          <p:spPr>
            <a:xfrm flipH="1" flipV="1">
              <a:off x="11235162" y="-42969"/>
              <a:ext cx="216269" cy="187653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11451431" y="268975"/>
              <a:ext cx="405237" cy="156458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1449050" y="619019"/>
              <a:ext cx="1067224" cy="1212163"/>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11453813" y="966681"/>
              <a:ext cx="1719686" cy="86212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0" name="Group 209"/>
            <p:cNvGrpSpPr/>
            <p:nvPr/>
          </p:nvGrpSpPr>
          <p:grpSpPr>
            <a:xfrm>
              <a:off x="11709408" y="2505371"/>
              <a:ext cx="1116006" cy="536389"/>
              <a:chOff x="3471316" y="5432442"/>
              <a:chExt cx="1116006" cy="536389"/>
            </a:xfrm>
          </p:grpSpPr>
          <p:sp>
            <p:nvSpPr>
              <p:cNvPr id="211"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44" name="Straight Connector 243"/>
            <p:cNvCxnSpPr/>
            <p:nvPr/>
          </p:nvCxnSpPr>
          <p:spPr>
            <a:xfrm flipH="1" flipV="1">
              <a:off x="9625437" y="647594"/>
              <a:ext cx="2664020" cy="201086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10251706" y="980969"/>
              <a:ext cx="2030977" cy="167562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10892262" y="1307200"/>
              <a:ext cx="1387845" cy="1347894"/>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11542343" y="1659625"/>
              <a:ext cx="735383" cy="99308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H="1" flipV="1">
              <a:off x="8258599" y="1921563"/>
              <a:ext cx="142451" cy="141695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flipV="1">
              <a:off x="7627568" y="1604856"/>
              <a:ext cx="773483" cy="173127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8396288" y="2247794"/>
              <a:ext cx="486199" cy="10907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flipV="1">
              <a:off x="9523043" y="2576406"/>
              <a:ext cx="58489" cy="133519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9572625" y="2928831"/>
              <a:ext cx="600499" cy="982769"/>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9576261" y="3269350"/>
              <a:ext cx="1242182" cy="64376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999847" y="3584139"/>
            <a:ext cx="5785498" cy="3882317"/>
            <a:chOff x="5141353" y="4267154"/>
            <a:chExt cx="5785498" cy="3882317"/>
          </a:xfrm>
        </p:grpSpPr>
        <p:cxnSp>
          <p:nvCxnSpPr>
            <p:cNvPr id="356" name="Straight Connector 355"/>
            <p:cNvCxnSpPr/>
            <p:nvPr/>
          </p:nvCxnSpPr>
          <p:spPr>
            <a:xfrm flipH="1" flipV="1">
              <a:off x="7885081" y="4400941"/>
              <a:ext cx="517525" cy="172719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flipV="1">
              <a:off x="9186831" y="5026415"/>
              <a:ext cx="900256" cy="37294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5313331" y="5404471"/>
              <a:ext cx="4775731" cy="17756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H="1">
              <a:off x="8913781" y="5804290"/>
              <a:ext cx="1155701" cy="56832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flipV="1">
              <a:off x="6475382" y="6201165"/>
              <a:ext cx="1355724" cy="17145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flipV="1">
              <a:off x="5313332" y="5597915"/>
              <a:ext cx="2524124" cy="7524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5558305" y="5855090"/>
              <a:ext cx="4593726" cy="229438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6481731" y="5404471"/>
              <a:ext cx="3607331" cy="777644"/>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5141353" y="6544065"/>
              <a:ext cx="2832628" cy="136164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V="1">
              <a:off x="8542306" y="5189687"/>
              <a:ext cx="128866" cy="94480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flipV="1">
              <a:off x="8322145" y="4267154"/>
              <a:ext cx="1766916" cy="1137317"/>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87" name="Picture 3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251" y="5203556"/>
              <a:ext cx="1371600" cy="811924"/>
            </a:xfrm>
            <a:prstGeom prst="rect">
              <a:avLst/>
            </a:prstGeom>
          </p:spPr>
        </p:pic>
        <p:pic>
          <p:nvPicPr>
            <p:cNvPr id="388" name="Picture 3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603" y="5995356"/>
              <a:ext cx="1371600" cy="811924"/>
            </a:xfrm>
            <a:prstGeom prst="rect">
              <a:avLst/>
            </a:prstGeom>
          </p:spPr>
        </p:pic>
      </p:grpSp>
      <p:grpSp>
        <p:nvGrpSpPr>
          <p:cNvPr id="2" name="Group 1"/>
          <p:cNvGrpSpPr/>
          <p:nvPr/>
        </p:nvGrpSpPr>
        <p:grpSpPr>
          <a:xfrm>
            <a:off x="3729925" y="4171950"/>
            <a:ext cx="4586027" cy="1430558"/>
            <a:chOff x="3729925" y="4171950"/>
            <a:chExt cx="4586027" cy="1430558"/>
          </a:xfrm>
        </p:grpSpPr>
        <p:cxnSp>
          <p:nvCxnSpPr>
            <p:cNvPr id="71" name="Straight Connector 70"/>
            <p:cNvCxnSpPr/>
            <p:nvPr/>
          </p:nvCxnSpPr>
          <p:spPr>
            <a:xfrm>
              <a:off x="7945365" y="4234508"/>
              <a:ext cx="368044" cy="50439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7270662" y="4210050"/>
              <a:ext cx="524744" cy="925501"/>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729925" y="4561199"/>
              <a:ext cx="4566380" cy="14903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690211" y="4721878"/>
              <a:ext cx="3583047" cy="671875"/>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231193" y="4729193"/>
              <a:ext cx="1084759" cy="4513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6128569" y="5288400"/>
              <a:ext cx="1096687" cy="248167"/>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4724844" y="4730976"/>
              <a:ext cx="3547999" cy="73680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3810301" y="4596559"/>
              <a:ext cx="2350819" cy="9485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4649182" y="5551842"/>
              <a:ext cx="1497439" cy="5066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872955" y="4171950"/>
              <a:ext cx="3839120" cy="39689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6132602" y="4184650"/>
              <a:ext cx="1522323" cy="134817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1273" y="1438562"/>
            <a:ext cx="1371600" cy="811925"/>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1273" y="4987790"/>
            <a:ext cx="1371600" cy="811925"/>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1273" y="3803400"/>
            <a:ext cx="1371600" cy="813895"/>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1273" y="2620981"/>
            <a:ext cx="1371600" cy="811925"/>
          </a:xfrm>
          <a:prstGeom prst="rect">
            <a:avLst/>
          </a:prstGeom>
        </p:spPr>
      </p:pic>
      <p:sp>
        <p:nvSpPr>
          <p:cNvPr id="82" name="Rectangle 81"/>
          <p:cNvSpPr/>
          <p:nvPr/>
        </p:nvSpPr>
        <p:spPr>
          <a:xfrm>
            <a:off x="6757352" y="178591"/>
            <a:ext cx="5538062" cy="701731"/>
          </a:xfrm>
          <a:prstGeom prst="rect">
            <a:avLst/>
          </a:prstGeom>
        </p:spPr>
        <p:txBody>
          <a:bodyPr wrap="square">
            <a:spAutoFit/>
          </a:bodyPr>
          <a:lstStyle/>
          <a:p>
            <a:pPr algn="r">
              <a:lnSpc>
                <a:spcPct val="90000"/>
              </a:lnSpc>
            </a:pPr>
            <a:r>
              <a:rPr lang="en-US" sz="2200" b="1" dirty="0" smtClean="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Tenant Deployment </a:t>
            </a:r>
          </a:p>
          <a:p>
            <a:pPr algn="r">
              <a:lnSpc>
                <a:spcPct val="90000"/>
              </a:lnSpc>
            </a:pPr>
            <a:r>
              <a:rPr lang="en-US" sz="2200" b="1" dirty="0" smtClean="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Multi-Tier LOB Application</a:t>
            </a:r>
            <a:endParaRPr lang="en-US" sz="2200" b="1" dirty="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5870" y="559138"/>
            <a:ext cx="7419475" cy="4352921"/>
          </a:xfrm>
          <a:prstGeom prst="rect">
            <a:avLst/>
          </a:prstGeom>
        </p:spPr>
      </p:pic>
    </p:spTree>
    <p:extLst>
      <p:ext uri="{BB962C8B-B14F-4D97-AF65-F5344CB8AC3E}">
        <p14:creationId xmlns:p14="http://schemas.microsoft.com/office/powerpoint/2010/main" val="29138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42" presetClass="path" presetSubtype="0" accel="50000" decel="50000" fill="hold" nodeType="withEffect">
                                  <p:stCondLst>
                                    <p:cond delay="500"/>
                                  </p:stCondLst>
                                  <p:childTnLst>
                                    <p:animMotion origin="layout" path="M 1.31478E-6 -1.27553E-6 L -0.22632 0.32456 " pathEditMode="relative" rAng="0" ptsTypes="AA">
                                      <p:cBhvr>
                                        <p:cTn id="18" dur="750" fill="hold"/>
                                        <p:tgtEl>
                                          <p:spTgt spid="86"/>
                                        </p:tgtEl>
                                        <p:attrNameLst>
                                          <p:attrName>ppt_x</p:attrName>
                                          <p:attrName>ppt_y</p:attrName>
                                        </p:attrNameLst>
                                      </p:cBhvr>
                                      <p:rCtr x="-11246" y="16114"/>
                                    </p:animMotion>
                                  </p:childTnLst>
                                </p:cTn>
                              </p:par>
                              <p:par>
                                <p:cTn id="19" presetID="42" presetClass="path" presetSubtype="0" accel="50000" decel="50000" fill="hold" nodeType="withEffect">
                                  <p:stCondLst>
                                    <p:cond delay="500"/>
                                  </p:stCondLst>
                                  <p:childTnLst>
                                    <p:animMotion origin="layout" path="M 1.31478E-6 -4.09896E-6 L -0.45699 0.03336 " pathEditMode="relative" rAng="0" ptsTypes="AA">
                                      <p:cBhvr>
                                        <p:cTn id="20" dur="750" fill="hold"/>
                                        <p:tgtEl>
                                          <p:spTgt spid="87"/>
                                        </p:tgtEl>
                                        <p:attrNameLst>
                                          <p:attrName>ppt_x</p:attrName>
                                          <p:attrName>ppt_y</p:attrName>
                                        </p:attrNameLst>
                                      </p:cBhvr>
                                      <p:rCtr x="-22900" y="1634"/>
                                    </p:animMotion>
                                  </p:childTnLst>
                                </p:cTn>
                              </p:par>
                              <p:par>
                                <p:cTn id="21" presetID="42" presetClass="path" presetSubtype="0" accel="50000" decel="50000" fill="hold" nodeType="withEffect">
                                  <p:stCondLst>
                                    <p:cond delay="500"/>
                                  </p:stCondLst>
                                  <p:childTnLst>
                                    <p:animMotion origin="layout" path="M 1.31478E-6 3.50885E-6 L -0.56446 0.0379 " pathEditMode="relative" rAng="0" ptsTypes="AA">
                                      <p:cBhvr>
                                        <p:cTn id="22" dur="750" fill="hold"/>
                                        <p:tgtEl>
                                          <p:spTgt spid="88"/>
                                        </p:tgtEl>
                                        <p:attrNameLst>
                                          <p:attrName>ppt_x</p:attrName>
                                          <p:attrName>ppt_y</p:attrName>
                                        </p:attrNameLst>
                                      </p:cBhvr>
                                      <p:rCtr x="-28032" y="1861"/>
                                    </p:animMotion>
                                  </p:childTnLst>
                                </p:cTn>
                              </p:par>
                              <p:par>
                                <p:cTn id="23" presetID="42" presetClass="path" presetSubtype="0" accel="50000" decel="50000" fill="hold" nodeType="withEffect">
                                  <p:stCondLst>
                                    <p:cond delay="500"/>
                                  </p:stCondLst>
                                  <p:childTnLst>
                                    <p:animMotion origin="layout" path="M 1.31478E-6 -1.92011E-6 L -0.2738 0.32706 " pathEditMode="relative" rAng="0" ptsTypes="AA">
                                      <p:cBhvr>
                                        <p:cTn id="24" dur="750" fill="hold"/>
                                        <p:tgtEl>
                                          <p:spTgt spid="89"/>
                                        </p:tgtEl>
                                        <p:attrNameLst>
                                          <p:attrName>ppt_x</p:attrName>
                                          <p:attrName>ppt_y</p:attrName>
                                        </p:attrNameLst>
                                      </p:cBhvr>
                                      <p:rCtr x="-13544" y="16341"/>
                                    </p:animMotion>
                                  </p:childTnLst>
                                </p:cTn>
                              </p:par>
                              <p:par>
                                <p:cTn id="25" presetID="10" presetClass="entr" presetSubtype="0" fill="hold" nodeType="withEffect">
                                  <p:stCondLst>
                                    <p:cond delay="11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68783" y="582125"/>
            <a:ext cx="7116562" cy="6884331"/>
            <a:chOff x="1668783" y="582125"/>
            <a:chExt cx="7116562" cy="6884331"/>
          </a:xfrm>
        </p:grpSpPr>
        <p:grpSp>
          <p:nvGrpSpPr>
            <p:cNvPr id="684" name="Group 683"/>
            <p:cNvGrpSpPr/>
            <p:nvPr/>
          </p:nvGrpSpPr>
          <p:grpSpPr>
            <a:xfrm>
              <a:off x="1924050" y="1469231"/>
              <a:ext cx="5545931" cy="4407453"/>
              <a:chOff x="7627568" y="-42969"/>
              <a:chExt cx="5545931" cy="4407453"/>
            </a:xfrm>
          </p:grpSpPr>
          <p:pic>
            <p:nvPicPr>
              <p:cNvPr id="685" name="Picture 68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248" y="2985057"/>
                <a:ext cx="1347014" cy="797371"/>
              </a:xfrm>
              <a:prstGeom prst="rect">
                <a:avLst/>
              </a:prstGeom>
            </p:spPr>
          </p:pic>
          <p:pic>
            <p:nvPicPr>
              <p:cNvPr id="686" name="Picture 68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394" y="3567113"/>
                <a:ext cx="1347014" cy="797371"/>
              </a:xfrm>
              <a:prstGeom prst="rect">
                <a:avLst/>
              </a:prstGeom>
            </p:spPr>
          </p:pic>
          <p:grpSp>
            <p:nvGrpSpPr>
              <p:cNvPr id="687" name="Group 686"/>
              <p:cNvGrpSpPr/>
              <p:nvPr/>
            </p:nvGrpSpPr>
            <p:grpSpPr>
              <a:xfrm>
                <a:off x="10870132" y="1686345"/>
                <a:ext cx="1116006" cy="536389"/>
                <a:chOff x="3402012" y="3110708"/>
                <a:chExt cx="1824038" cy="820738"/>
              </a:xfrm>
            </p:grpSpPr>
            <p:sp>
              <p:nvSpPr>
                <p:cNvPr id="712"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4"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7"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0"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88" name="Straight Connector 687"/>
              <p:cNvCxnSpPr/>
              <p:nvPr/>
            </p:nvCxnSpPr>
            <p:spPr>
              <a:xfrm flipH="1" flipV="1">
                <a:off x="11235162" y="-42969"/>
                <a:ext cx="216269" cy="187653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11451431" y="268975"/>
                <a:ext cx="405237" cy="156458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flipV="1">
                <a:off x="11449050" y="619019"/>
                <a:ext cx="1067224" cy="1212163"/>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1" name="Straight Connector 690"/>
              <p:cNvCxnSpPr/>
              <p:nvPr/>
            </p:nvCxnSpPr>
            <p:spPr>
              <a:xfrm flipV="1">
                <a:off x="11453813" y="966681"/>
                <a:ext cx="1719686" cy="86212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92" name="Group 691"/>
              <p:cNvGrpSpPr/>
              <p:nvPr/>
            </p:nvGrpSpPr>
            <p:grpSpPr>
              <a:xfrm>
                <a:off x="11709408" y="2505371"/>
                <a:ext cx="1116006" cy="536389"/>
                <a:chOff x="3471316" y="5432442"/>
                <a:chExt cx="1116006" cy="536389"/>
              </a:xfrm>
            </p:grpSpPr>
            <p:sp>
              <p:nvSpPr>
                <p:cNvPr id="703"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5"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7"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8"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1"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93" name="Straight Connector 692"/>
              <p:cNvCxnSpPr/>
              <p:nvPr/>
            </p:nvCxnSpPr>
            <p:spPr>
              <a:xfrm flipH="1" flipV="1">
                <a:off x="9625437" y="647594"/>
                <a:ext cx="2664020" cy="201086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4" name="Straight Connector 693"/>
              <p:cNvCxnSpPr/>
              <p:nvPr/>
            </p:nvCxnSpPr>
            <p:spPr>
              <a:xfrm flipH="1" flipV="1">
                <a:off x="10251706" y="980969"/>
                <a:ext cx="2030977" cy="167562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5" name="Straight Connector 694"/>
              <p:cNvCxnSpPr/>
              <p:nvPr/>
            </p:nvCxnSpPr>
            <p:spPr>
              <a:xfrm flipH="1" flipV="1">
                <a:off x="10892262" y="1307200"/>
                <a:ext cx="1387845" cy="1347894"/>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6" name="Straight Connector 695"/>
              <p:cNvCxnSpPr/>
              <p:nvPr/>
            </p:nvCxnSpPr>
            <p:spPr>
              <a:xfrm flipH="1" flipV="1">
                <a:off x="11542343" y="1659625"/>
                <a:ext cx="735383" cy="99308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7" name="Straight Connector 696"/>
              <p:cNvCxnSpPr/>
              <p:nvPr/>
            </p:nvCxnSpPr>
            <p:spPr>
              <a:xfrm flipH="1" flipV="1">
                <a:off x="8258599" y="1921563"/>
                <a:ext cx="142451" cy="141695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8" name="Straight Connector 697"/>
              <p:cNvCxnSpPr/>
              <p:nvPr/>
            </p:nvCxnSpPr>
            <p:spPr>
              <a:xfrm flipH="1" flipV="1">
                <a:off x="7627568" y="1604856"/>
                <a:ext cx="773483" cy="173127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9" name="Straight Connector 698"/>
              <p:cNvCxnSpPr/>
              <p:nvPr/>
            </p:nvCxnSpPr>
            <p:spPr>
              <a:xfrm flipV="1">
                <a:off x="8396288" y="2247794"/>
                <a:ext cx="486199" cy="10907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0" name="Straight Connector 699"/>
              <p:cNvCxnSpPr/>
              <p:nvPr/>
            </p:nvCxnSpPr>
            <p:spPr>
              <a:xfrm flipH="1" flipV="1">
                <a:off x="9523043" y="2576406"/>
                <a:ext cx="58489" cy="133519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1" name="Straight Connector 700"/>
              <p:cNvCxnSpPr/>
              <p:nvPr/>
            </p:nvCxnSpPr>
            <p:spPr>
              <a:xfrm flipV="1">
                <a:off x="9572625" y="2928831"/>
                <a:ext cx="600499" cy="982769"/>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flipV="1">
                <a:off x="9576261" y="3269350"/>
                <a:ext cx="1242182" cy="64376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21" name="Group 720"/>
            <p:cNvGrpSpPr/>
            <p:nvPr/>
          </p:nvGrpSpPr>
          <p:grpSpPr>
            <a:xfrm>
              <a:off x="2999847" y="3584139"/>
              <a:ext cx="5785498" cy="3882317"/>
              <a:chOff x="5141353" y="4267154"/>
              <a:chExt cx="5785498" cy="3882317"/>
            </a:xfrm>
          </p:grpSpPr>
          <p:cxnSp>
            <p:nvCxnSpPr>
              <p:cNvPr id="722" name="Straight Connector 721"/>
              <p:cNvCxnSpPr/>
              <p:nvPr/>
            </p:nvCxnSpPr>
            <p:spPr>
              <a:xfrm flipH="1" flipV="1">
                <a:off x="7873465" y="4312753"/>
                <a:ext cx="616351" cy="2058238"/>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H="1" flipV="1">
                <a:off x="9053203" y="4993379"/>
                <a:ext cx="1033884" cy="4059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H="1">
                <a:off x="5199712" y="5404471"/>
                <a:ext cx="4889349" cy="14561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flipH="1">
                <a:off x="8678893" y="5609518"/>
                <a:ext cx="1749173" cy="80725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6" name="Straight Connector 725"/>
              <p:cNvCxnSpPr/>
              <p:nvPr/>
            </p:nvCxnSpPr>
            <p:spPr>
              <a:xfrm flipH="1" flipV="1">
                <a:off x="6406548" y="6218051"/>
                <a:ext cx="2088545" cy="145936"/>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flipH="1" flipV="1">
                <a:off x="5199712" y="5550081"/>
                <a:ext cx="3295381" cy="80832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H="1">
                <a:off x="5558303" y="5767927"/>
                <a:ext cx="4909439" cy="2381544"/>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flipH="1">
                <a:off x="6407206" y="5404471"/>
                <a:ext cx="3681855" cy="78668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5141353" y="6498537"/>
                <a:ext cx="2930432" cy="140717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flipV="1">
                <a:off x="8508366" y="5189686"/>
                <a:ext cx="162806" cy="118130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flipV="1">
                <a:off x="8322145" y="4267154"/>
                <a:ext cx="1766916" cy="1137317"/>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33" name="Picture 7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251" y="5203556"/>
                <a:ext cx="1371600" cy="811924"/>
              </a:xfrm>
              <a:prstGeom prst="rect">
                <a:avLst/>
              </a:prstGeom>
            </p:spPr>
          </p:pic>
          <p:pic>
            <p:nvPicPr>
              <p:cNvPr id="734" name="Picture 7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603" y="5995356"/>
                <a:ext cx="1371600" cy="811924"/>
              </a:xfrm>
              <a:prstGeom prst="rect">
                <a:avLst/>
              </a:prstGeom>
            </p:spPr>
          </p:pic>
        </p:grpSp>
        <p:grpSp>
          <p:nvGrpSpPr>
            <p:cNvPr id="735" name="Group 734"/>
            <p:cNvGrpSpPr/>
            <p:nvPr/>
          </p:nvGrpSpPr>
          <p:grpSpPr>
            <a:xfrm>
              <a:off x="2902450" y="3708565"/>
              <a:ext cx="5575876" cy="2324713"/>
              <a:chOff x="2902450" y="3708565"/>
              <a:chExt cx="5575876" cy="2324713"/>
            </a:xfrm>
          </p:grpSpPr>
          <p:cxnSp>
            <p:nvCxnSpPr>
              <p:cNvPr id="736" name="Straight Connector 735"/>
              <p:cNvCxnSpPr/>
              <p:nvPr/>
            </p:nvCxnSpPr>
            <p:spPr>
              <a:xfrm>
                <a:off x="7945365" y="4234508"/>
                <a:ext cx="368044" cy="50439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flipV="1">
                <a:off x="7270662" y="4210050"/>
                <a:ext cx="524744" cy="925501"/>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8" name="Straight Connector 737"/>
              <p:cNvCxnSpPr/>
              <p:nvPr/>
            </p:nvCxnSpPr>
            <p:spPr>
              <a:xfrm>
                <a:off x="3729925" y="4561199"/>
                <a:ext cx="4566380" cy="14903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9" name="Straight Connector 738"/>
              <p:cNvCxnSpPr/>
              <p:nvPr/>
            </p:nvCxnSpPr>
            <p:spPr>
              <a:xfrm flipV="1">
                <a:off x="4690211" y="4721878"/>
                <a:ext cx="3583047" cy="671875"/>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0" name="Straight Connector 739"/>
              <p:cNvCxnSpPr/>
              <p:nvPr/>
            </p:nvCxnSpPr>
            <p:spPr>
              <a:xfrm flipV="1">
                <a:off x="7231193" y="4729193"/>
                <a:ext cx="1084759" cy="4513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6128569" y="5288400"/>
                <a:ext cx="1096687" cy="248167"/>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H="1">
                <a:off x="4724844" y="4730976"/>
                <a:ext cx="3547999" cy="73680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flipH="1" flipV="1">
                <a:off x="3810301" y="4596559"/>
                <a:ext cx="2350819" cy="9485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flipH="1">
                <a:off x="4649182" y="5551842"/>
                <a:ext cx="1497439" cy="5066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3872955" y="4153097"/>
                <a:ext cx="3653832" cy="4157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V="1">
                <a:off x="6132602" y="4194074"/>
                <a:ext cx="1258885" cy="133874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47" name="Picture 7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726" y="3708565"/>
                <a:ext cx="1371600" cy="811925"/>
              </a:xfrm>
              <a:prstGeom prst="rect">
                <a:avLst/>
              </a:prstGeom>
            </p:spPr>
          </p:pic>
          <p:pic>
            <p:nvPicPr>
              <p:cNvPr id="748" name="Picture 7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547" y="5221353"/>
                <a:ext cx="1371600" cy="811925"/>
              </a:xfrm>
              <a:prstGeom prst="rect">
                <a:avLst/>
              </a:prstGeom>
            </p:spPr>
          </p:pic>
          <p:pic>
            <p:nvPicPr>
              <p:cNvPr id="749" name="Picture 7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450" y="4068944"/>
                <a:ext cx="1371600" cy="813895"/>
              </a:xfrm>
              <a:prstGeom prst="rect">
                <a:avLst/>
              </a:prstGeom>
            </p:spPr>
          </p:pic>
          <p:pic>
            <p:nvPicPr>
              <p:cNvPr id="750" name="Picture 7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490" y="4907955"/>
                <a:ext cx="1371600" cy="811925"/>
              </a:xfrm>
              <a:prstGeom prst="rect">
                <a:avLst/>
              </a:prstGeom>
            </p:spPr>
          </p:pic>
        </p:grpSp>
        <p:grpSp>
          <p:nvGrpSpPr>
            <p:cNvPr id="15" name="Group 14"/>
            <p:cNvGrpSpPr/>
            <p:nvPr/>
          </p:nvGrpSpPr>
          <p:grpSpPr>
            <a:xfrm>
              <a:off x="1668783" y="582125"/>
              <a:ext cx="6679264" cy="4331157"/>
              <a:chOff x="1668783" y="582125"/>
              <a:chExt cx="6679264" cy="4331157"/>
            </a:xfrm>
          </p:grpSpPr>
          <p:grpSp>
            <p:nvGrpSpPr>
              <p:cNvPr id="775" name="Group 774"/>
              <p:cNvGrpSpPr/>
              <p:nvPr/>
            </p:nvGrpSpPr>
            <p:grpSpPr>
              <a:xfrm>
                <a:off x="5329515" y="582125"/>
                <a:ext cx="1101832" cy="1017610"/>
                <a:chOff x="793666" y="4918486"/>
                <a:chExt cx="884240" cy="810380"/>
              </a:xfrm>
            </p:grpSpPr>
            <p:sp>
              <p:nvSpPr>
                <p:cNvPr id="776" name="Parallelogram 775"/>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7" name="Parallelogram 776"/>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8" name="Parallelogram 777"/>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779" name="Group 778"/>
              <p:cNvGrpSpPr/>
              <p:nvPr/>
            </p:nvGrpSpPr>
            <p:grpSpPr>
              <a:xfrm>
                <a:off x="5947574" y="885451"/>
                <a:ext cx="1101832" cy="1017610"/>
                <a:chOff x="793666" y="4918486"/>
                <a:chExt cx="884240" cy="810380"/>
              </a:xfrm>
            </p:grpSpPr>
            <p:sp>
              <p:nvSpPr>
                <p:cNvPr id="780" name="Parallelogram 77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1" name="Parallelogram 78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2" name="Parallelogram 78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783" name="Group 782"/>
              <p:cNvGrpSpPr/>
              <p:nvPr/>
            </p:nvGrpSpPr>
            <p:grpSpPr>
              <a:xfrm>
                <a:off x="6601428" y="1240573"/>
                <a:ext cx="1101832" cy="1017610"/>
                <a:chOff x="793666" y="4918486"/>
                <a:chExt cx="884240" cy="810380"/>
              </a:xfrm>
            </p:grpSpPr>
            <p:sp>
              <p:nvSpPr>
                <p:cNvPr id="784" name="Parallelogram 78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5" name="Parallelogram 78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6" name="Parallelogram 78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787" name="Group 786"/>
              <p:cNvGrpSpPr/>
              <p:nvPr/>
            </p:nvGrpSpPr>
            <p:grpSpPr>
              <a:xfrm>
                <a:off x="7246215" y="1581789"/>
                <a:ext cx="1101832" cy="1017610"/>
                <a:chOff x="793666" y="4918486"/>
                <a:chExt cx="884240" cy="810380"/>
              </a:xfrm>
            </p:grpSpPr>
            <p:sp>
              <p:nvSpPr>
                <p:cNvPr id="788" name="Parallelogram 787"/>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9" name="Parallelogram 788"/>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0" name="Parallelogram 789"/>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792" name="Parallelogram 791"/>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3" name="Parallelogram 792"/>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4" name="Parallelogram 793"/>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5" name="Parallelogram 794"/>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6" name="Parallelogram 795"/>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7" name="Parallelogram 796"/>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8" name="Parallelogram 797"/>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9" name="Parallelogram 798"/>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00" name="Parallelogram 799"/>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01" name="Parallelogram 800"/>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02" name="Parallelogram 801"/>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03" name="Parallelogram 802"/>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806" name="Group 805"/>
              <p:cNvGrpSpPr/>
              <p:nvPr/>
            </p:nvGrpSpPr>
            <p:grpSpPr>
              <a:xfrm>
                <a:off x="3652654" y="1667205"/>
                <a:ext cx="2487134" cy="1476894"/>
                <a:chOff x="3652654" y="1667205"/>
                <a:chExt cx="2487134" cy="1476894"/>
              </a:xfrm>
            </p:grpSpPr>
            <p:pic>
              <p:nvPicPr>
                <p:cNvPr id="807"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63525" y="2669436"/>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22308" y="2328222"/>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75622" y="199717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0"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2654" y="166720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1" name="Group 810"/>
              <p:cNvGrpSpPr/>
              <p:nvPr/>
            </p:nvGrpSpPr>
            <p:grpSpPr>
              <a:xfrm>
                <a:off x="5316714" y="986101"/>
                <a:ext cx="2391786" cy="1462548"/>
                <a:chOff x="5316714" y="986101"/>
                <a:chExt cx="2391786" cy="1462548"/>
              </a:xfrm>
            </p:grpSpPr>
            <p:pic>
              <p:nvPicPr>
                <p:cNvPr id="812"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3"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4"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5"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6" name="Parallelogram 815"/>
              <p:cNvSpPr/>
              <p:nvPr/>
            </p:nvSpPr>
            <p:spPr bwMode="auto">
              <a:xfrm rot="20019349">
                <a:off x="2033289" y="2616949"/>
                <a:ext cx="797951" cy="486588"/>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17" name="Parallelogram 816"/>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18" name="Parallelogram 817"/>
              <p:cNvSpPr/>
              <p:nvPr/>
            </p:nvSpPr>
            <p:spPr bwMode="auto">
              <a:xfrm rot="12464147">
                <a:off x="1768281" y="2233717"/>
                <a:ext cx="868382"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19" name="Parallelogram 818"/>
              <p:cNvSpPr/>
              <p:nvPr/>
            </p:nvSpPr>
            <p:spPr bwMode="auto">
              <a:xfrm rot="20019349">
                <a:off x="2660073" y="2932400"/>
                <a:ext cx="797951" cy="478772"/>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0" name="Parallelogram 819"/>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1" name="Parallelogram 820"/>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2" name="Parallelogram 821"/>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3" name="Parallelogram 822"/>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4" name="Parallelogram 823"/>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5" name="Parallelogram 824"/>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6" name="Parallelogram 825"/>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7" name="Parallelogram 826"/>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8" name="Parallelogram 827"/>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29" name="Parallelogram 828"/>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30" name="Parallelogram 829"/>
              <p:cNvSpPr/>
              <p:nvPr/>
            </p:nvSpPr>
            <p:spPr bwMode="auto">
              <a:xfrm rot="20019349">
                <a:off x="5220784" y="4279612"/>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31" name="Parallelogram 830"/>
              <p:cNvSpPr/>
              <p:nvPr/>
            </p:nvSpPr>
            <p:spPr bwMode="auto">
              <a:xfrm rot="5400000">
                <a:off x="4751479" y="4292699"/>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32" name="Parallelogram 831"/>
              <p:cNvSpPr/>
              <p:nvPr/>
            </p:nvSpPr>
            <p:spPr bwMode="auto">
              <a:xfrm rot="12464147">
                <a:off x="4961785" y="3895671"/>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833" name="Group 832"/>
              <p:cNvGrpSpPr/>
              <p:nvPr/>
            </p:nvGrpSpPr>
            <p:grpSpPr>
              <a:xfrm>
                <a:off x="1668783" y="2628520"/>
                <a:ext cx="3760623" cy="2123142"/>
                <a:chOff x="2031338" y="2385085"/>
                <a:chExt cx="3760623" cy="2123142"/>
              </a:xfrm>
            </p:grpSpPr>
            <p:pic>
              <p:nvPicPr>
                <p:cNvPr id="834"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21399" y="335209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5"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1995" y="36897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6"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20461" y="4039914"/>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7"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8"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0" name="Parallelogram 839"/>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841" name="Group 840"/>
              <p:cNvGrpSpPr/>
              <p:nvPr/>
            </p:nvGrpSpPr>
            <p:grpSpPr>
              <a:xfrm>
                <a:off x="1967148" y="706938"/>
                <a:ext cx="5964965" cy="3517729"/>
                <a:chOff x="1967148" y="706938"/>
                <a:chExt cx="5964965" cy="3517729"/>
              </a:xfrm>
            </p:grpSpPr>
            <p:grpSp>
              <p:nvGrpSpPr>
                <p:cNvPr id="842" name="Group 841"/>
                <p:cNvGrpSpPr/>
                <p:nvPr/>
              </p:nvGrpSpPr>
              <p:grpSpPr>
                <a:xfrm>
                  <a:off x="5566672" y="706938"/>
                  <a:ext cx="440304" cy="202234"/>
                  <a:chOff x="5452189" y="4379523"/>
                  <a:chExt cx="273051" cy="125413"/>
                </a:xfrm>
              </p:grpSpPr>
              <p:sp>
                <p:nvSpPr>
                  <p:cNvPr id="88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 name="Group 842"/>
                <p:cNvGrpSpPr/>
                <p:nvPr/>
              </p:nvGrpSpPr>
              <p:grpSpPr>
                <a:xfrm>
                  <a:off x="6172024" y="1012213"/>
                  <a:ext cx="440304" cy="202234"/>
                  <a:chOff x="5452189" y="4379523"/>
                  <a:chExt cx="273051" cy="125413"/>
                </a:xfrm>
              </p:grpSpPr>
              <p:sp>
                <p:nvSpPr>
                  <p:cNvPr id="88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 name="Group 843"/>
                <p:cNvGrpSpPr/>
                <p:nvPr/>
              </p:nvGrpSpPr>
              <p:grpSpPr>
                <a:xfrm>
                  <a:off x="6847022" y="1373426"/>
                  <a:ext cx="440304" cy="202234"/>
                  <a:chOff x="5452189" y="4379523"/>
                  <a:chExt cx="273051" cy="125413"/>
                </a:xfrm>
              </p:grpSpPr>
              <p:sp>
                <p:nvSpPr>
                  <p:cNvPr id="88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5" name="Group 844"/>
                <p:cNvGrpSpPr/>
                <p:nvPr/>
              </p:nvGrpSpPr>
              <p:grpSpPr>
                <a:xfrm>
                  <a:off x="7491809" y="1714642"/>
                  <a:ext cx="440304" cy="202234"/>
                  <a:chOff x="5452189" y="4379523"/>
                  <a:chExt cx="273051" cy="125413"/>
                </a:xfrm>
              </p:grpSpPr>
              <p:sp>
                <p:nvSpPr>
                  <p:cNvPr id="87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6" name="Group 845"/>
                <p:cNvGrpSpPr/>
                <p:nvPr/>
              </p:nvGrpSpPr>
              <p:grpSpPr>
                <a:xfrm>
                  <a:off x="3952904" y="1402405"/>
                  <a:ext cx="440304" cy="202234"/>
                  <a:chOff x="5452189" y="4379523"/>
                  <a:chExt cx="273051" cy="125413"/>
                </a:xfrm>
              </p:grpSpPr>
              <p:sp>
                <p:nvSpPr>
                  <p:cNvPr id="87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47"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48" name="Group 847"/>
                <p:cNvGrpSpPr/>
                <p:nvPr/>
              </p:nvGrpSpPr>
              <p:grpSpPr>
                <a:xfrm>
                  <a:off x="5233254" y="2068893"/>
                  <a:ext cx="440304" cy="202234"/>
                  <a:chOff x="5452189" y="4379523"/>
                  <a:chExt cx="273051" cy="125413"/>
                </a:xfrm>
              </p:grpSpPr>
              <p:sp>
                <p:nvSpPr>
                  <p:cNvPr id="86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49"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0"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1"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52" name="Group 851"/>
                <p:cNvGrpSpPr/>
                <p:nvPr/>
              </p:nvGrpSpPr>
              <p:grpSpPr>
                <a:xfrm>
                  <a:off x="3869242" y="3340803"/>
                  <a:ext cx="440304" cy="202234"/>
                  <a:chOff x="5452189" y="4379523"/>
                  <a:chExt cx="273051" cy="125413"/>
                </a:xfrm>
              </p:grpSpPr>
              <p:sp>
                <p:nvSpPr>
                  <p:cNvPr id="86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53"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54" name="Group 853"/>
                <p:cNvGrpSpPr/>
                <p:nvPr/>
              </p:nvGrpSpPr>
              <p:grpSpPr>
                <a:xfrm>
                  <a:off x="5141353" y="4022433"/>
                  <a:ext cx="440304" cy="202234"/>
                  <a:chOff x="5452189" y="4379523"/>
                  <a:chExt cx="273051" cy="125413"/>
                </a:xfrm>
              </p:grpSpPr>
              <p:sp>
                <p:nvSpPr>
                  <p:cNvPr id="86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55" name="Group 854"/>
                <p:cNvGrpSpPr/>
                <p:nvPr/>
              </p:nvGrpSpPr>
              <p:grpSpPr>
                <a:xfrm>
                  <a:off x="2588892" y="2674315"/>
                  <a:ext cx="440304" cy="202234"/>
                  <a:chOff x="5452189" y="4379523"/>
                  <a:chExt cx="273051" cy="125413"/>
                </a:xfrm>
              </p:grpSpPr>
              <p:sp>
                <p:nvSpPr>
                  <p:cNvPr id="85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pic>
        <p:nvPicPr>
          <p:cNvPr id="1074" name="Picture 10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1004" y="2151733"/>
            <a:ext cx="7913294" cy="4657748"/>
          </a:xfrm>
          <a:prstGeom prst="rect">
            <a:avLst/>
          </a:prstGeom>
        </p:spPr>
      </p:pic>
      <p:grpSp>
        <p:nvGrpSpPr>
          <p:cNvPr id="1075" name="Group 1074"/>
          <p:cNvGrpSpPr/>
          <p:nvPr/>
        </p:nvGrpSpPr>
        <p:grpSpPr>
          <a:xfrm>
            <a:off x="4147371" y="2017281"/>
            <a:ext cx="8019804" cy="4239728"/>
            <a:chOff x="2837818" y="2540009"/>
            <a:chExt cx="8019804" cy="4239728"/>
          </a:xfrm>
        </p:grpSpPr>
        <p:sp>
          <p:nvSpPr>
            <p:cNvPr id="1076"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1077"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1078"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p>
          </p:txBody>
        </p:sp>
        <p:sp>
          <p:nvSpPr>
            <p:cNvPr id="1079" name="TextBox 1078"/>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Physical Infrastructure</a:t>
              </a:r>
            </a:p>
          </p:txBody>
        </p:sp>
      </p:grpSp>
      <p:sp>
        <p:nvSpPr>
          <p:cNvPr id="1080" name="Freeform 5"/>
          <p:cNvSpPr>
            <a:spLocks/>
          </p:cNvSpPr>
          <p:nvPr/>
        </p:nvSpPr>
        <p:spPr bwMode="auto">
          <a:xfrm>
            <a:off x="4166072" y="2000031"/>
            <a:ext cx="7975250" cy="3882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a:p>
        </p:txBody>
      </p:sp>
      <p:sp>
        <p:nvSpPr>
          <p:cNvPr id="1081" name="Parallelogram 1080"/>
          <p:cNvSpPr/>
          <p:nvPr/>
        </p:nvSpPr>
        <p:spPr bwMode="auto">
          <a:xfrm rot="12339937" flipV="1">
            <a:off x="3860634" y="4598949"/>
            <a:ext cx="4609482" cy="303004"/>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grpSp>
        <p:nvGrpSpPr>
          <p:cNvPr id="19" name="core"/>
          <p:cNvGrpSpPr/>
          <p:nvPr/>
        </p:nvGrpSpPr>
        <p:grpSpPr>
          <a:xfrm>
            <a:off x="433242" y="4565251"/>
            <a:ext cx="2876104" cy="1493574"/>
            <a:chOff x="433242" y="4565251"/>
            <a:chExt cx="2876104" cy="1493574"/>
          </a:xfrm>
        </p:grpSpPr>
        <p:pic>
          <p:nvPicPr>
            <p:cNvPr id="923" name="Picture 9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42" y="5289531"/>
              <a:ext cx="751217" cy="444687"/>
            </a:xfrm>
            <a:prstGeom prst="rect">
              <a:avLst/>
            </a:prstGeom>
          </p:spPr>
        </p:pic>
        <p:pic>
          <p:nvPicPr>
            <p:cNvPr id="924" name="Picture 9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495" y="5614138"/>
              <a:ext cx="751217" cy="444687"/>
            </a:xfrm>
            <a:prstGeom prst="rect">
              <a:avLst/>
            </a:prstGeom>
          </p:spPr>
        </p:pic>
        <p:grpSp>
          <p:nvGrpSpPr>
            <p:cNvPr id="925" name="Group 924"/>
            <p:cNvGrpSpPr/>
            <p:nvPr/>
          </p:nvGrpSpPr>
          <p:grpSpPr>
            <a:xfrm>
              <a:off x="2218903" y="4565251"/>
              <a:ext cx="622386" cy="299139"/>
              <a:chOff x="3402012" y="3110708"/>
              <a:chExt cx="1824038" cy="820738"/>
            </a:xfrm>
          </p:grpSpPr>
          <p:sp>
            <p:nvSpPr>
              <p:cNvPr id="950"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1"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2"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3"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4"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5"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6"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7"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8"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30" name="Group 929"/>
            <p:cNvGrpSpPr/>
            <p:nvPr/>
          </p:nvGrpSpPr>
          <p:grpSpPr>
            <a:xfrm>
              <a:off x="2686960" y="5022014"/>
              <a:ext cx="622386" cy="299139"/>
              <a:chOff x="3471316" y="5432442"/>
              <a:chExt cx="1116006" cy="536389"/>
            </a:xfrm>
          </p:grpSpPr>
          <p:sp>
            <p:nvSpPr>
              <p:cNvPr id="941"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2"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3"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4"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5"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6"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7"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8"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9"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92" name="switches"/>
          <p:cNvGrpSpPr/>
          <p:nvPr/>
        </p:nvGrpSpPr>
        <p:grpSpPr>
          <a:xfrm>
            <a:off x="1010517" y="4780293"/>
            <a:ext cx="3226520" cy="2165133"/>
            <a:chOff x="5141353" y="4267154"/>
            <a:chExt cx="5785498" cy="3882317"/>
          </a:xfrm>
        </p:grpSpPr>
        <p:cxnSp>
          <p:nvCxnSpPr>
            <p:cNvPr id="893" name="Straight Connector 892"/>
            <p:cNvCxnSpPr/>
            <p:nvPr/>
          </p:nvCxnSpPr>
          <p:spPr>
            <a:xfrm flipH="1" flipV="1">
              <a:off x="7873465" y="4312753"/>
              <a:ext cx="616351" cy="2058238"/>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4" name="Straight Connector 893"/>
            <p:cNvCxnSpPr/>
            <p:nvPr/>
          </p:nvCxnSpPr>
          <p:spPr>
            <a:xfrm flipH="1" flipV="1">
              <a:off x="9053203" y="4993379"/>
              <a:ext cx="1033884" cy="4059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5" name="Straight Connector 894"/>
            <p:cNvCxnSpPr/>
            <p:nvPr/>
          </p:nvCxnSpPr>
          <p:spPr>
            <a:xfrm flipH="1">
              <a:off x="5199712" y="5404471"/>
              <a:ext cx="4889349" cy="14561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6" name="Straight Connector 895"/>
            <p:cNvCxnSpPr/>
            <p:nvPr/>
          </p:nvCxnSpPr>
          <p:spPr>
            <a:xfrm flipH="1">
              <a:off x="8678893" y="5609518"/>
              <a:ext cx="1749173" cy="80725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7" name="Straight Connector 896"/>
            <p:cNvCxnSpPr/>
            <p:nvPr/>
          </p:nvCxnSpPr>
          <p:spPr>
            <a:xfrm flipH="1" flipV="1">
              <a:off x="6406548" y="6218051"/>
              <a:ext cx="2088545" cy="145936"/>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8" name="Straight Connector 897"/>
            <p:cNvCxnSpPr/>
            <p:nvPr/>
          </p:nvCxnSpPr>
          <p:spPr>
            <a:xfrm flipH="1" flipV="1">
              <a:off x="5199712" y="5550081"/>
              <a:ext cx="3295381" cy="80832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9" name="Straight Connector 898"/>
            <p:cNvCxnSpPr/>
            <p:nvPr/>
          </p:nvCxnSpPr>
          <p:spPr>
            <a:xfrm flipH="1">
              <a:off x="5558303" y="5767927"/>
              <a:ext cx="4909439" cy="2381544"/>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0" name="Straight Connector 899"/>
            <p:cNvCxnSpPr/>
            <p:nvPr/>
          </p:nvCxnSpPr>
          <p:spPr>
            <a:xfrm flipH="1">
              <a:off x="6407206" y="5404471"/>
              <a:ext cx="3681855" cy="78668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1" name="Straight Connector 900"/>
            <p:cNvCxnSpPr/>
            <p:nvPr/>
          </p:nvCxnSpPr>
          <p:spPr>
            <a:xfrm flipH="1">
              <a:off x="5141353" y="6498537"/>
              <a:ext cx="2930432" cy="140717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2" name="Straight Connector 901"/>
            <p:cNvCxnSpPr/>
            <p:nvPr/>
          </p:nvCxnSpPr>
          <p:spPr>
            <a:xfrm flipV="1">
              <a:off x="8508366" y="5189686"/>
              <a:ext cx="162806" cy="118130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3" name="Straight Connector 902"/>
            <p:cNvCxnSpPr/>
            <p:nvPr/>
          </p:nvCxnSpPr>
          <p:spPr>
            <a:xfrm flipH="1" flipV="1">
              <a:off x="8322145" y="4267154"/>
              <a:ext cx="1766916" cy="1137317"/>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04" name="Picture 9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251" y="5203556"/>
              <a:ext cx="1371600" cy="811924"/>
            </a:xfrm>
            <a:prstGeom prst="rect">
              <a:avLst/>
            </a:prstGeom>
          </p:spPr>
        </p:pic>
        <p:pic>
          <p:nvPicPr>
            <p:cNvPr id="905" name="Picture 9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603" y="5995356"/>
              <a:ext cx="1371600" cy="811924"/>
            </a:xfrm>
            <a:prstGeom prst="rect">
              <a:avLst/>
            </a:prstGeom>
          </p:spPr>
        </p:pic>
      </p:grpSp>
      <p:sp>
        <p:nvSpPr>
          <p:cNvPr id="1082" name="Parallelogram 1081"/>
          <p:cNvSpPr/>
          <p:nvPr/>
        </p:nvSpPr>
        <p:spPr bwMode="auto">
          <a:xfrm rot="9253198">
            <a:off x="7871118" y="4612147"/>
            <a:ext cx="4563286" cy="295464"/>
          </a:xfrm>
          <a:prstGeom prst="parallelogram">
            <a:avLst>
              <a:gd name="adj" fmla="val 48935"/>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83" name="Parallelogram 1082"/>
          <p:cNvSpPr/>
          <p:nvPr/>
        </p:nvSpPr>
        <p:spPr bwMode="auto">
          <a:xfrm rot="1552040">
            <a:off x="4561838" y="1899323"/>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84" name="TextBox 1083"/>
          <p:cNvSpPr txBox="1"/>
          <p:nvPr/>
        </p:nvSpPr>
        <p:spPr bwMode="auto">
          <a:xfrm rot="21360000">
            <a:off x="6878280" y="5311510"/>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Core Services</a:t>
            </a:r>
          </a:p>
        </p:txBody>
      </p:sp>
      <p:sp>
        <p:nvSpPr>
          <p:cNvPr id="1087" name="Parallelogram 1086"/>
          <p:cNvSpPr/>
          <p:nvPr/>
        </p:nvSpPr>
        <p:spPr bwMode="auto">
          <a:xfrm rot="12339937" flipV="1">
            <a:off x="3858124" y="4198989"/>
            <a:ext cx="4625462" cy="366343"/>
          </a:xfrm>
          <a:prstGeom prst="parallelogram">
            <a:avLst>
              <a:gd name="adj" fmla="val 46708"/>
            </a:avLst>
          </a:prstGeom>
          <a:solidFill>
            <a:schemeClr val="bg2">
              <a:lumMod val="50000"/>
              <a:alpha val="3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88" name="Parallelogram 1087"/>
          <p:cNvSpPr/>
          <p:nvPr/>
        </p:nvSpPr>
        <p:spPr bwMode="auto">
          <a:xfrm rot="9253198">
            <a:off x="7872587" y="4197402"/>
            <a:ext cx="4576208" cy="377985"/>
          </a:xfrm>
          <a:prstGeom prst="parallelogram">
            <a:avLst>
              <a:gd name="adj" fmla="val 48935"/>
            </a:avLst>
          </a:prstGeom>
          <a:solidFill>
            <a:schemeClr val="bg2">
              <a:lumMod val="50000"/>
              <a:alpha val="4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grpSp>
        <p:nvGrpSpPr>
          <p:cNvPr id="906" name="edge"/>
          <p:cNvGrpSpPr/>
          <p:nvPr/>
        </p:nvGrpSpPr>
        <p:grpSpPr>
          <a:xfrm>
            <a:off x="956200" y="4849684"/>
            <a:ext cx="3109615" cy="1296471"/>
            <a:chOff x="2902450" y="3708565"/>
            <a:chExt cx="5575876" cy="2324713"/>
          </a:xfrm>
        </p:grpSpPr>
        <p:cxnSp>
          <p:nvCxnSpPr>
            <p:cNvPr id="907" name="Straight Connector 906"/>
            <p:cNvCxnSpPr/>
            <p:nvPr/>
          </p:nvCxnSpPr>
          <p:spPr>
            <a:xfrm>
              <a:off x="7945365" y="4234508"/>
              <a:ext cx="368044" cy="50439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8" name="Straight Connector 907"/>
            <p:cNvCxnSpPr/>
            <p:nvPr/>
          </p:nvCxnSpPr>
          <p:spPr>
            <a:xfrm flipV="1">
              <a:off x="7270662" y="4210050"/>
              <a:ext cx="524744" cy="925501"/>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9" name="Straight Connector 908"/>
            <p:cNvCxnSpPr/>
            <p:nvPr/>
          </p:nvCxnSpPr>
          <p:spPr>
            <a:xfrm>
              <a:off x="3729925" y="4561199"/>
              <a:ext cx="4566380" cy="14903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0" name="Straight Connector 909"/>
            <p:cNvCxnSpPr/>
            <p:nvPr/>
          </p:nvCxnSpPr>
          <p:spPr>
            <a:xfrm flipV="1">
              <a:off x="4690211" y="4721878"/>
              <a:ext cx="3583047" cy="671875"/>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1" name="Straight Connector 910"/>
            <p:cNvCxnSpPr/>
            <p:nvPr/>
          </p:nvCxnSpPr>
          <p:spPr>
            <a:xfrm flipV="1">
              <a:off x="7231193" y="4729193"/>
              <a:ext cx="1084759" cy="4513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2" name="Straight Connector 911"/>
            <p:cNvCxnSpPr/>
            <p:nvPr/>
          </p:nvCxnSpPr>
          <p:spPr>
            <a:xfrm flipV="1">
              <a:off x="6128569" y="5288400"/>
              <a:ext cx="1096687" cy="248167"/>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3" name="Straight Connector 912"/>
            <p:cNvCxnSpPr/>
            <p:nvPr/>
          </p:nvCxnSpPr>
          <p:spPr>
            <a:xfrm flipH="1">
              <a:off x="4724844" y="4730976"/>
              <a:ext cx="3547999" cy="73680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4" name="Straight Connector 913"/>
            <p:cNvCxnSpPr/>
            <p:nvPr/>
          </p:nvCxnSpPr>
          <p:spPr>
            <a:xfrm flipH="1" flipV="1">
              <a:off x="3810301" y="4596559"/>
              <a:ext cx="2350819" cy="9485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5" name="Straight Connector 914"/>
            <p:cNvCxnSpPr/>
            <p:nvPr/>
          </p:nvCxnSpPr>
          <p:spPr>
            <a:xfrm flipH="1">
              <a:off x="4649182" y="5551842"/>
              <a:ext cx="1497439" cy="5066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6" name="Straight Connector 915"/>
            <p:cNvCxnSpPr/>
            <p:nvPr/>
          </p:nvCxnSpPr>
          <p:spPr>
            <a:xfrm flipV="1">
              <a:off x="3872955" y="4153097"/>
              <a:ext cx="3653832" cy="4157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7" name="Straight Connector 916"/>
            <p:cNvCxnSpPr/>
            <p:nvPr/>
          </p:nvCxnSpPr>
          <p:spPr>
            <a:xfrm flipV="1">
              <a:off x="6132602" y="4194074"/>
              <a:ext cx="1258885" cy="133874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18" name="Picture 9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726" y="3708565"/>
              <a:ext cx="1371600" cy="811925"/>
            </a:xfrm>
            <a:prstGeom prst="rect">
              <a:avLst/>
            </a:prstGeom>
          </p:spPr>
        </p:pic>
        <p:pic>
          <p:nvPicPr>
            <p:cNvPr id="919" name="Picture 9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547" y="5221353"/>
              <a:ext cx="1371600" cy="811925"/>
            </a:xfrm>
            <a:prstGeom prst="rect">
              <a:avLst/>
            </a:prstGeom>
          </p:spPr>
        </p:pic>
        <p:pic>
          <p:nvPicPr>
            <p:cNvPr id="920" name="Picture 9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450" y="4068944"/>
              <a:ext cx="1371600" cy="813895"/>
            </a:xfrm>
            <a:prstGeom prst="rect">
              <a:avLst/>
            </a:prstGeom>
          </p:spPr>
        </p:pic>
        <p:pic>
          <p:nvPicPr>
            <p:cNvPr id="921" name="Picture 9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490" y="4907955"/>
              <a:ext cx="1371600" cy="811925"/>
            </a:xfrm>
            <a:prstGeom prst="rect">
              <a:avLst/>
            </a:prstGeom>
          </p:spPr>
        </p:pic>
      </p:grpSp>
      <p:sp>
        <p:nvSpPr>
          <p:cNvPr id="1086" name="Parallelogram 1085"/>
          <p:cNvSpPr/>
          <p:nvPr/>
        </p:nvSpPr>
        <p:spPr bwMode="auto">
          <a:xfrm rot="1552040">
            <a:off x="4571110" y="1484818"/>
            <a:ext cx="7181705" cy="3473969"/>
          </a:xfrm>
          <a:prstGeom prst="parallelogram">
            <a:avLst>
              <a:gd name="adj" fmla="val 79555"/>
            </a:avLst>
          </a:prstGeom>
          <a:solidFill>
            <a:schemeClr val="bg2">
              <a:lumMod val="50000"/>
              <a:alpha val="3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89" name="TextBox 1088"/>
          <p:cNvSpPr txBox="1"/>
          <p:nvPr/>
        </p:nvSpPr>
        <p:spPr bwMode="auto">
          <a:xfrm rot="21360000">
            <a:off x="6855555" y="4896879"/>
            <a:ext cx="1319713" cy="22299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1600" b="1" dirty="0" smtClean="0">
                <a:gradFill>
                  <a:gsLst>
                    <a:gs pos="0">
                      <a:schemeClr val="tx1"/>
                    </a:gs>
                    <a:gs pos="100000">
                      <a:schemeClr val="tx1"/>
                    </a:gs>
                  </a:gsLst>
                  <a:lin ang="5400000" scaled="1"/>
                </a:gradFill>
              </a:rPr>
              <a:t>Edge Services</a:t>
            </a:r>
          </a:p>
        </p:txBody>
      </p:sp>
      <p:sp>
        <p:nvSpPr>
          <p:cNvPr id="1090" name="Parallelogram 1089"/>
          <p:cNvSpPr/>
          <p:nvPr/>
        </p:nvSpPr>
        <p:spPr bwMode="auto">
          <a:xfrm rot="12374211" flipV="1">
            <a:off x="7480943" y="1227964"/>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91" name="Parallelogram 1090"/>
          <p:cNvSpPr/>
          <p:nvPr/>
        </p:nvSpPr>
        <p:spPr bwMode="auto">
          <a:xfrm rot="9253198">
            <a:off x="7541660" y="3156993"/>
            <a:ext cx="5256208"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grpSp>
        <p:nvGrpSpPr>
          <p:cNvPr id="1092" name="Group 1091"/>
          <p:cNvGrpSpPr/>
          <p:nvPr/>
        </p:nvGrpSpPr>
        <p:grpSpPr>
          <a:xfrm>
            <a:off x="3773082" y="-424400"/>
            <a:ext cx="5274597" cy="4390734"/>
            <a:chOff x="2287101" y="-479047"/>
            <a:chExt cx="5274597" cy="4390734"/>
          </a:xfrm>
        </p:grpSpPr>
        <p:sp>
          <p:nvSpPr>
            <p:cNvPr id="1093" name="Parallelogram 1092"/>
            <p:cNvSpPr/>
            <p:nvPr/>
          </p:nvSpPr>
          <p:spPr bwMode="auto">
            <a:xfrm rot="9253198">
              <a:off x="2350090" y="1257418"/>
              <a:ext cx="5211608" cy="1721869"/>
            </a:xfrm>
            <a:prstGeom prst="parallelogram">
              <a:avLst>
                <a:gd name="adj" fmla="val 49258"/>
              </a:avLst>
            </a:prstGeom>
            <a:solidFill>
              <a:srgbClr val="00FA71">
                <a:alpha val="6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94" name="Parallelogram 1093"/>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95" name="Parallelogram 1094"/>
            <p:cNvSpPr/>
            <p:nvPr/>
          </p:nvSpPr>
          <p:spPr bwMode="auto">
            <a:xfrm rot="12179328" flipV="1">
              <a:off x="2287101" y="2113951"/>
              <a:ext cx="1083386" cy="1797736"/>
            </a:xfrm>
            <a:prstGeom prst="parallelogram">
              <a:avLst>
                <a:gd name="adj" fmla="val 68224"/>
              </a:avLst>
            </a:prstGeom>
            <a:solidFill>
              <a:srgbClr val="00B050">
                <a:alpha val="7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96" name="TextBox 1095"/>
            <p:cNvSpPr txBox="1"/>
            <p:nvPr/>
          </p:nvSpPr>
          <p:spPr bwMode="auto">
            <a:xfrm>
              <a:off x="2830435" y="1356976"/>
              <a:ext cx="2475934"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Windows Azure Portal (WAP)</a:t>
              </a:r>
            </a:p>
          </p:txBody>
        </p:sp>
      </p:grpSp>
      <p:grpSp>
        <p:nvGrpSpPr>
          <p:cNvPr id="1098" name="Group 1097"/>
          <p:cNvGrpSpPr/>
          <p:nvPr/>
        </p:nvGrpSpPr>
        <p:grpSpPr>
          <a:xfrm>
            <a:off x="4085640" y="-288923"/>
            <a:ext cx="5279657" cy="4390307"/>
            <a:chOff x="2599659" y="-343570"/>
            <a:chExt cx="5279657" cy="4390307"/>
          </a:xfrm>
        </p:grpSpPr>
        <p:sp>
          <p:nvSpPr>
            <p:cNvPr id="1099" name="Parallelogram 1098"/>
            <p:cNvSpPr/>
            <p:nvPr/>
          </p:nvSpPr>
          <p:spPr bwMode="auto">
            <a:xfrm rot="9253198">
              <a:off x="2657792" y="1393985"/>
              <a:ext cx="5221524" cy="1743264"/>
            </a:xfrm>
            <a:prstGeom prst="parallelogram">
              <a:avLst>
                <a:gd name="adj" fmla="val 49258"/>
              </a:avLst>
            </a:prstGeom>
            <a:solidFill>
              <a:schemeClr val="tx2">
                <a:alpha val="6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100" name="Parallelogram 1099"/>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01" name="Parallelogram 1100"/>
            <p:cNvSpPr/>
            <p:nvPr/>
          </p:nvSpPr>
          <p:spPr bwMode="auto">
            <a:xfrm rot="12179328" flipV="1">
              <a:off x="2599659" y="2249446"/>
              <a:ext cx="1083386" cy="1797291"/>
            </a:xfrm>
            <a:prstGeom prst="parallelogram">
              <a:avLst>
                <a:gd name="adj" fmla="val 68369"/>
              </a:avLst>
            </a:prstGeom>
            <a:solidFill>
              <a:schemeClr val="tx2">
                <a:lumMod val="75000"/>
                <a:alpha val="7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02" name="TextBox 1101"/>
            <p:cNvSpPr txBox="1"/>
            <p:nvPr/>
          </p:nvSpPr>
          <p:spPr bwMode="auto">
            <a:xfrm>
              <a:off x="3089466" y="1429865"/>
              <a:ext cx="2792816"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Virtual Machine Manager (VMM)</a:t>
              </a:r>
            </a:p>
          </p:txBody>
        </p:sp>
      </p:grpSp>
      <p:grpSp>
        <p:nvGrpSpPr>
          <p:cNvPr id="1338" name="wires"/>
          <p:cNvGrpSpPr/>
          <p:nvPr/>
        </p:nvGrpSpPr>
        <p:grpSpPr>
          <a:xfrm>
            <a:off x="5554055" y="1895853"/>
            <a:ext cx="3092915" cy="2206275"/>
            <a:chOff x="410555" y="3600828"/>
            <a:chExt cx="3092915" cy="2206275"/>
          </a:xfrm>
        </p:grpSpPr>
        <p:cxnSp>
          <p:nvCxnSpPr>
            <p:cNvPr id="1339" name="Straight Connector 1338"/>
            <p:cNvCxnSpPr/>
            <p:nvPr/>
          </p:nvCxnSpPr>
          <p:spPr>
            <a:xfrm flipH="1" flipV="1">
              <a:off x="2422477" y="3600828"/>
              <a:ext cx="120611" cy="104652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0" name="Straight Connector 1339"/>
            <p:cNvCxnSpPr/>
            <p:nvPr/>
          </p:nvCxnSpPr>
          <p:spPr>
            <a:xfrm flipV="1">
              <a:off x="2543088" y="3774796"/>
              <a:ext cx="225997" cy="87255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1" name="Straight Connector 1340"/>
            <p:cNvCxnSpPr/>
            <p:nvPr/>
          </p:nvCxnSpPr>
          <p:spPr>
            <a:xfrm flipV="1">
              <a:off x="2541761" y="3970013"/>
              <a:ext cx="595181" cy="67601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2" name="Straight Connector 1341"/>
            <p:cNvCxnSpPr/>
            <p:nvPr/>
          </p:nvCxnSpPr>
          <p:spPr>
            <a:xfrm flipV="1">
              <a:off x="2544417" y="4163901"/>
              <a:ext cx="959053" cy="48079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3" name="Straight Connector 1342"/>
            <p:cNvCxnSpPr/>
            <p:nvPr/>
          </p:nvCxnSpPr>
          <p:spPr>
            <a:xfrm flipH="1" flipV="1">
              <a:off x="1524748" y="3985949"/>
              <a:ext cx="1485700" cy="1121441"/>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4" name="Straight Connector 1343"/>
            <p:cNvCxnSpPr/>
            <p:nvPr/>
          </p:nvCxnSpPr>
          <p:spPr>
            <a:xfrm flipH="1" flipV="1">
              <a:off x="1874013" y="4171869"/>
              <a:ext cx="1132657" cy="93448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5" name="Straight Connector 1344"/>
            <p:cNvCxnSpPr/>
            <p:nvPr/>
          </p:nvCxnSpPr>
          <p:spPr>
            <a:xfrm flipH="1" flipV="1">
              <a:off x="2231245" y="4353805"/>
              <a:ext cx="773988" cy="75170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6" name="Straight Connector 1345"/>
            <p:cNvCxnSpPr/>
            <p:nvPr/>
          </p:nvCxnSpPr>
          <p:spPr>
            <a:xfrm flipH="1" flipV="1">
              <a:off x="2593789" y="4550349"/>
              <a:ext cx="410116" cy="553836"/>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7" name="Straight Connector 1346"/>
            <p:cNvCxnSpPr/>
            <p:nvPr/>
          </p:nvCxnSpPr>
          <p:spPr>
            <a:xfrm flipH="1" flipV="1">
              <a:off x="762475" y="4696430"/>
              <a:ext cx="79444" cy="7902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8" name="Straight Connector 1347"/>
            <p:cNvCxnSpPr/>
            <p:nvPr/>
          </p:nvCxnSpPr>
          <p:spPr>
            <a:xfrm flipH="1" flipV="1">
              <a:off x="410555" y="4519805"/>
              <a:ext cx="431364" cy="96551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9" name="Straight Connector 1348"/>
            <p:cNvCxnSpPr/>
            <p:nvPr/>
          </p:nvCxnSpPr>
          <p:spPr>
            <a:xfrm flipV="1">
              <a:off x="839263" y="4878366"/>
              <a:ext cx="271149" cy="60828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0" name="Straight Connector 1349"/>
            <p:cNvCxnSpPr/>
            <p:nvPr/>
          </p:nvCxnSpPr>
          <p:spPr>
            <a:xfrm flipH="1" flipV="1">
              <a:off x="1467644" y="5061630"/>
              <a:ext cx="32619" cy="744626"/>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1" name="Straight Connector 1350"/>
            <p:cNvCxnSpPr/>
            <p:nvPr/>
          </p:nvCxnSpPr>
          <p:spPr>
            <a:xfrm flipV="1">
              <a:off x="1495296" y="5258174"/>
              <a:ext cx="334893" cy="548081"/>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2" name="Straight Connector 1351"/>
            <p:cNvCxnSpPr/>
            <p:nvPr/>
          </p:nvCxnSpPr>
          <p:spPr>
            <a:xfrm flipV="1">
              <a:off x="1497323" y="5448079"/>
              <a:ext cx="692754" cy="359024"/>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59" name="top"/>
          <p:cNvGrpSpPr/>
          <p:nvPr/>
        </p:nvGrpSpPr>
        <p:grpSpPr>
          <a:xfrm>
            <a:off x="268195" y="3106097"/>
            <a:ext cx="3724965" cy="2415447"/>
            <a:chOff x="1668783" y="582125"/>
            <a:chExt cx="6679264" cy="4331157"/>
          </a:xfrm>
        </p:grpSpPr>
        <p:grpSp>
          <p:nvGrpSpPr>
            <p:cNvPr id="960" name="Group 959"/>
            <p:cNvGrpSpPr/>
            <p:nvPr/>
          </p:nvGrpSpPr>
          <p:grpSpPr>
            <a:xfrm>
              <a:off x="5329515" y="582125"/>
              <a:ext cx="1101832" cy="1017610"/>
              <a:chOff x="793666" y="4918486"/>
              <a:chExt cx="884240" cy="810380"/>
            </a:xfrm>
          </p:grpSpPr>
          <p:sp>
            <p:nvSpPr>
              <p:cNvPr id="1071" name="Parallelogram 107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2" name="Parallelogram 107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3" name="Parallelogram 107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961" name="Group 960"/>
            <p:cNvGrpSpPr/>
            <p:nvPr/>
          </p:nvGrpSpPr>
          <p:grpSpPr>
            <a:xfrm>
              <a:off x="5947574" y="885451"/>
              <a:ext cx="1101832" cy="1017610"/>
              <a:chOff x="793666" y="4918486"/>
              <a:chExt cx="884240" cy="810380"/>
            </a:xfrm>
          </p:grpSpPr>
          <p:sp>
            <p:nvSpPr>
              <p:cNvPr id="1068" name="Parallelogram 1067"/>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9" name="Parallelogram 1068"/>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0" name="Parallelogram 1069"/>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962" name="Group 961"/>
            <p:cNvGrpSpPr/>
            <p:nvPr/>
          </p:nvGrpSpPr>
          <p:grpSpPr>
            <a:xfrm>
              <a:off x="6601428" y="1240573"/>
              <a:ext cx="1101832" cy="1017610"/>
              <a:chOff x="793666" y="4918486"/>
              <a:chExt cx="884240" cy="810380"/>
            </a:xfrm>
          </p:grpSpPr>
          <p:sp>
            <p:nvSpPr>
              <p:cNvPr id="1065" name="Parallelogram 1064"/>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6" name="Parallelogram 1065"/>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7" name="Parallelogram 1066"/>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963" name="Group 962"/>
            <p:cNvGrpSpPr/>
            <p:nvPr/>
          </p:nvGrpSpPr>
          <p:grpSpPr>
            <a:xfrm>
              <a:off x="7246215" y="1581789"/>
              <a:ext cx="1101832" cy="1017610"/>
              <a:chOff x="793666" y="4918486"/>
              <a:chExt cx="884240" cy="810380"/>
            </a:xfrm>
          </p:grpSpPr>
          <p:sp>
            <p:nvSpPr>
              <p:cNvPr id="1062" name="Parallelogram 1061"/>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3" name="Parallelogram 1062"/>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4" name="Parallelogram 1063"/>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964" name="Parallelogram 963"/>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65" name="Parallelogram 964"/>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66" name="Parallelogram 965"/>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67" name="Parallelogram 966"/>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68" name="Parallelogram 967"/>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69" name="Parallelogram 968"/>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0" name="Parallelogram 969"/>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1" name="Parallelogram 970"/>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2" name="Parallelogram 971"/>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3" name="Parallelogram 972"/>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4" name="Parallelogram 973"/>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5" name="Parallelogram 974"/>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976" name="Group 975"/>
            <p:cNvGrpSpPr/>
            <p:nvPr/>
          </p:nvGrpSpPr>
          <p:grpSpPr>
            <a:xfrm>
              <a:off x="3652654" y="1667205"/>
              <a:ext cx="2487134" cy="1476894"/>
              <a:chOff x="3652654" y="1667205"/>
              <a:chExt cx="2487134" cy="1476894"/>
            </a:xfrm>
          </p:grpSpPr>
          <p:pic>
            <p:nvPicPr>
              <p:cNvPr id="1058"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63525" y="2669436"/>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22308" y="2328222"/>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75622" y="199717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2654" y="166720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77" name="Group 976"/>
            <p:cNvGrpSpPr/>
            <p:nvPr/>
          </p:nvGrpSpPr>
          <p:grpSpPr>
            <a:xfrm>
              <a:off x="5316714" y="986101"/>
              <a:ext cx="2391786" cy="1462548"/>
              <a:chOff x="5316714" y="986101"/>
              <a:chExt cx="2391786" cy="1462548"/>
            </a:xfrm>
          </p:grpSpPr>
          <p:pic>
            <p:nvPicPr>
              <p:cNvPr id="1054"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8" name="Parallelogram 977"/>
            <p:cNvSpPr/>
            <p:nvPr/>
          </p:nvSpPr>
          <p:spPr bwMode="auto">
            <a:xfrm rot="20019349">
              <a:off x="2033289" y="2616949"/>
              <a:ext cx="797951" cy="486588"/>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79" name="Parallelogram 978"/>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0" name="Parallelogram 979"/>
            <p:cNvSpPr/>
            <p:nvPr/>
          </p:nvSpPr>
          <p:spPr bwMode="auto">
            <a:xfrm rot="12464147">
              <a:off x="1768281" y="2233717"/>
              <a:ext cx="868382"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1" name="Parallelogram 980"/>
            <p:cNvSpPr/>
            <p:nvPr/>
          </p:nvSpPr>
          <p:spPr bwMode="auto">
            <a:xfrm rot="20019349">
              <a:off x="2660073" y="2932400"/>
              <a:ext cx="797951" cy="478772"/>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2" name="Parallelogram 981"/>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3" name="Parallelogram 982"/>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4" name="Parallelogram 983"/>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5" name="Parallelogram 984"/>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6" name="Parallelogram 985"/>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7" name="Parallelogram 986"/>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8" name="Parallelogram 987"/>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89" name="Parallelogram 988"/>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90" name="Parallelogram 989"/>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91" name="Parallelogram 990"/>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92" name="Parallelogram 991"/>
            <p:cNvSpPr/>
            <p:nvPr/>
          </p:nvSpPr>
          <p:spPr bwMode="auto">
            <a:xfrm rot="20019349">
              <a:off x="5220784" y="4279612"/>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93" name="Parallelogram 992"/>
            <p:cNvSpPr/>
            <p:nvPr/>
          </p:nvSpPr>
          <p:spPr bwMode="auto">
            <a:xfrm rot="5400000">
              <a:off x="4751479" y="4292699"/>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94" name="Parallelogram 993"/>
            <p:cNvSpPr/>
            <p:nvPr/>
          </p:nvSpPr>
          <p:spPr bwMode="auto">
            <a:xfrm rot="12464147">
              <a:off x="4961785" y="3895671"/>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995" name="Group 994"/>
            <p:cNvGrpSpPr/>
            <p:nvPr/>
          </p:nvGrpSpPr>
          <p:grpSpPr>
            <a:xfrm>
              <a:off x="1668783" y="2628520"/>
              <a:ext cx="3760623" cy="2123142"/>
              <a:chOff x="2031338" y="2385085"/>
              <a:chExt cx="3760623" cy="2123142"/>
            </a:xfrm>
          </p:grpSpPr>
          <p:pic>
            <p:nvPicPr>
              <p:cNvPr id="1048"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21399" y="335209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1995" y="36897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20461" y="4039914"/>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6" name="Parallelogram 995"/>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997" name="Group 996"/>
            <p:cNvGrpSpPr/>
            <p:nvPr/>
          </p:nvGrpSpPr>
          <p:grpSpPr>
            <a:xfrm>
              <a:off x="1967148" y="706938"/>
              <a:ext cx="5964965" cy="3517729"/>
              <a:chOff x="1967148" y="706938"/>
              <a:chExt cx="5964965" cy="3517729"/>
            </a:xfrm>
          </p:grpSpPr>
          <p:grpSp>
            <p:nvGrpSpPr>
              <p:cNvPr id="998" name="Group 997"/>
              <p:cNvGrpSpPr/>
              <p:nvPr/>
            </p:nvGrpSpPr>
            <p:grpSpPr>
              <a:xfrm>
                <a:off x="5566672" y="706938"/>
                <a:ext cx="440304" cy="202234"/>
                <a:chOff x="5452189" y="4379523"/>
                <a:chExt cx="273051" cy="125413"/>
              </a:xfrm>
            </p:grpSpPr>
            <p:sp>
              <p:nvSpPr>
                <p:cNvPr id="104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99" name="Group 998"/>
              <p:cNvGrpSpPr/>
              <p:nvPr/>
            </p:nvGrpSpPr>
            <p:grpSpPr>
              <a:xfrm>
                <a:off x="6172024" y="1012213"/>
                <a:ext cx="440304" cy="202234"/>
                <a:chOff x="5452189" y="4379523"/>
                <a:chExt cx="273051" cy="125413"/>
              </a:xfrm>
            </p:grpSpPr>
            <p:sp>
              <p:nvSpPr>
                <p:cNvPr id="104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0" name="Group 999"/>
              <p:cNvGrpSpPr/>
              <p:nvPr/>
            </p:nvGrpSpPr>
            <p:grpSpPr>
              <a:xfrm>
                <a:off x="6847022" y="1373426"/>
                <a:ext cx="440304" cy="202234"/>
                <a:chOff x="5452189" y="4379523"/>
                <a:chExt cx="273051" cy="125413"/>
              </a:xfrm>
            </p:grpSpPr>
            <p:sp>
              <p:nvSpPr>
                <p:cNvPr id="103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1" name="Group 1000"/>
              <p:cNvGrpSpPr/>
              <p:nvPr/>
            </p:nvGrpSpPr>
            <p:grpSpPr>
              <a:xfrm>
                <a:off x="7491809" y="1714642"/>
                <a:ext cx="440304" cy="202234"/>
                <a:chOff x="5452189" y="4379523"/>
                <a:chExt cx="273051" cy="125413"/>
              </a:xfrm>
            </p:grpSpPr>
            <p:sp>
              <p:nvSpPr>
                <p:cNvPr id="103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2" name="Group 1001"/>
              <p:cNvGrpSpPr/>
              <p:nvPr/>
            </p:nvGrpSpPr>
            <p:grpSpPr>
              <a:xfrm>
                <a:off x="3952904" y="1402405"/>
                <a:ext cx="440304" cy="202234"/>
                <a:chOff x="5452189" y="4379523"/>
                <a:chExt cx="273051" cy="125413"/>
              </a:xfrm>
            </p:grpSpPr>
            <p:sp>
              <p:nvSpPr>
                <p:cNvPr id="102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03"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04" name="Group 1003"/>
              <p:cNvGrpSpPr/>
              <p:nvPr/>
            </p:nvGrpSpPr>
            <p:grpSpPr>
              <a:xfrm>
                <a:off x="5233254" y="2068893"/>
                <a:ext cx="440304" cy="202234"/>
                <a:chOff x="5452189" y="4379523"/>
                <a:chExt cx="273051" cy="125413"/>
              </a:xfrm>
            </p:grpSpPr>
            <p:sp>
              <p:nvSpPr>
                <p:cNvPr id="102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05"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6"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7"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08" name="Group 1007"/>
              <p:cNvGrpSpPr/>
              <p:nvPr/>
            </p:nvGrpSpPr>
            <p:grpSpPr>
              <a:xfrm>
                <a:off x="3869242" y="3340803"/>
                <a:ext cx="440304" cy="202234"/>
                <a:chOff x="5452189" y="4379523"/>
                <a:chExt cx="273051" cy="125413"/>
              </a:xfrm>
            </p:grpSpPr>
            <p:sp>
              <p:nvSpPr>
                <p:cNvPr id="102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09"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10" name="Group 1009"/>
              <p:cNvGrpSpPr/>
              <p:nvPr/>
            </p:nvGrpSpPr>
            <p:grpSpPr>
              <a:xfrm>
                <a:off x="5141353" y="4022433"/>
                <a:ext cx="440304" cy="202234"/>
                <a:chOff x="5452189" y="4379523"/>
                <a:chExt cx="273051" cy="125413"/>
              </a:xfrm>
            </p:grpSpPr>
            <p:sp>
              <p:nvSpPr>
                <p:cNvPr id="101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11" name="Group 1010"/>
              <p:cNvGrpSpPr/>
              <p:nvPr/>
            </p:nvGrpSpPr>
            <p:grpSpPr>
              <a:xfrm>
                <a:off x="2588892" y="2674315"/>
                <a:ext cx="440304" cy="202234"/>
                <a:chOff x="5452189" y="4379523"/>
                <a:chExt cx="273051" cy="125413"/>
              </a:xfrm>
            </p:grpSpPr>
            <p:sp>
              <p:nvSpPr>
                <p:cNvPr id="101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396" name="TextBox 395"/>
          <p:cNvSpPr txBox="1"/>
          <p:nvPr/>
        </p:nvSpPr>
        <p:spPr bwMode="auto">
          <a:xfrm>
            <a:off x="9804389" y="5737544"/>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Tree>
    <p:extLst>
      <p:ext uri="{BB962C8B-B14F-4D97-AF65-F5344CB8AC3E}">
        <p14:creationId xmlns:p14="http://schemas.microsoft.com/office/powerpoint/2010/main" val="112963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45333" decel="54667" fill="hold" nodeType="withEffect">
                                  <p:stCondLst>
                                    <p:cond delay="0"/>
                                  </p:stCondLst>
                                  <p:childTnLst>
                                    <p:animScale>
                                      <p:cBhvr>
                                        <p:cTn id="6" dur="750" fill="hold"/>
                                        <p:tgtEl>
                                          <p:spTgt spid="16"/>
                                        </p:tgtEl>
                                      </p:cBhvr>
                                      <p:by x="55800" y="55800"/>
                                    </p:animScale>
                                  </p:childTnLst>
                                </p:cTn>
                              </p:par>
                              <p:par>
                                <p:cTn id="7" presetID="42" presetClass="path" presetSubtype="0" accel="50000" decel="50000" fill="hold" nodeType="withEffect">
                                  <p:stCondLst>
                                    <p:cond delay="0"/>
                                  </p:stCondLst>
                                  <p:childTnLst>
                                    <p:animMotion origin="layout" path="M 0.00013 -0.00023 L -0.23909 0.14322 " pathEditMode="relative" rAng="0" ptsTypes="AA">
                                      <p:cBhvr>
                                        <p:cTn id="8" dur="750" fill="hold"/>
                                        <p:tgtEl>
                                          <p:spTgt spid="16"/>
                                        </p:tgtEl>
                                        <p:attrNameLst>
                                          <p:attrName>ppt_x</p:attrName>
                                          <p:attrName>ppt_y</p:attrName>
                                        </p:attrNameLst>
                                      </p:cBhvr>
                                      <p:rCtr x="-11961" y="7172"/>
                                    </p:animMotion>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fade">
                                      <p:cBhvr>
                                        <p:cTn id="12" dur="500"/>
                                        <p:tgtEl>
                                          <p:spTgt spid="1092"/>
                                        </p:tgtEl>
                                      </p:cBhvr>
                                    </p:animEffect>
                                  </p:childTnLst>
                                </p:cTn>
                              </p:par>
                              <p:par>
                                <p:cTn id="13" presetID="10" presetClass="entr" presetSubtype="0" fill="hold" nodeType="withEffect">
                                  <p:stCondLst>
                                    <p:cond delay="0"/>
                                  </p:stCondLst>
                                  <p:childTnLst>
                                    <p:set>
                                      <p:cBhvr>
                                        <p:cTn id="14" dur="1" fill="hold">
                                          <p:stCondLst>
                                            <p:cond delay="0"/>
                                          </p:stCondLst>
                                        </p:cTn>
                                        <p:tgtEl>
                                          <p:spTgt spid="1098"/>
                                        </p:tgtEl>
                                        <p:attrNameLst>
                                          <p:attrName>style.visibility</p:attrName>
                                        </p:attrNameLst>
                                      </p:cBhvr>
                                      <p:to>
                                        <p:strVal val="visible"/>
                                      </p:to>
                                    </p:set>
                                    <p:animEffect transition="in" filter="fade">
                                      <p:cBhvr>
                                        <p:cTn id="15" dur="500"/>
                                        <p:tgtEl>
                                          <p:spTgt spid="1098"/>
                                        </p:tgtEl>
                                      </p:cBhvr>
                                    </p:animEffect>
                                  </p:childTnLst>
                                </p:cTn>
                              </p:par>
                              <p:par>
                                <p:cTn id="16" presetID="10" presetClass="entr" presetSubtype="0" fill="hold" nodeType="withEffect">
                                  <p:stCondLst>
                                    <p:cond delay="0"/>
                                  </p:stCondLst>
                                  <p:childTnLst>
                                    <p:set>
                                      <p:cBhvr>
                                        <p:cTn id="17" dur="1" fill="hold">
                                          <p:stCondLst>
                                            <p:cond delay="0"/>
                                          </p:stCondLst>
                                        </p:cTn>
                                        <p:tgtEl>
                                          <p:spTgt spid="1074"/>
                                        </p:tgtEl>
                                        <p:attrNameLst>
                                          <p:attrName>style.visibility</p:attrName>
                                        </p:attrNameLst>
                                      </p:cBhvr>
                                      <p:to>
                                        <p:strVal val="visible"/>
                                      </p:to>
                                    </p:set>
                                    <p:animEffect transition="in" filter="fade">
                                      <p:cBhvr>
                                        <p:cTn id="18" dur="500"/>
                                        <p:tgtEl>
                                          <p:spTgt spid="1074"/>
                                        </p:tgtEl>
                                      </p:cBhvr>
                                    </p:animEffect>
                                  </p:childTnLst>
                                </p:cTn>
                              </p:par>
                              <p:par>
                                <p:cTn id="19" presetID="10" presetClass="entr" presetSubtype="0" fill="hold" nodeType="withEffect">
                                  <p:stCondLst>
                                    <p:cond delay="0"/>
                                  </p:stCondLst>
                                  <p:childTnLst>
                                    <p:set>
                                      <p:cBhvr>
                                        <p:cTn id="20" dur="1" fill="hold">
                                          <p:stCondLst>
                                            <p:cond delay="0"/>
                                          </p:stCondLst>
                                        </p:cTn>
                                        <p:tgtEl>
                                          <p:spTgt spid="1075"/>
                                        </p:tgtEl>
                                        <p:attrNameLst>
                                          <p:attrName>style.visibility</p:attrName>
                                        </p:attrNameLst>
                                      </p:cBhvr>
                                      <p:to>
                                        <p:strVal val="visible"/>
                                      </p:to>
                                    </p:set>
                                    <p:animEffect transition="in" filter="fade">
                                      <p:cBhvr>
                                        <p:cTn id="21" dur="500"/>
                                        <p:tgtEl>
                                          <p:spTgt spid="10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80"/>
                                        </p:tgtEl>
                                        <p:attrNameLst>
                                          <p:attrName>style.visibility</p:attrName>
                                        </p:attrNameLst>
                                      </p:cBhvr>
                                      <p:to>
                                        <p:strVal val="visible"/>
                                      </p:to>
                                    </p:set>
                                    <p:animEffect transition="in" filter="fade">
                                      <p:cBhvr>
                                        <p:cTn id="24" dur="500"/>
                                        <p:tgtEl>
                                          <p:spTgt spid="108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81"/>
                                        </p:tgtEl>
                                        <p:attrNameLst>
                                          <p:attrName>style.visibility</p:attrName>
                                        </p:attrNameLst>
                                      </p:cBhvr>
                                      <p:to>
                                        <p:strVal val="visible"/>
                                      </p:to>
                                    </p:set>
                                    <p:animEffect transition="in" filter="fade">
                                      <p:cBhvr>
                                        <p:cTn id="27" dur="500"/>
                                        <p:tgtEl>
                                          <p:spTgt spid="108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82"/>
                                        </p:tgtEl>
                                        <p:attrNameLst>
                                          <p:attrName>style.visibility</p:attrName>
                                        </p:attrNameLst>
                                      </p:cBhvr>
                                      <p:to>
                                        <p:strVal val="visible"/>
                                      </p:to>
                                    </p:set>
                                    <p:animEffect transition="in" filter="fade">
                                      <p:cBhvr>
                                        <p:cTn id="30" dur="500"/>
                                        <p:tgtEl>
                                          <p:spTgt spid="108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83"/>
                                        </p:tgtEl>
                                        <p:attrNameLst>
                                          <p:attrName>style.visibility</p:attrName>
                                        </p:attrNameLst>
                                      </p:cBhvr>
                                      <p:to>
                                        <p:strVal val="visible"/>
                                      </p:to>
                                    </p:set>
                                    <p:animEffect transition="in" filter="fade">
                                      <p:cBhvr>
                                        <p:cTn id="33" dur="500"/>
                                        <p:tgtEl>
                                          <p:spTgt spid="10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84"/>
                                        </p:tgtEl>
                                        <p:attrNameLst>
                                          <p:attrName>style.visibility</p:attrName>
                                        </p:attrNameLst>
                                      </p:cBhvr>
                                      <p:to>
                                        <p:strVal val="visible"/>
                                      </p:to>
                                    </p:set>
                                    <p:animEffect transition="in" filter="fade">
                                      <p:cBhvr>
                                        <p:cTn id="36" dur="500"/>
                                        <p:tgtEl>
                                          <p:spTgt spid="108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90"/>
                                        </p:tgtEl>
                                        <p:attrNameLst>
                                          <p:attrName>style.visibility</p:attrName>
                                        </p:attrNameLst>
                                      </p:cBhvr>
                                      <p:to>
                                        <p:strVal val="visible"/>
                                      </p:to>
                                    </p:set>
                                    <p:animEffect transition="in" filter="fade">
                                      <p:cBhvr>
                                        <p:cTn id="39" dur="500"/>
                                        <p:tgtEl>
                                          <p:spTgt spid="109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87"/>
                                        </p:tgtEl>
                                        <p:attrNameLst>
                                          <p:attrName>style.visibility</p:attrName>
                                        </p:attrNameLst>
                                      </p:cBhvr>
                                      <p:to>
                                        <p:strVal val="visible"/>
                                      </p:to>
                                    </p:set>
                                    <p:animEffect transition="in" filter="fade">
                                      <p:cBhvr>
                                        <p:cTn id="42" dur="500"/>
                                        <p:tgtEl>
                                          <p:spTgt spid="108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91"/>
                                        </p:tgtEl>
                                        <p:attrNameLst>
                                          <p:attrName>style.visibility</p:attrName>
                                        </p:attrNameLst>
                                      </p:cBhvr>
                                      <p:to>
                                        <p:strVal val="visible"/>
                                      </p:to>
                                    </p:set>
                                    <p:animEffect transition="in" filter="fade">
                                      <p:cBhvr>
                                        <p:cTn id="45" dur="500"/>
                                        <p:tgtEl>
                                          <p:spTgt spid="109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89"/>
                                        </p:tgtEl>
                                        <p:attrNameLst>
                                          <p:attrName>style.visibility</p:attrName>
                                        </p:attrNameLst>
                                      </p:cBhvr>
                                      <p:to>
                                        <p:strVal val="visible"/>
                                      </p:to>
                                    </p:set>
                                    <p:animEffect transition="in" filter="fade">
                                      <p:cBhvr>
                                        <p:cTn id="48" dur="500"/>
                                        <p:tgtEl>
                                          <p:spTgt spid="108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86"/>
                                        </p:tgtEl>
                                        <p:attrNameLst>
                                          <p:attrName>style.visibility</p:attrName>
                                        </p:attrNameLst>
                                      </p:cBhvr>
                                      <p:to>
                                        <p:strVal val="visible"/>
                                      </p:to>
                                    </p:set>
                                    <p:animEffect transition="in" filter="fade">
                                      <p:cBhvr>
                                        <p:cTn id="51" dur="500"/>
                                        <p:tgtEl>
                                          <p:spTgt spid="108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88"/>
                                        </p:tgtEl>
                                        <p:attrNameLst>
                                          <p:attrName>style.visibility</p:attrName>
                                        </p:attrNameLst>
                                      </p:cBhvr>
                                      <p:to>
                                        <p:strVal val="visible"/>
                                      </p:to>
                                    </p:set>
                                    <p:animEffect transition="in" filter="fade">
                                      <p:cBhvr>
                                        <p:cTn id="54" dur="500"/>
                                        <p:tgtEl>
                                          <p:spTgt spid="108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6"/>
                                        </p:tgtEl>
                                        <p:attrNameLst>
                                          <p:attrName>style.visibility</p:attrName>
                                        </p:attrNameLst>
                                      </p:cBhvr>
                                      <p:to>
                                        <p:strVal val="visible"/>
                                      </p:to>
                                    </p:set>
                                    <p:animEffect transition="in" filter="fade">
                                      <p:cBhvr>
                                        <p:cTn id="57" dur="500"/>
                                        <p:tgtEl>
                                          <p:spTgt spid="396"/>
                                        </p:tgtEl>
                                      </p:cBhvr>
                                    </p:animEffect>
                                  </p:childTnLst>
                                </p:cTn>
                              </p:par>
                              <p:par>
                                <p:cTn id="58" presetID="1" presetClass="entr" presetSubtype="0" fill="hold" nodeType="withEffect">
                                  <p:stCondLst>
                                    <p:cond delay="0"/>
                                  </p:stCondLst>
                                  <p:childTnLst>
                                    <p:set>
                                      <p:cBhvr>
                                        <p:cTn id="59" dur="1" fill="hold">
                                          <p:stCondLst>
                                            <p:cond delay="0"/>
                                          </p:stCondLst>
                                        </p:cTn>
                                        <p:tgtEl>
                                          <p:spTgt spid="89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0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59"/>
                                        </p:tgtEl>
                                        <p:attrNameLst>
                                          <p:attrName>style.visibility</p:attrName>
                                        </p:attrNameLst>
                                      </p:cBhvr>
                                      <p:to>
                                        <p:strVal val="visible"/>
                                      </p:to>
                                    </p:set>
                                  </p:childTnLst>
                                </p:cTn>
                              </p:par>
                              <p:par>
                                <p:cTn id="66" presetID="10" presetClass="exit" presetSubtype="0" fill="hold"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42" presetClass="path" presetSubtype="0" accel="50000" decel="50000" fill="hold" nodeType="withEffect">
                                  <p:stCondLst>
                                    <p:cond delay="0"/>
                                  </p:stCondLst>
                                  <p:childTnLst>
                                    <p:animMotion origin="layout" path="M 2.17003E-6 1.02587E-6 L 0.41358 -0.24375 " pathEditMode="relative" rAng="0" ptsTypes="AA">
                                      <p:cBhvr>
                                        <p:cTn id="70" dur="750" fill="hold"/>
                                        <p:tgtEl>
                                          <p:spTgt spid="19"/>
                                        </p:tgtEl>
                                        <p:attrNameLst>
                                          <p:attrName>ppt_x</p:attrName>
                                          <p:attrName>ppt_y</p:attrName>
                                        </p:attrNameLst>
                                      </p:cBhvr>
                                      <p:rCtr x="20768" y="-12097"/>
                                    </p:animMotion>
                                  </p:childTnLst>
                                </p:cTn>
                              </p:par>
                              <p:par>
                                <p:cTn id="71" presetID="42" presetClass="path" presetSubtype="0" accel="50000" decel="50000" fill="hold" nodeType="withEffect">
                                  <p:stCondLst>
                                    <p:cond delay="0"/>
                                  </p:stCondLst>
                                  <p:childTnLst>
                                    <p:animMotion origin="layout" path="M -3.31887E-6 4.78438E-6 L 0.41358 -0.24376 " pathEditMode="relative" rAng="0" ptsTypes="AA">
                                      <p:cBhvr>
                                        <p:cTn id="72" dur="750" fill="hold"/>
                                        <p:tgtEl>
                                          <p:spTgt spid="892"/>
                                        </p:tgtEl>
                                        <p:attrNameLst>
                                          <p:attrName>ppt_x</p:attrName>
                                          <p:attrName>ppt_y</p:attrName>
                                        </p:attrNameLst>
                                      </p:cBhvr>
                                      <p:rCtr x="20666" y="-12256"/>
                                    </p:animMotion>
                                  </p:childTnLst>
                                </p:cTn>
                              </p:par>
                              <p:par>
                                <p:cTn id="73" presetID="42" presetClass="path" presetSubtype="0" accel="50000" decel="50000" fill="hold" nodeType="withEffect">
                                  <p:stCondLst>
                                    <p:cond delay="0"/>
                                  </p:stCondLst>
                                  <p:childTnLst>
                                    <p:animMotion origin="layout" path="M -2.61169E-6 -3.67227E-6 L 0.41358 -0.24376 " pathEditMode="relative" rAng="0" ptsTypes="AA">
                                      <p:cBhvr>
                                        <p:cTn id="74" dur="750" fill="hold"/>
                                        <p:tgtEl>
                                          <p:spTgt spid="906"/>
                                        </p:tgtEl>
                                        <p:attrNameLst>
                                          <p:attrName>ppt_x</p:attrName>
                                          <p:attrName>ppt_y</p:attrName>
                                        </p:attrNameLst>
                                      </p:cBhvr>
                                      <p:rCtr x="20692" y="-12256"/>
                                    </p:animMotion>
                                  </p:childTnLst>
                                </p:cTn>
                              </p:par>
                              <p:par>
                                <p:cTn id="75" presetID="42" presetClass="path" presetSubtype="0" accel="50000" decel="50000" fill="hold" nodeType="withEffect">
                                  <p:stCondLst>
                                    <p:cond delay="0"/>
                                  </p:stCondLst>
                                  <p:childTnLst>
                                    <p:animMotion origin="layout" path="M -4.56982E-6 8.98774E-7 L 0.41358 -0.24375 " pathEditMode="relative" rAng="0" ptsTypes="AA">
                                      <p:cBhvr>
                                        <p:cTn id="76" dur="750" fill="hold"/>
                                        <p:tgtEl>
                                          <p:spTgt spid="959"/>
                                        </p:tgtEl>
                                        <p:attrNameLst>
                                          <p:attrName>ppt_x</p:attrName>
                                          <p:attrName>ppt_y</p:attrName>
                                        </p:attrNameLst>
                                      </p:cBhvr>
                                      <p:rCtr x="20692" y="-12256"/>
                                    </p:animMotion>
                                  </p:childTnLst>
                                </p:cTn>
                              </p:par>
                            </p:childTnLst>
                          </p:cTn>
                        </p:par>
                        <p:par>
                          <p:cTn id="77" fill="hold">
                            <p:stCondLst>
                              <p:cond delay="1500"/>
                            </p:stCondLst>
                            <p:childTnLst>
                              <p:par>
                                <p:cTn id="78" presetID="22" presetClass="entr" presetSubtype="4" fill="hold" nodeType="afterEffect">
                                  <p:stCondLst>
                                    <p:cond delay="0"/>
                                  </p:stCondLst>
                                  <p:childTnLst>
                                    <p:set>
                                      <p:cBhvr>
                                        <p:cTn id="79" dur="1" fill="hold">
                                          <p:stCondLst>
                                            <p:cond delay="0"/>
                                          </p:stCondLst>
                                        </p:cTn>
                                        <p:tgtEl>
                                          <p:spTgt spid="1338"/>
                                        </p:tgtEl>
                                        <p:attrNameLst>
                                          <p:attrName>style.visibility</p:attrName>
                                        </p:attrNameLst>
                                      </p:cBhvr>
                                      <p:to>
                                        <p:strVal val="visible"/>
                                      </p:to>
                                    </p:set>
                                    <p:animEffect transition="in" filter="wipe(down)">
                                      <p:cBhvr>
                                        <p:cTn id="80" dur="500"/>
                                        <p:tgtEl>
                                          <p:spTgt spid="1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nimBg="1"/>
      <p:bldP spid="1081" grpId="0" animBg="1"/>
      <p:bldP spid="1082" grpId="0" animBg="1"/>
      <p:bldP spid="1083" grpId="0" animBg="1"/>
      <p:bldP spid="1084" grpId="0" animBg="1"/>
      <p:bldP spid="1087" grpId="0" animBg="1"/>
      <p:bldP spid="1088" grpId="0" animBg="1"/>
      <p:bldP spid="1086" grpId="0" animBg="1"/>
      <p:bldP spid="1089" grpId="0"/>
      <p:bldP spid="1090" grpId="0" animBg="1"/>
      <p:bldP spid="1091" grpId="0" animBg="1"/>
      <p:bldP spid="39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extBox 630"/>
          <p:cNvSpPr txBox="1"/>
          <p:nvPr/>
        </p:nvSpPr>
        <p:spPr bwMode="auto">
          <a:xfrm>
            <a:off x="3396588" y="5518537"/>
            <a:ext cx="1546064" cy="2215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a:gradFill>
                  <a:gsLst>
                    <a:gs pos="1250">
                      <a:schemeClr val="bg2"/>
                    </a:gs>
                    <a:gs pos="100000">
                      <a:schemeClr val="bg2"/>
                    </a:gs>
                  </a:gsLst>
                  <a:lin ang="5400000" scaled="0"/>
                </a:gradFill>
              </a:rPr>
              <a:t>M</a:t>
            </a:r>
            <a:r>
              <a:rPr lang="en-US" sz="1600" b="1" dirty="0" smtClean="0">
                <a:gradFill>
                  <a:gsLst>
                    <a:gs pos="1250">
                      <a:schemeClr val="bg2"/>
                    </a:gs>
                    <a:gs pos="100000">
                      <a:schemeClr val="bg2"/>
                    </a:gs>
                  </a:gsLst>
                  <a:lin ang="5400000" scaled="0"/>
                </a:gradFill>
              </a:rPr>
              <a:t>icrosoft Azure</a:t>
            </a:r>
          </a:p>
        </p:txBody>
      </p:sp>
      <p:pic>
        <p:nvPicPr>
          <p:cNvPr id="253" name="Picture 2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01" y="3705656"/>
            <a:ext cx="4000786" cy="2354853"/>
          </a:xfrm>
          <a:prstGeom prst="rect">
            <a:avLst/>
          </a:prstGeom>
          <a:ln w="19050">
            <a:solidFill>
              <a:schemeClr val="tx1"/>
            </a:solidFill>
          </a:ln>
        </p:spPr>
      </p:pic>
      <p:grpSp>
        <p:nvGrpSpPr>
          <p:cNvPr id="254" name="Group 253"/>
          <p:cNvGrpSpPr/>
          <p:nvPr/>
        </p:nvGrpSpPr>
        <p:grpSpPr>
          <a:xfrm>
            <a:off x="948362" y="3637680"/>
            <a:ext cx="4054635" cy="2143511"/>
            <a:chOff x="2837818" y="2540009"/>
            <a:chExt cx="8019804" cy="4239728"/>
          </a:xfrm>
        </p:grpSpPr>
        <p:sp>
          <p:nvSpPr>
            <p:cNvPr id="255"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err="1">
                <a:solidFill>
                  <a:schemeClr val="tx1"/>
                </a:solidFill>
              </a:endParaRPr>
            </a:p>
          </p:txBody>
        </p:sp>
        <p:sp>
          <p:nvSpPr>
            <p:cNvPr id="256"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err="1">
                <a:solidFill>
                  <a:schemeClr val="tx1"/>
                </a:solidFill>
              </a:endParaRPr>
            </a:p>
          </p:txBody>
        </p:sp>
        <p:sp>
          <p:nvSpPr>
            <p:cNvPr id="257"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w="9525">
              <a:solidFill>
                <a:schemeClr val="tx1"/>
              </a:solid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sz="900"/>
            </a:p>
          </p:txBody>
        </p:sp>
        <p:sp>
          <p:nvSpPr>
            <p:cNvPr id="258" name="TextBox 257"/>
            <p:cNvSpPr txBox="1"/>
            <p:nvPr/>
          </p:nvSpPr>
          <p:spPr bwMode="auto">
            <a:xfrm rot="21360000">
              <a:off x="4857244" y="5998838"/>
              <a:ext cx="2137008" cy="219155"/>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Physical Infrastructure</a:t>
              </a:r>
            </a:p>
          </p:txBody>
        </p:sp>
      </p:grpSp>
      <p:grpSp>
        <p:nvGrpSpPr>
          <p:cNvPr id="333" name="switches"/>
          <p:cNvGrpSpPr/>
          <p:nvPr/>
        </p:nvGrpSpPr>
        <p:grpSpPr>
          <a:xfrm>
            <a:off x="2178612" y="3824922"/>
            <a:ext cx="2134625" cy="910378"/>
            <a:chOff x="5199712" y="3230812"/>
            <a:chExt cx="8385982" cy="3576468"/>
          </a:xfrm>
        </p:grpSpPr>
        <p:cxnSp>
          <p:nvCxnSpPr>
            <p:cNvPr id="334" name="Straight Connector 333"/>
            <p:cNvCxnSpPr/>
            <p:nvPr/>
          </p:nvCxnSpPr>
          <p:spPr>
            <a:xfrm flipH="1" flipV="1">
              <a:off x="7873465" y="4312753"/>
              <a:ext cx="616351" cy="2058238"/>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H="1" flipV="1">
              <a:off x="9053203" y="4993379"/>
              <a:ext cx="1033884" cy="405975"/>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5199712" y="5404471"/>
              <a:ext cx="4889349" cy="145610"/>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a:off x="8678893" y="5609518"/>
              <a:ext cx="1749173" cy="80725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flipV="1">
              <a:off x="6406548" y="6218051"/>
              <a:ext cx="2088545" cy="145936"/>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flipV="1">
              <a:off x="5199712" y="5550081"/>
              <a:ext cx="3295381" cy="808322"/>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8676255" y="3440362"/>
              <a:ext cx="4909439" cy="2381543"/>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6407206" y="5404471"/>
              <a:ext cx="3681855" cy="78668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a:off x="9183922" y="3230812"/>
              <a:ext cx="3773125" cy="1811821"/>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8508366" y="5189686"/>
              <a:ext cx="162806" cy="1181305"/>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H="1" flipV="1">
              <a:off x="8322145" y="4267154"/>
              <a:ext cx="1766916" cy="1137317"/>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45" name="Picture 3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251" y="5203556"/>
              <a:ext cx="1371600" cy="811924"/>
            </a:xfrm>
            <a:prstGeom prst="rect">
              <a:avLst/>
            </a:prstGeom>
          </p:spPr>
        </p:pic>
        <p:pic>
          <p:nvPicPr>
            <p:cNvPr id="346" name="Picture 3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603" y="5995356"/>
              <a:ext cx="1371600" cy="811924"/>
            </a:xfrm>
            <a:prstGeom prst="rect">
              <a:avLst/>
            </a:prstGeom>
          </p:spPr>
        </p:pic>
      </p:grpSp>
      <p:grpSp>
        <p:nvGrpSpPr>
          <p:cNvPr id="310" name="core"/>
          <p:cNvGrpSpPr/>
          <p:nvPr/>
        </p:nvGrpSpPr>
        <p:grpSpPr>
          <a:xfrm>
            <a:off x="1900271" y="3990567"/>
            <a:ext cx="1312740" cy="681712"/>
            <a:chOff x="433242" y="4565251"/>
            <a:chExt cx="2876104" cy="1493574"/>
          </a:xfrm>
        </p:grpSpPr>
        <p:pic>
          <p:nvPicPr>
            <p:cNvPr id="311" name="Picture 3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42" y="5289531"/>
              <a:ext cx="751217" cy="444687"/>
            </a:xfrm>
            <a:prstGeom prst="rect">
              <a:avLst/>
            </a:prstGeom>
          </p:spPr>
        </p:pic>
        <p:pic>
          <p:nvPicPr>
            <p:cNvPr id="312" name="Picture 3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495" y="5614138"/>
              <a:ext cx="751217" cy="444687"/>
            </a:xfrm>
            <a:prstGeom prst="rect">
              <a:avLst/>
            </a:prstGeom>
          </p:spPr>
        </p:pic>
        <p:grpSp>
          <p:nvGrpSpPr>
            <p:cNvPr id="313" name="Group 312"/>
            <p:cNvGrpSpPr/>
            <p:nvPr/>
          </p:nvGrpSpPr>
          <p:grpSpPr>
            <a:xfrm>
              <a:off x="2218903" y="4565251"/>
              <a:ext cx="622386" cy="299139"/>
              <a:chOff x="3402012" y="3110708"/>
              <a:chExt cx="1824038" cy="820738"/>
            </a:xfrm>
          </p:grpSpPr>
          <p:sp>
            <p:nvSpPr>
              <p:cNvPr id="324"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4" name="Group 313"/>
            <p:cNvGrpSpPr/>
            <p:nvPr/>
          </p:nvGrpSpPr>
          <p:grpSpPr>
            <a:xfrm>
              <a:off x="2686960" y="5022014"/>
              <a:ext cx="622386" cy="299139"/>
              <a:chOff x="3471316" y="5432442"/>
              <a:chExt cx="1116006" cy="536389"/>
            </a:xfrm>
          </p:grpSpPr>
          <p:sp>
            <p:nvSpPr>
              <p:cNvPr id="315"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59" name="Freeform 5"/>
          <p:cNvSpPr>
            <a:spLocks/>
          </p:cNvSpPr>
          <p:nvPr/>
        </p:nvSpPr>
        <p:spPr bwMode="auto">
          <a:xfrm>
            <a:off x="957817" y="3628959"/>
            <a:ext cx="4032109" cy="1962844"/>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bg2">
              <a:lumMod val="40000"/>
              <a:lumOff val="60000"/>
              <a:alpha val="20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a:p>
        </p:txBody>
      </p:sp>
      <p:sp>
        <p:nvSpPr>
          <p:cNvPr id="260" name="Parallelogram 259"/>
          <p:cNvSpPr/>
          <p:nvPr/>
        </p:nvSpPr>
        <p:spPr bwMode="auto">
          <a:xfrm rot="12339937" flipV="1">
            <a:off x="803394" y="4942914"/>
            <a:ext cx="2330452" cy="153192"/>
          </a:xfrm>
          <a:prstGeom prst="parallelogram">
            <a:avLst>
              <a:gd name="adj" fmla="val 51486"/>
            </a:avLst>
          </a:prstGeom>
          <a:solidFill>
            <a:schemeClr val="bg2">
              <a:lumMod val="60000"/>
              <a:lumOff val="40000"/>
              <a:alpha val="6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1" name="Parallelogram 260"/>
          <p:cNvSpPr/>
          <p:nvPr/>
        </p:nvSpPr>
        <p:spPr bwMode="auto">
          <a:xfrm rot="9253198">
            <a:off x="2831006" y="4949586"/>
            <a:ext cx="2307096" cy="149380"/>
          </a:xfrm>
          <a:prstGeom prst="parallelogram">
            <a:avLst>
              <a:gd name="adj" fmla="val 48935"/>
            </a:avLst>
          </a:prstGeom>
          <a:solidFill>
            <a:schemeClr val="bg2">
              <a:lumMod val="60000"/>
              <a:lumOff val="40000"/>
              <a:alpha val="6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2" name="Parallelogram 261"/>
          <p:cNvSpPr/>
          <p:nvPr/>
        </p:nvSpPr>
        <p:spPr bwMode="auto">
          <a:xfrm rot="1552040">
            <a:off x="1157907" y="3578043"/>
            <a:ext cx="3630110" cy="1745362"/>
          </a:xfrm>
          <a:prstGeom prst="parallelogram">
            <a:avLst>
              <a:gd name="adj" fmla="val 79224"/>
            </a:avLst>
          </a:prstGeom>
          <a:solidFill>
            <a:schemeClr val="bg2">
              <a:lumMod val="60000"/>
              <a:lumOff val="40000"/>
              <a:alpha val="65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3" name="TextBox 262"/>
          <p:cNvSpPr txBox="1"/>
          <p:nvPr/>
        </p:nvSpPr>
        <p:spPr bwMode="auto">
          <a:xfrm rot="21360000">
            <a:off x="2332868" y="5303785"/>
            <a:ext cx="641201" cy="110800"/>
          </a:xfrm>
          <a:prstGeom prst="rect">
            <a:avLst/>
          </a:prstGeom>
          <a:solidFill>
            <a:srgbClr val="FF0000">
              <a:alpha val="0"/>
            </a:srgbClr>
          </a:solidFill>
          <a:ln w="19050">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Core Services</a:t>
            </a:r>
          </a:p>
        </p:txBody>
      </p:sp>
      <p:pic>
        <p:nvPicPr>
          <p:cNvPr id="249" name="left expres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164" y="1352240"/>
            <a:ext cx="914400" cy="461319"/>
          </a:xfrm>
          <a:prstGeom prst="rect">
            <a:avLst/>
          </a:prstGeom>
        </p:spPr>
      </p:pic>
      <p:pic>
        <p:nvPicPr>
          <p:cNvPr id="2664" name="left s2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164" y="638357"/>
            <a:ext cx="914400" cy="461319"/>
          </a:xfrm>
          <a:prstGeom prst="rect">
            <a:avLst/>
          </a:prstGeom>
        </p:spPr>
      </p:pic>
      <p:grpSp>
        <p:nvGrpSpPr>
          <p:cNvPr id="347" name="edge"/>
          <p:cNvGrpSpPr/>
          <p:nvPr/>
        </p:nvGrpSpPr>
        <p:grpSpPr>
          <a:xfrm>
            <a:off x="2138965" y="4120391"/>
            <a:ext cx="1419321" cy="591748"/>
            <a:chOff x="2902450" y="3708565"/>
            <a:chExt cx="5575876" cy="2324714"/>
          </a:xfrm>
        </p:grpSpPr>
        <p:cxnSp>
          <p:nvCxnSpPr>
            <p:cNvPr id="348" name="Straight Connector 347"/>
            <p:cNvCxnSpPr/>
            <p:nvPr/>
          </p:nvCxnSpPr>
          <p:spPr>
            <a:xfrm>
              <a:off x="7945367" y="4234508"/>
              <a:ext cx="368042" cy="504391"/>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7270662" y="4210049"/>
              <a:ext cx="524745" cy="925501"/>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3729925" y="4561199"/>
              <a:ext cx="4566380" cy="149030"/>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4690212" y="4721877"/>
              <a:ext cx="3583047" cy="67187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7231192" y="4729192"/>
              <a:ext cx="1084760" cy="45137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6128569" y="5288402"/>
              <a:ext cx="1096687" cy="24816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a:off x="4724842" y="4730975"/>
              <a:ext cx="3548001" cy="736804"/>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flipV="1">
              <a:off x="3810303" y="4596560"/>
              <a:ext cx="2350818" cy="94854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4649182" y="5551843"/>
              <a:ext cx="1497438" cy="5066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872955" y="4153097"/>
              <a:ext cx="3653832" cy="415743"/>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6132603" y="4194075"/>
              <a:ext cx="1258885" cy="133874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59" name="Picture 3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6727" y="3708565"/>
              <a:ext cx="1371599" cy="811926"/>
            </a:xfrm>
            <a:prstGeom prst="rect">
              <a:avLst/>
            </a:prstGeom>
            <a:ln w="12700">
              <a:noFill/>
            </a:ln>
          </p:spPr>
        </p:pic>
        <p:pic>
          <p:nvPicPr>
            <p:cNvPr id="360" name="Picture 3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547" y="5221353"/>
              <a:ext cx="1371599" cy="811926"/>
            </a:xfrm>
            <a:prstGeom prst="rect">
              <a:avLst/>
            </a:prstGeom>
            <a:ln w="12700">
              <a:noFill/>
            </a:ln>
          </p:spPr>
        </p:pic>
        <p:pic>
          <p:nvPicPr>
            <p:cNvPr id="361" name="Picture 3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2450" y="4068943"/>
              <a:ext cx="1371599" cy="813894"/>
            </a:xfrm>
            <a:prstGeom prst="rect">
              <a:avLst/>
            </a:prstGeom>
            <a:ln w="12700">
              <a:noFill/>
            </a:ln>
          </p:spPr>
        </p:pic>
        <p:pic>
          <p:nvPicPr>
            <p:cNvPr id="362" name="Picture 3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490" y="4907956"/>
              <a:ext cx="1371599" cy="811926"/>
            </a:xfrm>
            <a:prstGeom prst="rect">
              <a:avLst/>
            </a:prstGeom>
            <a:ln w="12700">
              <a:noFill/>
            </a:ln>
          </p:spPr>
        </p:pic>
      </p:grpSp>
      <p:grpSp>
        <p:nvGrpSpPr>
          <p:cNvPr id="264" name="LEFT EDGE"/>
          <p:cNvGrpSpPr/>
          <p:nvPr/>
        </p:nvGrpSpPr>
        <p:grpSpPr>
          <a:xfrm>
            <a:off x="796823" y="3380490"/>
            <a:ext cx="4343252" cy="1836831"/>
            <a:chOff x="2372143" y="1430171"/>
            <a:chExt cx="8590671" cy="3633133"/>
          </a:xfrm>
        </p:grpSpPr>
        <p:sp>
          <p:nvSpPr>
            <p:cNvPr id="265" name="Parallelogram 264"/>
            <p:cNvSpPr/>
            <p:nvPr/>
          </p:nvSpPr>
          <p:spPr bwMode="auto">
            <a:xfrm rot="1552040">
              <a:off x="3085129" y="1430171"/>
              <a:ext cx="7181705" cy="3473969"/>
            </a:xfrm>
            <a:prstGeom prst="parallelogram">
              <a:avLst>
                <a:gd name="adj" fmla="val 79555"/>
              </a:avLst>
            </a:prstGeom>
            <a:solidFill>
              <a:schemeClr val="bg2">
                <a:lumMod val="50000"/>
                <a:alpha val="3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6" name="Parallelogram 265"/>
            <p:cNvSpPr/>
            <p:nvPr/>
          </p:nvSpPr>
          <p:spPr bwMode="auto">
            <a:xfrm rot="12339937" flipV="1">
              <a:off x="2372143" y="4144342"/>
              <a:ext cx="4625462" cy="366343"/>
            </a:xfrm>
            <a:prstGeom prst="parallelogram">
              <a:avLst>
                <a:gd name="adj" fmla="val 46708"/>
              </a:avLst>
            </a:prstGeom>
            <a:solidFill>
              <a:schemeClr val="bg2">
                <a:lumMod val="50000"/>
                <a:alpha val="3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7" name="Parallelogram 266"/>
            <p:cNvSpPr/>
            <p:nvPr/>
          </p:nvSpPr>
          <p:spPr bwMode="auto">
            <a:xfrm rot="9253198">
              <a:off x="6386606" y="4142755"/>
              <a:ext cx="4576208" cy="377985"/>
            </a:xfrm>
            <a:prstGeom prst="parallelogram">
              <a:avLst>
                <a:gd name="adj" fmla="val 48935"/>
              </a:avLst>
            </a:prstGeom>
            <a:solidFill>
              <a:schemeClr val="bg2">
                <a:lumMod val="50000"/>
                <a:alpha val="4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8" name="TextBox 267"/>
            <p:cNvSpPr txBox="1"/>
            <p:nvPr/>
          </p:nvSpPr>
          <p:spPr bwMode="auto">
            <a:xfrm rot="21360000">
              <a:off x="5379447" y="4844149"/>
              <a:ext cx="1299960" cy="21915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Edge Services</a:t>
              </a:r>
            </a:p>
          </p:txBody>
        </p:sp>
      </p:grpSp>
      <p:sp>
        <p:nvSpPr>
          <p:cNvPr id="269" name="Parallelogram 268"/>
          <p:cNvSpPr/>
          <p:nvPr/>
        </p:nvSpPr>
        <p:spPr bwMode="auto">
          <a:xfrm rot="12374211" flipV="1">
            <a:off x="2633742" y="3238619"/>
            <a:ext cx="2678909" cy="838051"/>
          </a:xfrm>
          <a:prstGeom prst="parallelogram">
            <a:avLst>
              <a:gd name="adj" fmla="val 47606"/>
            </a:avLst>
          </a:prstGeom>
          <a:solidFill>
            <a:schemeClr val="bg2">
              <a:lumMod val="40000"/>
              <a:lumOff val="60000"/>
              <a:alpha val="2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70" name="Parallelogram 269"/>
          <p:cNvSpPr/>
          <p:nvPr/>
        </p:nvSpPr>
        <p:spPr bwMode="auto">
          <a:xfrm rot="9253198">
            <a:off x="632655" y="3219278"/>
            <a:ext cx="2644463" cy="849903"/>
          </a:xfrm>
          <a:prstGeom prst="parallelogram">
            <a:avLst>
              <a:gd name="adj" fmla="val 49727"/>
            </a:avLst>
          </a:prstGeom>
          <a:solidFill>
            <a:schemeClr val="bg2">
              <a:lumMod val="40000"/>
              <a:lumOff val="60000"/>
              <a:alpha val="20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grpSp>
        <p:nvGrpSpPr>
          <p:cNvPr id="272" name="Group 271"/>
          <p:cNvGrpSpPr/>
          <p:nvPr/>
        </p:nvGrpSpPr>
        <p:grpSpPr>
          <a:xfrm>
            <a:off x="759539" y="2396895"/>
            <a:ext cx="2666719" cy="2219857"/>
            <a:chOff x="2287101" y="-479047"/>
            <a:chExt cx="5274597" cy="4390734"/>
          </a:xfrm>
        </p:grpSpPr>
        <p:sp>
          <p:nvSpPr>
            <p:cNvPr id="273" name="Parallelogram 272"/>
            <p:cNvSpPr/>
            <p:nvPr/>
          </p:nvSpPr>
          <p:spPr bwMode="auto">
            <a:xfrm rot="9253198">
              <a:off x="2350090" y="1257418"/>
              <a:ext cx="5211608" cy="1721869"/>
            </a:xfrm>
            <a:prstGeom prst="parallelogram">
              <a:avLst>
                <a:gd name="adj" fmla="val 49258"/>
              </a:avLst>
            </a:prstGeom>
            <a:solidFill>
              <a:srgbClr val="00FA71">
                <a:alpha val="60000"/>
              </a:srgb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74" name="Parallelogram 273"/>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75" name="Parallelogram 274"/>
            <p:cNvSpPr/>
            <p:nvPr/>
          </p:nvSpPr>
          <p:spPr bwMode="auto">
            <a:xfrm rot="12179328" flipV="1">
              <a:off x="2287101" y="2113951"/>
              <a:ext cx="1083386" cy="1797736"/>
            </a:xfrm>
            <a:prstGeom prst="parallelogram">
              <a:avLst>
                <a:gd name="adj" fmla="val 68224"/>
              </a:avLst>
            </a:prstGeom>
            <a:solidFill>
              <a:srgbClr val="00B050">
                <a:alpha val="7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76" name="TextBox 275"/>
            <p:cNvSpPr txBox="1"/>
            <p:nvPr/>
          </p:nvSpPr>
          <p:spPr bwMode="auto">
            <a:xfrm>
              <a:off x="2830436" y="1356976"/>
              <a:ext cx="2444562" cy="191761"/>
            </a:xfrm>
            <a:prstGeom prst="rect">
              <a:avLst/>
            </a:prstGeom>
            <a:noFill/>
            <a:ln w="19050">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700" b="1" dirty="0">
                  <a:gradFill>
                    <a:gsLst>
                      <a:gs pos="0">
                        <a:schemeClr val="bg2"/>
                      </a:gs>
                      <a:gs pos="100000">
                        <a:schemeClr val="bg2"/>
                      </a:gs>
                    </a:gsLst>
                    <a:lin ang="5400000" scaled="1"/>
                  </a:gradFill>
                </a:rPr>
                <a:t>Windows Azure Portal (WAP)</a:t>
              </a:r>
            </a:p>
          </p:txBody>
        </p:sp>
      </p:grpSp>
      <p:grpSp>
        <p:nvGrpSpPr>
          <p:cNvPr id="280" name="Group 279"/>
          <p:cNvGrpSpPr/>
          <p:nvPr/>
        </p:nvGrpSpPr>
        <p:grpSpPr>
          <a:xfrm>
            <a:off x="917561" y="2465389"/>
            <a:ext cx="2669277" cy="2219641"/>
            <a:chOff x="2599659" y="-343570"/>
            <a:chExt cx="5279657" cy="4390307"/>
          </a:xfrm>
        </p:grpSpPr>
        <p:sp>
          <p:nvSpPr>
            <p:cNvPr id="281" name="Parallelogram 280"/>
            <p:cNvSpPr/>
            <p:nvPr/>
          </p:nvSpPr>
          <p:spPr bwMode="auto">
            <a:xfrm rot="9253198">
              <a:off x="2657792" y="1393985"/>
              <a:ext cx="5221524" cy="1743264"/>
            </a:xfrm>
            <a:prstGeom prst="parallelogram">
              <a:avLst>
                <a:gd name="adj" fmla="val 49258"/>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82" name="Parallelogram 281"/>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83" name="Parallelogram 282"/>
            <p:cNvSpPr/>
            <p:nvPr/>
          </p:nvSpPr>
          <p:spPr bwMode="auto">
            <a:xfrm rot="12179328" flipV="1">
              <a:off x="2599659" y="2249446"/>
              <a:ext cx="1083386" cy="1797291"/>
            </a:xfrm>
            <a:prstGeom prst="parallelogram">
              <a:avLst>
                <a:gd name="adj" fmla="val 68369"/>
              </a:avLst>
            </a:prstGeom>
            <a:solidFill>
              <a:schemeClr val="tx2">
                <a:lumMod val="75000"/>
                <a:alpha val="7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84" name="TextBox 283"/>
            <p:cNvSpPr txBox="1"/>
            <p:nvPr/>
          </p:nvSpPr>
          <p:spPr bwMode="auto">
            <a:xfrm>
              <a:off x="3180076" y="1618594"/>
              <a:ext cx="1826287" cy="191761"/>
            </a:xfrm>
            <a:prstGeom prst="rect">
              <a:avLst/>
            </a:prstGeom>
            <a:noFill/>
            <a:ln w="19050">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700" b="1" dirty="0" smtClean="0">
                  <a:gradFill>
                    <a:gsLst>
                      <a:gs pos="0">
                        <a:schemeClr val="bg2"/>
                      </a:gs>
                      <a:gs pos="100000">
                        <a:schemeClr val="bg2"/>
                      </a:gs>
                    </a:gsLst>
                    <a:lin ang="5400000" scaled="1"/>
                  </a:gradFill>
                </a:rPr>
                <a:t>Azure Fabric Manager</a:t>
              </a:r>
              <a:endParaRPr lang="en-US" sz="700" b="1" dirty="0">
                <a:gradFill>
                  <a:gsLst>
                    <a:gs pos="0">
                      <a:schemeClr val="bg2"/>
                    </a:gs>
                    <a:gs pos="100000">
                      <a:schemeClr val="bg2"/>
                    </a:gs>
                  </a:gsLst>
                  <a:lin ang="5400000" scaled="1"/>
                </a:gradFill>
              </a:endParaRPr>
            </a:p>
          </p:txBody>
        </p:sp>
      </p:grpSp>
      <p:sp>
        <p:nvSpPr>
          <p:cNvPr id="533" name="Freeform 532" hidden="1"/>
          <p:cNvSpPr>
            <a:spLocks/>
          </p:cNvSpPr>
          <p:nvPr/>
        </p:nvSpPr>
        <p:spPr bwMode="auto">
          <a:xfrm flipH="1">
            <a:off x="2135288" y="-39825"/>
            <a:ext cx="11139736" cy="748013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tx1">
              <a:lumMod val="75000"/>
              <a:alpha val="65000"/>
            </a:schemeClr>
          </a:solidFill>
          <a:ln>
            <a:noFill/>
          </a:ln>
          <a:scene3d>
            <a:camera prst="orthographicFront">
              <a:rot lat="3000000" lon="0" rev="0"/>
            </a:camera>
            <a:lightRig rig="threePt" dir="t"/>
          </a:scene3d>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a:p>
        </p:txBody>
      </p:sp>
      <p:pic>
        <p:nvPicPr>
          <p:cNvPr id="1672" name="Picture 16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453" y="1295120"/>
            <a:ext cx="4000786" cy="2354853"/>
          </a:xfrm>
          <a:prstGeom prst="rect">
            <a:avLst/>
          </a:prstGeom>
          <a:ln w="19050">
            <a:noFill/>
          </a:ln>
        </p:spPr>
      </p:pic>
      <p:grpSp>
        <p:nvGrpSpPr>
          <p:cNvPr id="1673" name="Group 1672"/>
          <p:cNvGrpSpPr/>
          <p:nvPr/>
        </p:nvGrpSpPr>
        <p:grpSpPr>
          <a:xfrm>
            <a:off x="4009331" y="1231705"/>
            <a:ext cx="4054635" cy="2143511"/>
            <a:chOff x="2837818" y="2540009"/>
            <a:chExt cx="8019804" cy="4239728"/>
          </a:xfrm>
        </p:grpSpPr>
        <p:sp>
          <p:nvSpPr>
            <p:cNvPr id="1674"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err="1">
                <a:solidFill>
                  <a:schemeClr val="tx1"/>
                </a:solidFill>
              </a:endParaRPr>
            </a:p>
          </p:txBody>
        </p:sp>
        <p:sp>
          <p:nvSpPr>
            <p:cNvPr id="1675"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err="1">
                <a:solidFill>
                  <a:schemeClr val="tx1"/>
                </a:solidFill>
              </a:endParaRPr>
            </a:p>
          </p:txBody>
        </p:sp>
        <p:sp>
          <p:nvSpPr>
            <p:cNvPr id="1676"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w="9525">
              <a:solidFill>
                <a:schemeClr val="tx1"/>
              </a:solid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sz="900"/>
            </a:p>
          </p:txBody>
        </p:sp>
        <p:sp>
          <p:nvSpPr>
            <p:cNvPr id="1677" name="TextBox 1676"/>
            <p:cNvSpPr txBox="1"/>
            <p:nvPr/>
          </p:nvSpPr>
          <p:spPr bwMode="auto">
            <a:xfrm rot="21360000">
              <a:off x="4857244" y="5998838"/>
              <a:ext cx="2137008" cy="219155"/>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Physical Infrastructure</a:t>
              </a:r>
            </a:p>
          </p:txBody>
        </p:sp>
      </p:grpSp>
      <p:grpSp>
        <p:nvGrpSpPr>
          <p:cNvPr id="1678" name="switches"/>
          <p:cNvGrpSpPr/>
          <p:nvPr/>
        </p:nvGrpSpPr>
        <p:grpSpPr>
          <a:xfrm>
            <a:off x="4524080" y="1682745"/>
            <a:ext cx="2173326" cy="1091082"/>
            <a:chOff x="2388830" y="4267154"/>
            <a:chExt cx="8538021" cy="4286371"/>
          </a:xfrm>
        </p:grpSpPr>
        <p:cxnSp>
          <p:nvCxnSpPr>
            <p:cNvPr id="1679" name="Straight Connector 1678"/>
            <p:cNvCxnSpPr/>
            <p:nvPr/>
          </p:nvCxnSpPr>
          <p:spPr>
            <a:xfrm flipH="1" flipV="1">
              <a:off x="7873465" y="4312753"/>
              <a:ext cx="616351" cy="2058238"/>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0" name="Straight Connector 1679"/>
            <p:cNvCxnSpPr/>
            <p:nvPr/>
          </p:nvCxnSpPr>
          <p:spPr>
            <a:xfrm flipH="1" flipV="1">
              <a:off x="9053203" y="4993379"/>
              <a:ext cx="1033884" cy="405975"/>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1" name="Straight Connector 1680"/>
            <p:cNvCxnSpPr/>
            <p:nvPr/>
          </p:nvCxnSpPr>
          <p:spPr>
            <a:xfrm flipH="1">
              <a:off x="5199712" y="5404471"/>
              <a:ext cx="4889349" cy="145610"/>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2" name="Straight Connector 1681"/>
            <p:cNvCxnSpPr/>
            <p:nvPr/>
          </p:nvCxnSpPr>
          <p:spPr>
            <a:xfrm flipH="1">
              <a:off x="8678893" y="5609518"/>
              <a:ext cx="1749173" cy="80725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3" name="Straight Connector 1682"/>
            <p:cNvCxnSpPr/>
            <p:nvPr/>
          </p:nvCxnSpPr>
          <p:spPr>
            <a:xfrm flipH="1" flipV="1">
              <a:off x="6406548" y="6218051"/>
              <a:ext cx="2088545" cy="145936"/>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4" name="Straight Connector 1683"/>
            <p:cNvCxnSpPr/>
            <p:nvPr/>
          </p:nvCxnSpPr>
          <p:spPr>
            <a:xfrm flipH="1" flipV="1">
              <a:off x="5199712" y="5550081"/>
              <a:ext cx="3295381" cy="808322"/>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5" name="Straight Connector 1684"/>
            <p:cNvCxnSpPr/>
            <p:nvPr/>
          </p:nvCxnSpPr>
          <p:spPr>
            <a:xfrm flipH="1">
              <a:off x="2932369" y="6171983"/>
              <a:ext cx="4909439" cy="2381542"/>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6" name="Straight Connector 1685"/>
            <p:cNvCxnSpPr/>
            <p:nvPr/>
          </p:nvCxnSpPr>
          <p:spPr>
            <a:xfrm flipH="1">
              <a:off x="6407206" y="5404471"/>
              <a:ext cx="3681855" cy="78668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7" name="Straight Connector 1686"/>
            <p:cNvCxnSpPr/>
            <p:nvPr/>
          </p:nvCxnSpPr>
          <p:spPr>
            <a:xfrm flipH="1">
              <a:off x="2388830" y="5962434"/>
              <a:ext cx="4824334" cy="2316600"/>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8" name="Straight Connector 1687"/>
            <p:cNvCxnSpPr/>
            <p:nvPr/>
          </p:nvCxnSpPr>
          <p:spPr>
            <a:xfrm flipV="1">
              <a:off x="8508366" y="5189686"/>
              <a:ext cx="162806" cy="1181305"/>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9" name="Straight Connector 1688"/>
            <p:cNvCxnSpPr/>
            <p:nvPr/>
          </p:nvCxnSpPr>
          <p:spPr>
            <a:xfrm flipH="1" flipV="1">
              <a:off x="8322145" y="4267154"/>
              <a:ext cx="1766916" cy="1137317"/>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690" name="Picture 16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251" y="5203556"/>
              <a:ext cx="1371600" cy="811924"/>
            </a:xfrm>
            <a:prstGeom prst="rect">
              <a:avLst/>
            </a:prstGeom>
          </p:spPr>
        </p:pic>
        <p:pic>
          <p:nvPicPr>
            <p:cNvPr id="1691" name="Picture 16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603" y="5995356"/>
              <a:ext cx="1371600" cy="811924"/>
            </a:xfrm>
            <a:prstGeom prst="rect">
              <a:avLst/>
            </a:prstGeom>
          </p:spPr>
        </p:pic>
      </p:grpSp>
      <p:grpSp>
        <p:nvGrpSpPr>
          <p:cNvPr id="1692" name="core"/>
          <p:cNvGrpSpPr/>
          <p:nvPr/>
        </p:nvGrpSpPr>
        <p:grpSpPr>
          <a:xfrm>
            <a:off x="4799452" y="1774149"/>
            <a:ext cx="1312740" cy="681712"/>
            <a:chOff x="433242" y="4565251"/>
            <a:chExt cx="2876104" cy="1493574"/>
          </a:xfrm>
        </p:grpSpPr>
        <p:pic>
          <p:nvPicPr>
            <p:cNvPr id="1693" name="Picture 16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42" y="5289531"/>
              <a:ext cx="751217" cy="444687"/>
            </a:xfrm>
            <a:prstGeom prst="rect">
              <a:avLst/>
            </a:prstGeom>
          </p:spPr>
        </p:pic>
        <p:pic>
          <p:nvPicPr>
            <p:cNvPr id="1694" name="Picture 16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495" y="5614138"/>
              <a:ext cx="751217" cy="444687"/>
            </a:xfrm>
            <a:prstGeom prst="rect">
              <a:avLst/>
            </a:prstGeom>
          </p:spPr>
        </p:pic>
        <p:grpSp>
          <p:nvGrpSpPr>
            <p:cNvPr id="1695" name="Group 1694"/>
            <p:cNvGrpSpPr/>
            <p:nvPr/>
          </p:nvGrpSpPr>
          <p:grpSpPr>
            <a:xfrm>
              <a:off x="2218903" y="4565251"/>
              <a:ext cx="622386" cy="299139"/>
              <a:chOff x="3402012" y="3110708"/>
              <a:chExt cx="1824038" cy="820738"/>
            </a:xfrm>
          </p:grpSpPr>
          <p:sp>
            <p:nvSpPr>
              <p:cNvPr id="1706"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7"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8"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9"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0"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1"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2"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3"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4"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96" name="Group 1695"/>
            <p:cNvGrpSpPr/>
            <p:nvPr/>
          </p:nvGrpSpPr>
          <p:grpSpPr>
            <a:xfrm>
              <a:off x="2686960" y="5022014"/>
              <a:ext cx="622386" cy="299139"/>
              <a:chOff x="3471316" y="5432442"/>
              <a:chExt cx="1116006" cy="536389"/>
            </a:xfrm>
          </p:grpSpPr>
          <p:sp>
            <p:nvSpPr>
              <p:cNvPr id="1697"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8"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9"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0"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1"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2"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3"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4"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5"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15" name="Freeform 5"/>
          <p:cNvSpPr>
            <a:spLocks/>
          </p:cNvSpPr>
          <p:nvPr/>
        </p:nvSpPr>
        <p:spPr bwMode="auto">
          <a:xfrm>
            <a:off x="4018786" y="1222984"/>
            <a:ext cx="4032109" cy="1962844"/>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bg2">
              <a:lumMod val="40000"/>
              <a:lumOff val="60000"/>
              <a:alpha val="20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a:p>
        </p:txBody>
      </p:sp>
      <p:sp>
        <p:nvSpPr>
          <p:cNvPr id="1716" name="Parallelogram 1715"/>
          <p:cNvSpPr/>
          <p:nvPr/>
        </p:nvSpPr>
        <p:spPr bwMode="auto">
          <a:xfrm rot="12339937" flipV="1">
            <a:off x="3864363" y="2536939"/>
            <a:ext cx="2330452" cy="153192"/>
          </a:xfrm>
          <a:prstGeom prst="parallelogram">
            <a:avLst>
              <a:gd name="adj" fmla="val 51486"/>
            </a:avLst>
          </a:prstGeom>
          <a:solidFill>
            <a:schemeClr val="bg2">
              <a:lumMod val="60000"/>
              <a:lumOff val="40000"/>
              <a:alpha val="6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717" name="Parallelogram 1716"/>
          <p:cNvSpPr/>
          <p:nvPr/>
        </p:nvSpPr>
        <p:spPr bwMode="auto">
          <a:xfrm rot="9253198">
            <a:off x="5891975" y="2543611"/>
            <a:ext cx="2307096" cy="149380"/>
          </a:xfrm>
          <a:prstGeom prst="parallelogram">
            <a:avLst>
              <a:gd name="adj" fmla="val 48935"/>
            </a:avLst>
          </a:prstGeom>
          <a:solidFill>
            <a:schemeClr val="bg2">
              <a:lumMod val="60000"/>
              <a:lumOff val="40000"/>
              <a:alpha val="6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718" name="Parallelogram 1717"/>
          <p:cNvSpPr/>
          <p:nvPr/>
        </p:nvSpPr>
        <p:spPr bwMode="auto">
          <a:xfrm rot="1552040">
            <a:off x="4218876" y="1172068"/>
            <a:ext cx="3630110" cy="1745362"/>
          </a:xfrm>
          <a:prstGeom prst="parallelogram">
            <a:avLst>
              <a:gd name="adj" fmla="val 79224"/>
            </a:avLst>
          </a:prstGeom>
          <a:solidFill>
            <a:schemeClr val="bg2">
              <a:lumMod val="60000"/>
              <a:lumOff val="40000"/>
              <a:alpha val="65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719" name="TextBox 1718"/>
          <p:cNvSpPr txBox="1"/>
          <p:nvPr/>
        </p:nvSpPr>
        <p:spPr bwMode="auto">
          <a:xfrm rot="21360000">
            <a:off x="5393837" y="2897810"/>
            <a:ext cx="641201" cy="110800"/>
          </a:xfrm>
          <a:prstGeom prst="rect">
            <a:avLst/>
          </a:prstGeom>
          <a:solidFill>
            <a:srgbClr val="FF0000">
              <a:alpha val="0"/>
            </a:srgbClr>
          </a:solidFill>
          <a:ln w="19050">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Core Services</a:t>
            </a:r>
          </a:p>
        </p:txBody>
      </p:sp>
      <p:grpSp>
        <p:nvGrpSpPr>
          <p:cNvPr id="1720" name="edge"/>
          <p:cNvGrpSpPr/>
          <p:nvPr/>
        </p:nvGrpSpPr>
        <p:grpSpPr>
          <a:xfrm>
            <a:off x="5038146" y="1903973"/>
            <a:ext cx="1419321" cy="591748"/>
            <a:chOff x="2902450" y="3708565"/>
            <a:chExt cx="5575876" cy="2324714"/>
          </a:xfrm>
        </p:grpSpPr>
        <p:cxnSp>
          <p:nvCxnSpPr>
            <p:cNvPr id="1721" name="Straight Connector 1720"/>
            <p:cNvCxnSpPr/>
            <p:nvPr/>
          </p:nvCxnSpPr>
          <p:spPr>
            <a:xfrm>
              <a:off x="7945367" y="4234508"/>
              <a:ext cx="368042" cy="504391"/>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2" name="Straight Connector 1721"/>
            <p:cNvCxnSpPr/>
            <p:nvPr/>
          </p:nvCxnSpPr>
          <p:spPr>
            <a:xfrm flipV="1">
              <a:off x="7270662" y="4210049"/>
              <a:ext cx="524745" cy="925501"/>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3" name="Straight Connector 1722"/>
            <p:cNvCxnSpPr/>
            <p:nvPr/>
          </p:nvCxnSpPr>
          <p:spPr>
            <a:xfrm>
              <a:off x="3729925" y="4561199"/>
              <a:ext cx="4566380" cy="149030"/>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4" name="Straight Connector 1723"/>
            <p:cNvCxnSpPr/>
            <p:nvPr/>
          </p:nvCxnSpPr>
          <p:spPr>
            <a:xfrm flipV="1">
              <a:off x="4690212" y="4721877"/>
              <a:ext cx="3583047" cy="67187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5" name="Straight Connector 1724"/>
            <p:cNvCxnSpPr/>
            <p:nvPr/>
          </p:nvCxnSpPr>
          <p:spPr>
            <a:xfrm flipV="1">
              <a:off x="7231192" y="4729192"/>
              <a:ext cx="1084760" cy="45137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6" name="Straight Connector 1725"/>
            <p:cNvCxnSpPr/>
            <p:nvPr/>
          </p:nvCxnSpPr>
          <p:spPr>
            <a:xfrm flipV="1">
              <a:off x="6128569" y="5288402"/>
              <a:ext cx="1096687" cy="24816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7" name="Straight Connector 1726"/>
            <p:cNvCxnSpPr/>
            <p:nvPr/>
          </p:nvCxnSpPr>
          <p:spPr>
            <a:xfrm flipH="1">
              <a:off x="4724842" y="4730975"/>
              <a:ext cx="3548001" cy="736804"/>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8" name="Straight Connector 1727"/>
            <p:cNvCxnSpPr/>
            <p:nvPr/>
          </p:nvCxnSpPr>
          <p:spPr>
            <a:xfrm flipH="1" flipV="1">
              <a:off x="3810303" y="4596560"/>
              <a:ext cx="2350818" cy="94854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9" name="Straight Connector 1728"/>
            <p:cNvCxnSpPr/>
            <p:nvPr/>
          </p:nvCxnSpPr>
          <p:spPr>
            <a:xfrm flipH="1">
              <a:off x="4649182" y="5551843"/>
              <a:ext cx="1497438" cy="5066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0" name="Straight Connector 1729"/>
            <p:cNvCxnSpPr/>
            <p:nvPr/>
          </p:nvCxnSpPr>
          <p:spPr>
            <a:xfrm flipV="1">
              <a:off x="3872955" y="4153097"/>
              <a:ext cx="3653832" cy="415743"/>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1" name="Straight Connector 1730"/>
            <p:cNvCxnSpPr/>
            <p:nvPr/>
          </p:nvCxnSpPr>
          <p:spPr>
            <a:xfrm flipV="1">
              <a:off x="6132603" y="4194075"/>
              <a:ext cx="1258885" cy="133874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32" name="Picture 17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6727" y="3708565"/>
              <a:ext cx="1371599" cy="811926"/>
            </a:xfrm>
            <a:prstGeom prst="rect">
              <a:avLst/>
            </a:prstGeom>
            <a:ln w="12700">
              <a:noFill/>
            </a:ln>
          </p:spPr>
        </p:pic>
        <p:pic>
          <p:nvPicPr>
            <p:cNvPr id="1733" name="Picture 17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547" y="5221353"/>
              <a:ext cx="1371599" cy="811926"/>
            </a:xfrm>
            <a:prstGeom prst="rect">
              <a:avLst/>
            </a:prstGeom>
            <a:ln w="12700">
              <a:noFill/>
            </a:ln>
          </p:spPr>
        </p:pic>
        <p:pic>
          <p:nvPicPr>
            <p:cNvPr id="1734" name="Picture 17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2450" y="4068943"/>
              <a:ext cx="1371599" cy="813894"/>
            </a:xfrm>
            <a:prstGeom prst="rect">
              <a:avLst/>
            </a:prstGeom>
            <a:ln w="12700">
              <a:noFill/>
            </a:ln>
          </p:spPr>
        </p:pic>
        <p:pic>
          <p:nvPicPr>
            <p:cNvPr id="1735" name="Picture 17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490" y="4907956"/>
              <a:ext cx="1371599" cy="811926"/>
            </a:xfrm>
            <a:prstGeom prst="rect">
              <a:avLst/>
            </a:prstGeom>
            <a:ln w="12700">
              <a:noFill/>
            </a:ln>
          </p:spPr>
        </p:pic>
      </p:grpSp>
      <p:pic>
        <p:nvPicPr>
          <p:cNvPr id="248" name="right s2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454" y="638357"/>
            <a:ext cx="914400" cy="461319"/>
          </a:xfrm>
          <a:prstGeom prst="rect">
            <a:avLst/>
          </a:prstGeom>
        </p:spPr>
      </p:pic>
      <p:grpSp>
        <p:nvGrpSpPr>
          <p:cNvPr id="1736" name="MID EGDE"/>
          <p:cNvGrpSpPr/>
          <p:nvPr/>
        </p:nvGrpSpPr>
        <p:grpSpPr>
          <a:xfrm>
            <a:off x="3857792" y="974515"/>
            <a:ext cx="4343252" cy="1836831"/>
            <a:chOff x="2372143" y="1430171"/>
            <a:chExt cx="8590671" cy="3633133"/>
          </a:xfrm>
        </p:grpSpPr>
        <p:sp>
          <p:nvSpPr>
            <p:cNvPr id="1737" name="Parallelogram 1736"/>
            <p:cNvSpPr/>
            <p:nvPr/>
          </p:nvSpPr>
          <p:spPr bwMode="auto">
            <a:xfrm rot="1552040">
              <a:off x="3085129" y="1430171"/>
              <a:ext cx="7181705" cy="3473969"/>
            </a:xfrm>
            <a:prstGeom prst="parallelogram">
              <a:avLst>
                <a:gd name="adj" fmla="val 79555"/>
              </a:avLst>
            </a:prstGeom>
            <a:solidFill>
              <a:schemeClr val="bg2">
                <a:lumMod val="50000"/>
                <a:alpha val="3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738" name="Parallelogram 1737"/>
            <p:cNvSpPr/>
            <p:nvPr/>
          </p:nvSpPr>
          <p:spPr bwMode="auto">
            <a:xfrm rot="12339937" flipV="1">
              <a:off x="2372143" y="4144342"/>
              <a:ext cx="4625462" cy="366343"/>
            </a:xfrm>
            <a:prstGeom prst="parallelogram">
              <a:avLst>
                <a:gd name="adj" fmla="val 46708"/>
              </a:avLst>
            </a:prstGeom>
            <a:solidFill>
              <a:schemeClr val="bg2">
                <a:lumMod val="50000"/>
                <a:alpha val="3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739" name="Parallelogram 1738"/>
            <p:cNvSpPr/>
            <p:nvPr/>
          </p:nvSpPr>
          <p:spPr bwMode="auto">
            <a:xfrm rot="9253198">
              <a:off x="6386606" y="4142755"/>
              <a:ext cx="4576208" cy="377985"/>
            </a:xfrm>
            <a:prstGeom prst="parallelogram">
              <a:avLst>
                <a:gd name="adj" fmla="val 48935"/>
              </a:avLst>
            </a:prstGeom>
            <a:solidFill>
              <a:schemeClr val="bg2">
                <a:lumMod val="50000"/>
                <a:alpha val="4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740" name="TextBox 1739"/>
            <p:cNvSpPr txBox="1"/>
            <p:nvPr/>
          </p:nvSpPr>
          <p:spPr bwMode="auto">
            <a:xfrm rot="21360000">
              <a:off x="5379447" y="4844149"/>
              <a:ext cx="1299960" cy="21915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Edge Services</a:t>
              </a:r>
            </a:p>
          </p:txBody>
        </p:sp>
      </p:grpSp>
      <p:sp>
        <p:nvSpPr>
          <p:cNvPr id="1741" name="Parallelogram 1740"/>
          <p:cNvSpPr/>
          <p:nvPr/>
        </p:nvSpPr>
        <p:spPr bwMode="auto">
          <a:xfrm rot="12374211" flipV="1">
            <a:off x="5694711" y="832644"/>
            <a:ext cx="2678909" cy="838051"/>
          </a:xfrm>
          <a:prstGeom prst="parallelogram">
            <a:avLst>
              <a:gd name="adj" fmla="val 47606"/>
            </a:avLst>
          </a:prstGeom>
          <a:solidFill>
            <a:schemeClr val="bg2">
              <a:lumMod val="40000"/>
              <a:lumOff val="60000"/>
              <a:alpha val="2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1742" name="Parallelogram 1741"/>
          <p:cNvSpPr/>
          <p:nvPr/>
        </p:nvSpPr>
        <p:spPr bwMode="auto">
          <a:xfrm rot="9253198">
            <a:off x="3693624" y="813303"/>
            <a:ext cx="2644463" cy="849903"/>
          </a:xfrm>
          <a:prstGeom prst="parallelogram">
            <a:avLst>
              <a:gd name="adj" fmla="val 49727"/>
            </a:avLst>
          </a:prstGeom>
          <a:solidFill>
            <a:schemeClr val="bg2">
              <a:lumMod val="40000"/>
              <a:lumOff val="60000"/>
              <a:alpha val="20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grpSp>
        <p:nvGrpSpPr>
          <p:cNvPr id="1861" name="Group 1860"/>
          <p:cNvGrpSpPr/>
          <p:nvPr/>
        </p:nvGrpSpPr>
        <p:grpSpPr>
          <a:xfrm>
            <a:off x="3826689" y="-8168"/>
            <a:ext cx="2666719" cy="2219857"/>
            <a:chOff x="2287101" y="-479047"/>
            <a:chExt cx="5274597" cy="4390734"/>
          </a:xfrm>
        </p:grpSpPr>
        <p:sp>
          <p:nvSpPr>
            <p:cNvPr id="1862" name="Parallelogram 1861"/>
            <p:cNvSpPr/>
            <p:nvPr/>
          </p:nvSpPr>
          <p:spPr bwMode="auto">
            <a:xfrm rot="9253198">
              <a:off x="2350090" y="1257418"/>
              <a:ext cx="5211608" cy="1721869"/>
            </a:xfrm>
            <a:prstGeom prst="parallelogram">
              <a:avLst>
                <a:gd name="adj" fmla="val 49258"/>
              </a:avLst>
            </a:prstGeom>
            <a:solidFill>
              <a:srgbClr val="00FA71">
                <a:alpha val="60000"/>
              </a:srgb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863" name="Parallelogram 1862"/>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1864" name="Parallelogram 1863"/>
            <p:cNvSpPr/>
            <p:nvPr/>
          </p:nvSpPr>
          <p:spPr bwMode="auto">
            <a:xfrm rot="12179328" flipV="1">
              <a:off x="2287101" y="2113951"/>
              <a:ext cx="1083386" cy="1797736"/>
            </a:xfrm>
            <a:prstGeom prst="parallelogram">
              <a:avLst>
                <a:gd name="adj" fmla="val 68224"/>
              </a:avLst>
            </a:prstGeom>
            <a:solidFill>
              <a:srgbClr val="00B050">
                <a:alpha val="7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1865" name="TextBox 1864"/>
            <p:cNvSpPr txBox="1"/>
            <p:nvPr/>
          </p:nvSpPr>
          <p:spPr bwMode="auto">
            <a:xfrm>
              <a:off x="2830436" y="1356976"/>
              <a:ext cx="2444562" cy="191761"/>
            </a:xfrm>
            <a:prstGeom prst="rect">
              <a:avLst/>
            </a:prstGeom>
            <a:noFill/>
            <a:ln w="19050">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700" b="1" dirty="0">
                  <a:gradFill>
                    <a:gsLst>
                      <a:gs pos="0">
                        <a:schemeClr val="bg2"/>
                      </a:gs>
                      <a:gs pos="100000">
                        <a:schemeClr val="bg2"/>
                      </a:gs>
                    </a:gsLst>
                    <a:lin ang="5400000" scaled="1"/>
                  </a:gradFill>
                </a:rPr>
                <a:t>Windows Azure Portal (WAP)</a:t>
              </a:r>
            </a:p>
          </p:txBody>
        </p:sp>
      </p:grpSp>
      <p:grpSp>
        <p:nvGrpSpPr>
          <p:cNvPr id="1866" name="Group 1865"/>
          <p:cNvGrpSpPr/>
          <p:nvPr/>
        </p:nvGrpSpPr>
        <p:grpSpPr>
          <a:xfrm>
            <a:off x="3984711" y="60326"/>
            <a:ext cx="2669277" cy="2219641"/>
            <a:chOff x="2599659" y="-343570"/>
            <a:chExt cx="5279657" cy="4390307"/>
          </a:xfrm>
        </p:grpSpPr>
        <p:sp>
          <p:nvSpPr>
            <p:cNvPr id="1867" name="Parallelogram 1866"/>
            <p:cNvSpPr/>
            <p:nvPr/>
          </p:nvSpPr>
          <p:spPr bwMode="auto">
            <a:xfrm rot="9253198">
              <a:off x="2657792" y="1393985"/>
              <a:ext cx="5221524" cy="1743264"/>
            </a:xfrm>
            <a:prstGeom prst="parallelogram">
              <a:avLst>
                <a:gd name="adj" fmla="val 49258"/>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1868" name="Parallelogram 1867"/>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1869" name="Parallelogram 1868"/>
            <p:cNvSpPr/>
            <p:nvPr/>
          </p:nvSpPr>
          <p:spPr bwMode="auto">
            <a:xfrm rot="12179328" flipV="1">
              <a:off x="2599659" y="2249446"/>
              <a:ext cx="1083386" cy="1797291"/>
            </a:xfrm>
            <a:prstGeom prst="parallelogram">
              <a:avLst>
                <a:gd name="adj" fmla="val 68369"/>
              </a:avLst>
            </a:prstGeom>
            <a:solidFill>
              <a:schemeClr val="tx2">
                <a:lumMod val="75000"/>
                <a:alpha val="7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1870" name="TextBox 1869"/>
            <p:cNvSpPr txBox="1"/>
            <p:nvPr/>
          </p:nvSpPr>
          <p:spPr bwMode="auto">
            <a:xfrm>
              <a:off x="3089467" y="1429865"/>
              <a:ext cx="2755284" cy="191761"/>
            </a:xfrm>
            <a:prstGeom prst="rect">
              <a:avLst/>
            </a:prstGeom>
            <a:noFill/>
            <a:ln w="19050">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700" b="1" dirty="0">
                  <a:gradFill>
                    <a:gsLst>
                      <a:gs pos="0">
                        <a:schemeClr val="bg2"/>
                      </a:gs>
                      <a:gs pos="100000">
                        <a:schemeClr val="bg2"/>
                      </a:gs>
                    </a:gsLst>
                    <a:lin ang="5400000" scaled="1"/>
                  </a:gradFill>
                </a:rPr>
                <a:t>Virtual Machine Manager (VMM)</a:t>
              </a:r>
            </a:p>
          </p:txBody>
        </p:sp>
      </p:grpSp>
      <p:sp>
        <p:nvSpPr>
          <p:cNvPr id="1743" name="Parallelogram 1742"/>
          <p:cNvSpPr/>
          <p:nvPr/>
        </p:nvSpPr>
        <p:spPr bwMode="auto">
          <a:xfrm rot="9253198">
            <a:off x="5717633" y="1832240"/>
            <a:ext cx="2657422" cy="842947"/>
          </a:xfrm>
          <a:prstGeom prst="parallelogram">
            <a:avLst>
              <a:gd name="adj" fmla="val 49439"/>
            </a:avLst>
          </a:prstGeom>
          <a:solidFill>
            <a:schemeClr val="bg2">
              <a:lumMod val="40000"/>
              <a:lumOff val="60000"/>
              <a:alpha val="2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71" name="Parallelogram 270"/>
          <p:cNvSpPr/>
          <p:nvPr/>
        </p:nvSpPr>
        <p:spPr bwMode="auto">
          <a:xfrm rot="9253198">
            <a:off x="2656664" y="4238215"/>
            <a:ext cx="2657422" cy="842947"/>
          </a:xfrm>
          <a:prstGeom prst="parallelogram">
            <a:avLst>
              <a:gd name="adj" fmla="val 49439"/>
            </a:avLst>
          </a:prstGeom>
          <a:solidFill>
            <a:schemeClr val="bg2">
              <a:lumMod val="40000"/>
              <a:lumOff val="60000"/>
              <a:alpha val="2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667" name="Can 2666"/>
          <p:cNvSpPr/>
          <p:nvPr/>
        </p:nvSpPr>
        <p:spPr bwMode="auto">
          <a:xfrm rot="16604453">
            <a:off x="6584055" y="2861576"/>
            <a:ext cx="143816" cy="3457577"/>
          </a:xfrm>
          <a:prstGeom prst="can">
            <a:avLst>
              <a:gd name="adj" fmla="val 0"/>
            </a:avLst>
          </a:prstGeom>
          <a:pattFill prst="ltHorz">
            <a:fgClr>
              <a:schemeClr val="tx2"/>
            </a:fgClr>
            <a:bgClr>
              <a:schemeClr val="accent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68" name="Can 2667"/>
          <p:cNvSpPr/>
          <p:nvPr/>
        </p:nvSpPr>
        <p:spPr bwMode="auto">
          <a:xfrm rot="13294536">
            <a:off x="4676223" y="2389302"/>
            <a:ext cx="143816" cy="1712702"/>
          </a:xfrm>
          <a:prstGeom prst="can">
            <a:avLst>
              <a:gd name="adj" fmla="val 0"/>
            </a:avLst>
          </a:prstGeom>
          <a:pattFill prst="ltHorz">
            <a:fgClr>
              <a:schemeClr val="tx2"/>
            </a:fgClr>
            <a:bgClr>
              <a:schemeClr val="accent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25" name="TextBox 624"/>
          <p:cNvSpPr txBox="1"/>
          <p:nvPr/>
        </p:nvSpPr>
        <p:spPr bwMode="auto">
          <a:xfrm>
            <a:off x="6559512" y="3162386"/>
            <a:ext cx="1230273" cy="2215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1250">
                      <a:schemeClr val="bg2"/>
                    </a:gs>
                    <a:gs pos="100000">
                      <a:schemeClr val="bg2"/>
                    </a:gs>
                  </a:gsLst>
                  <a:lin ang="5400000" scaled="0"/>
                </a:gradFill>
              </a:rPr>
              <a:t>Datacenter 1</a:t>
            </a:r>
          </a:p>
        </p:txBody>
      </p:sp>
      <p:sp>
        <p:nvSpPr>
          <p:cNvPr id="627" name="Can 626"/>
          <p:cNvSpPr/>
          <p:nvPr/>
        </p:nvSpPr>
        <p:spPr bwMode="auto">
          <a:xfrm rot="18748083">
            <a:off x="7685622" y="2090432"/>
            <a:ext cx="143816" cy="2301055"/>
          </a:xfrm>
          <a:prstGeom prst="can">
            <a:avLst>
              <a:gd name="adj" fmla="val 0"/>
            </a:avLst>
          </a:prstGeom>
          <a:pattFill prst="ltHorz">
            <a:fgClr>
              <a:schemeClr val="tx2"/>
            </a:fgClr>
            <a:bgClr>
              <a:schemeClr val="accent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22" name="Parallelogram 2321"/>
          <p:cNvSpPr/>
          <p:nvPr/>
        </p:nvSpPr>
        <p:spPr bwMode="auto">
          <a:xfrm rot="9253198">
            <a:off x="7157685" y="3213603"/>
            <a:ext cx="2644463" cy="849903"/>
          </a:xfrm>
          <a:prstGeom prst="parallelogram">
            <a:avLst>
              <a:gd name="adj" fmla="val 49727"/>
            </a:avLst>
          </a:prstGeom>
          <a:solidFill>
            <a:schemeClr val="bg2">
              <a:lumMod val="40000"/>
              <a:lumOff val="60000"/>
              <a:alpha val="20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pic>
        <p:nvPicPr>
          <p:cNvPr id="2252" name="Picture 22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731" y="3699981"/>
            <a:ext cx="4000786" cy="2354853"/>
          </a:xfrm>
          <a:prstGeom prst="rect">
            <a:avLst/>
          </a:prstGeom>
          <a:ln w="19050">
            <a:noFill/>
          </a:ln>
        </p:spPr>
      </p:pic>
      <p:grpSp>
        <p:nvGrpSpPr>
          <p:cNvPr id="2253" name="Group 2252"/>
          <p:cNvGrpSpPr/>
          <p:nvPr/>
        </p:nvGrpSpPr>
        <p:grpSpPr>
          <a:xfrm>
            <a:off x="7473392" y="3632005"/>
            <a:ext cx="4054635" cy="2143511"/>
            <a:chOff x="2837818" y="2540009"/>
            <a:chExt cx="8019804" cy="4239728"/>
          </a:xfrm>
        </p:grpSpPr>
        <p:sp>
          <p:nvSpPr>
            <p:cNvPr id="2254"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err="1">
                <a:solidFill>
                  <a:schemeClr val="tx1"/>
                </a:solidFill>
              </a:endParaRPr>
            </a:p>
          </p:txBody>
        </p:sp>
        <p:sp>
          <p:nvSpPr>
            <p:cNvPr id="2255"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err="1">
                <a:solidFill>
                  <a:schemeClr val="tx1"/>
                </a:solidFill>
              </a:endParaRPr>
            </a:p>
          </p:txBody>
        </p:sp>
        <p:sp>
          <p:nvSpPr>
            <p:cNvPr id="2256"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w="9525">
              <a:solidFill>
                <a:schemeClr val="tx1"/>
              </a:solid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sz="900"/>
            </a:p>
          </p:txBody>
        </p:sp>
        <p:sp>
          <p:nvSpPr>
            <p:cNvPr id="2257" name="TextBox 2256"/>
            <p:cNvSpPr txBox="1"/>
            <p:nvPr/>
          </p:nvSpPr>
          <p:spPr bwMode="auto">
            <a:xfrm rot="21360000">
              <a:off x="4857244" y="5998838"/>
              <a:ext cx="2137008" cy="219155"/>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Physical Infrastructure</a:t>
              </a:r>
            </a:p>
          </p:txBody>
        </p:sp>
      </p:grpSp>
      <p:grpSp>
        <p:nvGrpSpPr>
          <p:cNvPr id="2258" name="switches"/>
          <p:cNvGrpSpPr/>
          <p:nvPr/>
        </p:nvGrpSpPr>
        <p:grpSpPr>
          <a:xfrm>
            <a:off x="7988141" y="4083045"/>
            <a:ext cx="2173326" cy="1091082"/>
            <a:chOff x="2388830" y="4267154"/>
            <a:chExt cx="8538021" cy="4286371"/>
          </a:xfrm>
        </p:grpSpPr>
        <p:cxnSp>
          <p:nvCxnSpPr>
            <p:cNvPr id="2259" name="Straight Connector 2258"/>
            <p:cNvCxnSpPr/>
            <p:nvPr/>
          </p:nvCxnSpPr>
          <p:spPr>
            <a:xfrm flipH="1" flipV="1">
              <a:off x="7873465" y="4312753"/>
              <a:ext cx="616351" cy="2058238"/>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0" name="Straight Connector 2259"/>
            <p:cNvCxnSpPr/>
            <p:nvPr/>
          </p:nvCxnSpPr>
          <p:spPr>
            <a:xfrm flipH="1" flipV="1">
              <a:off x="9053203" y="4993379"/>
              <a:ext cx="1033884" cy="405975"/>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1" name="Straight Connector 2260"/>
            <p:cNvCxnSpPr/>
            <p:nvPr/>
          </p:nvCxnSpPr>
          <p:spPr>
            <a:xfrm flipH="1">
              <a:off x="5199712" y="5404471"/>
              <a:ext cx="4889349" cy="145610"/>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2" name="Straight Connector 2261"/>
            <p:cNvCxnSpPr/>
            <p:nvPr/>
          </p:nvCxnSpPr>
          <p:spPr>
            <a:xfrm flipH="1">
              <a:off x="8678893" y="5609518"/>
              <a:ext cx="1749173" cy="80725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3" name="Straight Connector 2262"/>
            <p:cNvCxnSpPr/>
            <p:nvPr/>
          </p:nvCxnSpPr>
          <p:spPr>
            <a:xfrm flipH="1" flipV="1">
              <a:off x="6406548" y="6218051"/>
              <a:ext cx="2088545" cy="145936"/>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4" name="Straight Connector 2263"/>
            <p:cNvCxnSpPr/>
            <p:nvPr/>
          </p:nvCxnSpPr>
          <p:spPr>
            <a:xfrm flipH="1" flipV="1">
              <a:off x="5199712" y="5550081"/>
              <a:ext cx="3295381" cy="808322"/>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5" name="Straight Connector 2264"/>
            <p:cNvCxnSpPr/>
            <p:nvPr/>
          </p:nvCxnSpPr>
          <p:spPr>
            <a:xfrm flipH="1">
              <a:off x="2932369" y="6171983"/>
              <a:ext cx="4909439" cy="2381542"/>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6" name="Straight Connector 2265"/>
            <p:cNvCxnSpPr/>
            <p:nvPr/>
          </p:nvCxnSpPr>
          <p:spPr>
            <a:xfrm flipH="1">
              <a:off x="6407206" y="5404471"/>
              <a:ext cx="3681855" cy="78668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7" name="Straight Connector 2266"/>
            <p:cNvCxnSpPr/>
            <p:nvPr/>
          </p:nvCxnSpPr>
          <p:spPr>
            <a:xfrm flipH="1">
              <a:off x="2388830" y="5962434"/>
              <a:ext cx="4824334" cy="2316600"/>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8" name="Straight Connector 2267"/>
            <p:cNvCxnSpPr/>
            <p:nvPr/>
          </p:nvCxnSpPr>
          <p:spPr>
            <a:xfrm flipV="1">
              <a:off x="8508366" y="5189686"/>
              <a:ext cx="162806" cy="1181305"/>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9" name="Straight Connector 2268"/>
            <p:cNvCxnSpPr/>
            <p:nvPr/>
          </p:nvCxnSpPr>
          <p:spPr>
            <a:xfrm flipH="1" flipV="1">
              <a:off x="8322145" y="4267154"/>
              <a:ext cx="1766916" cy="1137317"/>
            </a:xfrm>
            <a:prstGeom prst="line">
              <a:avLst/>
            </a:prstGeom>
            <a:ln w="1905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270" name="Picture 22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251" y="5203556"/>
              <a:ext cx="1371600" cy="811924"/>
            </a:xfrm>
            <a:prstGeom prst="rect">
              <a:avLst/>
            </a:prstGeom>
          </p:spPr>
        </p:pic>
        <p:pic>
          <p:nvPicPr>
            <p:cNvPr id="2271" name="Picture 22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603" y="5995356"/>
              <a:ext cx="1371600" cy="811924"/>
            </a:xfrm>
            <a:prstGeom prst="rect">
              <a:avLst/>
            </a:prstGeom>
          </p:spPr>
        </p:pic>
      </p:grpSp>
      <p:grpSp>
        <p:nvGrpSpPr>
          <p:cNvPr id="2272" name="core"/>
          <p:cNvGrpSpPr/>
          <p:nvPr/>
        </p:nvGrpSpPr>
        <p:grpSpPr>
          <a:xfrm>
            <a:off x="8263513" y="4174449"/>
            <a:ext cx="1312740" cy="681712"/>
            <a:chOff x="433242" y="4565251"/>
            <a:chExt cx="2876104" cy="1493574"/>
          </a:xfrm>
        </p:grpSpPr>
        <p:pic>
          <p:nvPicPr>
            <p:cNvPr id="2273" name="Picture 22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42" y="5289531"/>
              <a:ext cx="751217" cy="444687"/>
            </a:xfrm>
            <a:prstGeom prst="rect">
              <a:avLst/>
            </a:prstGeom>
          </p:spPr>
        </p:pic>
        <p:pic>
          <p:nvPicPr>
            <p:cNvPr id="2274" name="Picture 22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495" y="5614138"/>
              <a:ext cx="751217" cy="444687"/>
            </a:xfrm>
            <a:prstGeom prst="rect">
              <a:avLst/>
            </a:prstGeom>
          </p:spPr>
        </p:pic>
        <p:grpSp>
          <p:nvGrpSpPr>
            <p:cNvPr id="2275" name="Group 2274"/>
            <p:cNvGrpSpPr/>
            <p:nvPr/>
          </p:nvGrpSpPr>
          <p:grpSpPr>
            <a:xfrm>
              <a:off x="2218903" y="4565251"/>
              <a:ext cx="622386" cy="299139"/>
              <a:chOff x="3402012" y="3110708"/>
              <a:chExt cx="1824038" cy="820738"/>
            </a:xfrm>
          </p:grpSpPr>
          <p:sp>
            <p:nvSpPr>
              <p:cNvPr id="2286" name="Freeform 37"/>
              <p:cNvSpPr>
                <a:spLocks/>
              </p:cNvSpPr>
              <p:nvPr/>
            </p:nvSpPr>
            <p:spPr bwMode="auto">
              <a:xfrm>
                <a:off x="3402012" y="3563145"/>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7" name="Freeform 36"/>
              <p:cNvSpPr>
                <a:spLocks/>
              </p:cNvSpPr>
              <p:nvPr/>
            </p:nvSpPr>
            <p:spPr bwMode="auto">
              <a:xfrm>
                <a:off x="3402012" y="3110708"/>
                <a:ext cx="1824038" cy="45243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8" name="Freeform 38"/>
              <p:cNvSpPr>
                <a:spLocks/>
              </p:cNvSpPr>
              <p:nvPr/>
            </p:nvSpPr>
            <p:spPr bwMode="auto">
              <a:xfrm>
                <a:off x="5013325" y="3110708"/>
                <a:ext cx="212725" cy="820738"/>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9" name="Freeform 39"/>
              <p:cNvSpPr>
                <a:spLocks/>
              </p:cNvSpPr>
              <p:nvPr/>
            </p:nvSpPr>
            <p:spPr bwMode="auto">
              <a:xfrm>
                <a:off x="3696055" y="3303674"/>
                <a:ext cx="1291432"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0" name="Freeform 40"/>
              <p:cNvSpPr>
                <a:spLocks/>
              </p:cNvSpPr>
              <p:nvPr/>
            </p:nvSpPr>
            <p:spPr bwMode="auto">
              <a:xfrm>
                <a:off x="3696054" y="3303674"/>
                <a:ext cx="1306513" cy="825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1" name="Freeform 41"/>
              <p:cNvSpPr>
                <a:spLocks/>
              </p:cNvSpPr>
              <p:nvPr/>
            </p:nvSpPr>
            <p:spPr bwMode="auto">
              <a:xfrm>
                <a:off x="3606362" y="3203661"/>
                <a:ext cx="1438274"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2" name="Freeform 42"/>
              <p:cNvSpPr>
                <a:spLocks/>
              </p:cNvSpPr>
              <p:nvPr/>
            </p:nvSpPr>
            <p:spPr bwMode="auto">
              <a:xfrm>
                <a:off x="3669067" y="3203661"/>
                <a:ext cx="1339850" cy="27781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3" name="Freeform 43"/>
              <p:cNvSpPr>
                <a:spLocks/>
              </p:cNvSpPr>
              <p:nvPr/>
            </p:nvSpPr>
            <p:spPr bwMode="auto">
              <a:xfrm>
                <a:off x="3787336" y="3211599"/>
                <a:ext cx="1152526"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4" name="Freeform 44"/>
              <p:cNvSpPr>
                <a:spLocks/>
              </p:cNvSpPr>
              <p:nvPr/>
            </p:nvSpPr>
            <p:spPr bwMode="auto">
              <a:xfrm>
                <a:off x="3751617" y="3211599"/>
                <a:ext cx="1220788" cy="2667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76" name="Group 2275"/>
            <p:cNvGrpSpPr/>
            <p:nvPr/>
          </p:nvGrpSpPr>
          <p:grpSpPr>
            <a:xfrm>
              <a:off x="2686960" y="5022014"/>
              <a:ext cx="622386" cy="299139"/>
              <a:chOff x="3471316" y="5432442"/>
              <a:chExt cx="1116006" cy="536389"/>
            </a:xfrm>
          </p:grpSpPr>
          <p:sp>
            <p:nvSpPr>
              <p:cNvPr id="2277" name="Freeform 37"/>
              <p:cNvSpPr>
                <a:spLocks/>
              </p:cNvSpPr>
              <p:nvPr/>
            </p:nvSpPr>
            <p:spPr bwMode="auto">
              <a:xfrm>
                <a:off x="3471316" y="5728130"/>
                <a:ext cx="985854" cy="240701"/>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8" name="Freeform 36"/>
              <p:cNvSpPr>
                <a:spLocks/>
              </p:cNvSpPr>
              <p:nvPr/>
            </p:nvSpPr>
            <p:spPr bwMode="auto">
              <a:xfrm>
                <a:off x="3471316" y="5432442"/>
                <a:ext cx="1116006" cy="295688"/>
              </a:xfrm>
              <a:custGeom>
                <a:avLst/>
                <a:gdLst>
                  <a:gd name="T0" fmla="*/ 225 w 1149"/>
                  <a:gd name="T1" fmla="*/ 0 h 285"/>
                  <a:gd name="T2" fmla="*/ 1149 w 1149"/>
                  <a:gd name="T3" fmla="*/ 0 h 285"/>
                  <a:gd name="T4" fmla="*/ 1015 w 1149"/>
                  <a:gd name="T5" fmla="*/ 285 h 285"/>
                  <a:gd name="T6" fmla="*/ 0 w 1149"/>
                  <a:gd name="T7" fmla="*/ 285 h 285"/>
                  <a:gd name="T8" fmla="*/ 225 w 1149"/>
                  <a:gd name="T9" fmla="*/ 0 h 285"/>
                  <a:gd name="T10" fmla="*/ 225 w 1149"/>
                  <a:gd name="T11" fmla="*/ 0 h 285"/>
                  <a:gd name="T12" fmla="*/ 225 w 114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49" h="285">
                    <a:moveTo>
                      <a:pt x="225" y="0"/>
                    </a:moveTo>
                    <a:lnTo>
                      <a:pt x="1149" y="0"/>
                    </a:lnTo>
                    <a:lnTo>
                      <a:pt x="1015" y="285"/>
                    </a:lnTo>
                    <a:lnTo>
                      <a:pt x="0" y="285"/>
                    </a:lnTo>
                    <a:lnTo>
                      <a:pt x="225" y="0"/>
                    </a:lnTo>
                    <a:lnTo>
                      <a:pt x="225" y="0"/>
                    </a:lnTo>
                    <a:lnTo>
                      <a:pt x="225" y="0"/>
                    </a:lnTo>
                    <a:close/>
                  </a:path>
                </a:pathLst>
              </a:custGeom>
              <a:solidFill>
                <a:srgbClr val="357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9" name="Freeform 38"/>
              <p:cNvSpPr>
                <a:spLocks/>
              </p:cNvSpPr>
              <p:nvPr/>
            </p:nvSpPr>
            <p:spPr bwMode="auto">
              <a:xfrm>
                <a:off x="4457170" y="5432442"/>
                <a:ext cx="130152" cy="536389"/>
              </a:xfrm>
              <a:custGeom>
                <a:avLst/>
                <a:gdLst>
                  <a:gd name="T0" fmla="*/ 134 w 134"/>
                  <a:gd name="T1" fmla="*/ 0 h 517"/>
                  <a:gd name="T2" fmla="*/ 134 w 134"/>
                  <a:gd name="T3" fmla="*/ 199 h 517"/>
                  <a:gd name="T4" fmla="*/ 0 w 134"/>
                  <a:gd name="T5" fmla="*/ 517 h 517"/>
                  <a:gd name="T6" fmla="*/ 0 w 134"/>
                  <a:gd name="T7" fmla="*/ 285 h 517"/>
                  <a:gd name="T8" fmla="*/ 134 w 134"/>
                  <a:gd name="T9" fmla="*/ 0 h 517"/>
                  <a:gd name="T10" fmla="*/ 134 w 134"/>
                  <a:gd name="T11" fmla="*/ 0 h 517"/>
                  <a:gd name="T12" fmla="*/ 134 w 134"/>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4" h="517">
                    <a:moveTo>
                      <a:pt x="134" y="0"/>
                    </a:moveTo>
                    <a:lnTo>
                      <a:pt x="134" y="199"/>
                    </a:lnTo>
                    <a:lnTo>
                      <a:pt x="0" y="517"/>
                    </a:lnTo>
                    <a:lnTo>
                      <a:pt x="0" y="285"/>
                    </a:lnTo>
                    <a:lnTo>
                      <a:pt x="134" y="0"/>
                    </a:lnTo>
                    <a:lnTo>
                      <a:pt x="134" y="0"/>
                    </a:lnTo>
                    <a:lnTo>
                      <a:pt x="134" y="0"/>
                    </a:lnTo>
                    <a:close/>
                  </a:path>
                </a:pathLst>
              </a:custGeom>
              <a:solidFill>
                <a:srgbClr val="015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0" name="Freeform 39"/>
              <p:cNvSpPr>
                <a:spLocks/>
              </p:cNvSpPr>
              <p:nvPr/>
            </p:nvSpPr>
            <p:spPr bwMode="auto">
              <a:xfrm>
                <a:off x="3651221" y="5558554"/>
                <a:ext cx="790140"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1" name="Freeform 40"/>
              <p:cNvSpPr>
                <a:spLocks/>
              </p:cNvSpPr>
              <p:nvPr/>
            </p:nvSpPr>
            <p:spPr bwMode="auto">
              <a:xfrm>
                <a:off x="3651220" y="5558554"/>
                <a:ext cx="799367" cy="53950"/>
              </a:xfrm>
              <a:custGeom>
                <a:avLst/>
                <a:gdLst>
                  <a:gd name="T0" fmla="*/ 740 w 823"/>
                  <a:gd name="T1" fmla="*/ 0 h 52"/>
                  <a:gd name="T2" fmla="*/ 740 w 823"/>
                  <a:gd name="T3" fmla="*/ 14 h 52"/>
                  <a:gd name="T4" fmla="*/ 80 w 823"/>
                  <a:gd name="T5" fmla="*/ 14 h 52"/>
                  <a:gd name="T6" fmla="*/ 80 w 823"/>
                  <a:gd name="T7" fmla="*/ 0 h 52"/>
                  <a:gd name="T8" fmla="*/ 0 w 823"/>
                  <a:gd name="T9" fmla="*/ 26 h 52"/>
                  <a:gd name="T10" fmla="*/ 80 w 823"/>
                  <a:gd name="T11" fmla="*/ 52 h 52"/>
                  <a:gd name="T12" fmla="*/ 80 w 823"/>
                  <a:gd name="T13" fmla="*/ 36 h 52"/>
                  <a:gd name="T14" fmla="*/ 740 w 823"/>
                  <a:gd name="T15" fmla="*/ 36 h 52"/>
                  <a:gd name="T16" fmla="*/ 740 w 823"/>
                  <a:gd name="T17" fmla="*/ 52 h 52"/>
                  <a:gd name="T18" fmla="*/ 823 w 823"/>
                  <a:gd name="T19" fmla="*/ 26 h 52"/>
                  <a:gd name="T20" fmla="*/ 740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0" y="0"/>
                    </a:moveTo>
                    <a:lnTo>
                      <a:pt x="740" y="14"/>
                    </a:lnTo>
                    <a:lnTo>
                      <a:pt x="80" y="14"/>
                    </a:lnTo>
                    <a:lnTo>
                      <a:pt x="80" y="0"/>
                    </a:lnTo>
                    <a:lnTo>
                      <a:pt x="0" y="26"/>
                    </a:lnTo>
                    <a:lnTo>
                      <a:pt x="80" y="52"/>
                    </a:lnTo>
                    <a:lnTo>
                      <a:pt x="80" y="36"/>
                    </a:lnTo>
                    <a:lnTo>
                      <a:pt x="740" y="36"/>
                    </a:lnTo>
                    <a:lnTo>
                      <a:pt x="740" y="52"/>
                    </a:lnTo>
                    <a:lnTo>
                      <a:pt x="823" y="26"/>
                    </a:lnTo>
                    <a:lnTo>
                      <a:pt x="7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2" name="Freeform 41"/>
              <p:cNvSpPr>
                <a:spLocks/>
              </p:cNvSpPr>
              <p:nvPr/>
            </p:nvSpPr>
            <p:spPr bwMode="auto">
              <a:xfrm>
                <a:off x="3596344" y="5493191"/>
                <a:ext cx="879983"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3" name="Freeform 42"/>
              <p:cNvSpPr>
                <a:spLocks/>
              </p:cNvSpPr>
              <p:nvPr/>
            </p:nvSpPr>
            <p:spPr bwMode="auto">
              <a:xfrm>
                <a:off x="3634709" y="5493191"/>
                <a:ext cx="819764" cy="181563"/>
              </a:xfrm>
              <a:custGeom>
                <a:avLst/>
                <a:gdLst>
                  <a:gd name="T0" fmla="*/ 738 w 844"/>
                  <a:gd name="T1" fmla="*/ 0 h 175"/>
                  <a:gd name="T2" fmla="*/ 752 w 844"/>
                  <a:gd name="T3" fmla="*/ 17 h 175"/>
                  <a:gd name="T4" fmla="*/ 76 w 844"/>
                  <a:gd name="T5" fmla="*/ 139 h 175"/>
                  <a:gd name="T6" fmla="*/ 62 w 844"/>
                  <a:gd name="T7" fmla="*/ 122 h 175"/>
                  <a:gd name="T8" fmla="*/ 0 w 844"/>
                  <a:gd name="T9" fmla="*/ 166 h 175"/>
                  <a:gd name="T10" fmla="*/ 106 w 844"/>
                  <a:gd name="T11" fmla="*/ 175 h 175"/>
                  <a:gd name="T12" fmla="*/ 95 w 844"/>
                  <a:gd name="T13" fmla="*/ 161 h 175"/>
                  <a:gd name="T14" fmla="*/ 771 w 844"/>
                  <a:gd name="T15" fmla="*/ 39 h 175"/>
                  <a:gd name="T16" fmla="*/ 785 w 844"/>
                  <a:gd name="T17" fmla="*/ 53 h 175"/>
                  <a:gd name="T18" fmla="*/ 844 w 844"/>
                  <a:gd name="T19" fmla="*/ 12 h 175"/>
                  <a:gd name="T20" fmla="*/ 738 w 844"/>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175">
                    <a:moveTo>
                      <a:pt x="738" y="0"/>
                    </a:moveTo>
                    <a:lnTo>
                      <a:pt x="752" y="17"/>
                    </a:lnTo>
                    <a:lnTo>
                      <a:pt x="76" y="139"/>
                    </a:lnTo>
                    <a:lnTo>
                      <a:pt x="62" y="122"/>
                    </a:lnTo>
                    <a:lnTo>
                      <a:pt x="0" y="166"/>
                    </a:lnTo>
                    <a:lnTo>
                      <a:pt x="106" y="175"/>
                    </a:lnTo>
                    <a:lnTo>
                      <a:pt x="95" y="161"/>
                    </a:lnTo>
                    <a:lnTo>
                      <a:pt x="771" y="39"/>
                    </a:lnTo>
                    <a:lnTo>
                      <a:pt x="785" y="53"/>
                    </a:lnTo>
                    <a:lnTo>
                      <a:pt x="844" y="12"/>
                    </a:lnTo>
                    <a:lnTo>
                      <a:pt x="7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4" name="Freeform 43"/>
              <p:cNvSpPr>
                <a:spLocks/>
              </p:cNvSpPr>
              <p:nvPr/>
            </p:nvSpPr>
            <p:spPr bwMode="auto">
              <a:xfrm>
                <a:off x="3707070" y="5498379"/>
                <a:ext cx="705153"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5" name="Freeform 44"/>
              <p:cNvSpPr>
                <a:spLocks/>
              </p:cNvSpPr>
              <p:nvPr/>
            </p:nvSpPr>
            <p:spPr bwMode="auto">
              <a:xfrm>
                <a:off x="3685216" y="5498379"/>
                <a:ext cx="746918" cy="174300"/>
              </a:xfrm>
              <a:custGeom>
                <a:avLst/>
                <a:gdLst>
                  <a:gd name="T0" fmla="*/ 97 w 769"/>
                  <a:gd name="T1" fmla="*/ 0 h 168"/>
                  <a:gd name="T2" fmla="*/ 0 w 769"/>
                  <a:gd name="T3" fmla="*/ 10 h 168"/>
                  <a:gd name="T4" fmla="*/ 54 w 769"/>
                  <a:gd name="T5" fmla="*/ 50 h 168"/>
                  <a:gd name="T6" fmla="*/ 69 w 769"/>
                  <a:gd name="T7" fmla="*/ 34 h 168"/>
                  <a:gd name="T8" fmla="*/ 684 w 769"/>
                  <a:gd name="T9" fmla="*/ 153 h 168"/>
                  <a:gd name="T10" fmla="*/ 672 w 769"/>
                  <a:gd name="T11" fmla="*/ 168 h 168"/>
                  <a:gd name="T12" fmla="*/ 769 w 769"/>
                  <a:gd name="T13" fmla="*/ 156 h 168"/>
                  <a:gd name="T14" fmla="*/ 714 w 769"/>
                  <a:gd name="T15" fmla="*/ 117 h 168"/>
                  <a:gd name="T16" fmla="*/ 700 w 769"/>
                  <a:gd name="T17" fmla="*/ 132 h 168"/>
                  <a:gd name="T18" fmla="*/ 85 w 769"/>
                  <a:gd name="T19" fmla="*/ 15 h 168"/>
                  <a:gd name="T20" fmla="*/ 97 w 769"/>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168">
                    <a:moveTo>
                      <a:pt x="97" y="0"/>
                    </a:moveTo>
                    <a:lnTo>
                      <a:pt x="0" y="10"/>
                    </a:lnTo>
                    <a:lnTo>
                      <a:pt x="54" y="50"/>
                    </a:lnTo>
                    <a:lnTo>
                      <a:pt x="69" y="34"/>
                    </a:lnTo>
                    <a:lnTo>
                      <a:pt x="684" y="153"/>
                    </a:lnTo>
                    <a:lnTo>
                      <a:pt x="672" y="168"/>
                    </a:lnTo>
                    <a:lnTo>
                      <a:pt x="769" y="156"/>
                    </a:lnTo>
                    <a:lnTo>
                      <a:pt x="714" y="117"/>
                    </a:lnTo>
                    <a:lnTo>
                      <a:pt x="700" y="132"/>
                    </a:lnTo>
                    <a:lnTo>
                      <a:pt x="85" y="15"/>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2663" name="right express rou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454" y="1352240"/>
            <a:ext cx="914400" cy="461319"/>
          </a:xfrm>
          <a:prstGeom prst="rect">
            <a:avLst/>
          </a:prstGeom>
        </p:spPr>
      </p:pic>
      <p:sp>
        <p:nvSpPr>
          <p:cNvPr id="2295" name="Freeform 5"/>
          <p:cNvSpPr>
            <a:spLocks/>
          </p:cNvSpPr>
          <p:nvPr/>
        </p:nvSpPr>
        <p:spPr bwMode="auto">
          <a:xfrm>
            <a:off x="7482847" y="3623284"/>
            <a:ext cx="4032109" cy="1962844"/>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bg2">
              <a:lumMod val="40000"/>
              <a:lumOff val="60000"/>
              <a:alpha val="20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a:p>
        </p:txBody>
      </p:sp>
      <p:sp>
        <p:nvSpPr>
          <p:cNvPr id="2296" name="Parallelogram 2295"/>
          <p:cNvSpPr/>
          <p:nvPr/>
        </p:nvSpPr>
        <p:spPr bwMode="auto">
          <a:xfrm rot="12339937" flipV="1">
            <a:off x="7328424" y="4937239"/>
            <a:ext cx="2330452" cy="153192"/>
          </a:xfrm>
          <a:prstGeom prst="parallelogram">
            <a:avLst>
              <a:gd name="adj" fmla="val 51486"/>
            </a:avLst>
          </a:prstGeom>
          <a:solidFill>
            <a:schemeClr val="bg2">
              <a:lumMod val="60000"/>
              <a:lumOff val="40000"/>
              <a:alpha val="6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297" name="Parallelogram 2296"/>
          <p:cNvSpPr/>
          <p:nvPr/>
        </p:nvSpPr>
        <p:spPr bwMode="auto">
          <a:xfrm rot="9253198">
            <a:off x="9356036" y="4943911"/>
            <a:ext cx="2307096" cy="149380"/>
          </a:xfrm>
          <a:prstGeom prst="parallelogram">
            <a:avLst>
              <a:gd name="adj" fmla="val 48935"/>
            </a:avLst>
          </a:prstGeom>
          <a:solidFill>
            <a:schemeClr val="bg2">
              <a:lumMod val="60000"/>
              <a:lumOff val="40000"/>
              <a:alpha val="6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298" name="Parallelogram 2297"/>
          <p:cNvSpPr/>
          <p:nvPr/>
        </p:nvSpPr>
        <p:spPr bwMode="auto">
          <a:xfrm rot="1552040">
            <a:off x="7682937" y="3572368"/>
            <a:ext cx="3630110" cy="1745362"/>
          </a:xfrm>
          <a:prstGeom prst="parallelogram">
            <a:avLst>
              <a:gd name="adj" fmla="val 79224"/>
            </a:avLst>
          </a:prstGeom>
          <a:solidFill>
            <a:schemeClr val="bg2">
              <a:lumMod val="60000"/>
              <a:lumOff val="40000"/>
              <a:alpha val="65000"/>
            </a:scheme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299" name="TextBox 2298"/>
          <p:cNvSpPr txBox="1"/>
          <p:nvPr/>
        </p:nvSpPr>
        <p:spPr bwMode="auto">
          <a:xfrm rot="21360000">
            <a:off x="8857898" y="5298110"/>
            <a:ext cx="641201" cy="110800"/>
          </a:xfrm>
          <a:prstGeom prst="rect">
            <a:avLst/>
          </a:prstGeom>
          <a:solidFill>
            <a:srgbClr val="FF0000">
              <a:alpha val="0"/>
            </a:srgbClr>
          </a:solidFill>
          <a:ln w="19050">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Core Services</a:t>
            </a:r>
          </a:p>
        </p:txBody>
      </p:sp>
      <p:grpSp>
        <p:nvGrpSpPr>
          <p:cNvPr id="2300" name="edge"/>
          <p:cNvGrpSpPr/>
          <p:nvPr/>
        </p:nvGrpSpPr>
        <p:grpSpPr>
          <a:xfrm>
            <a:off x="8502207" y="4304273"/>
            <a:ext cx="1419321" cy="591748"/>
            <a:chOff x="2902450" y="3708565"/>
            <a:chExt cx="5575876" cy="2324714"/>
          </a:xfrm>
        </p:grpSpPr>
        <p:cxnSp>
          <p:nvCxnSpPr>
            <p:cNvPr id="2301" name="Straight Connector 2300"/>
            <p:cNvCxnSpPr/>
            <p:nvPr/>
          </p:nvCxnSpPr>
          <p:spPr>
            <a:xfrm>
              <a:off x="7945367" y="4234508"/>
              <a:ext cx="368042" cy="504391"/>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2" name="Straight Connector 2301"/>
            <p:cNvCxnSpPr/>
            <p:nvPr/>
          </p:nvCxnSpPr>
          <p:spPr>
            <a:xfrm flipV="1">
              <a:off x="7270662" y="4210049"/>
              <a:ext cx="524745" cy="925501"/>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3" name="Straight Connector 2302"/>
            <p:cNvCxnSpPr/>
            <p:nvPr/>
          </p:nvCxnSpPr>
          <p:spPr>
            <a:xfrm>
              <a:off x="3729925" y="4561199"/>
              <a:ext cx="4566380" cy="149030"/>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4" name="Straight Connector 2303"/>
            <p:cNvCxnSpPr/>
            <p:nvPr/>
          </p:nvCxnSpPr>
          <p:spPr>
            <a:xfrm flipV="1">
              <a:off x="4690212" y="4721877"/>
              <a:ext cx="3583047" cy="67187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5" name="Straight Connector 2304"/>
            <p:cNvCxnSpPr/>
            <p:nvPr/>
          </p:nvCxnSpPr>
          <p:spPr>
            <a:xfrm flipV="1">
              <a:off x="7231192" y="4729192"/>
              <a:ext cx="1084760" cy="45137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6" name="Straight Connector 2305"/>
            <p:cNvCxnSpPr/>
            <p:nvPr/>
          </p:nvCxnSpPr>
          <p:spPr>
            <a:xfrm flipV="1">
              <a:off x="6128569" y="5288402"/>
              <a:ext cx="1096687" cy="24816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7" name="Straight Connector 2306"/>
            <p:cNvCxnSpPr/>
            <p:nvPr/>
          </p:nvCxnSpPr>
          <p:spPr>
            <a:xfrm flipH="1">
              <a:off x="4724842" y="4730975"/>
              <a:ext cx="3548001" cy="736804"/>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8" name="Straight Connector 2307"/>
            <p:cNvCxnSpPr/>
            <p:nvPr/>
          </p:nvCxnSpPr>
          <p:spPr>
            <a:xfrm flipH="1" flipV="1">
              <a:off x="3810303" y="4596560"/>
              <a:ext cx="2350818" cy="94854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9" name="Straight Connector 2308"/>
            <p:cNvCxnSpPr/>
            <p:nvPr/>
          </p:nvCxnSpPr>
          <p:spPr>
            <a:xfrm flipH="1">
              <a:off x="4649182" y="5551843"/>
              <a:ext cx="1497438" cy="50667"/>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0" name="Straight Connector 2309"/>
            <p:cNvCxnSpPr/>
            <p:nvPr/>
          </p:nvCxnSpPr>
          <p:spPr>
            <a:xfrm flipV="1">
              <a:off x="3872955" y="4153097"/>
              <a:ext cx="3653832" cy="415743"/>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1" name="Straight Connector 2310"/>
            <p:cNvCxnSpPr/>
            <p:nvPr/>
          </p:nvCxnSpPr>
          <p:spPr>
            <a:xfrm flipV="1">
              <a:off x="6132603" y="4194075"/>
              <a:ext cx="1258885" cy="1338745"/>
            </a:xfrm>
            <a:prstGeom prst="line">
              <a:avLst/>
            </a:prstGeom>
            <a:ln w="127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12" name="Picture 23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6727" y="3708565"/>
              <a:ext cx="1371599" cy="811926"/>
            </a:xfrm>
            <a:prstGeom prst="rect">
              <a:avLst/>
            </a:prstGeom>
            <a:ln w="12700">
              <a:noFill/>
            </a:ln>
          </p:spPr>
        </p:pic>
        <p:pic>
          <p:nvPicPr>
            <p:cNvPr id="2313" name="Picture 23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547" y="5221353"/>
              <a:ext cx="1371599" cy="811926"/>
            </a:xfrm>
            <a:prstGeom prst="rect">
              <a:avLst/>
            </a:prstGeom>
            <a:ln w="12700">
              <a:noFill/>
            </a:ln>
          </p:spPr>
        </p:pic>
        <p:pic>
          <p:nvPicPr>
            <p:cNvPr id="2314" name="Picture 23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2450" y="4068943"/>
              <a:ext cx="1371599" cy="813894"/>
            </a:xfrm>
            <a:prstGeom prst="rect">
              <a:avLst/>
            </a:prstGeom>
            <a:ln w="12700">
              <a:noFill/>
            </a:ln>
          </p:spPr>
        </p:pic>
        <p:pic>
          <p:nvPicPr>
            <p:cNvPr id="2315" name="Picture 23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490" y="4907956"/>
              <a:ext cx="1371599" cy="811926"/>
            </a:xfrm>
            <a:prstGeom prst="rect">
              <a:avLst/>
            </a:prstGeom>
            <a:ln w="12700">
              <a:noFill/>
            </a:ln>
          </p:spPr>
        </p:pic>
      </p:grpSp>
      <p:grpSp>
        <p:nvGrpSpPr>
          <p:cNvPr id="2316" name="RIGHT EDGE"/>
          <p:cNvGrpSpPr/>
          <p:nvPr/>
        </p:nvGrpSpPr>
        <p:grpSpPr>
          <a:xfrm>
            <a:off x="7321853" y="3374815"/>
            <a:ext cx="4343252" cy="1836831"/>
            <a:chOff x="2372143" y="1430171"/>
            <a:chExt cx="8590671" cy="3633133"/>
          </a:xfrm>
        </p:grpSpPr>
        <p:sp>
          <p:nvSpPr>
            <p:cNvPr id="2317" name="Parallelogram 2316"/>
            <p:cNvSpPr/>
            <p:nvPr/>
          </p:nvSpPr>
          <p:spPr bwMode="auto">
            <a:xfrm rot="1552040">
              <a:off x="3085129" y="1430171"/>
              <a:ext cx="7181705" cy="3473969"/>
            </a:xfrm>
            <a:prstGeom prst="parallelogram">
              <a:avLst>
                <a:gd name="adj" fmla="val 79555"/>
              </a:avLst>
            </a:prstGeom>
            <a:solidFill>
              <a:schemeClr val="bg2">
                <a:lumMod val="50000"/>
                <a:alpha val="3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318" name="Parallelogram 2317"/>
            <p:cNvSpPr/>
            <p:nvPr/>
          </p:nvSpPr>
          <p:spPr bwMode="auto">
            <a:xfrm rot="12339937" flipV="1">
              <a:off x="2372143" y="4144342"/>
              <a:ext cx="4625462" cy="366343"/>
            </a:xfrm>
            <a:prstGeom prst="parallelogram">
              <a:avLst>
                <a:gd name="adj" fmla="val 46708"/>
              </a:avLst>
            </a:prstGeom>
            <a:solidFill>
              <a:schemeClr val="bg2">
                <a:lumMod val="50000"/>
                <a:alpha val="3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319" name="Parallelogram 2318"/>
            <p:cNvSpPr/>
            <p:nvPr/>
          </p:nvSpPr>
          <p:spPr bwMode="auto">
            <a:xfrm rot="9253198">
              <a:off x="6386606" y="4142755"/>
              <a:ext cx="4576208" cy="377985"/>
            </a:xfrm>
            <a:prstGeom prst="parallelogram">
              <a:avLst>
                <a:gd name="adj" fmla="val 48935"/>
              </a:avLst>
            </a:prstGeom>
            <a:solidFill>
              <a:schemeClr val="bg2">
                <a:lumMod val="50000"/>
                <a:alpha val="45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320" name="TextBox 2319"/>
            <p:cNvSpPr txBox="1"/>
            <p:nvPr/>
          </p:nvSpPr>
          <p:spPr bwMode="auto">
            <a:xfrm rot="21360000">
              <a:off x="5379447" y="4844149"/>
              <a:ext cx="1299960" cy="219155"/>
            </a:xfrm>
            <a:prstGeom prst="rect">
              <a:avLst/>
            </a:prstGeom>
            <a:noFill/>
            <a:ln w="9525">
              <a:noFill/>
              <a:miter lim="800000"/>
              <a:headEnd/>
              <a:tailEnd/>
            </a:ln>
            <a:scene3d>
              <a:camera prst="isometricLeftDown"/>
              <a:lightRig rig="threePt" dir="t"/>
            </a:scene3d>
            <a:extLst/>
          </p:spPr>
          <p:txBody>
            <a:bodyPr wrap="none" lIns="0" tIns="0" rIns="0" bIns="0" rtlCol="0">
              <a:spAutoFit/>
            </a:bodyPr>
            <a:lstStyle/>
            <a:p>
              <a:pPr eaLnBrk="1" hangingPunct="1">
                <a:lnSpc>
                  <a:spcPct val="90000"/>
                </a:lnSpc>
                <a:spcBef>
                  <a:spcPts val="600"/>
                </a:spcBef>
                <a:buClr>
                  <a:srgbClr val="F79220"/>
                </a:buClr>
                <a:buSzPct val="120000"/>
              </a:pPr>
              <a:r>
                <a:rPr lang="en-US" sz="800" b="1" dirty="0" smtClean="0">
                  <a:gradFill>
                    <a:gsLst>
                      <a:gs pos="0">
                        <a:schemeClr val="tx1"/>
                      </a:gs>
                      <a:gs pos="100000">
                        <a:schemeClr val="tx1"/>
                      </a:gs>
                    </a:gsLst>
                    <a:lin ang="5400000" scaled="1"/>
                  </a:gradFill>
                </a:rPr>
                <a:t>Edge Services</a:t>
              </a:r>
            </a:p>
          </p:txBody>
        </p:sp>
      </p:grpSp>
      <p:grpSp>
        <p:nvGrpSpPr>
          <p:cNvPr id="2324" name="Group 2323"/>
          <p:cNvGrpSpPr/>
          <p:nvPr/>
        </p:nvGrpSpPr>
        <p:grpSpPr>
          <a:xfrm>
            <a:off x="7290750" y="2392132"/>
            <a:ext cx="2666719" cy="2219857"/>
            <a:chOff x="2287101" y="-479047"/>
            <a:chExt cx="5274597" cy="4390734"/>
          </a:xfrm>
        </p:grpSpPr>
        <p:sp>
          <p:nvSpPr>
            <p:cNvPr id="2325" name="Parallelogram 2324"/>
            <p:cNvSpPr/>
            <p:nvPr/>
          </p:nvSpPr>
          <p:spPr bwMode="auto">
            <a:xfrm rot="9253198">
              <a:off x="2350090" y="1257418"/>
              <a:ext cx="5211608" cy="1721869"/>
            </a:xfrm>
            <a:prstGeom prst="parallelogram">
              <a:avLst>
                <a:gd name="adj" fmla="val 49258"/>
              </a:avLst>
            </a:prstGeom>
            <a:solidFill>
              <a:srgbClr val="00FA71">
                <a:alpha val="60000"/>
              </a:srgbClr>
            </a:solidFill>
            <a:ln w="19050">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326" name="Parallelogram 2325"/>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327" name="Parallelogram 2326"/>
            <p:cNvSpPr/>
            <p:nvPr/>
          </p:nvSpPr>
          <p:spPr bwMode="auto">
            <a:xfrm rot="12179328" flipV="1">
              <a:off x="2287101" y="2113951"/>
              <a:ext cx="1083386" cy="1797736"/>
            </a:xfrm>
            <a:prstGeom prst="parallelogram">
              <a:avLst>
                <a:gd name="adj" fmla="val 68224"/>
              </a:avLst>
            </a:prstGeom>
            <a:solidFill>
              <a:srgbClr val="00B050">
                <a:alpha val="7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328" name="TextBox 2327"/>
            <p:cNvSpPr txBox="1"/>
            <p:nvPr/>
          </p:nvSpPr>
          <p:spPr bwMode="auto">
            <a:xfrm>
              <a:off x="2830436" y="1356976"/>
              <a:ext cx="2444562" cy="191761"/>
            </a:xfrm>
            <a:prstGeom prst="rect">
              <a:avLst/>
            </a:prstGeom>
            <a:noFill/>
            <a:ln w="19050">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700" b="1" dirty="0">
                  <a:gradFill>
                    <a:gsLst>
                      <a:gs pos="0">
                        <a:schemeClr val="bg2"/>
                      </a:gs>
                      <a:gs pos="100000">
                        <a:schemeClr val="bg2"/>
                      </a:gs>
                    </a:gsLst>
                    <a:lin ang="5400000" scaled="1"/>
                  </a:gradFill>
                </a:rPr>
                <a:t>Windows Azure Portal (WAP)</a:t>
              </a:r>
            </a:p>
          </p:txBody>
        </p:sp>
      </p:grpSp>
      <p:grpSp>
        <p:nvGrpSpPr>
          <p:cNvPr id="2329" name="Group 2328"/>
          <p:cNvGrpSpPr/>
          <p:nvPr/>
        </p:nvGrpSpPr>
        <p:grpSpPr>
          <a:xfrm>
            <a:off x="7448772" y="2460626"/>
            <a:ext cx="2669277" cy="2219641"/>
            <a:chOff x="2599659" y="-343570"/>
            <a:chExt cx="5279657" cy="4390307"/>
          </a:xfrm>
        </p:grpSpPr>
        <p:sp>
          <p:nvSpPr>
            <p:cNvPr id="2330" name="Parallelogram 2329"/>
            <p:cNvSpPr/>
            <p:nvPr/>
          </p:nvSpPr>
          <p:spPr bwMode="auto">
            <a:xfrm rot="9253198">
              <a:off x="2657792" y="1393985"/>
              <a:ext cx="5221524" cy="1743264"/>
            </a:xfrm>
            <a:prstGeom prst="parallelogram">
              <a:avLst>
                <a:gd name="adj" fmla="val 49258"/>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2331" name="Parallelogram 2330"/>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332" name="Parallelogram 2331"/>
            <p:cNvSpPr/>
            <p:nvPr/>
          </p:nvSpPr>
          <p:spPr bwMode="auto">
            <a:xfrm rot="12179328" flipV="1">
              <a:off x="2599659" y="2249446"/>
              <a:ext cx="1083386" cy="1797291"/>
            </a:xfrm>
            <a:prstGeom prst="parallelogram">
              <a:avLst>
                <a:gd name="adj" fmla="val 68369"/>
              </a:avLst>
            </a:prstGeom>
            <a:solidFill>
              <a:schemeClr val="tx2">
                <a:lumMod val="75000"/>
                <a:alpha val="7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333" name="TextBox 2332"/>
            <p:cNvSpPr txBox="1"/>
            <p:nvPr/>
          </p:nvSpPr>
          <p:spPr bwMode="auto">
            <a:xfrm>
              <a:off x="3089467" y="1429865"/>
              <a:ext cx="2755284" cy="191761"/>
            </a:xfrm>
            <a:prstGeom prst="rect">
              <a:avLst/>
            </a:prstGeom>
            <a:noFill/>
            <a:ln w="19050">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700" b="1" dirty="0">
                  <a:gradFill>
                    <a:gsLst>
                      <a:gs pos="0">
                        <a:schemeClr val="bg2"/>
                      </a:gs>
                      <a:gs pos="100000">
                        <a:schemeClr val="bg2"/>
                      </a:gs>
                    </a:gsLst>
                    <a:lin ang="5400000" scaled="1"/>
                  </a:gradFill>
                </a:rPr>
                <a:t>Virtual Machine Manager (VMM)</a:t>
              </a:r>
            </a:p>
          </p:txBody>
        </p:sp>
      </p:grpSp>
      <p:sp>
        <p:nvSpPr>
          <p:cNvPr id="2321" name="Parallelogram 2320"/>
          <p:cNvSpPr/>
          <p:nvPr/>
        </p:nvSpPr>
        <p:spPr bwMode="auto">
          <a:xfrm rot="12374211" flipV="1">
            <a:off x="9158772" y="3232944"/>
            <a:ext cx="2678909" cy="838051"/>
          </a:xfrm>
          <a:prstGeom prst="parallelogram">
            <a:avLst>
              <a:gd name="adj" fmla="val 47606"/>
            </a:avLst>
          </a:prstGeom>
          <a:solidFill>
            <a:schemeClr val="bg2">
              <a:lumMod val="40000"/>
              <a:lumOff val="60000"/>
              <a:alpha val="2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solidFill>
                <a:schemeClr val="tx1"/>
              </a:solidFill>
            </a:endParaRPr>
          </a:p>
        </p:txBody>
      </p:sp>
      <p:sp>
        <p:nvSpPr>
          <p:cNvPr id="2323" name="Parallelogram 2322"/>
          <p:cNvSpPr/>
          <p:nvPr/>
        </p:nvSpPr>
        <p:spPr bwMode="auto">
          <a:xfrm rot="9253198">
            <a:off x="9188837" y="4208726"/>
            <a:ext cx="2657422" cy="842947"/>
          </a:xfrm>
          <a:prstGeom prst="parallelogram">
            <a:avLst>
              <a:gd name="adj" fmla="val 49439"/>
            </a:avLst>
          </a:prstGeom>
          <a:solidFill>
            <a:schemeClr val="bg2">
              <a:lumMod val="40000"/>
              <a:lumOff val="60000"/>
              <a:alpha val="2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sz="900" dirty="0"/>
          </a:p>
        </p:txBody>
      </p:sp>
      <p:sp>
        <p:nvSpPr>
          <p:cNvPr id="626" name="TextBox 625"/>
          <p:cNvSpPr txBox="1"/>
          <p:nvPr/>
        </p:nvSpPr>
        <p:spPr bwMode="auto">
          <a:xfrm>
            <a:off x="10006993" y="5557266"/>
            <a:ext cx="1230273" cy="2215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1250">
                      <a:schemeClr val="bg2"/>
                    </a:gs>
                    <a:gs pos="100000">
                      <a:schemeClr val="bg2"/>
                    </a:gs>
                  </a:gsLst>
                  <a:lin ang="5400000" scaled="0"/>
                </a:gradFill>
              </a:rPr>
              <a:t>Datacenter 2</a:t>
            </a:r>
          </a:p>
        </p:txBody>
      </p:sp>
      <p:sp>
        <p:nvSpPr>
          <p:cNvPr id="277" name="CLoud"/>
          <p:cNvSpPr>
            <a:spLocks/>
          </p:cNvSpPr>
          <p:nvPr/>
        </p:nvSpPr>
        <p:spPr bwMode="auto">
          <a:xfrm>
            <a:off x="415335" y="166546"/>
            <a:ext cx="11393714" cy="6307676"/>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accent1">
              <a:lumMod val="20000"/>
              <a:lumOff val="80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20" name="Group 219"/>
          <p:cNvGrpSpPr/>
          <p:nvPr/>
        </p:nvGrpSpPr>
        <p:grpSpPr>
          <a:xfrm>
            <a:off x="2744101" y="3325873"/>
            <a:ext cx="613353" cy="422268"/>
            <a:chOff x="1824939" y="3744973"/>
            <a:chExt cx="613353" cy="422268"/>
          </a:xfrm>
        </p:grpSpPr>
        <p:grpSp>
          <p:nvGrpSpPr>
            <p:cNvPr id="217" name="Group 216"/>
            <p:cNvGrpSpPr/>
            <p:nvPr/>
          </p:nvGrpSpPr>
          <p:grpSpPr>
            <a:xfrm>
              <a:off x="1824939" y="3744973"/>
              <a:ext cx="613353" cy="422268"/>
              <a:chOff x="1824939" y="3744973"/>
              <a:chExt cx="613353" cy="422268"/>
            </a:xfrm>
          </p:grpSpPr>
          <p:sp>
            <p:nvSpPr>
              <p:cNvPr id="382" name="Parallelogram 381"/>
              <p:cNvSpPr/>
              <p:nvPr/>
            </p:nvSpPr>
            <p:spPr bwMode="auto">
              <a:xfrm rot="20019349">
                <a:off x="1917723" y="3842524"/>
                <a:ext cx="203116" cy="123859"/>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3" name="Parallelogram 382"/>
              <p:cNvSpPr/>
              <p:nvPr/>
            </p:nvSpPr>
            <p:spPr bwMode="auto">
              <a:xfrm rot="5400000">
                <a:off x="1796687" y="3846224"/>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4" name="Parallelogram 383"/>
              <p:cNvSpPr/>
              <p:nvPr/>
            </p:nvSpPr>
            <p:spPr bwMode="auto">
              <a:xfrm rot="12464147">
                <a:off x="1850266" y="3744973"/>
                <a:ext cx="22104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5" name="Parallelogram 384"/>
              <p:cNvSpPr/>
              <p:nvPr/>
            </p:nvSpPr>
            <p:spPr bwMode="auto">
              <a:xfrm rot="20019349">
                <a:off x="2077269" y="3922821"/>
                <a:ext cx="203116" cy="121870"/>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6" name="Parallelogram 385"/>
              <p:cNvSpPr/>
              <p:nvPr/>
            </p:nvSpPr>
            <p:spPr bwMode="auto">
              <a:xfrm rot="5400000">
                <a:off x="1956674" y="3926418"/>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7" name="Parallelogram 386"/>
              <p:cNvSpPr/>
              <p:nvPr/>
            </p:nvSpPr>
            <p:spPr bwMode="auto">
              <a:xfrm rot="20019349">
                <a:off x="2235176" y="4005943"/>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8" name="Parallelogram 387"/>
              <p:cNvSpPr/>
              <p:nvPr/>
            </p:nvSpPr>
            <p:spPr bwMode="auto">
              <a:xfrm rot="5400000">
                <a:off x="2115716" y="4009274"/>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9" name="Parallelogram 388"/>
              <p:cNvSpPr/>
              <p:nvPr/>
            </p:nvSpPr>
            <p:spPr bwMode="auto">
              <a:xfrm rot="12464147">
                <a:off x="2169249" y="3908212"/>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399" name="Group 398"/>
              <p:cNvGrpSpPr/>
              <p:nvPr/>
            </p:nvGrpSpPr>
            <p:grpSpPr>
              <a:xfrm>
                <a:off x="1824939" y="3845469"/>
                <a:ext cx="461894" cy="282103"/>
                <a:chOff x="2031338" y="2385085"/>
                <a:chExt cx="1814577" cy="1108256"/>
              </a:xfrm>
            </p:grpSpPr>
            <p:pic>
              <p:nvPicPr>
                <p:cNvPr id="464"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0" name="Parallelogram 399"/>
              <p:cNvSpPr/>
              <p:nvPr/>
            </p:nvSpPr>
            <p:spPr bwMode="auto">
              <a:xfrm rot="12464147">
                <a:off x="2013396" y="3826741"/>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410" name="Freeform 8"/>
            <p:cNvSpPr>
              <a:spLocks noEditPoints="1"/>
            </p:cNvSpPr>
            <p:nvPr/>
          </p:nvSpPr>
          <p:spPr bwMode="auto">
            <a:xfrm>
              <a:off x="1900887" y="3766649"/>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8"/>
            <p:cNvSpPr>
              <a:spLocks noEditPoints="1"/>
            </p:cNvSpPr>
            <p:nvPr/>
          </p:nvSpPr>
          <p:spPr bwMode="auto">
            <a:xfrm>
              <a:off x="2219916" y="3929699"/>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15" name="Group 414"/>
            <p:cNvGrpSpPr/>
            <p:nvPr/>
          </p:nvGrpSpPr>
          <p:grpSpPr>
            <a:xfrm>
              <a:off x="2059150" y="3857126"/>
              <a:ext cx="112078" cy="51478"/>
              <a:chOff x="5452189" y="4379523"/>
              <a:chExt cx="273051" cy="125413"/>
            </a:xfrm>
          </p:grpSpPr>
          <p:sp>
            <p:nvSpPr>
              <p:cNvPr id="41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61" name="Group 760"/>
          <p:cNvGrpSpPr/>
          <p:nvPr/>
        </p:nvGrpSpPr>
        <p:grpSpPr>
          <a:xfrm>
            <a:off x="4662658" y="1195943"/>
            <a:ext cx="1847497" cy="1103405"/>
            <a:chOff x="1668783" y="582125"/>
            <a:chExt cx="6679264" cy="3989144"/>
          </a:xfrm>
        </p:grpSpPr>
        <p:grpSp>
          <p:nvGrpSpPr>
            <p:cNvPr id="762" name="Group 761"/>
            <p:cNvGrpSpPr/>
            <p:nvPr/>
          </p:nvGrpSpPr>
          <p:grpSpPr>
            <a:xfrm>
              <a:off x="5329515" y="582125"/>
              <a:ext cx="1101832" cy="1017610"/>
              <a:chOff x="793666" y="4918486"/>
              <a:chExt cx="884240" cy="810380"/>
            </a:xfrm>
          </p:grpSpPr>
          <p:sp>
            <p:nvSpPr>
              <p:cNvPr id="873" name="Parallelogram 872"/>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74" name="Parallelogram 873"/>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75" name="Parallelogram 874"/>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763" name="Group 762"/>
            <p:cNvGrpSpPr/>
            <p:nvPr/>
          </p:nvGrpSpPr>
          <p:grpSpPr>
            <a:xfrm>
              <a:off x="5947574" y="885451"/>
              <a:ext cx="1101832" cy="1017610"/>
              <a:chOff x="793666" y="4918486"/>
              <a:chExt cx="884240" cy="810380"/>
            </a:xfrm>
          </p:grpSpPr>
          <p:sp>
            <p:nvSpPr>
              <p:cNvPr id="870" name="Parallelogram 86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71" name="Parallelogram 87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72" name="Parallelogram 87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764" name="Group 763"/>
            <p:cNvGrpSpPr/>
            <p:nvPr/>
          </p:nvGrpSpPr>
          <p:grpSpPr>
            <a:xfrm>
              <a:off x="6601428" y="1240573"/>
              <a:ext cx="1101832" cy="1017610"/>
              <a:chOff x="793666" y="4918486"/>
              <a:chExt cx="884240" cy="810380"/>
            </a:xfrm>
          </p:grpSpPr>
          <p:sp>
            <p:nvSpPr>
              <p:cNvPr id="867" name="Parallelogram 86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68" name="Parallelogram 86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69" name="Parallelogram 86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765" name="Group 764"/>
            <p:cNvGrpSpPr/>
            <p:nvPr/>
          </p:nvGrpSpPr>
          <p:grpSpPr>
            <a:xfrm>
              <a:off x="7246215" y="1581789"/>
              <a:ext cx="1101832" cy="1017610"/>
              <a:chOff x="793666" y="4918486"/>
              <a:chExt cx="884240" cy="810380"/>
            </a:xfrm>
          </p:grpSpPr>
          <p:sp>
            <p:nvSpPr>
              <p:cNvPr id="864" name="Parallelogram 86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65" name="Parallelogram 86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66" name="Parallelogram 86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766" name="Parallelogram 765"/>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67" name="Parallelogram 766"/>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68" name="Parallelogram 767"/>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69" name="Parallelogram 768"/>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0" name="Parallelogram 769"/>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1" name="Parallelogram 770"/>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2" name="Parallelogram 771"/>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3" name="Parallelogram 772"/>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4" name="Parallelogram 773"/>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5" name="Parallelogram 774"/>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6" name="Parallelogram 775"/>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77" name="Parallelogram 776"/>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778" name="Group 777"/>
            <p:cNvGrpSpPr/>
            <p:nvPr/>
          </p:nvGrpSpPr>
          <p:grpSpPr>
            <a:xfrm>
              <a:off x="3652654" y="1667205"/>
              <a:ext cx="2487134" cy="1476894"/>
              <a:chOff x="3652654" y="1667205"/>
              <a:chExt cx="2487134" cy="1476894"/>
            </a:xfrm>
          </p:grpSpPr>
          <p:pic>
            <p:nvPicPr>
              <p:cNvPr id="860"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63525" y="2669436"/>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1"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22308" y="2328222"/>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75622" y="199717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3"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52654" y="166720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9" name="Group 778"/>
            <p:cNvGrpSpPr/>
            <p:nvPr/>
          </p:nvGrpSpPr>
          <p:grpSpPr>
            <a:xfrm>
              <a:off x="5316714" y="986101"/>
              <a:ext cx="2391786" cy="1462548"/>
              <a:chOff x="5316714" y="986101"/>
              <a:chExt cx="2391786" cy="1462548"/>
            </a:xfrm>
          </p:grpSpPr>
          <p:pic>
            <p:nvPicPr>
              <p:cNvPr id="856"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9"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0" name="Parallelogram 779"/>
            <p:cNvSpPr/>
            <p:nvPr/>
          </p:nvSpPr>
          <p:spPr bwMode="auto">
            <a:xfrm rot="20019349">
              <a:off x="2033289" y="2616949"/>
              <a:ext cx="797951" cy="486588"/>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1" name="Parallelogram 780"/>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2" name="Parallelogram 781"/>
            <p:cNvSpPr/>
            <p:nvPr/>
          </p:nvSpPr>
          <p:spPr bwMode="auto">
            <a:xfrm rot="12464147">
              <a:off x="1768281" y="2233717"/>
              <a:ext cx="868382"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3" name="Parallelogram 782"/>
            <p:cNvSpPr/>
            <p:nvPr/>
          </p:nvSpPr>
          <p:spPr bwMode="auto">
            <a:xfrm rot="20019349">
              <a:off x="2660073" y="2932400"/>
              <a:ext cx="797951" cy="478772"/>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4" name="Parallelogram 783"/>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5" name="Parallelogram 784"/>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6" name="Parallelogram 785"/>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7" name="Parallelogram 786"/>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8" name="Parallelogram 787"/>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89" name="Parallelogram 788"/>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0" name="Parallelogram 789"/>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1" name="Parallelogram 790"/>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2" name="Parallelogram 791"/>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93" name="Parallelogram 792"/>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797" name="Group 796"/>
            <p:cNvGrpSpPr/>
            <p:nvPr/>
          </p:nvGrpSpPr>
          <p:grpSpPr>
            <a:xfrm>
              <a:off x="1668783" y="2628520"/>
              <a:ext cx="3102157" cy="1772971"/>
              <a:chOff x="2031338" y="2385085"/>
              <a:chExt cx="3102157" cy="1772971"/>
            </a:xfrm>
          </p:grpSpPr>
          <p:pic>
            <p:nvPicPr>
              <p:cNvPr id="850"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21399" y="335209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1"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61995" y="36897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3"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4"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5"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 name="Parallelogram 797"/>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799" name="Group 798"/>
            <p:cNvGrpSpPr/>
            <p:nvPr/>
          </p:nvGrpSpPr>
          <p:grpSpPr>
            <a:xfrm>
              <a:off x="1967148" y="706938"/>
              <a:ext cx="5964965" cy="3174427"/>
              <a:chOff x="1967148" y="706938"/>
              <a:chExt cx="5964965" cy="3174427"/>
            </a:xfrm>
          </p:grpSpPr>
          <p:grpSp>
            <p:nvGrpSpPr>
              <p:cNvPr id="800" name="Group 799"/>
              <p:cNvGrpSpPr/>
              <p:nvPr/>
            </p:nvGrpSpPr>
            <p:grpSpPr>
              <a:xfrm>
                <a:off x="5566672" y="706938"/>
                <a:ext cx="440304" cy="202234"/>
                <a:chOff x="5452189" y="4379523"/>
                <a:chExt cx="273051" cy="125413"/>
              </a:xfrm>
            </p:grpSpPr>
            <p:sp>
              <p:nvSpPr>
                <p:cNvPr id="84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1" name="Group 800"/>
              <p:cNvGrpSpPr/>
              <p:nvPr/>
            </p:nvGrpSpPr>
            <p:grpSpPr>
              <a:xfrm>
                <a:off x="6172024" y="1012213"/>
                <a:ext cx="440304" cy="202234"/>
                <a:chOff x="5452189" y="4379523"/>
                <a:chExt cx="273051" cy="125413"/>
              </a:xfrm>
            </p:grpSpPr>
            <p:sp>
              <p:nvSpPr>
                <p:cNvPr id="84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2" name="Group 801"/>
              <p:cNvGrpSpPr/>
              <p:nvPr/>
            </p:nvGrpSpPr>
            <p:grpSpPr>
              <a:xfrm>
                <a:off x="6847022" y="1373426"/>
                <a:ext cx="440304" cy="202234"/>
                <a:chOff x="5452189" y="4379523"/>
                <a:chExt cx="273051" cy="125413"/>
              </a:xfrm>
            </p:grpSpPr>
            <p:sp>
              <p:nvSpPr>
                <p:cNvPr id="83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3" name="Group 802"/>
              <p:cNvGrpSpPr/>
              <p:nvPr/>
            </p:nvGrpSpPr>
            <p:grpSpPr>
              <a:xfrm>
                <a:off x="7491809" y="1714642"/>
                <a:ext cx="440304" cy="202234"/>
                <a:chOff x="5452189" y="4379523"/>
                <a:chExt cx="273051" cy="125413"/>
              </a:xfrm>
            </p:grpSpPr>
            <p:sp>
              <p:nvSpPr>
                <p:cNvPr id="83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4" name="Group 803"/>
              <p:cNvGrpSpPr/>
              <p:nvPr/>
            </p:nvGrpSpPr>
            <p:grpSpPr>
              <a:xfrm>
                <a:off x="3952904" y="1402405"/>
                <a:ext cx="440304" cy="202234"/>
                <a:chOff x="5452189" y="4379523"/>
                <a:chExt cx="273051" cy="125413"/>
              </a:xfrm>
            </p:grpSpPr>
            <p:sp>
              <p:nvSpPr>
                <p:cNvPr id="83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05"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06" name="Group 805"/>
              <p:cNvGrpSpPr/>
              <p:nvPr/>
            </p:nvGrpSpPr>
            <p:grpSpPr>
              <a:xfrm>
                <a:off x="5233254" y="2068893"/>
                <a:ext cx="440304" cy="202234"/>
                <a:chOff x="5452189" y="4379523"/>
                <a:chExt cx="273051" cy="125413"/>
              </a:xfrm>
            </p:grpSpPr>
            <p:sp>
              <p:nvSpPr>
                <p:cNvPr id="82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07"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8"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10" name="Group 809"/>
              <p:cNvGrpSpPr/>
              <p:nvPr/>
            </p:nvGrpSpPr>
            <p:grpSpPr>
              <a:xfrm>
                <a:off x="3869242" y="3340803"/>
                <a:ext cx="440304" cy="202234"/>
                <a:chOff x="5452189" y="4379523"/>
                <a:chExt cx="273051" cy="125413"/>
              </a:xfrm>
            </p:grpSpPr>
            <p:sp>
              <p:nvSpPr>
                <p:cNvPr id="82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11"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13" name="Group 812"/>
              <p:cNvGrpSpPr/>
              <p:nvPr/>
            </p:nvGrpSpPr>
            <p:grpSpPr>
              <a:xfrm>
                <a:off x="2588892" y="2674315"/>
                <a:ext cx="440304" cy="202234"/>
                <a:chOff x="5452189" y="4379523"/>
                <a:chExt cx="273051" cy="125413"/>
              </a:xfrm>
            </p:grpSpPr>
            <p:sp>
              <p:nvSpPr>
                <p:cNvPr id="81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23" name="Group 222"/>
          <p:cNvGrpSpPr/>
          <p:nvPr/>
        </p:nvGrpSpPr>
        <p:grpSpPr>
          <a:xfrm>
            <a:off x="5558009" y="2118120"/>
            <a:ext cx="321088" cy="281473"/>
            <a:chOff x="8857787" y="2398226"/>
            <a:chExt cx="321088" cy="281473"/>
          </a:xfrm>
        </p:grpSpPr>
        <p:sp>
          <p:nvSpPr>
            <p:cNvPr id="2482" name="Parallelogram 2481"/>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83" name="Parallelogram 2482"/>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84" name="Parallelogram 2483"/>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540"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6"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7"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8"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9"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4" name="Group 243"/>
          <p:cNvGrpSpPr/>
          <p:nvPr/>
        </p:nvGrpSpPr>
        <p:grpSpPr>
          <a:xfrm>
            <a:off x="5748317" y="2212180"/>
            <a:ext cx="323854" cy="281473"/>
            <a:chOff x="8675654" y="2303624"/>
            <a:chExt cx="323854" cy="281473"/>
          </a:xfrm>
        </p:grpSpPr>
        <p:sp>
          <p:nvSpPr>
            <p:cNvPr id="2479" name="Parallelogram 2478"/>
            <p:cNvSpPr/>
            <p:nvPr/>
          </p:nvSpPr>
          <p:spPr bwMode="auto">
            <a:xfrm rot="20019349">
              <a:off x="8778793" y="2409823"/>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80" name="Parallelogram 2479"/>
            <p:cNvSpPr/>
            <p:nvPr/>
          </p:nvSpPr>
          <p:spPr bwMode="auto">
            <a:xfrm rot="5400000">
              <a:off x="8648982" y="2413443"/>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81" name="Parallelogram 2480"/>
            <p:cNvSpPr/>
            <p:nvPr/>
          </p:nvSpPr>
          <p:spPr bwMode="auto">
            <a:xfrm rot="12464147">
              <a:off x="8707153" y="2303624"/>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539"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75654" y="2408601"/>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9" name="Freeform 8"/>
            <p:cNvSpPr>
              <a:spLocks noEditPoints="1"/>
            </p:cNvSpPr>
            <p:nvPr/>
          </p:nvSpPr>
          <p:spPr bwMode="auto">
            <a:xfrm>
              <a:off x="8763394" y="2324339"/>
              <a:ext cx="125347" cy="69930"/>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84" name="Group 2583"/>
          <p:cNvGrpSpPr/>
          <p:nvPr/>
        </p:nvGrpSpPr>
        <p:grpSpPr>
          <a:xfrm>
            <a:off x="5941390" y="2306240"/>
            <a:ext cx="321088" cy="281473"/>
            <a:chOff x="8857787" y="2398226"/>
            <a:chExt cx="321088" cy="281473"/>
          </a:xfrm>
        </p:grpSpPr>
        <p:sp>
          <p:nvSpPr>
            <p:cNvPr id="2585" name="Parallelogram 2584"/>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86" name="Parallelogram 2585"/>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87" name="Parallelogram 2586"/>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588"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9"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0"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1"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2"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34" name="Group 2333"/>
          <p:cNvGrpSpPr/>
          <p:nvPr/>
        </p:nvGrpSpPr>
        <p:grpSpPr>
          <a:xfrm>
            <a:off x="8126719" y="3596243"/>
            <a:ext cx="1847497" cy="1103405"/>
            <a:chOff x="1668783" y="582125"/>
            <a:chExt cx="6679264" cy="3989144"/>
          </a:xfrm>
        </p:grpSpPr>
        <p:grpSp>
          <p:nvGrpSpPr>
            <p:cNvPr id="2335" name="Group 2334"/>
            <p:cNvGrpSpPr/>
            <p:nvPr/>
          </p:nvGrpSpPr>
          <p:grpSpPr>
            <a:xfrm>
              <a:off x="5329515" y="582125"/>
              <a:ext cx="1101832" cy="1017610"/>
              <a:chOff x="793666" y="4918486"/>
              <a:chExt cx="884240" cy="810380"/>
            </a:xfrm>
          </p:grpSpPr>
          <p:sp>
            <p:nvSpPr>
              <p:cNvPr id="2446" name="Parallelogram 2445"/>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47" name="Parallelogram 2446"/>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48" name="Parallelogram 2447"/>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336" name="Group 2335"/>
            <p:cNvGrpSpPr/>
            <p:nvPr/>
          </p:nvGrpSpPr>
          <p:grpSpPr>
            <a:xfrm>
              <a:off x="5947574" y="885451"/>
              <a:ext cx="1101832" cy="1017610"/>
              <a:chOff x="793666" y="4918486"/>
              <a:chExt cx="884240" cy="810380"/>
            </a:xfrm>
          </p:grpSpPr>
          <p:sp>
            <p:nvSpPr>
              <p:cNvPr id="2443" name="Parallelogram 2442"/>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44" name="Parallelogram 2443"/>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45" name="Parallelogram 2444"/>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337" name="Group 2336"/>
            <p:cNvGrpSpPr/>
            <p:nvPr/>
          </p:nvGrpSpPr>
          <p:grpSpPr>
            <a:xfrm>
              <a:off x="6601428" y="1240573"/>
              <a:ext cx="1101832" cy="1017610"/>
              <a:chOff x="793666" y="4918486"/>
              <a:chExt cx="884240" cy="810380"/>
            </a:xfrm>
          </p:grpSpPr>
          <p:sp>
            <p:nvSpPr>
              <p:cNvPr id="2440" name="Parallelogram 243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41" name="Parallelogram 244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42" name="Parallelogram 244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338" name="Group 2337"/>
            <p:cNvGrpSpPr/>
            <p:nvPr/>
          </p:nvGrpSpPr>
          <p:grpSpPr>
            <a:xfrm>
              <a:off x="7246215" y="1581789"/>
              <a:ext cx="1101832" cy="1017610"/>
              <a:chOff x="793666" y="4918486"/>
              <a:chExt cx="884240" cy="810380"/>
            </a:xfrm>
          </p:grpSpPr>
          <p:sp>
            <p:nvSpPr>
              <p:cNvPr id="2437" name="Parallelogram 243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38" name="Parallelogram 243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39" name="Parallelogram 243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2339" name="Parallelogram 2338"/>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0" name="Parallelogram 2339"/>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1" name="Parallelogram 2340"/>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2" name="Parallelogram 2341"/>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3" name="Parallelogram 2342"/>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4" name="Parallelogram 2343"/>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5" name="Parallelogram 2344"/>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6" name="Parallelogram 2345"/>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7" name="Parallelogram 2346"/>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8" name="Parallelogram 2347"/>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49" name="Parallelogram 2348"/>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0" name="Parallelogram 2349"/>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351" name="Group 2350"/>
            <p:cNvGrpSpPr/>
            <p:nvPr/>
          </p:nvGrpSpPr>
          <p:grpSpPr>
            <a:xfrm>
              <a:off x="3652654" y="1667205"/>
              <a:ext cx="2487134" cy="1476894"/>
              <a:chOff x="3652654" y="1667205"/>
              <a:chExt cx="2487134" cy="1476894"/>
            </a:xfrm>
          </p:grpSpPr>
          <p:pic>
            <p:nvPicPr>
              <p:cNvPr id="2433"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63525" y="2669436"/>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4"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22308" y="2328222"/>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5"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75622" y="199717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6"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52654" y="166720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2" name="Group 2351"/>
            <p:cNvGrpSpPr/>
            <p:nvPr/>
          </p:nvGrpSpPr>
          <p:grpSpPr>
            <a:xfrm>
              <a:off x="5316714" y="986101"/>
              <a:ext cx="2391786" cy="1462548"/>
              <a:chOff x="5316714" y="986101"/>
              <a:chExt cx="2391786" cy="1462548"/>
            </a:xfrm>
          </p:grpSpPr>
          <p:pic>
            <p:nvPicPr>
              <p:cNvPr id="2429"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0"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1"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2"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3" name="Parallelogram 2352"/>
            <p:cNvSpPr/>
            <p:nvPr/>
          </p:nvSpPr>
          <p:spPr bwMode="auto">
            <a:xfrm rot="20019349">
              <a:off x="2033289" y="2616949"/>
              <a:ext cx="797951" cy="486588"/>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4" name="Parallelogram 2353"/>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5" name="Parallelogram 2354"/>
            <p:cNvSpPr/>
            <p:nvPr/>
          </p:nvSpPr>
          <p:spPr bwMode="auto">
            <a:xfrm rot="12464147">
              <a:off x="1768281" y="2233717"/>
              <a:ext cx="868382"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6" name="Parallelogram 2355"/>
            <p:cNvSpPr/>
            <p:nvPr/>
          </p:nvSpPr>
          <p:spPr bwMode="auto">
            <a:xfrm rot="20019349">
              <a:off x="2660073" y="2932400"/>
              <a:ext cx="797951" cy="478772"/>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7" name="Parallelogram 2356"/>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8" name="Parallelogram 2357"/>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59" name="Parallelogram 2358"/>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0" name="Parallelogram 2359"/>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1" name="Parallelogram 2360"/>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2" name="Parallelogram 2361"/>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3" name="Parallelogram 2362"/>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4" name="Parallelogram 2363"/>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5" name="Parallelogram 2364"/>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66" name="Parallelogram 2365"/>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370" name="Group 2369"/>
            <p:cNvGrpSpPr/>
            <p:nvPr/>
          </p:nvGrpSpPr>
          <p:grpSpPr>
            <a:xfrm>
              <a:off x="1668783" y="2628520"/>
              <a:ext cx="3102157" cy="1772971"/>
              <a:chOff x="2031338" y="2385085"/>
              <a:chExt cx="3102157" cy="1772971"/>
            </a:xfrm>
          </p:grpSpPr>
          <p:pic>
            <p:nvPicPr>
              <p:cNvPr id="2423"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21399" y="335209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4"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61995" y="36897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8"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71" name="Parallelogram 2370"/>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372" name="Group 2371"/>
            <p:cNvGrpSpPr/>
            <p:nvPr/>
          </p:nvGrpSpPr>
          <p:grpSpPr>
            <a:xfrm>
              <a:off x="1967148" y="706938"/>
              <a:ext cx="5964965" cy="3174427"/>
              <a:chOff x="1967148" y="706938"/>
              <a:chExt cx="5964965" cy="3174427"/>
            </a:xfrm>
          </p:grpSpPr>
          <p:grpSp>
            <p:nvGrpSpPr>
              <p:cNvPr id="2373" name="Group 2372"/>
              <p:cNvGrpSpPr/>
              <p:nvPr/>
            </p:nvGrpSpPr>
            <p:grpSpPr>
              <a:xfrm>
                <a:off x="5566672" y="706938"/>
                <a:ext cx="440304" cy="202234"/>
                <a:chOff x="5452189" y="4379523"/>
                <a:chExt cx="273051" cy="125413"/>
              </a:xfrm>
            </p:grpSpPr>
            <p:sp>
              <p:nvSpPr>
                <p:cNvPr id="241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4" name="Group 2373"/>
              <p:cNvGrpSpPr/>
              <p:nvPr/>
            </p:nvGrpSpPr>
            <p:grpSpPr>
              <a:xfrm>
                <a:off x="6172024" y="1012213"/>
                <a:ext cx="440304" cy="202234"/>
                <a:chOff x="5452189" y="4379523"/>
                <a:chExt cx="273051" cy="125413"/>
              </a:xfrm>
            </p:grpSpPr>
            <p:sp>
              <p:nvSpPr>
                <p:cNvPr id="241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5" name="Group 2374"/>
              <p:cNvGrpSpPr/>
              <p:nvPr/>
            </p:nvGrpSpPr>
            <p:grpSpPr>
              <a:xfrm>
                <a:off x="6847022" y="1373426"/>
                <a:ext cx="440304" cy="202234"/>
                <a:chOff x="5452189" y="4379523"/>
                <a:chExt cx="273051" cy="125413"/>
              </a:xfrm>
            </p:grpSpPr>
            <p:sp>
              <p:nvSpPr>
                <p:cNvPr id="241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6" name="Group 2375"/>
              <p:cNvGrpSpPr/>
              <p:nvPr/>
            </p:nvGrpSpPr>
            <p:grpSpPr>
              <a:xfrm>
                <a:off x="7491809" y="1714642"/>
                <a:ext cx="440304" cy="202234"/>
                <a:chOff x="5452189" y="4379523"/>
                <a:chExt cx="273051" cy="125413"/>
              </a:xfrm>
            </p:grpSpPr>
            <p:sp>
              <p:nvSpPr>
                <p:cNvPr id="240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77" name="Group 2376"/>
              <p:cNvGrpSpPr/>
              <p:nvPr/>
            </p:nvGrpSpPr>
            <p:grpSpPr>
              <a:xfrm>
                <a:off x="3952904" y="1402405"/>
                <a:ext cx="440304" cy="202234"/>
                <a:chOff x="5452189" y="4379523"/>
                <a:chExt cx="273051" cy="125413"/>
              </a:xfrm>
            </p:grpSpPr>
            <p:sp>
              <p:nvSpPr>
                <p:cNvPr id="240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78"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79" name="Group 2378"/>
              <p:cNvGrpSpPr/>
              <p:nvPr/>
            </p:nvGrpSpPr>
            <p:grpSpPr>
              <a:xfrm>
                <a:off x="5233254" y="2068893"/>
                <a:ext cx="440304" cy="202234"/>
                <a:chOff x="5452189" y="4379523"/>
                <a:chExt cx="273051" cy="125413"/>
              </a:xfrm>
            </p:grpSpPr>
            <p:sp>
              <p:nvSpPr>
                <p:cNvPr id="239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80"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1"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2"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83" name="Group 2382"/>
              <p:cNvGrpSpPr/>
              <p:nvPr/>
            </p:nvGrpSpPr>
            <p:grpSpPr>
              <a:xfrm>
                <a:off x="3869242" y="3340803"/>
                <a:ext cx="440304" cy="202234"/>
                <a:chOff x="5452189" y="4379523"/>
                <a:chExt cx="273051" cy="125413"/>
              </a:xfrm>
            </p:grpSpPr>
            <p:sp>
              <p:nvSpPr>
                <p:cNvPr id="239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84"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86" name="Group 2385"/>
              <p:cNvGrpSpPr/>
              <p:nvPr/>
            </p:nvGrpSpPr>
            <p:grpSpPr>
              <a:xfrm>
                <a:off x="2588892" y="2674315"/>
                <a:ext cx="440304" cy="202234"/>
                <a:chOff x="5452189" y="4379523"/>
                <a:chExt cx="273051" cy="125413"/>
              </a:xfrm>
            </p:grpSpPr>
            <p:sp>
              <p:nvSpPr>
                <p:cNvPr id="238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593" name="Group 2592"/>
          <p:cNvGrpSpPr/>
          <p:nvPr/>
        </p:nvGrpSpPr>
        <p:grpSpPr>
          <a:xfrm>
            <a:off x="9017307" y="4516038"/>
            <a:ext cx="321088" cy="281473"/>
            <a:chOff x="8857787" y="2398226"/>
            <a:chExt cx="321088" cy="281473"/>
          </a:xfrm>
        </p:grpSpPr>
        <p:sp>
          <p:nvSpPr>
            <p:cNvPr id="2594" name="Parallelogram 2593"/>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95" name="Parallelogram 2594"/>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96" name="Parallelogram 2595"/>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597"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8"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9"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0"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1"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02" name="Group 2601"/>
          <p:cNvGrpSpPr/>
          <p:nvPr/>
        </p:nvGrpSpPr>
        <p:grpSpPr>
          <a:xfrm>
            <a:off x="9207615" y="4610098"/>
            <a:ext cx="323854" cy="281473"/>
            <a:chOff x="8675654" y="2303624"/>
            <a:chExt cx="323854" cy="281473"/>
          </a:xfrm>
        </p:grpSpPr>
        <p:sp>
          <p:nvSpPr>
            <p:cNvPr id="2603" name="Parallelogram 2602"/>
            <p:cNvSpPr/>
            <p:nvPr/>
          </p:nvSpPr>
          <p:spPr bwMode="auto">
            <a:xfrm rot="20019349">
              <a:off x="8778793" y="2409823"/>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04" name="Parallelogram 2603"/>
            <p:cNvSpPr/>
            <p:nvPr/>
          </p:nvSpPr>
          <p:spPr bwMode="auto">
            <a:xfrm rot="5400000">
              <a:off x="8648982" y="2413443"/>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05" name="Parallelogram 2604"/>
            <p:cNvSpPr/>
            <p:nvPr/>
          </p:nvSpPr>
          <p:spPr bwMode="auto">
            <a:xfrm rot="12464147">
              <a:off x="8707153" y="2303624"/>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606"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75654" y="2408601"/>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7" name="Freeform 8"/>
            <p:cNvSpPr>
              <a:spLocks noEditPoints="1"/>
            </p:cNvSpPr>
            <p:nvPr/>
          </p:nvSpPr>
          <p:spPr bwMode="auto">
            <a:xfrm>
              <a:off x="8763394" y="2324339"/>
              <a:ext cx="125347" cy="69930"/>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08" name="Group 2607"/>
          <p:cNvGrpSpPr/>
          <p:nvPr/>
        </p:nvGrpSpPr>
        <p:grpSpPr>
          <a:xfrm>
            <a:off x="9400688" y="4704158"/>
            <a:ext cx="321088" cy="281473"/>
            <a:chOff x="8857787" y="2398226"/>
            <a:chExt cx="321088" cy="281473"/>
          </a:xfrm>
        </p:grpSpPr>
        <p:sp>
          <p:nvSpPr>
            <p:cNvPr id="2609" name="Parallelogram 2608"/>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10" name="Parallelogram 2609"/>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11" name="Parallelogram 2610"/>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612"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3"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4"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5"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6"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8" name="backend"/>
          <p:cNvGrpSpPr/>
          <p:nvPr/>
        </p:nvGrpSpPr>
        <p:grpSpPr>
          <a:xfrm>
            <a:off x="1953408" y="3743666"/>
            <a:ext cx="771616" cy="513490"/>
            <a:chOff x="2753508" y="3324566"/>
            <a:chExt cx="771616" cy="513490"/>
          </a:xfrm>
        </p:grpSpPr>
        <p:grpSp>
          <p:nvGrpSpPr>
            <p:cNvPr id="216" name="Group 215"/>
            <p:cNvGrpSpPr/>
            <p:nvPr/>
          </p:nvGrpSpPr>
          <p:grpSpPr>
            <a:xfrm>
              <a:off x="2753508" y="3324566"/>
              <a:ext cx="771616" cy="513490"/>
              <a:chOff x="2753508" y="3324566"/>
              <a:chExt cx="771616" cy="513490"/>
            </a:xfrm>
          </p:grpSpPr>
          <p:grpSp>
            <p:nvGrpSpPr>
              <p:cNvPr id="364" name="Group 363"/>
              <p:cNvGrpSpPr/>
              <p:nvPr/>
            </p:nvGrpSpPr>
            <p:grpSpPr>
              <a:xfrm>
                <a:off x="2756766" y="3324566"/>
                <a:ext cx="280468" cy="259029"/>
                <a:chOff x="793666" y="4918486"/>
                <a:chExt cx="884240" cy="810380"/>
              </a:xfrm>
            </p:grpSpPr>
            <p:sp>
              <p:nvSpPr>
                <p:cNvPr id="484" name="Parallelogram 48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85" name="Parallelogram 48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86" name="Parallelogram 48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365" name="Group 364"/>
              <p:cNvGrpSpPr/>
              <p:nvPr/>
            </p:nvGrpSpPr>
            <p:grpSpPr>
              <a:xfrm>
                <a:off x="2914091" y="3401777"/>
                <a:ext cx="280468" cy="259029"/>
                <a:chOff x="793666" y="4918486"/>
                <a:chExt cx="884240" cy="810380"/>
              </a:xfrm>
            </p:grpSpPr>
            <p:sp>
              <p:nvSpPr>
                <p:cNvPr id="481" name="Parallelogram 48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82" name="Parallelogram 48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83" name="Parallelogram 48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366" name="Group 365"/>
              <p:cNvGrpSpPr/>
              <p:nvPr/>
            </p:nvGrpSpPr>
            <p:grpSpPr>
              <a:xfrm>
                <a:off x="3080528" y="3492172"/>
                <a:ext cx="280468" cy="259029"/>
                <a:chOff x="793666" y="4918486"/>
                <a:chExt cx="884240" cy="810380"/>
              </a:xfrm>
            </p:grpSpPr>
            <p:sp>
              <p:nvSpPr>
                <p:cNvPr id="478" name="Parallelogram 477"/>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79" name="Parallelogram 478"/>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80" name="Parallelogram 479"/>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367" name="Group 366"/>
              <p:cNvGrpSpPr/>
              <p:nvPr/>
            </p:nvGrpSpPr>
            <p:grpSpPr>
              <a:xfrm>
                <a:off x="3244656" y="3579027"/>
                <a:ext cx="280468" cy="259029"/>
                <a:chOff x="793666" y="4918486"/>
                <a:chExt cx="884240" cy="810380"/>
              </a:xfrm>
            </p:grpSpPr>
            <p:sp>
              <p:nvSpPr>
                <p:cNvPr id="475" name="Parallelogram 474"/>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76" name="Parallelogram 475"/>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77" name="Parallelogram 476"/>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381" name="Group 380"/>
              <p:cNvGrpSpPr/>
              <p:nvPr/>
            </p:nvGrpSpPr>
            <p:grpSpPr>
              <a:xfrm>
                <a:off x="2753508" y="3427397"/>
                <a:ext cx="608821" cy="372287"/>
                <a:chOff x="5316714" y="986101"/>
                <a:chExt cx="2391786" cy="1462548"/>
              </a:xfrm>
            </p:grpSpPr>
            <p:pic>
              <p:nvPicPr>
                <p:cNvPr id="467"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 name="Picture 12"/>
                <p:cNvPicPr>
                  <a:picLocks noChangeAspect="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02" name="Group 401"/>
            <p:cNvGrpSpPr/>
            <p:nvPr/>
          </p:nvGrpSpPr>
          <p:grpSpPr>
            <a:xfrm>
              <a:off x="2817134" y="3356337"/>
              <a:ext cx="112078" cy="51478"/>
              <a:chOff x="5452189" y="4379523"/>
              <a:chExt cx="273051" cy="125413"/>
            </a:xfrm>
          </p:grpSpPr>
          <p:sp>
            <p:nvSpPr>
              <p:cNvPr id="45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3" name="Group 402"/>
            <p:cNvGrpSpPr/>
            <p:nvPr/>
          </p:nvGrpSpPr>
          <p:grpSpPr>
            <a:xfrm>
              <a:off x="2971225" y="3434044"/>
              <a:ext cx="112078" cy="51478"/>
              <a:chOff x="5452189" y="4379523"/>
              <a:chExt cx="273051" cy="125413"/>
            </a:xfrm>
          </p:grpSpPr>
          <p:sp>
            <p:nvSpPr>
              <p:cNvPr id="45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4" name="Group 403"/>
            <p:cNvGrpSpPr/>
            <p:nvPr/>
          </p:nvGrpSpPr>
          <p:grpSpPr>
            <a:xfrm>
              <a:off x="3143044" y="3525989"/>
              <a:ext cx="112078" cy="51478"/>
              <a:chOff x="5452189" y="4379523"/>
              <a:chExt cx="273051" cy="125413"/>
            </a:xfrm>
          </p:grpSpPr>
          <p:sp>
            <p:nvSpPr>
              <p:cNvPr id="44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5" name="Group 404"/>
            <p:cNvGrpSpPr/>
            <p:nvPr/>
          </p:nvGrpSpPr>
          <p:grpSpPr>
            <a:xfrm>
              <a:off x="3307172" y="3612845"/>
              <a:ext cx="112078" cy="51478"/>
              <a:chOff x="5452189" y="4379523"/>
              <a:chExt cx="273051" cy="125413"/>
            </a:xfrm>
          </p:grpSpPr>
          <p:sp>
            <p:nvSpPr>
              <p:cNvPr id="44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19" name="Group 218"/>
          <p:cNvGrpSpPr/>
          <p:nvPr/>
        </p:nvGrpSpPr>
        <p:grpSpPr>
          <a:xfrm>
            <a:off x="2342354" y="3501595"/>
            <a:ext cx="784418" cy="514634"/>
            <a:chOff x="2329927" y="3501595"/>
            <a:chExt cx="784418" cy="514634"/>
          </a:xfrm>
        </p:grpSpPr>
        <p:sp>
          <p:nvSpPr>
            <p:cNvPr id="368" name="Parallelogram 367"/>
            <p:cNvSpPr/>
            <p:nvPr/>
          </p:nvSpPr>
          <p:spPr bwMode="auto">
            <a:xfrm rot="20019349">
              <a:off x="2423339" y="3599326"/>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69" name="Parallelogram 368"/>
            <p:cNvSpPr/>
            <p:nvPr/>
          </p:nvSpPr>
          <p:spPr bwMode="auto">
            <a:xfrm rot="5400000">
              <a:off x="2303879" y="3602657"/>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0" name="Parallelogram 369"/>
            <p:cNvSpPr/>
            <p:nvPr/>
          </p:nvSpPr>
          <p:spPr bwMode="auto">
            <a:xfrm rot="12464147">
              <a:off x="2357412" y="3501595"/>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1" name="Parallelogram 370"/>
            <p:cNvSpPr/>
            <p:nvPr/>
          </p:nvSpPr>
          <p:spPr bwMode="auto">
            <a:xfrm rot="20019349">
              <a:off x="2582381" y="3682183"/>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2" name="Parallelogram 371"/>
            <p:cNvSpPr/>
            <p:nvPr/>
          </p:nvSpPr>
          <p:spPr bwMode="auto">
            <a:xfrm rot="5400000">
              <a:off x="2462921" y="3685514"/>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3" name="Parallelogram 372"/>
            <p:cNvSpPr/>
            <p:nvPr/>
          </p:nvSpPr>
          <p:spPr bwMode="auto">
            <a:xfrm rot="12464147">
              <a:off x="2516453" y="3584452"/>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4" name="Parallelogram 373"/>
            <p:cNvSpPr/>
            <p:nvPr/>
          </p:nvSpPr>
          <p:spPr bwMode="auto">
            <a:xfrm rot="20019349">
              <a:off x="2747100" y="3766932"/>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5" name="Parallelogram 374"/>
            <p:cNvSpPr/>
            <p:nvPr/>
          </p:nvSpPr>
          <p:spPr bwMode="auto">
            <a:xfrm rot="5400000">
              <a:off x="2627640" y="3770263"/>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6" name="Parallelogram 375"/>
            <p:cNvSpPr/>
            <p:nvPr/>
          </p:nvSpPr>
          <p:spPr bwMode="auto">
            <a:xfrm rot="12464147">
              <a:off x="2681173" y="3669201"/>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472"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53113" y="3769030"/>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3"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88502" y="3684763"/>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29927" y="3600770"/>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6" name="Group 405"/>
            <p:cNvGrpSpPr/>
            <p:nvPr/>
          </p:nvGrpSpPr>
          <p:grpSpPr>
            <a:xfrm>
              <a:off x="2406355" y="3533366"/>
              <a:ext cx="112078" cy="51478"/>
              <a:chOff x="5452189" y="4379523"/>
              <a:chExt cx="273051" cy="125413"/>
            </a:xfrm>
          </p:grpSpPr>
          <p:sp>
            <p:nvSpPr>
              <p:cNvPr id="44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7" name="Freeform 8"/>
            <p:cNvSpPr>
              <a:spLocks noEditPoints="1"/>
            </p:cNvSpPr>
            <p:nvPr/>
          </p:nvSpPr>
          <p:spPr bwMode="auto">
            <a:xfrm>
              <a:off x="2567121" y="3605939"/>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08" name="Group 407"/>
            <p:cNvGrpSpPr/>
            <p:nvPr/>
          </p:nvGrpSpPr>
          <p:grpSpPr>
            <a:xfrm>
              <a:off x="2732264" y="3703018"/>
              <a:ext cx="112078" cy="51478"/>
              <a:chOff x="5452189" y="4379523"/>
              <a:chExt cx="273051" cy="125413"/>
            </a:xfrm>
          </p:grpSpPr>
          <p:sp>
            <p:nvSpPr>
              <p:cNvPr id="43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7" name="Parallelogram 376"/>
            <p:cNvSpPr/>
            <p:nvPr/>
          </p:nvSpPr>
          <p:spPr bwMode="auto">
            <a:xfrm rot="20019349">
              <a:off x="2911229" y="3854930"/>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8" name="Parallelogram 377"/>
            <p:cNvSpPr/>
            <p:nvPr/>
          </p:nvSpPr>
          <p:spPr bwMode="auto">
            <a:xfrm rot="5400000">
              <a:off x="2791769" y="3858262"/>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9" name="Parallelogram 378"/>
            <p:cNvSpPr/>
            <p:nvPr/>
          </p:nvSpPr>
          <p:spPr bwMode="auto">
            <a:xfrm rot="12464147">
              <a:off x="2845302" y="3757200"/>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471"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16333" y="3855885"/>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 name="Freeform 8"/>
            <p:cNvSpPr>
              <a:spLocks noEditPoints="1"/>
            </p:cNvSpPr>
            <p:nvPr/>
          </p:nvSpPr>
          <p:spPr bwMode="auto">
            <a:xfrm>
              <a:off x="2897059" y="3776263"/>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944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664"/>
                                        </p:tgtEl>
                                        <p:attrNameLst>
                                          <p:attrName>style.visibility</p:attrName>
                                        </p:attrNameLst>
                                      </p:cBhvr>
                                      <p:to>
                                        <p:strVal val="visible"/>
                                      </p:to>
                                    </p:set>
                                    <p:animEffect transition="in" filter="fade">
                                      <p:cBhvr>
                                        <p:cTn id="10" dur="500"/>
                                        <p:tgtEl>
                                          <p:spTgt spid="2664"/>
                                        </p:tgtEl>
                                      </p:cBhvr>
                                    </p:animEffect>
                                  </p:childTnLst>
                                </p:cTn>
                              </p:par>
                              <p:par>
                                <p:cTn id="11" presetID="10" presetClass="entr" presetSubtype="0" fill="hold" nodeType="withEffect">
                                  <p:stCondLst>
                                    <p:cond delay="0"/>
                                  </p:stCondLst>
                                  <p:childTnLst>
                                    <p:set>
                                      <p:cBhvr>
                                        <p:cTn id="12" dur="1" fill="hold">
                                          <p:stCondLst>
                                            <p:cond delay="0"/>
                                          </p:stCondLst>
                                        </p:cTn>
                                        <p:tgtEl>
                                          <p:spTgt spid="248"/>
                                        </p:tgtEl>
                                        <p:attrNameLst>
                                          <p:attrName>style.visibility</p:attrName>
                                        </p:attrNameLst>
                                      </p:cBhvr>
                                      <p:to>
                                        <p:strVal val="visible"/>
                                      </p:to>
                                    </p:set>
                                    <p:animEffect transition="in" filter="fade">
                                      <p:cBhvr>
                                        <p:cTn id="13" dur="500"/>
                                        <p:tgtEl>
                                          <p:spTgt spid="248"/>
                                        </p:tgtEl>
                                      </p:cBhvr>
                                    </p:animEffect>
                                  </p:childTnLst>
                                </p:cTn>
                              </p:par>
                              <p:par>
                                <p:cTn id="14" presetID="10" presetClass="entr" presetSubtype="0" fill="hold" nodeType="withEffect">
                                  <p:stCondLst>
                                    <p:cond delay="0"/>
                                  </p:stCondLst>
                                  <p:childTnLst>
                                    <p:set>
                                      <p:cBhvr>
                                        <p:cTn id="15" dur="1" fill="hold">
                                          <p:stCondLst>
                                            <p:cond delay="0"/>
                                          </p:stCondLst>
                                        </p:cTn>
                                        <p:tgtEl>
                                          <p:spTgt spid="2663"/>
                                        </p:tgtEl>
                                        <p:attrNameLst>
                                          <p:attrName>style.visibility</p:attrName>
                                        </p:attrNameLst>
                                      </p:cBhvr>
                                      <p:to>
                                        <p:strVal val="visible"/>
                                      </p:to>
                                    </p:set>
                                    <p:animEffect transition="in" filter="fade">
                                      <p:cBhvr>
                                        <p:cTn id="16" dur="500"/>
                                        <p:tgtEl>
                                          <p:spTgt spid="2663"/>
                                        </p:tgtEl>
                                      </p:cBhvr>
                                    </p:animEffect>
                                  </p:childTnLst>
                                </p:cTn>
                              </p:par>
                            </p:childTnLst>
                          </p:cTn>
                        </p:par>
                        <p:par>
                          <p:cTn id="17" fill="hold">
                            <p:stCondLst>
                              <p:cond delay="500"/>
                            </p:stCondLst>
                            <p:childTnLst>
                              <p:par>
                                <p:cTn id="18" presetID="42" presetClass="path" presetSubtype="0" accel="50000" decel="50000" fill="hold" nodeType="afterEffect">
                                  <p:stCondLst>
                                    <p:cond delay="0"/>
                                  </p:stCondLst>
                                  <p:childTnLst>
                                    <p:animMotion origin="layout" path="M -4.74853E-6 -2.34226E-6 L 0.15025 0.44145 " pathEditMode="relative" rAng="0" ptsTypes="AA">
                                      <p:cBhvr>
                                        <p:cTn id="19" dur="750" fill="hold"/>
                                        <p:tgtEl>
                                          <p:spTgt spid="249"/>
                                        </p:tgtEl>
                                        <p:attrNameLst>
                                          <p:attrName>ppt_x</p:attrName>
                                          <p:attrName>ppt_y</p:attrName>
                                        </p:attrNameLst>
                                      </p:cBhvr>
                                      <p:rCtr x="7506" y="22061"/>
                                    </p:animMotion>
                                  </p:childTnLst>
                                </p:cTn>
                              </p:par>
                              <p:par>
                                <p:cTn id="20" presetID="42" presetClass="path" presetSubtype="0" accel="50000" decel="50000" fill="hold" nodeType="withEffect">
                                  <p:stCondLst>
                                    <p:cond delay="150"/>
                                  </p:stCondLst>
                                  <p:childTnLst>
                                    <p:animMotion origin="layout" path="M -4.74853E-6 1.11212E-6 L 0.2128 0.48275 " pathEditMode="relative" rAng="0" ptsTypes="AA">
                                      <p:cBhvr>
                                        <p:cTn id="21" dur="750" fill="hold"/>
                                        <p:tgtEl>
                                          <p:spTgt spid="2664"/>
                                        </p:tgtEl>
                                        <p:attrNameLst>
                                          <p:attrName>ppt_x</p:attrName>
                                          <p:attrName>ppt_y</p:attrName>
                                        </p:attrNameLst>
                                      </p:cBhvr>
                                      <p:rCtr x="10633" y="24126"/>
                                    </p:animMotion>
                                  </p:childTnLst>
                                </p:cTn>
                              </p:par>
                              <p:par>
                                <p:cTn id="22" presetID="42" presetClass="path" presetSubtype="0" accel="50000" decel="50000" fill="hold" nodeType="withEffect">
                                  <p:stCondLst>
                                    <p:cond delay="300"/>
                                  </p:stCondLst>
                                  <p:childTnLst>
                                    <p:animMotion origin="layout" path="M -2.4432E-6 1.11212E-6 L 0.34274 0.18089 " pathEditMode="relative" rAng="0" ptsTypes="AA">
                                      <p:cBhvr>
                                        <p:cTn id="23" dur="750" fill="hold"/>
                                        <p:tgtEl>
                                          <p:spTgt spid="248"/>
                                        </p:tgtEl>
                                        <p:attrNameLst>
                                          <p:attrName>ppt_x</p:attrName>
                                          <p:attrName>ppt_y</p:attrName>
                                        </p:attrNameLst>
                                      </p:cBhvr>
                                      <p:rCtr x="17130" y="9033"/>
                                    </p:animMotion>
                                  </p:childTnLst>
                                </p:cTn>
                              </p:par>
                              <p:par>
                                <p:cTn id="24" presetID="42" presetClass="path" presetSubtype="0" accel="50000" decel="50000" fill="hold" nodeType="withEffect">
                                  <p:stCondLst>
                                    <p:cond delay="450"/>
                                  </p:stCondLst>
                                  <p:childTnLst>
                                    <p:animMotion origin="layout" path="M -2.4432E-6 -2.34226E-6 L 0.61463 0.41784 " pathEditMode="relative" rAng="0" ptsTypes="AA">
                                      <p:cBhvr>
                                        <p:cTn id="25" dur="750" fill="hold"/>
                                        <p:tgtEl>
                                          <p:spTgt spid="2663"/>
                                        </p:tgtEl>
                                        <p:attrNameLst>
                                          <p:attrName>ppt_x</p:attrName>
                                          <p:attrName>ppt_y</p:attrName>
                                        </p:attrNameLst>
                                      </p:cBhvr>
                                      <p:rCtr x="30725" y="20881"/>
                                    </p:animMotion>
                                  </p:childTnLst>
                                </p:cTn>
                              </p:par>
                            </p:childTnLst>
                          </p:cTn>
                        </p:par>
                        <p:par>
                          <p:cTn id="26" fill="hold">
                            <p:stCondLst>
                              <p:cond delay="1700"/>
                            </p:stCondLst>
                            <p:childTnLst>
                              <p:par>
                                <p:cTn id="27" presetID="10" presetClass="entr" presetSubtype="0" fill="hold" grpId="0" nodeType="afterEffect">
                                  <p:stCondLst>
                                    <p:cond delay="500"/>
                                  </p:stCondLst>
                                  <p:childTnLst>
                                    <p:set>
                                      <p:cBhvr>
                                        <p:cTn id="28" dur="1" fill="hold">
                                          <p:stCondLst>
                                            <p:cond delay="0"/>
                                          </p:stCondLst>
                                        </p:cTn>
                                        <p:tgtEl>
                                          <p:spTgt spid="277"/>
                                        </p:tgtEl>
                                        <p:attrNameLst>
                                          <p:attrName>style.visibility</p:attrName>
                                        </p:attrNameLst>
                                      </p:cBhvr>
                                      <p:to>
                                        <p:strVal val="visible"/>
                                      </p:to>
                                    </p:set>
                                    <p:animEffect transition="in" filter="fade">
                                      <p:cBhvr>
                                        <p:cTn id="29" dur="500"/>
                                        <p:tgtEl>
                                          <p:spTgt spid="27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667"/>
                                        </p:tgtEl>
                                        <p:attrNameLst>
                                          <p:attrName>style.visibility</p:attrName>
                                        </p:attrNameLst>
                                      </p:cBhvr>
                                      <p:to>
                                        <p:strVal val="visible"/>
                                      </p:to>
                                    </p:set>
                                    <p:animEffect transition="in" filter="fade">
                                      <p:cBhvr>
                                        <p:cTn id="32" dur="500"/>
                                        <p:tgtEl>
                                          <p:spTgt spid="2667"/>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668"/>
                                        </p:tgtEl>
                                        <p:attrNameLst>
                                          <p:attrName>style.visibility</p:attrName>
                                        </p:attrNameLst>
                                      </p:cBhvr>
                                      <p:to>
                                        <p:strVal val="visible"/>
                                      </p:to>
                                    </p:set>
                                    <p:animEffect transition="in" filter="fade">
                                      <p:cBhvr>
                                        <p:cTn id="35" dur="500"/>
                                        <p:tgtEl>
                                          <p:spTgt spid="2668"/>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627"/>
                                        </p:tgtEl>
                                        <p:attrNameLst>
                                          <p:attrName>style.visibility</p:attrName>
                                        </p:attrNameLst>
                                      </p:cBhvr>
                                      <p:to>
                                        <p:strVal val="visible"/>
                                      </p:to>
                                    </p:set>
                                    <p:animEffect transition="in" filter="fade">
                                      <p:cBhvr>
                                        <p:cTn id="38" dur="500"/>
                                        <p:tgtEl>
                                          <p:spTgt spid="6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6.56114E-7 1.32093E-6 L -0.18611 0.20631 " pathEditMode="relative" rAng="0" ptsTypes="AA">
                                      <p:cBhvr>
                                        <p:cTn id="42" dur="750" fill="hold"/>
                                        <p:tgtEl>
                                          <p:spTgt spid="223"/>
                                        </p:tgtEl>
                                        <p:attrNameLst>
                                          <p:attrName>ppt_x</p:attrName>
                                          <p:attrName>ppt_y</p:attrName>
                                        </p:attrNameLst>
                                      </p:cBhvr>
                                      <p:rCtr x="-9331" y="10304"/>
                                    </p:animMotion>
                                  </p:childTnLst>
                                </p:cTn>
                              </p:par>
                              <p:par>
                                <p:cTn id="43" presetID="42" presetClass="path" presetSubtype="0" accel="50000" decel="50000" fill="hold" nodeType="withEffect">
                                  <p:stCondLst>
                                    <p:cond delay="150"/>
                                  </p:stCondLst>
                                  <p:childTnLst>
                                    <p:animMotion origin="layout" path="M 3.84989E-6 4.90241E-7 L -0.18624 0.20631 " pathEditMode="relative" rAng="0" ptsTypes="AA">
                                      <p:cBhvr>
                                        <p:cTn id="44" dur="750" fill="hold"/>
                                        <p:tgtEl>
                                          <p:spTgt spid="244"/>
                                        </p:tgtEl>
                                        <p:attrNameLst>
                                          <p:attrName>ppt_x</p:attrName>
                                          <p:attrName>ppt_y</p:attrName>
                                        </p:attrNameLst>
                                      </p:cBhvr>
                                      <p:rCtr x="-9344" y="10350"/>
                                    </p:animMotion>
                                  </p:childTnLst>
                                </p:cTn>
                              </p:par>
                              <p:par>
                                <p:cTn id="45" presetID="42" presetClass="path" presetSubtype="0" accel="50000" decel="50000" fill="hold" nodeType="withEffect">
                                  <p:stCondLst>
                                    <p:cond delay="300"/>
                                  </p:stCondLst>
                                  <p:childTnLst>
                                    <p:animMotion origin="layout" path="M -1.64412E-6 -3.40445E-7 L -0.18624 0.20631 " pathEditMode="relative" rAng="0" ptsTypes="AA">
                                      <p:cBhvr>
                                        <p:cTn id="46" dur="750" fill="hold"/>
                                        <p:tgtEl>
                                          <p:spTgt spid="2584"/>
                                        </p:tgtEl>
                                        <p:attrNameLst>
                                          <p:attrName>ppt_x</p:attrName>
                                          <p:attrName>ppt_y</p:attrName>
                                        </p:attrNameLst>
                                      </p:cBhvr>
                                      <p:rCtr x="-9318" y="10350"/>
                                    </p:animMotion>
                                  </p:childTnLst>
                                </p:cTn>
                              </p:par>
                              <p:par>
                                <p:cTn id="47" presetID="42" presetClass="path" presetSubtype="0" accel="50000" decel="50000" fill="hold" nodeType="withEffect">
                                  <p:stCondLst>
                                    <p:cond delay="450"/>
                                  </p:stCondLst>
                                  <p:childTnLst>
                                    <p:animMotion origin="layout" path="M 1.81516E-6 -1.78393E-6 L -0.41741 -0.09509 " pathEditMode="relative" rAng="0" ptsTypes="AA">
                                      <p:cBhvr>
                                        <p:cTn id="48" dur="750" fill="hold"/>
                                        <p:tgtEl>
                                          <p:spTgt spid="2608"/>
                                        </p:tgtEl>
                                        <p:attrNameLst>
                                          <p:attrName>ppt_x</p:attrName>
                                          <p:attrName>ppt_y</p:attrName>
                                        </p:attrNameLst>
                                      </p:cBhvr>
                                      <p:rCtr x="-20896" y="-4698"/>
                                    </p:animMotion>
                                  </p:childTnLst>
                                </p:cTn>
                              </p:par>
                              <p:par>
                                <p:cTn id="49" presetID="42" presetClass="path" presetSubtype="0" accel="50000" decel="50000" fill="hold" nodeType="withEffect">
                                  <p:stCondLst>
                                    <p:cond delay="600"/>
                                  </p:stCondLst>
                                  <p:childTnLst>
                                    <p:animMotion origin="layout" path="M -2.69083E-6 -3.99001E-6 L -0.41741 -0.09487 " pathEditMode="relative" rAng="0" ptsTypes="AA">
                                      <p:cBhvr>
                                        <p:cTn id="50" dur="750" fill="hold"/>
                                        <p:tgtEl>
                                          <p:spTgt spid="2602"/>
                                        </p:tgtEl>
                                        <p:attrNameLst>
                                          <p:attrName>ppt_x</p:attrName>
                                          <p:attrName>ppt_y</p:attrName>
                                        </p:attrNameLst>
                                      </p:cBhvr>
                                      <p:rCtr x="-20896" y="-4744"/>
                                    </p:animMotion>
                                  </p:childTnLst>
                                </p:cTn>
                              </p:par>
                              <p:par>
                                <p:cTn id="51" presetID="42" presetClass="path" presetSubtype="0" accel="50000" decel="50000" fill="hold" nodeType="withEffect">
                                  <p:stCondLst>
                                    <p:cond delay="750"/>
                                  </p:stCondLst>
                                  <p:childTnLst>
                                    <p:animMotion origin="layout" path="M 2.80317E-6 -3.15933E-6 L -0.41741 -0.09487 " pathEditMode="relative" rAng="0" ptsTypes="AA">
                                      <p:cBhvr>
                                        <p:cTn id="52" dur="750" fill="hold"/>
                                        <p:tgtEl>
                                          <p:spTgt spid="2593"/>
                                        </p:tgtEl>
                                        <p:attrNameLst>
                                          <p:attrName>ppt_x</p:attrName>
                                          <p:attrName>ppt_y</p:attrName>
                                        </p:attrNameLst>
                                      </p:cBhvr>
                                      <p:rCtr x="-20883" y="-4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 grpId="0" animBg="1"/>
      <p:bldP spid="2668" grpId="0" animBg="1"/>
      <p:bldP spid="627" grpId="0" animBg="1"/>
      <p:bldP spid="2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4" name="Text Placeholder 3"/>
          <p:cNvSpPr>
            <a:spLocks noGrp="1"/>
          </p:cNvSpPr>
          <p:nvPr>
            <p:ph type="body" sz="quarter" idx="12"/>
          </p:nvPr>
        </p:nvSpPr>
        <p:spPr/>
        <p:txBody>
          <a:bodyPr/>
          <a:lstStyle/>
          <a:p>
            <a:r>
              <a:rPr lang="en-US" dirty="0" smtClean="0"/>
              <a:t>Greg Cusanza, Yu-Shun Wang</a:t>
            </a:r>
            <a:endParaRPr lang="en-US" dirty="0"/>
          </a:p>
        </p:txBody>
      </p:sp>
    </p:spTree>
    <p:extLst>
      <p:ext uri="{BB962C8B-B14F-4D97-AF65-F5344CB8AC3E}">
        <p14:creationId xmlns:p14="http://schemas.microsoft.com/office/powerpoint/2010/main" val="120980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098762"/>
          </a:xfrm>
        </p:spPr>
        <p:txBody>
          <a:bodyPr/>
          <a:lstStyle/>
          <a:p>
            <a:r>
              <a:rPr lang="en-US" sz="6600" dirty="0" smtClean="0"/>
              <a:t>Upcoming Enhancements …</a:t>
            </a:r>
            <a:endParaRPr lang="en-US" sz="6600" dirty="0"/>
          </a:p>
        </p:txBody>
      </p:sp>
    </p:spTree>
    <p:extLst>
      <p:ext uri="{BB962C8B-B14F-4D97-AF65-F5344CB8AC3E}">
        <p14:creationId xmlns:p14="http://schemas.microsoft.com/office/powerpoint/2010/main" val="387359511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094" y="2097086"/>
            <a:ext cx="7913294" cy="4657748"/>
          </a:xfrm>
          <a:prstGeom prst="rect">
            <a:avLst/>
          </a:prstGeom>
        </p:spPr>
      </p:pic>
      <p:sp>
        <p:nvSpPr>
          <p:cNvPr id="179" name="Parallelogram 178"/>
          <p:cNvSpPr/>
          <p:nvPr/>
        </p:nvSpPr>
        <p:spPr bwMode="auto">
          <a:xfrm rot="12374211" flipV="1">
            <a:off x="5987919" y="1154162"/>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121" name="Group 21"/>
          <p:cNvGrpSpPr>
            <a:grpSpLocks noChangeAspect="1"/>
          </p:cNvGrpSpPr>
          <p:nvPr/>
        </p:nvGrpSpPr>
        <p:grpSpPr bwMode="auto">
          <a:xfrm>
            <a:off x="6675437" y="1211262"/>
            <a:ext cx="3200400" cy="683028"/>
            <a:chOff x="689" y="-1186"/>
            <a:chExt cx="4948" cy="1056"/>
          </a:xfrm>
          <a:scene3d>
            <a:camera prst="orthographicFront">
              <a:rot lat="2100000" lon="2400000" rev="0"/>
            </a:camera>
            <a:lightRig rig="threePt" dir="t"/>
          </a:scene3d>
        </p:grpSpPr>
        <p:sp>
          <p:nvSpPr>
            <p:cNvPr id="122" name="Freeform 22"/>
            <p:cNvSpPr>
              <a:spLocks/>
            </p:cNvSpPr>
            <p:nvPr/>
          </p:nvSpPr>
          <p:spPr bwMode="auto">
            <a:xfrm>
              <a:off x="1734" y="-1000"/>
              <a:ext cx="178" cy="173"/>
            </a:xfrm>
            <a:custGeom>
              <a:avLst/>
              <a:gdLst>
                <a:gd name="T0" fmla="*/ 75 w 75"/>
                <a:gd name="T1" fmla="*/ 73 h 73"/>
                <a:gd name="T2" fmla="*/ 66 w 75"/>
                <a:gd name="T3" fmla="*/ 73 h 73"/>
                <a:gd name="T4" fmla="*/ 66 w 75"/>
                <a:gd name="T5" fmla="*/ 24 h 73"/>
                <a:gd name="T6" fmla="*/ 67 w 75"/>
                <a:gd name="T7" fmla="*/ 10 h 73"/>
                <a:gd name="T8" fmla="*/ 67 w 75"/>
                <a:gd name="T9" fmla="*/ 10 h 73"/>
                <a:gd name="T10" fmla="*/ 64 w 75"/>
                <a:gd name="T11" fmla="*/ 17 h 73"/>
                <a:gd name="T12" fmla="*/ 40 w 75"/>
                <a:gd name="T13" fmla="*/ 73 h 73"/>
                <a:gd name="T14" fmla="*/ 35 w 75"/>
                <a:gd name="T15" fmla="*/ 73 h 73"/>
                <a:gd name="T16" fmla="*/ 11 w 75"/>
                <a:gd name="T17" fmla="*/ 17 h 73"/>
                <a:gd name="T18" fmla="*/ 8 w 75"/>
                <a:gd name="T19" fmla="*/ 10 h 73"/>
                <a:gd name="T20" fmla="*/ 8 w 75"/>
                <a:gd name="T21" fmla="*/ 10 h 73"/>
                <a:gd name="T22" fmla="*/ 9 w 75"/>
                <a:gd name="T23" fmla="*/ 24 h 73"/>
                <a:gd name="T24" fmla="*/ 9 w 75"/>
                <a:gd name="T25" fmla="*/ 73 h 73"/>
                <a:gd name="T26" fmla="*/ 0 w 75"/>
                <a:gd name="T27" fmla="*/ 73 h 73"/>
                <a:gd name="T28" fmla="*/ 0 w 75"/>
                <a:gd name="T29" fmla="*/ 0 h 73"/>
                <a:gd name="T30" fmla="*/ 12 w 75"/>
                <a:gd name="T31" fmla="*/ 0 h 73"/>
                <a:gd name="T32" fmla="*/ 34 w 75"/>
                <a:gd name="T33" fmla="*/ 51 h 73"/>
                <a:gd name="T34" fmla="*/ 37 w 75"/>
                <a:gd name="T35" fmla="*/ 60 h 73"/>
                <a:gd name="T36" fmla="*/ 38 w 75"/>
                <a:gd name="T37" fmla="*/ 60 h 73"/>
                <a:gd name="T38" fmla="*/ 41 w 75"/>
                <a:gd name="T39" fmla="*/ 51 h 73"/>
                <a:gd name="T40" fmla="*/ 64 w 75"/>
                <a:gd name="T41" fmla="*/ 0 h 73"/>
                <a:gd name="T42" fmla="*/ 75 w 75"/>
                <a:gd name="T43" fmla="*/ 0 h 73"/>
                <a:gd name="T44" fmla="*/ 75 w 75"/>
                <a:gd name="T4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73">
                  <a:moveTo>
                    <a:pt x="75" y="73"/>
                  </a:moveTo>
                  <a:cubicBezTo>
                    <a:pt x="66" y="73"/>
                    <a:pt x="66" y="73"/>
                    <a:pt x="66" y="73"/>
                  </a:cubicBezTo>
                  <a:cubicBezTo>
                    <a:pt x="66" y="24"/>
                    <a:pt x="66" y="24"/>
                    <a:pt x="66" y="24"/>
                  </a:cubicBezTo>
                  <a:cubicBezTo>
                    <a:pt x="66" y="20"/>
                    <a:pt x="66" y="15"/>
                    <a:pt x="67" y="10"/>
                  </a:cubicBezTo>
                  <a:cubicBezTo>
                    <a:pt x="67" y="10"/>
                    <a:pt x="67" y="10"/>
                    <a:pt x="67" y="10"/>
                  </a:cubicBezTo>
                  <a:cubicBezTo>
                    <a:pt x="66" y="13"/>
                    <a:pt x="65" y="16"/>
                    <a:pt x="64" y="17"/>
                  </a:cubicBezTo>
                  <a:cubicBezTo>
                    <a:pt x="40" y="73"/>
                    <a:pt x="40" y="73"/>
                    <a:pt x="40" y="73"/>
                  </a:cubicBezTo>
                  <a:cubicBezTo>
                    <a:pt x="35" y="73"/>
                    <a:pt x="35" y="73"/>
                    <a:pt x="35" y="73"/>
                  </a:cubicBezTo>
                  <a:cubicBezTo>
                    <a:pt x="11" y="17"/>
                    <a:pt x="11" y="17"/>
                    <a:pt x="11" y="17"/>
                  </a:cubicBezTo>
                  <a:cubicBezTo>
                    <a:pt x="10" y="16"/>
                    <a:pt x="9" y="13"/>
                    <a:pt x="8" y="10"/>
                  </a:cubicBezTo>
                  <a:cubicBezTo>
                    <a:pt x="8" y="10"/>
                    <a:pt x="8" y="10"/>
                    <a:pt x="8" y="10"/>
                  </a:cubicBezTo>
                  <a:cubicBezTo>
                    <a:pt x="8" y="13"/>
                    <a:pt x="9" y="18"/>
                    <a:pt x="9" y="24"/>
                  </a:cubicBezTo>
                  <a:cubicBezTo>
                    <a:pt x="9" y="73"/>
                    <a:pt x="9" y="73"/>
                    <a:pt x="9" y="73"/>
                  </a:cubicBezTo>
                  <a:cubicBezTo>
                    <a:pt x="0" y="73"/>
                    <a:pt x="0" y="73"/>
                    <a:pt x="0" y="73"/>
                  </a:cubicBezTo>
                  <a:cubicBezTo>
                    <a:pt x="0" y="0"/>
                    <a:pt x="0" y="0"/>
                    <a:pt x="0" y="0"/>
                  </a:cubicBezTo>
                  <a:cubicBezTo>
                    <a:pt x="12" y="0"/>
                    <a:pt x="12" y="0"/>
                    <a:pt x="12" y="0"/>
                  </a:cubicBezTo>
                  <a:cubicBezTo>
                    <a:pt x="34" y="51"/>
                    <a:pt x="34" y="51"/>
                    <a:pt x="34" y="51"/>
                  </a:cubicBezTo>
                  <a:cubicBezTo>
                    <a:pt x="36" y="55"/>
                    <a:pt x="37" y="58"/>
                    <a:pt x="37" y="60"/>
                  </a:cubicBezTo>
                  <a:cubicBezTo>
                    <a:pt x="38" y="60"/>
                    <a:pt x="38" y="60"/>
                    <a:pt x="38" y="60"/>
                  </a:cubicBezTo>
                  <a:cubicBezTo>
                    <a:pt x="39" y="56"/>
                    <a:pt x="40" y="53"/>
                    <a:pt x="41" y="51"/>
                  </a:cubicBezTo>
                  <a:cubicBezTo>
                    <a:pt x="64" y="0"/>
                    <a:pt x="64" y="0"/>
                    <a:pt x="64" y="0"/>
                  </a:cubicBezTo>
                  <a:cubicBezTo>
                    <a:pt x="75" y="0"/>
                    <a:pt x="75" y="0"/>
                    <a:pt x="75" y="0"/>
                  </a:cubicBezTo>
                  <a:lnTo>
                    <a:pt x="75" y="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3"/>
            <p:cNvSpPr>
              <a:spLocks noEditPoints="1"/>
            </p:cNvSpPr>
            <p:nvPr/>
          </p:nvSpPr>
          <p:spPr bwMode="auto">
            <a:xfrm>
              <a:off x="1949" y="-1008"/>
              <a:ext cx="26" cy="181"/>
            </a:xfrm>
            <a:custGeom>
              <a:avLst/>
              <a:gdLst>
                <a:gd name="T0" fmla="*/ 11 w 11"/>
                <a:gd name="T1" fmla="*/ 5 h 76"/>
                <a:gd name="T2" fmla="*/ 10 w 11"/>
                <a:gd name="T3" fmla="*/ 9 h 76"/>
                <a:gd name="T4" fmla="*/ 6 w 11"/>
                <a:gd name="T5" fmla="*/ 11 h 76"/>
                <a:gd name="T6" fmla="*/ 2 w 11"/>
                <a:gd name="T7" fmla="*/ 9 h 76"/>
                <a:gd name="T8" fmla="*/ 0 w 11"/>
                <a:gd name="T9" fmla="*/ 5 h 76"/>
                <a:gd name="T10" fmla="*/ 2 w 11"/>
                <a:gd name="T11" fmla="*/ 1 h 76"/>
                <a:gd name="T12" fmla="*/ 6 w 11"/>
                <a:gd name="T13" fmla="*/ 0 h 76"/>
                <a:gd name="T14" fmla="*/ 10 w 11"/>
                <a:gd name="T15" fmla="*/ 1 h 76"/>
                <a:gd name="T16" fmla="*/ 11 w 11"/>
                <a:gd name="T17" fmla="*/ 5 h 76"/>
                <a:gd name="T18" fmla="*/ 10 w 11"/>
                <a:gd name="T19" fmla="*/ 76 h 76"/>
                <a:gd name="T20" fmla="*/ 2 w 11"/>
                <a:gd name="T21" fmla="*/ 76 h 76"/>
                <a:gd name="T22" fmla="*/ 2 w 11"/>
                <a:gd name="T23" fmla="*/ 24 h 76"/>
                <a:gd name="T24" fmla="*/ 10 w 11"/>
                <a:gd name="T25" fmla="*/ 24 h 76"/>
                <a:gd name="T26" fmla="*/ 10 w 11"/>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76">
                  <a:moveTo>
                    <a:pt x="11" y="5"/>
                  </a:moveTo>
                  <a:cubicBezTo>
                    <a:pt x="11" y="7"/>
                    <a:pt x="11" y="8"/>
                    <a:pt x="10" y="9"/>
                  </a:cubicBezTo>
                  <a:cubicBezTo>
                    <a:pt x="9" y="10"/>
                    <a:pt x="7" y="11"/>
                    <a:pt x="6" y="11"/>
                  </a:cubicBezTo>
                  <a:cubicBezTo>
                    <a:pt x="4" y="11"/>
                    <a:pt x="3" y="10"/>
                    <a:pt x="2" y="9"/>
                  </a:cubicBezTo>
                  <a:cubicBezTo>
                    <a:pt x="1" y="8"/>
                    <a:pt x="0" y="7"/>
                    <a:pt x="0" y="5"/>
                  </a:cubicBezTo>
                  <a:cubicBezTo>
                    <a:pt x="0" y="4"/>
                    <a:pt x="1" y="2"/>
                    <a:pt x="2" y="1"/>
                  </a:cubicBezTo>
                  <a:cubicBezTo>
                    <a:pt x="3" y="0"/>
                    <a:pt x="4" y="0"/>
                    <a:pt x="6" y="0"/>
                  </a:cubicBezTo>
                  <a:cubicBezTo>
                    <a:pt x="7" y="0"/>
                    <a:pt x="9" y="0"/>
                    <a:pt x="10" y="1"/>
                  </a:cubicBezTo>
                  <a:cubicBezTo>
                    <a:pt x="11" y="2"/>
                    <a:pt x="11" y="4"/>
                    <a:pt x="11" y="5"/>
                  </a:cubicBezTo>
                  <a:close/>
                  <a:moveTo>
                    <a:pt x="10" y="76"/>
                  </a:moveTo>
                  <a:cubicBezTo>
                    <a:pt x="2" y="76"/>
                    <a:pt x="2" y="76"/>
                    <a:pt x="2" y="76"/>
                  </a:cubicBezTo>
                  <a:cubicBezTo>
                    <a:pt x="2" y="24"/>
                    <a:pt x="2" y="24"/>
                    <a:pt x="2" y="24"/>
                  </a:cubicBezTo>
                  <a:cubicBezTo>
                    <a:pt x="10" y="24"/>
                    <a:pt x="10" y="24"/>
                    <a:pt x="10" y="24"/>
                  </a:cubicBezTo>
                  <a:lnTo>
                    <a:pt x="10" y="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24"/>
            <p:cNvSpPr>
              <a:spLocks/>
            </p:cNvSpPr>
            <p:nvPr/>
          </p:nvSpPr>
          <p:spPr bwMode="auto">
            <a:xfrm>
              <a:off x="2004" y="-953"/>
              <a:ext cx="92" cy="129"/>
            </a:xfrm>
            <a:custGeom>
              <a:avLst/>
              <a:gdLst>
                <a:gd name="T0" fmla="*/ 39 w 39"/>
                <a:gd name="T1" fmla="*/ 51 h 54"/>
                <a:gd name="T2" fmla="*/ 25 w 39"/>
                <a:gd name="T3" fmla="*/ 54 h 54"/>
                <a:gd name="T4" fmla="*/ 7 w 39"/>
                <a:gd name="T5" fmla="*/ 47 h 54"/>
                <a:gd name="T6" fmla="*/ 0 w 39"/>
                <a:gd name="T7" fmla="*/ 28 h 54"/>
                <a:gd name="T8" fmla="*/ 7 w 39"/>
                <a:gd name="T9" fmla="*/ 8 h 54"/>
                <a:gd name="T10" fmla="*/ 27 w 39"/>
                <a:gd name="T11" fmla="*/ 0 h 54"/>
                <a:gd name="T12" fmla="*/ 39 w 39"/>
                <a:gd name="T13" fmla="*/ 2 h 54"/>
                <a:gd name="T14" fmla="*/ 39 w 39"/>
                <a:gd name="T15" fmla="*/ 11 h 54"/>
                <a:gd name="T16" fmla="*/ 27 w 39"/>
                <a:gd name="T17" fmla="*/ 7 h 54"/>
                <a:gd name="T18" fmla="*/ 14 w 39"/>
                <a:gd name="T19" fmla="*/ 12 h 54"/>
                <a:gd name="T20" fmla="*/ 8 w 39"/>
                <a:gd name="T21" fmla="*/ 27 h 54"/>
                <a:gd name="T22" fmla="*/ 13 w 39"/>
                <a:gd name="T23" fmla="*/ 42 h 54"/>
                <a:gd name="T24" fmla="*/ 26 w 39"/>
                <a:gd name="T25" fmla="*/ 47 h 54"/>
                <a:gd name="T26" fmla="*/ 39 w 39"/>
                <a:gd name="T27" fmla="*/ 43 h 54"/>
                <a:gd name="T28" fmla="*/ 39 w 39"/>
                <a:gd name="T29"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39" y="51"/>
                  </a:moveTo>
                  <a:cubicBezTo>
                    <a:pt x="35" y="53"/>
                    <a:pt x="30" y="54"/>
                    <a:pt x="25" y="54"/>
                  </a:cubicBezTo>
                  <a:cubicBezTo>
                    <a:pt x="17" y="54"/>
                    <a:pt x="11" y="52"/>
                    <a:pt x="7" y="47"/>
                  </a:cubicBezTo>
                  <a:cubicBezTo>
                    <a:pt x="2" y="42"/>
                    <a:pt x="0" y="36"/>
                    <a:pt x="0" y="28"/>
                  </a:cubicBezTo>
                  <a:cubicBezTo>
                    <a:pt x="0" y="20"/>
                    <a:pt x="2" y="13"/>
                    <a:pt x="7" y="8"/>
                  </a:cubicBezTo>
                  <a:cubicBezTo>
                    <a:pt x="12" y="2"/>
                    <a:pt x="19" y="0"/>
                    <a:pt x="27" y="0"/>
                  </a:cubicBezTo>
                  <a:cubicBezTo>
                    <a:pt x="31" y="0"/>
                    <a:pt x="35" y="1"/>
                    <a:pt x="39" y="2"/>
                  </a:cubicBezTo>
                  <a:cubicBezTo>
                    <a:pt x="39" y="11"/>
                    <a:pt x="39" y="11"/>
                    <a:pt x="39" y="11"/>
                  </a:cubicBezTo>
                  <a:cubicBezTo>
                    <a:pt x="35" y="8"/>
                    <a:pt x="31" y="7"/>
                    <a:pt x="27" y="7"/>
                  </a:cubicBezTo>
                  <a:cubicBezTo>
                    <a:pt x="21" y="7"/>
                    <a:pt x="17" y="9"/>
                    <a:pt x="14" y="12"/>
                  </a:cubicBezTo>
                  <a:cubicBezTo>
                    <a:pt x="10" y="16"/>
                    <a:pt x="8" y="21"/>
                    <a:pt x="8" y="27"/>
                  </a:cubicBezTo>
                  <a:cubicBezTo>
                    <a:pt x="8" y="34"/>
                    <a:pt x="10" y="38"/>
                    <a:pt x="13" y="42"/>
                  </a:cubicBezTo>
                  <a:cubicBezTo>
                    <a:pt x="16" y="45"/>
                    <a:pt x="21" y="47"/>
                    <a:pt x="26" y="47"/>
                  </a:cubicBezTo>
                  <a:cubicBezTo>
                    <a:pt x="31" y="47"/>
                    <a:pt x="35" y="46"/>
                    <a:pt x="39" y="43"/>
                  </a:cubicBezTo>
                  <a:lnTo>
                    <a:pt x="39"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5"/>
            <p:cNvSpPr>
              <a:spLocks/>
            </p:cNvSpPr>
            <p:nvPr/>
          </p:nvSpPr>
          <p:spPr bwMode="auto">
            <a:xfrm>
              <a:off x="2124" y="-953"/>
              <a:ext cx="67" cy="126"/>
            </a:xfrm>
            <a:custGeom>
              <a:avLst/>
              <a:gdLst>
                <a:gd name="T0" fmla="*/ 28 w 28"/>
                <a:gd name="T1" fmla="*/ 9 h 53"/>
                <a:gd name="T2" fmla="*/ 21 w 28"/>
                <a:gd name="T3" fmla="*/ 8 h 53"/>
                <a:gd name="T4" fmla="*/ 13 w 28"/>
                <a:gd name="T5" fmla="*/ 12 h 53"/>
                <a:gd name="T6" fmla="*/ 9 w 28"/>
                <a:gd name="T7" fmla="*/ 26 h 53"/>
                <a:gd name="T8" fmla="*/ 9 w 28"/>
                <a:gd name="T9" fmla="*/ 53 h 53"/>
                <a:gd name="T10" fmla="*/ 0 w 28"/>
                <a:gd name="T11" fmla="*/ 53 h 53"/>
                <a:gd name="T12" fmla="*/ 0 w 28"/>
                <a:gd name="T13" fmla="*/ 1 h 53"/>
                <a:gd name="T14" fmla="*/ 9 w 28"/>
                <a:gd name="T15" fmla="*/ 1 h 53"/>
                <a:gd name="T16" fmla="*/ 9 w 28"/>
                <a:gd name="T17" fmla="*/ 12 h 53"/>
                <a:gd name="T18" fmla="*/ 9 w 28"/>
                <a:gd name="T19" fmla="*/ 12 h 53"/>
                <a:gd name="T20" fmla="*/ 15 w 28"/>
                <a:gd name="T21" fmla="*/ 3 h 53"/>
                <a:gd name="T22" fmla="*/ 23 w 28"/>
                <a:gd name="T23" fmla="*/ 0 h 53"/>
                <a:gd name="T24" fmla="*/ 28 w 28"/>
                <a:gd name="T25" fmla="*/ 1 h 53"/>
                <a:gd name="T26" fmla="*/ 28 w 28"/>
                <a:gd name="T2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53">
                  <a:moveTo>
                    <a:pt x="28" y="9"/>
                  </a:moveTo>
                  <a:cubicBezTo>
                    <a:pt x="26" y="8"/>
                    <a:pt x="24" y="8"/>
                    <a:pt x="21" y="8"/>
                  </a:cubicBezTo>
                  <a:cubicBezTo>
                    <a:pt x="18" y="8"/>
                    <a:pt x="15" y="9"/>
                    <a:pt x="13" y="12"/>
                  </a:cubicBezTo>
                  <a:cubicBezTo>
                    <a:pt x="10" y="16"/>
                    <a:pt x="9" y="20"/>
                    <a:pt x="9" y="26"/>
                  </a:cubicBezTo>
                  <a:cubicBezTo>
                    <a:pt x="9" y="53"/>
                    <a:pt x="9" y="53"/>
                    <a:pt x="9" y="53"/>
                  </a:cubicBezTo>
                  <a:cubicBezTo>
                    <a:pt x="0" y="53"/>
                    <a:pt x="0" y="53"/>
                    <a:pt x="0" y="53"/>
                  </a:cubicBezTo>
                  <a:cubicBezTo>
                    <a:pt x="0" y="1"/>
                    <a:pt x="0" y="1"/>
                    <a:pt x="0" y="1"/>
                  </a:cubicBezTo>
                  <a:cubicBezTo>
                    <a:pt x="9" y="1"/>
                    <a:pt x="9" y="1"/>
                    <a:pt x="9" y="1"/>
                  </a:cubicBezTo>
                  <a:cubicBezTo>
                    <a:pt x="9" y="12"/>
                    <a:pt x="9" y="12"/>
                    <a:pt x="9" y="12"/>
                  </a:cubicBezTo>
                  <a:cubicBezTo>
                    <a:pt x="9" y="12"/>
                    <a:pt x="9" y="12"/>
                    <a:pt x="9" y="12"/>
                  </a:cubicBezTo>
                  <a:cubicBezTo>
                    <a:pt x="10" y="8"/>
                    <a:pt x="12" y="5"/>
                    <a:pt x="15" y="3"/>
                  </a:cubicBezTo>
                  <a:cubicBezTo>
                    <a:pt x="17" y="1"/>
                    <a:pt x="20" y="0"/>
                    <a:pt x="23" y="0"/>
                  </a:cubicBezTo>
                  <a:cubicBezTo>
                    <a:pt x="25" y="0"/>
                    <a:pt x="26" y="0"/>
                    <a:pt x="28" y="1"/>
                  </a:cubicBezTo>
                  <a:lnTo>
                    <a:pt x="28"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6"/>
            <p:cNvSpPr>
              <a:spLocks noEditPoints="1"/>
            </p:cNvSpPr>
            <p:nvPr/>
          </p:nvSpPr>
          <p:spPr bwMode="auto">
            <a:xfrm>
              <a:off x="2198" y="-953"/>
              <a:ext cx="120" cy="129"/>
            </a:xfrm>
            <a:custGeom>
              <a:avLst/>
              <a:gdLst>
                <a:gd name="T0" fmla="*/ 51 w 51"/>
                <a:gd name="T1" fmla="*/ 27 h 54"/>
                <a:gd name="T2" fmla="*/ 44 w 51"/>
                <a:gd name="T3" fmla="*/ 47 h 54"/>
                <a:gd name="T4" fmla="*/ 26 w 51"/>
                <a:gd name="T5" fmla="*/ 54 h 54"/>
                <a:gd name="T6" fmla="*/ 7 w 51"/>
                <a:gd name="T7" fmla="*/ 47 h 54"/>
                <a:gd name="T8" fmla="*/ 0 w 51"/>
                <a:gd name="T9" fmla="*/ 28 h 54"/>
                <a:gd name="T10" fmla="*/ 8 w 51"/>
                <a:gd name="T11" fmla="*/ 7 h 54"/>
                <a:gd name="T12" fmla="*/ 27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4 w 51"/>
                <a:gd name="T25" fmla="*/ 12 h 54"/>
                <a:gd name="T26" fmla="*/ 9 w 51"/>
                <a:gd name="T27" fmla="*/ 27 h 54"/>
                <a:gd name="T28" fmla="*/ 14 w 51"/>
                <a:gd name="T29" fmla="*/ 42 h 54"/>
                <a:gd name="T30" fmla="*/ 26 w 51"/>
                <a:gd name="T31" fmla="*/ 47 h 54"/>
                <a:gd name="T32" fmla="*/ 39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40" y="52"/>
                    <a:pt x="33" y="54"/>
                    <a:pt x="26" y="54"/>
                  </a:cubicBezTo>
                  <a:cubicBezTo>
                    <a:pt x="18" y="54"/>
                    <a:pt x="12" y="52"/>
                    <a:pt x="7" y="47"/>
                  </a:cubicBezTo>
                  <a:cubicBezTo>
                    <a:pt x="3" y="42"/>
                    <a:pt x="0" y="35"/>
                    <a:pt x="0" y="28"/>
                  </a:cubicBezTo>
                  <a:cubicBezTo>
                    <a:pt x="0" y="19"/>
                    <a:pt x="3" y="12"/>
                    <a:pt x="8" y="7"/>
                  </a:cubicBezTo>
                  <a:cubicBezTo>
                    <a:pt x="13" y="2"/>
                    <a:pt x="19" y="0"/>
                    <a:pt x="27" y="0"/>
                  </a:cubicBezTo>
                  <a:cubicBezTo>
                    <a:pt x="35" y="0"/>
                    <a:pt x="41" y="2"/>
                    <a:pt x="45" y="7"/>
                  </a:cubicBezTo>
                  <a:cubicBezTo>
                    <a:pt x="49" y="12"/>
                    <a:pt x="51" y="18"/>
                    <a:pt x="51" y="27"/>
                  </a:cubicBezTo>
                  <a:close/>
                  <a:moveTo>
                    <a:pt x="43" y="27"/>
                  </a:moveTo>
                  <a:cubicBezTo>
                    <a:pt x="43" y="20"/>
                    <a:pt x="41" y="15"/>
                    <a:pt x="38" y="12"/>
                  </a:cubicBezTo>
                  <a:cubicBezTo>
                    <a:pt x="35" y="8"/>
                    <a:pt x="31" y="7"/>
                    <a:pt x="26" y="7"/>
                  </a:cubicBezTo>
                  <a:cubicBezTo>
                    <a:pt x="21" y="7"/>
                    <a:pt x="17" y="8"/>
                    <a:pt x="14" y="12"/>
                  </a:cubicBezTo>
                  <a:cubicBezTo>
                    <a:pt x="10" y="15"/>
                    <a:pt x="9" y="21"/>
                    <a:pt x="9" y="27"/>
                  </a:cubicBezTo>
                  <a:cubicBezTo>
                    <a:pt x="9" y="33"/>
                    <a:pt x="10" y="38"/>
                    <a:pt x="14" y="42"/>
                  </a:cubicBezTo>
                  <a:cubicBezTo>
                    <a:pt x="17" y="45"/>
                    <a:pt x="21" y="47"/>
                    <a:pt x="26" y="47"/>
                  </a:cubicBezTo>
                  <a:cubicBezTo>
                    <a:pt x="32" y="47"/>
                    <a:pt x="36" y="45"/>
                    <a:pt x="39" y="42"/>
                  </a:cubicBezTo>
                  <a:cubicBezTo>
                    <a:pt x="42"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7"/>
            <p:cNvSpPr>
              <a:spLocks/>
            </p:cNvSpPr>
            <p:nvPr/>
          </p:nvSpPr>
          <p:spPr bwMode="auto">
            <a:xfrm>
              <a:off x="2342" y="-953"/>
              <a:ext cx="76" cy="129"/>
            </a:xfrm>
            <a:custGeom>
              <a:avLst/>
              <a:gdLst>
                <a:gd name="T0" fmla="*/ 32 w 32"/>
                <a:gd name="T1" fmla="*/ 39 h 54"/>
                <a:gd name="T2" fmla="*/ 27 w 32"/>
                <a:gd name="T3" fmla="*/ 50 h 54"/>
                <a:gd name="T4" fmla="*/ 13 w 32"/>
                <a:gd name="T5" fmla="*/ 54 h 54"/>
                <a:gd name="T6" fmla="*/ 0 w 32"/>
                <a:gd name="T7" fmla="*/ 51 h 54"/>
                <a:gd name="T8" fmla="*/ 0 w 32"/>
                <a:gd name="T9" fmla="*/ 42 h 54"/>
                <a:gd name="T10" fmla="*/ 13 w 32"/>
                <a:gd name="T11" fmla="*/ 47 h 54"/>
                <a:gd name="T12" fmla="*/ 23 w 32"/>
                <a:gd name="T13" fmla="*/ 40 h 54"/>
                <a:gd name="T14" fmla="*/ 21 w 32"/>
                <a:gd name="T15" fmla="*/ 35 h 54"/>
                <a:gd name="T16" fmla="*/ 12 w 32"/>
                <a:gd name="T17" fmla="*/ 30 h 54"/>
                <a:gd name="T18" fmla="*/ 3 w 32"/>
                <a:gd name="T19" fmla="*/ 24 h 54"/>
                <a:gd name="T20" fmla="*/ 0 w 32"/>
                <a:gd name="T21" fmla="*/ 15 h 54"/>
                <a:gd name="T22" fmla="*/ 5 w 32"/>
                <a:gd name="T23" fmla="*/ 4 h 54"/>
                <a:gd name="T24" fmla="*/ 18 w 32"/>
                <a:gd name="T25" fmla="*/ 0 h 54"/>
                <a:gd name="T26" fmla="*/ 29 w 32"/>
                <a:gd name="T27" fmla="*/ 2 h 54"/>
                <a:gd name="T28" fmla="*/ 29 w 32"/>
                <a:gd name="T29" fmla="*/ 10 h 54"/>
                <a:gd name="T30" fmla="*/ 18 w 32"/>
                <a:gd name="T31" fmla="*/ 7 h 54"/>
                <a:gd name="T32" fmla="*/ 11 w 32"/>
                <a:gd name="T33" fmla="*/ 9 h 54"/>
                <a:gd name="T34" fmla="*/ 8 w 32"/>
                <a:gd name="T35" fmla="*/ 14 h 54"/>
                <a:gd name="T36" fmla="*/ 11 w 32"/>
                <a:gd name="T37" fmla="*/ 19 h 54"/>
                <a:gd name="T38" fmla="*/ 18 w 32"/>
                <a:gd name="T39" fmla="*/ 24 h 54"/>
                <a:gd name="T40" fmla="*/ 28 w 32"/>
                <a:gd name="T41" fmla="*/ 29 h 54"/>
                <a:gd name="T42" fmla="*/ 32 w 32"/>
                <a:gd name="T43"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4">
                  <a:moveTo>
                    <a:pt x="32" y="39"/>
                  </a:moveTo>
                  <a:cubicBezTo>
                    <a:pt x="32" y="43"/>
                    <a:pt x="30" y="47"/>
                    <a:pt x="27" y="50"/>
                  </a:cubicBezTo>
                  <a:cubicBezTo>
                    <a:pt x="23" y="53"/>
                    <a:pt x="19" y="54"/>
                    <a:pt x="13" y="54"/>
                  </a:cubicBezTo>
                  <a:cubicBezTo>
                    <a:pt x="8" y="54"/>
                    <a:pt x="3" y="53"/>
                    <a:pt x="0" y="51"/>
                  </a:cubicBezTo>
                  <a:cubicBezTo>
                    <a:pt x="0" y="42"/>
                    <a:pt x="0" y="42"/>
                    <a:pt x="0" y="42"/>
                  </a:cubicBezTo>
                  <a:cubicBezTo>
                    <a:pt x="4" y="45"/>
                    <a:pt x="8" y="47"/>
                    <a:pt x="13" y="47"/>
                  </a:cubicBezTo>
                  <a:cubicBezTo>
                    <a:pt x="20" y="47"/>
                    <a:pt x="23" y="45"/>
                    <a:pt x="23" y="40"/>
                  </a:cubicBezTo>
                  <a:cubicBezTo>
                    <a:pt x="23" y="38"/>
                    <a:pt x="22" y="36"/>
                    <a:pt x="21" y="35"/>
                  </a:cubicBezTo>
                  <a:cubicBezTo>
                    <a:pt x="20" y="33"/>
                    <a:pt x="17" y="32"/>
                    <a:pt x="12" y="30"/>
                  </a:cubicBezTo>
                  <a:cubicBezTo>
                    <a:pt x="8" y="28"/>
                    <a:pt x="5" y="26"/>
                    <a:pt x="3" y="24"/>
                  </a:cubicBezTo>
                  <a:cubicBezTo>
                    <a:pt x="1" y="22"/>
                    <a:pt x="0" y="19"/>
                    <a:pt x="0" y="15"/>
                  </a:cubicBezTo>
                  <a:cubicBezTo>
                    <a:pt x="0" y="10"/>
                    <a:pt x="2" y="7"/>
                    <a:pt x="5" y="4"/>
                  </a:cubicBezTo>
                  <a:cubicBezTo>
                    <a:pt x="8" y="1"/>
                    <a:pt x="13" y="0"/>
                    <a:pt x="18" y="0"/>
                  </a:cubicBezTo>
                  <a:cubicBezTo>
                    <a:pt x="22" y="0"/>
                    <a:pt x="26" y="0"/>
                    <a:pt x="29" y="2"/>
                  </a:cubicBezTo>
                  <a:cubicBezTo>
                    <a:pt x="29" y="10"/>
                    <a:pt x="29" y="10"/>
                    <a:pt x="29" y="10"/>
                  </a:cubicBezTo>
                  <a:cubicBezTo>
                    <a:pt x="26" y="8"/>
                    <a:pt x="22" y="7"/>
                    <a:pt x="18" y="7"/>
                  </a:cubicBezTo>
                  <a:cubicBezTo>
                    <a:pt x="15" y="7"/>
                    <a:pt x="13" y="7"/>
                    <a:pt x="11" y="9"/>
                  </a:cubicBezTo>
                  <a:cubicBezTo>
                    <a:pt x="9" y="10"/>
                    <a:pt x="8" y="12"/>
                    <a:pt x="8" y="14"/>
                  </a:cubicBezTo>
                  <a:cubicBezTo>
                    <a:pt x="8" y="16"/>
                    <a:pt x="9" y="18"/>
                    <a:pt x="11" y="19"/>
                  </a:cubicBezTo>
                  <a:cubicBezTo>
                    <a:pt x="12" y="21"/>
                    <a:pt x="14" y="22"/>
                    <a:pt x="18" y="24"/>
                  </a:cubicBezTo>
                  <a:cubicBezTo>
                    <a:pt x="23" y="26"/>
                    <a:pt x="26" y="28"/>
                    <a:pt x="28" y="29"/>
                  </a:cubicBezTo>
                  <a:cubicBezTo>
                    <a:pt x="30" y="32"/>
                    <a:pt x="32" y="35"/>
                    <a:pt x="32" y="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8"/>
            <p:cNvSpPr>
              <a:spLocks noEditPoints="1"/>
            </p:cNvSpPr>
            <p:nvPr/>
          </p:nvSpPr>
          <p:spPr bwMode="auto">
            <a:xfrm>
              <a:off x="2437" y="-953"/>
              <a:ext cx="120" cy="129"/>
            </a:xfrm>
            <a:custGeom>
              <a:avLst/>
              <a:gdLst>
                <a:gd name="T0" fmla="*/ 51 w 51"/>
                <a:gd name="T1" fmla="*/ 27 h 54"/>
                <a:gd name="T2" fmla="*/ 44 w 51"/>
                <a:gd name="T3" fmla="*/ 47 h 54"/>
                <a:gd name="T4" fmla="*/ 25 w 51"/>
                <a:gd name="T5" fmla="*/ 54 h 54"/>
                <a:gd name="T6" fmla="*/ 7 w 51"/>
                <a:gd name="T7" fmla="*/ 47 h 54"/>
                <a:gd name="T8" fmla="*/ 0 w 51"/>
                <a:gd name="T9" fmla="*/ 28 h 54"/>
                <a:gd name="T10" fmla="*/ 8 w 51"/>
                <a:gd name="T11" fmla="*/ 7 h 54"/>
                <a:gd name="T12" fmla="*/ 26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3 w 51"/>
                <a:gd name="T25" fmla="*/ 12 h 54"/>
                <a:gd name="T26" fmla="*/ 9 w 51"/>
                <a:gd name="T27" fmla="*/ 27 h 54"/>
                <a:gd name="T28" fmla="*/ 13 w 51"/>
                <a:gd name="T29" fmla="*/ 42 h 54"/>
                <a:gd name="T30" fmla="*/ 26 w 51"/>
                <a:gd name="T31" fmla="*/ 47 h 54"/>
                <a:gd name="T32" fmla="*/ 38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39" y="52"/>
                    <a:pt x="33" y="54"/>
                    <a:pt x="25" y="54"/>
                  </a:cubicBezTo>
                  <a:cubicBezTo>
                    <a:pt x="17" y="54"/>
                    <a:pt x="11" y="52"/>
                    <a:pt x="7" y="47"/>
                  </a:cubicBezTo>
                  <a:cubicBezTo>
                    <a:pt x="2" y="42"/>
                    <a:pt x="0" y="35"/>
                    <a:pt x="0" y="28"/>
                  </a:cubicBezTo>
                  <a:cubicBezTo>
                    <a:pt x="0" y="19"/>
                    <a:pt x="3" y="12"/>
                    <a:pt x="8" y="7"/>
                  </a:cubicBezTo>
                  <a:cubicBezTo>
                    <a:pt x="12" y="2"/>
                    <a:pt x="19" y="0"/>
                    <a:pt x="26" y="0"/>
                  </a:cubicBezTo>
                  <a:cubicBezTo>
                    <a:pt x="34" y="0"/>
                    <a:pt x="40" y="2"/>
                    <a:pt x="45" y="7"/>
                  </a:cubicBezTo>
                  <a:cubicBezTo>
                    <a:pt x="49" y="12"/>
                    <a:pt x="51" y="18"/>
                    <a:pt x="51" y="27"/>
                  </a:cubicBezTo>
                  <a:close/>
                  <a:moveTo>
                    <a:pt x="43" y="27"/>
                  </a:moveTo>
                  <a:cubicBezTo>
                    <a:pt x="43" y="20"/>
                    <a:pt x="41" y="15"/>
                    <a:pt x="38" y="12"/>
                  </a:cubicBezTo>
                  <a:cubicBezTo>
                    <a:pt x="35" y="8"/>
                    <a:pt x="31" y="7"/>
                    <a:pt x="26" y="7"/>
                  </a:cubicBezTo>
                  <a:cubicBezTo>
                    <a:pt x="21" y="7"/>
                    <a:pt x="17" y="8"/>
                    <a:pt x="13" y="12"/>
                  </a:cubicBezTo>
                  <a:cubicBezTo>
                    <a:pt x="10" y="15"/>
                    <a:pt x="9" y="21"/>
                    <a:pt x="9" y="27"/>
                  </a:cubicBezTo>
                  <a:cubicBezTo>
                    <a:pt x="9" y="33"/>
                    <a:pt x="10" y="38"/>
                    <a:pt x="13" y="42"/>
                  </a:cubicBezTo>
                  <a:cubicBezTo>
                    <a:pt x="16" y="45"/>
                    <a:pt x="21" y="47"/>
                    <a:pt x="26" y="47"/>
                  </a:cubicBezTo>
                  <a:cubicBezTo>
                    <a:pt x="31" y="47"/>
                    <a:pt x="36" y="45"/>
                    <a:pt x="38" y="42"/>
                  </a:cubicBezTo>
                  <a:cubicBezTo>
                    <a:pt x="41"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29"/>
            <p:cNvSpPr>
              <a:spLocks/>
            </p:cNvSpPr>
            <p:nvPr/>
          </p:nvSpPr>
          <p:spPr bwMode="auto">
            <a:xfrm>
              <a:off x="2569" y="-1012"/>
              <a:ext cx="76" cy="185"/>
            </a:xfrm>
            <a:custGeom>
              <a:avLst/>
              <a:gdLst>
                <a:gd name="T0" fmla="*/ 32 w 32"/>
                <a:gd name="T1" fmla="*/ 8 h 78"/>
                <a:gd name="T2" fmla="*/ 26 w 32"/>
                <a:gd name="T3" fmla="*/ 7 h 78"/>
                <a:gd name="T4" fmla="*/ 18 w 32"/>
                <a:gd name="T5" fmla="*/ 18 h 78"/>
                <a:gd name="T6" fmla="*/ 18 w 32"/>
                <a:gd name="T7" fmla="*/ 26 h 78"/>
                <a:gd name="T8" fmla="*/ 30 w 32"/>
                <a:gd name="T9" fmla="*/ 26 h 78"/>
                <a:gd name="T10" fmla="*/ 30 w 32"/>
                <a:gd name="T11" fmla="*/ 33 h 78"/>
                <a:gd name="T12" fmla="*/ 18 w 32"/>
                <a:gd name="T13" fmla="*/ 33 h 78"/>
                <a:gd name="T14" fmla="*/ 18 w 32"/>
                <a:gd name="T15" fmla="*/ 78 h 78"/>
                <a:gd name="T16" fmla="*/ 9 w 32"/>
                <a:gd name="T17" fmla="*/ 78 h 78"/>
                <a:gd name="T18" fmla="*/ 9 w 32"/>
                <a:gd name="T19" fmla="*/ 33 h 78"/>
                <a:gd name="T20" fmla="*/ 0 w 32"/>
                <a:gd name="T21" fmla="*/ 33 h 78"/>
                <a:gd name="T22" fmla="*/ 0 w 32"/>
                <a:gd name="T23" fmla="*/ 26 h 78"/>
                <a:gd name="T24" fmla="*/ 9 w 32"/>
                <a:gd name="T25" fmla="*/ 26 h 78"/>
                <a:gd name="T26" fmla="*/ 9 w 32"/>
                <a:gd name="T27" fmla="*/ 18 h 78"/>
                <a:gd name="T28" fmla="*/ 15 w 32"/>
                <a:gd name="T29" fmla="*/ 4 h 78"/>
                <a:gd name="T30" fmla="*/ 26 w 32"/>
                <a:gd name="T31" fmla="*/ 0 h 78"/>
                <a:gd name="T32" fmla="*/ 32 w 32"/>
                <a:gd name="T33" fmla="*/ 1 h 78"/>
                <a:gd name="T34" fmla="*/ 32 w 3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8">
                  <a:moveTo>
                    <a:pt x="32" y="8"/>
                  </a:moveTo>
                  <a:cubicBezTo>
                    <a:pt x="30" y="7"/>
                    <a:pt x="28" y="7"/>
                    <a:pt x="26" y="7"/>
                  </a:cubicBezTo>
                  <a:cubicBezTo>
                    <a:pt x="21" y="7"/>
                    <a:pt x="18" y="11"/>
                    <a:pt x="18" y="18"/>
                  </a:cubicBezTo>
                  <a:cubicBezTo>
                    <a:pt x="18" y="26"/>
                    <a:pt x="18" y="26"/>
                    <a:pt x="18" y="26"/>
                  </a:cubicBezTo>
                  <a:cubicBezTo>
                    <a:pt x="30" y="26"/>
                    <a:pt x="30" y="26"/>
                    <a:pt x="30" y="26"/>
                  </a:cubicBezTo>
                  <a:cubicBezTo>
                    <a:pt x="30" y="33"/>
                    <a:pt x="30" y="33"/>
                    <a:pt x="30" y="33"/>
                  </a:cubicBezTo>
                  <a:cubicBezTo>
                    <a:pt x="18" y="33"/>
                    <a:pt x="18" y="33"/>
                    <a:pt x="18" y="33"/>
                  </a:cubicBezTo>
                  <a:cubicBezTo>
                    <a:pt x="18" y="78"/>
                    <a:pt x="18" y="78"/>
                    <a:pt x="18" y="78"/>
                  </a:cubicBezTo>
                  <a:cubicBezTo>
                    <a:pt x="9" y="78"/>
                    <a:pt x="9" y="78"/>
                    <a:pt x="9" y="78"/>
                  </a:cubicBezTo>
                  <a:cubicBezTo>
                    <a:pt x="9" y="33"/>
                    <a:pt x="9" y="33"/>
                    <a:pt x="9" y="33"/>
                  </a:cubicBezTo>
                  <a:cubicBezTo>
                    <a:pt x="0" y="33"/>
                    <a:pt x="0" y="33"/>
                    <a:pt x="0" y="33"/>
                  </a:cubicBezTo>
                  <a:cubicBezTo>
                    <a:pt x="0" y="26"/>
                    <a:pt x="0" y="26"/>
                    <a:pt x="0" y="26"/>
                  </a:cubicBezTo>
                  <a:cubicBezTo>
                    <a:pt x="9" y="26"/>
                    <a:pt x="9" y="26"/>
                    <a:pt x="9" y="26"/>
                  </a:cubicBezTo>
                  <a:cubicBezTo>
                    <a:pt x="9" y="18"/>
                    <a:pt x="9" y="18"/>
                    <a:pt x="9" y="18"/>
                  </a:cubicBezTo>
                  <a:cubicBezTo>
                    <a:pt x="9" y="12"/>
                    <a:pt x="11" y="7"/>
                    <a:pt x="15" y="4"/>
                  </a:cubicBezTo>
                  <a:cubicBezTo>
                    <a:pt x="18" y="1"/>
                    <a:pt x="21" y="0"/>
                    <a:pt x="26" y="0"/>
                  </a:cubicBezTo>
                  <a:cubicBezTo>
                    <a:pt x="28" y="0"/>
                    <a:pt x="30" y="0"/>
                    <a:pt x="32" y="1"/>
                  </a:cubicBezTo>
                  <a:lnTo>
                    <a:pt x="32"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0"/>
            <p:cNvSpPr>
              <a:spLocks/>
            </p:cNvSpPr>
            <p:nvPr/>
          </p:nvSpPr>
          <p:spPr bwMode="auto">
            <a:xfrm>
              <a:off x="2650" y="-986"/>
              <a:ext cx="73" cy="162"/>
            </a:xfrm>
            <a:custGeom>
              <a:avLst/>
              <a:gdLst>
                <a:gd name="T0" fmla="*/ 31 w 31"/>
                <a:gd name="T1" fmla="*/ 66 h 68"/>
                <a:gd name="T2" fmla="*/ 23 w 31"/>
                <a:gd name="T3" fmla="*/ 68 h 68"/>
                <a:gd name="T4" fmla="*/ 9 w 31"/>
                <a:gd name="T5" fmla="*/ 53 h 68"/>
                <a:gd name="T6" fmla="*/ 9 w 31"/>
                <a:gd name="T7" fmla="*/ 22 h 68"/>
                <a:gd name="T8" fmla="*/ 0 w 31"/>
                <a:gd name="T9" fmla="*/ 22 h 68"/>
                <a:gd name="T10" fmla="*/ 0 w 31"/>
                <a:gd name="T11" fmla="*/ 15 h 68"/>
                <a:gd name="T12" fmla="*/ 9 w 31"/>
                <a:gd name="T13" fmla="*/ 15 h 68"/>
                <a:gd name="T14" fmla="*/ 9 w 31"/>
                <a:gd name="T15" fmla="*/ 2 h 68"/>
                <a:gd name="T16" fmla="*/ 18 w 31"/>
                <a:gd name="T17" fmla="*/ 0 h 68"/>
                <a:gd name="T18" fmla="*/ 18 w 31"/>
                <a:gd name="T19" fmla="*/ 15 h 68"/>
                <a:gd name="T20" fmla="*/ 31 w 31"/>
                <a:gd name="T21" fmla="*/ 15 h 68"/>
                <a:gd name="T22" fmla="*/ 31 w 31"/>
                <a:gd name="T23" fmla="*/ 22 h 68"/>
                <a:gd name="T24" fmla="*/ 18 w 31"/>
                <a:gd name="T25" fmla="*/ 22 h 68"/>
                <a:gd name="T26" fmla="*/ 18 w 31"/>
                <a:gd name="T27" fmla="*/ 51 h 68"/>
                <a:gd name="T28" fmla="*/ 19 w 31"/>
                <a:gd name="T29" fmla="*/ 59 h 68"/>
                <a:gd name="T30" fmla="*/ 25 w 31"/>
                <a:gd name="T31" fmla="*/ 61 h 68"/>
                <a:gd name="T32" fmla="*/ 31 w 31"/>
                <a:gd name="T33" fmla="*/ 59 h 68"/>
                <a:gd name="T34" fmla="*/ 31 w 31"/>
                <a:gd name="T35"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68">
                  <a:moveTo>
                    <a:pt x="31" y="66"/>
                  </a:moveTo>
                  <a:cubicBezTo>
                    <a:pt x="29" y="68"/>
                    <a:pt x="26" y="68"/>
                    <a:pt x="23" y="68"/>
                  </a:cubicBezTo>
                  <a:cubicBezTo>
                    <a:pt x="14" y="68"/>
                    <a:pt x="9" y="63"/>
                    <a:pt x="9" y="53"/>
                  </a:cubicBezTo>
                  <a:cubicBezTo>
                    <a:pt x="9" y="22"/>
                    <a:pt x="9" y="22"/>
                    <a:pt x="9" y="22"/>
                  </a:cubicBezTo>
                  <a:cubicBezTo>
                    <a:pt x="0" y="22"/>
                    <a:pt x="0" y="22"/>
                    <a:pt x="0" y="22"/>
                  </a:cubicBezTo>
                  <a:cubicBezTo>
                    <a:pt x="0" y="15"/>
                    <a:pt x="0" y="15"/>
                    <a:pt x="0" y="15"/>
                  </a:cubicBezTo>
                  <a:cubicBezTo>
                    <a:pt x="9" y="15"/>
                    <a:pt x="9" y="15"/>
                    <a:pt x="9" y="15"/>
                  </a:cubicBezTo>
                  <a:cubicBezTo>
                    <a:pt x="9" y="2"/>
                    <a:pt x="9" y="2"/>
                    <a:pt x="9" y="2"/>
                  </a:cubicBezTo>
                  <a:cubicBezTo>
                    <a:pt x="12" y="1"/>
                    <a:pt x="15" y="0"/>
                    <a:pt x="18" y="0"/>
                  </a:cubicBezTo>
                  <a:cubicBezTo>
                    <a:pt x="18" y="15"/>
                    <a:pt x="18" y="15"/>
                    <a:pt x="18" y="15"/>
                  </a:cubicBezTo>
                  <a:cubicBezTo>
                    <a:pt x="31" y="15"/>
                    <a:pt x="31" y="15"/>
                    <a:pt x="31" y="15"/>
                  </a:cubicBezTo>
                  <a:cubicBezTo>
                    <a:pt x="31" y="22"/>
                    <a:pt x="31" y="22"/>
                    <a:pt x="31" y="22"/>
                  </a:cubicBezTo>
                  <a:cubicBezTo>
                    <a:pt x="18" y="22"/>
                    <a:pt x="18" y="22"/>
                    <a:pt x="18" y="22"/>
                  </a:cubicBezTo>
                  <a:cubicBezTo>
                    <a:pt x="18" y="51"/>
                    <a:pt x="18" y="51"/>
                    <a:pt x="18" y="51"/>
                  </a:cubicBezTo>
                  <a:cubicBezTo>
                    <a:pt x="18" y="55"/>
                    <a:pt x="18" y="57"/>
                    <a:pt x="19" y="59"/>
                  </a:cubicBezTo>
                  <a:cubicBezTo>
                    <a:pt x="21" y="60"/>
                    <a:pt x="23" y="61"/>
                    <a:pt x="25" y="61"/>
                  </a:cubicBezTo>
                  <a:cubicBezTo>
                    <a:pt x="27" y="61"/>
                    <a:pt x="29" y="60"/>
                    <a:pt x="31" y="59"/>
                  </a:cubicBezTo>
                  <a:lnTo>
                    <a:pt x="31"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1"/>
            <p:cNvSpPr>
              <a:spLocks/>
            </p:cNvSpPr>
            <p:nvPr/>
          </p:nvSpPr>
          <p:spPr bwMode="auto">
            <a:xfrm>
              <a:off x="1713" y="-779"/>
              <a:ext cx="265" cy="496"/>
            </a:xfrm>
            <a:custGeom>
              <a:avLst/>
              <a:gdLst>
                <a:gd name="T0" fmla="*/ 112 w 112"/>
                <a:gd name="T1" fmla="*/ 155 h 209"/>
                <a:gd name="T2" fmla="*/ 97 w 112"/>
                <a:gd name="T3" fmla="*/ 193 h 209"/>
                <a:gd name="T4" fmla="*/ 45 w 112"/>
                <a:gd name="T5" fmla="*/ 209 h 209"/>
                <a:gd name="T6" fmla="*/ 20 w 112"/>
                <a:gd name="T7" fmla="*/ 205 h 209"/>
                <a:gd name="T8" fmla="*/ 0 w 112"/>
                <a:gd name="T9" fmla="*/ 197 h 209"/>
                <a:gd name="T10" fmla="*/ 0 w 112"/>
                <a:gd name="T11" fmla="*/ 169 h 209"/>
                <a:gd name="T12" fmla="*/ 24 w 112"/>
                <a:gd name="T13" fmla="*/ 183 h 209"/>
                <a:gd name="T14" fmla="*/ 49 w 112"/>
                <a:gd name="T15" fmla="*/ 188 h 209"/>
                <a:gd name="T16" fmla="*/ 87 w 112"/>
                <a:gd name="T17" fmla="*/ 157 h 209"/>
                <a:gd name="T18" fmla="*/ 78 w 112"/>
                <a:gd name="T19" fmla="*/ 134 h 209"/>
                <a:gd name="T20" fmla="*/ 45 w 112"/>
                <a:gd name="T21" fmla="*/ 112 h 209"/>
                <a:gd name="T22" fmla="*/ 10 w 112"/>
                <a:gd name="T23" fmla="*/ 85 h 209"/>
                <a:gd name="T24" fmla="*/ 0 w 112"/>
                <a:gd name="T25" fmla="*/ 54 h 209"/>
                <a:gd name="T26" fmla="*/ 17 w 112"/>
                <a:gd name="T27" fmla="*/ 16 h 209"/>
                <a:gd name="T28" fmla="*/ 64 w 112"/>
                <a:gd name="T29" fmla="*/ 0 h 209"/>
                <a:gd name="T30" fmla="*/ 104 w 112"/>
                <a:gd name="T31" fmla="*/ 8 h 209"/>
                <a:gd name="T32" fmla="*/ 104 w 112"/>
                <a:gd name="T33" fmla="*/ 34 h 209"/>
                <a:gd name="T34" fmla="*/ 63 w 112"/>
                <a:gd name="T35" fmla="*/ 22 h 209"/>
                <a:gd name="T36" fmla="*/ 35 w 112"/>
                <a:gd name="T37" fmla="*/ 31 h 209"/>
                <a:gd name="T38" fmla="*/ 25 w 112"/>
                <a:gd name="T39" fmla="*/ 52 h 209"/>
                <a:gd name="T40" fmla="*/ 34 w 112"/>
                <a:gd name="T41" fmla="*/ 76 h 209"/>
                <a:gd name="T42" fmla="*/ 64 w 112"/>
                <a:gd name="T43" fmla="*/ 96 h 209"/>
                <a:gd name="T44" fmla="*/ 100 w 112"/>
                <a:gd name="T45" fmla="*/ 122 h 209"/>
                <a:gd name="T46" fmla="*/ 112 w 112"/>
                <a:gd name="T47" fmla="*/ 15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209">
                  <a:moveTo>
                    <a:pt x="112" y="155"/>
                  </a:moveTo>
                  <a:cubicBezTo>
                    <a:pt x="112" y="170"/>
                    <a:pt x="107" y="183"/>
                    <a:pt x="97" y="193"/>
                  </a:cubicBezTo>
                  <a:cubicBezTo>
                    <a:pt x="85" y="204"/>
                    <a:pt x="68" y="209"/>
                    <a:pt x="45" y="209"/>
                  </a:cubicBezTo>
                  <a:cubicBezTo>
                    <a:pt x="38" y="209"/>
                    <a:pt x="29" y="208"/>
                    <a:pt x="20" y="205"/>
                  </a:cubicBezTo>
                  <a:cubicBezTo>
                    <a:pt x="11" y="203"/>
                    <a:pt x="4" y="200"/>
                    <a:pt x="0" y="197"/>
                  </a:cubicBezTo>
                  <a:cubicBezTo>
                    <a:pt x="0" y="169"/>
                    <a:pt x="0" y="169"/>
                    <a:pt x="0" y="169"/>
                  </a:cubicBezTo>
                  <a:cubicBezTo>
                    <a:pt x="6" y="175"/>
                    <a:pt x="14" y="180"/>
                    <a:pt x="24" y="183"/>
                  </a:cubicBezTo>
                  <a:cubicBezTo>
                    <a:pt x="32" y="186"/>
                    <a:pt x="41" y="188"/>
                    <a:pt x="49" y="188"/>
                  </a:cubicBezTo>
                  <a:cubicBezTo>
                    <a:pt x="74" y="188"/>
                    <a:pt x="87" y="178"/>
                    <a:pt x="87" y="157"/>
                  </a:cubicBezTo>
                  <a:cubicBezTo>
                    <a:pt x="87" y="149"/>
                    <a:pt x="84" y="141"/>
                    <a:pt x="78" y="134"/>
                  </a:cubicBezTo>
                  <a:cubicBezTo>
                    <a:pt x="72" y="128"/>
                    <a:pt x="61" y="121"/>
                    <a:pt x="45" y="112"/>
                  </a:cubicBezTo>
                  <a:cubicBezTo>
                    <a:pt x="28" y="102"/>
                    <a:pt x="17" y="93"/>
                    <a:pt x="10" y="85"/>
                  </a:cubicBezTo>
                  <a:cubicBezTo>
                    <a:pt x="4" y="76"/>
                    <a:pt x="0" y="66"/>
                    <a:pt x="0" y="54"/>
                  </a:cubicBezTo>
                  <a:cubicBezTo>
                    <a:pt x="0" y="39"/>
                    <a:pt x="6" y="26"/>
                    <a:pt x="17" y="16"/>
                  </a:cubicBezTo>
                  <a:cubicBezTo>
                    <a:pt x="29" y="6"/>
                    <a:pt x="45" y="0"/>
                    <a:pt x="64" y="0"/>
                  </a:cubicBezTo>
                  <a:cubicBezTo>
                    <a:pt x="82" y="0"/>
                    <a:pt x="95" y="3"/>
                    <a:pt x="104" y="8"/>
                  </a:cubicBezTo>
                  <a:cubicBezTo>
                    <a:pt x="104" y="34"/>
                    <a:pt x="104" y="34"/>
                    <a:pt x="104" y="34"/>
                  </a:cubicBezTo>
                  <a:cubicBezTo>
                    <a:pt x="93" y="26"/>
                    <a:pt x="80" y="22"/>
                    <a:pt x="63" y="22"/>
                  </a:cubicBezTo>
                  <a:cubicBezTo>
                    <a:pt x="51" y="22"/>
                    <a:pt x="42" y="25"/>
                    <a:pt x="35" y="31"/>
                  </a:cubicBezTo>
                  <a:cubicBezTo>
                    <a:pt x="28" y="36"/>
                    <a:pt x="25" y="43"/>
                    <a:pt x="25" y="52"/>
                  </a:cubicBezTo>
                  <a:cubicBezTo>
                    <a:pt x="25" y="62"/>
                    <a:pt x="28" y="69"/>
                    <a:pt x="34" y="76"/>
                  </a:cubicBezTo>
                  <a:cubicBezTo>
                    <a:pt x="39" y="81"/>
                    <a:pt x="49" y="88"/>
                    <a:pt x="64" y="96"/>
                  </a:cubicBezTo>
                  <a:cubicBezTo>
                    <a:pt x="81" y="105"/>
                    <a:pt x="93" y="114"/>
                    <a:pt x="100" y="122"/>
                  </a:cubicBezTo>
                  <a:cubicBezTo>
                    <a:pt x="108" y="132"/>
                    <a:pt x="112" y="143"/>
                    <a:pt x="112" y="1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32"/>
            <p:cNvSpPr>
              <a:spLocks/>
            </p:cNvSpPr>
            <p:nvPr/>
          </p:nvSpPr>
          <p:spPr bwMode="auto">
            <a:xfrm>
              <a:off x="1994" y="-634"/>
              <a:ext cx="322" cy="504"/>
            </a:xfrm>
            <a:custGeom>
              <a:avLst/>
              <a:gdLst>
                <a:gd name="T0" fmla="*/ 136 w 136"/>
                <a:gd name="T1" fmla="*/ 0 h 212"/>
                <a:gd name="T2" fmla="*/ 70 w 136"/>
                <a:gd name="T3" fmla="*/ 168 h 212"/>
                <a:gd name="T4" fmla="*/ 20 w 136"/>
                <a:gd name="T5" fmla="*/ 212 h 212"/>
                <a:gd name="T6" fmla="*/ 5 w 136"/>
                <a:gd name="T7" fmla="*/ 210 h 212"/>
                <a:gd name="T8" fmla="*/ 5 w 136"/>
                <a:gd name="T9" fmla="*/ 190 h 212"/>
                <a:gd name="T10" fmla="*/ 19 w 136"/>
                <a:gd name="T11" fmla="*/ 192 h 212"/>
                <a:gd name="T12" fmla="*/ 45 w 136"/>
                <a:gd name="T13" fmla="*/ 172 h 212"/>
                <a:gd name="T14" fmla="*/ 57 w 136"/>
                <a:gd name="T15" fmla="*/ 144 h 212"/>
                <a:gd name="T16" fmla="*/ 0 w 136"/>
                <a:gd name="T17" fmla="*/ 0 h 212"/>
                <a:gd name="T18" fmla="*/ 26 w 136"/>
                <a:gd name="T19" fmla="*/ 0 h 212"/>
                <a:gd name="T20" fmla="*/ 65 w 136"/>
                <a:gd name="T21" fmla="*/ 111 h 212"/>
                <a:gd name="T22" fmla="*/ 68 w 136"/>
                <a:gd name="T23" fmla="*/ 122 h 212"/>
                <a:gd name="T24" fmla="*/ 69 w 136"/>
                <a:gd name="T25" fmla="*/ 122 h 212"/>
                <a:gd name="T26" fmla="*/ 72 w 136"/>
                <a:gd name="T27" fmla="*/ 112 h 212"/>
                <a:gd name="T28" fmla="*/ 112 w 136"/>
                <a:gd name="T29" fmla="*/ 0 h 212"/>
                <a:gd name="T30" fmla="*/ 136 w 136"/>
                <a:gd name="T3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12">
                  <a:moveTo>
                    <a:pt x="136" y="0"/>
                  </a:moveTo>
                  <a:cubicBezTo>
                    <a:pt x="70" y="168"/>
                    <a:pt x="70" y="168"/>
                    <a:pt x="70" y="168"/>
                  </a:cubicBezTo>
                  <a:cubicBezTo>
                    <a:pt x="58" y="197"/>
                    <a:pt x="42" y="212"/>
                    <a:pt x="20" y="212"/>
                  </a:cubicBezTo>
                  <a:cubicBezTo>
                    <a:pt x="14" y="212"/>
                    <a:pt x="9" y="212"/>
                    <a:pt x="5" y="210"/>
                  </a:cubicBezTo>
                  <a:cubicBezTo>
                    <a:pt x="5" y="190"/>
                    <a:pt x="5" y="190"/>
                    <a:pt x="5" y="190"/>
                  </a:cubicBezTo>
                  <a:cubicBezTo>
                    <a:pt x="10" y="191"/>
                    <a:pt x="15" y="192"/>
                    <a:pt x="19" y="192"/>
                  </a:cubicBezTo>
                  <a:cubicBezTo>
                    <a:pt x="31" y="192"/>
                    <a:pt x="39" y="185"/>
                    <a:pt x="45" y="172"/>
                  </a:cubicBezTo>
                  <a:cubicBezTo>
                    <a:pt x="57" y="144"/>
                    <a:pt x="57" y="144"/>
                    <a:pt x="57" y="144"/>
                  </a:cubicBezTo>
                  <a:cubicBezTo>
                    <a:pt x="0" y="0"/>
                    <a:pt x="0" y="0"/>
                    <a:pt x="0" y="0"/>
                  </a:cubicBezTo>
                  <a:cubicBezTo>
                    <a:pt x="26" y="0"/>
                    <a:pt x="26" y="0"/>
                    <a:pt x="26" y="0"/>
                  </a:cubicBezTo>
                  <a:cubicBezTo>
                    <a:pt x="65" y="111"/>
                    <a:pt x="65" y="111"/>
                    <a:pt x="65" y="111"/>
                  </a:cubicBezTo>
                  <a:cubicBezTo>
                    <a:pt x="66" y="113"/>
                    <a:pt x="67" y="117"/>
                    <a:pt x="68" y="122"/>
                  </a:cubicBezTo>
                  <a:cubicBezTo>
                    <a:pt x="69" y="122"/>
                    <a:pt x="69" y="122"/>
                    <a:pt x="69" y="122"/>
                  </a:cubicBezTo>
                  <a:cubicBezTo>
                    <a:pt x="69" y="120"/>
                    <a:pt x="70" y="116"/>
                    <a:pt x="72" y="112"/>
                  </a:cubicBezTo>
                  <a:cubicBezTo>
                    <a:pt x="112" y="0"/>
                    <a:pt x="112" y="0"/>
                    <a:pt x="112" y="0"/>
                  </a:cubicBezTo>
                  <a:lnTo>
                    <a:pt x="1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33"/>
            <p:cNvSpPr>
              <a:spLocks/>
            </p:cNvSpPr>
            <p:nvPr/>
          </p:nvSpPr>
          <p:spPr bwMode="auto">
            <a:xfrm>
              <a:off x="2333" y="-641"/>
              <a:ext cx="208" cy="358"/>
            </a:xfrm>
            <a:custGeom>
              <a:avLst/>
              <a:gdLst>
                <a:gd name="T0" fmla="*/ 88 w 88"/>
                <a:gd name="T1" fmla="*/ 109 h 151"/>
                <a:gd name="T2" fmla="*/ 75 w 88"/>
                <a:gd name="T3" fmla="*/ 138 h 151"/>
                <a:gd name="T4" fmla="*/ 35 w 88"/>
                <a:gd name="T5" fmla="*/ 151 h 151"/>
                <a:gd name="T6" fmla="*/ 0 w 88"/>
                <a:gd name="T7" fmla="*/ 142 h 151"/>
                <a:gd name="T8" fmla="*/ 0 w 88"/>
                <a:gd name="T9" fmla="*/ 118 h 151"/>
                <a:gd name="T10" fmla="*/ 37 w 88"/>
                <a:gd name="T11" fmla="*/ 131 h 151"/>
                <a:gd name="T12" fmla="*/ 64 w 88"/>
                <a:gd name="T13" fmla="*/ 111 h 151"/>
                <a:gd name="T14" fmla="*/ 58 w 88"/>
                <a:gd name="T15" fmla="*/ 97 h 151"/>
                <a:gd name="T16" fmla="*/ 35 w 88"/>
                <a:gd name="T17" fmla="*/ 84 h 151"/>
                <a:gd name="T18" fmla="*/ 9 w 88"/>
                <a:gd name="T19" fmla="*/ 68 h 151"/>
                <a:gd name="T20" fmla="*/ 0 w 88"/>
                <a:gd name="T21" fmla="*/ 42 h 151"/>
                <a:gd name="T22" fmla="*/ 14 w 88"/>
                <a:gd name="T23" fmla="*/ 12 h 151"/>
                <a:gd name="T24" fmla="*/ 51 w 88"/>
                <a:gd name="T25" fmla="*/ 0 h 151"/>
                <a:gd name="T26" fmla="*/ 81 w 88"/>
                <a:gd name="T27" fmla="*/ 7 h 151"/>
                <a:gd name="T28" fmla="*/ 81 w 88"/>
                <a:gd name="T29" fmla="*/ 30 h 151"/>
                <a:gd name="T30" fmla="*/ 49 w 88"/>
                <a:gd name="T31" fmla="*/ 20 h 151"/>
                <a:gd name="T32" fmla="*/ 30 w 88"/>
                <a:gd name="T33" fmla="*/ 25 h 151"/>
                <a:gd name="T34" fmla="*/ 24 w 88"/>
                <a:gd name="T35" fmla="*/ 40 h 151"/>
                <a:gd name="T36" fmla="*/ 29 w 88"/>
                <a:gd name="T37" fmla="*/ 55 h 151"/>
                <a:gd name="T38" fmla="*/ 51 w 88"/>
                <a:gd name="T39" fmla="*/ 67 h 151"/>
                <a:gd name="T40" fmla="*/ 78 w 88"/>
                <a:gd name="T41" fmla="*/ 83 h 151"/>
                <a:gd name="T42" fmla="*/ 88 w 88"/>
                <a:gd name="T43" fmla="*/ 10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1">
                  <a:moveTo>
                    <a:pt x="88" y="109"/>
                  </a:moveTo>
                  <a:cubicBezTo>
                    <a:pt x="88" y="121"/>
                    <a:pt x="84" y="131"/>
                    <a:pt x="75" y="138"/>
                  </a:cubicBezTo>
                  <a:cubicBezTo>
                    <a:pt x="65" y="147"/>
                    <a:pt x="52" y="151"/>
                    <a:pt x="35" y="151"/>
                  </a:cubicBezTo>
                  <a:cubicBezTo>
                    <a:pt x="22" y="151"/>
                    <a:pt x="10" y="148"/>
                    <a:pt x="0" y="142"/>
                  </a:cubicBezTo>
                  <a:cubicBezTo>
                    <a:pt x="0" y="118"/>
                    <a:pt x="0" y="118"/>
                    <a:pt x="0" y="118"/>
                  </a:cubicBezTo>
                  <a:cubicBezTo>
                    <a:pt x="11" y="127"/>
                    <a:pt x="23" y="131"/>
                    <a:pt x="37" y="131"/>
                  </a:cubicBezTo>
                  <a:cubicBezTo>
                    <a:pt x="55" y="131"/>
                    <a:pt x="64" y="125"/>
                    <a:pt x="64" y="111"/>
                  </a:cubicBezTo>
                  <a:cubicBezTo>
                    <a:pt x="64" y="106"/>
                    <a:pt x="62" y="101"/>
                    <a:pt x="58" y="97"/>
                  </a:cubicBezTo>
                  <a:cubicBezTo>
                    <a:pt x="54" y="94"/>
                    <a:pt x="47" y="89"/>
                    <a:pt x="35" y="84"/>
                  </a:cubicBezTo>
                  <a:cubicBezTo>
                    <a:pt x="23" y="79"/>
                    <a:pt x="14" y="73"/>
                    <a:pt x="9" y="68"/>
                  </a:cubicBezTo>
                  <a:cubicBezTo>
                    <a:pt x="3" y="61"/>
                    <a:pt x="0" y="52"/>
                    <a:pt x="0" y="42"/>
                  </a:cubicBezTo>
                  <a:cubicBezTo>
                    <a:pt x="0" y="30"/>
                    <a:pt x="5" y="20"/>
                    <a:pt x="14" y="12"/>
                  </a:cubicBezTo>
                  <a:cubicBezTo>
                    <a:pt x="24" y="4"/>
                    <a:pt x="36" y="0"/>
                    <a:pt x="51" y="0"/>
                  </a:cubicBezTo>
                  <a:cubicBezTo>
                    <a:pt x="62" y="0"/>
                    <a:pt x="72" y="2"/>
                    <a:pt x="81" y="7"/>
                  </a:cubicBezTo>
                  <a:cubicBezTo>
                    <a:pt x="81" y="30"/>
                    <a:pt x="81" y="30"/>
                    <a:pt x="81" y="30"/>
                  </a:cubicBezTo>
                  <a:cubicBezTo>
                    <a:pt x="72" y="23"/>
                    <a:pt x="61" y="20"/>
                    <a:pt x="49" y="20"/>
                  </a:cubicBezTo>
                  <a:cubicBezTo>
                    <a:pt x="41" y="20"/>
                    <a:pt x="35" y="22"/>
                    <a:pt x="30" y="25"/>
                  </a:cubicBezTo>
                  <a:cubicBezTo>
                    <a:pt x="26" y="29"/>
                    <a:pt x="24" y="34"/>
                    <a:pt x="24" y="40"/>
                  </a:cubicBezTo>
                  <a:cubicBezTo>
                    <a:pt x="24" y="46"/>
                    <a:pt x="25" y="51"/>
                    <a:pt x="29" y="55"/>
                  </a:cubicBezTo>
                  <a:cubicBezTo>
                    <a:pt x="33" y="58"/>
                    <a:pt x="40" y="62"/>
                    <a:pt x="51" y="67"/>
                  </a:cubicBezTo>
                  <a:cubicBezTo>
                    <a:pt x="63" y="72"/>
                    <a:pt x="72" y="77"/>
                    <a:pt x="78" y="83"/>
                  </a:cubicBezTo>
                  <a:cubicBezTo>
                    <a:pt x="85" y="89"/>
                    <a:pt x="88" y="98"/>
                    <a:pt x="88" y="1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4"/>
            <p:cNvSpPr>
              <a:spLocks/>
            </p:cNvSpPr>
            <p:nvPr/>
          </p:nvSpPr>
          <p:spPr bwMode="auto">
            <a:xfrm>
              <a:off x="2560" y="-734"/>
              <a:ext cx="198" cy="451"/>
            </a:xfrm>
            <a:custGeom>
              <a:avLst/>
              <a:gdLst>
                <a:gd name="T0" fmla="*/ 84 w 84"/>
                <a:gd name="T1" fmla="*/ 185 h 190"/>
                <a:gd name="T2" fmla="*/ 62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1" y="190"/>
                    <a:pt x="62" y="190"/>
                  </a:cubicBezTo>
                  <a:cubicBezTo>
                    <a:pt x="37"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49" y="160"/>
                    <a:pt x="53" y="164"/>
                  </a:cubicBezTo>
                  <a:cubicBezTo>
                    <a:pt x="56" y="168"/>
                    <a:pt x="61"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35"/>
            <p:cNvSpPr>
              <a:spLocks noEditPoints="1"/>
            </p:cNvSpPr>
            <p:nvPr/>
          </p:nvSpPr>
          <p:spPr bwMode="auto">
            <a:xfrm>
              <a:off x="2784" y="-641"/>
              <a:ext cx="298" cy="358"/>
            </a:xfrm>
            <a:custGeom>
              <a:avLst/>
              <a:gdLst>
                <a:gd name="T0" fmla="*/ 126 w 126"/>
                <a:gd name="T1" fmla="*/ 81 h 151"/>
                <a:gd name="T2" fmla="*/ 24 w 126"/>
                <a:gd name="T3" fmla="*/ 81 h 151"/>
                <a:gd name="T4" fmla="*/ 37 w 126"/>
                <a:gd name="T5" fmla="*/ 118 h 151"/>
                <a:gd name="T6" fmla="*/ 71 w 126"/>
                <a:gd name="T7" fmla="*/ 131 h 151"/>
                <a:gd name="T8" fmla="*/ 116 w 126"/>
                <a:gd name="T9" fmla="*/ 116 h 151"/>
                <a:gd name="T10" fmla="*/ 116 w 126"/>
                <a:gd name="T11" fmla="*/ 137 h 151"/>
                <a:gd name="T12" fmla="*/ 66 w 126"/>
                <a:gd name="T13" fmla="*/ 151 h 151"/>
                <a:gd name="T14" fmla="*/ 19 w 126"/>
                <a:gd name="T15" fmla="*/ 132 h 151"/>
                <a:gd name="T16" fmla="*/ 0 w 126"/>
                <a:gd name="T17" fmla="*/ 76 h 151"/>
                <a:gd name="T18" fmla="*/ 20 w 126"/>
                <a:gd name="T19" fmla="*/ 20 h 151"/>
                <a:gd name="T20" fmla="*/ 66 w 126"/>
                <a:gd name="T21" fmla="*/ 0 h 151"/>
                <a:gd name="T22" fmla="*/ 111 w 126"/>
                <a:gd name="T23" fmla="*/ 20 h 151"/>
                <a:gd name="T24" fmla="*/ 126 w 126"/>
                <a:gd name="T25" fmla="*/ 69 h 151"/>
                <a:gd name="T26" fmla="*/ 126 w 126"/>
                <a:gd name="T27" fmla="*/ 81 h 151"/>
                <a:gd name="T28" fmla="*/ 102 w 126"/>
                <a:gd name="T29" fmla="*/ 62 h 151"/>
                <a:gd name="T30" fmla="*/ 93 w 126"/>
                <a:gd name="T31" fmla="*/ 31 h 151"/>
                <a:gd name="T32" fmla="*/ 66 w 126"/>
                <a:gd name="T33" fmla="*/ 20 h 151"/>
                <a:gd name="T34" fmla="*/ 38 w 126"/>
                <a:gd name="T35" fmla="*/ 31 h 151"/>
                <a:gd name="T36" fmla="*/ 24 w 126"/>
                <a:gd name="T37" fmla="*/ 62 h 151"/>
                <a:gd name="T38" fmla="*/ 102 w 126"/>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51">
                  <a:moveTo>
                    <a:pt x="126" y="81"/>
                  </a:moveTo>
                  <a:cubicBezTo>
                    <a:pt x="24" y="81"/>
                    <a:pt x="24" y="81"/>
                    <a:pt x="24" y="81"/>
                  </a:cubicBezTo>
                  <a:cubicBezTo>
                    <a:pt x="24" y="97"/>
                    <a:pt x="29" y="110"/>
                    <a:pt x="37" y="118"/>
                  </a:cubicBezTo>
                  <a:cubicBezTo>
                    <a:pt x="45" y="127"/>
                    <a:pt x="57" y="131"/>
                    <a:pt x="71" y="131"/>
                  </a:cubicBezTo>
                  <a:cubicBezTo>
                    <a:pt x="87" y="131"/>
                    <a:pt x="102" y="126"/>
                    <a:pt x="116" y="116"/>
                  </a:cubicBezTo>
                  <a:cubicBezTo>
                    <a:pt x="116" y="137"/>
                    <a:pt x="116" y="137"/>
                    <a:pt x="116" y="137"/>
                  </a:cubicBezTo>
                  <a:cubicBezTo>
                    <a:pt x="103" y="146"/>
                    <a:pt x="86" y="151"/>
                    <a:pt x="66" y="151"/>
                  </a:cubicBezTo>
                  <a:cubicBezTo>
                    <a:pt x="46" y="151"/>
                    <a:pt x="30" y="145"/>
                    <a:pt x="19" y="132"/>
                  </a:cubicBezTo>
                  <a:cubicBezTo>
                    <a:pt x="6" y="119"/>
                    <a:pt x="0" y="101"/>
                    <a:pt x="0" y="76"/>
                  </a:cubicBezTo>
                  <a:cubicBezTo>
                    <a:pt x="0" y="53"/>
                    <a:pt x="7" y="34"/>
                    <a:pt x="20" y="20"/>
                  </a:cubicBezTo>
                  <a:cubicBezTo>
                    <a:pt x="33" y="7"/>
                    <a:pt x="48" y="0"/>
                    <a:pt x="66" y="0"/>
                  </a:cubicBezTo>
                  <a:cubicBezTo>
                    <a:pt x="86" y="0"/>
                    <a:pt x="101" y="6"/>
                    <a:pt x="111" y="20"/>
                  </a:cubicBezTo>
                  <a:cubicBezTo>
                    <a:pt x="121" y="32"/>
                    <a:pt x="126" y="48"/>
                    <a:pt x="126" y="69"/>
                  </a:cubicBezTo>
                  <a:lnTo>
                    <a:pt x="126" y="81"/>
                  </a:lnTo>
                  <a:close/>
                  <a:moveTo>
                    <a:pt x="102" y="62"/>
                  </a:moveTo>
                  <a:cubicBezTo>
                    <a:pt x="102" y="49"/>
                    <a:pt x="99" y="38"/>
                    <a:pt x="93" y="31"/>
                  </a:cubicBezTo>
                  <a:cubicBezTo>
                    <a:pt x="87" y="23"/>
                    <a:pt x="78" y="20"/>
                    <a:pt x="66" y="20"/>
                  </a:cubicBezTo>
                  <a:cubicBezTo>
                    <a:pt x="55" y="20"/>
                    <a:pt x="46" y="24"/>
                    <a:pt x="38" y="31"/>
                  </a:cubicBezTo>
                  <a:cubicBezTo>
                    <a:pt x="31" y="39"/>
                    <a:pt x="26" y="49"/>
                    <a:pt x="24" y="62"/>
                  </a:cubicBezTo>
                  <a:lnTo>
                    <a:pt x="102"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6"/>
            <p:cNvSpPr>
              <a:spLocks/>
            </p:cNvSpPr>
            <p:nvPr/>
          </p:nvSpPr>
          <p:spPr bwMode="auto">
            <a:xfrm>
              <a:off x="3142" y="-641"/>
              <a:ext cx="482" cy="349"/>
            </a:xfrm>
            <a:custGeom>
              <a:avLst/>
              <a:gdLst>
                <a:gd name="T0" fmla="*/ 204 w 204"/>
                <a:gd name="T1" fmla="*/ 147 h 147"/>
                <a:gd name="T2" fmla="*/ 181 w 204"/>
                <a:gd name="T3" fmla="*/ 147 h 147"/>
                <a:gd name="T4" fmla="*/ 181 w 204"/>
                <a:gd name="T5" fmla="*/ 65 h 147"/>
                <a:gd name="T6" fmla="*/ 173 w 204"/>
                <a:gd name="T7" fmla="*/ 29 h 147"/>
                <a:gd name="T8" fmla="*/ 149 w 204"/>
                <a:gd name="T9" fmla="*/ 20 h 147"/>
                <a:gd name="T10" fmla="*/ 124 w 204"/>
                <a:gd name="T11" fmla="*/ 33 h 147"/>
                <a:gd name="T12" fmla="*/ 114 w 204"/>
                <a:gd name="T13" fmla="*/ 65 h 147"/>
                <a:gd name="T14" fmla="*/ 114 w 204"/>
                <a:gd name="T15" fmla="*/ 147 h 147"/>
                <a:gd name="T16" fmla="*/ 91 w 204"/>
                <a:gd name="T17" fmla="*/ 147 h 147"/>
                <a:gd name="T18" fmla="*/ 91 w 204"/>
                <a:gd name="T19" fmla="*/ 62 h 147"/>
                <a:gd name="T20" fmla="*/ 58 w 204"/>
                <a:gd name="T21" fmla="*/ 20 h 147"/>
                <a:gd name="T22" fmla="*/ 33 w 204"/>
                <a:gd name="T23" fmla="*/ 32 h 147"/>
                <a:gd name="T24" fmla="*/ 23 w 204"/>
                <a:gd name="T25" fmla="*/ 65 h 147"/>
                <a:gd name="T26" fmla="*/ 23 w 204"/>
                <a:gd name="T27" fmla="*/ 147 h 147"/>
                <a:gd name="T28" fmla="*/ 0 w 204"/>
                <a:gd name="T29" fmla="*/ 147 h 147"/>
                <a:gd name="T30" fmla="*/ 0 w 204"/>
                <a:gd name="T31" fmla="*/ 3 h 147"/>
                <a:gd name="T32" fmla="*/ 23 w 204"/>
                <a:gd name="T33" fmla="*/ 3 h 147"/>
                <a:gd name="T34" fmla="*/ 23 w 204"/>
                <a:gd name="T35" fmla="*/ 26 h 147"/>
                <a:gd name="T36" fmla="*/ 23 w 204"/>
                <a:gd name="T37" fmla="*/ 26 h 147"/>
                <a:gd name="T38" fmla="*/ 68 w 204"/>
                <a:gd name="T39" fmla="*/ 0 h 147"/>
                <a:gd name="T40" fmla="*/ 94 w 204"/>
                <a:gd name="T41" fmla="*/ 8 h 147"/>
                <a:gd name="T42" fmla="*/ 109 w 204"/>
                <a:gd name="T43" fmla="*/ 30 h 147"/>
                <a:gd name="T44" fmla="*/ 157 w 204"/>
                <a:gd name="T45" fmla="*/ 0 h 147"/>
                <a:gd name="T46" fmla="*/ 204 w 204"/>
                <a:gd name="T47" fmla="*/ 59 h 147"/>
                <a:gd name="T48" fmla="*/ 204 w 204"/>
                <a:gd name="T4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147">
                  <a:moveTo>
                    <a:pt x="204" y="147"/>
                  </a:moveTo>
                  <a:cubicBezTo>
                    <a:pt x="181" y="147"/>
                    <a:pt x="181" y="147"/>
                    <a:pt x="181" y="147"/>
                  </a:cubicBezTo>
                  <a:cubicBezTo>
                    <a:pt x="181" y="65"/>
                    <a:pt x="181" y="65"/>
                    <a:pt x="181" y="65"/>
                  </a:cubicBezTo>
                  <a:cubicBezTo>
                    <a:pt x="181" y="48"/>
                    <a:pt x="179" y="36"/>
                    <a:pt x="173" y="29"/>
                  </a:cubicBezTo>
                  <a:cubicBezTo>
                    <a:pt x="168" y="23"/>
                    <a:pt x="160" y="20"/>
                    <a:pt x="149" y="20"/>
                  </a:cubicBezTo>
                  <a:cubicBezTo>
                    <a:pt x="139" y="20"/>
                    <a:pt x="131" y="24"/>
                    <a:pt x="124" y="33"/>
                  </a:cubicBezTo>
                  <a:cubicBezTo>
                    <a:pt x="117" y="42"/>
                    <a:pt x="114" y="53"/>
                    <a:pt x="114" y="65"/>
                  </a:cubicBezTo>
                  <a:cubicBezTo>
                    <a:pt x="114" y="147"/>
                    <a:pt x="114" y="147"/>
                    <a:pt x="114" y="147"/>
                  </a:cubicBezTo>
                  <a:cubicBezTo>
                    <a:pt x="91" y="147"/>
                    <a:pt x="91" y="147"/>
                    <a:pt x="91" y="147"/>
                  </a:cubicBezTo>
                  <a:cubicBezTo>
                    <a:pt x="91" y="62"/>
                    <a:pt x="91" y="62"/>
                    <a:pt x="91" y="62"/>
                  </a:cubicBezTo>
                  <a:cubicBezTo>
                    <a:pt x="91" y="34"/>
                    <a:pt x="80" y="20"/>
                    <a:pt x="58" y="20"/>
                  </a:cubicBezTo>
                  <a:cubicBezTo>
                    <a:pt x="48" y="20"/>
                    <a:pt x="40" y="24"/>
                    <a:pt x="33" y="32"/>
                  </a:cubicBezTo>
                  <a:cubicBezTo>
                    <a:pt x="26"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6"/>
                    <a:pt x="23" y="26"/>
                    <a:pt x="23" y="26"/>
                  </a:cubicBezTo>
                  <a:cubicBezTo>
                    <a:pt x="23" y="26"/>
                    <a:pt x="23" y="26"/>
                    <a:pt x="23" y="26"/>
                  </a:cubicBezTo>
                  <a:cubicBezTo>
                    <a:pt x="34" y="9"/>
                    <a:pt x="49" y="0"/>
                    <a:pt x="68" y="0"/>
                  </a:cubicBezTo>
                  <a:cubicBezTo>
                    <a:pt x="78" y="0"/>
                    <a:pt x="87" y="3"/>
                    <a:pt x="94" y="8"/>
                  </a:cubicBezTo>
                  <a:cubicBezTo>
                    <a:pt x="101" y="14"/>
                    <a:pt x="106" y="21"/>
                    <a:pt x="109" y="30"/>
                  </a:cubicBezTo>
                  <a:cubicBezTo>
                    <a:pt x="120" y="10"/>
                    <a:pt x="136" y="0"/>
                    <a:pt x="157" y="0"/>
                  </a:cubicBezTo>
                  <a:cubicBezTo>
                    <a:pt x="188" y="0"/>
                    <a:pt x="204" y="20"/>
                    <a:pt x="204" y="59"/>
                  </a:cubicBezTo>
                  <a:lnTo>
                    <a:pt x="204"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37"/>
            <p:cNvSpPr>
              <a:spLocks/>
            </p:cNvSpPr>
            <p:nvPr/>
          </p:nvSpPr>
          <p:spPr bwMode="auto">
            <a:xfrm>
              <a:off x="3799" y="-779"/>
              <a:ext cx="355" cy="496"/>
            </a:xfrm>
            <a:custGeom>
              <a:avLst/>
              <a:gdLst>
                <a:gd name="T0" fmla="*/ 150 w 150"/>
                <a:gd name="T1" fmla="*/ 197 h 209"/>
                <a:gd name="T2" fmla="*/ 94 w 150"/>
                <a:gd name="T3" fmla="*/ 209 h 209"/>
                <a:gd name="T4" fmla="*/ 25 w 150"/>
                <a:gd name="T5" fmla="*/ 181 h 209"/>
                <a:gd name="T6" fmla="*/ 0 w 150"/>
                <a:gd name="T7" fmla="*/ 108 h 209"/>
                <a:gd name="T8" fmla="*/ 30 w 150"/>
                <a:gd name="T9" fmla="*/ 29 h 209"/>
                <a:gd name="T10" fmla="*/ 102 w 150"/>
                <a:gd name="T11" fmla="*/ 0 h 209"/>
                <a:gd name="T12" fmla="*/ 150 w 150"/>
                <a:gd name="T13" fmla="*/ 9 h 209"/>
                <a:gd name="T14" fmla="*/ 150 w 150"/>
                <a:gd name="T15" fmla="*/ 34 h 209"/>
                <a:gd name="T16" fmla="*/ 102 w 150"/>
                <a:gd name="T17" fmla="*/ 22 h 209"/>
                <a:gd name="T18" fmla="*/ 47 w 150"/>
                <a:gd name="T19" fmla="*/ 44 h 209"/>
                <a:gd name="T20" fmla="*/ 24 w 150"/>
                <a:gd name="T21" fmla="*/ 107 h 209"/>
                <a:gd name="T22" fmla="*/ 46 w 150"/>
                <a:gd name="T23" fmla="*/ 167 h 209"/>
                <a:gd name="T24" fmla="*/ 98 w 150"/>
                <a:gd name="T25" fmla="*/ 188 h 209"/>
                <a:gd name="T26" fmla="*/ 150 w 150"/>
                <a:gd name="T27" fmla="*/ 174 h 209"/>
                <a:gd name="T28" fmla="*/ 150 w 150"/>
                <a:gd name="T29" fmla="*/ 19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09">
                  <a:moveTo>
                    <a:pt x="150" y="197"/>
                  </a:moveTo>
                  <a:cubicBezTo>
                    <a:pt x="135" y="205"/>
                    <a:pt x="117" y="209"/>
                    <a:pt x="94" y="209"/>
                  </a:cubicBezTo>
                  <a:cubicBezTo>
                    <a:pt x="66" y="209"/>
                    <a:pt x="42" y="200"/>
                    <a:pt x="25" y="181"/>
                  </a:cubicBezTo>
                  <a:cubicBezTo>
                    <a:pt x="8" y="162"/>
                    <a:pt x="0" y="138"/>
                    <a:pt x="0" y="108"/>
                  </a:cubicBezTo>
                  <a:cubicBezTo>
                    <a:pt x="0" y="76"/>
                    <a:pt x="10" y="49"/>
                    <a:pt x="30" y="29"/>
                  </a:cubicBezTo>
                  <a:cubicBezTo>
                    <a:pt x="49" y="10"/>
                    <a:pt x="73" y="0"/>
                    <a:pt x="102" y="0"/>
                  </a:cubicBezTo>
                  <a:cubicBezTo>
                    <a:pt x="122" y="0"/>
                    <a:pt x="138" y="3"/>
                    <a:pt x="150" y="9"/>
                  </a:cubicBezTo>
                  <a:cubicBezTo>
                    <a:pt x="150" y="34"/>
                    <a:pt x="150" y="34"/>
                    <a:pt x="150" y="34"/>
                  </a:cubicBezTo>
                  <a:cubicBezTo>
                    <a:pt x="136" y="26"/>
                    <a:pt x="120" y="22"/>
                    <a:pt x="102" y="22"/>
                  </a:cubicBezTo>
                  <a:cubicBezTo>
                    <a:pt x="80" y="22"/>
                    <a:pt x="61" y="29"/>
                    <a:pt x="47" y="44"/>
                  </a:cubicBezTo>
                  <a:cubicBezTo>
                    <a:pt x="32" y="60"/>
                    <a:pt x="24" y="81"/>
                    <a:pt x="24" y="107"/>
                  </a:cubicBezTo>
                  <a:cubicBezTo>
                    <a:pt x="24" y="132"/>
                    <a:pt x="31" y="152"/>
                    <a:pt x="46" y="167"/>
                  </a:cubicBezTo>
                  <a:cubicBezTo>
                    <a:pt x="59" y="181"/>
                    <a:pt x="76" y="188"/>
                    <a:pt x="98" y="188"/>
                  </a:cubicBezTo>
                  <a:cubicBezTo>
                    <a:pt x="118" y="188"/>
                    <a:pt x="135" y="183"/>
                    <a:pt x="150" y="174"/>
                  </a:cubicBezTo>
                  <a:lnTo>
                    <a:pt x="150" y="19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8"/>
            <p:cNvSpPr>
              <a:spLocks noEditPoints="1"/>
            </p:cNvSpPr>
            <p:nvPr/>
          </p:nvSpPr>
          <p:spPr bwMode="auto">
            <a:xfrm>
              <a:off x="4199"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9"/>
            <p:cNvSpPr>
              <a:spLocks/>
            </p:cNvSpPr>
            <p:nvPr/>
          </p:nvSpPr>
          <p:spPr bwMode="auto">
            <a:xfrm>
              <a:off x="4554" y="-641"/>
              <a:ext cx="283" cy="349"/>
            </a:xfrm>
            <a:custGeom>
              <a:avLst/>
              <a:gdLst>
                <a:gd name="T0" fmla="*/ 120 w 120"/>
                <a:gd name="T1" fmla="*/ 147 h 147"/>
                <a:gd name="T2" fmla="*/ 97 w 120"/>
                <a:gd name="T3" fmla="*/ 147 h 147"/>
                <a:gd name="T4" fmla="*/ 97 w 120"/>
                <a:gd name="T5" fmla="*/ 65 h 147"/>
                <a:gd name="T6" fmla="*/ 63 w 120"/>
                <a:gd name="T7" fmla="*/ 20 h 147"/>
                <a:gd name="T8" fmla="*/ 35 w 120"/>
                <a:gd name="T9" fmla="*/ 33 h 147"/>
                <a:gd name="T10" fmla="*/ 23 w 120"/>
                <a:gd name="T11" fmla="*/ 65 h 147"/>
                <a:gd name="T12" fmla="*/ 23 w 120"/>
                <a:gd name="T13" fmla="*/ 147 h 147"/>
                <a:gd name="T14" fmla="*/ 0 w 120"/>
                <a:gd name="T15" fmla="*/ 147 h 147"/>
                <a:gd name="T16" fmla="*/ 0 w 120"/>
                <a:gd name="T17" fmla="*/ 3 h 147"/>
                <a:gd name="T18" fmla="*/ 23 w 120"/>
                <a:gd name="T19" fmla="*/ 3 h 147"/>
                <a:gd name="T20" fmla="*/ 23 w 120"/>
                <a:gd name="T21" fmla="*/ 27 h 147"/>
                <a:gd name="T22" fmla="*/ 24 w 120"/>
                <a:gd name="T23" fmla="*/ 27 h 147"/>
                <a:gd name="T24" fmla="*/ 71 w 120"/>
                <a:gd name="T25" fmla="*/ 0 h 147"/>
                <a:gd name="T26" fmla="*/ 107 w 120"/>
                <a:gd name="T27" fmla="*/ 15 h 147"/>
                <a:gd name="T28" fmla="*/ 120 w 120"/>
                <a:gd name="T29" fmla="*/ 59 h 147"/>
                <a:gd name="T30" fmla="*/ 120 w 12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47">
                  <a:moveTo>
                    <a:pt x="120" y="147"/>
                  </a:moveTo>
                  <a:cubicBezTo>
                    <a:pt x="97" y="147"/>
                    <a:pt x="97" y="147"/>
                    <a:pt x="97" y="147"/>
                  </a:cubicBezTo>
                  <a:cubicBezTo>
                    <a:pt x="97" y="65"/>
                    <a:pt x="97" y="65"/>
                    <a:pt x="97" y="65"/>
                  </a:cubicBezTo>
                  <a:cubicBezTo>
                    <a:pt x="97" y="35"/>
                    <a:pt x="86" y="20"/>
                    <a:pt x="63" y="20"/>
                  </a:cubicBezTo>
                  <a:cubicBezTo>
                    <a:pt x="52" y="20"/>
                    <a:pt x="42" y="24"/>
                    <a:pt x="35" y="33"/>
                  </a:cubicBezTo>
                  <a:cubicBezTo>
                    <a:pt x="27"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7"/>
                    <a:pt x="23" y="27"/>
                    <a:pt x="23" y="27"/>
                  </a:cubicBezTo>
                  <a:cubicBezTo>
                    <a:pt x="24" y="27"/>
                    <a:pt x="24" y="27"/>
                    <a:pt x="24" y="27"/>
                  </a:cubicBezTo>
                  <a:cubicBezTo>
                    <a:pt x="35" y="9"/>
                    <a:pt x="50" y="0"/>
                    <a:pt x="71" y="0"/>
                  </a:cubicBezTo>
                  <a:cubicBezTo>
                    <a:pt x="87" y="0"/>
                    <a:pt x="99" y="5"/>
                    <a:pt x="107" y="15"/>
                  </a:cubicBezTo>
                  <a:cubicBezTo>
                    <a:pt x="116" y="26"/>
                    <a:pt x="120" y="40"/>
                    <a:pt x="120" y="59"/>
                  </a:cubicBezTo>
                  <a:lnTo>
                    <a:pt x="120"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40"/>
            <p:cNvSpPr>
              <a:spLocks/>
            </p:cNvSpPr>
            <p:nvPr/>
          </p:nvSpPr>
          <p:spPr bwMode="auto">
            <a:xfrm>
              <a:off x="4878" y="-734"/>
              <a:ext cx="198" cy="451"/>
            </a:xfrm>
            <a:custGeom>
              <a:avLst/>
              <a:gdLst>
                <a:gd name="T0" fmla="*/ 84 w 84"/>
                <a:gd name="T1" fmla="*/ 185 h 190"/>
                <a:gd name="T2" fmla="*/ 63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2" y="190"/>
                    <a:pt x="63" y="190"/>
                  </a:cubicBezTo>
                  <a:cubicBezTo>
                    <a:pt x="38"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50" y="160"/>
                    <a:pt x="53" y="164"/>
                  </a:cubicBezTo>
                  <a:cubicBezTo>
                    <a:pt x="56" y="168"/>
                    <a:pt x="62"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41"/>
            <p:cNvSpPr>
              <a:spLocks noEditPoints="1"/>
            </p:cNvSpPr>
            <p:nvPr/>
          </p:nvSpPr>
          <p:spPr bwMode="auto">
            <a:xfrm>
              <a:off x="5105"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42"/>
            <p:cNvSpPr>
              <a:spLocks/>
            </p:cNvSpPr>
            <p:nvPr/>
          </p:nvSpPr>
          <p:spPr bwMode="auto">
            <a:xfrm>
              <a:off x="5460" y="-639"/>
              <a:ext cx="177" cy="347"/>
            </a:xfrm>
            <a:custGeom>
              <a:avLst/>
              <a:gdLst>
                <a:gd name="T0" fmla="*/ 75 w 75"/>
                <a:gd name="T1" fmla="*/ 26 h 146"/>
                <a:gd name="T2" fmla="*/ 58 w 75"/>
                <a:gd name="T3" fmla="*/ 21 h 146"/>
                <a:gd name="T4" fmla="*/ 34 w 75"/>
                <a:gd name="T5" fmla="*/ 34 h 146"/>
                <a:gd name="T6" fmla="*/ 23 w 75"/>
                <a:gd name="T7" fmla="*/ 73 h 146"/>
                <a:gd name="T8" fmla="*/ 23 w 75"/>
                <a:gd name="T9" fmla="*/ 146 h 146"/>
                <a:gd name="T10" fmla="*/ 0 w 75"/>
                <a:gd name="T11" fmla="*/ 146 h 146"/>
                <a:gd name="T12" fmla="*/ 0 w 75"/>
                <a:gd name="T13" fmla="*/ 2 h 146"/>
                <a:gd name="T14" fmla="*/ 23 w 75"/>
                <a:gd name="T15" fmla="*/ 2 h 146"/>
                <a:gd name="T16" fmla="*/ 23 w 75"/>
                <a:gd name="T17" fmla="*/ 32 h 146"/>
                <a:gd name="T18" fmla="*/ 24 w 75"/>
                <a:gd name="T19" fmla="*/ 32 h 146"/>
                <a:gd name="T20" fmla="*/ 39 w 75"/>
                <a:gd name="T21" fmla="*/ 8 h 146"/>
                <a:gd name="T22" fmla="*/ 62 w 75"/>
                <a:gd name="T23" fmla="*/ 0 h 146"/>
                <a:gd name="T24" fmla="*/ 75 w 75"/>
                <a:gd name="T25" fmla="*/ 2 h 146"/>
                <a:gd name="T26" fmla="*/ 75 w 75"/>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46">
                  <a:moveTo>
                    <a:pt x="75" y="26"/>
                  </a:moveTo>
                  <a:cubicBezTo>
                    <a:pt x="71" y="23"/>
                    <a:pt x="65" y="21"/>
                    <a:pt x="58" y="21"/>
                  </a:cubicBezTo>
                  <a:cubicBezTo>
                    <a:pt x="48" y="21"/>
                    <a:pt x="40" y="25"/>
                    <a:pt x="34" y="34"/>
                  </a:cubicBezTo>
                  <a:cubicBezTo>
                    <a:pt x="27" y="43"/>
                    <a:pt x="23" y="56"/>
                    <a:pt x="23" y="73"/>
                  </a:cubicBezTo>
                  <a:cubicBezTo>
                    <a:pt x="23" y="146"/>
                    <a:pt x="23" y="146"/>
                    <a:pt x="23" y="146"/>
                  </a:cubicBezTo>
                  <a:cubicBezTo>
                    <a:pt x="0" y="146"/>
                    <a:pt x="0" y="146"/>
                    <a:pt x="0" y="146"/>
                  </a:cubicBezTo>
                  <a:cubicBezTo>
                    <a:pt x="0" y="2"/>
                    <a:pt x="0" y="2"/>
                    <a:pt x="0" y="2"/>
                  </a:cubicBezTo>
                  <a:cubicBezTo>
                    <a:pt x="23" y="2"/>
                    <a:pt x="23" y="2"/>
                    <a:pt x="23" y="2"/>
                  </a:cubicBezTo>
                  <a:cubicBezTo>
                    <a:pt x="23" y="32"/>
                    <a:pt x="23" y="32"/>
                    <a:pt x="23" y="32"/>
                  </a:cubicBezTo>
                  <a:cubicBezTo>
                    <a:pt x="24" y="32"/>
                    <a:pt x="24" y="32"/>
                    <a:pt x="24" y="32"/>
                  </a:cubicBezTo>
                  <a:cubicBezTo>
                    <a:pt x="27" y="22"/>
                    <a:pt x="32" y="14"/>
                    <a:pt x="39" y="8"/>
                  </a:cubicBezTo>
                  <a:cubicBezTo>
                    <a:pt x="46" y="3"/>
                    <a:pt x="53" y="0"/>
                    <a:pt x="62" y="0"/>
                  </a:cubicBezTo>
                  <a:cubicBezTo>
                    <a:pt x="68" y="0"/>
                    <a:pt x="72" y="1"/>
                    <a:pt x="75" y="2"/>
                  </a:cubicBezTo>
                  <a:lnTo>
                    <a:pt x="75"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3" name="Picture 4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 y="-703"/>
              <a:ext cx="589"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4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 y="-1186"/>
              <a:ext cx="33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4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 y="-1091"/>
              <a:ext cx="88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Freeform 46"/>
            <p:cNvSpPr>
              <a:spLocks/>
            </p:cNvSpPr>
            <p:nvPr/>
          </p:nvSpPr>
          <p:spPr bwMode="auto">
            <a:xfrm>
              <a:off x="1193" y="-202"/>
              <a:ext cx="33" cy="45"/>
            </a:xfrm>
            <a:custGeom>
              <a:avLst/>
              <a:gdLst>
                <a:gd name="T0" fmla="*/ 33 w 33"/>
                <a:gd name="T1" fmla="*/ 5 h 45"/>
                <a:gd name="T2" fmla="*/ 18 w 33"/>
                <a:gd name="T3" fmla="*/ 5 h 45"/>
                <a:gd name="T4" fmla="*/ 18 w 33"/>
                <a:gd name="T5" fmla="*/ 45 h 45"/>
                <a:gd name="T6" fmla="*/ 14 w 33"/>
                <a:gd name="T7" fmla="*/ 45 h 45"/>
                <a:gd name="T8" fmla="*/ 14 w 33"/>
                <a:gd name="T9" fmla="*/ 5 h 45"/>
                <a:gd name="T10" fmla="*/ 0 w 33"/>
                <a:gd name="T11" fmla="*/ 5 h 45"/>
                <a:gd name="T12" fmla="*/ 0 w 33"/>
                <a:gd name="T13" fmla="*/ 0 h 45"/>
                <a:gd name="T14" fmla="*/ 33 w 33"/>
                <a:gd name="T15" fmla="*/ 0 h 45"/>
                <a:gd name="T16" fmla="*/ 33 w 33"/>
                <a:gd name="T1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5">
                  <a:moveTo>
                    <a:pt x="33" y="5"/>
                  </a:moveTo>
                  <a:lnTo>
                    <a:pt x="18" y="5"/>
                  </a:lnTo>
                  <a:lnTo>
                    <a:pt x="18" y="45"/>
                  </a:lnTo>
                  <a:lnTo>
                    <a:pt x="14" y="45"/>
                  </a:lnTo>
                  <a:lnTo>
                    <a:pt x="14" y="5"/>
                  </a:lnTo>
                  <a:lnTo>
                    <a:pt x="0" y="5"/>
                  </a:lnTo>
                  <a:lnTo>
                    <a:pt x="0" y="0"/>
                  </a:lnTo>
                  <a:lnTo>
                    <a:pt x="33" y="0"/>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47"/>
            <p:cNvSpPr>
              <a:spLocks/>
            </p:cNvSpPr>
            <p:nvPr/>
          </p:nvSpPr>
          <p:spPr bwMode="auto">
            <a:xfrm>
              <a:off x="1233" y="-202"/>
              <a:ext cx="47" cy="45"/>
            </a:xfrm>
            <a:custGeom>
              <a:avLst/>
              <a:gdLst>
                <a:gd name="T0" fmla="*/ 20 w 20"/>
                <a:gd name="T1" fmla="*/ 19 h 19"/>
                <a:gd name="T2" fmla="*/ 18 w 20"/>
                <a:gd name="T3" fmla="*/ 19 h 19"/>
                <a:gd name="T4" fmla="*/ 18 w 20"/>
                <a:gd name="T5" fmla="*/ 6 h 19"/>
                <a:gd name="T6" fmla="*/ 18 w 20"/>
                <a:gd name="T7" fmla="*/ 2 h 19"/>
                <a:gd name="T8" fmla="*/ 18 w 20"/>
                <a:gd name="T9" fmla="*/ 2 h 19"/>
                <a:gd name="T10" fmla="*/ 17 w 20"/>
                <a:gd name="T11" fmla="*/ 4 h 19"/>
                <a:gd name="T12" fmla="*/ 11 w 20"/>
                <a:gd name="T13" fmla="*/ 19 h 19"/>
                <a:gd name="T14" fmla="*/ 9 w 20"/>
                <a:gd name="T15" fmla="*/ 19 h 19"/>
                <a:gd name="T16" fmla="*/ 3 w 20"/>
                <a:gd name="T17" fmla="*/ 4 h 19"/>
                <a:gd name="T18" fmla="*/ 2 w 20"/>
                <a:gd name="T19" fmla="*/ 2 h 19"/>
                <a:gd name="T20" fmla="*/ 2 w 20"/>
                <a:gd name="T21" fmla="*/ 2 h 19"/>
                <a:gd name="T22" fmla="*/ 2 w 20"/>
                <a:gd name="T23" fmla="*/ 6 h 19"/>
                <a:gd name="T24" fmla="*/ 2 w 20"/>
                <a:gd name="T25" fmla="*/ 19 h 19"/>
                <a:gd name="T26" fmla="*/ 0 w 20"/>
                <a:gd name="T27" fmla="*/ 19 h 19"/>
                <a:gd name="T28" fmla="*/ 0 w 20"/>
                <a:gd name="T29" fmla="*/ 0 h 19"/>
                <a:gd name="T30" fmla="*/ 3 w 20"/>
                <a:gd name="T31" fmla="*/ 0 h 19"/>
                <a:gd name="T32" fmla="*/ 9 w 20"/>
                <a:gd name="T33" fmla="*/ 13 h 19"/>
                <a:gd name="T34" fmla="*/ 10 w 20"/>
                <a:gd name="T35" fmla="*/ 16 h 19"/>
                <a:gd name="T36" fmla="*/ 10 w 20"/>
                <a:gd name="T37" fmla="*/ 16 h 19"/>
                <a:gd name="T38" fmla="*/ 11 w 20"/>
                <a:gd name="T39" fmla="*/ 13 h 19"/>
                <a:gd name="T40" fmla="*/ 17 w 20"/>
                <a:gd name="T41" fmla="*/ 0 h 19"/>
                <a:gd name="T42" fmla="*/ 20 w 20"/>
                <a:gd name="T43" fmla="*/ 0 h 19"/>
                <a:gd name="T44" fmla="*/ 20 w 20"/>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9">
                  <a:moveTo>
                    <a:pt x="20" y="19"/>
                  </a:moveTo>
                  <a:cubicBezTo>
                    <a:pt x="18" y="19"/>
                    <a:pt x="18" y="19"/>
                    <a:pt x="18" y="19"/>
                  </a:cubicBezTo>
                  <a:cubicBezTo>
                    <a:pt x="18" y="6"/>
                    <a:pt x="18" y="6"/>
                    <a:pt x="18" y="6"/>
                  </a:cubicBezTo>
                  <a:cubicBezTo>
                    <a:pt x="18" y="5"/>
                    <a:pt x="18" y="4"/>
                    <a:pt x="18" y="2"/>
                  </a:cubicBezTo>
                  <a:cubicBezTo>
                    <a:pt x="18" y="2"/>
                    <a:pt x="18" y="2"/>
                    <a:pt x="18" y="2"/>
                  </a:cubicBezTo>
                  <a:cubicBezTo>
                    <a:pt x="18" y="3"/>
                    <a:pt x="17" y="4"/>
                    <a:pt x="17" y="4"/>
                  </a:cubicBezTo>
                  <a:cubicBezTo>
                    <a:pt x="11" y="19"/>
                    <a:pt x="11" y="19"/>
                    <a:pt x="11" y="19"/>
                  </a:cubicBezTo>
                  <a:cubicBezTo>
                    <a:pt x="9" y="19"/>
                    <a:pt x="9" y="19"/>
                    <a:pt x="9" y="19"/>
                  </a:cubicBezTo>
                  <a:cubicBezTo>
                    <a:pt x="3" y="4"/>
                    <a:pt x="3" y="4"/>
                    <a:pt x="3" y="4"/>
                  </a:cubicBezTo>
                  <a:cubicBezTo>
                    <a:pt x="3" y="4"/>
                    <a:pt x="2" y="3"/>
                    <a:pt x="2" y="2"/>
                  </a:cubicBezTo>
                  <a:cubicBezTo>
                    <a:pt x="2" y="2"/>
                    <a:pt x="2" y="2"/>
                    <a:pt x="2" y="2"/>
                  </a:cubicBezTo>
                  <a:cubicBezTo>
                    <a:pt x="2" y="3"/>
                    <a:pt x="2" y="4"/>
                    <a:pt x="2" y="6"/>
                  </a:cubicBezTo>
                  <a:cubicBezTo>
                    <a:pt x="2" y="19"/>
                    <a:pt x="2" y="19"/>
                    <a:pt x="2" y="19"/>
                  </a:cubicBezTo>
                  <a:cubicBezTo>
                    <a:pt x="0" y="19"/>
                    <a:pt x="0" y="19"/>
                    <a:pt x="0" y="19"/>
                  </a:cubicBezTo>
                  <a:cubicBezTo>
                    <a:pt x="0" y="0"/>
                    <a:pt x="0" y="0"/>
                    <a:pt x="0" y="0"/>
                  </a:cubicBezTo>
                  <a:cubicBezTo>
                    <a:pt x="3" y="0"/>
                    <a:pt x="3" y="0"/>
                    <a:pt x="3" y="0"/>
                  </a:cubicBezTo>
                  <a:cubicBezTo>
                    <a:pt x="9" y="13"/>
                    <a:pt x="9" y="13"/>
                    <a:pt x="9" y="13"/>
                  </a:cubicBezTo>
                  <a:cubicBezTo>
                    <a:pt x="10" y="14"/>
                    <a:pt x="10" y="15"/>
                    <a:pt x="10" y="16"/>
                  </a:cubicBezTo>
                  <a:cubicBezTo>
                    <a:pt x="10" y="16"/>
                    <a:pt x="10" y="16"/>
                    <a:pt x="10" y="16"/>
                  </a:cubicBezTo>
                  <a:cubicBezTo>
                    <a:pt x="10" y="14"/>
                    <a:pt x="11" y="14"/>
                    <a:pt x="11" y="13"/>
                  </a:cubicBezTo>
                  <a:cubicBezTo>
                    <a:pt x="17" y="0"/>
                    <a:pt x="17" y="0"/>
                    <a:pt x="17" y="0"/>
                  </a:cubicBezTo>
                  <a:cubicBezTo>
                    <a:pt x="20" y="0"/>
                    <a:pt x="20" y="0"/>
                    <a:pt x="20" y="0"/>
                  </a:cubicBezTo>
                  <a:lnTo>
                    <a:pt x="2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2" name="Parallelogram 171"/>
          <p:cNvSpPr/>
          <p:nvPr/>
        </p:nvSpPr>
        <p:spPr bwMode="auto">
          <a:xfrm rot="9253198">
            <a:off x="2036942" y="1135062"/>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174" name="Group 173"/>
          <p:cNvGrpSpPr/>
          <p:nvPr/>
        </p:nvGrpSpPr>
        <p:grpSpPr>
          <a:xfrm>
            <a:off x="2661390" y="1962634"/>
            <a:ext cx="8019804" cy="4239728"/>
            <a:chOff x="2837818" y="2540009"/>
            <a:chExt cx="8019804" cy="4239728"/>
          </a:xfrm>
        </p:grpSpPr>
        <p:sp>
          <p:nvSpPr>
            <p:cNvPr id="175"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76"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77"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 name="TextBox 177"/>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grpSp>
        <p:nvGrpSpPr>
          <p:cNvPr id="180" name="Group 21" hidden="1"/>
          <p:cNvGrpSpPr>
            <a:grpSpLocks noChangeAspect="1"/>
          </p:cNvGrpSpPr>
          <p:nvPr/>
        </p:nvGrpSpPr>
        <p:grpSpPr bwMode="auto">
          <a:xfrm>
            <a:off x="6736104" y="1131368"/>
            <a:ext cx="3200400" cy="683028"/>
            <a:chOff x="689" y="-1186"/>
            <a:chExt cx="4948" cy="1056"/>
          </a:xfrm>
          <a:scene3d>
            <a:camera prst="orthographicFront">
              <a:rot lat="2100000" lon="2400000" rev="0"/>
            </a:camera>
            <a:lightRig rig="threePt" dir="t"/>
          </a:scene3d>
        </p:grpSpPr>
        <p:sp>
          <p:nvSpPr>
            <p:cNvPr id="181" name="Freeform 22"/>
            <p:cNvSpPr>
              <a:spLocks/>
            </p:cNvSpPr>
            <p:nvPr/>
          </p:nvSpPr>
          <p:spPr bwMode="auto">
            <a:xfrm>
              <a:off x="1734" y="-1000"/>
              <a:ext cx="178" cy="173"/>
            </a:xfrm>
            <a:custGeom>
              <a:avLst/>
              <a:gdLst>
                <a:gd name="T0" fmla="*/ 75 w 75"/>
                <a:gd name="T1" fmla="*/ 73 h 73"/>
                <a:gd name="T2" fmla="*/ 66 w 75"/>
                <a:gd name="T3" fmla="*/ 73 h 73"/>
                <a:gd name="T4" fmla="*/ 66 w 75"/>
                <a:gd name="T5" fmla="*/ 24 h 73"/>
                <a:gd name="T6" fmla="*/ 67 w 75"/>
                <a:gd name="T7" fmla="*/ 10 h 73"/>
                <a:gd name="T8" fmla="*/ 67 w 75"/>
                <a:gd name="T9" fmla="*/ 10 h 73"/>
                <a:gd name="T10" fmla="*/ 64 w 75"/>
                <a:gd name="T11" fmla="*/ 17 h 73"/>
                <a:gd name="T12" fmla="*/ 40 w 75"/>
                <a:gd name="T13" fmla="*/ 73 h 73"/>
                <a:gd name="T14" fmla="*/ 35 w 75"/>
                <a:gd name="T15" fmla="*/ 73 h 73"/>
                <a:gd name="T16" fmla="*/ 11 w 75"/>
                <a:gd name="T17" fmla="*/ 17 h 73"/>
                <a:gd name="T18" fmla="*/ 8 w 75"/>
                <a:gd name="T19" fmla="*/ 10 h 73"/>
                <a:gd name="T20" fmla="*/ 8 w 75"/>
                <a:gd name="T21" fmla="*/ 10 h 73"/>
                <a:gd name="T22" fmla="*/ 9 w 75"/>
                <a:gd name="T23" fmla="*/ 24 h 73"/>
                <a:gd name="T24" fmla="*/ 9 w 75"/>
                <a:gd name="T25" fmla="*/ 73 h 73"/>
                <a:gd name="T26" fmla="*/ 0 w 75"/>
                <a:gd name="T27" fmla="*/ 73 h 73"/>
                <a:gd name="T28" fmla="*/ 0 w 75"/>
                <a:gd name="T29" fmla="*/ 0 h 73"/>
                <a:gd name="T30" fmla="*/ 12 w 75"/>
                <a:gd name="T31" fmla="*/ 0 h 73"/>
                <a:gd name="T32" fmla="*/ 34 w 75"/>
                <a:gd name="T33" fmla="*/ 51 h 73"/>
                <a:gd name="T34" fmla="*/ 37 w 75"/>
                <a:gd name="T35" fmla="*/ 60 h 73"/>
                <a:gd name="T36" fmla="*/ 38 w 75"/>
                <a:gd name="T37" fmla="*/ 60 h 73"/>
                <a:gd name="T38" fmla="*/ 41 w 75"/>
                <a:gd name="T39" fmla="*/ 51 h 73"/>
                <a:gd name="T40" fmla="*/ 64 w 75"/>
                <a:gd name="T41" fmla="*/ 0 h 73"/>
                <a:gd name="T42" fmla="*/ 75 w 75"/>
                <a:gd name="T43" fmla="*/ 0 h 73"/>
                <a:gd name="T44" fmla="*/ 75 w 75"/>
                <a:gd name="T4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73">
                  <a:moveTo>
                    <a:pt x="75" y="73"/>
                  </a:moveTo>
                  <a:cubicBezTo>
                    <a:pt x="66" y="73"/>
                    <a:pt x="66" y="73"/>
                    <a:pt x="66" y="73"/>
                  </a:cubicBezTo>
                  <a:cubicBezTo>
                    <a:pt x="66" y="24"/>
                    <a:pt x="66" y="24"/>
                    <a:pt x="66" y="24"/>
                  </a:cubicBezTo>
                  <a:cubicBezTo>
                    <a:pt x="66" y="20"/>
                    <a:pt x="66" y="15"/>
                    <a:pt x="67" y="10"/>
                  </a:cubicBezTo>
                  <a:cubicBezTo>
                    <a:pt x="67" y="10"/>
                    <a:pt x="67" y="10"/>
                    <a:pt x="67" y="10"/>
                  </a:cubicBezTo>
                  <a:cubicBezTo>
                    <a:pt x="66" y="13"/>
                    <a:pt x="65" y="16"/>
                    <a:pt x="64" y="17"/>
                  </a:cubicBezTo>
                  <a:cubicBezTo>
                    <a:pt x="40" y="73"/>
                    <a:pt x="40" y="73"/>
                    <a:pt x="40" y="73"/>
                  </a:cubicBezTo>
                  <a:cubicBezTo>
                    <a:pt x="35" y="73"/>
                    <a:pt x="35" y="73"/>
                    <a:pt x="35" y="73"/>
                  </a:cubicBezTo>
                  <a:cubicBezTo>
                    <a:pt x="11" y="17"/>
                    <a:pt x="11" y="17"/>
                    <a:pt x="11" y="17"/>
                  </a:cubicBezTo>
                  <a:cubicBezTo>
                    <a:pt x="10" y="16"/>
                    <a:pt x="9" y="13"/>
                    <a:pt x="8" y="10"/>
                  </a:cubicBezTo>
                  <a:cubicBezTo>
                    <a:pt x="8" y="10"/>
                    <a:pt x="8" y="10"/>
                    <a:pt x="8" y="10"/>
                  </a:cubicBezTo>
                  <a:cubicBezTo>
                    <a:pt x="8" y="13"/>
                    <a:pt x="9" y="18"/>
                    <a:pt x="9" y="24"/>
                  </a:cubicBezTo>
                  <a:cubicBezTo>
                    <a:pt x="9" y="73"/>
                    <a:pt x="9" y="73"/>
                    <a:pt x="9" y="73"/>
                  </a:cubicBezTo>
                  <a:cubicBezTo>
                    <a:pt x="0" y="73"/>
                    <a:pt x="0" y="73"/>
                    <a:pt x="0" y="73"/>
                  </a:cubicBezTo>
                  <a:cubicBezTo>
                    <a:pt x="0" y="0"/>
                    <a:pt x="0" y="0"/>
                    <a:pt x="0" y="0"/>
                  </a:cubicBezTo>
                  <a:cubicBezTo>
                    <a:pt x="12" y="0"/>
                    <a:pt x="12" y="0"/>
                    <a:pt x="12" y="0"/>
                  </a:cubicBezTo>
                  <a:cubicBezTo>
                    <a:pt x="34" y="51"/>
                    <a:pt x="34" y="51"/>
                    <a:pt x="34" y="51"/>
                  </a:cubicBezTo>
                  <a:cubicBezTo>
                    <a:pt x="36" y="55"/>
                    <a:pt x="37" y="58"/>
                    <a:pt x="37" y="60"/>
                  </a:cubicBezTo>
                  <a:cubicBezTo>
                    <a:pt x="38" y="60"/>
                    <a:pt x="38" y="60"/>
                    <a:pt x="38" y="60"/>
                  </a:cubicBezTo>
                  <a:cubicBezTo>
                    <a:pt x="39" y="56"/>
                    <a:pt x="40" y="53"/>
                    <a:pt x="41" y="51"/>
                  </a:cubicBezTo>
                  <a:cubicBezTo>
                    <a:pt x="64" y="0"/>
                    <a:pt x="64" y="0"/>
                    <a:pt x="64" y="0"/>
                  </a:cubicBezTo>
                  <a:cubicBezTo>
                    <a:pt x="75" y="0"/>
                    <a:pt x="75" y="0"/>
                    <a:pt x="75" y="0"/>
                  </a:cubicBezTo>
                  <a:lnTo>
                    <a:pt x="75" y="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 name="Freeform 23"/>
            <p:cNvSpPr>
              <a:spLocks noEditPoints="1"/>
            </p:cNvSpPr>
            <p:nvPr/>
          </p:nvSpPr>
          <p:spPr bwMode="auto">
            <a:xfrm>
              <a:off x="1949" y="-1008"/>
              <a:ext cx="26" cy="181"/>
            </a:xfrm>
            <a:custGeom>
              <a:avLst/>
              <a:gdLst>
                <a:gd name="T0" fmla="*/ 11 w 11"/>
                <a:gd name="T1" fmla="*/ 5 h 76"/>
                <a:gd name="T2" fmla="*/ 10 w 11"/>
                <a:gd name="T3" fmla="*/ 9 h 76"/>
                <a:gd name="T4" fmla="*/ 6 w 11"/>
                <a:gd name="T5" fmla="*/ 11 h 76"/>
                <a:gd name="T6" fmla="*/ 2 w 11"/>
                <a:gd name="T7" fmla="*/ 9 h 76"/>
                <a:gd name="T8" fmla="*/ 0 w 11"/>
                <a:gd name="T9" fmla="*/ 5 h 76"/>
                <a:gd name="T10" fmla="*/ 2 w 11"/>
                <a:gd name="T11" fmla="*/ 1 h 76"/>
                <a:gd name="T12" fmla="*/ 6 w 11"/>
                <a:gd name="T13" fmla="*/ 0 h 76"/>
                <a:gd name="T14" fmla="*/ 10 w 11"/>
                <a:gd name="T15" fmla="*/ 1 h 76"/>
                <a:gd name="T16" fmla="*/ 11 w 11"/>
                <a:gd name="T17" fmla="*/ 5 h 76"/>
                <a:gd name="T18" fmla="*/ 10 w 11"/>
                <a:gd name="T19" fmla="*/ 76 h 76"/>
                <a:gd name="T20" fmla="*/ 2 w 11"/>
                <a:gd name="T21" fmla="*/ 76 h 76"/>
                <a:gd name="T22" fmla="*/ 2 w 11"/>
                <a:gd name="T23" fmla="*/ 24 h 76"/>
                <a:gd name="T24" fmla="*/ 10 w 11"/>
                <a:gd name="T25" fmla="*/ 24 h 76"/>
                <a:gd name="T26" fmla="*/ 10 w 11"/>
                <a:gd name="T2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76">
                  <a:moveTo>
                    <a:pt x="11" y="5"/>
                  </a:moveTo>
                  <a:cubicBezTo>
                    <a:pt x="11" y="7"/>
                    <a:pt x="11" y="8"/>
                    <a:pt x="10" y="9"/>
                  </a:cubicBezTo>
                  <a:cubicBezTo>
                    <a:pt x="9" y="10"/>
                    <a:pt x="7" y="11"/>
                    <a:pt x="6" y="11"/>
                  </a:cubicBezTo>
                  <a:cubicBezTo>
                    <a:pt x="4" y="11"/>
                    <a:pt x="3" y="10"/>
                    <a:pt x="2" y="9"/>
                  </a:cubicBezTo>
                  <a:cubicBezTo>
                    <a:pt x="1" y="8"/>
                    <a:pt x="0" y="7"/>
                    <a:pt x="0" y="5"/>
                  </a:cubicBezTo>
                  <a:cubicBezTo>
                    <a:pt x="0" y="4"/>
                    <a:pt x="1" y="2"/>
                    <a:pt x="2" y="1"/>
                  </a:cubicBezTo>
                  <a:cubicBezTo>
                    <a:pt x="3" y="0"/>
                    <a:pt x="4" y="0"/>
                    <a:pt x="6" y="0"/>
                  </a:cubicBezTo>
                  <a:cubicBezTo>
                    <a:pt x="7" y="0"/>
                    <a:pt x="9" y="0"/>
                    <a:pt x="10" y="1"/>
                  </a:cubicBezTo>
                  <a:cubicBezTo>
                    <a:pt x="11" y="2"/>
                    <a:pt x="11" y="4"/>
                    <a:pt x="11" y="5"/>
                  </a:cubicBezTo>
                  <a:close/>
                  <a:moveTo>
                    <a:pt x="10" y="76"/>
                  </a:moveTo>
                  <a:cubicBezTo>
                    <a:pt x="2" y="76"/>
                    <a:pt x="2" y="76"/>
                    <a:pt x="2" y="76"/>
                  </a:cubicBezTo>
                  <a:cubicBezTo>
                    <a:pt x="2" y="24"/>
                    <a:pt x="2" y="24"/>
                    <a:pt x="2" y="24"/>
                  </a:cubicBezTo>
                  <a:cubicBezTo>
                    <a:pt x="10" y="24"/>
                    <a:pt x="10" y="24"/>
                    <a:pt x="10" y="24"/>
                  </a:cubicBezTo>
                  <a:lnTo>
                    <a:pt x="10" y="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 name="Freeform 24"/>
            <p:cNvSpPr>
              <a:spLocks/>
            </p:cNvSpPr>
            <p:nvPr/>
          </p:nvSpPr>
          <p:spPr bwMode="auto">
            <a:xfrm>
              <a:off x="2004" y="-953"/>
              <a:ext cx="92" cy="129"/>
            </a:xfrm>
            <a:custGeom>
              <a:avLst/>
              <a:gdLst>
                <a:gd name="T0" fmla="*/ 39 w 39"/>
                <a:gd name="T1" fmla="*/ 51 h 54"/>
                <a:gd name="T2" fmla="*/ 25 w 39"/>
                <a:gd name="T3" fmla="*/ 54 h 54"/>
                <a:gd name="T4" fmla="*/ 7 w 39"/>
                <a:gd name="T5" fmla="*/ 47 h 54"/>
                <a:gd name="T6" fmla="*/ 0 w 39"/>
                <a:gd name="T7" fmla="*/ 28 h 54"/>
                <a:gd name="T8" fmla="*/ 7 w 39"/>
                <a:gd name="T9" fmla="*/ 8 h 54"/>
                <a:gd name="T10" fmla="*/ 27 w 39"/>
                <a:gd name="T11" fmla="*/ 0 h 54"/>
                <a:gd name="T12" fmla="*/ 39 w 39"/>
                <a:gd name="T13" fmla="*/ 2 h 54"/>
                <a:gd name="T14" fmla="*/ 39 w 39"/>
                <a:gd name="T15" fmla="*/ 11 h 54"/>
                <a:gd name="T16" fmla="*/ 27 w 39"/>
                <a:gd name="T17" fmla="*/ 7 h 54"/>
                <a:gd name="T18" fmla="*/ 14 w 39"/>
                <a:gd name="T19" fmla="*/ 12 h 54"/>
                <a:gd name="T20" fmla="*/ 8 w 39"/>
                <a:gd name="T21" fmla="*/ 27 h 54"/>
                <a:gd name="T22" fmla="*/ 13 w 39"/>
                <a:gd name="T23" fmla="*/ 42 h 54"/>
                <a:gd name="T24" fmla="*/ 26 w 39"/>
                <a:gd name="T25" fmla="*/ 47 h 54"/>
                <a:gd name="T26" fmla="*/ 39 w 39"/>
                <a:gd name="T27" fmla="*/ 43 h 54"/>
                <a:gd name="T28" fmla="*/ 39 w 39"/>
                <a:gd name="T29"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39" y="51"/>
                  </a:moveTo>
                  <a:cubicBezTo>
                    <a:pt x="35" y="53"/>
                    <a:pt x="30" y="54"/>
                    <a:pt x="25" y="54"/>
                  </a:cubicBezTo>
                  <a:cubicBezTo>
                    <a:pt x="17" y="54"/>
                    <a:pt x="11" y="52"/>
                    <a:pt x="7" y="47"/>
                  </a:cubicBezTo>
                  <a:cubicBezTo>
                    <a:pt x="2" y="42"/>
                    <a:pt x="0" y="36"/>
                    <a:pt x="0" y="28"/>
                  </a:cubicBezTo>
                  <a:cubicBezTo>
                    <a:pt x="0" y="20"/>
                    <a:pt x="2" y="13"/>
                    <a:pt x="7" y="8"/>
                  </a:cubicBezTo>
                  <a:cubicBezTo>
                    <a:pt x="12" y="2"/>
                    <a:pt x="19" y="0"/>
                    <a:pt x="27" y="0"/>
                  </a:cubicBezTo>
                  <a:cubicBezTo>
                    <a:pt x="31" y="0"/>
                    <a:pt x="35" y="1"/>
                    <a:pt x="39" y="2"/>
                  </a:cubicBezTo>
                  <a:cubicBezTo>
                    <a:pt x="39" y="11"/>
                    <a:pt x="39" y="11"/>
                    <a:pt x="39" y="11"/>
                  </a:cubicBezTo>
                  <a:cubicBezTo>
                    <a:pt x="35" y="8"/>
                    <a:pt x="31" y="7"/>
                    <a:pt x="27" y="7"/>
                  </a:cubicBezTo>
                  <a:cubicBezTo>
                    <a:pt x="21" y="7"/>
                    <a:pt x="17" y="9"/>
                    <a:pt x="14" y="12"/>
                  </a:cubicBezTo>
                  <a:cubicBezTo>
                    <a:pt x="10" y="16"/>
                    <a:pt x="8" y="21"/>
                    <a:pt x="8" y="27"/>
                  </a:cubicBezTo>
                  <a:cubicBezTo>
                    <a:pt x="8" y="34"/>
                    <a:pt x="10" y="38"/>
                    <a:pt x="13" y="42"/>
                  </a:cubicBezTo>
                  <a:cubicBezTo>
                    <a:pt x="16" y="45"/>
                    <a:pt x="21" y="47"/>
                    <a:pt x="26" y="47"/>
                  </a:cubicBezTo>
                  <a:cubicBezTo>
                    <a:pt x="31" y="47"/>
                    <a:pt x="35" y="46"/>
                    <a:pt x="39" y="43"/>
                  </a:cubicBezTo>
                  <a:lnTo>
                    <a:pt x="39"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 name="Freeform 25"/>
            <p:cNvSpPr>
              <a:spLocks/>
            </p:cNvSpPr>
            <p:nvPr/>
          </p:nvSpPr>
          <p:spPr bwMode="auto">
            <a:xfrm>
              <a:off x="2124" y="-953"/>
              <a:ext cx="67" cy="126"/>
            </a:xfrm>
            <a:custGeom>
              <a:avLst/>
              <a:gdLst>
                <a:gd name="T0" fmla="*/ 28 w 28"/>
                <a:gd name="T1" fmla="*/ 9 h 53"/>
                <a:gd name="T2" fmla="*/ 21 w 28"/>
                <a:gd name="T3" fmla="*/ 8 h 53"/>
                <a:gd name="T4" fmla="*/ 13 w 28"/>
                <a:gd name="T5" fmla="*/ 12 h 53"/>
                <a:gd name="T6" fmla="*/ 9 w 28"/>
                <a:gd name="T7" fmla="*/ 26 h 53"/>
                <a:gd name="T8" fmla="*/ 9 w 28"/>
                <a:gd name="T9" fmla="*/ 53 h 53"/>
                <a:gd name="T10" fmla="*/ 0 w 28"/>
                <a:gd name="T11" fmla="*/ 53 h 53"/>
                <a:gd name="T12" fmla="*/ 0 w 28"/>
                <a:gd name="T13" fmla="*/ 1 h 53"/>
                <a:gd name="T14" fmla="*/ 9 w 28"/>
                <a:gd name="T15" fmla="*/ 1 h 53"/>
                <a:gd name="T16" fmla="*/ 9 w 28"/>
                <a:gd name="T17" fmla="*/ 12 h 53"/>
                <a:gd name="T18" fmla="*/ 9 w 28"/>
                <a:gd name="T19" fmla="*/ 12 h 53"/>
                <a:gd name="T20" fmla="*/ 15 w 28"/>
                <a:gd name="T21" fmla="*/ 3 h 53"/>
                <a:gd name="T22" fmla="*/ 23 w 28"/>
                <a:gd name="T23" fmla="*/ 0 h 53"/>
                <a:gd name="T24" fmla="*/ 28 w 28"/>
                <a:gd name="T25" fmla="*/ 1 h 53"/>
                <a:gd name="T26" fmla="*/ 28 w 28"/>
                <a:gd name="T2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53">
                  <a:moveTo>
                    <a:pt x="28" y="9"/>
                  </a:moveTo>
                  <a:cubicBezTo>
                    <a:pt x="26" y="8"/>
                    <a:pt x="24" y="8"/>
                    <a:pt x="21" y="8"/>
                  </a:cubicBezTo>
                  <a:cubicBezTo>
                    <a:pt x="18" y="8"/>
                    <a:pt x="15" y="9"/>
                    <a:pt x="13" y="12"/>
                  </a:cubicBezTo>
                  <a:cubicBezTo>
                    <a:pt x="10" y="16"/>
                    <a:pt x="9" y="20"/>
                    <a:pt x="9" y="26"/>
                  </a:cubicBezTo>
                  <a:cubicBezTo>
                    <a:pt x="9" y="53"/>
                    <a:pt x="9" y="53"/>
                    <a:pt x="9" y="53"/>
                  </a:cubicBezTo>
                  <a:cubicBezTo>
                    <a:pt x="0" y="53"/>
                    <a:pt x="0" y="53"/>
                    <a:pt x="0" y="53"/>
                  </a:cubicBezTo>
                  <a:cubicBezTo>
                    <a:pt x="0" y="1"/>
                    <a:pt x="0" y="1"/>
                    <a:pt x="0" y="1"/>
                  </a:cubicBezTo>
                  <a:cubicBezTo>
                    <a:pt x="9" y="1"/>
                    <a:pt x="9" y="1"/>
                    <a:pt x="9" y="1"/>
                  </a:cubicBezTo>
                  <a:cubicBezTo>
                    <a:pt x="9" y="12"/>
                    <a:pt x="9" y="12"/>
                    <a:pt x="9" y="12"/>
                  </a:cubicBezTo>
                  <a:cubicBezTo>
                    <a:pt x="9" y="12"/>
                    <a:pt x="9" y="12"/>
                    <a:pt x="9" y="12"/>
                  </a:cubicBezTo>
                  <a:cubicBezTo>
                    <a:pt x="10" y="8"/>
                    <a:pt x="12" y="5"/>
                    <a:pt x="15" y="3"/>
                  </a:cubicBezTo>
                  <a:cubicBezTo>
                    <a:pt x="17" y="1"/>
                    <a:pt x="20" y="0"/>
                    <a:pt x="23" y="0"/>
                  </a:cubicBezTo>
                  <a:cubicBezTo>
                    <a:pt x="25" y="0"/>
                    <a:pt x="26" y="0"/>
                    <a:pt x="28" y="1"/>
                  </a:cubicBezTo>
                  <a:lnTo>
                    <a:pt x="28"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 name="Freeform 26"/>
            <p:cNvSpPr>
              <a:spLocks noEditPoints="1"/>
            </p:cNvSpPr>
            <p:nvPr/>
          </p:nvSpPr>
          <p:spPr bwMode="auto">
            <a:xfrm>
              <a:off x="2198" y="-953"/>
              <a:ext cx="120" cy="129"/>
            </a:xfrm>
            <a:custGeom>
              <a:avLst/>
              <a:gdLst>
                <a:gd name="T0" fmla="*/ 51 w 51"/>
                <a:gd name="T1" fmla="*/ 27 h 54"/>
                <a:gd name="T2" fmla="*/ 44 w 51"/>
                <a:gd name="T3" fmla="*/ 47 h 54"/>
                <a:gd name="T4" fmla="*/ 26 w 51"/>
                <a:gd name="T5" fmla="*/ 54 h 54"/>
                <a:gd name="T6" fmla="*/ 7 w 51"/>
                <a:gd name="T7" fmla="*/ 47 h 54"/>
                <a:gd name="T8" fmla="*/ 0 w 51"/>
                <a:gd name="T9" fmla="*/ 28 h 54"/>
                <a:gd name="T10" fmla="*/ 8 w 51"/>
                <a:gd name="T11" fmla="*/ 7 h 54"/>
                <a:gd name="T12" fmla="*/ 27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4 w 51"/>
                <a:gd name="T25" fmla="*/ 12 h 54"/>
                <a:gd name="T26" fmla="*/ 9 w 51"/>
                <a:gd name="T27" fmla="*/ 27 h 54"/>
                <a:gd name="T28" fmla="*/ 14 w 51"/>
                <a:gd name="T29" fmla="*/ 42 h 54"/>
                <a:gd name="T30" fmla="*/ 26 w 51"/>
                <a:gd name="T31" fmla="*/ 47 h 54"/>
                <a:gd name="T32" fmla="*/ 39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40" y="52"/>
                    <a:pt x="33" y="54"/>
                    <a:pt x="26" y="54"/>
                  </a:cubicBezTo>
                  <a:cubicBezTo>
                    <a:pt x="18" y="54"/>
                    <a:pt x="12" y="52"/>
                    <a:pt x="7" y="47"/>
                  </a:cubicBezTo>
                  <a:cubicBezTo>
                    <a:pt x="3" y="42"/>
                    <a:pt x="0" y="35"/>
                    <a:pt x="0" y="28"/>
                  </a:cubicBezTo>
                  <a:cubicBezTo>
                    <a:pt x="0" y="19"/>
                    <a:pt x="3" y="12"/>
                    <a:pt x="8" y="7"/>
                  </a:cubicBezTo>
                  <a:cubicBezTo>
                    <a:pt x="13" y="2"/>
                    <a:pt x="19" y="0"/>
                    <a:pt x="27" y="0"/>
                  </a:cubicBezTo>
                  <a:cubicBezTo>
                    <a:pt x="35" y="0"/>
                    <a:pt x="41" y="2"/>
                    <a:pt x="45" y="7"/>
                  </a:cubicBezTo>
                  <a:cubicBezTo>
                    <a:pt x="49" y="12"/>
                    <a:pt x="51" y="18"/>
                    <a:pt x="51" y="27"/>
                  </a:cubicBezTo>
                  <a:close/>
                  <a:moveTo>
                    <a:pt x="43" y="27"/>
                  </a:moveTo>
                  <a:cubicBezTo>
                    <a:pt x="43" y="20"/>
                    <a:pt x="41" y="15"/>
                    <a:pt x="38" y="12"/>
                  </a:cubicBezTo>
                  <a:cubicBezTo>
                    <a:pt x="35" y="8"/>
                    <a:pt x="31" y="7"/>
                    <a:pt x="26" y="7"/>
                  </a:cubicBezTo>
                  <a:cubicBezTo>
                    <a:pt x="21" y="7"/>
                    <a:pt x="17" y="8"/>
                    <a:pt x="14" y="12"/>
                  </a:cubicBezTo>
                  <a:cubicBezTo>
                    <a:pt x="10" y="15"/>
                    <a:pt x="9" y="21"/>
                    <a:pt x="9" y="27"/>
                  </a:cubicBezTo>
                  <a:cubicBezTo>
                    <a:pt x="9" y="33"/>
                    <a:pt x="10" y="38"/>
                    <a:pt x="14" y="42"/>
                  </a:cubicBezTo>
                  <a:cubicBezTo>
                    <a:pt x="17" y="45"/>
                    <a:pt x="21" y="47"/>
                    <a:pt x="26" y="47"/>
                  </a:cubicBezTo>
                  <a:cubicBezTo>
                    <a:pt x="32" y="47"/>
                    <a:pt x="36" y="45"/>
                    <a:pt x="39" y="42"/>
                  </a:cubicBezTo>
                  <a:cubicBezTo>
                    <a:pt x="42"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 name="Freeform 27"/>
            <p:cNvSpPr>
              <a:spLocks/>
            </p:cNvSpPr>
            <p:nvPr/>
          </p:nvSpPr>
          <p:spPr bwMode="auto">
            <a:xfrm>
              <a:off x="2342" y="-953"/>
              <a:ext cx="76" cy="129"/>
            </a:xfrm>
            <a:custGeom>
              <a:avLst/>
              <a:gdLst>
                <a:gd name="T0" fmla="*/ 32 w 32"/>
                <a:gd name="T1" fmla="*/ 39 h 54"/>
                <a:gd name="T2" fmla="*/ 27 w 32"/>
                <a:gd name="T3" fmla="*/ 50 h 54"/>
                <a:gd name="T4" fmla="*/ 13 w 32"/>
                <a:gd name="T5" fmla="*/ 54 h 54"/>
                <a:gd name="T6" fmla="*/ 0 w 32"/>
                <a:gd name="T7" fmla="*/ 51 h 54"/>
                <a:gd name="T8" fmla="*/ 0 w 32"/>
                <a:gd name="T9" fmla="*/ 42 h 54"/>
                <a:gd name="T10" fmla="*/ 13 w 32"/>
                <a:gd name="T11" fmla="*/ 47 h 54"/>
                <a:gd name="T12" fmla="*/ 23 w 32"/>
                <a:gd name="T13" fmla="*/ 40 h 54"/>
                <a:gd name="T14" fmla="*/ 21 w 32"/>
                <a:gd name="T15" fmla="*/ 35 h 54"/>
                <a:gd name="T16" fmla="*/ 12 w 32"/>
                <a:gd name="T17" fmla="*/ 30 h 54"/>
                <a:gd name="T18" fmla="*/ 3 w 32"/>
                <a:gd name="T19" fmla="*/ 24 h 54"/>
                <a:gd name="T20" fmla="*/ 0 w 32"/>
                <a:gd name="T21" fmla="*/ 15 h 54"/>
                <a:gd name="T22" fmla="*/ 5 w 32"/>
                <a:gd name="T23" fmla="*/ 4 h 54"/>
                <a:gd name="T24" fmla="*/ 18 w 32"/>
                <a:gd name="T25" fmla="*/ 0 h 54"/>
                <a:gd name="T26" fmla="*/ 29 w 32"/>
                <a:gd name="T27" fmla="*/ 2 h 54"/>
                <a:gd name="T28" fmla="*/ 29 w 32"/>
                <a:gd name="T29" fmla="*/ 10 h 54"/>
                <a:gd name="T30" fmla="*/ 18 w 32"/>
                <a:gd name="T31" fmla="*/ 7 h 54"/>
                <a:gd name="T32" fmla="*/ 11 w 32"/>
                <a:gd name="T33" fmla="*/ 9 h 54"/>
                <a:gd name="T34" fmla="*/ 8 w 32"/>
                <a:gd name="T35" fmla="*/ 14 h 54"/>
                <a:gd name="T36" fmla="*/ 11 w 32"/>
                <a:gd name="T37" fmla="*/ 19 h 54"/>
                <a:gd name="T38" fmla="*/ 18 w 32"/>
                <a:gd name="T39" fmla="*/ 24 h 54"/>
                <a:gd name="T40" fmla="*/ 28 w 32"/>
                <a:gd name="T41" fmla="*/ 29 h 54"/>
                <a:gd name="T42" fmla="*/ 32 w 32"/>
                <a:gd name="T43"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4">
                  <a:moveTo>
                    <a:pt x="32" y="39"/>
                  </a:moveTo>
                  <a:cubicBezTo>
                    <a:pt x="32" y="43"/>
                    <a:pt x="30" y="47"/>
                    <a:pt x="27" y="50"/>
                  </a:cubicBezTo>
                  <a:cubicBezTo>
                    <a:pt x="23" y="53"/>
                    <a:pt x="19" y="54"/>
                    <a:pt x="13" y="54"/>
                  </a:cubicBezTo>
                  <a:cubicBezTo>
                    <a:pt x="8" y="54"/>
                    <a:pt x="3" y="53"/>
                    <a:pt x="0" y="51"/>
                  </a:cubicBezTo>
                  <a:cubicBezTo>
                    <a:pt x="0" y="42"/>
                    <a:pt x="0" y="42"/>
                    <a:pt x="0" y="42"/>
                  </a:cubicBezTo>
                  <a:cubicBezTo>
                    <a:pt x="4" y="45"/>
                    <a:pt x="8" y="47"/>
                    <a:pt x="13" y="47"/>
                  </a:cubicBezTo>
                  <a:cubicBezTo>
                    <a:pt x="20" y="47"/>
                    <a:pt x="23" y="45"/>
                    <a:pt x="23" y="40"/>
                  </a:cubicBezTo>
                  <a:cubicBezTo>
                    <a:pt x="23" y="38"/>
                    <a:pt x="22" y="36"/>
                    <a:pt x="21" y="35"/>
                  </a:cubicBezTo>
                  <a:cubicBezTo>
                    <a:pt x="20" y="33"/>
                    <a:pt x="17" y="32"/>
                    <a:pt x="12" y="30"/>
                  </a:cubicBezTo>
                  <a:cubicBezTo>
                    <a:pt x="8" y="28"/>
                    <a:pt x="5" y="26"/>
                    <a:pt x="3" y="24"/>
                  </a:cubicBezTo>
                  <a:cubicBezTo>
                    <a:pt x="1" y="22"/>
                    <a:pt x="0" y="19"/>
                    <a:pt x="0" y="15"/>
                  </a:cubicBezTo>
                  <a:cubicBezTo>
                    <a:pt x="0" y="10"/>
                    <a:pt x="2" y="7"/>
                    <a:pt x="5" y="4"/>
                  </a:cubicBezTo>
                  <a:cubicBezTo>
                    <a:pt x="8" y="1"/>
                    <a:pt x="13" y="0"/>
                    <a:pt x="18" y="0"/>
                  </a:cubicBezTo>
                  <a:cubicBezTo>
                    <a:pt x="22" y="0"/>
                    <a:pt x="26" y="0"/>
                    <a:pt x="29" y="2"/>
                  </a:cubicBezTo>
                  <a:cubicBezTo>
                    <a:pt x="29" y="10"/>
                    <a:pt x="29" y="10"/>
                    <a:pt x="29" y="10"/>
                  </a:cubicBezTo>
                  <a:cubicBezTo>
                    <a:pt x="26" y="8"/>
                    <a:pt x="22" y="7"/>
                    <a:pt x="18" y="7"/>
                  </a:cubicBezTo>
                  <a:cubicBezTo>
                    <a:pt x="15" y="7"/>
                    <a:pt x="13" y="7"/>
                    <a:pt x="11" y="9"/>
                  </a:cubicBezTo>
                  <a:cubicBezTo>
                    <a:pt x="9" y="10"/>
                    <a:pt x="8" y="12"/>
                    <a:pt x="8" y="14"/>
                  </a:cubicBezTo>
                  <a:cubicBezTo>
                    <a:pt x="8" y="16"/>
                    <a:pt x="9" y="18"/>
                    <a:pt x="11" y="19"/>
                  </a:cubicBezTo>
                  <a:cubicBezTo>
                    <a:pt x="12" y="21"/>
                    <a:pt x="14" y="22"/>
                    <a:pt x="18" y="24"/>
                  </a:cubicBezTo>
                  <a:cubicBezTo>
                    <a:pt x="23" y="26"/>
                    <a:pt x="26" y="28"/>
                    <a:pt x="28" y="29"/>
                  </a:cubicBezTo>
                  <a:cubicBezTo>
                    <a:pt x="30" y="32"/>
                    <a:pt x="32" y="35"/>
                    <a:pt x="32" y="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 name="Freeform 28"/>
            <p:cNvSpPr>
              <a:spLocks noEditPoints="1"/>
            </p:cNvSpPr>
            <p:nvPr/>
          </p:nvSpPr>
          <p:spPr bwMode="auto">
            <a:xfrm>
              <a:off x="2437" y="-953"/>
              <a:ext cx="120" cy="129"/>
            </a:xfrm>
            <a:custGeom>
              <a:avLst/>
              <a:gdLst>
                <a:gd name="T0" fmla="*/ 51 w 51"/>
                <a:gd name="T1" fmla="*/ 27 h 54"/>
                <a:gd name="T2" fmla="*/ 44 w 51"/>
                <a:gd name="T3" fmla="*/ 47 h 54"/>
                <a:gd name="T4" fmla="*/ 25 w 51"/>
                <a:gd name="T5" fmla="*/ 54 h 54"/>
                <a:gd name="T6" fmla="*/ 7 w 51"/>
                <a:gd name="T7" fmla="*/ 47 h 54"/>
                <a:gd name="T8" fmla="*/ 0 w 51"/>
                <a:gd name="T9" fmla="*/ 28 h 54"/>
                <a:gd name="T10" fmla="*/ 8 w 51"/>
                <a:gd name="T11" fmla="*/ 7 h 54"/>
                <a:gd name="T12" fmla="*/ 26 w 51"/>
                <a:gd name="T13" fmla="*/ 0 h 54"/>
                <a:gd name="T14" fmla="*/ 45 w 51"/>
                <a:gd name="T15" fmla="*/ 7 h 54"/>
                <a:gd name="T16" fmla="*/ 51 w 51"/>
                <a:gd name="T17" fmla="*/ 27 h 54"/>
                <a:gd name="T18" fmla="*/ 43 w 51"/>
                <a:gd name="T19" fmla="*/ 27 h 54"/>
                <a:gd name="T20" fmla="*/ 38 w 51"/>
                <a:gd name="T21" fmla="*/ 12 h 54"/>
                <a:gd name="T22" fmla="*/ 26 w 51"/>
                <a:gd name="T23" fmla="*/ 7 h 54"/>
                <a:gd name="T24" fmla="*/ 13 w 51"/>
                <a:gd name="T25" fmla="*/ 12 h 54"/>
                <a:gd name="T26" fmla="*/ 9 w 51"/>
                <a:gd name="T27" fmla="*/ 27 h 54"/>
                <a:gd name="T28" fmla="*/ 13 w 51"/>
                <a:gd name="T29" fmla="*/ 42 h 54"/>
                <a:gd name="T30" fmla="*/ 26 w 51"/>
                <a:gd name="T31" fmla="*/ 47 h 54"/>
                <a:gd name="T32" fmla="*/ 38 w 51"/>
                <a:gd name="T33" fmla="*/ 42 h 54"/>
                <a:gd name="T34" fmla="*/ 43 w 51"/>
                <a:gd name="T3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4">
                  <a:moveTo>
                    <a:pt x="51" y="27"/>
                  </a:moveTo>
                  <a:cubicBezTo>
                    <a:pt x="51" y="35"/>
                    <a:pt x="49" y="42"/>
                    <a:pt x="44" y="47"/>
                  </a:cubicBezTo>
                  <a:cubicBezTo>
                    <a:pt x="39" y="52"/>
                    <a:pt x="33" y="54"/>
                    <a:pt x="25" y="54"/>
                  </a:cubicBezTo>
                  <a:cubicBezTo>
                    <a:pt x="17" y="54"/>
                    <a:pt x="11" y="52"/>
                    <a:pt x="7" y="47"/>
                  </a:cubicBezTo>
                  <a:cubicBezTo>
                    <a:pt x="2" y="42"/>
                    <a:pt x="0" y="35"/>
                    <a:pt x="0" y="28"/>
                  </a:cubicBezTo>
                  <a:cubicBezTo>
                    <a:pt x="0" y="19"/>
                    <a:pt x="3" y="12"/>
                    <a:pt x="8" y="7"/>
                  </a:cubicBezTo>
                  <a:cubicBezTo>
                    <a:pt x="12" y="2"/>
                    <a:pt x="19" y="0"/>
                    <a:pt x="26" y="0"/>
                  </a:cubicBezTo>
                  <a:cubicBezTo>
                    <a:pt x="34" y="0"/>
                    <a:pt x="40" y="2"/>
                    <a:pt x="45" y="7"/>
                  </a:cubicBezTo>
                  <a:cubicBezTo>
                    <a:pt x="49" y="12"/>
                    <a:pt x="51" y="18"/>
                    <a:pt x="51" y="27"/>
                  </a:cubicBezTo>
                  <a:close/>
                  <a:moveTo>
                    <a:pt x="43" y="27"/>
                  </a:moveTo>
                  <a:cubicBezTo>
                    <a:pt x="43" y="20"/>
                    <a:pt x="41" y="15"/>
                    <a:pt x="38" y="12"/>
                  </a:cubicBezTo>
                  <a:cubicBezTo>
                    <a:pt x="35" y="8"/>
                    <a:pt x="31" y="7"/>
                    <a:pt x="26" y="7"/>
                  </a:cubicBezTo>
                  <a:cubicBezTo>
                    <a:pt x="21" y="7"/>
                    <a:pt x="17" y="8"/>
                    <a:pt x="13" y="12"/>
                  </a:cubicBezTo>
                  <a:cubicBezTo>
                    <a:pt x="10" y="15"/>
                    <a:pt x="9" y="21"/>
                    <a:pt x="9" y="27"/>
                  </a:cubicBezTo>
                  <a:cubicBezTo>
                    <a:pt x="9" y="33"/>
                    <a:pt x="10" y="38"/>
                    <a:pt x="13" y="42"/>
                  </a:cubicBezTo>
                  <a:cubicBezTo>
                    <a:pt x="16" y="45"/>
                    <a:pt x="21" y="47"/>
                    <a:pt x="26" y="47"/>
                  </a:cubicBezTo>
                  <a:cubicBezTo>
                    <a:pt x="31" y="47"/>
                    <a:pt x="36" y="45"/>
                    <a:pt x="38" y="42"/>
                  </a:cubicBezTo>
                  <a:cubicBezTo>
                    <a:pt x="41" y="38"/>
                    <a:pt x="43" y="33"/>
                    <a:pt x="43"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 name="Freeform 29"/>
            <p:cNvSpPr>
              <a:spLocks/>
            </p:cNvSpPr>
            <p:nvPr/>
          </p:nvSpPr>
          <p:spPr bwMode="auto">
            <a:xfrm>
              <a:off x="2569" y="-1012"/>
              <a:ext cx="76" cy="185"/>
            </a:xfrm>
            <a:custGeom>
              <a:avLst/>
              <a:gdLst>
                <a:gd name="T0" fmla="*/ 32 w 32"/>
                <a:gd name="T1" fmla="*/ 8 h 78"/>
                <a:gd name="T2" fmla="*/ 26 w 32"/>
                <a:gd name="T3" fmla="*/ 7 h 78"/>
                <a:gd name="T4" fmla="*/ 18 w 32"/>
                <a:gd name="T5" fmla="*/ 18 h 78"/>
                <a:gd name="T6" fmla="*/ 18 w 32"/>
                <a:gd name="T7" fmla="*/ 26 h 78"/>
                <a:gd name="T8" fmla="*/ 30 w 32"/>
                <a:gd name="T9" fmla="*/ 26 h 78"/>
                <a:gd name="T10" fmla="*/ 30 w 32"/>
                <a:gd name="T11" fmla="*/ 33 h 78"/>
                <a:gd name="T12" fmla="*/ 18 w 32"/>
                <a:gd name="T13" fmla="*/ 33 h 78"/>
                <a:gd name="T14" fmla="*/ 18 w 32"/>
                <a:gd name="T15" fmla="*/ 78 h 78"/>
                <a:gd name="T16" fmla="*/ 9 w 32"/>
                <a:gd name="T17" fmla="*/ 78 h 78"/>
                <a:gd name="T18" fmla="*/ 9 w 32"/>
                <a:gd name="T19" fmla="*/ 33 h 78"/>
                <a:gd name="T20" fmla="*/ 0 w 32"/>
                <a:gd name="T21" fmla="*/ 33 h 78"/>
                <a:gd name="T22" fmla="*/ 0 w 32"/>
                <a:gd name="T23" fmla="*/ 26 h 78"/>
                <a:gd name="T24" fmla="*/ 9 w 32"/>
                <a:gd name="T25" fmla="*/ 26 h 78"/>
                <a:gd name="T26" fmla="*/ 9 w 32"/>
                <a:gd name="T27" fmla="*/ 18 h 78"/>
                <a:gd name="T28" fmla="*/ 15 w 32"/>
                <a:gd name="T29" fmla="*/ 4 h 78"/>
                <a:gd name="T30" fmla="*/ 26 w 32"/>
                <a:gd name="T31" fmla="*/ 0 h 78"/>
                <a:gd name="T32" fmla="*/ 32 w 32"/>
                <a:gd name="T33" fmla="*/ 1 h 78"/>
                <a:gd name="T34" fmla="*/ 32 w 3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78">
                  <a:moveTo>
                    <a:pt x="32" y="8"/>
                  </a:moveTo>
                  <a:cubicBezTo>
                    <a:pt x="30" y="7"/>
                    <a:pt x="28" y="7"/>
                    <a:pt x="26" y="7"/>
                  </a:cubicBezTo>
                  <a:cubicBezTo>
                    <a:pt x="21" y="7"/>
                    <a:pt x="18" y="11"/>
                    <a:pt x="18" y="18"/>
                  </a:cubicBezTo>
                  <a:cubicBezTo>
                    <a:pt x="18" y="26"/>
                    <a:pt x="18" y="26"/>
                    <a:pt x="18" y="26"/>
                  </a:cubicBezTo>
                  <a:cubicBezTo>
                    <a:pt x="30" y="26"/>
                    <a:pt x="30" y="26"/>
                    <a:pt x="30" y="26"/>
                  </a:cubicBezTo>
                  <a:cubicBezTo>
                    <a:pt x="30" y="33"/>
                    <a:pt x="30" y="33"/>
                    <a:pt x="30" y="33"/>
                  </a:cubicBezTo>
                  <a:cubicBezTo>
                    <a:pt x="18" y="33"/>
                    <a:pt x="18" y="33"/>
                    <a:pt x="18" y="33"/>
                  </a:cubicBezTo>
                  <a:cubicBezTo>
                    <a:pt x="18" y="78"/>
                    <a:pt x="18" y="78"/>
                    <a:pt x="18" y="78"/>
                  </a:cubicBezTo>
                  <a:cubicBezTo>
                    <a:pt x="9" y="78"/>
                    <a:pt x="9" y="78"/>
                    <a:pt x="9" y="78"/>
                  </a:cubicBezTo>
                  <a:cubicBezTo>
                    <a:pt x="9" y="33"/>
                    <a:pt x="9" y="33"/>
                    <a:pt x="9" y="33"/>
                  </a:cubicBezTo>
                  <a:cubicBezTo>
                    <a:pt x="0" y="33"/>
                    <a:pt x="0" y="33"/>
                    <a:pt x="0" y="33"/>
                  </a:cubicBezTo>
                  <a:cubicBezTo>
                    <a:pt x="0" y="26"/>
                    <a:pt x="0" y="26"/>
                    <a:pt x="0" y="26"/>
                  </a:cubicBezTo>
                  <a:cubicBezTo>
                    <a:pt x="9" y="26"/>
                    <a:pt x="9" y="26"/>
                    <a:pt x="9" y="26"/>
                  </a:cubicBezTo>
                  <a:cubicBezTo>
                    <a:pt x="9" y="18"/>
                    <a:pt x="9" y="18"/>
                    <a:pt x="9" y="18"/>
                  </a:cubicBezTo>
                  <a:cubicBezTo>
                    <a:pt x="9" y="12"/>
                    <a:pt x="11" y="7"/>
                    <a:pt x="15" y="4"/>
                  </a:cubicBezTo>
                  <a:cubicBezTo>
                    <a:pt x="18" y="1"/>
                    <a:pt x="21" y="0"/>
                    <a:pt x="26" y="0"/>
                  </a:cubicBezTo>
                  <a:cubicBezTo>
                    <a:pt x="28" y="0"/>
                    <a:pt x="30" y="0"/>
                    <a:pt x="32" y="1"/>
                  </a:cubicBezTo>
                  <a:lnTo>
                    <a:pt x="32"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 name="Freeform 30"/>
            <p:cNvSpPr>
              <a:spLocks/>
            </p:cNvSpPr>
            <p:nvPr/>
          </p:nvSpPr>
          <p:spPr bwMode="auto">
            <a:xfrm>
              <a:off x="2650" y="-986"/>
              <a:ext cx="73" cy="162"/>
            </a:xfrm>
            <a:custGeom>
              <a:avLst/>
              <a:gdLst>
                <a:gd name="T0" fmla="*/ 31 w 31"/>
                <a:gd name="T1" fmla="*/ 66 h 68"/>
                <a:gd name="T2" fmla="*/ 23 w 31"/>
                <a:gd name="T3" fmla="*/ 68 h 68"/>
                <a:gd name="T4" fmla="*/ 9 w 31"/>
                <a:gd name="T5" fmla="*/ 53 h 68"/>
                <a:gd name="T6" fmla="*/ 9 w 31"/>
                <a:gd name="T7" fmla="*/ 22 h 68"/>
                <a:gd name="T8" fmla="*/ 0 w 31"/>
                <a:gd name="T9" fmla="*/ 22 h 68"/>
                <a:gd name="T10" fmla="*/ 0 w 31"/>
                <a:gd name="T11" fmla="*/ 15 h 68"/>
                <a:gd name="T12" fmla="*/ 9 w 31"/>
                <a:gd name="T13" fmla="*/ 15 h 68"/>
                <a:gd name="T14" fmla="*/ 9 w 31"/>
                <a:gd name="T15" fmla="*/ 2 h 68"/>
                <a:gd name="T16" fmla="*/ 18 w 31"/>
                <a:gd name="T17" fmla="*/ 0 h 68"/>
                <a:gd name="T18" fmla="*/ 18 w 31"/>
                <a:gd name="T19" fmla="*/ 15 h 68"/>
                <a:gd name="T20" fmla="*/ 31 w 31"/>
                <a:gd name="T21" fmla="*/ 15 h 68"/>
                <a:gd name="T22" fmla="*/ 31 w 31"/>
                <a:gd name="T23" fmla="*/ 22 h 68"/>
                <a:gd name="T24" fmla="*/ 18 w 31"/>
                <a:gd name="T25" fmla="*/ 22 h 68"/>
                <a:gd name="T26" fmla="*/ 18 w 31"/>
                <a:gd name="T27" fmla="*/ 51 h 68"/>
                <a:gd name="T28" fmla="*/ 19 w 31"/>
                <a:gd name="T29" fmla="*/ 59 h 68"/>
                <a:gd name="T30" fmla="*/ 25 w 31"/>
                <a:gd name="T31" fmla="*/ 61 h 68"/>
                <a:gd name="T32" fmla="*/ 31 w 31"/>
                <a:gd name="T33" fmla="*/ 59 h 68"/>
                <a:gd name="T34" fmla="*/ 31 w 31"/>
                <a:gd name="T35"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68">
                  <a:moveTo>
                    <a:pt x="31" y="66"/>
                  </a:moveTo>
                  <a:cubicBezTo>
                    <a:pt x="29" y="68"/>
                    <a:pt x="26" y="68"/>
                    <a:pt x="23" y="68"/>
                  </a:cubicBezTo>
                  <a:cubicBezTo>
                    <a:pt x="14" y="68"/>
                    <a:pt x="9" y="63"/>
                    <a:pt x="9" y="53"/>
                  </a:cubicBezTo>
                  <a:cubicBezTo>
                    <a:pt x="9" y="22"/>
                    <a:pt x="9" y="22"/>
                    <a:pt x="9" y="22"/>
                  </a:cubicBezTo>
                  <a:cubicBezTo>
                    <a:pt x="0" y="22"/>
                    <a:pt x="0" y="22"/>
                    <a:pt x="0" y="22"/>
                  </a:cubicBezTo>
                  <a:cubicBezTo>
                    <a:pt x="0" y="15"/>
                    <a:pt x="0" y="15"/>
                    <a:pt x="0" y="15"/>
                  </a:cubicBezTo>
                  <a:cubicBezTo>
                    <a:pt x="9" y="15"/>
                    <a:pt x="9" y="15"/>
                    <a:pt x="9" y="15"/>
                  </a:cubicBezTo>
                  <a:cubicBezTo>
                    <a:pt x="9" y="2"/>
                    <a:pt x="9" y="2"/>
                    <a:pt x="9" y="2"/>
                  </a:cubicBezTo>
                  <a:cubicBezTo>
                    <a:pt x="12" y="1"/>
                    <a:pt x="15" y="0"/>
                    <a:pt x="18" y="0"/>
                  </a:cubicBezTo>
                  <a:cubicBezTo>
                    <a:pt x="18" y="15"/>
                    <a:pt x="18" y="15"/>
                    <a:pt x="18" y="15"/>
                  </a:cubicBezTo>
                  <a:cubicBezTo>
                    <a:pt x="31" y="15"/>
                    <a:pt x="31" y="15"/>
                    <a:pt x="31" y="15"/>
                  </a:cubicBezTo>
                  <a:cubicBezTo>
                    <a:pt x="31" y="22"/>
                    <a:pt x="31" y="22"/>
                    <a:pt x="31" y="22"/>
                  </a:cubicBezTo>
                  <a:cubicBezTo>
                    <a:pt x="18" y="22"/>
                    <a:pt x="18" y="22"/>
                    <a:pt x="18" y="22"/>
                  </a:cubicBezTo>
                  <a:cubicBezTo>
                    <a:pt x="18" y="51"/>
                    <a:pt x="18" y="51"/>
                    <a:pt x="18" y="51"/>
                  </a:cubicBezTo>
                  <a:cubicBezTo>
                    <a:pt x="18" y="55"/>
                    <a:pt x="18" y="57"/>
                    <a:pt x="19" y="59"/>
                  </a:cubicBezTo>
                  <a:cubicBezTo>
                    <a:pt x="21" y="60"/>
                    <a:pt x="23" y="61"/>
                    <a:pt x="25" y="61"/>
                  </a:cubicBezTo>
                  <a:cubicBezTo>
                    <a:pt x="27" y="61"/>
                    <a:pt x="29" y="60"/>
                    <a:pt x="31" y="59"/>
                  </a:cubicBezTo>
                  <a:lnTo>
                    <a:pt x="31"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 name="Freeform 31"/>
            <p:cNvSpPr>
              <a:spLocks/>
            </p:cNvSpPr>
            <p:nvPr/>
          </p:nvSpPr>
          <p:spPr bwMode="auto">
            <a:xfrm>
              <a:off x="1713" y="-779"/>
              <a:ext cx="265" cy="496"/>
            </a:xfrm>
            <a:custGeom>
              <a:avLst/>
              <a:gdLst>
                <a:gd name="T0" fmla="*/ 112 w 112"/>
                <a:gd name="T1" fmla="*/ 155 h 209"/>
                <a:gd name="T2" fmla="*/ 97 w 112"/>
                <a:gd name="T3" fmla="*/ 193 h 209"/>
                <a:gd name="T4" fmla="*/ 45 w 112"/>
                <a:gd name="T5" fmla="*/ 209 h 209"/>
                <a:gd name="T6" fmla="*/ 20 w 112"/>
                <a:gd name="T7" fmla="*/ 205 h 209"/>
                <a:gd name="T8" fmla="*/ 0 w 112"/>
                <a:gd name="T9" fmla="*/ 197 h 209"/>
                <a:gd name="T10" fmla="*/ 0 w 112"/>
                <a:gd name="T11" fmla="*/ 169 h 209"/>
                <a:gd name="T12" fmla="*/ 24 w 112"/>
                <a:gd name="T13" fmla="*/ 183 h 209"/>
                <a:gd name="T14" fmla="*/ 49 w 112"/>
                <a:gd name="T15" fmla="*/ 188 h 209"/>
                <a:gd name="T16" fmla="*/ 87 w 112"/>
                <a:gd name="T17" fmla="*/ 157 h 209"/>
                <a:gd name="T18" fmla="*/ 78 w 112"/>
                <a:gd name="T19" fmla="*/ 134 h 209"/>
                <a:gd name="T20" fmla="*/ 45 w 112"/>
                <a:gd name="T21" fmla="*/ 112 h 209"/>
                <a:gd name="T22" fmla="*/ 10 w 112"/>
                <a:gd name="T23" fmla="*/ 85 h 209"/>
                <a:gd name="T24" fmla="*/ 0 w 112"/>
                <a:gd name="T25" fmla="*/ 54 h 209"/>
                <a:gd name="T26" fmla="*/ 17 w 112"/>
                <a:gd name="T27" fmla="*/ 16 h 209"/>
                <a:gd name="T28" fmla="*/ 64 w 112"/>
                <a:gd name="T29" fmla="*/ 0 h 209"/>
                <a:gd name="T30" fmla="*/ 104 w 112"/>
                <a:gd name="T31" fmla="*/ 8 h 209"/>
                <a:gd name="T32" fmla="*/ 104 w 112"/>
                <a:gd name="T33" fmla="*/ 34 h 209"/>
                <a:gd name="T34" fmla="*/ 63 w 112"/>
                <a:gd name="T35" fmla="*/ 22 h 209"/>
                <a:gd name="T36" fmla="*/ 35 w 112"/>
                <a:gd name="T37" fmla="*/ 31 h 209"/>
                <a:gd name="T38" fmla="*/ 25 w 112"/>
                <a:gd name="T39" fmla="*/ 52 h 209"/>
                <a:gd name="T40" fmla="*/ 34 w 112"/>
                <a:gd name="T41" fmla="*/ 76 h 209"/>
                <a:gd name="T42" fmla="*/ 64 w 112"/>
                <a:gd name="T43" fmla="*/ 96 h 209"/>
                <a:gd name="T44" fmla="*/ 100 w 112"/>
                <a:gd name="T45" fmla="*/ 122 h 209"/>
                <a:gd name="T46" fmla="*/ 112 w 112"/>
                <a:gd name="T47" fmla="*/ 15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209">
                  <a:moveTo>
                    <a:pt x="112" y="155"/>
                  </a:moveTo>
                  <a:cubicBezTo>
                    <a:pt x="112" y="170"/>
                    <a:pt x="107" y="183"/>
                    <a:pt x="97" y="193"/>
                  </a:cubicBezTo>
                  <a:cubicBezTo>
                    <a:pt x="85" y="204"/>
                    <a:pt x="68" y="209"/>
                    <a:pt x="45" y="209"/>
                  </a:cubicBezTo>
                  <a:cubicBezTo>
                    <a:pt x="38" y="209"/>
                    <a:pt x="29" y="208"/>
                    <a:pt x="20" y="205"/>
                  </a:cubicBezTo>
                  <a:cubicBezTo>
                    <a:pt x="11" y="203"/>
                    <a:pt x="4" y="200"/>
                    <a:pt x="0" y="197"/>
                  </a:cubicBezTo>
                  <a:cubicBezTo>
                    <a:pt x="0" y="169"/>
                    <a:pt x="0" y="169"/>
                    <a:pt x="0" y="169"/>
                  </a:cubicBezTo>
                  <a:cubicBezTo>
                    <a:pt x="6" y="175"/>
                    <a:pt x="14" y="180"/>
                    <a:pt x="24" y="183"/>
                  </a:cubicBezTo>
                  <a:cubicBezTo>
                    <a:pt x="32" y="186"/>
                    <a:pt x="41" y="188"/>
                    <a:pt x="49" y="188"/>
                  </a:cubicBezTo>
                  <a:cubicBezTo>
                    <a:pt x="74" y="188"/>
                    <a:pt x="87" y="178"/>
                    <a:pt x="87" y="157"/>
                  </a:cubicBezTo>
                  <a:cubicBezTo>
                    <a:pt x="87" y="149"/>
                    <a:pt x="84" y="141"/>
                    <a:pt x="78" y="134"/>
                  </a:cubicBezTo>
                  <a:cubicBezTo>
                    <a:pt x="72" y="128"/>
                    <a:pt x="61" y="121"/>
                    <a:pt x="45" y="112"/>
                  </a:cubicBezTo>
                  <a:cubicBezTo>
                    <a:pt x="28" y="102"/>
                    <a:pt x="17" y="93"/>
                    <a:pt x="10" y="85"/>
                  </a:cubicBezTo>
                  <a:cubicBezTo>
                    <a:pt x="4" y="76"/>
                    <a:pt x="0" y="66"/>
                    <a:pt x="0" y="54"/>
                  </a:cubicBezTo>
                  <a:cubicBezTo>
                    <a:pt x="0" y="39"/>
                    <a:pt x="6" y="26"/>
                    <a:pt x="17" y="16"/>
                  </a:cubicBezTo>
                  <a:cubicBezTo>
                    <a:pt x="29" y="6"/>
                    <a:pt x="45" y="0"/>
                    <a:pt x="64" y="0"/>
                  </a:cubicBezTo>
                  <a:cubicBezTo>
                    <a:pt x="82" y="0"/>
                    <a:pt x="95" y="3"/>
                    <a:pt x="104" y="8"/>
                  </a:cubicBezTo>
                  <a:cubicBezTo>
                    <a:pt x="104" y="34"/>
                    <a:pt x="104" y="34"/>
                    <a:pt x="104" y="34"/>
                  </a:cubicBezTo>
                  <a:cubicBezTo>
                    <a:pt x="93" y="26"/>
                    <a:pt x="80" y="22"/>
                    <a:pt x="63" y="22"/>
                  </a:cubicBezTo>
                  <a:cubicBezTo>
                    <a:pt x="51" y="22"/>
                    <a:pt x="42" y="25"/>
                    <a:pt x="35" y="31"/>
                  </a:cubicBezTo>
                  <a:cubicBezTo>
                    <a:pt x="28" y="36"/>
                    <a:pt x="25" y="43"/>
                    <a:pt x="25" y="52"/>
                  </a:cubicBezTo>
                  <a:cubicBezTo>
                    <a:pt x="25" y="62"/>
                    <a:pt x="28" y="69"/>
                    <a:pt x="34" y="76"/>
                  </a:cubicBezTo>
                  <a:cubicBezTo>
                    <a:pt x="39" y="81"/>
                    <a:pt x="49" y="88"/>
                    <a:pt x="64" y="96"/>
                  </a:cubicBezTo>
                  <a:cubicBezTo>
                    <a:pt x="81" y="105"/>
                    <a:pt x="93" y="114"/>
                    <a:pt x="100" y="122"/>
                  </a:cubicBezTo>
                  <a:cubicBezTo>
                    <a:pt x="108" y="132"/>
                    <a:pt x="112" y="143"/>
                    <a:pt x="112" y="1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 name="Freeform 32"/>
            <p:cNvSpPr>
              <a:spLocks/>
            </p:cNvSpPr>
            <p:nvPr/>
          </p:nvSpPr>
          <p:spPr bwMode="auto">
            <a:xfrm>
              <a:off x="1994" y="-634"/>
              <a:ext cx="322" cy="504"/>
            </a:xfrm>
            <a:custGeom>
              <a:avLst/>
              <a:gdLst>
                <a:gd name="T0" fmla="*/ 136 w 136"/>
                <a:gd name="T1" fmla="*/ 0 h 212"/>
                <a:gd name="T2" fmla="*/ 70 w 136"/>
                <a:gd name="T3" fmla="*/ 168 h 212"/>
                <a:gd name="T4" fmla="*/ 20 w 136"/>
                <a:gd name="T5" fmla="*/ 212 h 212"/>
                <a:gd name="T6" fmla="*/ 5 w 136"/>
                <a:gd name="T7" fmla="*/ 210 h 212"/>
                <a:gd name="T8" fmla="*/ 5 w 136"/>
                <a:gd name="T9" fmla="*/ 190 h 212"/>
                <a:gd name="T10" fmla="*/ 19 w 136"/>
                <a:gd name="T11" fmla="*/ 192 h 212"/>
                <a:gd name="T12" fmla="*/ 45 w 136"/>
                <a:gd name="T13" fmla="*/ 172 h 212"/>
                <a:gd name="T14" fmla="*/ 57 w 136"/>
                <a:gd name="T15" fmla="*/ 144 h 212"/>
                <a:gd name="T16" fmla="*/ 0 w 136"/>
                <a:gd name="T17" fmla="*/ 0 h 212"/>
                <a:gd name="T18" fmla="*/ 26 w 136"/>
                <a:gd name="T19" fmla="*/ 0 h 212"/>
                <a:gd name="T20" fmla="*/ 65 w 136"/>
                <a:gd name="T21" fmla="*/ 111 h 212"/>
                <a:gd name="T22" fmla="*/ 68 w 136"/>
                <a:gd name="T23" fmla="*/ 122 h 212"/>
                <a:gd name="T24" fmla="*/ 69 w 136"/>
                <a:gd name="T25" fmla="*/ 122 h 212"/>
                <a:gd name="T26" fmla="*/ 72 w 136"/>
                <a:gd name="T27" fmla="*/ 112 h 212"/>
                <a:gd name="T28" fmla="*/ 112 w 136"/>
                <a:gd name="T29" fmla="*/ 0 h 212"/>
                <a:gd name="T30" fmla="*/ 136 w 136"/>
                <a:gd name="T3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12">
                  <a:moveTo>
                    <a:pt x="136" y="0"/>
                  </a:moveTo>
                  <a:cubicBezTo>
                    <a:pt x="70" y="168"/>
                    <a:pt x="70" y="168"/>
                    <a:pt x="70" y="168"/>
                  </a:cubicBezTo>
                  <a:cubicBezTo>
                    <a:pt x="58" y="197"/>
                    <a:pt x="42" y="212"/>
                    <a:pt x="20" y="212"/>
                  </a:cubicBezTo>
                  <a:cubicBezTo>
                    <a:pt x="14" y="212"/>
                    <a:pt x="9" y="212"/>
                    <a:pt x="5" y="210"/>
                  </a:cubicBezTo>
                  <a:cubicBezTo>
                    <a:pt x="5" y="190"/>
                    <a:pt x="5" y="190"/>
                    <a:pt x="5" y="190"/>
                  </a:cubicBezTo>
                  <a:cubicBezTo>
                    <a:pt x="10" y="191"/>
                    <a:pt x="15" y="192"/>
                    <a:pt x="19" y="192"/>
                  </a:cubicBezTo>
                  <a:cubicBezTo>
                    <a:pt x="31" y="192"/>
                    <a:pt x="39" y="185"/>
                    <a:pt x="45" y="172"/>
                  </a:cubicBezTo>
                  <a:cubicBezTo>
                    <a:pt x="57" y="144"/>
                    <a:pt x="57" y="144"/>
                    <a:pt x="57" y="144"/>
                  </a:cubicBezTo>
                  <a:cubicBezTo>
                    <a:pt x="0" y="0"/>
                    <a:pt x="0" y="0"/>
                    <a:pt x="0" y="0"/>
                  </a:cubicBezTo>
                  <a:cubicBezTo>
                    <a:pt x="26" y="0"/>
                    <a:pt x="26" y="0"/>
                    <a:pt x="26" y="0"/>
                  </a:cubicBezTo>
                  <a:cubicBezTo>
                    <a:pt x="65" y="111"/>
                    <a:pt x="65" y="111"/>
                    <a:pt x="65" y="111"/>
                  </a:cubicBezTo>
                  <a:cubicBezTo>
                    <a:pt x="66" y="113"/>
                    <a:pt x="67" y="117"/>
                    <a:pt x="68" y="122"/>
                  </a:cubicBezTo>
                  <a:cubicBezTo>
                    <a:pt x="69" y="122"/>
                    <a:pt x="69" y="122"/>
                    <a:pt x="69" y="122"/>
                  </a:cubicBezTo>
                  <a:cubicBezTo>
                    <a:pt x="69" y="120"/>
                    <a:pt x="70" y="116"/>
                    <a:pt x="72" y="112"/>
                  </a:cubicBezTo>
                  <a:cubicBezTo>
                    <a:pt x="112" y="0"/>
                    <a:pt x="112" y="0"/>
                    <a:pt x="112" y="0"/>
                  </a:cubicBezTo>
                  <a:lnTo>
                    <a:pt x="1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 name="Freeform 33"/>
            <p:cNvSpPr>
              <a:spLocks/>
            </p:cNvSpPr>
            <p:nvPr/>
          </p:nvSpPr>
          <p:spPr bwMode="auto">
            <a:xfrm>
              <a:off x="2333" y="-641"/>
              <a:ext cx="208" cy="358"/>
            </a:xfrm>
            <a:custGeom>
              <a:avLst/>
              <a:gdLst>
                <a:gd name="T0" fmla="*/ 88 w 88"/>
                <a:gd name="T1" fmla="*/ 109 h 151"/>
                <a:gd name="T2" fmla="*/ 75 w 88"/>
                <a:gd name="T3" fmla="*/ 138 h 151"/>
                <a:gd name="T4" fmla="*/ 35 w 88"/>
                <a:gd name="T5" fmla="*/ 151 h 151"/>
                <a:gd name="T6" fmla="*/ 0 w 88"/>
                <a:gd name="T7" fmla="*/ 142 h 151"/>
                <a:gd name="T8" fmla="*/ 0 w 88"/>
                <a:gd name="T9" fmla="*/ 118 h 151"/>
                <a:gd name="T10" fmla="*/ 37 w 88"/>
                <a:gd name="T11" fmla="*/ 131 h 151"/>
                <a:gd name="T12" fmla="*/ 64 w 88"/>
                <a:gd name="T13" fmla="*/ 111 h 151"/>
                <a:gd name="T14" fmla="*/ 58 w 88"/>
                <a:gd name="T15" fmla="*/ 97 h 151"/>
                <a:gd name="T16" fmla="*/ 35 w 88"/>
                <a:gd name="T17" fmla="*/ 84 h 151"/>
                <a:gd name="T18" fmla="*/ 9 w 88"/>
                <a:gd name="T19" fmla="*/ 68 h 151"/>
                <a:gd name="T20" fmla="*/ 0 w 88"/>
                <a:gd name="T21" fmla="*/ 42 h 151"/>
                <a:gd name="T22" fmla="*/ 14 w 88"/>
                <a:gd name="T23" fmla="*/ 12 h 151"/>
                <a:gd name="T24" fmla="*/ 51 w 88"/>
                <a:gd name="T25" fmla="*/ 0 h 151"/>
                <a:gd name="T26" fmla="*/ 81 w 88"/>
                <a:gd name="T27" fmla="*/ 7 h 151"/>
                <a:gd name="T28" fmla="*/ 81 w 88"/>
                <a:gd name="T29" fmla="*/ 30 h 151"/>
                <a:gd name="T30" fmla="*/ 49 w 88"/>
                <a:gd name="T31" fmla="*/ 20 h 151"/>
                <a:gd name="T32" fmla="*/ 30 w 88"/>
                <a:gd name="T33" fmla="*/ 25 h 151"/>
                <a:gd name="T34" fmla="*/ 24 w 88"/>
                <a:gd name="T35" fmla="*/ 40 h 151"/>
                <a:gd name="T36" fmla="*/ 29 w 88"/>
                <a:gd name="T37" fmla="*/ 55 h 151"/>
                <a:gd name="T38" fmla="*/ 51 w 88"/>
                <a:gd name="T39" fmla="*/ 67 h 151"/>
                <a:gd name="T40" fmla="*/ 78 w 88"/>
                <a:gd name="T41" fmla="*/ 83 h 151"/>
                <a:gd name="T42" fmla="*/ 88 w 88"/>
                <a:gd name="T43" fmla="*/ 10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1">
                  <a:moveTo>
                    <a:pt x="88" y="109"/>
                  </a:moveTo>
                  <a:cubicBezTo>
                    <a:pt x="88" y="121"/>
                    <a:pt x="84" y="131"/>
                    <a:pt x="75" y="138"/>
                  </a:cubicBezTo>
                  <a:cubicBezTo>
                    <a:pt x="65" y="147"/>
                    <a:pt x="52" y="151"/>
                    <a:pt x="35" y="151"/>
                  </a:cubicBezTo>
                  <a:cubicBezTo>
                    <a:pt x="22" y="151"/>
                    <a:pt x="10" y="148"/>
                    <a:pt x="0" y="142"/>
                  </a:cubicBezTo>
                  <a:cubicBezTo>
                    <a:pt x="0" y="118"/>
                    <a:pt x="0" y="118"/>
                    <a:pt x="0" y="118"/>
                  </a:cubicBezTo>
                  <a:cubicBezTo>
                    <a:pt x="11" y="127"/>
                    <a:pt x="23" y="131"/>
                    <a:pt x="37" y="131"/>
                  </a:cubicBezTo>
                  <a:cubicBezTo>
                    <a:pt x="55" y="131"/>
                    <a:pt x="64" y="125"/>
                    <a:pt x="64" y="111"/>
                  </a:cubicBezTo>
                  <a:cubicBezTo>
                    <a:pt x="64" y="106"/>
                    <a:pt x="62" y="101"/>
                    <a:pt x="58" y="97"/>
                  </a:cubicBezTo>
                  <a:cubicBezTo>
                    <a:pt x="54" y="94"/>
                    <a:pt x="47" y="89"/>
                    <a:pt x="35" y="84"/>
                  </a:cubicBezTo>
                  <a:cubicBezTo>
                    <a:pt x="23" y="79"/>
                    <a:pt x="14" y="73"/>
                    <a:pt x="9" y="68"/>
                  </a:cubicBezTo>
                  <a:cubicBezTo>
                    <a:pt x="3" y="61"/>
                    <a:pt x="0" y="52"/>
                    <a:pt x="0" y="42"/>
                  </a:cubicBezTo>
                  <a:cubicBezTo>
                    <a:pt x="0" y="30"/>
                    <a:pt x="5" y="20"/>
                    <a:pt x="14" y="12"/>
                  </a:cubicBezTo>
                  <a:cubicBezTo>
                    <a:pt x="24" y="4"/>
                    <a:pt x="36" y="0"/>
                    <a:pt x="51" y="0"/>
                  </a:cubicBezTo>
                  <a:cubicBezTo>
                    <a:pt x="62" y="0"/>
                    <a:pt x="72" y="2"/>
                    <a:pt x="81" y="7"/>
                  </a:cubicBezTo>
                  <a:cubicBezTo>
                    <a:pt x="81" y="30"/>
                    <a:pt x="81" y="30"/>
                    <a:pt x="81" y="30"/>
                  </a:cubicBezTo>
                  <a:cubicBezTo>
                    <a:pt x="72" y="23"/>
                    <a:pt x="61" y="20"/>
                    <a:pt x="49" y="20"/>
                  </a:cubicBezTo>
                  <a:cubicBezTo>
                    <a:pt x="41" y="20"/>
                    <a:pt x="35" y="22"/>
                    <a:pt x="30" y="25"/>
                  </a:cubicBezTo>
                  <a:cubicBezTo>
                    <a:pt x="26" y="29"/>
                    <a:pt x="24" y="34"/>
                    <a:pt x="24" y="40"/>
                  </a:cubicBezTo>
                  <a:cubicBezTo>
                    <a:pt x="24" y="46"/>
                    <a:pt x="25" y="51"/>
                    <a:pt x="29" y="55"/>
                  </a:cubicBezTo>
                  <a:cubicBezTo>
                    <a:pt x="33" y="58"/>
                    <a:pt x="40" y="62"/>
                    <a:pt x="51" y="67"/>
                  </a:cubicBezTo>
                  <a:cubicBezTo>
                    <a:pt x="63" y="72"/>
                    <a:pt x="72" y="77"/>
                    <a:pt x="78" y="83"/>
                  </a:cubicBezTo>
                  <a:cubicBezTo>
                    <a:pt x="85" y="89"/>
                    <a:pt x="88" y="98"/>
                    <a:pt x="88" y="1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 name="Freeform 34"/>
            <p:cNvSpPr>
              <a:spLocks/>
            </p:cNvSpPr>
            <p:nvPr/>
          </p:nvSpPr>
          <p:spPr bwMode="auto">
            <a:xfrm>
              <a:off x="2560" y="-734"/>
              <a:ext cx="198" cy="451"/>
            </a:xfrm>
            <a:custGeom>
              <a:avLst/>
              <a:gdLst>
                <a:gd name="T0" fmla="*/ 84 w 84"/>
                <a:gd name="T1" fmla="*/ 185 h 190"/>
                <a:gd name="T2" fmla="*/ 62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1" y="190"/>
                    <a:pt x="62" y="190"/>
                  </a:cubicBezTo>
                  <a:cubicBezTo>
                    <a:pt x="37"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49" y="160"/>
                    <a:pt x="53" y="164"/>
                  </a:cubicBezTo>
                  <a:cubicBezTo>
                    <a:pt x="56" y="168"/>
                    <a:pt x="61"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 name="Freeform 35"/>
            <p:cNvSpPr>
              <a:spLocks noEditPoints="1"/>
            </p:cNvSpPr>
            <p:nvPr/>
          </p:nvSpPr>
          <p:spPr bwMode="auto">
            <a:xfrm>
              <a:off x="2784" y="-641"/>
              <a:ext cx="298" cy="358"/>
            </a:xfrm>
            <a:custGeom>
              <a:avLst/>
              <a:gdLst>
                <a:gd name="T0" fmla="*/ 126 w 126"/>
                <a:gd name="T1" fmla="*/ 81 h 151"/>
                <a:gd name="T2" fmla="*/ 24 w 126"/>
                <a:gd name="T3" fmla="*/ 81 h 151"/>
                <a:gd name="T4" fmla="*/ 37 w 126"/>
                <a:gd name="T5" fmla="*/ 118 h 151"/>
                <a:gd name="T6" fmla="*/ 71 w 126"/>
                <a:gd name="T7" fmla="*/ 131 h 151"/>
                <a:gd name="T8" fmla="*/ 116 w 126"/>
                <a:gd name="T9" fmla="*/ 116 h 151"/>
                <a:gd name="T10" fmla="*/ 116 w 126"/>
                <a:gd name="T11" fmla="*/ 137 h 151"/>
                <a:gd name="T12" fmla="*/ 66 w 126"/>
                <a:gd name="T13" fmla="*/ 151 h 151"/>
                <a:gd name="T14" fmla="*/ 19 w 126"/>
                <a:gd name="T15" fmla="*/ 132 h 151"/>
                <a:gd name="T16" fmla="*/ 0 w 126"/>
                <a:gd name="T17" fmla="*/ 76 h 151"/>
                <a:gd name="T18" fmla="*/ 20 w 126"/>
                <a:gd name="T19" fmla="*/ 20 h 151"/>
                <a:gd name="T20" fmla="*/ 66 w 126"/>
                <a:gd name="T21" fmla="*/ 0 h 151"/>
                <a:gd name="T22" fmla="*/ 111 w 126"/>
                <a:gd name="T23" fmla="*/ 20 h 151"/>
                <a:gd name="T24" fmla="*/ 126 w 126"/>
                <a:gd name="T25" fmla="*/ 69 h 151"/>
                <a:gd name="T26" fmla="*/ 126 w 126"/>
                <a:gd name="T27" fmla="*/ 81 h 151"/>
                <a:gd name="T28" fmla="*/ 102 w 126"/>
                <a:gd name="T29" fmla="*/ 62 h 151"/>
                <a:gd name="T30" fmla="*/ 93 w 126"/>
                <a:gd name="T31" fmla="*/ 31 h 151"/>
                <a:gd name="T32" fmla="*/ 66 w 126"/>
                <a:gd name="T33" fmla="*/ 20 h 151"/>
                <a:gd name="T34" fmla="*/ 38 w 126"/>
                <a:gd name="T35" fmla="*/ 31 h 151"/>
                <a:gd name="T36" fmla="*/ 24 w 126"/>
                <a:gd name="T37" fmla="*/ 62 h 151"/>
                <a:gd name="T38" fmla="*/ 102 w 126"/>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51">
                  <a:moveTo>
                    <a:pt x="126" y="81"/>
                  </a:moveTo>
                  <a:cubicBezTo>
                    <a:pt x="24" y="81"/>
                    <a:pt x="24" y="81"/>
                    <a:pt x="24" y="81"/>
                  </a:cubicBezTo>
                  <a:cubicBezTo>
                    <a:pt x="24" y="97"/>
                    <a:pt x="29" y="110"/>
                    <a:pt x="37" y="118"/>
                  </a:cubicBezTo>
                  <a:cubicBezTo>
                    <a:pt x="45" y="127"/>
                    <a:pt x="57" y="131"/>
                    <a:pt x="71" y="131"/>
                  </a:cubicBezTo>
                  <a:cubicBezTo>
                    <a:pt x="87" y="131"/>
                    <a:pt x="102" y="126"/>
                    <a:pt x="116" y="116"/>
                  </a:cubicBezTo>
                  <a:cubicBezTo>
                    <a:pt x="116" y="137"/>
                    <a:pt x="116" y="137"/>
                    <a:pt x="116" y="137"/>
                  </a:cubicBezTo>
                  <a:cubicBezTo>
                    <a:pt x="103" y="146"/>
                    <a:pt x="86" y="151"/>
                    <a:pt x="66" y="151"/>
                  </a:cubicBezTo>
                  <a:cubicBezTo>
                    <a:pt x="46" y="151"/>
                    <a:pt x="30" y="145"/>
                    <a:pt x="19" y="132"/>
                  </a:cubicBezTo>
                  <a:cubicBezTo>
                    <a:pt x="6" y="119"/>
                    <a:pt x="0" y="101"/>
                    <a:pt x="0" y="76"/>
                  </a:cubicBezTo>
                  <a:cubicBezTo>
                    <a:pt x="0" y="53"/>
                    <a:pt x="7" y="34"/>
                    <a:pt x="20" y="20"/>
                  </a:cubicBezTo>
                  <a:cubicBezTo>
                    <a:pt x="33" y="7"/>
                    <a:pt x="48" y="0"/>
                    <a:pt x="66" y="0"/>
                  </a:cubicBezTo>
                  <a:cubicBezTo>
                    <a:pt x="86" y="0"/>
                    <a:pt x="101" y="6"/>
                    <a:pt x="111" y="20"/>
                  </a:cubicBezTo>
                  <a:cubicBezTo>
                    <a:pt x="121" y="32"/>
                    <a:pt x="126" y="48"/>
                    <a:pt x="126" y="69"/>
                  </a:cubicBezTo>
                  <a:lnTo>
                    <a:pt x="126" y="81"/>
                  </a:lnTo>
                  <a:close/>
                  <a:moveTo>
                    <a:pt x="102" y="62"/>
                  </a:moveTo>
                  <a:cubicBezTo>
                    <a:pt x="102" y="49"/>
                    <a:pt x="99" y="38"/>
                    <a:pt x="93" y="31"/>
                  </a:cubicBezTo>
                  <a:cubicBezTo>
                    <a:pt x="87" y="23"/>
                    <a:pt x="78" y="20"/>
                    <a:pt x="66" y="20"/>
                  </a:cubicBezTo>
                  <a:cubicBezTo>
                    <a:pt x="55" y="20"/>
                    <a:pt x="46" y="24"/>
                    <a:pt x="38" y="31"/>
                  </a:cubicBezTo>
                  <a:cubicBezTo>
                    <a:pt x="31" y="39"/>
                    <a:pt x="26" y="49"/>
                    <a:pt x="24" y="62"/>
                  </a:cubicBezTo>
                  <a:lnTo>
                    <a:pt x="102"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 name="Freeform 36"/>
            <p:cNvSpPr>
              <a:spLocks/>
            </p:cNvSpPr>
            <p:nvPr/>
          </p:nvSpPr>
          <p:spPr bwMode="auto">
            <a:xfrm>
              <a:off x="3142" y="-641"/>
              <a:ext cx="482" cy="349"/>
            </a:xfrm>
            <a:custGeom>
              <a:avLst/>
              <a:gdLst>
                <a:gd name="T0" fmla="*/ 204 w 204"/>
                <a:gd name="T1" fmla="*/ 147 h 147"/>
                <a:gd name="T2" fmla="*/ 181 w 204"/>
                <a:gd name="T3" fmla="*/ 147 h 147"/>
                <a:gd name="T4" fmla="*/ 181 w 204"/>
                <a:gd name="T5" fmla="*/ 65 h 147"/>
                <a:gd name="T6" fmla="*/ 173 w 204"/>
                <a:gd name="T7" fmla="*/ 29 h 147"/>
                <a:gd name="T8" fmla="*/ 149 w 204"/>
                <a:gd name="T9" fmla="*/ 20 h 147"/>
                <a:gd name="T10" fmla="*/ 124 w 204"/>
                <a:gd name="T11" fmla="*/ 33 h 147"/>
                <a:gd name="T12" fmla="*/ 114 w 204"/>
                <a:gd name="T13" fmla="*/ 65 h 147"/>
                <a:gd name="T14" fmla="*/ 114 w 204"/>
                <a:gd name="T15" fmla="*/ 147 h 147"/>
                <a:gd name="T16" fmla="*/ 91 w 204"/>
                <a:gd name="T17" fmla="*/ 147 h 147"/>
                <a:gd name="T18" fmla="*/ 91 w 204"/>
                <a:gd name="T19" fmla="*/ 62 h 147"/>
                <a:gd name="T20" fmla="*/ 58 w 204"/>
                <a:gd name="T21" fmla="*/ 20 h 147"/>
                <a:gd name="T22" fmla="*/ 33 w 204"/>
                <a:gd name="T23" fmla="*/ 32 h 147"/>
                <a:gd name="T24" fmla="*/ 23 w 204"/>
                <a:gd name="T25" fmla="*/ 65 h 147"/>
                <a:gd name="T26" fmla="*/ 23 w 204"/>
                <a:gd name="T27" fmla="*/ 147 h 147"/>
                <a:gd name="T28" fmla="*/ 0 w 204"/>
                <a:gd name="T29" fmla="*/ 147 h 147"/>
                <a:gd name="T30" fmla="*/ 0 w 204"/>
                <a:gd name="T31" fmla="*/ 3 h 147"/>
                <a:gd name="T32" fmla="*/ 23 w 204"/>
                <a:gd name="T33" fmla="*/ 3 h 147"/>
                <a:gd name="T34" fmla="*/ 23 w 204"/>
                <a:gd name="T35" fmla="*/ 26 h 147"/>
                <a:gd name="T36" fmla="*/ 23 w 204"/>
                <a:gd name="T37" fmla="*/ 26 h 147"/>
                <a:gd name="T38" fmla="*/ 68 w 204"/>
                <a:gd name="T39" fmla="*/ 0 h 147"/>
                <a:gd name="T40" fmla="*/ 94 w 204"/>
                <a:gd name="T41" fmla="*/ 8 h 147"/>
                <a:gd name="T42" fmla="*/ 109 w 204"/>
                <a:gd name="T43" fmla="*/ 30 h 147"/>
                <a:gd name="T44" fmla="*/ 157 w 204"/>
                <a:gd name="T45" fmla="*/ 0 h 147"/>
                <a:gd name="T46" fmla="*/ 204 w 204"/>
                <a:gd name="T47" fmla="*/ 59 h 147"/>
                <a:gd name="T48" fmla="*/ 204 w 204"/>
                <a:gd name="T4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147">
                  <a:moveTo>
                    <a:pt x="204" y="147"/>
                  </a:moveTo>
                  <a:cubicBezTo>
                    <a:pt x="181" y="147"/>
                    <a:pt x="181" y="147"/>
                    <a:pt x="181" y="147"/>
                  </a:cubicBezTo>
                  <a:cubicBezTo>
                    <a:pt x="181" y="65"/>
                    <a:pt x="181" y="65"/>
                    <a:pt x="181" y="65"/>
                  </a:cubicBezTo>
                  <a:cubicBezTo>
                    <a:pt x="181" y="48"/>
                    <a:pt x="179" y="36"/>
                    <a:pt x="173" y="29"/>
                  </a:cubicBezTo>
                  <a:cubicBezTo>
                    <a:pt x="168" y="23"/>
                    <a:pt x="160" y="20"/>
                    <a:pt x="149" y="20"/>
                  </a:cubicBezTo>
                  <a:cubicBezTo>
                    <a:pt x="139" y="20"/>
                    <a:pt x="131" y="24"/>
                    <a:pt x="124" y="33"/>
                  </a:cubicBezTo>
                  <a:cubicBezTo>
                    <a:pt x="117" y="42"/>
                    <a:pt x="114" y="53"/>
                    <a:pt x="114" y="65"/>
                  </a:cubicBezTo>
                  <a:cubicBezTo>
                    <a:pt x="114" y="147"/>
                    <a:pt x="114" y="147"/>
                    <a:pt x="114" y="147"/>
                  </a:cubicBezTo>
                  <a:cubicBezTo>
                    <a:pt x="91" y="147"/>
                    <a:pt x="91" y="147"/>
                    <a:pt x="91" y="147"/>
                  </a:cubicBezTo>
                  <a:cubicBezTo>
                    <a:pt x="91" y="62"/>
                    <a:pt x="91" y="62"/>
                    <a:pt x="91" y="62"/>
                  </a:cubicBezTo>
                  <a:cubicBezTo>
                    <a:pt x="91" y="34"/>
                    <a:pt x="80" y="20"/>
                    <a:pt x="58" y="20"/>
                  </a:cubicBezTo>
                  <a:cubicBezTo>
                    <a:pt x="48" y="20"/>
                    <a:pt x="40" y="24"/>
                    <a:pt x="33" y="32"/>
                  </a:cubicBezTo>
                  <a:cubicBezTo>
                    <a:pt x="26"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6"/>
                    <a:pt x="23" y="26"/>
                    <a:pt x="23" y="26"/>
                  </a:cubicBezTo>
                  <a:cubicBezTo>
                    <a:pt x="23" y="26"/>
                    <a:pt x="23" y="26"/>
                    <a:pt x="23" y="26"/>
                  </a:cubicBezTo>
                  <a:cubicBezTo>
                    <a:pt x="34" y="9"/>
                    <a:pt x="49" y="0"/>
                    <a:pt x="68" y="0"/>
                  </a:cubicBezTo>
                  <a:cubicBezTo>
                    <a:pt x="78" y="0"/>
                    <a:pt x="87" y="3"/>
                    <a:pt x="94" y="8"/>
                  </a:cubicBezTo>
                  <a:cubicBezTo>
                    <a:pt x="101" y="14"/>
                    <a:pt x="106" y="21"/>
                    <a:pt x="109" y="30"/>
                  </a:cubicBezTo>
                  <a:cubicBezTo>
                    <a:pt x="120" y="10"/>
                    <a:pt x="136" y="0"/>
                    <a:pt x="157" y="0"/>
                  </a:cubicBezTo>
                  <a:cubicBezTo>
                    <a:pt x="188" y="0"/>
                    <a:pt x="204" y="20"/>
                    <a:pt x="204" y="59"/>
                  </a:cubicBezTo>
                  <a:lnTo>
                    <a:pt x="204"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 name="Freeform 37"/>
            <p:cNvSpPr>
              <a:spLocks/>
            </p:cNvSpPr>
            <p:nvPr/>
          </p:nvSpPr>
          <p:spPr bwMode="auto">
            <a:xfrm>
              <a:off x="3799" y="-779"/>
              <a:ext cx="355" cy="496"/>
            </a:xfrm>
            <a:custGeom>
              <a:avLst/>
              <a:gdLst>
                <a:gd name="T0" fmla="*/ 150 w 150"/>
                <a:gd name="T1" fmla="*/ 197 h 209"/>
                <a:gd name="T2" fmla="*/ 94 w 150"/>
                <a:gd name="T3" fmla="*/ 209 h 209"/>
                <a:gd name="T4" fmla="*/ 25 w 150"/>
                <a:gd name="T5" fmla="*/ 181 h 209"/>
                <a:gd name="T6" fmla="*/ 0 w 150"/>
                <a:gd name="T7" fmla="*/ 108 h 209"/>
                <a:gd name="T8" fmla="*/ 30 w 150"/>
                <a:gd name="T9" fmla="*/ 29 h 209"/>
                <a:gd name="T10" fmla="*/ 102 w 150"/>
                <a:gd name="T11" fmla="*/ 0 h 209"/>
                <a:gd name="T12" fmla="*/ 150 w 150"/>
                <a:gd name="T13" fmla="*/ 9 h 209"/>
                <a:gd name="T14" fmla="*/ 150 w 150"/>
                <a:gd name="T15" fmla="*/ 34 h 209"/>
                <a:gd name="T16" fmla="*/ 102 w 150"/>
                <a:gd name="T17" fmla="*/ 22 h 209"/>
                <a:gd name="T18" fmla="*/ 47 w 150"/>
                <a:gd name="T19" fmla="*/ 44 h 209"/>
                <a:gd name="T20" fmla="*/ 24 w 150"/>
                <a:gd name="T21" fmla="*/ 107 h 209"/>
                <a:gd name="T22" fmla="*/ 46 w 150"/>
                <a:gd name="T23" fmla="*/ 167 h 209"/>
                <a:gd name="T24" fmla="*/ 98 w 150"/>
                <a:gd name="T25" fmla="*/ 188 h 209"/>
                <a:gd name="T26" fmla="*/ 150 w 150"/>
                <a:gd name="T27" fmla="*/ 174 h 209"/>
                <a:gd name="T28" fmla="*/ 150 w 150"/>
                <a:gd name="T29" fmla="*/ 19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209">
                  <a:moveTo>
                    <a:pt x="150" y="197"/>
                  </a:moveTo>
                  <a:cubicBezTo>
                    <a:pt x="135" y="205"/>
                    <a:pt x="117" y="209"/>
                    <a:pt x="94" y="209"/>
                  </a:cubicBezTo>
                  <a:cubicBezTo>
                    <a:pt x="66" y="209"/>
                    <a:pt x="42" y="200"/>
                    <a:pt x="25" y="181"/>
                  </a:cubicBezTo>
                  <a:cubicBezTo>
                    <a:pt x="8" y="162"/>
                    <a:pt x="0" y="138"/>
                    <a:pt x="0" y="108"/>
                  </a:cubicBezTo>
                  <a:cubicBezTo>
                    <a:pt x="0" y="76"/>
                    <a:pt x="10" y="49"/>
                    <a:pt x="30" y="29"/>
                  </a:cubicBezTo>
                  <a:cubicBezTo>
                    <a:pt x="49" y="10"/>
                    <a:pt x="73" y="0"/>
                    <a:pt x="102" y="0"/>
                  </a:cubicBezTo>
                  <a:cubicBezTo>
                    <a:pt x="122" y="0"/>
                    <a:pt x="138" y="3"/>
                    <a:pt x="150" y="9"/>
                  </a:cubicBezTo>
                  <a:cubicBezTo>
                    <a:pt x="150" y="34"/>
                    <a:pt x="150" y="34"/>
                    <a:pt x="150" y="34"/>
                  </a:cubicBezTo>
                  <a:cubicBezTo>
                    <a:pt x="136" y="26"/>
                    <a:pt x="120" y="22"/>
                    <a:pt x="102" y="22"/>
                  </a:cubicBezTo>
                  <a:cubicBezTo>
                    <a:pt x="80" y="22"/>
                    <a:pt x="61" y="29"/>
                    <a:pt x="47" y="44"/>
                  </a:cubicBezTo>
                  <a:cubicBezTo>
                    <a:pt x="32" y="60"/>
                    <a:pt x="24" y="81"/>
                    <a:pt x="24" y="107"/>
                  </a:cubicBezTo>
                  <a:cubicBezTo>
                    <a:pt x="24" y="132"/>
                    <a:pt x="31" y="152"/>
                    <a:pt x="46" y="167"/>
                  </a:cubicBezTo>
                  <a:cubicBezTo>
                    <a:pt x="59" y="181"/>
                    <a:pt x="76" y="188"/>
                    <a:pt x="98" y="188"/>
                  </a:cubicBezTo>
                  <a:cubicBezTo>
                    <a:pt x="118" y="188"/>
                    <a:pt x="135" y="183"/>
                    <a:pt x="150" y="174"/>
                  </a:cubicBezTo>
                  <a:lnTo>
                    <a:pt x="150" y="19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 name="Freeform 38"/>
            <p:cNvSpPr>
              <a:spLocks noEditPoints="1"/>
            </p:cNvSpPr>
            <p:nvPr/>
          </p:nvSpPr>
          <p:spPr bwMode="auto">
            <a:xfrm>
              <a:off x="4199"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 name="Freeform 39"/>
            <p:cNvSpPr>
              <a:spLocks/>
            </p:cNvSpPr>
            <p:nvPr/>
          </p:nvSpPr>
          <p:spPr bwMode="auto">
            <a:xfrm>
              <a:off x="4554" y="-641"/>
              <a:ext cx="283" cy="349"/>
            </a:xfrm>
            <a:custGeom>
              <a:avLst/>
              <a:gdLst>
                <a:gd name="T0" fmla="*/ 120 w 120"/>
                <a:gd name="T1" fmla="*/ 147 h 147"/>
                <a:gd name="T2" fmla="*/ 97 w 120"/>
                <a:gd name="T3" fmla="*/ 147 h 147"/>
                <a:gd name="T4" fmla="*/ 97 w 120"/>
                <a:gd name="T5" fmla="*/ 65 h 147"/>
                <a:gd name="T6" fmla="*/ 63 w 120"/>
                <a:gd name="T7" fmla="*/ 20 h 147"/>
                <a:gd name="T8" fmla="*/ 35 w 120"/>
                <a:gd name="T9" fmla="*/ 33 h 147"/>
                <a:gd name="T10" fmla="*/ 23 w 120"/>
                <a:gd name="T11" fmla="*/ 65 h 147"/>
                <a:gd name="T12" fmla="*/ 23 w 120"/>
                <a:gd name="T13" fmla="*/ 147 h 147"/>
                <a:gd name="T14" fmla="*/ 0 w 120"/>
                <a:gd name="T15" fmla="*/ 147 h 147"/>
                <a:gd name="T16" fmla="*/ 0 w 120"/>
                <a:gd name="T17" fmla="*/ 3 h 147"/>
                <a:gd name="T18" fmla="*/ 23 w 120"/>
                <a:gd name="T19" fmla="*/ 3 h 147"/>
                <a:gd name="T20" fmla="*/ 23 w 120"/>
                <a:gd name="T21" fmla="*/ 27 h 147"/>
                <a:gd name="T22" fmla="*/ 24 w 120"/>
                <a:gd name="T23" fmla="*/ 27 h 147"/>
                <a:gd name="T24" fmla="*/ 71 w 120"/>
                <a:gd name="T25" fmla="*/ 0 h 147"/>
                <a:gd name="T26" fmla="*/ 107 w 120"/>
                <a:gd name="T27" fmla="*/ 15 h 147"/>
                <a:gd name="T28" fmla="*/ 120 w 120"/>
                <a:gd name="T29" fmla="*/ 59 h 147"/>
                <a:gd name="T30" fmla="*/ 120 w 120"/>
                <a:gd name="T3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47">
                  <a:moveTo>
                    <a:pt x="120" y="147"/>
                  </a:moveTo>
                  <a:cubicBezTo>
                    <a:pt x="97" y="147"/>
                    <a:pt x="97" y="147"/>
                    <a:pt x="97" y="147"/>
                  </a:cubicBezTo>
                  <a:cubicBezTo>
                    <a:pt x="97" y="65"/>
                    <a:pt x="97" y="65"/>
                    <a:pt x="97" y="65"/>
                  </a:cubicBezTo>
                  <a:cubicBezTo>
                    <a:pt x="97" y="35"/>
                    <a:pt x="86" y="20"/>
                    <a:pt x="63" y="20"/>
                  </a:cubicBezTo>
                  <a:cubicBezTo>
                    <a:pt x="52" y="20"/>
                    <a:pt x="42" y="24"/>
                    <a:pt x="35" y="33"/>
                  </a:cubicBezTo>
                  <a:cubicBezTo>
                    <a:pt x="27" y="41"/>
                    <a:pt x="23" y="52"/>
                    <a:pt x="23" y="65"/>
                  </a:cubicBezTo>
                  <a:cubicBezTo>
                    <a:pt x="23" y="147"/>
                    <a:pt x="23" y="147"/>
                    <a:pt x="23" y="147"/>
                  </a:cubicBezTo>
                  <a:cubicBezTo>
                    <a:pt x="0" y="147"/>
                    <a:pt x="0" y="147"/>
                    <a:pt x="0" y="147"/>
                  </a:cubicBezTo>
                  <a:cubicBezTo>
                    <a:pt x="0" y="3"/>
                    <a:pt x="0" y="3"/>
                    <a:pt x="0" y="3"/>
                  </a:cubicBezTo>
                  <a:cubicBezTo>
                    <a:pt x="23" y="3"/>
                    <a:pt x="23" y="3"/>
                    <a:pt x="23" y="3"/>
                  </a:cubicBezTo>
                  <a:cubicBezTo>
                    <a:pt x="23" y="27"/>
                    <a:pt x="23" y="27"/>
                    <a:pt x="23" y="27"/>
                  </a:cubicBezTo>
                  <a:cubicBezTo>
                    <a:pt x="24" y="27"/>
                    <a:pt x="24" y="27"/>
                    <a:pt x="24" y="27"/>
                  </a:cubicBezTo>
                  <a:cubicBezTo>
                    <a:pt x="35" y="9"/>
                    <a:pt x="50" y="0"/>
                    <a:pt x="71" y="0"/>
                  </a:cubicBezTo>
                  <a:cubicBezTo>
                    <a:pt x="87" y="0"/>
                    <a:pt x="99" y="5"/>
                    <a:pt x="107" y="15"/>
                  </a:cubicBezTo>
                  <a:cubicBezTo>
                    <a:pt x="116" y="26"/>
                    <a:pt x="120" y="40"/>
                    <a:pt x="120" y="59"/>
                  </a:cubicBezTo>
                  <a:lnTo>
                    <a:pt x="120"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 name="Freeform 40"/>
            <p:cNvSpPr>
              <a:spLocks/>
            </p:cNvSpPr>
            <p:nvPr/>
          </p:nvSpPr>
          <p:spPr bwMode="auto">
            <a:xfrm>
              <a:off x="4878" y="-734"/>
              <a:ext cx="198" cy="451"/>
            </a:xfrm>
            <a:custGeom>
              <a:avLst/>
              <a:gdLst>
                <a:gd name="T0" fmla="*/ 84 w 84"/>
                <a:gd name="T1" fmla="*/ 185 h 190"/>
                <a:gd name="T2" fmla="*/ 63 w 84"/>
                <a:gd name="T3" fmla="*/ 190 h 190"/>
                <a:gd name="T4" fmla="*/ 25 w 84"/>
                <a:gd name="T5" fmla="*/ 147 h 190"/>
                <a:gd name="T6" fmla="*/ 25 w 84"/>
                <a:gd name="T7" fmla="*/ 62 h 190"/>
                <a:gd name="T8" fmla="*/ 0 w 84"/>
                <a:gd name="T9" fmla="*/ 62 h 190"/>
                <a:gd name="T10" fmla="*/ 0 w 84"/>
                <a:gd name="T11" fmla="*/ 42 h 190"/>
                <a:gd name="T12" fmla="*/ 25 w 84"/>
                <a:gd name="T13" fmla="*/ 42 h 190"/>
                <a:gd name="T14" fmla="*/ 25 w 84"/>
                <a:gd name="T15" fmla="*/ 7 h 190"/>
                <a:gd name="T16" fmla="*/ 48 w 84"/>
                <a:gd name="T17" fmla="*/ 0 h 190"/>
                <a:gd name="T18" fmla="*/ 48 w 84"/>
                <a:gd name="T19" fmla="*/ 42 h 190"/>
                <a:gd name="T20" fmla="*/ 84 w 84"/>
                <a:gd name="T21" fmla="*/ 42 h 190"/>
                <a:gd name="T22" fmla="*/ 84 w 84"/>
                <a:gd name="T23" fmla="*/ 62 h 190"/>
                <a:gd name="T24" fmla="*/ 48 w 84"/>
                <a:gd name="T25" fmla="*/ 62 h 190"/>
                <a:gd name="T26" fmla="*/ 48 w 84"/>
                <a:gd name="T27" fmla="*/ 143 h 190"/>
                <a:gd name="T28" fmla="*/ 53 w 84"/>
                <a:gd name="T29" fmla="*/ 164 h 190"/>
                <a:gd name="T30" fmla="*/ 69 w 84"/>
                <a:gd name="T31" fmla="*/ 170 h 190"/>
                <a:gd name="T32" fmla="*/ 84 w 84"/>
                <a:gd name="T33" fmla="*/ 165 h 190"/>
                <a:gd name="T34" fmla="*/ 84 w 84"/>
                <a:gd name="T35"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90">
                  <a:moveTo>
                    <a:pt x="84" y="185"/>
                  </a:moveTo>
                  <a:cubicBezTo>
                    <a:pt x="79" y="188"/>
                    <a:pt x="72" y="190"/>
                    <a:pt x="63" y="190"/>
                  </a:cubicBezTo>
                  <a:cubicBezTo>
                    <a:pt x="38" y="190"/>
                    <a:pt x="25" y="176"/>
                    <a:pt x="25" y="147"/>
                  </a:cubicBezTo>
                  <a:cubicBezTo>
                    <a:pt x="25" y="62"/>
                    <a:pt x="25" y="62"/>
                    <a:pt x="25" y="62"/>
                  </a:cubicBezTo>
                  <a:cubicBezTo>
                    <a:pt x="0" y="62"/>
                    <a:pt x="0" y="62"/>
                    <a:pt x="0" y="62"/>
                  </a:cubicBezTo>
                  <a:cubicBezTo>
                    <a:pt x="0" y="42"/>
                    <a:pt x="0" y="42"/>
                    <a:pt x="0" y="42"/>
                  </a:cubicBezTo>
                  <a:cubicBezTo>
                    <a:pt x="25" y="42"/>
                    <a:pt x="25" y="42"/>
                    <a:pt x="25" y="42"/>
                  </a:cubicBezTo>
                  <a:cubicBezTo>
                    <a:pt x="25" y="7"/>
                    <a:pt x="25" y="7"/>
                    <a:pt x="25" y="7"/>
                  </a:cubicBezTo>
                  <a:cubicBezTo>
                    <a:pt x="32" y="5"/>
                    <a:pt x="40" y="2"/>
                    <a:pt x="48" y="0"/>
                  </a:cubicBezTo>
                  <a:cubicBezTo>
                    <a:pt x="48" y="42"/>
                    <a:pt x="48" y="42"/>
                    <a:pt x="48" y="42"/>
                  </a:cubicBezTo>
                  <a:cubicBezTo>
                    <a:pt x="84" y="42"/>
                    <a:pt x="84" y="42"/>
                    <a:pt x="84" y="42"/>
                  </a:cubicBezTo>
                  <a:cubicBezTo>
                    <a:pt x="84" y="62"/>
                    <a:pt x="84" y="62"/>
                    <a:pt x="84" y="62"/>
                  </a:cubicBezTo>
                  <a:cubicBezTo>
                    <a:pt x="48" y="62"/>
                    <a:pt x="48" y="62"/>
                    <a:pt x="48" y="62"/>
                  </a:cubicBezTo>
                  <a:cubicBezTo>
                    <a:pt x="48" y="143"/>
                    <a:pt x="48" y="143"/>
                    <a:pt x="48" y="143"/>
                  </a:cubicBezTo>
                  <a:cubicBezTo>
                    <a:pt x="48" y="153"/>
                    <a:pt x="50" y="160"/>
                    <a:pt x="53" y="164"/>
                  </a:cubicBezTo>
                  <a:cubicBezTo>
                    <a:pt x="56" y="168"/>
                    <a:pt x="62" y="170"/>
                    <a:pt x="69" y="170"/>
                  </a:cubicBezTo>
                  <a:cubicBezTo>
                    <a:pt x="75" y="170"/>
                    <a:pt x="80" y="168"/>
                    <a:pt x="84" y="165"/>
                  </a:cubicBezTo>
                  <a:lnTo>
                    <a:pt x="84" y="1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 name="Freeform 41"/>
            <p:cNvSpPr>
              <a:spLocks noEditPoints="1"/>
            </p:cNvSpPr>
            <p:nvPr/>
          </p:nvSpPr>
          <p:spPr bwMode="auto">
            <a:xfrm>
              <a:off x="5105" y="-641"/>
              <a:ext cx="295" cy="358"/>
            </a:xfrm>
            <a:custGeom>
              <a:avLst/>
              <a:gdLst>
                <a:gd name="T0" fmla="*/ 125 w 125"/>
                <a:gd name="T1" fmla="*/ 81 h 151"/>
                <a:gd name="T2" fmla="*/ 23 w 125"/>
                <a:gd name="T3" fmla="*/ 81 h 151"/>
                <a:gd name="T4" fmla="*/ 36 w 125"/>
                <a:gd name="T5" fmla="*/ 118 h 151"/>
                <a:gd name="T6" fmla="*/ 70 w 125"/>
                <a:gd name="T7" fmla="*/ 131 h 151"/>
                <a:gd name="T8" fmla="*/ 115 w 125"/>
                <a:gd name="T9" fmla="*/ 116 h 151"/>
                <a:gd name="T10" fmla="*/ 115 w 125"/>
                <a:gd name="T11" fmla="*/ 137 h 151"/>
                <a:gd name="T12" fmla="*/ 65 w 125"/>
                <a:gd name="T13" fmla="*/ 151 h 151"/>
                <a:gd name="T14" fmla="*/ 18 w 125"/>
                <a:gd name="T15" fmla="*/ 132 h 151"/>
                <a:gd name="T16" fmla="*/ 0 w 125"/>
                <a:gd name="T17" fmla="*/ 76 h 151"/>
                <a:gd name="T18" fmla="*/ 20 w 125"/>
                <a:gd name="T19" fmla="*/ 20 h 151"/>
                <a:gd name="T20" fmla="*/ 66 w 125"/>
                <a:gd name="T21" fmla="*/ 0 h 151"/>
                <a:gd name="T22" fmla="*/ 110 w 125"/>
                <a:gd name="T23" fmla="*/ 20 h 151"/>
                <a:gd name="T24" fmla="*/ 125 w 125"/>
                <a:gd name="T25" fmla="*/ 69 h 151"/>
                <a:gd name="T26" fmla="*/ 125 w 125"/>
                <a:gd name="T27" fmla="*/ 81 h 151"/>
                <a:gd name="T28" fmla="*/ 101 w 125"/>
                <a:gd name="T29" fmla="*/ 62 h 151"/>
                <a:gd name="T30" fmla="*/ 92 w 125"/>
                <a:gd name="T31" fmla="*/ 31 h 151"/>
                <a:gd name="T32" fmla="*/ 65 w 125"/>
                <a:gd name="T33" fmla="*/ 20 h 151"/>
                <a:gd name="T34" fmla="*/ 38 w 125"/>
                <a:gd name="T35" fmla="*/ 31 h 151"/>
                <a:gd name="T36" fmla="*/ 24 w 125"/>
                <a:gd name="T37" fmla="*/ 62 h 151"/>
                <a:gd name="T38" fmla="*/ 101 w 125"/>
                <a:gd name="T39" fmla="*/ 6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51">
                  <a:moveTo>
                    <a:pt x="125" y="81"/>
                  </a:moveTo>
                  <a:cubicBezTo>
                    <a:pt x="23" y="81"/>
                    <a:pt x="23" y="81"/>
                    <a:pt x="23" y="81"/>
                  </a:cubicBezTo>
                  <a:cubicBezTo>
                    <a:pt x="24" y="97"/>
                    <a:pt x="28" y="110"/>
                    <a:pt x="36" y="118"/>
                  </a:cubicBezTo>
                  <a:cubicBezTo>
                    <a:pt x="45" y="127"/>
                    <a:pt x="56" y="131"/>
                    <a:pt x="70" y="131"/>
                  </a:cubicBezTo>
                  <a:cubicBezTo>
                    <a:pt x="87" y="131"/>
                    <a:pt x="101" y="126"/>
                    <a:pt x="115" y="116"/>
                  </a:cubicBezTo>
                  <a:cubicBezTo>
                    <a:pt x="115" y="137"/>
                    <a:pt x="115" y="137"/>
                    <a:pt x="115" y="137"/>
                  </a:cubicBezTo>
                  <a:cubicBezTo>
                    <a:pt x="102" y="146"/>
                    <a:pt x="86" y="151"/>
                    <a:pt x="65" y="151"/>
                  </a:cubicBezTo>
                  <a:cubicBezTo>
                    <a:pt x="45" y="151"/>
                    <a:pt x="30" y="145"/>
                    <a:pt x="18" y="132"/>
                  </a:cubicBezTo>
                  <a:cubicBezTo>
                    <a:pt x="6" y="119"/>
                    <a:pt x="0" y="101"/>
                    <a:pt x="0" y="76"/>
                  </a:cubicBezTo>
                  <a:cubicBezTo>
                    <a:pt x="0" y="53"/>
                    <a:pt x="6" y="34"/>
                    <a:pt x="20" y="20"/>
                  </a:cubicBezTo>
                  <a:cubicBezTo>
                    <a:pt x="32" y="7"/>
                    <a:pt x="48" y="0"/>
                    <a:pt x="66" y="0"/>
                  </a:cubicBezTo>
                  <a:cubicBezTo>
                    <a:pt x="85" y="0"/>
                    <a:pt x="100" y="6"/>
                    <a:pt x="110" y="20"/>
                  </a:cubicBezTo>
                  <a:cubicBezTo>
                    <a:pt x="120" y="32"/>
                    <a:pt x="125" y="48"/>
                    <a:pt x="125" y="69"/>
                  </a:cubicBezTo>
                  <a:lnTo>
                    <a:pt x="125" y="81"/>
                  </a:lnTo>
                  <a:close/>
                  <a:moveTo>
                    <a:pt x="101" y="62"/>
                  </a:moveTo>
                  <a:cubicBezTo>
                    <a:pt x="101" y="49"/>
                    <a:pt x="98" y="38"/>
                    <a:pt x="92" y="31"/>
                  </a:cubicBezTo>
                  <a:cubicBezTo>
                    <a:pt x="86" y="23"/>
                    <a:pt x="77" y="20"/>
                    <a:pt x="65" y="20"/>
                  </a:cubicBezTo>
                  <a:cubicBezTo>
                    <a:pt x="55" y="20"/>
                    <a:pt x="45" y="24"/>
                    <a:pt x="38" y="31"/>
                  </a:cubicBezTo>
                  <a:cubicBezTo>
                    <a:pt x="30" y="39"/>
                    <a:pt x="25" y="49"/>
                    <a:pt x="24" y="62"/>
                  </a:cubicBezTo>
                  <a:lnTo>
                    <a:pt x="101"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 name="Freeform 42"/>
            <p:cNvSpPr>
              <a:spLocks/>
            </p:cNvSpPr>
            <p:nvPr/>
          </p:nvSpPr>
          <p:spPr bwMode="auto">
            <a:xfrm>
              <a:off x="5460" y="-639"/>
              <a:ext cx="177" cy="347"/>
            </a:xfrm>
            <a:custGeom>
              <a:avLst/>
              <a:gdLst>
                <a:gd name="T0" fmla="*/ 75 w 75"/>
                <a:gd name="T1" fmla="*/ 26 h 146"/>
                <a:gd name="T2" fmla="*/ 58 w 75"/>
                <a:gd name="T3" fmla="*/ 21 h 146"/>
                <a:gd name="T4" fmla="*/ 34 w 75"/>
                <a:gd name="T5" fmla="*/ 34 h 146"/>
                <a:gd name="T6" fmla="*/ 23 w 75"/>
                <a:gd name="T7" fmla="*/ 73 h 146"/>
                <a:gd name="T8" fmla="*/ 23 w 75"/>
                <a:gd name="T9" fmla="*/ 146 h 146"/>
                <a:gd name="T10" fmla="*/ 0 w 75"/>
                <a:gd name="T11" fmla="*/ 146 h 146"/>
                <a:gd name="T12" fmla="*/ 0 w 75"/>
                <a:gd name="T13" fmla="*/ 2 h 146"/>
                <a:gd name="T14" fmla="*/ 23 w 75"/>
                <a:gd name="T15" fmla="*/ 2 h 146"/>
                <a:gd name="T16" fmla="*/ 23 w 75"/>
                <a:gd name="T17" fmla="*/ 32 h 146"/>
                <a:gd name="T18" fmla="*/ 24 w 75"/>
                <a:gd name="T19" fmla="*/ 32 h 146"/>
                <a:gd name="T20" fmla="*/ 39 w 75"/>
                <a:gd name="T21" fmla="*/ 8 h 146"/>
                <a:gd name="T22" fmla="*/ 62 w 75"/>
                <a:gd name="T23" fmla="*/ 0 h 146"/>
                <a:gd name="T24" fmla="*/ 75 w 75"/>
                <a:gd name="T25" fmla="*/ 2 h 146"/>
                <a:gd name="T26" fmla="*/ 75 w 75"/>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46">
                  <a:moveTo>
                    <a:pt x="75" y="26"/>
                  </a:moveTo>
                  <a:cubicBezTo>
                    <a:pt x="71" y="23"/>
                    <a:pt x="65" y="21"/>
                    <a:pt x="58" y="21"/>
                  </a:cubicBezTo>
                  <a:cubicBezTo>
                    <a:pt x="48" y="21"/>
                    <a:pt x="40" y="25"/>
                    <a:pt x="34" y="34"/>
                  </a:cubicBezTo>
                  <a:cubicBezTo>
                    <a:pt x="27" y="43"/>
                    <a:pt x="23" y="56"/>
                    <a:pt x="23" y="73"/>
                  </a:cubicBezTo>
                  <a:cubicBezTo>
                    <a:pt x="23" y="146"/>
                    <a:pt x="23" y="146"/>
                    <a:pt x="23" y="146"/>
                  </a:cubicBezTo>
                  <a:cubicBezTo>
                    <a:pt x="0" y="146"/>
                    <a:pt x="0" y="146"/>
                    <a:pt x="0" y="146"/>
                  </a:cubicBezTo>
                  <a:cubicBezTo>
                    <a:pt x="0" y="2"/>
                    <a:pt x="0" y="2"/>
                    <a:pt x="0" y="2"/>
                  </a:cubicBezTo>
                  <a:cubicBezTo>
                    <a:pt x="23" y="2"/>
                    <a:pt x="23" y="2"/>
                    <a:pt x="23" y="2"/>
                  </a:cubicBezTo>
                  <a:cubicBezTo>
                    <a:pt x="23" y="32"/>
                    <a:pt x="23" y="32"/>
                    <a:pt x="23" y="32"/>
                  </a:cubicBezTo>
                  <a:cubicBezTo>
                    <a:pt x="24" y="32"/>
                    <a:pt x="24" y="32"/>
                    <a:pt x="24" y="32"/>
                  </a:cubicBezTo>
                  <a:cubicBezTo>
                    <a:pt x="27" y="22"/>
                    <a:pt x="32" y="14"/>
                    <a:pt x="39" y="8"/>
                  </a:cubicBezTo>
                  <a:cubicBezTo>
                    <a:pt x="46" y="3"/>
                    <a:pt x="53" y="0"/>
                    <a:pt x="62" y="0"/>
                  </a:cubicBezTo>
                  <a:cubicBezTo>
                    <a:pt x="68" y="0"/>
                    <a:pt x="72" y="1"/>
                    <a:pt x="75" y="2"/>
                  </a:cubicBezTo>
                  <a:lnTo>
                    <a:pt x="75"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02" name="Picture 4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 y="-703"/>
              <a:ext cx="589"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4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 y="-1186"/>
              <a:ext cx="33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4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 y="-1091"/>
              <a:ext cx="88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 name="Freeform 46"/>
            <p:cNvSpPr>
              <a:spLocks/>
            </p:cNvSpPr>
            <p:nvPr/>
          </p:nvSpPr>
          <p:spPr bwMode="auto">
            <a:xfrm>
              <a:off x="1193" y="-202"/>
              <a:ext cx="33" cy="45"/>
            </a:xfrm>
            <a:custGeom>
              <a:avLst/>
              <a:gdLst>
                <a:gd name="T0" fmla="*/ 33 w 33"/>
                <a:gd name="T1" fmla="*/ 5 h 45"/>
                <a:gd name="T2" fmla="*/ 18 w 33"/>
                <a:gd name="T3" fmla="*/ 5 h 45"/>
                <a:gd name="T4" fmla="*/ 18 w 33"/>
                <a:gd name="T5" fmla="*/ 45 h 45"/>
                <a:gd name="T6" fmla="*/ 14 w 33"/>
                <a:gd name="T7" fmla="*/ 45 h 45"/>
                <a:gd name="T8" fmla="*/ 14 w 33"/>
                <a:gd name="T9" fmla="*/ 5 h 45"/>
                <a:gd name="T10" fmla="*/ 0 w 33"/>
                <a:gd name="T11" fmla="*/ 5 h 45"/>
                <a:gd name="T12" fmla="*/ 0 w 33"/>
                <a:gd name="T13" fmla="*/ 0 h 45"/>
                <a:gd name="T14" fmla="*/ 33 w 33"/>
                <a:gd name="T15" fmla="*/ 0 h 45"/>
                <a:gd name="T16" fmla="*/ 33 w 33"/>
                <a:gd name="T1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5">
                  <a:moveTo>
                    <a:pt x="33" y="5"/>
                  </a:moveTo>
                  <a:lnTo>
                    <a:pt x="18" y="5"/>
                  </a:lnTo>
                  <a:lnTo>
                    <a:pt x="18" y="45"/>
                  </a:lnTo>
                  <a:lnTo>
                    <a:pt x="14" y="45"/>
                  </a:lnTo>
                  <a:lnTo>
                    <a:pt x="14" y="5"/>
                  </a:lnTo>
                  <a:lnTo>
                    <a:pt x="0" y="5"/>
                  </a:lnTo>
                  <a:lnTo>
                    <a:pt x="0" y="0"/>
                  </a:lnTo>
                  <a:lnTo>
                    <a:pt x="33" y="0"/>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 name="Freeform 47"/>
            <p:cNvSpPr>
              <a:spLocks/>
            </p:cNvSpPr>
            <p:nvPr/>
          </p:nvSpPr>
          <p:spPr bwMode="auto">
            <a:xfrm>
              <a:off x="1233" y="-202"/>
              <a:ext cx="47" cy="45"/>
            </a:xfrm>
            <a:custGeom>
              <a:avLst/>
              <a:gdLst>
                <a:gd name="T0" fmla="*/ 20 w 20"/>
                <a:gd name="T1" fmla="*/ 19 h 19"/>
                <a:gd name="T2" fmla="*/ 18 w 20"/>
                <a:gd name="T3" fmla="*/ 19 h 19"/>
                <a:gd name="T4" fmla="*/ 18 w 20"/>
                <a:gd name="T5" fmla="*/ 6 h 19"/>
                <a:gd name="T6" fmla="*/ 18 w 20"/>
                <a:gd name="T7" fmla="*/ 2 h 19"/>
                <a:gd name="T8" fmla="*/ 18 w 20"/>
                <a:gd name="T9" fmla="*/ 2 h 19"/>
                <a:gd name="T10" fmla="*/ 17 w 20"/>
                <a:gd name="T11" fmla="*/ 4 h 19"/>
                <a:gd name="T12" fmla="*/ 11 w 20"/>
                <a:gd name="T13" fmla="*/ 19 h 19"/>
                <a:gd name="T14" fmla="*/ 9 w 20"/>
                <a:gd name="T15" fmla="*/ 19 h 19"/>
                <a:gd name="T16" fmla="*/ 3 w 20"/>
                <a:gd name="T17" fmla="*/ 4 h 19"/>
                <a:gd name="T18" fmla="*/ 2 w 20"/>
                <a:gd name="T19" fmla="*/ 2 h 19"/>
                <a:gd name="T20" fmla="*/ 2 w 20"/>
                <a:gd name="T21" fmla="*/ 2 h 19"/>
                <a:gd name="T22" fmla="*/ 2 w 20"/>
                <a:gd name="T23" fmla="*/ 6 h 19"/>
                <a:gd name="T24" fmla="*/ 2 w 20"/>
                <a:gd name="T25" fmla="*/ 19 h 19"/>
                <a:gd name="T26" fmla="*/ 0 w 20"/>
                <a:gd name="T27" fmla="*/ 19 h 19"/>
                <a:gd name="T28" fmla="*/ 0 w 20"/>
                <a:gd name="T29" fmla="*/ 0 h 19"/>
                <a:gd name="T30" fmla="*/ 3 w 20"/>
                <a:gd name="T31" fmla="*/ 0 h 19"/>
                <a:gd name="T32" fmla="*/ 9 w 20"/>
                <a:gd name="T33" fmla="*/ 13 h 19"/>
                <a:gd name="T34" fmla="*/ 10 w 20"/>
                <a:gd name="T35" fmla="*/ 16 h 19"/>
                <a:gd name="T36" fmla="*/ 10 w 20"/>
                <a:gd name="T37" fmla="*/ 16 h 19"/>
                <a:gd name="T38" fmla="*/ 11 w 20"/>
                <a:gd name="T39" fmla="*/ 13 h 19"/>
                <a:gd name="T40" fmla="*/ 17 w 20"/>
                <a:gd name="T41" fmla="*/ 0 h 19"/>
                <a:gd name="T42" fmla="*/ 20 w 20"/>
                <a:gd name="T43" fmla="*/ 0 h 19"/>
                <a:gd name="T44" fmla="*/ 20 w 20"/>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9">
                  <a:moveTo>
                    <a:pt x="20" y="19"/>
                  </a:moveTo>
                  <a:cubicBezTo>
                    <a:pt x="18" y="19"/>
                    <a:pt x="18" y="19"/>
                    <a:pt x="18" y="19"/>
                  </a:cubicBezTo>
                  <a:cubicBezTo>
                    <a:pt x="18" y="6"/>
                    <a:pt x="18" y="6"/>
                    <a:pt x="18" y="6"/>
                  </a:cubicBezTo>
                  <a:cubicBezTo>
                    <a:pt x="18" y="5"/>
                    <a:pt x="18" y="4"/>
                    <a:pt x="18" y="2"/>
                  </a:cubicBezTo>
                  <a:cubicBezTo>
                    <a:pt x="18" y="2"/>
                    <a:pt x="18" y="2"/>
                    <a:pt x="18" y="2"/>
                  </a:cubicBezTo>
                  <a:cubicBezTo>
                    <a:pt x="18" y="3"/>
                    <a:pt x="17" y="4"/>
                    <a:pt x="17" y="4"/>
                  </a:cubicBezTo>
                  <a:cubicBezTo>
                    <a:pt x="11" y="19"/>
                    <a:pt x="11" y="19"/>
                    <a:pt x="11" y="19"/>
                  </a:cubicBezTo>
                  <a:cubicBezTo>
                    <a:pt x="9" y="19"/>
                    <a:pt x="9" y="19"/>
                    <a:pt x="9" y="19"/>
                  </a:cubicBezTo>
                  <a:cubicBezTo>
                    <a:pt x="3" y="4"/>
                    <a:pt x="3" y="4"/>
                    <a:pt x="3" y="4"/>
                  </a:cubicBezTo>
                  <a:cubicBezTo>
                    <a:pt x="3" y="4"/>
                    <a:pt x="2" y="3"/>
                    <a:pt x="2" y="2"/>
                  </a:cubicBezTo>
                  <a:cubicBezTo>
                    <a:pt x="2" y="2"/>
                    <a:pt x="2" y="2"/>
                    <a:pt x="2" y="2"/>
                  </a:cubicBezTo>
                  <a:cubicBezTo>
                    <a:pt x="2" y="3"/>
                    <a:pt x="2" y="4"/>
                    <a:pt x="2" y="6"/>
                  </a:cubicBezTo>
                  <a:cubicBezTo>
                    <a:pt x="2" y="19"/>
                    <a:pt x="2" y="19"/>
                    <a:pt x="2" y="19"/>
                  </a:cubicBezTo>
                  <a:cubicBezTo>
                    <a:pt x="0" y="19"/>
                    <a:pt x="0" y="19"/>
                    <a:pt x="0" y="19"/>
                  </a:cubicBezTo>
                  <a:cubicBezTo>
                    <a:pt x="0" y="0"/>
                    <a:pt x="0" y="0"/>
                    <a:pt x="0" y="0"/>
                  </a:cubicBezTo>
                  <a:cubicBezTo>
                    <a:pt x="3" y="0"/>
                    <a:pt x="3" y="0"/>
                    <a:pt x="3" y="0"/>
                  </a:cubicBezTo>
                  <a:cubicBezTo>
                    <a:pt x="9" y="13"/>
                    <a:pt x="9" y="13"/>
                    <a:pt x="9" y="13"/>
                  </a:cubicBezTo>
                  <a:cubicBezTo>
                    <a:pt x="10" y="14"/>
                    <a:pt x="10" y="15"/>
                    <a:pt x="10" y="16"/>
                  </a:cubicBezTo>
                  <a:cubicBezTo>
                    <a:pt x="10" y="16"/>
                    <a:pt x="10" y="16"/>
                    <a:pt x="10" y="16"/>
                  </a:cubicBezTo>
                  <a:cubicBezTo>
                    <a:pt x="10" y="14"/>
                    <a:pt x="11" y="14"/>
                    <a:pt x="11" y="13"/>
                  </a:cubicBezTo>
                  <a:cubicBezTo>
                    <a:pt x="17" y="0"/>
                    <a:pt x="17" y="0"/>
                    <a:pt x="17" y="0"/>
                  </a:cubicBezTo>
                  <a:cubicBezTo>
                    <a:pt x="20" y="0"/>
                    <a:pt x="20" y="0"/>
                    <a:pt x="20" y="0"/>
                  </a:cubicBezTo>
                  <a:lnTo>
                    <a:pt x="2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08" name="Group 4"/>
          <p:cNvGrpSpPr>
            <a:grpSpLocks noChangeAspect="1"/>
          </p:cNvGrpSpPr>
          <p:nvPr/>
        </p:nvGrpSpPr>
        <p:grpSpPr bwMode="auto">
          <a:xfrm>
            <a:off x="3459504" y="1386308"/>
            <a:ext cx="2926599" cy="354660"/>
            <a:chOff x="-1621" y="1532"/>
            <a:chExt cx="11074" cy="1342"/>
          </a:xfrm>
          <a:scene3d>
            <a:camera prst="orthographicFront">
              <a:rot lat="2100000" lon="19200000" rev="0"/>
            </a:camera>
            <a:lightRig rig="threePt" dir="t"/>
          </a:scene3d>
        </p:grpSpPr>
        <p:sp>
          <p:nvSpPr>
            <p:cNvPr id="209" name="Freeform 5"/>
            <p:cNvSpPr>
              <a:spLocks/>
            </p:cNvSpPr>
            <p:nvPr/>
          </p:nvSpPr>
          <p:spPr bwMode="auto">
            <a:xfrm>
              <a:off x="-1621" y="1623"/>
              <a:ext cx="1250" cy="1229"/>
            </a:xfrm>
            <a:custGeom>
              <a:avLst/>
              <a:gdLst>
                <a:gd name="T0" fmla="*/ 1250 w 1250"/>
                <a:gd name="T1" fmla="*/ 1229 h 1229"/>
                <a:gd name="T2" fmla="*/ 1109 w 1250"/>
                <a:gd name="T3" fmla="*/ 1229 h 1229"/>
                <a:gd name="T4" fmla="*/ 1109 w 1250"/>
                <a:gd name="T5" fmla="*/ 228 h 1229"/>
                <a:gd name="T6" fmla="*/ 1104 w 1250"/>
                <a:gd name="T7" fmla="*/ 228 h 1229"/>
                <a:gd name="T8" fmla="*/ 662 w 1250"/>
                <a:gd name="T9" fmla="*/ 1229 h 1229"/>
                <a:gd name="T10" fmla="*/ 591 w 1250"/>
                <a:gd name="T11" fmla="*/ 1229 h 1229"/>
                <a:gd name="T12" fmla="*/ 142 w 1250"/>
                <a:gd name="T13" fmla="*/ 223 h 1229"/>
                <a:gd name="T14" fmla="*/ 139 w 1250"/>
                <a:gd name="T15" fmla="*/ 223 h 1229"/>
                <a:gd name="T16" fmla="*/ 139 w 1250"/>
                <a:gd name="T17" fmla="*/ 1229 h 1229"/>
                <a:gd name="T18" fmla="*/ 0 w 1250"/>
                <a:gd name="T19" fmla="*/ 1229 h 1229"/>
                <a:gd name="T20" fmla="*/ 0 w 1250"/>
                <a:gd name="T21" fmla="*/ 0 h 1229"/>
                <a:gd name="T22" fmla="*/ 191 w 1250"/>
                <a:gd name="T23" fmla="*/ 0 h 1229"/>
                <a:gd name="T24" fmla="*/ 622 w 1250"/>
                <a:gd name="T25" fmla="*/ 985 h 1229"/>
                <a:gd name="T26" fmla="*/ 629 w 1250"/>
                <a:gd name="T27" fmla="*/ 985 h 1229"/>
                <a:gd name="T28" fmla="*/ 1071 w 1250"/>
                <a:gd name="T29" fmla="*/ 0 h 1229"/>
                <a:gd name="T30" fmla="*/ 1250 w 1250"/>
                <a:gd name="T31" fmla="*/ 0 h 1229"/>
                <a:gd name="T32" fmla="*/ 1250 w 1250"/>
                <a:gd name="T33" fmla="*/ 12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0" h="1229">
                  <a:moveTo>
                    <a:pt x="1250" y="1229"/>
                  </a:moveTo>
                  <a:lnTo>
                    <a:pt x="1109" y="1229"/>
                  </a:lnTo>
                  <a:lnTo>
                    <a:pt x="1109" y="228"/>
                  </a:lnTo>
                  <a:lnTo>
                    <a:pt x="1104" y="228"/>
                  </a:lnTo>
                  <a:lnTo>
                    <a:pt x="662" y="1229"/>
                  </a:lnTo>
                  <a:lnTo>
                    <a:pt x="591" y="1229"/>
                  </a:lnTo>
                  <a:lnTo>
                    <a:pt x="142" y="223"/>
                  </a:lnTo>
                  <a:lnTo>
                    <a:pt x="139" y="223"/>
                  </a:lnTo>
                  <a:lnTo>
                    <a:pt x="139" y="1229"/>
                  </a:lnTo>
                  <a:lnTo>
                    <a:pt x="0" y="1229"/>
                  </a:lnTo>
                  <a:lnTo>
                    <a:pt x="0" y="0"/>
                  </a:lnTo>
                  <a:lnTo>
                    <a:pt x="191" y="0"/>
                  </a:lnTo>
                  <a:lnTo>
                    <a:pt x="622" y="985"/>
                  </a:lnTo>
                  <a:lnTo>
                    <a:pt x="629" y="985"/>
                  </a:lnTo>
                  <a:lnTo>
                    <a:pt x="1071" y="0"/>
                  </a:lnTo>
                  <a:lnTo>
                    <a:pt x="1250" y="0"/>
                  </a:lnTo>
                  <a:lnTo>
                    <a:pt x="1250" y="12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 name="Freeform 6"/>
            <p:cNvSpPr>
              <a:spLocks noEditPoints="1"/>
            </p:cNvSpPr>
            <p:nvPr/>
          </p:nvSpPr>
          <p:spPr bwMode="auto">
            <a:xfrm>
              <a:off x="-144" y="1568"/>
              <a:ext cx="185" cy="1284"/>
            </a:xfrm>
            <a:custGeom>
              <a:avLst/>
              <a:gdLst>
                <a:gd name="T0" fmla="*/ 78 w 78"/>
                <a:gd name="T1" fmla="*/ 38 h 541"/>
                <a:gd name="T2" fmla="*/ 67 w 78"/>
                <a:gd name="T3" fmla="*/ 66 h 541"/>
                <a:gd name="T4" fmla="*/ 39 w 78"/>
                <a:gd name="T5" fmla="*/ 77 h 541"/>
                <a:gd name="T6" fmla="*/ 12 w 78"/>
                <a:gd name="T7" fmla="*/ 66 h 541"/>
                <a:gd name="T8" fmla="*/ 0 w 78"/>
                <a:gd name="T9" fmla="*/ 38 h 541"/>
                <a:gd name="T10" fmla="*/ 11 w 78"/>
                <a:gd name="T11" fmla="*/ 11 h 541"/>
                <a:gd name="T12" fmla="*/ 39 w 78"/>
                <a:gd name="T13" fmla="*/ 0 h 541"/>
                <a:gd name="T14" fmla="*/ 67 w 78"/>
                <a:gd name="T15" fmla="*/ 11 h 541"/>
                <a:gd name="T16" fmla="*/ 78 w 78"/>
                <a:gd name="T17" fmla="*/ 38 h 541"/>
                <a:gd name="T18" fmla="*/ 68 w 78"/>
                <a:gd name="T19" fmla="*/ 541 h 541"/>
                <a:gd name="T20" fmla="*/ 9 w 78"/>
                <a:gd name="T21" fmla="*/ 541 h 541"/>
                <a:gd name="T22" fmla="*/ 9 w 78"/>
                <a:gd name="T23" fmla="*/ 171 h 541"/>
                <a:gd name="T24" fmla="*/ 68 w 78"/>
                <a:gd name="T25" fmla="*/ 171 h 541"/>
                <a:gd name="T26" fmla="*/ 68 w 78"/>
                <a:gd name="T2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541">
                  <a:moveTo>
                    <a:pt x="78" y="38"/>
                  </a:moveTo>
                  <a:cubicBezTo>
                    <a:pt x="78" y="49"/>
                    <a:pt x="74" y="58"/>
                    <a:pt x="67" y="66"/>
                  </a:cubicBezTo>
                  <a:cubicBezTo>
                    <a:pt x="59" y="73"/>
                    <a:pt x="50" y="77"/>
                    <a:pt x="39" y="77"/>
                  </a:cubicBezTo>
                  <a:cubicBezTo>
                    <a:pt x="28" y="77"/>
                    <a:pt x="19" y="73"/>
                    <a:pt x="12" y="66"/>
                  </a:cubicBezTo>
                  <a:cubicBezTo>
                    <a:pt x="4" y="59"/>
                    <a:pt x="0" y="50"/>
                    <a:pt x="0" y="38"/>
                  </a:cubicBezTo>
                  <a:cubicBezTo>
                    <a:pt x="0" y="28"/>
                    <a:pt x="4" y="19"/>
                    <a:pt x="11" y="11"/>
                  </a:cubicBezTo>
                  <a:cubicBezTo>
                    <a:pt x="19" y="4"/>
                    <a:pt x="28" y="0"/>
                    <a:pt x="39" y="0"/>
                  </a:cubicBezTo>
                  <a:cubicBezTo>
                    <a:pt x="50" y="0"/>
                    <a:pt x="59" y="4"/>
                    <a:pt x="67" y="11"/>
                  </a:cubicBezTo>
                  <a:cubicBezTo>
                    <a:pt x="74" y="18"/>
                    <a:pt x="78" y="28"/>
                    <a:pt x="78" y="38"/>
                  </a:cubicBezTo>
                  <a:close/>
                  <a:moveTo>
                    <a:pt x="68" y="541"/>
                  </a:moveTo>
                  <a:cubicBezTo>
                    <a:pt x="9" y="541"/>
                    <a:pt x="9" y="541"/>
                    <a:pt x="9" y="541"/>
                  </a:cubicBezTo>
                  <a:cubicBezTo>
                    <a:pt x="9" y="171"/>
                    <a:pt x="9" y="171"/>
                    <a:pt x="9" y="171"/>
                  </a:cubicBezTo>
                  <a:cubicBezTo>
                    <a:pt x="68" y="171"/>
                    <a:pt x="68" y="171"/>
                    <a:pt x="68" y="171"/>
                  </a:cubicBezTo>
                  <a:lnTo>
                    <a:pt x="68" y="5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 name="Freeform 7"/>
            <p:cNvSpPr>
              <a:spLocks/>
            </p:cNvSpPr>
            <p:nvPr/>
          </p:nvSpPr>
          <p:spPr bwMode="auto">
            <a:xfrm>
              <a:off x="178" y="1953"/>
              <a:ext cx="659" cy="921"/>
            </a:xfrm>
            <a:custGeom>
              <a:avLst/>
              <a:gdLst>
                <a:gd name="T0" fmla="*/ 278 w 279"/>
                <a:gd name="T1" fmla="*/ 362 h 388"/>
                <a:gd name="T2" fmla="*/ 176 w 279"/>
                <a:gd name="T3" fmla="*/ 388 h 388"/>
                <a:gd name="T4" fmla="*/ 85 w 279"/>
                <a:gd name="T5" fmla="*/ 365 h 388"/>
                <a:gd name="T6" fmla="*/ 23 w 279"/>
                <a:gd name="T7" fmla="*/ 299 h 388"/>
                <a:gd name="T8" fmla="*/ 0 w 279"/>
                <a:gd name="T9" fmla="*/ 203 h 388"/>
                <a:gd name="T10" fmla="*/ 53 w 279"/>
                <a:gd name="T11" fmla="*/ 56 h 388"/>
                <a:gd name="T12" fmla="*/ 193 w 279"/>
                <a:gd name="T13" fmla="*/ 0 h 388"/>
                <a:gd name="T14" fmla="*/ 279 w 279"/>
                <a:gd name="T15" fmla="*/ 19 h 388"/>
                <a:gd name="T16" fmla="*/ 279 w 279"/>
                <a:gd name="T17" fmla="*/ 79 h 388"/>
                <a:gd name="T18" fmla="*/ 191 w 279"/>
                <a:gd name="T19" fmla="*/ 50 h 388"/>
                <a:gd name="T20" fmla="*/ 97 w 279"/>
                <a:gd name="T21" fmla="*/ 91 h 388"/>
                <a:gd name="T22" fmla="*/ 61 w 279"/>
                <a:gd name="T23" fmla="*/ 198 h 388"/>
                <a:gd name="T24" fmla="*/ 95 w 279"/>
                <a:gd name="T25" fmla="*/ 300 h 388"/>
                <a:gd name="T26" fmla="*/ 187 w 279"/>
                <a:gd name="T27" fmla="*/ 338 h 388"/>
                <a:gd name="T28" fmla="*/ 278 w 279"/>
                <a:gd name="T29" fmla="*/ 306 h 388"/>
                <a:gd name="T30" fmla="*/ 278 w 279"/>
                <a:gd name="T31" fmla="*/ 36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388">
                  <a:moveTo>
                    <a:pt x="278" y="362"/>
                  </a:moveTo>
                  <a:cubicBezTo>
                    <a:pt x="249" y="380"/>
                    <a:pt x="215" y="388"/>
                    <a:pt x="176" y="388"/>
                  </a:cubicBezTo>
                  <a:cubicBezTo>
                    <a:pt x="143" y="388"/>
                    <a:pt x="112" y="380"/>
                    <a:pt x="85" y="365"/>
                  </a:cubicBezTo>
                  <a:cubicBezTo>
                    <a:pt x="59" y="349"/>
                    <a:pt x="38" y="327"/>
                    <a:pt x="23" y="299"/>
                  </a:cubicBezTo>
                  <a:cubicBezTo>
                    <a:pt x="8" y="270"/>
                    <a:pt x="0" y="239"/>
                    <a:pt x="0" y="203"/>
                  </a:cubicBezTo>
                  <a:cubicBezTo>
                    <a:pt x="0" y="142"/>
                    <a:pt x="18" y="93"/>
                    <a:pt x="53" y="56"/>
                  </a:cubicBezTo>
                  <a:cubicBezTo>
                    <a:pt x="88" y="18"/>
                    <a:pt x="135" y="0"/>
                    <a:pt x="193" y="0"/>
                  </a:cubicBezTo>
                  <a:cubicBezTo>
                    <a:pt x="225" y="0"/>
                    <a:pt x="254" y="6"/>
                    <a:pt x="279" y="19"/>
                  </a:cubicBezTo>
                  <a:cubicBezTo>
                    <a:pt x="279" y="79"/>
                    <a:pt x="279" y="79"/>
                    <a:pt x="279" y="79"/>
                  </a:cubicBezTo>
                  <a:cubicBezTo>
                    <a:pt x="251" y="60"/>
                    <a:pt x="222" y="50"/>
                    <a:pt x="191" y="50"/>
                  </a:cubicBezTo>
                  <a:cubicBezTo>
                    <a:pt x="152" y="50"/>
                    <a:pt x="121" y="64"/>
                    <a:pt x="97" y="91"/>
                  </a:cubicBezTo>
                  <a:cubicBezTo>
                    <a:pt x="73" y="119"/>
                    <a:pt x="61" y="154"/>
                    <a:pt x="61" y="198"/>
                  </a:cubicBezTo>
                  <a:cubicBezTo>
                    <a:pt x="61" y="241"/>
                    <a:pt x="72" y="275"/>
                    <a:pt x="95" y="300"/>
                  </a:cubicBezTo>
                  <a:cubicBezTo>
                    <a:pt x="118" y="325"/>
                    <a:pt x="149" y="338"/>
                    <a:pt x="187" y="338"/>
                  </a:cubicBezTo>
                  <a:cubicBezTo>
                    <a:pt x="219" y="338"/>
                    <a:pt x="250" y="327"/>
                    <a:pt x="278" y="306"/>
                  </a:cubicBezTo>
                  <a:lnTo>
                    <a:pt x="278" y="3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 name="Freeform 8"/>
            <p:cNvSpPr>
              <a:spLocks/>
            </p:cNvSpPr>
            <p:nvPr/>
          </p:nvSpPr>
          <p:spPr bwMode="auto">
            <a:xfrm>
              <a:off x="991" y="1957"/>
              <a:ext cx="456" cy="895"/>
            </a:xfrm>
            <a:custGeom>
              <a:avLst/>
              <a:gdLst>
                <a:gd name="T0" fmla="*/ 193 w 193"/>
                <a:gd name="T1" fmla="*/ 67 h 377"/>
                <a:gd name="T2" fmla="*/ 148 w 193"/>
                <a:gd name="T3" fmla="*/ 55 h 377"/>
                <a:gd name="T4" fmla="*/ 84 w 193"/>
                <a:gd name="T5" fmla="*/ 92 h 377"/>
                <a:gd name="T6" fmla="*/ 59 w 193"/>
                <a:gd name="T7" fmla="*/ 188 h 377"/>
                <a:gd name="T8" fmla="*/ 59 w 193"/>
                <a:gd name="T9" fmla="*/ 377 h 377"/>
                <a:gd name="T10" fmla="*/ 0 w 193"/>
                <a:gd name="T11" fmla="*/ 377 h 377"/>
                <a:gd name="T12" fmla="*/ 0 w 193"/>
                <a:gd name="T13" fmla="*/ 7 h 377"/>
                <a:gd name="T14" fmla="*/ 59 w 193"/>
                <a:gd name="T15" fmla="*/ 7 h 377"/>
                <a:gd name="T16" fmla="*/ 59 w 193"/>
                <a:gd name="T17" fmla="*/ 83 h 377"/>
                <a:gd name="T18" fmla="*/ 61 w 193"/>
                <a:gd name="T19" fmla="*/ 83 h 377"/>
                <a:gd name="T20" fmla="*/ 99 w 193"/>
                <a:gd name="T21" fmla="*/ 23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0" y="67"/>
                    <a:pt x="84" y="92"/>
                  </a:cubicBezTo>
                  <a:cubicBezTo>
                    <a:pt x="68" y="117"/>
                    <a:pt x="59" y="149"/>
                    <a:pt x="59" y="188"/>
                  </a:cubicBezTo>
                  <a:cubicBezTo>
                    <a:pt x="59" y="377"/>
                    <a:pt x="59" y="377"/>
                    <a:pt x="59" y="377"/>
                  </a:cubicBezTo>
                  <a:cubicBezTo>
                    <a:pt x="0" y="377"/>
                    <a:pt x="0" y="377"/>
                    <a:pt x="0" y="377"/>
                  </a:cubicBezTo>
                  <a:cubicBezTo>
                    <a:pt x="0" y="7"/>
                    <a:pt x="0" y="7"/>
                    <a:pt x="0" y="7"/>
                  </a:cubicBezTo>
                  <a:cubicBezTo>
                    <a:pt x="59" y="7"/>
                    <a:pt x="59" y="7"/>
                    <a:pt x="59" y="7"/>
                  </a:cubicBezTo>
                  <a:cubicBezTo>
                    <a:pt x="59" y="83"/>
                    <a:pt x="59" y="83"/>
                    <a:pt x="59" y="83"/>
                  </a:cubicBezTo>
                  <a:cubicBezTo>
                    <a:pt x="61" y="83"/>
                    <a:pt x="61" y="83"/>
                    <a:pt x="61" y="83"/>
                  </a:cubicBezTo>
                  <a:cubicBezTo>
                    <a:pt x="69" y="58"/>
                    <a:pt x="82" y="37"/>
                    <a:pt x="99" y="23"/>
                  </a:cubicBezTo>
                  <a:cubicBezTo>
                    <a:pt x="116" y="8"/>
                    <a:pt x="136" y="0"/>
                    <a:pt x="158" y="0"/>
                  </a:cubicBezTo>
                  <a:cubicBezTo>
                    <a:pt x="173" y="0"/>
                    <a:pt x="185" y="2"/>
                    <a:pt x="193" y="5"/>
                  </a:cubicBezTo>
                  <a:lnTo>
                    <a:pt x="193"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 name="Freeform 9"/>
            <p:cNvSpPr>
              <a:spLocks noEditPoints="1"/>
            </p:cNvSpPr>
            <p:nvPr/>
          </p:nvSpPr>
          <p:spPr bwMode="auto">
            <a:xfrm>
              <a:off x="1454" y="1953"/>
              <a:ext cx="863" cy="921"/>
            </a:xfrm>
            <a:custGeom>
              <a:avLst/>
              <a:gdLst>
                <a:gd name="T0" fmla="*/ 365 w 365"/>
                <a:gd name="T1" fmla="*/ 193 h 388"/>
                <a:gd name="T2" fmla="*/ 315 w 365"/>
                <a:gd name="T3" fmla="*/ 335 h 388"/>
                <a:gd name="T4" fmla="*/ 181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0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1"/>
                    <a:pt x="348" y="299"/>
                    <a:pt x="315" y="335"/>
                  </a:cubicBezTo>
                  <a:cubicBezTo>
                    <a:pt x="281" y="370"/>
                    <a:pt x="237" y="388"/>
                    <a:pt x="181"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0"/>
                    <a:pt x="185" y="50"/>
                  </a:cubicBezTo>
                  <a:cubicBezTo>
                    <a:pt x="147" y="50"/>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 name="Freeform 10"/>
            <p:cNvSpPr>
              <a:spLocks/>
            </p:cNvSpPr>
            <p:nvPr/>
          </p:nvSpPr>
          <p:spPr bwMode="auto">
            <a:xfrm>
              <a:off x="2418" y="1953"/>
              <a:ext cx="537" cy="921"/>
            </a:xfrm>
            <a:custGeom>
              <a:avLst/>
              <a:gdLst>
                <a:gd name="T0" fmla="*/ 227 w 227"/>
                <a:gd name="T1" fmla="*/ 280 h 388"/>
                <a:gd name="T2" fmla="*/ 190 w 227"/>
                <a:gd name="T3" fmla="*/ 358 h 388"/>
                <a:gd name="T4" fmla="*/ 92 w 227"/>
                <a:gd name="T5" fmla="*/ 388 h 388"/>
                <a:gd name="T6" fmla="*/ 0 w 227"/>
                <a:gd name="T7" fmla="*/ 366 h 388"/>
                <a:gd name="T8" fmla="*/ 0 w 227"/>
                <a:gd name="T9" fmla="*/ 302 h 388"/>
                <a:gd name="T10" fmla="*/ 96 w 227"/>
                <a:gd name="T11" fmla="*/ 338 h 388"/>
                <a:gd name="T12" fmla="*/ 167 w 227"/>
                <a:gd name="T13" fmla="*/ 286 h 388"/>
                <a:gd name="T14" fmla="*/ 153 w 227"/>
                <a:gd name="T15" fmla="*/ 252 h 388"/>
                <a:gd name="T16" fmla="*/ 90 w 227"/>
                <a:gd name="T17" fmla="*/ 216 h 388"/>
                <a:gd name="T18" fmla="*/ 21 w 227"/>
                <a:gd name="T19" fmla="*/ 171 h 388"/>
                <a:gd name="T20" fmla="*/ 1 w 227"/>
                <a:gd name="T21" fmla="*/ 107 h 388"/>
                <a:gd name="T22" fmla="*/ 38 w 227"/>
                <a:gd name="T23" fmla="*/ 31 h 388"/>
                <a:gd name="T24" fmla="*/ 131 w 227"/>
                <a:gd name="T25" fmla="*/ 0 h 388"/>
                <a:gd name="T26" fmla="*/ 210 w 227"/>
                <a:gd name="T27" fmla="*/ 17 h 388"/>
                <a:gd name="T28" fmla="*/ 210 w 227"/>
                <a:gd name="T29" fmla="*/ 77 h 388"/>
                <a:gd name="T30" fmla="*/ 126 w 227"/>
                <a:gd name="T31" fmla="*/ 50 h 388"/>
                <a:gd name="T32" fmla="*/ 79 w 227"/>
                <a:gd name="T33" fmla="*/ 65 h 388"/>
                <a:gd name="T34" fmla="*/ 61 w 227"/>
                <a:gd name="T35" fmla="*/ 102 h 388"/>
                <a:gd name="T36" fmla="*/ 75 w 227"/>
                <a:gd name="T37" fmla="*/ 140 h 388"/>
                <a:gd name="T38" fmla="*/ 132 w 227"/>
                <a:gd name="T39" fmla="*/ 171 h 388"/>
                <a:gd name="T40" fmla="*/ 206 w 227"/>
                <a:gd name="T41" fmla="*/ 218 h 388"/>
                <a:gd name="T42" fmla="*/ 227 w 227"/>
                <a:gd name="T43" fmla="*/ 28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8">
                  <a:moveTo>
                    <a:pt x="227" y="280"/>
                  </a:moveTo>
                  <a:cubicBezTo>
                    <a:pt x="227" y="312"/>
                    <a:pt x="215" y="338"/>
                    <a:pt x="190" y="358"/>
                  </a:cubicBezTo>
                  <a:cubicBezTo>
                    <a:pt x="166" y="378"/>
                    <a:pt x="133" y="388"/>
                    <a:pt x="92" y="388"/>
                  </a:cubicBezTo>
                  <a:cubicBezTo>
                    <a:pt x="57" y="388"/>
                    <a:pt x="26" y="381"/>
                    <a:pt x="0" y="366"/>
                  </a:cubicBezTo>
                  <a:cubicBezTo>
                    <a:pt x="0" y="302"/>
                    <a:pt x="0" y="302"/>
                    <a:pt x="0" y="302"/>
                  </a:cubicBezTo>
                  <a:cubicBezTo>
                    <a:pt x="29" y="326"/>
                    <a:pt x="61" y="338"/>
                    <a:pt x="96" y="338"/>
                  </a:cubicBezTo>
                  <a:cubicBezTo>
                    <a:pt x="143" y="338"/>
                    <a:pt x="167" y="320"/>
                    <a:pt x="167" y="286"/>
                  </a:cubicBezTo>
                  <a:cubicBezTo>
                    <a:pt x="167" y="272"/>
                    <a:pt x="162" y="261"/>
                    <a:pt x="153" y="252"/>
                  </a:cubicBezTo>
                  <a:cubicBezTo>
                    <a:pt x="144" y="243"/>
                    <a:pt x="123" y="231"/>
                    <a:pt x="90" y="216"/>
                  </a:cubicBezTo>
                  <a:cubicBezTo>
                    <a:pt x="58" y="202"/>
                    <a:pt x="34" y="187"/>
                    <a:pt x="21" y="171"/>
                  </a:cubicBezTo>
                  <a:cubicBezTo>
                    <a:pt x="7" y="155"/>
                    <a:pt x="1" y="134"/>
                    <a:pt x="1" y="107"/>
                  </a:cubicBezTo>
                  <a:cubicBezTo>
                    <a:pt x="1" y="77"/>
                    <a:pt x="13" y="51"/>
                    <a:pt x="38" y="31"/>
                  </a:cubicBezTo>
                  <a:cubicBezTo>
                    <a:pt x="62" y="10"/>
                    <a:pt x="93" y="0"/>
                    <a:pt x="131" y="0"/>
                  </a:cubicBezTo>
                  <a:cubicBezTo>
                    <a:pt x="160" y="0"/>
                    <a:pt x="187" y="6"/>
                    <a:pt x="210" y="17"/>
                  </a:cubicBezTo>
                  <a:cubicBezTo>
                    <a:pt x="210" y="77"/>
                    <a:pt x="210" y="77"/>
                    <a:pt x="210" y="77"/>
                  </a:cubicBezTo>
                  <a:cubicBezTo>
                    <a:pt x="186" y="59"/>
                    <a:pt x="158" y="50"/>
                    <a:pt x="126" y="50"/>
                  </a:cubicBezTo>
                  <a:cubicBezTo>
                    <a:pt x="107" y="50"/>
                    <a:pt x="91" y="55"/>
                    <a:pt x="79" y="65"/>
                  </a:cubicBezTo>
                  <a:cubicBezTo>
                    <a:pt x="67" y="75"/>
                    <a:pt x="61" y="87"/>
                    <a:pt x="61" y="102"/>
                  </a:cubicBezTo>
                  <a:cubicBezTo>
                    <a:pt x="61" y="119"/>
                    <a:pt x="66" y="131"/>
                    <a:pt x="75" y="140"/>
                  </a:cubicBezTo>
                  <a:cubicBezTo>
                    <a:pt x="84" y="149"/>
                    <a:pt x="103" y="159"/>
                    <a:pt x="132" y="171"/>
                  </a:cubicBezTo>
                  <a:cubicBezTo>
                    <a:pt x="167" y="186"/>
                    <a:pt x="192" y="202"/>
                    <a:pt x="206" y="218"/>
                  </a:cubicBezTo>
                  <a:cubicBezTo>
                    <a:pt x="220" y="235"/>
                    <a:pt x="227" y="255"/>
                    <a:pt x="227" y="2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 name="Freeform 11"/>
            <p:cNvSpPr>
              <a:spLocks noEditPoints="1"/>
            </p:cNvSpPr>
            <p:nvPr/>
          </p:nvSpPr>
          <p:spPr bwMode="auto">
            <a:xfrm>
              <a:off x="3038" y="1953"/>
              <a:ext cx="863" cy="921"/>
            </a:xfrm>
            <a:custGeom>
              <a:avLst/>
              <a:gdLst>
                <a:gd name="T0" fmla="*/ 365 w 365"/>
                <a:gd name="T1" fmla="*/ 193 h 388"/>
                <a:gd name="T2" fmla="*/ 315 w 365"/>
                <a:gd name="T3" fmla="*/ 335 h 388"/>
                <a:gd name="T4" fmla="*/ 180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0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1"/>
                    <a:pt x="348" y="299"/>
                    <a:pt x="315" y="335"/>
                  </a:cubicBezTo>
                  <a:cubicBezTo>
                    <a:pt x="281" y="370"/>
                    <a:pt x="237" y="388"/>
                    <a:pt x="180"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0"/>
                    <a:pt x="185" y="50"/>
                  </a:cubicBezTo>
                  <a:cubicBezTo>
                    <a:pt x="147" y="50"/>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 name="Freeform 12"/>
            <p:cNvSpPr>
              <a:spLocks/>
            </p:cNvSpPr>
            <p:nvPr/>
          </p:nvSpPr>
          <p:spPr bwMode="auto">
            <a:xfrm>
              <a:off x="3934" y="1532"/>
              <a:ext cx="529" cy="1320"/>
            </a:xfrm>
            <a:custGeom>
              <a:avLst/>
              <a:gdLst>
                <a:gd name="T0" fmla="*/ 224 w 224"/>
                <a:gd name="T1" fmla="*/ 60 h 556"/>
                <a:gd name="T2" fmla="*/ 184 w 224"/>
                <a:gd name="T3" fmla="*/ 50 h 556"/>
                <a:gd name="T4" fmla="*/ 122 w 224"/>
                <a:gd name="T5" fmla="*/ 129 h 556"/>
                <a:gd name="T6" fmla="*/ 122 w 224"/>
                <a:gd name="T7" fmla="*/ 186 h 556"/>
                <a:gd name="T8" fmla="*/ 209 w 224"/>
                <a:gd name="T9" fmla="*/ 186 h 556"/>
                <a:gd name="T10" fmla="*/ 209 w 224"/>
                <a:gd name="T11" fmla="*/ 236 h 556"/>
                <a:gd name="T12" fmla="*/ 122 w 224"/>
                <a:gd name="T13" fmla="*/ 236 h 556"/>
                <a:gd name="T14" fmla="*/ 122 w 224"/>
                <a:gd name="T15" fmla="*/ 556 h 556"/>
                <a:gd name="T16" fmla="*/ 63 w 224"/>
                <a:gd name="T17" fmla="*/ 556 h 556"/>
                <a:gd name="T18" fmla="*/ 63 w 224"/>
                <a:gd name="T19" fmla="*/ 236 h 556"/>
                <a:gd name="T20" fmla="*/ 0 w 224"/>
                <a:gd name="T21" fmla="*/ 236 h 556"/>
                <a:gd name="T22" fmla="*/ 0 w 224"/>
                <a:gd name="T23" fmla="*/ 186 h 556"/>
                <a:gd name="T24" fmla="*/ 63 w 224"/>
                <a:gd name="T25" fmla="*/ 186 h 556"/>
                <a:gd name="T26" fmla="*/ 63 w 224"/>
                <a:gd name="T27" fmla="*/ 126 h 556"/>
                <a:gd name="T28" fmla="*/ 96 w 224"/>
                <a:gd name="T29" fmla="*/ 35 h 556"/>
                <a:gd name="T30" fmla="*/ 181 w 224"/>
                <a:gd name="T31" fmla="*/ 0 h 556"/>
                <a:gd name="T32" fmla="*/ 224 w 224"/>
                <a:gd name="T33" fmla="*/ 6 h 556"/>
                <a:gd name="T34" fmla="*/ 224 w 224"/>
                <a:gd name="T35"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556">
                  <a:moveTo>
                    <a:pt x="224" y="60"/>
                  </a:moveTo>
                  <a:cubicBezTo>
                    <a:pt x="212" y="53"/>
                    <a:pt x="199" y="50"/>
                    <a:pt x="184" y="50"/>
                  </a:cubicBezTo>
                  <a:cubicBezTo>
                    <a:pt x="143" y="50"/>
                    <a:pt x="122" y="76"/>
                    <a:pt x="122" y="129"/>
                  </a:cubicBezTo>
                  <a:cubicBezTo>
                    <a:pt x="122" y="186"/>
                    <a:pt x="122" y="186"/>
                    <a:pt x="122" y="186"/>
                  </a:cubicBezTo>
                  <a:cubicBezTo>
                    <a:pt x="209" y="186"/>
                    <a:pt x="209" y="186"/>
                    <a:pt x="209" y="186"/>
                  </a:cubicBezTo>
                  <a:cubicBezTo>
                    <a:pt x="209" y="236"/>
                    <a:pt x="209" y="236"/>
                    <a:pt x="209" y="236"/>
                  </a:cubicBezTo>
                  <a:cubicBezTo>
                    <a:pt x="122" y="236"/>
                    <a:pt x="122" y="236"/>
                    <a:pt x="122" y="236"/>
                  </a:cubicBezTo>
                  <a:cubicBezTo>
                    <a:pt x="122" y="556"/>
                    <a:pt x="122" y="556"/>
                    <a:pt x="122" y="556"/>
                  </a:cubicBezTo>
                  <a:cubicBezTo>
                    <a:pt x="63" y="556"/>
                    <a:pt x="63" y="556"/>
                    <a:pt x="63" y="556"/>
                  </a:cubicBezTo>
                  <a:cubicBezTo>
                    <a:pt x="63" y="236"/>
                    <a:pt x="63" y="236"/>
                    <a:pt x="63" y="236"/>
                  </a:cubicBezTo>
                  <a:cubicBezTo>
                    <a:pt x="0" y="236"/>
                    <a:pt x="0" y="236"/>
                    <a:pt x="0" y="236"/>
                  </a:cubicBezTo>
                  <a:cubicBezTo>
                    <a:pt x="0" y="186"/>
                    <a:pt x="0" y="186"/>
                    <a:pt x="0" y="186"/>
                  </a:cubicBezTo>
                  <a:cubicBezTo>
                    <a:pt x="63" y="186"/>
                    <a:pt x="63" y="186"/>
                    <a:pt x="63" y="186"/>
                  </a:cubicBezTo>
                  <a:cubicBezTo>
                    <a:pt x="63" y="126"/>
                    <a:pt x="63" y="126"/>
                    <a:pt x="63" y="126"/>
                  </a:cubicBezTo>
                  <a:cubicBezTo>
                    <a:pt x="63" y="88"/>
                    <a:pt x="74" y="58"/>
                    <a:pt x="96" y="35"/>
                  </a:cubicBezTo>
                  <a:cubicBezTo>
                    <a:pt x="118" y="12"/>
                    <a:pt x="146" y="0"/>
                    <a:pt x="181" y="0"/>
                  </a:cubicBezTo>
                  <a:cubicBezTo>
                    <a:pt x="199" y="0"/>
                    <a:pt x="213" y="2"/>
                    <a:pt x="224" y="6"/>
                  </a:cubicBezTo>
                  <a:lnTo>
                    <a:pt x="224"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 name="Freeform 13"/>
            <p:cNvSpPr>
              <a:spLocks/>
            </p:cNvSpPr>
            <p:nvPr/>
          </p:nvSpPr>
          <p:spPr bwMode="auto">
            <a:xfrm>
              <a:off x="4416" y="1713"/>
              <a:ext cx="513" cy="1161"/>
            </a:xfrm>
            <a:custGeom>
              <a:avLst/>
              <a:gdLst>
                <a:gd name="T0" fmla="*/ 217 w 217"/>
                <a:gd name="T1" fmla="*/ 477 h 489"/>
                <a:gd name="T2" fmla="*/ 161 w 217"/>
                <a:gd name="T3" fmla="*/ 489 h 489"/>
                <a:gd name="T4" fmla="*/ 64 w 217"/>
                <a:gd name="T5" fmla="*/ 379 h 489"/>
                <a:gd name="T6" fmla="*/ 64 w 217"/>
                <a:gd name="T7" fmla="*/ 160 h 489"/>
                <a:gd name="T8" fmla="*/ 0 w 217"/>
                <a:gd name="T9" fmla="*/ 160 h 489"/>
                <a:gd name="T10" fmla="*/ 0 w 217"/>
                <a:gd name="T11" fmla="*/ 110 h 489"/>
                <a:gd name="T12" fmla="*/ 64 w 217"/>
                <a:gd name="T13" fmla="*/ 110 h 489"/>
                <a:gd name="T14" fmla="*/ 64 w 217"/>
                <a:gd name="T15" fmla="*/ 19 h 489"/>
                <a:gd name="T16" fmla="*/ 123 w 217"/>
                <a:gd name="T17" fmla="*/ 0 h 489"/>
                <a:gd name="T18" fmla="*/ 123 w 217"/>
                <a:gd name="T19" fmla="*/ 110 h 489"/>
                <a:gd name="T20" fmla="*/ 217 w 217"/>
                <a:gd name="T21" fmla="*/ 110 h 489"/>
                <a:gd name="T22" fmla="*/ 217 w 217"/>
                <a:gd name="T23" fmla="*/ 160 h 489"/>
                <a:gd name="T24" fmla="*/ 123 w 217"/>
                <a:gd name="T25" fmla="*/ 160 h 489"/>
                <a:gd name="T26" fmla="*/ 123 w 217"/>
                <a:gd name="T27" fmla="*/ 369 h 489"/>
                <a:gd name="T28" fmla="*/ 136 w 217"/>
                <a:gd name="T29" fmla="*/ 422 h 489"/>
                <a:gd name="T30" fmla="*/ 178 w 217"/>
                <a:gd name="T31" fmla="*/ 438 h 489"/>
                <a:gd name="T32" fmla="*/ 217 w 217"/>
                <a:gd name="T33" fmla="*/ 426 h 489"/>
                <a:gd name="T34" fmla="*/ 217 w 217"/>
                <a:gd name="T35" fmla="*/ 47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489">
                  <a:moveTo>
                    <a:pt x="217" y="477"/>
                  </a:moveTo>
                  <a:cubicBezTo>
                    <a:pt x="203" y="485"/>
                    <a:pt x="184" y="489"/>
                    <a:pt x="161" y="489"/>
                  </a:cubicBezTo>
                  <a:cubicBezTo>
                    <a:pt x="96" y="489"/>
                    <a:pt x="64" y="452"/>
                    <a:pt x="64" y="379"/>
                  </a:cubicBezTo>
                  <a:cubicBezTo>
                    <a:pt x="64" y="160"/>
                    <a:pt x="64" y="160"/>
                    <a:pt x="64" y="160"/>
                  </a:cubicBezTo>
                  <a:cubicBezTo>
                    <a:pt x="0" y="160"/>
                    <a:pt x="0" y="160"/>
                    <a:pt x="0" y="160"/>
                  </a:cubicBezTo>
                  <a:cubicBezTo>
                    <a:pt x="0" y="110"/>
                    <a:pt x="0" y="110"/>
                    <a:pt x="0" y="110"/>
                  </a:cubicBezTo>
                  <a:cubicBezTo>
                    <a:pt x="64" y="110"/>
                    <a:pt x="64" y="110"/>
                    <a:pt x="64" y="110"/>
                  </a:cubicBezTo>
                  <a:cubicBezTo>
                    <a:pt x="64" y="19"/>
                    <a:pt x="64" y="19"/>
                    <a:pt x="64" y="19"/>
                  </a:cubicBezTo>
                  <a:cubicBezTo>
                    <a:pt x="123" y="0"/>
                    <a:pt x="123" y="0"/>
                    <a:pt x="123" y="0"/>
                  </a:cubicBezTo>
                  <a:cubicBezTo>
                    <a:pt x="123" y="110"/>
                    <a:pt x="123" y="110"/>
                    <a:pt x="123" y="110"/>
                  </a:cubicBezTo>
                  <a:cubicBezTo>
                    <a:pt x="217" y="110"/>
                    <a:pt x="217" y="110"/>
                    <a:pt x="217" y="110"/>
                  </a:cubicBezTo>
                  <a:cubicBezTo>
                    <a:pt x="217" y="160"/>
                    <a:pt x="217" y="160"/>
                    <a:pt x="217" y="160"/>
                  </a:cubicBezTo>
                  <a:cubicBezTo>
                    <a:pt x="123" y="160"/>
                    <a:pt x="123" y="160"/>
                    <a:pt x="123" y="160"/>
                  </a:cubicBezTo>
                  <a:cubicBezTo>
                    <a:pt x="123" y="369"/>
                    <a:pt x="123" y="369"/>
                    <a:pt x="123" y="369"/>
                  </a:cubicBezTo>
                  <a:cubicBezTo>
                    <a:pt x="123" y="394"/>
                    <a:pt x="128" y="412"/>
                    <a:pt x="136" y="422"/>
                  </a:cubicBezTo>
                  <a:cubicBezTo>
                    <a:pt x="145" y="433"/>
                    <a:pt x="159" y="438"/>
                    <a:pt x="178" y="438"/>
                  </a:cubicBezTo>
                  <a:cubicBezTo>
                    <a:pt x="193" y="438"/>
                    <a:pt x="206" y="434"/>
                    <a:pt x="217" y="426"/>
                  </a:cubicBezTo>
                  <a:lnTo>
                    <a:pt x="217" y="4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 name="Freeform 14"/>
            <p:cNvSpPr>
              <a:spLocks noEditPoints="1"/>
            </p:cNvSpPr>
            <p:nvPr/>
          </p:nvSpPr>
          <p:spPr bwMode="auto">
            <a:xfrm>
              <a:off x="5290" y="1623"/>
              <a:ext cx="1090" cy="1229"/>
            </a:xfrm>
            <a:custGeom>
              <a:avLst/>
              <a:gdLst>
                <a:gd name="T0" fmla="*/ 1090 w 1090"/>
                <a:gd name="T1" fmla="*/ 1229 h 1229"/>
                <a:gd name="T2" fmla="*/ 932 w 1090"/>
                <a:gd name="T3" fmla="*/ 1229 h 1229"/>
                <a:gd name="T4" fmla="*/ 802 w 1090"/>
                <a:gd name="T5" fmla="*/ 885 h 1229"/>
                <a:gd name="T6" fmla="*/ 282 w 1090"/>
                <a:gd name="T7" fmla="*/ 885 h 1229"/>
                <a:gd name="T8" fmla="*/ 159 w 1090"/>
                <a:gd name="T9" fmla="*/ 1229 h 1229"/>
                <a:gd name="T10" fmla="*/ 0 w 1090"/>
                <a:gd name="T11" fmla="*/ 1229 h 1229"/>
                <a:gd name="T12" fmla="*/ 468 w 1090"/>
                <a:gd name="T13" fmla="*/ 0 h 1229"/>
                <a:gd name="T14" fmla="*/ 617 w 1090"/>
                <a:gd name="T15" fmla="*/ 0 h 1229"/>
                <a:gd name="T16" fmla="*/ 1090 w 1090"/>
                <a:gd name="T17" fmla="*/ 1229 h 1229"/>
                <a:gd name="T18" fmla="*/ 754 w 1090"/>
                <a:gd name="T19" fmla="*/ 755 h 1229"/>
                <a:gd name="T20" fmla="*/ 542 w 1090"/>
                <a:gd name="T21" fmla="*/ 180 h 1229"/>
                <a:gd name="T22" fmla="*/ 539 w 1090"/>
                <a:gd name="T23" fmla="*/ 180 h 1229"/>
                <a:gd name="T24" fmla="*/ 329 w 1090"/>
                <a:gd name="T25" fmla="*/ 755 h 1229"/>
                <a:gd name="T26" fmla="*/ 754 w 1090"/>
                <a:gd name="T27" fmla="*/ 7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0" h="1229">
                  <a:moveTo>
                    <a:pt x="1090" y="1229"/>
                  </a:moveTo>
                  <a:lnTo>
                    <a:pt x="932" y="1229"/>
                  </a:lnTo>
                  <a:lnTo>
                    <a:pt x="802" y="885"/>
                  </a:lnTo>
                  <a:lnTo>
                    <a:pt x="282" y="885"/>
                  </a:lnTo>
                  <a:lnTo>
                    <a:pt x="159" y="1229"/>
                  </a:lnTo>
                  <a:lnTo>
                    <a:pt x="0" y="1229"/>
                  </a:lnTo>
                  <a:lnTo>
                    <a:pt x="468" y="0"/>
                  </a:lnTo>
                  <a:lnTo>
                    <a:pt x="617" y="0"/>
                  </a:lnTo>
                  <a:lnTo>
                    <a:pt x="1090" y="1229"/>
                  </a:lnTo>
                  <a:close/>
                  <a:moveTo>
                    <a:pt x="754" y="755"/>
                  </a:moveTo>
                  <a:lnTo>
                    <a:pt x="542" y="180"/>
                  </a:lnTo>
                  <a:lnTo>
                    <a:pt x="539" y="180"/>
                  </a:lnTo>
                  <a:lnTo>
                    <a:pt x="329" y="755"/>
                  </a:lnTo>
                  <a:lnTo>
                    <a:pt x="754" y="7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 name="Freeform 15"/>
            <p:cNvSpPr>
              <a:spLocks/>
            </p:cNvSpPr>
            <p:nvPr/>
          </p:nvSpPr>
          <p:spPr bwMode="auto">
            <a:xfrm>
              <a:off x="6441" y="1974"/>
              <a:ext cx="726" cy="878"/>
            </a:xfrm>
            <a:custGeom>
              <a:avLst/>
              <a:gdLst>
                <a:gd name="T0" fmla="*/ 726 w 726"/>
                <a:gd name="T1" fmla="*/ 40 h 878"/>
                <a:gd name="T2" fmla="*/ 206 w 726"/>
                <a:gd name="T3" fmla="*/ 760 h 878"/>
                <a:gd name="T4" fmla="*/ 719 w 726"/>
                <a:gd name="T5" fmla="*/ 760 h 878"/>
                <a:gd name="T6" fmla="*/ 719 w 726"/>
                <a:gd name="T7" fmla="*/ 878 h 878"/>
                <a:gd name="T8" fmla="*/ 0 w 726"/>
                <a:gd name="T9" fmla="*/ 878 h 878"/>
                <a:gd name="T10" fmla="*/ 0 w 726"/>
                <a:gd name="T11" fmla="*/ 836 h 878"/>
                <a:gd name="T12" fmla="*/ 518 w 726"/>
                <a:gd name="T13" fmla="*/ 119 h 878"/>
                <a:gd name="T14" fmla="*/ 50 w 726"/>
                <a:gd name="T15" fmla="*/ 119 h 878"/>
                <a:gd name="T16" fmla="*/ 50 w 726"/>
                <a:gd name="T17" fmla="*/ 0 h 878"/>
                <a:gd name="T18" fmla="*/ 726 w 726"/>
                <a:gd name="T19" fmla="*/ 0 h 878"/>
                <a:gd name="T20" fmla="*/ 726 w 726"/>
                <a:gd name="T21" fmla="*/ 40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878">
                  <a:moveTo>
                    <a:pt x="726" y="40"/>
                  </a:moveTo>
                  <a:lnTo>
                    <a:pt x="206" y="760"/>
                  </a:lnTo>
                  <a:lnTo>
                    <a:pt x="719" y="760"/>
                  </a:lnTo>
                  <a:lnTo>
                    <a:pt x="719" y="878"/>
                  </a:lnTo>
                  <a:lnTo>
                    <a:pt x="0" y="878"/>
                  </a:lnTo>
                  <a:lnTo>
                    <a:pt x="0" y="836"/>
                  </a:lnTo>
                  <a:lnTo>
                    <a:pt x="518" y="119"/>
                  </a:lnTo>
                  <a:lnTo>
                    <a:pt x="50" y="119"/>
                  </a:lnTo>
                  <a:lnTo>
                    <a:pt x="50" y="0"/>
                  </a:lnTo>
                  <a:lnTo>
                    <a:pt x="726" y="0"/>
                  </a:lnTo>
                  <a:lnTo>
                    <a:pt x="72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 name="Freeform 16"/>
            <p:cNvSpPr>
              <a:spLocks/>
            </p:cNvSpPr>
            <p:nvPr/>
          </p:nvSpPr>
          <p:spPr bwMode="auto">
            <a:xfrm>
              <a:off x="7271" y="1974"/>
              <a:ext cx="728" cy="900"/>
            </a:xfrm>
            <a:custGeom>
              <a:avLst/>
              <a:gdLst>
                <a:gd name="T0" fmla="*/ 308 w 308"/>
                <a:gd name="T1" fmla="*/ 370 h 379"/>
                <a:gd name="T2" fmla="*/ 248 w 308"/>
                <a:gd name="T3" fmla="*/ 370 h 379"/>
                <a:gd name="T4" fmla="*/ 248 w 308"/>
                <a:gd name="T5" fmla="*/ 312 h 379"/>
                <a:gd name="T6" fmla="*/ 247 w 308"/>
                <a:gd name="T7" fmla="*/ 312 h 379"/>
                <a:gd name="T8" fmla="*/ 133 w 308"/>
                <a:gd name="T9" fmla="*/ 379 h 379"/>
                <a:gd name="T10" fmla="*/ 0 w 308"/>
                <a:gd name="T11" fmla="*/ 221 h 379"/>
                <a:gd name="T12" fmla="*/ 0 w 308"/>
                <a:gd name="T13" fmla="*/ 0 h 379"/>
                <a:gd name="T14" fmla="*/ 60 w 308"/>
                <a:gd name="T15" fmla="*/ 0 h 379"/>
                <a:gd name="T16" fmla="*/ 60 w 308"/>
                <a:gd name="T17" fmla="*/ 212 h 379"/>
                <a:gd name="T18" fmla="*/ 149 w 308"/>
                <a:gd name="T19" fmla="*/ 329 h 379"/>
                <a:gd name="T20" fmla="*/ 221 w 308"/>
                <a:gd name="T21" fmla="*/ 297 h 379"/>
                <a:gd name="T22" fmla="*/ 248 w 308"/>
                <a:gd name="T23" fmla="*/ 213 h 379"/>
                <a:gd name="T24" fmla="*/ 248 w 308"/>
                <a:gd name="T25" fmla="*/ 0 h 379"/>
                <a:gd name="T26" fmla="*/ 308 w 308"/>
                <a:gd name="T27" fmla="*/ 0 h 379"/>
                <a:gd name="T28" fmla="*/ 308 w 308"/>
                <a:gd name="T29" fmla="*/ 3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379">
                  <a:moveTo>
                    <a:pt x="308" y="370"/>
                  </a:moveTo>
                  <a:cubicBezTo>
                    <a:pt x="248" y="370"/>
                    <a:pt x="248" y="370"/>
                    <a:pt x="248" y="370"/>
                  </a:cubicBezTo>
                  <a:cubicBezTo>
                    <a:pt x="248" y="312"/>
                    <a:pt x="248" y="312"/>
                    <a:pt x="248" y="312"/>
                  </a:cubicBezTo>
                  <a:cubicBezTo>
                    <a:pt x="247" y="312"/>
                    <a:pt x="247" y="312"/>
                    <a:pt x="247" y="312"/>
                  </a:cubicBezTo>
                  <a:cubicBezTo>
                    <a:pt x="222" y="357"/>
                    <a:pt x="184" y="379"/>
                    <a:pt x="133" y="379"/>
                  </a:cubicBezTo>
                  <a:cubicBezTo>
                    <a:pt x="45" y="379"/>
                    <a:pt x="0" y="327"/>
                    <a:pt x="0" y="221"/>
                  </a:cubicBezTo>
                  <a:cubicBezTo>
                    <a:pt x="0" y="0"/>
                    <a:pt x="0" y="0"/>
                    <a:pt x="0" y="0"/>
                  </a:cubicBezTo>
                  <a:cubicBezTo>
                    <a:pt x="60" y="0"/>
                    <a:pt x="60" y="0"/>
                    <a:pt x="60" y="0"/>
                  </a:cubicBezTo>
                  <a:cubicBezTo>
                    <a:pt x="60" y="212"/>
                    <a:pt x="60" y="212"/>
                    <a:pt x="60" y="212"/>
                  </a:cubicBezTo>
                  <a:cubicBezTo>
                    <a:pt x="60" y="290"/>
                    <a:pt x="90" y="329"/>
                    <a:pt x="149" y="329"/>
                  </a:cubicBezTo>
                  <a:cubicBezTo>
                    <a:pt x="179" y="329"/>
                    <a:pt x="203" y="318"/>
                    <a:pt x="221" y="297"/>
                  </a:cubicBezTo>
                  <a:cubicBezTo>
                    <a:pt x="239" y="275"/>
                    <a:pt x="248" y="247"/>
                    <a:pt x="248" y="213"/>
                  </a:cubicBezTo>
                  <a:cubicBezTo>
                    <a:pt x="248" y="0"/>
                    <a:pt x="248" y="0"/>
                    <a:pt x="248" y="0"/>
                  </a:cubicBezTo>
                  <a:cubicBezTo>
                    <a:pt x="308" y="0"/>
                    <a:pt x="308" y="0"/>
                    <a:pt x="308" y="0"/>
                  </a:cubicBezTo>
                  <a:lnTo>
                    <a:pt x="308"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 name="Freeform 17"/>
            <p:cNvSpPr>
              <a:spLocks/>
            </p:cNvSpPr>
            <p:nvPr/>
          </p:nvSpPr>
          <p:spPr bwMode="auto">
            <a:xfrm>
              <a:off x="8226" y="1957"/>
              <a:ext cx="456" cy="895"/>
            </a:xfrm>
            <a:custGeom>
              <a:avLst/>
              <a:gdLst>
                <a:gd name="T0" fmla="*/ 193 w 193"/>
                <a:gd name="T1" fmla="*/ 67 h 377"/>
                <a:gd name="T2" fmla="*/ 148 w 193"/>
                <a:gd name="T3" fmla="*/ 55 h 377"/>
                <a:gd name="T4" fmla="*/ 84 w 193"/>
                <a:gd name="T5" fmla="*/ 92 h 377"/>
                <a:gd name="T6" fmla="*/ 60 w 193"/>
                <a:gd name="T7" fmla="*/ 188 h 377"/>
                <a:gd name="T8" fmla="*/ 60 w 193"/>
                <a:gd name="T9" fmla="*/ 377 h 377"/>
                <a:gd name="T10" fmla="*/ 0 w 193"/>
                <a:gd name="T11" fmla="*/ 377 h 377"/>
                <a:gd name="T12" fmla="*/ 0 w 193"/>
                <a:gd name="T13" fmla="*/ 7 h 377"/>
                <a:gd name="T14" fmla="*/ 60 w 193"/>
                <a:gd name="T15" fmla="*/ 7 h 377"/>
                <a:gd name="T16" fmla="*/ 60 w 193"/>
                <a:gd name="T17" fmla="*/ 83 h 377"/>
                <a:gd name="T18" fmla="*/ 61 w 193"/>
                <a:gd name="T19" fmla="*/ 83 h 377"/>
                <a:gd name="T20" fmla="*/ 99 w 193"/>
                <a:gd name="T21" fmla="*/ 23 h 377"/>
                <a:gd name="T22" fmla="*/ 158 w 193"/>
                <a:gd name="T23" fmla="*/ 0 h 377"/>
                <a:gd name="T24" fmla="*/ 193 w 193"/>
                <a:gd name="T25" fmla="*/ 5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1" y="67"/>
                    <a:pt x="84" y="92"/>
                  </a:cubicBezTo>
                  <a:cubicBezTo>
                    <a:pt x="68" y="117"/>
                    <a:pt x="60" y="149"/>
                    <a:pt x="60" y="188"/>
                  </a:cubicBezTo>
                  <a:cubicBezTo>
                    <a:pt x="60" y="377"/>
                    <a:pt x="60" y="377"/>
                    <a:pt x="60" y="377"/>
                  </a:cubicBezTo>
                  <a:cubicBezTo>
                    <a:pt x="0" y="377"/>
                    <a:pt x="0" y="377"/>
                    <a:pt x="0" y="377"/>
                  </a:cubicBezTo>
                  <a:cubicBezTo>
                    <a:pt x="0" y="7"/>
                    <a:pt x="0" y="7"/>
                    <a:pt x="0" y="7"/>
                  </a:cubicBezTo>
                  <a:cubicBezTo>
                    <a:pt x="60" y="7"/>
                    <a:pt x="60" y="7"/>
                    <a:pt x="60" y="7"/>
                  </a:cubicBezTo>
                  <a:cubicBezTo>
                    <a:pt x="60" y="83"/>
                    <a:pt x="60" y="83"/>
                    <a:pt x="60" y="83"/>
                  </a:cubicBezTo>
                  <a:cubicBezTo>
                    <a:pt x="61" y="83"/>
                    <a:pt x="61" y="83"/>
                    <a:pt x="61" y="83"/>
                  </a:cubicBezTo>
                  <a:cubicBezTo>
                    <a:pt x="69" y="58"/>
                    <a:pt x="82" y="37"/>
                    <a:pt x="99" y="23"/>
                  </a:cubicBezTo>
                  <a:cubicBezTo>
                    <a:pt x="116" y="8"/>
                    <a:pt x="136" y="0"/>
                    <a:pt x="158" y="0"/>
                  </a:cubicBezTo>
                  <a:cubicBezTo>
                    <a:pt x="173" y="0"/>
                    <a:pt x="185" y="2"/>
                    <a:pt x="193" y="5"/>
                  </a:cubicBezTo>
                  <a:lnTo>
                    <a:pt x="193"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 name="Freeform 18"/>
            <p:cNvSpPr>
              <a:spLocks noEditPoints="1"/>
            </p:cNvSpPr>
            <p:nvPr/>
          </p:nvSpPr>
          <p:spPr bwMode="auto">
            <a:xfrm>
              <a:off x="8689" y="1953"/>
              <a:ext cx="764" cy="921"/>
            </a:xfrm>
            <a:custGeom>
              <a:avLst/>
              <a:gdLst>
                <a:gd name="T0" fmla="*/ 323 w 323"/>
                <a:gd name="T1" fmla="*/ 209 h 388"/>
                <a:gd name="T2" fmla="*/ 62 w 323"/>
                <a:gd name="T3" fmla="*/ 209 h 388"/>
                <a:gd name="T4" fmla="*/ 95 w 323"/>
                <a:gd name="T5" fmla="*/ 305 h 388"/>
                <a:gd name="T6" fmla="*/ 183 w 323"/>
                <a:gd name="T7" fmla="*/ 338 h 388"/>
                <a:gd name="T8" fmla="*/ 297 w 323"/>
                <a:gd name="T9" fmla="*/ 297 h 388"/>
                <a:gd name="T10" fmla="*/ 297 w 323"/>
                <a:gd name="T11" fmla="*/ 352 h 388"/>
                <a:gd name="T12" fmla="*/ 169 w 323"/>
                <a:gd name="T13" fmla="*/ 388 h 388"/>
                <a:gd name="T14" fmla="*/ 45 w 323"/>
                <a:gd name="T15" fmla="*/ 337 h 388"/>
                <a:gd name="T16" fmla="*/ 0 w 323"/>
                <a:gd name="T17" fmla="*/ 195 h 388"/>
                <a:gd name="T18" fmla="*/ 23 w 323"/>
                <a:gd name="T19" fmla="*/ 95 h 388"/>
                <a:gd name="T20" fmla="*/ 84 w 323"/>
                <a:gd name="T21" fmla="*/ 25 h 388"/>
                <a:gd name="T22" fmla="*/ 171 w 323"/>
                <a:gd name="T23" fmla="*/ 0 h 388"/>
                <a:gd name="T24" fmla="*/ 283 w 323"/>
                <a:gd name="T25" fmla="*/ 47 h 388"/>
                <a:gd name="T26" fmla="*/ 323 w 323"/>
                <a:gd name="T27" fmla="*/ 178 h 388"/>
                <a:gd name="T28" fmla="*/ 323 w 323"/>
                <a:gd name="T29" fmla="*/ 209 h 388"/>
                <a:gd name="T30" fmla="*/ 263 w 323"/>
                <a:gd name="T31" fmla="*/ 159 h 388"/>
                <a:gd name="T32" fmla="*/ 238 w 323"/>
                <a:gd name="T33" fmla="*/ 79 h 388"/>
                <a:gd name="T34" fmla="*/ 170 w 323"/>
                <a:gd name="T35" fmla="*/ 50 h 388"/>
                <a:gd name="T36" fmla="*/ 100 w 323"/>
                <a:gd name="T37" fmla="*/ 80 h 388"/>
                <a:gd name="T38" fmla="*/ 63 w 323"/>
                <a:gd name="T39" fmla="*/ 159 h 388"/>
                <a:gd name="T40" fmla="*/ 263 w 323"/>
                <a:gd name="T41"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388">
                  <a:moveTo>
                    <a:pt x="323" y="209"/>
                  </a:moveTo>
                  <a:cubicBezTo>
                    <a:pt x="62" y="209"/>
                    <a:pt x="62" y="209"/>
                    <a:pt x="62" y="209"/>
                  </a:cubicBezTo>
                  <a:cubicBezTo>
                    <a:pt x="63" y="251"/>
                    <a:pt x="74" y="282"/>
                    <a:pt x="95" y="305"/>
                  </a:cubicBezTo>
                  <a:cubicBezTo>
                    <a:pt x="116" y="327"/>
                    <a:pt x="145" y="338"/>
                    <a:pt x="183" y="338"/>
                  </a:cubicBezTo>
                  <a:cubicBezTo>
                    <a:pt x="225" y="338"/>
                    <a:pt x="263" y="324"/>
                    <a:pt x="297" y="297"/>
                  </a:cubicBezTo>
                  <a:cubicBezTo>
                    <a:pt x="297" y="352"/>
                    <a:pt x="297" y="352"/>
                    <a:pt x="297" y="352"/>
                  </a:cubicBezTo>
                  <a:cubicBezTo>
                    <a:pt x="265" y="376"/>
                    <a:pt x="222" y="388"/>
                    <a:pt x="169" y="388"/>
                  </a:cubicBezTo>
                  <a:cubicBezTo>
                    <a:pt x="116" y="388"/>
                    <a:pt x="75" y="371"/>
                    <a:pt x="45" y="337"/>
                  </a:cubicBezTo>
                  <a:cubicBezTo>
                    <a:pt x="15" y="303"/>
                    <a:pt x="0" y="256"/>
                    <a:pt x="0" y="195"/>
                  </a:cubicBezTo>
                  <a:cubicBezTo>
                    <a:pt x="0" y="159"/>
                    <a:pt x="8" y="125"/>
                    <a:pt x="23" y="95"/>
                  </a:cubicBezTo>
                  <a:cubicBezTo>
                    <a:pt x="38" y="65"/>
                    <a:pt x="58" y="41"/>
                    <a:pt x="84" y="25"/>
                  </a:cubicBezTo>
                  <a:cubicBezTo>
                    <a:pt x="110" y="8"/>
                    <a:pt x="139" y="0"/>
                    <a:pt x="171" y="0"/>
                  </a:cubicBezTo>
                  <a:cubicBezTo>
                    <a:pt x="219" y="0"/>
                    <a:pt x="256" y="15"/>
                    <a:pt x="283" y="47"/>
                  </a:cubicBezTo>
                  <a:cubicBezTo>
                    <a:pt x="310" y="78"/>
                    <a:pt x="323" y="122"/>
                    <a:pt x="323" y="178"/>
                  </a:cubicBezTo>
                  <a:lnTo>
                    <a:pt x="323" y="209"/>
                  </a:lnTo>
                  <a:close/>
                  <a:moveTo>
                    <a:pt x="263" y="159"/>
                  </a:moveTo>
                  <a:cubicBezTo>
                    <a:pt x="262" y="124"/>
                    <a:pt x="254" y="98"/>
                    <a:pt x="238" y="79"/>
                  </a:cubicBezTo>
                  <a:cubicBezTo>
                    <a:pt x="222" y="60"/>
                    <a:pt x="199" y="50"/>
                    <a:pt x="170" y="50"/>
                  </a:cubicBezTo>
                  <a:cubicBezTo>
                    <a:pt x="143" y="50"/>
                    <a:pt x="119" y="60"/>
                    <a:pt x="100" y="80"/>
                  </a:cubicBezTo>
                  <a:cubicBezTo>
                    <a:pt x="80" y="100"/>
                    <a:pt x="68" y="126"/>
                    <a:pt x="63" y="159"/>
                  </a:cubicBezTo>
                  <a:lnTo>
                    <a:pt x="26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24" name="core"/>
          <p:cNvGrpSpPr/>
          <p:nvPr/>
        </p:nvGrpSpPr>
        <p:grpSpPr>
          <a:xfrm>
            <a:off x="2385281" y="1192047"/>
            <a:ext cx="8541716" cy="3648240"/>
            <a:chOff x="2385281" y="120177"/>
            <a:chExt cx="8541716" cy="3648240"/>
          </a:xfrm>
        </p:grpSpPr>
        <p:sp>
          <p:nvSpPr>
            <p:cNvPr id="225" name="Parallelogram 224"/>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6" name="Parallelogram 225"/>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7" name="Parallelogram 226"/>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8" name="Parallelogram 227"/>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9" name="TextBox 228"/>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230" name="Parallelogram 229"/>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231" name="Picture 2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689" y="950575"/>
              <a:ext cx="1828799" cy="1082566"/>
            </a:xfrm>
            <a:prstGeom prst="rect">
              <a:avLst/>
            </a:prstGeom>
          </p:spPr>
        </p:pic>
        <p:pic>
          <p:nvPicPr>
            <p:cNvPr id="232" name="Picture 2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5621" y="1073035"/>
              <a:ext cx="1828799" cy="1082566"/>
            </a:xfrm>
            <a:prstGeom prst="rect">
              <a:avLst/>
            </a:prstGeom>
          </p:spPr>
        </p:pic>
        <p:pic>
          <p:nvPicPr>
            <p:cNvPr id="233" name="Picture 2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9553" y="1195496"/>
              <a:ext cx="1828799" cy="1082566"/>
            </a:xfrm>
            <a:prstGeom prst="rect">
              <a:avLst/>
            </a:prstGeom>
          </p:spPr>
        </p:pic>
        <p:pic>
          <p:nvPicPr>
            <p:cNvPr id="234" name="Picture 2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3655" y="1883037"/>
              <a:ext cx="1828799" cy="1082566"/>
            </a:xfrm>
            <a:prstGeom prst="rect">
              <a:avLst/>
            </a:prstGeom>
          </p:spPr>
        </p:pic>
        <p:pic>
          <p:nvPicPr>
            <p:cNvPr id="235" name="Picture 2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57587" y="1953054"/>
              <a:ext cx="1828799" cy="1082566"/>
            </a:xfrm>
            <a:prstGeom prst="rect">
              <a:avLst/>
            </a:prstGeom>
          </p:spPr>
        </p:pic>
        <p:pic>
          <p:nvPicPr>
            <p:cNvPr id="236" name="Picture 2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1255" y="120177"/>
              <a:ext cx="1828799" cy="1082566"/>
            </a:xfrm>
            <a:prstGeom prst="rect">
              <a:avLst/>
            </a:prstGeom>
          </p:spPr>
        </p:pic>
      </p:grpSp>
      <p:sp>
        <p:nvSpPr>
          <p:cNvPr id="239"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7" name="Group 6"/>
          <p:cNvGrpSpPr/>
          <p:nvPr/>
        </p:nvGrpSpPr>
        <p:grpSpPr>
          <a:xfrm>
            <a:off x="2386957" y="1041457"/>
            <a:ext cx="8541716" cy="3452215"/>
            <a:chOff x="2386957" y="722958"/>
            <a:chExt cx="8541716" cy="3452215"/>
          </a:xfrm>
        </p:grpSpPr>
        <p:grpSp>
          <p:nvGrpSpPr>
            <p:cNvPr id="2" name="Group 1"/>
            <p:cNvGrpSpPr/>
            <p:nvPr/>
          </p:nvGrpSpPr>
          <p:grpSpPr>
            <a:xfrm>
              <a:off x="2386957" y="722958"/>
              <a:ext cx="8541716" cy="3452215"/>
              <a:chOff x="2445948" y="711913"/>
              <a:chExt cx="8541716" cy="3452215"/>
            </a:xfrm>
          </p:grpSpPr>
          <p:sp>
            <p:nvSpPr>
              <p:cNvPr id="241" name="Parallelogram 240"/>
              <p:cNvSpPr/>
              <p:nvPr/>
            </p:nvSpPr>
            <p:spPr bwMode="auto">
              <a:xfrm rot="1552040">
                <a:off x="3126629" y="711913"/>
                <a:ext cx="7180122" cy="3452215"/>
              </a:xfrm>
              <a:prstGeom prst="parallelogram">
                <a:avLst>
                  <a:gd name="adj" fmla="val 79224"/>
                </a:avLst>
              </a:prstGeom>
              <a:solidFill>
                <a:schemeClr val="bg2">
                  <a:lumMod val="50000"/>
                  <a:alpha val="54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2" name="Parallelogram 241"/>
              <p:cNvSpPr/>
              <p:nvPr/>
            </p:nvSpPr>
            <p:spPr bwMode="auto">
              <a:xfrm rot="12339937" flipV="1">
                <a:off x="6430466" y="1243578"/>
                <a:ext cx="4557198" cy="220847"/>
              </a:xfrm>
              <a:prstGeom prst="parallelogram">
                <a:avLst>
                  <a:gd name="adj" fmla="val 51486"/>
                </a:avLst>
              </a:prstGeom>
              <a:solidFill>
                <a:srgbClr val="3C3C3C">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3" name="Parallelogram 242"/>
              <p:cNvSpPr/>
              <p:nvPr/>
            </p:nvSpPr>
            <p:spPr bwMode="auto">
              <a:xfrm rot="9253198">
                <a:off x="6478842" y="3168757"/>
                <a:ext cx="4504210" cy="225053"/>
              </a:xfrm>
              <a:prstGeom prst="parallelogram">
                <a:avLst>
                  <a:gd name="adj" fmla="val 47509"/>
                </a:avLst>
              </a:prstGeom>
              <a:solidFill>
                <a:srgbClr val="3C3C3C">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4" name="Parallelogram 243"/>
              <p:cNvSpPr/>
              <p:nvPr/>
            </p:nvSpPr>
            <p:spPr bwMode="auto">
              <a:xfrm rot="12339937" flipV="1">
                <a:off x="2450288" y="3157073"/>
                <a:ext cx="4571828" cy="234679"/>
              </a:xfrm>
              <a:prstGeom prst="parallelogram">
                <a:avLst>
                  <a:gd name="adj" fmla="val 49214"/>
                </a:avLst>
              </a:prstGeom>
              <a:solidFill>
                <a:srgbClr val="3C3C3C">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5" name="TextBox 244"/>
              <p:cNvSpPr txBox="1"/>
              <p:nvPr/>
            </p:nvSpPr>
            <p:spPr bwMode="auto">
              <a:xfrm rot="21360000">
                <a:off x="5154645" y="3765858"/>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246" name="Parallelogram 245"/>
              <p:cNvSpPr/>
              <p:nvPr/>
            </p:nvSpPr>
            <p:spPr bwMode="auto">
              <a:xfrm rot="9253198">
                <a:off x="2445948" y="1238382"/>
                <a:ext cx="4534426" cy="224236"/>
              </a:xfrm>
              <a:prstGeom prst="parallelogram">
                <a:avLst>
                  <a:gd name="adj" fmla="val 47182"/>
                </a:avLst>
              </a:prstGeom>
              <a:solidFill>
                <a:srgbClr val="3C3C3C">
                  <a:alpha val="34902"/>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6" name="Group 5"/>
            <p:cNvGrpSpPr/>
            <p:nvPr/>
          </p:nvGrpSpPr>
          <p:grpSpPr>
            <a:xfrm>
              <a:off x="3639035" y="743373"/>
              <a:ext cx="6286597" cy="3089882"/>
              <a:chOff x="3639035" y="743373"/>
              <a:chExt cx="6286597" cy="3089882"/>
            </a:xfrm>
          </p:grpSpPr>
          <p:pic>
            <p:nvPicPr>
              <p:cNvPr id="247" name="Picture 2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8556" y="1439096"/>
                <a:ext cx="1600200" cy="949544"/>
              </a:xfrm>
              <a:prstGeom prst="rect">
                <a:avLst/>
              </a:prstGeom>
            </p:spPr>
          </p:pic>
          <p:pic>
            <p:nvPicPr>
              <p:cNvPr id="248" name="Picture 2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47948" y="1907247"/>
                <a:ext cx="1600200" cy="947245"/>
              </a:xfrm>
              <a:prstGeom prst="rect">
                <a:avLst/>
              </a:prstGeom>
            </p:spPr>
          </p:pic>
          <p:pic>
            <p:nvPicPr>
              <p:cNvPr id="250" name="Picture 24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91743" y="2374411"/>
                <a:ext cx="1600200" cy="947245"/>
              </a:xfrm>
              <a:prstGeom prst="rect">
                <a:avLst/>
              </a:prstGeom>
            </p:spPr>
          </p:pic>
          <p:pic>
            <p:nvPicPr>
              <p:cNvPr id="251" name="Picture 2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5432" y="1739523"/>
                <a:ext cx="1600200" cy="947245"/>
              </a:xfrm>
              <a:prstGeom prst="rect">
                <a:avLst/>
              </a:prstGeom>
            </p:spPr>
          </p:pic>
          <p:pic>
            <p:nvPicPr>
              <p:cNvPr id="252" name="Picture 2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0327" y="781394"/>
                <a:ext cx="1600200" cy="947245"/>
              </a:xfrm>
              <a:prstGeom prst="rect">
                <a:avLst/>
              </a:prstGeom>
            </p:spPr>
          </p:pic>
          <p:pic>
            <p:nvPicPr>
              <p:cNvPr id="253" name="Picture 2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52918" y="1973510"/>
                <a:ext cx="1600200" cy="947245"/>
              </a:xfrm>
              <a:prstGeom prst="rect">
                <a:avLst/>
              </a:prstGeom>
            </p:spPr>
          </p:pic>
          <p:pic>
            <p:nvPicPr>
              <p:cNvPr id="254" name="Picture 2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39035" y="1229445"/>
                <a:ext cx="1828800" cy="1082565"/>
              </a:xfrm>
              <a:prstGeom prst="rect">
                <a:avLst/>
              </a:prstGeom>
            </p:spPr>
          </p:pic>
          <p:pic>
            <p:nvPicPr>
              <p:cNvPr id="255" name="Picture 25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93841" y="2429761"/>
                <a:ext cx="1600200" cy="947245"/>
              </a:xfrm>
              <a:prstGeom prst="rect">
                <a:avLst/>
              </a:prstGeom>
            </p:spPr>
          </p:pic>
          <p:pic>
            <p:nvPicPr>
              <p:cNvPr id="256" name="Picture 25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037506" y="2886010"/>
                <a:ext cx="1600200" cy="947245"/>
              </a:xfrm>
              <a:prstGeom prst="rect">
                <a:avLst/>
              </a:prstGeom>
            </p:spPr>
          </p:pic>
          <p:pic>
            <p:nvPicPr>
              <p:cNvPr id="257" name="Picture 25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81508" y="1259473"/>
                <a:ext cx="1600200" cy="949544"/>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66528" y="743373"/>
                <a:ext cx="1600200" cy="950673"/>
              </a:xfrm>
              <a:prstGeom prst="rect">
                <a:avLst/>
              </a:prstGeom>
            </p:spPr>
          </p:pic>
        </p:grpSp>
      </p:grpSp>
      <p:sp>
        <p:nvSpPr>
          <p:cNvPr id="92" name="TextBox 91"/>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
        <p:nvSpPr>
          <p:cNvPr id="101" name="Parallelogram 100"/>
          <p:cNvSpPr/>
          <p:nvPr/>
        </p:nvSpPr>
        <p:spPr bwMode="auto">
          <a:xfrm rot="9253198">
            <a:off x="6055679" y="3102346"/>
            <a:ext cx="5256208"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260" name="Picture 259"/>
          <p:cNvPicPr>
            <a:picLocks noChangeAspect="1"/>
          </p:cNvPicPr>
          <p:nvPr/>
        </p:nvPicPr>
        <p:blipFill>
          <a:blip r:embed="rId24"/>
          <a:stretch>
            <a:fillRect/>
          </a:stretch>
        </p:blipFill>
        <p:spPr>
          <a:xfrm>
            <a:off x="6716330" y="3344862"/>
            <a:ext cx="3811133" cy="547696"/>
          </a:xfrm>
          <a:prstGeom prst="rect">
            <a:avLst/>
          </a:prstGeom>
          <a:scene3d>
            <a:camera prst="orthographicFront">
              <a:rot lat="2100000" lon="19200000" rev="0"/>
            </a:camera>
            <a:lightRig rig="threePt" dir="t"/>
          </a:scene3d>
        </p:spPr>
      </p:pic>
    </p:spTree>
    <p:extLst>
      <p:ext uri="{BB962C8B-B14F-4D97-AF65-F5344CB8AC3E}">
        <p14:creationId xmlns:p14="http://schemas.microsoft.com/office/powerpoint/2010/main" val="100001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600"/>
                                  </p:stCondLst>
                                  <p:childTnLst>
                                    <p:animEffect transition="out" filter="fade">
                                      <p:cBhvr>
                                        <p:cTn id="6" dur="500"/>
                                        <p:tgtEl>
                                          <p:spTgt spid="208"/>
                                        </p:tgtEl>
                                      </p:cBhvr>
                                    </p:animEffect>
                                    <p:set>
                                      <p:cBhvr>
                                        <p:cTn id="7" dur="1" fill="hold">
                                          <p:stCondLst>
                                            <p:cond delay="499"/>
                                          </p:stCondLst>
                                        </p:cTn>
                                        <p:tgtEl>
                                          <p:spTgt spid="208"/>
                                        </p:tgtEl>
                                        <p:attrNameLst>
                                          <p:attrName>style.visibility</p:attrName>
                                        </p:attrNameLst>
                                      </p:cBhvr>
                                      <p:to>
                                        <p:strVal val="hidden"/>
                                      </p:to>
                                    </p:set>
                                  </p:childTnLst>
                                </p:cTn>
                              </p:par>
                              <p:par>
                                <p:cTn id="8" presetID="10" presetClass="exit" presetSubtype="0" fill="hold" nodeType="withEffect">
                                  <p:stCondLst>
                                    <p:cond delay="600"/>
                                  </p:stCondLst>
                                  <p:childTnLst>
                                    <p:animEffect transition="out" filter="fade">
                                      <p:cBhvr>
                                        <p:cTn id="9" dur="500"/>
                                        <p:tgtEl>
                                          <p:spTgt spid="260"/>
                                        </p:tgtEl>
                                      </p:cBhvr>
                                    </p:animEffect>
                                    <p:set>
                                      <p:cBhvr>
                                        <p:cTn id="10" dur="1" fill="hold">
                                          <p:stCondLst>
                                            <p:cond delay="499"/>
                                          </p:stCondLst>
                                        </p:cTn>
                                        <p:tgtEl>
                                          <p:spTgt spid="260"/>
                                        </p:tgtEl>
                                        <p:attrNameLst>
                                          <p:attrName>style.visibility</p:attrName>
                                        </p:attrNameLst>
                                      </p:cBhvr>
                                      <p:to>
                                        <p:strVal val="hidden"/>
                                      </p:to>
                                    </p:set>
                                  </p:childTnLst>
                                </p:cTn>
                              </p:par>
                              <p:par>
                                <p:cTn id="11" presetID="10" presetClass="exit" presetSubtype="0" fill="hold" nodeType="withEffect">
                                  <p:stCondLst>
                                    <p:cond delay="600"/>
                                  </p:stCondLst>
                                  <p:childTnLst>
                                    <p:animEffect transition="out" filter="fade">
                                      <p:cBhvr>
                                        <p:cTn id="12" dur="500"/>
                                        <p:tgtEl>
                                          <p:spTgt spid="121"/>
                                        </p:tgtEl>
                                      </p:cBhvr>
                                    </p:animEffect>
                                    <p:set>
                                      <p:cBhvr>
                                        <p:cTn id="13" dur="1" fill="hold">
                                          <p:stCondLst>
                                            <p:cond delay="499"/>
                                          </p:stCondLst>
                                        </p:cTn>
                                        <p:tgtEl>
                                          <p:spTgt spid="121"/>
                                        </p:tgtEl>
                                        <p:attrNameLst>
                                          <p:attrName>style.visibility</p:attrName>
                                        </p:attrNameLst>
                                      </p:cBhvr>
                                      <p:to>
                                        <p:strVal val="hidden"/>
                                      </p:to>
                                    </p:set>
                                  </p:childTnLst>
                                </p:cTn>
                              </p:par>
                              <p:par>
                                <p:cTn id="14" presetID="10" presetClass="exit" presetSubtype="0" fill="hold" grpId="0" nodeType="withEffect">
                                  <p:stCondLst>
                                    <p:cond delay="600"/>
                                  </p:stCondLst>
                                  <p:childTnLst>
                                    <p:animEffect transition="out" filter="fade">
                                      <p:cBhvr>
                                        <p:cTn id="15" dur="500"/>
                                        <p:tgtEl>
                                          <p:spTgt spid="101"/>
                                        </p:tgtEl>
                                      </p:cBhvr>
                                    </p:animEffect>
                                    <p:set>
                                      <p:cBhvr>
                                        <p:cTn id="16" dur="1" fill="hold">
                                          <p:stCondLst>
                                            <p:cond delay="499"/>
                                          </p:stCondLst>
                                        </p:cTn>
                                        <p:tgtEl>
                                          <p:spTgt spid="101"/>
                                        </p:tgtEl>
                                        <p:attrNameLst>
                                          <p:attrName>style.visibility</p:attrName>
                                        </p:attrNameLst>
                                      </p:cBhvr>
                                      <p:to>
                                        <p:strVal val="hidden"/>
                                      </p:to>
                                    </p:set>
                                  </p:childTnLst>
                                </p:cTn>
                              </p:par>
                            </p:childTnLst>
                          </p:cTn>
                        </p:par>
                        <p:par>
                          <p:cTn id="17" fill="hold">
                            <p:stCondLst>
                              <p:cond delay="1100"/>
                            </p:stCondLst>
                            <p:childTnLst>
                              <p:par>
                                <p:cTn id="18" presetID="10" presetClass="entr" presetSubtype="0" fill="hold" nodeType="afterEffect">
                                  <p:stCondLst>
                                    <p:cond delay="0"/>
                                  </p:stCondLst>
                                  <p:childTnLst>
                                    <p:set>
                                      <p:cBhvr>
                                        <p:cTn id="19" dur="1" fill="hold">
                                          <p:stCondLst>
                                            <p:cond delay="0"/>
                                          </p:stCondLst>
                                        </p:cTn>
                                        <p:tgtEl>
                                          <p:spTgt spid="224"/>
                                        </p:tgtEl>
                                        <p:attrNameLst>
                                          <p:attrName>style.visibility</p:attrName>
                                        </p:attrNameLst>
                                      </p:cBhvr>
                                      <p:to>
                                        <p:strVal val="visible"/>
                                      </p:to>
                                    </p:set>
                                    <p:animEffect transition="in" filter="fade">
                                      <p:cBhvr>
                                        <p:cTn id="20" dur="500"/>
                                        <p:tgtEl>
                                          <p:spTgt spid="224"/>
                                        </p:tgtEl>
                                      </p:cBhvr>
                                    </p:animEffect>
                                  </p:childTnLst>
                                </p:cTn>
                              </p:par>
                              <p:par>
                                <p:cTn id="21" presetID="42" presetClass="path" presetSubtype="0" accel="48000" decel="52000" fill="hold" nodeType="withEffect">
                                  <p:stCondLst>
                                    <p:cond delay="500"/>
                                  </p:stCondLst>
                                  <p:childTnLst>
                                    <p:animMotion origin="layout" path="M -1.04417E-6 -1.40717E-7 L -1.04417E-6 0.11598 " pathEditMode="relative" rAng="0" ptsTypes="AA">
                                      <p:cBhvr>
                                        <p:cTn id="22" dur="750" fill="hold"/>
                                        <p:tgtEl>
                                          <p:spTgt spid="224"/>
                                        </p:tgtEl>
                                        <p:attrNameLst>
                                          <p:attrName>ppt_x</p:attrName>
                                          <p:attrName>ppt_y</p:attrName>
                                        </p:attrNameLst>
                                      </p:cBhvr>
                                      <p:rCtr x="0" y="5788"/>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9"/>
                                        </p:tgtEl>
                                        <p:attrNameLst>
                                          <p:attrName>style.visibility</p:attrName>
                                        </p:attrNameLst>
                                      </p:cBhvr>
                                      <p:to>
                                        <p:strVal val="visible"/>
                                      </p:to>
                                    </p:set>
                                    <p:animEffect transition="in" filter="fade">
                                      <p:cBhvr>
                                        <p:cTn id="27" dur="500"/>
                                        <p:tgtEl>
                                          <p:spTgt spid="239"/>
                                        </p:tgtEl>
                                      </p:cBhvr>
                                    </p:animEffect>
                                  </p:childTnLst>
                                </p:cTn>
                              </p:par>
                              <p:par>
                                <p:cTn id="28" presetID="10" presetClass="exit" presetSubtype="0" fill="hold" nodeType="withEffect">
                                  <p:stCondLst>
                                    <p:cond delay="0"/>
                                  </p:stCondLst>
                                  <p:childTnLst>
                                    <p:animEffect transition="out" filter="fade">
                                      <p:cBhvr>
                                        <p:cTn id="29" dur="500"/>
                                        <p:tgtEl>
                                          <p:spTgt spid="180"/>
                                        </p:tgtEl>
                                      </p:cBhvr>
                                    </p:animEffect>
                                    <p:set>
                                      <p:cBhvr>
                                        <p:cTn id="30" dur="1" fill="hold">
                                          <p:stCondLst>
                                            <p:cond delay="499"/>
                                          </p:stCondLst>
                                        </p:cTn>
                                        <p:tgtEl>
                                          <p:spTgt spid="180"/>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42" presetClass="path" presetSubtype="0" accel="48000" decel="52000" fill="hold" nodeType="withEffect">
                                  <p:stCondLst>
                                    <p:cond delay="0"/>
                                  </p:stCondLst>
                                  <p:childTnLst>
                                    <p:animMotion origin="layout" path="M 1.30712E-6 3.0867E-6 L 1.30712E-6 0.12664 " pathEditMode="relative" rAng="0" ptsTypes="AA">
                                      <p:cBhvr>
                                        <p:cTn id="36" dur="750" fill="hold"/>
                                        <p:tgtEl>
                                          <p:spTgt spid="7"/>
                                        </p:tgtEl>
                                        <p:attrNameLst>
                                          <p:attrName>ppt_x</p:attrName>
                                          <p:attrName>ppt_y</p:attrName>
                                        </p:attrNameLst>
                                      </p:cBhvr>
                                      <p:rCtr x="0" y="63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10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 184" hidden="1"/>
          <p:cNvGrpSpPr/>
          <p:nvPr/>
        </p:nvGrpSpPr>
        <p:grpSpPr>
          <a:xfrm>
            <a:off x="3531913" y="293233"/>
            <a:ext cx="9278845" cy="5619772"/>
            <a:chOff x="3531913" y="293233"/>
            <a:chExt cx="9278845" cy="5619772"/>
          </a:xfrm>
        </p:grpSpPr>
        <p:sp>
          <p:nvSpPr>
            <p:cNvPr id="7" name="Parallelogram 6"/>
            <p:cNvSpPr/>
            <p:nvPr/>
          </p:nvSpPr>
          <p:spPr bwMode="auto">
            <a:xfrm rot="9253198">
              <a:off x="3531913" y="293233"/>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994" y="1255257"/>
              <a:ext cx="7913294" cy="4657748"/>
            </a:xfrm>
            <a:prstGeom prst="rect">
              <a:avLst/>
            </a:prstGeom>
          </p:spPr>
        </p:pic>
        <p:grpSp>
          <p:nvGrpSpPr>
            <p:cNvPr id="9" name="Group 8"/>
            <p:cNvGrpSpPr/>
            <p:nvPr/>
          </p:nvGrpSpPr>
          <p:grpSpPr>
            <a:xfrm>
              <a:off x="4156361" y="1120805"/>
              <a:ext cx="8019804" cy="4239728"/>
              <a:chOff x="2837818" y="2540009"/>
              <a:chExt cx="8019804" cy="4239728"/>
            </a:xfrm>
          </p:grpSpPr>
          <p:sp>
            <p:nvSpPr>
              <p:cNvPr id="10"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1"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2"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TextBox 12"/>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sp>
          <p:nvSpPr>
            <p:cNvPr id="14" name="Parallelogram 13"/>
            <p:cNvSpPr/>
            <p:nvPr/>
          </p:nvSpPr>
          <p:spPr bwMode="auto">
            <a:xfrm rot="12374211" flipV="1">
              <a:off x="7489933" y="331488"/>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8" name="Rectangle 57"/>
            <p:cNvSpPr/>
            <p:nvPr/>
          </p:nvSpPr>
          <p:spPr>
            <a:xfrm>
              <a:off x="10415880" y="4907679"/>
              <a:ext cx="1414939" cy="313932"/>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rgbClr val="505050"/>
                      </a:gs>
                      <a:gs pos="99000">
                        <a:srgbClr val="505050"/>
                      </a:gs>
                    </a:gsLst>
                    <a:lin ang="5400000" scaled="0"/>
                  </a:gradFill>
                </a:rPr>
                <a:t>Datacenter 1</a:t>
              </a:r>
              <a:endParaRPr lang="en-US" sz="1600" dirty="0">
                <a:gradFill>
                  <a:gsLst>
                    <a:gs pos="1250">
                      <a:srgbClr val="505050"/>
                    </a:gs>
                    <a:gs pos="99000">
                      <a:srgbClr val="505050"/>
                    </a:gs>
                  </a:gsLst>
                  <a:lin ang="5400000" scaled="0"/>
                </a:gradFill>
              </a:endParaRPr>
            </a:p>
          </p:txBody>
        </p:sp>
        <p:grpSp>
          <p:nvGrpSpPr>
            <p:cNvPr id="59" name="Group 58"/>
            <p:cNvGrpSpPr/>
            <p:nvPr/>
          </p:nvGrpSpPr>
          <p:grpSpPr>
            <a:xfrm>
              <a:off x="3880252" y="823372"/>
              <a:ext cx="8541716" cy="3965661"/>
              <a:chOff x="2385281" y="1665201"/>
              <a:chExt cx="8541716" cy="3965661"/>
            </a:xfrm>
          </p:grpSpPr>
          <p:grpSp>
            <p:nvGrpSpPr>
              <p:cNvPr id="60" name="core"/>
              <p:cNvGrpSpPr/>
              <p:nvPr/>
            </p:nvGrpSpPr>
            <p:grpSpPr>
              <a:xfrm>
                <a:off x="2385281" y="2178647"/>
                <a:ext cx="8541716" cy="3452215"/>
                <a:chOff x="2385281" y="316202"/>
                <a:chExt cx="8541716" cy="3452215"/>
              </a:xfrm>
            </p:grpSpPr>
            <p:sp>
              <p:nvSpPr>
                <p:cNvPr id="76" name="Parallelogram 75"/>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Parallelogram 76"/>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8" name="Parallelogram 77"/>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Parallelogram 78"/>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0" name="TextBox 79"/>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81" name="Parallelogram 80"/>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1"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62" name="network services top"/>
              <p:cNvGrpSpPr/>
              <p:nvPr/>
            </p:nvGrpSpPr>
            <p:grpSpPr>
              <a:xfrm>
                <a:off x="2385281" y="1921964"/>
                <a:ext cx="8541716" cy="3452215"/>
                <a:chOff x="2385281" y="316202"/>
                <a:chExt cx="8541716" cy="3452215"/>
              </a:xfrm>
            </p:grpSpPr>
            <p:sp>
              <p:nvSpPr>
                <p:cNvPr id="64" name="Parallelogram 63"/>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5" name="Parallelogram 64"/>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6" name="Parallelogram 65"/>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7" name="Parallelogram 66"/>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8" name="TextBox 67"/>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69" name="Parallelogram 68"/>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3" name="network services top"/>
              <p:cNvSpPr/>
              <p:nvPr/>
            </p:nvSpPr>
            <p:spPr bwMode="auto">
              <a:xfrm rot="1552040">
                <a:off x="3070882" y="1665201"/>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01" name="Parallelogram 100"/>
            <p:cNvSpPr/>
            <p:nvPr/>
          </p:nvSpPr>
          <p:spPr bwMode="auto">
            <a:xfrm rot="9253198">
              <a:off x="7543448" y="2271152"/>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 name="Parallelogram 41"/>
            <p:cNvSpPr/>
            <p:nvPr/>
          </p:nvSpPr>
          <p:spPr bwMode="auto">
            <a:xfrm rot="12374211" flipV="1">
              <a:off x="3546066" y="2235816"/>
              <a:ext cx="5262733" cy="1662366"/>
            </a:xfrm>
            <a:prstGeom prst="parallelogram">
              <a:avLst>
                <a:gd name="adj" fmla="val 4788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184" name="Group 183"/>
          <p:cNvGrpSpPr/>
          <p:nvPr/>
        </p:nvGrpSpPr>
        <p:grpSpPr>
          <a:xfrm>
            <a:off x="2036942" y="1135062"/>
            <a:ext cx="9278845" cy="5619772"/>
            <a:chOff x="2036942" y="1135062"/>
            <a:chExt cx="9278845" cy="5619772"/>
          </a:xfrm>
        </p:grpSpPr>
        <p:sp>
          <p:nvSpPr>
            <p:cNvPr id="156" name="Parallelogram 155"/>
            <p:cNvSpPr/>
            <p:nvPr/>
          </p:nvSpPr>
          <p:spPr bwMode="auto">
            <a:xfrm rot="9253198">
              <a:off x="2036942" y="1135062"/>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157" name="Picture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023" y="2097086"/>
              <a:ext cx="7913294" cy="4657748"/>
            </a:xfrm>
            <a:prstGeom prst="rect">
              <a:avLst/>
            </a:prstGeom>
          </p:spPr>
        </p:pic>
        <p:grpSp>
          <p:nvGrpSpPr>
            <p:cNvPr id="158" name="Group 157"/>
            <p:cNvGrpSpPr/>
            <p:nvPr/>
          </p:nvGrpSpPr>
          <p:grpSpPr>
            <a:xfrm>
              <a:off x="2661390" y="1962634"/>
              <a:ext cx="8019804" cy="4239728"/>
              <a:chOff x="2837818" y="2540009"/>
              <a:chExt cx="8019804" cy="4239728"/>
            </a:xfrm>
          </p:grpSpPr>
          <p:sp>
            <p:nvSpPr>
              <p:cNvPr id="159"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60"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61"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TextBox 161"/>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sp>
          <p:nvSpPr>
            <p:cNvPr id="163" name="Parallelogram 162"/>
            <p:cNvSpPr/>
            <p:nvPr/>
          </p:nvSpPr>
          <p:spPr bwMode="auto">
            <a:xfrm rot="12374211" flipV="1">
              <a:off x="5994962" y="1173317"/>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166" name="Group 165"/>
            <p:cNvGrpSpPr/>
            <p:nvPr/>
          </p:nvGrpSpPr>
          <p:grpSpPr>
            <a:xfrm>
              <a:off x="2385281" y="1665201"/>
              <a:ext cx="8541716" cy="3965661"/>
              <a:chOff x="2385281" y="1665201"/>
              <a:chExt cx="8541716" cy="3965661"/>
            </a:xfrm>
          </p:grpSpPr>
          <p:grpSp>
            <p:nvGrpSpPr>
              <p:cNvPr id="167" name="core"/>
              <p:cNvGrpSpPr/>
              <p:nvPr/>
            </p:nvGrpSpPr>
            <p:grpSpPr>
              <a:xfrm>
                <a:off x="2385281" y="2178647"/>
                <a:ext cx="8541716" cy="3452215"/>
                <a:chOff x="2385281" y="316202"/>
                <a:chExt cx="8541716" cy="3452215"/>
              </a:xfrm>
            </p:grpSpPr>
            <p:sp>
              <p:nvSpPr>
                <p:cNvPr id="177" name="Parallelogram 176"/>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8" name="Parallelogram 177"/>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9" name="Parallelogram 178"/>
                <p:cNvSpPr/>
                <p:nvPr/>
              </p:nvSpPr>
              <p:spPr bwMode="auto">
                <a:xfrm rot="9253198">
                  <a:off x="6414185" y="2773957"/>
                  <a:ext cx="4508408"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80" name="Parallelogram 179"/>
                <p:cNvSpPr/>
                <p:nvPr/>
              </p:nvSpPr>
              <p:spPr bwMode="auto">
                <a:xfrm rot="12339937" flipV="1">
                  <a:off x="2392641" y="2760860"/>
                  <a:ext cx="4566604" cy="221924"/>
                </a:xfrm>
                <a:prstGeom prst="parallelogram">
                  <a:avLst>
                    <a:gd name="adj" fmla="val 47978"/>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81" name="TextBox 180"/>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182" name="Parallelogram 181"/>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68"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169" name="network services top"/>
              <p:cNvGrpSpPr/>
              <p:nvPr/>
            </p:nvGrpSpPr>
            <p:grpSpPr>
              <a:xfrm>
                <a:off x="2385281" y="1921964"/>
                <a:ext cx="8541716" cy="3452215"/>
                <a:chOff x="2385281" y="316202"/>
                <a:chExt cx="8541716" cy="3452215"/>
              </a:xfrm>
            </p:grpSpPr>
            <p:sp>
              <p:nvSpPr>
                <p:cNvPr id="171" name="Parallelogram 170"/>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2" name="Parallelogram 171"/>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3" name="Parallelogram 172"/>
                <p:cNvSpPr/>
                <p:nvPr/>
              </p:nvSpPr>
              <p:spPr bwMode="auto">
                <a:xfrm rot="9253198">
                  <a:off x="6408713" y="2775210"/>
                  <a:ext cx="4514168"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4" name="Parallelogram 173"/>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5" name="TextBox 174"/>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176" name="Parallelogram 175"/>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70" name="network services top"/>
              <p:cNvSpPr/>
              <p:nvPr/>
            </p:nvSpPr>
            <p:spPr bwMode="auto">
              <a:xfrm rot="1552040">
                <a:off x="3070882" y="1665201"/>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83" name="Parallelogram 182"/>
            <p:cNvSpPr/>
            <p:nvPr/>
          </p:nvSpPr>
          <p:spPr bwMode="auto">
            <a:xfrm rot="9253198">
              <a:off x="6048477" y="3112981"/>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95" name="Parallelogram 194"/>
          <p:cNvSpPr/>
          <p:nvPr/>
        </p:nvSpPr>
        <p:spPr bwMode="auto">
          <a:xfrm rot="9253198">
            <a:off x="3531913" y="293233"/>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196" name="Picture 1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994" y="1255257"/>
            <a:ext cx="7913294" cy="4657748"/>
          </a:xfrm>
          <a:prstGeom prst="rect">
            <a:avLst/>
          </a:prstGeom>
        </p:spPr>
      </p:pic>
      <p:grpSp>
        <p:nvGrpSpPr>
          <p:cNvPr id="197" name="Group 196"/>
          <p:cNvGrpSpPr/>
          <p:nvPr/>
        </p:nvGrpSpPr>
        <p:grpSpPr>
          <a:xfrm>
            <a:off x="4156361" y="1120805"/>
            <a:ext cx="8019804" cy="4239728"/>
            <a:chOff x="2837818" y="2540009"/>
            <a:chExt cx="8019804" cy="4239728"/>
          </a:xfrm>
        </p:grpSpPr>
        <p:sp>
          <p:nvSpPr>
            <p:cNvPr id="198"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99"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200"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 name="TextBox 200"/>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sp>
        <p:nvSpPr>
          <p:cNvPr id="202" name="Parallelogram 201"/>
          <p:cNvSpPr/>
          <p:nvPr/>
        </p:nvSpPr>
        <p:spPr bwMode="auto">
          <a:xfrm rot="12374211" flipV="1">
            <a:off x="7489933" y="331488"/>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204" name="foundational services"/>
          <p:cNvGrpSpPr/>
          <p:nvPr/>
        </p:nvGrpSpPr>
        <p:grpSpPr>
          <a:xfrm>
            <a:off x="-90018" y="3032142"/>
            <a:ext cx="8541716" cy="3677671"/>
            <a:chOff x="-90018" y="3032142"/>
            <a:chExt cx="8541716" cy="3677671"/>
          </a:xfrm>
        </p:grpSpPr>
        <p:sp>
          <p:nvSpPr>
            <p:cNvPr id="205" name="Parallelogram 204"/>
            <p:cNvSpPr/>
            <p:nvPr/>
          </p:nvSpPr>
          <p:spPr bwMode="auto">
            <a:xfrm rot="1552040">
              <a:off x="590663" y="3257598"/>
              <a:ext cx="7180122" cy="3452215"/>
            </a:xfrm>
            <a:prstGeom prst="parallelogram">
              <a:avLst>
                <a:gd name="adj" fmla="val 7922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6" name="Parallelogram 205"/>
            <p:cNvSpPr/>
            <p:nvPr/>
          </p:nvSpPr>
          <p:spPr bwMode="auto">
            <a:xfrm rot="12339937" flipV="1">
              <a:off x="3894500" y="3789263"/>
              <a:ext cx="4557198" cy="220847"/>
            </a:xfrm>
            <a:prstGeom prst="parallelogram">
              <a:avLst>
                <a:gd name="adj" fmla="val 51486"/>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7" name="Parallelogram 206"/>
            <p:cNvSpPr/>
            <p:nvPr/>
          </p:nvSpPr>
          <p:spPr bwMode="auto">
            <a:xfrm rot="9253198">
              <a:off x="3942876" y="5714442"/>
              <a:ext cx="4504210" cy="225053"/>
            </a:xfrm>
            <a:prstGeom prst="parallelogram">
              <a:avLst>
                <a:gd name="adj" fmla="val 47509"/>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8" name="Parallelogram 207"/>
            <p:cNvSpPr/>
            <p:nvPr/>
          </p:nvSpPr>
          <p:spPr bwMode="auto">
            <a:xfrm rot="12339937" flipV="1">
              <a:off x="-85678" y="5702758"/>
              <a:ext cx="4571828" cy="234679"/>
            </a:xfrm>
            <a:prstGeom prst="parallelogram">
              <a:avLst>
                <a:gd name="adj" fmla="val 4921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9" name="TextBox 208"/>
            <p:cNvSpPr txBox="1"/>
            <p:nvPr/>
          </p:nvSpPr>
          <p:spPr bwMode="auto">
            <a:xfrm rot="21360000">
              <a:off x="2227103" y="6219076"/>
              <a:ext cx="210974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Foundational Services</a:t>
              </a:r>
            </a:p>
          </p:txBody>
        </p:sp>
        <p:sp>
          <p:nvSpPr>
            <p:cNvPr id="210" name="Parallelogram 209"/>
            <p:cNvSpPr/>
            <p:nvPr/>
          </p:nvSpPr>
          <p:spPr bwMode="auto">
            <a:xfrm rot="9253198">
              <a:off x="-90018" y="3784067"/>
              <a:ext cx="4534426" cy="224236"/>
            </a:xfrm>
            <a:prstGeom prst="parallelogram">
              <a:avLst>
                <a:gd name="adj" fmla="val 47182"/>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211" name="Picture 2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351" y="3642856"/>
              <a:ext cx="1600200" cy="947245"/>
            </a:xfrm>
            <a:prstGeom prst="rect">
              <a:avLst/>
            </a:prstGeom>
          </p:spPr>
        </p:pic>
        <p:pic>
          <p:nvPicPr>
            <p:cNvPr id="213" name="Picture 2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329" y="4124192"/>
              <a:ext cx="1600200" cy="947245"/>
            </a:xfrm>
            <a:prstGeom prst="rect">
              <a:avLst/>
            </a:prstGeom>
          </p:spPr>
        </p:pic>
        <p:pic>
          <p:nvPicPr>
            <p:cNvPr id="215" name="Picture 2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577" y="4258932"/>
              <a:ext cx="1600200" cy="947246"/>
            </a:xfrm>
            <a:prstGeom prst="rect">
              <a:avLst/>
            </a:prstGeom>
          </p:spPr>
        </p:pic>
        <p:pic>
          <p:nvPicPr>
            <p:cNvPr id="216" name="Picture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4150" y="3032142"/>
              <a:ext cx="1600200" cy="947246"/>
            </a:xfrm>
            <a:prstGeom prst="rect">
              <a:avLst/>
            </a:prstGeom>
            <a:noFill/>
            <a:ln>
              <a:noFill/>
            </a:ln>
          </p:spPr>
        </p:pic>
        <p:pic>
          <p:nvPicPr>
            <p:cNvPr id="217" name="Picture 2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1255" y="5389168"/>
              <a:ext cx="1600200" cy="947245"/>
            </a:xfrm>
            <a:prstGeom prst="rect">
              <a:avLst/>
            </a:prstGeom>
          </p:spPr>
        </p:pic>
        <p:pic>
          <p:nvPicPr>
            <p:cNvPr id="218" name="Picture 2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7507" y="4149754"/>
              <a:ext cx="1600200" cy="949544"/>
            </a:xfrm>
            <a:prstGeom prst="rect">
              <a:avLst/>
            </a:prstGeom>
          </p:spPr>
        </p:pic>
        <p:pic>
          <p:nvPicPr>
            <p:cNvPr id="219" name="Picture 2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632" y="4700842"/>
              <a:ext cx="1600200" cy="947245"/>
            </a:xfrm>
            <a:prstGeom prst="rect">
              <a:avLst/>
            </a:prstGeom>
          </p:spPr>
        </p:pic>
      </p:grpSp>
      <p:sp>
        <p:nvSpPr>
          <p:cNvPr id="220" name="network services top"/>
          <p:cNvSpPr/>
          <p:nvPr/>
        </p:nvSpPr>
        <p:spPr bwMode="auto">
          <a:xfrm rot="1552040">
            <a:off x="604569" y="3001043"/>
            <a:ext cx="7187278" cy="3463022"/>
          </a:xfrm>
          <a:prstGeom prst="parallelogram">
            <a:avLst>
              <a:gd name="adj" fmla="val 79224"/>
            </a:avLst>
          </a:prstGeom>
          <a:solidFill>
            <a:schemeClr val="accent1">
              <a:lumMod val="40000"/>
              <a:lumOff val="60000"/>
              <a:alpha val="64706"/>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221" name="Group 220"/>
          <p:cNvGrpSpPr/>
          <p:nvPr/>
        </p:nvGrpSpPr>
        <p:grpSpPr>
          <a:xfrm>
            <a:off x="3880252" y="823372"/>
            <a:ext cx="8541716" cy="3965661"/>
            <a:chOff x="2385281" y="1665201"/>
            <a:chExt cx="8541716" cy="3965661"/>
          </a:xfrm>
        </p:grpSpPr>
        <p:grpSp>
          <p:nvGrpSpPr>
            <p:cNvPr id="222" name="core"/>
            <p:cNvGrpSpPr/>
            <p:nvPr/>
          </p:nvGrpSpPr>
          <p:grpSpPr>
            <a:xfrm>
              <a:off x="2385281" y="2178647"/>
              <a:ext cx="8541716" cy="3452215"/>
              <a:chOff x="2385281" y="316202"/>
              <a:chExt cx="8541716" cy="3452215"/>
            </a:xfrm>
          </p:grpSpPr>
          <p:sp>
            <p:nvSpPr>
              <p:cNvPr id="232" name="Parallelogram 231"/>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3" name="Parallelogram 232"/>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4" name="Parallelogram 233"/>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5" name="Parallelogram 234"/>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6" name="TextBox 235"/>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237" name="Parallelogram 236"/>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223"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224" name="network services top"/>
            <p:cNvGrpSpPr/>
            <p:nvPr/>
          </p:nvGrpSpPr>
          <p:grpSpPr>
            <a:xfrm>
              <a:off x="2385281" y="1921964"/>
              <a:ext cx="8541716" cy="3452215"/>
              <a:chOff x="2385281" y="316202"/>
              <a:chExt cx="8541716" cy="3452215"/>
            </a:xfrm>
          </p:grpSpPr>
          <p:sp>
            <p:nvSpPr>
              <p:cNvPr id="226" name="Parallelogram 225"/>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7" name="Parallelogram 226"/>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8" name="Parallelogram 227"/>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9" name="Parallelogram 228"/>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0" name="TextBox 229"/>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231" name="Parallelogram 230"/>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225" name="network services top"/>
            <p:cNvSpPr/>
            <p:nvPr/>
          </p:nvSpPr>
          <p:spPr bwMode="auto">
            <a:xfrm rot="1552040">
              <a:off x="3070882" y="1665201"/>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238" name="Parallelogram 237"/>
          <p:cNvSpPr/>
          <p:nvPr/>
        </p:nvSpPr>
        <p:spPr bwMode="auto">
          <a:xfrm rot="9253198">
            <a:off x="7543448" y="2271152"/>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 name="TextBox 102"/>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Tree>
    <p:extLst>
      <p:ext uri="{BB962C8B-B14F-4D97-AF65-F5344CB8AC3E}">
        <p14:creationId xmlns:p14="http://schemas.microsoft.com/office/powerpoint/2010/main" val="28059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8287E-6 -3.63141E-6 L 0.12025 -0.12029 " pathEditMode="relative" rAng="0" ptsTypes="AA">
                                      <p:cBhvr>
                                        <p:cTn id="6" dur="750" fill="hold"/>
                                        <p:tgtEl>
                                          <p:spTgt spid="184"/>
                                        </p:tgtEl>
                                        <p:attrNameLst>
                                          <p:attrName>ppt_x</p:attrName>
                                          <p:attrName>ppt_y</p:attrName>
                                        </p:attrNameLst>
                                      </p:cBhvr>
                                      <p:rCtr x="6204" y="-5810"/>
                                    </p:animMotion>
                                  </p:childTnLst>
                                </p:cTn>
                              </p:par>
                              <p:par>
                                <p:cTn id="7" presetID="10" presetClass="exit" presetSubtype="0" fill="hold" grpId="0" nodeType="withEffect">
                                  <p:stCondLst>
                                    <p:cond delay="0"/>
                                  </p:stCondLst>
                                  <p:childTnLst>
                                    <p:animEffect transition="out" filter="fade">
                                      <p:cBhvr>
                                        <p:cTn id="8" dur="250"/>
                                        <p:tgtEl>
                                          <p:spTgt spid="103"/>
                                        </p:tgtEl>
                                      </p:cBhvr>
                                    </p:animEffect>
                                    <p:set>
                                      <p:cBhvr>
                                        <p:cTn id="9" dur="1" fill="hold">
                                          <p:stCondLst>
                                            <p:cond delay="249"/>
                                          </p:stCondLst>
                                        </p:cTn>
                                        <p:tgtEl>
                                          <p:spTgt spid="103"/>
                                        </p:tgtEl>
                                        <p:attrNameLst>
                                          <p:attrName>style.visibility</p:attrName>
                                        </p:attrNameLst>
                                      </p:cBhvr>
                                      <p:to>
                                        <p:strVal val="hidden"/>
                                      </p:to>
                                    </p:set>
                                  </p:childTnLst>
                                </p:cTn>
                              </p:par>
                            </p:childTnLst>
                          </p:cTn>
                        </p:par>
                        <p:par>
                          <p:cTn id="10" fill="hold">
                            <p:stCondLst>
                              <p:cond delay="750"/>
                            </p:stCondLst>
                            <p:childTnLst>
                              <p:par>
                                <p:cTn id="11" presetID="1" presetClass="exit" presetSubtype="0" fill="hold" nodeType="afterEffect">
                                  <p:stCondLst>
                                    <p:cond delay="0"/>
                                  </p:stCondLst>
                                  <p:childTnLst>
                                    <p:set>
                                      <p:cBhvr>
                                        <p:cTn id="12" dur="1" fill="hold">
                                          <p:stCondLst>
                                            <p:cond delay="0"/>
                                          </p:stCondLst>
                                        </p:cTn>
                                        <p:tgtEl>
                                          <p:spTgt spid="18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8"/>
                                        </p:tgtEl>
                                        <p:attrNameLst>
                                          <p:attrName>style.visibility</p:attrName>
                                        </p:attrNameLst>
                                      </p:cBhvr>
                                      <p:to>
                                        <p:strVal val="visible"/>
                                      </p:to>
                                    </p:set>
                                  </p:childTnLst>
                                </p:cTn>
                              </p:par>
                            </p:childTnLst>
                          </p:cTn>
                        </p:par>
                        <p:par>
                          <p:cTn id="25" fill="hold">
                            <p:stCondLst>
                              <p:cond delay="750"/>
                            </p:stCondLst>
                            <p:childTnLst>
                              <p:par>
                                <p:cTn id="26" presetID="64" presetClass="path" presetSubtype="0" accel="50667" decel="49333" fill="hold" nodeType="afterEffect">
                                  <p:stCondLst>
                                    <p:cond delay="0"/>
                                  </p:stCondLst>
                                  <p:childTnLst>
                                    <p:animMotion origin="layout" path="M 1.51902E-6 -9.94099E-7 L 1.51902E-6 -0.03677 " pathEditMode="relative" rAng="0" ptsTypes="AA">
                                      <p:cBhvr>
                                        <p:cTn id="27" dur="750" fill="hold"/>
                                        <p:tgtEl>
                                          <p:spTgt spid="221"/>
                                        </p:tgtEl>
                                        <p:attrNameLst>
                                          <p:attrName>ppt_x</p:attrName>
                                          <p:attrName>ppt_y</p:attrName>
                                        </p:attrNameLst>
                                      </p:cBhvr>
                                      <p:rCtr x="0" y="-1838"/>
                                    </p:animMotion>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04"/>
                                        </p:tgtEl>
                                        <p:attrNameLst>
                                          <p:attrName>style.visibility</p:attrName>
                                        </p:attrNameLst>
                                      </p:cBhvr>
                                      <p:to>
                                        <p:strVal val="visible"/>
                                      </p:to>
                                    </p:set>
                                    <p:animEffect transition="in" filter="fade">
                                      <p:cBhvr>
                                        <p:cTn id="31" dur="500"/>
                                        <p:tgtEl>
                                          <p:spTgt spid="2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220"/>
                                        </p:tgtEl>
                                        <p:attrNameLst>
                                          <p:attrName>style.visibility</p:attrName>
                                        </p:attrNameLst>
                                      </p:cBhvr>
                                      <p:to>
                                        <p:strVal val="visible"/>
                                      </p:to>
                                    </p:set>
                                    <p:animEffect transition="in" filter="fade">
                                      <p:cBhvr>
                                        <p:cTn id="36" dur="500"/>
                                        <p:tgtEl>
                                          <p:spTgt spid="220"/>
                                        </p:tgtEl>
                                      </p:cBhvr>
                                    </p:animEffect>
                                  </p:childTnLst>
                                </p:cTn>
                              </p:par>
                              <p:par>
                                <p:cTn id="37" presetID="56" presetClass="path" presetSubtype="0" accel="50000" decel="50000" fill="hold" nodeType="withEffect">
                                  <p:stCondLst>
                                    <p:cond delay="1250"/>
                                  </p:stCondLst>
                                  <p:childTnLst>
                                    <p:animMotion origin="layout" path="M 9.446E-7 -3.19564E-6 L 0.31976 -0.27462 " pathEditMode="relative" rAng="0" ptsTypes="AA">
                                      <p:cBhvr>
                                        <p:cTn id="38" dur="750" fill="hold"/>
                                        <p:tgtEl>
                                          <p:spTgt spid="204"/>
                                        </p:tgtEl>
                                        <p:attrNameLst>
                                          <p:attrName>ppt_x</p:attrName>
                                          <p:attrName>ppt_y</p:attrName>
                                        </p:attrNameLst>
                                      </p:cBhvr>
                                      <p:rCtr x="15982" y="-13731"/>
                                    </p:animMotion>
                                  </p:childTnLst>
                                </p:cTn>
                              </p:par>
                              <p:par>
                                <p:cTn id="39" presetID="56" presetClass="path" presetSubtype="0" accel="50000" decel="50000" fill="hold" grpId="0" nodeType="withEffect">
                                  <p:stCondLst>
                                    <p:cond delay="1250"/>
                                  </p:stCondLst>
                                  <p:childTnLst>
                                    <p:animMotion origin="layout" path="M -3.19122E-6 2.60554E-6 L 0.3181 -0.27554 " pathEditMode="relative" rAng="0" ptsTypes="AA">
                                      <p:cBhvr>
                                        <p:cTn id="40" dur="750" fill="hold"/>
                                        <p:tgtEl>
                                          <p:spTgt spid="220"/>
                                        </p:tgtEl>
                                        <p:attrNameLst>
                                          <p:attrName>ppt_x</p:attrName>
                                          <p:attrName>ppt_y</p:attrName>
                                        </p:attrNameLst>
                                      </p:cBhvr>
                                      <p:rCtr x="15905" y="-137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202" grpId="0" animBg="1"/>
      <p:bldP spid="220" grpId="0" animBg="1"/>
      <p:bldP spid="220" grpId="1" animBg="1"/>
      <p:bldP spid="238" grpId="0" animBg="1"/>
      <p:bldP spid="10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531913" y="293233"/>
            <a:ext cx="9278845" cy="5619772"/>
            <a:chOff x="3531913" y="293233"/>
            <a:chExt cx="9278845" cy="5619772"/>
          </a:xfrm>
        </p:grpSpPr>
        <p:sp>
          <p:nvSpPr>
            <p:cNvPr id="14" name="Parallelogram 13"/>
            <p:cNvSpPr/>
            <p:nvPr/>
          </p:nvSpPr>
          <p:spPr bwMode="auto">
            <a:xfrm rot="12374211" flipV="1">
              <a:off x="7489933" y="331488"/>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 name="Parallelogram 6"/>
            <p:cNvSpPr/>
            <p:nvPr/>
          </p:nvSpPr>
          <p:spPr bwMode="auto">
            <a:xfrm rot="9253198">
              <a:off x="3531913" y="293233"/>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994" y="1255257"/>
              <a:ext cx="7913294" cy="4657748"/>
            </a:xfrm>
            <a:prstGeom prst="rect">
              <a:avLst/>
            </a:prstGeom>
          </p:spPr>
        </p:pic>
        <p:grpSp>
          <p:nvGrpSpPr>
            <p:cNvPr id="9" name="Group 8"/>
            <p:cNvGrpSpPr/>
            <p:nvPr/>
          </p:nvGrpSpPr>
          <p:grpSpPr>
            <a:xfrm>
              <a:off x="4156361" y="1120805"/>
              <a:ext cx="8019804" cy="4239728"/>
              <a:chOff x="2837818" y="2540009"/>
              <a:chExt cx="8019804" cy="4239728"/>
            </a:xfrm>
          </p:grpSpPr>
          <p:sp>
            <p:nvSpPr>
              <p:cNvPr id="10"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1"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2"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TextBox 12"/>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grpSp>
          <p:nvGrpSpPr>
            <p:cNvPr id="2" name="foundational services"/>
            <p:cNvGrpSpPr/>
            <p:nvPr/>
          </p:nvGrpSpPr>
          <p:grpSpPr>
            <a:xfrm>
              <a:off x="3876144" y="1332390"/>
              <a:ext cx="8541716" cy="3452215"/>
              <a:chOff x="-90018" y="3257598"/>
              <a:chExt cx="8541716" cy="3452215"/>
            </a:xfrm>
          </p:grpSpPr>
          <p:sp>
            <p:nvSpPr>
              <p:cNvPr id="89" name="Parallelogram 88"/>
              <p:cNvSpPr/>
              <p:nvPr/>
            </p:nvSpPr>
            <p:spPr bwMode="auto">
              <a:xfrm rot="1552040">
                <a:off x="590663" y="3257598"/>
                <a:ext cx="7180122" cy="3452215"/>
              </a:xfrm>
              <a:prstGeom prst="parallelogram">
                <a:avLst>
                  <a:gd name="adj" fmla="val 7922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0" name="Parallelogram 89"/>
              <p:cNvSpPr/>
              <p:nvPr/>
            </p:nvSpPr>
            <p:spPr bwMode="auto">
              <a:xfrm rot="12339937" flipV="1">
                <a:off x="3894500" y="3789263"/>
                <a:ext cx="4557198" cy="220847"/>
              </a:xfrm>
              <a:prstGeom prst="parallelogram">
                <a:avLst>
                  <a:gd name="adj" fmla="val 51486"/>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1" name="Parallelogram 90"/>
              <p:cNvSpPr/>
              <p:nvPr/>
            </p:nvSpPr>
            <p:spPr bwMode="auto">
              <a:xfrm rot="9253198">
                <a:off x="3942876" y="5714442"/>
                <a:ext cx="4504210" cy="225053"/>
              </a:xfrm>
              <a:prstGeom prst="parallelogram">
                <a:avLst>
                  <a:gd name="adj" fmla="val 47509"/>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2" name="Parallelogram 91"/>
              <p:cNvSpPr/>
              <p:nvPr/>
            </p:nvSpPr>
            <p:spPr bwMode="auto">
              <a:xfrm rot="12339937" flipV="1">
                <a:off x="-85678" y="5702758"/>
                <a:ext cx="4571828" cy="234679"/>
              </a:xfrm>
              <a:prstGeom prst="parallelogram">
                <a:avLst>
                  <a:gd name="adj" fmla="val 4921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 name="TextBox 92"/>
              <p:cNvSpPr txBox="1"/>
              <p:nvPr/>
            </p:nvSpPr>
            <p:spPr bwMode="auto">
              <a:xfrm rot="21360000">
                <a:off x="2227103" y="6219076"/>
                <a:ext cx="210974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Foundational Services</a:t>
                </a:r>
              </a:p>
            </p:txBody>
          </p:sp>
          <p:sp>
            <p:nvSpPr>
              <p:cNvPr id="94" name="Parallelogram 93"/>
              <p:cNvSpPr/>
              <p:nvPr/>
            </p:nvSpPr>
            <p:spPr bwMode="auto">
              <a:xfrm rot="9253198">
                <a:off x="-90018" y="3784067"/>
                <a:ext cx="4534426" cy="224236"/>
              </a:xfrm>
              <a:prstGeom prst="parallelogram">
                <a:avLst>
                  <a:gd name="adj" fmla="val 47182"/>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24" name="network services top"/>
            <p:cNvSpPr/>
            <p:nvPr/>
          </p:nvSpPr>
          <p:spPr bwMode="auto">
            <a:xfrm rot="1552040">
              <a:off x="4574548" y="1074405"/>
              <a:ext cx="7187278" cy="3463022"/>
            </a:xfrm>
            <a:prstGeom prst="parallelogram">
              <a:avLst>
                <a:gd name="adj" fmla="val 79224"/>
              </a:avLst>
            </a:prstGeom>
            <a:solidFill>
              <a:schemeClr val="accent1">
                <a:lumMod val="40000"/>
                <a:lumOff val="60000"/>
                <a:alpha val="64706"/>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59" name="Group 58"/>
            <p:cNvGrpSpPr/>
            <p:nvPr/>
          </p:nvGrpSpPr>
          <p:grpSpPr>
            <a:xfrm>
              <a:off x="3873698" y="555866"/>
              <a:ext cx="8541716" cy="3973744"/>
              <a:chOff x="2385281" y="1657118"/>
              <a:chExt cx="8541716" cy="3973744"/>
            </a:xfrm>
          </p:grpSpPr>
          <p:grpSp>
            <p:nvGrpSpPr>
              <p:cNvPr id="60" name="core"/>
              <p:cNvGrpSpPr/>
              <p:nvPr/>
            </p:nvGrpSpPr>
            <p:grpSpPr>
              <a:xfrm>
                <a:off x="2385281" y="2178647"/>
                <a:ext cx="8541716" cy="3452215"/>
                <a:chOff x="2385281" y="316202"/>
                <a:chExt cx="8541716" cy="3452215"/>
              </a:xfrm>
            </p:grpSpPr>
            <p:sp>
              <p:nvSpPr>
                <p:cNvPr id="76" name="Parallelogram 75"/>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Parallelogram 76"/>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8" name="Parallelogram 77"/>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Parallelogram 78"/>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0" name="TextBox 79"/>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81" name="Parallelogram 80"/>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1"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62" name="network services top"/>
              <p:cNvGrpSpPr/>
              <p:nvPr/>
            </p:nvGrpSpPr>
            <p:grpSpPr>
              <a:xfrm>
                <a:off x="2385281" y="1921964"/>
                <a:ext cx="8541716" cy="3452215"/>
                <a:chOff x="2385281" y="316202"/>
                <a:chExt cx="8541716" cy="3452215"/>
              </a:xfrm>
            </p:grpSpPr>
            <p:sp>
              <p:nvSpPr>
                <p:cNvPr id="64" name="Parallelogram 63"/>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5" name="Parallelogram 64"/>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6" name="Parallelogram 65"/>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7" name="Parallelogram 66"/>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8" name="TextBox 67"/>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69" name="Parallelogram 68"/>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3" name="network services top"/>
              <p:cNvSpPr/>
              <p:nvPr/>
            </p:nvSpPr>
            <p:spPr bwMode="auto">
              <a:xfrm rot="1552040">
                <a:off x="3078223" y="1657118"/>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01" name="Parallelogram 100"/>
            <p:cNvSpPr/>
            <p:nvPr/>
          </p:nvSpPr>
          <p:spPr bwMode="auto">
            <a:xfrm rot="9253198">
              <a:off x="7543448" y="2271152"/>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42" name="Parallelogram 41" hidden="1"/>
          <p:cNvSpPr/>
          <p:nvPr/>
        </p:nvSpPr>
        <p:spPr bwMode="auto">
          <a:xfrm rot="12374211" flipV="1">
            <a:off x="3521329" y="2232358"/>
            <a:ext cx="5291006" cy="1693106"/>
          </a:xfrm>
          <a:prstGeom prst="parallelogram">
            <a:avLst>
              <a:gd name="adj" fmla="val 48118"/>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39" name="Group 38"/>
          <p:cNvGrpSpPr/>
          <p:nvPr/>
        </p:nvGrpSpPr>
        <p:grpSpPr>
          <a:xfrm>
            <a:off x="2046013" y="1135062"/>
            <a:ext cx="9278845" cy="5619772"/>
            <a:chOff x="3531913" y="293233"/>
            <a:chExt cx="9278845" cy="5619772"/>
          </a:xfrm>
        </p:grpSpPr>
        <p:sp>
          <p:nvSpPr>
            <p:cNvPr id="40" name="Parallelogram 39"/>
            <p:cNvSpPr/>
            <p:nvPr/>
          </p:nvSpPr>
          <p:spPr bwMode="auto">
            <a:xfrm rot="12374211" flipV="1">
              <a:off x="7489933" y="331488"/>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 name="Parallelogram 40"/>
            <p:cNvSpPr/>
            <p:nvPr/>
          </p:nvSpPr>
          <p:spPr bwMode="auto">
            <a:xfrm rot="9253198">
              <a:off x="3531913" y="293233"/>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994" y="1255257"/>
              <a:ext cx="7913294" cy="4657748"/>
            </a:xfrm>
            <a:prstGeom prst="rect">
              <a:avLst/>
            </a:prstGeom>
          </p:spPr>
        </p:pic>
        <p:grpSp>
          <p:nvGrpSpPr>
            <p:cNvPr id="44" name="Group 43"/>
            <p:cNvGrpSpPr/>
            <p:nvPr/>
          </p:nvGrpSpPr>
          <p:grpSpPr>
            <a:xfrm>
              <a:off x="4156361" y="1120805"/>
              <a:ext cx="8019804" cy="4239728"/>
              <a:chOff x="2837818" y="2540009"/>
              <a:chExt cx="8019804" cy="4239728"/>
            </a:xfrm>
          </p:grpSpPr>
          <p:sp>
            <p:nvSpPr>
              <p:cNvPr id="96"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97"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98"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TextBox 98"/>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grpSp>
          <p:nvGrpSpPr>
            <p:cNvPr id="46" name="foundational services"/>
            <p:cNvGrpSpPr/>
            <p:nvPr/>
          </p:nvGrpSpPr>
          <p:grpSpPr>
            <a:xfrm>
              <a:off x="3876144" y="1332390"/>
              <a:ext cx="8541716" cy="3452215"/>
              <a:chOff x="-90018" y="3257598"/>
              <a:chExt cx="8541716" cy="3452215"/>
            </a:xfrm>
          </p:grpSpPr>
          <p:sp>
            <p:nvSpPr>
              <p:cNvPr id="84" name="Parallelogram 83"/>
              <p:cNvSpPr/>
              <p:nvPr/>
            </p:nvSpPr>
            <p:spPr bwMode="auto">
              <a:xfrm rot="1552040">
                <a:off x="590663" y="3257598"/>
                <a:ext cx="7180122" cy="3452215"/>
              </a:xfrm>
              <a:prstGeom prst="parallelogram">
                <a:avLst>
                  <a:gd name="adj" fmla="val 7922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5" name="Parallelogram 84"/>
              <p:cNvSpPr/>
              <p:nvPr/>
            </p:nvSpPr>
            <p:spPr bwMode="auto">
              <a:xfrm rot="12339937" flipV="1">
                <a:off x="3894500" y="3789263"/>
                <a:ext cx="4557198" cy="220847"/>
              </a:xfrm>
              <a:prstGeom prst="parallelogram">
                <a:avLst>
                  <a:gd name="adj" fmla="val 51486"/>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6" name="Parallelogram 85"/>
              <p:cNvSpPr/>
              <p:nvPr/>
            </p:nvSpPr>
            <p:spPr bwMode="auto">
              <a:xfrm rot="9253198">
                <a:off x="3942876" y="5714442"/>
                <a:ext cx="4504210" cy="225053"/>
              </a:xfrm>
              <a:prstGeom prst="parallelogram">
                <a:avLst>
                  <a:gd name="adj" fmla="val 47509"/>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7" name="Parallelogram 86"/>
              <p:cNvSpPr/>
              <p:nvPr/>
            </p:nvSpPr>
            <p:spPr bwMode="auto">
              <a:xfrm rot="12339937" flipV="1">
                <a:off x="-85678" y="5702758"/>
                <a:ext cx="4571828" cy="234679"/>
              </a:xfrm>
              <a:prstGeom prst="parallelogram">
                <a:avLst>
                  <a:gd name="adj" fmla="val 4921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8" name="TextBox 87"/>
              <p:cNvSpPr txBox="1"/>
              <p:nvPr/>
            </p:nvSpPr>
            <p:spPr bwMode="auto">
              <a:xfrm rot="21360000">
                <a:off x="2227103" y="6219076"/>
                <a:ext cx="210974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Foundational Services</a:t>
                </a:r>
              </a:p>
            </p:txBody>
          </p:sp>
          <p:sp>
            <p:nvSpPr>
              <p:cNvPr id="95" name="Parallelogram 94"/>
              <p:cNvSpPr/>
              <p:nvPr/>
            </p:nvSpPr>
            <p:spPr bwMode="auto">
              <a:xfrm rot="9253198">
                <a:off x="-90018" y="3784067"/>
                <a:ext cx="4534426" cy="224236"/>
              </a:xfrm>
              <a:prstGeom prst="parallelogram">
                <a:avLst>
                  <a:gd name="adj" fmla="val 47182"/>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47" name="network services top"/>
            <p:cNvSpPr/>
            <p:nvPr/>
          </p:nvSpPr>
          <p:spPr bwMode="auto">
            <a:xfrm rot="1552040">
              <a:off x="4574548" y="1074405"/>
              <a:ext cx="7187278" cy="3463022"/>
            </a:xfrm>
            <a:prstGeom prst="parallelogram">
              <a:avLst>
                <a:gd name="adj" fmla="val 79224"/>
              </a:avLst>
            </a:prstGeom>
            <a:solidFill>
              <a:schemeClr val="accent1">
                <a:lumMod val="40000"/>
                <a:lumOff val="60000"/>
                <a:alpha val="64706"/>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48" name="Group 47"/>
            <p:cNvGrpSpPr/>
            <p:nvPr/>
          </p:nvGrpSpPr>
          <p:grpSpPr>
            <a:xfrm>
              <a:off x="3873698" y="555866"/>
              <a:ext cx="8541716" cy="3973744"/>
              <a:chOff x="2385281" y="1657118"/>
              <a:chExt cx="8541716" cy="3973744"/>
            </a:xfrm>
          </p:grpSpPr>
          <p:grpSp>
            <p:nvGrpSpPr>
              <p:cNvPr id="50" name="core"/>
              <p:cNvGrpSpPr/>
              <p:nvPr/>
            </p:nvGrpSpPr>
            <p:grpSpPr>
              <a:xfrm>
                <a:off x="2385281" y="2178647"/>
                <a:ext cx="8541716" cy="3452215"/>
                <a:chOff x="2385281" y="316202"/>
                <a:chExt cx="8541716" cy="3452215"/>
              </a:xfrm>
            </p:grpSpPr>
            <p:sp>
              <p:nvSpPr>
                <p:cNvPr id="72" name="Parallelogram 71"/>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3" name="Parallelogram 72"/>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4" name="Parallelogram 73"/>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5" name="Parallelogram 74"/>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2" name="TextBox 81"/>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83" name="Parallelogram 82"/>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51"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52" name="network services top"/>
              <p:cNvGrpSpPr/>
              <p:nvPr/>
            </p:nvGrpSpPr>
            <p:grpSpPr>
              <a:xfrm>
                <a:off x="2385281" y="1921964"/>
                <a:ext cx="8541716" cy="3452215"/>
                <a:chOff x="2385281" y="316202"/>
                <a:chExt cx="8541716" cy="3452215"/>
              </a:xfrm>
            </p:grpSpPr>
            <p:sp>
              <p:nvSpPr>
                <p:cNvPr id="54" name="Parallelogram 53"/>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5" name="Parallelogram 54"/>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 name="Parallelogram 55"/>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7" name="Parallelogram 56"/>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0" name="TextBox 69"/>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71" name="Parallelogram 70"/>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53" name="network services top"/>
              <p:cNvSpPr/>
              <p:nvPr/>
            </p:nvSpPr>
            <p:spPr bwMode="auto">
              <a:xfrm rot="1552040">
                <a:off x="3078223" y="1657118"/>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49" name="Parallelogram 48"/>
            <p:cNvSpPr/>
            <p:nvPr/>
          </p:nvSpPr>
          <p:spPr bwMode="auto">
            <a:xfrm rot="9253198">
              <a:off x="7543448" y="2271152"/>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102" name="Group 101"/>
          <p:cNvGrpSpPr/>
          <p:nvPr/>
        </p:nvGrpSpPr>
        <p:grpSpPr>
          <a:xfrm>
            <a:off x="2293946" y="-491136"/>
            <a:ext cx="5274597" cy="4390734"/>
            <a:chOff x="2287101" y="-479047"/>
            <a:chExt cx="5274597" cy="4390734"/>
          </a:xfrm>
        </p:grpSpPr>
        <p:sp>
          <p:nvSpPr>
            <p:cNvPr id="162" name="Parallelogram 161"/>
            <p:cNvSpPr/>
            <p:nvPr/>
          </p:nvSpPr>
          <p:spPr bwMode="auto">
            <a:xfrm rot="9253198">
              <a:off x="2350090" y="1257418"/>
              <a:ext cx="5211608" cy="1721869"/>
            </a:xfrm>
            <a:prstGeom prst="parallelogram">
              <a:avLst>
                <a:gd name="adj" fmla="val 49258"/>
              </a:avLst>
            </a:prstGeom>
            <a:solidFill>
              <a:srgbClr val="00FA71">
                <a:alpha val="6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3" name="Parallelogram 162"/>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4" name="Parallelogram 163"/>
            <p:cNvSpPr/>
            <p:nvPr/>
          </p:nvSpPr>
          <p:spPr bwMode="auto">
            <a:xfrm rot="12179328" flipV="1">
              <a:off x="2287101" y="2113951"/>
              <a:ext cx="1083386" cy="1797736"/>
            </a:xfrm>
            <a:prstGeom prst="parallelogram">
              <a:avLst>
                <a:gd name="adj" fmla="val 68224"/>
              </a:avLst>
            </a:prstGeom>
            <a:solidFill>
              <a:srgbClr val="00B050">
                <a:alpha val="7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5" name="TextBox 164"/>
            <p:cNvSpPr txBox="1"/>
            <p:nvPr/>
          </p:nvSpPr>
          <p:spPr bwMode="auto">
            <a:xfrm>
              <a:off x="2849465" y="1496397"/>
              <a:ext cx="1867563"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fr-FR" sz="1400" b="1" dirty="0" smtClean="0">
                  <a:gradFill>
                    <a:gsLst>
                      <a:gs pos="0">
                        <a:srgbClr val="505050"/>
                      </a:gs>
                      <a:gs pos="100000">
                        <a:srgbClr val="505050"/>
                      </a:gs>
                    </a:gsLst>
                    <a:lin ang="5400000" scaled="1"/>
                  </a:gradFill>
                </a:rPr>
                <a:t>Azure-</a:t>
              </a:r>
              <a:r>
                <a:rPr lang="fr-FR" sz="1400" b="1" dirty="0" err="1" smtClean="0">
                  <a:gradFill>
                    <a:gsLst>
                      <a:gs pos="0">
                        <a:srgbClr val="505050"/>
                      </a:gs>
                      <a:gs pos="100000">
                        <a:srgbClr val="505050"/>
                      </a:gs>
                    </a:gsLst>
                    <a:lin ang="5400000" scaled="1"/>
                  </a:gradFill>
                </a:rPr>
                <a:t>Based</a:t>
              </a:r>
              <a:r>
                <a:rPr lang="fr-FR" sz="1400" b="1" dirty="0" smtClean="0">
                  <a:gradFill>
                    <a:gsLst>
                      <a:gs pos="0">
                        <a:srgbClr val="505050"/>
                      </a:gs>
                      <a:gs pos="100000">
                        <a:srgbClr val="505050"/>
                      </a:gs>
                    </a:gsLst>
                    <a:lin ang="5400000" scaled="1"/>
                  </a:gradFill>
                </a:rPr>
                <a:t> Services</a:t>
              </a:r>
              <a:endParaRPr lang="fr-FR" sz="1400" b="1" dirty="0">
                <a:gradFill>
                  <a:gsLst>
                    <a:gs pos="0">
                      <a:srgbClr val="505050"/>
                    </a:gs>
                    <a:gs pos="100000">
                      <a:srgbClr val="505050"/>
                    </a:gs>
                  </a:gsLst>
                  <a:lin ang="5400000" scaled="1"/>
                </a:gradFill>
              </a:endParaRPr>
            </a:p>
          </p:txBody>
        </p:sp>
      </p:grpSp>
      <p:grpSp>
        <p:nvGrpSpPr>
          <p:cNvPr id="3" name="Group 2"/>
          <p:cNvGrpSpPr/>
          <p:nvPr/>
        </p:nvGrpSpPr>
        <p:grpSpPr>
          <a:xfrm>
            <a:off x="2432221" y="432752"/>
            <a:ext cx="5006212" cy="2797810"/>
            <a:chOff x="181853" y="-481149"/>
            <a:chExt cx="5006212" cy="2797810"/>
          </a:xfrm>
        </p:grpSpPr>
        <p:grpSp>
          <p:nvGrpSpPr>
            <p:cNvPr id="103" name="Group 102"/>
            <p:cNvGrpSpPr/>
            <p:nvPr/>
          </p:nvGrpSpPr>
          <p:grpSpPr>
            <a:xfrm>
              <a:off x="417116" y="1079100"/>
              <a:ext cx="4607839" cy="1237561"/>
              <a:chOff x="901492" y="3532911"/>
              <a:chExt cx="5110053" cy="1410822"/>
            </a:xfrm>
            <a:scene3d>
              <a:camera prst="orthographicFront">
                <a:rot lat="2100000" lon="19200000" rev="0"/>
              </a:camera>
              <a:lightRig rig="threePt" dir="t"/>
            </a:scene3d>
          </p:grpSpPr>
          <p:sp>
            <p:nvSpPr>
              <p:cNvPr id="139" name="Freeform 128"/>
              <p:cNvSpPr>
                <a:spLocks noChangeAspect="1"/>
              </p:cNvSpPr>
              <p:nvPr/>
            </p:nvSpPr>
            <p:spPr bwMode="black">
              <a:xfrm>
                <a:off x="1032991" y="3629329"/>
                <a:ext cx="993584" cy="5471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188F"/>
              </a:solidFill>
              <a:extLst/>
            </p:spPr>
            <p:txBody>
              <a:bodyPr vert="horz" wrap="square" lIns="89616" tIns="44809" rIns="89616" bIns="44809" numCol="1" anchor="b" anchorCtr="1" compatLnSpc="1">
                <a:prstTxWarp prst="textNoShape">
                  <a:avLst/>
                </a:prstTxWarp>
              </a:bodyPr>
              <a:lstStyle/>
              <a:p>
                <a:pPr defTabSz="913898">
                  <a:defRPr/>
                </a:pPr>
                <a:endParaRPr lang="en-US" sz="1764" kern="0" dirty="0">
                  <a:solidFill>
                    <a:srgbClr val="FFFFFF"/>
                  </a:solidFill>
                </a:endParaRPr>
              </a:p>
            </p:txBody>
          </p:sp>
          <p:grpSp>
            <p:nvGrpSpPr>
              <p:cNvPr id="140" name="Group 139"/>
              <p:cNvGrpSpPr/>
              <p:nvPr/>
            </p:nvGrpSpPr>
            <p:grpSpPr>
              <a:xfrm>
                <a:off x="2299253" y="3560620"/>
                <a:ext cx="655388" cy="601422"/>
                <a:chOff x="2362200" y="-44450"/>
                <a:chExt cx="7712075" cy="7077076"/>
              </a:xfrm>
              <a:solidFill>
                <a:schemeClr val="accent1"/>
              </a:solidFill>
            </p:grpSpPr>
            <p:sp>
              <p:nvSpPr>
                <p:cNvPr id="159" name="Freeform 9"/>
                <p:cNvSpPr>
                  <a:spLocks noEditPoints="1"/>
                </p:cNvSpPr>
                <p:nvPr/>
              </p:nvSpPr>
              <p:spPr bwMode="auto">
                <a:xfrm>
                  <a:off x="2362200" y="920750"/>
                  <a:ext cx="5140325" cy="5141913"/>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Freeform 10"/>
                <p:cNvSpPr>
                  <a:spLocks noEditPoints="1"/>
                </p:cNvSpPr>
                <p:nvPr/>
              </p:nvSpPr>
              <p:spPr bwMode="auto">
                <a:xfrm>
                  <a:off x="6988175" y="4071938"/>
                  <a:ext cx="3086100" cy="2960688"/>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Freeform 11"/>
                <p:cNvSpPr>
                  <a:spLocks noEditPoints="1"/>
                </p:cNvSpPr>
                <p:nvPr/>
              </p:nvSpPr>
              <p:spPr bwMode="auto">
                <a:xfrm>
                  <a:off x="6988175" y="-44450"/>
                  <a:ext cx="3086100" cy="2959100"/>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141" name="Group 140"/>
              <p:cNvGrpSpPr/>
              <p:nvPr/>
            </p:nvGrpSpPr>
            <p:grpSpPr>
              <a:xfrm>
                <a:off x="3248046" y="3532911"/>
                <a:ext cx="723468" cy="656840"/>
                <a:chOff x="-1187204" y="-850567"/>
                <a:chExt cx="8291512" cy="7527925"/>
              </a:xfrm>
              <a:solidFill>
                <a:schemeClr val="accent1"/>
              </a:solidFill>
            </p:grpSpPr>
            <p:grpSp>
              <p:nvGrpSpPr>
                <p:cNvPr id="150" name="Group 149"/>
                <p:cNvGrpSpPr/>
                <p:nvPr/>
              </p:nvGrpSpPr>
              <p:grpSpPr>
                <a:xfrm>
                  <a:off x="-1187204" y="-850567"/>
                  <a:ext cx="8291512" cy="7527925"/>
                  <a:chOff x="-1187204" y="-850567"/>
                  <a:chExt cx="8291512" cy="7527925"/>
                </a:xfrm>
                <a:grpFill/>
              </p:grpSpPr>
              <p:grpSp>
                <p:nvGrpSpPr>
                  <p:cNvPr id="152" name="Group 151"/>
                  <p:cNvGrpSpPr/>
                  <p:nvPr/>
                </p:nvGrpSpPr>
                <p:grpSpPr>
                  <a:xfrm>
                    <a:off x="-1187204" y="-850567"/>
                    <a:ext cx="8291512" cy="7527925"/>
                    <a:chOff x="-1187204" y="-850567"/>
                    <a:chExt cx="8291512" cy="7527925"/>
                  </a:xfrm>
                  <a:grpFill/>
                </p:grpSpPr>
                <p:sp>
                  <p:nvSpPr>
                    <p:cNvPr id="154" name="Freeform 23"/>
                    <p:cNvSpPr>
                      <a:spLocks/>
                    </p:cNvSpPr>
                    <p:nvPr/>
                  </p:nvSpPr>
                  <p:spPr bwMode="auto">
                    <a:xfrm>
                      <a:off x="1128958" y="-850567"/>
                      <a:ext cx="5975350" cy="7527925"/>
                    </a:xfrm>
                    <a:custGeom>
                      <a:avLst/>
                      <a:gdLst>
                        <a:gd name="T0" fmla="*/ 1241 w 1591"/>
                        <a:gd name="T1" fmla="*/ 505 h 2005"/>
                        <a:gd name="T2" fmla="*/ 802 w 1591"/>
                        <a:gd name="T3" fmla="*/ 0 h 2005"/>
                        <a:gd name="T4" fmla="*/ 95 w 1591"/>
                        <a:gd name="T5" fmla="*/ 0 h 2005"/>
                        <a:gd name="T6" fmla="*/ 0 w 1591"/>
                        <a:gd name="T7" fmla="*/ 95 h 2005"/>
                        <a:gd name="T8" fmla="*/ 0 w 1591"/>
                        <a:gd name="T9" fmla="*/ 666 h 2005"/>
                        <a:gd name="T10" fmla="*/ 119 w 1591"/>
                        <a:gd name="T11" fmla="*/ 672 h 2005"/>
                        <a:gd name="T12" fmla="*/ 119 w 1591"/>
                        <a:gd name="T13" fmla="*/ 119 h 2005"/>
                        <a:gd name="T14" fmla="*/ 754 w 1591"/>
                        <a:gd name="T15" fmla="*/ 119 h 2005"/>
                        <a:gd name="T16" fmla="*/ 1128 w 1591"/>
                        <a:gd name="T17" fmla="*/ 791 h 2005"/>
                        <a:gd name="T18" fmla="*/ 1473 w 1591"/>
                        <a:gd name="T19" fmla="*/ 547 h 2005"/>
                        <a:gd name="T20" fmla="*/ 1473 w 1591"/>
                        <a:gd name="T21" fmla="*/ 1886 h 2005"/>
                        <a:gd name="T22" fmla="*/ 528 w 1591"/>
                        <a:gd name="T23" fmla="*/ 1886 h 2005"/>
                        <a:gd name="T24" fmla="*/ 374 w 1591"/>
                        <a:gd name="T25" fmla="*/ 2005 h 2005"/>
                        <a:gd name="T26" fmla="*/ 1496 w 1591"/>
                        <a:gd name="T27" fmla="*/ 2005 h 2005"/>
                        <a:gd name="T28" fmla="*/ 1591 w 1591"/>
                        <a:gd name="T29" fmla="*/ 1910 h 2005"/>
                        <a:gd name="T30" fmla="*/ 1591 w 1591"/>
                        <a:gd name="T31" fmla="*/ 345 h 2005"/>
                        <a:gd name="T32" fmla="*/ 1241 w 1591"/>
                        <a:gd name="T33" fmla="*/ 505 h 2005"/>
                        <a:gd name="T34" fmla="*/ 1241 w 1591"/>
                        <a:gd name="T35" fmla="*/ 505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2005">
                          <a:moveTo>
                            <a:pt x="1241" y="505"/>
                          </a:moveTo>
                          <a:cubicBezTo>
                            <a:pt x="802" y="0"/>
                            <a:pt x="802" y="0"/>
                            <a:pt x="802" y="0"/>
                          </a:cubicBezTo>
                          <a:cubicBezTo>
                            <a:pt x="95" y="0"/>
                            <a:pt x="95" y="0"/>
                            <a:pt x="95" y="0"/>
                          </a:cubicBezTo>
                          <a:cubicBezTo>
                            <a:pt x="41" y="0"/>
                            <a:pt x="0" y="41"/>
                            <a:pt x="0" y="95"/>
                          </a:cubicBezTo>
                          <a:cubicBezTo>
                            <a:pt x="0" y="666"/>
                            <a:pt x="0" y="666"/>
                            <a:pt x="0" y="666"/>
                          </a:cubicBezTo>
                          <a:cubicBezTo>
                            <a:pt x="41" y="666"/>
                            <a:pt x="77" y="666"/>
                            <a:pt x="119" y="672"/>
                          </a:cubicBezTo>
                          <a:cubicBezTo>
                            <a:pt x="119" y="119"/>
                            <a:pt x="119" y="119"/>
                            <a:pt x="119" y="119"/>
                          </a:cubicBezTo>
                          <a:cubicBezTo>
                            <a:pt x="754" y="119"/>
                            <a:pt x="754" y="119"/>
                            <a:pt x="754" y="119"/>
                          </a:cubicBezTo>
                          <a:cubicBezTo>
                            <a:pt x="1128" y="791"/>
                            <a:pt x="1128" y="791"/>
                            <a:pt x="1128" y="791"/>
                          </a:cubicBezTo>
                          <a:cubicBezTo>
                            <a:pt x="1473" y="547"/>
                            <a:pt x="1473" y="547"/>
                            <a:pt x="1473" y="547"/>
                          </a:cubicBezTo>
                          <a:cubicBezTo>
                            <a:pt x="1473" y="1886"/>
                            <a:pt x="1473" y="1886"/>
                            <a:pt x="1473" y="1886"/>
                          </a:cubicBezTo>
                          <a:cubicBezTo>
                            <a:pt x="528" y="1886"/>
                            <a:pt x="528" y="1886"/>
                            <a:pt x="528" y="1886"/>
                          </a:cubicBezTo>
                          <a:cubicBezTo>
                            <a:pt x="481" y="1928"/>
                            <a:pt x="433" y="1969"/>
                            <a:pt x="374" y="2005"/>
                          </a:cubicBezTo>
                          <a:cubicBezTo>
                            <a:pt x="1496" y="2005"/>
                            <a:pt x="1496" y="2005"/>
                            <a:pt x="1496" y="2005"/>
                          </a:cubicBezTo>
                          <a:cubicBezTo>
                            <a:pt x="1550" y="2005"/>
                            <a:pt x="1591" y="1957"/>
                            <a:pt x="1591" y="1910"/>
                          </a:cubicBezTo>
                          <a:cubicBezTo>
                            <a:pt x="1591" y="345"/>
                            <a:pt x="1591" y="345"/>
                            <a:pt x="1591" y="345"/>
                          </a:cubicBezTo>
                          <a:cubicBezTo>
                            <a:pt x="1241" y="505"/>
                            <a:pt x="1241" y="505"/>
                            <a:pt x="1241" y="505"/>
                          </a:cubicBezTo>
                          <a:cubicBezTo>
                            <a:pt x="1241" y="505"/>
                            <a:pt x="1241" y="505"/>
                            <a:pt x="1241" y="505"/>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Freeform 24"/>
                    <p:cNvSpPr>
                      <a:spLocks/>
                    </p:cNvSpPr>
                    <p:nvPr/>
                  </p:nvSpPr>
                  <p:spPr bwMode="auto">
                    <a:xfrm>
                      <a:off x="4272208" y="2986421"/>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Freeform 25"/>
                    <p:cNvSpPr>
                      <a:spLocks/>
                    </p:cNvSpPr>
                    <p:nvPr/>
                  </p:nvSpPr>
                  <p:spPr bwMode="auto">
                    <a:xfrm>
                      <a:off x="4272208" y="3973846"/>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Freeform 26"/>
                    <p:cNvSpPr>
                      <a:spLocks/>
                    </p:cNvSpPr>
                    <p:nvPr/>
                  </p:nvSpPr>
                  <p:spPr bwMode="auto">
                    <a:xfrm>
                      <a:off x="4272208" y="4961271"/>
                      <a:ext cx="989012" cy="371475"/>
                    </a:xfrm>
                    <a:custGeom>
                      <a:avLst/>
                      <a:gdLst>
                        <a:gd name="T0" fmla="*/ 0 w 623"/>
                        <a:gd name="T1" fmla="*/ 0 h 234"/>
                        <a:gd name="T2" fmla="*/ 623 w 623"/>
                        <a:gd name="T3" fmla="*/ 0 h 234"/>
                        <a:gd name="T4" fmla="*/ 623 w 623"/>
                        <a:gd name="T5" fmla="*/ 234 h 234"/>
                        <a:gd name="T6" fmla="*/ 0 w 623"/>
                        <a:gd name="T7" fmla="*/ 234 h 234"/>
                        <a:gd name="T8" fmla="*/ 0 w 623"/>
                        <a:gd name="T9" fmla="*/ 0 h 234"/>
                        <a:gd name="T10" fmla="*/ 0 w 623"/>
                        <a:gd name="T11" fmla="*/ 0 h 234"/>
                      </a:gdLst>
                      <a:ahLst/>
                      <a:cxnLst>
                        <a:cxn ang="0">
                          <a:pos x="T0" y="T1"/>
                        </a:cxn>
                        <a:cxn ang="0">
                          <a:pos x="T2" y="T3"/>
                        </a:cxn>
                        <a:cxn ang="0">
                          <a:pos x="T4" y="T5"/>
                        </a:cxn>
                        <a:cxn ang="0">
                          <a:pos x="T6" y="T7"/>
                        </a:cxn>
                        <a:cxn ang="0">
                          <a:pos x="T8" y="T9"/>
                        </a:cxn>
                        <a:cxn ang="0">
                          <a:pos x="T10" y="T11"/>
                        </a:cxn>
                      </a:cxnLst>
                      <a:rect l="0" t="0" r="r" b="b"/>
                      <a:pathLst>
                        <a:path w="623" h="234">
                          <a:moveTo>
                            <a:pt x="0" y="0"/>
                          </a:moveTo>
                          <a:lnTo>
                            <a:pt x="623" y="0"/>
                          </a:lnTo>
                          <a:lnTo>
                            <a:pt x="623" y="234"/>
                          </a:lnTo>
                          <a:lnTo>
                            <a:pt x="0" y="234"/>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Freeform 27"/>
                    <p:cNvSpPr>
                      <a:spLocks noEditPoints="1"/>
                    </p:cNvSpPr>
                    <p:nvPr/>
                  </p:nvSpPr>
                  <p:spPr bwMode="auto">
                    <a:xfrm>
                      <a:off x="-1187204" y="2092658"/>
                      <a:ext cx="4600575" cy="4584700"/>
                    </a:xfrm>
                    <a:custGeom>
                      <a:avLst/>
                      <a:gdLst>
                        <a:gd name="T0" fmla="*/ 1225 w 1225"/>
                        <a:gd name="T1" fmla="*/ 608 h 1221"/>
                        <a:gd name="T2" fmla="*/ 616 w 1225"/>
                        <a:gd name="T3" fmla="*/ 0 h 1221"/>
                        <a:gd name="T4" fmla="*/ 0 w 1225"/>
                        <a:gd name="T5" fmla="*/ 608 h 1221"/>
                        <a:gd name="T6" fmla="*/ 616 w 1225"/>
                        <a:gd name="T7" fmla="*/ 1221 h 1221"/>
                        <a:gd name="T8" fmla="*/ 1225 w 1225"/>
                        <a:gd name="T9" fmla="*/ 608 h 1221"/>
                        <a:gd name="T10" fmla="*/ 556 w 1225"/>
                        <a:gd name="T11" fmla="*/ 929 h 1221"/>
                        <a:gd name="T12" fmla="*/ 287 w 1225"/>
                        <a:gd name="T13" fmla="*/ 721 h 1221"/>
                        <a:gd name="T14" fmla="*/ 412 w 1225"/>
                        <a:gd name="T15" fmla="*/ 560 h 1221"/>
                        <a:gd name="T16" fmla="*/ 592 w 1225"/>
                        <a:gd name="T17" fmla="*/ 697 h 1221"/>
                        <a:gd name="T18" fmla="*/ 878 w 1225"/>
                        <a:gd name="T19" fmla="*/ 334 h 1221"/>
                        <a:gd name="T20" fmla="*/ 968 w 1225"/>
                        <a:gd name="T21" fmla="*/ 405 h 1221"/>
                        <a:gd name="T22" fmla="*/ 556 w 1225"/>
                        <a:gd name="T23" fmla="*/ 929 h 1221"/>
                        <a:gd name="T24" fmla="*/ 556 w 1225"/>
                        <a:gd name="T25" fmla="*/ 929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5" h="1221">
                          <a:moveTo>
                            <a:pt x="1225" y="608"/>
                          </a:moveTo>
                          <a:cubicBezTo>
                            <a:pt x="1225" y="274"/>
                            <a:pt x="956" y="0"/>
                            <a:pt x="616" y="0"/>
                          </a:cubicBezTo>
                          <a:cubicBezTo>
                            <a:pt x="275" y="0"/>
                            <a:pt x="0" y="274"/>
                            <a:pt x="0" y="608"/>
                          </a:cubicBezTo>
                          <a:cubicBezTo>
                            <a:pt x="0" y="947"/>
                            <a:pt x="275" y="1221"/>
                            <a:pt x="616" y="1221"/>
                          </a:cubicBezTo>
                          <a:cubicBezTo>
                            <a:pt x="956" y="1221"/>
                            <a:pt x="1225" y="947"/>
                            <a:pt x="1225" y="608"/>
                          </a:cubicBezTo>
                          <a:close/>
                          <a:moveTo>
                            <a:pt x="556" y="929"/>
                          </a:moveTo>
                          <a:cubicBezTo>
                            <a:pt x="287" y="721"/>
                            <a:pt x="287" y="721"/>
                            <a:pt x="287" y="721"/>
                          </a:cubicBezTo>
                          <a:cubicBezTo>
                            <a:pt x="412" y="560"/>
                            <a:pt x="412" y="560"/>
                            <a:pt x="412" y="560"/>
                          </a:cubicBezTo>
                          <a:cubicBezTo>
                            <a:pt x="592" y="697"/>
                            <a:pt x="592" y="697"/>
                            <a:pt x="592" y="697"/>
                          </a:cubicBezTo>
                          <a:cubicBezTo>
                            <a:pt x="878" y="334"/>
                            <a:pt x="878" y="334"/>
                            <a:pt x="878" y="334"/>
                          </a:cubicBezTo>
                          <a:cubicBezTo>
                            <a:pt x="968" y="405"/>
                            <a:pt x="968" y="405"/>
                            <a:pt x="968" y="405"/>
                          </a:cubicBezTo>
                          <a:cubicBezTo>
                            <a:pt x="556" y="929"/>
                            <a:pt x="556" y="929"/>
                            <a:pt x="556" y="929"/>
                          </a:cubicBezTo>
                          <a:cubicBezTo>
                            <a:pt x="556" y="929"/>
                            <a:pt x="556" y="929"/>
                            <a:pt x="556" y="92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153" name="Oval 152"/>
                  <p:cNvSpPr/>
                  <p:nvPr/>
                </p:nvSpPr>
                <p:spPr bwMode="auto">
                  <a:xfrm>
                    <a:off x="-755448" y="2577184"/>
                    <a:ext cx="3850106" cy="3850106"/>
                  </a:xfrm>
                  <a:prstGeom prst="ellips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51" name="Freeform 681"/>
                <p:cNvSpPr>
                  <a:spLocks noEditPoints="1"/>
                </p:cNvSpPr>
                <p:nvPr/>
              </p:nvSpPr>
              <p:spPr bwMode="auto">
                <a:xfrm>
                  <a:off x="46348" y="2786188"/>
                  <a:ext cx="2121852" cy="3197640"/>
                </a:xfrm>
                <a:custGeom>
                  <a:avLst/>
                  <a:gdLst>
                    <a:gd name="T0" fmla="*/ 110 w 181"/>
                    <a:gd name="T1" fmla="*/ 116 h 273"/>
                    <a:gd name="T2" fmla="*/ 110 w 181"/>
                    <a:gd name="T3" fmla="*/ 71 h 273"/>
                    <a:gd name="T4" fmla="*/ 134 w 181"/>
                    <a:gd name="T5" fmla="*/ 97 h 273"/>
                    <a:gd name="T6" fmla="*/ 177 w 181"/>
                    <a:gd name="T7" fmla="*/ 97 h 273"/>
                    <a:gd name="T8" fmla="*/ 110 w 181"/>
                    <a:gd name="T9" fmla="*/ 29 h 273"/>
                    <a:gd name="T10" fmla="*/ 110 w 181"/>
                    <a:gd name="T11" fmla="*/ 0 h 273"/>
                    <a:gd name="T12" fmla="*/ 69 w 181"/>
                    <a:gd name="T13" fmla="*/ 0 h 273"/>
                    <a:gd name="T14" fmla="*/ 69 w 181"/>
                    <a:gd name="T15" fmla="*/ 29 h 273"/>
                    <a:gd name="T16" fmla="*/ 4 w 181"/>
                    <a:gd name="T17" fmla="*/ 93 h 273"/>
                    <a:gd name="T18" fmla="*/ 69 w 181"/>
                    <a:gd name="T19" fmla="*/ 152 h 273"/>
                    <a:gd name="T20" fmla="*/ 69 w 181"/>
                    <a:gd name="T21" fmla="*/ 201 h 273"/>
                    <a:gd name="T22" fmla="*/ 43 w 181"/>
                    <a:gd name="T23" fmla="*/ 168 h 273"/>
                    <a:gd name="T24" fmla="*/ 0 w 181"/>
                    <a:gd name="T25" fmla="*/ 168 h 273"/>
                    <a:gd name="T26" fmla="*/ 69 w 181"/>
                    <a:gd name="T27" fmla="*/ 243 h 273"/>
                    <a:gd name="T28" fmla="*/ 69 w 181"/>
                    <a:gd name="T29" fmla="*/ 273 h 273"/>
                    <a:gd name="T30" fmla="*/ 110 w 181"/>
                    <a:gd name="T31" fmla="*/ 273 h 273"/>
                    <a:gd name="T32" fmla="*/ 110 w 181"/>
                    <a:gd name="T33" fmla="*/ 243 h 273"/>
                    <a:gd name="T34" fmla="*/ 181 w 181"/>
                    <a:gd name="T35" fmla="*/ 175 h 273"/>
                    <a:gd name="T36" fmla="*/ 110 w 181"/>
                    <a:gd name="T37" fmla="*/ 116 h 273"/>
                    <a:gd name="T38" fmla="*/ 70 w 181"/>
                    <a:gd name="T39" fmla="*/ 108 h 273"/>
                    <a:gd name="T40" fmla="*/ 70 w 181"/>
                    <a:gd name="T41" fmla="*/ 71 h 273"/>
                    <a:gd name="T42" fmla="*/ 70 w 181"/>
                    <a:gd name="T43" fmla="*/ 108 h 273"/>
                    <a:gd name="T44" fmla="*/ 111 w 181"/>
                    <a:gd name="T45" fmla="*/ 201 h 273"/>
                    <a:gd name="T46" fmla="*/ 111 w 181"/>
                    <a:gd name="T47" fmla="*/ 159 h 273"/>
                    <a:gd name="T48" fmla="*/ 111 w 181"/>
                    <a:gd name="T49" fmla="*/ 20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273">
                      <a:moveTo>
                        <a:pt x="110" y="116"/>
                      </a:moveTo>
                      <a:cubicBezTo>
                        <a:pt x="110" y="71"/>
                        <a:pt x="110" y="71"/>
                        <a:pt x="110" y="71"/>
                      </a:cubicBezTo>
                      <a:cubicBezTo>
                        <a:pt x="123" y="72"/>
                        <a:pt x="133" y="84"/>
                        <a:pt x="134" y="97"/>
                      </a:cubicBezTo>
                      <a:cubicBezTo>
                        <a:pt x="177" y="97"/>
                        <a:pt x="177" y="97"/>
                        <a:pt x="177" y="97"/>
                      </a:cubicBezTo>
                      <a:cubicBezTo>
                        <a:pt x="177" y="54"/>
                        <a:pt x="137" y="31"/>
                        <a:pt x="110" y="29"/>
                      </a:cubicBezTo>
                      <a:cubicBezTo>
                        <a:pt x="110" y="0"/>
                        <a:pt x="110" y="0"/>
                        <a:pt x="110" y="0"/>
                      </a:cubicBezTo>
                      <a:cubicBezTo>
                        <a:pt x="69" y="0"/>
                        <a:pt x="69" y="0"/>
                        <a:pt x="69" y="0"/>
                      </a:cubicBezTo>
                      <a:cubicBezTo>
                        <a:pt x="69" y="29"/>
                        <a:pt x="69" y="29"/>
                        <a:pt x="69" y="29"/>
                      </a:cubicBezTo>
                      <a:cubicBezTo>
                        <a:pt x="57" y="29"/>
                        <a:pt x="4" y="44"/>
                        <a:pt x="4" y="93"/>
                      </a:cubicBezTo>
                      <a:cubicBezTo>
                        <a:pt x="4" y="136"/>
                        <a:pt x="43" y="148"/>
                        <a:pt x="69" y="152"/>
                      </a:cubicBezTo>
                      <a:cubicBezTo>
                        <a:pt x="69" y="201"/>
                        <a:pt x="69" y="201"/>
                        <a:pt x="69" y="201"/>
                      </a:cubicBezTo>
                      <a:cubicBezTo>
                        <a:pt x="50" y="196"/>
                        <a:pt x="46" y="180"/>
                        <a:pt x="43" y="168"/>
                      </a:cubicBezTo>
                      <a:cubicBezTo>
                        <a:pt x="0" y="168"/>
                        <a:pt x="0" y="168"/>
                        <a:pt x="0" y="168"/>
                      </a:cubicBezTo>
                      <a:cubicBezTo>
                        <a:pt x="3" y="217"/>
                        <a:pt x="46" y="239"/>
                        <a:pt x="69" y="243"/>
                      </a:cubicBezTo>
                      <a:cubicBezTo>
                        <a:pt x="69" y="273"/>
                        <a:pt x="69" y="273"/>
                        <a:pt x="69" y="273"/>
                      </a:cubicBezTo>
                      <a:cubicBezTo>
                        <a:pt x="110" y="273"/>
                        <a:pt x="110" y="273"/>
                        <a:pt x="110" y="273"/>
                      </a:cubicBezTo>
                      <a:cubicBezTo>
                        <a:pt x="110" y="243"/>
                        <a:pt x="110" y="243"/>
                        <a:pt x="110" y="243"/>
                      </a:cubicBezTo>
                      <a:cubicBezTo>
                        <a:pt x="143" y="242"/>
                        <a:pt x="181" y="214"/>
                        <a:pt x="181" y="175"/>
                      </a:cubicBezTo>
                      <a:cubicBezTo>
                        <a:pt x="181" y="131"/>
                        <a:pt x="143" y="119"/>
                        <a:pt x="110" y="116"/>
                      </a:cubicBezTo>
                      <a:close/>
                      <a:moveTo>
                        <a:pt x="70" y="108"/>
                      </a:moveTo>
                      <a:cubicBezTo>
                        <a:pt x="41" y="108"/>
                        <a:pt x="40" y="76"/>
                        <a:pt x="70" y="71"/>
                      </a:cubicBezTo>
                      <a:lnTo>
                        <a:pt x="70" y="108"/>
                      </a:lnTo>
                      <a:close/>
                      <a:moveTo>
                        <a:pt x="111" y="201"/>
                      </a:moveTo>
                      <a:cubicBezTo>
                        <a:pt x="111" y="159"/>
                        <a:pt x="111" y="159"/>
                        <a:pt x="111" y="159"/>
                      </a:cubicBezTo>
                      <a:cubicBezTo>
                        <a:pt x="146" y="160"/>
                        <a:pt x="150" y="196"/>
                        <a:pt x="111" y="201"/>
                      </a:cubicBezTo>
                      <a:close/>
                    </a:path>
                  </a:pathLst>
                </a:custGeom>
                <a:solidFill>
                  <a:srgbClr val="E8E8E8"/>
                </a:solidFill>
                <a:ln>
                  <a:noFill/>
                </a:ln>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sp>
            <p:nvSpPr>
              <p:cNvPr id="142" name="Freeform 31"/>
              <p:cNvSpPr>
                <a:spLocks noEditPoints="1"/>
              </p:cNvSpPr>
              <p:nvPr/>
            </p:nvSpPr>
            <p:spPr bwMode="auto">
              <a:xfrm>
                <a:off x="4362903" y="3566296"/>
                <a:ext cx="582544" cy="590070"/>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9"/>
              <p:cNvSpPr>
                <a:spLocks noEditPoints="1"/>
              </p:cNvSpPr>
              <p:nvPr/>
            </p:nvSpPr>
            <p:spPr bwMode="auto">
              <a:xfrm>
                <a:off x="5260688" y="3550896"/>
                <a:ext cx="620418" cy="620869"/>
              </a:xfrm>
              <a:custGeom>
                <a:avLst/>
                <a:gdLst>
                  <a:gd name="T0" fmla="*/ 2198 w 2440"/>
                  <a:gd name="T1" fmla="*/ 928 h 2440"/>
                  <a:gd name="T2" fmla="*/ 2206 w 2440"/>
                  <a:gd name="T3" fmla="*/ 1043 h 2440"/>
                  <a:gd name="T4" fmla="*/ 2150 w 2440"/>
                  <a:gd name="T5" fmla="*/ 1227 h 2440"/>
                  <a:gd name="T6" fmla="*/ 2113 w 2440"/>
                  <a:gd name="T7" fmla="*/ 1014 h 2440"/>
                  <a:gd name="T8" fmla="*/ 2029 w 2440"/>
                  <a:gd name="T9" fmla="*/ 1048 h 2440"/>
                  <a:gd name="T10" fmla="*/ 1992 w 2440"/>
                  <a:gd name="T11" fmla="*/ 1261 h 2440"/>
                  <a:gd name="T12" fmla="*/ 2048 w 2440"/>
                  <a:gd name="T13" fmla="*/ 1234 h 2440"/>
                  <a:gd name="T14" fmla="*/ 2058 w 2440"/>
                  <a:gd name="T15" fmla="*/ 1588 h 2440"/>
                  <a:gd name="T16" fmla="*/ 2113 w 2440"/>
                  <a:gd name="T17" fmla="*/ 1308 h 2440"/>
                  <a:gd name="T18" fmla="*/ 2145 w 2440"/>
                  <a:gd name="T19" fmla="*/ 1557 h 2440"/>
                  <a:gd name="T20" fmla="*/ 2216 w 2440"/>
                  <a:gd name="T21" fmla="*/ 1553 h 2440"/>
                  <a:gd name="T22" fmla="*/ 2187 w 2440"/>
                  <a:gd name="T23" fmla="*/ 1103 h 2440"/>
                  <a:gd name="T24" fmla="*/ 2274 w 2440"/>
                  <a:gd name="T25" fmla="*/ 1233 h 2440"/>
                  <a:gd name="T26" fmla="*/ 1502 w 2440"/>
                  <a:gd name="T27" fmla="*/ 259 h 2440"/>
                  <a:gd name="T28" fmla="*/ 1246 w 2440"/>
                  <a:gd name="T29" fmla="*/ 517 h 2440"/>
                  <a:gd name="T30" fmla="*/ 1646 w 2440"/>
                  <a:gd name="T31" fmla="*/ 1894 h 2440"/>
                  <a:gd name="T32" fmla="*/ 1499 w 2440"/>
                  <a:gd name="T33" fmla="*/ 1340 h 2440"/>
                  <a:gd name="T34" fmla="*/ 1571 w 2440"/>
                  <a:gd name="T35" fmla="*/ 1267 h 2440"/>
                  <a:gd name="T36" fmla="*/ 1527 w 2440"/>
                  <a:gd name="T37" fmla="*/ 639 h 2440"/>
                  <a:gd name="T38" fmla="*/ 1344 w 2440"/>
                  <a:gd name="T39" fmla="*/ 1244 h 2440"/>
                  <a:gd name="T40" fmla="*/ 1222 w 2440"/>
                  <a:gd name="T41" fmla="*/ 543 h 2440"/>
                  <a:gd name="T42" fmla="*/ 946 w 2440"/>
                  <a:gd name="T43" fmla="*/ 655 h 2440"/>
                  <a:gd name="T44" fmla="*/ 825 w 2440"/>
                  <a:gd name="T45" fmla="*/ 1357 h 2440"/>
                  <a:gd name="T46" fmla="*/ 1008 w 2440"/>
                  <a:gd name="T47" fmla="*/ 1266 h 2440"/>
                  <a:gd name="T48" fmla="*/ 694 w 2440"/>
                  <a:gd name="T49" fmla="*/ 2021 h 2440"/>
                  <a:gd name="T50" fmla="*/ 298 w 2440"/>
                  <a:gd name="T51" fmla="*/ 2101 h 2440"/>
                  <a:gd name="T52" fmla="*/ 902 w 2440"/>
                  <a:gd name="T53" fmla="*/ 2417 h 2440"/>
                  <a:gd name="T54" fmla="*/ 1914 w 2440"/>
                  <a:gd name="T55" fmla="*/ 2339 h 2440"/>
                  <a:gd name="T56" fmla="*/ 1237 w 2440"/>
                  <a:gd name="T57" fmla="*/ 2216 h 2440"/>
                  <a:gd name="T58" fmla="*/ 1249 w 2440"/>
                  <a:gd name="T59" fmla="*/ 1507 h 2440"/>
                  <a:gd name="T60" fmla="*/ 1237 w 2440"/>
                  <a:gd name="T61" fmla="*/ 2216 h 2440"/>
                  <a:gd name="T62" fmla="*/ 2213 w 2440"/>
                  <a:gd name="T63" fmla="*/ 1643 h 2440"/>
                  <a:gd name="T64" fmla="*/ 2117 w 2440"/>
                  <a:gd name="T65" fmla="*/ 1653 h 2440"/>
                  <a:gd name="T66" fmla="*/ 1988 w 2440"/>
                  <a:gd name="T67" fmla="*/ 1510 h 2440"/>
                  <a:gd name="T68" fmla="*/ 2440 w 2440"/>
                  <a:gd name="T69" fmla="*/ 1615 h 2440"/>
                  <a:gd name="T70" fmla="*/ 244 w 2440"/>
                  <a:gd name="T71" fmla="*/ 928 h 2440"/>
                  <a:gd name="T72" fmla="*/ 322 w 2440"/>
                  <a:gd name="T73" fmla="*/ 1006 h 2440"/>
                  <a:gd name="T74" fmla="*/ 371 w 2440"/>
                  <a:gd name="T75" fmla="*/ 1022 h 2440"/>
                  <a:gd name="T76" fmla="*/ 323 w 2440"/>
                  <a:gd name="T77" fmla="*/ 1262 h 2440"/>
                  <a:gd name="T78" fmla="*/ 272 w 2440"/>
                  <a:gd name="T79" fmla="*/ 1022 h 2440"/>
                  <a:gd name="T80" fmla="*/ 166 w 2440"/>
                  <a:gd name="T81" fmla="*/ 1232 h 2440"/>
                  <a:gd name="T82" fmla="*/ 221 w 2440"/>
                  <a:gd name="T83" fmla="*/ 1235 h 2440"/>
                  <a:gd name="T84" fmla="*/ 249 w 2440"/>
                  <a:gd name="T85" fmla="*/ 1237 h 2440"/>
                  <a:gd name="T86" fmla="*/ 263 w 2440"/>
                  <a:gd name="T87" fmla="*/ 1589 h 2440"/>
                  <a:gd name="T88" fmla="*/ 323 w 2440"/>
                  <a:gd name="T89" fmla="*/ 1307 h 2440"/>
                  <a:gd name="T90" fmla="*/ 382 w 2440"/>
                  <a:gd name="T91" fmla="*/ 1591 h 2440"/>
                  <a:gd name="T92" fmla="*/ 399 w 2440"/>
                  <a:gd name="T93" fmla="*/ 1256 h 2440"/>
                  <a:gd name="T94" fmla="*/ 420 w 2440"/>
                  <a:gd name="T95" fmla="*/ 1234 h 2440"/>
                  <a:gd name="T96" fmla="*/ 407 w 2440"/>
                  <a:gd name="T97" fmla="*/ 1043 h 2440"/>
                  <a:gd name="T98" fmla="*/ 415 w 2440"/>
                  <a:gd name="T99" fmla="*/ 1643 h 2440"/>
                  <a:gd name="T100" fmla="*/ 319 w 2440"/>
                  <a:gd name="T101" fmla="*/ 1653 h 2440"/>
                  <a:gd name="T102" fmla="*/ 190 w 2440"/>
                  <a:gd name="T103" fmla="*/ 1510 h 2440"/>
                  <a:gd name="T104" fmla="*/ 642 w 2440"/>
                  <a:gd name="T105" fmla="*/ 1615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0" h="2440">
                    <a:moveTo>
                      <a:pt x="2043" y="928"/>
                    </a:moveTo>
                    <a:cubicBezTo>
                      <a:pt x="2043" y="884"/>
                      <a:pt x="2077" y="849"/>
                      <a:pt x="2120" y="849"/>
                    </a:cubicBezTo>
                    <a:cubicBezTo>
                      <a:pt x="2163" y="849"/>
                      <a:pt x="2198" y="884"/>
                      <a:pt x="2198" y="928"/>
                    </a:cubicBezTo>
                    <a:cubicBezTo>
                      <a:pt x="2198" y="971"/>
                      <a:pt x="2163" y="1006"/>
                      <a:pt x="2120" y="1006"/>
                    </a:cubicBezTo>
                    <a:cubicBezTo>
                      <a:pt x="2077" y="1006"/>
                      <a:pt x="2043" y="971"/>
                      <a:pt x="2043" y="928"/>
                    </a:cubicBezTo>
                    <a:close/>
                    <a:moveTo>
                      <a:pt x="2206" y="1043"/>
                    </a:moveTo>
                    <a:cubicBezTo>
                      <a:pt x="2194" y="1035"/>
                      <a:pt x="2183" y="1027"/>
                      <a:pt x="2169" y="1022"/>
                    </a:cubicBezTo>
                    <a:cubicBezTo>
                      <a:pt x="2156" y="1018"/>
                      <a:pt x="2143" y="1015"/>
                      <a:pt x="2130" y="1014"/>
                    </a:cubicBezTo>
                    <a:cubicBezTo>
                      <a:pt x="2150" y="1227"/>
                      <a:pt x="2150" y="1227"/>
                      <a:pt x="2150" y="1227"/>
                    </a:cubicBezTo>
                    <a:cubicBezTo>
                      <a:pt x="2121" y="1262"/>
                      <a:pt x="2121" y="1262"/>
                      <a:pt x="2121" y="1262"/>
                    </a:cubicBezTo>
                    <a:cubicBezTo>
                      <a:pt x="2088" y="1227"/>
                      <a:pt x="2088" y="1227"/>
                      <a:pt x="2088" y="1227"/>
                    </a:cubicBezTo>
                    <a:cubicBezTo>
                      <a:pt x="2113" y="1014"/>
                      <a:pt x="2113" y="1014"/>
                      <a:pt x="2113" y="1014"/>
                    </a:cubicBezTo>
                    <a:cubicBezTo>
                      <a:pt x="2098" y="1015"/>
                      <a:pt x="2084" y="1017"/>
                      <a:pt x="2070" y="1022"/>
                    </a:cubicBezTo>
                    <a:cubicBezTo>
                      <a:pt x="2065" y="1024"/>
                      <a:pt x="2059" y="1026"/>
                      <a:pt x="2054" y="1029"/>
                    </a:cubicBezTo>
                    <a:cubicBezTo>
                      <a:pt x="2045" y="1035"/>
                      <a:pt x="2037" y="1041"/>
                      <a:pt x="2029" y="1048"/>
                    </a:cubicBezTo>
                    <a:cubicBezTo>
                      <a:pt x="1990" y="1083"/>
                      <a:pt x="1969" y="1143"/>
                      <a:pt x="1965" y="1232"/>
                    </a:cubicBezTo>
                    <a:cubicBezTo>
                      <a:pt x="1964" y="1248"/>
                      <a:pt x="1976" y="1261"/>
                      <a:pt x="1991" y="1261"/>
                    </a:cubicBezTo>
                    <a:cubicBezTo>
                      <a:pt x="1991" y="1261"/>
                      <a:pt x="1992" y="1261"/>
                      <a:pt x="1992" y="1261"/>
                    </a:cubicBezTo>
                    <a:cubicBezTo>
                      <a:pt x="2007" y="1261"/>
                      <a:pt x="2019" y="1250"/>
                      <a:pt x="2020" y="1235"/>
                    </a:cubicBezTo>
                    <a:cubicBezTo>
                      <a:pt x="2023" y="1175"/>
                      <a:pt x="2034" y="1130"/>
                      <a:pt x="2054" y="1103"/>
                    </a:cubicBezTo>
                    <a:cubicBezTo>
                      <a:pt x="2052" y="1131"/>
                      <a:pt x="2050" y="1182"/>
                      <a:pt x="2048" y="1234"/>
                    </a:cubicBezTo>
                    <a:cubicBezTo>
                      <a:pt x="2048" y="1235"/>
                      <a:pt x="2047" y="1236"/>
                      <a:pt x="2047" y="1237"/>
                    </a:cubicBezTo>
                    <a:cubicBezTo>
                      <a:pt x="2025" y="1550"/>
                      <a:pt x="2025" y="1550"/>
                      <a:pt x="2025" y="1550"/>
                    </a:cubicBezTo>
                    <a:cubicBezTo>
                      <a:pt x="2024" y="1570"/>
                      <a:pt x="2039" y="1587"/>
                      <a:pt x="2058" y="1588"/>
                    </a:cubicBezTo>
                    <a:cubicBezTo>
                      <a:pt x="2059" y="1589"/>
                      <a:pt x="2060" y="1589"/>
                      <a:pt x="2061" y="1589"/>
                    </a:cubicBezTo>
                    <a:cubicBezTo>
                      <a:pt x="2079" y="1589"/>
                      <a:pt x="2095" y="1574"/>
                      <a:pt x="2096" y="1555"/>
                    </a:cubicBezTo>
                    <a:cubicBezTo>
                      <a:pt x="2113" y="1308"/>
                      <a:pt x="2113" y="1308"/>
                      <a:pt x="2113" y="1308"/>
                    </a:cubicBezTo>
                    <a:cubicBezTo>
                      <a:pt x="2116" y="1308"/>
                      <a:pt x="2119" y="1307"/>
                      <a:pt x="2121" y="1307"/>
                    </a:cubicBezTo>
                    <a:cubicBezTo>
                      <a:pt x="2124" y="1307"/>
                      <a:pt x="2126" y="1308"/>
                      <a:pt x="2129" y="1308"/>
                    </a:cubicBezTo>
                    <a:cubicBezTo>
                      <a:pt x="2145" y="1557"/>
                      <a:pt x="2145" y="1557"/>
                      <a:pt x="2145" y="1557"/>
                    </a:cubicBezTo>
                    <a:cubicBezTo>
                      <a:pt x="2146" y="1576"/>
                      <a:pt x="2162" y="1591"/>
                      <a:pt x="2180" y="1591"/>
                    </a:cubicBezTo>
                    <a:cubicBezTo>
                      <a:pt x="2181" y="1591"/>
                      <a:pt x="2182" y="1591"/>
                      <a:pt x="2183" y="1591"/>
                    </a:cubicBezTo>
                    <a:cubicBezTo>
                      <a:pt x="2202" y="1589"/>
                      <a:pt x="2217" y="1572"/>
                      <a:pt x="2216" y="1553"/>
                    </a:cubicBezTo>
                    <a:cubicBezTo>
                      <a:pt x="2197" y="1256"/>
                      <a:pt x="2197" y="1256"/>
                      <a:pt x="2197" y="1256"/>
                    </a:cubicBezTo>
                    <a:cubicBezTo>
                      <a:pt x="2197" y="1255"/>
                      <a:pt x="2196" y="1253"/>
                      <a:pt x="2196" y="1252"/>
                    </a:cubicBezTo>
                    <a:cubicBezTo>
                      <a:pt x="2195" y="1206"/>
                      <a:pt x="2189" y="1139"/>
                      <a:pt x="2187" y="1103"/>
                    </a:cubicBezTo>
                    <a:cubicBezTo>
                      <a:pt x="2206" y="1130"/>
                      <a:pt x="2218" y="1174"/>
                      <a:pt x="2219" y="1234"/>
                    </a:cubicBezTo>
                    <a:cubicBezTo>
                      <a:pt x="2219" y="1249"/>
                      <a:pt x="2231" y="1261"/>
                      <a:pt x="2247" y="1261"/>
                    </a:cubicBezTo>
                    <a:cubicBezTo>
                      <a:pt x="2262" y="1261"/>
                      <a:pt x="2274" y="1248"/>
                      <a:pt x="2274" y="1233"/>
                    </a:cubicBezTo>
                    <a:cubicBezTo>
                      <a:pt x="2272" y="1141"/>
                      <a:pt x="2249" y="1077"/>
                      <a:pt x="2206" y="1043"/>
                    </a:cubicBezTo>
                    <a:close/>
                    <a:moveTo>
                      <a:pt x="1246" y="517"/>
                    </a:moveTo>
                    <a:cubicBezTo>
                      <a:pt x="1387" y="517"/>
                      <a:pt x="1502" y="401"/>
                      <a:pt x="1502" y="259"/>
                    </a:cubicBezTo>
                    <a:cubicBezTo>
                      <a:pt x="1502" y="116"/>
                      <a:pt x="1387" y="0"/>
                      <a:pt x="1246" y="0"/>
                    </a:cubicBezTo>
                    <a:cubicBezTo>
                      <a:pt x="1105" y="0"/>
                      <a:pt x="991" y="116"/>
                      <a:pt x="991" y="259"/>
                    </a:cubicBezTo>
                    <a:cubicBezTo>
                      <a:pt x="991" y="402"/>
                      <a:pt x="1105" y="517"/>
                      <a:pt x="1246" y="517"/>
                    </a:cubicBezTo>
                    <a:close/>
                    <a:moveTo>
                      <a:pt x="2188" y="2101"/>
                    </a:moveTo>
                    <a:cubicBezTo>
                      <a:pt x="2188" y="1965"/>
                      <a:pt x="1960" y="1848"/>
                      <a:pt x="1635" y="1795"/>
                    </a:cubicBezTo>
                    <a:cubicBezTo>
                      <a:pt x="1646" y="1894"/>
                      <a:pt x="1646" y="1894"/>
                      <a:pt x="1646" y="1894"/>
                    </a:cubicBezTo>
                    <a:cubicBezTo>
                      <a:pt x="1729" y="1929"/>
                      <a:pt x="1780" y="1973"/>
                      <a:pt x="1780" y="2021"/>
                    </a:cubicBezTo>
                    <a:cubicBezTo>
                      <a:pt x="1780" y="2086"/>
                      <a:pt x="1690" y="2143"/>
                      <a:pt x="1553" y="2178"/>
                    </a:cubicBezTo>
                    <a:cubicBezTo>
                      <a:pt x="1499" y="1340"/>
                      <a:pt x="1499" y="1340"/>
                      <a:pt x="1499" y="1340"/>
                    </a:cubicBezTo>
                    <a:cubicBezTo>
                      <a:pt x="1499" y="1335"/>
                      <a:pt x="1498" y="1330"/>
                      <a:pt x="1497" y="1325"/>
                    </a:cubicBezTo>
                    <a:cubicBezTo>
                      <a:pt x="1491" y="1176"/>
                      <a:pt x="1474" y="955"/>
                      <a:pt x="1465" y="835"/>
                    </a:cubicBezTo>
                    <a:cubicBezTo>
                      <a:pt x="1530" y="923"/>
                      <a:pt x="1567" y="1070"/>
                      <a:pt x="1571" y="1267"/>
                    </a:cubicBezTo>
                    <a:cubicBezTo>
                      <a:pt x="1572" y="1317"/>
                      <a:pt x="1612" y="1357"/>
                      <a:pt x="1663" y="1357"/>
                    </a:cubicBezTo>
                    <a:cubicBezTo>
                      <a:pt x="1713" y="1356"/>
                      <a:pt x="1752" y="1314"/>
                      <a:pt x="1751" y="1264"/>
                    </a:cubicBezTo>
                    <a:cubicBezTo>
                      <a:pt x="1745" y="961"/>
                      <a:pt x="1670" y="751"/>
                      <a:pt x="1527" y="639"/>
                    </a:cubicBezTo>
                    <a:cubicBezTo>
                      <a:pt x="1490" y="610"/>
                      <a:pt x="1452" y="585"/>
                      <a:pt x="1407" y="569"/>
                    </a:cubicBezTo>
                    <a:cubicBezTo>
                      <a:pt x="1365" y="555"/>
                      <a:pt x="1322" y="547"/>
                      <a:pt x="1278" y="544"/>
                    </a:cubicBezTo>
                    <a:cubicBezTo>
                      <a:pt x="1344" y="1244"/>
                      <a:pt x="1344" y="1244"/>
                      <a:pt x="1344" y="1244"/>
                    </a:cubicBezTo>
                    <a:cubicBezTo>
                      <a:pt x="1249" y="1357"/>
                      <a:pt x="1249" y="1357"/>
                      <a:pt x="1249" y="1357"/>
                    </a:cubicBezTo>
                    <a:cubicBezTo>
                      <a:pt x="1140" y="1244"/>
                      <a:pt x="1140" y="1244"/>
                      <a:pt x="1140" y="1244"/>
                    </a:cubicBezTo>
                    <a:cubicBezTo>
                      <a:pt x="1222" y="543"/>
                      <a:pt x="1222" y="543"/>
                      <a:pt x="1222" y="543"/>
                    </a:cubicBezTo>
                    <a:cubicBezTo>
                      <a:pt x="1175" y="544"/>
                      <a:pt x="1127" y="552"/>
                      <a:pt x="1082" y="568"/>
                    </a:cubicBezTo>
                    <a:cubicBezTo>
                      <a:pt x="1063" y="575"/>
                      <a:pt x="1045" y="583"/>
                      <a:pt x="1028" y="593"/>
                    </a:cubicBezTo>
                    <a:cubicBezTo>
                      <a:pt x="999" y="611"/>
                      <a:pt x="972" y="632"/>
                      <a:pt x="946" y="655"/>
                    </a:cubicBezTo>
                    <a:cubicBezTo>
                      <a:pt x="818" y="769"/>
                      <a:pt x="749" y="967"/>
                      <a:pt x="735" y="1261"/>
                    </a:cubicBezTo>
                    <a:cubicBezTo>
                      <a:pt x="732" y="1311"/>
                      <a:pt x="771" y="1354"/>
                      <a:pt x="820" y="1357"/>
                    </a:cubicBezTo>
                    <a:cubicBezTo>
                      <a:pt x="822" y="1357"/>
                      <a:pt x="823" y="1357"/>
                      <a:pt x="825" y="1357"/>
                    </a:cubicBezTo>
                    <a:cubicBezTo>
                      <a:pt x="873" y="1357"/>
                      <a:pt x="913" y="1319"/>
                      <a:pt x="915" y="1270"/>
                    </a:cubicBezTo>
                    <a:cubicBezTo>
                      <a:pt x="925" y="1071"/>
                      <a:pt x="964" y="923"/>
                      <a:pt x="1028" y="835"/>
                    </a:cubicBezTo>
                    <a:cubicBezTo>
                      <a:pt x="1023" y="927"/>
                      <a:pt x="1015" y="1095"/>
                      <a:pt x="1008" y="1266"/>
                    </a:cubicBezTo>
                    <a:cubicBezTo>
                      <a:pt x="1007" y="1270"/>
                      <a:pt x="1006" y="1272"/>
                      <a:pt x="1006" y="1276"/>
                    </a:cubicBezTo>
                    <a:cubicBezTo>
                      <a:pt x="943" y="2185"/>
                      <a:pt x="943" y="2185"/>
                      <a:pt x="943" y="2185"/>
                    </a:cubicBezTo>
                    <a:cubicBezTo>
                      <a:pt x="794" y="2150"/>
                      <a:pt x="694" y="2090"/>
                      <a:pt x="694" y="2021"/>
                    </a:cubicBezTo>
                    <a:cubicBezTo>
                      <a:pt x="694" y="1969"/>
                      <a:pt x="754" y="1921"/>
                      <a:pt x="850" y="1886"/>
                    </a:cubicBezTo>
                    <a:cubicBezTo>
                      <a:pt x="857" y="1794"/>
                      <a:pt x="857" y="1794"/>
                      <a:pt x="857" y="1794"/>
                    </a:cubicBezTo>
                    <a:cubicBezTo>
                      <a:pt x="528" y="1847"/>
                      <a:pt x="298" y="1964"/>
                      <a:pt x="298" y="2101"/>
                    </a:cubicBezTo>
                    <a:cubicBezTo>
                      <a:pt x="298" y="2211"/>
                      <a:pt x="427" y="2279"/>
                      <a:pt x="513" y="2316"/>
                    </a:cubicBezTo>
                    <a:cubicBezTo>
                      <a:pt x="590" y="2350"/>
                      <a:pt x="672" y="2373"/>
                      <a:pt x="754" y="2391"/>
                    </a:cubicBezTo>
                    <a:cubicBezTo>
                      <a:pt x="803" y="2402"/>
                      <a:pt x="852" y="2410"/>
                      <a:pt x="902" y="2417"/>
                    </a:cubicBezTo>
                    <a:cubicBezTo>
                      <a:pt x="1015" y="2433"/>
                      <a:pt x="1128" y="2440"/>
                      <a:pt x="1243" y="2440"/>
                    </a:cubicBezTo>
                    <a:cubicBezTo>
                      <a:pt x="1283" y="2440"/>
                      <a:pt x="1323" y="2439"/>
                      <a:pt x="1363" y="2437"/>
                    </a:cubicBezTo>
                    <a:cubicBezTo>
                      <a:pt x="1548" y="2428"/>
                      <a:pt x="1738" y="2403"/>
                      <a:pt x="1914" y="2339"/>
                    </a:cubicBezTo>
                    <a:cubicBezTo>
                      <a:pt x="2012" y="2304"/>
                      <a:pt x="2165" y="2242"/>
                      <a:pt x="2186" y="2124"/>
                    </a:cubicBezTo>
                    <a:cubicBezTo>
                      <a:pt x="2188" y="2117"/>
                      <a:pt x="2188" y="2109"/>
                      <a:pt x="2188" y="2101"/>
                    </a:cubicBezTo>
                    <a:close/>
                    <a:moveTo>
                      <a:pt x="1237" y="2216"/>
                    </a:moveTo>
                    <a:cubicBezTo>
                      <a:pt x="1216" y="2216"/>
                      <a:pt x="1195" y="2215"/>
                      <a:pt x="1175" y="2214"/>
                    </a:cubicBezTo>
                    <a:cubicBezTo>
                      <a:pt x="1224" y="1512"/>
                      <a:pt x="1224" y="1512"/>
                      <a:pt x="1224" y="1512"/>
                    </a:cubicBezTo>
                    <a:cubicBezTo>
                      <a:pt x="1233" y="1509"/>
                      <a:pt x="1242" y="1507"/>
                      <a:pt x="1249" y="1507"/>
                    </a:cubicBezTo>
                    <a:cubicBezTo>
                      <a:pt x="1258" y="1507"/>
                      <a:pt x="1267" y="1509"/>
                      <a:pt x="1276" y="1510"/>
                    </a:cubicBezTo>
                    <a:cubicBezTo>
                      <a:pt x="1321" y="2212"/>
                      <a:pt x="1321" y="2212"/>
                      <a:pt x="1321" y="2212"/>
                    </a:cubicBezTo>
                    <a:cubicBezTo>
                      <a:pt x="1293" y="2214"/>
                      <a:pt x="1266" y="2216"/>
                      <a:pt x="1237" y="2216"/>
                    </a:cubicBezTo>
                    <a:close/>
                    <a:moveTo>
                      <a:pt x="2256" y="1544"/>
                    </a:moveTo>
                    <a:cubicBezTo>
                      <a:pt x="2284" y="1556"/>
                      <a:pt x="2301" y="1571"/>
                      <a:pt x="2301" y="1587"/>
                    </a:cubicBezTo>
                    <a:cubicBezTo>
                      <a:pt x="2301" y="1611"/>
                      <a:pt x="2266" y="1632"/>
                      <a:pt x="2213" y="1643"/>
                    </a:cubicBezTo>
                    <a:cubicBezTo>
                      <a:pt x="2209" y="1645"/>
                      <a:pt x="2205" y="1646"/>
                      <a:pt x="2200" y="1646"/>
                    </a:cubicBezTo>
                    <a:cubicBezTo>
                      <a:pt x="2199" y="1647"/>
                      <a:pt x="2198" y="1647"/>
                      <a:pt x="2197" y="1647"/>
                    </a:cubicBezTo>
                    <a:cubicBezTo>
                      <a:pt x="2173" y="1651"/>
                      <a:pt x="2146" y="1653"/>
                      <a:pt x="2117" y="1653"/>
                    </a:cubicBezTo>
                    <a:cubicBezTo>
                      <a:pt x="2016" y="1653"/>
                      <a:pt x="1933" y="1624"/>
                      <a:pt x="1933" y="1587"/>
                    </a:cubicBezTo>
                    <a:cubicBezTo>
                      <a:pt x="1933" y="1569"/>
                      <a:pt x="1953" y="1553"/>
                      <a:pt x="1986" y="1541"/>
                    </a:cubicBezTo>
                    <a:cubicBezTo>
                      <a:pt x="1988" y="1510"/>
                      <a:pt x="1988" y="1510"/>
                      <a:pt x="1988" y="1510"/>
                    </a:cubicBezTo>
                    <a:cubicBezTo>
                      <a:pt x="1876" y="1528"/>
                      <a:pt x="1798" y="1568"/>
                      <a:pt x="1798" y="1615"/>
                    </a:cubicBezTo>
                    <a:cubicBezTo>
                      <a:pt x="1798" y="1678"/>
                      <a:pt x="1942" y="1729"/>
                      <a:pt x="2119" y="1729"/>
                    </a:cubicBezTo>
                    <a:cubicBezTo>
                      <a:pt x="2296" y="1729"/>
                      <a:pt x="2440" y="1678"/>
                      <a:pt x="2440" y="1615"/>
                    </a:cubicBezTo>
                    <a:cubicBezTo>
                      <a:pt x="2440" y="1568"/>
                      <a:pt x="2363" y="1529"/>
                      <a:pt x="2252" y="1510"/>
                    </a:cubicBezTo>
                    <a:lnTo>
                      <a:pt x="2256" y="1544"/>
                    </a:lnTo>
                    <a:close/>
                    <a:moveTo>
                      <a:pt x="244" y="928"/>
                    </a:moveTo>
                    <a:cubicBezTo>
                      <a:pt x="244" y="884"/>
                      <a:pt x="279" y="849"/>
                      <a:pt x="322" y="849"/>
                    </a:cubicBezTo>
                    <a:cubicBezTo>
                      <a:pt x="365" y="849"/>
                      <a:pt x="400" y="884"/>
                      <a:pt x="400" y="928"/>
                    </a:cubicBezTo>
                    <a:cubicBezTo>
                      <a:pt x="400" y="971"/>
                      <a:pt x="365" y="1006"/>
                      <a:pt x="322" y="1006"/>
                    </a:cubicBezTo>
                    <a:cubicBezTo>
                      <a:pt x="279" y="1006"/>
                      <a:pt x="244" y="971"/>
                      <a:pt x="244" y="928"/>
                    </a:cubicBezTo>
                    <a:close/>
                    <a:moveTo>
                      <a:pt x="407" y="1043"/>
                    </a:moveTo>
                    <a:cubicBezTo>
                      <a:pt x="396" y="1035"/>
                      <a:pt x="384" y="1027"/>
                      <a:pt x="371" y="1022"/>
                    </a:cubicBezTo>
                    <a:cubicBezTo>
                      <a:pt x="358" y="1018"/>
                      <a:pt x="345" y="1015"/>
                      <a:pt x="332" y="1014"/>
                    </a:cubicBezTo>
                    <a:cubicBezTo>
                      <a:pt x="352" y="1227"/>
                      <a:pt x="352" y="1227"/>
                      <a:pt x="352" y="1227"/>
                    </a:cubicBezTo>
                    <a:cubicBezTo>
                      <a:pt x="323" y="1262"/>
                      <a:pt x="323" y="1262"/>
                      <a:pt x="323" y="1262"/>
                    </a:cubicBezTo>
                    <a:cubicBezTo>
                      <a:pt x="290" y="1227"/>
                      <a:pt x="290" y="1227"/>
                      <a:pt x="290" y="1227"/>
                    </a:cubicBezTo>
                    <a:cubicBezTo>
                      <a:pt x="315" y="1014"/>
                      <a:pt x="315" y="1014"/>
                      <a:pt x="315" y="1014"/>
                    </a:cubicBezTo>
                    <a:cubicBezTo>
                      <a:pt x="300" y="1015"/>
                      <a:pt x="286" y="1017"/>
                      <a:pt x="272" y="1022"/>
                    </a:cubicBezTo>
                    <a:cubicBezTo>
                      <a:pt x="266" y="1024"/>
                      <a:pt x="261" y="1026"/>
                      <a:pt x="256" y="1029"/>
                    </a:cubicBezTo>
                    <a:cubicBezTo>
                      <a:pt x="247" y="1035"/>
                      <a:pt x="238" y="1041"/>
                      <a:pt x="231" y="1048"/>
                    </a:cubicBezTo>
                    <a:cubicBezTo>
                      <a:pt x="192" y="1083"/>
                      <a:pt x="171" y="1143"/>
                      <a:pt x="166" y="1232"/>
                    </a:cubicBezTo>
                    <a:cubicBezTo>
                      <a:pt x="166" y="1248"/>
                      <a:pt x="177" y="1261"/>
                      <a:pt x="192" y="1261"/>
                    </a:cubicBezTo>
                    <a:cubicBezTo>
                      <a:pt x="193" y="1261"/>
                      <a:pt x="193" y="1261"/>
                      <a:pt x="194" y="1261"/>
                    </a:cubicBezTo>
                    <a:cubicBezTo>
                      <a:pt x="208" y="1261"/>
                      <a:pt x="220" y="1250"/>
                      <a:pt x="221" y="1235"/>
                    </a:cubicBezTo>
                    <a:cubicBezTo>
                      <a:pt x="224" y="1175"/>
                      <a:pt x="236" y="1130"/>
                      <a:pt x="255" y="1103"/>
                    </a:cubicBezTo>
                    <a:cubicBezTo>
                      <a:pt x="254" y="1131"/>
                      <a:pt x="252" y="1182"/>
                      <a:pt x="249" y="1234"/>
                    </a:cubicBezTo>
                    <a:cubicBezTo>
                      <a:pt x="249" y="1235"/>
                      <a:pt x="249" y="1236"/>
                      <a:pt x="249" y="1237"/>
                    </a:cubicBezTo>
                    <a:cubicBezTo>
                      <a:pt x="227" y="1550"/>
                      <a:pt x="227" y="1550"/>
                      <a:pt x="227" y="1550"/>
                    </a:cubicBezTo>
                    <a:cubicBezTo>
                      <a:pt x="226" y="1570"/>
                      <a:pt x="240" y="1587"/>
                      <a:pt x="260" y="1588"/>
                    </a:cubicBezTo>
                    <a:cubicBezTo>
                      <a:pt x="261" y="1589"/>
                      <a:pt x="262" y="1589"/>
                      <a:pt x="263" y="1589"/>
                    </a:cubicBezTo>
                    <a:cubicBezTo>
                      <a:pt x="281" y="1589"/>
                      <a:pt x="297" y="1574"/>
                      <a:pt x="298" y="1555"/>
                    </a:cubicBezTo>
                    <a:cubicBezTo>
                      <a:pt x="315" y="1308"/>
                      <a:pt x="315" y="1308"/>
                      <a:pt x="315" y="1308"/>
                    </a:cubicBezTo>
                    <a:cubicBezTo>
                      <a:pt x="318" y="1308"/>
                      <a:pt x="321" y="1307"/>
                      <a:pt x="323" y="1307"/>
                    </a:cubicBezTo>
                    <a:cubicBezTo>
                      <a:pt x="326" y="1307"/>
                      <a:pt x="328" y="1308"/>
                      <a:pt x="331" y="1308"/>
                    </a:cubicBezTo>
                    <a:cubicBezTo>
                      <a:pt x="347" y="1557"/>
                      <a:pt x="347" y="1557"/>
                      <a:pt x="347" y="1557"/>
                    </a:cubicBezTo>
                    <a:cubicBezTo>
                      <a:pt x="348" y="1576"/>
                      <a:pt x="364" y="1591"/>
                      <a:pt x="382" y="1591"/>
                    </a:cubicBezTo>
                    <a:cubicBezTo>
                      <a:pt x="383" y="1591"/>
                      <a:pt x="384" y="1591"/>
                      <a:pt x="384" y="1591"/>
                    </a:cubicBezTo>
                    <a:cubicBezTo>
                      <a:pt x="404" y="1589"/>
                      <a:pt x="419" y="1572"/>
                      <a:pt x="418" y="1553"/>
                    </a:cubicBezTo>
                    <a:cubicBezTo>
                      <a:pt x="399" y="1256"/>
                      <a:pt x="399" y="1256"/>
                      <a:pt x="399" y="1256"/>
                    </a:cubicBezTo>
                    <a:cubicBezTo>
                      <a:pt x="399" y="1255"/>
                      <a:pt x="398" y="1253"/>
                      <a:pt x="398" y="1252"/>
                    </a:cubicBezTo>
                    <a:cubicBezTo>
                      <a:pt x="396" y="1206"/>
                      <a:pt x="391" y="1139"/>
                      <a:pt x="388" y="1103"/>
                    </a:cubicBezTo>
                    <a:cubicBezTo>
                      <a:pt x="408" y="1130"/>
                      <a:pt x="419" y="1174"/>
                      <a:pt x="420" y="1234"/>
                    </a:cubicBezTo>
                    <a:cubicBezTo>
                      <a:pt x="421" y="1249"/>
                      <a:pt x="433" y="1261"/>
                      <a:pt x="448" y="1261"/>
                    </a:cubicBezTo>
                    <a:cubicBezTo>
                      <a:pt x="464" y="1261"/>
                      <a:pt x="476" y="1248"/>
                      <a:pt x="475" y="1233"/>
                    </a:cubicBezTo>
                    <a:cubicBezTo>
                      <a:pt x="473" y="1141"/>
                      <a:pt x="451" y="1077"/>
                      <a:pt x="407" y="1043"/>
                    </a:cubicBezTo>
                    <a:close/>
                    <a:moveTo>
                      <a:pt x="458" y="1544"/>
                    </a:moveTo>
                    <a:cubicBezTo>
                      <a:pt x="486" y="1556"/>
                      <a:pt x="503" y="1571"/>
                      <a:pt x="503" y="1587"/>
                    </a:cubicBezTo>
                    <a:cubicBezTo>
                      <a:pt x="503" y="1611"/>
                      <a:pt x="467" y="1632"/>
                      <a:pt x="415" y="1643"/>
                    </a:cubicBezTo>
                    <a:cubicBezTo>
                      <a:pt x="411" y="1645"/>
                      <a:pt x="406" y="1646"/>
                      <a:pt x="402" y="1646"/>
                    </a:cubicBezTo>
                    <a:cubicBezTo>
                      <a:pt x="401" y="1647"/>
                      <a:pt x="400" y="1647"/>
                      <a:pt x="399" y="1647"/>
                    </a:cubicBezTo>
                    <a:cubicBezTo>
                      <a:pt x="375" y="1651"/>
                      <a:pt x="348" y="1653"/>
                      <a:pt x="319" y="1653"/>
                    </a:cubicBezTo>
                    <a:cubicBezTo>
                      <a:pt x="217" y="1653"/>
                      <a:pt x="135" y="1624"/>
                      <a:pt x="135" y="1587"/>
                    </a:cubicBezTo>
                    <a:cubicBezTo>
                      <a:pt x="135" y="1569"/>
                      <a:pt x="155" y="1553"/>
                      <a:pt x="187" y="1541"/>
                    </a:cubicBezTo>
                    <a:cubicBezTo>
                      <a:pt x="190" y="1510"/>
                      <a:pt x="190" y="1510"/>
                      <a:pt x="190" y="1510"/>
                    </a:cubicBezTo>
                    <a:cubicBezTo>
                      <a:pt x="78" y="1528"/>
                      <a:pt x="0" y="1568"/>
                      <a:pt x="0" y="1615"/>
                    </a:cubicBezTo>
                    <a:cubicBezTo>
                      <a:pt x="0" y="1678"/>
                      <a:pt x="144" y="1729"/>
                      <a:pt x="321" y="1729"/>
                    </a:cubicBezTo>
                    <a:cubicBezTo>
                      <a:pt x="498" y="1729"/>
                      <a:pt x="642" y="1678"/>
                      <a:pt x="642" y="1615"/>
                    </a:cubicBezTo>
                    <a:cubicBezTo>
                      <a:pt x="642" y="1568"/>
                      <a:pt x="564" y="1529"/>
                      <a:pt x="454" y="1510"/>
                    </a:cubicBezTo>
                    <a:lnTo>
                      <a:pt x="458" y="1544"/>
                    </a:ln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TextBox 143"/>
              <p:cNvSpPr txBox="1"/>
              <p:nvPr/>
            </p:nvSpPr>
            <p:spPr>
              <a:xfrm>
                <a:off x="901492" y="4241610"/>
                <a:ext cx="1374590" cy="656178"/>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Resource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clouds</a:t>
                </a:r>
              </a:p>
            </p:txBody>
          </p:sp>
          <p:sp>
            <p:nvSpPr>
              <p:cNvPr id="145" name="TextBox 144"/>
              <p:cNvSpPr txBox="1"/>
              <p:nvPr/>
            </p:nvSpPr>
            <p:spPr>
              <a:xfrm>
                <a:off x="2008892" y="4287554"/>
                <a:ext cx="1191811"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Automation</a:t>
                </a:r>
              </a:p>
            </p:txBody>
          </p:sp>
          <p:sp>
            <p:nvSpPr>
              <p:cNvPr id="146" name="TextBox 145"/>
              <p:cNvSpPr txBox="1"/>
              <p:nvPr/>
            </p:nvSpPr>
            <p:spPr>
              <a:xfrm>
                <a:off x="3296007" y="4287554"/>
                <a:ext cx="789565"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Billing</a:t>
                </a:r>
              </a:p>
            </p:txBody>
          </p:sp>
          <p:sp>
            <p:nvSpPr>
              <p:cNvPr id="147" name="TextBox 146"/>
              <p:cNvSpPr txBox="1"/>
              <p:nvPr/>
            </p:nvSpPr>
            <p:spPr>
              <a:xfrm>
                <a:off x="3994949" y="4287554"/>
                <a:ext cx="1286650" cy="656178"/>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Tenant</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management</a:t>
                </a:r>
              </a:p>
            </p:txBody>
          </p:sp>
          <p:sp>
            <p:nvSpPr>
              <p:cNvPr id="148" name="TextBox 147"/>
              <p:cNvSpPr txBox="1"/>
              <p:nvPr/>
            </p:nvSpPr>
            <p:spPr>
              <a:xfrm>
                <a:off x="5100979" y="4287554"/>
                <a:ext cx="910566" cy="656179"/>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Hosting</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plan</a:t>
                </a:r>
              </a:p>
            </p:txBody>
          </p:sp>
          <p:cxnSp>
            <p:nvCxnSpPr>
              <p:cNvPr id="149" name="Straight Connector 148"/>
              <p:cNvCxnSpPr/>
              <p:nvPr/>
            </p:nvCxnSpPr>
            <p:spPr>
              <a:xfrm>
                <a:off x="1088411" y="4318796"/>
                <a:ext cx="4848115" cy="0"/>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4" name="TextBox 103"/>
            <p:cNvSpPr txBox="1"/>
            <p:nvPr/>
          </p:nvSpPr>
          <p:spPr>
            <a:xfrm>
              <a:off x="1219449" y="975964"/>
              <a:ext cx="1649678"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Virtual machines</a:t>
              </a:r>
              <a:endParaRPr lang="en-US" sz="1200" dirty="0">
                <a:gradFill>
                  <a:gsLst>
                    <a:gs pos="2917">
                      <a:srgbClr val="505050"/>
                    </a:gs>
                    <a:gs pos="100000">
                      <a:srgbClr val="505050"/>
                    </a:gs>
                  </a:gsLst>
                  <a:lin ang="5400000" scaled="0"/>
                </a:gradFill>
              </a:endParaRPr>
            </a:p>
          </p:txBody>
        </p:sp>
        <p:sp>
          <p:nvSpPr>
            <p:cNvPr id="105" name="TextBox 104"/>
            <p:cNvSpPr txBox="1"/>
            <p:nvPr/>
          </p:nvSpPr>
          <p:spPr>
            <a:xfrm>
              <a:off x="2300385" y="553424"/>
              <a:ext cx="1217092"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Service bus</a:t>
              </a:r>
              <a:endParaRPr lang="en-US" sz="1200" dirty="0">
                <a:gradFill>
                  <a:gsLst>
                    <a:gs pos="2917">
                      <a:srgbClr val="505050"/>
                    </a:gs>
                    <a:gs pos="100000">
                      <a:srgbClr val="505050"/>
                    </a:gs>
                  </a:gsLst>
                  <a:lin ang="5400000" scaled="0"/>
                </a:gradFill>
              </a:endParaRPr>
            </a:p>
          </p:txBody>
        </p:sp>
        <p:sp>
          <p:nvSpPr>
            <p:cNvPr id="106" name="TextBox 105"/>
            <p:cNvSpPr txBox="1"/>
            <p:nvPr/>
          </p:nvSpPr>
          <p:spPr>
            <a:xfrm>
              <a:off x="681697" y="1377069"/>
              <a:ext cx="1029747"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Websites</a:t>
              </a:r>
            </a:p>
          </p:txBody>
        </p:sp>
        <p:sp>
          <p:nvSpPr>
            <p:cNvPr id="107" name="TextBox 106"/>
            <p:cNvSpPr txBox="1"/>
            <p:nvPr/>
          </p:nvSpPr>
          <p:spPr>
            <a:xfrm>
              <a:off x="3155066" y="212079"/>
              <a:ext cx="99091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Network</a:t>
              </a:r>
            </a:p>
          </p:txBody>
        </p:sp>
        <p:sp>
          <p:nvSpPr>
            <p:cNvPr id="108" name="TextBox 107"/>
            <p:cNvSpPr txBox="1"/>
            <p:nvPr/>
          </p:nvSpPr>
          <p:spPr>
            <a:xfrm>
              <a:off x="3773944" y="-109017"/>
              <a:ext cx="104663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Database</a:t>
              </a:r>
            </a:p>
          </p:txBody>
        </p:sp>
        <p:cxnSp>
          <p:nvCxnSpPr>
            <p:cNvPr id="109" name="Straight Connector 108"/>
            <p:cNvCxnSpPr/>
            <p:nvPr/>
          </p:nvCxnSpPr>
          <p:spPr>
            <a:xfrm>
              <a:off x="181853" y="772887"/>
              <a:ext cx="5006212" cy="0"/>
            </a:xfrm>
            <a:prstGeom prst="line">
              <a:avLst/>
            </a:prstGeom>
            <a:ln>
              <a:solidFill>
                <a:schemeClr val="accent1"/>
              </a:solidFill>
              <a:headEnd type="none"/>
              <a:tailEnd type="none"/>
            </a:ln>
            <a:scene3d>
              <a:camera prst="orthographicFront">
                <a:rot lat="2100000" lon="192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10" name="Freeform 357"/>
            <p:cNvSpPr>
              <a:spLocks noChangeAspect="1" noEditPoints="1"/>
            </p:cNvSpPr>
            <p:nvPr/>
          </p:nvSpPr>
          <p:spPr bwMode="auto">
            <a:xfrm>
              <a:off x="877300" y="1055403"/>
              <a:ext cx="543672" cy="42783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chemeClr val="accent1"/>
            </a:solidFill>
            <a:ln>
              <a:noFill/>
            </a:ln>
            <a:scene3d>
              <a:camera prst="orthographicFront">
                <a:rot lat="2100000" lon="19200000" rev="0"/>
              </a:camera>
              <a:lightRig rig="threePt" dir="t"/>
            </a:scene3d>
            <a:extLst/>
          </p:spPr>
          <p:txBody>
            <a:bodyPr vert="horz" wrap="square" lIns="91298" tIns="45646" rIns="91298" bIns="45646" numCol="1" anchor="t" anchorCtr="0" compatLnSpc="1">
              <a:prstTxWarp prst="textNoShape">
                <a:avLst/>
              </a:prstTxWarp>
            </a:bodyPr>
            <a:lstStyle/>
            <a:p>
              <a:pPr defTabSz="912154">
                <a:defRPr/>
              </a:pPr>
              <a:endParaRPr lang="en-US" sz="2200" kern="0">
                <a:solidFill>
                  <a:srgbClr val="FFFFFF"/>
                </a:solidFill>
              </a:endParaRPr>
            </a:p>
          </p:txBody>
        </p:sp>
        <p:grpSp>
          <p:nvGrpSpPr>
            <p:cNvPr id="111" name="Group 110"/>
            <p:cNvGrpSpPr/>
            <p:nvPr/>
          </p:nvGrpSpPr>
          <p:grpSpPr>
            <a:xfrm>
              <a:off x="2549704" y="181897"/>
              <a:ext cx="637501" cy="463334"/>
              <a:chOff x="7936129" y="10163167"/>
              <a:chExt cx="617369" cy="570202"/>
            </a:xfrm>
            <a:solidFill>
              <a:srgbClr val="00188F"/>
            </a:solidFill>
            <a:scene3d>
              <a:camera prst="orthographicFront">
                <a:rot lat="2100000" lon="19200000" rev="0"/>
              </a:camera>
              <a:lightRig rig="threePt" dir="t"/>
            </a:scene3d>
          </p:grpSpPr>
          <p:sp>
            <p:nvSpPr>
              <p:cNvPr id="117" name="Freeform 5"/>
              <p:cNvSpPr>
                <a:spLocks/>
              </p:cNvSpPr>
              <p:nvPr/>
            </p:nvSpPr>
            <p:spPr bwMode="auto">
              <a:xfrm>
                <a:off x="8101151" y="10368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18" name="Freeform 6"/>
              <p:cNvSpPr>
                <a:spLocks/>
              </p:cNvSpPr>
              <p:nvPr/>
            </p:nvSpPr>
            <p:spPr bwMode="auto">
              <a:xfrm>
                <a:off x="8101151" y="10361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19" name="Freeform 7"/>
              <p:cNvSpPr>
                <a:spLocks/>
              </p:cNvSpPr>
              <p:nvPr/>
            </p:nvSpPr>
            <p:spPr bwMode="auto">
              <a:xfrm>
                <a:off x="8352455" y="103399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20" name="Freeform 8"/>
              <p:cNvSpPr>
                <a:spLocks/>
              </p:cNvSpPr>
              <p:nvPr/>
            </p:nvSpPr>
            <p:spPr bwMode="auto">
              <a:xfrm>
                <a:off x="8183244" y="10258065"/>
                <a:ext cx="0" cy="81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21" name="Freeform 9"/>
              <p:cNvSpPr>
                <a:spLocks/>
              </p:cNvSpPr>
              <p:nvPr/>
            </p:nvSpPr>
            <p:spPr bwMode="auto">
              <a:xfrm>
                <a:off x="8240207" y="10400819"/>
                <a:ext cx="0" cy="81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22" name="Freeform 10"/>
              <p:cNvSpPr>
                <a:spLocks noEditPoints="1"/>
              </p:cNvSpPr>
              <p:nvPr/>
            </p:nvSpPr>
            <p:spPr bwMode="auto">
              <a:xfrm>
                <a:off x="8019059" y="10163167"/>
                <a:ext cx="433918" cy="285506"/>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23" name="Freeform 11"/>
              <p:cNvSpPr>
                <a:spLocks noEditPoints="1"/>
              </p:cNvSpPr>
              <p:nvPr/>
            </p:nvSpPr>
            <p:spPr bwMode="auto">
              <a:xfrm>
                <a:off x="7936129" y="10380541"/>
                <a:ext cx="73715" cy="168709"/>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nvGrpSpPr>
              <p:cNvPr id="125" name="Group 124"/>
              <p:cNvGrpSpPr/>
              <p:nvPr/>
            </p:nvGrpSpPr>
            <p:grpSpPr>
              <a:xfrm>
                <a:off x="7995604" y="10546006"/>
                <a:ext cx="463238" cy="187363"/>
                <a:chOff x="7995604" y="4550618"/>
                <a:chExt cx="463238" cy="187363"/>
              </a:xfrm>
              <a:grpFill/>
            </p:grpSpPr>
            <p:sp>
              <p:nvSpPr>
                <p:cNvPr id="127" name="Freeform 12"/>
                <p:cNvSpPr>
                  <a:spLocks/>
                </p:cNvSpPr>
                <p:nvPr/>
              </p:nvSpPr>
              <p:spPr bwMode="auto">
                <a:xfrm>
                  <a:off x="8068482" y="4602527"/>
                  <a:ext cx="62826" cy="11356"/>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28" name="Freeform 13"/>
                <p:cNvSpPr>
                  <a:spLocks/>
                </p:cNvSpPr>
                <p:nvPr/>
              </p:nvSpPr>
              <p:spPr bwMode="auto">
                <a:xfrm>
                  <a:off x="8027436" y="4628482"/>
                  <a:ext cx="103873" cy="1216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29" name="Freeform 14"/>
                <p:cNvSpPr>
                  <a:spLocks/>
                </p:cNvSpPr>
                <p:nvPr/>
              </p:nvSpPr>
              <p:spPr bwMode="auto">
                <a:xfrm>
                  <a:off x="8027436" y="4655249"/>
                  <a:ext cx="103873" cy="12166"/>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0" name="Freeform 15"/>
                <p:cNvSpPr>
                  <a:spLocks/>
                </p:cNvSpPr>
                <p:nvPr/>
              </p:nvSpPr>
              <p:spPr bwMode="auto">
                <a:xfrm>
                  <a:off x="8027436" y="4682015"/>
                  <a:ext cx="103873" cy="1135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1" name="Freeform 16"/>
                <p:cNvSpPr>
                  <a:spLocks noEditPoints="1"/>
                </p:cNvSpPr>
                <p:nvPr/>
              </p:nvSpPr>
              <p:spPr bwMode="auto">
                <a:xfrm>
                  <a:off x="7995604" y="4550618"/>
                  <a:ext cx="169211" cy="187363"/>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2" name="Freeform 17"/>
                <p:cNvSpPr>
                  <a:spLocks/>
                </p:cNvSpPr>
                <p:nvPr/>
              </p:nvSpPr>
              <p:spPr bwMode="auto">
                <a:xfrm>
                  <a:off x="8362507" y="4602527"/>
                  <a:ext cx="63664" cy="11356"/>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3" name="Freeform 18"/>
                <p:cNvSpPr>
                  <a:spLocks/>
                </p:cNvSpPr>
                <p:nvPr/>
              </p:nvSpPr>
              <p:spPr bwMode="auto">
                <a:xfrm>
                  <a:off x="8322298" y="4628482"/>
                  <a:ext cx="103873" cy="1216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4" name="Freeform 19"/>
                <p:cNvSpPr>
                  <a:spLocks/>
                </p:cNvSpPr>
                <p:nvPr/>
              </p:nvSpPr>
              <p:spPr bwMode="auto">
                <a:xfrm>
                  <a:off x="8322298" y="4655249"/>
                  <a:ext cx="103873" cy="12166"/>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5" name="Freeform 20"/>
                <p:cNvSpPr>
                  <a:spLocks/>
                </p:cNvSpPr>
                <p:nvPr/>
              </p:nvSpPr>
              <p:spPr bwMode="auto">
                <a:xfrm>
                  <a:off x="8322298" y="4682015"/>
                  <a:ext cx="103873" cy="1135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6" name="Freeform 21"/>
                <p:cNvSpPr>
                  <a:spLocks noEditPoints="1"/>
                </p:cNvSpPr>
                <p:nvPr/>
              </p:nvSpPr>
              <p:spPr bwMode="auto">
                <a:xfrm>
                  <a:off x="8289631" y="4550618"/>
                  <a:ext cx="169211" cy="187363"/>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7" name="Freeform 22"/>
                <p:cNvSpPr>
                  <a:spLocks/>
                </p:cNvSpPr>
                <p:nvPr/>
              </p:nvSpPr>
              <p:spPr bwMode="auto">
                <a:xfrm>
                  <a:off x="8178218" y="4611449"/>
                  <a:ext cx="38532" cy="76243"/>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138" name="Freeform 23"/>
                <p:cNvSpPr>
                  <a:spLocks/>
                </p:cNvSpPr>
                <p:nvPr/>
              </p:nvSpPr>
              <p:spPr bwMode="auto">
                <a:xfrm>
                  <a:off x="8236019" y="4611449"/>
                  <a:ext cx="38532" cy="76243"/>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126" name="Freeform 24"/>
              <p:cNvSpPr>
                <a:spLocks noEditPoints="1"/>
              </p:cNvSpPr>
              <p:nvPr/>
            </p:nvSpPr>
            <p:spPr bwMode="auto">
              <a:xfrm>
                <a:off x="8479783" y="10380541"/>
                <a:ext cx="73715" cy="168709"/>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112" name="Freeform 78"/>
            <p:cNvSpPr>
              <a:spLocks noEditPoints="1"/>
            </p:cNvSpPr>
            <p:nvPr/>
          </p:nvSpPr>
          <p:spPr bwMode="black">
            <a:xfrm>
              <a:off x="3284895" y="-130160"/>
              <a:ext cx="645261" cy="44212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accent1"/>
            </a:solidFill>
            <a:ln>
              <a:noFill/>
            </a:ln>
            <a:scene3d>
              <a:camera prst="orthographicFront">
                <a:rot lat="2100000" lon="19200000" rev="0"/>
              </a:camera>
              <a:lightRig rig="threePt" dir="t"/>
            </a:scene3d>
          </p:spPr>
          <p:txBody>
            <a:bodyPr vert="horz" wrap="square" lIns="80635" tIns="40317" rIns="80635" bIns="40317" numCol="1" anchor="t" anchorCtr="0" compatLnSpc="1">
              <a:prstTxWarp prst="textNoShape">
                <a:avLst/>
              </a:prstTxWarp>
            </a:bodyPr>
            <a:lstStyle/>
            <a:p>
              <a:pPr defTabSz="670289">
                <a:defRPr/>
              </a:pPr>
              <a:endParaRPr lang="en-US" sz="900" kern="0" dirty="0">
                <a:solidFill>
                  <a:srgbClr val="FFFFFF"/>
                </a:solidFill>
              </a:endParaRPr>
            </a:p>
          </p:txBody>
        </p:sp>
        <p:sp>
          <p:nvSpPr>
            <p:cNvPr id="113" name="Freeform 30"/>
            <p:cNvSpPr>
              <a:spLocks noEditPoints="1"/>
            </p:cNvSpPr>
            <p:nvPr/>
          </p:nvSpPr>
          <p:spPr bwMode="auto">
            <a:xfrm flipH="1">
              <a:off x="4003806" y="-481149"/>
              <a:ext cx="536558" cy="4623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chemeClr val="accent1"/>
            </a:solidFill>
            <a:ln>
              <a:noFill/>
            </a:ln>
            <a:scene3d>
              <a:camera prst="orthographicFront">
                <a:rot lat="2100000" lon="19200000" rev="0"/>
              </a:camera>
              <a:lightRig rig="threePt" dir="t"/>
            </a:scene3d>
            <a:extLst/>
          </p:spPr>
          <p:txBody>
            <a:bodyPr vert="horz" wrap="square" lIns="87867" tIns="43934" rIns="87867" bIns="43934" numCol="1" anchor="t" anchorCtr="0" compatLnSpc="1">
              <a:prstTxWarp prst="textNoShape">
                <a:avLst/>
              </a:prstTxWarp>
            </a:bodyPr>
            <a:lstStyle/>
            <a:p>
              <a:pPr defTabSz="895279">
                <a:defRPr/>
              </a:pPr>
              <a:endParaRPr lang="en-US" sz="1667" kern="0">
                <a:solidFill>
                  <a:srgbClr val="505050"/>
                </a:solidFill>
              </a:endParaRPr>
            </a:p>
          </p:txBody>
        </p:sp>
        <p:grpSp>
          <p:nvGrpSpPr>
            <p:cNvPr id="114" name="Group 113"/>
            <p:cNvGrpSpPr/>
            <p:nvPr/>
          </p:nvGrpSpPr>
          <p:grpSpPr>
            <a:xfrm>
              <a:off x="1680836" y="671819"/>
              <a:ext cx="604292" cy="403243"/>
              <a:chOff x="8309447" y="3464885"/>
              <a:chExt cx="585208" cy="496251"/>
            </a:xfrm>
            <a:scene3d>
              <a:camera prst="orthographicFront">
                <a:rot lat="2100000" lon="19200000" rev="0"/>
              </a:camera>
              <a:lightRig rig="threePt" dir="t"/>
            </a:scene3d>
          </p:grpSpPr>
          <p:sp>
            <p:nvSpPr>
              <p:cNvPr id="115" name="Freeform 88"/>
              <p:cNvSpPr>
                <a:spLocks noEditPoints="1"/>
              </p:cNvSpPr>
              <p:nvPr/>
            </p:nvSpPr>
            <p:spPr bwMode="black">
              <a:xfrm>
                <a:off x="8309447" y="3464885"/>
                <a:ext cx="585208" cy="496251"/>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6" name="Freeform 23"/>
              <p:cNvSpPr>
                <a:spLocks noChangeAspect="1" noEditPoints="1"/>
              </p:cNvSpPr>
              <p:nvPr/>
            </p:nvSpPr>
            <p:spPr bwMode="black">
              <a:xfrm>
                <a:off x="8502858" y="3581828"/>
                <a:ext cx="198386" cy="19833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accent1"/>
              </a:solidFill>
              <a:ln>
                <a:noFill/>
              </a:ln>
            </p:spPr>
            <p:txBody>
              <a:bodyPr vert="horz" wrap="square" lIns="82293" tIns="41147" rIns="82293" bIns="41147" numCol="1" anchor="t" anchorCtr="0" compatLnSpc="1">
                <a:prstTxWarp prst="textNoShape">
                  <a:avLst/>
                </a:prstTxWarp>
              </a:bodyPr>
              <a:lstStyle/>
              <a:p>
                <a:pPr defTabSz="932563"/>
                <a:endParaRPr lang="en-US" sz="1599">
                  <a:solidFill>
                    <a:srgbClr val="505050"/>
                  </a:solidFill>
                </a:endParaRPr>
              </a:p>
            </p:txBody>
          </p:sp>
        </p:grpSp>
      </p:grpSp>
      <p:grpSp>
        <p:nvGrpSpPr>
          <p:cNvPr id="6" name="Group 5"/>
          <p:cNvGrpSpPr/>
          <p:nvPr/>
        </p:nvGrpSpPr>
        <p:grpSpPr>
          <a:xfrm>
            <a:off x="2603438" y="-367867"/>
            <a:ext cx="5272187" cy="4413553"/>
            <a:chOff x="-1685674" y="204424"/>
            <a:chExt cx="5272187" cy="4413553"/>
          </a:xfrm>
        </p:grpSpPr>
        <p:sp>
          <p:nvSpPr>
            <p:cNvPr id="179" name="Parallelogram 178"/>
            <p:cNvSpPr/>
            <p:nvPr/>
          </p:nvSpPr>
          <p:spPr bwMode="auto">
            <a:xfrm rot="9253198">
              <a:off x="-1632353" y="1950201"/>
              <a:ext cx="5218866" cy="1746998"/>
            </a:xfrm>
            <a:prstGeom prst="parallelogram">
              <a:avLst>
                <a:gd name="adj" fmla="val 49258"/>
              </a:avLst>
            </a:prstGeom>
            <a:solidFill>
              <a:schemeClr val="tx2">
                <a:alpha val="6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80" name="Parallelogram 179"/>
            <p:cNvSpPr/>
            <p:nvPr/>
          </p:nvSpPr>
          <p:spPr bwMode="auto">
            <a:xfrm rot="1239642" flipH="1" flipV="1">
              <a:off x="-839297" y="204424"/>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1" name="Parallelogram 180"/>
            <p:cNvSpPr/>
            <p:nvPr/>
          </p:nvSpPr>
          <p:spPr bwMode="auto">
            <a:xfrm rot="12179328" flipV="1">
              <a:off x="-1685674" y="2800922"/>
              <a:ext cx="1083386" cy="1817055"/>
            </a:xfrm>
            <a:prstGeom prst="parallelogram">
              <a:avLst>
                <a:gd name="adj" fmla="val 68637"/>
              </a:avLst>
            </a:prstGeom>
            <a:solidFill>
              <a:schemeClr val="tx2">
                <a:lumMod val="75000"/>
                <a:alpha val="7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2" name="TextBox 181"/>
            <p:cNvSpPr txBox="1"/>
            <p:nvPr/>
          </p:nvSpPr>
          <p:spPr bwMode="auto">
            <a:xfrm>
              <a:off x="-1243538" y="1726399"/>
              <a:ext cx="4016099"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Virtual Machine Manager </a:t>
              </a:r>
              <a:r>
                <a:rPr lang="en-US" sz="1400" b="1" dirty="0" smtClean="0">
                  <a:gradFill>
                    <a:gsLst>
                      <a:gs pos="0">
                        <a:schemeClr val="bg2"/>
                      </a:gs>
                      <a:gs pos="100000">
                        <a:schemeClr val="bg2"/>
                      </a:gs>
                    </a:gsLst>
                    <a:lin ang="5400000" scaled="1"/>
                  </a:gradFill>
                </a:rPr>
                <a:t>– Fabric Management</a:t>
              </a:r>
              <a:endParaRPr lang="en-US" sz="1400" b="1" dirty="0">
                <a:gradFill>
                  <a:gsLst>
                    <a:gs pos="0">
                      <a:schemeClr val="bg2"/>
                    </a:gs>
                    <a:gs pos="100000">
                      <a:schemeClr val="bg2"/>
                    </a:gs>
                  </a:gsLst>
                  <a:lin ang="5400000" scaled="1"/>
                </a:gradFill>
              </a:endParaRPr>
            </a:p>
          </p:txBody>
        </p:sp>
      </p:grpSp>
      <p:grpSp>
        <p:nvGrpSpPr>
          <p:cNvPr id="15" name="Group 14"/>
          <p:cNvGrpSpPr/>
          <p:nvPr/>
        </p:nvGrpSpPr>
        <p:grpSpPr>
          <a:xfrm>
            <a:off x="3686604" y="1122910"/>
            <a:ext cx="3076681" cy="2396653"/>
            <a:chOff x="380242" y="6009340"/>
            <a:chExt cx="3076681" cy="2396653"/>
          </a:xfrm>
        </p:grpSpPr>
        <p:sp>
          <p:nvSpPr>
            <p:cNvPr id="178" name="Rectangle 177"/>
            <p:cNvSpPr/>
            <p:nvPr/>
          </p:nvSpPr>
          <p:spPr>
            <a:xfrm>
              <a:off x="380242" y="6915258"/>
              <a:ext cx="2969905"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Control</a:t>
              </a:r>
            </a:p>
          </p:txBody>
        </p:sp>
        <p:sp>
          <p:nvSpPr>
            <p:cNvPr id="168" name="Freeform 31"/>
            <p:cNvSpPr>
              <a:spLocks noEditPoints="1"/>
            </p:cNvSpPr>
            <p:nvPr/>
          </p:nvSpPr>
          <p:spPr bwMode="auto">
            <a:xfrm>
              <a:off x="772085" y="7648499"/>
              <a:ext cx="525292" cy="517604"/>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a:scene3d>
              <a:camera prst="orthographicFront">
                <a:rot lat="2100000" lon="19200000" rev="0"/>
              </a:camera>
              <a:lightRig rig="threePt" dir="t"/>
            </a:scene3d>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168"/>
            <p:cNvSpPr/>
            <p:nvPr/>
          </p:nvSpPr>
          <p:spPr>
            <a:xfrm>
              <a:off x="537936" y="8147461"/>
              <a:ext cx="1090363" cy="258532"/>
            </a:xfrm>
            <a:prstGeom prst="rect">
              <a:avLst/>
            </a:prstGeom>
            <a:scene3d>
              <a:camera prst="orthographicFront">
                <a:rot lat="2100000" lon="19200000" rev="0"/>
              </a:camera>
              <a:lightRig rig="threePt" dir="t"/>
            </a:scene3d>
          </p:spPr>
          <p:txBody>
            <a:bodyPr wrap="none">
              <a:spAutoFit/>
            </a:bodyPr>
            <a:lstStyle/>
            <a:p>
              <a:pPr>
                <a:lnSpc>
                  <a:spcPct val="90000"/>
                </a:lnSpc>
              </a:pPr>
              <a:r>
                <a:rPr lang="en-US" sz="1200" dirty="0">
                  <a:gradFill>
                    <a:gsLst>
                      <a:gs pos="1250">
                        <a:schemeClr val="bg2"/>
                      </a:gs>
                      <a:gs pos="99000">
                        <a:schemeClr val="bg2"/>
                      </a:gs>
                    </a:gsLst>
                    <a:lin ang="5400000" scaled="0"/>
                  </a:gradFill>
                </a:rPr>
                <a:t>Management</a:t>
              </a:r>
            </a:p>
          </p:txBody>
        </p:sp>
        <p:sp>
          <p:nvSpPr>
            <p:cNvPr id="170" name="Freeform 9"/>
            <p:cNvSpPr>
              <a:spLocks noEditPoints="1"/>
            </p:cNvSpPr>
            <p:nvPr/>
          </p:nvSpPr>
          <p:spPr bwMode="auto">
            <a:xfrm>
              <a:off x="627116" y="6846949"/>
              <a:ext cx="393904" cy="383305"/>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10"/>
            <p:cNvSpPr>
              <a:spLocks noEditPoints="1"/>
            </p:cNvSpPr>
            <p:nvPr/>
          </p:nvSpPr>
          <p:spPr bwMode="auto">
            <a:xfrm>
              <a:off x="981605" y="7081855"/>
              <a:ext cx="236488" cy="220705"/>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Freeform 11"/>
            <p:cNvSpPr>
              <a:spLocks noEditPoints="1"/>
            </p:cNvSpPr>
            <p:nvPr/>
          </p:nvSpPr>
          <p:spPr bwMode="auto">
            <a:xfrm>
              <a:off x="981605" y="6774998"/>
              <a:ext cx="236488" cy="220587"/>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173" name="Picture 4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0085" y="6799394"/>
              <a:ext cx="590550" cy="466725"/>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Rectangle 173"/>
            <p:cNvSpPr/>
            <p:nvPr/>
          </p:nvSpPr>
          <p:spPr>
            <a:xfrm>
              <a:off x="2262573" y="7160387"/>
              <a:ext cx="1110559"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Monitoring</a:t>
              </a:r>
            </a:p>
          </p:txBody>
        </p:sp>
        <p:sp>
          <p:nvSpPr>
            <p:cNvPr id="175" name="Rectangle 174"/>
            <p:cNvSpPr/>
            <p:nvPr/>
          </p:nvSpPr>
          <p:spPr>
            <a:xfrm>
              <a:off x="2123503" y="6385892"/>
              <a:ext cx="1333420"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Orchestration</a:t>
              </a:r>
            </a:p>
          </p:txBody>
        </p:sp>
        <p:pic>
          <p:nvPicPr>
            <p:cNvPr id="176"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6198" y="6009340"/>
              <a:ext cx="333375" cy="438150"/>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3" name="TextBox 182"/>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Tree>
    <p:extLst>
      <p:ext uri="{BB962C8B-B14F-4D97-AF65-F5344CB8AC3E}">
        <p14:creationId xmlns:p14="http://schemas.microsoft.com/office/powerpoint/2010/main" val="2991698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2.08578E-6 -3.11847E-6 L -0.12025 0.12029 " pathEditMode="relative" rAng="0" ptsTypes="AA">
                                      <p:cBhvr>
                                        <p:cTn id="11" dur="750" fill="hold"/>
                                        <p:tgtEl>
                                          <p:spTgt spid="5"/>
                                        </p:tgtEl>
                                        <p:attrNameLst>
                                          <p:attrName>ppt_x</p:attrName>
                                          <p:attrName>ppt_y</p:attrName>
                                        </p:attrNameLst>
                                      </p:cBhvr>
                                      <p:rCtr x="-6127" y="6605"/>
                                    </p:animMotion>
                                  </p:childTnLst>
                                </p:cTn>
                              </p:par>
                            </p:childTnLst>
                          </p:cTn>
                        </p:par>
                        <p:par>
                          <p:cTn id="12" fill="hold">
                            <p:stCondLst>
                              <p:cond delay="750"/>
                            </p:stCondLst>
                            <p:childTnLst>
                              <p:par>
                                <p:cTn id="13" presetID="1" presetClass="exit" presetSubtype="0" fill="hold" nodeType="after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0" presetClass="entr" presetSubtype="0" fill="hold" grpId="0" nodeType="withEffect">
                                  <p:stCondLst>
                                    <p:cond delay="25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500"/>
                                        <p:tgtEl>
                                          <p:spTgt spid="183"/>
                                        </p:tgtEl>
                                      </p:cBhvr>
                                    </p:animEffect>
                                  </p:childTnLst>
                                </p:cTn>
                              </p:par>
                              <p:par>
                                <p:cTn id="20" presetID="10" presetClass="entr" presetSubtype="0" fill="hold"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85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
                                        <p:tgtEl>
                                          <p:spTgt spid="102"/>
                                        </p:tgtEl>
                                      </p:cBhvr>
                                    </p:animEffect>
                                  </p:childTnLst>
                                </p:cTn>
                              </p:par>
                              <p:par>
                                <p:cTn id="26" presetID="1" presetClass="exit" presetSubtype="0" fill="hold" nodeType="withEffect">
                                  <p:stCondLst>
                                    <p:cond delay="3950"/>
                                  </p:stCondLst>
                                  <p:childTnLst>
                                    <p:set>
                                      <p:cBhvr>
                                        <p:cTn id="27" dur="1" fill="hold">
                                          <p:stCondLst>
                                            <p:cond delay="0"/>
                                          </p:stCondLst>
                                        </p:cTn>
                                        <p:tgtEl>
                                          <p:spTgt spid="3"/>
                                        </p:tgtEl>
                                        <p:attrNameLst>
                                          <p:attrName>style.visibility</p:attrName>
                                        </p:attrNameLst>
                                      </p:cBhvr>
                                      <p:to>
                                        <p:strVal val="hidden"/>
                                      </p:to>
                                    </p:set>
                                  </p:childTnLst>
                                </p:cTn>
                              </p:par>
                              <p:par>
                                <p:cTn id="28" presetID="10" presetClass="entr" presetSubtype="0" fill="hold" nodeType="withEffect">
                                  <p:stCondLst>
                                    <p:cond delay="395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395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18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46013" y="1135062"/>
            <a:ext cx="9278845" cy="5619772"/>
            <a:chOff x="3531913" y="293233"/>
            <a:chExt cx="9278845" cy="5619772"/>
          </a:xfrm>
        </p:grpSpPr>
        <p:sp>
          <p:nvSpPr>
            <p:cNvPr id="14" name="Parallelogram 13"/>
            <p:cNvSpPr/>
            <p:nvPr/>
          </p:nvSpPr>
          <p:spPr bwMode="auto">
            <a:xfrm rot="12374211" flipV="1">
              <a:off x="7489933" y="331488"/>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 name="Parallelogram 6"/>
            <p:cNvSpPr/>
            <p:nvPr/>
          </p:nvSpPr>
          <p:spPr bwMode="auto">
            <a:xfrm rot="9253198">
              <a:off x="3531913" y="293233"/>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994" y="1255257"/>
              <a:ext cx="7913294" cy="4657748"/>
            </a:xfrm>
            <a:prstGeom prst="rect">
              <a:avLst/>
            </a:prstGeom>
          </p:spPr>
        </p:pic>
        <p:grpSp>
          <p:nvGrpSpPr>
            <p:cNvPr id="9" name="Group 8"/>
            <p:cNvGrpSpPr/>
            <p:nvPr/>
          </p:nvGrpSpPr>
          <p:grpSpPr>
            <a:xfrm>
              <a:off x="4156361" y="1120805"/>
              <a:ext cx="8019804" cy="4239728"/>
              <a:chOff x="2837818" y="2540009"/>
              <a:chExt cx="8019804" cy="4239728"/>
            </a:xfrm>
          </p:grpSpPr>
          <p:sp>
            <p:nvSpPr>
              <p:cNvPr id="10"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1"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2"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TextBox 12"/>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grpSp>
          <p:nvGrpSpPr>
            <p:cNvPr id="2" name="foundational services"/>
            <p:cNvGrpSpPr/>
            <p:nvPr/>
          </p:nvGrpSpPr>
          <p:grpSpPr>
            <a:xfrm>
              <a:off x="3876144" y="1332390"/>
              <a:ext cx="8541716" cy="3452215"/>
              <a:chOff x="-90018" y="3257598"/>
              <a:chExt cx="8541716" cy="3452215"/>
            </a:xfrm>
          </p:grpSpPr>
          <p:sp>
            <p:nvSpPr>
              <p:cNvPr id="89" name="Parallelogram 88"/>
              <p:cNvSpPr/>
              <p:nvPr/>
            </p:nvSpPr>
            <p:spPr bwMode="auto">
              <a:xfrm rot="1552040">
                <a:off x="590663" y="3257598"/>
                <a:ext cx="7180122" cy="3452215"/>
              </a:xfrm>
              <a:prstGeom prst="parallelogram">
                <a:avLst>
                  <a:gd name="adj" fmla="val 7922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0" name="Parallelogram 89"/>
              <p:cNvSpPr/>
              <p:nvPr/>
            </p:nvSpPr>
            <p:spPr bwMode="auto">
              <a:xfrm rot="12339937" flipV="1">
                <a:off x="3894500" y="3789263"/>
                <a:ext cx="4557198" cy="220847"/>
              </a:xfrm>
              <a:prstGeom prst="parallelogram">
                <a:avLst>
                  <a:gd name="adj" fmla="val 51486"/>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1" name="Parallelogram 90"/>
              <p:cNvSpPr/>
              <p:nvPr/>
            </p:nvSpPr>
            <p:spPr bwMode="auto">
              <a:xfrm rot="9253198">
                <a:off x="3942876" y="5714442"/>
                <a:ext cx="4504210" cy="225053"/>
              </a:xfrm>
              <a:prstGeom prst="parallelogram">
                <a:avLst>
                  <a:gd name="adj" fmla="val 47509"/>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2" name="Parallelogram 91"/>
              <p:cNvSpPr/>
              <p:nvPr/>
            </p:nvSpPr>
            <p:spPr bwMode="auto">
              <a:xfrm rot="12339937" flipV="1">
                <a:off x="-85678" y="5702758"/>
                <a:ext cx="4571828" cy="234679"/>
              </a:xfrm>
              <a:prstGeom prst="parallelogram">
                <a:avLst>
                  <a:gd name="adj" fmla="val 4921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 name="TextBox 92"/>
              <p:cNvSpPr txBox="1"/>
              <p:nvPr/>
            </p:nvSpPr>
            <p:spPr bwMode="auto">
              <a:xfrm rot="21360000">
                <a:off x="2227103" y="6219076"/>
                <a:ext cx="210974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Foundational Services</a:t>
                </a:r>
              </a:p>
            </p:txBody>
          </p:sp>
          <p:sp>
            <p:nvSpPr>
              <p:cNvPr id="94" name="Parallelogram 93"/>
              <p:cNvSpPr/>
              <p:nvPr/>
            </p:nvSpPr>
            <p:spPr bwMode="auto">
              <a:xfrm rot="9253198">
                <a:off x="-90018" y="3784067"/>
                <a:ext cx="4534426" cy="224236"/>
              </a:xfrm>
              <a:prstGeom prst="parallelogram">
                <a:avLst>
                  <a:gd name="adj" fmla="val 47182"/>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24" name="network services top"/>
            <p:cNvSpPr/>
            <p:nvPr/>
          </p:nvSpPr>
          <p:spPr bwMode="auto">
            <a:xfrm rot="1552040">
              <a:off x="4574548" y="1074405"/>
              <a:ext cx="7187278" cy="3463022"/>
            </a:xfrm>
            <a:prstGeom prst="parallelogram">
              <a:avLst>
                <a:gd name="adj" fmla="val 79224"/>
              </a:avLst>
            </a:prstGeom>
            <a:solidFill>
              <a:schemeClr val="accent1">
                <a:lumMod val="40000"/>
                <a:lumOff val="60000"/>
                <a:alpha val="64706"/>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59" name="Group 58"/>
            <p:cNvGrpSpPr/>
            <p:nvPr/>
          </p:nvGrpSpPr>
          <p:grpSpPr>
            <a:xfrm>
              <a:off x="3873698" y="555866"/>
              <a:ext cx="8541716" cy="3973744"/>
              <a:chOff x="2385281" y="1657118"/>
              <a:chExt cx="8541716" cy="3973744"/>
            </a:xfrm>
          </p:grpSpPr>
          <p:grpSp>
            <p:nvGrpSpPr>
              <p:cNvPr id="60" name="core"/>
              <p:cNvGrpSpPr/>
              <p:nvPr/>
            </p:nvGrpSpPr>
            <p:grpSpPr>
              <a:xfrm>
                <a:off x="2385281" y="2178647"/>
                <a:ext cx="8541716" cy="3452215"/>
                <a:chOff x="2385281" y="316202"/>
                <a:chExt cx="8541716" cy="3452215"/>
              </a:xfrm>
            </p:grpSpPr>
            <p:sp>
              <p:nvSpPr>
                <p:cNvPr id="76" name="Parallelogram 75"/>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Parallelogram 76"/>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8" name="Parallelogram 77"/>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Parallelogram 78"/>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0" name="TextBox 79"/>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81" name="Parallelogram 80"/>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1"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62" name="network services top"/>
              <p:cNvGrpSpPr/>
              <p:nvPr/>
            </p:nvGrpSpPr>
            <p:grpSpPr>
              <a:xfrm>
                <a:off x="2385281" y="1921964"/>
                <a:ext cx="8541716" cy="3452215"/>
                <a:chOff x="2385281" y="316202"/>
                <a:chExt cx="8541716" cy="3452215"/>
              </a:xfrm>
            </p:grpSpPr>
            <p:sp>
              <p:nvSpPr>
                <p:cNvPr id="64" name="Parallelogram 63"/>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5" name="Parallelogram 64"/>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6" name="Parallelogram 65"/>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7" name="Parallelogram 66"/>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8" name="TextBox 67"/>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69" name="Parallelogram 68"/>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3" name="network services top"/>
              <p:cNvSpPr/>
              <p:nvPr/>
            </p:nvSpPr>
            <p:spPr bwMode="auto">
              <a:xfrm rot="1552040">
                <a:off x="3078223" y="1657118"/>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01" name="Parallelogram 100"/>
            <p:cNvSpPr/>
            <p:nvPr/>
          </p:nvSpPr>
          <p:spPr bwMode="auto">
            <a:xfrm rot="9253198">
              <a:off x="7543448" y="2271152"/>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38" name="Group 37"/>
          <p:cNvGrpSpPr/>
          <p:nvPr/>
        </p:nvGrpSpPr>
        <p:grpSpPr>
          <a:xfrm>
            <a:off x="2292529" y="-492615"/>
            <a:ext cx="5274597" cy="4390734"/>
            <a:chOff x="2473568" y="824848"/>
            <a:chExt cx="5274597" cy="4390734"/>
          </a:xfrm>
        </p:grpSpPr>
        <p:grpSp>
          <p:nvGrpSpPr>
            <p:cNvPr id="39" name="Group 38"/>
            <p:cNvGrpSpPr/>
            <p:nvPr/>
          </p:nvGrpSpPr>
          <p:grpSpPr>
            <a:xfrm>
              <a:off x="2473568" y="824848"/>
              <a:ext cx="5274597" cy="4390734"/>
              <a:chOff x="2287101" y="-479047"/>
              <a:chExt cx="5274597" cy="4390734"/>
            </a:xfrm>
          </p:grpSpPr>
          <p:sp>
            <p:nvSpPr>
              <p:cNvPr id="123" name="Parallelogram 122"/>
              <p:cNvSpPr/>
              <p:nvPr/>
            </p:nvSpPr>
            <p:spPr bwMode="auto">
              <a:xfrm rot="9253198">
                <a:off x="2350090" y="1257418"/>
                <a:ext cx="5211608" cy="1721869"/>
              </a:xfrm>
              <a:prstGeom prst="parallelogram">
                <a:avLst>
                  <a:gd name="adj" fmla="val 49258"/>
                </a:avLst>
              </a:prstGeom>
              <a:solidFill>
                <a:srgbClr val="00FA71">
                  <a:alpha val="6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 name="Parallelogram 124"/>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 name="Parallelogram 125"/>
              <p:cNvSpPr/>
              <p:nvPr/>
            </p:nvSpPr>
            <p:spPr bwMode="auto">
              <a:xfrm rot="12179328" flipV="1">
                <a:off x="2287101" y="2113951"/>
                <a:ext cx="1083386" cy="1797736"/>
              </a:xfrm>
              <a:prstGeom prst="parallelogram">
                <a:avLst>
                  <a:gd name="adj" fmla="val 68224"/>
                </a:avLst>
              </a:prstGeom>
              <a:solidFill>
                <a:srgbClr val="00B050">
                  <a:alpha val="7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 name="TextBox 126"/>
              <p:cNvSpPr txBox="1"/>
              <p:nvPr/>
            </p:nvSpPr>
            <p:spPr bwMode="auto">
              <a:xfrm>
                <a:off x="2849465" y="1496397"/>
                <a:ext cx="1867563"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fr-FR" sz="1400" b="1" dirty="0" smtClean="0">
                    <a:gradFill>
                      <a:gsLst>
                        <a:gs pos="0">
                          <a:srgbClr val="505050"/>
                        </a:gs>
                        <a:gs pos="100000">
                          <a:srgbClr val="505050"/>
                        </a:gs>
                      </a:gsLst>
                      <a:lin ang="5400000" scaled="1"/>
                    </a:gradFill>
                  </a:rPr>
                  <a:t>Azure-</a:t>
                </a:r>
                <a:r>
                  <a:rPr lang="fr-FR" sz="1400" b="1" dirty="0" err="1" smtClean="0">
                    <a:gradFill>
                      <a:gsLst>
                        <a:gs pos="0">
                          <a:srgbClr val="505050"/>
                        </a:gs>
                        <a:gs pos="100000">
                          <a:srgbClr val="505050"/>
                        </a:gs>
                      </a:gsLst>
                      <a:lin ang="5400000" scaled="1"/>
                    </a:gradFill>
                  </a:rPr>
                  <a:t>Based</a:t>
                </a:r>
                <a:r>
                  <a:rPr lang="fr-FR" sz="1400" b="1" dirty="0" smtClean="0">
                    <a:gradFill>
                      <a:gsLst>
                        <a:gs pos="0">
                          <a:srgbClr val="505050"/>
                        </a:gs>
                        <a:gs pos="100000">
                          <a:srgbClr val="505050"/>
                        </a:gs>
                      </a:gsLst>
                      <a:lin ang="5400000" scaled="1"/>
                    </a:gradFill>
                  </a:rPr>
                  <a:t> Services</a:t>
                </a:r>
                <a:endParaRPr lang="fr-FR" sz="1400" b="1" dirty="0">
                  <a:gradFill>
                    <a:gsLst>
                      <a:gs pos="0">
                        <a:srgbClr val="505050"/>
                      </a:gs>
                      <a:gs pos="100000">
                        <a:srgbClr val="505050"/>
                      </a:gs>
                    </a:gsLst>
                    <a:lin ang="5400000" scaled="1"/>
                  </a:gradFill>
                </a:endParaRPr>
              </a:p>
            </p:txBody>
          </p:sp>
        </p:grpSp>
        <p:grpSp>
          <p:nvGrpSpPr>
            <p:cNvPr id="40" name="Group 39" hidden="1"/>
            <p:cNvGrpSpPr/>
            <p:nvPr/>
          </p:nvGrpSpPr>
          <p:grpSpPr>
            <a:xfrm>
              <a:off x="2875682" y="3282123"/>
              <a:ext cx="4607839" cy="1237561"/>
              <a:chOff x="901492" y="3532911"/>
              <a:chExt cx="5110053" cy="1410822"/>
            </a:xfrm>
            <a:scene3d>
              <a:camera prst="orthographicFront">
                <a:rot lat="2100000" lon="19200000" rev="0"/>
              </a:camera>
              <a:lightRig rig="threePt" dir="t"/>
            </a:scene3d>
          </p:grpSpPr>
          <p:sp>
            <p:nvSpPr>
              <p:cNvPr id="99" name="Freeform 128"/>
              <p:cNvSpPr>
                <a:spLocks noChangeAspect="1"/>
              </p:cNvSpPr>
              <p:nvPr/>
            </p:nvSpPr>
            <p:spPr bwMode="black">
              <a:xfrm>
                <a:off x="1032991" y="3629329"/>
                <a:ext cx="993584" cy="5471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188F"/>
              </a:solidFill>
              <a:extLst/>
            </p:spPr>
            <p:txBody>
              <a:bodyPr vert="horz" wrap="square" lIns="89616" tIns="44809" rIns="89616" bIns="44809" numCol="1" anchor="b" anchorCtr="1" compatLnSpc="1">
                <a:prstTxWarp prst="textNoShape">
                  <a:avLst/>
                </a:prstTxWarp>
              </a:bodyPr>
              <a:lstStyle/>
              <a:p>
                <a:pPr defTabSz="913898">
                  <a:defRPr/>
                </a:pPr>
                <a:endParaRPr lang="en-US" sz="1764" kern="0" dirty="0">
                  <a:solidFill>
                    <a:srgbClr val="FFFFFF"/>
                  </a:solidFill>
                </a:endParaRPr>
              </a:p>
            </p:txBody>
          </p:sp>
          <p:grpSp>
            <p:nvGrpSpPr>
              <p:cNvPr id="100" name="Group 99"/>
              <p:cNvGrpSpPr/>
              <p:nvPr/>
            </p:nvGrpSpPr>
            <p:grpSpPr>
              <a:xfrm>
                <a:off x="2299253" y="3560620"/>
                <a:ext cx="655388" cy="601422"/>
                <a:chOff x="2362200" y="-44450"/>
                <a:chExt cx="7712075" cy="7077076"/>
              </a:xfrm>
              <a:solidFill>
                <a:schemeClr val="accent1"/>
              </a:solidFill>
            </p:grpSpPr>
            <p:sp>
              <p:nvSpPr>
                <p:cNvPr id="120" name="Freeform 9"/>
                <p:cNvSpPr>
                  <a:spLocks noEditPoints="1"/>
                </p:cNvSpPr>
                <p:nvPr/>
              </p:nvSpPr>
              <p:spPr bwMode="auto">
                <a:xfrm>
                  <a:off x="2362200" y="920750"/>
                  <a:ext cx="5140325" cy="5141913"/>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1" name="Freeform 10"/>
                <p:cNvSpPr>
                  <a:spLocks noEditPoints="1"/>
                </p:cNvSpPr>
                <p:nvPr/>
              </p:nvSpPr>
              <p:spPr bwMode="auto">
                <a:xfrm>
                  <a:off x="6988175" y="4071938"/>
                  <a:ext cx="3086100" cy="2960688"/>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2" name="Freeform 11"/>
                <p:cNvSpPr>
                  <a:spLocks noEditPoints="1"/>
                </p:cNvSpPr>
                <p:nvPr/>
              </p:nvSpPr>
              <p:spPr bwMode="auto">
                <a:xfrm>
                  <a:off x="6988175" y="-44450"/>
                  <a:ext cx="3086100" cy="2959100"/>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102" name="Group 101"/>
              <p:cNvGrpSpPr/>
              <p:nvPr/>
            </p:nvGrpSpPr>
            <p:grpSpPr>
              <a:xfrm>
                <a:off x="3248046" y="3532911"/>
                <a:ext cx="723468" cy="656840"/>
                <a:chOff x="-1187204" y="-850567"/>
                <a:chExt cx="8291512" cy="7527925"/>
              </a:xfrm>
              <a:solidFill>
                <a:schemeClr val="accent1"/>
              </a:solidFill>
            </p:grpSpPr>
            <p:grpSp>
              <p:nvGrpSpPr>
                <p:cNvPr id="111" name="Group 110"/>
                <p:cNvGrpSpPr/>
                <p:nvPr/>
              </p:nvGrpSpPr>
              <p:grpSpPr>
                <a:xfrm>
                  <a:off x="-1187204" y="-850567"/>
                  <a:ext cx="8291512" cy="7527925"/>
                  <a:chOff x="-1187204" y="-850567"/>
                  <a:chExt cx="8291512" cy="7527925"/>
                </a:xfrm>
                <a:grpFill/>
              </p:grpSpPr>
              <p:grpSp>
                <p:nvGrpSpPr>
                  <p:cNvPr id="113" name="Group 112"/>
                  <p:cNvGrpSpPr/>
                  <p:nvPr/>
                </p:nvGrpSpPr>
                <p:grpSpPr>
                  <a:xfrm>
                    <a:off x="-1187204" y="-850567"/>
                    <a:ext cx="8291512" cy="7527925"/>
                    <a:chOff x="-1187204" y="-850567"/>
                    <a:chExt cx="8291512" cy="7527925"/>
                  </a:xfrm>
                  <a:grpFill/>
                </p:grpSpPr>
                <p:sp>
                  <p:nvSpPr>
                    <p:cNvPr id="115" name="Freeform 23"/>
                    <p:cNvSpPr>
                      <a:spLocks/>
                    </p:cNvSpPr>
                    <p:nvPr/>
                  </p:nvSpPr>
                  <p:spPr bwMode="auto">
                    <a:xfrm>
                      <a:off x="1128958" y="-850567"/>
                      <a:ext cx="5975350" cy="7527925"/>
                    </a:xfrm>
                    <a:custGeom>
                      <a:avLst/>
                      <a:gdLst>
                        <a:gd name="T0" fmla="*/ 1241 w 1591"/>
                        <a:gd name="T1" fmla="*/ 505 h 2005"/>
                        <a:gd name="T2" fmla="*/ 802 w 1591"/>
                        <a:gd name="T3" fmla="*/ 0 h 2005"/>
                        <a:gd name="T4" fmla="*/ 95 w 1591"/>
                        <a:gd name="T5" fmla="*/ 0 h 2005"/>
                        <a:gd name="T6" fmla="*/ 0 w 1591"/>
                        <a:gd name="T7" fmla="*/ 95 h 2005"/>
                        <a:gd name="T8" fmla="*/ 0 w 1591"/>
                        <a:gd name="T9" fmla="*/ 666 h 2005"/>
                        <a:gd name="T10" fmla="*/ 119 w 1591"/>
                        <a:gd name="T11" fmla="*/ 672 h 2005"/>
                        <a:gd name="T12" fmla="*/ 119 w 1591"/>
                        <a:gd name="T13" fmla="*/ 119 h 2005"/>
                        <a:gd name="T14" fmla="*/ 754 w 1591"/>
                        <a:gd name="T15" fmla="*/ 119 h 2005"/>
                        <a:gd name="T16" fmla="*/ 1128 w 1591"/>
                        <a:gd name="T17" fmla="*/ 791 h 2005"/>
                        <a:gd name="T18" fmla="*/ 1473 w 1591"/>
                        <a:gd name="T19" fmla="*/ 547 h 2005"/>
                        <a:gd name="T20" fmla="*/ 1473 w 1591"/>
                        <a:gd name="T21" fmla="*/ 1886 h 2005"/>
                        <a:gd name="T22" fmla="*/ 528 w 1591"/>
                        <a:gd name="T23" fmla="*/ 1886 h 2005"/>
                        <a:gd name="T24" fmla="*/ 374 w 1591"/>
                        <a:gd name="T25" fmla="*/ 2005 h 2005"/>
                        <a:gd name="T26" fmla="*/ 1496 w 1591"/>
                        <a:gd name="T27" fmla="*/ 2005 h 2005"/>
                        <a:gd name="T28" fmla="*/ 1591 w 1591"/>
                        <a:gd name="T29" fmla="*/ 1910 h 2005"/>
                        <a:gd name="T30" fmla="*/ 1591 w 1591"/>
                        <a:gd name="T31" fmla="*/ 345 h 2005"/>
                        <a:gd name="T32" fmla="*/ 1241 w 1591"/>
                        <a:gd name="T33" fmla="*/ 505 h 2005"/>
                        <a:gd name="T34" fmla="*/ 1241 w 1591"/>
                        <a:gd name="T35" fmla="*/ 505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2005">
                          <a:moveTo>
                            <a:pt x="1241" y="505"/>
                          </a:moveTo>
                          <a:cubicBezTo>
                            <a:pt x="802" y="0"/>
                            <a:pt x="802" y="0"/>
                            <a:pt x="802" y="0"/>
                          </a:cubicBezTo>
                          <a:cubicBezTo>
                            <a:pt x="95" y="0"/>
                            <a:pt x="95" y="0"/>
                            <a:pt x="95" y="0"/>
                          </a:cubicBezTo>
                          <a:cubicBezTo>
                            <a:pt x="41" y="0"/>
                            <a:pt x="0" y="41"/>
                            <a:pt x="0" y="95"/>
                          </a:cubicBezTo>
                          <a:cubicBezTo>
                            <a:pt x="0" y="666"/>
                            <a:pt x="0" y="666"/>
                            <a:pt x="0" y="666"/>
                          </a:cubicBezTo>
                          <a:cubicBezTo>
                            <a:pt x="41" y="666"/>
                            <a:pt x="77" y="666"/>
                            <a:pt x="119" y="672"/>
                          </a:cubicBezTo>
                          <a:cubicBezTo>
                            <a:pt x="119" y="119"/>
                            <a:pt x="119" y="119"/>
                            <a:pt x="119" y="119"/>
                          </a:cubicBezTo>
                          <a:cubicBezTo>
                            <a:pt x="754" y="119"/>
                            <a:pt x="754" y="119"/>
                            <a:pt x="754" y="119"/>
                          </a:cubicBezTo>
                          <a:cubicBezTo>
                            <a:pt x="1128" y="791"/>
                            <a:pt x="1128" y="791"/>
                            <a:pt x="1128" y="791"/>
                          </a:cubicBezTo>
                          <a:cubicBezTo>
                            <a:pt x="1473" y="547"/>
                            <a:pt x="1473" y="547"/>
                            <a:pt x="1473" y="547"/>
                          </a:cubicBezTo>
                          <a:cubicBezTo>
                            <a:pt x="1473" y="1886"/>
                            <a:pt x="1473" y="1886"/>
                            <a:pt x="1473" y="1886"/>
                          </a:cubicBezTo>
                          <a:cubicBezTo>
                            <a:pt x="528" y="1886"/>
                            <a:pt x="528" y="1886"/>
                            <a:pt x="528" y="1886"/>
                          </a:cubicBezTo>
                          <a:cubicBezTo>
                            <a:pt x="481" y="1928"/>
                            <a:pt x="433" y="1969"/>
                            <a:pt x="374" y="2005"/>
                          </a:cubicBezTo>
                          <a:cubicBezTo>
                            <a:pt x="1496" y="2005"/>
                            <a:pt x="1496" y="2005"/>
                            <a:pt x="1496" y="2005"/>
                          </a:cubicBezTo>
                          <a:cubicBezTo>
                            <a:pt x="1550" y="2005"/>
                            <a:pt x="1591" y="1957"/>
                            <a:pt x="1591" y="1910"/>
                          </a:cubicBezTo>
                          <a:cubicBezTo>
                            <a:pt x="1591" y="345"/>
                            <a:pt x="1591" y="345"/>
                            <a:pt x="1591" y="345"/>
                          </a:cubicBezTo>
                          <a:cubicBezTo>
                            <a:pt x="1241" y="505"/>
                            <a:pt x="1241" y="505"/>
                            <a:pt x="1241" y="505"/>
                          </a:cubicBezTo>
                          <a:cubicBezTo>
                            <a:pt x="1241" y="505"/>
                            <a:pt x="1241" y="505"/>
                            <a:pt x="1241" y="505"/>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6" name="Freeform 24"/>
                    <p:cNvSpPr>
                      <a:spLocks/>
                    </p:cNvSpPr>
                    <p:nvPr/>
                  </p:nvSpPr>
                  <p:spPr bwMode="auto">
                    <a:xfrm>
                      <a:off x="4272208" y="2986421"/>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7" name="Freeform 25"/>
                    <p:cNvSpPr>
                      <a:spLocks/>
                    </p:cNvSpPr>
                    <p:nvPr/>
                  </p:nvSpPr>
                  <p:spPr bwMode="auto">
                    <a:xfrm>
                      <a:off x="4272208" y="3973846"/>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8" name="Freeform 26"/>
                    <p:cNvSpPr>
                      <a:spLocks/>
                    </p:cNvSpPr>
                    <p:nvPr/>
                  </p:nvSpPr>
                  <p:spPr bwMode="auto">
                    <a:xfrm>
                      <a:off x="4272208" y="4961271"/>
                      <a:ext cx="989012" cy="371475"/>
                    </a:xfrm>
                    <a:custGeom>
                      <a:avLst/>
                      <a:gdLst>
                        <a:gd name="T0" fmla="*/ 0 w 623"/>
                        <a:gd name="T1" fmla="*/ 0 h 234"/>
                        <a:gd name="T2" fmla="*/ 623 w 623"/>
                        <a:gd name="T3" fmla="*/ 0 h 234"/>
                        <a:gd name="T4" fmla="*/ 623 w 623"/>
                        <a:gd name="T5" fmla="*/ 234 h 234"/>
                        <a:gd name="T6" fmla="*/ 0 w 623"/>
                        <a:gd name="T7" fmla="*/ 234 h 234"/>
                        <a:gd name="T8" fmla="*/ 0 w 623"/>
                        <a:gd name="T9" fmla="*/ 0 h 234"/>
                        <a:gd name="T10" fmla="*/ 0 w 623"/>
                        <a:gd name="T11" fmla="*/ 0 h 234"/>
                      </a:gdLst>
                      <a:ahLst/>
                      <a:cxnLst>
                        <a:cxn ang="0">
                          <a:pos x="T0" y="T1"/>
                        </a:cxn>
                        <a:cxn ang="0">
                          <a:pos x="T2" y="T3"/>
                        </a:cxn>
                        <a:cxn ang="0">
                          <a:pos x="T4" y="T5"/>
                        </a:cxn>
                        <a:cxn ang="0">
                          <a:pos x="T6" y="T7"/>
                        </a:cxn>
                        <a:cxn ang="0">
                          <a:pos x="T8" y="T9"/>
                        </a:cxn>
                        <a:cxn ang="0">
                          <a:pos x="T10" y="T11"/>
                        </a:cxn>
                      </a:cxnLst>
                      <a:rect l="0" t="0" r="r" b="b"/>
                      <a:pathLst>
                        <a:path w="623" h="234">
                          <a:moveTo>
                            <a:pt x="0" y="0"/>
                          </a:moveTo>
                          <a:lnTo>
                            <a:pt x="623" y="0"/>
                          </a:lnTo>
                          <a:lnTo>
                            <a:pt x="623" y="234"/>
                          </a:lnTo>
                          <a:lnTo>
                            <a:pt x="0" y="234"/>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9" name="Freeform 27"/>
                    <p:cNvSpPr>
                      <a:spLocks noEditPoints="1"/>
                    </p:cNvSpPr>
                    <p:nvPr/>
                  </p:nvSpPr>
                  <p:spPr bwMode="auto">
                    <a:xfrm>
                      <a:off x="-1187204" y="2092658"/>
                      <a:ext cx="4600575" cy="4584700"/>
                    </a:xfrm>
                    <a:custGeom>
                      <a:avLst/>
                      <a:gdLst>
                        <a:gd name="T0" fmla="*/ 1225 w 1225"/>
                        <a:gd name="T1" fmla="*/ 608 h 1221"/>
                        <a:gd name="T2" fmla="*/ 616 w 1225"/>
                        <a:gd name="T3" fmla="*/ 0 h 1221"/>
                        <a:gd name="T4" fmla="*/ 0 w 1225"/>
                        <a:gd name="T5" fmla="*/ 608 h 1221"/>
                        <a:gd name="T6" fmla="*/ 616 w 1225"/>
                        <a:gd name="T7" fmla="*/ 1221 h 1221"/>
                        <a:gd name="T8" fmla="*/ 1225 w 1225"/>
                        <a:gd name="T9" fmla="*/ 608 h 1221"/>
                        <a:gd name="T10" fmla="*/ 556 w 1225"/>
                        <a:gd name="T11" fmla="*/ 929 h 1221"/>
                        <a:gd name="T12" fmla="*/ 287 w 1225"/>
                        <a:gd name="T13" fmla="*/ 721 h 1221"/>
                        <a:gd name="T14" fmla="*/ 412 w 1225"/>
                        <a:gd name="T15" fmla="*/ 560 h 1221"/>
                        <a:gd name="T16" fmla="*/ 592 w 1225"/>
                        <a:gd name="T17" fmla="*/ 697 h 1221"/>
                        <a:gd name="T18" fmla="*/ 878 w 1225"/>
                        <a:gd name="T19" fmla="*/ 334 h 1221"/>
                        <a:gd name="T20" fmla="*/ 968 w 1225"/>
                        <a:gd name="T21" fmla="*/ 405 h 1221"/>
                        <a:gd name="T22" fmla="*/ 556 w 1225"/>
                        <a:gd name="T23" fmla="*/ 929 h 1221"/>
                        <a:gd name="T24" fmla="*/ 556 w 1225"/>
                        <a:gd name="T25" fmla="*/ 929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5" h="1221">
                          <a:moveTo>
                            <a:pt x="1225" y="608"/>
                          </a:moveTo>
                          <a:cubicBezTo>
                            <a:pt x="1225" y="274"/>
                            <a:pt x="956" y="0"/>
                            <a:pt x="616" y="0"/>
                          </a:cubicBezTo>
                          <a:cubicBezTo>
                            <a:pt x="275" y="0"/>
                            <a:pt x="0" y="274"/>
                            <a:pt x="0" y="608"/>
                          </a:cubicBezTo>
                          <a:cubicBezTo>
                            <a:pt x="0" y="947"/>
                            <a:pt x="275" y="1221"/>
                            <a:pt x="616" y="1221"/>
                          </a:cubicBezTo>
                          <a:cubicBezTo>
                            <a:pt x="956" y="1221"/>
                            <a:pt x="1225" y="947"/>
                            <a:pt x="1225" y="608"/>
                          </a:cubicBezTo>
                          <a:close/>
                          <a:moveTo>
                            <a:pt x="556" y="929"/>
                          </a:moveTo>
                          <a:cubicBezTo>
                            <a:pt x="287" y="721"/>
                            <a:pt x="287" y="721"/>
                            <a:pt x="287" y="721"/>
                          </a:cubicBezTo>
                          <a:cubicBezTo>
                            <a:pt x="412" y="560"/>
                            <a:pt x="412" y="560"/>
                            <a:pt x="412" y="560"/>
                          </a:cubicBezTo>
                          <a:cubicBezTo>
                            <a:pt x="592" y="697"/>
                            <a:pt x="592" y="697"/>
                            <a:pt x="592" y="697"/>
                          </a:cubicBezTo>
                          <a:cubicBezTo>
                            <a:pt x="878" y="334"/>
                            <a:pt x="878" y="334"/>
                            <a:pt x="878" y="334"/>
                          </a:cubicBezTo>
                          <a:cubicBezTo>
                            <a:pt x="968" y="405"/>
                            <a:pt x="968" y="405"/>
                            <a:pt x="968" y="405"/>
                          </a:cubicBezTo>
                          <a:cubicBezTo>
                            <a:pt x="556" y="929"/>
                            <a:pt x="556" y="929"/>
                            <a:pt x="556" y="929"/>
                          </a:cubicBezTo>
                          <a:cubicBezTo>
                            <a:pt x="556" y="929"/>
                            <a:pt x="556" y="929"/>
                            <a:pt x="556" y="92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114" name="Oval 113"/>
                  <p:cNvSpPr/>
                  <p:nvPr/>
                </p:nvSpPr>
                <p:spPr bwMode="auto">
                  <a:xfrm>
                    <a:off x="-755448" y="2577184"/>
                    <a:ext cx="3850106" cy="3850106"/>
                  </a:xfrm>
                  <a:prstGeom prst="ellips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2" name="Freeform 681"/>
                <p:cNvSpPr>
                  <a:spLocks noEditPoints="1"/>
                </p:cNvSpPr>
                <p:nvPr/>
              </p:nvSpPr>
              <p:spPr bwMode="auto">
                <a:xfrm>
                  <a:off x="46348" y="2786188"/>
                  <a:ext cx="2121852" cy="3197640"/>
                </a:xfrm>
                <a:custGeom>
                  <a:avLst/>
                  <a:gdLst>
                    <a:gd name="T0" fmla="*/ 110 w 181"/>
                    <a:gd name="T1" fmla="*/ 116 h 273"/>
                    <a:gd name="T2" fmla="*/ 110 w 181"/>
                    <a:gd name="T3" fmla="*/ 71 h 273"/>
                    <a:gd name="T4" fmla="*/ 134 w 181"/>
                    <a:gd name="T5" fmla="*/ 97 h 273"/>
                    <a:gd name="T6" fmla="*/ 177 w 181"/>
                    <a:gd name="T7" fmla="*/ 97 h 273"/>
                    <a:gd name="T8" fmla="*/ 110 w 181"/>
                    <a:gd name="T9" fmla="*/ 29 h 273"/>
                    <a:gd name="T10" fmla="*/ 110 w 181"/>
                    <a:gd name="T11" fmla="*/ 0 h 273"/>
                    <a:gd name="T12" fmla="*/ 69 w 181"/>
                    <a:gd name="T13" fmla="*/ 0 h 273"/>
                    <a:gd name="T14" fmla="*/ 69 w 181"/>
                    <a:gd name="T15" fmla="*/ 29 h 273"/>
                    <a:gd name="T16" fmla="*/ 4 w 181"/>
                    <a:gd name="T17" fmla="*/ 93 h 273"/>
                    <a:gd name="T18" fmla="*/ 69 w 181"/>
                    <a:gd name="T19" fmla="*/ 152 h 273"/>
                    <a:gd name="T20" fmla="*/ 69 w 181"/>
                    <a:gd name="T21" fmla="*/ 201 h 273"/>
                    <a:gd name="T22" fmla="*/ 43 w 181"/>
                    <a:gd name="T23" fmla="*/ 168 h 273"/>
                    <a:gd name="T24" fmla="*/ 0 w 181"/>
                    <a:gd name="T25" fmla="*/ 168 h 273"/>
                    <a:gd name="T26" fmla="*/ 69 w 181"/>
                    <a:gd name="T27" fmla="*/ 243 h 273"/>
                    <a:gd name="T28" fmla="*/ 69 w 181"/>
                    <a:gd name="T29" fmla="*/ 273 h 273"/>
                    <a:gd name="T30" fmla="*/ 110 w 181"/>
                    <a:gd name="T31" fmla="*/ 273 h 273"/>
                    <a:gd name="T32" fmla="*/ 110 w 181"/>
                    <a:gd name="T33" fmla="*/ 243 h 273"/>
                    <a:gd name="T34" fmla="*/ 181 w 181"/>
                    <a:gd name="T35" fmla="*/ 175 h 273"/>
                    <a:gd name="T36" fmla="*/ 110 w 181"/>
                    <a:gd name="T37" fmla="*/ 116 h 273"/>
                    <a:gd name="T38" fmla="*/ 70 w 181"/>
                    <a:gd name="T39" fmla="*/ 108 h 273"/>
                    <a:gd name="T40" fmla="*/ 70 w 181"/>
                    <a:gd name="T41" fmla="*/ 71 h 273"/>
                    <a:gd name="T42" fmla="*/ 70 w 181"/>
                    <a:gd name="T43" fmla="*/ 108 h 273"/>
                    <a:gd name="T44" fmla="*/ 111 w 181"/>
                    <a:gd name="T45" fmla="*/ 201 h 273"/>
                    <a:gd name="T46" fmla="*/ 111 w 181"/>
                    <a:gd name="T47" fmla="*/ 159 h 273"/>
                    <a:gd name="T48" fmla="*/ 111 w 181"/>
                    <a:gd name="T49" fmla="*/ 20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273">
                      <a:moveTo>
                        <a:pt x="110" y="116"/>
                      </a:moveTo>
                      <a:cubicBezTo>
                        <a:pt x="110" y="71"/>
                        <a:pt x="110" y="71"/>
                        <a:pt x="110" y="71"/>
                      </a:cubicBezTo>
                      <a:cubicBezTo>
                        <a:pt x="123" y="72"/>
                        <a:pt x="133" y="84"/>
                        <a:pt x="134" y="97"/>
                      </a:cubicBezTo>
                      <a:cubicBezTo>
                        <a:pt x="177" y="97"/>
                        <a:pt x="177" y="97"/>
                        <a:pt x="177" y="97"/>
                      </a:cubicBezTo>
                      <a:cubicBezTo>
                        <a:pt x="177" y="54"/>
                        <a:pt x="137" y="31"/>
                        <a:pt x="110" y="29"/>
                      </a:cubicBezTo>
                      <a:cubicBezTo>
                        <a:pt x="110" y="0"/>
                        <a:pt x="110" y="0"/>
                        <a:pt x="110" y="0"/>
                      </a:cubicBezTo>
                      <a:cubicBezTo>
                        <a:pt x="69" y="0"/>
                        <a:pt x="69" y="0"/>
                        <a:pt x="69" y="0"/>
                      </a:cubicBezTo>
                      <a:cubicBezTo>
                        <a:pt x="69" y="29"/>
                        <a:pt x="69" y="29"/>
                        <a:pt x="69" y="29"/>
                      </a:cubicBezTo>
                      <a:cubicBezTo>
                        <a:pt x="57" y="29"/>
                        <a:pt x="4" y="44"/>
                        <a:pt x="4" y="93"/>
                      </a:cubicBezTo>
                      <a:cubicBezTo>
                        <a:pt x="4" y="136"/>
                        <a:pt x="43" y="148"/>
                        <a:pt x="69" y="152"/>
                      </a:cubicBezTo>
                      <a:cubicBezTo>
                        <a:pt x="69" y="201"/>
                        <a:pt x="69" y="201"/>
                        <a:pt x="69" y="201"/>
                      </a:cubicBezTo>
                      <a:cubicBezTo>
                        <a:pt x="50" y="196"/>
                        <a:pt x="46" y="180"/>
                        <a:pt x="43" y="168"/>
                      </a:cubicBezTo>
                      <a:cubicBezTo>
                        <a:pt x="0" y="168"/>
                        <a:pt x="0" y="168"/>
                        <a:pt x="0" y="168"/>
                      </a:cubicBezTo>
                      <a:cubicBezTo>
                        <a:pt x="3" y="217"/>
                        <a:pt x="46" y="239"/>
                        <a:pt x="69" y="243"/>
                      </a:cubicBezTo>
                      <a:cubicBezTo>
                        <a:pt x="69" y="273"/>
                        <a:pt x="69" y="273"/>
                        <a:pt x="69" y="273"/>
                      </a:cubicBezTo>
                      <a:cubicBezTo>
                        <a:pt x="110" y="273"/>
                        <a:pt x="110" y="273"/>
                        <a:pt x="110" y="273"/>
                      </a:cubicBezTo>
                      <a:cubicBezTo>
                        <a:pt x="110" y="243"/>
                        <a:pt x="110" y="243"/>
                        <a:pt x="110" y="243"/>
                      </a:cubicBezTo>
                      <a:cubicBezTo>
                        <a:pt x="143" y="242"/>
                        <a:pt x="181" y="214"/>
                        <a:pt x="181" y="175"/>
                      </a:cubicBezTo>
                      <a:cubicBezTo>
                        <a:pt x="181" y="131"/>
                        <a:pt x="143" y="119"/>
                        <a:pt x="110" y="116"/>
                      </a:cubicBezTo>
                      <a:close/>
                      <a:moveTo>
                        <a:pt x="70" y="108"/>
                      </a:moveTo>
                      <a:cubicBezTo>
                        <a:pt x="41" y="108"/>
                        <a:pt x="40" y="76"/>
                        <a:pt x="70" y="71"/>
                      </a:cubicBezTo>
                      <a:lnTo>
                        <a:pt x="70" y="108"/>
                      </a:lnTo>
                      <a:close/>
                      <a:moveTo>
                        <a:pt x="111" y="201"/>
                      </a:moveTo>
                      <a:cubicBezTo>
                        <a:pt x="111" y="159"/>
                        <a:pt x="111" y="159"/>
                        <a:pt x="111" y="159"/>
                      </a:cubicBezTo>
                      <a:cubicBezTo>
                        <a:pt x="146" y="160"/>
                        <a:pt x="150" y="196"/>
                        <a:pt x="111" y="201"/>
                      </a:cubicBezTo>
                      <a:close/>
                    </a:path>
                  </a:pathLst>
                </a:custGeom>
                <a:solidFill>
                  <a:srgbClr val="E8E8E8"/>
                </a:solidFill>
                <a:ln>
                  <a:noFill/>
                </a:ln>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sp>
            <p:nvSpPr>
              <p:cNvPr id="103" name="Freeform 31"/>
              <p:cNvSpPr>
                <a:spLocks noEditPoints="1"/>
              </p:cNvSpPr>
              <p:nvPr/>
            </p:nvSpPr>
            <p:spPr bwMode="auto">
              <a:xfrm>
                <a:off x="4362903" y="3566296"/>
                <a:ext cx="582544" cy="590070"/>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4" name="Freeform 9"/>
              <p:cNvSpPr>
                <a:spLocks noEditPoints="1"/>
              </p:cNvSpPr>
              <p:nvPr/>
            </p:nvSpPr>
            <p:spPr bwMode="auto">
              <a:xfrm>
                <a:off x="5260688" y="3550896"/>
                <a:ext cx="620418" cy="620869"/>
              </a:xfrm>
              <a:custGeom>
                <a:avLst/>
                <a:gdLst>
                  <a:gd name="T0" fmla="*/ 2198 w 2440"/>
                  <a:gd name="T1" fmla="*/ 928 h 2440"/>
                  <a:gd name="T2" fmla="*/ 2206 w 2440"/>
                  <a:gd name="T3" fmla="*/ 1043 h 2440"/>
                  <a:gd name="T4" fmla="*/ 2150 w 2440"/>
                  <a:gd name="T5" fmla="*/ 1227 h 2440"/>
                  <a:gd name="T6" fmla="*/ 2113 w 2440"/>
                  <a:gd name="T7" fmla="*/ 1014 h 2440"/>
                  <a:gd name="T8" fmla="*/ 2029 w 2440"/>
                  <a:gd name="T9" fmla="*/ 1048 h 2440"/>
                  <a:gd name="T10" fmla="*/ 1992 w 2440"/>
                  <a:gd name="T11" fmla="*/ 1261 h 2440"/>
                  <a:gd name="T12" fmla="*/ 2048 w 2440"/>
                  <a:gd name="T13" fmla="*/ 1234 h 2440"/>
                  <a:gd name="T14" fmla="*/ 2058 w 2440"/>
                  <a:gd name="T15" fmla="*/ 1588 h 2440"/>
                  <a:gd name="T16" fmla="*/ 2113 w 2440"/>
                  <a:gd name="T17" fmla="*/ 1308 h 2440"/>
                  <a:gd name="T18" fmla="*/ 2145 w 2440"/>
                  <a:gd name="T19" fmla="*/ 1557 h 2440"/>
                  <a:gd name="T20" fmla="*/ 2216 w 2440"/>
                  <a:gd name="T21" fmla="*/ 1553 h 2440"/>
                  <a:gd name="T22" fmla="*/ 2187 w 2440"/>
                  <a:gd name="T23" fmla="*/ 1103 h 2440"/>
                  <a:gd name="T24" fmla="*/ 2274 w 2440"/>
                  <a:gd name="T25" fmla="*/ 1233 h 2440"/>
                  <a:gd name="T26" fmla="*/ 1502 w 2440"/>
                  <a:gd name="T27" fmla="*/ 259 h 2440"/>
                  <a:gd name="T28" fmla="*/ 1246 w 2440"/>
                  <a:gd name="T29" fmla="*/ 517 h 2440"/>
                  <a:gd name="T30" fmla="*/ 1646 w 2440"/>
                  <a:gd name="T31" fmla="*/ 1894 h 2440"/>
                  <a:gd name="T32" fmla="*/ 1499 w 2440"/>
                  <a:gd name="T33" fmla="*/ 1340 h 2440"/>
                  <a:gd name="T34" fmla="*/ 1571 w 2440"/>
                  <a:gd name="T35" fmla="*/ 1267 h 2440"/>
                  <a:gd name="T36" fmla="*/ 1527 w 2440"/>
                  <a:gd name="T37" fmla="*/ 639 h 2440"/>
                  <a:gd name="T38" fmla="*/ 1344 w 2440"/>
                  <a:gd name="T39" fmla="*/ 1244 h 2440"/>
                  <a:gd name="T40" fmla="*/ 1222 w 2440"/>
                  <a:gd name="T41" fmla="*/ 543 h 2440"/>
                  <a:gd name="T42" fmla="*/ 946 w 2440"/>
                  <a:gd name="T43" fmla="*/ 655 h 2440"/>
                  <a:gd name="T44" fmla="*/ 825 w 2440"/>
                  <a:gd name="T45" fmla="*/ 1357 h 2440"/>
                  <a:gd name="T46" fmla="*/ 1008 w 2440"/>
                  <a:gd name="T47" fmla="*/ 1266 h 2440"/>
                  <a:gd name="T48" fmla="*/ 694 w 2440"/>
                  <a:gd name="T49" fmla="*/ 2021 h 2440"/>
                  <a:gd name="T50" fmla="*/ 298 w 2440"/>
                  <a:gd name="T51" fmla="*/ 2101 h 2440"/>
                  <a:gd name="T52" fmla="*/ 902 w 2440"/>
                  <a:gd name="T53" fmla="*/ 2417 h 2440"/>
                  <a:gd name="T54" fmla="*/ 1914 w 2440"/>
                  <a:gd name="T55" fmla="*/ 2339 h 2440"/>
                  <a:gd name="T56" fmla="*/ 1237 w 2440"/>
                  <a:gd name="T57" fmla="*/ 2216 h 2440"/>
                  <a:gd name="T58" fmla="*/ 1249 w 2440"/>
                  <a:gd name="T59" fmla="*/ 1507 h 2440"/>
                  <a:gd name="T60" fmla="*/ 1237 w 2440"/>
                  <a:gd name="T61" fmla="*/ 2216 h 2440"/>
                  <a:gd name="T62" fmla="*/ 2213 w 2440"/>
                  <a:gd name="T63" fmla="*/ 1643 h 2440"/>
                  <a:gd name="T64" fmla="*/ 2117 w 2440"/>
                  <a:gd name="T65" fmla="*/ 1653 h 2440"/>
                  <a:gd name="T66" fmla="*/ 1988 w 2440"/>
                  <a:gd name="T67" fmla="*/ 1510 h 2440"/>
                  <a:gd name="T68" fmla="*/ 2440 w 2440"/>
                  <a:gd name="T69" fmla="*/ 1615 h 2440"/>
                  <a:gd name="T70" fmla="*/ 244 w 2440"/>
                  <a:gd name="T71" fmla="*/ 928 h 2440"/>
                  <a:gd name="T72" fmla="*/ 322 w 2440"/>
                  <a:gd name="T73" fmla="*/ 1006 h 2440"/>
                  <a:gd name="T74" fmla="*/ 371 w 2440"/>
                  <a:gd name="T75" fmla="*/ 1022 h 2440"/>
                  <a:gd name="T76" fmla="*/ 323 w 2440"/>
                  <a:gd name="T77" fmla="*/ 1262 h 2440"/>
                  <a:gd name="T78" fmla="*/ 272 w 2440"/>
                  <a:gd name="T79" fmla="*/ 1022 h 2440"/>
                  <a:gd name="T80" fmla="*/ 166 w 2440"/>
                  <a:gd name="T81" fmla="*/ 1232 h 2440"/>
                  <a:gd name="T82" fmla="*/ 221 w 2440"/>
                  <a:gd name="T83" fmla="*/ 1235 h 2440"/>
                  <a:gd name="T84" fmla="*/ 249 w 2440"/>
                  <a:gd name="T85" fmla="*/ 1237 h 2440"/>
                  <a:gd name="T86" fmla="*/ 263 w 2440"/>
                  <a:gd name="T87" fmla="*/ 1589 h 2440"/>
                  <a:gd name="T88" fmla="*/ 323 w 2440"/>
                  <a:gd name="T89" fmla="*/ 1307 h 2440"/>
                  <a:gd name="T90" fmla="*/ 382 w 2440"/>
                  <a:gd name="T91" fmla="*/ 1591 h 2440"/>
                  <a:gd name="T92" fmla="*/ 399 w 2440"/>
                  <a:gd name="T93" fmla="*/ 1256 h 2440"/>
                  <a:gd name="T94" fmla="*/ 420 w 2440"/>
                  <a:gd name="T95" fmla="*/ 1234 h 2440"/>
                  <a:gd name="T96" fmla="*/ 407 w 2440"/>
                  <a:gd name="T97" fmla="*/ 1043 h 2440"/>
                  <a:gd name="T98" fmla="*/ 415 w 2440"/>
                  <a:gd name="T99" fmla="*/ 1643 h 2440"/>
                  <a:gd name="T100" fmla="*/ 319 w 2440"/>
                  <a:gd name="T101" fmla="*/ 1653 h 2440"/>
                  <a:gd name="T102" fmla="*/ 190 w 2440"/>
                  <a:gd name="T103" fmla="*/ 1510 h 2440"/>
                  <a:gd name="T104" fmla="*/ 642 w 2440"/>
                  <a:gd name="T105" fmla="*/ 1615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0" h="2440">
                    <a:moveTo>
                      <a:pt x="2043" y="928"/>
                    </a:moveTo>
                    <a:cubicBezTo>
                      <a:pt x="2043" y="884"/>
                      <a:pt x="2077" y="849"/>
                      <a:pt x="2120" y="849"/>
                    </a:cubicBezTo>
                    <a:cubicBezTo>
                      <a:pt x="2163" y="849"/>
                      <a:pt x="2198" y="884"/>
                      <a:pt x="2198" y="928"/>
                    </a:cubicBezTo>
                    <a:cubicBezTo>
                      <a:pt x="2198" y="971"/>
                      <a:pt x="2163" y="1006"/>
                      <a:pt x="2120" y="1006"/>
                    </a:cubicBezTo>
                    <a:cubicBezTo>
                      <a:pt x="2077" y="1006"/>
                      <a:pt x="2043" y="971"/>
                      <a:pt x="2043" y="928"/>
                    </a:cubicBezTo>
                    <a:close/>
                    <a:moveTo>
                      <a:pt x="2206" y="1043"/>
                    </a:moveTo>
                    <a:cubicBezTo>
                      <a:pt x="2194" y="1035"/>
                      <a:pt x="2183" y="1027"/>
                      <a:pt x="2169" y="1022"/>
                    </a:cubicBezTo>
                    <a:cubicBezTo>
                      <a:pt x="2156" y="1018"/>
                      <a:pt x="2143" y="1015"/>
                      <a:pt x="2130" y="1014"/>
                    </a:cubicBezTo>
                    <a:cubicBezTo>
                      <a:pt x="2150" y="1227"/>
                      <a:pt x="2150" y="1227"/>
                      <a:pt x="2150" y="1227"/>
                    </a:cubicBezTo>
                    <a:cubicBezTo>
                      <a:pt x="2121" y="1262"/>
                      <a:pt x="2121" y="1262"/>
                      <a:pt x="2121" y="1262"/>
                    </a:cubicBezTo>
                    <a:cubicBezTo>
                      <a:pt x="2088" y="1227"/>
                      <a:pt x="2088" y="1227"/>
                      <a:pt x="2088" y="1227"/>
                    </a:cubicBezTo>
                    <a:cubicBezTo>
                      <a:pt x="2113" y="1014"/>
                      <a:pt x="2113" y="1014"/>
                      <a:pt x="2113" y="1014"/>
                    </a:cubicBezTo>
                    <a:cubicBezTo>
                      <a:pt x="2098" y="1015"/>
                      <a:pt x="2084" y="1017"/>
                      <a:pt x="2070" y="1022"/>
                    </a:cubicBezTo>
                    <a:cubicBezTo>
                      <a:pt x="2065" y="1024"/>
                      <a:pt x="2059" y="1026"/>
                      <a:pt x="2054" y="1029"/>
                    </a:cubicBezTo>
                    <a:cubicBezTo>
                      <a:pt x="2045" y="1035"/>
                      <a:pt x="2037" y="1041"/>
                      <a:pt x="2029" y="1048"/>
                    </a:cubicBezTo>
                    <a:cubicBezTo>
                      <a:pt x="1990" y="1083"/>
                      <a:pt x="1969" y="1143"/>
                      <a:pt x="1965" y="1232"/>
                    </a:cubicBezTo>
                    <a:cubicBezTo>
                      <a:pt x="1964" y="1248"/>
                      <a:pt x="1976" y="1261"/>
                      <a:pt x="1991" y="1261"/>
                    </a:cubicBezTo>
                    <a:cubicBezTo>
                      <a:pt x="1991" y="1261"/>
                      <a:pt x="1992" y="1261"/>
                      <a:pt x="1992" y="1261"/>
                    </a:cubicBezTo>
                    <a:cubicBezTo>
                      <a:pt x="2007" y="1261"/>
                      <a:pt x="2019" y="1250"/>
                      <a:pt x="2020" y="1235"/>
                    </a:cubicBezTo>
                    <a:cubicBezTo>
                      <a:pt x="2023" y="1175"/>
                      <a:pt x="2034" y="1130"/>
                      <a:pt x="2054" y="1103"/>
                    </a:cubicBezTo>
                    <a:cubicBezTo>
                      <a:pt x="2052" y="1131"/>
                      <a:pt x="2050" y="1182"/>
                      <a:pt x="2048" y="1234"/>
                    </a:cubicBezTo>
                    <a:cubicBezTo>
                      <a:pt x="2048" y="1235"/>
                      <a:pt x="2047" y="1236"/>
                      <a:pt x="2047" y="1237"/>
                    </a:cubicBezTo>
                    <a:cubicBezTo>
                      <a:pt x="2025" y="1550"/>
                      <a:pt x="2025" y="1550"/>
                      <a:pt x="2025" y="1550"/>
                    </a:cubicBezTo>
                    <a:cubicBezTo>
                      <a:pt x="2024" y="1570"/>
                      <a:pt x="2039" y="1587"/>
                      <a:pt x="2058" y="1588"/>
                    </a:cubicBezTo>
                    <a:cubicBezTo>
                      <a:pt x="2059" y="1589"/>
                      <a:pt x="2060" y="1589"/>
                      <a:pt x="2061" y="1589"/>
                    </a:cubicBezTo>
                    <a:cubicBezTo>
                      <a:pt x="2079" y="1589"/>
                      <a:pt x="2095" y="1574"/>
                      <a:pt x="2096" y="1555"/>
                    </a:cubicBezTo>
                    <a:cubicBezTo>
                      <a:pt x="2113" y="1308"/>
                      <a:pt x="2113" y="1308"/>
                      <a:pt x="2113" y="1308"/>
                    </a:cubicBezTo>
                    <a:cubicBezTo>
                      <a:pt x="2116" y="1308"/>
                      <a:pt x="2119" y="1307"/>
                      <a:pt x="2121" y="1307"/>
                    </a:cubicBezTo>
                    <a:cubicBezTo>
                      <a:pt x="2124" y="1307"/>
                      <a:pt x="2126" y="1308"/>
                      <a:pt x="2129" y="1308"/>
                    </a:cubicBezTo>
                    <a:cubicBezTo>
                      <a:pt x="2145" y="1557"/>
                      <a:pt x="2145" y="1557"/>
                      <a:pt x="2145" y="1557"/>
                    </a:cubicBezTo>
                    <a:cubicBezTo>
                      <a:pt x="2146" y="1576"/>
                      <a:pt x="2162" y="1591"/>
                      <a:pt x="2180" y="1591"/>
                    </a:cubicBezTo>
                    <a:cubicBezTo>
                      <a:pt x="2181" y="1591"/>
                      <a:pt x="2182" y="1591"/>
                      <a:pt x="2183" y="1591"/>
                    </a:cubicBezTo>
                    <a:cubicBezTo>
                      <a:pt x="2202" y="1589"/>
                      <a:pt x="2217" y="1572"/>
                      <a:pt x="2216" y="1553"/>
                    </a:cubicBezTo>
                    <a:cubicBezTo>
                      <a:pt x="2197" y="1256"/>
                      <a:pt x="2197" y="1256"/>
                      <a:pt x="2197" y="1256"/>
                    </a:cubicBezTo>
                    <a:cubicBezTo>
                      <a:pt x="2197" y="1255"/>
                      <a:pt x="2196" y="1253"/>
                      <a:pt x="2196" y="1252"/>
                    </a:cubicBezTo>
                    <a:cubicBezTo>
                      <a:pt x="2195" y="1206"/>
                      <a:pt x="2189" y="1139"/>
                      <a:pt x="2187" y="1103"/>
                    </a:cubicBezTo>
                    <a:cubicBezTo>
                      <a:pt x="2206" y="1130"/>
                      <a:pt x="2218" y="1174"/>
                      <a:pt x="2219" y="1234"/>
                    </a:cubicBezTo>
                    <a:cubicBezTo>
                      <a:pt x="2219" y="1249"/>
                      <a:pt x="2231" y="1261"/>
                      <a:pt x="2247" y="1261"/>
                    </a:cubicBezTo>
                    <a:cubicBezTo>
                      <a:pt x="2262" y="1261"/>
                      <a:pt x="2274" y="1248"/>
                      <a:pt x="2274" y="1233"/>
                    </a:cubicBezTo>
                    <a:cubicBezTo>
                      <a:pt x="2272" y="1141"/>
                      <a:pt x="2249" y="1077"/>
                      <a:pt x="2206" y="1043"/>
                    </a:cubicBezTo>
                    <a:close/>
                    <a:moveTo>
                      <a:pt x="1246" y="517"/>
                    </a:moveTo>
                    <a:cubicBezTo>
                      <a:pt x="1387" y="517"/>
                      <a:pt x="1502" y="401"/>
                      <a:pt x="1502" y="259"/>
                    </a:cubicBezTo>
                    <a:cubicBezTo>
                      <a:pt x="1502" y="116"/>
                      <a:pt x="1387" y="0"/>
                      <a:pt x="1246" y="0"/>
                    </a:cubicBezTo>
                    <a:cubicBezTo>
                      <a:pt x="1105" y="0"/>
                      <a:pt x="991" y="116"/>
                      <a:pt x="991" y="259"/>
                    </a:cubicBezTo>
                    <a:cubicBezTo>
                      <a:pt x="991" y="402"/>
                      <a:pt x="1105" y="517"/>
                      <a:pt x="1246" y="517"/>
                    </a:cubicBezTo>
                    <a:close/>
                    <a:moveTo>
                      <a:pt x="2188" y="2101"/>
                    </a:moveTo>
                    <a:cubicBezTo>
                      <a:pt x="2188" y="1965"/>
                      <a:pt x="1960" y="1848"/>
                      <a:pt x="1635" y="1795"/>
                    </a:cubicBezTo>
                    <a:cubicBezTo>
                      <a:pt x="1646" y="1894"/>
                      <a:pt x="1646" y="1894"/>
                      <a:pt x="1646" y="1894"/>
                    </a:cubicBezTo>
                    <a:cubicBezTo>
                      <a:pt x="1729" y="1929"/>
                      <a:pt x="1780" y="1973"/>
                      <a:pt x="1780" y="2021"/>
                    </a:cubicBezTo>
                    <a:cubicBezTo>
                      <a:pt x="1780" y="2086"/>
                      <a:pt x="1690" y="2143"/>
                      <a:pt x="1553" y="2178"/>
                    </a:cubicBezTo>
                    <a:cubicBezTo>
                      <a:pt x="1499" y="1340"/>
                      <a:pt x="1499" y="1340"/>
                      <a:pt x="1499" y="1340"/>
                    </a:cubicBezTo>
                    <a:cubicBezTo>
                      <a:pt x="1499" y="1335"/>
                      <a:pt x="1498" y="1330"/>
                      <a:pt x="1497" y="1325"/>
                    </a:cubicBezTo>
                    <a:cubicBezTo>
                      <a:pt x="1491" y="1176"/>
                      <a:pt x="1474" y="955"/>
                      <a:pt x="1465" y="835"/>
                    </a:cubicBezTo>
                    <a:cubicBezTo>
                      <a:pt x="1530" y="923"/>
                      <a:pt x="1567" y="1070"/>
                      <a:pt x="1571" y="1267"/>
                    </a:cubicBezTo>
                    <a:cubicBezTo>
                      <a:pt x="1572" y="1317"/>
                      <a:pt x="1612" y="1357"/>
                      <a:pt x="1663" y="1357"/>
                    </a:cubicBezTo>
                    <a:cubicBezTo>
                      <a:pt x="1713" y="1356"/>
                      <a:pt x="1752" y="1314"/>
                      <a:pt x="1751" y="1264"/>
                    </a:cubicBezTo>
                    <a:cubicBezTo>
                      <a:pt x="1745" y="961"/>
                      <a:pt x="1670" y="751"/>
                      <a:pt x="1527" y="639"/>
                    </a:cubicBezTo>
                    <a:cubicBezTo>
                      <a:pt x="1490" y="610"/>
                      <a:pt x="1452" y="585"/>
                      <a:pt x="1407" y="569"/>
                    </a:cubicBezTo>
                    <a:cubicBezTo>
                      <a:pt x="1365" y="555"/>
                      <a:pt x="1322" y="547"/>
                      <a:pt x="1278" y="544"/>
                    </a:cubicBezTo>
                    <a:cubicBezTo>
                      <a:pt x="1344" y="1244"/>
                      <a:pt x="1344" y="1244"/>
                      <a:pt x="1344" y="1244"/>
                    </a:cubicBezTo>
                    <a:cubicBezTo>
                      <a:pt x="1249" y="1357"/>
                      <a:pt x="1249" y="1357"/>
                      <a:pt x="1249" y="1357"/>
                    </a:cubicBezTo>
                    <a:cubicBezTo>
                      <a:pt x="1140" y="1244"/>
                      <a:pt x="1140" y="1244"/>
                      <a:pt x="1140" y="1244"/>
                    </a:cubicBezTo>
                    <a:cubicBezTo>
                      <a:pt x="1222" y="543"/>
                      <a:pt x="1222" y="543"/>
                      <a:pt x="1222" y="543"/>
                    </a:cubicBezTo>
                    <a:cubicBezTo>
                      <a:pt x="1175" y="544"/>
                      <a:pt x="1127" y="552"/>
                      <a:pt x="1082" y="568"/>
                    </a:cubicBezTo>
                    <a:cubicBezTo>
                      <a:pt x="1063" y="575"/>
                      <a:pt x="1045" y="583"/>
                      <a:pt x="1028" y="593"/>
                    </a:cubicBezTo>
                    <a:cubicBezTo>
                      <a:pt x="999" y="611"/>
                      <a:pt x="972" y="632"/>
                      <a:pt x="946" y="655"/>
                    </a:cubicBezTo>
                    <a:cubicBezTo>
                      <a:pt x="818" y="769"/>
                      <a:pt x="749" y="967"/>
                      <a:pt x="735" y="1261"/>
                    </a:cubicBezTo>
                    <a:cubicBezTo>
                      <a:pt x="732" y="1311"/>
                      <a:pt x="771" y="1354"/>
                      <a:pt x="820" y="1357"/>
                    </a:cubicBezTo>
                    <a:cubicBezTo>
                      <a:pt x="822" y="1357"/>
                      <a:pt x="823" y="1357"/>
                      <a:pt x="825" y="1357"/>
                    </a:cubicBezTo>
                    <a:cubicBezTo>
                      <a:pt x="873" y="1357"/>
                      <a:pt x="913" y="1319"/>
                      <a:pt x="915" y="1270"/>
                    </a:cubicBezTo>
                    <a:cubicBezTo>
                      <a:pt x="925" y="1071"/>
                      <a:pt x="964" y="923"/>
                      <a:pt x="1028" y="835"/>
                    </a:cubicBezTo>
                    <a:cubicBezTo>
                      <a:pt x="1023" y="927"/>
                      <a:pt x="1015" y="1095"/>
                      <a:pt x="1008" y="1266"/>
                    </a:cubicBezTo>
                    <a:cubicBezTo>
                      <a:pt x="1007" y="1270"/>
                      <a:pt x="1006" y="1272"/>
                      <a:pt x="1006" y="1276"/>
                    </a:cubicBezTo>
                    <a:cubicBezTo>
                      <a:pt x="943" y="2185"/>
                      <a:pt x="943" y="2185"/>
                      <a:pt x="943" y="2185"/>
                    </a:cubicBezTo>
                    <a:cubicBezTo>
                      <a:pt x="794" y="2150"/>
                      <a:pt x="694" y="2090"/>
                      <a:pt x="694" y="2021"/>
                    </a:cubicBezTo>
                    <a:cubicBezTo>
                      <a:pt x="694" y="1969"/>
                      <a:pt x="754" y="1921"/>
                      <a:pt x="850" y="1886"/>
                    </a:cubicBezTo>
                    <a:cubicBezTo>
                      <a:pt x="857" y="1794"/>
                      <a:pt x="857" y="1794"/>
                      <a:pt x="857" y="1794"/>
                    </a:cubicBezTo>
                    <a:cubicBezTo>
                      <a:pt x="528" y="1847"/>
                      <a:pt x="298" y="1964"/>
                      <a:pt x="298" y="2101"/>
                    </a:cubicBezTo>
                    <a:cubicBezTo>
                      <a:pt x="298" y="2211"/>
                      <a:pt x="427" y="2279"/>
                      <a:pt x="513" y="2316"/>
                    </a:cubicBezTo>
                    <a:cubicBezTo>
                      <a:pt x="590" y="2350"/>
                      <a:pt x="672" y="2373"/>
                      <a:pt x="754" y="2391"/>
                    </a:cubicBezTo>
                    <a:cubicBezTo>
                      <a:pt x="803" y="2402"/>
                      <a:pt x="852" y="2410"/>
                      <a:pt x="902" y="2417"/>
                    </a:cubicBezTo>
                    <a:cubicBezTo>
                      <a:pt x="1015" y="2433"/>
                      <a:pt x="1128" y="2440"/>
                      <a:pt x="1243" y="2440"/>
                    </a:cubicBezTo>
                    <a:cubicBezTo>
                      <a:pt x="1283" y="2440"/>
                      <a:pt x="1323" y="2439"/>
                      <a:pt x="1363" y="2437"/>
                    </a:cubicBezTo>
                    <a:cubicBezTo>
                      <a:pt x="1548" y="2428"/>
                      <a:pt x="1738" y="2403"/>
                      <a:pt x="1914" y="2339"/>
                    </a:cubicBezTo>
                    <a:cubicBezTo>
                      <a:pt x="2012" y="2304"/>
                      <a:pt x="2165" y="2242"/>
                      <a:pt x="2186" y="2124"/>
                    </a:cubicBezTo>
                    <a:cubicBezTo>
                      <a:pt x="2188" y="2117"/>
                      <a:pt x="2188" y="2109"/>
                      <a:pt x="2188" y="2101"/>
                    </a:cubicBezTo>
                    <a:close/>
                    <a:moveTo>
                      <a:pt x="1237" y="2216"/>
                    </a:moveTo>
                    <a:cubicBezTo>
                      <a:pt x="1216" y="2216"/>
                      <a:pt x="1195" y="2215"/>
                      <a:pt x="1175" y="2214"/>
                    </a:cubicBezTo>
                    <a:cubicBezTo>
                      <a:pt x="1224" y="1512"/>
                      <a:pt x="1224" y="1512"/>
                      <a:pt x="1224" y="1512"/>
                    </a:cubicBezTo>
                    <a:cubicBezTo>
                      <a:pt x="1233" y="1509"/>
                      <a:pt x="1242" y="1507"/>
                      <a:pt x="1249" y="1507"/>
                    </a:cubicBezTo>
                    <a:cubicBezTo>
                      <a:pt x="1258" y="1507"/>
                      <a:pt x="1267" y="1509"/>
                      <a:pt x="1276" y="1510"/>
                    </a:cubicBezTo>
                    <a:cubicBezTo>
                      <a:pt x="1321" y="2212"/>
                      <a:pt x="1321" y="2212"/>
                      <a:pt x="1321" y="2212"/>
                    </a:cubicBezTo>
                    <a:cubicBezTo>
                      <a:pt x="1293" y="2214"/>
                      <a:pt x="1266" y="2216"/>
                      <a:pt x="1237" y="2216"/>
                    </a:cubicBezTo>
                    <a:close/>
                    <a:moveTo>
                      <a:pt x="2256" y="1544"/>
                    </a:moveTo>
                    <a:cubicBezTo>
                      <a:pt x="2284" y="1556"/>
                      <a:pt x="2301" y="1571"/>
                      <a:pt x="2301" y="1587"/>
                    </a:cubicBezTo>
                    <a:cubicBezTo>
                      <a:pt x="2301" y="1611"/>
                      <a:pt x="2266" y="1632"/>
                      <a:pt x="2213" y="1643"/>
                    </a:cubicBezTo>
                    <a:cubicBezTo>
                      <a:pt x="2209" y="1645"/>
                      <a:pt x="2205" y="1646"/>
                      <a:pt x="2200" y="1646"/>
                    </a:cubicBezTo>
                    <a:cubicBezTo>
                      <a:pt x="2199" y="1647"/>
                      <a:pt x="2198" y="1647"/>
                      <a:pt x="2197" y="1647"/>
                    </a:cubicBezTo>
                    <a:cubicBezTo>
                      <a:pt x="2173" y="1651"/>
                      <a:pt x="2146" y="1653"/>
                      <a:pt x="2117" y="1653"/>
                    </a:cubicBezTo>
                    <a:cubicBezTo>
                      <a:pt x="2016" y="1653"/>
                      <a:pt x="1933" y="1624"/>
                      <a:pt x="1933" y="1587"/>
                    </a:cubicBezTo>
                    <a:cubicBezTo>
                      <a:pt x="1933" y="1569"/>
                      <a:pt x="1953" y="1553"/>
                      <a:pt x="1986" y="1541"/>
                    </a:cubicBezTo>
                    <a:cubicBezTo>
                      <a:pt x="1988" y="1510"/>
                      <a:pt x="1988" y="1510"/>
                      <a:pt x="1988" y="1510"/>
                    </a:cubicBezTo>
                    <a:cubicBezTo>
                      <a:pt x="1876" y="1528"/>
                      <a:pt x="1798" y="1568"/>
                      <a:pt x="1798" y="1615"/>
                    </a:cubicBezTo>
                    <a:cubicBezTo>
                      <a:pt x="1798" y="1678"/>
                      <a:pt x="1942" y="1729"/>
                      <a:pt x="2119" y="1729"/>
                    </a:cubicBezTo>
                    <a:cubicBezTo>
                      <a:pt x="2296" y="1729"/>
                      <a:pt x="2440" y="1678"/>
                      <a:pt x="2440" y="1615"/>
                    </a:cubicBezTo>
                    <a:cubicBezTo>
                      <a:pt x="2440" y="1568"/>
                      <a:pt x="2363" y="1529"/>
                      <a:pt x="2252" y="1510"/>
                    </a:cubicBezTo>
                    <a:lnTo>
                      <a:pt x="2256" y="1544"/>
                    </a:lnTo>
                    <a:close/>
                    <a:moveTo>
                      <a:pt x="244" y="928"/>
                    </a:moveTo>
                    <a:cubicBezTo>
                      <a:pt x="244" y="884"/>
                      <a:pt x="279" y="849"/>
                      <a:pt x="322" y="849"/>
                    </a:cubicBezTo>
                    <a:cubicBezTo>
                      <a:pt x="365" y="849"/>
                      <a:pt x="400" y="884"/>
                      <a:pt x="400" y="928"/>
                    </a:cubicBezTo>
                    <a:cubicBezTo>
                      <a:pt x="400" y="971"/>
                      <a:pt x="365" y="1006"/>
                      <a:pt x="322" y="1006"/>
                    </a:cubicBezTo>
                    <a:cubicBezTo>
                      <a:pt x="279" y="1006"/>
                      <a:pt x="244" y="971"/>
                      <a:pt x="244" y="928"/>
                    </a:cubicBezTo>
                    <a:close/>
                    <a:moveTo>
                      <a:pt x="407" y="1043"/>
                    </a:moveTo>
                    <a:cubicBezTo>
                      <a:pt x="396" y="1035"/>
                      <a:pt x="384" y="1027"/>
                      <a:pt x="371" y="1022"/>
                    </a:cubicBezTo>
                    <a:cubicBezTo>
                      <a:pt x="358" y="1018"/>
                      <a:pt x="345" y="1015"/>
                      <a:pt x="332" y="1014"/>
                    </a:cubicBezTo>
                    <a:cubicBezTo>
                      <a:pt x="352" y="1227"/>
                      <a:pt x="352" y="1227"/>
                      <a:pt x="352" y="1227"/>
                    </a:cubicBezTo>
                    <a:cubicBezTo>
                      <a:pt x="323" y="1262"/>
                      <a:pt x="323" y="1262"/>
                      <a:pt x="323" y="1262"/>
                    </a:cubicBezTo>
                    <a:cubicBezTo>
                      <a:pt x="290" y="1227"/>
                      <a:pt x="290" y="1227"/>
                      <a:pt x="290" y="1227"/>
                    </a:cubicBezTo>
                    <a:cubicBezTo>
                      <a:pt x="315" y="1014"/>
                      <a:pt x="315" y="1014"/>
                      <a:pt x="315" y="1014"/>
                    </a:cubicBezTo>
                    <a:cubicBezTo>
                      <a:pt x="300" y="1015"/>
                      <a:pt x="286" y="1017"/>
                      <a:pt x="272" y="1022"/>
                    </a:cubicBezTo>
                    <a:cubicBezTo>
                      <a:pt x="266" y="1024"/>
                      <a:pt x="261" y="1026"/>
                      <a:pt x="256" y="1029"/>
                    </a:cubicBezTo>
                    <a:cubicBezTo>
                      <a:pt x="247" y="1035"/>
                      <a:pt x="238" y="1041"/>
                      <a:pt x="231" y="1048"/>
                    </a:cubicBezTo>
                    <a:cubicBezTo>
                      <a:pt x="192" y="1083"/>
                      <a:pt x="171" y="1143"/>
                      <a:pt x="166" y="1232"/>
                    </a:cubicBezTo>
                    <a:cubicBezTo>
                      <a:pt x="166" y="1248"/>
                      <a:pt x="177" y="1261"/>
                      <a:pt x="192" y="1261"/>
                    </a:cubicBezTo>
                    <a:cubicBezTo>
                      <a:pt x="193" y="1261"/>
                      <a:pt x="193" y="1261"/>
                      <a:pt x="194" y="1261"/>
                    </a:cubicBezTo>
                    <a:cubicBezTo>
                      <a:pt x="208" y="1261"/>
                      <a:pt x="220" y="1250"/>
                      <a:pt x="221" y="1235"/>
                    </a:cubicBezTo>
                    <a:cubicBezTo>
                      <a:pt x="224" y="1175"/>
                      <a:pt x="236" y="1130"/>
                      <a:pt x="255" y="1103"/>
                    </a:cubicBezTo>
                    <a:cubicBezTo>
                      <a:pt x="254" y="1131"/>
                      <a:pt x="252" y="1182"/>
                      <a:pt x="249" y="1234"/>
                    </a:cubicBezTo>
                    <a:cubicBezTo>
                      <a:pt x="249" y="1235"/>
                      <a:pt x="249" y="1236"/>
                      <a:pt x="249" y="1237"/>
                    </a:cubicBezTo>
                    <a:cubicBezTo>
                      <a:pt x="227" y="1550"/>
                      <a:pt x="227" y="1550"/>
                      <a:pt x="227" y="1550"/>
                    </a:cubicBezTo>
                    <a:cubicBezTo>
                      <a:pt x="226" y="1570"/>
                      <a:pt x="240" y="1587"/>
                      <a:pt x="260" y="1588"/>
                    </a:cubicBezTo>
                    <a:cubicBezTo>
                      <a:pt x="261" y="1589"/>
                      <a:pt x="262" y="1589"/>
                      <a:pt x="263" y="1589"/>
                    </a:cubicBezTo>
                    <a:cubicBezTo>
                      <a:pt x="281" y="1589"/>
                      <a:pt x="297" y="1574"/>
                      <a:pt x="298" y="1555"/>
                    </a:cubicBezTo>
                    <a:cubicBezTo>
                      <a:pt x="315" y="1308"/>
                      <a:pt x="315" y="1308"/>
                      <a:pt x="315" y="1308"/>
                    </a:cubicBezTo>
                    <a:cubicBezTo>
                      <a:pt x="318" y="1308"/>
                      <a:pt x="321" y="1307"/>
                      <a:pt x="323" y="1307"/>
                    </a:cubicBezTo>
                    <a:cubicBezTo>
                      <a:pt x="326" y="1307"/>
                      <a:pt x="328" y="1308"/>
                      <a:pt x="331" y="1308"/>
                    </a:cubicBezTo>
                    <a:cubicBezTo>
                      <a:pt x="347" y="1557"/>
                      <a:pt x="347" y="1557"/>
                      <a:pt x="347" y="1557"/>
                    </a:cubicBezTo>
                    <a:cubicBezTo>
                      <a:pt x="348" y="1576"/>
                      <a:pt x="364" y="1591"/>
                      <a:pt x="382" y="1591"/>
                    </a:cubicBezTo>
                    <a:cubicBezTo>
                      <a:pt x="383" y="1591"/>
                      <a:pt x="384" y="1591"/>
                      <a:pt x="384" y="1591"/>
                    </a:cubicBezTo>
                    <a:cubicBezTo>
                      <a:pt x="404" y="1589"/>
                      <a:pt x="419" y="1572"/>
                      <a:pt x="418" y="1553"/>
                    </a:cubicBezTo>
                    <a:cubicBezTo>
                      <a:pt x="399" y="1256"/>
                      <a:pt x="399" y="1256"/>
                      <a:pt x="399" y="1256"/>
                    </a:cubicBezTo>
                    <a:cubicBezTo>
                      <a:pt x="399" y="1255"/>
                      <a:pt x="398" y="1253"/>
                      <a:pt x="398" y="1252"/>
                    </a:cubicBezTo>
                    <a:cubicBezTo>
                      <a:pt x="396" y="1206"/>
                      <a:pt x="391" y="1139"/>
                      <a:pt x="388" y="1103"/>
                    </a:cubicBezTo>
                    <a:cubicBezTo>
                      <a:pt x="408" y="1130"/>
                      <a:pt x="419" y="1174"/>
                      <a:pt x="420" y="1234"/>
                    </a:cubicBezTo>
                    <a:cubicBezTo>
                      <a:pt x="421" y="1249"/>
                      <a:pt x="433" y="1261"/>
                      <a:pt x="448" y="1261"/>
                    </a:cubicBezTo>
                    <a:cubicBezTo>
                      <a:pt x="464" y="1261"/>
                      <a:pt x="476" y="1248"/>
                      <a:pt x="475" y="1233"/>
                    </a:cubicBezTo>
                    <a:cubicBezTo>
                      <a:pt x="473" y="1141"/>
                      <a:pt x="451" y="1077"/>
                      <a:pt x="407" y="1043"/>
                    </a:cubicBezTo>
                    <a:close/>
                    <a:moveTo>
                      <a:pt x="458" y="1544"/>
                    </a:moveTo>
                    <a:cubicBezTo>
                      <a:pt x="486" y="1556"/>
                      <a:pt x="503" y="1571"/>
                      <a:pt x="503" y="1587"/>
                    </a:cubicBezTo>
                    <a:cubicBezTo>
                      <a:pt x="503" y="1611"/>
                      <a:pt x="467" y="1632"/>
                      <a:pt x="415" y="1643"/>
                    </a:cubicBezTo>
                    <a:cubicBezTo>
                      <a:pt x="411" y="1645"/>
                      <a:pt x="406" y="1646"/>
                      <a:pt x="402" y="1646"/>
                    </a:cubicBezTo>
                    <a:cubicBezTo>
                      <a:pt x="401" y="1647"/>
                      <a:pt x="400" y="1647"/>
                      <a:pt x="399" y="1647"/>
                    </a:cubicBezTo>
                    <a:cubicBezTo>
                      <a:pt x="375" y="1651"/>
                      <a:pt x="348" y="1653"/>
                      <a:pt x="319" y="1653"/>
                    </a:cubicBezTo>
                    <a:cubicBezTo>
                      <a:pt x="217" y="1653"/>
                      <a:pt x="135" y="1624"/>
                      <a:pt x="135" y="1587"/>
                    </a:cubicBezTo>
                    <a:cubicBezTo>
                      <a:pt x="135" y="1569"/>
                      <a:pt x="155" y="1553"/>
                      <a:pt x="187" y="1541"/>
                    </a:cubicBezTo>
                    <a:cubicBezTo>
                      <a:pt x="190" y="1510"/>
                      <a:pt x="190" y="1510"/>
                      <a:pt x="190" y="1510"/>
                    </a:cubicBezTo>
                    <a:cubicBezTo>
                      <a:pt x="78" y="1528"/>
                      <a:pt x="0" y="1568"/>
                      <a:pt x="0" y="1615"/>
                    </a:cubicBezTo>
                    <a:cubicBezTo>
                      <a:pt x="0" y="1678"/>
                      <a:pt x="144" y="1729"/>
                      <a:pt x="321" y="1729"/>
                    </a:cubicBezTo>
                    <a:cubicBezTo>
                      <a:pt x="498" y="1729"/>
                      <a:pt x="642" y="1678"/>
                      <a:pt x="642" y="1615"/>
                    </a:cubicBezTo>
                    <a:cubicBezTo>
                      <a:pt x="642" y="1568"/>
                      <a:pt x="564" y="1529"/>
                      <a:pt x="454" y="1510"/>
                    </a:cubicBezTo>
                    <a:lnTo>
                      <a:pt x="458" y="1544"/>
                    </a:ln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5" name="TextBox 104"/>
              <p:cNvSpPr txBox="1"/>
              <p:nvPr/>
            </p:nvSpPr>
            <p:spPr>
              <a:xfrm>
                <a:off x="901492" y="4241610"/>
                <a:ext cx="1374590" cy="656178"/>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Resource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clouds</a:t>
                </a:r>
              </a:p>
            </p:txBody>
          </p:sp>
          <p:sp>
            <p:nvSpPr>
              <p:cNvPr id="106" name="TextBox 105"/>
              <p:cNvSpPr txBox="1"/>
              <p:nvPr/>
            </p:nvSpPr>
            <p:spPr>
              <a:xfrm>
                <a:off x="2008892" y="4287554"/>
                <a:ext cx="1191811"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Automation</a:t>
                </a:r>
              </a:p>
            </p:txBody>
          </p:sp>
          <p:sp>
            <p:nvSpPr>
              <p:cNvPr id="107" name="TextBox 106"/>
              <p:cNvSpPr txBox="1"/>
              <p:nvPr/>
            </p:nvSpPr>
            <p:spPr>
              <a:xfrm>
                <a:off x="3296007" y="4287554"/>
                <a:ext cx="789565"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Billing</a:t>
                </a:r>
              </a:p>
            </p:txBody>
          </p:sp>
          <p:sp>
            <p:nvSpPr>
              <p:cNvPr id="108" name="TextBox 107"/>
              <p:cNvSpPr txBox="1"/>
              <p:nvPr/>
            </p:nvSpPr>
            <p:spPr>
              <a:xfrm>
                <a:off x="3994949" y="4287554"/>
                <a:ext cx="1286650" cy="656178"/>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Tenant</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management</a:t>
                </a:r>
              </a:p>
            </p:txBody>
          </p:sp>
          <p:sp>
            <p:nvSpPr>
              <p:cNvPr id="109" name="TextBox 108"/>
              <p:cNvSpPr txBox="1"/>
              <p:nvPr/>
            </p:nvSpPr>
            <p:spPr>
              <a:xfrm>
                <a:off x="5100979" y="4287554"/>
                <a:ext cx="910566" cy="656179"/>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Hosting</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plan</a:t>
                </a:r>
              </a:p>
            </p:txBody>
          </p:sp>
          <p:cxnSp>
            <p:nvCxnSpPr>
              <p:cNvPr id="110" name="Straight Connector 109"/>
              <p:cNvCxnSpPr/>
              <p:nvPr/>
            </p:nvCxnSpPr>
            <p:spPr>
              <a:xfrm>
                <a:off x="1088411" y="4318796"/>
                <a:ext cx="4848115" cy="0"/>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hidden="1"/>
            <p:cNvSpPr txBox="1"/>
            <p:nvPr/>
          </p:nvSpPr>
          <p:spPr>
            <a:xfrm>
              <a:off x="3678015" y="3178987"/>
              <a:ext cx="1649678"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Virtual machines</a:t>
              </a:r>
              <a:endParaRPr lang="en-US" sz="1200" dirty="0">
                <a:gradFill>
                  <a:gsLst>
                    <a:gs pos="2917">
                      <a:srgbClr val="505050"/>
                    </a:gs>
                    <a:gs pos="100000">
                      <a:srgbClr val="505050"/>
                    </a:gs>
                  </a:gsLst>
                  <a:lin ang="5400000" scaled="0"/>
                </a:gradFill>
              </a:endParaRPr>
            </a:p>
          </p:txBody>
        </p:sp>
        <p:sp>
          <p:nvSpPr>
            <p:cNvPr id="42" name="TextBox 41" hidden="1"/>
            <p:cNvSpPr txBox="1"/>
            <p:nvPr/>
          </p:nvSpPr>
          <p:spPr>
            <a:xfrm>
              <a:off x="4758951" y="2756447"/>
              <a:ext cx="1217092"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Service bus</a:t>
              </a:r>
              <a:endParaRPr lang="en-US" sz="1200" dirty="0">
                <a:gradFill>
                  <a:gsLst>
                    <a:gs pos="2917">
                      <a:srgbClr val="505050"/>
                    </a:gs>
                    <a:gs pos="100000">
                      <a:srgbClr val="505050"/>
                    </a:gs>
                  </a:gsLst>
                  <a:lin ang="5400000" scaled="0"/>
                </a:gradFill>
              </a:endParaRPr>
            </a:p>
          </p:txBody>
        </p:sp>
        <p:sp>
          <p:nvSpPr>
            <p:cNvPr id="43" name="TextBox 42" hidden="1"/>
            <p:cNvSpPr txBox="1"/>
            <p:nvPr/>
          </p:nvSpPr>
          <p:spPr>
            <a:xfrm>
              <a:off x="3140263" y="3580092"/>
              <a:ext cx="1029747"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Websites</a:t>
              </a:r>
            </a:p>
          </p:txBody>
        </p:sp>
        <p:sp>
          <p:nvSpPr>
            <p:cNvPr id="44" name="TextBox 43" hidden="1"/>
            <p:cNvSpPr txBox="1"/>
            <p:nvPr/>
          </p:nvSpPr>
          <p:spPr>
            <a:xfrm>
              <a:off x="5613632" y="2415102"/>
              <a:ext cx="99091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Network</a:t>
              </a:r>
            </a:p>
          </p:txBody>
        </p:sp>
        <p:sp>
          <p:nvSpPr>
            <p:cNvPr id="45" name="TextBox 44" hidden="1"/>
            <p:cNvSpPr txBox="1"/>
            <p:nvPr/>
          </p:nvSpPr>
          <p:spPr>
            <a:xfrm>
              <a:off x="6232510" y="2094006"/>
              <a:ext cx="104663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Database</a:t>
              </a:r>
            </a:p>
          </p:txBody>
        </p:sp>
        <p:cxnSp>
          <p:nvCxnSpPr>
            <p:cNvPr id="46" name="Straight Connector 45" hidden="1"/>
            <p:cNvCxnSpPr/>
            <p:nvPr/>
          </p:nvCxnSpPr>
          <p:spPr>
            <a:xfrm>
              <a:off x="2640419" y="2975910"/>
              <a:ext cx="5006212" cy="0"/>
            </a:xfrm>
            <a:prstGeom prst="line">
              <a:avLst/>
            </a:prstGeom>
            <a:ln>
              <a:solidFill>
                <a:schemeClr val="accent1"/>
              </a:solidFill>
              <a:headEnd type="none"/>
              <a:tailEnd type="none"/>
            </a:ln>
            <a:scene3d>
              <a:camera prst="orthographicFront">
                <a:rot lat="2100000" lon="192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7" name="Freeform 357" hidden="1"/>
            <p:cNvSpPr>
              <a:spLocks noChangeAspect="1" noEditPoints="1"/>
            </p:cNvSpPr>
            <p:nvPr/>
          </p:nvSpPr>
          <p:spPr bwMode="auto">
            <a:xfrm>
              <a:off x="3335866" y="3258426"/>
              <a:ext cx="543672" cy="42783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chemeClr val="accent1"/>
            </a:solidFill>
            <a:ln>
              <a:noFill/>
            </a:ln>
            <a:scene3d>
              <a:camera prst="orthographicFront">
                <a:rot lat="2100000" lon="19200000" rev="0"/>
              </a:camera>
              <a:lightRig rig="threePt" dir="t"/>
            </a:scene3d>
            <a:extLst/>
          </p:spPr>
          <p:txBody>
            <a:bodyPr vert="horz" wrap="square" lIns="91298" tIns="45646" rIns="91298" bIns="45646" numCol="1" anchor="t" anchorCtr="0" compatLnSpc="1">
              <a:prstTxWarp prst="textNoShape">
                <a:avLst/>
              </a:prstTxWarp>
            </a:bodyPr>
            <a:lstStyle/>
            <a:p>
              <a:pPr defTabSz="912154">
                <a:defRPr/>
              </a:pPr>
              <a:endParaRPr lang="en-US" sz="2200" kern="0">
                <a:solidFill>
                  <a:srgbClr val="FFFFFF"/>
                </a:solidFill>
              </a:endParaRPr>
            </a:p>
          </p:txBody>
        </p:sp>
        <p:grpSp>
          <p:nvGrpSpPr>
            <p:cNvPr id="48" name="Group 47" hidden="1"/>
            <p:cNvGrpSpPr/>
            <p:nvPr/>
          </p:nvGrpSpPr>
          <p:grpSpPr>
            <a:xfrm>
              <a:off x="5008270" y="2384920"/>
              <a:ext cx="637501" cy="463334"/>
              <a:chOff x="7936129" y="10163167"/>
              <a:chExt cx="617369" cy="570202"/>
            </a:xfrm>
            <a:solidFill>
              <a:srgbClr val="00188F"/>
            </a:solidFill>
            <a:scene3d>
              <a:camera prst="orthographicFront">
                <a:rot lat="2100000" lon="19200000" rev="0"/>
              </a:camera>
              <a:lightRig rig="threePt" dir="t"/>
            </a:scene3d>
          </p:grpSpPr>
          <p:sp>
            <p:nvSpPr>
              <p:cNvPr id="54" name="Freeform 5" hidden="1"/>
              <p:cNvSpPr>
                <a:spLocks/>
              </p:cNvSpPr>
              <p:nvPr/>
            </p:nvSpPr>
            <p:spPr bwMode="auto">
              <a:xfrm>
                <a:off x="8101151" y="10368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55" name="Freeform 6" hidden="1"/>
              <p:cNvSpPr>
                <a:spLocks/>
              </p:cNvSpPr>
              <p:nvPr/>
            </p:nvSpPr>
            <p:spPr bwMode="auto">
              <a:xfrm>
                <a:off x="8101151" y="10361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56" name="Freeform 7" hidden="1"/>
              <p:cNvSpPr>
                <a:spLocks/>
              </p:cNvSpPr>
              <p:nvPr/>
            </p:nvSpPr>
            <p:spPr bwMode="auto">
              <a:xfrm>
                <a:off x="8352455" y="103399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57" name="Freeform 8" hidden="1"/>
              <p:cNvSpPr>
                <a:spLocks/>
              </p:cNvSpPr>
              <p:nvPr/>
            </p:nvSpPr>
            <p:spPr bwMode="auto">
              <a:xfrm>
                <a:off x="8183244" y="10258065"/>
                <a:ext cx="0" cy="81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0" name="Freeform 9" hidden="1"/>
              <p:cNvSpPr>
                <a:spLocks/>
              </p:cNvSpPr>
              <p:nvPr/>
            </p:nvSpPr>
            <p:spPr bwMode="auto">
              <a:xfrm>
                <a:off x="8240207" y="10400819"/>
                <a:ext cx="0" cy="81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1" name="Freeform 10" hidden="1"/>
              <p:cNvSpPr>
                <a:spLocks noEditPoints="1"/>
              </p:cNvSpPr>
              <p:nvPr/>
            </p:nvSpPr>
            <p:spPr bwMode="auto">
              <a:xfrm>
                <a:off x="8019059" y="10163167"/>
                <a:ext cx="433918" cy="285506"/>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2" name="Freeform 11" hidden="1"/>
              <p:cNvSpPr>
                <a:spLocks noEditPoints="1"/>
              </p:cNvSpPr>
              <p:nvPr/>
            </p:nvSpPr>
            <p:spPr bwMode="auto">
              <a:xfrm>
                <a:off x="7936129" y="10380541"/>
                <a:ext cx="73715" cy="168709"/>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nvGrpSpPr>
              <p:cNvPr id="73" name="Group 72" hidden="1"/>
              <p:cNvGrpSpPr/>
              <p:nvPr/>
            </p:nvGrpSpPr>
            <p:grpSpPr>
              <a:xfrm>
                <a:off x="7995604" y="10546006"/>
                <a:ext cx="463238" cy="187363"/>
                <a:chOff x="7995604" y="4550618"/>
                <a:chExt cx="463238" cy="187363"/>
              </a:xfrm>
              <a:grpFill/>
            </p:grpSpPr>
            <p:sp>
              <p:nvSpPr>
                <p:cNvPr id="75" name="Freeform 12"/>
                <p:cNvSpPr>
                  <a:spLocks/>
                </p:cNvSpPr>
                <p:nvPr/>
              </p:nvSpPr>
              <p:spPr bwMode="auto">
                <a:xfrm>
                  <a:off x="8068482" y="4602527"/>
                  <a:ext cx="62826" cy="11356"/>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2" name="Freeform 13"/>
                <p:cNvSpPr>
                  <a:spLocks/>
                </p:cNvSpPr>
                <p:nvPr/>
              </p:nvSpPr>
              <p:spPr bwMode="auto">
                <a:xfrm>
                  <a:off x="8027436" y="4628482"/>
                  <a:ext cx="103873" cy="1216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3" name="Freeform 14"/>
                <p:cNvSpPr>
                  <a:spLocks/>
                </p:cNvSpPr>
                <p:nvPr/>
              </p:nvSpPr>
              <p:spPr bwMode="auto">
                <a:xfrm>
                  <a:off x="8027436" y="4655249"/>
                  <a:ext cx="103873" cy="12166"/>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4" name="Freeform 15"/>
                <p:cNvSpPr>
                  <a:spLocks/>
                </p:cNvSpPr>
                <p:nvPr/>
              </p:nvSpPr>
              <p:spPr bwMode="auto">
                <a:xfrm>
                  <a:off x="8027436" y="4682015"/>
                  <a:ext cx="103873" cy="1135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5" name="Freeform 16"/>
                <p:cNvSpPr>
                  <a:spLocks noEditPoints="1"/>
                </p:cNvSpPr>
                <p:nvPr/>
              </p:nvSpPr>
              <p:spPr bwMode="auto">
                <a:xfrm>
                  <a:off x="7995604" y="4550618"/>
                  <a:ext cx="169211" cy="187363"/>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6" name="Freeform 17"/>
                <p:cNvSpPr>
                  <a:spLocks/>
                </p:cNvSpPr>
                <p:nvPr/>
              </p:nvSpPr>
              <p:spPr bwMode="auto">
                <a:xfrm>
                  <a:off x="8362507" y="4602527"/>
                  <a:ext cx="63664" cy="11356"/>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7" name="Freeform 18"/>
                <p:cNvSpPr>
                  <a:spLocks/>
                </p:cNvSpPr>
                <p:nvPr/>
              </p:nvSpPr>
              <p:spPr bwMode="auto">
                <a:xfrm>
                  <a:off x="8322298" y="4628482"/>
                  <a:ext cx="103873" cy="1216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8" name="Freeform 19"/>
                <p:cNvSpPr>
                  <a:spLocks/>
                </p:cNvSpPr>
                <p:nvPr/>
              </p:nvSpPr>
              <p:spPr bwMode="auto">
                <a:xfrm>
                  <a:off x="8322298" y="4655249"/>
                  <a:ext cx="103873" cy="12166"/>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5" name="Freeform 20" hidden="1"/>
                <p:cNvSpPr>
                  <a:spLocks/>
                </p:cNvSpPr>
                <p:nvPr/>
              </p:nvSpPr>
              <p:spPr bwMode="auto">
                <a:xfrm>
                  <a:off x="8322298" y="4682015"/>
                  <a:ext cx="103873" cy="1135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6" name="Freeform 21" hidden="1"/>
                <p:cNvSpPr>
                  <a:spLocks noEditPoints="1"/>
                </p:cNvSpPr>
                <p:nvPr/>
              </p:nvSpPr>
              <p:spPr bwMode="auto">
                <a:xfrm>
                  <a:off x="8289631" y="4550618"/>
                  <a:ext cx="169211" cy="187363"/>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7" name="Freeform 22" hidden="1"/>
                <p:cNvSpPr>
                  <a:spLocks/>
                </p:cNvSpPr>
                <p:nvPr/>
              </p:nvSpPr>
              <p:spPr bwMode="auto">
                <a:xfrm>
                  <a:off x="8178218" y="4611449"/>
                  <a:ext cx="38532" cy="76243"/>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8" name="Freeform 23" hidden="1"/>
                <p:cNvSpPr>
                  <a:spLocks/>
                </p:cNvSpPr>
                <p:nvPr/>
              </p:nvSpPr>
              <p:spPr bwMode="auto">
                <a:xfrm>
                  <a:off x="8236019" y="4611449"/>
                  <a:ext cx="38532" cy="76243"/>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74" name="Freeform 24" hidden="1"/>
              <p:cNvSpPr>
                <a:spLocks noEditPoints="1"/>
              </p:cNvSpPr>
              <p:nvPr/>
            </p:nvSpPr>
            <p:spPr bwMode="auto">
              <a:xfrm>
                <a:off x="8479783" y="10380541"/>
                <a:ext cx="73715" cy="168709"/>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49" name="Freeform 78" hidden="1"/>
            <p:cNvSpPr>
              <a:spLocks noEditPoints="1"/>
            </p:cNvSpPr>
            <p:nvPr/>
          </p:nvSpPr>
          <p:spPr bwMode="black">
            <a:xfrm>
              <a:off x="5743461" y="2072863"/>
              <a:ext cx="645261" cy="44212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accent1"/>
            </a:solidFill>
            <a:ln>
              <a:noFill/>
            </a:ln>
            <a:scene3d>
              <a:camera prst="orthographicFront">
                <a:rot lat="2100000" lon="19200000" rev="0"/>
              </a:camera>
              <a:lightRig rig="threePt" dir="t"/>
            </a:scene3d>
          </p:spPr>
          <p:txBody>
            <a:bodyPr vert="horz" wrap="square" lIns="80635" tIns="40317" rIns="80635" bIns="40317" numCol="1" anchor="t" anchorCtr="0" compatLnSpc="1">
              <a:prstTxWarp prst="textNoShape">
                <a:avLst/>
              </a:prstTxWarp>
            </a:bodyPr>
            <a:lstStyle/>
            <a:p>
              <a:pPr defTabSz="670289">
                <a:defRPr/>
              </a:pPr>
              <a:endParaRPr lang="en-US" sz="900" kern="0" dirty="0">
                <a:solidFill>
                  <a:srgbClr val="FFFFFF"/>
                </a:solidFill>
              </a:endParaRPr>
            </a:p>
          </p:txBody>
        </p:sp>
        <p:sp>
          <p:nvSpPr>
            <p:cNvPr id="50" name="Freeform 30" hidden="1"/>
            <p:cNvSpPr>
              <a:spLocks noEditPoints="1"/>
            </p:cNvSpPr>
            <p:nvPr/>
          </p:nvSpPr>
          <p:spPr bwMode="auto">
            <a:xfrm flipH="1">
              <a:off x="6462372" y="1721874"/>
              <a:ext cx="536558" cy="4623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chemeClr val="accent1"/>
            </a:solidFill>
            <a:ln>
              <a:noFill/>
            </a:ln>
            <a:scene3d>
              <a:camera prst="orthographicFront">
                <a:rot lat="2100000" lon="19200000" rev="0"/>
              </a:camera>
              <a:lightRig rig="threePt" dir="t"/>
            </a:scene3d>
            <a:extLst/>
          </p:spPr>
          <p:txBody>
            <a:bodyPr vert="horz" wrap="square" lIns="87867" tIns="43934" rIns="87867" bIns="43934" numCol="1" anchor="t" anchorCtr="0" compatLnSpc="1">
              <a:prstTxWarp prst="textNoShape">
                <a:avLst/>
              </a:prstTxWarp>
            </a:bodyPr>
            <a:lstStyle/>
            <a:p>
              <a:pPr defTabSz="895279">
                <a:defRPr/>
              </a:pPr>
              <a:endParaRPr lang="en-US" sz="1667" kern="0">
                <a:solidFill>
                  <a:srgbClr val="505050"/>
                </a:solidFill>
              </a:endParaRPr>
            </a:p>
          </p:txBody>
        </p:sp>
        <p:grpSp>
          <p:nvGrpSpPr>
            <p:cNvPr id="51" name="Group 50"/>
            <p:cNvGrpSpPr/>
            <p:nvPr/>
          </p:nvGrpSpPr>
          <p:grpSpPr>
            <a:xfrm>
              <a:off x="4139402" y="2874842"/>
              <a:ext cx="604292" cy="403243"/>
              <a:chOff x="8309447" y="3464885"/>
              <a:chExt cx="585208" cy="496251"/>
            </a:xfrm>
            <a:scene3d>
              <a:camera prst="orthographicFront">
                <a:rot lat="2100000" lon="19200000" rev="0"/>
              </a:camera>
              <a:lightRig rig="threePt" dir="t"/>
            </a:scene3d>
          </p:grpSpPr>
          <p:sp>
            <p:nvSpPr>
              <p:cNvPr id="52" name="Freeform 88" hidden="1"/>
              <p:cNvSpPr>
                <a:spLocks noEditPoints="1"/>
              </p:cNvSpPr>
              <p:nvPr/>
            </p:nvSpPr>
            <p:spPr bwMode="black">
              <a:xfrm>
                <a:off x="8309447" y="3464885"/>
                <a:ext cx="585208" cy="496251"/>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53" name="Freeform 23" hidden="1"/>
              <p:cNvSpPr>
                <a:spLocks noChangeAspect="1" noEditPoints="1"/>
              </p:cNvSpPr>
              <p:nvPr/>
            </p:nvSpPr>
            <p:spPr bwMode="black">
              <a:xfrm>
                <a:off x="8502858" y="3581828"/>
                <a:ext cx="198386" cy="19833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accent1"/>
              </a:solidFill>
              <a:ln>
                <a:noFill/>
              </a:ln>
            </p:spPr>
            <p:txBody>
              <a:bodyPr vert="horz" wrap="square" lIns="82293" tIns="41147" rIns="82293" bIns="41147" numCol="1" anchor="t" anchorCtr="0" compatLnSpc="1">
                <a:prstTxWarp prst="textNoShape">
                  <a:avLst/>
                </a:prstTxWarp>
              </a:bodyPr>
              <a:lstStyle/>
              <a:p>
                <a:pPr defTabSz="932563"/>
                <a:endParaRPr lang="en-US" sz="1599">
                  <a:solidFill>
                    <a:srgbClr val="505050"/>
                  </a:solidFill>
                </a:endParaRPr>
              </a:p>
            </p:txBody>
          </p:sp>
        </p:grpSp>
      </p:grpSp>
      <p:grpSp>
        <p:nvGrpSpPr>
          <p:cNvPr id="128" name="Group 127"/>
          <p:cNvGrpSpPr/>
          <p:nvPr/>
        </p:nvGrpSpPr>
        <p:grpSpPr>
          <a:xfrm>
            <a:off x="2607906" y="-359358"/>
            <a:ext cx="5270478" cy="4405788"/>
            <a:chOff x="-4022643" y="1153653"/>
            <a:chExt cx="5270478" cy="4405788"/>
          </a:xfrm>
        </p:grpSpPr>
        <p:grpSp>
          <p:nvGrpSpPr>
            <p:cNvPr id="129" name="Group 128"/>
            <p:cNvGrpSpPr/>
            <p:nvPr/>
          </p:nvGrpSpPr>
          <p:grpSpPr>
            <a:xfrm>
              <a:off x="-4022643" y="1153653"/>
              <a:ext cx="5270478" cy="4405788"/>
              <a:chOff x="-747946" y="3202199"/>
              <a:chExt cx="5270478" cy="4405788"/>
            </a:xfrm>
          </p:grpSpPr>
          <p:grpSp>
            <p:nvGrpSpPr>
              <p:cNvPr id="139" name="Group 138"/>
              <p:cNvGrpSpPr/>
              <p:nvPr/>
            </p:nvGrpSpPr>
            <p:grpSpPr>
              <a:xfrm>
                <a:off x="-747946" y="3202199"/>
                <a:ext cx="5270478" cy="4405788"/>
                <a:chOff x="2596511" y="-343570"/>
                <a:chExt cx="5270478" cy="4405788"/>
              </a:xfrm>
            </p:grpSpPr>
            <p:sp>
              <p:nvSpPr>
                <p:cNvPr id="141" name="Parallelogram 140"/>
                <p:cNvSpPr/>
                <p:nvPr/>
              </p:nvSpPr>
              <p:spPr bwMode="auto">
                <a:xfrm rot="9253198">
                  <a:off x="2648123" y="1405755"/>
                  <a:ext cx="5218866" cy="1743264"/>
                </a:xfrm>
                <a:prstGeom prst="parallelogram">
                  <a:avLst>
                    <a:gd name="adj" fmla="val 49258"/>
                  </a:avLst>
                </a:prstGeom>
                <a:solidFill>
                  <a:schemeClr val="tx2">
                    <a:alpha val="6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42" name="Parallelogram 141"/>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Parallelogram 142"/>
                <p:cNvSpPr/>
                <p:nvPr/>
              </p:nvSpPr>
              <p:spPr bwMode="auto">
                <a:xfrm rot="12179328" flipV="1">
                  <a:off x="2596511" y="2248805"/>
                  <a:ext cx="1083386" cy="1813413"/>
                </a:xfrm>
                <a:prstGeom prst="parallelogram">
                  <a:avLst>
                    <a:gd name="adj" fmla="val 68369"/>
                  </a:avLst>
                </a:prstGeom>
                <a:solidFill>
                  <a:schemeClr val="tx2">
                    <a:lumMod val="75000"/>
                    <a:alpha val="7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140" name="Rectangle 139" hidden="1"/>
              <p:cNvSpPr/>
              <p:nvPr/>
            </p:nvSpPr>
            <p:spPr>
              <a:xfrm>
                <a:off x="218630" y="5679088"/>
                <a:ext cx="2969905"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Control</a:t>
                </a:r>
              </a:p>
            </p:txBody>
          </p:sp>
        </p:grpSp>
        <p:sp>
          <p:nvSpPr>
            <p:cNvPr id="130" name="Freeform 31" hidden="1"/>
            <p:cNvSpPr>
              <a:spLocks noEditPoints="1"/>
            </p:cNvSpPr>
            <p:nvPr/>
          </p:nvSpPr>
          <p:spPr bwMode="auto">
            <a:xfrm>
              <a:off x="-2664224" y="4363783"/>
              <a:ext cx="525292" cy="517604"/>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a:scene3d>
              <a:camera prst="orthographicFront">
                <a:rot lat="2100000" lon="19200000" rev="0"/>
              </a:camera>
              <a:lightRig rig="threePt" dir="t"/>
            </a:scene3d>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130" hidden="1"/>
            <p:cNvSpPr/>
            <p:nvPr/>
          </p:nvSpPr>
          <p:spPr>
            <a:xfrm>
              <a:off x="-2898373" y="4862745"/>
              <a:ext cx="1090363" cy="258532"/>
            </a:xfrm>
            <a:prstGeom prst="rect">
              <a:avLst/>
            </a:prstGeom>
            <a:scene3d>
              <a:camera prst="orthographicFront">
                <a:rot lat="2100000" lon="19200000" rev="0"/>
              </a:camera>
              <a:lightRig rig="threePt" dir="t"/>
            </a:scene3d>
          </p:spPr>
          <p:txBody>
            <a:bodyPr wrap="none">
              <a:spAutoFit/>
            </a:bodyPr>
            <a:lstStyle/>
            <a:p>
              <a:pPr>
                <a:lnSpc>
                  <a:spcPct val="90000"/>
                </a:lnSpc>
              </a:pPr>
              <a:r>
                <a:rPr lang="en-US" sz="1200" dirty="0">
                  <a:gradFill>
                    <a:gsLst>
                      <a:gs pos="1250">
                        <a:schemeClr val="bg2"/>
                      </a:gs>
                      <a:gs pos="99000">
                        <a:schemeClr val="bg2"/>
                      </a:gs>
                    </a:gsLst>
                    <a:lin ang="5400000" scaled="0"/>
                  </a:gradFill>
                </a:rPr>
                <a:t>Management</a:t>
              </a:r>
            </a:p>
          </p:txBody>
        </p:sp>
        <p:sp>
          <p:nvSpPr>
            <p:cNvPr id="132" name="Freeform 9" hidden="1"/>
            <p:cNvSpPr>
              <a:spLocks noEditPoints="1"/>
            </p:cNvSpPr>
            <p:nvPr/>
          </p:nvSpPr>
          <p:spPr bwMode="auto">
            <a:xfrm>
              <a:off x="-2809193" y="3562233"/>
              <a:ext cx="393904" cy="383305"/>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Freeform 10" hidden="1"/>
            <p:cNvSpPr>
              <a:spLocks noEditPoints="1"/>
            </p:cNvSpPr>
            <p:nvPr/>
          </p:nvSpPr>
          <p:spPr bwMode="auto">
            <a:xfrm>
              <a:off x="-2454704" y="3797139"/>
              <a:ext cx="236488" cy="220705"/>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Freeform 11" hidden="1"/>
            <p:cNvSpPr>
              <a:spLocks noEditPoints="1"/>
            </p:cNvSpPr>
            <p:nvPr/>
          </p:nvSpPr>
          <p:spPr bwMode="auto">
            <a:xfrm>
              <a:off x="-2454704" y="3490282"/>
              <a:ext cx="236488" cy="220587"/>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135" name="Picture 46" hidden="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224" y="3514678"/>
              <a:ext cx="590550" cy="466725"/>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Rectangle 135" hidden="1"/>
            <p:cNvSpPr/>
            <p:nvPr/>
          </p:nvSpPr>
          <p:spPr>
            <a:xfrm>
              <a:off x="-1173736" y="3875671"/>
              <a:ext cx="1110559"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Monitoring</a:t>
              </a:r>
            </a:p>
          </p:txBody>
        </p:sp>
        <p:sp>
          <p:nvSpPr>
            <p:cNvPr id="137" name="Rectangle 136" hidden="1"/>
            <p:cNvSpPr/>
            <p:nvPr/>
          </p:nvSpPr>
          <p:spPr>
            <a:xfrm>
              <a:off x="-1312806" y="3101176"/>
              <a:ext cx="1333420"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Orchestration</a:t>
              </a:r>
            </a:p>
          </p:txBody>
        </p:sp>
        <p:pic>
          <p:nvPicPr>
            <p:cNvPr id="138" name="Picture 13" hidden="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111" y="2724624"/>
              <a:ext cx="333375" cy="438150"/>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8" name="Rectangle 167"/>
          <p:cNvSpPr/>
          <p:nvPr/>
        </p:nvSpPr>
        <p:spPr>
          <a:xfrm>
            <a:off x="350837" y="178591"/>
            <a:ext cx="5538062" cy="674031"/>
          </a:xfrm>
          <a:prstGeom prst="rect">
            <a:avLst/>
          </a:prstGeom>
        </p:spPr>
        <p:txBody>
          <a:bodyPr wrap="square">
            <a:spAutoFit/>
          </a:bodyPr>
          <a:lstStyle/>
          <a:p>
            <a:pPr>
              <a:lnSpc>
                <a:spcPct val="90000"/>
              </a:lnSpc>
            </a:pPr>
            <a:r>
              <a:rPr lang="en-US" sz="2400" b="1" dirty="0">
                <a:gradFill>
                  <a:gsLst>
                    <a:gs pos="1250">
                      <a:schemeClr val="accent1"/>
                    </a:gs>
                    <a:gs pos="100000">
                      <a:schemeClr val="accent1"/>
                    </a:gs>
                  </a:gsLst>
                  <a:lin ang="5400000" scaled="0"/>
                </a:gradFill>
                <a:effectLst>
                  <a:outerShdw blurRad="38100" dist="38100" dir="2700000" algn="tl">
                    <a:srgbClr val="000000">
                      <a:alpha val="43137"/>
                    </a:srgbClr>
                  </a:outerShdw>
                </a:effectLst>
              </a:rPr>
              <a:t>Microsoft Azure Stack</a:t>
            </a:r>
          </a:p>
          <a:p>
            <a:pPr>
              <a:lnSpc>
                <a:spcPct val="90000"/>
              </a:lnSpc>
            </a:pPr>
            <a:r>
              <a:rPr lang="en-US" b="1" dirty="0">
                <a:solidFill>
                  <a:srgbClr val="3276BC"/>
                </a:solidFill>
                <a:effectLst>
                  <a:outerShdw blurRad="38100" dist="38100" dir="2700000" algn="tl">
                    <a:srgbClr val="000000">
                      <a:alpha val="43137"/>
                    </a:srgbClr>
                  </a:outerShdw>
                </a:effectLst>
              </a:rPr>
              <a:t>Focus </a:t>
            </a:r>
            <a:r>
              <a:rPr lang="en-US" b="1" dirty="0" smtClean="0">
                <a:solidFill>
                  <a:srgbClr val="3276BC"/>
                </a:solidFill>
                <a:effectLst>
                  <a:outerShdw blurRad="38100" dist="38100" dir="2700000" algn="tl">
                    <a:srgbClr val="000000">
                      <a:alpha val="43137"/>
                    </a:srgbClr>
                  </a:outerShdw>
                </a:effectLst>
              </a:rPr>
              <a:t>On Networking</a:t>
            </a:r>
            <a:endParaRPr lang="en-US" b="1" dirty="0">
              <a:solidFill>
                <a:srgbClr val="3276BC"/>
              </a:solidFill>
              <a:effectLst>
                <a:outerShdw blurRad="38100" dist="38100" dir="2700000" algn="tl">
                  <a:srgbClr val="000000">
                    <a:alpha val="43137"/>
                  </a:srgbClr>
                </a:outerShdw>
              </a:effectLst>
            </a:endParaRPr>
          </a:p>
        </p:txBody>
      </p:sp>
      <p:sp>
        <p:nvSpPr>
          <p:cNvPr id="169" name="TextBox 168"/>
          <p:cNvSpPr txBox="1"/>
          <p:nvPr/>
        </p:nvSpPr>
        <p:spPr bwMode="auto">
          <a:xfrm>
            <a:off x="8495719" y="558393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
        <p:nvSpPr>
          <p:cNvPr id="172" name="TextBox 171"/>
          <p:cNvSpPr txBox="1"/>
          <p:nvPr/>
        </p:nvSpPr>
        <p:spPr bwMode="auto">
          <a:xfrm>
            <a:off x="3045574" y="1154108"/>
            <a:ext cx="4016099"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Virtual Machine Manager </a:t>
            </a:r>
            <a:r>
              <a:rPr lang="en-US" sz="1400" b="1" dirty="0" smtClean="0">
                <a:gradFill>
                  <a:gsLst>
                    <a:gs pos="0">
                      <a:schemeClr val="bg2"/>
                    </a:gs>
                    <a:gs pos="100000">
                      <a:schemeClr val="bg2"/>
                    </a:gs>
                  </a:gsLst>
                  <a:lin ang="5400000" scaled="1"/>
                </a:gradFill>
              </a:rPr>
              <a:t>– Fabric Management</a:t>
            </a:r>
            <a:endParaRPr lang="en-US" sz="1400" b="1" dirty="0">
              <a:gradFill>
                <a:gsLst>
                  <a:gs pos="0">
                    <a:schemeClr val="bg2"/>
                  </a:gs>
                  <a:gs pos="100000">
                    <a:schemeClr val="bg2"/>
                  </a:gs>
                </a:gsLst>
                <a:lin ang="5400000" scaled="1"/>
              </a:gradFill>
            </a:endParaRPr>
          </a:p>
        </p:txBody>
      </p:sp>
      <p:grpSp>
        <p:nvGrpSpPr>
          <p:cNvPr id="4" name="Group 3"/>
          <p:cNvGrpSpPr/>
          <p:nvPr/>
        </p:nvGrpSpPr>
        <p:grpSpPr>
          <a:xfrm>
            <a:off x="2411429" y="238959"/>
            <a:ext cx="8541716" cy="3514402"/>
            <a:chOff x="2411429" y="238959"/>
            <a:chExt cx="8541716" cy="3514402"/>
          </a:xfrm>
        </p:grpSpPr>
        <p:grpSp>
          <p:nvGrpSpPr>
            <p:cNvPr id="3" name="Group 2"/>
            <p:cNvGrpSpPr/>
            <p:nvPr/>
          </p:nvGrpSpPr>
          <p:grpSpPr>
            <a:xfrm>
              <a:off x="2411429" y="238959"/>
              <a:ext cx="8541716" cy="3514402"/>
              <a:chOff x="-3214239" y="3744979"/>
              <a:chExt cx="8541716" cy="3514402"/>
            </a:xfrm>
          </p:grpSpPr>
          <p:grpSp>
            <p:nvGrpSpPr>
              <p:cNvPr id="145" name="foundational services"/>
              <p:cNvGrpSpPr/>
              <p:nvPr/>
            </p:nvGrpSpPr>
            <p:grpSpPr>
              <a:xfrm>
                <a:off x="-3214239" y="3807166"/>
                <a:ext cx="8541716" cy="3452215"/>
                <a:chOff x="-90018" y="3256976"/>
                <a:chExt cx="8541716" cy="3452215"/>
              </a:xfrm>
            </p:grpSpPr>
            <p:sp>
              <p:nvSpPr>
                <p:cNvPr id="146" name="Parallelogram 145"/>
                <p:cNvSpPr/>
                <p:nvPr/>
              </p:nvSpPr>
              <p:spPr bwMode="auto">
                <a:xfrm rot="1552040">
                  <a:off x="600257" y="3256976"/>
                  <a:ext cx="7180122" cy="3452215"/>
                </a:xfrm>
                <a:prstGeom prst="parallelogram">
                  <a:avLst>
                    <a:gd name="adj" fmla="val 7922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7" name="Parallelogram 146"/>
                <p:cNvSpPr/>
                <p:nvPr/>
              </p:nvSpPr>
              <p:spPr bwMode="auto">
                <a:xfrm rot="12339937" flipV="1">
                  <a:off x="3894500" y="3789263"/>
                  <a:ext cx="4557198" cy="220847"/>
                </a:xfrm>
                <a:prstGeom prst="parallelogram">
                  <a:avLst>
                    <a:gd name="adj" fmla="val 51486"/>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8" name="Parallelogram 147"/>
                <p:cNvSpPr/>
                <p:nvPr/>
              </p:nvSpPr>
              <p:spPr bwMode="auto">
                <a:xfrm rot="9253198">
                  <a:off x="3942876" y="5714442"/>
                  <a:ext cx="4504210" cy="225053"/>
                </a:xfrm>
                <a:prstGeom prst="parallelogram">
                  <a:avLst>
                    <a:gd name="adj" fmla="val 47509"/>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9" name="Parallelogram 148"/>
                <p:cNvSpPr/>
                <p:nvPr/>
              </p:nvSpPr>
              <p:spPr bwMode="auto">
                <a:xfrm rot="12339937" flipV="1">
                  <a:off x="-85678" y="5702758"/>
                  <a:ext cx="4571828" cy="234679"/>
                </a:xfrm>
                <a:prstGeom prst="parallelogram">
                  <a:avLst>
                    <a:gd name="adj" fmla="val 4921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0" name="TextBox 149"/>
                <p:cNvSpPr txBox="1"/>
                <p:nvPr/>
              </p:nvSpPr>
              <p:spPr bwMode="auto">
                <a:xfrm rot="21360000">
                  <a:off x="2207196" y="6219076"/>
                  <a:ext cx="2149563"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Programmatic Control</a:t>
                  </a:r>
                </a:p>
              </p:txBody>
            </p:sp>
            <p:sp>
              <p:nvSpPr>
                <p:cNvPr id="151" name="Parallelogram 150"/>
                <p:cNvSpPr/>
                <p:nvPr/>
              </p:nvSpPr>
              <p:spPr bwMode="auto">
                <a:xfrm rot="9253198">
                  <a:off x="-90018" y="3784067"/>
                  <a:ext cx="4534426" cy="224236"/>
                </a:xfrm>
                <a:prstGeom prst="parallelogram">
                  <a:avLst>
                    <a:gd name="adj" fmla="val 47182"/>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pic>
            <p:nvPicPr>
              <p:cNvPr id="163" name="Picture 1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12" y="5638361"/>
                <a:ext cx="1828800" cy="1082565"/>
              </a:xfrm>
              <a:prstGeom prst="rect">
                <a:avLst/>
              </a:prstGeom>
            </p:spPr>
          </p:pic>
          <p:pic>
            <p:nvPicPr>
              <p:cNvPr id="165" name="Picture 1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248" y="4791483"/>
                <a:ext cx="1828800" cy="1085195"/>
              </a:xfrm>
              <a:prstGeom prst="rect">
                <a:avLst/>
              </a:prstGeom>
            </p:spPr>
          </p:pic>
          <p:pic>
            <p:nvPicPr>
              <p:cNvPr id="162" name="Picture 1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730" y="3744979"/>
                <a:ext cx="1828800" cy="1082566"/>
              </a:xfrm>
              <a:prstGeom prst="rect">
                <a:avLst/>
              </a:prstGeom>
            </p:spPr>
          </p:pic>
          <p:pic>
            <p:nvPicPr>
              <p:cNvPr id="164" name="Picture 1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329" y="4695452"/>
                <a:ext cx="1828800" cy="1082566"/>
              </a:xfrm>
              <a:prstGeom prst="rect">
                <a:avLst/>
              </a:prstGeom>
            </p:spPr>
          </p:pic>
        </p:grpSp>
        <p:pic>
          <p:nvPicPr>
            <p:cNvPr id="144" name="Picture 1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379" y="1102102"/>
              <a:ext cx="1828800" cy="1082566"/>
            </a:xfrm>
            <a:prstGeom prst="rect">
              <a:avLst/>
            </a:prstGeom>
          </p:spPr>
        </p:pic>
      </p:grpSp>
    </p:spTree>
    <p:extLst>
      <p:ext uri="{BB962C8B-B14F-4D97-AF65-F5344CB8AC3E}">
        <p14:creationId xmlns:p14="http://schemas.microsoft.com/office/powerpoint/2010/main" val="1473719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2046013" y="1135062"/>
            <a:ext cx="9256728" cy="5619772"/>
            <a:chOff x="3531913" y="293233"/>
            <a:chExt cx="9256728" cy="5619772"/>
          </a:xfrm>
        </p:grpSpPr>
        <p:sp>
          <p:nvSpPr>
            <p:cNvPr id="14" name="Parallelogram 13"/>
            <p:cNvSpPr/>
            <p:nvPr/>
          </p:nvSpPr>
          <p:spPr bwMode="auto">
            <a:xfrm rot="12374211" flipV="1">
              <a:off x="7489933" y="331488"/>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 name="Parallelogram 6"/>
            <p:cNvSpPr/>
            <p:nvPr/>
          </p:nvSpPr>
          <p:spPr bwMode="auto">
            <a:xfrm rot="9253198">
              <a:off x="3531913" y="293233"/>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994" y="1255257"/>
              <a:ext cx="7913294" cy="4657748"/>
            </a:xfrm>
            <a:prstGeom prst="rect">
              <a:avLst/>
            </a:prstGeom>
          </p:spPr>
        </p:pic>
        <p:grpSp>
          <p:nvGrpSpPr>
            <p:cNvPr id="9" name="Group 8"/>
            <p:cNvGrpSpPr/>
            <p:nvPr/>
          </p:nvGrpSpPr>
          <p:grpSpPr>
            <a:xfrm>
              <a:off x="4156361" y="1120805"/>
              <a:ext cx="8019804" cy="4239728"/>
              <a:chOff x="2837818" y="2540009"/>
              <a:chExt cx="8019804" cy="4239728"/>
            </a:xfrm>
          </p:grpSpPr>
          <p:sp>
            <p:nvSpPr>
              <p:cNvPr id="10"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1"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12"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TextBox 12"/>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grpSp>
          <p:nvGrpSpPr>
            <p:cNvPr id="2" name="foundational services"/>
            <p:cNvGrpSpPr/>
            <p:nvPr/>
          </p:nvGrpSpPr>
          <p:grpSpPr>
            <a:xfrm>
              <a:off x="3876144" y="1332390"/>
              <a:ext cx="8541716" cy="3452215"/>
              <a:chOff x="-90018" y="3257598"/>
              <a:chExt cx="8541716" cy="3452215"/>
            </a:xfrm>
          </p:grpSpPr>
          <p:sp>
            <p:nvSpPr>
              <p:cNvPr id="89" name="Parallelogram 88"/>
              <p:cNvSpPr/>
              <p:nvPr/>
            </p:nvSpPr>
            <p:spPr bwMode="auto">
              <a:xfrm rot="1552040">
                <a:off x="590663" y="3257598"/>
                <a:ext cx="7180122" cy="3452215"/>
              </a:xfrm>
              <a:prstGeom prst="parallelogram">
                <a:avLst>
                  <a:gd name="adj" fmla="val 7922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0" name="Parallelogram 89"/>
              <p:cNvSpPr/>
              <p:nvPr/>
            </p:nvSpPr>
            <p:spPr bwMode="auto">
              <a:xfrm rot="12339937" flipV="1">
                <a:off x="3894500" y="3789263"/>
                <a:ext cx="4557198" cy="220847"/>
              </a:xfrm>
              <a:prstGeom prst="parallelogram">
                <a:avLst>
                  <a:gd name="adj" fmla="val 51486"/>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1" name="Parallelogram 90"/>
              <p:cNvSpPr/>
              <p:nvPr/>
            </p:nvSpPr>
            <p:spPr bwMode="auto">
              <a:xfrm rot="9253198">
                <a:off x="3942876" y="5714442"/>
                <a:ext cx="4504210" cy="225053"/>
              </a:xfrm>
              <a:prstGeom prst="parallelogram">
                <a:avLst>
                  <a:gd name="adj" fmla="val 47509"/>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2" name="Parallelogram 91"/>
              <p:cNvSpPr/>
              <p:nvPr/>
            </p:nvSpPr>
            <p:spPr bwMode="auto">
              <a:xfrm rot="12339937" flipV="1">
                <a:off x="-85678" y="5702758"/>
                <a:ext cx="4571828" cy="234679"/>
              </a:xfrm>
              <a:prstGeom prst="parallelogram">
                <a:avLst>
                  <a:gd name="adj" fmla="val 4921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 name="TextBox 92"/>
              <p:cNvSpPr txBox="1"/>
              <p:nvPr/>
            </p:nvSpPr>
            <p:spPr bwMode="auto">
              <a:xfrm rot="21360000">
                <a:off x="2227103" y="6219076"/>
                <a:ext cx="210974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Foundational Services</a:t>
                </a:r>
              </a:p>
            </p:txBody>
          </p:sp>
          <p:sp>
            <p:nvSpPr>
              <p:cNvPr id="94" name="Parallelogram 93"/>
              <p:cNvSpPr/>
              <p:nvPr/>
            </p:nvSpPr>
            <p:spPr bwMode="auto">
              <a:xfrm rot="9253198">
                <a:off x="-90018" y="3784067"/>
                <a:ext cx="4534426" cy="224236"/>
              </a:xfrm>
              <a:prstGeom prst="parallelogram">
                <a:avLst>
                  <a:gd name="adj" fmla="val 47182"/>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24" name="network services top"/>
            <p:cNvSpPr/>
            <p:nvPr/>
          </p:nvSpPr>
          <p:spPr bwMode="auto">
            <a:xfrm rot="1552040">
              <a:off x="4574548" y="1074405"/>
              <a:ext cx="7187278" cy="3463022"/>
            </a:xfrm>
            <a:prstGeom prst="parallelogram">
              <a:avLst>
                <a:gd name="adj" fmla="val 79224"/>
              </a:avLst>
            </a:prstGeom>
            <a:solidFill>
              <a:schemeClr val="accent1">
                <a:lumMod val="40000"/>
                <a:lumOff val="60000"/>
                <a:alpha val="64706"/>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59" name="Group 58"/>
            <p:cNvGrpSpPr/>
            <p:nvPr/>
          </p:nvGrpSpPr>
          <p:grpSpPr>
            <a:xfrm>
              <a:off x="3873698" y="555866"/>
              <a:ext cx="8541716" cy="3973744"/>
              <a:chOff x="2385281" y="1657118"/>
              <a:chExt cx="8541716" cy="3973744"/>
            </a:xfrm>
          </p:grpSpPr>
          <p:grpSp>
            <p:nvGrpSpPr>
              <p:cNvPr id="60" name="core"/>
              <p:cNvGrpSpPr/>
              <p:nvPr/>
            </p:nvGrpSpPr>
            <p:grpSpPr>
              <a:xfrm>
                <a:off x="2385281" y="2178647"/>
                <a:ext cx="8541716" cy="3452215"/>
                <a:chOff x="2385281" y="316202"/>
                <a:chExt cx="8541716" cy="3452215"/>
              </a:xfrm>
            </p:grpSpPr>
            <p:sp>
              <p:nvSpPr>
                <p:cNvPr id="76" name="Parallelogram 75"/>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Parallelogram 76"/>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8" name="Parallelogram 77"/>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Parallelogram 78"/>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0" name="TextBox 79"/>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81" name="Parallelogram 80"/>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1" name="core top"/>
              <p:cNvSpPr/>
              <p:nvPr/>
            </p:nvSpPr>
            <p:spPr bwMode="auto">
              <a:xfrm rot="1552040">
                <a:off x="3070882" y="1916661"/>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62" name="network services top"/>
              <p:cNvGrpSpPr/>
              <p:nvPr/>
            </p:nvGrpSpPr>
            <p:grpSpPr>
              <a:xfrm>
                <a:off x="2385281" y="1921964"/>
                <a:ext cx="8541716" cy="3452215"/>
                <a:chOff x="2385281" y="316202"/>
                <a:chExt cx="8541716" cy="3452215"/>
              </a:xfrm>
            </p:grpSpPr>
            <p:sp>
              <p:nvSpPr>
                <p:cNvPr id="64" name="Parallelogram 63"/>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5" name="Parallelogram 64"/>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6" name="Parallelogram 65"/>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7" name="Parallelogram 66"/>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8" name="TextBox 67"/>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69" name="Parallelogram 68"/>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63" name="network services top"/>
              <p:cNvSpPr/>
              <p:nvPr/>
            </p:nvSpPr>
            <p:spPr bwMode="auto">
              <a:xfrm rot="1552040">
                <a:off x="3078223" y="1657118"/>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grpSp>
        <p:nvGrpSpPr>
          <p:cNvPr id="38" name="Group 37"/>
          <p:cNvGrpSpPr/>
          <p:nvPr/>
        </p:nvGrpSpPr>
        <p:grpSpPr>
          <a:xfrm>
            <a:off x="2292529" y="-492615"/>
            <a:ext cx="5274597" cy="4390734"/>
            <a:chOff x="2473568" y="824848"/>
            <a:chExt cx="5274597" cy="4390734"/>
          </a:xfrm>
        </p:grpSpPr>
        <p:grpSp>
          <p:nvGrpSpPr>
            <p:cNvPr id="39" name="Group 38"/>
            <p:cNvGrpSpPr/>
            <p:nvPr/>
          </p:nvGrpSpPr>
          <p:grpSpPr>
            <a:xfrm>
              <a:off x="2473568" y="824848"/>
              <a:ext cx="5274597" cy="4390734"/>
              <a:chOff x="2287101" y="-479047"/>
              <a:chExt cx="5274597" cy="4390734"/>
            </a:xfrm>
          </p:grpSpPr>
          <p:sp>
            <p:nvSpPr>
              <p:cNvPr id="123" name="Parallelogram 122"/>
              <p:cNvSpPr/>
              <p:nvPr/>
            </p:nvSpPr>
            <p:spPr bwMode="auto">
              <a:xfrm rot="9253198">
                <a:off x="2350090" y="1257418"/>
                <a:ext cx="5211608" cy="1721869"/>
              </a:xfrm>
              <a:prstGeom prst="parallelogram">
                <a:avLst>
                  <a:gd name="adj" fmla="val 49258"/>
                </a:avLst>
              </a:prstGeom>
              <a:solidFill>
                <a:srgbClr val="00FA71">
                  <a:alpha val="6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 name="Parallelogram 124"/>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 name="Parallelogram 125"/>
              <p:cNvSpPr/>
              <p:nvPr/>
            </p:nvSpPr>
            <p:spPr bwMode="auto">
              <a:xfrm rot="12179328" flipV="1">
                <a:off x="2287101" y="2113951"/>
                <a:ext cx="1083386" cy="1797736"/>
              </a:xfrm>
              <a:prstGeom prst="parallelogram">
                <a:avLst>
                  <a:gd name="adj" fmla="val 68224"/>
                </a:avLst>
              </a:prstGeom>
              <a:solidFill>
                <a:srgbClr val="00B050">
                  <a:alpha val="7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 name="TextBox 126"/>
              <p:cNvSpPr txBox="1"/>
              <p:nvPr/>
            </p:nvSpPr>
            <p:spPr bwMode="auto">
              <a:xfrm>
                <a:off x="2849465" y="1496397"/>
                <a:ext cx="1867563"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fr-FR" sz="1400" b="1" dirty="0" smtClean="0">
                    <a:gradFill>
                      <a:gsLst>
                        <a:gs pos="0">
                          <a:srgbClr val="505050"/>
                        </a:gs>
                        <a:gs pos="100000">
                          <a:srgbClr val="505050"/>
                        </a:gs>
                      </a:gsLst>
                      <a:lin ang="5400000" scaled="1"/>
                    </a:gradFill>
                  </a:rPr>
                  <a:t>Azure-</a:t>
                </a:r>
                <a:r>
                  <a:rPr lang="fr-FR" sz="1400" b="1" dirty="0" err="1" smtClean="0">
                    <a:gradFill>
                      <a:gsLst>
                        <a:gs pos="0">
                          <a:srgbClr val="505050"/>
                        </a:gs>
                        <a:gs pos="100000">
                          <a:srgbClr val="505050"/>
                        </a:gs>
                      </a:gsLst>
                      <a:lin ang="5400000" scaled="1"/>
                    </a:gradFill>
                  </a:rPr>
                  <a:t>Based</a:t>
                </a:r>
                <a:r>
                  <a:rPr lang="fr-FR" sz="1400" b="1" dirty="0" smtClean="0">
                    <a:gradFill>
                      <a:gsLst>
                        <a:gs pos="0">
                          <a:srgbClr val="505050"/>
                        </a:gs>
                        <a:gs pos="100000">
                          <a:srgbClr val="505050"/>
                        </a:gs>
                      </a:gsLst>
                      <a:lin ang="5400000" scaled="1"/>
                    </a:gradFill>
                  </a:rPr>
                  <a:t> Services</a:t>
                </a:r>
                <a:endParaRPr lang="fr-FR" sz="1400" b="1" dirty="0">
                  <a:gradFill>
                    <a:gsLst>
                      <a:gs pos="0">
                        <a:srgbClr val="505050"/>
                      </a:gs>
                      <a:gs pos="100000">
                        <a:srgbClr val="505050"/>
                      </a:gs>
                    </a:gsLst>
                    <a:lin ang="5400000" scaled="1"/>
                  </a:gradFill>
                </a:endParaRPr>
              </a:p>
            </p:txBody>
          </p:sp>
        </p:grpSp>
        <p:grpSp>
          <p:nvGrpSpPr>
            <p:cNvPr id="40" name="Group 39" hidden="1"/>
            <p:cNvGrpSpPr/>
            <p:nvPr/>
          </p:nvGrpSpPr>
          <p:grpSpPr>
            <a:xfrm>
              <a:off x="2875682" y="3282123"/>
              <a:ext cx="4607839" cy="1237561"/>
              <a:chOff x="901492" y="3532911"/>
              <a:chExt cx="5110053" cy="1410822"/>
            </a:xfrm>
            <a:scene3d>
              <a:camera prst="orthographicFront">
                <a:rot lat="2100000" lon="19200000" rev="0"/>
              </a:camera>
              <a:lightRig rig="threePt" dir="t"/>
            </a:scene3d>
          </p:grpSpPr>
          <p:sp>
            <p:nvSpPr>
              <p:cNvPr id="99" name="Freeform 128"/>
              <p:cNvSpPr>
                <a:spLocks noChangeAspect="1"/>
              </p:cNvSpPr>
              <p:nvPr/>
            </p:nvSpPr>
            <p:spPr bwMode="black">
              <a:xfrm>
                <a:off x="1032991" y="3629329"/>
                <a:ext cx="993584" cy="5471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188F"/>
              </a:solidFill>
              <a:extLst/>
            </p:spPr>
            <p:txBody>
              <a:bodyPr vert="horz" wrap="square" lIns="89616" tIns="44809" rIns="89616" bIns="44809" numCol="1" anchor="b" anchorCtr="1" compatLnSpc="1">
                <a:prstTxWarp prst="textNoShape">
                  <a:avLst/>
                </a:prstTxWarp>
              </a:bodyPr>
              <a:lstStyle/>
              <a:p>
                <a:pPr defTabSz="913898">
                  <a:defRPr/>
                </a:pPr>
                <a:endParaRPr lang="en-US" sz="1764" kern="0" dirty="0">
                  <a:solidFill>
                    <a:srgbClr val="FFFFFF"/>
                  </a:solidFill>
                </a:endParaRPr>
              </a:p>
            </p:txBody>
          </p:sp>
          <p:grpSp>
            <p:nvGrpSpPr>
              <p:cNvPr id="100" name="Group 99"/>
              <p:cNvGrpSpPr/>
              <p:nvPr/>
            </p:nvGrpSpPr>
            <p:grpSpPr>
              <a:xfrm>
                <a:off x="2299253" y="3560620"/>
                <a:ext cx="655388" cy="601422"/>
                <a:chOff x="2362200" y="-44450"/>
                <a:chExt cx="7712075" cy="7077076"/>
              </a:xfrm>
              <a:solidFill>
                <a:schemeClr val="accent1"/>
              </a:solidFill>
            </p:grpSpPr>
            <p:sp>
              <p:nvSpPr>
                <p:cNvPr id="120" name="Freeform 9"/>
                <p:cNvSpPr>
                  <a:spLocks noEditPoints="1"/>
                </p:cNvSpPr>
                <p:nvPr/>
              </p:nvSpPr>
              <p:spPr bwMode="auto">
                <a:xfrm>
                  <a:off x="2362200" y="920750"/>
                  <a:ext cx="5140325" cy="5141913"/>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1" name="Freeform 10"/>
                <p:cNvSpPr>
                  <a:spLocks noEditPoints="1"/>
                </p:cNvSpPr>
                <p:nvPr/>
              </p:nvSpPr>
              <p:spPr bwMode="auto">
                <a:xfrm>
                  <a:off x="6988175" y="4071938"/>
                  <a:ext cx="3086100" cy="2960688"/>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2" name="Freeform 11"/>
                <p:cNvSpPr>
                  <a:spLocks noEditPoints="1"/>
                </p:cNvSpPr>
                <p:nvPr/>
              </p:nvSpPr>
              <p:spPr bwMode="auto">
                <a:xfrm>
                  <a:off x="6988175" y="-44450"/>
                  <a:ext cx="3086100" cy="2959100"/>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102" name="Group 101"/>
              <p:cNvGrpSpPr/>
              <p:nvPr/>
            </p:nvGrpSpPr>
            <p:grpSpPr>
              <a:xfrm>
                <a:off x="3248046" y="3532911"/>
                <a:ext cx="723468" cy="656840"/>
                <a:chOff x="-1187204" y="-850567"/>
                <a:chExt cx="8291512" cy="7527925"/>
              </a:xfrm>
              <a:solidFill>
                <a:schemeClr val="accent1"/>
              </a:solidFill>
            </p:grpSpPr>
            <p:grpSp>
              <p:nvGrpSpPr>
                <p:cNvPr id="111" name="Group 110"/>
                <p:cNvGrpSpPr/>
                <p:nvPr/>
              </p:nvGrpSpPr>
              <p:grpSpPr>
                <a:xfrm>
                  <a:off x="-1187204" y="-850567"/>
                  <a:ext cx="8291512" cy="7527925"/>
                  <a:chOff x="-1187204" y="-850567"/>
                  <a:chExt cx="8291512" cy="7527925"/>
                </a:xfrm>
                <a:grpFill/>
              </p:grpSpPr>
              <p:grpSp>
                <p:nvGrpSpPr>
                  <p:cNvPr id="113" name="Group 112"/>
                  <p:cNvGrpSpPr/>
                  <p:nvPr/>
                </p:nvGrpSpPr>
                <p:grpSpPr>
                  <a:xfrm>
                    <a:off x="-1187204" y="-850567"/>
                    <a:ext cx="8291512" cy="7527925"/>
                    <a:chOff x="-1187204" y="-850567"/>
                    <a:chExt cx="8291512" cy="7527925"/>
                  </a:xfrm>
                  <a:grpFill/>
                </p:grpSpPr>
                <p:sp>
                  <p:nvSpPr>
                    <p:cNvPr id="115" name="Freeform 23"/>
                    <p:cNvSpPr>
                      <a:spLocks/>
                    </p:cNvSpPr>
                    <p:nvPr/>
                  </p:nvSpPr>
                  <p:spPr bwMode="auto">
                    <a:xfrm>
                      <a:off x="1128958" y="-850567"/>
                      <a:ext cx="5975350" cy="7527925"/>
                    </a:xfrm>
                    <a:custGeom>
                      <a:avLst/>
                      <a:gdLst>
                        <a:gd name="T0" fmla="*/ 1241 w 1591"/>
                        <a:gd name="T1" fmla="*/ 505 h 2005"/>
                        <a:gd name="T2" fmla="*/ 802 w 1591"/>
                        <a:gd name="T3" fmla="*/ 0 h 2005"/>
                        <a:gd name="T4" fmla="*/ 95 w 1591"/>
                        <a:gd name="T5" fmla="*/ 0 h 2005"/>
                        <a:gd name="T6" fmla="*/ 0 w 1591"/>
                        <a:gd name="T7" fmla="*/ 95 h 2005"/>
                        <a:gd name="T8" fmla="*/ 0 w 1591"/>
                        <a:gd name="T9" fmla="*/ 666 h 2005"/>
                        <a:gd name="T10" fmla="*/ 119 w 1591"/>
                        <a:gd name="T11" fmla="*/ 672 h 2005"/>
                        <a:gd name="T12" fmla="*/ 119 w 1591"/>
                        <a:gd name="T13" fmla="*/ 119 h 2005"/>
                        <a:gd name="T14" fmla="*/ 754 w 1591"/>
                        <a:gd name="T15" fmla="*/ 119 h 2005"/>
                        <a:gd name="T16" fmla="*/ 1128 w 1591"/>
                        <a:gd name="T17" fmla="*/ 791 h 2005"/>
                        <a:gd name="T18" fmla="*/ 1473 w 1591"/>
                        <a:gd name="T19" fmla="*/ 547 h 2005"/>
                        <a:gd name="T20" fmla="*/ 1473 w 1591"/>
                        <a:gd name="T21" fmla="*/ 1886 h 2005"/>
                        <a:gd name="T22" fmla="*/ 528 w 1591"/>
                        <a:gd name="T23" fmla="*/ 1886 h 2005"/>
                        <a:gd name="T24" fmla="*/ 374 w 1591"/>
                        <a:gd name="T25" fmla="*/ 2005 h 2005"/>
                        <a:gd name="T26" fmla="*/ 1496 w 1591"/>
                        <a:gd name="T27" fmla="*/ 2005 h 2005"/>
                        <a:gd name="T28" fmla="*/ 1591 w 1591"/>
                        <a:gd name="T29" fmla="*/ 1910 h 2005"/>
                        <a:gd name="T30" fmla="*/ 1591 w 1591"/>
                        <a:gd name="T31" fmla="*/ 345 h 2005"/>
                        <a:gd name="T32" fmla="*/ 1241 w 1591"/>
                        <a:gd name="T33" fmla="*/ 505 h 2005"/>
                        <a:gd name="T34" fmla="*/ 1241 w 1591"/>
                        <a:gd name="T35" fmla="*/ 505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2005">
                          <a:moveTo>
                            <a:pt x="1241" y="505"/>
                          </a:moveTo>
                          <a:cubicBezTo>
                            <a:pt x="802" y="0"/>
                            <a:pt x="802" y="0"/>
                            <a:pt x="802" y="0"/>
                          </a:cubicBezTo>
                          <a:cubicBezTo>
                            <a:pt x="95" y="0"/>
                            <a:pt x="95" y="0"/>
                            <a:pt x="95" y="0"/>
                          </a:cubicBezTo>
                          <a:cubicBezTo>
                            <a:pt x="41" y="0"/>
                            <a:pt x="0" y="41"/>
                            <a:pt x="0" y="95"/>
                          </a:cubicBezTo>
                          <a:cubicBezTo>
                            <a:pt x="0" y="666"/>
                            <a:pt x="0" y="666"/>
                            <a:pt x="0" y="666"/>
                          </a:cubicBezTo>
                          <a:cubicBezTo>
                            <a:pt x="41" y="666"/>
                            <a:pt x="77" y="666"/>
                            <a:pt x="119" y="672"/>
                          </a:cubicBezTo>
                          <a:cubicBezTo>
                            <a:pt x="119" y="119"/>
                            <a:pt x="119" y="119"/>
                            <a:pt x="119" y="119"/>
                          </a:cubicBezTo>
                          <a:cubicBezTo>
                            <a:pt x="754" y="119"/>
                            <a:pt x="754" y="119"/>
                            <a:pt x="754" y="119"/>
                          </a:cubicBezTo>
                          <a:cubicBezTo>
                            <a:pt x="1128" y="791"/>
                            <a:pt x="1128" y="791"/>
                            <a:pt x="1128" y="791"/>
                          </a:cubicBezTo>
                          <a:cubicBezTo>
                            <a:pt x="1473" y="547"/>
                            <a:pt x="1473" y="547"/>
                            <a:pt x="1473" y="547"/>
                          </a:cubicBezTo>
                          <a:cubicBezTo>
                            <a:pt x="1473" y="1886"/>
                            <a:pt x="1473" y="1886"/>
                            <a:pt x="1473" y="1886"/>
                          </a:cubicBezTo>
                          <a:cubicBezTo>
                            <a:pt x="528" y="1886"/>
                            <a:pt x="528" y="1886"/>
                            <a:pt x="528" y="1886"/>
                          </a:cubicBezTo>
                          <a:cubicBezTo>
                            <a:pt x="481" y="1928"/>
                            <a:pt x="433" y="1969"/>
                            <a:pt x="374" y="2005"/>
                          </a:cubicBezTo>
                          <a:cubicBezTo>
                            <a:pt x="1496" y="2005"/>
                            <a:pt x="1496" y="2005"/>
                            <a:pt x="1496" y="2005"/>
                          </a:cubicBezTo>
                          <a:cubicBezTo>
                            <a:pt x="1550" y="2005"/>
                            <a:pt x="1591" y="1957"/>
                            <a:pt x="1591" y="1910"/>
                          </a:cubicBezTo>
                          <a:cubicBezTo>
                            <a:pt x="1591" y="345"/>
                            <a:pt x="1591" y="345"/>
                            <a:pt x="1591" y="345"/>
                          </a:cubicBezTo>
                          <a:cubicBezTo>
                            <a:pt x="1241" y="505"/>
                            <a:pt x="1241" y="505"/>
                            <a:pt x="1241" y="505"/>
                          </a:cubicBezTo>
                          <a:cubicBezTo>
                            <a:pt x="1241" y="505"/>
                            <a:pt x="1241" y="505"/>
                            <a:pt x="1241" y="505"/>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6" name="Freeform 24"/>
                    <p:cNvSpPr>
                      <a:spLocks/>
                    </p:cNvSpPr>
                    <p:nvPr/>
                  </p:nvSpPr>
                  <p:spPr bwMode="auto">
                    <a:xfrm>
                      <a:off x="4272208" y="2986421"/>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7" name="Freeform 25"/>
                    <p:cNvSpPr>
                      <a:spLocks/>
                    </p:cNvSpPr>
                    <p:nvPr/>
                  </p:nvSpPr>
                  <p:spPr bwMode="auto">
                    <a:xfrm>
                      <a:off x="4272208" y="3973846"/>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8" name="Freeform 26"/>
                    <p:cNvSpPr>
                      <a:spLocks/>
                    </p:cNvSpPr>
                    <p:nvPr/>
                  </p:nvSpPr>
                  <p:spPr bwMode="auto">
                    <a:xfrm>
                      <a:off x="4272208" y="4961271"/>
                      <a:ext cx="989012" cy="371475"/>
                    </a:xfrm>
                    <a:custGeom>
                      <a:avLst/>
                      <a:gdLst>
                        <a:gd name="T0" fmla="*/ 0 w 623"/>
                        <a:gd name="T1" fmla="*/ 0 h 234"/>
                        <a:gd name="T2" fmla="*/ 623 w 623"/>
                        <a:gd name="T3" fmla="*/ 0 h 234"/>
                        <a:gd name="T4" fmla="*/ 623 w 623"/>
                        <a:gd name="T5" fmla="*/ 234 h 234"/>
                        <a:gd name="T6" fmla="*/ 0 w 623"/>
                        <a:gd name="T7" fmla="*/ 234 h 234"/>
                        <a:gd name="T8" fmla="*/ 0 w 623"/>
                        <a:gd name="T9" fmla="*/ 0 h 234"/>
                        <a:gd name="T10" fmla="*/ 0 w 623"/>
                        <a:gd name="T11" fmla="*/ 0 h 234"/>
                      </a:gdLst>
                      <a:ahLst/>
                      <a:cxnLst>
                        <a:cxn ang="0">
                          <a:pos x="T0" y="T1"/>
                        </a:cxn>
                        <a:cxn ang="0">
                          <a:pos x="T2" y="T3"/>
                        </a:cxn>
                        <a:cxn ang="0">
                          <a:pos x="T4" y="T5"/>
                        </a:cxn>
                        <a:cxn ang="0">
                          <a:pos x="T6" y="T7"/>
                        </a:cxn>
                        <a:cxn ang="0">
                          <a:pos x="T8" y="T9"/>
                        </a:cxn>
                        <a:cxn ang="0">
                          <a:pos x="T10" y="T11"/>
                        </a:cxn>
                      </a:cxnLst>
                      <a:rect l="0" t="0" r="r" b="b"/>
                      <a:pathLst>
                        <a:path w="623" h="234">
                          <a:moveTo>
                            <a:pt x="0" y="0"/>
                          </a:moveTo>
                          <a:lnTo>
                            <a:pt x="623" y="0"/>
                          </a:lnTo>
                          <a:lnTo>
                            <a:pt x="623" y="234"/>
                          </a:lnTo>
                          <a:lnTo>
                            <a:pt x="0" y="234"/>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9" name="Freeform 27"/>
                    <p:cNvSpPr>
                      <a:spLocks noEditPoints="1"/>
                    </p:cNvSpPr>
                    <p:nvPr/>
                  </p:nvSpPr>
                  <p:spPr bwMode="auto">
                    <a:xfrm>
                      <a:off x="-1187204" y="2092658"/>
                      <a:ext cx="4600575" cy="4584700"/>
                    </a:xfrm>
                    <a:custGeom>
                      <a:avLst/>
                      <a:gdLst>
                        <a:gd name="T0" fmla="*/ 1225 w 1225"/>
                        <a:gd name="T1" fmla="*/ 608 h 1221"/>
                        <a:gd name="T2" fmla="*/ 616 w 1225"/>
                        <a:gd name="T3" fmla="*/ 0 h 1221"/>
                        <a:gd name="T4" fmla="*/ 0 w 1225"/>
                        <a:gd name="T5" fmla="*/ 608 h 1221"/>
                        <a:gd name="T6" fmla="*/ 616 w 1225"/>
                        <a:gd name="T7" fmla="*/ 1221 h 1221"/>
                        <a:gd name="T8" fmla="*/ 1225 w 1225"/>
                        <a:gd name="T9" fmla="*/ 608 h 1221"/>
                        <a:gd name="T10" fmla="*/ 556 w 1225"/>
                        <a:gd name="T11" fmla="*/ 929 h 1221"/>
                        <a:gd name="T12" fmla="*/ 287 w 1225"/>
                        <a:gd name="T13" fmla="*/ 721 h 1221"/>
                        <a:gd name="T14" fmla="*/ 412 w 1225"/>
                        <a:gd name="T15" fmla="*/ 560 h 1221"/>
                        <a:gd name="T16" fmla="*/ 592 w 1225"/>
                        <a:gd name="T17" fmla="*/ 697 h 1221"/>
                        <a:gd name="T18" fmla="*/ 878 w 1225"/>
                        <a:gd name="T19" fmla="*/ 334 h 1221"/>
                        <a:gd name="T20" fmla="*/ 968 w 1225"/>
                        <a:gd name="T21" fmla="*/ 405 h 1221"/>
                        <a:gd name="T22" fmla="*/ 556 w 1225"/>
                        <a:gd name="T23" fmla="*/ 929 h 1221"/>
                        <a:gd name="T24" fmla="*/ 556 w 1225"/>
                        <a:gd name="T25" fmla="*/ 929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5" h="1221">
                          <a:moveTo>
                            <a:pt x="1225" y="608"/>
                          </a:moveTo>
                          <a:cubicBezTo>
                            <a:pt x="1225" y="274"/>
                            <a:pt x="956" y="0"/>
                            <a:pt x="616" y="0"/>
                          </a:cubicBezTo>
                          <a:cubicBezTo>
                            <a:pt x="275" y="0"/>
                            <a:pt x="0" y="274"/>
                            <a:pt x="0" y="608"/>
                          </a:cubicBezTo>
                          <a:cubicBezTo>
                            <a:pt x="0" y="947"/>
                            <a:pt x="275" y="1221"/>
                            <a:pt x="616" y="1221"/>
                          </a:cubicBezTo>
                          <a:cubicBezTo>
                            <a:pt x="956" y="1221"/>
                            <a:pt x="1225" y="947"/>
                            <a:pt x="1225" y="608"/>
                          </a:cubicBezTo>
                          <a:close/>
                          <a:moveTo>
                            <a:pt x="556" y="929"/>
                          </a:moveTo>
                          <a:cubicBezTo>
                            <a:pt x="287" y="721"/>
                            <a:pt x="287" y="721"/>
                            <a:pt x="287" y="721"/>
                          </a:cubicBezTo>
                          <a:cubicBezTo>
                            <a:pt x="412" y="560"/>
                            <a:pt x="412" y="560"/>
                            <a:pt x="412" y="560"/>
                          </a:cubicBezTo>
                          <a:cubicBezTo>
                            <a:pt x="592" y="697"/>
                            <a:pt x="592" y="697"/>
                            <a:pt x="592" y="697"/>
                          </a:cubicBezTo>
                          <a:cubicBezTo>
                            <a:pt x="878" y="334"/>
                            <a:pt x="878" y="334"/>
                            <a:pt x="878" y="334"/>
                          </a:cubicBezTo>
                          <a:cubicBezTo>
                            <a:pt x="968" y="405"/>
                            <a:pt x="968" y="405"/>
                            <a:pt x="968" y="405"/>
                          </a:cubicBezTo>
                          <a:cubicBezTo>
                            <a:pt x="556" y="929"/>
                            <a:pt x="556" y="929"/>
                            <a:pt x="556" y="929"/>
                          </a:cubicBezTo>
                          <a:cubicBezTo>
                            <a:pt x="556" y="929"/>
                            <a:pt x="556" y="929"/>
                            <a:pt x="556" y="92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114" name="Oval 113"/>
                  <p:cNvSpPr/>
                  <p:nvPr/>
                </p:nvSpPr>
                <p:spPr bwMode="auto">
                  <a:xfrm>
                    <a:off x="-755448" y="2577184"/>
                    <a:ext cx="3850106" cy="3850106"/>
                  </a:xfrm>
                  <a:prstGeom prst="ellips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2" name="Freeform 681"/>
                <p:cNvSpPr>
                  <a:spLocks noEditPoints="1"/>
                </p:cNvSpPr>
                <p:nvPr/>
              </p:nvSpPr>
              <p:spPr bwMode="auto">
                <a:xfrm>
                  <a:off x="46348" y="2786188"/>
                  <a:ext cx="2121852" cy="3197640"/>
                </a:xfrm>
                <a:custGeom>
                  <a:avLst/>
                  <a:gdLst>
                    <a:gd name="T0" fmla="*/ 110 w 181"/>
                    <a:gd name="T1" fmla="*/ 116 h 273"/>
                    <a:gd name="T2" fmla="*/ 110 w 181"/>
                    <a:gd name="T3" fmla="*/ 71 h 273"/>
                    <a:gd name="T4" fmla="*/ 134 w 181"/>
                    <a:gd name="T5" fmla="*/ 97 h 273"/>
                    <a:gd name="T6" fmla="*/ 177 w 181"/>
                    <a:gd name="T7" fmla="*/ 97 h 273"/>
                    <a:gd name="T8" fmla="*/ 110 w 181"/>
                    <a:gd name="T9" fmla="*/ 29 h 273"/>
                    <a:gd name="T10" fmla="*/ 110 w 181"/>
                    <a:gd name="T11" fmla="*/ 0 h 273"/>
                    <a:gd name="T12" fmla="*/ 69 w 181"/>
                    <a:gd name="T13" fmla="*/ 0 h 273"/>
                    <a:gd name="T14" fmla="*/ 69 w 181"/>
                    <a:gd name="T15" fmla="*/ 29 h 273"/>
                    <a:gd name="T16" fmla="*/ 4 w 181"/>
                    <a:gd name="T17" fmla="*/ 93 h 273"/>
                    <a:gd name="T18" fmla="*/ 69 w 181"/>
                    <a:gd name="T19" fmla="*/ 152 h 273"/>
                    <a:gd name="T20" fmla="*/ 69 w 181"/>
                    <a:gd name="T21" fmla="*/ 201 h 273"/>
                    <a:gd name="T22" fmla="*/ 43 w 181"/>
                    <a:gd name="T23" fmla="*/ 168 h 273"/>
                    <a:gd name="T24" fmla="*/ 0 w 181"/>
                    <a:gd name="T25" fmla="*/ 168 h 273"/>
                    <a:gd name="T26" fmla="*/ 69 w 181"/>
                    <a:gd name="T27" fmla="*/ 243 h 273"/>
                    <a:gd name="T28" fmla="*/ 69 w 181"/>
                    <a:gd name="T29" fmla="*/ 273 h 273"/>
                    <a:gd name="T30" fmla="*/ 110 w 181"/>
                    <a:gd name="T31" fmla="*/ 273 h 273"/>
                    <a:gd name="T32" fmla="*/ 110 w 181"/>
                    <a:gd name="T33" fmla="*/ 243 h 273"/>
                    <a:gd name="T34" fmla="*/ 181 w 181"/>
                    <a:gd name="T35" fmla="*/ 175 h 273"/>
                    <a:gd name="T36" fmla="*/ 110 w 181"/>
                    <a:gd name="T37" fmla="*/ 116 h 273"/>
                    <a:gd name="T38" fmla="*/ 70 w 181"/>
                    <a:gd name="T39" fmla="*/ 108 h 273"/>
                    <a:gd name="T40" fmla="*/ 70 w 181"/>
                    <a:gd name="T41" fmla="*/ 71 h 273"/>
                    <a:gd name="T42" fmla="*/ 70 w 181"/>
                    <a:gd name="T43" fmla="*/ 108 h 273"/>
                    <a:gd name="T44" fmla="*/ 111 w 181"/>
                    <a:gd name="T45" fmla="*/ 201 h 273"/>
                    <a:gd name="T46" fmla="*/ 111 w 181"/>
                    <a:gd name="T47" fmla="*/ 159 h 273"/>
                    <a:gd name="T48" fmla="*/ 111 w 181"/>
                    <a:gd name="T49" fmla="*/ 20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273">
                      <a:moveTo>
                        <a:pt x="110" y="116"/>
                      </a:moveTo>
                      <a:cubicBezTo>
                        <a:pt x="110" y="71"/>
                        <a:pt x="110" y="71"/>
                        <a:pt x="110" y="71"/>
                      </a:cubicBezTo>
                      <a:cubicBezTo>
                        <a:pt x="123" y="72"/>
                        <a:pt x="133" y="84"/>
                        <a:pt x="134" y="97"/>
                      </a:cubicBezTo>
                      <a:cubicBezTo>
                        <a:pt x="177" y="97"/>
                        <a:pt x="177" y="97"/>
                        <a:pt x="177" y="97"/>
                      </a:cubicBezTo>
                      <a:cubicBezTo>
                        <a:pt x="177" y="54"/>
                        <a:pt x="137" y="31"/>
                        <a:pt x="110" y="29"/>
                      </a:cubicBezTo>
                      <a:cubicBezTo>
                        <a:pt x="110" y="0"/>
                        <a:pt x="110" y="0"/>
                        <a:pt x="110" y="0"/>
                      </a:cubicBezTo>
                      <a:cubicBezTo>
                        <a:pt x="69" y="0"/>
                        <a:pt x="69" y="0"/>
                        <a:pt x="69" y="0"/>
                      </a:cubicBezTo>
                      <a:cubicBezTo>
                        <a:pt x="69" y="29"/>
                        <a:pt x="69" y="29"/>
                        <a:pt x="69" y="29"/>
                      </a:cubicBezTo>
                      <a:cubicBezTo>
                        <a:pt x="57" y="29"/>
                        <a:pt x="4" y="44"/>
                        <a:pt x="4" y="93"/>
                      </a:cubicBezTo>
                      <a:cubicBezTo>
                        <a:pt x="4" y="136"/>
                        <a:pt x="43" y="148"/>
                        <a:pt x="69" y="152"/>
                      </a:cubicBezTo>
                      <a:cubicBezTo>
                        <a:pt x="69" y="201"/>
                        <a:pt x="69" y="201"/>
                        <a:pt x="69" y="201"/>
                      </a:cubicBezTo>
                      <a:cubicBezTo>
                        <a:pt x="50" y="196"/>
                        <a:pt x="46" y="180"/>
                        <a:pt x="43" y="168"/>
                      </a:cubicBezTo>
                      <a:cubicBezTo>
                        <a:pt x="0" y="168"/>
                        <a:pt x="0" y="168"/>
                        <a:pt x="0" y="168"/>
                      </a:cubicBezTo>
                      <a:cubicBezTo>
                        <a:pt x="3" y="217"/>
                        <a:pt x="46" y="239"/>
                        <a:pt x="69" y="243"/>
                      </a:cubicBezTo>
                      <a:cubicBezTo>
                        <a:pt x="69" y="273"/>
                        <a:pt x="69" y="273"/>
                        <a:pt x="69" y="273"/>
                      </a:cubicBezTo>
                      <a:cubicBezTo>
                        <a:pt x="110" y="273"/>
                        <a:pt x="110" y="273"/>
                        <a:pt x="110" y="273"/>
                      </a:cubicBezTo>
                      <a:cubicBezTo>
                        <a:pt x="110" y="243"/>
                        <a:pt x="110" y="243"/>
                        <a:pt x="110" y="243"/>
                      </a:cubicBezTo>
                      <a:cubicBezTo>
                        <a:pt x="143" y="242"/>
                        <a:pt x="181" y="214"/>
                        <a:pt x="181" y="175"/>
                      </a:cubicBezTo>
                      <a:cubicBezTo>
                        <a:pt x="181" y="131"/>
                        <a:pt x="143" y="119"/>
                        <a:pt x="110" y="116"/>
                      </a:cubicBezTo>
                      <a:close/>
                      <a:moveTo>
                        <a:pt x="70" y="108"/>
                      </a:moveTo>
                      <a:cubicBezTo>
                        <a:pt x="41" y="108"/>
                        <a:pt x="40" y="76"/>
                        <a:pt x="70" y="71"/>
                      </a:cubicBezTo>
                      <a:lnTo>
                        <a:pt x="70" y="108"/>
                      </a:lnTo>
                      <a:close/>
                      <a:moveTo>
                        <a:pt x="111" y="201"/>
                      </a:moveTo>
                      <a:cubicBezTo>
                        <a:pt x="111" y="159"/>
                        <a:pt x="111" y="159"/>
                        <a:pt x="111" y="159"/>
                      </a:cubicBezTo>
                      <a:cubicBezTo>
                        <a:pt x="146" y="160"/>
                        <a:pt x="150" y="196"/>
                        <a:pt x="111" y="201"/>
                      </a:cubicBezTo>
                      <a:close/>
                    </a:path>
                  </a:pathLst>
                </a:custGeom>
                <a:solidFill>
                  <a:srgbClr val="E8E8E8"/>
                </a:solidFill>
                <a:ln>
                  <a:noFill/>
                </a:ln>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sp>
            <p:nvSpPr>
              <p:cNvPr id="103" name="Freeform 31"/>
              <p:cNvSpPr>
                <a:spLocks noEditPoints="1"/>
              </p:cNvSpPr>
              <p:nvPr/>
            </p:nvSpPr>
            <p:spPr bwMode="auto">
              <a:xfrm>
                <a:off x="4362903" y="3566296"/>
                <a:ext cx="582544" cy="590070"/>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4" name="Freeform 9"/>
              <p:cNvSpPr>
                <a:spLocks noEditPoints="1"/>
              </p:cNvSpPr>
              <p:nvPr/>
            </p:nvSpPr>
            <p:spPr bwMode="auto">
              <a:xfrm>
                <a:off x="5260688" y="3550896"/>
                <a:ext cx="620418" cy="620869"/>
              </a:xfrm>
              <a:custGeom>
                <a:avLst/>
                <a:gdLst>
                  <a:gd name="T0" fmla="*/ 2198 w 2440"/>
                  <a:gd name="T1" fmla="*/ 928 h 2440"/>
                  <a:gd name="T2" fmla="*/ 2206 w 2440"/>
                  <a:gd name="T3" fmla="*/ 1043 h 2440"/>
                  <a:gd name="T4" fmla="*/ 2150 w 2440"/>
                  <a:gd name="T5" fmla="*/ 1227 h 2440"/>
                  <a:gd name="T6" fmla="*/ 2113 w 2440"/>
                  <a:gd name="T7" fmla="*/ 1014 h 2440"/>
                  <a:gd name="T8" fmla="*/ 2029 w 2440"/>
                  <a:gd name="T9" fmla="*/ 1048 h 2440"/>
                  <a:gd name="T10" fmla="*/ 1992 w 2440"/>
                  <a:gd name="T11" fmla="*/ 1261 h 2440"/>
                  <a:gd name="T12" fmla="*/ 2048 w 2440"/>
                  <a:gd name="T13" fmla="*/ 1234 h 2440"/>
                  <a:gd name="T14" fmla="*/ 2058 w 2440"/>
                  <a:gd name="T15" fmla="*/ 1588 h 2440"/>
                  <a:gd name="T16" fmla="*/ 2113 w 2440"/>
                  <a:gd name="T17" fmla="*/ 1308 h 2440"/>
                  <a:gd name="T18" fmla="*/ 2145 w 2440"/>
                  <a:gd name="T19" fmla="*/ 1557 h 2440"/>
                  <a:gd name="T20" fmla="*/ 2216 w 2440"/>
                  <a:gd name="T21" fmla="*/ 1553 h 2440"/>
                  <a:gd name="T22" fmla="*/ 2187 w 2440"/>
                  <a:gd name="T23" fmla="*/ 1103 h 2440"/>
                  <a:gd name="T24" fmla="*/ 2274 w 2440"/>
                  <a:gd name="T25" fmla="*/ 1233 h 2440"/>
                  <a:gd name="T26" fmla="*/ 1502 w 2440"/>
                  <a:gd name="T27" fmla="*/ 259 h 2440"/>
                  <a:gd name="T28" fmla="*/ 1246 w 2440"/>
                  <a:gd name="T29" fmla="*/ 517 h 2440"/>
                  <a:gd name="T30" fmla="*/ 1646 w 2440"/>
                  <a:gd name="T31" fmla="*/ 1894 h 2440"/>
                  <a:gd name="T32" fmla="*/ 1499 w 2440"/>
                  <a:gd name="T33" fmla="*/ 1340 h 2440"/>
                  <a:gd name="T34" fmla="*/ 1571 w 2440"/>
                  <a:gd name="T35" fmla="*/ 1267 h 2440"/>
                  <a:gd name="T36" fmla="*/ 1527 w 2440"/>
                  <a:gd name="T37" fmla="*/ 639 h 2440"/>
                  <a:gd name="T38" fmla="*/ 1344 w 2440"/>
                  <a:gd name="T39" fmla="*/ 1244 h 2440"/>
                  <a:gd name="T40" fmla="*/ 1222 w 2440"/>
                  <a:gd name="T41" fmla="*/ 543 h 2440"/>
                  <a:gd name="T42" fmla="*/ 946 w 2440"/>
                  <a:gd name="T43" fmla="*/ 655 h 2440"/>
                  <a:gd name="T44" fmla="*/ 825 w 2440"/>
                  <a:gd name="T45" fmla="*/ 1357 h 2440"/>
                  <a:gd name="T46" fmla="*/ 1008 w 2440"/>
                  <a:gd name="T47" fmla="*/ 1266 h 2440"/>
                  <a:gd name="T48" fmla="*/ 694 w 2440"/>
                  <a:gd name="T49" fmla="*/ 2021 h 2440"/>
                  <a:gd name="T50" fmla="*/ 298 w 2440"/>
                  <a:gd name="T51" fmla="*/ 2101 h 2440"/>
                  <a:gd name="T52" fmla="*/ 902 w 2440"/>
                  <a:gd name="T53" fmla="*/ 2417 h 2440"/>
                  <a:gd name="T54" fmla="*/ 1914 w 2440"/>
                  <a:gd name="T55" fmla="*/ 2339 h 2440"/>
                  <a:gd name="T56" fmla="*/ 1237 w 2440"/>
                  <a:gd name="T57" fmla="*/ 2216 h 2440"/>
                  <a:gd name="T58" fmla="*/ 1249 w 2440"/>
                  <a:gd name="T59" fmla="*/ 1507 h 2440"/>
                  <a:gd name="T60" fmla="*/ 1237 w 2440"/>
                  <a:gd name="T61" fmla="*/ 2216 h 2440"/>
                  <a:gd name="T62" fmla="*/ 2213 w 2440"/>
                  <a:gd name="T63" fmla="*/ 1643 h 2440"/>
                  <a:gd name="T64" fmla="*/ 2117 w 2440"/>
                  <a:gd name="T65" fmla="*/ 1653 h 2440"/>
                  <a:gd name="T66" fmla="*/ 1988 w 2440"/>
                  <a:gd name="T67" fmla="*/ 1510 h 2440"/>
                  <a:gd name="T68" fmla="*/ 2440 w 2440"/>
                  <a:gd name="T69" fmla="*/ 1615 h 2440"/>
                  <a:gd name="T70" fmla="*/ 244 w 2440"/>
                  <a:gd name="T71" fmla="*/ 928 h 2440"/>
                  <a:gd name="T72" fmla="*/ 322 w 2440"/>
                  <a:gd name="T73" fmla="*/ 1006 h 2440"/>
                  <a:gd name="T74" fmla="*/ 371 w 2440"/>
                  <a:gd name="T75" fmla="*/ 1022 h 2440"/>
                  <a:gd name="T76" fmla="*/ 323 w 2440"/>
                  <a:gd name="T77" fmla="*/ 1262 h 2440"/>
                  <a:gd name="T78" fmla="*/ 272 w 2440"/>
                  <a:gd name="T79" fmla="*/ 1022 h 2440"/>
                  <a:gd name="T80" fmla="*/ 166 w 2440"/>
                  <a:gd name="T81" fmla="*/ 1232 h 2440"/>
                  <a:gd name="T82" fmla="*/ 221 w 2440"/>
                  <a:gd name="T83" fmla="*/ 1235 h 2440"/>
                  <a:gd name="T84" fmla="*/ 249 w 2440"/>
                  <a:gd name="T85" fmla="*/ 1237 h 2440"/>
                  <a:gd name="T86" fmla="*/ 263 w 2440"/>
                  <a:gd name="T87" fmla="*/ 1589 h 2440"/>
                  <a:gd name="T88" fmla="*/ 323 w 2440"/>
                  <a:gd name="T89" fmla="*/ 1307 h 2440"/>
                  <a:gd name="T90" fmla="*/ 382 w 2440"/>
                  <a:gd name="T91" fmla="*/ 1591 h 2440"/>
                  <a:gd name="T92" fmla="*/ 399 w 2440"/>
                  <a:gd name="T93" fmla="*/ 1256 h 2440"/>
                  <a:gd name="T94" fmla="*/ 420 w 2440"/>
                  <a:gd name="T95" fmla="*/ 1234 h 2440"/>
                  <a:gd name="T96" fmla="*/ 407 w 2440"/>
                  <a:gd name="T97" fmla="*/ 1043 h 2440"/>
                  <a:gd name="T98" fmla="*/ 415 w 2440"/>
                  <a:gd name="T99" fmla="*/ 1643 h 2440"/>
                  <a:gd name="T100" fmla="*/ 319 w 2440"/>
                  <a:gd name="T101" fmla="*/ 1653 h 2440"/>
                  <a:gd name="T102" fmla="*/ 190 w 2440"/>
                  <a:gd name="T103" fmla="*/ 1510 h 2440"/>
                  <a:gd name="T104" fmla="*/ 642 w 2440"/>
                  <a:gd name="T105" fmla="*/ 1615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0" h="2440">
                    <a:moveTo>
                      <a:pt x="2043" y="928"/>
                    </a:moveTo>
                    <a:cubicBezTo>
                      <a:pt x="2043" y="884"/>
                      <a:pt x="2077" y="849"/>
                      <a:pt x="2120" y="849"/>
                    </a:cubicBezTo>
                    <a:cubicBezTo>
                      <a:pt x="2163" y="849"/>
                      <a:pt x="2198" y="884"/>
                      <a:pt x="2198" y="928"/>
                    </a:cubicBezTo>
                    <a:cubicBezTo>
                      <a:pt x="2198" y="971"/>
                      <a:pt x="2163" y="1006"/>
                      <a:pt x="2120" y="1006"/>
                    </a:cubicBezTo>
                    <a:cubicBezTo>
                      <a:pt x="2077" y="1006"/>
                      <a:pt x="2043" y="971"/>
                      <a:pt x="2043" y="928"/>
                    </a:cubicBezTo>
                    <a:close/>
                    <a:moveTo>
                      <a:pt x="2206" y="1043"/>
                    </a:moveTo>
                    <a:cubicBezTo>
                      <a:pt x="2194" y="1035"/>
                      <a:pt x="2183" y="1027"/>
                      <a:pt x="2169" y="1022"/>
                    </a:cubicBezTo>
                    <a:cubicBezTo>
                      <a:pt x="2156" y="1018"/>
                      <a:pt x="2143" y="1015"/>
                      <a:pt x="2130" y="1014"/>
                    </a:cubicBezTo>
                    <a:cubicBezTo>
                      <a:pt x="2150" y="1227"/>
                      <a:pt x="2150" y="1227"/>
                      <a:pt x="2150" y="1227"/>
                    </a:cubicBezTo>
                    <a:cubicBezTo>
                      <a:pt x="2121" y="1262"/>
                      <a:pt x="2121" y="1262"/>
                      <a:pt x="2121" y="1262"/>
                    </a:cubicBezTo>
                    <a:cubicBezTo>
                      <a:pt x="2088" y="1227"/>
                      <a:pt x="2088" y="1227"/>
                      <a:pt x="2088" y="1227"/>
                    </a:cubicBezTo>
                    <a:cubicBezTo>
                      <a:pt x="2113" y="1014"/>
                      <a:pt x="2113" y="1014"/>
                      <a:pt x="2113" y="1014"/>
                    </a:cubicBezTo>
                    <a:cubicBezTo>
                      <a:pt x="2098" y="1015"/>
                      <a:pt x="2084" y="1017"/>
                      <a:pt x="2070" y="1022"/>
                    </a:cubicBezTo>
                    <a:cubicBezTo>
                      <a:pt x="2065" y="1024"/>
                      <a:pt x="2059" y="1026"/>
                      <a:pt x="2054" y="1029"/>
                    </a:cubicBezTo>
                    <a:cubicBezTo>
                      <a:pt x="2045" y="1035"/>
                      <a:pt x="2037" y="1041"/>
                      <a:pt x="2029" y="1048"/>
                    </a:cubicBezTo>
                    <a:cubicBezTo>
                      <a:pt x="1990" y="1083"/>
                      <a:pt x="1969" y="1143"/>
                      <a:pt x="1965" y="1232"/>
                    </a:cubicBezTo>
                    <a:cubicBezTo>
                      <a:pt x="1964" y="1248"/>
                      <a:pt x="1976" y="1261"/>
                      <a:pt x="1991" y="1261"/>
                    </a:cubicBezTo>
                    <a:cubicBezTo>
                      <a:pt x="1991" y="1261"/>
                      <a:pt x="1992" y="1261"/>
                      <a:pt x="1992" y="1261"/>
                    </a:cubicBezTo>
                    <a:cubicBezTo>
                      <a:pt x="2007" y="1261"/>
                      <a:pt x="2019" y="1250"/>
                      <a:pt x="2020" y="1235"/>
                    </a:cubicBezTo>
                    <a:cubicBezTo>
                      <a:pt x="2023" y="1175"/>
                      <a:pt x="2034" y="1130"/>
                      <a:pt x="2054" y="1103"/>
                    </a:cubicBezTo>
                    <a:cubicBezTo>
                      <a:pt x="2052" y="1131"/>
                      <a:pt x="2050" y="1182"/>
                      <a:pt x="2048" y="1234"/>
                    </a:cubicBezTo>
                    <a:cubicBezTo>
                      <a:pt x="2048" y="1235"/>
                      <a:pt x="2047" y="1236"/>
                      <a:pt x="2047" y="1237"/>
                    </a:cubicBezTo>
                    <a:cubicBezTo>
                      <a:pt x="2025" y="1550"/>
                      <a:pt x="2025" y="1550"/>
                      <a:pt x="2025" y="1550"/>
                    </a:cubicBezTo>
                    <a:cubicBezTo>
                      <a:pt x="2024" y="1570"/>
                      <a:pt x="2039" y="1587"/>
                      <a:pt x="2058" y="1588"/>
                    </a:cubicBezTo>
                    <a:cubicBezTo>
                      <a:pt x="2059" y="1589"/>
                      <a:pt x="2060" y="1589"/>
                      <a:pt x="2061" y="1589"/>
                    </a:cubicBezTo>
                    <a:cubicBezTo>
                      <a:pt x="2079" y="1589"/>
                      <a:pt x="2095" y="1574"/>
                      <a:pt x="2096" y="1555"/>
                    </a:cubicBezTo>
                    <a:cubicBezTo>
                      <a:pt x="2113" y="1308"/>
                      <a:pt x="2113" y="1308"/>
                      <a:pt x="2113" y="1308"/>
                    </a:cubicBezTo>
                    <a:cubicBezTo>
                      <a:pt x="2116" y="1308"/>
                      <a:pt x="2119" y="1307"/>
                      <a:pt x="2121" y="1307"/>
                    </a:cubicBezTo>
                    <a:cubicBezTo>
                      <a:pt x="2124" y="1307"/>
                      <a:pt x="2126" y="1308"/>
                      <a:pt x="2129" y="1308"/>
                    </a:cubicBezTo>
                    <a:cubicBezTo>
                      <a:pt x="2145" y="1557"/>
                      <a:pt x="2145" y="1557"/>
                      <a:pt x="2145" y="1557"/>
                    </a:cubicBezTo>
                    <a:cubicBezTo>
                      <a:pt x="2146" y="1576"/>
                      <a:pt x="2162" y="1591"/>
                      <a:pt x="2180" y="1591"/>
                    </a:cubicBezTo>
                    <a:cubicBezTo>
                      <a:pt x="2181" y="1591"/>
                      <a:pt x="2182" y="1591"/>
                      <a:pt x="2183" y="1591"/>
                    </a:cubicBezTo>
                    <a:cubicBezTo>
                      <a:pt x="2202" y="1589"/>
                      <a:pt x="2217" y="1572"/>
                      <a:pt x="2216" y="1553"/>
                    </a:cubicBezTo>
                    <a:cubicBezTo>
                      <a:pt x="2197" y="1256"/>
                      <a:pt x="2197" y="1256"/>
                      <a:pt x="2197" y="1256"/>
                    </a:cubicBezTo>
                    <a:cubicBezTo>
                      <a:pt x="2197" y="1255"/>
                      <a:pt x="2196" y="1253"/>
                      <a:pt x="2196" y="1252"/>
                    </a:cubicBezTo>
                    <a:cubicBezTo>
                      <a:pt x="2195" y="1206"/>
                      <a:pt x="2189" y="1139"/>
                      <a:pt x="2187" y="1103"/>
                    </a:cubicBezTo>
                    <a:cubicBezTo>
                      <a:pt x="2206" y="1130"/>
                      <a:pt x="2218" y="1174"/>
                      <a:pt x="2219" y="1234"/>
                    </a:cubicBezTo>
                    <a:cubicBezTo>
                      <a:pt x="2219" y="1249"/>
                      <a:pt x="2231" y="1261"/>
                      <a:pt x="2247" y="1261"/>
                    </a:cubicBezTo>
                    <a:cubicBezTo>
                      <a:pt x="2262" y="1261"/>
                      <a:pt x="2274" y="1248"/>
                      <a:pt x="2274" y="1233"/>
                    </a:cubicBezTo>
                    <a:cubicBezTo>
                      <a:pt x="2272" y="1141"/>
                      <a:pt x="2249" y="1077"/>
                      <a:pt x="2206" y="1043"/>
                    </a:cubicBezTo>
                    <a:close/>
                    <a:moveTo>
                      <a:pt x="1246" y="517"/>
                    </a:moveTo>
                    <a:cubicBezTo>
                      <a:pt x="1387" y="517"/>
                      <a:pt x="1502" y="401"/>
                      <a:pt x="1502" y="259"/>
                    </a:cubicBezTo>
                    <a:cubicBezTo>
                      <a:pt x="1502" y="116"/>
                      <a:pt x="1387" y="0"/>
                      <a:pt x="1246" y="0"/>
                    </a:cubicBezTo>
                    <a:cubicBezTo>
                      <a:pt x="1105" y="0"/>
                      <a:pt x="991" y="116"/>
                      <a:pt x="991" y="259"/>
                    </a:cubicBezTo>
                    <a:cubicBezTo>
                      <a:pt x="991" y="402"/>
                      <a:pt x="1105" y="517"/>
                      <a:pt x="1246" y="517"/>
                    </a:cubicBezTo>
                    <a:close/>
                    <a:moveTo>
                      <a:pt x="2188" y="2101"/>
                    </a:moveTo>
                    <a:cubicBezTo>
                      <a:pt x="2188" y="1965"/>
                      <a:pt x="1960" y="1848"/>
                      <a:pt x="1635" y="1795"/>
                    </a:cubicBezTo>
                    <a:cubicBezTo>
                      <a:pt x="1646" y="1894"/>
                      <a:pt x="1646" y="1894"/>
                      <a:pt x="1646" y="1894"/>
                    </a:cubicBezTo>
                    <a:cubicBezTo>
                      <a:pt x="1729" y="1929"/>
                      <a:pt x="1780" y="1973"/>
                      <a:pt x="1780" y="2021"/>
                    </a:cubicBezTo>
                    <a:cubicBezTo>
                      <a:pt x="1780" y="2086"/>
                      <a:pt x="1690" y="2143"/>
                      <a:pt x="1553" y="2178"/>
                    </a:cubicBezTo>
                    <a:cubicBezTo>
                      <a:pt x="1499" y="1340"/>
                      <a:pt x="1499" y="1340"/>
                      <a:pt x="1499" y="1340"/>
                    </a:cubicBezTo>
                    <a:cubicBezTo>
                      <a:pt x="1499" y="1335"/>
                      <a:pt x="1498" y="1330"/>
                      <a:pt x="1497" y="1325"/>
                    </a:cubicBezTo>
                    <a:cubicBezTo>
                      <a:pt x="1491" y="1176"/>
                      <a:pt x="1474" y="955"/>
                      <a:pt x="1465" y="835"/>
                    </a:cubicBezTo>
                    <a:cubicBezTo>
                      <a:pt x="1530" y="923"/>
                      <a:pt x="1567" y="1070"/>
                      <a:pt x="1571" y="1267"/>
                    </a:cubicBezTo>
                    <a:cubicBezTo>
                      <a:pt x="1572" y="1317"/>
                      <a:pt x="1612" y="1357"/>
                      <a:pt x="1663" y="1357"/>
                    </a:cubicBezTo>
                    <a:cubicBezTo>
                      <a:pt x="1713" y="1356"/>
                      <a:pt x="1752" y="1314"/>
                      <a:pt x="1751" y="1264"/>
                    </a:cubicBezTo>
                    <a:cubicBezTo>
                      <a:pt x="1745" y="961"/>
                      <a:pt x="1670" y="751"/>
                      <a:pt x="1527" y="639"/>
                    </a:cubicBezTo>
                    <a:cubicBezTo>
                      <a:pt x="1490" y="610"/>
                      <a:pt x="1452" y="585"/>
                      <a:pt x="1407" y="569"/>
                    </a:cubicBezTo>
                    <a:cubicBezTo>
                      <a:pt x="1365" y="555"/>
                      <a:pt x="1322" y="547"/>
                      <a:pt x="1278" y="544"/>
                    </a:cubicBezTo>
                    <a:cubicBezTo>
                      <a:pt x="1344" y="1244"/>
                      <a:pt x="1344" y="1244"/>
                      <a:pt x="1344" y="1244"/>
                    </a:cubicBezTo>
                    <a:cubicBezTo>
                      <a:pt x="1249" y="1357"/>
                      <a:pt x="1249" y="1357"/>
                      <a:pt x="1249" y="1357"/>
                    </a:cubicBezTo>
                    <a:cubicBezTo>
                      <a:pt x="1140" y="1244"/>
                      <a:pt x="1140" y="1244"/>
                      <a:pt x="1140" y="1244"/>
                    </a:cubicBezTo>
                    <a:cubicBezTo>
                      <a:pt x="1222" y="543"/>
                      <a:pt x="1222" y="543"/>
                      <a:pt x="1222" y="543"/>
                    </a:cubicBezTo>
                    <a:cubicBezTo>
                      <a:pt x="1175" y="544"/>
                      <a:pt x="1127" y="552"/>
                      <a:pt x="1082" y="568"/>
                    </a:cubicBezTo>
                    <a:cubicBezTo>
                      <a:pt x="1063" y="575"/>
                      <a:pt x="1045" y="583"/>
                      <a:pt x="1028" y="593"/>
                    </a:cubicBezTo>
                    <a:cubicBezTo>
                      <a:pt x="999" y="611"/>
                      <a:pt x="972" y="632"/>
                      <a:pt x="946" y="655"/>
                    </a:cubicBezTo>
                    <a:cubicBezTo>
                      <a:pt x="818" y="769"/>
                      <a:pt x="749" y="967"/>
                      <a:pt x="735" y="1261"/>
                    </a:cubicBezTo>
                    <a:cubicBezTo>
                      <a:pt x="732" y="1311"/>
                      <a:pt x="771" y="1354"/>
                      <a:pt x="820" y="1357"/>
                    </a:cubicBezTo>
                    <a:cubicBezTo>
                      <a:pt x="822" y="1357"/>
                      <a:pt x="823" y="1357"/>
                      <a:pt x="825" y="1357"/>
                    </a:cubicBezTo>
                    <a:cubicBezTo>
                      <a:pt x="873" y="1357"/>
                      <a:pt x="913" y="1319"/>
                      <a:pt x="915" y="1270"/>
                    </a:cubicBezTo>
                    <a:cubicBezTo>
                      <a:pt x="925" y="1071"/>
                      <a:pt x="964" y="923"/>
                      <a:pt x="1028" y="835"/>
                    </a:cubicBezTo>
                    <a:cubicBezTo>
                      <a:pt x="1023" y="927"/>
                      <a:pt x="1015" y="1095"/>
                      <a:pt x="1008" y="1266"/>
                    </a:cubicBezTo>
                    <a:cubicBezTo>
                      <a:pt x="1007" y="1270"/>
                      <a:pt x="1006" y="1272"/>
                      <a:pt x="1006" y="1276"/>
                    </a:cubicBezTo>
                    <a:cubicBezTo>
                      <a:pt x="943" y="2185"/>
                      <a:pt x="943" y="2185"/>
                      <a:pt x="943" y="2185"/>
                    </a:cubicBezTo>
                    <a:cubicBezTo>
                      <a:pt x="794" y="2150"/>
                      <a:pt x="694" y="2090"/>
                      <a:pt x="694" y="2021"/>
                    </a:cubicBezTo>
                    <a:cubicBezTo>
                      <a:pt x="694" y="1969"/>
                      <a:pt x="754" y="1921"/>
                      <a:pt x="850" y="1886"/>
                    </a:cubicBezTo>
                    <a:cubicBezTo>
                      <a:pt x="857" y="1794"/>
                      <a:pt x="857" y="1794"/>
                      <a:pt x="857" y="1794"/>
                    </a:cubicBezTo>
                    <a:cubicBezTo>
                      <a:pt x="528" y="1847"/>
                      <a:pt x="298" y="1964"/>
                      <a:pt x="298" y="2101"/>
                    </a:cubicBezTo>
                    <a:cubicBezTo>
                      <a:pt x="298" y="2211"/>
                      <a:pt x="427" y="2279"/>
                      <a:pt x="513" y="2316"/>
                    </a:cubicBezTo>
                    <a:cubicBezTo>
                      <a:pt x="590" y="2350"/>
                      <a:pt x="672" y="2373"/>
                      <a:pt x="754" y="2391"/>
                    </a:cubicBezTo>
                    <a:cubicBezTo>
                      <a:pt x="803" y="2402"/>
                      <a:pt x="852" y="2410"/>
                      <a:pt x="902" y="2417"/>
                    </a:cubicBezTo>
                    <a:cubicBezTo>
                      <a:pt x="1015" y="2433"/>
                      <a:pt x="1128" y="2440"/>
                      <a:pt x="1243" y="2440"/>
                    </a:cubicBezTo>
                    <a:cubicBezTo>
                      <a:pt x="1283" y="2440"/>
                      <a:pt x="1323" y="2439"/>
                      <a:pt x="1363" y="2437"/>
                    </a:cubicBezTo>
                    <a:cubicBezTo>
                      <a:pt x="1548" y="2428"/>
                      <a:pt x="1738" y="2403"/>
                      <a:pt x="1914" y="2339"/>
                    </a:cubicBezTo>
                    <a:cubicBezTo>
                      <a:pt x="2012" y="2304"/>
                      <a:pt x="2165" y="2242"/>
                      <a:pt x="2186" y="2124"/>
                    </a:cubicBezTo>
                    <a:cubicBezTo>
                      <a:pt x="2188" y="2117"/>
                      <a:pt x="2188" y="2109"/>
                      <a:pt x="2188" y="2101"/>
                    </a:cubicBezTo>
                    <a:close/>
                    <a:moveTo>
                      <a:pt x="1237" y="2216"/>
                    </a:moveTo>
                    <a:cubicBezTo>
                      <a:pt x="1216" y="2216"/>
                      <a:pt x="1195" y="2215"/>
                      <a:pt x="1175" y="2214"/>
                    </a:cubicBezTo>
                    <a:cubicBezTo>
                      <a:pt x="1224" y="1512"/>
                      <a:pt x="1224" y="1512"/>
                      <a:pt x="1224" y="1512"/>
                    </a:cubicBezTo>
                    <a:cubicBezTo>
                      <a:pt x="1233" y="1509"/>
                      <a:pt x="1242" y="1507"/>
                      <a:pt x="1249" y="1507"/>
                    </a:cubicBezTo>
                    <a:cubicBezTo>
                      <a:pt x="1258" y="1507"/>
                      <a:pt x="1267" y="1509"/>
                      <a:pt x="1276" y="1510"/>
                    </a:cubicBezTo>
                    <a:cubicBezTo>
                      <a:pt x="1321" y="2212"/>
                      <a:pt x="1321" y="2212"/>
                      <a:pt x="1321" y="2212"/>
                    </a:cubicBezTo>
                    <a:cubicBezTo>
                      <a:pt x="1293" y="2214"/>
                      <a:pt x="1266" y="2216"/>
                      <a:pt x="1237" y="2216"/>
                    </a:cubicBezTo>
                    <a:close/>
                    <a:moveTo>
                      <a:pt x="2256" y="1544"/>
                    </a:moveTo>
                    <a:cubicBezTo>
                      <a:pt x="2284" y="1556"/>
                      <a:pt x="2301" y="1571"/>
                      <a:pt x="2301" y="1587"/>
                    </a:cubicBezTo>
                    <a:cubicBezTo>
                      <a:pt x="2301" y="1611"/>
                      <a:pt x="2266" y="1632"/>
                      <a:pt x="2213" y="1643"/>
                    </a:cubicBezTo>
                    <a:cubicBezTo>
                      <a:pt x="2209" y="1645"/>
                      <a:pt x="2205" y="1646"/>
                      <a:pt x="2200" y="1646"/>
                    </a:cubicBezTo>
                    <a:cubicBezTo>
                      <a:pt x="2199" y="1647"/>
                      <a:pt x="2198" y="1647"/>
                      <a:pt x="2197" y="1647"/>
                    </a:cubicBezTo>
                    <a:cubicBezTo>
                      <a:pt x="2173" y="1651"/>
                      <a:pt x="2146" y="1653"/>
                      <a:pt x="2117" y="1653"/>
                    </a:cubicBezTo>
                    <a:cubicBezTo>
                      <a:pt x="2016" y="1653"/>
                      <a:pt x="1933" y="1624"/>
                      <a:pt x="1933" y="1587"/>
                    </a:cubicBezTo>
                    <a:cubicBezTo>
                      <a:pt x="1933" y="1569"/>
                      <a:pt x="1953" y="1553"/>
                      <a:pt x="1986" y="1541"/>
                    </a:cubicBezTo>
                    <a:cubicBezTo>
                      <a:pt x="1988" y="1510"/>
                      <a:pt x="1988" y="1510"/>
                      <a:pt x="1988" y="1510"/>
                    </a:cubicBezTo>
                    <a:cubicBezTo>
                      <a:pt x="1876" y="1528"/>
                      <a:pt x="1798" y="1568"/>
                      <a:pt x="1798" y="1615"/>
                    </a:cubicBezTo>
                    <a:cubicBezTo>
                      <a:pt x="1798" y="1678"/>
                      <a:pt x="1942" y="1729"/>
                      <a:pt x="2119" y="1729"/>
                    </a:cubicBezTo>
                    <a:cubicBezTo>
                      <a:pt x="2296" y="1729"/>
                      <a:pt x="2440" y="1678"/>
                      <a:pt x="2440" y="1615"/>
                    </a:cubicBezTo>
                    <a:cubicBezTo>
                      <a:pt x="2440" y="1568"/>
                      <a:pt x="2363" y="1529"/>
                      <a:pt x="2252" y="1510"/>
                    </a:cubicBezTo>
                    <a:lnTo>
                      <a:pt x="2256" y="1544"/>
                    </a:lnTo>
                    <a:close/>
                    <a:moveTo>
                      <a:pt x="244" y="928"/>
                    </a:moveTo>
                    <a:cubicBezTo>
                      <a:pt x="244" y="884"/>
                      <a:pt x="279" y="849"/>
                      <a:pt x="322" y="849"/>
                    </a:cubicBezTo>
                    <a:cubicBezTo>
                      <a:pt x="365" y="849"/>
                      <a:pt x="400" y="884"/>
                      <a:pt x="400" y="928"/>
                    </a:cubicBezTo>
                    <a:cubicBezTo>
                      <a:pt x="400" y="971"/>
                      <a:pt x="365" y="1006"/>
                      <a:pt x="322" y="1006"/>
                    </a:cubicBezTo>
                    <a:cubicBezTo>
                      <a:pt x="279" y="1006"/>
                      <a:pt x="244" y="971"/>
                      <a:pt x="244" y="928"/>
                    </a:cubicBezTo>
                    <a:close/>
                    <a:moveTo>
                      <a:pt x="407" y="1043"/>
                    </a:moveTo>
                    <a:cubicBezTo>
                      <a:pt x="396" y="1035"/>
                      <a:pt x="384" y="1027"/>
                      <a:pt x="371" y="1022"/>
                    </a:cubicBezTo>
                    <a:cubicBezTo>
                      <a:pt x="358" y="1018"/>
                      <a:pt x="345" y="1015"/>
                      <a:pt x="332" y="1014"/>
                    </a:cubicBezTo>
                    <a:cubicBezTo>
                      <a:pt x="352" y="1227"/>
                      <a:pt x="352" y="1227"/>
                      <a:pt x="352" y="1227"/>
                    </a:cubicBezTo>
                    <a:cubicBezTo>
                      <a:pt x="323" y="1262"/>
                      <a:pt x="323" y="1262"/>
                      <a:pt x="323" y="1262"/>
                    </a:cubicBezTo>
                    <a:cubicBezTo>
                      <a:pt x="290" y="1227"/>
                      <a:pt x="290" y="1227"/>
                      <a:pt x="290" y="1227"/>
                    </a:cubicBezTo>
                    <a:cubicBezTo>
                      <a:pt x="315" y="1014"/>
                      <a:pt x="315" y="1014"/>
                      <a:pt x="315" y="1014"/>
                    </a:cubicBezTo>
                    <a:cubicBezTo>
                      <a:pt x="300" y="1015"/>
                      <a:pt x="286" y="1017"/>
                      <a:pt x="272" y="1022"/>
                    </a:cubicBezTo>
                    <a:cubicBezTo>
                      <a:pt x="266" y="1024"/>
                      <a:pt x="261" y="1026"/>
                      <a:pt x="256" y="1029"/>
                    </a:cubicBezTo>
                    <a:cubicBezTo>
                      <a:pt x="247" y="1035"/>
                      <a:pt x="238" y="1041"/>
                      <a:pt x="231" y="1048"/>
                    </a:cubicBezTo>
                    <a:cubicBezTo>
                      <a:pt x="192" y="1083"/>
                      <a:pt x="171" y="1143"/>
                      <a:pt x="166" y="1232"/>
                    </a:cubicBezTo>
                    <a:cubicBezTo>
                      <a:pt x="166" y="1248"/>
                      <a:pt x="177" y="1261"/>
                      <a:pt x="192" y="1261"/>
                    </a:cubicBezTo>
                    <a:cubicBezTo>
                      <a:pt x="193" y="1261"/>
                      <a:pt x="193" y="1261"/>
                      <a:pt x="194" y="1261"/>
                    </a:cubicBezTo>
                    <a:cubicBezTo>
                      <a:pt x="208" y="1261"/>
                      <a:pt x="220" y="1250"/>
                      <a:pt x="221" y="1235"/>
                    </a:cubicBezTo>
                    <a:cubicBezTo>
                      <a:pt x="224" y="1175"/>
                      <a:pt x="236" y="1130"/>
                      <a:pt x="255" y="1103"/>
                    </a:cubicBezTo>
                    <a:cubicBezTo>
                      <a:pt x="254" y="1131"/>
                      <a:pt x="252" y="1182"/>
                      <a:pt x="249" y="1234"/>
                    </a:cubicBezTo>
                    <a:cubicBezTo>
                      <a:pt x="249" y="1235"/>
                      <a:pt x="249" y="1236"/>
                      <a:pt x="249" y="1237"/>
                    </a:cubicBezTo>
                    <a:cubicBezTo>
                      <a:pt x="227" y="1550"/>
                      <a:pt x="227" y="1550"/>
                      <a:pt x="227" y="1550"/>
                    </a:cubicBezTo>
                    <a:cubicBezTo>
                      <a:pt x="226" y="1570"/>
                      <a:pt x="240" y="1587"/>
                      <a:pt x="260" y="1588"/>
                    </a:cubicBezTo>
                    <a:cubicBezTo>
                      <a:pt x="261" y="1589"/>
                      <a:pt x="262" y="1589"/>
                      <a:pt x="263" y="1589"/>
                    </a:cubicBezTo>
                    <a:cubicBezTo>
                      <a:pt x="281" y="1589"/>
                      <a:pt x="297" y="1574"/>
                      <a:pt x="298" y="1555"/>
                    </a:cubicBezTo>
                    <a:cubicBezTo>
                      <a:pt x="315" y="1308"/>
                      <a:pt x="315" y="1308"/>
                      <a:pt x="315" y="1308"/>
                    </a:cubicBezTo>
                    <a:cubicBezTo>
                      <a:pt x="318" y="1308"/>
                      <a:pt x="321" y="1307"/>
                      <a:pt x="323" y="1307"/>
                    </a:cubicBezTo>
                    <a:cubicBezTo>
                      <a:pt x="326" y="1307"/>
                      <a:pt x="328" y="1308"/>
                      <a:pt x="331" y="1308"/>
                    </a:cubicBezTo>
                    <a:cubicBezTo>
                      <a:pt x="347" y="1557"/>
                      <a:pt x="347" y="1557"/>
                      <a:pt x="347" y="1557"/>
                    </a:cubicBezTo>
                    <a:cubicBezTo>
                      <a:pt x="348" y="1576"/>
                      <a:pt x="364" y="1591"/>
                      <a:pt x="382" y="1591"/>
                    </a:cubicBezTo>
                    <a:cubicBezTo>
                      <a:pt x="383" y="1591"/>
                      <a:pt x="384" y="1591"/>
                      <a:pt x="384" y="1591"/>
                    </a:cubicBezTo>
                    <a:cubicBezTo>
                      <a:pt x="404" y="1589"/>
                      <a:pt x="419" y="1572"/>
                      <a:pt x="418" y="1553"/>
                    </a:cubicBezTo>
                    <a:cubicBezTo>
                      <a:pt x="399" y="1256"/>
                      <a:pt x="399" y="1256"/>
                      <a:pt x="399" y="1256"/>
                    </a:cubicBezTo>
                    <a:cubicBezTo>
                      <a:pt x="399" y="1255"/>
                      <a:pt x="398" y="1253"/>
                      <a:pt x="398" y="1252"/>
                    </a:cubicBezTo>
                    <a:cubicBezTo>
                      <a:pt x="396" y="1206"/>
                      <a:pt x="391" y="1139"/>
                      <a:pt x="388" y="1103"/>
                    </a:cubicBezTo>
                    <a:cubicBezTo>
                      <a:pt x="408" y="1130"/>
                      <a:pt x="419" y="1174"/>
                      <a:pt x="420" y="1234"/>
                    </a:cubicBezTo>
                    <a:cubicBezTo>
                      <a:pt x="421" y="1249"/>
                      <a:pt x="433" y="1261"/>
                      <a:pt x="448" y="1261"/>
                    </a:cubicBezTo>
                    <a:cubicBezTo>
                      <a:pt x="464" y="1261"/>
                      <a:pt x="476" y="1248"/>
                      <a:pt x="475" y="1233"/>
                    </a:cubicBezTo>
                    <a:cubicBezTo>
                      <a:pt x="473" y="1141"/>
                      <a:pt x="451" y="1077"/>
                      <a:pt x="407" y="1043"/>
                    </a:cubicBezTo>
                    <a:close/>
                    <a:moveTo>
                      <a:pt x="458" y="1544"/>
                    </a:moveTo>
                    <a:cubicBezTo>
                      <a:pt x="486" y="1556"/>
                      <a:pt x="503" y="1571"/>
                      <a:pt x="503" y="1587"/>
                    </a:cubicBezTo>
                    <a:cubicBezTo>
                      <a:pt x="503" y="1611"/>
                      <a:pt x="467" y="1632"/>
                      <a:pt x="415" y="1643"/>
                    </a:cubicBezTo>
                    <a:cubicBezTo>
                      <a:pt x="411" y="1645"/>
                      <a:pt x="406" y="1646"/>
                      <a:pt x="402" y="1646"/>
                    </a:cubicBezTo>
                    <a:cubicBezTo>
                      <a:pt x="401" y="1647"/>
                      <a:pt x="400" y="1647"/>
                      <a:pt x="399" y="1647"/>
                    </a:cubicBezTo>
                    <a:cubicBezTo>
                      <a:pt x="375" y="1651"/>
                      <a:pt x="348" y="1653"/>
                      <a:pt x="319" y="1653"/>
                    </a:cubicBezTo>
                    <a:cubicBezTo>
                      <a:pt x="217" y="1653"/>
                      <a:pt x="135" y="1624"/>
                      <a:pt x="135" y="1587"/>
                    </a:cubicBezTo>
                    <a:cubicBezTo>
                      <a:pt x="135" y="1569"/>
                      <a:pt x="155" y="1553"/>
                      <a:pt x="187" y="1541"/>
                    </a:cubicBezTo>
                    <a:cubicBezTo>
                      <a:pt x="190" y="1510"/>
                      <a:pt x="190" y="1510"/>
                      <a:pt x="190" y="1510"/>
                    </a:cubicBezTo>
                    <a:cubicBezTo>
                      <a:pt x="78" y="1528"/>
                      <a:pt x="0" y="1568"/>
                      <a:pt x="0" y="1615"/>
                    </a:cubicBezTo>
                    <a:cubicBezTo>
                      <a:pt x="0" y="1678"/>
                      <a:pt x="144" y="1729"/>
                      <a:pt x="321" y="1729"/>
                    </a:cubicBezTo>
                    <a:cubicBezTo>
                      <a:pt x="498" y="1729"/>
                      <a:pt x="642" y="1678"/>
                      <a:pt x="642" y="1615"/>
                    </a:cubicBezTo>
                    <a:cubicBezTo>
                      <a:pt x="642" y="1568"/>
                      <a:pt x="564" y="1529"/>
                      <a:pt x="454" y="1510"/>
                    </a:cubicBezTo>
                    <a:lnTo>
                      <a:pt x="458" y="1544"/>
                    </a:ln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5" name="TextBox 104"/>
              <p:cNvSpPr txBox="1"/>
              <p:nvPr/>
            </p:nvSpPr>
            <p:spPr>
              <a:xfrm>
                <a:off x="901492" y="4241610"/>
                <a:ext cx="1374590" cy="656178"/>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Resource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clouds</a:t>
                </a:r>
              </a:p>
            </p:txBody>
          </p:sp>
          <p:sp>
            <p:nvSpPr>
              <p:cNvPr id="106" name="TextBox 105"/>
              <p:cNvSpPr txBox="1"/>
              <p:nvPr/>
            </p:nvSpPr>
            <p:spPr>
              <a:xfrm>
                <a:off x="2008892" y="4287554"/>
                <a:ext cx="1191811"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Automation</a:t>
                </a:r>
              </a:p>
            </p:txBody>
          </p:sp>
          <p:sp>
            <p:nvSpPr>
              <p:cNvPr id="107" name="TextBox 106"/>
              <p:cNvSpPr txBox="1"/>
              <p:nvPr/>
            </p:nvSpPr>
            <p:spPr>
              <a:xfrm>
                <a:off x="3296007" y="4287554"/>
                <a:ext cx="789565"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Billing</a:t>
                </a:r>
              </a:p>
            </p:txBody>
          </p:sp>
          <p:sp>
            <p:nvSpPr>
              <p:cNvPr id="108" name="TextBox 107"/>
              <p:cNvSpPr txBox="1"/>
              <p:nvPr/>
            </p:nvSpPr>
            <p:spPr>
              <a:xfrm>
                <a:off x="3994949" y="4287554"/>
                <a:ext cx="1286650" cy="656178"/>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Tenant</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management</a:t>
                </a:r>
              </a:p>
            </p:txBody>
          </p:sp>
          <p:sp>
            <p:nvSpPr>
              <p:cNvPr id="109" name="TextBox 108"/>
              <p:cNvSpPr txBox="1"/>
              <p:nvPr/>
            </p:nvSpPr>
            <p:spPr>
              <a:xfrm>
                <a:off x="5100979" y="4287554"/>
                <a:ext cx="910566" cy="656179"/>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Hosting</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plan</a:t>
                </a:r>
              </a:p>
            </p:txBody>
          </p:sp>
          <p:cxnSp>
            <p:nvCxnSpPr>
              <p:cNvPr id="110" name="Straight Connector 109"/>
              <p:cNvCxnSpPr/>
              <p:nvPr/>
            </p:nvCxnSpPr>
            <p:spPr>
              <a:xfrm>
                <a:off x="1088411" y="4318796"/>
                <a:ext cx="4848115" cy="0"/>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hidden="1"/>
            <p:cNvSpPr txBox="1"/>
            <p:nvPr/>
          </p:nvSpPr>
          <p:spPr>
            <a:xfrm>
              <a:off x="3678015" y="3178987"/>
              <a:ext cx="1649678"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Virtual machines</a:t>
              </a:r>
              <a:endParaRPr lang="en-US" sz="1200" dirty="0">
                <a:gradFill>
                  <a:gsLst>
                    <a:gs pos="2917">
                      <a:srgbClr val="505050"/>
                    </a:gs>
                    <a:gs pos="100000">
                      <a:srgbClr val="505050"/>
                    </a:gs>
                  </a:gsLst>
                  <a:lin ang="5400000" scaled="0"/>
                </a:gradFill>
              </a:endParaRPr>
            </a:p>
          </p:txBody>
        </p:sp>
        <p:sp>
          <p:nvSpPr>
            <p:cNvPr id="42" name="TextBox 41" hidden="1"/>
            <p:cNvSpPr txBox="1"/>
            <p:nvPr/>
          </p:nvSpPr>
          <p:spPr>
            <a:xfrm>
              <a:off x="4758951" y="2756447"/>
              <a:ext cx="1217092"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Service bus</a:t>
              </a:r>
              <a:endParaRPr lang="en-US" sz="1200" dirty="0">
                <a:gradFill>
                  <a:gsLst>
                    <a:gs pos="2917">
                      <a:srgbClr val="505050"/>
                    </a:gs>
                    <a:gs pos="100000">
                      <a:srgbClr val="505050"/>
                    </a:gs>
                  </a:gsLst>
                  <a:lin ang="5400000" scaled="0"/>
                </a:gradFill>
              </a:endParaRPr>
            </a:p>
          </p:txBody>
        </p:sp>
        <p:sp>
          <p:nvSpPr>
            <p:cNvPr id="43" name="TextBox 42" hidden="1"/>
            <p:cNvSpPr txBox="1"/>
            <p:nvPr/>
          </p:nvSpPr>
          <p:spPr>
            <a:xfrm>
              <a:off x="3140263" y="3580092"/>
              <a:ext cx="1029747"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Websites</a:t>
              </a:r>
            </a:p>
          </p:txBody>
        </p:sp>
        <p:sp>
          <p:nvSpPr>
            <p:cNvPr id="44" name="TextBox 43" hidden="1"/>
            <p:cNvSpPr txBox="1"/>
            <p:nvPr/>
          </p:nvSpPr>
          <p:spPr>
            <a:xfrm>
              <a:off x="5613632" y="2415102"/>
              <a:ext cx="99091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Network</a:t>
              </a:r>
            </a:p>
          </p:txBody>
        </p:sp>
        <p:sp>
          <p:nvSpPr>
            <p:cNvPr id="45" name="TextBox 44" hidden="1"/>
            <p:cNvSpPr txBox="1"/>
            <p:nvPr/>
          </p:nvSpPr>
          <p:spPr>
            <a:xfrm>
              <a:off x="6232510" y="2094006"/>
              <a:ext cx="104663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Database</a:t>
              </a:r>
            </a:p>
          </p:txBody>
        </p:sp>
        <p:cxnSp>
          <p:nvCxnSpPr>
            <p:cNvPr id="46" name="Straight Connector 45" hidden="1"/>
            <p:cNvCxnSpPr/>
            <p:nvPr/>
          </p:nvCxnSpPr>
          <p:spPr>
            <a:xfrm>
              <a:off x="2640419" y="2975910"/>
              <a:ext cx="5006212" cy="0"/>
            </a:xfrm>
            <a:prstGeom prst="line">
              <a:avLst/>
            </a:prstGeom>
            <a:ln>
              <a:solidFill>
                <a:schemeClr val="accent1"/>
              </a:solidFill>
              <a:headEnd type="none"/>
              <a:tailEnd type="none"/>
            </a:ln>
            <a:scene3d>
              <a:camera prst="orthographicFront">
                <a:rot lat="2100000" lon="192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7" name="Freeform 357" hidden="1"/>
            <p:cNvSpPr>
              <a:spLocks noChangeAspect="1" noEditPoints="1"/>
            </p:cNvSpPr>
            <p:nvPr/>
          </p:nvSpPr>
          <p:spPr bwMode="auto">
            <a:xfrm>
              <a:off x="3335866" y="3258426"/>
              <a:ext cx="543672" cy="42783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chemeClr val="accent1"/>
            </a:solidFill>
            <a:ln>
              <a:noFill/>
            </a:ln>
            <a:scene3d>
              <a:camera prst="orthographicFront">
                <a:rot lat="2100000" lon="19200000" rev="0"/>
              </a:camera>
              <a:lightRig rig="threePt" dir="t"/>
            </a:scene3d>
            <a:extLst/>
          </p:spPr>
          <p:txBody>
            <a:bodyPr vert="horz" wrap="square" lIns="91298" tIns="45646" rIns="91298" bIns="45646" numCol="1" anchor="t" anchorCtr="0" compatLnSpc="1">
              <a:prstTxWarp prst="textNoShape">
                <a:avLst/>
              </a:prstTxWarp>
            </a:bodyPr>
            <a:lstStyle/>
            <a:p>
              <a:pPr defTabSz="912154">
                <a:defRPr/>
              </a:pPr>
              <a:endParaRPr lang="en-US" sz="2200" kern="0">
                <a:solidFill>
                  <a:srgbClr val="FFFFFF"/>
                </a:solidFill>
              </a:endParaRPr>
            </a:p>
          </p:txBody>
        </p:sp>
        <p:grpSp>
          <p:nvGrpSpPr>
            <p:cNvPr id="48" name="Group 47" hidden="1"/>
            <p:cNvGrpSpPr/>
            <p:nvPr/>
          </p:nvGrpSpPr>
          <p:grpSpPr>
            <a:xfrm>
              <a:off x="5008270" y="2384920"/>
              <a:ext cx="637501" cy="463334"/>
              <a:chOff x="7936129" y="10163167"/>
              <a:chExt cx="617369" cy="570202"/>
            </a:xfrm>
            <a:solidFill>
              <a:srgbClr val="00188F"/>
            </a:solidFill>
            <a:scene3d>
              <a:camera prst="orthographicFront">
                <a:rot lat="2100000" lon="19200000" rev="0"/>
              </a:camera>
              <a:lightRig rig="threePt" dir="t"/>
            </a:scene3d>
          </p:grpSpPr>
          <p:sp>
            <p:nvSpPr>
              <p:cNvPr id="54" name="Freeform 5" hidden="1"/>
              <p:cNvSpPr>
                <a:spLocks/>
              </p:cNvSpPr>
              <p:nvPr/>
            </p:nvSpPr>
            <p:spPr bwMode="auto">
              <a:xfrm>
                <a:off x="8101151" y="10368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55" name="Freeform 6" hidden="1"/>
              <p:cNvSpPr>
                <a:spLocks/>
              </p:cNvSpPr>
              <p:nvPr/>
            </p:nvSpPr>
            <p:spPr bwMode="auto">
              <a:xfrm>
                <a:off x="8101151" y="10361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56" name="Freeform 7" hidden="1"/>
              <p:cNvSpPr>
                <a:spLocks/>
              </p:cNvSpPr>
              <p:nvPr/>
            </p:nvSpPr>
            <p:spPr bwMode="auto">
              <a:xfrm>
                <a:off x="8352455" y="103399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57" name="Freeform 8" hidden="1"/>
              <p:cNvSpPr>
                <a:spLocks/>
              </p:cNvSpPr>
              <p:nvPr/>
            </p:nvSpPr>
            <p:spPr bwMode="auto">
              <a:xfrm>
                <a:off x="8183244" y="10258065"/>
                <a:ext cx="0" cy="81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0" name="Freeform 9" hidden="1"/>
              <p:cNvSpPr>
                <a:spLocks/>
              </p:cNvSpPr>
              <p:nvPr/>
            </p:nvSpPr>
            <p:spPr bwMode="auto">
              <a:xfrm>
                <a:off x="8240207" y="10400819"/>
                <a:ext cx="0" cy="81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1" name="Freeform 10" hidden="1"/>
              <p:cNvSpPr>
                <a:spLocks noEditPoints="1"/>
              </p:cNvSpPr>
              <p:nvPr/>
            </p:nvSpPr>
            <p:spPr bwMode="auto">
              <a:xfrm>
                <a:off x="8019059" y="10163167"/>
                <a:ext cx="433918" cy="285506"/>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2" name="Freeform 11" hidden="1"/>
              <p:cNvSpPr>
                <a:spLocks noEditPoints="1"/>
              </p:cNvSpPr>
              <p:nvPr/>
            </p:nvSpPr>
            <p:spPr bwMode="auto">
              <a:xfrm>
                <a:off x="7936129" y="10380541"/>
                <a:ext cx="73715" cy="168709"/>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nvGrpSpPr>
              <p:cNvPr id="73" name="Group 72" hidden="1"/>
              <p:cNvGrpSpPr/>
              <p:nvPr/>
            </p:nvGrpSpPr>
            <p:grpSpPr>
              <a:xfrm>
                <a:off x="7995604" y="10546006"/>
                <a:ext cx="463238" cy="187363"/>
                <a:chOff x="7995604" y="4550618"/>
                <a:chExt cx="463238" cy="187363"/>
              </a:xfrm>
              <a:grpFill/>
            </p:grpSpPr>
            <p:sp>
              <p:nvSpPr>
                <p:cNvPr id="75" name="Freeform 12"/>
                <p:cNvSpPr>
                  <a:spLocks/>
                </p:cNvSpPr>
                <p:nvPr/>
              </p:nvSpPr>
              <p:spPr bwMode="auto">
                <a:xfrm>
                  <a:off x="8068482" y="4602527"/>
                  <a:ext cx="62826" cy="11356"/>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2" name="Freeform 13"/>
                <p:cNvSpPr>
                  <a:spLocks/>
                </p:cNvSpPr>
                <p:nvPr/>
              </p:nvSpPr>
              <p:spPr bwMode="auto">
                <a:xfrm>
                  <a:off x="8027436" y="4628482"/>
                  <a:ext cx="103873" cy="1216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3" name="Freeform 14"/>
                <p:cNvSpPr>
                  <a:spLocks/>
                </p:cNvSpPr>
                <p:nvPr/>
              </p:nvSpPr>
              <p:spPr bwMode="auto">
                <a:xfrm>
                  <a:off x="8027436" y="4655249"/>
                  <a:ext cx="103873" cy="12166"/>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4" name="Freeform 15"/>
                <p:cNvSpPr>
                  <a:spLocks/>
                </p:cNvSpPr>
                <p:nvPr/>
              </p:nvSpPr>
              <p:spPr bwMode="auto">
                <a:xfrm>
                  <a:off x="8027436" y="4682015"/>
                  <a:ext cx="103873" cy="1135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5" name="Freeform 16"/>
                <p:cNvSpPr>
                  <a:spLocks noEditPoints="1"/>
                </p:cNvSpPr>
                <p:nvPr/>
              </p:nvSpPr>
              <p:spPr bwMode="auto">
                <a:xfrm>
                  <a:off x="7995604" y="4550618"/>
                  <a:ext cx="169211" cy="187363"/>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6" name="Freeform 17"/>
                <p:cNvSpPr>
                  <a:spLocks/>
                </p:cNvSpPr>
                <p:nvPr/>
              </p:nvSpPr>
              <p:spPr bwMode="auto">
                <a:xfrm>
                  <a:off x="8362507" y="4602527"/>
                  <a:ext cx="63664" cy="11356"/>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7" name="Freeform 18"/>
                <p:cNvSpPr>
                  <a:spLocks/>
                </p:cNvSpPr>
                <p:nvPr/>
              </p:nvSpPr>
              <p:spPr bwMode="auto">
                <a:xfrm>
                  <a:off x="8322298" y="4628482"/>
                  <a:ext cx="103873" cy="1216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8" name="Freeform 19"/>
                <p:cNvSpPr>
                  <a:spLocks/>
                </p:cNvSpPr>
                <p:nvPr/>
              </p:nvSpPr>
              <p:spPr bwMode="auto">
                <a:xfrm>
                  <a:off x="8322298" y="4655249"/>
                  <a:ext cx="103873" cy="12166"/>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5" name="Freeform 20" hidden="1"/>
                <p:cNvSpPr>
                  <a:spLocks/>
                </p:cNvSpPr>
                <p:nvPr/>
              </p:nvSpPr>
              <p:spPr bwMode="auto">
                <a:xfrm>
                  <a:off x="8322298" y="4682015"/>
                  <a:ext cx="103873" cy="1135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6" name="Freeform 21" hidden="1"/>
                <p:cNvSpPr>
                  <a:spLocks noEditPoints="1"/>
                </p:cNvSpPr>
                <p:nvPr/>
              </p:nvSpPr>
              <p:spPr bwMode="auto">
                <a:xfrm>
                  <a:off x="8289631" y="4550618"/>
                  <a:ext cx="169211" cy="187363"/>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7" name="Freeform 22" hidden="1"/>
                <p:cNvSpPr>
                  <a:spLocks/>
                </p:cNvSpPr>
                <p:nvPr/>
              </p:nvSpPr>
              <p:spPr bwMode="auto">
                <a:xfrm>
                  <a:off x="8178218" y="4611449"/>
                  <a:ext cx="38532" cy="76243"/>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98" name="Freeform 23" hidden="1"/>
                <p:cNvSpPr>
                  <a:spLocks/>
                </p:cNvSpPr>
                <p:nvPr/>
              </p:nvSpPr>
              <p:spPr bwMode="auto">
                <a:xfrm>
                  <a:off x="8236019" y="4611449"/>
                  <a:ext cx="38532" cy="76243"/>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74" name="Freeform 24" hidden="1"/>
              <p:cNvSpPr>
                <a:spLocks noEditPoints="1"/>
              </p:cNvSpPr>
              <p:nvPr/>
            </p:nvSpPr>
            <p:spPr bwMode="auto">
              <a:xfrm>
                <a:off x="8479783" y="10380541"/>
                <a:ext cx="73715" cy="168709"/>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49" name="Freeform 78" hidden="1"/>
            <p:cNvSpPr>
              <a:spLocks noEditPoints="1"/>
            </p:cNvSpPr>
            <p:nvPr/>
          </p:nvSpPr>
          <p:spPr bwMode="black">
            <a:xfrm>
              <a:off x="5743461" y="2072863"/>
              <a:ext cx="645261" cy="44212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accent1"/>
            </a:solidFill>
            <a:ln>
              <a:noFill/>
            </a:ln>
            <a:scene3d>
              <a:camera prst="orthographicFront">
                <a:rot lat="2100000" lon="19200000" rev="0"/>
              </a:camera>
              <a:lightRig rig="threePt" dir="t"/>
            </a:scene3d>
          </p:spPr>
          <p:txBody>
            <a:bodyPr vert="horz" wrap="square" lIns="80635" tIns="40317" rIns="80635" bIns="40317" numCol="1" anchor="t" anchorCtr="0" compatLnSpc="1">
              <a:prstTxWarp prst="textNoShape">
                <a:avLst/>
              </a:prstTxWarp>
            </a:bodyPr>
            <a:lstStyle/>
            <a:p>
              <a:pPr defTabSz="670289">
                <a:defRPr/>
              </a:pPr>
              <a:endParaRPr lang="en-US" sz="900" kern="0" dirty="0">
                <a:solidFill>
                  <a:srgbClr val="FFFFFF"/>
                </a:solidFill>
              </a:endParaRPr>
            </a:p>
          </p:txBody>
        </p:sp>
        <p:sp>
          <p:nvSpPr>
            <p:cNvPr id="50" name="Freeform 30" hidden="1"/>
            <p:cNvSpPr>
              <a:spLocks noEditPoints="1"/>
            </p:cNvSpPr>
            <p:nvPr/>
          </p:nvSpPr>
          <p:spPr bwMode="auto">
            <a:xfrm flipH="1">
              <a:off x="6462372" y="1721874"/>
              <a:ext cx="536558" cy="4623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chemeClr val="accent1"/>
            </a:solidFill>
            <a:ln>
              <a:noFill/>
            </a:ln>
            <a:scene3d>
              <a:camera prst="orthographicFront">
                <a:rot lat="2100000" lon="19200000" rev="0"/>
              </a:camera>
              <a:lightRig rig="threePt" dir="t"/>
            </a:scene3d>
            <a:extLst/>
          </p:spPr>
          <p:txBody>
            <a:bodyPr vert="horz" wrap="square" lIns="87867" tIns="43934" rIns="87867" bIns="43934" numCol="1" anchor="t" anchorCtr="0" compatLnSpc="1">
              <a:prstTxWarp prst="textNoShape">
                <a:avLst/>
              </a:prstTxWarp>
            </a:bodyPr>
            <a:lstStyle/>
            <a:p>
              <a:pPr defTabSz="895279">
                <a:defRPr/>
              </a:pPr>
              <a:endParaRPr lang="en-US" sz="1667" kern="0">
                <a:solidFill>
                  <a:srgbClr val="505050"/>
                </a:solidFill>
              </a:endParaRPr>
            </a:p>
          </p:txBody>
        </p:sp>
        <p:grpSp>
          <p:nvGrpSpPr>
            <p:cNvPr id="51" name="Group 50"/>
            <p:cNvGrpSpPr/>
            <p:nvPr/>
          </p:nvGrpSpPr>
          <p:grpSpPr>
            <a:xfrm>
              <a:off x="4139402" y="2874842"/>
              <a:ext cx="604292" cy="403243"/>
              <a:chOff x="8309447" y="3464885"/>
              <a:chExt cx="585208" cy="496251"/>
            </a:xfrm>
            <a:scene3d>
              <a:camera prst="orthographicFront">
                <a:rot lat="2100000" lon="19200000" rev="0"/>
              </a:camera>
              <a:lightRig rig="threePt" dir="t"/>
            </a:scene3d>
          </p:grpSpPr>
          <p:sp>
            <p:nvSpPr>
              <p:cNvPr id="52" name="Freeform 88" hidden="1"/>
              <p:cNvSpPr>
                <a:spLocks noEditPoints="1"/>
              </p:cNvSpPr>
              <p:nvPr/>
            </p:nvSpPr>
            <p:spPr bwMode="black">
              <a:xfrm>
                <a:off x="8309447" y="3464885"/>
                <a:ext cx="585208" cy="496251"/>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53" name="Freeform 23" hidden="1"/>
              <p:cNvSpPr>
                <a:spLocks noChangeAspect="1" noEditPoints="1"/>
              </p:cNvSpPr>
              <p:nvPr/>
            </p:nvSpPr>
            <p:spPr bwMode="black">
              <a:xfrm>
                <a:off x="8502858" y="3581828"/>
                <a:ext cx="198386" cy="19833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accent1"/>
              </a:solidFill>
              <a:ln>
                <a:noFill/>
              </a:ln>
            </p:spPr>
            <p:txBody>
              <a:bodyPr vert="horz" wrap="square" lIns="82293" tIns="41147" rIns="82293" bIns="41147" numCol="1" anchor="t" anchorCtr="0" compatLnSpc="1">
                <a:prstTxWarp prst="textNoShape">
                  <a:avLst/>
                </a:prstTxWarp>
              </a:bodyPr>
              <a:lstStyle/>
              <a:p>
                <a:pPr defTabSz="932563"/>
                <a:endParaRPr lang="en-US" sz="1599">
                  <a:solidFill>
                    <a:srgbClr val="505050"/>
                  </a:solidFill>
                </a:endParaRPr>
              </a:p>
            </p:txBody>
          </p:sp>
        </p:grpSp>
      </p:grpSp>
      <p:grpSp>
        <p:nvGrpSpPr>
          <p:cNvPr id="128" name="Group 127"/>
          <p:cNvGrpSpPr/>
          <p:nvPr/>
        </p:nvGrpSpPr>
        <p:grpSpPr>
          <a:xfrm>
            <a:off x="2607906" y="-359358"/>
            <a:ext cx="5270478" cy="4405788"/>
            <a:chOff x="-4022643" y="1153653"/>
            <a:chExt cx="5270478" cy="4405788"/>
          </a:xfrm>
        </p:grpSpPr>
        <p:grpSp>
          <p:nvGrpSpPr>
            <p:cNvPr id="129" name="Group 128"/>
            <p:cNvGrpSpPr/>
            <p:nvPr/>
          </p:nvGrpSpPr>
          <p:grpSpPr>
            <a:xfrm>
              <a:off x="-4022643" y="1153653"/>
              <a:ext cx="5270478" cy="4405788"/>
              <a:chOff x="-747946" y="3202199"/>
              <a:chExt cx="5270478" cy="4405788"/>
            </a:xfrm>
          </p:grpSpPr>
          <p:grpSp>
            <p:nvGrpSpPr>
              <p:cNvPr id="139" name="Group 138"/>
              <p:cNvGrpSpPr/>
              <p:nvPr/>
            </p:nvGrpSpPr>
            <p:grpSpPr>
              <a:xfrm>
                <a:off x="-747946" y="3202199"/>
                <a:ext cx="5270478" cy="4405788"/>
                <a:chOff x="2596511" y="-343570"/>
                <a:chExt cx="5270478" cy="4405788"/>
              </a:xfrm>
            </p:grpSpPr>
            <p:sp>
              <p:nvSpPr>
                <p:cNvPr id="141" name="Parallelogram 140"/>
                <p:cNvSpPr/>
                <p:nvPr/>
              </p:nvSpPr>
              <p:spPr bwMode="auto">
                <a:xfrm rot="9253198">
                  <a:off x="2648123" y="1405755"/>
                  <a:ext cx="5218866" cy="1743264"/>
                </a:xfrm>
                <a:prstGeom prst="parallelogram">
                  <a:avLst>
                    <a:gd name="adj" fmla="val 49258"/>
                  </a:avLst>
                </a:prstGeom>
                <a:solidFill>
                  <a:schemeClr val="tx2">
                    <a:alpha val="6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42" name="Parallelogram 141"/>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Parallelogram 142"/>
                <p:cNvSpPr/>
                <p:nvPr/>
              </p:nvSpPr>
              <p:spPr bwMode="auto">
                <a:xfrm rot="12179328" flipV="1">
                  <a:off x="2596511" y="2248805"/>
                  <a:ext cx="1083386" cy="1813413"/>
                </a:xfrm>
                <a:prstGeom prst="parallelogram">
                  <a:avLst>
                    <a:gd name="adj" fmla="val 68369"/>
                  </a:avLst>
                </a:prstGeom>
                <a:solidFill>
                  <a:schemeClr val="tx2">
                    <a:lumMod val="75000"/>
                    <a:alpha val="7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140" name="Rectangle 139" hidden="1"/>
              <p:cNvSpPr/>
              <p:nvPr/>
            </p:nvSpPr>
            <p:spPr>
              <a:xfrm>
                <a:off x="218630" y="5679088"/>
                <a:ext cx="2969905"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Control</a:t>
                </a:r>
              </a:p>
            </p:txBody>
          </p:sp>
        </p:grpSp>
        <p:sp>
          <p:nvSpPr>
            <p:cNvPr id="130" name="Freeform 31" hidden="1"/>
            <p:cNvSpPr>
              <a:spLocks noEditPoints="1"/>
            </p:cNvSpPr>
            <p:nvPr/>
          </p:nvSpPr>
          <p:spPr bwMode="auto">
            <a:xfrm>
              <a:off x="-2664224" y="4363783"/>
              <a:ext cx="525292" cy="517604"/>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a:scene3d>
              <a:camera prst="orthographicFront">
                <a:rot lat="2100000" lon="19200000" rev="0"/>
              </a:camera>
              <a:lightRig rig="threePt" dir="t"/>
            </a:scene3d>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130" hidden="1"/>
            <p:cNvSpPr/>
            <p:nvPr/>
          </p:nvSpPr>
          <p:spPr>
            <a:xfrm>
              <a:off x="-2898373" y="4862745"/>
              <a:ext cx="1090363" cy="258532"/>
            </a:xfrm>
            <a:prstGeom prst="rect">
              <a:avLst/>
            </a:prstGeom>
            <a:scene3d>
              <a:camera prst="orthographicFront">
                <a:rot lat="2100000" lon="19200000" rev="0"/>
              </a:camera>
              <a:lightRig rig="threePt" dir="t"/>
            </a:scene3d>
          </p:spPr>
          <p:txBody>
            <a:bodyPr wrap="none">
              <a:spAutoFit/>
            </a:bodyPr>
            <a:lstStyle/>
            <a:p>
              <a:pPr>
                <a:lnSpc>
                  <a:spcPct val="90000"/>
                </a:lnSpc>
              </a:pPr>
              <a:r>
                <a:rPr lang="en-US" sz="1200" dirty="0">
                  <a:gradFill>
                    <a:gsLst>
                      <a:gs pos="1250">
                        <a:schemeClr val="bg2"/>
                      </a:gs>
                      <a:gs pos="99000">
                        <a:schemeClr val="bg2"/>
                      </a:gs>
                    </a:gsLst>
                    <a:lin ang="5400000" scaled="0"/>
                  </a:gradFill>
                </a:rPr>
                <a:t>Management</a:t>
              </a:r>
            </a:p>
          </p:txBody>
        </p:sp>
        <p:sp>
          <p:nvSpPr>
            <p:cNvPr id="132" name="Freeform 9" hidden="1"/>
            <p:cNvSpPr>
              <a:spLocks noEditPoints="1"/>
            </p:cNvSpPr>
            <p:nvPr/>
          </p:nvSpPr>
          <p:spPr bwMode="auto">
            <a:xfrm>
              <a:off x="-2809193" y="3562233"/>
              <a:ext cx="393904" cy="383305"/>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Freeform 10" hidden="1"/>
            <p:cNvSpPr>
              <a:spLocks noEditPoints="1"/>
            </p:cNvSpPr>
            <p:nvPr/>
          </p:nvSpPr>
          <p:spPr bwMode="auto">
            <a:xfrm>
              <a:off x="-2454704" y="3797139"/>
              <a:ext cx="236488" cy="220705"/>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Freeform 11" hidden="1"/>
            <p:cNvSpPr>
              <a:spLocks noEditPoints="1"/>
            </p:cNvSpPr>
            <p:nvPr/>
          </p:nvSpPr>
          <p:spPr bwMode="auto">
            <a:xfrm>
              <a:off x="-2454704" y="3490282"/>
              <a:ext cx="236488" cy="220587"/>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135" name="Picture 46" hidden="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224" y="3514678"/>
              <a:ext cx="590550" cy="466725"/>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Rectangle 135" hidden="1"/>
            <p:cNvSpPr/>
            <p:nvPr/>
          </p:nvSpPr>
          <p:spPr>
            <a:xfrm>
              <a:off x="-1173736" y="3875671"/>
              <a:ext cx="1110559"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Monitoring</a:t>
              </a:r>
            </a:p>
          </p:txBody>
        </p:sp>
        <p:sp>
          <p:nvSpPr>
            <p:cNvPr id="137" name="Rectangle 136" hidden="1"/>
            <p:cNvSpPr/>
            <p:nvPr/>
          </p:nvSpPr>
          <p:spPr>
            <a:xfrm>
              <a:off x="-1312806" y="3101176"/>
              <a:ext cx="1333420"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Orchestration</a:t>
              </a:r>
            </a:p>
          </p:txBody>
        </p:sp>
        <p:pic>
          <p:nvPicPr>
            <p:cNvPr id="138" name="Picture 13" hidden="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111" y="2724624"/>
              <a:ext cx="333375" cy="438150"/>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8" name="Rectangle 167"/>
          <p:cNvSpPr/>
          <p:nvPr/>
        </p:nvSpPr>
        <p:spPr>
          <a:xfrm>
            <a:off x="350837" y="178591"/>
            <a:ext cx="5538062" cy="674031"/>
          </a:xfrm>
          <a:prstGeom prst="rect">
            <a:avLst/>
          </a:prstGeom>
        </p:spPr>
        <p:txBody>
          <a:bodyPr wrap="square">
            <a:spAutoFit/>
          </a:bodyPr>
          <a:lstStyle/>
          <a:p>
            <a:pPr>
              <a:lnSpc>
                <a:spcPct val="90000"/>
              </a:lnSpc>
            </a:pPr>
            <a:r>
              <a:rPr lang="en-US" sz="2400" b="1" dirty="0">
                <a:gradFill>
                  <a:gsLst>
                    <a:gs pos="1250">
                      <a:schemeClr val="accent1"/>
                    </a:gs>
                    <a:gs pos="100000">
                      <a:schemeClr val="accent1"/>
                    </a:gs>
                  </a:gsLst>
                  <a:lin ang="5400000" scaled="0"/>
                </a:gradFill>
                <a:effectLst>
                  <a:outerShdw blurRad="38100" dist="38100" dir="2700000" algn="tl">
                    <a:srgbClr val="000000">
                      <a:alpha val="43137"/>
                    </a:srgbClr>
                  </a:outerShdw>
                </a:effectLst>
              </a:rPr>
              <a:t>Microsoft Azure Stack</a:t>
            </a:r>
          </a:p>
          <a:p>
            <a:pPr>
              <a:lnSpc>
                <a:spcPct val="90000"/>
              </a:lnSpc>
            </a:pPr>
            <a:r>
              <a:rPr lang="en-US" b="1" dirty="0">
                <a:solidFill>
                  <a:srgbClr val="3276BC"/>
                </a:solidFill>
                <a:effectLst>
                  <a:outerShdw blurRad="38100" dist="38100" dir="2700000" algn="tl">
                    <a:srgbClr val="000000">
                      <a:alpha val="43137"/>
                    </a:srgbClr>
                  </a:outerShdw>
                </a:effectLst>
              </a:rPr>
              <a:t>Focus </a:t>
            </a:r>
            <a:r>
              <a:rPr lang="en-US" b="1" dirty="0" smtClean="0">
                <a:solidFill>
                  <a:srgbClr val="3276BC"/>
                </a:solidFill>
                <a:effectLst>
                  <a:outerShdw blurRad="38100" dist="38100" dir="2700000" algn="tl">
                    <a:srgbClr val="000000">
                      <a:alpha val="43137"/>
                    </a:srgbClr>
                  </a:outerShdw>
                </a:effectLst>
              </a:rPr>
              <a:t>On Networking</a:t>
            </a:r>
            <a:endParaRPr lang="en-US" b="1" dirty="0">
              <a:solidFill>
                <a:srgbClr val="3276BC"/>
              </a:solidFill>
              <a:effectLst>
                <a:outerShdw blurRad="38100" dist="38100" dir="2700000" algn="tl">
                  <a:srgbClr val="000000">
                    <a:alpha val="43137"/>
                  </a:srgbClr>
                </a:outerShdw>
              </a:effectLst>
            </a:endParaRPr>
          </a:p>
        </p:txBody>
      </p:sp>
      <p:sp>
        <p:nvSpPr>
          <p:cNvPr id="172" name="TextBox 171"/>
          <p:cNvSpPr txBox="1"/>
          <p:nvPr/>
        </p:nvSpPr>
        <p:spPr bwMode="auto">
          <a:xfrm>
            <a:off x="3045574" y="1154108"/>
            <a:ext cx="4016099"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Virtual Machine Manager </a:t>
            </a:r>
            <a:r>
              <a:rPr lang="en-US" sz="1400" b="1" dirty="0" smtClean="0">
                <a:gradFill>
                  <a:gsLst>
                    <a:gs pos="0">
                      <a:schemeClr val="bg2"/>
                    </a:gs>
                    <a:gs pos="100000">
                      <a:schemeClr val="bg2"/>
                    </a:gs>
                  </a:gsLst>
                  <a:lin ang="5400000" scaled="1"/>
                </a:gradFill>
              </a:rPr>
              <a:t>– Fabric Management</a:t>
            </a:r>
            <a:endParaRPr lang="en-US" sz="1400" b="1" dirty="0">
              <a:gradFill>
                <a:gsLst>
                  <a:gs pos="0">
                    <a:schemeClr val="bg2"/>
                  </a:gs>
                  <a:gs pos="100000">
                    <a:schemeClr val="bg2"/>
                  </a:gs>
                </a:gsLst>
                <a:lin ang="5400000" scaled="1"/>
              </a:gradFill>
            </a:endParaRPr>
          </a:p>
        </p:txBody>
      </p:sp>
    </p:spTree>
    <p:extLst>
      <p:ext uri="{BB962C8B-B14F-4D97-AF65-F5344CB8AC3E}">
        <p14:creationId xmlns:p14="http://schemas.microsoft.com/office/powerpoint/2010/main" val="88357945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1299" y="1278255"/>
            <a:ext cx="7821153" cy="4582370"/>
          </a:xfrm>
          <a:prstGeom prst="rect">
            <a:avLst/>
          </a:prstGeom>
        </p:spPr>
      </p:pic>
      <p:sp>
        <p:nvSpPr>
          <p:cNvPr id="29" name="Oval 28"/>
          <p:cNvSpPr/>
          <p:nvPr/>
        </p:nvSpPr>
        <p:spPr bwMode="auto">
          <a:xfrm>
            <a:off x="7758465" y="3901975"/>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Oval 37"/>
          <p:cNvSpPr/>
          <p:nvPr/>
        </p:nvSpPr>
        <p:spPr bwMode="auto">
          <a:xfrm>
            <a:off x="7851456" y="309904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Oval 44"/>
          <p:cNvSpPr/>
          <p:nvPr/>
        </p:nvSpPr>
        <p:spPr bwMode="auto">
          <a:xfrm>
            <a:off x="8046005" y="2598228"/>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7302703" y="348804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Oval 48"/>
          <p:cNvSpPr/>
          <p:nvPr/>
        </p:nvSpPr>
        <p:spPr bwMode="auto">
          <a:xfrm>
            <a:off x="7026517" y="350923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Oval 49"/>
          <p:cNvSpPr/>
          <p:nvPr/>
        </p:nvSpPr>
        <p:spPr bwMode="auto">
          <a:xfrm>
            <a:off x="5745685" y="243092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Oval 50"/>
          <p:cNvSpPr/>
          <p:nvPr/>
        </p:nvSpPr>
        <p:spPr bwMode="auto">
          <a:xfrm>
            <a:off x="5432797" y="2405414"/>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Oval 51"/>
          <p:cNvSpPr/>
          <p:nvPr/>
        </p:nvSpPr>
        <p:spPr bwMode="auto">
          <a:xfrm>
            <a:off x="4672655" y="4321176"/>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Oval 52"/>
          <p:cNvSpPr/>
          <p:nvPr/>
        </p:nvSpPr>
        <p:spPr bwMode="auto">
          <a:xfrm>
            <a:off x="3960967" y="286778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Oval 53"/>
          <p:cNvSpPr/>
          <p:nvPr/>
        </p:nvSpPr>
        <p:spPr bwMode="auto">
          <a:xfrm>
            <a:off x="3729860" y="289903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Oval 54"/>
          <p:cNvSpPr/>
          <p:nvPr/>
        </p:nvSpPr>
        <p:spPr bwMode="auto">
          <a:xfrm>
            <a:off x="3824314" y="2554230"/>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Oval 55"/>
          <p:cNvSpPr/>
          <p:nvPr/>
        </p:nvSpPr>
        <p:spPr bwMode="auto">
          <a:xfrm>
            <a:off x="3567367" y="258547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Oval 56"/>
          <p:cNvSpPr/>
          <p:nvPr/>
        </p:nvSpPr>
        <p:spPr bwMode="auto">
          <a:xfrm>
            <a:off x="4140888" y="2765353"/>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Oval 57"/>
          <p:cNvSpPr/>
          <p:nvPr/>
        </p:nvSpPr>
        <p:spPr bwMode="auto">
          <a:xfrm>
            <a:off x="3387492" y="3072362"/>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Oval 58"/>
          <p:cNvSpPr/>
          <p:nvPr/>
        </p:nvSpPr>
        <p:spPr bwMode="auto">
          <a:xfrm>
            <a:off x="3006564" y="2772666"/>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Oval 26"/>
          <p:cNvSpPr/>
          <p:nvPr/>
        </p:nvSpPr>
        <p:spPr bwMode="auto">
          <a:xfrm>
            <a:off x="8604852" y="2953348"/>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Oval 29"/>
          <p:cNvSpPr/>
          <p:nvPr/>
        </p:nvSpPr>
        <p:spPr bwMode="auto">
          <a:xfrm>
            <a:off x="8424931" y="3099352"/>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Oval 30"/>
          <p:cNvSpPr/>
          <p:nvPr/>
        </p:nvSpPr>
        <p:spPr bwMode="auto">
          <a:xfrm>
            <a:off x="8722951" y="4587657"/>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Oval 31"/>
          <p:cNvSpPr/>
          <p:nvPr/>
        </p:nvSpPr>
        <p:spPr bwMode="auto">
          <a:xfrm>
            <a:off x="8734094" y="4945062"/>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8110725" y="337999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3459833" y="279037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p:nvSpPr>
        <p:spPr bwMode="auto">
          <a:xfrm>
            <a:off x="10094026" y="-1484416"/>
            <a:ext cx="1330036" cy="8550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2" name="Group 3"/>
          <p:cNvGrpSpPr/>
          <p:nvPr/>
        </p:nvGrpSpPr>
        <p:grpSpPr>
          <a:xfrm>
            <a:off x="508821" y="5014712"/>
            <a:ext cx="2116222" cy="461665"/>
            <a:chOff x="508821" y="5014712"/>
            <a:chExt cx="2116222" cy="461665"/>
          </a:xfrm>
        </p:grpSpPr>
        <p:sp>
          <p:nvSpPr>
            <p:cNvPr id="73" name="Oval 4"/>
            <p:cNvSpPr/>
            <p:nvPr/>
          </p:nvSpPr>
          <p:spPr bwMode="auto">
            <a:xfrm>
              <a:off x="508821" y="5119266"/>
              <a:ext cx="250277" cy="25027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TextBox 5"/>
            <p:cNvSpPr txBox="1"/>
            <p:nvPr/>
          </p:nvSpPr>
          <p:spPr>
            <a:xfrm>
              <a:off x="683678" y="5014712"/>
              <a:ext cx="1941365" cy="461665"/>
            </a:xfrm>
            <a:prstGeom prst="rect">
              <a:avLst/>
            </a:prstGeom>
            <a:noFill/>
          </p:spPr>
          <p:txBody>
            <a:bodyPr wrap="none" lIns="182880" tIns="146304" rIns="182880" bIns="146304" rtlCol="0">
              <a:spAutoFit/>
            </a:bodyPr>
            <a:lstStyle/>
            <a:p>
              <a:pPr>
                <a:lnSpc>
                  <a:spcPct val="90000"/>
                </a:lnSpc>
                <a:spcAft>
                  <a:spcPts val="600"/>
                </a:spcAft>
              </a:pPr>
              <a:r>
                <a:rPr lang="en-US" sz="1200" dirty="0">
                  <a:solidFill>
                    <a:srgbClr val="FFFFFF">
                      <a:lumMod val="85000"/>
                    </a:srgbClr>
                  </a:solidFill>
                </a:rPr>
                <a:t>Azure c</a:t>
              </a:r>
              <a:r>
                <a:rPr lang="en-US" sz="1200" dirty="0" smtClean="0">
                  <a:solidFill>
                    <a:srgbClr val="FFFFFF">
                      <a:lumMod val="85000"/>
                    </a:srgbClr>
                  </a:solidFill>
                </a:rPr>
                <a:t>ompute </a:t>
              </a:r>
              <a:r>
                <a:rPr lang="en-US" sz="1200" dirty="0">
                  <a:solidFill>
                    <a:srgbClr val="FFFFFF">
                      <a:lumMod val="85000"/>
                    </a:srgbClr>
                  </a:solidFill>
                </a:rPr>
                <a:t>r</a:t>
              </a:r>
              <a:r>
                <a:rPr lang="en-US" sz="1200" dirty="0" smtClean="0">
                  <a:solidFill>
                    <a:srgbClr val="FFFFFF">
                      <a:lumMod val="85000"/>
                    </a:srgbClr>
                  </a:solidFill>
                </a:rPr>
                <a:t>egions</a:t>
              </a:r>
            </a:p>
          </p:txBody>
        </p:sp>
      </p:grpSp>
      <p:sp>
        <p:nvSpPr>
          <p:cNvPr id="3" name="Title 2"/>
          <p:cNvSpPr>
            <a:spLocks noGrp="1"/>
          </p:cNvSpPr>
          <p:nvPr>
            <p:ph type="title"/>
          </p:nvPr>
        </p:nvSpPr>
        <p:spPr/>
        <p:txBody>
          <a:bodyPr/>
          <a:lstStyle/>
          <a:p>
            <a:r>
              <a:rPr lang="en-US" dirty="0" smtClean="0"/>
              <a:t>Hyper-scale Footprint</a:t>
            </a:r>
            <a:endParaRPr lang="en-US" dirty="0"/>
          </a:p>
        </p:txBody>
      </p:sp>
    </p:spTree>
    <p:extLst>
      <p:ext uri="{BB962C8B-B14F-4D97-AF65-F5344CB8AC3E}">
        <p14:creationId xmlns:p14="http://schemas.microsoft.com/office/powerpoint/2010/main" val="40878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5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500"/>
                                        <p:tgtEl>
                                          <p:spTgt spid="72"/>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2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4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6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grpId="0" nodeType="withEffect">
                                  <p:stCondLst>
                                    <p:cond delay="8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12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grpId="0" nodeType="withEffect">
                                  <p:stCondLst>
                                    <p:cond delay="14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16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grpId="0" nodeType="withEffect">
                                  <p:stCondLst>
                                    <p:cond delay="18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500"/>
                                        <p:tgtEl>
                                          <p:spTgt spid="55"/>
                                        </p:tgtEl>
                                      </p:cBhvr>
                                    </p:animEffect>
                                  </p:childTnLst>
                                </p:cTn>
                              </p:par>
                              <p:par>
                                <p:cTn id="49" presetID="10" presetClass="entr" presetSubtype="0" fill="hold" grpId="0" nodeType="withEffect">
                                  <p:stCondLst>
                                    <p:cond delay="22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24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grpId="0" nodeType="withEffect">
                                  <p:stCondLst>
                                    <p:cond delay="26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grpId="0" nodeType="withEffect">
                                  <p:stCondLst>
                                    <p:cond delay="28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34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grpId="0" nodeType="withEffect">
                                  <p:stCondLst>
                                    <p:cond delay="38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0" nodeType="withEffect">
                                  <p:stCondLst>
                                    <p:cond delay="42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48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grpId="0" nodeType="withEffect">
                                  <p:stCondLst>
                                    <p:cond delay="55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5"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27" grpId="0" animBg="1"/>
      <p:bldP spid="30" grpId="0" animBg="1"/>
      <p:bldP spid="31" grpId="0" animBg="1"/>
      <p:bldP spid="32" grpId="0" animBg="1"/>
      <p:bldP spid="41" grpId="0" animBg="1"/>
      <p:bldP spid="42"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p:cNvGrpSpPr/>
          <p:nvPr/>
        </p:nvGrpSpPr>
        <p:grpSpPr>
          <a:xfrm>
            <a:off x="217395" y="1087212"/>
            <a:ext cx="11556050" cy="6175720"/>
            <a:chOff x="397510" y="1113831"/>
            <a:chExt cx="11556050" cy="6175720"/>
          </a:xfrm>
        </p:grpSpPr>
        <p:sp>
          <p:nvSpPr>
            <p:cNvPr id="188" name="Rectangle 187"/>
            <p:cNvSpPr/>
            <p:nvPr/>
          </p:nvSpPr>
          <p:spPr>
            <a:xfrm>
              <a:off x="1114703" y="4277098"/>
              <a:ext cx="1501308" cy="757130"/>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rgbClr val="505050"/>
                      </a:gs>
                      <a:gs pos="99000">
                        <a:srgbClr val="505050"/>
                      </a:gs>
                    </a:gsLst>
                    <a:lin ang="5400000" scaled="0"/>
                  </a:gradFill>
                </a:rPr>
                <a:t>Web Role DIP</a:t>
              </a:r>
            </a:p>
            <a:p>
              <a:pPr algn="ctr">
                <a:lnSpc>
                  <a:spcPct val="90000"/>
                </a:lnSpc>
              </a:pPr>
              <a:r>
                <a:rPr lang="en-US" sz="1600" b="1" dirty="0" smtClean="0">
                  <a:gradFill>
                    <a:gsLst>
                      <a:gs pos="1250">
                        <a:srgbClr val="505050"/>
                      </a:gs>
                      <a:gs pos="99000">
                        <a:srgbClr val="505050"/>
                      </a:gs>
                    </a:gsLst>
                    <a:lin ang="5400000" scaled="0"/>
                  </a:gradFill>
                </a:rPr>
                <a:t>Network</a:t>
              </a:r>
            </a:p>
            <a:p>
              <a:pPr algn="ctr">
                <a:lnSpc>
                  <a:spcPct val="90000"/>
                </a:lnSpc>
              </a:pPr>
              <a:r>
                <a:rPr lang="en-US" sz="1600" b="1" dirty="0" smtClean="0">
                  <a:gradFill>
                    <a:gsLst>
                      <a:gs pos="1250">
                        <a:srgbClr val="505050"/>
                      </a:gs>
                      <a:gs pos="99000">
                        <a:srgbClr val="505050"/>
                      </a:gs>
                    </a:gsLst>
                    <a:lin ang="5400000" scaled="0"/>
                  </a:gradFill>
                </a:rPr>
                <a:t>10.0.1.0/24</a:t>
              </a:r>
              <a:endParaRPr lang="en-US" sz="1600" dirty="0">
                <a:gradFill>
                  <a:gsLst>
                    <a:gs pos="1250">
                      <a:srgbClr val="505050"/>
                    </a:gs>
                    <a:gs pos="99000">
                      <a:srgbClr val="505050"/>
                    </a:gs>
                  </a:gsLst>
                  <a:lin ang="5400000" scaled="0"/>
                </a:gradFill>
              </a:endParaRPr>
            </a:p>
          </p:txBody>
        </p:sp>
        <p:grpSp>
          <p:nvGrpSpPr>
            <p:cNvPr id="189" name="Group 188"/>
            <p:cNvGrpSpPr/>
            <p:nvPr/>
          </p:nvGrpSpPr>
          <p:grpSpPr>
            <a:xfrm>
              <a:off x="397510" y="1113831"/>
              <a:ext cx="11556050" cy="6175720"/>
              <a:chOff x="397510" y="1113831"/>
              <a:chExt cx="11556050" cy="6175720"/>
            </a:xfrm>
          </p:grpSpPr>
          <p:cxnSp>
            <p:nvCxnSpPr>
              <p:cNvPr id="190" name="Straight Connector 189"/>
              <p:cNvCxnSpPr/>
              <p:nvPr/>
            </p:nvCxnSpPr>
            <p:spPr>
              <a:xfrm flipH="1">
                <a:off x="6735534" y="1113831"/>
                <a:ext cx="2473049" cy="920441"/>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7190379" y="1481603"/>
                <a:ext cx="2629032" cy="761017"/>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a:off x="7950810" y="1785532"/>
                <a:ext cx="2629032" cy="761017"/>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8604727" y="2181388"/>
                <a:ext cx="2629032" cy="761017"/>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4" name="Group 193"/>
              <p:cNvGrpSpPr/>
              <p:nvPr/>
            </p:nvGrpSpPr>
            <p:grpSpPr>
              <a:xfrm>
                <a:off x="3510680" y="2540656"/>
                <a:ext cx="6501724" cy="2561213"/>
                <a:chOff x="7696647" y="4507621"/>
                <a:chExt cx="6501724" cy="2561213"/>
              </a:xfrm>
            </p:grpSpPr>
            <p:cxnSp>
              <p:nvCxnSpPr>
                <p:cNvPr id="234" name="Straight Connector 233"/>
                <p:cNvCxnSpPr/>
                <p:nvPr/>
              </p:nvCxnSpPr>
              <p:spPr>
                <a:xfrm flipH="1">
                  <a:off x="8355149" y="5509313"/>
                  <a:ext cx="522382" cy="255663"/>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9501758" y="4507621"/>
                  <a:ext cx="992563" cy="478247"/>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11220115" y="6605114"/>
                  <a:ext cx="32818" cy="363570"/>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9005889" y="5336464"/>
                  <a:ext cx="444236" cy="223924"/>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0278079" y="6374899"/>
                  <a:ext cx="456904" cy="304716"/>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8402999" y="5290026"/>
                  <a:ext cx="2818199" cy="1317793"/>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a:off x="7696647" y="5298685"/>
                  <a:ext cx="715744" cy="174075"/>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9694820" y="6101160"/>
                  <a:ext cx="446144" cy="278846"/>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2" name="Rectangle 241"/>
                <p:cNvSpPr/>
                <p:nvPr/>
              </p:nvSpPr>
              <p:spPr>
                <a:xfrm>
                  <a:off x="11305633" y="6533303"/>
                  <a:ext cx="2641935" cy="535531"/>
                </a:xfrm>
                <a:prstGeom prst="rect">
                  <a:avLst/>
                </a:prstGeom>
              </p:spPr>
              <p:txBody>
                <a:bodyPr wrap="squar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rgbClr val="505050"/>
                          </a:gs>
                          <a:gs pos="99000">
                            <a:srgbClr val="505050"/>
                          </a:gs>
                        </a:gsLst>
                        <a:lin ang="5400000" scaled="0"/>
                      </a:gradFill>
                    </a:rPr>
                    <a:t>Middle-Tier VIP Network</a:t>
                  </a:r>
                </a:p>
                <a:p>
                  <a:pPr algn="ctr">
                    <a:lnSpc>
                      <a:spcPct val="90000"/>
                    </a:lnSpc>
                  </a:pPr>
                  <a:r>
                    <a:rPr lang="en-US" sz="1600" b="1" dirty="0" smtClean="0">
                      <a:gradFill>
                        <a:gsLst>
                          <a:gs pos="1250">
                            <a:srgbClr val="505050"/>
                          </a:gs>
                          <a:gs pos="99000">
                            <a:srgbClr val="505050"/>
                          </a:gs>
                        </a:gsLst>
                        <a:lin ang="5400000" scaled="0"/>
                      </a:gradFill>
                    </a:rPr>
                    <a:t>192.168.0.0/24</a:t>
                  </a:r>
                  <a:endParaRPr lang="en-US" sz="1600" dirty="0">
                    <a:gradFill>
                      <a:gsLst>
                        <a:gs pos="1250">
                          <a:srgbClr val="505050"/>
                        </a:gs>
                        <a:gs pos="99000">
                          <a:srgbClr val="505050"/>
                        </a:gs>
                      </a:gsLst>
                      <a:lin ang="5400000" scaled="0"/>
                    </a:gradFill>
                  </a:endParaRPr>
                </a:p>
              </p:txBody>
            </p:sp>
            <p:cxnSp>
              <p:nvCxnSpPr>
                <p:cNvPr id="243" name="Straight Connector 242"/>
                <p:cNvCxnSpPr/>
                <p:nvPr/>
              </p:nvCxnSpPr>
              <p:spPr>
                <a:xfrm flipH="1">
                  <a:off x="10563904" y="6142200"/>
                  <a:ext cx="311431" cy="165770"/>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9521064" y="4978489"/>
                  <a:ext cx="1818078" cy="944986"/>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10731680" y="5821514"/>
                  <a:ext cx="404942" cy="218336"/>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9205014" y="5084788"/>
                  <a:ext cx="575172" cy="299345"/>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47" name="Group 246"/>
                <p:cNvGrpSpPr>
                  <a:grpSpLocks noChangeAspect="1"/>
                </p:cNvGrpSpPr>
                <p:nvPr/>
              </p:nvGrpSpPr>
              <p:grpSpPr>
                <a:xfrm>
                  <a:off x="8935541" y="5159400"/>
                  <a:ext cx="768096" cy="344710"/>
                  <a:chOff x="2289484" y="3163887"/>
                  <a:chExt cx="1828800" cy="820738"/>
                </a:xfrm>
              </p:grpSpPr>
              <p:sp>
                <p:nvSpPr>
                  <p:cNvPr id="260" name="Freeform 27"/>
                  <p:cNvSpPr>
                    <a:spLocks/>
                  </p:cNvSpPr>
                  <p:nvPr/>
                </p:nvSpPr>
                <p:spPr bwMode="auto">
                  <a:xfrm>
                    <a:off x="2289484" y="3163887"/>
                    <a:ext cx="1828800" cy="452438"/>
                  </a:xfrm>
                  <a:custGeom>
                    <a:avLst/>
                    <a:gdLst>
                      <a:gd name="T0" fmla="*/ 225 w 1152"/>
                      <a:gd name="T1" fmla="*/ 0 h 285"/>
                      <a:gd name="T2" fmla="*/ 1152 w 1152"/>
                      <a:gd name="T3" fmla="*/ 0 h 285"/>
                      <a:gd name="T4" fmla="*/ 1015 w 1152"/>
                      <a:gd name="T5" fmla="*/ 285 h 285"/>
                      <a:gd name="T6" fmla="*/ 0 w 1152"/>
                      <a:gd name="T7" fmla="*/ 285 h 285"/>
                      <a:gd name="T8" fmla="*/ 225 w 1152"/>
                      <a:gd name="T9" fmla="*/ 0 h 285"/>
                      <a:gd name="T10" fmla="*/ 225 w 1152"/>
                      <a:gd name="T11" fmla="*/ 0 h 285"/>
                      <a:gd name="T12" fmla="*/ 225 w 1152"/>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52" h="285">
                        <a:moveTo>
                          <a:pt x="225" y="0"/>
                        </a:moveTo>
                        <a:lnTo>
                          <a:pt x="1152" y="0"/>
                        </a:lnTo>
                        <a:lnTo>
                          <a:pt x="1015" y="285"/>
                        </a:lnTo>
                        <a:lnTo>
                          <a:pt x="0" y="285"/>
                        </a:lnTo>
                        <a:lnTo>
                          <a:pt x="225" y="0"/>
                        </a:lnTo>
                        <a:lnTo>
                          <a:pt x="225" y="0"/>
                        </a:lnTo>
                        <a:lnTo>
                          <a:pt x="225" y="0"/>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1" name="Freeform 28"/>
                  <p:cNvSpPr>
                    <a:spLocks/>
                  </p:cNvSpPr>
                  <p:nvPr/>
                </p:nvSpPr>
                <p:spPr bwMode="auto">
                  <a:xfrm>
                    <a:off x="2289484" y="3616324"/>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2" name="Freeform 29"/>
                  <p:cNvSpPr>
                    <a:spLocks/>
                  </p:cNvSpPr>
                  <p:nvPr/>
                </p:nvSpPr>
                <p:spPr bwMode="auto">
                  <a:xfrm>
                    <a:off x="3900796" y="3163887"/>
                    <a:ext cx="217488" cy="820738"/>
                  </a:xfrm>
                  <a:custGeom>
                    <a:avLst/>
                    <a:gdLst>
                      <a:gd name="T0" fmla="*/ 137 w 137"/>
                      <a:gd name="T1" fmla="*/ 0 h 517"/>
                      <a:gd name="T2" fmla="*/ 137 w 137"/>
                      <a:gd name="T3" fmla="*/ 201 h 517"/>
                      <a:gd name="T4" fmla="*/ 0 w 137"/>
                      <a:gd name="T5" fmla="*/ 517 h 517"/>
                      <a:gd name="T6" fmla="*/ 0 w 137"/>
                      <a:gd name="T7" fmla="*/ 285 h 517"/>
                      <a:gd name="T8" fmla="*/ 137 w 137"/>
                      <a:gd name="T9" fmla="*/ 0 h 517"/>
                      <a:gd name="T10" fmla="*/ 137 w 137"/>
                      <a:gd name="T11" fmla="*/ 0 h 517"/>
                      <a:gd name="T12" fmla="*/ 137 w 137"/>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7" h="517">
                        <a:moveTo>
                          <a:pt x="137" y="0"/>
                        </a:moveTo>
                        <a:lnTo>
                          <a:pt x="137" y="201"/>
                        </a:lnTo>
                        <a:lnTo>
                          <a:pt x="0" y="517"/>
                        </a:lnTo>
                        <a:lnTo>
                          <a:pt x="0" y="285"/>
                        </a:lnTo>
                        <a:lnTo>
                          <a:pt x="137" y="0"/>
                        </a:lnTo>
                        <a:lnTo>
                          <a:pt x="137" y="0"/>
                        </a:lnTo>
                        <a:lnTo>
                          <a:pt x="137"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3" name="Freeform 31"/>
                  <p:cNvSpPr>
                    <a:spLocks/>
                  </p:cNvSpPr>
                  <p:nvPr/>
                </p:nvSpPr>
                <p:spPr bwMode="auto">
                  <a:xfrm>
                    <a:off x="2594284" y="3335337"/>
                    <a:ext cx="1306513" cy="82550"/>
                  </a:xfrm>
                  <a:custGeom>
                    <a:avLst/>
                    <a:gdLst>
                      <a:gd name="T0" fmla="*/ 742 w 823"/>
                      <a:gd name="T1" fmla="*/ 0 h 52"/>
                      <a:gd name="T2" fmla="*/ 742 w 823"/>
                      <a:gd name="T3" fmla="*/ 16 h 52"/>
                      <a:gd name="T4" fmla="*/ 83 w 823"/>
                      <a:gd name="T5" fmla="*/ 16 h 52"/>
                      <a:gd name="T6" fmla="*/ 83 w 823"/>
                      <a:gd name="T7" fmla="*/ 0 h 52"/>
                      <a:gd name="T8" fmla="*/ 0 w 823"/>
                      <a:gd name="T9" fmla="*/ 26 h 52"/>
                      <a:gd name="T10" fmla="*/ 83 w 823"/>
                      <a:gd name="T11" fmla="*/ 52 h 52"/>
                      <a:gd name="T12" fmla="*/ 83 w 823"/>
                      <a:gd name="T13" fmla="*/ 38 h 52"/>
                      <a:gd name="T14" fmla="*/ 742 w 823"/>
                      <a:gd name="T15" fmla="*/ 38 h 52"/>
                      <a:gd name="T16" fmla="*/ 742 w 823"/>
                      <a:gd name="T17" fmla="*/ 52 h 52"/>
                      <a:gd name="T18" fmla="*/ 823 w 823"/>
                      <a:gd name="T19" fmla="*/ 26 h 52"/>
                      <a:gd name="T20" fmla="*/ 742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2" y="0"/>
                        </a:moveTo>
                        <a:lnTo>
                          <a:pt x="742" y="16"/>
                        </a:lnTo>
                        <a:lnTo>
                          <a:pt x="83" y="16"/>
                        </a:lnTo>
                        <a:lnTo>
                          <a:pt x="83" y="0"/>
                        </a:lnTo>
                        <a:lnTo>
                          <a:pt x="0" y="26"/>
                        </a:lnTo>
                        <a:lnTo>
                          <a:pt x="83" y="52"/>
                        </a:lnTo>
                        <a:lnTo>
                          <a:pt x="83" y="38"/>
                        </a:lnTo>
                        <a:lnTo>
                          <a:pt x="742" y="38"/>
                        </a:lnTo>
                        <a:lnTo>
                          <a:pt x="742" y="52"/>
                        </a:lnTo>
                        <a:lnTo>
                          <a:pt x="823" y="26"/>
                        </a:lnTo>
                        <a:lnTo>
                          <a:pt x="7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4" name="Freeform 33"/>
                  <p:cNvSpPr>
                    <a:spLocks/>
                  </p:cNvSpPr>
                  <p:nvPr/>
                </p:nvSpPr>
                <p:spPr bwMode="auto">
                  <a:xfrm>
                    <a:off x="2649846" y="3243262"/>
                    <a:ext cx="1193800" cy="266700"/>
                  </a:xfrm>
                  <a:custGeom>
                    <a:avLst/>
                    <a:gdLst>
                      <a:gd name="T0" fmla="*/ 658 w 752"/>
                      <a:gd name="T1" fmla="*/ 0 h 168"/>
                      <a:gd name="T2" fmla="*/ 670 w 752"/>
                      <a:gd name="T3" fmla="*/ 15 h 168"/>
                      <a:gd name="T4" fmla="*/ 66 w 752"/>
                      <a:gd name="T5" fmla="*/ 132 h 168"/>
                      <a:gd name="T6" fmla="*/ 55 w 752"/>
                      <a:gd name="T7" fmla="*/ 117 h 168"/>
                      <a:gd name="T8" fmla="*/ 0 w 752"/>
                      <a:gd name="T9" fmla="*/ 158 h 168"/>
                      <a:gd name="T10" fmla="*/ 95 w 752"/>
                      <a:gd name="T11" fmla="*/ 168 h 168"/>
                      <a:gd name="T12" fmla="*/ 85 w 752"/>
                      <a:gd name="T13" fmla="*/ 153 h 168"/>
                      <a:gd name="T14" fmla="*/ 686 w 752"/>
                      <a:gd name="T15" fmla="*/ 36 h 168"/>
                      <a:gd name="T16" fmla="*/ 698 w 752"/>
                      <a:gd name="T17" fmla="*/ 50 h 168"/>
                      <a:gd name="T18" fmla="*/ 752 w 752"/>
                      <a:gd name="T19" fmla="*/ 12 h 168"/>
                      <a:gd name="T20" fmla="*/ 658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658" y="0"/>
                        </a:moveTo>
                        <a:lnTo>
                          <a:pt x="670" y="15"/>
                        </a:lnTo>
                        <a:lnTo>
                          <a:pt x="66" y="132"/>
                        </a:lnTo>
                        <a:lnTo>
                          <a:pt x="55" y="117"/>
                        </a:lnTo>
                        <a:lnTo>
                          <a:pt x="0" y="158"/>
                        </a:lnTo>
                        <a:lnTo>
                          <a:pt x="95" y="168"/>
                        </a:lnTo>
                        <a:lnTo>
                          <a:pt x="85" y="153"/>
                        </a:lnTo>
                        <a:lnTo>
                          <a:pt x="686" y="36"/>
                        </a:lnTo>
                        <a:lnTo>
                          <a:pt x="698" y="50"/>
                        </a:lnTo>
                        <a:lnTo>
                          <a:pt x="752" y="12"/>
                        </a:lnTo>
                        <a:lnTo>
                          <a:pt x="6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5" name="Freeform 35"/>
                  <p:cNvSpPr>
                    <a:spLocks/>
                  </p:cNvSpPr>
                  <p:nvPr/>
                </p:nvSpPr>
                <p:spPr bwMode="auto">
                  <a:xfrm>
                    <a:off x="2649846" y="3243262"/>
                    <a:ext cx="1193800" cy="266700"/>
                  </a:xfrm>
                  <a:custGeom>
                    <a:avLst/>
                    <a:gdLst>
                      <a:gd name="T0" fmla="*/ 95 w 752"/>
                      <a:gd name="T1" fmla="*/ 0 h 168"/>
                      <a:gd name="T2" fmla="*/ 0 w 752"/>
                      <a:gd name="T3" fmla="*/ 12 h 168"/>
                      <a:gd name="T4" fmla="*/ 55 w 752"/>
                      <a:gd name="T5" fmla="*/ 50 h 168"/>
                      <a:gd name="T6" fmla="*/ 66 w 752"/>
                      <a:gd name="T7" fmla="*/ 36 h 168"/>
                      <a:gd name="T8" fmla="*/ 670 w 752"/>
                      <a:gd name="T9" fmla="*/ 153 h 168"/>
                      <a:gd name="T10" fmla="*/ 658 w 752"/>
                      <a:gd name="T11" fmla="*/ 168 h 168"/>
                      <a:gd name="T12" fmla="*/ 752 w 752"/>
                      <a:gd name="T13" fmla="*/ 158 h 168"/>
                      <a:gd name="T14" fmla="*/ 698 w 752"/>
                      <a:gd name="T15" fmla="*/ 117 h 168"/>
                      <a:gd name="T16" fmla="*/ 686 w 752"/>
                      <a:gd name="T17" fmla="*/ 132 h 168"/>
                      <a:gd name="T18" fmla="*/ 85 w 752"/>
                      <a:gd name="T19" fmla="*/ 15 h 168"/>
                      <a:gd name="T20" fmla="*/ 95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95" y="0"/>
                        </a:moveTo>
                        <a:lnTo>
                          <a:pt x="0" y="12"/>
                        </a:lnTo>
                        <a:lnTo>
                          <a:pt x="55" y="50"/>
                        </a:lnTo>
                        <a:lnTo>
                          <a:pt x="66" y="36"/>
                        </a:lnTo>
                        <a:lnTo>
                          <a:pt x="670" y="153"/>
                        </a:lnTo>
                        <a:lnTo>
                          <a:pt x="658" y="168"/>
                        </a:lnTo>
                        <a:lnTo>
                          <a:pt x="752" y="158"/>
                        </a:lnTo>
                        <a:lnTo>
                          <a:pt x="698" y="117"/>
                        </a:lnTo>
                        <a:lnTo>
                          <a:pt x="686" y="132"/>
                        </a:lnTo>
                        <a:lnTo>
                          <a:pt x="85" y="15"/>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66" name="Picture 265"/>
                  <p:cNvPicPr>
                    <a:picLocks noChangeAspect="1"/>
                  </p:cNvPicPr>
                  <p:nvPr/>
                </p:nvPicPr>
                <p:blipFill>
                  <a:blip r:embed="rId2"/>
                  <a:stretch>
                    <a:fillRect/>
                  </a:stretch>
                </p:blipFill>
                <p:spPr>
                  <a:xfrm>
                    <a:off x="2594283" y="3224560"/>
                    <a:ext cx="1241916" cy="340730"/>
                  </a:xfrm>
                  <a:prstGeom prst="rect">
                    <a:avLst/>
                  </a:prstGeom>
                </p:spPr>
              </p:pic>
            </p:grpSp>
            <p:grpSp>
              <p:nvGrpSpPr>
                <p:cNvPr id="248" name="Group 247"/>
                <p:cNvGrpSpPr>
                  <a:grpSpLocks noChangeAspect="1"/>
                </p:cNvGrpSpPr>
                <p:nvPr/>
              </p:nvGrpSpPr>
              <p:grpSpPr>
                <a:xfrm>
                  <a:off x="10499666" y="5910812"/>
                  <a:ext cx="768096" cy="344710"/>
                  <a:chOff x="2289484" y="3163887"/>
                  <a:chExt cx="1828800" cy="820738"/>
                </a:xfrm>
              </p:grpSpPr>
              <p:sp>
                <p:nvSpPr>
                  <p:cNvPr id="253" name="Freeform 27"/>
                  <p:cNvSpPr>
                    <a:spLocks/>
                  </p:cNvSpPr>
                  <p:nvPr/>
                </p:nvSpPr>
                <p:spPr bwMode="auto">
                  <a:xfrm>
                    <a:off x="2289484" y="3163887"/>
                    <a:ext cx="1828800" cy="452438"/>
                  </a:xfrm>
                  <a:custGeom>
                    <a:avLst/>
                    <a:gdLst>
                      <a:gd name="T0" fmla="*/ 225 w 1152"/>
                      <a:gd name="T1" fmla="*/ 0 h 285"/>
                      <a:gd name="T2" fmla="*/ 1152 w 1152"/>
                      <a:gd name="T3" fmla="*/ 0 h 285"/>
                      <a:gd name="T4" fmla="*/ 1015 w 1152"/>
                      <a:gd name="T5" fmla="*/ 285 h 285"/>
                      <a:gd name="T6" fmla="*/ 0 w 1152"/>
                      <a:gd name="T7" fmla="*/ 285 h 285"/>
                      <a:gd name="T8" fmla="*/ 225 w 1152"/>
                      <a:gd name="T9" fmla="*/ 0 h 285"/>
                      <a:gd name="T10" fmla="*/ 225 w 1152"/>
                      <a:gd name="T11" fmla="*/ 0 h 285"/>
                      <a:gd name="T12" fmla="*/ 225 w 1152"/>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52" h="285">
                        <a:moveTo>
                          <a:pt x="225" y="0"/>
                        </a:moveTo>
                        <a:lnTo>
                          <a:pt x="1152" y="0"/>
                        </a:lnTo>
                        <a:lnTo>
                          <a:pt x="1015" y="285"/>
                        </a:lnTo>
                        <a:lnTo>
                          <a:pt x="0" y="285"/>
                        </a:lnTo>
                        <a:lnTo>
                          <a:pt x="225" y="0"/>
                        </a:lnTo>
                        <a:lnTo>
                          <a:pt x="225" y="0"/>
                        </a:lnTo>
                        <a:lnTo>
                          <a:pt x="225" y="0"/>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4" name="Freeform 28"/>
                  <p:cNvSpPr>
                    <a:spLocks/>
                  </p:cNvSpPr>
                  <p:nvPr/>
                </p:nvSpPr>
                <p:spPr bwMode="auto">
                  <a:xfrm>
                    <a:off x="2289484" y="3616324"/>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5" name="Freeform 29"/>
                  <p:cNvSpPr>
                    <a:spLocks/>
                  </p:cNvSpPr>
                  <p:nvPr/>
                </p:nvSpPr>
                <p:spPr bwMode="auto">
                  <a:xfrm>
                    <a:off x="3900796" y="3163887"/>
                    <a:ext cx="217488" cy="820738"/>
                  </a:xfrm>
                  <a:custGeom>
                    <a:avLst/>
                    <a:gdLst>
                      <a:gd name="T0" fmla="*/ 137 w 137"/>
                      <a:gd name="T1" fmla="*/ 0 h 517"/>
                      <a:gd name="T2" fmla="*/ 137 w 137"/>
                      <a:gd name="T3" fmla="*/ 201 h 517"/>
                      <a:gd name="T4" fmla="*/ 0 w 137"/>
                      <a:gd name="T5" fmla="*/ 517 h 517"/>
                      <a:gd name="T6" fmla="*/ 0 w 137"/>
                      <a:gd name="T7" fmla="*/ 285 h 517"/>
                      <a:gd name="T8" fmla="*/ 137 w 137"/>
                      <a:gd name="T9" fmla="*/ 0 h 517"/>
                      <a:gd name="T10" fmla="*/ 137 w 137"/>
                      <a:gd name="T11" fmla="*/ 0 h 517"/>
                      <a:gd name="T12" fmla="*/ 137 w 137"/>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7" h="517">
                        <a:moveTo>
                          <a:pt x="137" y="0"/>
                        </a:moveTo>
                        <a:lnTo>
                          <a:pt x="137" y="201"/>
                        </a:lnTo>
                        <a:lnTo>
                          <a:pt x="0" y="517"/>
                        </a:lnTo>
                        <a:lnTo>
                          <a:pt x="0" y="285"/>
                        </a:lnTo>
                        <a:lnTo>
                          <a:pt x="137" y="0"/>
                        </a:lnTo>
                        <a:lnTo>
                          <a:pt x="137" y="0"/>
                        </a:lnTo>
                        <a:lnTo>
                          <a:pt x="137"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6" name="Freeform 31"/>
                  <p:cNvSpPr>
                    <a:spLocks/>
                  </p:cNvSpPr>
                  <p:nvPr/>
                </p:nvSpPr>
                <p:spPr bwMode="auto">
                  <a:xfrm>
                    <a:off x="2594284" y="3335337"/>
                    <a:ext cx="1306513" cy="82550"/>
                  </a:xfrm>
                  <a:custGeom>
                    <a:avLst/>
                    <a:gdLst>
                      <a:gd name="T0" fmla="*/ 742 w 823"/>
                      <a:gd name="T1" fmla="*/ 0 h 52"/>
                      <a:gd name="T2" fmla="*/ 742 w 823"/>
                      <a:gd name="T3" fmla="*/ 16 h 52"/>
                      <a:gd name="T4" fmla="*/ 83 w 823"/>
                      <a:gd name="T5" fmla="*/ 16 h 52"/>
                      <a:gd name="T6" fmla="*/ 83 w 823"/>
                      <a:gd name="T7" fmla="*/ 0 h 52"/>
                      <a:gd name="T8" fmla="*/ 0 w 823"/>
                      <a:gd name="T9" fmla="*/ 26 h 52"/>
                      <a:gd name="T10" fmla="*/ 83 w 823"/>
                      <a:gd name="T11" fmla="*/ 52 h 52"/>
                      <a:gd name="T12" fmla="*/ 83 w 823"/>
                      <a:gd name="T13" fmla="*/ 38 h 52"/>
                      <a:gd name="T14" fmla="*/ 742 w 823"/>
                      <a:gd name="T15" fmla="*/ 38 h 52"/>
                      <a:gd name="T16" fmla="*/ 742 w 823"/>
                      <a:gd name="T17" fmla="*/ 52 h 52"/>
                      <a:gd name="T18" fmla="*/ 823 w 823"/>
                      <a:gd name="T19" fmla="*/ 26 h 52"/>
                      <a:gd name="T20" fmla="*/ 742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2" y="0"/>
                        </a:moveTo>
                        <a:lnTo>
                          <a:pt x="742" y="16"/>
                        </a:lnTo>
                        <a:lnTo>
                          <a:pt x="83" y="16"/>
                        </a:lnTo>
                        <a:lnTo>
                          <a:pt x="83" y="0"/>
                        </a:lnTo>
                        <a:lnTo>
                          <a:pt x="0" y="26"/>
                        </a:lnTo>
                        <a:lnTo>
                          <a:pt x="83" y="52"/>
                        </a:lnTo>
                        <a:lnTo>
                          <a:pt x="83" y="38"/>
                        </a:lnTo>
                        <a:lnTo>
                          <a:pt x="742" y="38"/>
                        </a:lnTo>
                        <a:lnTo>
                          <a:pt x="742" y="52"/>
                        </a:lnTo>
                        <a:lnTo>
                          <a:pt x="823" y="26"/>
                        </a:lnTo>
                        <a:lnTo>
                          <a:pt x="7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 name="Freeform 33"/>
                  <p:cNvSpPr>
                    <a:spLocks/>
                  </p:cNvSpPr>
                  <p:nvPr/>
                </p:nvSpPr>
                <p:spPr bwMode="auto">
                  <a:xfrm>
                    <a:off x="2649846" y="3243262"/>
                    <a:ext cx="1193800" cy="266700"/>
                  </a:xfrm>
                  <a:custGeom>
                    <a:avLst/>
                    <a:gdLst>
                      <a:gd name="T0" fmla="*/ 658 w 752"/>
                      <a:gd name="T1" fmla="*/ 0 h 168"/>
                      <a:gd name="T2" fmla="*/ 670 w 752"/>
                      <a:gd name="T3" fmla="*/ 15 h 168"/>
                      <a:gd name="T4" fmla="*/ 66 w 752"/>
                      <a:gd name="T5" fmla="*/ 132 h 168"/>
                      <a:gd name="T6" fmla="*/ 55 w 752"/>
                      <a:gd name="T7" fmla="*/ 117 h 168"/>
                      <a:gd name="T8" fmla="*/ 0 w 752"/>
                      <a:gd name="T9" fmla="*/ 158 h 168"/>
                      <a:gd name="T10" fmla="*/ 95 w 752"/>
                      <a:gd name="T11" fmla="*/ 168 h 168"/>
                      <a:gd name="T12" fmla="*/ 85 w 752"/>
                      <a:gd name="T13" fmla="*/ 153 h 168"/>
                      <a:gd name="T14" fmla="*/ 686 w 752"/>
                      <a:gd name="T15" fmla="*/ 36 h 168"/>
                      <a:gd name="T16" fmla="*/ 698 w 752"/>
                      <a:gd name="T17" fmla="*/ 50 h 168"/>
                      <a:gd name="T18" fmla="*/ 752 w 752"/>
                      <a:gd name="T19" fmla="*/ 12 h 168"/>
                      <a:gd name="T20" fmla="*/ 658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658" y="0"/>
                        </a:moveTo>
                        <a:lnTo>
                          <a:pt x="670" y="15"/>
                        </a:lnTo>
                        <a:lnTo>
                          <a:pt x="66" y="132"/>
                        </a:lnTo>
                        <a:lnTo>
                          <a:pt x="55" y="117"/>
                        </a:lnTo>
                        <a:lnTo>
                          <a:pt x="0" y="158"/>
                        </a:lnTo>
                        <a:lnTo>
                          <a:pt x="95" y="168"/>
                        </a:lnTo>
                        <a:lnTo>
                          <a:pt x="85" y="153"/>
                        </a:lnTo>
                        <a:lnTo>
                          <a:pt x="686" y="36"/>
                        </a:lnTo>
                        <a:lnTo>
                          <a:pt x="698" y="50"/>
                        </a:lnTo>
                        <a:lnTo>
                          <a:pt x="752" y="12"/>
                        </a:lnTo>
                        <a:lnTo>
                          <a:pt x="6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8" name="Freeform 35"/>
                  <p:cNvSpPr>
                    <a:spLocks/>
                  </p:cNvSpPr>
                  <p:nvPr/>
                </p:nvSpPr>
                <p:spPr bwMode="auto">
                  <a:xfrm>
                    <a:off x="2649846" y="3243262"/>
                    <a:ext cx="1193800" cy="266700"/>
                  </a:xfrm>
                  <a:custGeom>
                    <a:avLst/>
                    <a:gdLst>
                      <a:gd name="T0" fmla="*/ 95 w 752"/>
                      <a:gd name="T1" fmla="*/ 0 h 168"/>
                      <a:gd name="T2" fmla="*/ 0 w 752"/>
                      <a:gd name="T3" fmla="*/ 12 h 168"/>
                      <a:gd name="T4" fmla="*/ 55 w 752"/>
                      <a:gd name="T5" fmla="*/ 50 h 168"/>
                      <a:gd name="T6" fmla="*/ 66 w 752"/>
                      <a:gd name="T7" fmla="*/ 36 h 168"/>
                      <a:gd name="T8" fmla="*/ 670 w 752"/>
                      <a:gd name="T9" fmla="*/ 153 h 168"/>
                      <a:gd name="T10" fmla="*/ 658 w 752"/>
                      <a:gd name="T11" fmla="*/ 168 h 168"/>
                      <a:gd name="T12" fmla="*/ 752 w 752"/>
                      <a:gd name="T13" fmla="*/ 158 h 168"/>
                      <a:gd name="T14" fmla="*/ 698 w 752"/>
                      <a:gd name="T15" fmla="*/ 117 h 168"/>
                      <a:gd name="T16" fmla="*/ 686 w 752"/>
                      <a:gd name="T17" fmla="*/ 132 h 168"/>
                      <a:gd name="T18" fmla="*/ 85 w 752"/>
                      <a:gd name="T19" fmla="*/ 15 h 168"/>
                      <a:gd name="T20" fmla="*/ 95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95" y="0"/>
                        </a:moveTo>
                        <a:lnTo>
                          <a:pt x="0" y="12"/>
                        </a:lnTo>
                        <a:lnTo>
                          <a:pt x="55" y="50"/>
                        </a:lnTo>
                        <a:lnTo>
                          <a:pt x="66" y="36"/>
                        </a:lnTo>
                        <a:lnTo>
                          <a:pt x="670" y="153"/>
                        </a:lnTo>
                        <a:lnTo>
                          <a:pt x="658" y="168"/>
                        </a:lnTo>
                        <a:lnTo>
                          <a:pt x="752" y="158"/>
                        </a:lnTo>
                        <a:lnTo>
                          <a:pt x="698" y="117"/>
                        </a:lnTo>
                        <a:lnTo>
                          <a:pt x="686" y="132"/>
                        </a:lnTo>
                        <a:lnTo>
                          <a:pt x="85" y="15"/>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59" name="Picture 258"/>
                  <p:cNvPicPr>
                    <a:picLocks noChangeAspect="1"/>
                  </p:cNvPicPr>
                  <p:nvPr/>
                </p:nvPicPr>
                <p:blipFill>
                  <a:blip r:embed="rId2"/>
                  <a:stretch>
                    <a:fillRect/>
                  </a:stretch>
                </p:blipFill>
                <p:spPr>
                  <a:xfrm>
                    <a:off x="2594283" y="3224560"/>
                    <a:ext cx="1241916" cy="340730"/>
                  </a:xfrm>
                  <a:prstGeom prst="rect">
                    <a:avLst/>
                  </a:prstGeom>
                </p:spPr>
              </p:pic>
            </p:grpSp>
            <p:cxnSp>
              <p:nvCxnSpPr>
                <p:cNvPr id="249" name="Straight Connector 248"/>
                <p:cNvCxnSpPr/>
                <p:nvPr/>
              </p:nvCxnSpPr>
              <p:spPr>
                <a:xfrm flipH="1">
                  <a:off x="10082537" y="4842796"/>
                  <a:ext cx="907358" cy="444372"/>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10725322" y="5170778"/>
                  <a:ext cx="864620" cy="425215"/>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H="1">
                  <a:off x="11331098" y="5491242"/>
                  <a:ext cx="907358" cy="444372"/>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2" name="Rectangle 251"/>
                <p:cNvSpPr/>
                <p:nvPr/>
              </p:nvSpPr>
              <p:spPr>
                <a:xfrm>
                  <a:off x="11590991" y="5762017"/>
                  <a:ext cx="2607380" cy="535531"/>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rgbClr val="505050"/>
                          </a:gs>
                          <a:gs pos="99000">
                            <a:srgbClr val="505050"/>
                          </a:gs>
                        </a:gsLst>
                        <a:lin ang="5400000" scaled="0"/>
                      </a:gradFill>
                    </a:rPr>
                    <a:t>Middle-Tier DIP Network</a:t>
                  </a:r>
                </a:p>
                <a:p>
                  <a:pPr algn="ctr">
                    <a:lnSpc>
                      <a:spcPct val="90000"/>
                    </a:lnSpc>
                  </a:pPr>
                  <a:r>
                    <a:rPr lang="en-US" sz="1600" b="1" dirty="0" smtClean="0">
                      <a:gradFill>
                        <a:gsLst>
                          <a:gs pos="1250">
                            <a:srgbClr val="505050"/>
                          </a:gs>
                          <a:gs pos="99000">
                            <a:srgbClr val="505050"/>
                          </a:gs>
                        </a:gsLst>
                        <a:lin ang="5400000" scaled="0"/>
                      </a:gradFill>
                    </a:rPr>
                    <a:t>10.0.2.0/24</a:t>
                  </a:r>
                  <a:endParaRPr lang="en-US" sz="1600" dirty="0">
                    <a:gradFill>
                      <a:gsLst>
                        <a:gs pos="1250">
                          <a:srgbClr val="505050"/>
                        </a:gs>
                        <a:gs pos="99000">
                          <a:srgbClr val="505050"/>
                        </a:gs>
                      </a:gsLst>
                      <a:lin ang="5400000" scaled="0"/>
                    </a:gradFill>
                  </a:endParaRPr>
                </a:p>
              </p:txBody>
            </p:sp>
          </p:grpSp>
          <p:grpSp>
            <p:nvGrpSpPr>
              <p:cNvPr id="195" name="Group 194"/>
              <p:cNvGrpSpPr/>
              <p:nvPr/>
            </p:nvGrpSpPr>
            <p:grpSpPr>
              <a:xfrm>
                <a:off x="397510" y="4033551"/>
                <a:ext cx="6300303" cy="3256000"/>
                <a:chOff x="4751854" y="5846510"/>
                <a:chExt cx="6300303" cy="3256000"/>
              </a:xfrm>
            </p:grpSpPr>
            <p:sp>
              <p:nvSpPr>
                <p:cNvPr id="197" name="Rectangle 196"/>
                <p:cNvSpPr/>
                <p:nvPr/>
              </p:nvSpPr>
              <p:spPr>
                <a:xfrm>
                  <a:off x="4751854" y="7422712"/>
                  <a:ext cx="1530355" cy="757130"/>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rgbClr val="505050"/>
                          </a:gs>
                          <a:gs pos="99000">
                            <a:srgbClr val="505050"/>
                          </a:gs>
                        </a:gsLst>
                        <a:lin ang="5400000" scaled="0"/>
                      </a:gradFill>
                    </a:rPr>
                    <a:t>Front-End VIP</a:t>
                  </a:r>
                </a:p>
                <a:p>
                  <a:pPr algn="ctr">
                    <a:lnSpc>
                      <a:spcPct val="90000"/>
                    </a:lnSpc>
                  </a:pPr>
                  <a:r>
                    <a:rPr lang="en-US" sz="1600" b="1" dirty="0" smtClean="0">
                      <a:gradFill>
                        <a:gsLst>
                          <a:gs pos="1250">
                            <a:srgbClr val="505050"/>
                          </a:gs>
                          <a:gs pos="99000">
                            <a:srgbClr val="505050"/>
                          </a:gs>
                        </a:gsLst>
                        <a:lin ang="5400000" scaled="0"/>
                      </a:gradFill>
                    </a:rPr>
                    <a:t>Network</a:t>
                  </a:r>
                </a:p>
                <a:p>
                  <a:pPr algn="ctr">
                    <a:lnSpc>
                      <a:spcPct val="90000"/>
                    </a:lnSpc>
                  </a:pPr>
                  <a:r>
                    <a:rPr lang="en-US" sz="1600" b="1" dirty="0" smtClean="0">
                      <a:gradFill>
                        <a:gsLst>
                          <a:gs pos="1250">
                            <a:srgbClr val="505050"/>
                          </a:gs>
                          <a:gs pos="99000">
                            <a:srgbClr val="505050"/>
                          </a:gs>
                        </a:gsLst>
                        <a:lin ang="5400000" scaled="0"/>
                      </a:gradFill>
                    </a:rPr>
                    <a:t>204.79.0.0/24</a:t>
                  </a:r>
                  <a:endParaRPr lang="en-US" sz="1600" dirty="0">
                    <a:gradFill>
                      <a:gsLst>
                        <a:gs pos="1250">
                          <a:srgbClr val="505050"/>
                        </a:gs>
                        <a:gs pos="99000">
                          <a:srgbClr val="505050"/>
                        </a:gs>
                      </a:gsLst>
                      <a:lin ang="5400000" scaled="0"/>
                    </a:gradFill>
                  </a:endParaRPr>
                </a:p>
              </p:txBody>
            </p:sp>
            <p:cxnSp>
              <p:nvCxnSpPr>
                <p:cNvPr id="198" name="Straight Connector 197"/>
                <p:cNvCxnSpPr>
                  <a:endCxn id="219" idx="3"/>
                </p:cNvCxnSpPr>
                <p:nvPr/>
              </p:nvCxnSpPr>
              <p:spPr>
                <a:xfrm flipH="1">
                  <a:off x="8446409" y="7487880"/>
                  <a:ext cx="2605748" cy="74026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8314482" y="7168426"/>
                  <a:ext cx="1950533" cy="10298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endCxn id="226" idx="2"/>
                </p:cNvCxnSpPr>
                <p:nvPr/>
              </p:nvCxnSpPr>
              <p:spPr>
                <a:xfrm flipH="1">
                  <a:off x="7411178" y="6607998"/>
                  <a:ext cx="2383001" cy="124339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226" idx="2"/>
                </p:cNvCxnSpPr>
                <p:nvPr/>
              </p:nvCxnSpPr>
              <p:spPr>
                <a:xfrm flipH="1">
                  <a:off x="7411178" y="6366760"/>
                  <a:ext cx="1618136" cy="1484637"/>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6835808" y="6048917"/>
                  <a:ext cx="1520627" cy="124804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6814850" y="5846510"/>
                  <a:ext cx="913066" cy="143623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a:off x="6293604" y="7249403"/>
                  <a:ext cx="2271280" cy="1226419"/>
                  <a:chOff x="2634438" y="4850904"/>
                  <a:chExt cx="2271280" cy="1226419"/>
                </a:xfrm>
              </p:grpSpPr>
              <p:grpSp>
                <p:nvGrpSpPr>
                  <p:cNvPr id="210" name="Group 209"/>
                  <p:cNvGrpSpPr>
                    <a:grpSpLocks noChangeAspect="1"/>
                  </p:cNvGrpSpPr>
                  <p:nvPr/>
                </p:nvGrpSpPr>
                <p:grpSpPr>
                  <a:xfrm>
                    <a:off x="2634438" y="4850904"/>
                    <a:ext cx="768096" cy="344710"/>
                    <a:chOff x="2289484" y="3163887"/>
                    <a:chExt cx="1828800" cy="820738"/>
                  </a:xfrm>
                </p:grpSpPr>
                <p:sp>
                  <p:nvSpPr>
                    <p:cNvPr id="227" name="Freeform 27"/>
                    <p:cNvSpPr>
                      <a:spLocks/>
                    </p:cNvSpPr>
                    <p:nvPr/>
                  </p:nvSpPr>
                  <p:spPr bwMode="auto">
                    <a:xfrm>
                      <a:off x="2289484" y="3163887"/>
                      <a:ext cx="1828800" cy="452438"/>
                    </a:xfrm>
                    <a:custGeom>
                      <a:avLst/>
                      <a:gdLst>
                        <a:gd name="T0" fmla="*/ 225 w 1152"/>
                        <a:gd name="T1" fmla="*/ 0 h 285"/>
                        <a:gd name="T2" fmla="*/ 1152 w 1152"/>
                        <a:gd name="T3" fmla="*/ 0 h 285"/>
                        <a:gd name="T4" fmla="*/ 1015 w 1152"/>
                        <a:gd name="T5" fmla="*/ 285 h 285"/>
                        <a:gd name="T6" fmla="*/ 0 w 1152"/>
                        <a:gd name="T7" fmla="*/ 285 h 285"/>
                        <a:gd name="T8" fmla="*/ 225 w 1152"/>
                        <a:gd name="T9" fmla="*/ 0 h 285"/>
                        <a:gd name="T10" fmla="*/ 225 w 1152"/>
                        <a:gd name="T11" fmla="*/ 0 h 285"/>
                        <a:gd name="T12" fmla="*/ 225 w 1152"/>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52" h="285">
                          <a:moveTo>
                            <a:pt x="225" y="0"/>
                          </a:moveTo>
                          <a:lnTo>
                            <a:pt x="1152" y="0"/>
                          </a:lnTo>
                          <a:lnTo>
                            <a:pt x="1015" y="285"/>
                          </a:lnTo>
                          <a:lnTo>
                            <a:pt x="0" y="285"/>
                          </a:lnTo>
                          <a:lnTo>
                            <a:pt x="225" y="0"/>
                          </a:lnTo>
                          <a:lnTo>
                            <a:pt x="225" y="0"/>
                          </a:lnTo>
                          <a:lnTo>
                            <a:pt x="225" y="0"/>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 name="Freeform 28"/>
                    <p:cNvSpPr>
                      <a:spLocks/>
                    </p:cNvSpPr>
                    <p:nvPr/>
                  </p:nvSpPr>
                  <p:spPr bwMode="auto">
                    <a:xfrm>
                      <a:off x="2289484" y="3616324"/>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 name="Freeform 29"/>
                    <p:cNvSpPr>
                      <a:spLocks/>
                    </p:cNvSpPr>
                    <p:nvPr/>
                  </p:nvSpPr>
                  <p:spPr bwMode="auto">
                    <a:xfrm>
                      <a:off x="3900796" y="3163887"/>
                      <a:ext cx="217488" cy="820738"/>
                    </a:xfrm>
                    <a:custGeom>
                      <a:avLst/>
                      <a:gdLst>
                        <a:gd name="T0" fmla="*/ 137 w 137"/>
                        <a:gd name="T1" fmla="*/ 0 h 517"/>
                        <a:gd name="T2" fmla="*/ 137 w 137"/>
                        <a:gd name="T3" fmla="*/ 201 h 517"/>
                        <a:gd name="T4" fmla="*/ 0 w 137"/>
                        <a:gd name="T5" fmla="*/ 517 h 517"/>
                        <a:gd name="T6" fmla="*/ 0 w 137"/>
                        <a:gd name="T7" fmla="*/ 285 h 517"/>
                        <a:gd name="T8" fmla="*/ 137 w 137"/>
                        <a:gd name="T9" fmla="*/ 0 h 517"/>
                        <a:gd name="T10" fmla="*/ 137 w 137"/>
                        <a:gd name="T11" fmla="*/ 0 h 517"/>
                        <a:gd name="T12" fmla="*/ 137 w 137"/>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7" h="517">
                          <a:moveTo>
                            <a:pt x="137" y="0"/>
                          </a:moveTo>
                          <a:lnTo>
                            <a:pt x="137" y="201"/>
                          </a:lnTo>
                          <a:lnTo>
                            <a:pt x="0" y="517"/>
                          </a:lnTo>
                          <a:lnTo>
                            <a:pt x="0" y="285"/>
                          </a:lnTo>
                          <a:lnTo>
                            <a:pt x="137" y="0"/>
                          </a:lnTo>
                          <a:lnTo>
                            <a:pt x="137" y="0"/>
                          </a:lnTo>
                          <a:lnTo>
                            <a:pt x="137"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 name="Freeform 31"/>
                    <p:cNvSpPr>
                      <a:spLocks/>
                    </p:cNvSpPr>
                    <p:nvPr/>
                  </p:nvSpPr>
                  <p:spPr bwMode="auto">
                    <a:xfrm>
                      <a:off x="2594284" y="3335337"/>
                      <a:ext cx="1306513" cy="82550"/>
                    </a:xfrm>
                    <a:custGeom>
                      <a:avLst/>
                      <a:gdLst>
                        <a:gd name="T0" fmla="*/ 742 w 823"/>
                        <a:gd name="T1" fmla="*/ 0 h 52"/>
                        <a:gd name="T2" fmla="*/ 742 w 823"/>
                        <a:gd name="T3" fmla="*/ 16 h 52"/>
                        <a:gd name="T4" fmla="*/ 83 w 823"/>
                        <a:gd name="T5" fmla="*/ 16 h 52"/>
                        <a:gd name="T6" fmla="*/ 83 w 823"/>
                        <a:gd name="T7" fmla="*/ 0 h 52"/>
                        <a:gd name="T8" fmla="*/ 0 w 823"/>
                        <a:gd name="T9" fmla="*/ 26 h 52"/>
                        <a:gd name="T10" fmla="*/ 83 w 823"/>
                        <a:gd name="T11" fmla="*/ 52 h 52"/>
                        <a:gd name="T12" fmla="*/ 83 w 823"/>
                        <a:gd name="T13" fmla="*/ 38 h 52"/>
                        <a:gd name="T14" fmla="*/ 742 w 823"/>
                        <a:gd name="T15" fmla="*/ 38 h 52"/>
                        <a:gd name="T16" fmla="*/ 742 w 823"/>
                        <a:gd name="T17" fmla="*/ 52 h 52"/>
                        <a:gd name="T18" fmla="*/ 823 w 823"/>
                        <a:gd name="T19" fmla="*/ 26 h 52"/>
                        <a:gd name="T20" fmla="*/ 742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2" y="0"/>
                          </a:moveTo>
                          <a:lnTo>
                            <a:pt x="742" y="16"/>
                          </a:lnTo>
                          <a:lnTo>
                            <a:pt x="83" y="16"/>
                          </a:lnTo>
                          <a:lnTo>
                            <a:pt x="83" y="0"/>
                          </a:lnTo>
                          <a:lnTo>
                            <a:pt x="0" y="26"/>
                          </a:lnTo>
                          <a:lnTo>
                            <a:pt x="83" y="52"/>
                          </a:lnTo>
                          <a:lnTo>
                            <a:pt x="83" y="38"/>
                          </a:lnTo>
                          <a:lnTo>
                            <a:pt x="742" y="38"/>
                          </a:lnTo>
                          <a:lnTo>
                            <a:pt x="742" y="52"/>
                          </a:lnTo>
                          <a:lnTo>
                            <a:pt x="823" y="26"/>
                          </a:lnTo>
                          <a:lnTo>
                            <a:pt x="7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 name="Freeform 33"/>
                    <p:cNvSpPr>
                      <a:spLocks/>
                    </p:cNvSpPr>
                    <p:nvPr/>
                  </p:nvSpPr>
                  <p:spPr bwMode="auto">
                    <a:xfrm>
                      <a:off x="2649846" y="3243262"/>
                      <a:ext cx="1193800" cy="266700"/>
                    </a:xfrm>
                    <a:custGeom>
                      <a:avLst/>
                      <a:gdLst>
                        <a:gd name="T0" fmla="*/ 658 w 752"/>
                        <a:gd name="T1" fmla="*/ 0 h 168"/>
                        <a:gd name="T2" fmla="*/ 670 w 752"/>
                        <a:gd name="T3" fmla="*/ 15 h 168"/>
                        <a:gd name="T4" fmla="*/ 66 w 752"/>
                        <a:gd name="T5" fmla="*/ 132 h 168"/>
                        <a:gd name="T6" fmla="*/ 55 w 752"/>
                        <a:gd name="T7" fmla="*/ 117 h 168"/>
                        <a:gd name="T8" fmla="*/ 0 w 752"/>
                        <a:gd name="T9" fmla="*/ 158 h 168"/>
                        <a:gd name="T10" fmla="*/ 95 w 752"/>
                        <a:gd name="T11" fmla="*/ 168 h 168"/>
                        <a:gd name="T12" fmla="*/ 85 w 752"/>
                        <a:gd name="T13" fmla="*/ 153 h 168"/>
                        <a:gd name="T14" fmla="*/ 686 w 752"/>
                        <a:gd name="T15" fmla="*/ 36 h 168"/>
                        <a:gd name="T16" fmla="*/ 698 w 752"/>
                        <a:gd name="T17" fmla="*/ 50 h 168"/>
                        <a:gd name="T18" fmla="*/ 752 w 752"/>
                        <a:gd name="T19" fmla="*/ 12 h 168"/>
                        <a:gd name="T20" fmla="*/ 658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658" y="0"/>
                          </a:moveTo>
                          <a:lnTo>
                            <a:pt x="670" y="15"/>
                          </a:lnTo>
                          <a:lnTo>
                            <a:pt x="66" y="132"/>
                          </a:lnTo>
                          <a:lnTo>
                            <a:pt x="55" y="117"/>
                          </a:lnTo>
                          <a:lnTo>
                            <a:pt x="0" y="158"/>
                          </a:lnTo>
                          <a:lnTo>
                            <a:pt x="95" y="168"/>
                          </a:lnTo>
                          <a:lnTo>
                            <a:pt x="85" y="153"/>
                          </a:lnTo>
                          <a:lnTo>
                            <a:pt x="686" y="36"/>
                          </a:lnTo>
                          <a:lnTo>
                            <a:pt x="698" y="50"/>
                          </a:lnTo>
                          <a:lnTo>
                            <a:pt x="752" y="12"/>
                          </a:lnTo>
                          <a:lnTo>
                            <a:pt x="6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 name="Freeform 35"/>
                    <p:cNvSpPr>
                      <a:spLocks/>
                    </p:cNvSpPr>
                    <p:nvPr/>
                  </p:nvSpPr>
                  <p:spPr bwMode="auto">
                    <a:xfrm>
                      <a:off x="2649846" y="3243262"/>
                      <a:ext cx="1193800" cy="266700"/>
                    </a:xfrm>
                    <a:custGeom>
                      <a:avLst/>
                      <a:gdLst>
                        <a:gd name="T0" fmla="*/ 95 w 752"/>
                        <a:gd name="T1" fmla="*/ 0 h 168"/>
                        <a:gd name="T2" fmla="*/ 0 w 752"/>
                        <a:gd name="T3" fmla="*/ 12 h 168"/>
                        <a:gd name="T4" fmla="*/ 55 w 752"/>
                        <a:gd name="T5" fmla="*/ 50 h 168"/>
                        <a:gd name="T6" fmla="*/ 66 w 752"/>
                        <a:gd name="T7" fmla="*/ 36 h 168"/>
                        <a:gd name="T8" fmla="*/ 670 w 752"/>
                        <a:gd name="T9" fmla="*/ 153 h 168"/>
                        <a:gd name="T10" fmla="*/ 658 w 752"/>
                        <a:gd name="T11" fmla="*/ 168 h 168"/>
                        <a:gd name="T12" fmla="*/ 752 w 752"/>
                        <a:gd name="T13" fmla="*/ 158 h 168"/>
                        <a:gd name="T14" fmla="*/ 698 w 752"/>
                        <a:gd name="T15" fmla="*/ 117 h 168"/>
                        <a:gd name="T16" fmla="*/ 686 w 752"/>
                        <a:gd name="T17" fmla="*/ 132 h 168"/>
                        <a:gd name="T18" fmla="*/ 85 w 752"/>
                        <a:gd name="T19" fmla="*/ 15 h 168"/>
                        <a:gd name="T20" fmla="*/ 95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95" y="0"/>
                          </a:moveTo>
                          <a:lnTo>
                            <a:pt x="0" y="12"/>
                          </a:lnTo>
                          <a:lnTo>
                            <a:pt x="55" y="50"/>
                          </a:lnTo>
                          <a:lnTo>
                            <a:pt x="66" y="36"/>
                          </a:lnTo>
                          <a:lnTo>
                            <a:pt x="670" y="153"/>
                          </a:lnTo>
                          <a:lnTo>
                            <a:pt x="658" y="168"/>
                          </a:lnTo>
                          <a:lnTo>
                            <a:pt x="752" y="158"/>
                          </a:lnTo>
                          <a:lnTo>
                            <a:pt x="698" y="117"/>
                          </a:lnTo>
                          <a:lnTo>
                            <a:pt x="686" y="132"/>
                          </a:lnTo>
                          <a:lnTo>
                            <a:pt x="85" y="15"/>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33" name="Picture 232"/>
                    <p:cNvPicPr>
                      <a:picLocks noChangeAspect="1"/>
                    </p:cNvPicPr>
                    <p:nvPr/>
                  </p:nvPicPr>
                  <p:blipFill>
                    <a:blip r:embed="rId2"/>
                    <a:stretch>
                      <a:fillRect/>
                    </a:stretch>
                  </p:blipFill>
                  <p:spPr>
                    <a:xfrm>
                      <a:off x="2594283" y="3224560"/>
                      <a:ext cx="1241916" cy="340730"/>
                    </a:xfrm>
                    <a:prstGeom prst="rect">
                      <a:avLst/>
                    </a:prstGeom>
                  </p:spPr>
                </p:pic>
              </p:grpSp>
              <p:grpSp>
                <p:nvGrpSpPr>
                  <p:cNvPr id="211" name="Group 210"/>
                  <p:cNvGrpSpPr>
                    <a:grpSpLocks noChangeAspect="1"/>
                  </p:cNvGrpSpPr>
                  <p:nvPr/>
                </p:nvGrpSpPr>
                <p:grpSpPr>
                  <a:xfrm>
                    <a:off x="3363193" y="5284308"/>
                    <a:ext cx="768096" cy="344710"/>
                    <a:chOff x="2289484" y="3163887"/>
                    <a:chExt cx="1828800" cy="820738"/>
                  </a:xfrm>
                </p:grpSpPr>
                <p:sp>
                  <p:nvSpPr>
                    <p:cNvPr id="220" name="Freeform 27"/>
                    <p:cNvSpPr>
                      <a:spLocks/>
                    </p:cNvSpPr>
                    <p:nvPr/>
                  </p:nvSpPr>
                  <p:spPr bwMode="auto">
                    <a:xfrm>
                      <a:off x="2289484" y="3163887"/>
                      <a:ext cx="1828800" cy="452438"/>
                    </a:xfrm>
                    <a:custGeom>
                      <a:avLst/>
                      <a:gdLst>
                        <a:gd name="T0" fmla="*/ 225 w 1152"/>
                        <a:gd name="T1" fmla="*/ 0 h 285"/>
                        <a:gd name="T2" fmla="*/ 1152 w 1152"/>
                        <a:gd name="T3" fmla="*/ 0 h 285"/>
                        <a:gd name="T4" fmla="*/ 1015 w 1152"/>
                        <a:gd name="T5" fmla="*/ 285 h 285"/>
                        <a:gd name="T6" fmla="*/ 0 w 1152"/>
                        <a:gd name="T7" fmla="*/ 285 h 285"/>
                        <a:gd name="T8" fmla="*/ 225 w 1152"/>
                        <a:gd name="T9" fmla="*/ 0 h 285"/>
                        <a:gd name="T10" fmla="*/ 225 w 1152"/>
                        <a:gd name="T11" fmla="*/ 0 h 285"/>
                        <a:gd name="T12" fmla="*/ 225 w 1152"/>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52" h="285">
                          <a:moveTo>
                            <a:pt x="225" y="0"/>
                          </a:moveTo>
                          <a:lnTo>
                            <a:pt x="1152" y="0"/>
                          </a:lnTo>
                          <a:lnTo>
                            <a:pt x="1015" y="285"/>
                          </a:lnTo>
                          <a:lnTo>
                            <a:pt x="0" y="285"/>
                          </a:lnTo>
                          <a:lnTo>
                            <a:pt x="225" y="0"/>
                          </a:lnTo>
                          <a:lnTo>
                            <a:pt x="225" y="0"/>
                          </a:lnTo>
                          <a:lnTo>
                            <a:pt x="225" y="0"/>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 name="Freeform 28"/>
                    <p:cNvSpPr>
                      <a:spLocks/>
                    </p:cNvSpPr>
                    <p:nvPr/>
                  </p:nvSpPr>
                  <p:spPr bwMode="auto">
                    <a:xfrm>
                      <a:off x="2289484" y="3616324"/>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 name="Freeform 29"/>
                    <p:cNvSpPr>
                      <a:spLocks/>
                    </p:cNvSpPr>
                    <p:nvPr/>
                  </p:nvSpPr>
                  <p:spPr bwMode="auto">
                    <a:xfrm>
                      <a:off x="3900796" y="3163887"/>
                      <a:ext cx="217488" cy="820738"/>
                    </a:xfrm>
                    <a:custGeom>
                      <a:avLst/>
                      <a:gdLst>
                        <a:gd name="T0" fmla="*/ 137 w 137"/>
                        <a:gd name="T1" fmla="*/ 0 h 517"/>
                        <a:gd name="T2" fmla="*/ 137 w 137"/>
                        <a:gd name="T3" fmla="*/ 201 h 517"/>
                        <a:gd name="T4" fmla="*/ 0 w 137"/>
                        <a:gd name="T5" fmla="*/ 517 h 517"/>
                        <a:gd name="T6" fmla="*/ 0 w 137"/>
                        <a:gd name="T7" fmla="*/ 285 h 517"/>
                        <a:gd name="T8" fmla="*/ 137 w 137"/>
                        <a:gd name="T9" fmla="*/ 0 h 517"/>
                        <a:gd name="T10" fmla="*/ 137 w 137"/>
                        <a:gd name="T11" fmla="*/ 0 h 517"/>
                        <a:gd name="T12" fmla="*/ 137 w 137"/>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7" h="517">
                          <a:moveTo>
                            <a:pt x="137" y="0"/>
                          </a:moveTo>
                          <a:lnTo>
                            <a:pt x="137" y="201"/>
                          </a:lnTo>
                          <a:lnTo>
                            <a:pt x="0" y="517"/>
                          </a:lnTo>
                          <a:lnTo>
                            <a:pt x="0" y="285"/>
                          </a:lnTo>
                          <a:lnTo>
                            <a:pt x="137" y="0"/>
                          </a:lnTo>
                          <a:lnTo>
                            <a:pt x="137" y="0"/>
                          </a:lnTo>
                          <a:lnTo>
                            <a:pt x="137"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 name="Freeform 31"/>
                    <p:cNvSpPr>
                      <a:spLocks/>
                    </p:cNvSpPr>
                    <p:nvPr/>
                  </p:nvSpPr>
                  <p:spPr bwMode="auto">
                    <a:xfrm>
                      <a:off x="2594284" y="3335337"/>
                      <a:ext cx="1306513" cy="82550"/>
                    </a:xfrm>
                    <a:custGeom>
                      <a:avLst/>
                      <a:gdLst>
                        <a:gd name="T0" fmla="*/ 742 w 823"/>
                        <a:gd name="T1" fmla="*/ 0 h 52"/>
                        <a:gd name="T2" fmla="*/ 742 w 823"/>
                        <a:gd name="T3" fmla="*/ 16 h 52"/>
                        <a:gd name="T4" fmla="*/ 83 w 823"/>
                        <a:gd name="T5" fmla="*/ 16 h 52"/>
                        <a:gd name="T6" fmla="*/ 83 w 823"/>
                        <a:gd name="T7" fmla="*/ 0 h 52"/>
                        <a:gd name="T8" fmla="*/ 0 w 823"/>
                        <a:gd name="T9" fmla="*/ 26 h 52"/>
                        <a:gd name="T10" fmla="*/ 83 w 823"/>
                        <a:gd name="T11" fmla="*/ 52 h 52"/>
                        <a:gd name="T12" fmla="*/ 83 w 823"/>
                        <a:gd name="T13" fmla="*/ 38 h 52"/>
                        <a:gd name="T14" fmla="*/ 742 w 823"/>
                        <a:gd name="T15" fmla="*/ 38 h 52"/>
                        <a:gd name="T16" fmla="*/ 742 w 823"/>
                        <a:gd name="T17" fmla="*/ 52 h 52"/>
                        <a:gd name="T18" fmla="*/ 823 w 823"/>
                        <a:gd name="T19" fmla="*/ 26 h 52"/>
                        <a:gd name="T20" fmla="*/ 742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2" y="0"/>
                          </a:moveTo>
                          <a:lnTo>
                            <a:pt x="742" y="16"/>
                          </a:lnTo>
                          <a:lnTo>
                            <a:pt x="83" y="16"/>
                          </a:lnTo>
                          <a:lnTo>
                            <a:pt x="83" y="0"/>
                          </a:lnTo>
                          <a:lnTo>
                            <a:pt x="0" y="26"/>
                          </a:lnTo>
                          <a:lnTo>
                            <a:pt x="83" y="52"/>
                          </a:lnTo>
                          <a:lnTo>
                            <a:pt x="83" y="38"/>
                          </a:lnTo>
                          <a:lnTo>
                            <a:pt x="742" y="38"/>
                          </a:lnTo>
                          <a:lnTo>
                            <a:pt x="742" y="52"/>
                          </a:lnTo>
                          <a:lnTo>
                            <a:pt x="823" y="26"/>
                          </a:lnTo>
                          <a:lnTo>
                            <a:pt x="7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 name="Freeform 33"/>
                    <p:cNvSpPr>
                      <a:spLocks/>
                    </p:cNvSpPr>
                    <p:nvPr/>
                  </p:nvSpPr>
                  <p:spPr bwMode="auto">
                    <a:xfrm>
                      <a:off x="2649846" y="3243262"/>
                      <a:ext cx="1193800" cy="266700"/>
                    </a:xfrm>
                    <a:custGeom>
                      <a:avLst/>
                      <a:gdLst>
                        <a:gd name="T0" fmla="*/ 658 w 752"/>
                        <a:gd name="T1" fmla="*/ 0 h 168"/>
                        <a:gd name="T2" fmla="*/ 670 w 752"/>
                        <a:gd name="T3" fmla="*/ 15 h 168"/>
                        <a:gd name="T4" fmla="*/ 66 w 752"/>
                        <a:gd name="T5" fmla="*/ 132 h 168"/>
                        <a:gd name="T6" fmla="*/ 55 w 752"/>
                        <a:gd name="T7" fmla="*/ 117 h 168"/>
                        <a:gd name="T8" fmla="*/ 0 w 752"/>
                        <a:gd name="T9" fmla="*/ 158 h 168"/>
                        <a:gd name="T10" fmla="*/ 95 w 752"/>
                        <a:gd name="T11" fmla="*/ 168 h 168"/>
                        <a:gd name="T12" fmla="*/ 85 w 752"/>
                        <a:gd name="T13" fmla="*/ 153 h 168"/>
                        <a:gd name="T14" fmla="*/ 686 w 752"/>
                        <a:gd name="T15" fmla="*/ 36 h 168"/>
                        <a:gd name="T16" fmla="*/ 698 w 752"/>
                        <a:gd name="T17" fmla="*/ 50 h 168"/>
                        <a:gd name="T18" fmla="*/ 752 w 752"/>
                        <a:gd name="T19" fmla="*/ 12 h 168"/>
                        <a:gd name="T20" fmla="*/ 658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658" y="0"/>
                          </a:moveTo>
                          <a:lnTo>
                            <a:pt x="670" y="15"/>
                          </a:lnTo>
                          <a:lnTo>
                            <a:pt x="66" y="132"/>
                          </a:lnTo>
                          <a:lnTo>
                            <a:pt x="55" y="117"/>
                          </a:lnTo>
                          <a:lnTo>
                            <a:pt x="0" y="158"/>
                          </a:lnTo>
                          <a:lnTo>
                            <a:pt x="95" y="168"/>
                          </a:lnTo>
                          <a:lnTo>
                            <a:pt x="85" y="153"/>
                          </a:lnTo>
                          <a:lnTo>
                            <a:pt x="686" y="36"/>
                          </a:lnTo>
                          <a:lnTo>
                            <a:pt x="698" y="50"/>
                          </a:lnTo>
                          <a:lnTo>
                            <a:pt x="752" y="12"/>
                          </a:lnTo>
                          <a:lnTo>
                            <a:pt x="6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 name="Freeform 35"/>
                    <p:cNvSpPr>
                      <a:spLocks/>
                    </p:cNvSpPr>
                    <p:nvPr/>
                  </p:nvSpPr>
                  <p:spPr bwMode="auto">
                    <a:xfrm>
                      <a:off x="2649846" y="3243262"/>
                      <a:ext cx="1193800" cy="266700"/>
                    </a:xfrm>
                    <a:custGeom>
                      <a:avLst/>
                      <a:gdLst>
                        <a:gd name="T0" fmla="*/ 95 w 752"/>
                        <a:gd name="T1" fmla="*/ 0 h 168"/>
                        <a:gd name="T2" fmla="*/ 0 w 752"/>
                        <a:gd name="T3" fmla="*/ 12 h 168"/>
                        <a:gd name="T4" fmla="*/ 55 w 752"/>
                        <a:gd name="T5" fmla="*/ 50 h 168"/>
                        <a:gd name="T6" fmla="*/ 66 w 752"/>
                        <a:gd name="T7" fmla="*/ 36 h 168"/>
                        <a:gd name="T8" fmla="*/ 670 w 752"/>
                        <a:gd name="T9" fmla="*/ 153 h 168"/>
                        <a:gd name="T10" fmla="*/ 658 w 752"/>
                        <a:gd name="T11" fmla="*/ 168 h 168"/>
                        <a:gd name="T12" fmla="*/ 752 w 752"/>
                        <a:gd name="T13" fmla="*/ 158 h 168"/>
                        <a:gd name="T14" fmla="*/ 698 w 752"/>
                        <a:gd name="T15" fmla="*/ 117 h 168"/>
                        <a:gd name="T16" fmla="*/ 686 w 752"/>
                        <a:gd name="T17" fmla="*/ 132 h 168"/>
                        <a:gd name="T18" fmla="*/ 85 w 752"/>
                        <a:gd name="T19" fmla="*/ 15 h 168"/>
                        <a:gd name="T20" fmla="*/ 95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95" y="0"/>
                          </a:moveTo>
                          <a:lnTo>
                            <a:pt x="0" y="12"/>
                          </a:lnTo>
                          <a:lnTo>
                            <a:pt x="55" y="50"/>
                          </a:lnTo>
                          <a:lnTo>
                            <a:pt x="66" y="36"/>
                          </a:lnTo>
                          <a:lnTo>
                            <a:pt x="670" y="153"/>
                          </a:lnTo>
                          <a:lnTo>
                            <a:pt x="658" y="168"/>
                          </a:lnTo>
                          <a:lnTo>
                            <a:pt x="752" y="158"/>
                          </a:lnTo>
                          <a:lnTo>
                            <a:pt x="698" y="117"/>
                          </a:lnTo>
                          <a:lnTo>
                            <a:pt x="686" y="132"/>
                          </a:lnTo>
                          <a:lnTo>
                            <a:pt x="85" y="15"/>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26" name="Picture 225"/>
                    <p:cNvPicPr>
                      <a:picLocks noChangeAspect="1"/>
                    </p:cNvPicPr>
                    <p:nvPr/>
                  </p:nvPicPr>
                  <p:blipFill>
                    <a:blip r:embed="rId2"/>
                    <a:stretch>
                      <a:fillRect/>
                    </a:stretch>
                  </p:blipFill>
                  <p:spPr>
                    <a:xfrm>
                      <a:off x="2594283" y="3224560"/>
                      <a:ext cx="1241916" cy="340730"/>
                    </a:xfrm>
                    <a:prstGeom prst="rect">
                      <a:avLst/>
                    </a:prstGeom>
                  </p:spPr>
                </p:pic>
              </p:grpSp>
              <p:grpSp>
                <p:nvGrpSpPr>
                  <p:cNvPr id="212" name="Group 211"/>
                  <p:cNvGrpSpPr>
                    <a:grpSpLocks noChangeAspect="1"/>
                  </p:cNvGrpSpPr>
                  <p:nvPr/>
                </p:nvGrpSpPr>
                <p:grpSpPr>
                  <a:xfrm>
                    <a:off x="4137622" y="5732613"/>
                    <a:ext cx="768096" cy="344710"/>
                    <a:chOff x="2289484" y="3163887"/>
                    <a:chExt cx="1828800" cy="820738"/>
                  </a:xfrm>
                </p:grpSpPr>
                <p:sp>
                  <p:nvSpPr>
                    <p:cNvPr id="213" name="Freeform 27"/>
                    <p:cNvSpPr>
                      <a:spLocks/>
                    </p:cNvSpPr>
                    <p:nvPr/>
                  </p:nvSpPr>
                  <p:spPr bwMode="auto">
                    <a:xfrm>
                      <a:off x="2289484" y="3163887"/>
                      <a:ext cx="1828800" cy="452438"/>
                    </a:xfrm>
                    <a:custGeom>
                      <a:avLst/>
                      <a:gdLst>
                        <a:gd name="T0" fmla="*/ 225 w 1152"/>
                        <a:gd name="T1" fmla="*/ 0 h 285"/>
                        <a:gd name="T2" fmla="*/ 1152 w 1152"/>
                        <a:gd name="T3" fmla="*/ 0 h 285"/>
                        <a:gd name="T4" fmla="*/ 1015 w 1152"/>
                        <a:gd name="T5" fmla="*/ 285 h 285"/>
                        <a:gd name="T6" fmla="*/ 0 w 1152"/>
                        <a:gd name="T7" fmla="*/ 285 h 285"/>
                        <a:gd name="T8" fmla="*/ 225 w 1152"/>
                        <a:gd name="T9" fmla="*/ 0 h 285"/>
                        <a:gd name="T10" fmla="*/ 225 w 1152"/>
                        <a:gd name="T11" fmla="*/ 0 h 285"/>
                        <a:gd name="T12" fmla="*/ 225 w 1152"/>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1152" h="285">
                          <a:moveTo>
                            <a:pt x="225" y="0"/>
                          </a:moveTo>
                          <a:lnTo>
                            <a:pt x="1152" y="0"/>
                          </a:lnTo>
                          <a:lnTo>
                            <a:pt x="1015" y="285"/>
                          </a:lnTo>
                          <a:lnTo>
                            <a:pt x="0" y="285"/>
                          </a:lnTo>
                          <a:lnTo>
                            <a:pt x="225" y="0"/>
                          </a:lnTo>
                          <a:lnTo>
                            <a:pt x="225" y="0"/>
                          </a:lnTo>
                          <a:lnTo>
                            <a:pt x="225" y="0"/>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 name="Freeform 28"/>
                    <p:cNvSpPr>
                      <a:spLocks/>
                    </p:cNvSpPr>
                    <p:nvPr/>
                  </p:nvSpPr>
                  <p:spPr bwMode="auto">
                    <a:xfrm>
                      <a:off x="2289484" y="3616324"/>
                      <a:ext cx="1611313" cy="368300"/>
                    </a:xfrm>
                    <a:custGeom>
                      <a:avLst/>
                      <a:gdLst>
                        <a:gd name="T0" fmla="*/ 0 w 1015"/>
                        <a:gd name="T1" fmla="*/ 0 h 232"/>
                        <a:gd name="T2" fmla="*/ 1015 w 1015"/>
                        <a:gd name="T3" fmla="*/ 0 h 232"/>
                        <a:gd name="T4" fmla="*/ 1015 w 1015"/>
                        <a:gd name="T5" fmla="*/ 232 h 232"/>
                        <a:gd name="T6" fmla="*/ 0 w 1015"/>
                        <a:gd name="T7" fmla="*/ 232 h 232"/>
                        <a:gd name="T8" fmla="*/ 0 w 1015"/>
                        <a:gd name="T9" fmla="*/ 0 h 232"/>
                        <a:gd name="T10" fmla="*/ 0 w 1015"/>
                        <a:gd name="T11" fmla="*/ 0 h 232"/>
                      </a:gdLst>
                      <a:ahLst/>
                      <a:cxnLst>
                        <a:cxn ang="0">
                          <a:pos x="T0" y="T1"/>
                        </a:cxn>
                        <a:cxn ang="0">
                          <a:pos x="T2" y="T3"/>
                        </a:cxn>
                        <a:cxn ang="0">
                          <a:pos x="T4" y="T5"/>
                        </a:cxn>
                        <a:cxn ang="0">
                          <a:pos x="T6" y="T7"/>
                        </a:cxn>
                        <a:cxn ang="0">
                          <a:pos x="T8" y="T9"/>
                        </a:cxn>
                        <a:cxn ang="0">
                          <a:pos x="T10" y="T11"/>
                        </a:cxn>
                      </a:cxnLst>
                      <a:rect l="0" t="0" r="r" b="b"/>
                      <a:pathLst>
                        <a:path w="1015" h="232">
                          <a:moveTo>
                            <a:pt x="0" y="0"/>
                          </a:moveTo>
                          <a:lnTo>
                            <a:pt x="1015" y="0"/>
                          </a:lnTo>
                          <a:lnTo>
                            <a:pt x="1015" y="232"/>
                          </a:lnTo>
                          <a:lnTo>
                            <a:pt x="0" y="232"/>
                          </a:lnTo>
                          <a:lnTo>
                            <a:pt x="0" y="0"/>
                          </a:lnTo>
                          <a:lnTo>
                            <a:pt x="0"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 name="Freeform 29"/>
                    <p:cNvSpPr>
                      <a:spLocks/>
                    </p:cNvSpPr>
                    <p:nvPr/>
                  </p:nvSpPr>
                  <p:spPr bwMode="auto">
                    <a:xfrm>
                      <a:off x="3900796" y="3163887"/>
                      <a:ext cx="217488" cy="820738"/>
                    </a:xfrm>
                    <a:custGeom>
                      <a:avLst/>
                      <a:gdLst>
                        <a:gd name="T0" fmla="*/ 137 w 137"/>
                        <a:gd name="T1" fmla="*/ 0 h 517"/>
                        <a:gd name="T2" fmla="*/ 137 w 137"/>
                        <a:gd name="T3" fmla="*/ 201 h 517"/>
                        <a:gd name="T4" fmla="*/ 0 w 137"/>
                        <a:gd name="T5" fmla="*/ 517 h 517"/>
                        <a:gd name="T6" fmla="*/ 0 w 137"/>
                        <a:gd name="T7" fmla="*/ 285 h 517"/>
                        <a:gd name="T8" fmla="*/ 137 w 137"/>
                        <a:gd name="T9" fmla="*/ 0 h 517"/>
                        <a:gd name="T10" fmla="*/ 137 w 137"/>
                        <a:gd name="T11" fmla="*/ 0 h 517"/>
                        <a:gd name="T12" fmla="*/ 137 w 137"/>
                        <a:gd name="T13" fmla="*/ 0 h 517"/>
                      </a:gdLst>
                      <a:ahLst/>
                      <a:cxnLst>
                        <a:cxn ang="0">
                          <a:pos x="T0" y="T1"/>
                        </a:cxn>
                        <a:cxn ang="0">
                          <a:pos x="T2" y="T3"/>
                        </a:cxn>
                        <a:cxn ang="0">
                          <a:pos x="T4" y="T5"/>
                        </a:cxn>
                        <a:cxn ang="0">
                          <a:pos x="T6" y="T7"/>
                        </a:cxn>
                        <a:cxn ang="0">
                          <a:pos x="T8" y="T9"/>
                        </a:cxn>
                        <a:cxn ang="0">
                          <a:pos x="T10" y="T11"/>
                        </a:cxn>
                        <a:cxn ang="0">
                          <a:pos x="T12" y="T13"/>
                        </a:cxn>
                      </a:cxnLst>
                      <a:rect l="0" t="0" r="r" b="b"/>
                      <a:pathLst>
                        <a:path w="137" h="517">
                          <a:moveTo>
                            <a:pt x="137" y="0"/>
                          </a:moveTo>
                          <a:lnTo>
                            <a:pt x="137" y="201"/>
                          </a:lnTo>
                          <a:lnTo>
                            <a:pt x="0" y="517"/>
                          </a:lnTo>
                          <a:lnTo>
                            <a:pt x="0" y="285"/>
                          </a:lnTo>
                          <a:lnTo>
                            <a:pt x="137" y="0"/>
                          </a:lnTo>
                          <a:lnTo>
                            <a:pt x="137" y="0"/>
                          </a:lnTo>
                          <a:lnTo>
                            <a:pt x="137" y="0"/>
                          </a:lnTo>
                          <a:close/>
                        </a:path>
                      </a:pathLst>
                    </a:custGeom>
                    <a:solidFill>
                      <a:srgbClr val="00863D"/>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 name="Freeform 31"/>
                    <p:cNvSpPr>
                      <a:spLocks/>
                    </p:cNvSpPr>
                    <p:nvPr/>
                  </p:nvSpPr>
                  <p:spPr bwMode="auto">
                    <a:xfrm>
                      <a:off x="2594284" y="3335337"/>
                      <a:ext cx="1306513" cy="82550"/>
                    </a:xfrm>
                    <a:custGeom>
                      <a:avLst/>
                      <a:gdLst>
                        <a:gd name="T0" fmla="*/ 742 w 823"/>
                        <a:gd name="T1" fmla="*/ 0 h 52"/>
                        <a:gd name="T2" fmla="*/ 742 w 823"/>
                        <a:gd name="T3" fmla="*/ 16 h 52"/>
                        <a:gd name="T4" fmla="*/ 83 w 823"/>
                        <a:gd name="T5" fmla="*/ 16 h 52"/>
                        <a:gd name="T6" fmla="*/ 83 w 823"/>
                        <a:gd name="T7" fmla="*/ 0 h 52"/>
                        <a:gd name="T8" fmla="*/ 0 w 823"/>
                        <a:gd name="T9" fmla="*/ 26 h 52"/>
                        <a:gd name="T10" fmla="*/ 83 w 823"/>
                        <a:gd name="T11" fmla="*/ 52 h 52"/>
                        <a:gd name="T12" fmla="*/ 83 w 823"/>
                        <a:gd name="T13" fmla="*/ 38 h 52"/>
                        <a:gd name="T14" fmla="*/ 742 w 823"/>
                        <a:gd name="T15" fmla="*/ 38 h 52"/>
                        <a:gd name="T16" fmla="*/ 742 w 823"/>
                        <a:gd name="T17" fmla="*/ 52 h 52"/>
                        <a:gd name="T18" fmla="*/ 823 w 823"/>
                        <a:gd name="T19" fmla="*/ 26 h 52"/>
                        <a:gd name="T20" fmla="*/ 742 w 82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52">
                          <a:moveTo>
                            <a:pt x="742" y="0"/>
                          </a:moveTo>
                          <a:lnTo>
                            <a:pt x="742" y="16"/>
                          </a:lnTo>
                          <a:lnTo>
                            <a:pt x="83" y="16"/>
                          </a:lnTo>
                          <a:lnTo>
                            <a:pt x="83" y="0"/>
                          </a:lnTo>
                          <a:lnTo>
                            <a:pt x="0" y="26"/>
                          </a:lnTo>
                          <a:lnTo>
                            <a:pt x="83" y="52"/>
                          </a:lnTo>
                          <a:lnTo>
                            <a:pt x="83" y="38"/>
                          </a:lnTo>
                          <a:lnTo>
                            <a:pt x="742" y="38"/>
                          </a:lnTo>
                          <a:lnTo>
                            <a:pt x="742" y="52"/>
                          </a:lnTo>
                          <a:lnTo>
                            <a:pt x="823" y="26"/>
                          </a:lnTo>
                          <a:lnTo>
                            <a:pt x="7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 name="Freeform 33"/>
                    <p:cNvSpPr>
                      <a:spLocks/>
                    </p:cNvSpPr>
                    <p:nvPr/>
                  </p:nvSpPr>
                  <p:spPr bwMode="auto">
                    <a:xfrm>
                      <a:off x="2649846" y="3243262"/>
                      <a:ext cx="1193800" cy="266700"/>
                    </a:xfrm>
                    <a:custGeom>
                      <a:avLst/>
                      <a:gdLst>
                        <a:gd name="T0" fmla="*/ 658 w 752"/>
                        <a:gd name="T1" fmla="*/ 0 h 168"/>
                        <a:gd name="T2" fmla="*/ 670 w 752"/>
                        <a:gd name="T3" fmla="*/ 15 h 168"/>
                        <a:gd name="T4" fmla="*/ 66 w 752"/>
                        <a:gd name="T5" fmla="*/ 132 h 168"/>
                        <a:gd name="T6" fmla="*/ 55 w 752"/>
                        <a:gd name="T7" fmla="*/ 117 h 168"/>
                        <a:gd name="T8" fmla="*/ 0 w 752"/>
                        <a:gd name="T9" fmla="*/ 158 h 168"/>
                        <a:gd name="T10" fmla="*/ 95 w 752"/>
                        <a:gd name="T11" fmla="*/ 168 h 168"/>
                        <a:gd name="T12" fmla="*/ 85 w 752"/>
                        <a:gd name="T13" fmla="*/ 153 h 168"/>
                        <a:gd name="T14" fmla="*/ 686 w 752"/>
                        <a:gd name="T15" fmla="*/ 36 h 168"/>
                        <a:gd name="T16" fmla="*/ 698 w 752"/>
                        <a:gd name="T17" fmla="*/ 50 h 168"/>
                        <a:gd name="T18" fmla="*/ 752 w 752"/>
                        <a:gd name="T19" fmla="*/ 12 h 168"/>
                        <a:gd name="T20" fmla="*/ 658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658" y="0"/>
                          </a:moveTo>
                          <a:lnTo>
                            <a:pt x="670" y="15"/>
                          </a:lnTo>
                          <a:lnTo>
                            <a:pt x="66" y="132"/>
                          </a:lnTo>
                          <a:lnTo>
                            <a:pt x="55" y="117"/>
                          </a:lnTo>
                          <a:lnTo>
                            <a:pt x="0" y="158"/>
                          </a:lnTo>
                          <a:lnTo>
                            <a:pt x="95" y="168"/>
                          </a:lnTo>
                          <a:lnTo>
                            <a:pt x="85" y="153"/>
                          </a:lnTo>
                          <a:lnTo>
                            <a:pt x="686" y="36"/>
                          </a:lnTo>
                          <a:lnTo>
                            <a:pt x="698" y="50"/>
                          </a:lnTo>
                          <a:lnTo>
                            <a:pt x="752" y="12"/>
                          </a:lnTo>
                          <a:lnTo>
                            <a:pt x="6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 name="Freeform 35"/>
                    <p:cNvSpPr>
                      <a:spLocks/>
                    </p:cNvSpPr>
                    <p:nvPr/>
                  </p:nvSpPr>
                  <p:spPr bwMode="auto">
                    <a:xfrm>
                      <a:off x="2649846" y="3243262"/>
                      <a:ext cx="1193800" cy="266700"/>
                    </a:xfrm>
                    <a:custGeom>
                      <a:avLst/>
                      <a:gdLst>
                        <a:gd name="T0" fmla="*/ 95 w 752"/>
                        <a:gd name="T1" fmla="*/ 0 h 168"/>
                        <a:gd name="T2" fmla="*/ 0 w 752"/>
                        <a:gd name="T3" fmla="*/ 12 h 168"/>
                        <a:gd name="T4" fmla="*/ 55 w 752"/>
                        <a:gd name="T5" fmla="*/ 50 h 168"/>
                        <a:gd name="T6" fmla="*/ 66 w 752"/>
                        <a:gd name="T7" fmla="*/ 36 h 168"/>
                        <a:gd name="T8" fmla="*/ 670 w 752"/>
                        <a:gd name="T9" fmla="*/ 153 h 168"/>
                        <a:gd name="T10" fmla="*/ 658 w 752"/>
                        <a:gd name="T11" fmla="*/ 168 h 168"/>
                        <a:gd name="T12" fmla="*/ 752 w 752"/>
                        <a:gd name="T13" fmla="*/ 158 h 168"/>
                        <a:gd name="T14" fmla="*/ 698 w 752"/>
                        <a:gd name="T15" fmla="*/ 117 h 168"/>
                        <a:gd name="T16" fmla="*/ 686 w 752"/>
                        <a:gd name="T17" fmla="*/ 132 h 168"/>
                        <a:gd name="T18" fmla="*/ 85 w 752"/>
                        <a:gd name="T19" fmla="*/ 15 h 168"/>
                        <a:gd name="T20" fmla="*/ 95 w 752"/>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2" h="168">
                          <a:moveTo>
                            <a:pt x="95" y="0"/>
                          </a:moveTo>
                          <a:lnTo>
                            <a:pt x="0" y="12"/>
                          </a:lnTo>
                          <a:lnTo>
                            <a:pt x="55" y="50"/>
                          </a:lnTo>
                          <a:lnTo>
                            <a:pt x="66" y="36"/>
                          </a:lnTo>
                          <a:lnTo>
                            <a:pt x="670" y="153"/>
                          </a:lnTo>
                          <a:lnTo>
                            <a:pt x="658" y="168"/>
                          </a:lnTo>
                          <a:lnTo>
                            <a:pt x="752" y="158"/>
                          </a:lnTo>
                          <a:lnTo>
                            <a:pt x="698" y="117"/>
                          </a:lnTo>
                          <a:lnTo>
                            <a:pt x="686" y="132"/>
                          </a:lnTo>
                          <a:lnTo>
                            <a:pt x="85" y="15"/>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219" name="Picture 218"/>
                    <p:cNvPicPr>
                      <a:picLocks noChangeAspect="1"/>
                    </p:cNvPicPr>
                    <p:nvPr/>
                  </p:nvPicPr>
                  <p:blipFill>
                    <a:blip r:embed="rId2"/>
                    <a:stretch>
                      <a:fillRect/>
                    </a:stretch>
                  </p:blipFill>
                  <p:spPr>
                    <a:xfrm>
                      <a:off x="2594283" y="3224560"/>
                      <a:ext cx="1241916" cy="340730"/>
                    </a:xfrm>
                    <a:prstGeom prst="rect">
                      <a:avLst/>
                    </a:prstGeom>
                  </p:spPr>
                </p:pic>
              </p:grpSp>
            </p:grpSp>
            <p:cxnSp>
              <p:nvCxnSpPr>
                <p:cNvPr id="205" name="Straight Connector 204"/>
                <p:cNvCxnSpPr/>
                <p:nvPr/>
              </p:nvCxnSpPr>
              <p:spPr>
                <a:xfrm flipH="1" flipV="1">
                  <a:off x="6025297" y="7763869"/>
                  <a:ext cx="1604096" cy="90501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6041208" y="7532090"/>
                  <a:ext cx="507367" cy="247753"/>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6782430" y="7977779"/>
                  <a:ext cx="444236" cy="223924"/>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7603117" y="8446931"/>
                  <a:ext cx="444236" cy="223924"/>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4778984" y="8128192"/>
                  <a:ext cx="1904957" cy="974318"/>
                </a:xfrm>
                <a:prstGeom prst="line">
                  <a:avLst/>
                </a:prstGeom>
                <a:ln w="2857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96" name="Rectangle 195"/>
              <p:cNvSpPr/>
              <p:nvPr/>
            </p:nvSpPr>
            <p:spPr>
              <a:xfrm>
                <a:off x="10678852" y="2483372"/>
                <a:ext cx="1274708" cy="757130"/>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pPr>
                <a:r>
                  <a:rPr lang="en-US" sz="1600" b="1" dirty="0" smtClean="0">
                    <a:gradFill>
                      <a:gsLst>
                        <a:gs pos="1250">
                          <a:srgbClr val="505050"/>
                        </a:gs>
                        <a:gs pos="99000">
                          <a:srgbClr val="505050"/>
                        </a:gs>
                      </a:gsLst>
                      <a:lin ang="5400000" scaled="0"/>
                    </a:gradFill>
                  </a:rPr>
                  <a:t>Data Tier</a:t>
                </a:r>
              </a:p>
              <a:p>
                <a:pPr algn="ctr">
                  <a:lnSpc>
                    <a:spcPct val="90000"/>
                  </a:lnSpc>
                </a:pPr>
                <a:r>
                  <a:rPr lang="en-US" sz="1600" b="1" dirty="0" smtClean="0">
                    <a:gradFill>
                      <a:gsLst>
                        <a:gs pos="1250">
                          <a:srgbClr val="505050"/>
                        </a:gs>
                        <a:gs pos="99000">
                          <a:srgbClr val="505050"/>
                        </a:gs>
                      </a:gsLst>
                      <a:lin ang="5400000" scaled="0"/>
                    </a:gradFill>
                  </a:rPr>
                  <a:t>Network</a:t>
                </a:r>
              </a:p>
              <a:p>
                <a:pPr algn="ctr">
                  <a:lnSpc>
                    <a:spcPct val="90000"/>
                  </a:lnSpc>
                </a:pPr>
                <a:r>
                  <a:rPr lang="en-US" sz="1600" b="1" dirty="0" smtClean="0">
                    <a:gradFill>
                      <a:gsLst>
                        <a:gs pos="1250">
                          <a:srgbClr val="505050"/>
                        </a:gs>
                        <a:gs pos="99000">
                          <a:srgbClr val="505050"/>
                        </a:gs>
                      </a:gsLst>
                      <a:lin ang="5400000" scaled="0"/>
                    </a:gradFill>
                  </a:rPr>
                  <a:t>10.1.0.0/24</a:t>
                </a:r>
                <a:endParaRPr lang="en-US" sz="1600" dirty="0">
                  <a:gradFill>
                    <a:gsLst>
                      <a:gs pos="1250">
                        <a:srgbClr val="505050"/>
                      </a:gs>
                      <a:gs pos="99000">
                        <a:srgbClr val="505050"/>
                      </a:gs>
                    </a:gsLst>
                    <a:lin ang="5400000" scaled="0"/>
                  </a:gradFill>
                </a:endParaRPr>
              </a:p>
            </p:txBody>
          </p:sp>
        </p:grpSp>
      </p:grpSp>
      <p:grpSp>
        <p:nvGrpSpPr>
          <p:cNvPr id="2" name="Group 1"/>
          <p:cNvGrpSpPr/>
          <p:nvPr/>
        </p:nvGrpSpPr>
        <p:grpSpPr>
          <a:xfrm>
            <a:off x="3087706" y="3163658"/>
            <a:ext cx="4375352" cy="2678825"/>
            <a:chOff x="1643383" y="2234457"/>
            <a:chExt cx="4375352" cy="2678825"/>
          </a:xfrm>
        </p:grpSpPr>
        <p:sp>
          <p:nvSpPr>
            <p:cNvPr id="3" name="Oval 2"/>
            <p:cNvSpPr/>
            <p:nvPr/>
          </p:nvSpPr>
          <p:spPr bwMode="auto">
            <a:xfrm>
              <a:off x="3080754" y="2729763"/>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 name="Oval 3"/>
            <p:cNvSpPr/>
            <p:nvPr/>
          </p:nvSpPr>
          <p:spPr bwMode="auto">
            <a:xfrm>
              <a:off x="3385754" y="293033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 name="Oval 4"/>
            <p:cNvSpPr/>
            <p:nvPr/>
          </p:nvSpPr>
          <p:spPr bwMode="auto">
            <a:xfrm>
              <a:off x="5455262" y="397052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 name="Oval 5"/>
            <p:cNvSpPr/>
            <p:nvPr/>
          </p:nvSpPr>
          <p:spPr bwMode="auto">
            <a:xfrm>
              <a:off x="4208368" y="3277245"/>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Oval 6"/>
            <p:cNvSpPr/>
            <p:nvPr/>
          </p:nvSpPr>
          <p:spPr bwMode="auto">
            <a:xfrm>
              <a:off x="2940811" y="2687114"/>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Parallelogram 7"/>
            <p:cNvSpPr/>
            <p:nvPr/>
          </p:nvSpPr>
          <p:spPr bwMode="auto">
            <a:xfrm rot="20019349">
              <a:off x="2027097" y="2618398"/>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Parallelogram 8"/>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 name="Parallelogram 9"/>
            <p:cNvSpPr/>
            <p:nvPr/>
          </p:nvSpPr>
          <p:spPr bwMode="auto">
            <a:xfrm rot="12464147">
              <a:off x="1768098" y="223445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 name="Parallelogram 11"/>
            <p:cNvSpPr/>
            <p:nvPr/>
          </p:nvSpPr>
          <p:spPr bwMode="auto">
            <a:xfrm rot="20019349">
              <a:off x="2655616" y="293344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 name="Parallelogram 12"/>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4" name="Parallelogram 13"/>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5" name="Group 14"/>
            <p:cNvGrpSpPr/>
            <p:nvPr/>
          </p:nvGrpSpPr>
          <p:grpSpPr>
            <a:xfrm>
              <a:off x="2588892" y="2674315"/>
              <a:ext cx="440304" cy="202234"/>
              <a:chOff x="5452189" y="4379523"/>
              <a:chExt cx="273051" cy="125413"/>
            </a:xfrm>
          </p:grpSpPr>
          <p:sp>
            <p:nvSpPr>
              <p:cNvPr id="4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6" name="Parallelogram 15"/>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7" name="Parallelogram 16"/>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8" name="Parallelogram 17"/>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9"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Parallelogram 19"/>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 name="Parallelogram 20"/>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 name="Parallelogram 21"/>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3" name="Group 22"/>
            <p:cNvGrpSpPr/>
            <p:nvPr/>
          </p:nvGrpSpPr>
          <p:grpSpPr>
            <a:xfrm>
              <a:off x="3869242" y="3340803"/>
              <a:ext cx="440304" cy="202234"/>
              <a:chOff x="5452189" y="4379523"/>
              <a:chExt cx="273051" cy="125413"/>
            </a:xfrm>
          </p:grpSpPr>
          <p:sp>
            <p:nvSpPr>
              <p:cNvPr id="4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4" name="Parallelogram 23"/>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 name="Parallelogram 24"/>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 name="Parallelogram 25"/>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7"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Parallelogram 27"/>
            <p:cNvSpPr/>
            <p:nvPr/>
          </p:nvSpPr>
          <p:spPr bwMode="auto">
            <a:xfrm rot="20019349">
              <a:off x="5220784" y="4279612"/>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9" name="Parallelogram 28"/>
            <p:cNvSpPr/>
            <p:nvPr/>
          </p:nvSpPr>
          <p:spPr bwMode="auto">
            <a:xfrm rot="5400000">
              <a:off x="4751479" y="4292699"/>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0" name="Parallelogram 29"/>
            <p:cNvSpPr/>
            <p:nvPr/>
          </p:nvSpPr>
          <p:spPr bwMode="auto">
            <a:xfrm rot="12464147">
              <a:off x="4961785" y="3895671"/>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31" name="Group 30"/>
            <p:cNvGrpSpPr/>
            <p:nvPr/>
          </p:nvGrpSpPr>
          <p:grpSpPr>
            <a:xfrm>
              <a:off x="5141353" y="4022433"/>
              <a:ext cx="440304" cy="202234"/>
              <a:chOff x="5452189" y="4379523"/>
              <a:chExt cx="273051" cy="125413"/>
            </a:xfrm>
          </p:grpSpPr>
          <p:sp>
            <p:nvSpPr>
              <p:cNvPr id="3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2" name="Group 31"/>
            <p:cNvGrpSpPr/>
            <p:nvPr/>
          </p:nvGrpSpPr>
          <p:grpSpPr>
            <a:xfrm>
              <a:off x="1643383" y="2631695"/>
              <a:ext cx="3777540" cy="2131424"/>
              <a:chOff x="2005938" y="2388260"/>
              <a:chExt cx="3777540" cy="2131424"/>
            </a:xfrm>
          </p:grpSpPr>
          <p:pic>
            <p:nvPicPr>
              <p:cNvPr id="33"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8756" y="3374214"/>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5645" y="37278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1978" y="4051371"/>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1240" y="30504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897" y="27073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5938" y="2388260"/>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1" name="Group 50"/>
          <p:cNvGrpSpPr/>
          <p:nvPr/>
        </p:nvGrpSpPr>
        <p:grpSpPr>
          <a:xfrm>
            <a:off x="5949498" y="1680877"/>
            <a:ext cx="3087976" cy="2021767"/>
            <a:chOff x="3646304" y="1277592"/>
            <a:chExt cx="3087976" cy="2021767"/>
          </a:xfrm>
        </p:grpSpPr>
        <p:sp>
          <p:nvSpPr>
            <p:cNvPr id="52" name="Parallelogram 51"/>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3" name="Parallelogram 52"/>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4" name="Parallelogram 53"/>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55" name="Group 54"/>
            <p:cNvGrpSpPr/>
            <p:nvPr/>
          </p:nvGrpSpPr>
          <p:grpSpPr>
            <a:xfrm>
              <a:off x="3952904" y="1402405"/>
              <a:ext cx="440304" cy="202234"/>
              <a:chOff x="5452189" y="4379523"/>
              <a:chExt cx="273051" cy="125413"/>
            </a:xfrm>
          </p:grpSpPr>
          <p:sp>
            <p:nvSpPr>
              <p:cNvPr id="7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56" name="Parallelogram 55"/>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7" name="Parallelogram 56"/>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8" name="Parallelogram 57"/>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9"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Parallelogram 59"/>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1" name="Parallelogram 60"/>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2" name="Parallelogram 61"/>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63" name="Group 62"/>
            <p:cNvGrpSpPr/>
            <p:nvPr/>
          </p:nvGrpSpPr>
          <p:grpSpPr>
            <a:xfrm>
              <a:off x="5233254" y="2068893"/>
              <a:ext cx="440304" cy="202234"/>
              <a:chOff x="5452189" y="4379523"/>
              <a:chExt cx="273051" cy="125413"/>
            </a:xfrm>
          </p:grpSpPr>
          <p:sp>
            <p:nvSpPr>
              <p:cNvPr id="7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64" name="Parallelogram 63"/>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 name="Parallelogram 64"/>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6" name="Parallelogram 65"/>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7"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68" name="Group 67"/>
            <p:cNvGrpSpPr/>
            <p:nvPr/>
          </p:nvGrpSpPr>
          <p:grpSpPr>
            <a:xfrm>
              <a:off x="3646304" y="1660855"/>
              <a:ext cx="2501381" cy="1484179"/>
              <a:chOff x="3646304" y="1660855"/>
              <a:chExt cx="2501381" cy="1484179"/>
            </a:xfrm>
          </p:grpSpPr>
          <p:pic>
            <p:nvPicPr>
              <p:cNvPr id="69"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1422" y="267037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3846" y="234770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5622" y="200352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6304" y="166085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1" name="Group 80"/>
          <p:cNvGrpSpPr/>
          <p:nvPr/>
        </p:nvGrpSpPr>
        <p:grpSpPr>
          <a:xfrm>
            <a:off x="9160606" y="329402"/>
            <a:ext cx="3031333" cy="2017274"/>
            <a:chOff x="5316714" y="582125"/>
            <a:chExt cx="3031333" cy="2017274"/>
          </a:xfrm>
        </p:grpSpPr>
        <p:grpSp>
          <p:nvGrpSpPr>
            <p:cNvPr id="82" name="Group 81"/>
            <p:cNvGrpSpPr/>
            <p:nvPr/>
          </p:nvGrpSpPr>
          <p:grpSpPr>
            <a:xfrm>
              <a:off x="5329515" y="582125"/>
              <a:ext cx="1101832" cy="1017610"/>
              <a:chOff x="793666" y="4918486"/>
              <a:chExt cx="884240" cy="810380"/>
            </a:xfrm>
          </p:grpSpPr>
          <p:sp>
            <p:nvSpPr>
              <p:cNvPr id="120" name="Parallelogram 11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 name="Parallelogram 12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2" name="Parallelogram 12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3" name="Group 82"/>
            <p:cNvGrpSpPr/>
            <p:nvPr/>
          </p:nvGrpSpPr>
          <p:grpSpPr>
            <a:xfrm>
              <a:off x="5947574" y="885451"/>
              <a:ext cx="1101832" cy="1017610"/>
              <a:chOff x="793666" y="4918486"/>
              <a:chExt cx="884240" cy="810380"/>
            </a:xfrm>
          </p:grpSpPr>
          <p:sp>
            <p:nvSpPr>
              <p:cNvPr id="117" name="Parallelogram 11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8" name="Parallelogram 11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 name="Parallelogram 11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4" name="Group 83"/>
            <p:cNvGrpSpPr/>
            <p:nvPr/>
          </p:nvGrpSpPr>
          <p:grpSpPr>
            <a:xfrm>
              <a:off x="6601428" y="1240573"/>
              <a:ext cx="1101832" cy="1017610"/>
              <a:chOff x="793666" y="4918486"/>
              <a:chExt cx="884240" cy="810380"/>
            </a:xfrm>
          </p:grpSpPr>
          <p:sp>
            <p:nvSpPr>
              <p:cNvPr id="114" name="Parallelogram 11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 name="Parallelogram 11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 name="Parallelogram 11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5" name="Group 84"/>
            <p:cNvGrpSpPr/>
            <p:nvPr/>
          </p:nvGrpSpPr>
          <p:grpSpPr>
            <a:xfrm>
              <a:off x="7246215" y="1581789"/>
              <a:ext cx="1101832" cy="1017610"/>
              <a:chOff x="793666" y="4918486"/>
              <a:chExt cx="884240" cy="810380"/>
            </a:xfrm>
          </p:grpSpPr>
          <p:sp>
            <p:nvSpPr>
              <p:cNvPr id="111" name="Parallelogram 11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2" name="Parallelogram 11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3" name="Parallelogram 11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6" name="Group 85"/>
            <p:cNvGrpSpPr/>
            <p:nvPr/>
          </p:nvGrpSpPr>
          <p:grpSpPr>
            <a:xfrm>
              <a:off x="5316714" y="986101"/>
              <a:ext cx="2401311" cy="1465723"/>
              <a:chOff x="5316714" y="986101"/>
              <a:chExt cx="2401311" cy="1465723"/>
            </a:xfrm>
          </p:grpSpPr>
          <p:pic>
            <p:nvPicPr>
              <p:cNvPr id="107"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61491" y="1995290"/>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4761" y="16530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7651" y="1288684"/>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 name="Group 86"/>
            <p:cNvGrpSpPr/>
            <p:nvPr/>
          </p:nvGrpSpPr>
          <p:grpSpPr>
            <a:xfrm>
              <a:off x="5566672" y="706938"/>
              <a:ext cx="440304" cy="202234"/>
              <a:chOff x="5452189" y="4379523"/>
              <a:chExt cx="273051" cy="125413"/>
            </a:xfrm>
          </p:grpSpPr>
          <p:sp>
            <p:nvSpPr>
              <p:cNvPr id="10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8" name="Group 87"/>
            <p:cNvGrpSpPr/>
            <p:nvPr/>
          </p:nvGrpSpPr>
          <p:grpSpPr>
            <a:xfrm>
              <a:off x="6172024" y="1012213"/>
              <a:ext cx="440304" cy="202234"/>
              <a:chOff x="5452189" y="4379523"/>
              <a:chExt cx="273051" cy="125413"/>
            </a:xfrm>
          </p:grpSpPr>
          <p:sp>
            <p:nvSpPr>
              <p:cNvPr id="9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9" name="Group 88"/>
            <p:cNvGrpSpPr/>
            <p:nvPr/>
          </p:nvGrpSpPr>
          <p:grpSpPr>
            <a:xfrm>
              <a:off x="6847022" y="1373426"/>
              <a:ext cx="440304" cy="202234"/>
              <a:chOff x="5452189" y="4379523"/>
              <a:chExt cx="273051" cy="125413"/>
            </a:xfrm>
          </p:grpSpPr>
          <p:sp>
            <p:nvSpPr>
              <p:cNvPr id="9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0" name="Group 89"/>
            <p:cNvGrpSpPr/>
            <p:nvPr/>
          </p:nvGrpSpPr>
          <p:grpSpPr>
            <a:xfrm>
              <a:off x="7491809" y="1714642"/>
              <a:ext cx="440304" cy="202234"/>
              <a:chOff x="5452189" y="4379523"/>
              <a:chExt cx="273051" cy="125413"/>
            </a:xfrm>
          </p:grpSpPr>
          <p:sp>
            <p:nvSpPr>
              <p:cNvPr id="9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pic>
        <p:nvPicPr>
          <p:cNvPr id="145" name="Picture 1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507" y="215893"/>
            <a:ext cx="2121408" cy="1258825"/>
          </a:xfrm>
          <a:prstGeom prst="rect">
            <a:avLst/>
          </a:prstGeom>
        </p:spPr>
      </p:pic>
      <p:cxnSp>
        <p:nvCxnSpPr>
          <p:cNvPr id="147" name="Straight Arrow Connector 146"/>
          <p:cNvCxnSpPr/>
          <p:nvPr/>
        </p:nvCxnSpPr>
        <p:spPr>
          <a:xfrm>
            <a:off x="2804430" y="746663"/>
            <a:ext cx="1867725" cy="2887"/>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2408237" y="793454"/>
            <a:ext cx="9163974" cy="5142208"/>
            <a:chOff x="2408237" y="793454"/>
            <a:chExt cx="9163974" cy="5142208"/>
          </a:xfrm>
        </p:grpSpPr>
        <p:pic>
          <p:nvPicPr>
            <p:cNvPr id="149" name="Picture 1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8237" y="3662044"/>
              <a:ext cx="1154600" cy="562909"/>
            </a:xfrm>
            <a:prstGeom prst="rect">
              <a:avLst/>
            </a:prstGeom>
          </p:spPr>
        </p:pic>
        <p:pic>
          <p:nvPicPr>
            <p:cNvPr id="150" name="Picture 1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158" y="3981406"/>
              <a:ext cx="1154600" cy="562909"/>
            </a:xfrm>
            <a:prstGeom prst="rect">
              <a:avLst/>
            </a:prstGeom>
          </p:spPr>
        </p:pic>
        <p:pic>
          <p:nvPicPr>
            <p:cNvPr id="152" name="Picture 1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4021" y="4347094"/>
              <a:ext cx="1154600" cy="562909"/>
            </a:xfrm>
            <a:prstGeom prst="rect">
              <a:avLst/>
            </a:prstGeom>
          </p:spPr>
        </p:pic>
        <p:pic>
          <p:nvPicPr>
            <p:cNvPr id="154" name="Picture 1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8748" y="4758767"/>
              <a:ext cx="1154600" cy="562909"/>
            </a:xfrm>
            <a:prstGeom prst="rect">
              <a:avLst/>
            </a:prstGeom>
          </p:spPr>
        </p:pic>
        <p:pic>
          <p:nvPicPr>
            <p:cNvPr id="155" name="Picture 1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9611" y="5080319"/>
              <a:ext cx="1154600" cy="562909"/>
            </a:xfrm>
            <a:prstGeom prst="rect">
              <a:avLst/>
            </a:prstGeom>
          </p:spPr>
        </p:pic>
        <p:pic>
          <p:nvPicPr>
            <p:cNvPr id="156" name="Picture 1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7776" y="5372753"/>
              <a:ext cx="1154600" cy="562909"/>
            </a:xfrm>
            <a:prstGeom prst="rect">
              <a:avLst/>
            </a:prstGeom>
          </p:spPr>
        </p:pic>
        <p:pic>
          <p:nvPicPr>
            <p:cNvPr id="157" name="Picture 1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9734" y="2178002"/>
              <a:ext cx="1154600" cy="562909"/>
            </a:xfrm>
            <a:prstGeom prst="rect">
              <a:avLst/>
            </a:prstGeom>
          </p:spPr>
        </p:pic>
        <p:pic>
          <p:nvPicPr>
            <p:cNvPr id="159" name="Picture 1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8893" y="2481030"/>
              <a:ext cx="1154600" cy="562909"/>
            </a:xfrm>
            <a:prstGeom prst="rect">
              <a:avLst/>
            </a:prstGeom>
          </p:spPr>
        </p:pic>
        <p:pic>
          <p:nvPicPr>
            <p:cNvPr id="160" name="Picture 1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3811" y="2787489"/>
              <a:ext cx="1154600" cy="562909"/>
            </a:xfrm>
            <a:prstGeom prst="rect">
              <a:avLst/>
            </a:prstGeom>
          </p:spPr>
        </p:pic>
        <p:pic>
          <p:nvPicPr>
            <p:cNvPr id="162" name="Picture 1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1827" y="3184263"/>
              <a:ext cx="1154600" cy="562909"/>
            </a:xfrm>
            <a:prstGeom prst="rect">
              <a:avLst/>
            </a:prstGeom>
          </p:spPr>
        </p:pic>
        <p:pic>
          <p:nvPicPr>
            <p:cNvPr id="164" name="Picture 1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2763" y="793454"/>
              <a:ext cx="1154600" cy="562909"/>
            </a:xfrm>
            <a:prstGeom prst="rect">
              <a:avLst/>
            </a:prstGeom>
          </p:spPr>
        </p:pic>
        <p:pic>
          <p:nvPicPr>
            <p:cNvPr id="166" name="Picture 1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0386" y="1127422"/>
              <a:ext cx="1154600" cy="562909"/>
            </a:xfrm>
            <a:prstGeom prst="rect">
              <a:avLst/>
            </a:prstGeom>
          </p:spPr>
        </p:pic>
        <p:pic>
          <p:nvPicPr>
            <p:cNvPr id="168" name="Picture 1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1332" y="1495101"/>
              <a:ext cx="1154600" cy="562909"/>
            </a:xfrm>
            <a:prstGeom prst="rect">
              <a:avLst/>
            </a:prstGeom>
          </p:spPr>
        </p:pic>
        <p:pic>
          <p:nvPicPr>
            <p:cNvPr id="169" name="Picture 1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7611" y="1830254"/>
              <a:ext cx="1154600" cy="562909"/>
            </a:xfrm>
            <a:prstGeom prst="rect">
              <a:avLst/>
            </a:prstGeom>
          </p:spPr>
        </p:pic>
      </p:grpSp>
      <p:grpSp>
        <p:nvGrpSpPr>
          <p:cNvPr id="123" name="Group 122"/>
          <p:cNvGrpSpPr/>
          <p:nvPr/>
        </p:nvGrpSpPr>
        <p:grpSpPr>
          <a:xfrm>
            <a:off x="3904720" y="622853"/>
            <a:ext cx="7185386" cy="4115848"/>
            <a:chOff x="3652662" y="357549"/>
            <a:chExt cx="7185386" cy="4115848"/>
          </a:xfrm>
        </p:grpSpPr>
        <p:cxnSp>
          <p:nvCxnSpPr>
            <p:cNvPr id="130" name="Straight Arrow Connector 129"/>
            <p:cNvCxnSpPr/>
            <p:nvPr/>
          </p:nvCxnSpPr>
          <p:spPr>
            <a:xfrm flipV="1">
              <a:off x="6084919" y="357549"/>
              <a:ext cx="2698941" cy="33632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5956855" y="695060"/>
              <a:ext cx="3648514" cy="8831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978083" y="647024"/>
              <a:ext cx="4152191" cy="537774"/>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2" idx="3"/>
            </p:cNvCxnSpPr>
            <p:nvPr/>
          </p:nvCxnSpPr>
          <p:spPr>
            <a:xfrm>
              <a:off x="5872153" y="649831"/>
              <a:ext cx="4965895" cy="92590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endCxn id="54" idx="4"/>
            </p:cNvCxnSpPr>
            <p:nvPr/>
          </p:nvCxnSpPr>
          <p:spPr>
            <a:xfrm>
              <a:off x="5903721" y="525583"/>
              <a:ext cx="450559" cy="91634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5815730" y="498813"/>
              <a:ext cx="2316404" cy="186008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5872153" y="575100"/>
              <a:ext cx="1616485" cy="1443085"/>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endCxn id="18" idx="3"/>
            </p:cNvCxnSpPr>
            <p:nvPr/>
          </p:nvCxnSpPr>
          <p:spPr>
            <a:xfrm flipH="1">
              <a:off x="4905985" y="571084"/>
              <a:ext cx="1062511" cy="307293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H="1">
              <a:off x="5598060" y="605415"/>
              <a:ext cx="262875" cy="3283446"/>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5892009" y="606440"/>
              <a:ext cx="217004" cy="3596668"/>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endCxn id="14" idx="3"/>
            </p:cNvCxnSpPr>
            <p:nvPr/>
          </p:nvCxnSpPr>
          <p:spPr>
            <a:xfrm flipH="1">
              <a:off x="4293710" y="605415"/>
              <a:ext cx="1551004" cy="271853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0" idx="3"/>
            </p:cNvCxnSpPr>
            <p:nvPr/>
          </p:nvCxnSpPr>
          <p:spPr>
            <a:xfrm flipH="1">
              <a:off x="3652662" y="494186"/>
              <a:ext cx="2284180" cy="2509276"/>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58" idx="4"/>
            </p:cNvCxnSpPr>
            <p:nvPr/>
          </p:nvCxnSpPr>
          <p:spPr>
            <a:xfrm>
              <a:off x="6010426" y="695060"/>
              <a:ext cx="968658" cy="107237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5981734" y="552420"/>
              <a:ext cx="867829" cy="392097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70" name="Straight Arrow Connector 169"/>
          <p:cNvCxnSpPr/>
          <p:nvPr/>
        </p:nvCxnSpPr>
        <p:spPr>
          <a:xfrm>
            <a:off x="2804430" y="754712"/>
            <a:ext cx="1867725" cy="2887"/>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3941704" y="623432"/>
            <a:ext cx="7185386" cy="4115848"/>
            <a:chOff x="3652662" y="357549"/>
            <a:chExt cx="7185386" cy="4115848"/>
          </a:xfrm>
        </p:grpSpPr>
        <p:cxnSp>
          <p:nvCxnSpPr>
            <p:cNvPr id="172" name="Straight Arrow Connector 171"/>
            <p:cNvCxnSpPr/>
            <p:nvPr/>
          </p:nvCxnSpPr>
          <p:spPr>
            <a:xfrm flipV="1">
              <a:off x="6084919" y="357549"/>
              <a:ext cx="2698941" cy="33632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a:off x="5956855" y="695060"/>
              <a:ext cx="3648514" cy="8831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a:off x="5978083" y="647024"/>
              <a:ext cx="4152191" cy="537774"/>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a:off x="5872153" y="649831"/>
              <a:ext cx="4965895" cy="92590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5903721" y="525583"/>
              <a:ext cx="450559" cy="91634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5815730" y="498813"/>
              <a:ext cx="2316404" cy="186008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a:off x="5872153" y="575100"/>
              <a:ext cx="1616485" cy="1443085"/>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4905985" y="571084"/>
              <a:ext cx="1062511" cy="307293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H="1">
              <a:off x="5598060" y="605415"/>
              <a:ext cx="262875" cy="3283446"/>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5892009" y="606440"/>
              <a:ext cx="217004" cy="3596668"/>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4293710" y="605415"/>
              <a:ext cx="1551004" cy="271853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H="1">
              <a:off x="3652662" y="494186"/>
              <a:ext cx="2284180" cy="2509276"/>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6010426" y="695060"/>
              <a:ext cx="968658" cy="107237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5981734" y="552420"/>
              <a:ext cx="867829" cy="392097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267" name="Straight Arrow Connector 266"/>
          <p:cNvCxnSpPr/>
          <p:nvPr/>
        </p:nvCxnSpPr>
        <p:spPr>
          <a:xfrm>
            <a:off x="2817230" y="754289"/>
            <a:ext cx="1867725" cy="2887"/>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83" name="Group 282"/>
          <p:cNvGrpSpPr/>
          <p:nvPr/>
        </p:nvGrpSpPr>
        <p:grpSpPr>
          <a:xfrm>
            <a:off x="6060150" y="616626"/>
            <a:ext cx="5022318" cy="2001351"/>
            <a:chOff x="5815730" y="357549"/>
            <a:chExt cx="5022318" cy="2001351"/>
          </a:xfrm>
        </p:grpSpPr>
        <p:cxnSp>
          <p:nvCxnSpPr>
            <p:cNvPr id="284" name="Straight Arrow Connector 283"/>
            <p:cNvCxnSpPr/>
            <p:nvPr/>
          </p:nvCxnSpPr>
          <p:spPr>
            <a:xfrm flipV="1">
              <a:off x="6084919" y="357549"/>
              <a:ext cx="2698941" cy="33632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a:off x="5956855" y="695060"/>
              <a:ext cx="3648514" cy="8831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6" name="Straight Arrow Connector 285"/>
            <p:cNvCxnSpPr/>
            <p:nvPr/>
          </p:nvCxnSpPr>
          <p:spPr>
            <a:xfrm>
              <a:off x="5978083" y="647024"/>
              <a:ext cx="4152191" cy="537774"/>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5872153" y="649831"/>
              <a:ext cx="4965895" cy="925901"/>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5903721" y="525583"/>
              <a:ext cx="450559" cy="91634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a:off x="5815730" y="498813"/>
              <a:ext cx="2316404" cy="1860087"/>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a:off x="5872153" y="575100"/>
              <a:ext cx="1616485" cy="1443085"/>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a:off x="6010426" y="695060"/>
              <a:ext cx="968658" cy="1072370"/>
            </a:xfrm>
            <a:prstGeom prst="straightConnector1">
              <a:avLst/>
            </a:prstGeom>
            <a:ln w="28575">
              <a:solidFill>
                <a:srgbClr val="00B0F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143" name="Picture 1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0412" y="18122"/>
            <a:ext cx="2121412" cy="1255779"/>
          </a:xfrm>
          <a:prstGeom prst="rect">
            <a:avLst/>
          </a:prstGeom>
        </p:spPr>
      </p:pic>
      <p:grpSp>
        <p:nvGrpSpPr>
          <p:cNvPr id="292" name="Group 291"/>
          <p:cNvGrpSpPr/>
          <p:nvPr/>
        </p:nvGrpSpPr>
        <p:grpSpPr>
          <a:xfrm>
            <a:off x="7041877" y="1175771"/>
            <a:ext cx="3563665" cy="1714090"/>
            <a:chOff x="6936612" y="1133471"/>
            <a:chExt cx="3563665" cy="1714090"/>
          </a:xfrm>
        </p:grpSpPr>
        <p:pic>
          <p:nvPicPr>
            <p:cNvPr id="293" name="Picture 29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9555" y="1894777"/>
              <a:ext cx="1321601" cy="784226"/>
            </a:xfrm>
            <a:prstGeom prst="rect">
              <a:avLst/>
            </a:prstGeom>
          </p:spPr>
        </p:pic>
        <p:pic>
          <p:nvPicPr>
            <p:cNvPr id="294" name="Picture 29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6612" y="1133471"/>
              <a:ext cx="1321601" cy="784226"/>
            </a:xfrm>
            <a:prstGeom prst="rect">
              <a:avLst/>
            </a:prstGeom>
          </p:spPr>
        </p:pic>
        <p:pic>
          <p:nvPicPr>
            <p:cNvPr id="295" name="Picture 2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4317" y="1302678"/>
              <a:ext cx="1321601" cy="784226"/>
            </a:xfrm>
            <a:prstGeom prst="rect">
              <a:avLst/>
            </a:prstGeom>
          </p:spPr>
        </p:pic>
        <p:pic>
          <p:nvPicPr>
            <p:cNvPr id="296" name="Picture 29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8676" y="2063335"/>
              <a:ext cx="1321601" cy="784226"/>
            </a:xfrm>
            <a:prstGeom prst="rect">
              <a:avLst/>
            </a:prstGeom>
          </p:spPr>
        </p:pic>
      </p:grpSp>
    </p:spTree>
    <p:extLst>
      <p:ext uri="{BB962C8B-B14F-4D97-AF65-F5344CB8AC3E}">
        <p14:creationId xmlns:p14="http://schemas.microsoft.com/office/powerpoint/2010/main" val="31722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xit" presetSubtype="0" fill="hold" nodeType="withEffect">
                                  <p:stCondLst>
                                    <p:cond delay="800"/>
                                  </p:stCondLst>
                                  <p:childTnLst>
                                    <p:animEffect transition="out" filter="fade">
                                      <p:cBhvr>
                                        <p:cTn id="9" dur="500"/>
                                        <p:tgtEl>
                                          <p:spTgt spid="147"/>
                                        </p:tgtEl>
                                      </p:cBhvr>
                                    </p:animEffect>
                                    <p:set>
                                      <p:cBhvr>
                                        <p:cTn id="10" dur="1" fill="hold">
                                          <p:stCondLst>
                                            <p:cond delay="499"/>
                                          </p:stCondLst>
                                        </p:cTn>
                                        <p:tgtEl>
                                          <p:spTgt spid="147"/>
                                        </p:tgtEl>
                                        <p:attrNameLst>
                                          <p:attrName>style.visibility</p:attrName>
                                        </p:attrNameLst>
                                      </p:cBhvr>
                                      <p:to>
                                        <p:strVal val="hidden"/>
                                      </p:to>
                                    </p:set>
                                  </p:childTnLst>
                                </p:cTn>
                              </p:par>
                              <p:par>
                                <p:cTn id="11" presetID="10" presetClass="entr" presetSubtype="0" fill="hold" nodeType="withEffect">
                                  <p:stCondLst>
                                    <p:cond delay="70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par>
                                <p:cTn id="14" presetID="10" presetClass="exit" presetSubtype="0" fill="hold" nodeType="withEffect">
                                  <p:stCondLst>
                                    <p:cond delay="1300"/>
                                  </p:stCondLst>
                                  <p:childTnLst>
                                    <p:animEffect transition="out" filter="fade">
                                      <p:cBhvr>
                                        <p:cTn id="15" dur="500"/>
                                        <p:tgtEl>
                                          <p:spTgt spid="123"/>
                                        </p:tgtEl>
                                      </p:cBhvr>
                                    </p:animEffect>
                                    <p:set>
                                      <p:cBhvr>
                                        <p:cTn id="16" dur="1" fill="hold">
                                          <p:stCondLst>
                                            <p:cond delay="499"/>
                                          </p:stCondLst>
                                        </p:cTn>
                                        <p:tgtEl>
                                          <p:spTgt spid="123"/>
                                        </p:tgtEl>
                                        <p:attrNameLst>
                                          <p:attrName>style.visibility</p:attrName>
                                        </p:attrNameLst>
                                      </p:cBhvr>
                                      <p:to>
                                        <p:strVal val="hidden"/>
                                      </p:to>
                                    </p:set>
                                  </p:childTnLst>
                                </p:cTn>
                              </p:par>
                              <p:par>
                                <p:cTn id="17" presetID="10" presetClass="entr" presetSubtype="0" fill="hold" nodeType="withEffect">
                                  <p:stCondLst>
                                    <p:cond delay="170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500"/>
                                        <p:tgtEl>
                                          <p:spTgt spid="125"/>
                                        </p:tgtEl>
                                      </p:cBhvr>
                                    </p:animEffect>
                                  </p:childTnLst>
                                </p:cTn>
                              </p:par>
                              <p:par>
                                <p:cTn id="20" presetID="10" presetClass="entr" presetSubtype="0" fill="hold" nodeType="withEffect">
                                  <p:stCondLst>
                                    <p:cond delay="2700"/>
                                  </p:stCondLst>
                                  <p:childTnLst>
                                    <p:set>
                                      <p:cBhvr>
                                        <p:cTn id="21" dur="1" fill="hold">
                                          <p:stCondLst>
                                            <p:cond delay="0"/>
                                          </p:stCondLst>
                                        </p:cTn>
                                        <p:tgtEl>
                                          <p:spTgt spid="170"/>
                                        </p:tgtEl>
                                        <p:attrNameLst>
                                          <p:attrName>style.visibility</p:attrName>
                                        </p:attrNameLst>
                                      </p:cBhvr>
                                      <p:to>
                                        <p:strVal val="visible"/>
                                      </p:to>
                                    </p:set>
                                    <p:animEffect transition="in" filter="fade">
                                      <p:cBhvr>
                                        <p:cTn id="22" dur="500"/>
                                        <p:tgtEl>
                                          <p:spTgt spid="170"/>
                                        </p:tgtEl>
                                      </p:cBhvr>
                                    </p:animEffect>
                                  </p:childTnLst>
                                </p:cTn>
                              </p:par>
                              <p:par>
                                <p:cTn id="23" presetID="10" presetClass="exit" presetSubtype="0" fill="hold" nodeType="withEffect">
                                  <p:stCondLst>
                                    <p:cond delay="3200"/>
                                  </p:stCondLst>
                                  <p:childTnLst>
                                    <p:animEffect transition="out" filter="fade">
                                      <p:cBhvr>
                                        <p:cTn id="24" dur="500"/>
                                        <p:tgtEl>
                                          <p:spTgt spid="170"/>
                                        </p:tgtEl>
                                      </p:cBhvr>
                                    </p:animEffect>
                                    <p:set>
                                      <p:cBhvr>
                                        <p:cTn id="25" dur="1" fill="hold">
                                          <p:stCondLst>
                                            <p:cond delay="499"/>
                                          </p:stCondLst>
                                        </p:cTn>
                                        <p:tgtEl>
                                          <p:spTgt spid="170"/>
                                        </p:tgtEl>
                                        <p:attrNameLst>
                                          <p:attrName>style.visibility</p:attrName>
                                        </p:attrNameLst>
                                      </p:cBhvr>
                                      <p:to>
                                        <p:strVal val="hidden"/>
                                      </p:to>
                                    </p:set>
                                  </p:childTnLst>
                                </p:cTn>
                              </p:par>
                              <p:par>
                                <p:cTn id="26" presetID="10" presetClass="entr" presetSubtype="0" fill="hold" nodeType="withEffect">
                                  <p:stCondLst>
                                    <p:cond delay="3600"/>
                                  </p:stCondLst>
                                  <p:childTnLst>
                                    <p:set>
                                      <p:cBhvr>
                                        <p:cTn id="27" dur="1" fill="hold">
                                          <p:stCondLst>
                                            <p:cond delay="0"/>
                                          </p:stCondLst>
                                        </p:cTn>
                                        <p:tgtEl>
                                          <p:spTgt spid="171"/>
                                        </p:tgtEl>
                                        <p:attrNameLst>
                                          <p:attrName>style.visibility</p:attrName>
                                        </p:attrNameLst>
                                      </p:cBhvr>
                                      <p:to>
                                        <p:strVal val="visible"/>
                                      </p:to>
                                    </p:set>
                                    <p:animEffect transition="in" filter="fade">
                                      <p:cBhvr>
                                        <p:cTn id="28" dur="500"/>
                                        <p:tgtEl>
                                          <p:spTgt spid="171"/>
                                        </p:tgtEl>
                                      </p:cBhvr>
                                    </p:animEffect>
                                  </p:childTnLst>
                                </p:cTn>
                              </p:par>
                              <p:par>
                                <p:cTn id="29" presetID="10" presetClass="exit" presetSubtype="0" fill="hold" nodeType="withEffect">
                                  <p:stCondLst>
                                    <p:cond delay="4100"/>
                                  </p:stCondLst>
                                  <p:childTnLst>
                                    <p:animEffect transition="out" filter="fade">
                                      <p:cBhvr>
                                        <p:cTn id="30" dur="500"/>
                                        <p:tgtEl>
                                          <p:spTgt spid="171"/>
                                        </p:tgtEl>
                                      </p:cBhvr>
                                    </p:animEffect>
                                    <p:set>
                                      <p:cBhvr>
                                        <p:cTn id="31" dur="1" fill="hold">
                                          <p:stCondLst>
                                            <p:cond delay="499"/>
                                          </p:stCondLst>
                                        </p:cTn>
                                        <p:tgtEl>
                                          <p:spTgt spid="171"/>
                                        </p:tgtEl>
                                        <p:attrNameLst>
                                          <p:attrName>style.visibility</p:attrName>
                                        </p:attrNameLst>
                                      </p:cBhvr>
                                      <p:to>
                                        <p:strVal val="hidden"/>
                                      </p:to>
                                    </p:set>
                                  </p:childTnLst>
                                </p:cTn>
                              </p:par>
                              <p:par>
                                <p:cTn id="32" presetID="10" presetClass="entr" presetSubtype="0" fill="hold" nodeType="withEffect">
                                  <p:stCondLst>
                                    <p:cond delay="4600"/>
                                  </p:stCondLst>
                                  <p:childTnLst>
                                    <p:set>
                                      <p:cBhvr>
                                        <p:cTn id="33" dur="1" fill="hold">
                                          <p:stCondLst>
                                            <p:cond delay="0"/>
                                          </p:stCondLst>
                                        </p:cTn>
                                        <p:tgtEl>
                                          <p:spTgt spid="187"/>
                                        </p:tgtEl>
                                        <p:attrNameLst>
                                          <p:attrName>style.visibility</p:attrName>
                                        </p:attrNameLst>
                                      </p:cBhvr>
                                      <p:to>
                                        <p:strVal val="visible"/>
                                      </p:to>
                                    </p:set>
                                    <p:animEffect transition="in" filter="fade">
                                      <p:cBhvr>
                                        <p:cTn id="34" dur="500"/>
                                        <p:tgtEl>
                                          <p:spTgt spid="187"/>
                                        </p:tgtEl>
                                      </p:cBhvr>
                                    </p:animEffect>
                                  </p:childTnLst>
                                </p:cTn>
                              </p:par>
                              <p:par>
                                <p:cTn id="35" presetID="10" presetClass="entr" presetSubtype="0" fill="hold" nodeType="withEffect">
                                  <p:stCondLst>
                                    <p:cond delay="5200"/>
                                  </p:stCondLst>
                                  <p:childTnLst>
                                    <p:set>
                                      <p:cBhvr>
                                        <p:cTn id="36" dur="1" fill="hold">
                                          <p:stCondLst>
                                            <p:cond delay="0"/>
                                          </p:stCondLst>
                                        </p:cTn>
                                        <p:tgtEl>
                                          <p:spTgt spid="267"/>
                                        </p:tgtEl>
                                        <p:attrNameLst>
                                          <p:attrName>style.visibility</p:attrName>
                                        </p:attrNameLst>
                                      </p:cBhvr>
                                      <p:to>
                                        <p:strVal val="visible"/>
                                      </p:to>
                                    </p:set>
                                    <p:animEffect transition="in" filter="fade">
                                      <p:cBhvr>
                                        <p:cTn id="37" dur="500"/>
                                        <p:tgtEl>
                                          <p:spTgt spid="267"/>
                                        </p:tgtEl>
                                      </p:cBhvr>
                                    </p:animEffect>
                                  </p:childTnLst>
                                </p:cTn>
                              </p:par>
                              <p:par>
                                <p:cTn id="38" presetID="10" presetClass="exit" presetSubtype="0" fill="hold" nodeType="withEffect">
                                  <p:stCondLst>
                                    <p:cond delay="5700"/>
                                  </p:stCondLst>
                                  <p:childTnLst>
                                    <p:animEffect transition="out" filter="fade">
                                      <p:cBhvr>
                                        <p:cTn id="39" dur="500"/>
                                        <p:tgtEl>
                                          <p:spTgt spid="267"/>
                                        </p:tgtEl>
                                      </p:cBhvr>
                                    </p:animEffect>
                                    <p:set>
                                      <p:cBhvr>
                                        <p:cTn id="40" dur="1" fill="hold">
                                          <p:stCondLst>
                                            <p:cond delay="499"/>
                                          </p:stCondLst>
                                        </p:cTn>
                                        <p:tgtEl>
                                          <p:spTgt spid="267"/>
                                        </p:tgtEl>
                                        <p:attrNameLst>
                                          <p:attrName>style.visibility</p:attrName>
                                        </p:attrNameLst>
                                      </p:cBhvr>
                                      <p:to>
                                        <p:strVal val="hidden"/>
                                      </p:to>
                                    </p:set>
                                  </p:childTnLst>
                                </p:cTn>
                              </p:par>
                              <p:par>
                                <p:cTn id="41" presetID="10" presetClass="entr" presetSubtype="0" fill="hold" nodeType="withEffect">
                                  <p:stCondLst>
                                    <p:cond delay="6200"/>
                                  </p:stCondLst>
                                  <p:childTnLst>
                                    <p:set>
                                      <p:cBhvr>
                                        <p:cTn id="42" dur="1" fill="hold">
                                          <p:stCondLst>
                                            <p:cond delay="0"/>
                                          </p:stCondLst>
                                        </p:cTn>
                                        <p:tgtEl>
                                          <p:spTgt spid="283"/>
                                        </p:tgtEl>
                                        <p:attrNameLst>
                                          <p:attrName>style.visibility</p:attrName>
                                        </p:attrNameLst>
                                      </p:cBhvr>
                                      <p:to>
                                        <p:strVal val="visible"/>
                                      </p:to>
                                    </p:set>
                                    <p:animEffect transition="in" filter="fade">
                                      <p:cBhvr>
                                        <p:cTn id="43" dur="500"/>
                                        <p:tgtEl>
                                          <p:spTgt spid="283"/>
                                        </p:tgtEl>
                                      </p:cBhvr>
                                    </p:animEffect>
                                  </p:childTnLst>
                                </p:cTn>
                              </p:par>
                              <p:par>
                                <p:cTn id="44" presetID="10" presetClass="exit" presetSubtype="0" fill="hold" nodeType="withEffect">
                                  <p:stCondLst>
                                    <p:cond delay="6700"/>
                                  </p:stCondLst>
                                  <p:childTnLst>
                                    <p:animEffect transition="out" filter="fade">
                                      <p:cBhvr>
                                        <p:cTn id="45" dur="500"/>
                                        <p:tgtEl>
                                          <p:spTgt spid="283"/>
                                        </p:tgtEl>
                                      </p:cBhvr>
                                    </p:animEffect>
                                    <p:set>
                                      <p:cBhvr>
                                        <p:cTn id="46" dur="1" fill="hold">
                                          <p:stCondLst>
                                            <p:cond delay="499"/>
                                          </p:stCondLst>
                                        </p:cTn>
                                        <p:tgtEl>
                                          <p:spTgt spid="283"/>
                                        </p:tgtEl>
                                        <p:attrNameLst>
                                          <p:attrName>style.visibility</p:attrName>
                                        </p:attrNameLst>
                                      </p:cBhvr>
                                      <p:to>
                                        <p:strVal val="hidden"/>
                                      </p:to>
                                    </p:set>
                                  </p:childTnLst>
                                </p:cTn>
                              </p:par>
                              <p:par>
                                <p:cTn id="47" presetID="10" presetClass="entr" presetSubtype="0" fill="hold" nodeType="withEffect">
                                  <p:stCondLst>
                                    <p:cond delay="7200"/>
                                  </p:stCondLst>
                                  <p:childTnLst>
                                    <p:set>
                                      <p:cBhvr>
                                        <p:cTn id="48" dur="1" fill="hold">
                                          <p:stCondLst>
                                            <p:cond delay="0"/>
                                          </p:stCondLst>
                                        </p:cTn>
                                        <p:tgtEl>
                                          <p:spTgt spid="292"/>
                                        </p:tgtEl>
                                        <p:attrNameLst>
                                          <p:attrName>style.visibility</p:attrName>
                                        </p:attrNameLst>
                                      </p:cBhvr>
                                      <p:to>
                                        <p:strVal val="visible"/>
                                      </p:to>
                                    </p:set>
                                    <p:animEffect transition="in" filter="fade">
                                      <p:cBhvr>
                                        <p:cTn id="49"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6" name="Straight Connector 165"/>
          <p:cNvCxnSpPr/>
          <p:nvPr/>
        </p:nvCxnSpPr>
        <p:spPr>
          <a:xfrm flipV="1">
            <a:off x="7403550" y="3141830"/>
            <a:ext cx="1604256" cy="294270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873046" y="881776"/>
            <a:ext cx="7878022" cy="5176598"/>
            <a:chOff x="1924050" y="248720"/>
            <a:chExt cx="7878022" cy="5176598"/>
          </a:xfrm>
        </p:grpSpPr>
        <p:cxnSp>
          <p:nvCxnSpPr>
            <p:cNvPr id="141" name="Straight Connector 140"/>
            <p:cNvCxnSpPr/>
            <p:nvPr/>
          </p:nvCxnSpPr>
          <p:spPr>
            <a:xfrm flipH="1" flipV="1">
              <a:off x="7771825" y="248720"/>
              <a:ext cx="344461" cy="204099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endCxn id="320" idx="2"/>
            </p:cNvCxnSpPr>
            <p:nvPr/>
          </p:nvCxnSpPr>
          <p:spPr>
            <a:xfrm flipV="1">
              <a:off x="8117206" y="627150"/>
              <a:ext cx="386225" cy="1668001"/>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8127605" y="949980"/>
              <a:ext cx="984673" cy="133973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endCxn id="314" idx="2"/>
            </p:cNvCxnSpPr>
            <p:nvPr/>
          </p:nvCxnSpPr>
          <p:spPr>
            <a:xfrm flipV="1">
              <a:off x="8112952" y="1323488"/>
              <a:ext cx="1689120" cy="98778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endCxn id="52" idx="2"/>
            </p:cNvCxnSpPr>
            <p:nvPr/>
          </p:nvCxnSpPr>
          <p:spPr>
            <a:xfrm flipH="1" flipV="1">
              <a:off x="4807749" y="1656700"/>
              <a:ext cx="1778190" cy="251396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endCxn id="57" idx="2"/>
            </p:cNvCxnSpPr>
            <p:nvPr/>
          </p:nvCxnSpPr>
          <p:spPr>
            <a:xfrm flipH="1" flipV="1">
              <a:off x="5432553" y="1982207"/>
              <a:ext cx="1146613" cy="218659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flipV="1">
              <a:off x="6024016" y="2135598"/>
              <a:ext cx="552574" cy="2031696"/>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65" idx="2"/>
            </p:cNvCxnSpPr>
            <p:nvPr/>
          </p:nvCxnSpPr>
          <p:spPr>
            <a:xfrm flipV="1">
              <a:off x="6574209" y="2660856"/>
              <a:ext cx="150241" cy="150405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2555081" y="3433763"/>
              <a:ext cx="142451" cy="141695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1924050" y="3117056"/>
              <a:ext cx="773483" cy="173127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692770" y="3759994"/>
              <a:ext cx="486199" cy="10907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819525" y="4088606"/>
              <a:ext cx="58489" cy="133519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3869107" y="4441031"/>
              <a:ext cx="600499" cy="982769"/>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3872743" y="4781550"/>
              <a:ext cx="1242182" cy="64376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168" name="Straight Connector 167"/>
          <p:cNvCxnSpPr/>
          <p:nvPr/>
        </p:nvCxnSpPr>
        <p:spPr>
          <a:xfrm flipH="1" flipV="1">
            <a:off x="7994321" y="4976456"/>
            <a:ext cx="900256" cy="37294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4120821" y="5354512"/>
            <a:ext cx="4775731" cy="17756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7721271" y="5754331"/>
            <a:ext cx="1155701" cy="56832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5282872" y="6151206"/>
            <a:ext cx="1355724" cy="17145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4120822" y="5547956"/>
            <a:ext cx="2524124" cy="7524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4365795" y="5805131"/>
            <a:ext cx="4593726" cy="229438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5289221" y="5354512"/>
            <a:ext cx="3607331" cy="777644"/>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3948843" y="6494106"/>
            <a:ext cx="2832628" cy="136164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7349796" y="5139728"/>
            <a:ext cx="128866" cy="94480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8896551" y="3123351"/>
            <a:ext cx="111255" cy="223116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8" name="Picture 1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161" y="3599990"/>
            <a:ext cx="1347014" cy="797371"/>
          </a:xfrm>
          <a:prstGeom prst="rect">
            <a:avLst/>
          </a:prstGeom>
        </p:spPr>
      </p:pic>
      <p:pic>
        <p:nvPicPr>
          <p:cNvPr id="179" name="Picture 1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161" y="4374767"/>
            <a:ext cx="1347014" cy="797371"/>
          </a:xfrm>
          <a:prstGeom prst="rect">
            <a:avLst/>
          </a:prstGeom>
        </p:spPr>
      </p:pic>
      <p:pic>
        <p:nvPicPr>
          <p:cNvPr id="201" name="Picture 20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868" y="5149544"/>
            <a:ext cx="1371600" cy="811924"/>
          </a:xfrm>
          <a:prstGeom prst="rect">
            <a:avLst/>
          </a:prstGeom>
        </p:spPr>
      </p:pic>
      <p:pic>
        <p:nvPicPr>
          <p:cNvPr id="202" name="Picture 2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868" y="5938875"/>
            <a:ext cx="1371600" cy="811924"/>
          </a:xfrm>
          <a:prstGeom prst="rect">
            <a:avLst/>
          </a:prstGeom>
        </p:spPr>
      </p:pic>
      <p:pic>
        <p:nvPicPr>
          <p:cNvPr id="343"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024" y="5149536"/>
            <a:ext cx="1371600" cy="811924"/>
          </a:xfrm>
          <a:prstGeom prst="rect">
            <a:avLst/>
          </a:prstGeom>
        </p:spPr>
      </p:pic>
      <p:pic>
        <p:nvPicPr>
          <p:cNvPr id="367" name="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161" y="2050436"/>
            <a:ext cx="1347014" cy="797371"/>
          </a:xfrm>
          <a:prstGeom prst="rect">
            <a:avLst/>
          </a:prstGeom>
        </p:spPr>
      </p:pic>
      <p:pic>
        <p:nvPicPr>
          <p:cNvPr id="344" name="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376" y="5941336"/>
            <a:ext cx="1371600" cy="811924"/>
          </a:xfrm>
          <a:prstGeom prst="rect">
            <a:avLst/>
          </a:prstGeom>
        </p:spPr>
      </p:pic>
      <p:pic>
        <p:nvPicPr>
          <p:cNvPr id="345" name="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009" y="5126252"/>
            <a:ext cx="1347014" cy="797371"/>
          </a:xfrm>
          <a:prstGeom prst="rect">
            <a:avLst/>
          </a:prstGeom>
        </p:spPr>
      </p:pic>
      <p:pic>
        <p:nvPicPr>
          <p:cNvPr id="368" name="Picture 3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2161" y="2825213"/>
            <a:ext cx="1347014" cy="797371"/>
          </a:xfrm>
          <a:prstGeom prst="rect">
            <a:avLst/>
          </a:prstGeom>
        </p:spPr>
      </p:pic>
      <p:pic>
        <p:nvPicPr>
          <p:cNvPr id="346" name="Picture 3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3155" y="5708308"/>
            <a:ext cx="1347014" cy="797371"/>
          </a:xfrm>
          <a:prstGeom prst="rect">
            <a:avLst/>
          </a:prstGeom>
        </p:spPr>
      </p:pic>
      <p:pic>
        <p:nvPicPr>
          <p:cNvPr id="369" name="Picture 3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487" y="4438203"/>
            <a:ext cx="1347014" cy="797371"/>
          </a:xfrm>
          <a:prstGeom prst="rect">
            <a:avLst/>
          </a:prstGeom>
        </p:spPr>
      </p:pic>
      <p:pic>
        <p:nvPicPr>
          <p:cNvPr id="370" name="Picture 3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650" y="2618971"/>
            <a:ext cx="1347014" cy="797371"/>
          </a:xfrm>
          <a:prstGeom prst="rect">
            <a:avLst/>
          </a:prstGeom>
        </p:spPr>
      </p:pic>
      <p:pic>
        <p:nvPicPr>
          <p:cNvPr id="387" name="Pictur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049" y="4337841"/>
            <a:ext cx="1154600" cy="562909"/>
          </a:xfrm>
          <a:prstGeom prst="rect">
            <a:avLst/>
          </a:prstGeom>
        </p:spPr>
      </p:pic>
      <p:pic>
        <p:nvPicPr>
          <p:cNvPr id="388" name="Picture 3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324" y="2409684"/>
            <a:ext cx="1154600" cy="562909"/>
          </a:xfrm>
          <a:prstGeom prst="rect">
            <a:avLst/>
          </a:prstGeom>
        </p:spPr>
      </p:pic>
      <p:grpSp>
        <p:nvGrpSpPr>
          <p:cNvPr id="2" name="Group 1"/>
          <p:cNvGrpSpPr/>
          <p:nvPr/>
        </p:nvGrpSpPr>
        <p:grpSpPr>
          <a:xfrm>
            <a:off x="4675204" y="4800945"/>
            <a:ext cx="5146907" cy="1822991"/>
            <a:chOff x="4675204" y="4800945"/>
            <a:chExt cx="5146907" cy="1822991"/>
          </a:xfrm>
        </p:grpSpPr>
        <p:grpSp>
          <p:nvGrpSpPr>
            <p:cNvPr id="397" name="Group 396"/>
            <p:cNvGrpSpPr/>
            <p:nvPr/>
          </p:nvGrpSpPr>
          <p:grpSpPr>
            <a:xfrm>
              <a:off x="4675204" y="4800945"/>
              <a:ext cx="4872651" cy="1822991"/>
              <a:chOff x="4675204" y="4800945"/>
              <a:chExt cx="4872651" cy="1822991"/>
            </a:xfrm>
          </p:grpSpPr>
          <p:grpSp>
            <p:nvGrpSpPr>
              <p:cNvPr id="398" name="Group 397"/>
              <p:cNvGrpSpPr/>
              <p:nvPr/>
            </p:nvGrpSpPr>
            <p:grpSpPr>
              <a:xfrm>
                <a:off x="4675204" y="4800945"/>
                <a:ext cx="4872651" cy="1716763"/>
                <a:chOff x="4675204" y="4800945"/>
                <a:chExt cx="4872651" cy="1716763"/>
              </a:xfrm>
            </p:grpSpPr>
            <p:grpSp>
              <p:nvGrpSpPr>
                <p:cNvPr id="400" name="Group 399"/>
                <p:cNvGrpSpPr/>
                <p:nvPr/>
              </p:nvGrpSpPr>
              <p:grpSpPr>
                <a:xfrm>
                  <a:off x="4675204" y="4800945"/>
                  <a:ext cx="4872651" cy="1430558"/>
                  <a:chOff x="4675204" y="4800945"/>
                  <a:chExt cx="4872651" cy="1430558"/>
                </a:xfrm>
              </p:grpSpPr>
              <p:grpSp>
                <p:nvGrpSpPr>
                  <p:cNvPr id="403" name="Group 402"/>
                  <p:cNvGrpSpPr/>
                  <p:nvPr/>
                </p:nvGrpSpPr>
                <p:grpSpPr>
                  <a:xfrm>
                    <a:off x="4675204" y="4800945"/>
                    <a:ext cx="4586027" cy="1430558"/>
                    <a:chOff x="3729925" y="4171950"/>
                    <a:chExt cx="4586027" cy="1430558"/>
                  </a:xfrm>
                </p:grpSpPr>
                <p:cxnSp>
                  <p:nvCxnSpPr>
                    <p:cNvPr id="406" name="Straight Connector 405"/>
                    <p:cNvCxnSpPr/>
                    <p:nvPr/>
                  </p:nvCxnSpPr>
                  <p:spPr>
                    <a:xfrm>
                      <a:off x="7945365" y="4234508"/>
                      <a:ext cx="368044" cy="50439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7270662" y="4210050"/>
                      <a:ext cx="524744" cy="925501"/>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a:off x="3729925" y="4561199"/>
                      <a:ext cx="4566380" cy="14903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V="1">
                      <a:off x="4690211" y="4721878"/>
                      <a:ext cx="3583047" cy="671875"/>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7231193" y="4729193"/>
                      <a:ext cx="1084759" cy="4513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6128569" y="5288400"/>
                      <a:ext cx="1096687" cy="248167"/>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H="1">
                      <a:off x="4724844" y="4730976"/>
                      <a:ext cx="3547999" cy="73680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H="1" flipV="1">
                      <a:off x="3810301" y="4596559"/>
                      <a:ext cx="2350819" cy="9485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4649182" y="5551842"/>
                      <a:ext cx="1497439" cy="5066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V="1">
                      <a:off x="3872955" y="4171950"/>
                      <a:ext cx="3839120" cy="39689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6132602" y="4184650"/>
                      <a:ext cx="1522323" cy="134817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04" name="Straight Connector 403"/>
                  <p:cNvCxnSpPr/>
                  <p:nvPr/>
                </p:nvCxnSpPr>
                <p:spPr>
                  <a:xfrm flipV="1">
                    <a:off x="7114562" y="6054844"/>
                    <a:ext cx="2433293" cy="10811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9173013" y="5382025"/>
                    <a:ext cx="374842" cy="64072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01" name="Straight Connector 400"/>
                <p:cNvCxnSpPr/>
                <p:nvPr/>
              </p:nvCxnSpPr>
              <p:spPr>
                <a:xfrm flipH="1">
                  <a:off x="8565017" y="5375132"/>
                  <a:ext cx="613173" cy="11425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a:off x="7026073" y="6206075"/>
                  <a:ext cx="1574131" cy="305428"/>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399" name="Straight Connector 398"/>
              <p:cNvCxnSpPr/>
              <p:nvPr/>
            </p:nvCxnSpPr>
            <p:spPr>
              <a:xfrm flipV="1">
                <a:off x="5377576" y="6228640"/>
                <a:ext cx="1654847" cy="39529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17" name="Straight Connector 416"/>
            <p:cNvCxnSpPr/>
            <p:nvPr/>
          </p:nvCxnSpPr>
          <p:spPr>
            <a:xfrm flipV="1">
              <a:off x="9241584" y="4839045"/>
              <a:ext cx="580527" cy="47620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89" name="Picture 3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2840" y="2067557"/>
            <a:ext cx="1371600" cy="811924"/>
          </a:xfrm>
          <a:prstGeom prst="rect">
            <a:avLst/>
          </a:prstGeom>
        </p:spPr>
      </p:pic>
      <p:pic>
        <p:nvPicPr>
          <p:cNvPr id="393" name="Picture 3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7840" y="4945062"/>
            <a:ext cx="1321601" cy="784226"/>
          </a:xfrm>
          <a:prstGeom prst="rect">
            <a:avLst/>
          </a:prstGeom>
        </p:spPr>
      </p:pic>
      <p:pic>
        <p:nvPicPr>
          <p:cNvPr id="391" name="Picture 3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2840" y="3264515"/>
            <a:ext cx="1371599" cy="813895"/>
          </a:xfrm>
          <a:prstGeom prst="rect">
            <a:avLst/>
          </a:prstGeom>
        </p:spPr>
      </p:pic>
      <p:pic>
        <p:nvPicPr>
          <p:cNvPr id="392" name="Picture 3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2840" y="2666036"/>
            <a:ext cx="1371600" cy="811924"/>
          </a:xfrm>
          <a:prstGeom prst="rect">
            <a:avLst/>
          </a:prstGeom>
        </p:spPr>
      </p:pic>
      <p:pic>
        <p:nvPicPr>
          <p:cNvPr id="396" name="Picture 3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7840" y="4463443"/>
            <a:ext cx="1321601" cy="784226"/>
          </a:xfrm>
          <a:prstGeom prst="rect">
            <a:avLst/>
          </a:prstGeom>
        </p:spPr>
      </p:pic>
      <p:grpSp>
        <p:nvGrpSpPr>
          <p:cNvPr id="133" name="Group 132"/>
          <p:cNvGrpSpPr/>
          <p:nvPr/>
        </p:nvGrpSpPr>
        <p:grpSpPr>
          <a:xfrm>
            <a:off x="2521088" y="51907"/>
            <a:ext cx="9104233" cy="5513081"/>
            <a:chOff x="2521088" y="51907"/>
            <a:chExt cx="9104233" cy="5513081"/>
          </a:xfrm>
        </p:grpSpPr>
        <p:grpSp>
          <p:nvGrpSpPr>
            <p:cNvPr id="204" name="Group 203"/>
            <p:cNvGrpSpPr/>
            <p:nvPr/>
          </p:nvGrpSpPr>
          <p:grpSpPr>
            <a:xfrm>
              <a:off x="2521088" y="2886163"/>
              <a:ext cx="4375352" cy="2678825"/>
              <a:chOff x="1643383" y="2234457"/>
              <a:chExt cx="4375352" cy="2678825"/>
            </a:xfrm>
          </p:grpSpPr>
          <p:sp>
            <p:nvSpPr>
              <p:cNvPr id="205" name="Oval 204"/>
              <p:cNvSpPr/>
              <p:nvPr/>
            </p:nvSpPr>
            <p:spPr bwMode="auto">
              <a:xfrm>
                <a:off x="3080754" y="2729763"/>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6" name="Oval 205"/>
              <p:cNvSpPr/>
              <p:nvPr/>
            </p:nvSpPr>
            <p:spPr bwMode="auto">
              <a:xfrm>
                <a:off x="3385754" y="293033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7" name="Oval 206"/>
              <p:cNvSpPr/>
              <p:nvPr/>
            </p:nvSpPr>
            <p:spPr bwMode="auto">
              <a:xfrm>
                <a:off x="5455262" y="397052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8" name="Oval 207"/>
              <p:cNvSpPr/>
              <p:nvPr/>
            </p:nvSpPr>
            <p:spPr bwMode="auto">
              <a:xfrm>
                <a:off x="4208368" y="3277245"/>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9" name="Oval 208"/>
              <p:cNvSpPr/>
              <p:nvPr/>
            </p:nvSpPr>
            <p:spPr bwMode="auto">
              <a:xfrm>
                <a:off x="2940811" y="2687114"/>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0" name="Parallelogram 209"/>
              <p:cNvSpPr/>
              <p:nvPr/>
            </p:nvSpPr>
            <p:spPr bwMode="auto">
              <a:xfrm rot="20019349">
                <a:off x="2027097" y="2618398"/>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1" name="Parallelogram 210"/>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2" name="Parallelogram 211"/>
              <p:cNvSpPr/>
              <p:nvPr/>
            </p:nvSpPr>
            <p:spPr bwMode="auto">
              <a:xfrm rot="12464147">
                <a:off x="1768098" y="223445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3"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 name="Parallelogram 213"/>
              <p:cNvSpPr/>
              <p:nvPr/>
            </p:nvSpPr>
            <p:spPr bwMode="auto">
              <a:xfrm rot="20019349">
                <a:off x="2655616" y="293344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5" name="Parallelogram 214"/>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6" name="Parallelogram 215"/>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17" name="Group 216"/>
              <p:cNvGrpSpPr/>
              <p:nvPr/>
            </p:nvGrpSpPr>
            <p:grpSpPr>
              <a:xfrm>
                <a:off x="2588892" y="2674315"/>
                <a:ext cx="440304" cy="202234"/>
                <a:chOff x="5452189" y="4379523"/>
                <a:chExt cx="273051" cy="125413"/>
              </a:xfrm>
            </p:grpSpPr>
            <p:sp>
              <p:nvSpPr>
                <p:cNvPr id="24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18" name="Parallelogram 217"/>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19" name="Parallelogram 218"/>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0" name="Parallelogram 219"/>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1"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 name="Parallelogram 221"/>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3" name="Parallelogram 222"/>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4" name="Parallelogram 223"/>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25" name="Group 224"/>
              <p:cNvGrpSpPr/>
              <p:nvPr/>
            </p:nvGrpSpPr>
            <p:grpSpPr>
              <a:xfrm>
                <a:off x="3869242" y="3340803"/>
                <a:ext cx="440304" cy="202234"/>
                <a:chOff x="5452189" y="4379523"/>
                <a:chExt cx="273051" cy="125413"/>
              </a:xfrm>
            </p:grpSpPr>
            <p:sp>
              <p:nvSpPr>
                <p:cNvPr id="24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26" name="Parallelogram 225"/>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7" name="Parallelogram 226"/>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8" name="Parallelogram 227"/>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29"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 name="Parallelogram 229"/>
              <p:cNvSpPr/>
              <p:nvPr/>
            </p:nvSpPr>
            <p:spPr bwMode="auto">
              <a:xfrm rot="20019349">
                <a:off x="5220784" y="4279612"/>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1" name="Parallelogram 230"/>
              <p:cNvSpPr/>
              <p:nvPr/>
            </p:nvSpPr>
            <p:spPr bwMode="auto">
              <a:xfrm rot="5400000">
                <a:off x="4751479" y="4292699"/>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2" name="Parallelogram 231"/>
              <p:cNvSpPr/>
              <p:nvPr/>
            </p:nvSpPr>
            <p:spPr bwMode="auto">
              <a:xfrm rot="12464147">
                <a:off x="4961785" y="3895671"/>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33" name="Group 232"/>
              <p:cNvGrpSpPr/>
              <p:nvPr/>
            </p:nvGrpSpPr>
            <p:grpSpPr>
              <a:xfrm>
                <a:off x="5141353" y="4022433"/>
                <a:ext cx="440304" cy="202234"/>
                <a:chOff x="5452189" y="4379523"/>
                <a:chExt cx="273051" cy="125413"/>
              </a:xfrm>
            </p:grpSpPr>
            <p:sp>
              <p:nvSpPr>
                <p:cNvPr id="24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34" name="Group 233"/>
              <p:cNvGrpSpPr/>
              <p:nvPr/>
            </p:nvGrpSpPr>
            <p:grpSpPr>
              <a:xfrm>
                <a:off x="1643383" y="2631695"/>
                <a:ext cx="3777540" cy="2131424"/>
                <a:chOff x="2005938" y="2388260"/>
                <a:chExt cx="3777540" cy="2131424"/>
              </a:xfrm>
            </p:grpSpPr>
            <p:pic>
              <p:nvPicPr>
                <p:cNvPr id="235"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98756" y="3374214"/>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55645" y="37278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11978" y="4051371"/>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71240" y="30504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40897" y="27073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05938" y="2388260"/>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3" name="Group 252"/>
            <p:cNvGrpSpPr/>
            <p:nvPr/>
          </p:nvGrpSpPr>
          <p:grpSpPr>
            <a:xfrm>
              <a:off x="5382880" y="1403382"/>
              <a:ext cx="3087976" cy="2021767"/>
              <a:chOff x="3646304" y="1277592"/>
              <a:chExt cx="3087976" cy="2021767"/>
            </a:xfrm>
          </p:grpSpPr>
          <p:sp>
            <p:nvSpPr>
              <p:cNvPr id="254" name="Parallelogram 253"/>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5" name="Parallelogram 254"/>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6" name="Parallelogram 255"/>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57" name="Group 256"/>
              <p:cNvGrpSpPr/>
              <p:nvPr/>
            </p:nvGrpSpPr>
            <p:grpSpPr>
              <a:xfrm>
                <a:off x="3952904" y="1402405"/>
                <a:ext cx="440304" cy="202234"/>
                <a:chOff x="5452189" y="4379523"/>
                <a:chExt cx="273051" cy="125413"/>
              </a:xfrm>
            </p:grpSpPr>
            <p:sp>
              <p:nvSpPr>
                <p:cNvPr id="279"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0"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1"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2"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58" name="Parallelogram 257"/>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9" name="Parallelogram 258"/>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0" name="Parallelogram 259"/>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1"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2" name="Parallelogram 261"/>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3" name="Parallelogram 262"/>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4" name="Parallelogram 263"/>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265" name="Group 264"/>
              <p:cNvGrpSpPr/>
              <p:nvPr/>
            </p:nvGrpSpPr>
            <p:grpSpPr>
              <a:xfrm>
                <a:off x="5233254" y="2068893"/>
                <a:ext cx="440304" cy="202234"/>
                <a:chOff x="5452189" y="4379523"/>
                <a:chExt cx="273051" cy="125413"/>
              </a:xfrm>
            </p:grpSpPr>
            <p:sp>
              <p:nvSpPr>
                <p:cNvPr id="27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66" name="Parallelogram 265"/>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7" name="Parallelogram 266"/>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8" name="Parallelogram 267"/>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9"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270" name="Group 269"/>
              <p:cNvGrpSpPr/>
              <p:nvPr/>
            </p:nvGrpSpPr>
            <p:grpSpPr>
              <a:xfrm>
                <a:off x="3646304" y="1660855"/>
                <a:ext cx="2501381" cy="1484179"/>
                <a:chOff x="3646304" y="1660855"/>
                <a:chExt cx="2501381" cy="1484179"/>
              </a:xfrm>
            </p:grpSpPr>
            <p:pic>
              <p:nvPicPr>
                <p:cNvPr id="271"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71422" y="267037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23846" y="234770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75622" y="200352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46304" y="166085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83" name="Group 282"/>
            <p:cNvGrpSpPr/>
            <p:nvPr/>
          </p:nvGrpSpPr>
          <p:grpSpPr>
            <a:xfrm>
              <a:off x="8593988" y="51907"/>
              <a:ext cx="3031333" cy="2017274"/>
              <a:chOff x="5316714" y="582125"/>
              <a:chExt cx="3031333" cy="2017274"/>
            </a:xfrm>
          </p:grpSpPr>
          <p:grpSp>
            <p:nvGrpSpPr>
              <p:cNvPr id="284" name="Group 283"/>
              <p:cNvGrpSpPr/>
              <p:nvPr/>
            </p:nvGrpSpPr>
            <p:grpSpPr>
              <a:xfrm>
                <a:off x="5329515" y="582125"/>
                <a:ext cx="1101832" cy="1017610"/>
                <a:chOff x="793666" y="4918486"/>
                <a:chExt cx="884240" cy="810380"/>
              </a:xfrm>
            </p:grpSpPr>
            <p:sp>
              <p:nvSpPr>
                <p:cNvPr id="322" name="Parallelogram 321"/>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3" name="Parallelogram 322"/>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4" name="Parallelogram 323"/>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85" name="Group 284"/>
              <p:cNvGrpSpPr/>
              <p:nvPr/>
            </p:nvGrpSpPr>
            <p:grpSpPr>
              <a:xfrm>
                <a:off x="5947574" y="885451"/>
                <a:ext cx="1101832" cy="1017610"/>
                <a:chOff x="793666" y="4918486"/>
                <a:chExt cx="884240" cy="810380"/>
              </a:xfrm>
            </p:grpSpPr>
            <p:sp>
              <p:nvSpPr>
                <p:cNvPr id="319" name="Parallelogram 318"/>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0" name="Parallelogram 319"/>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1" name="Parallelogram 320"/>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86" name="Group 285"/>
              <p:cNvGrpSpPr/>
              <p:nvPr/>
            </p:nvGrpSpPr>
            <p:grpSpPr>
              <a:xfrm>
                <a:off x="6601428" y="1240573"/>
                <a:ext cx="1101832" cy="1017610"/>
                <a:chOff x="793666" y="4918486"/>
                <a:chExt cx="884240" cy="810380"/>
              </a:xfrm>
            </p:grpSpPr>
            <p:sp>
              <p:nvSpPr>
                <p:cNvPr id="316" name="Parallelogram 315"/>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7" name="Parallelogram 316"/>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8" name="Parallelogram 317"/>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87" name="Group 286"/>
              <p:cNvGrpSpPr/>
              <p:nvPr/>
            </p:nvGrpSpPr>
            <p:grpSpPr>
              <a:xfrm>
                <a:off x="7246215" y="1581789"/>
                <a:ext cx="1101832" cy="1017610"/>
                <a:chOff x="793666" y="4918486"/>
                <a:chExt cx="884240" cy="810380"/>
              </a:xfrm>
            </p:grpSpPr>
            <p:sp>
              <p:nvSpPr>
                <p:cNvPr id="313" name="Parallelogram 312"/>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4" name="Parallelogram 313"/>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5" name="Parallelogram 314"/>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288" name="Group 287"/>
              <p:cNvGrpSpPr/>
              <p:nvPr/>
            </p:nvGrpSpPr>
            <p:grpSpPr>
              <a:xfrm>
                <a:off x="5316714" y="986101"/>
                <a:ext cx="2401311" cy="1465723"/>
                <a:chOff x="5316714" y="986101"/>
                <a:chExt cx="2401311" cy="1465723"/>
              </a:xfrm>
            </p:grpSpPr>
            <p:pic>
              <p:nvPicPr>
                <p:cNvPr id="309"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61491" y="1995290"/>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04761" y="16530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37651" y="1288684"/>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9" name="Group 288"/>
              <p:cNvGrpSpPr/>
              <p:nvPr/>
            </p:nvGrpSpPr>
            <p:grpSpPr>
              <a:xfrm>
                <a:off x="5566672" y="706938"/>
                <a:ext cx="440304" cy="202234"/>
                <a:chOff x="5452189" y="4379523"/>
                <a:chExt cx="273051" cy="125413"/>
              </a:xfrm>
            </p:grpSpPr>
            <p:sp>
              <p:nvSpPr>
                <p:cNvPr id="30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90" name="Group 289"/>
              <p:cNvGrpSpPr/>
              <p:nvPr/>
            </p:nvGrpSpPr>
            <p:grpSpPr>
              <a:xfrm>
                <a:off x="6172024" y="1012213"/>
                <a:ext cx="440304" cy="202234"/>
                <a:chOff x="5452189" y="4379523"/>
                <a:chExt cx="273051" cy="125413"/>
              </a:xfrm>
            </p:grpSpPr>
            <p:sp>
              <p:nvSpPr>
                <p:cNvPr id="30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91" name="Group 290"/>
              <p:cNvGrpSpPr/>
              <p:nvPr/>
            </p:nvGrpSpPr>
            <p:grpSpPr>
              <a:xfrm>
                <a:off x="6847022" y="1373426"/>
                <a:ext cx="440304" cy="202234"/>
                <a:chOff x="5452189" y="4379523"/>
                <a:chExt cx="273051" cy="125413"/>
              </a:xfrm>
            </p:grpSpPr>
            <p:sp>
              <p:nvSpPr>
                <p:cNvPr id="29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92" name="Group 291"/>
              <p:cNvGrpSpPr/>
              <p:nvPr/>
            </p:nvGrpSpPr>
            <p:grpSpPr>
              <a:xfrm>
                <a:off x="7491809" y="1714642"/>
                <a:ext cx="440304" cy="202234"/>
                <a:chOff x="5452189" y="4379523"/>
                <a:chExt cx="273051" cy="125413"/>
              </a:xfrm>
            </p:grpSpPr>
            <p:sp>
              <p:nvSpPr>
                <p:cNvPr id="29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pic>
        <p:nvPicPr>
          <p:cNvPr id="371"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577" y="3553482"/>
            <a:ext cx="1154600" cy="562909"/>
          </a:xfrm>
          <a:prstGeom prst="rect">
            <a:avLst/>
          </a:prstGeom>
        </p:spPr>
      </p:pic>
      <p:pic>
        <p:nvPicPr>
          <p:cNvPr id="372"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498" y="3872844"/>
            <a:ext cx="1154600" cy="562909"/>
          </a:xfrm>
          <a:prstGeom prst="rect">
            <a:avLst/>
          </a:prstGeom>
        </p:spPr>
      </p:pic>
      <p:pic>
        <p:nvPicPr>
          <p:cNvPr id="373"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361" y="4238532"/>
            <a:ext cx="1154600" cy="562909"/>
          </a:xfrm>
          <a:prstGeom prst="rect">
            <a:avLst/>
          </a:prstGeom>
        </p:spPr>
      </p:pic>
      <p:pic>
        <p:nvPicPr>
          <p:cNvPr id="374"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088" y="4650205"/>
            <a:ext cx="1154600" cy="562909"/>
          </a:xfrm>
          <a:prstGeom prst="rect">
            <a:avLst/>
          </a:prstGeom>
        </p:spPr>
      </p:pic>
      <p:pic>
        <p:nvPicPr>
          <p:cNvPr id="375"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951" y="4971757"/>
            <a:ext cx="1154600" cy="562909"/>
          </a:xfrm>
          <a:prstGeom prst="rect">
            <a:avLst/>
          </a:prstGeom>
        </p:spPr>
      </p:pic>
      <p:pic>
        <p:nvPicPr>
          <p:cNvPr id="376"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116" y="5264191"/>
            <a:ext cx="1154600" cy="562909"/>
          </a:xfrm>
          <a:prstGeom prst="rect">
            <a:avLst/>
          </a:prstGeom>
        </p:spPr>
      </p:pic>
      <p:pic>
        <p:nvPicPr>
          <p:cNvPr id="377"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074" y="2069440"/>
            <a:ext cx="1154600" cy="562909"/>
          </a:xfrm>
          <a:prstGeom prst="rect">
            <a:avLst/>
          </a:prstGeom>
        </p:spPr>
      </p:pic>
      <p:pic>
        <p:nvPicPr>
          <p:cNvPr id="378"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233" y="2372468"/>
            <a:ext cx="1154600" cy="562909"/>
          </a:xfrm>
          <a:prstGeom prst="rect">
            <a:avLst/>
          </a:prstGeom>
        </p:spPr>
      </p:pic>
      <p:pic>
        <p:nvPicPr>
          <p:cNvPr id="379"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151" y="2678927"/>
            <a:ext cx="1154600" cy="562909"/>
          </a:xfrm>
          <a:prstGeom prst="rect">
            <a:avLst/>
          </a:prstGeom>
        </p:spPr>
      </p:pic>
      <p:pic>
        <p:nvPicPr>
          <p:cNvPr id="380"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167" y="3075701"/>
            <a:ext cx="1154600" cy="562909"/>
          </a:xfrm>
          <a:prstGeom prst="rect">
            <a:avLst/>
          </a:prstGeom>
        </p:spPr>
      </p:pic>
      <p:pic>
        <p:nvPicPr>
          <p:cNvPr id="381"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103" y="684892"/>
            <a:ext cx="1154600" cy="562909"/>
          </a:xfrm>
          <a:prstGeom prst="rect">
            <a:avLst/>
          </a:prstGeom>
        </p:spPr>
      </p:pic>
      <p:pic>
        <p:nvPicPr>
          <p:cNvPr id="382"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6726" y="1018860"/>
            <a:ext cx="1154600" cy="562909"/>
          </a:xfrm>
          <a:prstGeom prst="rect">
            <a:avLst/>
          </a:prstGeom>
        </p:spPr>
      </p:pic>
      <p:pic>
        <p:nvPicPr>
          <p:cNvPr id="383"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672" y="1386539"/>
            <a:ext cx="1154600" cy="562909"/>
          </a:xfrm>
          <a:prstGeom prst="rect">
            <a:avLst/>
          </a:prstGeom>
        </p:spPr>
      </p:pic>
      <p:pic>
        <p:nvPicPr>
          <p:cNvPr id="384" name="firew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951" y="1721692"/>
            <a:ext cx="1154600" cy="562909"/>
          </a:xfrm>
          <a:prstGeom prst="rect">
            <a:avLst/>
          </a:prstGeom>
        </p:spPr>
      </p:pic>
      <p:pic>
        <p:nvPicPr>
          <p:cNvPr id="385" name="Picture 3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084" y="5600046"/>
            <a:ext cx="1154600" cy="562909"/>
          </a:xfrm>
          <a:prstGeom prst="rect">
            <a:avLst/>
          </a:prstGeom>
        </p:spPr>
      </p:pic>
      <p:pic>
        <p:nvPicPr>
          <p:cNvPr id="386" name="Pictur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774" y="5011800"/>
            <a:ext cx="1154600" cy="562909"/>
          </a:xfrm>
          <a:prstGeom prst="rect">
            <a:avLst/>
          </a:prstGeom>
        </p:spPr>
      </p:pic>
      <p:pic>
        <p:nvPicPr>
          <p:cNvPr id="390" name="Picture 38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2840" y="3864964"/>
            <a:ext cx="1371600" cy="811925"/>
          </a:xfrm>
          <a:prstGeom prst="rect">
            <a:avLst/>
          </a:prstGeom>
        </p:spPr>
      </p:pic>
      <p:pic>
        <p:nvPicPr>
          <p:cNvPr id="394" name="Picture 39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8039" y="5783262"/>
            <a:ext cx="2041203" cy="1208298"/>
          </a:xfrm>
          <a:prstGeom prst="rect">
            <a:avLst/>
          </a:prstGeom>
        </p:spPr>
      </p:pic>
      <p:pic>
        <p:nvPicPr>
          <p:cNvPr id="395" name="Picture 39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8039" y="5413164"/>
            <a:ext cx="2041203" cy="1208298"/>
          </a:xfrm>
          <a:prstGeom prst="rect">
            <a:avLst/>
          </a:prstGeom>
        </p:spPr>
      </p:pic>
      <p:sp>
        <p:nvSpPr>
          <p:cNvPr id="325" name="Rectangle 324"/>
          <p:cNvSpPr/>
          <p:nvPr/>
        </p:nvSpPr>
        <p:spPr>
          <a:xfrm>
            <a:off x="523258" y="226873"/>
            <a:ext cx="5538062" cy="701731"/>
          </a:xfrm>
          <a:prstGeom prst="rect">
            <a:avLst/>
          </a:prstGeom>
        </p:spPr>
        <p:txBody>
          <a:bodyPr wrap="square">
            <a:spAutoFit/>
          </a:bodyPr>
          <a:lstStyle/>
          <a:p>
            <a:pPr>
              <a:lnSpc>
                <a:spcPct val="90000"/>
              </a:lnSpc>
            </a:pPr>
            <a:r>
              <a:rPr lang="en-US" sz="2200" b="1" dirty="0" smtClean="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Tenant Deployment </a:t>
            </a:r>
          </a:p>
          <a:p>
            <a:pPr>
              <a:lnSpc>
                <a:spcPct val="90000"/>
              </a:lnSpc>
            </a:pPr>
            <a:r>
              <a:rPr lang="en-US" sz="2200" b="1" dirty="0" smtClean="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Multi-Tier LOB Application</a:t>
            </a:r>
            <a:endParaRPr lang="en-US" sz="2200" b="1" dirty="0">
              <a:gradFill>
                <a:gsLst>
                  <a:gs pos="0">
                    <a:schemeClr val="accent1"/>
                  </a:gs>
                  <a:gs pos="100000">
                    <a:schemeClr val="accent1"/>
                  </a:gs>
                </a:gsLst>
                <a:lin ang="5400000" scaled="1"/>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2467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par>
                                <p:cTn id="8" presetID="10" presetClass="entr" presetSubtype="0" fill="hold" nodeType="withEffect">
                                  <p:stCondLst>
                                    <p:cond delay="0"/>
                                  </p:stCondLst>
                                  <p:childTnLst>
                                    <p:set>
                                      <p:cBhvr>
                                        <p:cTn id="9" dur="1" fill="hold">
                                          <p:stCondLst>
                                            <p:cond delay="0"/>
                                          </p:stCondLst>
                                        </p:cTn>
                                        <p:tgtEl>
                                          <p:spTgt spid="178"/>
                                        </p:tgtEl>
                                        <p:attrNameLst>
                                          <p:attrName>style.visibility</p:attrName>
                                        </p:attrNameLst>
                                      </p:cBhvr>
                                      <p:to>
                                        <p:strVal val="visible"/>
                                      </p:to>
                                    </p:set>
                                    <p:animEffect transition="in" filter="fade">
                                      <p:cBhvr>
                                        <p:cTn id="10" dur="500"/>
                                        <p:tgtEl>
                                          <p:spTgt spid="178"/>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500"/>
                                        <p:tgtEl>
                                          <p:spTgt spid="201"/>
                                        </p:tgtEl>
                                      </p:cBhvr>
                                    </p:animEffect>
                                  </p:childTnLst>
                                </p:cTn>
                              </p:par>
                              <p:par>
                                <p:cTn id="14" presetID="10" presetClass="entr" presetSubtype="0" fill="hold" nodeType="withEffect">
                                  <p:stCondLst>
                                    <p:cond delay="0"/>
                                  </p:stCondLst>
                                  <p:childTnLst>
                                    <p:set>
                                      <p:cBhvr>
                                        <p:cTn id="15" dur="1" fill="hold">
                                          <p:stCondLst>
                                            <p:cond delay="0"/>
                                          </p:stCondLst>
                                        </p:cTn>
                                        <p:tgtEl>
                                          <p:spTgt spid="202"/>
                                        </p:tgtEl>
                                        <p:attrNameLst>
                                          <p:attrName>style.visibility</p:attrName>
                                        </p:attrNameLst>
                                      </p:cBhvr>
                                      <p:to>
                                        <p:strVal val="visible"/>
                                      </p:to>
                                    </p:set>
                                    <p:animEffect transition="in" filter="fade">
                                      <p:cBhvr>
                                        <p:cTn id="16" dur="500"/>
                                        <p:tgtEl>
                                          <p:spTgt spid="202"/>
                                        </p:tgtEl>
                                      </p:cBhvr>
                                    </p:animEffect>
                                  </p:childTnLst>
                                </p:cTn>
                              </p:par>
                              <p:par>
                                <p:cTn id="17" presetID="10" presetClass="entr" presetSubtype="0" fill="hold" nodeType="withEffect">
                                  <p:stCondLst>
                                    <p:cond delay="0"/>
                                  </p:stCondLst>
                                  <p:childTnLst>
                                    <p:set>
                                      <p:cBhvr>
                                        <p:cTn id="18" dur="1" fill="hold">
                                          <p:stCondLst>
                                            <p:cond delay="0"/>
                                          </p:stCondLst>
                                        </p:cTn>
                                        <p:tgtEl>
                                          <p:spTgt spid="368"/>
                                        </p:tgtEl>
                                        <p:attrNameLst>
                                          <p:attrName>style.visibility</p:attrName>
                                        </p:attrNameLst>
                                      </p:cBhvr>
                                      <p:to>
                                        <p:strVal val="visible"/>
                                      </p:to>
                                    </p:set>
                                    <p:animEffect transition="in" filter="fade">
                                      <p:cBhvr>
                                        <p:cTn id="19" dur="500"/>
                                        <p:tgtEl>
                                          <p:spTgt spid="368"/>
                                        </p:tgtEl>
                                      </p:cBhvr>
                                    </p:animEffect>
                                  </p:childTnLst>
                                </p:cTn>
                              </p:par>
                              <p:par>
                                <p:cTn id="20" presetID="10" presetClass="entr" presetSubtype="0" fill="hold" nodeType="withEffect">
                                  <p:stCondLst>
                                    <p:cond delay="0"/>
                                  </p:stCondLst>
                                  <p:childTnLst>
                                    <p:set>
                                      <p:cBhvr>
                                        <p:cTn id="21" dur="1" fill="hold">
                                          <p:stCondLst>
                                            <p:cond delay="0"/>
                                          </p:stCondLst>
                                        </p:cTn>
                                        <p:tgtEl>
                                          <p:spTgt spid="367"/>
                                        </p:tgtEl>
                                        <p:attrNameLst>
                                          <p:attrName>style.visibility</p:attrName>
                                        </p:attrNameLst>
                                      </p:cBhvr>
                                      <p:to>
                                        <p:strVal val="visible"/>
                                      </p:to>
                                    </p:set>
                                    <p:animEffect transition="in" filter="fade">
                                      <p:cBhvr>
                                        <p:cTn id="22" dur="500"/>
                                        <p:tgtEl>
                                          <p:spTgt spid="367"/>
                                        </p:tgtEl>
                                      </p:cBhvr>
                                    </p:animEffect>
                                  </p:childTnLst>
                                </p:cTn>
                              </p:par>
                            </p:childTnLst>
                          </p:cTn>
                        </p:par>
                        <p:par>
                          <p:cTn id="23" fill="hold">
                            <p:stCondLst>
                              <p:cond delay="500"/>
                            </p:stCondLst>
                            <p:childTnLst>
                              <p:par>
                                <p:cTn id="24" presetID="42" presetClass="path" presetSubtype="0" accel="50000" decel="50000" fill="hold" nodeType="afterEffect">
                                  <p:stCondLst>
                                    <p:cond delay="0"/>
                                  </p:stCondLst>
                                  <p:childTnLst>
                                    <p:animMotion origin="layout" path="M 1.66199E-6 1.56151E-6 L -0.53459 0.19065 " pathEditMode="relative" rAng="0" ptsTypes="AA">
                                      <p:cBhvr>
                                        <p:cTn id="25" dur="750" fill="hold"/>
                                        <p:tgtEl>
                                          <p:spTgt spid="179"/>
                                        </p:tgtEl>
                                        <p:attrNameLst>
                                          <p:attrName>ppt_x</p:attrName>
                                          <p:attrName>ppt_y</p:attrName>
                                        </p:attrNameLst>
                                      </p:cBhvr>
                                      <p:rCtr x="-26781" y="9555"/>
                                    </p:animMotion>
                                  </p:childTnLst>
                                </p:cTn>
                              </p:par>
                              <p:par>
                                <p:cTn id="26" presetID="42" presetClass="path" presetSubtype="0" accel="50000" decel="50000" fill="hold" nodeType="withEffect">
                                  <p:stCondLst>
                                    <p:cond delay="0"/>
                                  </p:stCondLst>
                                  <p:childTnLst>
                                    <p:animMotion origin="layout" path="M 1.66199E-6 -3.81298E-7 L -0.62892 0.21811 " pathEditMode="relative" rAng="0" ptsTypes="AA">
                                      <p:cBhvr>
                                        <p:cTn id="27" dur="750" fill="hold"/>
                                        <p:tgtEl>
                                          <p:spTgt spid="178"/>
                                        </p:tgtEl>
                                        <p:attrNameLst>
                                          <p:attrName>ppt_x</p:attrName>
                                          <p:attrName>ppt_y</p:attrName>
                                        </p:attrNameLst>
                                      </p:cBhvr>
                                      <p:rCtr x="-31491" y="11121"/>
                                    </p:animMotion>
                                  </p:childTnLst>
                                </p:cTn>
                              </p:par>
                              <p:par>
                                <p:cTn id="28" presetID="42" presetClass="path" presetSubtype="0" accel="50000" decel="50000" fill="hold" nodeType="withEffect">
                                  <p:stCondLst>
                                    <p:cond delay="0"/>
                                  </p:stCondLst>
                                  <p:childTnLst>
                                    <p:animMotion origin="layout" path="M 4.01328E-6 -4.34862E-6 L -0.18981 -3.09124E-6 " pathEditMode="relative" rAng="0" ptsTypes="AA">
                                      <p:cBhvr>
                                        <p:cTn id="29" dur="750" fill="hold"/>
                                        <p:tgtEl>
                                          <p:spTgt spid="201"/>
                                        </p:tgtEl>
                                        <p:attrNameLst>
                                          <p:attrName>ppt_x</p:attrName>
                                          <p:attrName>ppt_y</p:attrName>
                                        </p:attrNameLst>
                                      </p:cBhvr>
                                      <p:rCtr x="-9510" y="68"/>
                                    </p:animMotion>
                                  </p:childTnLst>
                                </p:cTn>
                              </p:par>
                              <p:par>
                                <p:cTn id="30" presetID="42" presetClass="path" presetSubtype="0" accel="50000" decel="50000" fill="hold" nodeType="withEffect">
                                  <p:stCondLst>
                                    <p:cond delay="0"/>
                                  </p:stCondLst>
                                  <p:childTnLst>
                                    <p:animMotion origin="layout" path="M 4.01328E-6 4.9251E-6 L -0.34056 0.00046 " pathEditMode="relative" rAng="0" ptsTypes="AA">
                                      <p:cBhvr>
                                        <p:cTn id="31" dur="750" fill="hold"/>
                                        <p:tgtEl>
                                          <p:spTgt spid="202"/>
                                        </p:tgtEl>
                                        <p:attrNameLst>
                                          <p:attrName>ppt_x</p:attrName>
                                          <p:attrName>ppt_y</p:attrName>
                                        </p:attrNameLst>
                                      </p:cBhvr>
                                      <p:rCtr x="-17003" y="-45"/>
                                    </p:animMotion>
                                  </p:childTnLst>
                                </p:cTn>
                              </p:par>
                              <p:par>
                                <p:cTn id="32" presetID="42" presetClass="path" presetSubtype="0" accel="50000" decel="50000" fill="hold" nodeType="withEffect">
                                  <p:stCondLst>
                                    <p:cond delay="0"/>
                                  </p:stCondLst>
                                  <p:childTnLst>
                                    <p:animMotion origin="layout" path="M 1.66199E-6 -2.3241E-6 L -0.30674 0.23059 " pathEditMode="relative" rAng="0" ptsTypes="AA">
                                      <p:cBhvr>
                                        <p:cTn id="33" dur="750" fill="hold"/>
                                        <p:tgtEl>
                                          <p:spTgt spid="368"/>
                                        </p:tgtEl>
                                        <p:attrNameLst>
                                          <p:attrName>ppt_x</p:attrName>
                                          <p:attrName>ppt_y</p:attrName>
                                        </p:attrNameLst>
                                      </p:cBhvr>
                                      <p:rCtr x="-15228" y="11235"/>
                                    </p:animMotion>
                                  </p:childTnLst>
                                </p:cTn>
                              </p:par>
                              <p:par>
                                <p:cTn id="34" presetID="42" presetClass="path" presetSubtype="0" accel="50000" decel="50000" fill="hold" nodeType="withEffect">
                                  <p:stCondLst>
                                    <p:cond delay="0"/>
                                  </p:stCondLst>
                                  <p:childTnLst>
                                    <p:animMotion origin="layout" path="M 1.66199E-6 -4.26691E-6 L -0.19224 0.08126 " pathEditMode="relative" rAng="0" ptsTypes="AA">
                                      <p:cBhvr>
                                        <p:cTn id="35" dur="750" fill="hold"/>
                                        <p:tgtEl>
                                          <p:spTgt spid="367"/>
                                        </p:tgtEl>
                                        <p:attrNameLst>
                                          <p:attrName>ppt_x</p:attrName>
                                          <p:attrName>ppt_y</p:attrName>
                                        </p:attrNameLst>
                                      </p:cBhvr>
                                      <p:rCtr x="-9561" y="4131"/>
                                    </p:animMotion>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40"/>
                                        </p:tgtEl>
                                        <p:attrNameLst>
                                          <p:attrName>style.visibility</p:attrName>
                                        </p:attrNameLst>
                                      </p:cBhvr>
                                      <p:to>
                                        <p:strVal val="visible"/>
                                      </p:to>
                                    </p:set>
                                    <p:animEffect transition="in" filter="wipe(down)">
                                      <p:cBhvr>
                                        <p:cTn id="39" dur="500"/>
                                        <p:tgtEl>
                                          <p:spTgt spid="140"/>
                                        </p:tgtEl>
                                      </p:cBhvr>
                                    </p:animEffect>
                                  </p:childTnLst>
                                </p:cTn>
                              </p:par>
                              <p:par>
                                <p:cTn id="40" presetID="10" presetClass="entr" presetSubtype="0" fill="hold" nodeType="withEffect">
                                  <p:stCondLst>
                                    <p:cond delay="0"/>
                                  </p:stCondLst>
                                  <p:childTnLst>
                                    <p:set>
                                      <p:cBhvr>
                                        <p:cTn id="41" dur="1" fill="hold">
                                          <p:stCondLst>
                                            <p:cond delay="0"/>
                                          </p:stCondLst>
                                        </p:cTn>
                                        <p:tgtEl>
                                          <p:spTgt spid="166"/>
                                        </p:tgtEl>
                                        <p:attrNameLst>
                                          <p:attrName>style.visibility</p:attrName>
                                        </p:attrNameLst>
                                      </p:cBhvr>
                                      <p:to>
                                        <p:strVal val="visible"/>
                                      </p:to>
                                    </p:set>
                                    <p:animEffect transition="in" filter="fade">
                                      <p:cBhvr>
                                        <p:cTn id="42" dur="500"/>
                                        <p:tgtEl>
                                          <p:spTgt spid="166"/>
                                        </p:tgtEl>
                                      </p:cBhvr>
                                    </p:animEffect>
                                  </p:childTnLst>
                                </p:cTn>
                              </p:par>
                              <p:par>
                                <p:cTn id="43" presetID="10" presetClass="entr" presetSubtype="0" fill="hold" nodeType="withEffect">
                                  <p:stCondLst>
                                    <p:cond delay="0"/>
                                  </p:stCondLst>
                                  <p:childTnLst>
                                    <p:set>
                                      <p:cBhvr>
                                        <p:cTn id="44" dur="1" fill="hold">
                                          <p:stCondLst>
                                            <p:cond delay="0"/>
                                          </p:stCondLst>
                                        </p:cTn>
                                        <p:tgtEl>
                                          <p:spTgt spid="168"/>
                                        </p:tgtEl>
                                        <p:attrNameLst>
                                          <p:attrName>style.visibility</p:attrName>
                                        </p:attrNameLst>
                                      </p:cBhvr>
                                      <p:to>
                                        <p:strVal val="visible"/>
                                      </p:to>
                                    </p:set>
                                    <p:animEffect transition="in" filter="fade">
                                      <p:cBhvr>
                                        <p:cTn id="45" dur="500"/>
                                        <p:tgtEl>
                                          <p:spTgt spid="168"/>
                                        </p:tgtEl>
                                      </p:cBhvr>
                                    </p:animEffect>
                                  </p:childTnLst>
                                </p:cTn>
                              </p:par>
                              <p:par>
                                <p:cTn id="46" presetID="10" presetClass="entr" presetSubtype="0" fill="hold" nodeType="withEffect">
                                  <p:stCondLst>
                                    <p:cond delay="0"/>
                                  </p:stCondLst>
                                  <p:childTnLst>
                                    <p:set>
                                      <p:cBhvr>
                                        <p:cTn id="47" dur="1" fill="hold">
                                          <p:stCondLst>
                                            <p:cond delay="0"/>
                                          </p:stCondLst>
                                        </p:cTn>
                                        <p:tgtEl>
                                          <p:spTgt spid="169"/>
                                        </p:tgtEl>
                                        <p:attrNameLst>
                                          <p:attrName>style.visibility</p:attrName>
                                        </p:attrNameLst>
                                      </p:cBhvr>
                                      <p:to>
                                        <p:strVal val="visible"/>
                                      </p:to>
                                    </p:set>
                                    <p:animEffect transition="in" filter="fade">
                                      <p:cBhvr>
                                        <p:cTn id="48" dur="500"/>
                                        <p:tgtEl>
                                          <p:spTgt spid="169"/>
                                        </p:tgtEl>
                                      </p:cBhvr>
                                    </p:animEffect>
                                  </p:childTnLst>
                                </p:cTn>
                              </p:par>
                              <p:par>
                                <p:cTn id="49" presetID="10" presetClass="entr" presetSubtype="0" fill="hold" nodeType="with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500"/>
                                        <p:tgtEl>
                                          <p:spTgt spid="170"/>
                                        </p:tgtEl>
                                      </p:cBhvr>
                                    </p:animEffect>
                                  </p:childTnLst>
                                </p:cTn>
                              </p:par>
                              <p:par>
                                <p:cTn id="52" presetID="10" presetClass="entr" presetSubtype="0" fill="hold" nodeType="withEffect">
                                  <p:stCondLst>
                                    <p:cond delay="0"/>
                                  </p:stCondLst>
                                  <p:childTnLst>
                                    <p:set>
                                      <p:cBhvr>
                                        <p:cTn id="53" dur="1" fill="hold">
                                          <p:stCondLst>
                                            <p:cond delay="0"/>
                                          </p:stCondLst>
                                        </p:cTn>
                                        <p:tgtEl>
                                          <p:spTgt spid="171"/>
                                        </p:tgtEl>
                                        <p:attrNameLst>
                                          <p:attrName>style.visibility</p:attrName>
                                        </p:attrNameLst>
                                      </p:cBhvr>
                                      <p:to>
                                        <p:strVal val="visible"/>
                                      </p:to>
                                    </p:set>
                                    <p:animEffect transition="in" filter="fade">
                                      <p:cBhvr>
                                        <p:cTn id="54" dur="500"/>
                                        <p:tgtEl>
                                          <p:spTgt spid="171"/>
                                        </p:tgtEl>
                                      </p:cBhvr>
                                    </p:animEffect>
                                  </p:childTnLst>
                                </p:cTn>
                              </p:par>
                              <p:par>
                                <p:cTn id="55" presetID="10" presetClass="entr" presetSubtype="0" fill="hold" nodeType="with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500"/>
                                        <p:tgtEl>
                                          <p:spTgt spid="172"/>
                                        </p:tgtEl>
                                      </p:cBhvr>
                                    </p:animEffect>
                                  </p:childTnLst>
                                </p:cTn>
                              </p:par>
                              <p:par>
                                <p:cTn id="58" presetID="10" presetClass="entr" presetSubtype="0" fill="hold" nodeType="withEffect">
                                  <p:stCondLst>
                                    <p:cond delay="0"/>
                                  </p:stCondLst>
                                  <p:childTnLst>
                                    <p:set>
                                      <p:cBhvr>
                                        <p:cTn id="59" dur="1" fill="hold">
                                          <p:stCondLst>
                                            <p:cond delay="0"/>
                                          </p:stCondLst>
                                        </p:cTn>
                                        <p:tgtEl>
                                          <p:spTgt spid="173"/>
                                        </p:tgtEl>
                                        <p:attrNameLst>
                                          <p:attrName>style.visibility</p:attrName>
                                        </p:attrNameLst>
                                      </p:cBhvr>
                                      <p:to>
                                        <p:strVal val="visible"/>
                                      </p:to>
                                    </p:set>
                                    <p:animEffect transition="in" filter="fade">
                                      <p:cBhvr>
                                        <p:cTn id="60" dur="500"/>
                                        <p:tgtEl>
                                          <p:spTgt spid="173"/>
                                        </p:tgtEl>
                                      </p:cBhvr>
                                    </p:animEffect>
                                  </p:childTnLst>
                                </p:cTn>
                              </p:par>
                              <p:par>
                                <p:cTn id="61" presetID="10" presetClass="entr" presetSubtype="0" fill="hold" nodeType="withEffect">
                                  <p:stCondLst>
                                    <p:cond delay="0"/>
                                  </p:stCondLst>
                                  <p:childTnLst>
                                    <p:set>
                                      <p:cBhvr>
                                        <p:cTn id="62" dur="1" fill="hold">
                                          <p:stCondLst>
                                            <p:cond delay="0"/>
                                          </p:stCondLst>
                                        </p:cTn>
                                        <p:tgtEl>
                                          <p:spTgt spid="174"/>
                                        </p:tgtEl>
                                        <p:attrNameLst>
                                          <p:attrName>style.visibility</p:attrName>
                                        </p:attrNameLst>
                                      </p:cBhvr>
                                      <p:to>
                                        <p:strVal val="visible"/>
                                      </p:to>
                                    </p:set>
                                    <p:animEffect transition="in" filter="fade">
                                      <p:cBhvr>
                                        <p:cTn id="63" dur="500"/>
                                        <p:tgtEl>
                                          <p:spTgt spid="174"/>
                                        </p:tgtEl>
                                      </p:cBhvr>
                                    </p:animEffect>
                                  </p:childTnLst>
                                </p:cTn>
                              </p:par>
                              <p:par>
                                <p:cTn id="64" presetID="10" presetClass="entr" presetSubtype="0" fill="hold" nodeType="withEffect">
                                  <p:stCondLst>
                                    <p:cond delay="0"/>
                                  </p:stCondLst>
                                  <p:childTnLst>
                                    <p:set>
                                      <p:cBhvr>
                                        <p:cTn id="65" dur="1" fill="hold">
                                          <p:stCondLst>
                                            <p:cond delay="0"/>
                                          </p:stCondLst>
                                        </p:cTn>
                                        <p:tgtEl>
                                          <p:spTgt spid="175"/>
                                        </p:tgtEl>
                                        <p:attrNameLst>
                                          <p:attrName>style.visibility</p:attrName>
                                        </p:attrNameLst>
                                      </p:cBhvr>
                                      <p:to>
                                        <p:strVal val="visible"/>
                                      </p:to>
                                    </p:set>
                                    <p:animEffect transition="in" filter="fade">
                                      <p:cBhvr>
                                        <p:cTn id="66" dur="500"/>
                                        <p:tgtEl>
                                          <p:spTgt spid="175"/>
                                        </p:tgtEl>
                                      </p:cBhvr>
                                    </p:animEffect>
                                  </p:childTnLst>
                                </p:cTn>
                              </p:par>
                              <p:par>
                                <p:cTn id="67" presetID="10" presetClass="entr" presetSubtype="0" fill="hold" nodeType="withEffect">
                                  <p:stCondLst>
                                    <p:cond delay="0"/>
                                  </p:stCondLst>
                                  <p:childTnLst>
                                    <p:set>
                                      <p:cBhvr>
                                        <p:cTn id="68" dur="1" fill="hold">
                                          <p:stCondLst>
                                            <p:cond delay="0"/>
                                          </p:stCondLst>
                                        </p:cTn>
                                        <p:tgtEl>
                                          <p:spTgt spid="176"/>
                                        </p:tgtEl>
                                        <p:attrNameLst>
                                          <p:attrName>style.visibility</p:attrName>
                                        </p:attrNameLst>
                                      </p:cBhvr>
                                      <p:to>
                                        <p:strVal val="visible"/>
                                      </p:to>
                                    </p:set>
                                    <p:animEffect transition="in" filter="fade">
                                      <p:cBhvr>
                                        <p:cTn id="69" dur="500"/>
                                        <p:tgtEl>
                                          <p:spTgt spid="176"/>
                                        </p:tgtEl>
                                      </p:cBhvr>
                                    </p:animEffect>
                                  </p:childTnLst>
                                </p:cTn>
                              </p:par>
                              <p:par>
                                <p:cTn id="70" presetID="10" presetClass="entr" presetSubtype="0" fill="hold" nodeType="withEffect">
                                  <p:stCondLst>
                                    <p:cond delay="0"/>
                                  </p:stCondLst>
                                  <p:childTnLst>
                                    <p:set>
                                      <p:cBhvr>
                                        <p:cTn id="71" dur="1" fill="hold">
                                          <p:stCondLst>
                                            <p:cond delay="0"/>
                                          </p:stCondLst>
                                        </p:cTn>
                                        <p:tgtEl>
                                          <p:spTgt spid="177"/>
                                        </p:tgtEl>
                                        <p:attrNameLst>
                                          <p:attrName>style.visibility</p:attrName>
                                        </p:attrNameLst>
                                      </p:cBhvr>
                                      <p:to>
                                        <p:strVal val="visible"/>
                                      </p:to>
                                    </p:set>
                                    <p:animEffect transition="in" filter="fade">
                                      <p:cBhvr>
                                        <p:cTn id="72" dur="500"/>
                                        <p:tgtEl>
                                          <p:spTgt spid="177"/>
                                        </p:tgtEl>
                                      </p:cBhvr>
                                    </p:animEffect>
                                  </p:childTnLst>
                                </p:cTn>
                              </p:par>
                            </p:childTnLst>
                          </p:cTn>
                        </p:par>
                        <p:par>
                          <p:cTn id="73" fill="hold">
                            <p:stCondLst>
                              <p:cond delay="1750"/>
                            </p:stCondLst>
                            <p:childTnLst>
                              <p:par>
                                <p:cTn id="74" presetID="1" presetClass="exit" presetSubtype="0" fill="hold" nodeType="afterEffect">
                                  <p:stCondLst>
                                    <p:cond delay="0"/>
                                  </p:stCondLst>
                                  <p:childTnLst>
                                    <p:set>
                                      <p:cBhvr>
                                        <p:cTn id="75" dur="1" fill="hold">
                                          <p:stCondLst>
                                            <p:cond delay="0"/>
                                          </p:stCondLst>
                                        </p:cTn>
                                        <p:tgtEl>
                                          <p:spTgt spid="17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78"/>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01"/>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0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368"/>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67"/>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34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43"/>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4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45"/>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6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70"/>
                                        </p:tgtEl>
                                        <p:attrNameLst>
                                          <p:attrName>style.visibility</p:attrName>
                                        </p:attrNameLst>
                                      </p:cBhvr>
                                      <p:to>
                                        <p:strVal val="visible"/>
                                      </p:to>
                                    </p:set>
                                  </p:childTnLst>
                                </p:cTn>
                              </p:par>
                              <p:par>
                                <p:cTn id="98" presetID="10" presetClass="entr" presetSubtype="0" fill="hold" nodeType="withEffect">
                                  <p:stCondLst>
                                    <p:cond delay="500"/>
                                  </p:stCondLst>
                                  <p:childTnLst>
                                    <p:set>
                                      <p:cBhvr>
                                        <p:cTn id="99" dur="1" fill="hold">
                                          <p:stCondLst>
                                            <p:cond delay="0"/>
                                          </p:stCondLst>
                                        </p:cTn>
                                        <p:tgtEl>
                                          <p:spTgt spid="384"/>
                                        </p:tgtEl>
                                        <p:attrNameLst>
                                          <p:attrName>style.visibility</p:attrName>
                                        </p:attrNameLst>
                                      </p:cBhvr>
                                      <p:to>
                                        <p:strVal val="visible"/>
                                      </p:to>
                                    </p:set>
                                    <p:animEffect transition="in" filter="fade">
                                      <p:cBhvr>
                                        <p:cTn id="100" dur="500"/>
                                        <p:tgtEl>
                                          <p:spTgt spid="384"/>
                                        </p:tgtEl>
                                      </p:cBhvr>
                                    </p:animEffect>
                                  </p:childTnLst>
                                </p:cTn>
                              </p:par>
                              <p:par>
                                <p:cTn id="101" presetID="10" presetClass="entr" presetSubtype="0" fill="hold" nodeType="withEffect">
                                  <p:stCondLst>
                                    <p:cond delay="500"/>
                                  </p:stCondLst>
                                  <p:childTnLst>
                                    <p:set>
                                      <p:cBhvr>
                                        <p:cTn id="102" dur="1" fill="hold">
                                          <p:stCondLst>
                                            <p:cond delay="0"/>
                                          </p:stCondLst>
                                        </p:cTn>
                                        <p:tgtEl>
                                          <p:spTgt spid="383"/>
                                        </p:tgtEl>
                                        <p:attrNameLst>
                                          <p:attrName>style.visibility</p:attrName>
                                        </p:attrNameLst>
                                      </p:cBhvr>
                                      <p:to>
                                        <p:strVal val="visible"/>
                                      </p:to>
                                    </p:set>
                                    <p:animEffect transition="in" filter="fade">
                                      <p:cBhvr>
                                        <p:cTn id="103" dur="500"/>
                                        <p:tgtEl>
                                          <p:spTgt spid="383"/>
                                        </p:tgtEl>
                                      </p:cBhvr>
                                    </p:animEffect>
                                  </p:childTnLst>
                                </p:cTn>
                              </p:par>
                              <p:par>
                                <p:cTn id="104" presetID="10" presetClass="entr" presetSubtype="0" fill="hold" nodeType="withEffect">
                                  <p:stCondLst>
                                    <p:cond delay="500"/>
                                  </p:stCondLst>
                                  <p:childTnLst>
                                    <p:set>
                                      <p:cBhvr>
                                        <p:cTn id="105" dur="1" fill="hold">
                                          <p:stCondLst>
                                            <p:cond delay="0"/>
                                          </p:stCondLst>
                                        </p:cTn>
                                        <p:tgtEl>
                                          <p:spTgt spid="382"/>
                                        </p:tgtEl>
                                        <p:attrNameLst>
                                          <p:attrName>style.visibility</p:attrName>
                                        </p:attrNameLst>
                                      </p:cBhvr>
                                      <p:to>
                                        <p:strVal val="visible"/>
                                      </p:to>
                                    </p:set>
                                    <p:animEffect transition="in" filter="fade">
                                      <p:cBhvr>
                                        <p:cTn id="106" dur="500"/>
                                        <p:tgtEl>
                                          <p:spTgt spid="382"/>
                                        </p:tgtEl>
                                      </p:cBhvr>
                                    </p:animEffect>
                                  </p:childTnLst>
                                </p:cTn>
                              </p:par>
                              <p:par>
                                <p:cTn id="107" presetID="10" presetClass="entr" presetSubtype="0" fill="hold" nodeType="withEffect">
                                  <p:stCondLst>
                                    <p:cond delay="500"/>
                                  </p:stCondLst>
                                  <p:childTnLst>
                                    <p:set>
                                      <p:cBhvr>
                                        <p:cTn id="108" dur="1" fill="hold">
                                          <p:stCondLst>
                                            <p:cond delay="0"/>
                                          </p:stCondLst>
                                        </p:cTn>
                                        <p:tgtEl>
                                          <p:spTgt spid="381"/>
                                        </p:tgtEl>
                                        <p:attrNameLst>
                                          <p:attrName>style.visibility</p:attrName>
                                        </p:attrNameLst>
                                      </p:cBhvr>
                                      <p:to>
                                        <p:strVal val="visible"/>
                                      </p:to>
                                    </p:set>
                                    <p:animEffect transition="in" filter="fade">
                                      <p:cBhvr>
                                        <p:cTn id="109" dur="500"/>
                                        <p:tgtEl>
                                          <p:spTgt spid="381"/>
                                        </p:tgtEl>
                                      </p:cBhvr>
                                    </p:animEffect>
                                  </p:childTnLst>
                                </p:cTn>
                              </p:par>
                              <p:par>
                                <p:cTn id="110" presetID="10" presetClass="entr" presetSubtype="0" fill="hold" nodeType="withEffect">
                                  <p:stCondLst>
                                    <p:cond delay="500"/>
                                  </p:stCondLst>
                                  <p:childTnLst>
                                    <p:set>
                                      <p:cBhvr>
                                        <p:cTn id="111" dur="1" fill="hold">
                                          <p:stCondLst>
                                            <p:cond delay="0"/>
                                          </p:stCondLst>
                                        </p:cTn>
                                        <p:tgtEl>
                                          <p:spTgt spid="380"/>
                                        </p:tgtEl>
                                        <p:attrNameLst>
                                          <p:attrName>style.visibility</p:attrName>
                                        </p:attrNameLst>
                                      </p:cBhvr>
                                      <p:to>
                                        <p:strVal val="visible"/>
                                      </p:to>
                                    </p:set>
                                    <p:animEffect transition="in" filter="fade">
                                      <p:cBhvr>
                                        <p:cTn id="112" dur="500"/>
                                        <p:tgtEl>
                                          <p:spTgt spid="380"/>
                                        </p:tgtEl>
                                      </p:cBhvr>
                                    </p:animEffect>
                                  </p:childTnLst>
                                </p:cTn>
                              </p:par>
                              <p:par>
                                <p:cTn id="113" presetID="10" presetClass="entr" presetSubtype="0" fill="hold" nodeType="withEffect">
                                  <p:stCondLst>
                                    <p:cond delay="500"/>
                                  </p:stCondLst>
                                  <p:childTnLst>
                                    <p:set>
                                      <p:cBhvr>
                                        <p:cTn id="114" dur="1" fill="hold">
                                          <p:stCondLst>
                                            <p:cond delay="0"/>
                                          </p:stCondLst>
                                        </p:cTn>
                                        <p:tgtEl>
                                          <p:spTgt spid="379"/>
                                        </p:tgtEl>
                                        <p:attrNameLst>
                                          <p:attrName>style.visibility</p:attrName>
                                        </p:attrNameLst>
                                      </p:cBhvr>
                                      <p:to>
                                        <p:strVal val="visible"/>
                                      </p:to>
                                    </p:set>
                                    <p:animEffect transition="in" filter="fade">
                                      <p:cBhvr>
                                        <p:cTn id="115" dur="500"/>
                                        <p:tgtEl>
                                          <p:spTgt spid="379"/>
                                        </p:tgtEl>
                                      </p:cBhvr>
                                    </p:animEffect>
                                  </p:childTnLst>
                                </p:cTn>
                              </p:par>
                              <p:par>
                                <p:cTn id="116" presetID="10" presetClass="entr" presetSubtype="0" fill="hold" nodeType="withEffect">
                                  <p:stCondLst>
                                    <p:cond delay="500"/>
                                  </p:stCondLst>
                                  <p:childTnLst>
                                    <p:set>
                                      <p:cBhvr>
                                        <p:cTn id="117" dur="1" fill="hold">
                                          <p:stCondLst>
                                            <p:cond delay="0"/>
                                          </p:stCondLst>
                                        </p:cTn>
                                        <p:tgtEl>
                                          <p:spTgt spid="378"/>
                                        </p:tgtEl>
                                        <p:attrNameLst>
                                          <p:attrName>style.visibility</p:attrName>
                                        </p:attrNameLst>
                                      </p:cBhvr>
                                      <p:to>
                                        <p:strVal val="visible"/>
                                      </p:to>
                                    </p:set>
                                    <p:animEffect transition="in" filter="fade">
                                      <p:cBhvr>
                                        <p:cTn id="118" dur="500"/>
                                        <p:tgtEl>
                                          <p:spTgt spid="378"/>
                                        </p:tgtEl>
                                      </p:cBhvr>
                                    </p:animEffect>
                                  </p:childTnLst>
                                </p:cTn>
                              </p:par>
                              <p:par>
                                <p:cTn id="119" presetID="10" presetClass="entr" presetSubtype="0" fill="hold" nodeType="withEffect">
                                  <p:stCondLst>
                                    <p:cond delay="500"/>
                                  </p:stCondLst>
                                  <p:childTnLst>
                                    <p:set>
                                      <p:cBhvr>
                                        <p:cTn id="120" dur="1" fill="hold">
                                          <p:stCondLst>
                                            <p:cond delay="0"/>
                                          </p:stCondLst>
                                        </p:cTn>
                                        <p:tgtEl>
                                          <p:spTgt spid="377"/>
                                        </p:tgtEl>
                                        <p:attrNameLst>
                                          <p:attrName>style.visibility</p:attrName>
                                        </p:attrNameLst>
                                      </p:cBhvr>
                                      <p:to>
                                        <p:strVal val="visible"/>
                                      </p:to>
                                    </p:set>
                                    <p:animEffect transition="in" filter="fade">
                                      <p:cBhvr>
                                        <p:cTn id="121" dur="500"/>
                                        <p:tgtEl>
                                          <p:spTgt spid="377"/>
                                        </p:tgtEl>
                                      </p:cBhvr>
                                    </p:animEffect>
                                  </p:childTnLst>
                                </p:cTn>
                              </p:par>
                              <p:par>
                                <p:cTn id="122" presetID="10" presetClass="entr" presetSubtype="0" fill="hold" nodeType="withEffect">
                                  <p:stCondLst>
                                    <p:cond delay="500"/>
                                  </p:stCondLst>
                                  <p:childTnLst>
                                    <p:set>
                                      <p:cBhvr>
                                        <p:cTn id="123" dur="1" fill="hold">
                                          <p:stCondLst>
                                            <p:cond delay="0"/>
                                          </p:stCondLst>
                                        </p:cTn>
                                        <p:tgtEl>
                                          <p:spTgt spid="376"/>
                                        </p:tgtEl>
                                        <p:attrNameLst>
                                          <p:attrName>style.visibility</p:attrName>
                                        </p:attrNameLst>
                                      </p:cBhvr>
                                      <p:to>
                                        <p:strVal val="visible"/>
                                      </p:to>
                                    </p:set>
                                    <p:animEffect transition="in" filter="fade">
                                      <p:cBhvr>
                                        <p:cTn id="124" dur="500"/>
                                        <p:tgtEl>
                                          <p:spTgt spid="376"/>
                                        </p:tgtEl>
                                      </p:cBhvr>
                                    </p:animEffect>
                                  </p:childTnLst>
                                </p:cTn>
                              </p:par>
                              <p:par>
                                <p:cTn id="125" presetID="10" presetClass="entr" presetSubtype="0" fill="hold" nodeType="withEffect">
                                  <p:stCondLst>
                                    <p:cond delay="500"/>
                                  </p:stCondLst>
                                  <p:childTnLst>
                                    <p:set>
                                      <p:cBhvr>
                                        <p:cTn id="126" dur="1" fill="hold">
                                          <p:stCondLst>
                                            <p:cond delay="0"/>
                                          </p:stCondLst>
                                        </p:cTn>
                                        <p:tgtEl>
                                          <p:spTgt spid="375"/>
                                        </p:tgtEl>
                                        <p:attrNameLst>
                                          <p:attrName>style.visibility</p:attrName>
                                        </p:attrNameLst>
                                      </p:cBhvr>
                                      <p:to>
                                        <p:strVal val="visible"/>
                                      </p:to>
                                    </p:set>
                                    <p:animEffect transition="in" filter="fade">
                                      <p:cBhvr>
                                        <p:cTn id="127" dur="500"/>
                                        <p:tgtEl>
                                          <p:spTgt spid="375"/>
                                        </p:tgtEl>
                                      </p:cBhvr>
                                    </p:animEffect>
                                  </p:childTnLst>
                                </p:cTn>
                              </p:par>
                              <p:par>
                                <p:cTn id="128" presetID="10" presetClass="entr" presetSubtype="0" fill="hold" nodeType="withEffect">
                                  <p:stCondLst>
                                    <p:cond delay="500"/>
                                  </p:stCondLst>
                                  <p:childTnLst>
                                    <p:set>
                                      <p:cBhvr>
                                        <p:cTn id="129" dur="1" fill="hold">
                                          <p:stCondLst>
                                            <p:cond delay="0"/>
                                          </p:stCondLst>
                                        </p:cTn>
                                        <p:tgtEl>
                                          <p:spTgt spid="374"/>
                                        </p:tgtEl>
                                        <p:attrNameLst>
                                          <p:attrName>style.visibility</p:attrName>
                                        </p:attrNameLst>
                                      </p:cBhvr>
                                      <p:to>
                                        <p:strVal val="visible"/>
                                      </p:to>
                                    </p:set>
                                    <p:animEffect transition="in" filter="fade">
                                      <p:cBhvr>
                                        <p:cTn id="130" dur="500"/>
                                        <p:tgtEl>
                                          <p:spTgt spid="374"/>
                                        </p:tgtEl>
                                      </p:cBhvr>
                                    </p:animEffect>
                                  </p:childTnLst>
                                </p:cTn>
                              </p:par>
                              <p:par>
                                <p:cTn id="131" presetID="10" presetClass="entr" presetSubtype="0" fill="hold" nodeType="withEffect">
                                  <p:stCondLst>
                                    <p:cond delay="500"/>
                                  </p:stCondLst>
                                  <p:childTnLst>
                                    <p:set>
                                      <p:cBhvr>
                                        <p:cTn id="132" dur="1" fill="hold">
                                          <p:stCondLst>
                                            <p:cond delay="0"/>
                                          </p:stCondLst>
                                        </p:cTn>
                                        <p:tgtEl>
                                          <p:spTgt spid="373"/>
                                        </p:tgtEl>
                                        <p:attrNameLst>
                                          <p:attrName>style.visibility</p:attrName>
                                        </p:attrNameLst>
                                      </p:cBhvr>
                                      <p:to>
                                        <p:strVal val="visible"/>
                                      </p:to>
                                    </p:set>
                                    <p:animEffect transition="in" filter="fade">
                                      <p:cBhvr>
                                        <p:cTn id="133" dur="500"/>
                                        <p:tgtEl>
                                          <p:spTgt spid="373"/>
                                        </p:tgtEl>
                                      </p:cBhvr>
                                    </p:animEffect>
                                  </p:childTnLst>
                                </p:cTn>
                              </p:par>
                              <p:par>
                                <p:cTn id="134" presetID="10" presetClass="entr" presetSubtype="0" fill="hold" nodeType="withEffect">
                                  <p:stCondLst>
                                    <p:cond delay="500"/>
                                  </p:stCondLst>
                                  <p:childTnLst>
                                    <p:set>
                                      <p:cBhvr>
                                        <p:cTn id="135" dur="1" fill="hold">
                                          <p:stCondLst>
                                            <p:cond delay="0"/>
                                          </p:stCondLst>
                                        </p:cTn>
                                        <p:tgtEl>
                                          <p:spTgt spid="372"/>
                                        </p:tgtEl>
                                        <p:attrNameLst>
                                          <p:attrName>style.visibility</p:attrName>
                                        </p:attrNameLst>
                                      </p:cBhvr>
                                      <p:to>
                                        <p:strVal val="visible"/>
                                      </p:to>
                                    </p:set>
                                    <p:animEffect transition="in" filter="fade">
                                      <p:cBhvr>
                                        <p:cTn id="136" dur="500"/>
                                        <p:tgtEl>
                                          <p:spTgt spid="372"/>
                                        </p:tgtEl>
                                      </p:cBhvr>
                                    </p:animEffect>
                                  </p:childTnLst>
                                </p:cTn>
                              </p:par>
                              <p:par>
                                <p:cTn id="137" presetID="10" presetClass="entr" presetSubtype="0" fill="hold" nodeType="withEffect">
                                  <p:stCondLst>
                                    <p:cond delay="500"/>
                                  </p:stCondLst>
                                  <p:childTnLst>
                                    <p:set>
                                      <p:cBhvr>
                                        <p:cTn id="138" dur="1" fill="hold">
                                          <p:stCondLst>
                                            <p:cond delay="0"/>
                                          </p:stCondLst>
                                        </p:cTn>
                                        <p:tgtEl>
                                          <p:spTgt spid="371"/>
                                        </p:tgtEl>
                                        <p:attrNameLst>
                                          <p:attrName>style.visibility</p:attrName>
                                        </p:attrNameLst>
                                      </p:cBhvr>
                                      <p:to>
                                        <p:strVal val="visible"/>
                                      </p:to>
                                    </p:set>
                                    <p:animEffect transition="in" filter="fade">
                                      <p:cBhvr>
                                        <p:cTn id="139" dur="500"/>
                                        <p:tgtEl>
                                          <p:spTgt spid="371"/>
                                        </p:tgtEl>
                                      </p:cBhvr>
                                    </p:animEffect>
                                  </p:childTnLst>
                                </p:cTn>
                              </p:par>
                            </p:childTnLst>
                          </p:cTn>
                        </p:par>
                        <p:par>
                          <p:cTn id="140" fill="hold">
                            <p:stCondLst>
                              <p:cond delay="2750"/>
                            </p:stCondLst>
                            <p:childTnLst>
                              <p:par>
                                <p:cTn id="141" presetID="42" presetClass="path" presetSubtype="0" accel="50000" decel="50000" fill="hold" nodeType="afterEffect">
                                  <p:stCondLst>
                                    <p:cond delay="0"/>
                                  </p:stCondLst>
                                  <p:childTnLst>
                                    <p:animMotion origin="layout" path="M -8.96094E-7 2.40127E-6 L -0.1099 0.09351 " pathEditMode="relative" rAng="0" ptsTypes="AA">
                                      <p:cBhvr>
                                        <p:cTn id="142" dur="750" fill="hold"/>
                                        <p:tgtEl>
                                          <p:spTgt spid="384"/>
                                        </p:tgtEl>
                                        <p:attrNameLst>
                                          <p:attrName>ppt_x</p:attrName>
                                          <p:attrName>ppt_y</p:attrName>
                                        </p:attrNameLst>
                                      </p:cBhvr>
                                      <p:rCtr x="-5502" y="4675"/>
                                    </p:animMotion>
                                  </p:childTnLst>
                                </p:cTn>
                              </p:par>
                              <p:par>
                                <p:cTn id="143" presetID="42" presetClass="path" presetSubtype="0" accel="50000" decel="50000" fill="hold" nodeType="withEffect">
                                  <p:stCondLst>
                                    <p:cond delay="0"/>
                                  </p:stCondLst>
                                  <p:childTnLst>
                                    <p:animMotion origin="layout" path="M -1.32755E-6 -1.39355E-6 L -0.05004 0.1355 " pathEditMode="relative" rAng="0" ptsTypes="AA">
                                      <p:cBhvr>
                                        <p:cTn id="144" dur="750" fill="hold"/>
                                        <p:tgtEl>
                                          <p:spTgt spid="383"/>
                                        </p:tgtEl>
                                        <p:attrNameLst>
                                          <p:attrName>ppt_x</p:attrName>
                                          <p:attrName>ppt_y</p:attrName>
                                        </p:attrNameLst>
                                      </p:cBhvr>
                                      <p:rCtr x="-2502" y="6764"/>
                                    </p:animMotion>
                                  </p:childTnLst>
                                </p:cTn>
                              </p:par>
                              <p:par>
                                <p:cTn id="145" presetID="42" presetClass="path" presetSubtype="0" accel="50000" decel="50000" fill="hold" nodeType="withEffect">
                                  <p:stCondLst>
                                    <p:cond delay="0"/>
                                  </p:stCondLst>
                                  <p:childTnLst>
                                    <p:animMotion origin="layout" path="M 3.42609E-6 -2.88697E-6 L 0.00063 0.17613 " pathEditMode="relative" rAng="0" ptsTypes="AA">
                                      <p:cBhvr>
                                        <p:cTn id="146" dur="750" fill="hold"/>
                                        <p:tgtEl>
                                          <p:spTgt spid="382"/>
                                        </p:tgtEl>
                                        <p:attrNameLst>
                                          <p:attrName>ppt_x</p:attrName>
                                          <p:attrName>ppt_y</p:attrName>
                                        </p:attrNameLst>
                                      </p:cBhvr>
                                      <p:rCtr x="26" y="8806"/>
                                    </p:animMotion>
                                  </p:childTnLst>
                                </p:cTn>
                              </p:par>
                              <p:par>
                                <p:cTn id="147" presetID="42" presetClass="path" presetSubtype="0" accel="50000" decel="50000" fill="hold" nodeType="withEffect">
                                  <p:stCondLst>
                                    <p:cond delay="0"/>
                                  </p:stCondLst>
                                  <p:childTnLst>
                                    <p:animMotion origin="layout" path="M -2.4432E-6 -3.64503E-6 L 0.04813 0.234 " pathEditMode="relative" rAng="0" ptsTypes="AA">
                                      <p:cBhvr>
                                        <p:cTn id="148" dur="750" fill="hold"/>
                                        <p:tgtEl>
                                          <p:spTgt spid="381"/>
                                        </p:tgtEl>
                                        <p:attrNameLst>
                                          <p:attrName>ppt_x</p:attrName>
                                          <p:attrName>ppt_y</p:attrName>
                                        </p:attrNameLst>
                                      </p:cBhvr>
                                      <p:rCtr x="2400" y="11689"/>
                                    </p:animMotion>
                                  </p:childTnLst>
                                </p:cTn>
                              </p:par>
                              <p:par>
                                <p:cTn id="149" presetID="42" presetClass="path" presetSubtype="0" accel="50000" decel="50000" fill="hold" nodeType="withEffect">
                                  <p:stCondLst>
                                    <p:cond delay="0"/>
                                  </p:stCondLst>
                                  <p:childTnLst>
                                    <p:animMotion origin="layout" path="M 4.17411E-6 -2.72356E-7 L 0.0134 0.17068 " pathEditMode="relative" rAng="0" ptsTypes="AA">
                                      <p:cBhvr>
                                        <p:cTn id="150" dur="750" fill="hold"/>
                                        <p:tgtEl>
                                          <p:spTgt spid="380"/>
                                        </p:tgtEl>
                                        <p:attrNameLst>
                                          <p:attrName>ppt_x</p:attrName>
                                          <p:attrName>ppt_y</p:attrName>
                                        </p:attrNameLst>
                                      </p:cBhvr>
                                      <p:rCtr x="664" y="8534"/>
                                    </p:animMotion>
                                  </p:childTnLst>
                                </p:cTn>
                              </p:par>
                              <p:par>
                                <p:cTn id="151" presetID="42" presetClass="path" presetSubtype="0" accel="50000" decel="50000" fill="hold" nodeType="withEffect">
                                  <p:stCondLst>
                                    <p:cond delay="0"/>
                                  </p:stCondLst>
                                  <p:childTnLst>
                                    <p:animMotion origin="layout" path="M -1.04417E-6 3.5724E-6 L 0.06765 0.22651 " pathEditMode="relative" rAng="0" ptsTypes="AA">
                                      <p:cBhvr>
                                        <p:cTn id="152" dur="750" fill="hold"/>
                                        <p:tgtEl>
                                          <p:spTgt spid="379"/>
                                        </p:tgtEl>
                                        <p:attrNameLst>
                                          <p:attrName>ppt_x</p:attrName>
                                          <p:attrName>ppt_y</p:attrName>
                                        </p:attrNameLst>
                                      </p:cBhvr>
                                      <p:rCtr x="3383" y="11325"/>
                                    </p:animMotion>
                                  </p:childTnLst>
                                </p:cTn>
                              </p:par>
                              <p:par>
                                <p:cTn id="153" presetID="42" presetClass="path" presetSubtype="0" accel="50000" decel="50000" fill="hold" nodeType="withEffect">
                                  <p:stCondLst>
                                    <p:cond delay="0"/>
                                  </p:stCondLst>
                                  <p:childTnLst>
                                    <p:animMotion origin="layout" path="M 4.89916E-6 4.4394E-6 L 0.11909 0.26645 " pathEditMode="relative" rAng="0" ptsTypes="AA">
                                      <p:cBhvr>
                                        <p:cTn id="154" dur="750" fill="hold"/>
                                        <p:tgtEl>
                                          <p:spTgt spid="378"/>
                                        </p:tgtEl>
                                        <p:attrNameLst>
                                          <p:attrName>ppt_x</p:attrName>
                                          <p:attrName>ppt_y</p:attrName>
                                        </p:attrNameLst>
                                      </p:cBhvr>
                                      <p:rCtr x="5948" y="13323"/>
                                    </p:animMotion>
                                  </p:childTnLst>
                                </p:cTn>
                              </p:par>
                              <p:par>
                                <p:cTn id="155" presetID="42" presetClass="path" presetSubtype="0" accel="50000" decel="50000" fill="hold" nodeType="withEffect">
                                  <p:stCondLst>
                                    <p:cond delay="0"/>
                                  </p:stCondLst>
                                  <p:childTnLst>
                                    <p:animMotion origin="layout" path="M -2.67041E-6 -2.54653E-6 L 0.16863 0.31889 " pathEditMode="relative" rAng="0" ptsTypes="AA">
                                      <p:cBhvr>
                                        <p:cTn id="156" dur="750" fill="hold"/>
                                        <p:tgtEl>
                                          <p:spTgt spid="377"/>
                                        </p:tgtEl>
                                        <p:attrNameLst>
                                          <p:attrName>ppt_x</p:attrName>
                                          <p:attrName>ppt_y</p:attrName>
                                        </p:attrNameLst>
                                      </p:cBhvr>
                                      <p:rCtr x="8425" y="15933"/>
                                    </p:animMotion>
                                  </p:childTnLst>
                                </p:cTn>
                              </p:par>
                              <p:par>
                                <p:cTn id="157" presetID="42" presetClass="path" presetSubtype="0" accel="50000" decel="50000" fill="hold" nodeType="withEffect">
                                  <p:stCondLst>
                                    <p:cond delay="0"/>
                                  </p:stCondLst>
                                  <p:childTnLst>
                                    <p:animMotion origin="layout" path="M 4.69747E-6 -2.56922E-6 L -0.07174 0.04925 " pathEditMode="relative" rAng="0" ptsTypes="AA">
                                      <p:cBhvr>
                                        <p:cTn id="158" dur="750" fill="hold"/>
                                        <p:tgtEl>
                                          <p:spTgt spid="376"/>
                                        </p:tgtEl>
                                        <p:attrNameLst>
                                          <p:attrName>ppt_x</p:attrName>
                                          <p:attrName>ppt_y</p:attrName>
                                        </p:attrNameLst>
                                      </p:cBhvr>
                                      <p:rCtr x="-3587" y="2451"/>
                                    </p:animMotion>
                                  </p:childTnLst>
                                </p:cTn>
                              </p:par>
                              <p:par>
                                <p:cTn id="159" presetID="42" presetClass="path" presetSubtype="0" accel="50000" decel="50000" fill="hold" nodeType="withEffect">
                                  <p:stCondLst>
                                    <p:cond delay="0"/>
                                  </p:stCondLst>
                                  <p:childTnLst>
                                    <p:animMotion origin="layout" path="M -5.20807E-7 -1.33454E-6 L -0.01876 0.09192 " pathEditMode="relative" rAng="0" ptsTypes="AA">
                                      <p:cBhvr>
                                        <p:cTn id="160" dur="750" fill="hold"/>
                                        <p:tgtEl>
                                          <p:spTgt spid="375"/>
                                        </p:tgtEl>
                                        <p:attrNameLst>
                                          <p:attrName>ppt_x</p:attrName>
                                          <p:attrName>ppt_y</p:attrName>
                                        </p:attrNameLst>
                                      </p:cBhvr>
                                      <p:rCtr x="-945" y="4585"/>
                                    </p:animMotion>
                                  </p:childTnLst>
                                </p:cTn>
                              </p:par>
                              <p:par>
                                <p:cTn id="161" presetID="42" presetClass="path" presetSubtype="0" accel="50000" decel="50000" fill="hold" nodeType="withEffect">
                                  <p:stCondLst>
                                    <p:cond delay="0"/>
                                  </p:stCondLst>
                                  <p:childTnLst>
                                    <p:animMotion origin="layout" path="M -4.41665E-7 2.20154E-6 L 0.03778 0.13345 " pathEditMode="relative" rAng="0" ptsTypes="AA">
                                      <p:cBhvr>
                                        <p:cTn id="162" dur="750" fill="hold"/>
                                        <p:tgtEl>
                                          <p:spTgt spid="374"/>
                                        </p:tgtEl>
                                        <p:attrNameLst>
                                          <p:attrName>ppt_x</p:attrName>
                                          <p:attrName>ppt_y</p:attrName>
                                        </p:attrNameLst>
                                      </p:cBhvr>
                                      <p:rCtr x="1889" y="6673"/>
                                    </p:animMotion>
                                  </p:childTnLst>
                                </p:cTn>
                              </p:par>
                              <p:par>
                                <p:cTn id="163" presetID="42" presetClass="path" presetSubtype="0" accel="50000" decel="50000" fill="hold" nodeType="withEffect">
                                  <p:stCondLst>
                                    <p:cond delay="0"/>
                                  </p:stCondLst>
                                  <p:childTnLst>
                                    <p:animMotion origin="layout" path="M -4.49834E-6 -4.32138E-6 L -0.01034 0.11803 " pathEditMode="relative" rAng="0" ptsTypes="AA">
                                      <p:cBhvr>
                                        <p:cTn id="164" dur="750" fill="hold"/>
                                        <p:tgtEl>
                                          <p:spTgt spid="373"/>
                                        </p:tgtEl>
                                        <p:attrNameLst>
                                          <p:attrName>ppt_x</p:attrName>
                                          <p:attrName>ppt_y</p:attrName>
                                        </p:attrNameLst>
                                      </p:cBhvr>
                                      <p:rCtr x="-523" y="5901"/>
                                    </p:animMotion>
                                  </p:childTnLst>
                                </p:cTn>
                              </p:par>
                              <p:par>
                                <p:cTn id="165" presetID="42" presetClass="path" presetSubtype="0" accel="50000" decel="50000" fill="hold" nodeType="withEffect">
                                  <p:stCondLst>
                                    <p:cond delay="0"/>
                                  </p:stCondLst>
                                  <p:childTnLst>
                                    <p:animMotion origin="layout" path="M -4.4192E-6 -2.77803E-6 L 0.04187 0.17023 " pathEditMode="relative" rAng="0" ptsTypes="AA">
                                      <p:cBhvr>
                                        <p:cTn id="166" dur="750" fill="hold"/>
                                        <p:tgtEl>
                                          <p:spTgt spid="372"/>
                                        </p:tgtEl>
                                        <p:attrNameLst>
                                          <p:attrName>ppt_x</p:attrName>
                                          <p:attrName>ppt_y</p:attrName>
                                        </p:attrNameLst>
                                      </p:cBhvr>
                                      <p:rCtr x="2093" y="8511"/>
                                    </p:animMotion>
                                  </p:childTnLst>
                                </p:cTn>
                              </p:par>
                              <p:par>
                                <p:cTn id="167" presetID="42" presetClass="path" presetSubtype="0" accel="50000" decel="50000" fill="hold" nodeType="withEffect">
                                  <p:stCondLst>
                                    <p:cond delay="0"/>
                                  </p:stCondLst>
                                  <p:childTnLst>
                                    <p:animMotion origin="layout" path="M 4.49834E-6 3.79483E-6 L 0.09254 0.21607 " pathEditMode="relative" rAng="0" ptsTypes="AA">
                                      <p:cBhvr>
                                        <p:cTn id="168" dur="750" fill="hold"/>
                                        <p:tgtEl>
                                          <p:spTgt spid="371"/>
                                        </p:tgtEl>
                                        <p:attrNameLst>
                                          <p:attrName>ppt_x</p:attrName>
                                          <p:attrName>ppt_y</p:attrName>
                                        </p:attrNameLst>
                                      </p:cBhvr>
                                      <p:rCtr x="4621" y="10803"/>
                                    </p:animMotion>
                                  </p:childTnLst>
                                </p:cTn>
                              </p:par>
                            </p:childTnLst>
                          </p:cTn>
                        </p:par>
                        <p:par>
                          <p:cTn id="169" fill="hold">
                            <p:stCondLst>
                              <p:cond delay="3500"/>
                            </p:stCondLst>
                            <p:childTnLst>
                              <p:par>
                                <p:cTn id="170" presetID="1" presetClass="exit" presetSubtype="0" fill="hold" nodeType="afterEffect">
                                  <p:stCondLst>
                                    <p:cond delay="0"/>
                                  </p:stCondLst>
                                  <p:childTnLst>
                                    <p:set>
                                      <p:cBhvr>
                                        <p:cTn id="171" dur="1" fill="hold">
                                          <p:stCondLst>
                                            <p:cond delay="0"/>
                                          </p:stCondLst>
                                        </p:cTn>
                                        <p:tgtEl>
                                          <p:spTgt spid="384"/>
                                        </p:tgtEl>
                                        <p:attrNameLst>
                                          <p:attrName>style.visibility</p:attrName>
                                        </p:attrNameLst>
                                      </p:cBhvr>
                                      <p:to>
                                        <p:strVal val="hidden"/>
                                      </p:to>
                                    </p:set>
                                  </p:childTnLst>
                                </p:cTn>
                              </p:par>
                            </p:childTnLst>
                          </p:cTn>
                        </p:par>
                        <p:par>
                          <p:cTn id="172" fill="hold">
                            <p:stCondLst>
                              <p:cond delay="3500"/>
                            </p:stCondLst>
                            <p:childTnLst>
                              <p:par>
                                <p:cTn id="173" presetID="1" presetClass="exit" presetSubtype="0" fill="hold" nodeType="afterEffect">
                                  <p:stCondLst>
                                    <p:cond delay="0"/>
                                  </p:stCondLst>
                                  <p:childTnLst>
                                    <p:set>
                                      <p:cBhvr>
                                        <p:cTn id="174" dur="1" fill="hold">
                                          <p:stCondLst>
                                            <p:cond delay="0"/>
                                          </p:stCondLst>
                                        </p:cTn>
                                        <p:tgtEl>
                                          <p:spTgt spid="383"/>
                                        </p:tgtEl>
                                        <p:attrNameLst>
                                          <p:attrName>style.visibility</p:attrName>
                                        </p:attrNameLst>
                                      </p:cBhvr>
                                      <p:to>
                                        <p:strVal val="hidden"/>
                                      </p:to>
                                    </p:set>
                                  </p:childTnLst>
                                </p:cTn>
                              </p:par>
                            </p:childTnLst>
                          </p:cTn>
                        </p:par>
                        <p:par>
                          <p:cTn id="175" fill="hold">
                            <p:stCondLst>
                              <p:cond delay="3500"/>
                            </p:stCondLst>
                            <p:childTnLst>
                              <p:par>
                                <p:cTn id="176" presetID="1" presetClass="exit" presetSubtype="0" fill="hold" nodeType="afterEffect">
                                  <p:stCondLst>
                                    <p:cond delay="0"/>
                                  </p:stCondLst>
                                  <p:childTnLst>
                                    <p:set>
                                      <p:cBhvr>
                                        <p:cTn id="177" dur="1" fill="hold">
                                          <p:stCondLst>
                                            <p:cond delay="0"/>
                                          </p:stCondLst>
                                        </p:cTn>
                                        <p:tgtEl>
                                          <p:spTgt spid="382"/>
                                        </p:tgtEl>
                                        <p:attrNameLst>
                                          <p:attrName>style.visibility</p:attrName>
                                        </p:attrNameLst>
                                      </p:cBhvr>
                                      <p:to>
                                        <p:strVal val="hidden"/>
                                      </p:to>
                                    </p:set>
                                  </p:childTnLst>
                                </p:cTn>
                              </p:par>
                            </p:childTnLst>
                          </p:cTn>
                        </p:par>
                        <p:par>
                          <p:cTn id="178" fill="hold">
                            <p:stCondLst>
                              <p:cond delay="3500"/>
                            </p:stCondLst>
                            <p:childTnLst>
                              <p:par>
                                <p:cTn id="179" presetID="1" presetClass="exit" presetSubtype="0" fill="hold" nodeType="afterEffect">
                                  <p:stCondLst>
                                    <p:cond delay="0"/>
                                  </p:stCondLst>
                                  <p:childTnLst>
                                    <p:set>
                                      <p:cBhvr>
                                        <p:cTn id="180" dur="1" fill="hold">
                                          <p:stCondLst>
                                            <p:cond delay="0"/>
                                          </p:stCondLst>
                                        </p:cTn>
                                        <p:tgtEl>
                                          <p:spTgt spid="381"/>
                                        </p:tgtEl>
                                        <p:attrNameLst>
                                          <p:attrName>style.visibility</p:attrName>
                                        </p:attrNameLst>
                                      </p:cBhvr>
                                      <p:to>
                                        <p:strVal val="hidden"/>
                                      </p:to>
                                    </p:set>
                                  </p:childTnLst>
                                </p:cTn>
                              </p:par>
                            </p:childTnLst>
                          </p:cTn>
                        </p:par>
                        <p:par>
                          <p:cTn id="181" fill="hold">
                            <p:stCondLst>
                              <p:cond delay="3500"/>
                            </p:stCondLst>
                            <p:childTnLst>
                              <p:par>
                                <p:cTn id="182" presetID="1" presetClass="exit" presetSubtype="0" fill="hold" nodeType="afterEffect">
                                  <p:stCondLst>
                                    <p:cond delay="0"/>
                                  </p:stCondLst>
                                  <p:childTnLst>
                                    <p:set>
                                      <p:cBhvr>
                                        <p:cTn id="183" dur="1" fill="hold">
                                          <p:stCondLst>
                                            <p:cond delay="0"/>
                                          </p:stCondLst>
                                        </p:cTn>
                                        <p:tgtEl>
                                          <p:spTgt spid="380"/>
                                        </p:tgtEl>
                                        <p:attrNameLst>
                                          <p:attrName>style.visibility</p:attrName>
                                        </p:attrNameLst>
                                      </p:cBhvr>
                                      <p:to>
                                        <p:strVal val="hidden"/>
                                      </p:to>
                                    </p:set>
                                  </p:childTnLst>
                                </p:cTn>
                              </p:par>
                            </p:childTnLst>
                          </p:cTn>
                        </p:par>
                        <p:par>
                          <p:cTn id="184" fill="hold">
                            <p:stCondLst>
                              <p:cond delay="3500"/>
                            </p:stCondLst>
                            <p:childTnLst>
                              <p:par>
                                <p:cTn id="185" presetID="1" presetClass="exit" presetSubtype="0" fill="hold" nodeType="afterEffect">
                                  <p:stCondLst>
                                    <p:cond delay="0"/>
                                  </p:stCondLst>
                                  <p:childTnLst>
                                    <p:set>
                                      <p:cBhvr>
                                        <p:cTn id="186" dur="1" fill="hold">
                                          <p:stCondLst>
                                            <p:cond delay="0"/>
                                          </p:stCondLst>
                                        </p:cTn>
                                        <p:tgtEl>
                                          <p:spTgt spid="379"/>
                                        </p:tgtEl>
                                        <p:attrNameLst>
                                          <p:attrName>style.visibility</p:attrName>
                                        </p:attrNameLst>
                                      </p:cBhvr>
                                      <p:to>
                                        <p:strVal val="hidden"/>
                                      </p:to>
                                    </p:set>
                                  </p:childTnLst>
                                </p:cTn>
                              </p:par>
                            </p:childTnLst>
                          </p:cTn>
                        </p:par>
                        <p:par>
                          <p:cTn id="187" fill="hold">
                            <p:stCondLst>
                              <p:cond delay="3500"/>
                            </p:stCondLst>
                            <p:childTnLst>
                              <p:par>
                                <p:cTn id="188" presetID="1" presetClass="exit" presetSubtype="0" fill="hold" nodeType="afterEffect">
                                  <p:stCondLst>
                                    <p:cond delay="0"/>
                                  </p:stCondLst>
                                  <p:childTnLst>
                                    <p:set>
                                      <p:cBhvr>
                                        <p:cTn id="189" dur="1" fill="hold">
                                          <p:stCondLst>
                                            <p:cond delay="0"/>
                                          </p:stCondLst>
                                        </p:cTn>
                                        <p:tgtEl>
                                          <p:spTgt spid="378"/>
                                        </p:tgtEl>
                                        <p:attrNameLst>
                                          <p:attrName>style.visibility</p:attrName>
                                        </p:attrNameLst>
                                      </p:cBhvr>
                                      <p:to>
                                        <p:strVal val="hidden"/>
                                      </p:to>
                                    </p:set>
                                  </p:childTnLst>
                                </p:cTn>
                              </p:par>
                            </p:childTnLst>
                          </p:cTn>
                        </p:par>
                        <p:par>
                          <p:cTn id="190" fill="hold">
                            <p:stCondLst>
                              <p:cond delay="3500"/>
                            </p:stCondLst>
                            <p:childTnLst>
                              <p:par>
                                <p:cTn id="191" presetID="1" presetClass="exit" presetSubtype="0" fill="hold" nodeType="afterEffect">
                                  <p:stCondLst>
                                    <p:cond delay="0"/>
                                  </p:stCondLst>
                                  <p:childTnLst>
                                    <p:set>
                                      <p:cBhvr>
                                        <p:cTn id="192" dur="1" fill="hold">
                                          <p:stCondLst>
                                            <p:cond delay="0"/>
                                          </p:stCondLst>
                                        </p:cTn>
                                        <p:tgtEl>
                                          <p:spTgt spid="377"/>
                                        </p:tgtEl>
                                        <p:attrNameLst>
                                          <p:attrName>style.visibility</p:attrName>
                                        </p:attrNameLst>
                                      </p:cBhvr>
                                      <p:to>
                                        <p:strVal val="hidden"/>
                                      </p:to>
                                    </p:set>
                                  </p:childTnLst>
                                </p:cTn>
                              </p:par>
                            </p:childTnLst>
                          </p:cTn>
                        </p:par>
                        <p:par>
                          <p:cTn id="193" fill="hold">
                            <p:stCondLst>
                              <p:cond delay="3500"/>
                            </p:stCondLst>
                            <p:childTnLst>
                              <p:par>
                                <p:cTn id="194" presetID="1" presetClass="exit" presetSubtype="0" fill="hold" nodeType="afterEffect">
                                  <p:stCondLst>
                                    <p:cond delay="0"/>
                                  </p:stCondLst>
                                  <p:childTnLst>
                                    <p:set>
                                      <p:cBhvr>
                                        <p:cTn id="195" dur="1" fill="hold">
                                          <p:stCondLst>
                                            <p:cond delay="0"/>
                                          </p:stCondLst>
                                        </p:cTn>
                                        <p:tgtEl>
                                          <p:spTgt spid="376"/>
                                        </p:tgtEl>
                                        <p:attrNameLst>
                                          <p:attrName>style.visibility</p:attrName>
                                        </p:attrNameLst>
                                      </p:cBhvr>
                                      <p:to>
                                        <p:strVal val="hidden"/>
                                      </p:to>
                                    </p:set>
                                  </p:childTnLst>
                                </p:cTn>
                              </p:par>
                            </p:childTnLst>
                          </p:cTn>
                        </p:par>
                        <p:par>
                          <p:cTn id="196" fill="hold">
                            <p:stCondLst>
                              <p:cond delay="3500"/>
                            </p:stCondLst>
                            <p:childTnLst>
                              <p:par>
                                <p:cTn id="197" presetID="1" presetClass="exit" presetSubtype="0" fill="hold" nodeType="afterEffect">
                                  <p:stCondLst>
                                    <p:cond delay="0"/>
                                  </p:stCondLst>
                                  <p:childTnLst>
                                    <p:set>
                                      <p:cBhvr>
                                        <p:cTn id="198" dur="1" fill="hold">
                                          <p:stCondLst>
                                            <p:cond delay="0"/>
                                          </p:stCondLst>
                                        </p:cTn>
                                        <p:tgtEl>
                                          <p:spTgt spid="375"/>
                                        </p:tgtEl>
                                        <p:attrNameLst>
                                          <p:attrName>style.visibility</p:attrName>
                                        </p:attrNameLst>
                                      </p:cBhvr>
                                      <p:to>
                                        <p:strVal val="hidden"/>
                                      </p:to>
                                    </p:set>
                                  </p:childTnLst>
                                </p:cTn>
                              </p:par>
                            </p:childTnLst>
                          </p:cTn>
                        </p:par>
                        <p:par>
                          <p:cTn id="199" fill="hold">
                            <p:stCondLst>
                              <p:cond delay="3500"/>
                            </p:stCondLst>
                            <p:childTnLst>
                              <p:par>
                                <p:cTn id="200" presetID="1" presetClass="exit" presetSubtype="0" fill="hold" nodeType="afterEffect">
                                  <p:stCondLst>
                                    <p:cond delay="0"/>
                                  </p:stCondLst>
                                  <p:childTnLst>
                                    <p:set>
                                      <p:cBhvr>
                                        <p:cTn id="201" dur="1" fill="hold">
                                          <p:stCondLst>
                                            <p:cond delay="0"/>
                                          </p:stCondLst>
                                        </p:cTn>
                                        <p:tgtEl>
                                          <p:spTgt spid="374"/>
                                        </p:tgtEl>
                                        <p:attrNameLst>
                                          <p:attrName>style.visibility</p:attrName>
                                        </p:attrNameLst>
                                      </p:cBhvr>
                                      <p:to>
                                        <p:strVal val="hidden"/>
                                      </p:to>
                                    </p:set>
                                  </p:childTnLst>
                                </p:cTn>
                              </p:par>
                            </p:childTnLst>
                          </p:cTn>
                        </p:par>
                        <p:par>
                          <p:cTn id="202" fill="hold">
                            <p:stCondLst>
                              <p:cond delay="3500"/>
                            </p:stCondLst>
                            <p:childTnLst>
                              <p:par>
                                <p:cTn id="203" presetID="1" presetClass="exit" presetSubtype="0" fill="hold" nodeType="afterEffect">
                                  <p:stCondLst>
                                    <p:cond delay="0"/>
                                  </p:stCondLst>
                                  <p:childTnLst>
                                    <p:set>
                                      <p:cBhvr>
                                        <p:cTn id="204" dur="1" fill="hold">
                                          <p:stCondLst>
                                            <p:cond delay="0"/>
                                          </p:stCondLst>
                                        </p:cTn>
                                        <p:tgtEl>
                                          <p:spTgt spid="373"/>
                                        </p:tgtEl>
                                        <p:attrNameLst>
                                          <p:attrName>style.visibility</p:attrName>
                                        </p:attrNameLst>
                                      </p:cBhvr>
                                      <p:to>
                                        <p:strVal val="hidden"/>
                                      </p:to>
                                    </p:set>
                                  </p:childTnLst>
                                </p:cTn>
                              </p:par>
                            </p:childTnLst>
                          </p:cTn>
                        </p:par>
                        <p:par>
                          <p:cTn id="205" fill="hold">
                            <p:stCondLst>
                              <p:cond delay="3500"/>
                            </p:stCondLst>
                            <p:childTnLst>
                              <p:par>
                                <p:cTn id="206" presetID="1" presetClass="exit" presetSubtype="0" fill="hold" nodeType="afterEffect">
                                  <p:stCondLst>
                                    <p:cond delay="0"/>
                                  </p:stCondLst>
                                  <p:childTnLst>
                                    <p:set>
                                      <p:cBhvr>
                                        <p:cTn id="207" dur="1" fill="hold">
                                          <p:stCondLst>
                                            <p:cond delay="0"/>
                                          </p:stCondLst>
                                        </p:cTn>
                                        <p:tgtEl>
                                          <p:spTgt spid="372"/>
                                        </p:tgtEl>
                                        <p:attrNameLst>
                                          <p:attrName>style.visibility</p:attrName>
                                        </p:attrNameLst>
                                      </p:cBhvr>
                                      <p:to>
                                        <p:strVal val="hidden"/>
                                      </p:to>
                                    </p:set>
                                  </p:childTnLst>
                                </p:cTn>
                              </p:par>
                            </p:childTnLst>
                          </p:cTn>
                        </p:par>
                        <p:par>
                          <p:cTn id="208" fill="hold">
                            <p:stCondLst>
                              <p:cond delay="3500"/>
                            </p:stCondLst>
                            <p:childTnLst>
                              <p:par>
                                <p:cTn id="209" presetID="1" presetClass="exit" presetSubtype="0" fill="hold" nodeType="afterEffect">
                                  <p:stCondLst>
                                    <p:cond delay="0"/>
                                  </p:stCondLst>
                                  <p:childTnLst>
                                    <p:set>
                                      <p:cBhvr>
                                        <p:cTn id="210" dur="1" fill="hold">
                                          <p:stCondLst>
                                            <p:cond delay="0"/>
                                          </p:stCondLst>
                                        </p:cTn>
                                        <p:tgtEl>
                                          <p:spTgt spid="371"/>
                                        </p:tgtEl>
                                        <p:attrNameLst>
                                          <p:attrName>style.visibility</p:attrName>
                                        </p:attrNameLst>
                                      </p:cBhvr>
                                      <p:to>
                                        <p:strVal val="hidden"/>
                                      </p:to>
                                    </p:set>
                                  </p:childTnLst>
                                </p:cTn>
                              </p:par>
                              <p:par>
                                <p:cTn id="211" presetID="1" presetClass="entr" presetSubtype="0" fill="hold" nodeType="withEffect">
                                  <p:stCondLst>
                                    <p:cond delay="0"/>
                                  </p:stCondLst>
                                  <p:childTnLst>
                                    <p:set>
                                      <p:cBhvr>
                                        <p:cTn id="212" dur="1" fill="hold">
                                          <p:stCondLst>
                                            <p:cond delay="0"/>
                                          </p:stCondLst>
                                        </p:cTn>
                                        <p:tgtEl>
                                          <p:spTgt spid="385"/>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386"/>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387"/>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388"/>
                                        </p:tgtEl>
                                        <p:attrNameLst>
                                          <p:attrName>style.visibility</p:attrName>
                                        </p:attrNameLst>
                                      </p:cBhvr>
                                      <p:to>
                                        <p:strVal val="visible"/>
                                      </p:to>
                                    </p:set>
                                  </p:childTnLst>
                                </p:cTn>
                              </p:par>
                            </p:childTnLst>
                          </p:cTn>
                        </p:par>
                        <p:par>
                          <p:cTn id="219" fill="hold">
                            <p:stCondLst>
                              <p:cond delay="3500"/>
                            </p:stCondLst>
                            <p:childTnLst>
                              <p:par>
                                <p:cTn id="220" presetID="10" presetClass="entr" presetSubtype="0" fill="hold" nodeType="afterEffect">
                                  <p:stCondLst>
                                    <p:cond delay="0"/>
                                  </p:stCondLst>
                                  <p:childTnLst>
                                    <p:set>
                                      <p:cBhvr>
                                        <p:cTn id="221" dur="1" fill="hold">
                                          <p:stCondLst>
                                            <p:cond delay="0"/>
                                          </p:stCondLst>
                                        </p:cTn>
                                        <p:tgtEl>
                                          <p:spTgt spid="389"/>
                                        </p:tgtEl>
                                        <p:attrNameLst>
                                          <p:attrName>style.visibility</p:attrName>
                                        </p:attrNameLst>
                                      </p:cBhvr>
                                      <p:to>
                                        <p:strVal val="visible"/>
                                      </p:to>
                                    </p:set>
                                    <p:animEffect transition="in" filter="fade">
                                      <p:cBhvr>
                                        <p:cTn id="222" dur="500"/>
                                        <p:tgtEl>
                                          <p:spTgt spid="389"/>
                                        </p:tgtEl>
                                      </p:cBhvr>
                                    </p:animEffect>
                                  </p:childTnLst>
                                </p:cTn>
                              </p:par>
                              <p:par>
                                <p:cTn id="223" presetID="10" presetClass="entr" presetSubtype="0" fill="hold" nodeType="withEffect">
                                  <p:stCondLst>
                                    <p:cond delay="0"/>
                                  </p:stCondLst>
                                  <p:childTnLst>
                                    <p:set>
                                      <p:cBhvr>
                                        <p:cTn id="224" dur="1" fill="hold">
                                          <p:stCondLst>
                                            <p:cond delay="0"/>
                                          </p:stCondLst>
                                        </p:cTn>
                                        <p:tgtEl>
                                          <p:spTgt spid="390"/>
                                        </p:tgtEl>
                                        <p:attrNameLst>
                                          <p:attrName>style.visibility</p:attrName>
                                        </p:attrNameLst>
                                      </p:cBhvr>
                                      <p:to>
                                        <p:strVal val="visible"/>
                                      </p:to>
                                    </p:set>
                                    <p:animEffect transition="in" filter="fade">
                                      <p:cBhvr>
                                        <p:cTn id="225" dur="500"/>
                                        <p:tgtEl>
                                          <p:spTgt spid="390"/>
                                        </p:tgtEl>
                                      </p:cBhvr>
                                    </p:animEffect>
                                  </p:childTnLst>
                                </p:cTn>
                              </p:par>
                              <p:par>
                                <p:cTn id="226" presetID="10" presetClass="entr" presetSubtype="0" fill="hold" nodeType="withEffect">
                                  <p:stCondLst>
                                    <p:cond delay="0"/>
                                  </p:stCondLst>
                                  <p:childTnLst>
                                    <p:set>
                                      <p:cBhvr>
                                        <p:cTn id="227" dur="1" fill="hold">
                                          <p:stCondLst>
                                            <p:cond delay="0"/>
                                          </p:stCondLst>
                                        </p:cTn>
                                        <p:tgtEl>
                                          <p:spTgt spid="391"/>
                                        </p:tgtEl>
                                        <p:attrNameLst>
                                          <p:attrName>style.visibility</p:attrName>
                                        </p:attrNameLst>
                                      </p:cBhvr>
                                      <p:to>
                                        <p:strVal val="visible"/>
                                      </p:to>
                                    </p:set>
                                    <p:animEffect transition="in" filter="fade">
                                      <p:cBhvr>
                                        <p:cTn id="228" dur="500"/>
                                        <p:tgtEl>
                                          <p:spTgt spid="391"/>
                                        </p:tgtEl>
                                      </p:cBhvr>
                                    </p:animEffect>
                                  </p:childTnLst>
                                </p:cTn>
                              </p:par>
                              <p:par>
                                <p:cTn id="229" presetID="10" presetClass="entr" presetSubtype="0" fill="hold" nodeType="withEffect">
                                  <p:stCondLst>
                                    <p:cond delay="0"/>
                                  </p:stCondLst>
                                  <p:childTnLst>
                                    <p:set>
                                      <p:cBhvr>
                                        <p:cTn id="230" dur="1" fill="hold">
                                          <p:stCondLst>
                                            <p:cond delay="0"/>
                                          </p:stCondLst>
                                        </p:cTn>
                                        <p:tgtEl>
                                          <p:spTgt spid="392"/>
                                        </p:tgtEl>
                                        <p:attrNameLst>
                                          <p:attrName>style.visibility</p:attrName>
                                        </p:attrNameLst>
                                      </p:cBhvr>
                                      <p:to>
                                        <p:strVal val="visible"/>
                                      </p:to>
                                    </p:set>
                                    <p:animEffect transition="in" filter="fade">
                                      <p:cBhvr>
                                        <p:cTn id="231" dur="500"/>
                                        <p:tgtEl>
                                          <p:spTgt spid="392"/>
                                        </p:tgtEl>
                                      </p:cBhvr>
                                    </p:animEffect>
                                  </p:childTnLst>
                                </p:cTn>
                              </p:par>
                              <p:par>
                                <p:cTn id="232" presetID="10" presetClass="entr" presetSubtype="0" fill="hold" nodeType="withEffect">
                                  <p:stCondLst>
                                    <p:cond delay="0"/>
                                  </p:stCondLst>
                                  <p:childTnLst>
                                    <p:set>
                                      <p:cBhvr>
                                        <p:cTn id="233" dur="1" fill="hold">
                                          <p:stCondLst>
                                            <p:cond delay="0"/>
                                          </p:stCondLst>
                                        </p:cTn>
                                        <p:tgtEl>
                                          <p:spTgt spid="395"/>
                                        </p:tgtEl>
                                        <p:attrNameLst>
                                          <p:attrName>style.visibility</p:attrName>
                                        </p:attrNameLst>
                                      </p:cBhvr>
                                      <p:to>
                                        <p:strVal val="visible"/>
                                      </p:to>
                                    </p:set>
                                    <p:animEffect transition="in" filter="fade">
                                      <p:cBhvr>
                                        <p:cTn id="234" dur="500"/>
                                        <p:tgtEl>
                                          <p:spTgt spid="395"/>
                                        </p:tgtEl>
                                      </p:cBhvr>
                                    </p:animEffect>
                                  </p:childTnLst>
                                </p:cTn>
                              </p:par>
                              <p:par>
                                <p:cTn id="235" presetID="10" presetClass="entr" presetSubtype="0" fill="hold" nodeType="withEffect">
                                  <p:stCondLst>
                                    <p:cond delay="0"/>
                                  </p:stCondLst>
                                  <p:childTnLst>
                                    <p:set>
                                      <p:cBhvr>
                                        <p:cTn id="236" dur="1" fill="hold">
                                          <p:stCondLst>
                                            <p:cond delay="0"/>
                                          </p:stCondLst>
                                        </p:cTn>
                                        <p:tgtEl>
                                          <p:spTgt spid="393"/>
                                        </p:tgtEl>
                                        <p:attrNameLst>
                                          <p:attrName>style.visibility</p:attrName>
                                        </p:attrNameLst>
                                      </p:cBhvr>
                                      <p:to>
                                        <p:strVal val="visible"/>
                                      </p:to>
                                    </p:set>
                                    <p:animEffect transition="in" filter="fade">
                                      <p:cBhvr>
                                        <p:cTn id="237" dur="500"/>
                                        <p:tgtEl>
                                          <p:spTgt spid="393"/>
                                        </p:tgtEl>
                                      </p:cBhvr>
                                    </p:animEffect>
                                  </p:childTnLst>
                                </p:cTn>
                              </p:par>
                              <p:par>
                                <p:cTn id="238" presetID="10" presetClass="entr" presetSubtype="0" fill="hold" nodeType="withEffect">
                                  <p:stCondLst>
                                    <p:cond delay="0"/>
                                  </p:stCondLst>
                                  <p:childTnLst>
                                    <p:set>
                                      <p:cBhvr>
                                        <p:cTn id="239" dur="1" fill="hold">
                                          <p:stCondLst>
                                            <p:cond delay="0"/>
                                          </p:stCondLst>
                                        </p:cTn>
                                        <p:tgtEl>
                                          <p:spTgt spid="394"/>
                                        </p:tgtEl>
                                        <p:attrNameLst>
                                          <p:attrName>style.visibility</p:attrName>
                                        </p:attrNameLst>
                                      </p:cBhvr>
                                      <p:to>
                                        <p:strVal val="visible"/>
                                      </p:to>
                                    </p:set>
                                    <p:animEffect transition="in" filter="fade">
                                      <p:cBhvr>
                                        <p:cTn id="240" dur="500"/>
                                        <p:tgtEl>
                                          <p:spTgt spid="394"/>
                                        </p:tgtEl>
                                      </p:cBhvr>
                                    </p:animEffect>
                                  </p:childTnLst>
                                </p:cTn>
                              </p:par>
                              <p:par>
                                <p:cTn id="241" presetID="10" presetClass="entr" presetSubtype="0" fill="hold" nodeType="withEffect">
                                  <p:stCondLst>
                                    <p:cond delay="0"/>
                                  </p:stCondLst>
                                  <p:childTnLst>
                                    <p:set>
                                      <p:cBhvr>
                                        <p:cTn id="242" dur="1" fill="hold">
                                          <p:stCondLst>
                                            <p:cond delay="0"/>
                                          </p:stCondLst>
                                        </p:cTn>
                                        <p:tgtEl>
                                          <p:spTgt spid="396"/>
                                        </p:tgtEl>
                                        <p:attrNameLst>
                                          <p:attrName>style.visibility</p:attrName>
                                        </p:attrNameLst>
                                      </p:cBhvr>
                                      <p:to>
                                        <p:strVal val="visible"/>
                                      </p:to>
                                    </p:set>
                                    <p:animEffect transition="in" filter="fade">
                                      <p:cBhvr>
                                        <p:cTn id="243" dur="500"/>
                                        <p:tgtEl>
                                          <p:spTgt spid="396"/>
                                        </p:tgtEl>
                                      </p:cBhvr>
                                    </p:animEffect>
                                  </p:childTnLst>
                                </p:cTn>
                              </p:par>
                            </p:childTnLst>
                          </p:cTn>
                        </p:par>
                        <p:par>
                          <p:cTn id="244" fill="hold">
                            <p:stCondLst>
                              <p:cond delay="4000"/>
                            </p:stCondLst>
                            <p:childTnLst>
                              <p:par>
                                <p:cTn id="245" presetID="35" presetClass="path" presetSubtype="0" accel="50000" decel="50000" fill="hold" nodeType="afterEffect">
                                  <p:stCondLst>
                                    <p:cond delay="0"/>
                                  </p:stCondLst>
                                  <p:childTnLst>
                                    <p:animMotion origin="layout" path="M -4.65662E-6 1.28461E-6 L -0.19211 0.31162 " pathEditMode="relative" rAng="0" ptsTypes="AA">
                                      <p:cBhvr>
                                        <p:cTn id="246" dur="750" fill="hold"/>
                                        <p:tgtEl>
                                          <p:spTgt spid="389"/>
                                        </p:tgtEl>
                                        <p:attrNameLst>
                                          <p:attrName>ppt_x</p:attrName>
                                          <p:attrName>ppt_y</p:attrName>
                                        </p:attrNameLst>
                                      </p:cBhvr>
                                      <p:rCtr x="-9612" y="15570"/>
                                    </p:animMotion>
                                  </p:childTnLst>
                                </p:cTn>
                              </p:par>
                              <p:par>
                                <p:cTn id="247" presetID="35" presetClass="path" presetSubtype="0" accel="50000" decel="50000" fill="hold" nodeType="withEffect">
                                  <p:stCondLst>
                                    <p:cond delay="0"/>
                                  </p:stCondLst>
                                  <p:childTnLst>
                                    <p:animMotion origin="layout" path="M -4.65662E-6 -1.09396E-6 L -0.44153 0.25307 " pathEditMode="relative" rAng="0" ptsTypes="AA">
                                      <p:cBhvr>
                                        <p:cTn id="248" dur="750" fill="hold"/>
                                        <p:tgtEl>
                                          <p:spTgt spid="390"/>
                                        </p:tgtEl>
                                        <p:attrNameLst>
                                          <p:attrName>ppt_x</p:attrName>
                                          <p:attrName>ppt_y</p:attrName>
                                        </p:attrNameLst>
                                      </p:cBhvr>
                                      <p:rCtr x="-22083" y="12642"/>
                                    </p:animMotion>
                                  </p:childTnLst>
                                </p:cTn>
                              </p:par>
                              <p:par>
                                <p:cTn id="249" presetID="35" presetClass="path" presetSubtype="0" accel="50000" decel="50000" fill="hold" nodeType="withEffect">
                                  <p:stCondLst>
                                    <p:cond delay="0"/>
                                  </p:stCondLst>
                                  <p:childTnLst>
                                    <p:animMotion origin="layout" path="M -4.60046E-6 -7.71675E-7 L -0.5314 0.23695 " pathEditMode="relative" rAng="0" ptsTypes="AA">
                                      <p:cBhvr>
                                        <p:cTn id="250" dur="750" fill="hold"/>
                                        <p:tgtEl>
                                          <p:spTgt spid="391"/>
                                        </p:tgtEl>
                                        <p:attrNameLst>
                                          <p:attrName>ppt_x</p:attrName>
                                          <p:attrName>ppt_y</p:attrName>
                                        </p:attrNameLst>
                                      </p:cBhvr>
                                      <p:rCtr x="-26359" y="11779"/>
                                    </p:animMotion>
                                  </p:childTnLst>
                                </p:cTn>
                              </p:par>
                              <p:par>
                                <p:cTn id="251" presetID="35" presetClass="path" presetSubtype="0" accel="50000" decel="50000" fill="hold" nodeType="withEffect">
                                  <p:stCondLst>
                                    <p:cond delay="0"/>
                                  </p:stCondLst>
                                  <p:childTnLst>
                                    <p:animMotion origin="layout" path="M -4.65662E-6 -3.85384E-6 L -0.26116 0.39628 " pathEditMode="relative" rAng="0" ptsTypes="AA">
                                      <p:cBhvr>
                                        <p:cTn id="252" dur="750" fill="hold"/>
                                        <p:tgtEl>
                                          <p:spTgt spid="392"/>
                                        </p:tgtEl>
                                        <p:attrNameLst>
                                          <p:attrName>ppt_x</p:attrName>
                                          <p:attrName>ppt_y</p:attrName>
                                        </p:attrNameLst>
                                      </p:cBhvr>
                                      <p:rCtr x="-13058" y="19814"/>
                                    </p:animMotion>
                                  </p:childTnLst>
                                </p:cTn>
                              </p:par>
                              <p:par>
                                <p:cTn id="253" presetID="35" presetClass="path" presetSubtype="0" accel="50000" decel="50000" fill="hold" nodeType="withEffect">
                                  <p:stCondLst>
                                    <p:cond delay="0"/>
                                  </p:stCondLst>
                                  <p:childTnLst>
                                    <p:animMotion origin="layout" path="M -4.65662E-6 -6.49115E-7 L -0.13275 0.01521 " pathEditMode="relative" rAng="0" ptsTypes="AA">
                                      <p:cBhvr>
                                        <p:cTn id="254" dur="750" fill="hold"/>
                                        <p:tgtEl>
                                          <p:spTgt spid="395"/>
                                        </p:tgtEl>
                                        <p:attrNameLst>
                                          <p:attrName>ppt_x</p:attrName>
                                          <p:attrName>ppt_y</p:attrName>
                                        </p:attrNameLst>
                                      </p:cBhvr>
                                      <p:rCtr x="-6638" y="749"/>
                                    </p:animMotion>
                                  </p:childTnLst>
                                </p:cTn>
                              </p:par>
                              <p:par>
                                <p:cTn id="255" presetID="35" presetClass="path" presetSubtype="0" accel="50000" decel="50000" fill="hold" nodeType="withEffect">
                                  <p:stCondLst>
                                    <p:cond delay="0"/>
                                  </p:stCondLst>
                                  <p:childTnLst>
                                    <p:animMotion origin="layout" path="M -4.65662E-6 -3.85837E-7 L -0.10416 -0.09487 " pathEditMode="relative" rAng="0" ptsTypes="AA">
                                      <p:cBhvr>
                                        <p:cTn id="256" dur="750" fill="hold"/>
                                        <p:tgtEl>
                                          <p:spTgt spid="393"/>
                                        </p:tgtEl>
                                        <p:attrNameLst>
                                          <p:attrName>ppt_x</p:attrName>
                                          <p:attrName>ppt_y</p:attrName>
                                        </p:attrNameLst>
                                      </p:cBhvr>
                                      <p:rCtr x="-5208" y="-4744"/>
                                    </p:animMotion>
                                  </p:childTnLst>
                                </p:cTn>
                              </p:par>
                              <p:par>
                                <p:cTn id="257" presetID="35" presetClass="path" presetSubtype="0" accel="50000" decel="50000" fill="hold" nodeType="withEffect">
                                  <p:stCondLst>
                                    <p:cond delay="0"/>
                                  </p:stCondLst>
                                  <p:childTnLst>
                                    <p:animMotion origin="layout" path="M -4.65662E-6 -3.08216E-6 L -0.22121 0.01703 " pathEditMode="relative" rAng="0" ptsTypes="AA">
                                      <p:cBhvr>
                                        <p:cTn id="258" dur="750" fill="hold"/>
                                        <p:tgtEl>
                                          <p:spTgt spid="394"/>
                                        </p:tgtEl>
                                        <p:attrNameLst>
                                          <p:attrName>ppt_x</p:attrName>
                                          <p:attrName>ppt_y</p:attrName>
                                        </p:attrNameLst>
                                      </p:cBhvr>
                                      <p:rCtr x="-11067" y="840"/>
                                    </p:animMotion>
                                  </p:childTnLst>
                                </p:cTn>
                              </p:par>
                              <p:par>
                                <p:cTn id="259" presetID="35" presetClass="path" presetSubtype="0" accel="50000" decel="50000" fill="hold" nodeType="withEffect">
                                  <p:stCondLst>
                                    <p:cond delay="0"/>
                                  </p:stCondLst>
                                  <p:childTnLst>
                                    <p:animMotion origin="layout" path="M -4.65662E-6 -5.26555E-7 L -0.47064 0.24058 " pathEditMode="relative" rAng="0" ptsTypes="AA">
                                      <p:cBhvr>
                                        <p:cTn id="260" dur="750" fill="hold"/>
                                        <p:tgtEl>
                                          <p:spTgt spid="396"/>
                                        </p:tgtEl>
                                        <p:attrNameLst>
                                          <p:attrName>ppt_x</p:attrName>
                                          <p:attrName>ppt_y</p:attrName>
                                        </p:attrNameLst>
                                      </p:cBhvr>
                                      <p:rCtr x="-23538" y="12029"/>
                                    </p:animMotion>
                                  </p:childTnLst>
                                </p:cTn>
                              </p:par>
                            </p:childTnLst>
                          </p:cTn>
                        </p:par>
                        <p:par>
                          <p:cTn id="261" fill="hold">
                            <p:stCondLst>
                              <p:cond delay="4750"/>
                            </p:stCondLst>
                            <p:childTnLst>
                              <p:par>
                                <p:cTn id="262" presetID="10" presetClass="entr" presetSubtype="0" fill="hold" nodeType="afterEffect">
                                  <p:stCondLst>
                                    <p:cond delay="0"/>
                                  </p:stCondLst>
                                  <p:childTnLst>
                                    <p:set>
                                      <p:cBhvr>
                                        <p:cTn id="263" dur="1" fill="hold">
                                          <p:stCondLst>
                                            <p:cond delay="0"/>
                                          </p:stCondLst>
                                        </p:cTn>
                                        <p:tgtEl>
                                          <p:spTgt spid="2"/>
                                        </p:tgtEl>
                                        <p:attrNameLst>
                                          <p:attrName>style.visibility</p:attrName>
                                        </p:attrNameLst>
                                      </p:cBhvr>
                                      <p:to>
                                        <p:strVal val="visible"/>
                                      </p:to>
                                    </p:set>
                                    <p:animEffect transition="in" filter="fade">
                                      <p:cBhvr>
                                        <p:cTn id="2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21088" y="51907"/>
            <a:ext cx="9104233" cy="8047605"/>
            <a:chOff x="2521088" y="51907"/>
            <a:chExt cx="9104233" cy="8047605"/>
          </a:xfrm>
        </p:grpSpPr>
        <p:cxnSp>
          <p:nvCxnSpPr>
            <p:cNvPr id="581" name="Straight Connector 580"/>
            <p:cNvCxnSpPr/>
            <p:nvPr/>
          </p:nvCxnSpPr>
          <p:spPr>
            <a:xfrm flipV="1">
              <a:off x="7403550" y="3141830"/>
              <a:ext cx="1604256" cy="294270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82" name="Group 581"/>
            <p:cNvGrpSpPr/>
            <p:nvPr/>
          </p:nvGrpSpPr>
          <p:grpSpPr>
            <a:xfrm>
              <a:off x="2873046" y="881776"/>
              <a:ext cx="7878022" cy="5176598"/>
              <a:chOff x="1924050" y="248720"/>
              <a:chExt cx="7878022" cy="5176598"/>
            </a:xfrm>
          </p:grpSpPr>
          <p:cxnSp>
            <p:nvCxnSpPr>
              <p:cNvPr id="583" name="Straight Connector 582"/>
              <p:cNvCxnSpPr/>
              <p:nvPr/>
            </p:nvCxnSpPr>
            <p:spPr>
              <a:xfrm flipH="1" flipV="1">
                <a:off x="7771825" y="248720"/>
                <a:ext cx="344461" cy="204099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a:endCxn id="647" idx="2"/>
              </p:cNvCxnSpPr>
              <p:nvPr/>
            </p:nvCxnSpPr>
            <p:spPr>
              <a:xfrm flipV="1">
                <a:off x="8117206" y="627150"/>
                <a:ext cx="386225" cy="1668001"/>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flipV="1">
                <a:off x="8127605" y="949980"/>
                <a:ext cx="984673" cy="133973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a:endCxn id="641" idx="2"/>
              </p:cNvCxnSpPr>
              <p:nvPr/>
            </p:nvCxnSpPr>
            <p:spPr>
              <a:xfrm flipV="1">
                <a:off x="8112952" y="1323488"/>
                <a:ext cx="1689120" cy="98778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flipH="1" flipV="1">
                <a:off x="4807749" y="1656700"/>
                <a:ext cx="1778190" cy="251396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H="1" flipV="1">
                <a:off x="5432553" y="1982207"/>
                <a:ext cx="1146613" cy="218659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9" name="Straight Connector 588"/>
              <p:cNvCxnSpPr/>
              <p:nvPr/>
            </p:nvCxnSpPr>
            <p:spPr>
              <a:xfrm flipH="1" flipV="1">
                <a:off x="6024016" y="2135598"/>
                <a:ext cx="552574" cy="2031696"/>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0" name="Straight Connector 589"/>
              <p:cNvCxnSpPr/>
              <p:nvPr/>
            </p:nvCxnSpPr>
            <p:spPr>
              <a:xfrm flipV="1">
                <a:off x="6574209" y="2660856"/>
                <a:ext cx="150241" cy="150405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flipH="1" flipV="1">
                <a:off x="2555081" y="3433763"/>
                <a:ext cx="142451" cy="141695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flipH="1" flipV="1">
                <a:off x="1924050" y="3117056"/>
                <a:ext cx="773483" cy="173127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flipV="1">
                <a:off x="2692770" y="3759994"/>
                <a:ext cx="486199" cy="10907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flipH="1" flipV="1">
                <a:off x="3819525" y="4088606"/>
                <a:ext cx="58489" cy="133519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5" name="Straight Connector 594"/>
              <p:cNvCxnSpPr/>
              <p:nvPr/>
            </p:nvCxnSpPr>
            <p:spPr>
              <a:xfrm flipV="1">
                <a:off x="3869107" y="4441031"/>
                <a:ext cx="600499" cy="982769"/>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flipV="1">
                <a:off x="3872743" y="4781550"/>
                <a:ext cx="1242182" cy="64376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97" name="Straight Connector 596"/>
            <p:cNvCxnSpPr/>
            <p:nvPr/>
          </p:nvCxnSpPr>
          <p:spPr>
            <a:xfrm flipH="1" flipV="1">
              <a:off x="7994321" y="4976456"/>
              <a:ext cx="900256" cy="37294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flipH="1">
              <a:off x="4120821" y="5354512"/>
              <a:ext cx="4775731" cy="177569"/>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flipH="1">
              <a:off x="7721271" y="5754331"/>
              <a:ext cx="1155701" cy="56832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flipH="1" flipV="1">
              <a:off x="5282872" y="6151206"/>
              <a:ext cx="1355724" cy="171450"/>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1" name="Straight Connector 600"/>
            <p:cNvCxnSpPr/>
            <p:nvPr/>
          </p:nvCxnSpPr>
          <p:spPr>
            <a:xfrm flipH="1" flipV="1">
              <a:off x="4120822" y="5547956"/>
              <a:ext cx="2524124" cy="752475"/>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2" name="Straight Connector 601"/>
            <p:cNvCxnSpPr/>
            <p:nvPr/>
          </p:nvCxnSpPr>
          <p:spPr>
            <a:xfrm flipH="1">
              <a:off x="4365795" y="5805131"/>
              <a:ext cx="4593726" cy="2294381"/>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flipH="1">
              <a:off x="5289221" y="5354512"/>
              <a:ext cx="3607331" cy="777644"/>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p:nvPr/>
          </p:nvCxnSpPr>
          <p:spPr>
            <a:xfrm flipH="1">
              <a:off x="3948843" y="6494106"/>
              <a:ext cx="2832628" cy="136164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V="1">
              <a:off x="7349796" y="5139728"/>
              <a:ext cx="128866" cy="944803"/>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V="1">
              <a:off x="8896551" y="3123351"/>
              <a:ext cx="111255" cy="2231162"/>
            </a:xfrm>
            <a:prstGeom prst="line">
              <a:avLst/>
            </a:prstGeom>
            <a:ln w="38100">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07" name="Group 606"/>
            <p:cNvGrpSpPr/>
            <p:nvPr/>
          </p:nvGrpSpPr>
          <p:grpSpPr>
            <a:xfrm>
              <a:off x="2521088" y="51907"/>
              <a:ext cx="9104233" cy="5513081"/>
              <a:chOff x="2521088" y="51907"/>
              <a:chExt cx="9104233" cy="5513081"/>
            </a:xfrm>
          </p:grpSpPr>
          <p:grpSp>
            <p:nvGrpSpPr>
              <p:cNvPr id="608" name="Group 607"/>
              <p:cNvGrpSpPr/>
              <p:nvPr/>
            </p:nvGrpSpPr>
            <p:grpSpPr>
              <a:xfrm>
                <a:off x="2521088" y="2886163"/>
                <a:ext cx="4375352" cy="2678825"/>
                <a:chOff x="1643383" y="2234457"/>
                <a:chExt cx="4375352" cy="2678825"/>
              </a:xfrm>
            </p:grpSpPr>
            <p:sp>
              <p:nvSpPr>
                <p:cNvPr id="681" name="Oval 680"/>
                <p:cNvSpPr/>
                <p:nvPr/>
              </p:nvSpPr>
              <p:spPr bwMode="auto">
                <a:xfrm>
                  <a:off x="3080754" y="2729763"/>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2" name="Oval 681"/>
                <p:cNvSpPr/>
                <p:nvPr/>
              </p:nvSpPr>
              <p:spPr bwMode="auto">
                <a:xfrm>
                  <a:off x="3385754" y="293033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3" name="Oval 682"/>
                <p:cNvSpPr/>
                <p:nvPr/>
              </p:nvSpPr>
              <p:spPr bwMode="auto">
                <a:xfrm>
                  <a:off x="5455262" y="397052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4" name="Oval 683"/>
                <p:cNvSpPr/>
                <p:nvPr/>
              </p:nvSpPr>
              <p:spPr bwMode="auto">
                <a:xfrm>
                  <a:off x="4208368" y="3277245"/>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5" name="Oval 684"/>
                <p:cNvSpPr/>
                <p:nvPr/>
              </p:nvSpPr>
              <p:spPr bwMode="auto">
                <a:xfrm>
                  <a:off x="2940811" y="2687114"/>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6" name="Parallelogram 685"/>
                <p:cNvSpPr/>
                <p:nvPr/>
              </p:nvSpPr>
              <p:spPr bwMode="auto">
                <a:xfrm rot="20019349">
                  <a:off x="2027097" y="2618398"/>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7" name="Parallelogram 686"/>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8" name="Parallelogram 687"/>
                <p:cNvSpPr/>
                <p:nvPr/>
              </p:nvSpPr>
              <p:spPr bwMode="auto">
                <a:xfrm rot="12464147">
                  <a:off x="1768098" y="223445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89"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0" name="Parallelogram 689"/>
                <p:cNvSpPr/>
                <p:nvPr/>
              </p:nvSpPr>
              <p:spPr bwMode="auto">
                <a:xfrm rot="20019349">
                  <a:off x="2655616" y="293344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91" name="Parallelogram 690"/>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92" name="Parallelogram 691"/>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693" name="Group 692"/>
                <p:cNvGrpSpPr/>
                <p:nvPr/>
              </p:nvGrpSpPr>
              <p:grpSpPr>
                <a:xfrm>
                  <a:off x="2588892" y="2674315"/>
                  <a:ext cx="440304" cy="202234"/>
                  <a:chOff x="5452189" y="4379523"/>
                  <a:chExt cx="273051" cy="125413"/>
                </a:xfrm>
              </p:grpSpPr>
              <p:sp>
                <p:nvSpPr>
                  <p:cNvPr id="72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694" name="Parallelogram 693"/>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95" name="Parallelogram 694"/>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96" name="Parallelogram 695"/>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97"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8" name="Parallelogram 697"/>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99" name="Parallelogram 698"/>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00" name="Parallelogram 699"/>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701" name="Group 700"/>
                <p:cNvGrpSpPr/>
                <p:nvPr/>
              </p:nvGrpSpPr>
              <p:grpSpPr>
                <a:xfrm>
                  <a:off x="3869242" y="3340803"/>
                  <a:ext cx="440304" cy="202234"/>
                  <a:chOff x="5452189" y="4379523"/>
                  <a:chExt cx="273051" cy="125413"/>
                </a:xfrm>
              </p:grpSpPr>
              <p:sp>
                <p:nvSpPr>
                  <p:cNvPr id="72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702" name="Parallelogram 701"/>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03" name="Parallelogram 702"/>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04" name="Parallelogram 703"/>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05"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6" name="Parallelogram 705"/>
                <p:cNvSpPr/>
                <p:nvPr/>
              </p:nvSpPr>
              <p:spPr bwMode="auto">
                <a:xfrm rot="20019349">
                  <a:off x="5220784" y="4279612"/>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07" name="Parallelogram 706"/>
                <p:cNvSpPr/>
                <p:nvPr/>
              </p:nvSpPr>
              <p:spPr bwMode="auto">
                <a:xfrm rot="5400000">
                  <a:off x="4751479" y="4292699"/>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08" name="Parallelogram 707"/>
                <p:cNvSpPr/>
                <p:nvPr/>
              </p:nvSpPr>
              <p:spPr bwMode="auto">
                <a:xfrm rot="12464147">
                  <a:off x="4961785" y="3895671"/>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709" name="Group 708"/>
                <p:cNvGrpSpPr/>
                <p:nvPr/>
              </p:nvGrpSpPr>
              <p:grpSpPr>
                <a:xfrm>
                  <a:off x="5141353" y="4022433"/>
                  <a:ext cx="440304" cy="202234"/>
                  <a:chOff x="5452189" y="4379523"/>
                  <a:chExt cx="273051" cy="125413"/>
                </a:xfrm>
              </p:grpSpPr>
              <p:sp>
                <p:nvSpPr>
                  <p:cNvPr id="71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710" name="Group 709"/>
                <p:cNvGrpSpPr/>
                <p:nvPr/>
              </p:nvGrpSpPr>
              <p:grpSpPr>
                <a:xfrm>
                  <a:off x="1643383" y="2631695"/>
                  <a:ext cx="3777540" cy="2131424"/>
                  <a:chOff x="2005938" y="2388260"/>
                  <a:chExt cx="3777540" cy="2131424"/>
                </a:xfrm>
              </p:grpSpPr>
              <p:pic>
                <p:nvPicPr>
                  <p:cNvPr id="711"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8756" y="3374214"/>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5645" y="37278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1978" y="4051371"/>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240" y="30504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897" y="27073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938" y="2388260"/>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09" name="Group 608"/>
              <p:cNvGrpSpPr/>
              <p:nvPr/>
            </p:nvGrpSpPr>
            <p:grpSpPr>
              <a:xfrm>
                <a:off x="5382880" y="1403382"/>
                <a:ext cx="3087976" cy="2021767"/>
                <a:chOff x="3646304" y="1277592"/>
                <a:chExt cx="3087976" cy="2021767"/>
              </a:xfrm>
            </p:grpSpPr>
            <p:sp>
              <p:nvSpPr>
                <p:cNvPr id="652" name="Parallelogram 651"/>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3" name="Parallelogram 652"/>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4" name="Parallelogram 653"/>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655" name="Group 654"/>
                <p:cNvGrpSpPr/>
                <p:nvPr/>
              </p:nvGrpSpPr>
              <p:grpSpPr>
                <a:xfrm>
                  <a:off x="3952904" y="1402405"/>
                  <a:ext cx="440304" cy="202234"/>
                  <a:chOff x="5452189" y="4379523"/>
                  <a:chExt cx="273051" cy="125413"/>
                </a:xfrm>
              </p:grpSpPr>
              <p:sp>
                <p:nvSpPr>
                  <p:cNvPr id="67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656" name="Parallelogram 655"/>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7" name="Parallelogram 656"/>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8" name="Parallelogram 657"/>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9"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0" name="Parallelogram 659"/>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61" name="Parallelogram 660"/>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62" name="Parallelogram 661"/>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663" name="Group 662"/>
                <p:cNvGrpSpPr/>
                <p:nvPr/>
              </p:nvGrpSpPr>
              <p:grpSpPr>
                <a:xfrm>
                  <a:off x="5233254" y="2068893"/>
                  <a:ext cx="440304" cy="202234"/>
                  <a:chOff x="5452189" y="4379523"/>
                  <a:chExt cx="273051" cy="125413"/>
                </a:xfrm>
              </p:grpSpPr>
              <p:sp>
                <p:nvSpPr>
                  <p:cNvPr id="67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664" name="Parallelogram 663"/>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65" name="Parallelogram 664"/>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66" name="Parallelogram 665"/>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67"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668" name="Group 667"/>
                <p:cNvGrpSpPr/>
                <p:nvPr/>
              </p:nvGrpSpPr>
              <p:grpSpPr>
                <a:xfrm>
                  <a:off x="3646304" y="1660855"/>
                  <a:ext cx="2501381" cy="1484179"/>
                  <a:chOff x="3646304" y="1660855"/>
                  <a:chExt cx="2501381" cy="1484179"/>
                </a:xfrm>
              </p:grpSpPr>
              <p:pic>
                <p:nvPicPr>
                  <p:cNvPr id="669"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1422" y="267037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3846" y="234770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5622" y="200352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6304" y="166085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0" name="Group 609"/>
              <p:cNvGrpSpPr/>
              <p:nvPr/>
            </p:nvGrpSpPr>
            <p:grpSpPr>
              <a:xfrm>
                <a:off x="8593988" y="51907"/>
                <a:ext cx="3031333" cy="2017274"/>
                <a:chOff x="5316714" y="582125"/>
                <a:chExt cx="3031333" cy="2017274"/>
              </a:xfrm>
            </p:grpSpPr>
            <p:grpSp>
              <p:nvGrpSpPr>
                <p:cNvPr id="611" name="Group 610"/>
                <p:cNvGrpSpPr/>
                <p:nvPr/>
              </p:nvGrpSpPr>
              <p:grpSpPr>
                <a:xfrm>
                  <a:off x="5329515" y="582125"/>
                  <a:ext cx="1101832" cy="1017610"/>
                  <a:chOff x="793666" y="4918486"/>
                  <a:chExt cx="884240" cy="810380"/>
                </a:xfrm>
              </p:grpSpPr>
              <p:sp>
                <p:nvSpPr>
                  <p:cNvPr id="649" name="Parallelogram 648"/>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0" name="Parallelogram 649"/>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51" name="Parallelogram 650"/>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612" name="Group 611"/>
                <p:cNvGrpSpPr/>
                <p:nvPr/>
              </p:nvGrpSpPr>
              <p:grpSpPr>
                <a:xfrm>
                  <a:off x="5947574" y="885451"/>
                  <a:ext cx="1101832" cy="1017610"/>
                  <a:chOff x="793666" y="4918486"/>
                  <a:chExt cx="884240" cy="810380"/>
                </a:xfrm>
              </p:grpSpPr>
              <p:sp>
                <p:nvSpPr>
                  <p:cNvPr id="646" name="Parallelogram 645"/>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47" name="Parallelogram 646"/>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48" name="Parallelogram 647"/>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613" name="Group 612"/>
                <p:cNvGrpSpPr/>
                <p:nvPr/>
              </p:nvGrpSpPr>
              <p:grpSpPr>
                <a:xfrm>
                  <a:off x="6601428" y="1240573"/>
                  <a:ext cx="1101832" cy="1017610"/>
                  <a:chOff x="793666" y="4918486"/>
                  <a:chExt cx="884240" cy="810380"/>
                </a:xfrm>
              </p:grpSpPr>
              <p:sp>
                <p:nvSpPr>
                  <p:cNvPr id="643" name="Parallelogram 642"/>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44" name="Parallelogram 643"/>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45" name="Parallelogram 644"/>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614" name="Group 613"/>
                <p:cNvGrpSpPr/>
                <p:nvPr/>
              </p:nvGrpSpPr>
              <p:grpSpPr>
                <a:xfrm>
                  <a:off x="7246215" y="1581789"/>
                  <a:ext cx="1101832" cy="1017610"/>
                  <a:chOff x="793666" y="4918486"/>
                  <a:chExt cx="884240" cy="810380"/>
                </a:xfrm>
              </p:grpSpPr>
              <p:sp>
                <p:nvSpPr>
                  <p:cNvPr id="640" name="Parallelogram 63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41" name="Parallelogram 64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42" name="Parallelogram 64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615" name="Group 614"/>
                <p:cNvGrpSpPr/>
                <p:nvPr/>
              </p:nvGrpSpPr>
              <p:grpSpPr>
                <a:xfrm>
                  <a:off x="5316714" y="986101"/>
                  <a:ext cx="2401311" cy="1465723"/>
                  <a:chOff x="5316714" y="986101"/>
                  <a:chExt cx="2401311" cy="1465723"/>
                </a:xfrm>
              </p:grpSpPr>
              <p:pic>
                <p:nvPicPr>
                  <p:cNvPr id="63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1491" y="1995290"/>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761" y="16530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7651" y="1288684"/>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6" name="Group 615"/>
                <p:cNvGrpSpPr/>
                <p:nvPr/>
              </p:nvGrpSpPr>
              <p:grpSpPr>
                <a:xfrm>
                  <a:off x="5566672" y="706938"/>
                  <a:ext cx="440304" cy="202234"/>
                  <a:chOff x="5452189" y="4379523"/>
                  <a:chExt cx="273051" cy="125413"/>
                </a:xfrm>
              </p:grpSpPr>
              <p:sp>
                <p:nvSpPr>
                  <p:cNvPr id="63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617" name="Group 616"/>
                <p:cNvGrpSpPr/>
                <p:nvPr/>
              </p:nvGrpSpPr>
              <p:grpSpPr>
                <a:xfrm>
                  <a:off x="6172024" y="1012213"/>
                  <a:ext cx="440304" cy="202234"/>
                  <a:chOff x="5452189" y="4379523"/>
                  <a:chExt cx="273051" cy="125413"/>
                </a:xfrm>
              </p:grpSpPr>
              <p:sp>
                <p:nvSpPr>
                  <p:cNvPr id="62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618" name="Group 617"/>
                <p:cNvGrpSpPr/>
                <p:nvPr/>
              </p:nvGrpSpPr>
              <p:grpSpPr>
                <a:xfrm>
                  <a:off x="6847022" y="1373426"/>
                  <a:ext cx="440304" cy="202234"/>
                  <a:chOff x="5452189" y="4379523"/>
                  <a:chExt cx="273051" cy="125413"/>
                </a:xfrm>
              </p:grpSpPr>
              <p:sp>
                <p:nvSpPr>
                  <p:cNvPr id="62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619" name="Group 618"/>
                <p:cNvGrpSpPr/>
                <p:nvPr/>
              </p:nvGrpSpPr>
              <p:grpSpPr>
                <a:xfrm>
                  <a:off x="7491809" y="1714642"/>
                  <a:ext cx="440304" cy="202234"/>
                  <a:chOff x="5452189" y="4379523"/>
                  <a:chExt cx="273051" cy="125413"/>
                </a:xfrm>
              </p:grpSpPr>
              <p:sp>
                <p:nvSpPr>
                  <p:cNvPr id="62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pic>
          <p:nvPicPr>
            <p:cNvPr id="729" name="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024" y="5149536"/>
              <a:ext cx="1371600" cy="811924"/>
            </a:xfrm>
            <a:prstGeom prst="rect">
              <a:avLst/>
            </a:prstGeom>
          </p:spPr>
        </p:pic>
        <p:pic>
          <p:nvPicPr>
            <p:cNvPr id="730" name="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376" y="5941336"/>
              <a:ext cx="1371600" cy="811924"/>
            </a:xfrm>
            <a:prstGeom prst="rect">
              <a:avLst/>
            </a:prstGeom>
          </p:spPr>
        </p:pic>
        <p:pic>
          <p:nvPicPr>
            <p:cNvPr id="731" name="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009" y="5126252"/>
              <a:ext cx="1347014" cy="797371"/>
            </a:xfrm>
            <a:prstGeom prst="rect">
              <a:avLst/>
            </a:prstGeom>
          </p:spPr>
        </p:pic>
        <p:pic>
          <p:nvPicPr>
            <p:cNvPr id="732" name="Picture 7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155" y="5708308"/>
              <a:ext cx="1347014" cy="797371"/>
            </a:xfrm>
            <a:prstGeom prst="rect">
              <a:avLst/>
            </a:prstGeom>
          </p:spPr>
        </p:pic>
        <p:pic>
          <p:nvPicPr>
            <p:cNvPr id="733" name="Picture 7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7487" y="4438203"/>
              <a:ext cx="1347014" cy="797371"/>
            </a:xfrm>
            <a:prstGeom prst="rect">
              <a:avLst/>
            </a:prstGeom>
          </p:spPr>
        </p:pic>
        <p:pic>
          <p:nvPicPr>
            <p:cNvPr id="734" name="Picture 7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0650" y="2618971"/>
              <a:ext cx="1347014" cy="797371"/>
            </a:xfrm>
            <a:prstGeom prst="rect">
              <a:avLst/>
            </a:prstGeom>
          </p:spPr>
        </p:pic>
        <p:pic>
          <p:nvPicPr>
            <p:cNvPr id="735" name="Picture 7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5084" y="5600046"/>
              <a:ext cx="1154600" cy="562909"/>
            </a:xfrm>
            <a:prstGeom prst="rect">
              <a:avLst/>
            </a:prstGeom>
          </p:spPr>
        </p:pic>
        <p:pic>
          <p:nvPicPr>
            <p:cNvPr id="736" name="Picture 7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774" y="5011800"/>
              <a:ext cx="1154600" cy="562909"/>
            </a:xfrm>
            <a:prstGeom prst="rect">
              <a:avLst/>
            </a:prstGeom>
          </p:spPr>
        </p:pic>
        <p:pic>
          <p:nvPicPr>
            <p:cNvPr id="737" name="Picture 7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049" y="4337841"/>
              <a:ext cx="1154600" cy="562909"/>
            </a:xfrm>
            <a:prstGeom prst="rect">
              <a:avLst/>
            </a:prstGeom>
          </p:spPr>
        </p:pic>
        <p:pic>
          <p:nvPicPr>
            <p:cNvPr id="738" name="Picture 7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5324" y="2409684"/>
              <a:ext cx="1154600" cy="562909"/>
            </a:xfrm>
            <a:prstGeom prst="rect">
              <a:avLst/>
            </a:prstGeom>
          </p:spPr>
        </p:pic>
        <p:grpSp>
          <p:nvGrpSpPr>
            <p:cNvPr id="739" name="Group 738"/>
            <p:cNvGrpSpPr/>
            <p:nvPr/>
          </p:nvGrpSpPr>
          <p:grpSpPr>
            <a:xfrm>
              <a:off x="4675204" y="4800945"/>
              <a:ext cx="5146907" cy="1822991"/>
              <a:chOff x="4675204" y="4800945"/>
              <a:chExt cx="5146907" cy="1822991"/>
            </a:xfrm>
          </p:grpSpPr>
          <p:grpSp>
            <p:nvGrpSpPr>
              <p:cNvPr id="740" name="Group 739"/>
              <p:cNvGrpSpPr/>
              <p:nvPr/>
            </p:nvGrpSpPr>
            <p:grpSpPr>
              <a:xfrm>
                <a:off x="4675204" y="4800945"/>
                <a:ext cx="4872651" cy="1822991"/>
                <a:chOff x="4675204" y="4800945"/>
                <a:chExt cx="4872651" cy="1822991"/>
              </a:xfrm>
            </p:grpSpPr>
            <p:grpSp>
              <p:nvGrpSpPr>
                <p:cNvPr id="742" name="Group 741"/>
                <p:cNvGrpSpPr/>
                <p:nvPr/>
              </p:nvGrpSpPr>
              <p:grpSpPr>
                <a:xfrm>
                  <a:off x="4675204" y="4800945"/>
                  <a:ext cx="4872651" cy="1716763"/>
                  <a:chOff x="4675204" y="4800945"/>
                  <a:chExt cx="4872651" cy="1716763"/>
                </a:xfrm>
              </p:grpSpPr>
              <p:grpSp>
                <p:nvGrpSpPr>
                  <p:cNvPr id="744" name="Group 743"/>
                  <p:cNvGrpSpPr/>
                  <p:nvPr/>
                </p:nvGrpSpPr>
                <p:grpSpPr>
                  <a:xfrm>
                    <a:off x="4675204" y="4800945"/>
                    <a:ext cx="4872651" cy="1430558"/>
                    <a:chOff x="4675204" y="4800945"/>
                    <a:chExt cx="4872651" cy="1430558"/>
                  </a:xfrm>
                </p:grpSpPr>
                <p:grpSp>
                  <p:nvGrpSpPr>
                    <p:cNvPr id="747" name="Group 746"/>
                    <p:cNvGrpSpPr/>
                    <p:nvPr/>
                  </p:nvGrpSpPr>
                  <p:grpSpPr>
                    <a:xfrm>
                      <a:off x="4675204" y="4800945"/>
                      <a:ext cx="4586027" cy="1430558"/>
                      <a:chOff x="3729925" y="4171950"/>
                      <a:chExt cx="4586027" cy="1430558"/>
                    </a:xfrm>
                  </p:grpSpPr>
                  <p:cxnSp>
                    <p:nvCxnSpPr>
                      <p:cNvPr id="750" name="Straight Connector 749"/>
                      <p:cNvCxnSpPr/>
                      <p:nvPr/>
                    </p:nvCxnSpPr>
                    <p:spPr>
                      <a:xfrm>
                        <a:off x="7945365" y="4234508"/>
                        <a:ext cx="368044" cy="50439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p:nvPr/>
                    </p:nvCxnSpPr>
                    <p:spPr>
                      <a:xfrm flipV="1">
                        <a:off x="7270662" y="4210050"/>
                        <a:ext cx="524744" cy="925501"/>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2" name="Straight Connector 751"/>
                      <p:cNvCxnSpPr/>
                      <p:nvPr/>
                    </p:nvCxnSpPr>
                    <p:spPr>
                      <a:xfrm>
                        <a:off x="3729925" y="4561199"/>
                        <a:ext cx="4566380" cy="14903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3" name="Straight Connector 752"/>
                      <p:cNvCxnSpPr/>
                      <p:nvPr/>
                    </p:nvCxnSpPr>
                    <p:spPr>
                      <a:xfrm flipV="1">
                        <a:off x="4690211" y="4721878"/>
                        <a:ext cx="3583047" cy="671875"/>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4" name="Straight Connector 753"/>
                      <p:cNvCxnSpPr/>
                      <p:nvPr/>
                    </p:nvCxnSpPr>
                    <p:spPr>
                      <a:xfrm flipV="1">
                        <a:off x="7231193" y="4729193"/>
                        <a:ext cx="1084759" cy="4513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p:nvPr/>
                    </p:nvCxnSpPr>
                    <p:spPr>
                      <a:xfrm flipV="1">
                        <a:off x="6128569" y="5288400"/>
                        <a:ext cx="1096687" cy="248167"/>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6" name="Straight Connector 755"/>
                      <p:cNvCxnSpPr/>
                      <p:nvPr/>
                    </p:nvCxnSpPr>
                    <p:spPr>
                      <a:xfrm flipH="1">
                        <a:off x="4724844" y="4730976"/>
                        <a:ext cx="3547999" cy="73680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flipH="1" flipV="1">
                        <a:off x="3810301" y="4596559"/>
                        <a:ext cx="2350819" cy="948544"/>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flipH="1">
                        <a:off x="4649182" y="5551842"/>
                        <a:ext cx="1497439" cy="5066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9" name="Straight Connector 758"/>
                      <p:cNvCxnSpPr/>
                      <p:nvPr/>
                    </p:nvCxnSpPr>
                    <p:spPr>
                      <a:xfrm flipV="1">
                        <a:off x="3872955" y="4171950"/>
                        <a:ext cx="3839120" cy="39689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0" name="Straight Connector 759"/>
                      <p:cNvCxnSpPr/>
                      <p:nvPr/>
                    </p:nvCxnSpPr>
                    <p:spPr>
                      <a:xfrm flipV="1">
                        <a:off x="6132602" y="4184650"/>
                        <a:ext cx="1522323" cy="1348170"/>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48" name="Straight Connector 747"/>
                    <p:cNvCxnSpPr/>
                    <p:nvPr/>
                  </p:nvCxnSpPr>
                  <p:spPr>
                    <a:xfrm flipV="1">
                      <a:off x="7114562" y="6054844"/>
                      <a:ext cx="2433293" cy="10811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a:off x="9173013" y="5382025"/>
                      <a:ext cx="374842" cy="640723"/>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45" name="Straight Connector 744"/>
                  <p:cNvCxnSpPr/>
                  <p:nvPr/>
                </p:nvCxnSpPr>
                <p:spPr>
                  <a:xfrm flipH="1">
                    <a:off x="8565017" y="5375132"/>
                    <a:ext cx="613173" cy="114257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a:off x="7026073" y="6206075"/>
                    <a:ext cx="1574131" cy="305428"/>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43" name="Straight Connector 742"/>
                <p:cNvCxnSpPr/>
                <p:nvPr/>
              </p:nvCxnSpPr>
              <p:spPr>
                <a:xfrm flipV="1">
                  <a:off x="5377576" y="6228640"/>
                  <a:ext cx="1654847" cy="395296"/>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41" name="Straight Connector 740"/>
              <p:cNvCxnSpPr/>
              <p:nvPr/>
            </p:nvCxnSpPr>
            <p:spPr>
              <a:xfrm flipV="1">
                <a:off x="9241584" y="4839045"/>
                <a:ext cx="580527" cy="476202"/>
              </a:xfrm>
              <a:prstGeom prst="line">
                <a:avLst/>
              </a:prstGeom>
              <a:ln w="38100">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761" name="Picture 7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8511" y="5901957"/>
              <a:ext cx="2041203" cy="1208298"/>
            </a:xfrm>
            <a:prstGeom prst="rect">
              <a:avLst/>
            </a:prstGeom>
          </p:spPr>
        </p:pic>
        <p:pic>
          <p:nvPicPr>
            <p:cNvPr id="762" name="Picture 7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1587" y="4232037"/>
              <a:ext cx="1371600" cy="811924"/>
            </a:xfrm>
            <a:prstGeom prst="rect">
              <a:avLst/>
            </a:prstGeom>
          </p:spPr>
        </p:pic>
        <p:pic>
          <p:nvPicPr>
            <p:cNvPr id="763" name="Picture 76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5237" y="5619186"/>
              <a:ext cx="1371600" cy="811925"/>
            </a:xfrm>
            <a:prstGeom prst="rect">
              <a:avLst/>
            </a:prstGeom>
          </p:spPr>
        </p:pic>
        <p:pic>
          <p:nvPicPr>
            <p:cNvPr id="764" name="Picture 76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83711" y="4298497"/>
              <a:ext cx="1321601" cy="784226"/>
            </a:xfrm>
            <a:prstGeom prst="rect">
              <a:avLst/>
            </a:prstGeom>
          </p:spPr>
        </p:pic>
        <p:pic>
          <p:nvPicPr>
            <p:cNvPr id="765" name="Picture 76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0073" y="4896660"/>
              <a:ext cx="1371599" cy="813895"/>
            </a:xfrm>
            <a:prstGeom prst="rect">
              <a:avLst/>
            </a:prstGeom>
          </p:spPr>
        </p:pic>
        <p:pic>
          <p:nvPicPr>
            <p:cNvPr id="766" name="Picture 76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2390" y="5457642"/>
              <a:ext cx="1371600" cy="811924"/>
            </a:xfrm>
            <a:prstGeom prst="rect">
              <a:avLst/>
            </a:prstGeom>
          </p:spPr>
        </p:pic>
        <p:pic>
          <p:nvPicPr>
            <p:cNvPr id="767" name="Picture 7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1663" y="6141034"/>
              <a:ext cx="1321601" cy="784226"/>
            </a:xfrm>
            <a:prstGeom prst="rect">
              <a:avLst/>
            </a:prstGeom>
          </p:spPr>
        </p:pic>
        <p:pic>
          <p:nvPicPr>
            <p:cNvPr id="768" name="Picture 7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6634" y="5515652"/>
              <a:ext cx="2041203" cy="1208298"/>
            </a:xfrm>
            <a:prstGeom prst="rect">
              <a:avLst/>
            </a:prstGeom>
          </p:spPr>
        </p:pic>
      </p:grpSp>
      <p:sp>
        <p:nvSpPr>
          <p:cNvPr id="505" name="Parallelogram 504"/>
          <p:cNvSpPr/>
          <p:nvPr/>
        </p:nvSpPr>
        <p:spPr bwMode="auto">
          <a:xfrm rot="12374211" flipV="1">
            <a:off x="6964153" y="1234277"/>
            <a:ext cx="5298708" cy="1657611"/>
          </a:xfrm>
          <a:prstGeom prst="parallelogram">
            <a:avLst>
              <a:gd name="adj" fmla="val 47606"/>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6" name="Parallelogram 505"/>
          <p:cNvSpPr/>
          <p:nvPr/>
        </p:nvSpPr>
        <p:spPr bwMode="auto">
          <a:xfrm rot="9253198">
            <a:off x="3006133" y="1196022"/>
            <a:ext cx="5230576" cy="1681053"/>
          </a:xfrm>
          <a:prstGeom prst="parallelogram">
            <a:avLst>
              <a:gd name="adj" fmla="val 49727"/>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507" name="Picture 50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4214" y="2158046"/>
            <a:ext cx="7913294" cy="4657748"/>
          </a:xfrm>
          <a:prstGeom prst="rect">
            <a:avLst/>
          </a:prstGeom>
        </p:spPr>
      </p:pic>
      <p:grpSp>
        <p:nvGrpSpPr>
          <p:cNvPr id="508" name="Group 507"/>
          <p:cNvGrpSpPr/>
          <p:nvPr/>
        </p:nvGrpSpPr>
        <p:grpSpPr>
          <a:xfrm>
            <a:off x="3630581" y="2023594"/>
            <a:ext cx="8019804" cy="4239728"/>
            <a:chOff x="2837818" y="2540009"/>
            <a:chExt cx="8019804" cy="4239728"/>
          </a:xfrm>
        </p:grpSpPr>
        <p:sp>
          <p:nvSpPr>
            <p:cNvPr id="509" name="Rectangle 4"/>
            <p:cNvSpPr/>
            <p:nvPr/>
          </p:nvSpPr>
          <p:spPr>
            <a:xfrm>
              <a:off x="6853989" y="4488766"/>
              <a:ext cx="4003633" cy="2290971"/>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38" h="977531">
                  <a:moveTo>
                    <a:pt x="0" y="819621"/>
                  </a:moveTo>
                  <a:lnTo>
                    <a:pt x="1403906" y="0"/>
                  </a:lnTo>
                  <a:cubicBezTo>
                    <a:pt x="1405065" y="53796"/>
                    <a:pt x="1401463" y="107591"/>
                    <a:pt x="1402622" y="161387"/>
                  </a:cubicBezTo>
                  <a:lnTo>
                    <a:pt x="0" y="977531"/>
                  </a:lnTo>
                  <a:lnTo>
                    <a:pt x="0" y="81962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510" name="Rectangle 4"/>
            <p:cNvSpPr/>
            <p:nvPr/>
          </p:nvSpPr>
          <p:spPr>
            <a:xfrm flipH="1">
              <a:off x="2837818" y="4434696"/>
              <a:ext cx="4014865" cy="2336882"/>
            </a:xfrm>
            <a:custGeom>
              <a:avLst/>
              <a:gdLst>
                <a:gd name="connsiteX0" fmla="*/ 0 w 1485159"/>
                <a:gd name="connsiteY0" fmla="*/ 0 h 157910"/>
                <a:gd name="connsiteX1" fmla="*/ 1485159 w 1485159"/>
                <a:gd name="connsiteY1" fmla="*/ 0 h 157910"/>
                <a:gd name="connsiteX2" fmla="*/ 1485159 w 1485159"/>
                <a:gd name="connsiteY2" fmla="*/ 157910 h 157910"/>
                <a:gd name="connsiteX3" fmla="*/ 0 w 1485159"/>
                <a:gd name="connsiteY3" fmla="*/ 157910 h 157910"/>
                <a:gd name="connsiteX4" fmla="*/ 0 w 1485159"/>
                <a:gd name="connsiteY4" fmla="*/ 0 h 157910"/>
                <a:gd name="connsiteX0" fmla="*/ 0 w 1485159"/>
                <a:gd name="connsiteY0" fmla="*/ 810096 h 968006"/>
                <a:gd name="connsiteX1" fmla="*/ 1408669 w 1485159"/>
                <a:gd name="connsiteY1" fmla="*/ 0 h 968006"/>
                <a:gd name="connsiteX2" fmla="*/ 1485159 w 1485159"/>
                <a:gd name="connsiteY2" fmla="*/ 968006 h 968006"/>
                <a:gd name="connsiteX3" fmla="*/ 0 w 1485159"/>
                <a:gd name="connsiteY3" fmla="*/ 968006 h 968006"/>
                <a:gd name="connsiteX4" fmla="*/ 0 w 1485159"/>
                <a:gd name="connsiteY4" fmla="*/ 810096 h 968006"/>
                <a:gd name="connsiteX0" fmla="*/ 0 w 1412147"/>
                <a:gd name="connsiteY0" fmla="*/ 810096 h 968006"/>
                <a:gd name="connsiteX1" fmla="*/ 1408669 w 1412147"/>
                <a:gd name="connsiteY1" fmla="*/ 0 h 968006"/>
                <a:gd name="connsiteX2" fmla="*/ 1412147 w 1412147"/>
                <a:gd name="connsiteY2" fmla="*/ 161387 h 968006"/>
                <a:gd name="connsiteX3" fmla="*/ 0 w 1412147"/>
                <a:gd name="connsiteY3" fmla="*/ 968006 h 968006"/>
                <a:gd name="connsiteX4" fmla="*/ 0 w 1412147"/>
                <a:gd name="connsiteY4" fmla="*/ 810096 h 968006"/>
                <a:gd name="connsiteX0" fmla="*/ 0 w 1412147"/>
                <a:gd name="connsiteY0" fmla="*/ 819621 h 977531"/>
                <a:gd name="connsiteX1" fmla="*/ 1403906 w 1412147"/>
                <a:gd name="connsiteY1" fmla="*/ 0 h 977531"/>
                <a:gd name="connsiteX2" fmla="*/ 1412147 w 1412147"/>
                <a:gd name="connsiteY2" fmla="*/ 170912 h 977531"/>
                <a:gd name="connsiteX3" fmla="*/ 0 w 1412147"/>
                <a:gd name="connsiteY3" fmla="*/ 977531 h 977531"/>
                <a:gd name="connsiteX4" fmla="*/ 0 w 1412147"/>
                <a:gd name="connsiteY4" fmla="*/ 819621 h 977531"/>
                <a:gd name="connsiteX0" fmla="*/ 0 w 1403921"/>
                <a:gd name="connsiteY0" fmla="*/ 819621 h 977531"/>
                <a:gd name="connsiteX1" fmla="*/ 1403906 w 1403921"/>
                <a:gd name="connsiteY1" fmla="*/ 0 h 977531"/>
                <a:gd name="connsiteX2" fmla="*/ 1340709 w 1403921"/>
                <a:gd name="connsiteY2" fmla="*/ 132812 h 977531"/>
                <a:gd name="connsiteX3" fmla="*/ 0 w 1403921"/>
                <a:gd name="connsiteY3" fmla="*/ 977531 h 977531"/>
                <a:gd name="connsiteX4" fmla="*/ 0 w 1403921"/>
                <a:gd name="connsiteY4" fmla="*/ 819621 h 977531"/>
                <a:gd name="connsiteX0" fmla="*/ 0 w 1404138"/>
                <a:gd name="connsiteY0" fmla="*/ 819621 h 977531"/>
                <a:gd name="connsiteX1" fmla="*/ 1403906 w 1404138"/>
                <a:gd name="connsiteY1" fmla="*/ 0 h 977531"/>
                <a:gd name="connsiteX2" fmla="*/ 1402622 w 1404138"/>
                <a:gd name="connsiteY2" fmla="*/ 161387 h 977531"/>
                <a:gd name="connsiteX3" fmla="*/ 0 w 1404138"/>
                <a:gd name="connsiteY3" fmla="*/ 977531 h 977531"/>
                <a:gd name="connsiteX4" fmla="*/ 0 w 1404138"/>
                <a:gd name="connsiteY4" fmla="*/ 819621 h 977531"/>
                <a:gd name="connsiteX0" fmla="*/ 0 w 1427754"/>
                <a:gd name="connsiteY0" fmla="*/ 838671 h 996581"/>
                <a:gd name="connsiteX1" fmla="*/ 1427719 w 1427754"/>
                <a:gd name="connsiteY1" fmla="*/ 0 h 996581"/>
                <a:gd name="connsiteX2" fmla="*/ 1402622 w 1427754"/>
                <a:gd name="connsiteY2" fmla="*/ 180437 h 996581"/>
                <a:gd name="connsiteX3" fmla="*/ 0 w 1427754"/>
                <a:gd name="connsiteY3" fmla="*/ 996581 h 996581"/>
                <a:gd name="connsiteX4" fmla="*/ 0 w 1427754"/>
                <a:gd name="connsiteY4" fmla="*/ 838671 h 996581"/>
                <a:gd name="connsiteX0" fmla="*/ 0 w 1427868"/>
                <a:gd name="connsiteY0" fmla="*/ 838671 h 996581"/>
                <a:gd name="connsiteX1" fmla="*/ 1427719 w 1427868"/>
                <a:gd name="connsiteY1" fmla="*/ 0 h 996581"/>
                <a:gd name="connsiteX2" fmla="*/ 1424054 w 1427868"/>
                <a:gd name="connsiteY2" fmla="*/ 163768 h 996581"/>
                <a:gd name="connsiteX3" fmla="*/ 0 w 1427868"/>
                <a:gd name="connsiteY3" fmla="*/ 996581 h 996581"/>
                <a:gd name="connsiteX4" fmla="*/ 0 w 1427868"/>
                <a:gd name="connsiteY4" fmla="*/ 838671 h 99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68" h="996581">
                  <a:moveTo>
                    <a:pt x="0" y="838671"/>
                  </a:moveTo>
                  <a:lnTo>
                    <a:pt x="1427719" y="0"/>
                  </a:lnTo>
                  <a:cubicBezTo>
                    <a:pt x="1428878" y="53796"/>
                    <a:pt x="1422895" y="109972"/>
                    <a:pt x="1424054" y="163768"/>
                  </a:cubicBezTo>
                  <a:lnTo>
                    <a:pt x="0" y="996581"/>
                  </a:lnTo>
                  <a:lnTo>
                    <a:pt x="0" y="838671"/>
                  </a:lnTo>
                  <a:close/>
                </a:path>
              </a:pathLst>
            </a:custGeom>
            <a:solidFill>
              <a:schemeClr val="accent1">
                <a:alpha val="7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err="1">
                <a:solidFill>
                  <a:srgbClr val="FFFFFF"/>
                </a:solidFill>
              </a:endParaRPr>
            </a:p>
          </p:txBody>
        </p:sp>
        <p:sp>
          <p:nvSpPr>
            <p:cNvPr id="511" name="Freeform 5"/>
            <p:cNvSpPr>
              <a:spLocks/>
            </p:cNvSpPr>
            <p:nvPr/>
          </p:nvSpPr>
          <p:spPr bwMode="auto">
            <a:xfrm>
              <a:off x="2851868" y="2540009"/>
              <a:ext cx="7978141" cy="3865379"/>
            </a:xfrm>
            <a:custGeom>
              <a:avLst/>
              <a:gdLst>
                <a:gd name="T0" fmla="*/ 641 w 1384"/>
                <a:gd name="T1" fmla="*/ 794 h 794"/>
                <a:gd name="T2" fmla="*/ 0 w 1384"/>
                <a:gd name="T3" fmla="*/ 426 h 794"/>
                <a:gd name="T4" fmla="*/ 743 w 1384"/>
                <a:gd name="T5" fmla="*/ 0 h 794"/>
                <a:gd name="T6" fmla="*/ 1384 w 1384"/>
                <a:gd name="T7" fmla="*/ 364 h 794"/>
                <a:gd name="T8" fmla="*/ 641 w 1384"/>
                <a:gd name="T9" fmla="*/ 794 h 794"/>
                <a:gd name="connsiteX0" fmla="*/ 6307 w 11675"/>
                <a:gd name="connsiteY0" fmla="*/ 10000 h 10000"/>
                <a:gd name="connsiteX1" fmla="*/ 0 w 11675"/>
                <a:gd name="connsiteY1" fmla="*/ 3628 h 10000"/>
                <a:gd name="connsiteX2" fmla="*/ 7043 w 11675"/>
                <a:gd name="connsiteY2" fmla="*/ 0 h 10000"/>
                <a:gd name="connsiteX3" fmla="*/ 11675 w 11675"/>
                <a:gd name="connsiteY3" fmla="*/ 4584 h 10000"/>
                <a:gd name="connsiteX4" fmla="*/ 6307 w 11675"/>
                <a:gd name="connsiteY4" fmla="*/ 10000 h 10000"/>
                <a:gd name="connsiteX0" fmla="*/ 6307 w 11675"/>
                <a:gd name="connsiteY0" fmla="*/ 11774 h 11774"/>
                <a:gd name="connsiteX1" fmla="*/ 0 w 11675"/>
                <a:gd name="connsiteY1" fmla="*/ 5402 h 11774"/>
                <a:gd name="connsiteX2" fmla="*/ 5304 w 11675"/>
                <a:gd name="connsiteY2" fmla="*/ 0 h 11774"/>
                <a:gd name="connsiteX3" fmla="*/ 11675 w 11675"/>
                <a:gd name="connsiteY3" fmla="*/ 6358 h 11774"/>
                <a:gd name="connsiteX4" fmla="*/ 6307 w 11675"/>
                <a:gd name="connsiteY4" fmla="*/ 11774 h 11774"/>
                <a:gd name="connsiteX0" fmla="*/ 5288 w 10656"/>
                <a:gd name="connsiteY0" fmla="*/ 11774 h 11774"/>
                <a:gd name="connsiteX1" fmla="*/ 0 w 10656"/>
                <a:gd name="connsiteY1" fmla="*/ 6448 h 11774"/>
                <a:gd name="connsiteX2" fmla="*/ 4285 w 10656"/>
                <a:gd name="connsiteY2" fmla="*/ 0 h 11774"/>
                <a:gd name="connsiteX3" fmla="*/ 10656 w 10656"/>
                <a:gd name="connsiteY3" fmla="*/ 6358 h 11774"/>
                <a:gd name="connsiteX4" fmla="*/ 5288 w 10656"/>
                <a:gd name="connsiteY4" fmla="*/ 11774 h 11774"/>
                <a:gd name="connsiteX0" fmla="*/ 5288 w 10656"/>
                <a:gd name="connsiteY0" fmla="*/ 10918 h 10918"/>
                <a:gd name="connsiteX1" fmla="*/ 0 w 10656"/>
                <a:gd name="connsiteY1" fmla="*/ 5592 h 10918"/>
                <a:gd name="connsiteX2" fmla="*/ 5231 w 10656"/>
                <a:gd name="connsiteY2" fmla="*/ 0 h 10918"/>
                <a:gd name="connsiteX3" fmla="*/ 10656 w 10656"/>
                <a:gd name="connsiteY3" fmla="*/ 5502 h 10918"/>
                <a:gd name="connsiteX4" fmla="*/ 5288 w 10656"/>
                <a:gd name="connsiteY4" fmla="*/ 10918 h 10918"/>
                <a:gd name="connsiteX0" fmla="*/ 5415 w 10783"/>
                <a:gd name="connsiteY0" fmla="*/ 10918 h 10918"/>
                <a:gd name="connsiteX1" fmla="*/ 0 w 10783"/>
                <a:gd name="connsiteY1" fmla="*/ 5370 h 10918"/>
                <a:gd name="connsiteX2" fmla="*/ 5358 w 10783"/>
                <a:gd name="connsiteY2" fmla="*/ 0 h 10918"/>
                <a:gd name="connsiteX3" fmla="*/ 10783 w 10783"/>
                <a:gd name="connsiteY3" fmla="*/ 5502 h 10918"/>
                <a:gd name="connsiteX4" fmla="*/ 5415 w 10783"/>
                <a:gd name="connsiteY4" fmla="*/ 10918 h 1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 h="10918">
                  <a:moveTo>
                    <a:pt x="5415" y="10918"/>
                  </a:moveTo>
                  <a:lnTo>
                    <a:pt x="0" y="5370"/>
                  </a:lnTo>
                  <a:lnTo>
                    <a:pt x="5358" y="0"/>
                  </a:lnTo>
                  <a:lnTo>
                    <a:pt x="10783" y="5502"/>
                  </a:lnTo>
                  <a:lnTo>
                    <a:pt x="5415" y="10918"/>
                  </a:lnTo>
                  <a:close/>
                </a:path>
              </a:pathLst>
            </a:custGeom>
            <a:solidFill>
              <a:schemeClr val="accent1">
                <a:alpha val="75000"/>
              </a:schemeClr>
            </a:solidFill>
            <a:ln>
              <a:noFill/>
            </a:ln>
            <a:effectLst/>
            <a:scene3d>
              <a:camera prst="orthographicFront"/>
              <a:lightRig rig="threePt" dir="t"/>
            </a:scene3d>
            <a:sp3d>
              <a:bevelT w="0" h="0"/>
              <a:bevelB w="0" h="0"/>
            </a:sp3d>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2" name="TextBox 511"/>
            <p:cNvSpPr txBox="1"/>
            <p:nvPr/>
          </p:nvSpPr>
          <p:spPr bwMode="auto">
            <a:xfrm rot="21360000">
              <a:off x="4846254" y="5997618"/>
              <a:ext cx="2158989" cy="221599"/>
            </a:xfrm>
            <a:prstGeom prst="rect">
              <a:avLst/>
            </a:prstGeom>
            <a:solidFill>
              <a:schemeClr val="accent1">
                <a:alpha val="29000"/>
              </a:scheme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Physical Infrastructure</a:t>
              </a:r>
            </a:p>
          </p:txBody>
        </p:sp>
      </p:grpSp>
      <p:grpSp>
        <p:nvGrpSpPr>
          <p:cNvPr id="513" name="foundational services"/>
          <p:cNvGrpSpPr/>
          <p:nvPr/>
        </p:nvGrpSpPr>
        <p:grpSpPr>
          <a:xfrm>
            <a:off x="3350364" y="2235179"/>
            <a:ext cx="8541716" cy="3452215"/>
            <a:chOff x="-90018" y="3257598"/>
            <a:chExt cx="8541716" cy="3452215"/>
          </a:xfrm>
        </p:grpSpPr>
        <p:sp>
          <p:nvSpPr>
            <p:cNvPr id="514" name="Parallelogram 513"/>
            <p:cNvSpPr/>
            <p:nvPr/>
          </p:nvSpPr>
          <p:spPr bwMode="auto">
            <a:xfrm rot="1552040">
              <a:off x="590663" y="3257598"/>
              <a:ext cx="7180122" cy="3452215"/>
            </a:xfrm>
            <a:prstGeom prst="parallelogram">
              <a:avLst>
                <a:gd name="adj" fmla="val 7922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5" name="Parallelogram 514"/>
            <p:cNvSpPr/>
            <p:nvPr/>
          </p:nvSpPr>
          <p:spPr bwMode="auto">
            <a:xfrm rot="12339937" flipV="1">
              <a:off x="3894500" y="3789263"/>
              <a:ext cx="4557198" cy="220847"/>
            </a:xfrm>
            <a:prstGeom prst="parallelogram">
              <a:avLst>
                <a:gd name="adj" fmla="val 51486"/>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6" name="Parallelogram 515"/>
            <p:cNvSpPr/>
            <p:nvPr/>
          </p:nvSpPr>
          <p:spPr bwMode="auto">
            <a:xfrm rot="9253198">
              <a:off x="3942876" y="5714442"/>
              <a:ext cx="4504210" cy="225053"/>
            </a:xfrm>
            <a:prstGeom prst="parallelogram">
              <a:avLst>
                <a:gd name="adj" fmla="val 47509"/>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7" name="Parallelogram 516"/>
            <p:cNvSpPr/>
            <p:nvPr/>
          </p:nvSpPr>
          <p:spPr bwMode="auto">
            <a:xfrm rot="12339937" flipV="1">
              <a:off x="-85678" y="5702758"/>
              <a:ext cx="4571828" cy="234679"/>
            </a:xfrm>
            <a:prstGeom prst="parallelogram">
              <a:avLst>
                <a:gd name="adj" fmla="val 49214"/>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8" name="TextBox 517"/>
            <p:cNvSpPr txBox="1"/>
            <p:nvPr/>
          </p:nvSpPr>
          <p:spPr bwMode="auto">
            <a:xfrm rot="21360000">
              <a:off x="2227103" y="6219076"/>
              <a:ext cx="210974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Foundational Services</a:t>
              </a:r>
            </a:p>
          </p:txBody>
        </p:sp>
        <p:sp>
          <p:nvSpPr>
            <p:cNvPr id="519" name="Parallelogram 518"/>
            <p:cNvSpPr/>
            <p:nvPr/>
          </p:nvSpPr>
          <p:spPr bwMode="auto">
            <a:xfrm rot="9253198">
              <a:off x="-90018" y="3784067"/>
              <a:ext cx="4534426" cy="224236"/>
            </a:xfrm>
            <a:prstGeom prst="parallelogram">
              <a:avLst>
                <a:gd name="adj" fmla="val 47182"/>
              </a:avLst>
            </a:prstGeom>
            <a:solidFill>
              <a:schemeClr val="accent1">
                <a:lumMod val="40000"/>
                <a:lumOff val="6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520" name="network services top"/>
          <p:cNvSpPr/>
          <p:nvPr/>
        </p:nvSpPr>
        <p:spPr bwMode="auto">
          <a:xfrm rot="1552040">
            <a:off x="4048768" y="1977194"/>
            <a:ext cx="7187278" cy="3463022"/>
          </a:xfrm>
          <a:prstGeom prst="parallelogram">
            <a:avLst>
              <a:gd name="adj" fmla="val 79224"/>
            </a:avLst>
          </a:prstGeom>
          <a:solidFill>
            <a:schemeClr val="accent1">
              <a:lumMod val="40000"/>
              <a:lumOff val="60000"/>
              <a:alpha val="64706"/>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521" name="darkblue wires"/>
          <p:cNvGrpSpPr/>
          <p:nvPr/>
        </p:nvGrpSpPr>
        <p:grpSpPr>
          <a:xfrm>
            <a:off x="1006690" y="4711479"/>
            <a:ext cx="1924367" cy="1892869"/>
            <a:chOff x="1006690" y="4711479"/>
            <a:chExt cx="1924367" cy="1892869"/>
          </a:xfrm>
        </p:grpSpPr>
        <p:cxnSp>
          <p:nvCxnSpPr>
            <p:cNvPr id="522" name="Straight Connector 521"/>
            <p:cNvCxnSpPr/>
            <p:nvPr/>
          </p:nvCxnSpPr>
          <p:spPr>
            <a:xfrm flipV="1">
              <a:off x="2320818" y="4718508"/>
              <a:ext cx="610239" cy="1119367"/>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H="1" flipV="1">
              <a:off x="2545540" y="5416377"/>
              <a:ext cx="342446" cy="141862"/>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flipH="1">
              <a:off x="1072109" y="5560184"/>
              <a:ext cx="1816629" cy="67545"/>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flipH="1">
              <a:off x="2441675" y="5712271"/>
              <a:ext cx="439614" cy="216184"/>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H="1" flipV="1">
              <a:off x="1514138" y="5863237"/>
              <a:ext cx="515701" cy="65217"/>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H="1" flipV="1">
              <a:off x="1072109" y="5633768"/>
              <a:ext cx="960145" cy="286232"/>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flipH="1">
              <a:off x="1165294" y="5731594"/>
              <a:ext cx="1747396" cy="872754"/>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flipH="1">
              <a:off x="1516553" y="5560184"/>
              <a:ext cx="1372184" cy="295806"/>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flipH="1">
              <a:off x="1006690" y="5993672"/>
              <a:ext cx="1077496" cy="517952"/>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flipV="1">
              <a:off x="2300370" y="5478483"/>
              <a:ext cx="49019" cy="359391"/>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flipV="1">
              <a:off x="2888737" y="4711479"/>
              <a:ext cx="42320" cy="848706"/>
            </a:xfrm>
            <a:prstGeom prst="line">
              <a:avLst/>
            </a:prstGeom>
            <a:ln w="9525">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33" name="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84269" y="5482214"/>
            <a:ext cx="521739" cy="308846"/>
          </a:xfrm>
          <a:prstGeom prst="rect">
            <a:avLst/>
          </a:prstGeom>
        </p:spPr>
      </p:pic>
      <p:pic>
        <p:nvPicPr>
          <p:cNvPr id="534" name="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1557" y="5783405"/>
            <a:ext cx="521739" cy="308846"/>
          </a:xfrm>
          <a:prstGeom prst="rect">
            <a:avLst/>
          </a:prstGeom>
        </p:spPr>
      </p:pic>
      <p:pic>
        <p:nvPicPr>
          <p:cNvPr id="535" name="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1531" y="5473357"/>
            <a:ext cx="512387" cy="303309"/>
          </a:xfrm>
          <a:prstGeom prst="rect">
            <a:avLst/>
          </a:prstGeom>
        </p:spPr>
      </p:pic>
      <p:pic>
        <p:nvPicPr>
          <p:cNvPr id="536" name="Picture 5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7781" y="5694764"/>
            <a:ext cx="512387" cy="303309"/>
          </a:xfrm>
          <a:prstGeom prst="rect">
            <a:avLst/>
          </a:prstGeom>
        </p:spPr>
      </p:pic>
      <p:pic>
        <p:nvPicPr>
          <p:cNvPr id="537" name="Picture 5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5925" y="5211632"/>
            <a:ext cx="512387" cy="303309"/>
          </a:xfrm>
          <a:prstGeom prst="rect">
            <a:avLst/>
          </a:prstGeom>
        </p:spPr>
      </p:pic>
      <p:pic>
        <p:nvPicPr>
          <p:cNvPr id="538" name="Picture 5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7279" y="4519619"/>
            <a:ext cx="512387" cy="303309"/>
          </a:xfrm>
          <a:prstGeom prst="rect">
            <a:avLst/>
          </a:prstGeom>
        </p:spPr>
      </p:pic>
      <p:grpSp>
        <p:nvGrpSpPr>
          <p:cNvPr id="539" name="core"/>
          <p:cNvGrpSpPr/>
          <p:nvPr/>
        </p:nvGrpSpPr>
        <p:grpSpPr>
          <a:xfrm>
            <a:off x="3347918" y="1980184"/>
            <a:ext cx="8541716" cy="3452215"/>
            <a:chOff x="2385281" y="316202"/>
            <a:chExt cx="8541716" cy="3452215"/>
          </a:xfrm>
        </p:grpSpPr>
        <p:sp>
          <p:nvSpPr>
            <p:cNvPr id="540" name="Parallelogram 539"/>
            <p:cNvSpPr/>
            <p:nvPr/>
          </p:nvSpPr>
          <p:spPr bwMode="auto">
            <a:xfrm rot="1552040">
              <a:off x="3065962" y="316202"/>
              <a:ext cx="7180122" cy="3452215"/>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1" name="Parallelogram 540"/>
            <p:cNvSpPr/>
            <p:nvPr/>
          </p:nvSpPr>
          <p:spPr bwMode="auto">
            <a:xfrm rot="12339937" flipV="1">
              <a:off x="6369799" y="847867"/>
              <a:ext cx="4557198" cy="220847"/>
            </a:xfrm>
            <a:prstGeom prst="parallelogram">
              <a:avLst>
                <a:gd name="adj" fmla="val 51486"/>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2" name="Parallelogram 541"/>
            <p:cNvSpPr/>
            <p:nvPr/>
          </p:nvSpPr>
          <p:spPr bwMode="auto">
            <a:xfrm rot="9253198">
              <a:off x="6418175" y="2773046"/>
              <a:ext cx="4504210" cy="225053"/>
            </a:xfrm>
            <a:prstGeom prst="parallelogram">
              <a:avLst>
                <a:gd name="adj" fmla="val 47509"/>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3" name="Parallelogram 542"/>
            <p:cNvSpPr/>
            <p:nvPr/>
          </p:nvSpPr>
          <p:spPr bwMode="auto">
            <a:xfrm rot="12339937" flipV="1">
              <a:off x="2389621" y="2761362"/>
              <a:ext cx="4571828" cy="234679"/>
            </a:xfrm>
            <a:prstGeom prst="parallelogram">
              <a:avLst>
                <a:gd name="adj" fmla="val 4921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4" name="TextBox 543"/>
            <p:cNvSpPr txBox="1"/>
            <p:nvPr/>
          </p:nvSpPr>
          <p:spPr bwMode="auto">
            <a:xfrm rot="21360000">
              <a:off x="5412168" y="3423486"/>
              <a:ext cx="1283365"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Core Services</a:t>
              </a:r>
            </a:p>
          </p:txBody>
        </p:sp>
        <p:sp>
          <p:nvSpPr>
            <p:cNvPr id="545" name="Parallelogram 544"/>
            <p:cNvSpPr/>
            <p:nvPr/>
          </p:nvSpPr>
          <p:spPr bwMode="auto">
            <a:xfrm rot="9253198">
              <a:off x="2385281" y="842671"/>
              <a:ext cx="4534426" cy="224236"/>
            </a:xfrm>
            <a:prstGeom prst="parallelogram">
              <a:avLst>
                <a:gd name="adj" fmla="val 47182"/>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546" name="lightblue wires"/>
          <p:cNvGrpSpPr/>
          <p:nvPr/>
        </p:nvGrpSpPr>
        <p:grpSpPr>
          <a:xfrm>
            <a:off x="1282989" y="5349614"/>
            <a:ext cx="1957819" cy="693443"/>
            <a:chOff x="4675204" y="4800945"/>
            <a:chExt cx="5146907" cy="1822991"/>
          </a:xfrm>
        </p:grpSpPr>
        <p:grpSp>
          <p:nvGrpSpPr>
            <p:cNvPr id="547" name="Group 546"/>
            <p:cNvGrpSpPr/>
            <p:nvPr/>
          </p:nvGrpSpPr>
          <p:grpSpPr>
            <a:xfrm>
              <a:off x="4675204" y="4800945"/>
              <a:ext cx="4872651" cy="1822991"/>
              <a:chOff x="4675204" y="4800945"/>
              <a:chExt cx="4872651" cy="1822991"/>
            </a:xfrm>
          </p:grpSpPr>
          <p:grpSp>
            <p:nvGrpSpPr>
              <p:cNvPr id="549" name="Group 548"/>
              <p:cNvGrpSpPr/>
              <p:nvPr/>
            </p:nvGrpSpPr>
            <p:grpSpPr>
              <a:xfrm>
                <a:off x="4675204" y="4800945"/>
                <a:ext cx="4872651" cy="1716763"/>
                <a:chOff x="4675204" y="4800945"/>
                <a:chExt cx="4872651" cy="1716763"/>
              </a:xfrm>
            </p:grpSpPr>
            <p:grpSp>
              <p:nvGrpSpPr>
                <p:cNvPr id="551" name="Group 550"/>
                <p:cNvGrpSpPr/>
                <p:nvPr/>
              </p:nvGrpSpPr>
              <p:grpSpPr>
                <a:xfrm>
                  <a:off x="4675204" y="4800945"/>
                  <a:ext cx="4872651" cy="1430558"/>
                  <a:chOff x="4675204" y="4800945"/>
                  <a:chExt cx="4872651" cy="1430558"/>
                </a:xfrm>
              </p:grpSpPr>
              <p:grpSp>
                <p:nvGrpSpPr>
                  <p:cNvPr id="554" name="Group 553"/>
                  <p:cNvGrpSpPr/>
                  <p:nvPr/>
                </p:nvGrpSpPr>
                <p:grpSpPr>
                  <a:xfrm>
                    <a:off x="4675204" y="4800945"/>
                    <a:ext cx="4586027" cy="1430558"/>
                    <a:chOff x="3729925" y="4171950"/>
                    <a:chExt cx="4586027" cy="1430558"/>
                  </a:xfrm>
                </p:grpSpPr>
                <p:cxnSp>
                  <p:nvCxnSpPr>
                    <p:cNvPr id="557" name="Straight Connector 556"/>
                    <p:cNvCxnSpPr/>
                    <p:nvPr/>
                  </p:nvCxnSpPr>
                  <p:spPr>
                    <a:xfrm>
                      <a:off x="7945365" y="4234508"/>
                      <a:ext cx="368044" cy="504390"/>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flipV="1">
                      <a:off x="7270662" y="4210050"/>
                      <a:ext cx="524744" cy="925501"/>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a:off x="3729925" y="4561199"/>
                      <a:ext cx="4566380" cy="149030"/>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0" name="Straight Connector 559"/>
                    <p:cNvCxnSpPr/>
                    <p:nvPr/>
                  </p:nvCxnSpPr>
                  <p:spPr>
                    <a:xfrm flipV="1">
                      <a:off x="4690211" y="4721878"/>
                      <a:ext cx="3583047" cy="671875"/>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flipV="1">
                      <a:off x="7231193" y="4729193"/>
                      <a:ext cx="1084759" cy="451376"/>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V="1">
                      <a:off x="6128569" y="5288400"/>
                      <a:ext cx="1096687" cy="248167"/>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flipH="1">
                      <a:off x="4724844" y="4730976"/>
                      <a:ext cx="3547999" cy="736803"/>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H="1" flipV="1">
                      <a:off x="3810301" y="4596559"/>
                      <a:ext cx="2350819" cy="948544"/>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flipH="1">
                      <a:off x="4649182" y="5551842"/>
                      <a:ext cx="1497439" cy="50666"/>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V="1">
                      <a:off x="3872955" y="4171950"/>
                      <a:ext cx="3839120" cy="396892"/>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flipV="1">
                      <a:off x="6132602" y="4184650"/>
                      <a:ext cx="1522323" cy="1348170"/>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55" name="Straight Connector 554"/>
                  <p:cNvCxnSpPr/>
                  <p:nvPr/>
                </p:nvCxnSpPr>
                <p:spPr>
                  <a:xfrm flipV="1">
                    <a:off x="7114562" y="6054844"/>
                    <a:ext cx="2433293" cy="108112"/>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a:off x="9173013" y="5382025"/>
                    <a:ext cx="374842" cy="640723"/>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52" name="Straight Connector 551"/>
                <p:cNvCxnSpPr/>
                <p:nvPr/>
              </p:nvCxnSpPr>
              <p:spPr>
                <a:xfrm flipH="1">
                  <a:off x="8565017" y="5375132"/>
                  <a:ext cx="613173" cy="1142576"/>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a:off x="7026073" y="6206075"/>
                  <a:ext cx="1574131" cy="305428"/>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50" name="Straight Connector 549"/>
              <p:cNvCxnSpPr/>
              <p:nvPr/>
            </p:nvCxnSpPr>
            <p:spPr>
              <a:xfrm flipV="1">
                <a:off x="5377576" y="6228640"/>
                <a:ext cx="1654847" cy="395296"/>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48" name="Straight Connector 547"/>
            <p:cNvCxnSpPr/>
            <p:nvPr/>
          </p:nvCxnSpPr>
          <p:spPr>
            <a:xfrm flipV="1">
              <a:off x="9241584" y="4839045"/>
              <a:ext cx="580527" cy="476202"/>
            </a:xfrm>
            <a:prstGeom prst="line">
              <a:avLst/>
            </a:prstGeom>
            <a:ln w="9525">
              <a:solidFill>
                <a:schemeClr val="tx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68" name="Picture 5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6773" y="5133209"/>
            <a:ext cx="521740" cy="308846"/>
          </a:xfrm>
          <a:prstGeom prst="rect">
            <a:avLst/>
          </a:prstGeom>
        </p:spPr>
      </p:pic>
      <p:pic>
        <p:nvPicPr>
          <p:cNvPr id="569" name="Picture 5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5157" y="5660863"/>
            <a:ext cx="521740" cy="308846"/>
          </a:xfrm>
          <a:prstGeom prst="rect">
            <a:avLst/>
          </a:prstGeom>
        </p:spPr>
      </p:pic>
      <p:pic>
        <p:nvPicPr>
          <p:cNvPr id="570" name="Picture 56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6008" y="5158490"/>
            <a:ext cx="502721" cy="298310"/>
          </a:xfrm>
          <a:prstGeom prst="rect">
            <a:avLst/>
          </a:prstGeom>
        </p:spPr>
      </p:pic>
      <p:pic>
        <p:nvPicPr>
          <p:cNvPr id="571" name="Picture 5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374" y="5386023"/>
            <a:ext cx="521739" cy="309595"/>
          </a:xfrm>
          <a:prstGeom prst="rect">
            <a:avLst/>
          </a:prstGeom>
        </p:spPr>
      </p:pic>
      <p:pic>
        <p:nvPicPr>
          <p:cNvPr id="572" name="Picture 57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142" y="5599414"/>
            <a:ext cx="521740" cy="308846"/>
          </a:xfrm>
          <a:prstGeom prst="rect">
            <a:avLst/>
          </a:prstGeom>
        </p:spPr>
      </p:pic>
      <p:pic>
        <p:nvPicPr>
          <p:cNvPr id="573" name="Picture 5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5877" y="5859368"/>
            <a:ext cx="502721" cy="298310"/>
          </a:xfrm>
          <a:prstGeom prst="rect">
            <a:avLst/>
          </a:prstGeom>
        </p:spPr>
      </p:pic>
      <p:sp>
        <p:nvSpPr>
          <p:cNvPr id="574" name="core top"/>
          <p:cNvSpPr/>
          <p:nvPr/>
        </p:nvSpPr>
        <p:spPr bwMode="auto">
          <a:xfrm rot="1552040">
            <a:off x="4033519" y="1718198"/>
            <a:ext cx="7187278" cy="3463022"/>
          </a:xfrm>
          <a:prstGeom prst="parallelogram">
            <a:avLst>
              <a:gd name="adj" fmla="val 79224"/>
            </a:avLst>
          </a:prstGeom>
          <a:solidFill>
            <a:schemeClr val="bg2">
              <a:lumMod val="60000"/>
              <a:lumOff val="4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pic>
        <p:nvPicPr>
          <p:cNvPr id="575" name="loadbalance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0744" y="5768426"/>
            <a:ext cx="776448" cy="459621"/>
          </a:xfrm>
          <a:prstGeom prst="rect">
            <a:avLst/>
          </a:prstGeom>
        </p:spPr>
      </p:pic>
      <p:pic>
        <p:nvPicPr>
          <p:cNvPr id="576" name="load balance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4652" y="5621480"/>
            <a:ext cx="776448" cy="459621"/>
          </a:xfrm>
          <a:prstGeom prst="rect">
            <a:avLst/>
          </a:prstGeom>
        </p:spPr>
      </p:pic>
      <p:pic>
        <p:nvPicPr>
          <p:cNvPr id="577" name="firew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573" y="5653582"/>
            <a:ext cx="439195" cy="214124"/>
          </a:xfrm>
          <a:prstGeom prst="rect">
            <a:avLst/>
          </a:prstGeom>
        </p:spPr>
      </p:pic>
      <p:pic>
        <p:nvPicPr>
          <p:cNvPr id="578" name="firew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47" y="5429821"/>
            <a:ext cx="439195" cy="214124"/>
          </a:xfrm>
          <a:prstGeom prst="rect">
            <a:avLst/>
          </a:prstGeom>
        </p:spPr>
      </p:pic>
      <p:pic>
        <p:nvPicPr>
          <p:cNvPr id="579" name="firew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4237" y="5173456"/>
            <a:ext cx="439195" cy="214124"/>
          </a:xfrm>
          <a:prstGeom prst="rect">
            <a:avLst/>
          </a:prstGeom>
        </p:spPr>
      </p:pic>
      <p:pic>
        <p:nvPicPr>
          <p:cNvPr id="580" name="firew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9919" y="4440009"/>
            <a:ext cx="439195" cy="214124"/>
          </a:xfrm>
          <a:prstGeom prst="rect">
            <a:avLst/>
          </a:prstGeom>
        </p:spPr>
      </p:pic>
      <p:grpSp>
        <p:nvGrpSpPr>
          <p:cNvPr id="769" name="network services top"/>
          <p:cNvGrpSpPr/>
          <p:nvPr/>
        </p:nvGrpSpPr>
        <p:grpSpPr>
          <a:xfrm>
            <a:off x="3347918" y="1723501"/>
            <a:ext cx="8541716" cy="3452215"/>
            <a:chOff x="2385281" y="316202"/>
            <a:chExt cx="8541716" cy="3452215"/>
          </a:xfrm>
        </p:grpSpPr>
        <p:sp>
          <p:nvSpPr>
            <p:cNvPr id="770" name="Parallelogram 769"/>
            <p:cNvSpPr/>
            <p:nvPr/>
          </p:nvSpPr>
          <p:spPr bwMode="auto">
            <a:xfrm rot="1552040">
              <a:off x="3065962" y="316202"/>
              <a:ext cx="7180122" cy="3452215"/>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1" name="Parallelogram 770"/>
            <p:cNvSpPr/>
            <p:nvPr/>
          </p:nvSpPr>
          <p:spPr bwMode="auto">
            <a:xfrm rot="12339937" flipV="1">
              <a:off x="6369799" y="847867"/>
              <a:ext cx="4557198" cy="220847"/>
            </a:xfrm>
            <a:prstGeom prst="parallelogram">
              <a:avLst>
                <a:gd name="adj" fmla="val 51486"/>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2" name="Parallelogram 771"/>
            <p:cNvSpPr/>
            <p:nvPr/>
          </p:nvSpPr>
          <p:spPr bwMode="auto">
            <a:xfrm rot="9253198">
              <a:off x="6418175" y="2773046"/>
              <a:ext cx="4504210" cy="225053"/>
            </a:xfrm>
            <a:prstGeom prst="parallelogram">
              <a:avLst>
                <a:gd name="adj" fmla="val 47509"/>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3" name="Parallelogram 772"/>
            <p:cNvSpPr/>
            <p:nvPr/>
          </p:nvSpPr>
          <p:spPr bwMode="auto">
            <a:xfrm rot="12339937" flipV="1">
              <a:off x="2389621" y="2761362"/>
              <a:ext cx="4571828" cy="234679"/>
            </a:xfrm>
            <a:prstGeom prst="parallelogram">
              <a:avLst>
                <a:gd name="adj" fmla="val 4921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4" name="TextBox 773"/>
            <p:cNvSpPr txBox="1"/>
            <p:nvPr/>
          </p:nvSpPr>
          <p:spPr bwMode="auto">
            <a:xfrm rot="21360000">
              <a:off x="5093978" y="3370147"/>
              <a:ext cx="1675908"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Network Services</a:t>
              </a:r>
            </a:p>
          </p:txBody>
        </p:sp>
        <p:sp>
          <p:nvSpPr>
            <p:cNvPr id="775" name="Parallelogram 774"/>
            <p:cNvSpPr/>
            <p:nvPr/>
          </p:nvSpPr>
          <p:spPr bwMode="auto">
            <a:xfrm rot="9253198">
              <a:off x="2385281" y="842671"/>
              <a:ext cx="4534426" cy="224236"/>
            </a:xfrm>
            <a:prstGeom prst="parallelogram">
              <a:avLst>
                <a:gd name="adj" fmla="val 47182"/>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776" name="network services top"/>
          <p:cNvSpPr/>
          <p:nvPr/>
        </p:nvSpPr>
        <p:spPr bwMode="auto">
          <a:xfrm rot="1552040">
            <a:off x="4040860" y="1458655"/>
            <a:ext cx="7187278" cy="3463022"/>
          </a:xfrm>
          <a:prstGeom prst="parallelogram">
            <a:avLst>
              <a:gd name="adj" fmla="val 79224"/>
            </a:avLst>
          </a:prstGeom>
          <a:solidFill>
            <a:schemeClr val="bg2">
              <a:lumMod val="75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7" name="Parallelogram 776"/>
          <p:cNvSpPr/>
          <p:nvPr/>
        </p:nvSpPr>
        <p:spPr bwMode="auto">
          <a:xfrm rot="9253198">
            <a:off x="7017668" y="3173941"/>
            <a:ext cx="5267310" cy="1667295"/>
          </a:xfrm>
          <a:prstGeom prst="parallelogram">
            <a:avLst>
              <a:gd name="adj" fmla="val 49439"/>
            </a:avLst>
          </a:prstGeom>
          <a:solidFill>
            <a:schemeClr val="bg2">
              <a:lumMod val="40000"/>
              <a:lumOff val="60000"/>
              <a:alpha val="2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778" name="Group 777"/>
          <p:cNvGrpSpPr/>
          <p:nvPr/>
        </p:nvGrpSpPr>
        <p:grpSpPr>
          <a:xfrm>
            <a:off x="3252649" y="-431655"/>
            <a:ext cx="5274597" cy="4390734"/>
            <a:chOff x="2473568" y="824848"/>
            <a:chExt cx="5274597" cy="4390734"/>
          </a:xfrm>
        </p:grpSpPr>
        <p:grpSp>
          <p:nvGrpSpPr>
            <p:cNvPr id="779" name="Group 778"/>
            <p:cNvGrpSpPr/>
            <p:nvPr/>
          </p:nvGrpSpPr>
          <p:grpSpPr>
            <a:xfrm>
              <a:off x="2473568" y="824848"/>
              <a:ext cx="5274597" cy="4390734"/>
              <a:chOff x="2287101" y="-479047"/>
              <a:chExt cx="5274597" cy="4390734"/>
            </a:xfrm>
          </p:grpSpPr>
          <p:sp>
            <p:nvSpPr>
              <p:cNvPr id="838" name="Parallelogram 837"/>
              <p:cNvSpPr/>
              <p:nvPr/>
            </p:nvSpPr>
            <p:spPr bwMode="auto">
              <a:xfrm rot="9253198">
                <a:off x="2350090" y="1257418"/>
                <a:ext cx="5211608" cy="1721869"/>
              </a:xfrm>
              <a:prstGeom prst="parallelogram">
                <a:avLst>
                  <a:gd name="adj" fmla="val 49258"/>
                </a:avLst>
              </a:prstGeom>
              <a:solidFill>
                <a:srgbClr val="00FA71">
                  <a:alpha val="6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39" name="Parallelogram 838"/>
              <p:cNvSpPr/>
              <p:nvPr/>
            </p:nvSpPr>
            <p:spPr bwMode="auto">
              <a:xfrm rot="1239642" flipH="1" flipV="1">
                <a:off x="3127896" y="-479047"/>
                <a:ext cx="3350442" cy="3158446"/>
              </a:xfrm>
              <a:prstGeom prst="parallelogram">
                <a:avLst>
                  <a:gd name="adj" fmla="val 95502"/>
                </a:avLst>
              </a:prstGeom>
              <a:solidFill>
                <a:srgbClr val="00FA71">
                  <a:alpha val="60000"/>
                </a:srgb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40" name="Parallelogram 839"/>
              <p:cNvSpPr/>
              <p:nvPr/>
            </p:nvSpPr>
            <p:spPr bwMode="auto">
              <a:xfrm rot="12179328" flipV="1">
                <a:off x="2287101" y="2113951"/>
                <a:ext cx="1083386" cy="1797736"/>
              </a:xfrm>
              <a:prstGeom prst="parallelogram">
                <a:avLst>
                  <a:gd name="adj" fmla="val 68224"/>
                </a:avLst>
              </a:prstGeom>
              <a:solidFill>
                <a:srgbClr val="00B050">
                  <a:alpha val="70000"/>
                </a:srgb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41" name="TextBox 840"/>
              <p:cNvSpPr txBox="1"/>
              <p:nvPr/>
            </p:nvSpPr>
            <p:spPr bwMode="auto">
              <a:xfrm>
                <a:off x="2849465" y="1496397"/>
                <a:ext cx="1867563"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fr-FR" sz="1400" b="1" dirty="0" smtClean="0">
                    <a:gradFill>
                      <a:gsLst>
                        <a:gs pos="0">
                          <a:srgbClr val="505050"/>
                        </a:gs>
                        <a:gs pos="100000">
                          <a:srgbClr val="505050"/>
                        </a:gs>
                      </a:gsLst>
                      <a:lin ang="5400000" scaled="1"/>
                    </a:gradFill>
                  </a:rPr>
                  <a:t>Azure-</a:t>
                </a:r>
                <a:r>
                  <a:rPr lang="fr-FR" sz="1400" b="1" dirty="0" err="1" smtClean="0">
                    <a:gradFill>
                      <a:gsLst>
                        <a:gs pos="0">
                          <a:srgbClr val="505050"/>
                        </a:gs>
                        <a:gs pos="100000">
                          <a:srgbClr val="505050"/>
                        </a:gs>
                      </a:gsLst>
                      <a:lin ang="5400000" scaled="1"/>
                    </a:gradFill>
                  </a:rPr>
                  <a:t>Based</a:t>
                </a:r>
                <a:r>
                  <a:rPr lang="fr-FR" sz="1400" b="1" dirty="0" smtClean="0">
                    <a:gradFill>
                      <a:gsLst>
                        <a:gs pos="0">
                          <a:srgbClr val="505050"/>
                        </a:gs>
                        <a:gs pos="100000">
                          <a:srgbClr val="505050"/>
                        </a:gs>
                      </a:gsLst>
                      <a:lin ang="5400000" scaled="1"/>
                    </a:gradFill>
                  </a:rPr>
                  <a:t> Services</a:t>
                </a:r>
                <a:endParaRPr lang="fr-FR" sz="1400" b="1" dirty="0">
                  <a:gradFill>
                    <a:gsLst>
                      <a:gs pos="0">
                        <a:srgbClr val="505050"/>
                      </a:gs>
                      <a:gs pos="100000">
                        <a:srgbClr val="505050"/>
                      </a:gs>
                    </a:gsLst>
                    <a:lin ang="5400000" scaled="1"/>
                  </a:gradFill>
                </a:endParaRPr>
              </a:p>
            </p:txBody>
          </p:sp>
        </p:grpSp>
        <p:grpSp>
          <p:nvGrpSpPr>
            <p:cNvPr id="780" name="Group 779" hidden="1"/>
            <p:cNvGrpSpPr/>
            <p:nvPr/>
          </p:nvGrpSpPr>
          <p:grpSpPr>
            <a:xfrm>
              <a:off x="2875682" y="3282123"/>
              <a:ext cx="4607839" cy="1237561"/>
              <a:chOff x="901492" y="3532911"/>
              <a:chExt cx="5110053" cy="1410822"/>
            </a:xfrm>
            <a:scene3d>
              <a:camera prst="orthographicFront">
                <a:rot lat="2100000" lon="19200000" rev="0"/>
              </a:camera>
              <a:lightRig rig="threePt" dir="t"/>
            </a:scene3d>
          </p:grpSpPr>
          <p:sp>
            <p:nvSpPr>
              <p:cNvPr id="815" name="Freeform 128"/>
              <p:cNvSpPr>
                <a:spLocks noChangeAspect="1"/>
              </p:cNvSpPr>
              <p:nvPr/>
            </p:nvSpPr>
            <p:spPr bwMode="black">
              <a:xfrm>
                <a:off x="1032991" y="3629329"/>
                <a:ext cx="993584" cy="5471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188F"/>
              </a:solidFill>
              <a:extLst/>
            </p:spPr>
            <p:txBody>
              <a:bodyPr vert="horz" wrap="square" lIns="89616" tIns="44809" rIns="89616" bIns="44809" numCol="1" anchor="b" anchorCtr="1" compatLnSpc="1">
                <a:prstTxWarp prst="textNoShape">
                  <a:avLst/>
                </a:prstTxWarp>
              </a:bodyPr>
              <a:lstStyle/>
              <a:p>
                <a:pPr defTabSz="913898">
                  <a:defRPr/>
                </a:pPr>
                <a:endParaRPr lang="en-US" sz="1764" kern="0" dirty="0">
                  <a:solidFill>
                    <a:srgbClr val="FFFFFF"/>
                  </a:solidFill>
                </a:endParaRPr>
              </a:p>
            </p:txBody>
          </p:sp>
          <p:grpSp>
            <p:nvGrpSpPr>
              <p:cNvPr id="816" name="Group 815"/>
              <p:cNvGrpSpPr/>
              <p:nvPr/>
            </p:nvGrpSpPr>
            <p:grpSpPr>
              <a:xfrm>
                <a:off x="2299253" y="3560620"/>
                <a:ext cx="655388" cy="601422"/>
                <a:chOff x="2362200" y="-44450"/>
                <a:chExt cx="7712075" cy="7077076"/>
              </a:xfrm>
              <a:solidFill>
                <a:schemeClr val="accent1"/>
              </a:solidFill>
            </p:grpSpPr>
            <p:sp>
              <p:nvSpPr>
                <p:cNvPr id="835" name="Freeform 9"/>
                <p:cNvSpPr>
                  <a:spLocks noEditPoints="1"/>
                </p:cNvSpPr>
                <p:nvPr/>
              </p:nvSpPr>
              <p:spPr bwMode="auto">
                <a:xfrm>
                  <a:off x="2362200" y="920750"/>
                  <a:ext cx="5140325" cy="5141913"/>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36" name="Freeform 10"/>
                <p:cNvSpPr>
                  <a:spLocks noEditPoints="1"/>
                </p:cNvSpPr>
                <p:nvPr/>
              </p:nvSpPr>
              <p:spPr bwMode="auto">
                <a:xfrm>
                  <a:off x="6988175" y="4071938"/>
                  <a:ext cx="3086100" cy="2960688"/>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37" name="Freeform 11"/>
                <p:cNvSpPr>
                  <a:spLocks noEditPoints="1"/>
                </p:cNvSpPr>
                <p:nvPr/>
              </p:nvSpPr>
              <p:spPr bwMode="auto">
                <a:xfrm>
                  <a:off x="6988175" y="-44450"/>
                  <a:ext cx="3086100" cy="2959100"/>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817" name="Group 816"/>
              <p:cNvGrpSpPr/>
              <p:nvPr/>
            </p:nvGrpSpPr>
            <p:grpSpPr>
              <a:xfrm>
                <a:off x="3248046" y="3532911"/>
                <a:ext cx="723468" cy="656840"/>
                <a:chOff x="-1187204" y="-850567"/>
                <a:chExt cx="8291512" cy="7527925"/>
              </a:xfrm>
              <a:solidFill>
                <a:schemeClr val="accent1"/>
              </a:solidFill>
            </p:grpSpPr>
            <p:grpSp>
              <p:nvGrpSpPr>
                <p:cNvPr id="826" name="Group 825"/>
                <p:cNvGrpSpPr/>
                <p:nvPr/>
              </p:nvGrpSpPr>
              <p:grpSpPr>
                <a:xfrm>
                  <a:off x="-1187204" y="-850567"/>
                  <a:ext cx="8291512" cy="7527925"/>
                  <a:chOff x="-1187204" y="-850567"/>
                  <a:chExt cx="8291512" cy="7527925"/>
                </a:xfrm>
                <a:grpFill/>
              </p:grpSpPr>
              <p:grpSp>
                <p:nvGrpSpPr>
                  <p:cNvPr id="828" name="Group 827"/>
                  <p:cNvGrpSpPr/>
                  <p:nvPr/>
                </p:nvGrpSpPr>
                <p:grpSpPr>
                  <a:xfrm>
                    <a:off x="-1187204" y="-850567"/>
                    <a:ext cx="8291512" cy="7527925"/>
                    <a:chOff x="-1187204" y="-850567"/>
                    <a:chExt cx="8291512" cy="7527925"/>
                  </a:xfrm>
                  <a:grpFill/>
                </p:grpSpPr>
                <p:sp>
                  <p:nvSpPr>
                    <p:cNvPr id="830" name="Freeform 23"/>
                    <p:cNvSpPr>
                      <a:spLocks/>
                    </p:cNvSpPr>
                    <p:nvPr/>
                  </p:nvSpPr>
                  <p:spPr bwMode="auto">
                    <a:xfrm>
                      <a:off x="1128958" y="-850567"/>
                      <a:ext cx="5975350" cy="7527925"/>
                    </a:xfrm>
                    <a:custGeom>
                      <a:avLst/>
                      <a:gdLst>
                        <a:gd name="T0" fmla="*/ 1241 w 1591"/>
                        <a:gd name="T1" fmla="*/ 505 h 2005"/>
                        <a:gd name="T2" fmla="*/ 802 w 1591"/>
                        <a:gd name="T3" fmla="*/ 0 h 2005"/>
                        <a:gd name="T4" fmla="*/ 95 w 1591"/>
                        <a:gd name="T5" fmla="*/ 0 h 2005"/>
                        <a:gd name="T6" fmla="*/ 0 w 1591"/>
                        <a:gd name="T7" fmla="*/ 95 h 2005"/>
                        <a:gd name="T8" fmla="*/ 0 w 1591"/>
                        <a:gd name="T9" fmla="*/ 666 h 2005"/>
                        <a:gd name="T10" fmla="*/ 119 w 1591"/>
                        <a:gd name="T11" fmla="*/ 672 h 2005"/>
                        <a:gd name="T12" fmla="*/ 119 w 1591"/>
                        <a:gd name="T13" fmla="*/ 119 h 2005"/>
                        <a:gd name="T14" fmla="*/ 754 w 1591"/>
                        <a:gd name="T15" fmla="*/ 119 h 2005"/>
                        <a:gd name="T16" fmla="*/ 1128 w 1591"/>
                        <a:gd name="T17" fmla="*/ 791 h 2005"/>
                        <a:gd name="T18" fmla="*/ 1473 w 1591"/>
                        <a:gd name="T19" fmla="*/ 547 h 2005"/>
                        <a:gd name="T20" fmla="*/ 1473 w 1591"/>
                        <a:gd name="T21" fmla="*/ 1886 h 2005"/>
                        <a:gd name="T22" fmla="*/ 528 w 1591"/>
                        <a:gd name="T23" fmla="*/ 1886 h 2005"/>
                        <a:gd name="T24" fmla="*/ 374 w 1591"/>
                        <a:gd name="T25" fmla="*/ 2005 h 2005"/>
                        <a:gd name="T26" fmla="*/ 1496 w 1591"/>
                        <a:gd name="T27" fmla="*/ 2005 h 2005"/>
                        <a:gd name="T28" fmla="*/ 1591 w 1591"/>
                        <a:gd name="T29" fmla="*/ 1910 h 2005"/>
                        <a:gd name="T30" fmla="*/ 1591 w 1591"/>
                        <a:gd name="T31" fmla="*/ 345 h 2005"/>
                        <a:gd name="T32" fmla="*/ 1241 w 1591"/>
                        <a:gd name="T33" fmla="*/ 505 h 2005"/>
                        <a:gd name="T34" fmla="*/ 1241 w 1591"/>
                        <a:gd name="T35" fmla="*/ 505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1" h="2005">
                          <a:moveTo>
                            <a:pt x="1241" y="505"/>
                          </a:moveTo>
                          <a:cubicBezTo>
                            <a:pt x="802" y="0"/>
                            <a:pt x="802" y="0"/>
                            <a:pt x="802" y="0"/>
                          </a:cubicBezTo>
                          <a:cubicBezTo>
                            <a:pt x="95" y="0"/>
                            <a:pt x="95" y="0"/>
                            <a:pt x="95" y="0"/>
                          </a:cubicBezTo>
                          <a:cubicBezTo>
                            <a:pt x="41" y="0"/>
                            <a:pt x="0" y="41"/>
                            <a:pt x="0" y="95"/>
                          </a:cubicBezTo>
                          <a:cubicBezTo>
                            <a:pt x="0" y="666"/>
                            <a:pt x="0" y="666"/>
                            <a:pt x="0" y="666"/>
                          </a:cubicBezTo>
                          <a:cubicBezTo>
                            <a:pt x="41" y="666"/>
                            <a:pt x="77" y="666"/>
                            <a:pt x="119" y="672"/>
                          </a:cubicBezTo>
                          <a:cubicBezTo>
                            <a:pt x="119" y="119"/>
                            <a:pt x="119" y="119"/>
                            <a:pt x="119" y="119"/>
                          </a:cubicBezTo>
                          <a:cubicBezTo>
                            <a:pt x="754" y="119"/>
                            <a:pt x="754" y="119"/>
                            <a:pt x="754" y="119"/>
                          </a:cubicBezTo>
                          <a:cubicBezTo>
                            <a:pt x="1128" y="791"/>
                            <a:pt x="1128" y="791"/>
                            <a:pt x="1128" y="791"/>
                          </a:cubicBezTo>
                          <a:cubicBezTo>
                            <a:pt x="1473" y="547"/>
                            <a:pt x="1473" y="547"/>
                            <a:pt x="1473" y="547"/>
                          </a:cubicBezTo>
                          <a:cubicBezTo>
                            <a:pt x="1473" y="1886"/>
                            <a:pt x="1473" y="1886"/>
                            <a:pt x="1473" y="1886"/>
                          </a:cubicBezTo>
                          <a:cubicBezTo>
                            <a:pt x="528" y="1886"/>
                            <a:pt x="528" y="1886"/>
                            <a:pt x="528" y="1886"/>
                          </a:cubicBezTo>
                          <a:cubicBezTo>
                            <a:pt x="481" y="1928"/>
                            <a:pt x="433" y="1969"/>
                            <a:pt x="374" y="2005"/>
                          </a:cubicBezTo>
                          <a:cubicBezTo>
                            <a:pt x="1496" y="2005"/>
                            <a:pt x="1496" y="2005"/>
                            <a:pt x="1496" y="2005"/>
                          </a:cubicBezTo>
                          <a:cubicBezTo>
                            <a:pt x="1550" y="2005"/>
                            <a:pt x="1591" y="1957"/>
                            <a:pt x="1591" y="1910"/>
                          </a:cubicBezTo>
                          <a:cubicBezTo>
                            <a:pt x="1591" y="345"/>
                            <a:pt x="1591" y="345"/>
                            <a:pt x="1591" y="345"/>
                          </a:cubicBezTo>
                          <a:cubicBezTo>
                            <a:pt x="1241" y="505"/>
                            <a:pt x="1241" y="505"/>
                            <a:pt x="1241" y="505"/>
                          </a:cubicBezTo>
                          <a:cubicBezTo>
                            <a:pt x="1241" y="505"/>
                            <a:pt x="1241" y="505"/>
                            <a:pt x="1241" y="505"/>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31" name="Freeform 24"/>
                    <p:cNvSpPr>
                      <a:spLocks/>
                    </p:cNvSpPr>
                    <p:nvPr/>
                  </p:nvSpPr>
                  <p:spPr bwMode="auto">
                    <a:xfrm>
                      <a:off x="4272208" y="2986421"/>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32" name="Freeform 25"/>
                    <p:cNvSpPr>
                      <a:spLocks/>
                    </p:cNvSpPr>
                    <p:nvPr/>
                  </p:nvSpPr>
                  <p:spPr bwMode="auto">
                    <a:xfrm>
                      <a:off x="4272208" y="3973846"/>
                      <a:ext cx="1438275" cy="357188"/>
                    </a:xfrm>
                    <a:custGeom>
                      <a:avLst/>
                      <a:gdLst>
                        <a:gd name="T0" fmla="*/ 0 w 906"/>
                        <a:gd name="T1" fmla="*/ 0 h 225"/>
                        <a:gd name="T2" fmla="*/ 906 w 906"/>
                        <a:gd name="T3" fmla="*/ 0 h 225"/>
                        <a:gd name="T4" fmla="*/ 906 w 906"/>
                        <a:gd name="T5" fmla="*/ 225 h 225"/>
                        <a:gd name="T6" fmla="*/ 0 w 906"/>
                        <a:gd name="T7" fmla="*/ 225 h 225"/>
                        <a:gd name="T8" fmla="*/ 0 w 906"/>
                        <a:gd name="T9" fmla="*/ 0 h 225"/>
                        <a:gd name="T10" fmla="*/ 0 w 906"/>
                        <a:gd name="T11" fmla="*/ 0 h 225"/>
                      </a:gdLst>
                      <a:ahLst/>
                      <a:cxnLst>
                        <a:cxn ang="0">
                          <a:pos x="T0" y="T1"/>
                        </a:cxn>
                        <a:cxn ang="0">
                          <a:pos x="T2" y="T3"/>
                        </a:cxn>
                        <a:cxn ang="0">
                          <a:pos x="T4" y="T5"/>
                        </a:cxn>
                        <a:cxn ang="0">
                          <a:pos x="T6" y="T7"/>
                        </a:cxn>
                        <a:cxn ang="0">
                          <a:pos x="T8" y="T9"/>
                        </a:cxn>
                        <a:cxn ang="0">
                          <a:pos x="T10" y="T11"/>
                        </a:cxn>
                      </a:cxnLst>
                      <a:rect l="0" t="0" r="r" b="b"/>
                      <a:pathLst>
                        <a:path w="906" h="225">
                          <a:moveTo>
                            <a:pt x="0" y="0"/>
                          </a:moveTo>
                          <a:lnTo>
                            <a:pt x="906" y="0"/>
                          </a:lnTo>
                          <a:lnTo>
                            <a:pt x="906" y="225"/>
                          </a:lnTo>
                          <a:lnTo>
                            <a:pt x="0" y="225"/>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33" name="Freeform 26"/>
                    <p:cNvSpPr>
                      <a:spLocks/>
                    </p:cNvSpPr>
                    <p:nvPr/>
                  </p:nvSpPr>
                  <p:spPr bwMode="auto">
                    <a:xfrm>
                      <a:off x="4272208" y="4961271"/>
                      <a:ext cx="989012" cy="371475"/>
                    </a:xfrm>
                    <a:custGeom>
                      <a:avLst/>
                      <a:gdLst>
                        <a:gd name="T0" fmla="*/ 0 w 623"/>
                        <a:gd name="T1" fmla="*/ 0 h 234"/>
                        <a:gd name="T2" fmla="*/ 623 w 623"/>
                        <a:gd name="T3" fmla="*/ 0 h 234"/>
                        <a:gd name="T4" fmla="*/ 623 w 623"/>
                        <a:gd name="T5" fmla="*/ 234 h 234"/>
                        <a:gd name="T6" fmla="*/ 0 w 623"/>
                        <a:gd name="T7" fmla="*/ 234 h 234"/>
                        <a:gd name="T8" fmla="*/ 0 w 623"/>
                        <a:gd name="T9" fmla="*/ 0 h 234"/>
                        <a:gd name="T10" fmla="*/ 0 w 623"/>
                        <a:gd name="T11" fmla="*/ 0 h 234"/>
                      </a:gdLst>
                      <a:ahLst/>
                      <a:cxnLst>
                        <a:cxn ang="0">
                          <a:pos x="T0" y="T1"/>
                        </a:cxn>
                        <a:cxn ang="0">
                          <a:pos x="T2" y="T3"/>
                        </a:cxn>
                        <a:cxn ang="0">
                          <a:pos x="T4" y="T5"/>
                        </a:cxn>
                        <a:cxn ang="0">
                          <a:pos x="T6" y="T7"/>
                        </a:cxn>
                        <a:cxn ang="0">
                          <a:pos x="T8" y="T9"/>
                        </a:cxn>
                        <a:cxn ang="0">
                          <a:pos x="T10" y="T11"/>
                        </a:cxn>
                      </a:cxnLst>
                      <a:rect l="0" t="0" r="r" b="b"/>
                      <a:pathLst>
                        <a:path w="623" h="234">
                          <a:moveTo>
                            <a:pt x="0" y="0"/>
                          </a:moveTo>
                          <a:lnTo>
                            <a:pt x="623" y="0"/>
                          </a:lnTo>
                          <a:lnTo>
                            <a:pt x="623" y="234"/>
                          </a:lnTo>
                          <a:lnTo>
                            <a:pt x="0" y="234"/>
                          </a:lnTo>
                          <a:lnTo>
                            <a:pt x="0" y="0"/>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34" name="Freeform 27"/>
                    <p:cNvSpPr>
                      <a:spLocks noEditPoints="1"/>
                    </p:cNvSpPr>
                    <p:nvPr/>
                  </p:nvSpPr>
                  <p:spPr bwMode="auto">
                    <a:xfrm>
                      <a:off x="-1187204" y="2092658"/>
                      <a:ext cx="4600575" cy="4584700"/>
                    </a:xfrm>
                    <a:custGeom>
                      <a:avLst/>
                      <a:gdLst>
                        <a:gd name="T0" fmla="*/ 1225 w 1225"/>
                        <a:gd name="T1" fmla="*/ 608 h 1221"/>
                        <a:gd name="T2" fmla="*/ 616 w 1225"/>
                        <a:gd name="T3" fmla="*/ 0 h 1221"/>
                        <a:gd name="T4" fmla="*/ 0 w 1225"/>
                        <a:gd name="T5" fmla="*/ 608 h 1221"/>
                        <a:gd name="T6" fmla="*/ 616 w 1225"/>
                        <a:gd name="T7" fmla="*/ 1221 h 1221"/>
                        <a:gd name="T8" fmla="*/ 1225 w 1225"/>
                        <a:gd name="T9" fmla="*/ 608 h 1221"/>
                        <a:gd name="T10" fmla="*/ 556 w 1225"/>
                        <a:gd name="T11" fmla="*/ 929 h 1221"/>
                        <a:gd name="T12" fmla="*/ 287 w 1225"/>
                        <a:gd name="T13" fmla="*/ 721 h 1221"/>
                        <a:gd name="T14" fmla="*/ 412 w 1225"/>
                        <a:gd name="T15" fmla="*/ 560 h 1221"/>
                        <a:gd name="T16" fmla="*/ 592 w 1225"/>
                        <a:gd name="T17" fmla="*/ 697 h 1221"/>
                        <a:gd name="T18" fmla="*/ 878 w 1225"/>
                        <a:gd name="T19" fmla="*/ 334 h 1221"/>
                        <a:gd name="T20" fmla="*/ 968 w 1225"/>
                        <a:gd name="T21" fmla="*/ 405 h 1221"/>
                        <a:gd name="T22" fmla="*/ 556 w 1225"/>
                        <a:gd name="T23" fmla="*/ 929 h 1221"/>
                        <a:gd name="T24" fmla="*/ 556 w 1225"/>
                        <a:gd name="T25" fmla="*/ 929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5" h="1221">
                          <a:moveTo>
                            <a:pt x="1225" y="608"/>
                          </a:moveTo>
                          <a:cubicBezTo>
                            <a:pt x="1225" y="274"/>
                            <a:pt x="956" y="0"/>
                            <a:pt x="616" y="0"/>
                          </a:cubicBezTo>
                          <a:cubicBezTo>
                            <a:pt x="275" y="0"/>
                            <a:pt x="0" y="274"/>
                            <a:pt x="0" y="608"/>
                          </a:cubicBezTo>
                          <a:cubicBezTo>
                            <a:pt x="0" y="947"/>
                            <a:pt x="275" y="1221"/>
                            <a:pt x="616" y="1221"/>
                          </a:cubicBezTo>
                          <a:cubicBezTo>
                            <a:pt x="956" y="1221"/>
                            <a:pt x="1225" y="947"/>
                            <a:pt x="1225" y="608"/>
                          </a:cubicBezTo>
                          <a:close/>
                          <a:moveTo>
                            <a:pt x="556" y="929"/>
                          </a:moveTo>
                          <a:cubicBezTo>
                            <a:pt x="287" y="721"/>
                            <a:pt x="287" y="721"/>
                            <a:pt x="287" y="721"/>
                          </a:cubicBezTo>
                          <a:cubicBezTo>
                            <a:pt x="412" y="560"/>
                            <a:pt x="412" y="560"/>
                            <a:pt x="412" y="560"/>
                          </a:cubicBezTo>
                          <a:cubicBezTo>
                            <a:pt x="592" y="697"/>
                            <a:pt x="592" y="697"/>
                            <a:pt x="592" y="697"/>
                          </a:cubicBezTo>
                          <a:cubicBezTo>
                            <a:pt x="878" y="334"/>
                            <a:pt x="878" y="334"/>
                            <a:pt x="878" y="334"/>
                          </a:cubicBezTo>
                          <a:cubicBezTo>
                            <a:pt x="968" y="405"/>
                            <a:pt x="968" y="405"/>
                            <a:pt x="968" y="405"/>
                          </a:cubicBezTo>
                          <a:cubicBezTo>
                            <a:pt x="556" y="929"/>
                            <a:pt x="556" y="929"/>
                            <a:pt x="556" y="929"/>
                          </a:cubicBezTo>
                          <a:cubicBezTo>
                            <a:pt x="556" y="929"/>
                            <a:pt x="556" y="929"/>
                            <a:pt x="556" y="92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
                <p:nvSpPr>
                  <p:cNvPr id="829" name="Oval 828"/>
                  <p:cNvSpPr/>
                  <p:nvPr/>
                </p:nvSpPr>
                <p:spPr bwMode="auto">
                  <a:xfrm>
                    <a:off x="-755448" y="2577184"/>
                    <a:ext cx="3850106" cy="3850106"/>
                  </a:xfrm>
                  <a:prstGeom prst="ellips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27" name="Freeform 681"/>
                <p:cNvSpPr>
                  <a:spLocks noEditPoints="1"/>
                </p:cNvSpPr>
                <p:nvPr/>
              </p:nvSpPr>
              <p:spPr bwMode="auto">
                <a:xfrm>
                  <a:off x="46348" y="2786188"/>
                  <a:ext cx="2121852" cy="3197640"/>
                </a:xfrm>
                <a:custGeom>
                  <a:avLst/>
                  <a:gdLst>
                    <a:gd name="T0" fmla="*/ 110 w 181"/>
                    <a:gd name="T1" fmla="*/ 116 h 273"/>
                    <a:gd name="T2" fmla="*/ 110 w 181"/>
                    <a:gd name="T3" fmla="*/ 71 h 273"/>
                    <a:gd name="T4" fmla="*/ 134 w 181"/>
                    <a:gd name="T5" fmla="*/ 97 h 273"/>
                    <a:gd name="T6" fmla="*/ 177 w 181"/>
                    <a:gd name="T7" fmla="*/ 97 h 273"/>
                    <a:gd name="T8" fmla="*/ 110 w 181"/>
                    <a:gd name="T9" fmla="*/ 29 h 273"/>
                    <a:gd name="T10" fmla="*/ 110 w 181"/>
                    <a:gd name="T11" fmla="*/ 0 h 273"/>
                    <a:gd name="T12" fmla="*/ 69 w 181"/>
                    <a:gd name="T13" fmla="*/ 0 h 273"/>
                    <a:gd name="T14" fmla="*/ 69 w 181"/>
                    <a:gd name="T15" fmla="*/ 29 h 273"/>
                    <a:gd name="T16" fmla="*/ 4 w 181"/>
                    <a:gd name="T17" fmla="*/ 93 h 273"/>
                    <a:gd name="T18" fmla="*/ 69 w 181"/>
                    <a:gd name="T19" fmla="*/ 152 h 273"/>
                    <a:gd name="T20" fmla="*/ 69 w 181"/>
                    <a:gd name="T21" fmla="*/ 201 h 273"/>
                    <a:gd name="T22" fmla="*/ 43 w 181"/>
                    <a:gd name="T23" fmla="*/ 168 h 273"/>
                    <a:gd name="T24" fmla="*/ 0 w 181"/>
                    <a:gd name="T25" fmla="*/ 168 h 273"/>
                    <a:gd name="T26" fmla="*/ 69 w 181"/>
                    <a:gd name="T27" fmla="*/ 243 h 273"/>
                    <a:gd name="T28" fmla="*/ 69 w 181"/>
                    <a:gd name="T29" fmla="*/ 273 h 273"/>
                    <a:gd name="T30" fmla="*/ 110 w 181"/>
                    <a:gd name="T31" fmla="*/ 273 h 273"/>
                    <a:gd name="T32" fmla="*/ 110 w 181"/>
                    <a:gd name="T33" fmla="*/ 243 h 273"/>
                    <a:gd name="T34" fmla="*/ 181 w 181"/>
                    <a:gd name="T35" fmla="*/ 175 h 273"/>
                    <a:gd name="T36" fmla="*/ 110 w 181"/>
                    <a:gd name="T37" fmla="*/ 116 h 273"/>
                    <a:gd name="T38" fmla="*/ 70 w 181"/>
                    <a:gd name="T39" fmla="*/ 108 h 273"/>
                    <a:gd name="T40" fmla="*/ 70 w 181"/>
                    <a:gd name="T41" fmla="*/ 71 h 273"/>
                    <a:gd name="T42" fmla="*/ 70 w 181"/>
                    <a:gd name="T43" fmla="*/ 108 h 273"/>
                    <a:gd name="T44" fmla="*/ 111 w 181"/>
                    <a:gd name="T45" fmla="*/ 201 h 273"/>
                    <a:gd name="T46" fmla="*/ 111 w 181"/>
                    <a:gd name="T47" fmla="*/ 159 h 273"/>
                    <a:gd name="T48" fmla="*/ 111 w 181"/>
                    <a:gd name="T49" fmla="*/ 20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273">
                      <a:moveTo>
                        <a:pt x="110" y="116"/>
                      </a:moveTo>
                      <a:cubicBezTo>
                        <a:pt x="110" y="71"/>
                        <a:pt x="110" y="71"/>
                        <a:pt x="110" y="71"/>
                      </a:cubicBezTo>
                      <a:cubicBezTo>
                        <a:pt x="123" y="72"/>
                        <a:pt x="133" y="84"/>
                        <a:pt x="134" y="97"/>
                      </a:cubicBezTo>
                      <a:cubicBezTo>
                        <a:pt x="177" y="97"/>
                        <a:pt x="177" y="97"/>
                        <a:pt x="177" y="97"/>
                      </a:cubicBezTo>
                      <a:cubicBezTo>
                        <a:pt x="177" y="54"/>
                        <a:pt x="137" y="31"/>
                        <a:pt x="110" y="29"/>
                      </a:cubicBezTo>
                      <a:cubicBezTo>
                        <a:pt x="110" y="0"/>
                        <a:pt x="110" y="0"/>
                        <a:pt x="110" y="0"/>
                      </a:cubicBezTo>
                      <a:cubicBezTo>
                        <a:pt x="69" y="0"/>
                        <a:pt x="69" y="0"/>
                        <a:pt x="69" y="0"/>
                      </a:cubicBezTo>
                      <a:cubicBezTo>
                        <a:pt x="69" y="29"/>
                        <a:pt x="69" y="29"/>
                        <a:pt x="69" y="29"/>
                      </a:cubicBezTo>
                      <a:cubicBezTo>
                        <a:pt x="57" y="29"/>
                        <a:pt x="4" y="44"/>
                        <a:pt x="4" y="93"/>
                      </a:cubicBezTo>
                      <a:cubicBezTo>
                        <a:pt x="4" y="136"/>
                        <a:pt x="43" y="148"/>
                        <a:pt x="69" y="152"/>
                      </a:cubicBezTo>
                      <a:cubicBezTo>
                        <a:pt x="69" y="201"/>
                        <a:pt x="69" y="201"/>
                        <a:pt x="69" y="201"/>
                      </a:cubicBezTo>
                      <a:cubicBezTo>
                        <a:pt x="50" y="196"/>
                        <a:pt x="46" y="180"/>
                        <a:pt x="43" y="168"/>
                      </a:cubicBezTo>
                      <a:cubicBezTo>
                        <a:pt x="0" y="168"/>
                        <a:pt x="0" y="168"/>
                        <a:pt x="0" y="168"/>
                      </a:cubicBezTo>
                      <a:cubicBezTo>
                        <a:pt x="3" y="217"/>
                        <a:pt x="46" y="239"/>
                        <a:pt x="69" y="243"/>
                      </a:cubicBezTo>
                      <a:cubicBezTo>
                        <a:pt x="69" y="273"/>
                        <a:pt x="69" y="273"/>
                        <a:pt x="69" y="273"/>
                      </a:cubicBezTo>
                      <a:cubicBezTo>
                        <a:pt x="110" y="273"/>
                        <a:pt x="110" y="273"/>
                        <a:pt x="110" y="273"/>
                      </a:cubicBezTo>
                      <a:cubicBezTo>
                        <a:pt x="110" y="243"/>
                        <a:pt x="110" y="243"/>
                        <a:pt x="110" y="243"/>
                      </a:cubicBezTo>
                      <a:cubicBezTo>
                        <a:pt x="143" y="242"/>
                        <a:pt x="181" y="214"/>
                        <a:pt x="181" y="175"/>
                      </a:cubicBezTo>
                      <a:cubicBezTo>
                        <a:pt x="181" y="131"/>
                        <a:pt x="143" y="119"/>
                        <a:pt x="110" y="116"/>
                      </a:cubicBezTo>
                      <a:close/>
                      <a:moveTo>
                        <a:pt x="70" y="108"/>
                      </a:moveTo>
                      <a:cubicBezTo>
                        <a:pt x="41" y="108"/>
                        <a:pt x="40" y="76"/>
                        <a:pt x="70" y="71"/>
                      </a:cubicBezTo>
                      <a:lnTo>
                        <a:pt x="70" y="108"/>
                      </a:lnTo>
                      <a:close/>
                      <a:moveTo>
                        <a:pt x="111" y="201"/>
                      </a:moveTo>
                      <a:cubicBezTo>
                        <a:pt x="111" y="159"/>
                        <a:pt x="111" y="159"/>
                        <a:pt x="111" y="159"/>
                      </a:cubicBezTo>
                      <a:cubicBezTo>
                        <a:pt x="146" y="160"/>
                        <a:pt x="150" y="196"/>
                        <a:pt x="111" y="201"/>
                      </a:cubicBezTo>
                      <a:close/>
                    </a:path>
                  </a:pathLst>
                </a:custGeom>
                <a:solidFill>
                  <a:srgbClr val="E8E8E8"/>
                </a:solidFill>
                <a:ln>
                  <a:noFill/>
                </a:ln>
                <a:extLst/>
              </p:spPr>
              <p:txBody>
                <a:bodyPr vert="horz" wrap="square" lIns="91427" tIns="45713" rIns="91427" bIns="45713" numCol="1" anchor="t" anchorCtr="0" compatLnSpc="1">
                  <a:prstTxWarp prst="textNoShape">
                    <a:avLst/>
                  </a:prstTxWarp>
                </a:bodyPr>
                <a:lstStyle/>
                <a:p>
                  <a:pPr defTabSz="914187"/>
                  <a:endParaRPr lang="en-US" sz="1700">
                    <a:solidFill>
                      <a:srgbClr val="FFFFFF"/>
                    </a:solidFill>
                  </a:endParaRPr>
                </a:p>
              </p:txBody>
            </p:sp>
          </p:grpSp>
          <p:sp>
            <p:nvSpPr>
              <p:cNvPr id="818" name="Freeform 31"/>
              <p:cNvSpPr>
                <a:spLocks noEditPoints="1"/>
              </p:cNvSpPr>
              <p:nvPr/>
            </p:nvSpPr>
            <p:spPr bwMode="auto">
              <a:xfrm>
                <a:off x="4362903" y="3566296"/>
                <a:ext cx="582544" cy="590070"/>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19" name="Freeform 9"/>
              <p:cNvSpPr>
                <a:spLocks noEditPoints="1"/>
              </p:cNvSpPr>
              <p:nvPr/>
            </p:nvSpPr>
            <p:spPr bwMode="auto">
              <a:xfrm>
                <a:off x="5260688" y="3550896"/>
                <a:ext cx="620418" cy="620869"/>
              </a:xfrm>
              <a:custGeom>
                <a:avLst/>
                <a:gdLst>
                  <a:gd name="T0" fmla="*/ 2198 w 2440"/>
                  <a:gd name="T1" fmla="*/ 928 h 2440"/>
                  <a:gd name="T2" fmla="*/ 2206 w 2440"/>
                  <a:gd name="T3" fmla="*/ 1043 h 2440"/>
                  <a:gd name="T4" fmla="*/ 2150 w 2440"/>
                  <a:gd name="T5" fmla="*/ 1227 h 2440"/>
                  <a:gd name="T6" fmla="*/ 2113 w 2440"/>
                  <a:gd name="T7" fmla="*/ 1014 h 2440"/>
                  <a:gd name="T8" fmla="*/ 2029 w 2440"/>
                  <a:gd name="T9" fmla="*/ 1048 h 2440"/>
                  <a:gd name="T10" fmla="*/ 1992 w 2440"/>
                  <a:gd name="T11" fmla="*/ 1261 h 2440"/>
                  <a:gd name="T12" fmla="*/ 2048 w 2440"/>
                  <a:gd name="T13" fmla="*/ 1234 h 2440"/>
                  <a:gd name="T14" fmla="*/ 2058 w 2440"/>
                  <a:gd name="T15" fmla="*/ 1588 h 2440"/>
                  <a:gd name="T16" fmla="*/ 2113 w 2440"/>
                  <a:gd name="T17" fmla="*/ 1308 h 2440"/>
                  <a:gd name="T18" fmla="*/ 2145 w 2440"/>
                  <a:gd name="T19" fmla="*/ 1557 h 2440"/>
                  <a:gd name="T20" fmla="*/ 2216 w 2440"/>
                  <a:gd name="T21" fmla="*/ 1553 h 2440"/>
                  <a:gd name="T22" fmla="*/ 2187 w 2440"/>
                  <a:gd name="T23" fmla="*/ 1103 h 2440"/>
                  <a:gd name="T24" fmla="*/ 2274 w 2440"/>
                  <a:gd name="T25" fmla="*/ 1233 h 2440"/>
                  <a:gd name="T26" fmla="*/ 1502 w 2440"/>
                  <a:gd name="T27" fmla="*/ 259 h 2440"/>
                  <a:gd name="T28" fmla="*/ 1246 w 2440"/>
                  <a:gd name="T29" fmla="*/ 517 h 2440"/>
                  <a:gd name="T30" fmla="*/ 1646 w 2440"/>
                  <a:gd name="T31" fmla="*/ 1894 h 2440"/>
                  <a:gd name="T32" fmla="*/ 1499 w 2440"/>
                  <a:gd name="T33" fmla="*/ 1340 h 2440"/>
                  <a:gd name="T34" fmla="*/ 1571 w 2440"/>
                  <a:gd name="T35" fmla="*/ 1267 h 2440"/>
                  <a:gd name="T36" fmla="*/ 1527 w 2440"/>
                  <a:gd name="T37" fmla="*/ 639 h 2440"/>
                  <a:gd name="T38" fmla="*/ 1344 w 2440"/>
                  <a:gd name="T39" fmla="*/ 1244 h 2440"/>
                  <a:gd name="T40" fmla="*/ 1222 w 2440"/>
                  <a:gd name="T41" fmla="*/ 543 h 2440"/>
                  <a:gd name="T42" fmla="*/ 946 w 2440"/>
                  <a:gd name="T43" fmla="*/ 655 h 2440"/>
                  <a:gd name="T44" fmla="*/ 825 w 2440"/>
                  <a:gd name="T45" fmla="*/ 1357 h 2440"/>
                  <a:gd name="T46" fmla="*/ 1008 w 2440"/>
                  <a:gd name="T47" fmla="*/ 1266 h 2440"/>
                  <a:gd name="T48" fmla="*/ 694 w 2440"/>
                  <a:gd name="T49" fmla="*/ 2021 h 2440"/>
                  <a:gd name="T50" fmla="*/ 298 w 2440"/>
                  <a:gd name="T51" fmla="*/ 2101 h 2440"/>
                  <a:gd name="T52" fmla="*/ 902 w 2440"/>
                  <a:gd name="T53" fmla="*/ 2417 h 2440"/>
                  <a:gd name="T54" fmla="*/ 1914 w 2440"/>
                  <a:gd name="T55" fmla="*/ 2339 h 2440"/>
                  <a:gd name="T56" fmla="*/ 1237 w 2440"/>
                  <a:gd name="T57" fmla="*/ 2216 h 2440"/>
                  <a:gd name="T58" fmla="*/ 1249 w 2440"/>
                  <a:gd name="T59" fmla="*/ 1507 h 2440"/>
                  <a:gd name="T60" fmla="*/ 1237 w 2440"/>
                  <a:gd name="T61" fmla="*/ 2216 h 2440"/>
                  <a:gd name="T62" fmla="*/ 2213 w 2440"/>
                  <a:gd name="T63" fmla="*/ 1643 h 2440"/>
                  <a:gd name="T64" fmla="*/ 2117 w 2440"/>
                  <a:gd name="T65" fmla="*/ 1653 h 2440"/>
                  <a:gd name="T66" fmla="*/ 1988 w 2440"/>
                  <a:gd name="T67" fmla="*/ 1510 h 2440"/>
                  <a:gd name="T68" fmla="*/ 2440 w 2440"/>
                  <a:gd name="T69" fmla="*/ 1615 h 2440"/>
                  <a:gd name="T70" fmla="*/ 244 w 2440"/>
                  <a:gd name="T71" fmla="*/ 928 h 2440"/>
                  <a:gd name="T72" fmla="*/ 322 w 2440"/>
                  <a:gd name="T73" fmla="*/ 1006 h 2440"/>
                  <a:gd name="T74" fmla="*/ 371 w 2440"/>
                  <a:gd name="T75" fmla="*/ 1022 h 2440"/>
                  <a:gd name="T76" fmla="*/ 323 w 2440"/>
                  <a:gd name="T77" fmla="*/ 1262 h 2440"/>
                  <a:gd name="T78" fmla="*/ 272 w 2440"/>
                  <a:gd name="T79" fmla="*/ 1022 h 2440"/>
                  <a:gd name="T80" fmla="*/ 166 w 2440"/>
                  <a:gd name="T81" fmla="*/ 1232 h 2440"/>
                  <a:gd name="T82" fmla="*/ 221 w 2440"/>
                  <a:gd name="T83" fmla="*/ 1235 h 2440"/>
                  <a:gd name="T84" fmla="*/ 249 w 2440"/>
                  <a:gd name="T85" fmla="*/ 1237 h 2440"/>
                  <a:gd name="T86" fmla="*/ 263 w 2440"/>
                  <a:gd name="T87" fmla="*/ 1589 h 2440"/>
                  <a:gd name="T88" fmla="*/ 323 w 2440"/>
                  <a:gd name="T89" fmla="*/ 1307 h 2440"/>
                  <a:gd name="T90" fmla="*/ 382 w 2440"/>
                  <a:gd name="T91" fmla="*/ 1591 h 2440"/>
                  <a:gd name="T92" fmla="*/ 399 w 2440"/>
                  <a:gd name="T93" fmla="*/ 1256 h 2440"/>
                  <a:gd name="T94" fmla="*/ 420 w 2440"/>
                  <a:gd name="T95" fmla="*/ 1234 h 2440"/>
                  <a:gd name="T96" fmla="*/ 407 w 2440"/>
                  <a:gd name="T97" fmla="*/ 1043 h 2440"/>
                  <a:gd name="T98" fmla="*/ 415 w 2440"/>
                  <a:gd name="T99" fmla="*/ 1643 h 2440"/>
                  <a:gd name="T100" fmla="*/ 319 w 2440"/>
                  <a:gd name="T101" fmla="*/ 1653 h 2440"/>
                  <a:gd name="T102" fmla="*/ 190 w 2440"/>
                  <a:gd name="T103" fmla="*/ 1510 h 2440"/>
                  <a:gd name="T104" fmla="*/ 642 w 2440"/>
                  <a:gd name="T105" fmla="*/ 1615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0" h="2440">
                    <a:moveTo>
                      <a:pt x="2043" y="928"/>
                    </a:moveTo>
                    <a:cubicBezTo>
                      <a:pt x="2043" y="884"/>
                      <a:pt x="2077" y="849"/>
                      <a:pt x="2120" y="849"/>
                    </a:cubicBezTo>
                    <a:cubicBezTo>
                      <a:pt x="2163" y="849"/>
                      <a:pt x="2198" y="884"/>
                      <a:pt x="2198" y="928"/>
                    </a:cubicBezTo>
                    <a:cubicBezTo>
                      <a:pt x="2198" y="971"/>
                      <a:pt x="2163" y="1006"/>
                      <a:pt x="2120" y="1006"/>
                    </a:cubicBezTo>
                    <a:cubicBezTo>
                      <a:pt x="2077" y="1006"/>
                      <a:pt x="2043" y="971"/>
                      <a:pt x="2043" y="928"/>
                    </a:cubicBezTo>
                    <a:close/>
                    <a:moveTo>
                      <a:pt x="2206" y="1043"/>
                    </a:moveTo>
                    <a:cubicBezTo>
                      <a:pt x="2194" y="1035"/>
                      <a:pt x="2183" y="1027"/>
                      <a:pt x="2169" y="1022"/>
                    </a:cubicBezTo>
                    <a:cubicBezTo>
                      <a:pt x="2156" y="1018"/>
                      <a:pt x="2143" y="1015"/>
                      <a:pt x="2130" y="1014"/>
                    </a:cubicBezTo>
                    <a:cubicBezTo>
                      <a:pt x="2150" y="1227"/>
                      <a:pt x="2150" y="1227"/>
                      <a:pt x="2150" y="1227"/>
                    </a:cubicBezTo>
                    <a:cubicBezTo>
                      <a:pt x="2121" y="1262"/>
                      <a:pt x="2121" y="1262"/>
                      <a:pt x="2121" y="1262"/>
                    </a:cubicBezTo>
                    <a:cubicBezTo>
                      <a:pt x="2088" y="1227"/>
                      <a:pt x="2088" y="1227"/>
                      <a:pt x="2088" y="1227"/>
                    </a:cubicBezTo>
                    <a:cubicBezTo>
                      <a:pt x="2113" y="1014"/>
                      <a:pt x="2113" y="1014"/>
                      <a:pt x="2113" y="1014"/>
                    </a:cubicBezTo>
                    <a:cubicBezTo>
                      <a:pt x="2098" y="1015"/>
                      <a:pt x="2084" y="1017"/>
                      <a:pt x="2070" y="1022"/>
                    </a:cubicBezTo>
                    <a:cubicBezTo>
                      <a:pt x="2065" y="1024"/>
                      <a:pt x="2059" y="1026"/>
                      <a:pt x="2054" y="1029"/>
                    </a:cubicBezTo>
                    <a:cubicBezTo>
                      <a:pt x="2045" y="1035"/>
                      <a:pt x="2037" y="1041"/>
                      <a:pt x="2029" y="1048"/>
                    </a:cubicBezTo>
                    <a:cubicBezTo>
                      <a:pt x="1990" y="1083"/>
                      <a:pt x="1969" y="1143"/>
                      <a:pt x="1965" y="1232"/>
                    </a:cubicBezTo>
                    <a:cubicBezTo>
                      <a:pt x="1964" y="1248"/>
                      <a:pt x="1976" y="1261"/>
                      <a:pt x="1991" y="1261"/>
                    </a:cubicBezTo>
                    <a:cubicBezTo>
                      <a:pt x="1991" y="1261"/>
                      <a:pt x="1992" y="1261"/>
                      <a:pt x="1992" y="1261"/>
                    </a:cubicBezTo>
                    <a:cubicBezTo>
                      <a:pt x="2007" y="1261"/>
                      <a:pt x="2019" y="1250"/>
                      <a:pt x="2020" y="1235"/>
                    </a:cubicBezTo>
                    <a:cubicBezTo>
                      <a:pt x="2023" y="1175"/>
                      <a:pt x="2034" y="1130"/>
                      <a:pt x="2054" y="1103"/>
                    </a:cubicBezTo>
                    <a:cubicBezTo>
                      <a:pt x="2052" y="1131"/>
                      <a:pt x="2050" y="1182"/>
                      <a:pt x="2048" y="1234"/>
                    </a:cubicBezTo>
                    <a:cubicBezTo>
                      <a:pt x="2048" y="1235"/>
                      <a:pt x="2047" y="1236"/>
                      <a:pt x="2047" y="1237"/>
                    </a:cubicBezTo>
                    <a:cubicBezTo>
                      <a:pt x="2025" y="1550"/>
                      <a:pt x="2025" y="1550"/>
                      <a:pt x="2025" y="1550"/>
                    </a:cubicBezTo>
                    <a:cubicBezTo>
                      <a:pt x="2024" y="1570"/>
                      <a:pt x="2039" y="1587"/>
                      <a:pt x="2058" y="1588"/>
                    </a:cubicBezTo>
                    <a:cubicBezTo>
                      <a:pt x="2059" y="1589"/>
                      <a:pt x="2060" y="1589"/>
                      <a:pt x="2061" y="1589"/>
                    </a:cubicBezTo>
                    <a:cubicBezTo>
                      <a:pt x="2079" y="1589"/>
                      <a:pt x="2095" y="1574"/>
                      <a:pt x="2096" y="1555"/>
                    </a:cubicBezTo>
                    <a:cubicBezTo>
                      <a:pt x="2113" y="1308"/>
                      <a:pt x="2113" y="1308"/>
                      <a:pt x="2113" y="1308"/>
                    </a:cubicBezTo>
                    <a:cubicBezTo>
                      <a:pt x="2116" y="1308"/>
                      <a:pt x="2119" y="1307"/>
                      <a:pt x="2121" y="1307"/>
                    </a:cubicBezTo>
                    <a:cubicBezTo>
                      <a:pt x="2124" y="1307"/>
                      <a:pt x="2126" y="1308"/>
                      <a:pt x="2129" y="1308"/>
                    </a:cubicBezTo>
                    <a:cubicBezTo>
                      <a:pt x="2145" y="1557"/>
                      <a:pt x="2145" y="1557"/>
                      <a:pt x="2145" y="1557"/>
                    </a:cubicBezTo>
                    <a:cubicBezTo>
                      <a:pt x="2146" y="1576"/>
                      <a:pt x="2162" y="1591"/>
                      <a:pt x="2180" y="1591"/>
                    </a:cubicBezTo>
                    <a:cubicBezTo>
                      <a:pt x="2181" y="1591"/>
                      <a:pt x="2182" y="1591"/>
                      <a:pt x="2183" y="1591"/>
                    </a:cubicBezTo>
                    <a:cubicBezTo>
                      <a:pt x="2202" y="1589"/>
                      <a:pt x="2217" y="1572"/>
                      <a:pt x="2216" y="1553"/>
                    </a:cubicBezTo>
                    <a:cubicBezTo>
                      <a:pt x="2197" y="1256"/>
                      <a:pt x="2197" y="1256"/>
                      <a:pt x="2197" y="1256"/>
                    </a:cubicBezTo>
                    <a:cubicBezTo>
                      <a:pt x="2197" y="1255"/>
                      <a:pt x="2196" y="1253"/>
                      <a:pt x="2196" y="1252"/>
                    </a:cubicBezTo>
                    <a:cubicBezTo>
                      <a:pt x="2195" y="1206"/>
                      <a:pt x="2189" y="1139"/>
                      <a:pt x="2187" y="1103"/>
                    </a:cubicBezTo>
                    <a:cubicBezTo>
                      <a:pt x="2206" y="1130"/>
                      <a:pt x="2218" y="1174"/>
                      <a:pt x="2219" y="1234"/>
                    </a:cubicBezTo>
                    <a:cubicBezTo>
                      <a:pt x="2219" y="1249"/>
                      <a:pt x="2231" y="1261"/>
                      <a:pt x="2247" y="1261"/>
                    </a:cubicBezTo>
                    <a:cubicBezTo>
                      <a:pt x="2262" y="1261"/>
                      <a:pt x="2274" y="1248"/>
                      <a:pt x="2274" y="1233"/>
                    </a:cubicBezTo>
                    <a:cubicBezTo>
                      <a:pt x="2272" y="1141"/>
                      <a:pt x="2249" y="1077"/>
                      <a:pt x="2206" y="1043"/>
                    </a:cubicBezTo>
                    <a:close/>
                    <a:moveTo>
                      <a:pt x="1246" y="517"/>
                    </a:moveTo>
                    <a:cubicBezTo>
                      <a:pt x="1387" y="517"/>
                      <a:pt x="1502" y="401"/>
                      <a:pt x="1502" y="259"/>
                    </a:cubicBezTo>
                    <a:cubicBezTo>
                      <a:pt x="1502" y="116"/>
                      <a:pt x="1387" y="0"/>
                      <a:pt x="1246" y="0"/>
                    </a:cubicBezTo>
                    <a:cubicBezTo>
                      <a:pt x="1105" y="0"/>
                      <a:pt x="991" y="116"/>
                      <a:pt x="991" y="259"/>
                    </a:cubicBezTo>
                    <a:cubicBezTo>
                      <a:pt x="991" y="402"/>
                      <a:pt x="1105" y="517"/>
                      <a:pt x="1246" y="517"/>
                    </a:cubicBezTo>
                    <a:close/>
                    <a:moveTo>
                      <a:pt x="2188" y="2101"/>
                    </a:moveTo>
                    <a:cubicBezTo>
                      <a:pt x="2188" y="1965"/>
                      <a:pt x="1960" y="1848"/>
                      <a:pt x="1635" y="1795"/>
                    </a:cubicBezTo>
                    <a:cubicBezTo>
                      <a:pt x="1646" y="1894"/>
                      <a:pt x="1646" y="1894"/>
                      <a:pt x="1646" y="1894"/>
                    </a:cubicBezTo>
                    <a:cubicBezTo>
                      <a:pt x="1729" y="1929"/>
                      <a:pt x="1780" y="1973"/>
                      <a:pt x="1780" y="2021"/>
                    </a:cubicBezTo>
                    <a:cubicBezTo>
                      <a:pt x="1780" y="2086"/>
                      <a:pt x="1690" y="2143"/>
                      <a:pt x="1553" y="2178"/>
                    </a:cubicBezTo>
                    <a:cubicBezTo>
                      <a:pt x="1499" y="1340"/>
                      <a:pt x="1499" y="1340"/>
                      <a:pt x="1499" y="1340"/>
                    </a:cubicBezTo>
                    <a:cubicBezTo>
                      <a:pt x="1499" y="1335"/>
                      <a:pt x="1498" y="1330"/>
                      <a:pt x="1497" y="1325"/>
                    </a:cubicBezTo>
                    <a:cubicBezTo>
                      <a:pt x="1491" y="1176"/>
                      <a:pt x="1474" y="955"/>
                      <a:pt x="1465" y="835"/>
                    </a:cubicBezTo>
                    <a:cubicBezTo>
                      <a:pt x="1530" y="923"/>
                      <a:pt x="1567" y="1070"/>
                      <a:pt x="1571" y="1267"/>
                    </a:cubicBezTo>
                    <a:cubicBezTo>
                      <a:pt x="1572" y="1317"/>
                      <a:pt x="1612" y="1357"/>
                      <a:pt x="1663" y="1357"/>
                    </a:cubicBezTo>
                    <a:cubicBezTo>
                      <a:pt x="1713" y="1356"/>
                      <a:pt x="1752" y="1314"/>
                      <a:pt x="1751" y="1264"/>
                    </a:cubicBezTo>
                    <a:cubicBezTo>
                      <a:pt x="1745" y="961"/>
                      <a:pt x="1670" y="751"/>
                      <a:pt x="1527" y="639"/>
                    </a:cubicBezTo>
                    <a:cubicBezTo>
                      <a:pt x="1490" y="610"/>
                      <a:pt x="1452" y="585"/>
                      <a:pt x="1407" y="569"/>
                    </a:cubicBezTo>
                    <a:cubicBezTo>
                      <a:pt x="1365" y="555"/>
                      <a:pt x="1322" y="547"/>
                      <a:pt x="1278" y="544"/>
                    </a:cubicBezTo>
                    <a:cubicBezTo>
                      <a:pt x="1344" y="1244"/>
                      <a:pt x="1344" y="1244"/>
                      <a:pt x="1344" y="1244"/>
                    </a:cubicBezTo>
                    <a:cubicBezTo>
                      <a:pt x="1249" y="1357"/>
                      <a:pt x="1249" y="1357"/>
                      <a:pt x="1249" y="1357"/>
                    </a:cubicBezTo>
                    <a:cubicBezTo>
                      <a:pt x="1140" y="1244"/>
                      <a:pt x="1140" y="1244"/>
                      <a:pt x="1140" y="1244"/>
                    </a:cubicBezTo>
                    <a:cubicBezTo>
                      <a:pt x="1222" y="543"/>
                      <a:pt x="1222" y="543"/>
                      <a:pt x="1222" y="543"/>
                    </a:cubicBezTo>
                    <a:cubicBezTo>
                      <a:pt x="1175" y="544"/>
                      <a:pt x="1127" y="552"/>
                      <a:pt x="1082" y="568"/>
                    </a:cubicBezTo>
                    <a:cubicBezTo>
                      <a:pt x="1063" y="575"/>
                      <a:pt x="1045" y="583"/>
                      <a:pt x="1028" y="593"/>
                    </a:cubicBezTo>
                    <a:cubicBezTo>
                      <a:pt x="999" y="611"/>
                      <a:pt x="972" y="632"/>
                      <a:pt x="946" y="655"/>
                    </a:cubicBezTo>
                    <a:cubicBezTo>
                      <a:pt x="818" y="769"/>
                      <a:pt x="749" y="967"/>
                      <a:pt x="735" y="1261"/>
                    </a:cubicBezTo>
                    <a:cubicBezTo>
                      <a:pt x="732" y="1311"/>
                      <a:pt x="771" y="1354"/>
                      <a:pt x="820" y="1357"/>
                    </a:cubicBezTo>
                    <a:cubicBezTo>
                      <a:pt x="822" y="1357"/>
                      <a:pt x="823" y="1357"/>
                      <a:pt x="825" y="1357"/>
                    </a:cubicBezTo>
                    <a:cubicBezTo>
                      <a:pt x="873" y="1357"/>
                      <a:pt x="913" y="1319"/>
                      <a:pt x="915" y="1270"/>
                    </a:cubicBezTo>
                    <a:cubicBezTo>
                      <a:pt x="925" y="1071"/>
                      <a:pt x="964" y="923"/>
                      <a:pt x="1028" y="835"/>
                    </a:cubicBezTo>
                    <a:cubicBezTo>
                      <a:pt x="1023" y="927"/>
                      <a:pt x="1015" y="1095"/>
                      <a:pt x="1008" y="1266"/>
                    </a:cubicBezTo>
                    <a:cubicBezTo>
                      <a:pt x="1007" y="1270"/>
                      <a:pt x="1006" y="1272"/>
                      <a:pt x="1006" y="1276"/>
                    </a:cubicBezTo>
                    <a:cubicBezTo>
                      <a:pt x="943" y="2185"/>
                      <a:pt x="943" y="2185"/>
                      <a:pt x="943" y="2185"/>
                    </a:cubicBezTo>
                    <a:cubicBezTo>
                      <a:pt x="794" y="2150"/>
                      <a:pt x="694" y="2090"/>
                      <a:pt x="694" y="2021"/>
                    </a:cubicBezTo>
                    <a:cubicBezTo>
                      <a:pt x="694" y="1969"/>
                      <a:pt x="754" y="1921"/>
                      <a:pt x="850" y="1886"/>
                    </a:cubicBezTo>
                    <a:cubicBezTo>
                      <a:pt x="857" y="1794"/>
                      <a:pt x="857" y="1794"/>
                      <a:pt x="857" y="1794"/>
                    </a:cubicBezTo>
                    <a:cubicBezTo>
                      <a:pt x="528" y="1847"/>
                      <a:pt x="298" y="1964"/>
                      <a:pt x="298" y="2101"/>
                    </a:cubicBezTo>
                    <a:cubicBezTo>
                      <a:pt x="298" y="2211"/>
                      <a:pt x="427" y="2279"/>
                      <a:pt x="513" y="2316"/>
                    </a:cubicBezTo>
                    <a:cubicBezTo>
                      <a:pt x="590" y="2350"/>
                      <a:pt x="672" y="2373"/>
                      <a:pt x="754" y="2391"/>
                    </a:cubicBezTo>
                    <a:cubicBezTo>
                      <a:pt x="803" y="2402"/>
                      <a:pt x="852" y="2410"/>
                      <a:pt x="902" y="2417"/>
                    </a:cubicBezTo>
                    <a:cubicBezTo>
                      <a:pt x="1015" y="2433"/>
                      <a:pt x="1128" y="2440"/>
                      <a:pt x="1243" y="2440"/>
                    </a:cubicBezTo>
                    <a:cubicBezTo>
                      <a:pt x="1283" y="2440"/>
                      <a:pt x="1323" y="2439"/>
                      <a:pt x="1363" y="2437"/>
                    </a:cubicBezTo>
                    <a:cubicBezTo>
                      <a:pt x="1548" y="2428"/>
                      <a:pt x="1738" y="2403"/>
                      <a:pt x="1914" y="2339"/>
                    </a:cubicBezTo>
                    <a:cubicBezTo>
                      <a:pt x="2012" y="2304"/>
                      <a:pt x="2165" y="2242"/>
                      <a:pt x="2186" y="2124"/>
                    </a:cubicBezTo>
                    <a:cubicBezTo>
                      <a:pt x="2188" y="2117"/>
                      <a:pt x="2188" y="2109"/>
                      <a:pt x="2188" y="2101"/>
                    </a:cubicBezTo>
                    <a:close/>
                    <a:moveTo>
                      <a:pt x="1237" y="2216"/>
                    </a:moveTo>
                    <a:cubicBezTo>
                      <a:pt x="1216" y="2216"/>
                      <a:pt x="1195" y="2215"/>
                      <a:pt x="1175" y="2214"/>
                    </a:cubicBezTo>
                    <a:cubicBezTo>
                      <a:pt x="1224" y="1512"/>
                      <a:pt x="1224" y="1512"/>
                      <a:pt x="1224" y="1512"/>
                    </a:cubicBezTo>
                    <a:cubicBezTo>
                      <a:pt x="1233" y="1509"/>
                      <a:pt x="1242" y="1507"/>
                      <a:pt x="1249" y="1507"/>
                    </a:cubicBezTo>
                    <a:cubicBezTo>
                      <a:pt x="1258" y="1507"/>
                      <a:pt x="1267" y="1509"/>
                      <a:pt x="1276" y="1510"/>
                    </a:cubicBezTo>
                    <a:cubicBezTo>
                      <a:pt x="1321" y="2212"/>
                      <a:pt x="1321" y="2212"/>
                      <a:pt x="1321" y="2212"/>
                    </a:cubicBezTo>
                    <a:cubicBezTo>
                      <a:pt x="1293" y="2214"/>
                      <a:pt x="1266" y="2216"/>
                      <a:pt x="1237" y="2216"/>
                    </a:cubicBezTo>
                    <a:close/>
                    <a:moveTo>
                      <a:pt x="2256" y="1544"/>
                    </a:moveTo>
                    <a:cubicBezTo>
                      <a:pt x="2284" y="1556"/>
                      <a:pt x="2301" y="1571"/>
                      <a:pt x="2301" y="1587"/>
                    </a:cubicBezTo>
                    <a:cubicBezTo>
                      <a:pt x="2301" y="1611"/>
                      <a:pt x="2266" y="1632"/>
                      <a:pt x="2213" y="1643"/>
                    </a:cubicBezTo>
                    <a:cubicBezTo>
                      <a:pt x="2209" y="1645"/>
                      <a:pt x="2205" y="1646"/>
                      <a:pt x="2200" y="1646"/>
                    </a:cubicBezTo>
                    <a:cubicBezTo>
                      <a:pt x="2199" y="1647"/>
                      <a:pt x="2198" y="1647"/>
                      <a:pt x="2197" y="1647"/>
                    </a:cubicBezTo>
                    <a:cubicBezTo>
                      <a:pt x="2173" y="1651"/>
                      <a:pt x="2146" y="1653"/>
                      <a:pt x="2117" y="1653"/>
                    </a:cubicBezTo>
                    <a:cubicBezTo>
                      <a:pt x="2016" y="1653"/>
                      <a:pt x="1933" y="1624"/>
                      <a:pt x="1933" y="1587"/>
                    </a:cubicBezTo>
                    <a:cubicBezTo>
                      <a:pt x="1933" y="1569"/>
                      <a:pt x="1953" y="1553"/>
                      <a:pt x="1986" y="1541"/>
                    </a:cubicBezTo>
                    <a:cubicBezTo>
                      <a:pt x="1988" y="1510"/>
                      <a:pt x="1988" y="1510"/>
                      <a:pt x="1988" y="1510"/>
                    </a:cubicBezTo>
                    <a:cubicBezTo>
                      <a:pt x="1876" y="1528"/>
                      <a:pt x="1798" y="1568"/>
                      <a:pt x="1798" y="1615"/>
                    </a:cubicBezTo>
                    <a:cubicBezTo>
                      <a:pt x="1798" y="1678"/>
                      <a:pt x="1942" y="1729"/>
                      <a:pt x="2119" y="1729"/>
                    </a:cubicBezTo>
                    <a:cubicBezTo>
                      <a:pt x="2296" y="1729"/>
                      <a:pt x="2440" y="1678"/>
                      <a:pt x="2440" y="1615"/>
                    </a:cubicBezTo>
                    <a:cubicBezTo>
                      <a:pt x="2440" y="1568"/>
                      <a:pt x="2363" y="1529"/>
                      <a:pt x="2252" y="1510"/>
                    </a:cubicBezTo>
                    <a:lnTo>
                      <a:pt x="2256" y="1544"/>
                    </a:lnTo>
                    <a:close/>
                    <a:moveTo>
                      <a:pt x="244" y="928"/>
                    </a:moveTo>
                    <a:cubicBezTo>
                      <a:pt x="244" y="884"/>
                      <a:pt x="279" y="849"/>
                      <a:pt x="322" y="849"/>
                    </a:cubicBezTo>
                    <a:cubicBezTo>
                      <a:pt x="365" y="849"/>
                      <a:pt x="400" y="884"/>
                      <a:pt x="400" y="928"/>
                    </a:cubicBezTo>
                    <a:cubicBezTo>
                      <a:pt x="400" y="971"/>
                      <a:pt x="365" y="1006"/>
                      <a:pt x="322" y="1006"/>
                    </a:cubicBezTo>
                    <a:cubicBezTo>
                      <a:pt x="279" y="1006"/>
                      <a:pt x="244" y="971"/>
                      <a:pt x="244" y="928"/>
                    </a:cubicBezTo>
                    <a:close/>
                    <a:moveTo>
                      <a:pt x="407" y="1043"/>
                    </a:moveTo>
                    <a:cubicBezTo>
                      <a:pt x="396" y="1035"/>
                      <a:pt x="384" y="1027"/>
                      <a:pt x="371" y="1022"/>
                    </a:cubicBezTo>
                    <a:cubicBezTo>
                      <a:pt x="358" y="1018"/>
                      <a:pt x="345" y="1015"/>
                      <a:pt x="332" y="1014"/>
                    </a:cubicBezTo>
                    <a:cubicBezTo>
                      <a:pt x="352" y="1227"/>
                      <a:pt x="352" y="1227"/>
                      <a:pt x="352" y="1227"/>
                    </a:cubicBezTo>
                    <a:cubicBezTo>
                      <a:pt x="323" y="1262"/>
                      <a:pt x="323" y="1262"/>
                      <a:pt x="323" y="1262"/>
                    </a:cubicBezTo>
                    <a:cubicBezTo>
                      <a:pt x="290" y="1227"/>
                      <a:pt x="290" y="1227"/>
                      <a:pt x="290" y="1227"/>
                    </a:cubicBezTo>
                    <a:cubicBezTo>
                      <a:pt x="315" y="1014"/>
                      <a:pt x="315" y="1014"/>
                      <a:pt x="315" y="1014"/>
                    </a:cubicBezTo>
                    <a:cubicBezTo>
                      <a:pt x="300" y="1015"/>
                      <a:pt x="286" y="1017"/>
                      <a:pt x="272" y="1022"/>
                    </a:cubicBezTo>
                    <a:cubicBezTo>
                      <a:pt x="266" y="1024"/>
                      <a:pt x="261" y="1026"/>
                      <a:pt x="256" y="1029"/>
                    </a:cubicBezTo>
                    <a:cubicBezTo>
                      <a:pt x="247" y="1035"/>
                      <a:pt x="238" y="1041"/>
                      <a:pt x="231" y="1048"/>
                    </a:cubicBezTo>
                    <a:cubicBezTo>
                      <a:pt x="192" y="1083"/>
                      <a:pt x="171" y="1143"/>
                      <a:pt x="166" y="1232"/>
                    </a:cubicBezTo>
                    <a:cubicBezTo>
                      <a:pt x="166" y="1248"/>
                      <a:pt x="177" y="1261"/>
                      <a:pt x="192" y="1261"/>
                    </a:cubicBezTo>
                    <a:cubicBezTo>
                      <a:pt x="193" y="1261"/>
                      <a:pt x="193" y="1261"/>
                      <a:pt x="194" y="1261"/>
                    </a:cubicBezTo>
                    <a:cubicBezTo>
                      <a:pt x="208" y="1261"/>
                      <a:pt x="220" y="1250"/>
                      <a:pt x="221" y="1235"/>
                    </a:cubicBezTo>
                    <a:cubicBezTo>
                      <a:pt x="224" y="1175"/>
                      <a:pt x="236" y="1130"/>
                      <a:pt x="255" y="1103"/>
                    </a:cubicBezTo>
                    <a:cubicBezTo>
                      <a:pt x="254" y="1131"/>
                      <a:pt x="252" y="1182"/>
                      <a:pt x="249" y="1234"/>
                    </a:cubicBezTo>
                    <a:cubicBezTo>
                      <a:pt x="249" y="1235"/>
                      <a:pt x="249" y="1236"/>
                      <a:pt x="249" y="1237"/>
                    </a:cubicBezTo>
                    <a:cubicBezTo>
                      <a:pt x="227" y="1550"/>
                      <a:pt x="227" y="1550"/>
                      <a:pt x="227" y="1550"/>
                    </a:cubicBezTo>
                    <a:cubicBezTo>
                      <a:pt x="226" y="1570"/>
                      <a:pt x="240" y="1587"/>
                      <a:pt x="260" y="1588"/>
                    </a:cubicBezTo>
                    <a:cubicBezTo>
                      <a:pt x="261" y="1589"/>
                      <a:pt x="262" y="1589"/>
                      <a:pt x="263" y="1589"/>
                    </a:cubicBezTo>
                    <a:cubicBezTo>
                      <a:pt x="281" y="1589"/>
                      <a:pt x="297" y="1574"/>
                      <a:pt x="298" y="1555"/>
                    </a:cubicBezTo>
                    <a:cubicBezTo>
                      <a:pt x="315" y="1308"/>
                      <a:pt x="315" y="1308"/>
                      <a:pt x="315" y="1308"/>
                    </a:cubicBezTo>
                    <a:cubicBezTo>
                      <a:pt x="318" y="1308"/>
                      <a:pt x="321" y="1307"/>
                      <a:pt x="323" y="1307"/>
                    </a:cubicBezTo>
                    <a:cubicBezTo>
                      <a:pt x="326" y="1307"/>
                      <a:pt x="328" y="1308"/>
                      <a:pt x="331" y="1308"/>
                    </a:cubicBezTo>
                    <a:cubicBezTo>
                      <a:pt x="347" y="1557"/>
                      <a:pt x="347" y="1557"/>
                      <a:pt x="347" y="1557"/>
                    </a:cubicBezTo>
                    <a:cubicBezTo>
                      <a:pt x="348" y="1576"/>
                      <a:pt x="364" y="1591"/>
                      <a:pt x="382" y="1591"/>
                    </a:cubicBezTo>
                    <a:cubicBezTo>
                      <a:pt x="383" y="1591"/>
                      <a:pt x="384" y="1591"/>
                      <a:pt x="384" y="1591"/>
                    </a:cubicBezTo>
                    <a:cubicBezTo>
                      <a:pt x="404" y="1589"/>
                      <a:pt x="419" y="1572"/>
                      <a:pt x="418" y="1553"/>
                    </a:cubicBezTo>
                    <a:cubicBezTo>
                      <a:pt x="399" y="1256"/>
                      <a:pt x="399" y="1256"/>
                      <a:pt x="399" y="1256"/>
                    </a:cubicBezTo>
                    <a:cubicBezTo>
                      <a:pt x="399" y="1255"/>
                      <a:pt x="398" y="1253"/>
                      <a:pt x="398" y="1252"/>
                    </a:cubicBezTo>
                    <a:cubicBezTo>
                      <a:pt x="396" y="1206"/>
                      <a:pt x="391" y="1139"/>
                      <a:pt x="388" y="1103"/>
                    </a:cubicBezTo>
                    <a:cubicBezTo>
                      <a:pt x="408" y="1130"/>
                      <a:pt x="419" y="1174"/>
                      <a:pt x="420" y="1234"/>
                    </a:cubicBezTo>
                    <a:cubicBezTo>
                      <a:pt x="421" y="1249"/>
                      <a:pt x="433" y="1261"/>
                      <a:pt x="448" y="1261"/>
                    </a:cubicBezTo>
                    <a:cubicBezTo>
                      <a:pt x="464" y="1261"/>
                      <a:pt x="476" y="1248"/>
                      <a:pt x="475" y="1233"/>
                    </a:cubicBezTo>
                    <a:cubicBezTo>
                      <a:pt x="473" y="1141"/>
                      <a:pt x="451" y="1077"/>
                      <a:pt x="407" y="1043"/>
                    </a:cubicBezTo>
                    <a:close/>
                    <a:moveTo>
                      <a:pt x="458" y="1544"/>
                    </a:moveTo>
                    <a:cubicBezTo>
                      <a:pt x="486" y="1556"/>
                      <a:pt x="503" y="1571"/>
                      <a:pt x="503" y="1587"/>
                    </a:cubicBezTo>
                    <a:cubicBezTo>
                      <a:pt x="503" y="1611"/>
                      <a:pt x="467" y="1632"/>
                      <a:pt x="415" y="1643"/>
                    </a:cubicBezTo>
                    <a:cubicBezTo>
                      <a:pt x="411" y="1645"/>
                      <a:pt x="406" y="1646"/>
                      <a:pt x="402" y="1646"/>
                    </a:cubicBezTo>
                    <a:cubicBezTo>
                      <a:pt x="401" y="1647"/>
                      <a:pt x="400" y="1647"/>
                      <a:pt x="399" y="1647"/>
                    </a:cubicBezTo>
                    <a:cubicBezTo>
                      <a:pt x="375" y="1651"/>
                      <a:pt x="348" y="1653"/>
                      <a:pt x="319" y="1653"/>
                    </a:cubicBezTo>
                    <a:cubicBezTo>
                      <a:pt x="217" y="1653"/>
                      <a:pt x="135" y="1624"/>
                      <a:pt x="135" y="1587"/>
                    </a:cubicBezTo>
                    <a:cubicBezTo>
                      <a:pt x="135" y="1569"/>
                      <a:pt x="155" y="1553"/>
                      <a:pt x="187" y="1541"/>
                    </a:cubicBezTo>
                    <a:cubicBezTo>
                      <a:pt x="190" y="1510"/>
                      <a:pt x="190" y="1510"/>
                      <a:pt x="190" y="1510"/>
                    </a:cubicBezTo>
                    <a:cubicBezTo>
                      <a:pt x="78" y="1528"/>
                      <a:pt x="0" y="1568"/>
                      <a:pt x="0" y="1615"/>
                    </a:cubicBezTo>
                    <a:cubicBezTo>
                      <a:pt x="0" y="1678"/>
                      <a:pt x="144" y="1729"/>
                      <a:pt x="321" y="1729"/>
                    </a:cubicBezTo>
                    <a:cubicBezTo>
                      <a:pt x="498" y="1729"/>
                      <a:pt x="642" y="1678"/>
                      <a:pt x="642" y="1615"/>
                    </a:cubicBezTo>
                    <a:cubicBezTo>
                      <a:pt x="642" y="1568"/>
                      <a:pt x="564" y="1529"/>
                      <a:pt x="454" y="1510"/>
                    </a:cubicBezTo>
                    <a:lnTo>
                      <a:pt x="458" y="1544"/>
                    </a:lnTo>
                    <a:close/>
                  </a:path>
                </a:pathLst>
              </a:custGeom>
              <a:solidFill>
                <a:srgbClr val="00188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20" name="TextBox 819"/>
              <p:cNvSpPr txBox="1"/>
              <p:nvPr/>
            </p:nvSpPr>
            <p:spPr>
              <a:xfrm>
                <a:off x="901492" y="4241610"/>
                <a:ext cx="1374590" cy="656178"/>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Resource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clouds</a:t>
                </a:r>
              </a:p>
            </p:txBody>
          </p:sp>
          <p:sp>
            <p:nvSpPr>
              <p:cNvPr id="821" name="TextBox 820"/>
              <p:cNvSpPr txBox="1"/>
              <p:nvPr/>
            </p:nvSpPr>
            <p:spPr>
              <a:xfrm>
                <a:off x="2008892" y="4287554"/>
                <a:ext cx="1191811"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Automation</a:t>
                </a:r>
              </a:p>
            </p:txBody>
          </p:sp>
          <p:sp>
            <p:nvSpPr>
              <p:cNvPr id="822" name="TextBox 821"/>
              <p:cNvSpPr txBox="1"/>
              <p:nvPr/>
            </p:nvSpPr>
            <p:spPr>
              <a:xfrm>
                <a:off x="3296007" y="4287554"/>
                <a:ext cx="789565" cy="480924"/>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Billing</a:t>
                </a:r>
              </a:p>
            </p:txBody>
          </p:sp>
          <p:sp>
            <p:nvSpPr>
              <p:cNvPr id="823" name="TextBox 822"/>
              <p:cNvSpPr txBox="1"/>
              <p:nvPr/>
            </p:nvSpPr>
            <p:spPr>
              <a:xfrm>
                <a:off x="3994949" y="4287554"/>
                <a:ext cx="1286650" cy="656178"/>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Tenant</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management</a:t>
                </a:r>
              </a:p>
            </p:txBody>
          </p:sp>
          <p:sp>
            <p:nvSpPr>
              <p:cNvPr id="824" name="TextBox 823"/>
              <p:cNvSpPr txBox="1"/>
              <p:nvPr/>
            </p:nvSpPr>
            <p:spPr>
              <a:xfrm>
                <a:off x="5100979" y="4287554"/>
                <a:ext cx="910566" cy="656179"/>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1199" dirty="0">
                    <a:gradFill>
                      <a:gsLst>
                        <a:gs pos="2917">
                          <a:srgbClr val="505050"/>
                        </a:gs>
                        <a:gs pos="100000">
                          <a:srgbClr val="505050"/>
                        </a:gs>
                      </a:gsLst>
                      <a:lin ang="5400000" scaled="0"/>
                    </a:gradFill>
                  </a:rPr>
                  <a:t>Hosting</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plan</a:t>
                </a:r>
              </a:p>
            </p:txBody>
          </p:sp>
          <p:cxnSp>
            <p:nvCxnSpPr>
              <p:cNvPr id="825" name="Straight Connector 824"/>
              <p:cNvCxnSpPr/>
              <p:nvPr/>
            </p:nvCxnSpPr>
            <p:spPr>
              <a:xfrm>
                <a:off x="1088411" y="4318796"/>
                <a:ext cx="4848115" cy="0"/>
              </a:xfrm>
              <a:prstGeom prst="line">
                <a:avLst/>
              </a:prstGeom>
              <a:ln>
                <a:solidFill>
                  <a:srgbClr val="00188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81" name="TextBox 780" hidden="1"/>
            <p:cNvSpPr txBox="1"/>
            <p:nvPr/>
          </p:nvSpPr>
          <p:spPr>
            <a:xfrm>
              <a:off x="3678015" y="3178987"/>
              <a:ext cx="1649678"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Virtual machines</a:t>
              </a:r>
              <a:endParaRPr lang="en-US" sz="1200" dirty="0">
                <a:gradFill>
                  <a:gsLst>
                    <a:gs pos="2917">
                      <a:srgbClr val="505050"/>
                    </a:gs>
                    <a:gs pos="100000">
                      <a:srgbClr val="505050"/>
                    </a:gs>
                  </a:gsLst>
                  <a:lin ang="5400000" scaled="0"/>
                </a:gradFill>
              </a:endParaRPr>
            </a:p>
          </p:txBody>
        </p:sp>
        <p:sp>
          <p:nvSpPr>
            <p:cNvPr id="782" name="TextBox 781" hidden="1"/>
            <p:cNvSpPr txBox="1"/>
            <p:nvPr/>
          </p:nvSpPr>
          <p:spPr>
            <a:xfrm>
              <a:off x="4758951" y="2756447"/>
              <a:ext cx="1217092" cy="627694"/>
            </a:xfrm>
            <a:prstGeom prst="rect">
              <a:avLst/>
            </a:prstGeom>
            <a:noFill/>
            <a:scene3d>
              <a:camera prst="orthographicFront">
                <a:rot lat="2100000" lon="19200000" rev="0"/>
              </a:camera>
              <a:lightRig rig="threePt" dir="t"/>
            </a:scene3d>
          </p:spPr>
          <p:txBody>
            <a:bodyPr wrap="squar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200" dirty="0" smtClean="0">
                  <a:gradFill>
                    <a:gsLst>
                      <a:gs pos="2917">
                        <a:srgbClr val="505050"/>
                      </a:gs>
                      <a:gs pos="100000">
                        <a:srgbClr val="505050"/>
                      </a:gs>
                    </a:gsLst>
                    <a:lin ang="5400000" scaled="0"/>
                  </a:gradFill>
                </a:rPr>
                <a:t>Service bus</a:t>
              </a:r>
              <a:endParaRPr lang="en-US" sz="1200" dirty="0">
                <a:gradFill>
                  <a:gsLst>
                    <a:gs pos="2917">
                      <a:srgbClr val="505050"/>
                    </a:gs>
                    <a:gs pos="100000">
                      <a:srgbClr val="505050"/>
                    </a:gs>
                  </a:gsLst>
                  <a:lin ang="5400000" scaled="0"/>
                </a:gradFill>
              </a:endParaRPr>
            </a:p>
          </p:txBody>
        </p:sp>
        <p:sp>
          <p:nvSpPr>
            <p:cNvPr id="783" name="TextBox 782" hidden="1"/>
            <p:cNvSpPr txBox="1"/>
            <p:nvPr/>
          </p:nvSpPr>
          <p:spPr>
            <a:xfrm>
              <a:off x="3140263" y="3580092"/>
              <a:ext cx="1029747"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Websites</a:t>
              </a:r>
            </a:p>
          </p:txBody>
        </p:sp>
        <p:sp>
          <p:nvSpPr>
            <p:cNvPr id="784" name="TextBox 783" hidden="1"/>
            <p:cNvSpPr txBox="1"/>
            <p:nvPr/>
          </p:nvSpPr>
          <p:spPr>
            <a:xfrm>
              <a:off x="5613632" y="2415102"/>
              <a:ext cx="99091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IaaS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Network</a:t>
              </a:r>
            </a:p>
          </p:txBody>
        </p:sp>
        <p:sp>
          <p:nvSpPr>
            <p:cNvPr id="785" name="TextBox 784" hidden="1"/>
            <p:cNvSpPr txBox="1"/>
            <p:nvPr/>
          </p:nvSpPr>
          <p:spPr>
            <a:xfrm>
              <a:off x="6232510" y="2094006"/>
              <a:ext cx="1046633" cy="594227"/>
            </a:xfrm>
            <a:prstGeom prst="rect">
              <a:avLst/>
            </a:prstGeom>
            <a:noFill/>
            <a:scene3d>
              <a:camera prst="orthographicFront">
                <a:rot lat="2100000" lon="19200000" rev="0"/>
              </a:camera>
              <a:lightRig rig="threePt" dir="t"/>
            </a:scene3d>
          </p:spPr>
          <p:txBody>
            <a:bodyPr wrap="none" lIns="182854" tIns="146283" rIns="182854" bIns="146283" rtlCol="0">
              <a:spAutoFit/>
            </a:bodyPr>
            <a:lstStyle/>
            <a:p>
              <a:pPr algn="ctr" defTabSz="932563">
                <a:lnSpc>
                  <a:spcPct val="90000"/>
                </a:lnSpc>
                <a:spcAft>
                  <a:spcPts val="600"/>
                </a:spcAft>
              </a:pPr>
              <a:r>
                <a:rPr lang="en-US" sz="1199" b="1" dirty="0">
                  <a:gradFill>
                    <a:gsLst>
                      <a:gs pos="2917">
                        <a:srgbClr val="505050"/>
                      </a:gs>
                      <a:gs pos="100000">
                        <a:srgbClr val="505050"/>
                      </a:gs>
                    </a:gsLst>
                    <a:lin ang="5400000" scaled="0"/>
                  </a:gradFill>
                </a:rPr>
                <a:t>PaaS</a:t>
              </a:r>
              <a:r>
                <a:rPr lang="en-US" sz="1199" dirty="0">
                  <a:gradFill>
                    <a:gsLst>
                      <a:gs pos="2917">
                        <a:srgbClr val="505050"/>
                      </a:gs>
                      <a:gs pos="100000">
                        <a:srgbClr val="505050"/>
                      </a:gs>
                    </a:gsLst>
                    <a:lin ang="5400000" scaled="0"/>
                  </a:gradFill>
                </a:rPr>
                <a:t/>
              </a:r>
              <a:br>
                <a:rPr lang="en-US" sz="1199" dirty="0">
                  <a:gradFill>
                    <a:gsLst>
                      <a:gs pos="2917">
                        <a:srgbClr val="505050"/>
                      </a:gs>
                      <a:gs pos="100000">
                        <a:srgbClr val="505050"/>
                      </a:gs>
                    </a:gsLst>
                    <a:lin ang="5400000" scaled="0"/>
                  </a:gradFill>
                </a:rPr>
              </a:br>
              <a:r>
                <a:rPr lang="en-US" sz="1199" dirty="0">
                  <a:gradFill>
                    <a:gsLst>
                      <a:gs pos="2917">
                        <a:srgbClr val="505050"/>
                      </a:gs>
                      <a:gs pos="100000">
                        <a:srgbClr val="505050"/>
                      </a:gs>
                    </a:gsLst>
                    <a:lin ang="5400000" scaled="0"/>
                  </a:gradFill>
                </a:rPr>
                <a:t>Database</a:t>
              </a:r>
            </a:p>
          </p:txBody>
        </p:sp>
        <p:cxnSp>
          <p:nvCxnSpPr>
            <p:cNvPr id="786" name="Straight Connector 785" hidden="1"/>
            <p:cNvCxnSpPr/>
            <p:nvPr/>
          </p:nvCxnSpPr>
          <p:spPr>
            <a:xfrm>
              <a:off x="2640419" y="2975910"/>
              <a:ext cx="5006212" cy="0"/>
            </a:xfrm>
            <a:prstGeom prst="line">
              <a:avLst/>
            </a:prstGeom>
            <a:ln>
              <a:solidFill>
                <a:schemeClr val="accent1"/>
              </a:solidFill>
              <a:headEnd type="none"/>
              <a:tailEnd type="none"/>
            </a:ln>
            <a:scene3d>
              <a:camera prst="orthographicFront">
                <a:rot lat="2100000" lon="192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787" name="Freeform 357" hidden="1"/>
            <p:cNvSpPr>
              <a:spLocks noChangeAspect="1" noEditPoints="1"/>
            </p:cNvSpPr>
            <p:nvPr/>
          </p:nvSpPr>
          <p:spPr bwMode="auto">
            <a:xfrm>
              <a:off x="3335866" y="3258426"/>
              <a:ext cx="543672" cy="427831"/>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chemeClr val="accent1"/>
            </a:solidFill>
            <a:ln>
              <a:noFill/>
            </a:ln>
            <a:scene3d>
              <a:camera prst="orthographicFront">
                <a:rot lat="2100000" lon="19200000" rev="0"/>
              </a:camera>
              <a:lightRig rig="threePt" dir="t"/>
            </a:scene3d>
            <a:extLst/>
          </p:spPr>
          <p:txBody>
            <a:bodyPr vert="horz" wrap="square" lIns="91298" tIns="45646" rIns="91298" bIns="45646" numCol="1" anchor="t" anchorCtr="0" compatLnSpc="1">
              <a:prstTxWarp prst="textNoShape">
                <a:avLst/>
              </a:prstTxWarp>
            </a:bodyPr>
            <a:lstStyle/>
            <a:p>
              <a:pPr defTabSz="912154">
                <a:defRPr/>
              </a:pPr>
              <a:endParaRPr lang="en-US" sz="2200" kern="0">
                <a:solidFill>
                  <a:srgbClr val="FFFFFF"/>
                </a:solidFill>
              </a:endParaRPr>
            </a:p>
          </p:txBody>
        </p:sp>
        <p:grpSp>
          <p:nvGrpSpPr>
            <p:cNvPr id="788" name="Group 787" hidden="1"/>
            <p:cNvGrpSpPr/>
            <p:nvPr/>
          </p:nvGrpSpPr>
          <p:grpSpPr>
            <a:xfrm>
              <a:off x="5008270" y="2384920"/>
              <a:ext cx="637501" cy="463334"/>
              <a:chOff x="7936129" y="10163167"/>
              <a:chExt cx="617369" cy="570202"/>
            </a:xfrm>
            <a:solidFill>
              <a:srgbClr val="00188F"/>
            </a:solidFill>
            <a:scene3d>
              <a:camera prst="orthographicFront">
                <a:rot lat="2100000" lon="19200000" rev="0"/>
              </a:camera>
              <a:lightRig rig="threePt" dir="t"/>
            </a:scene3d>
          </p:grpSpPr>
          <p:sp>
            <p:nvSpPr>
              <p:cNvPr id="794" name="Freeform 5" hidden="1"/>
              <p:cNvSpPr>
                <a:spLocks/>
              </p:cNvSpPr>
              <p:nvPr/>
            </p:nvSpPr>
            <p:spPr bwMode="auto">
              <a:xfrm>
                <a:off x="8101151" y="103683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95" name="Freeform 6" hidden="1"/>
              <p:cNvSpPr>
                <a:spLocks/>
              </p:cNvSpPr>
              <p:nvPr/>
            </p:nvSpPr>
            <p:spPr bwMode="auto">
              <a:xfrm>
                <a:off x="8101151" y="10361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96" name="Freeform 7" hidden="1"/>
              <p:cNvSpPr>
                <a:spLocks/>
              </p:cNvSpPr>
              <p:nvPr/>
            </p:nvSpPr>
            <p:spPr bwMode="auto">
              <a:xfrm>
                <a:off x="8352455" y="1033998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97" name="Freeform 8" hidden="1"/>
              <p:cNvSpPr>
                <a:spLocks/>
              </p:cNvSpPr>
              <p:nvPr/>
            </p:nvSpPr>
            <p:spPr bwMode="auto">
              <a:xfrm>
                <a:off x="8183244" y="10258065"/>
                <a:ext cx="0" cy="81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98" name="Freeform 9" hidden="1"/>
              <p:cNvSpPr>
                <a:spLocks/>
              </p:cNvSpPr>
              <p:nvPr/>
            </p:nvSpPr>
            <p:spPr bwMode="auto">
              <a:xfrm>
                <a:off x="8240207" y="10400819"/>
                <a:ext cx="0" cy="81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grp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799" name="Freeform 10" hidden="1"/>
              <p:cNvSpPr>
                <a:spLocks noEditPoints="1"/>
              </p:cNvSpPr>
              <p:nvPr/>
            </p:nvSpPr>
            <p:spPr bwMode="auto">
              <a:xfrm>
                <a:off x="8019059" y="10163167"/>
                <a:ext cx="433918" cy="285506"/>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0" name="Freeform 11" hidden="1"/>
              <p:cNvSpPr>
                <a:spLocks noEditPoints="1"/>
              </p:cNvSpPr>
              <p:nvPr/>
            </p:nvSpPr>
            <p:spPr bwMode="auto">
              <a:xfrm>
                <a:off x="7936129" y="10380541"/>
                <a:ext cx="73715" cy="168709"/>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nvGrpSpPr>
              <p:cNvPr id="801" name="Group 800" hidden="1"/>
              <p:cNvGrpSpPr/>
              <p:nvPr/>
            </p:nvGrpSpPr>
            <p:grpSpPr>
              <a:xfrm>
                <a:off x="7995604" y="10546006"/>
                <a:ext cx="463238" cy="187363"/>
                <a:chOff x="7995604" y="4550618"/>
                <a:chExt cx="463238" cy="187363"/>
              </a:xfrm>
              <a:grpFill/>
            </p:grpSpPr>
            <p:sp>
              <p:nvSpPr>
                <p:cNvPr id="803" name="Freeform 12"/>
                <p:cNvSpPr>
                  <a:spLocks/>
                </p:cNvSpPr>
                <p:nvPr/>
              </p:nvSpPr>
              <p:spPr bwMode="auto">
                <a:xfrm>
                  <a:off x="8068482" y="4602527"/>
                  <a:ext cx="62826" cy="11356"/>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4" name="Freeform 13"/>
                <p:cNvSpPr>
                  <a:spLocks/>
                </p:cNvSpPr>
                <p:nvPr/>
              </p:nvSpPr>
              <p:spPr bwMode="auto">
                <a:xfrm>
                  <a:off x="8027436" y="4628482"/>
                  <a:ext cx="103873" cy="1216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5" name="Freeform 14"/>
                <p:cNvSpPr>
                  <a:spLocks/>
                </p:cNvSpPr>
                <p:nvPr/>
              </p:nvSpPr>
              <p:spPr bwMode="auto">
                <a:xfrm>
                  <a:off x="8027436" y="4655249"/>
                  <a:ext cx="103873" cy="12166"/>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6" name="Freeform 15"/>
                <p:cNvSpPr>
                  <a:spLocks/>
                </p:cNvSpPr>
                <p:nvPr/>
              </p:nvSpPr>
              <p:spPr bwMode="auto">
                <a:xfrm>
                  <a:off x="8027436" y="4682015"/>
                  <a:ext cx="103873" cy="11356"/>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7" name="Freeform 16"/>
                <p:cNvSpPr>
                  <a:spLocks noEditPoints="1"/>
                </p:cNvSpPr>
                <p:nvPr/>
              </p:nvSpPr>
              <p:spPr bwMode="auto">
                <a:xfrm>
                  <a:off x="7995604" y="4550618"/>
                  <a:ext cx="169211" cy="187363"/>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8" name="Freeform 17"/>
                <p:cNvSpPr>
                  <a:spLocks/>
                </p:cNvSpPr>
                <p:nvPr/>
              </p:nvSpPr>
              <p:spPr bwMode="auto">
                <a:xfrm>
                  <a:off x="8362507" y="4602527"/>
                  <a:ext cx="63664" cy="11356"/>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09" name="Freeform 18"/>
                <p:cNvSpPr>
                  <a:spLocks/>
                </p:cNvSpPr>
                <p:nvPr/>
              </p:nvSpPr>
              <p:spPr bwMode="auto">
                <a:xfrm>
                  <a:off x="8322298" y="4628482"/>
                  <a:ext cx="103873" cy="1216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10" name="Freeform 19"/>
                <p:cNvSpPr>
                  <a:spLocks/>
                </p:cNvSpPr>
                <p:nvPr/>
              </p:nvSpPr>
              <p:spPr bwMode="auto">
                <a:xfrm>
                  <a:off x="8322298" y="4655249"/>
                  <a:ext cx="103873" cy="12166"/>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11" name="Freeform 20" hidden="1"/>
                <p:cNvSpPr>
                  <a:spLocks/>
                </p:cNvSpPr>
                <p:nvPr/>
              </p:nvSpPr>
              <p:spPr bwMode="auto">
                <a:xfrm>
                  <a:off x="8322298" y="4682015"/>
                  <a:ext cx="103873" cy="11356"/>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12" name="Freeform 21" hidden="1"/>
                <p:cNvSpPr>
                  <a:spLocks noEditPoints="1"/>
                </p:cNvSpPr>
                <p:nvPr/>
              </p:nvSpPr>
              <p:spPr bwMode="auto">
                <a:xfrm>
                  <a:off x="8289631" y="4550618"/>
                  <a:ext cx="169211" cy="187363"/>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13" name="Freeform 22" hidden="1"/>
                <p:cNvSpPr>
                  <a:spLocks/>
                </p:cNvSpPr>
                <p:nvPr/>
              </p:nvSpPr>
              <p:spPr bwMode="auto">
                <a:xfrm>
                  <a:off x="8178218" y="4611449"/>
                  <a:ext cx="38532" cy="76243"/>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sp>
              <p:nvSpPr>
                <p:cNvPr id="814" name="Freeform 23" hidden="1"/>
                <p:cNvSpPr>
                  <a:spLocks/>
                </p:cNvSpPr>
                <p:nvPr/>
              </p:nvSpPr>
              <p:spPr bwMode="auto">
                <a:xfrm>
                  <a:off x="8236019" y="4611449"/>
                  <a:ext cx="38532" cy="76243"/>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802" name="Freeform 24" hidden="1"/>
              <p:cNvSpPr>
                <a:spLocks noEditPoints="1"/>
              </p:cNvSpPr>
              <p:nvPr/>
            </p:nvSpPr>
            <p:spPr bwMode="auto">
              <a:xfrm>
                <a:off x="8479783" y="10380541"/>
                <a:ext cx="73715" cy="168709"/>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chemeClr val="accent1"/>
              </a:solidFill>
              <a:ln>
                <a:noFill/>
              </a:ln>
              <a:extLst/>
            </p:spPr>
            <p:txBody>
              <a:bodyPr vert="horz" wrap="square" lIns="93234" tIns="46616" rIns="93234" bIns="46616" numCol="1" anchor="t" anchorCtr="0" compatLnSpc="1">
                <a:prstTxWarp prst="textNoShape">
                  <a:avLst/>
                </a:prstTxWarp>
              </a:bodyPr>
              <a:lstStyle/>
              <a:p>
                <a:pPr algn="ctr" defTabSz="1107581">
                  <a:defRPr/>
                </a:pPr>
                <a:endParaRPr lang="en-US" sz="2200" kern="0">
                  <a:solidFill>
                    <a:srgbClr val="505050"/>
                  </a:solidFill>
                </a:endParaRPr>
              </a:p>
            </p:txBody>
          </p:sp>
        </p:grpSp>
        <p:sp>
          <p:nvSpPr>
            <p:cNvPr id="789" name="Freeform 78" hidden="1"/>
            <p:cNvSpPr>
              <a:spLocks noEditPoints="1"/>
            </p:cNvSpPr>
            <p:nvPr/>
          </p:nvSpPr>
          <p:spPr bwMode="black">
            <a:xfrm>
              <a:off x="5743461" y="2072863"/>
              <a:ext cx="645261" cy="44212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chemeClr val="accent1"/>
            </a:solidFill>
            <a:ln>
              <a:noFill/>
            </a:ln>
            <a:scene3d>
              <a:camera prst="orthographicFront">
                <a:rot lat="2100000" lon="19200000" rev="0"/>
              </a:camera>
              <a:lightRig rig="threePt" dir="t"/>
            </a:scene3d>
          </p:spPr>
          <p:txBody>
            <a:bodyPr vert="horz" wrap="square" lIns="80635" tIns="40317" rIns="80635" bIns="40317" numCol="1" anchor="t" anchorCtr="0" compatLnSpc="1">
              <a:prstTxWarp prst="textNoShape">
                <a:avLst/>
              </a:prstTxWarp>
            </a:bodyPr>
            <a:lstStyle/>
            <a:p>
              <a:pPr defTabSz="670289">
                <a:defRPr/>
              </a:pPr>
              <a:endParaRPr lang="en-US" sz="900" kern="0" dirty="0">
                <a:solidFill>
                  <a:srgbClr val="FFFFFF"/>
                </a:solidFill>
              </a:endParaRPr>
            </a:p>
          </p:txBody>
        </p:sp>
        <p:sp>
          <p:nvSpPr>
            <p:cNvPr id="790" name="Freeform 30" hidden="1"/>
            <p:cNvSpPr>
              <a:spLocks noEditPoints="1"/>
            </p:cNvSpPr>
            <p:nvPr/>
          </p:nvSpPr>
          <p:spPr bwMode="auto">
            <a:xfrm flipH="1">
              <a:off x="6462372" y="1721874"/>
              <a:ext cx="536558" cy="4623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chemeClr val="accent1"/>
            </a:solidFill>
            <a:ln>
              <a:noFill/>
            </a:ln>
            <a:scene3d>
              <a:camera prst="orthographicFront">
                <a:rot lat="2100000" lon="19200000" rev="0"/>
              </a:camera>
              <a:lightRig rig="threePt" dir="t"/>
            </a:scene3d>
            <a:extLst/>
          </p:spPr>
          <p:txBody>
            <a:bodyPr vert="horz" wrap="square" lIns="87867" tIns="43934" rIns="87867" bIns="43934" numCol="1" anchor="t" anchorCtr="0" compatLnSpc="1">
              <a:prstTxWarp prst="textNoShape">
                <a:avLst/>
              </a:prstTxWarp>
            </a:bodyPr>
            <a:lstStyle/>
            <a:p>
              <a:pPr defTabSz="895279">
                <a:defRPr/>
              </a:pPr>
              <a:endParaRPr lang="en-US" sz="1667" kern="0">
                <a:solidFill>
                  <a:srgbClr val="505050"/>
                </a:solidFill>
              </a:endParaRPr>
            </a:p>
          </p:txBody>
        </p:sp>
        <p:grpSp>
          <p:nvGrpSpPr>
            <p:cNvPr id="791" name="Group 790"/>
            <p:cNvGrpSpPr/>
            <p:nvPr/>
          </p:nvGrpSpPr>
          <p:grpSpPr>
            <a:xfrm>
              <a:off x="4139402" y="2874842"/>
              <a:ext cx="604292" cy="403243"/>
              <a:chOff x="8309447" y="3464885"/>
              <a:chExt cx="585208" cy="496251"/>
            </a:xfrm>
            <a:scene3d>
              <a:camera prst="orthographicFront">
                <a:rot lat="2100000" lon="19200000" rev="0"/>
              </a:camera>
              <a:lightRig rig="threePt" dir="t"/>
            </a:scene3d>
          </p:grpSpPr>
          <p:sp>
            <p:nvSpPr>
              <p:cNvPr id="792" name="Freeform 88" hidden="1"/>
              <p:cNvSpPr>
                <a:spLocks noEditPoints="1"/>
              </p:cNvSpPr>
              <p:nvPr/>
            </p:nvSpPr>
            <p:spPr bwMode="black">
              <a:xfrm>
                <a:off x="8309447" y="3464885"/>
                <a:ext cx="585208" cy="496251"/>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793" name="Freeform 23" hidden="1"/>
              <p:cNvSpPr>
                <a:spLocks noChangeAspect="1" noEditPoints="1"/>
              </p:cNvSpPr>
              <p:nvPr/>
            </p:nvSpPr>
            <p:spPr bwMode="black">
              <a:xfrm>
                <a:off x="8502858" y="3581828"/>
                <a:ext cx="198386" cy="19833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accent1"/>
              </a:solidFill>
              <a:ln>
                <a:noFill/>
              </a:ln>
            </p:spPr>
            <p:txBody>
              <a:bodyPr vert="horz" wrap="square" lIns="82293" tIns="41147" rIns="82293" bIns="41147" numCol="1" anchor="t" anchorCtr="0" compatLnSpc="1">
                <a:prstTxWarp prst="textNoShape">
                  <a:avLst/>
                </a:prstTxWarp>
              </a:bodyPr>
              <a:lstStyle/>
              <a:p>
                <a:pPr defTabSz="932563"/>
                <a:endParaRPr lang="en-US" sz="1599">
                  <a:solidFill>
                    <a:srgbClr val="505050"/>
                  </a:solidFill>
                </a:endParaRPr>
              </a:p>
            </p:txBody>
          </p:sp>
        </p:grpSp>
      </p:grpSp>
      <p:grpSp>
        <p:nvGrpSpPr>
          <p:cNvPr id="842" name="Group 841"/>
          <p:cNvGrpSpPr/>
          <p:nvPr/>
        </p:nvGrpSpPr>
        <p:grpSpPr>
          <a:xfrm>
            <a:off x="3568026" y="-298398"/>
            <a:ext cx="5270478" cy="4405788"/>
            <a:chOff x="-4022643" y="1153653"/>
            <a:chExt cx="5270478" cy="4405788"/>
          </a:xfrm>
        </p:grpSpPr>
        <p:grpSp>
          <p:nvGrpSpPr>
            <p:cNvPr id="843" name="Group 842"/>
            <p:cNvGrpSpPr/>
            <p:nvPr/>
          </p:nvGrpSpPr>
          <p:grpSpPr>
            <a:xfrm>
              <a:off x="-4022643" y="1153653"/>
              <a:ext cx="5270478" cy="4405788"/>
              <a:chOff x="-747946" y="3202199"/>
              <a:chExt cx="5270478" cy="4405788"/>
            </a:xfrm>
          </p:grpSpPr>
          <p:grpSp>
            <p:nvGrpSpPr>
              <p:cNvPr id="853" name="Group 852"/>
              <p:cNvGrpSpPr/>
              <p:nvPr/>
            </p:nvGrpSpPr>
            <p:grpSpPr>
              <a:xfrm>
                <a:off x="-747946" y="3202199"/>
                <a:ext cx="5270478" cy="4405788"/>
                <a:chOff x="2596511" y="-343570"/>
                <a:chExt cx="5270478" cy="4405788"/>
              </a:xfrm>
            </p:grpSpPr>
            <p:sp>
              <p:nvSpPr>
                <p:cNvPr id="855" name="Parallelogram 854"/>
                <p:cNvSpPr/>
                <p:nvPr/>
              </p:nvSpPr>
              <p:spPr bwMode="auto">
                <a:xfrm rot="9253198">
                  <a:off x="2648123" y="1405755"/>
                  <a:ext cx="5218866" cy="1743264"/>
                </a:xfrm>
                <a:prstGeom prst="parallelogram">
                  <a:avLst>
                    <a:gd name="adj" fmla="val 49258"/>
                  </a:avLst>
                </a:prstGeom>
                <a:solidFill>
                  <a:schemeClr val="tx2">
                    <a:alpha val="6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56" name="Parallelogram 855"/>
                <p:cNvSpPr/>
                <p:nvPr/>
              </p:nvSpPr>
              <p:spPr bwMode="auto">
                <a:xfrm rot="1239642" flipH="1" flipV="1">
                  <a:off x="3440367" y="-343570"/>
                  <a:ext cx="3350442" cy="3158446"/>
                </a:xfrm>
                <a:prstGeom prst="parallelogram">
                  <a:avLst>
                    <a:gd name="adj" fmla="val 95502"/>
                  </a:avLst>
                </a:prstGeom>
                <a:solidFill>
                  <a:schemeClr val="tx2">
                    <a:alpha val="60000"/>
                  </a:schemeClr>
                </a:solidFill>
                <a:ln w="9525">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57" name="Parallelogram 856"/>
                <p:cNvSpPr/>
                <p:nvPr/>
              </p:nvSpPr>
              <p:spPr bwMode="auto">
                <a:xfrm rot="12179328" flipV="1">
                  <a:off x="2596511" y="2248805"/>
                  <a:ext cx="1083386" cy="1813413"/>
                </a:xfrm>
                <a:prstGeom prst="parallelogram">
                  <a:avLst>
                    <a:gd name="adj" fmla="val 68369"/>
                  </a:avLst>
                </a:prstGeom>
                <a:solidFill>
                  <a:schemeClr val="tx2">
                    <a:lumMod val="75000"/>
                    <a:alpha val="70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854" name="Rectangle 853" hidden="1"/>
              <p:cNvSpPr/>
              <p:nvPr/>
            </p:nvSpPr>
            <p:spPr>
              <a:xfrm>
                <a:off x="218630" y="5679088"/>
                <a:ext cx="2969905"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Control</a:t>
                </a:r>
              </a:p>
            </p:txBody>
          </p:sp>
        </p:grpSp>
        <p:sp>
          <p:nvSpPr>
            <p:cNvPr id="844" name="Freeform 31" hidden="1"/>
            <p:cNvSpPr>
              <a:spLocks noEditPoints="1"/>
            </p:cNvSpPr>
            <p:nvPr/>
          </p:nvSpPr>
          <p:spPr bwMode="auto">
            <a:xfrm>
              <a:off x="-2664224" y="4363783"/>
              <a:ext cx="525292" cy="517604"/>
            </a:xfrm>
            <a:custGeom>
              <a:avLst/>
              <a:gdLst>
                <a:gd name="T0" fmla="*/ 1003 w 1571"/>
                <a:gd name="T1" fmla="*/ 721 h 1590"/>
                <a:gd name="T2" fmla="*/ 1072 w 1571"/>
                <a:gd name="T3" fmla="*/ 700 h 1590"/>
                <a:gd name="T4" fmla="*/ 1093 w 1571"/>
                <a:gd name="T5" fmla="*/ 679 h 1590"/>
                <a:gd name="T6" fmla="*/ 1114 w 1571"/>
                <a:gd name="T7" fmla="*/ 615 h 1590"/>
                <a:gd name="T8" fmla="*/ 1135 w 1571"/>
                <a:gd name="T9" fmla="*/ 636 h 1590"/>
                <a:gd name="T10" fmla="*/ 1204 w 1571"/>
                <a:gd name="T11" fmla="*/ 525 h 1590"/>
                <a:gd name="T12" fmla="*/ 982 w 1571"/>
                <a:gd name="T13" fmla="*/ 1087 h 1590"/>
                <a:gd name="T14" fmla="*/ 1003 w 1571"/>
                <a:gd name="T15" fmla="*/ 1113 h 1590"/>
                <a:gd name="T16" fmla="*/ 1072 w 1571"/>
                <a:gd name="T17" fmla="*/ 1134 h 1590"/>
                <a:gd name="T18" fmla="*/ 1045 w 1571"/>
                <a:gd name="T19" fmla="*/ 1156 h 1590"/>
                <a:gd name="T20" fmla="*/ 1157 w 1571"/>
                <a:gd name="T21" fmla="*/ 1219 h 1590"/>
                <a:gd name="T22" fmla="*/ 1178 w 1571"/>
                <a:gd name="T23" fmla="*/ 1288 h 1590"/>
                <a:gd name="T24" fmla="*/ 1204 w 1571"/>
                <a:gd name="T25" fmla="*/ 1309 h 1590"/>
                <a:gd name="T26" fmla="*/ 589 w 1571"/>
                <a:gd name="T27" fmla="*/ 1087 h 1590"/>
                <a:gd name="T28" fmla="*/ 568 w 1571"/>
                <a:gd name="T29" fmla="*/ 1065 h 1590"/>
                <a:gd name="T30" fmla="*/ 499 w 1571"/>
                <a:gd name="T31" fmla="*/ 1177 h 1590"/>
                <a:gd name="T32" fmla="*/ 435 w 1571"/>
                <a:gd name="T33" fmla="*/ 1198 h 1590"/>
                <a:gd name="T34" fmla="*/ 409 w 1571"/>
                <a:gd name="T35" fmla="*/ 1219 h 1590"/>
                <a:gd name="T36" fmla="*/ 387 w 1571"/>
                <a:gd name="T37" fmla="*/ 1288 h 1590"/>
                <a:gd name="T38" fmla="*/ 366 w 1571"/>
                <a:gd name="T39" fmla="*/ 1267 h 1590"/>
                <a:gd name="T40" fmla="*/ 541 w 1571"/>
                <a:gd name="T41" fmla="*/ 748 h 1590"/>
                <a:gd name="T42" fmla="*/ 520 w 1571"/>
                <a:gd name="T43" fmla="*/ 679 h 1590"/>
                <a:gd name="T44" fmla="*/ 499 w 1571"/>
                <a:gd name="T45" fmla="*/ 657 h 1590"/>
                <a:gd name="T46" fmla="*/ 435 w 1571"/>
                <a:gd name="T47" fmla="*/ 636 h 1590"/>
                <a:gd name="T48" fmla="*/ 456 w 1571"/>
                <a:gd name="T49" fmla="*/ 615 h 1590"/>
                <a:gd name="T50" fmla="*/ 345 w 1571"/>
                <a:gd name="T51" fmla="*/ 546 h 1590"/>
                <a:gd name="T52" fmla="*/ 382 w 1571"/>
                <a:gd name="T53" fmla="*/ 340 h 1590"/>
                <a:gd name="T54" fmla="*/ 26 w 1571"/>
                <a:gd name="T55" fmla="*/ 472 h 1590"/>
                <a:gd name="T56" fmla="*/ 122 w 1571"/>
                <a:gd name="T57" fmla="*/ 255 h 1590"/>
                <a:gd name="T58" fmla="*/ 382 w 1571"/>
                <a:gd name="T59" fmla="*/ 340 h 1590"/>
                <a:gd name="T60" fmla="*/ 191 w 1571"/>
                <a:gd name="T61" fmla="*/ 0 h 1590"/>
                <a:gd name="T62" fmla="*/ 1571 w 1571"/>
                <a:gd name="T63" fmla="*/ 340 h 1590"/>
                <a:gd name="T64" fmla="*/ 1215 w 1571"/>
                <a:gd name="T65" fmla="*/ 472 h 1590"/>
                <a:gd name="T66" fmla="*/ 1311 w 1571"/>
                <a:gd name="T67" fmla="*/ 255 h 1590"/>
                <a:gd name="T68" fmla="*/ 1571 w 1571"/>
                <a:gd name="T69" fmla="*/ 340 h 1590"/>
                <a:gd name="T70" fmla="*/ 1380 w 1571"/>
                <a:gd name="T71" fmla="*/ 0 h 1590"/>
                <a:gd name="T72" fmla="*/ 1571 w 1571"/>
                <a:gd name="T73" fmla="*/ 1458 h 1590"/>
                <a:gd name="T74" fmla="*/ 1215 w 1571"/>
                <a:gd name="T75" fmla="*/ 1590 h 1590"/>
                <a:gd name="T76" fmla="*/ 1311 w 1571"/>
                <a:gd name="T77" fmla="*/ 1373 h 1590"/>
                <a:gd name="T78" fmla="*/ 1571 w 1571"/>
                <a:gd name="T79" fmla="*/ 1458 h 1590"/>
                <a:gd name="T80" fmla="*/ 1380 w 1571"/>
                <a:gd name="T81" fmla="*/ 1118 h 1590"/>
                <a:gd name="T82" fmla="*/ 382 w 1571"/>
                <a:gd name="T83" fmla="*/ 1458 h 1590"/>
                <a:gd name="T84" fmla="*/ 26 w 1571"/>
                <a:gd name="T85" fmla="*/ 1590 h 1590"/>
                <a:gd name="T86" fmla="*/ 122 w 1571"/>
                <a:gd name="T87" fmla="*/ 1373 h 1590"/>
                <a:gd name="T88" fmla="*/ 382 w 1571"/>
                <a:gd name="T89" fmla="*/ 1458 h 1590"/>
                <a:gd name="T90" fmla="*/ 191 w 1571"/>
                <a:gd name="T91" fmla="*/ 1118 h 1590"/>
                <a:gd name="T92" fmla="*/ 663 w 1571"/>
                <a:gd name="T93" fmla="*/ 615 h 1590"/>
                <a:gd name="T94" fmla="*/ 780 w 1571"/>
                <a:gd name="T95" fmla="*/ 769 h 1590"/>
                <a:gd name="T96" fmla="*/ 796 w 1571"/>
                <a:gd name="T97" fmla="*/ 933 h 1590"/>
                <a:gd name="T98" fmla="*/ 1008 w 1571"/>
                <a:gd name="T99" fmla="*/ 869 h 1590"/>
                <a:gd name="T100" fmla="*/ 584 w 1571"/>
                <a:gd name="T101" fmla="*/ 1028 h 1590"/>
                <a:gd name="T102" fmla="*/ 695 w 1571"/>
                <a:gd name="T103" fmla="*/ 769 h 1590"/>
                <a:gd name="T104" fmla="*/ 769 w 1571"/>
                <a:gd name="T105" fmla="*/ 827 h 1590"/>
                <a:gd name="T106" fmla="*/ 764 w 1571"/>
                <a:gd name="T107" fmla="*/ 795 h 1590"/>
                <a:gd name="T108" fmla="*/ 780 w 1571"/>
                <a:gd name="T109" fmla="*/ 795 h 1590"/>
                <a:gd name="T110" fmla="*/ 791 w 1571"/>
                <a:gd name="T111" fmla="*/ 82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90">
                  <a:moveTo>
                    <a:pt x="1003" y="769"/>
                  </a:moveTo>
                  <a:cubicBezTo>
                    <a:pt x="982" y="748"/>
                    <a:pt x="982" y="748"/>
                    <a:pt x="982" y="748"/>
                  </a:cubicBezTo>
                  <a:cubicBezTo>
                    <a:pt x="1003" y="721"/>
                    <a:pt x="1003" y="721"/>
                    <a:pt x="1003" y="721"/>
                  </a:cubicBezTo>
                  <a:cubicBezTo>
                    <a:pt x="1024" y="748"/>
                    <a:pt x="1024" y="748"/>
                    <a:pt x="1024" y="748"/>
                  </a:cubicBezTo>
                  <a:cubicBezTo>
                    <a:pt x="1003" y="769"/>
                    <a:pt x="1003" y="769"/>
                    <a:pt x="1003" y="769"/>
                  </a:cubicBezTo>
                  <a:close/>
                  <a:moveTo>
                    <a:pt x="1072" y="700"/>
                  </a:moveTo>
                  <a:cubicBezTo>
                    <a:pt x="1045" y="679"/>
                    <a:pt x="1045" y="679"/>
                    <a:pt x="1045" y="679"/>
                  </a:cubicBezTo>
                  <a:cubicBezTo>
                    <a:pt x="1072" y="657"/>
                    <a:pt x="1072" y="657"/>
                    <a:pt x="1072" y="657"/>
                  </a:cubicBezTo>
                  <a:cubicBezTo>
                    <a:pt x="1093" y="679"/>
                    <a:pt x="1093" y="679"/>
                    <a:pt x="1093" y="679"/>
                  </a:cubicBezTo>
                  <a:cubicBezTo>
                    <a:pt x="1072" y="700"/>
                    <a:pt x="1072" y="700"/>
                    <a:pt x="1072" y="700"/>
                  </a:cubicBezTo>
                  <a:close/>
                  <a:moveTo>
                    <a:pt x="1135" y="636"/>
                  </a:moveTo>
                  <a:cubicBezTo>
                    <a:pt x="1114" y="615"/>
                    <a:pt x="1114" y="615"/>
                    <a:pt x="1114" y="615"/>
                  </a:cubicBezTo>
                  <a:cubicBezTo>
                    <a:pt x="1135" y="589"/>
                    <a:pt x="1135" y="589"/>
                    <a:pt x="1135" y="589"/>
                  </a:cubicBezTo>
                  <a:cubicBezTo>
                    <a:pt x="1157" y="615"/>
                    <a:pt x="1157" y="615"/>
                    <a:pt x="1157" y="615"/>
                  </a:cubicBezTo>
                  <a:cubicBezTo>
                    <a:pt x="1135" y="636"/>
                    <a:pt x="1135" y="636"/>
                    <a:pt x="1135" y="636"/>
                  </a:cubicBezTo>
                  <a:close/>
                  <a:moveTo>
                    <a:pt x="1204" y="567"/>
                  </a:moveTo>
                  <a:cubicBezTo>
                    <a:pt x="1178" y="546"/>
                    <a:pt x="1178" y="546"/>
                    <a:pt x="1178" y="546"/>
                  </a:cubicBezTo>
                  <a:cubicBezTo>
                    <a:pt x="1204" y="525"/>
                    <a:pt x="1204" y="525"/>
                    <a:pt x="1204" y="525"/>
                  </a:cubicBezTo>
                  <a:cubicBezTo>
                    <a:pt x="1226" y="546"/>
                    <a:pt x="1226" y="546"/>
                    <a:pt x="1226" y="546"/>
                  </a:cubicBezTo>
                  <a:cubicBezTo>
                    <a:pt x="1204" y="567"/>
                    <a:pt x="1204" y="567"/>
                    <a:pt x="1204" y="567"/>
                  </a:cubicBezTo>
                  <a:close/>
                  <a:moveTo>
                    <a:pt x="982" y="1087"/>
                  </a:moveTo>
                  <a:cubicBezTo>
                    <a:pt x="1003" y="1065"/>
                    <a:pt x="1003" y="1065"/>
                    <a:pt x="1003" y="1065"/>
                  </a:cubicBezTo>
                  <a:cubicBezTo>
                    <a:pt x="1024" y="1087"/>
                    <a:pt x="1024" y="1087"/>
                    <a:pt x="1024" y="1087"/>
                  </a:cubicBezTo>
                  <a:cubicBezTo>
                    <a:pt x="1003" y="1113"/>
                    <a:pt x="1003" y="1113"/>
                    <a:pt x="1003" y="1113"/>
                  </a:cubicBezTo>
                  <a:cubicBezTo>
                    <a:pt x="982" y="1087"/>
                    <a:pt x="982" y="1087"/>
                    <a:pt x="982" y="1087"/>
                  </a:cubicBezTo>
                  <a:close/>
                  <a:moveTo>
                    <a:pt x="1045" y="1156"/>
                  </a:moveTo>
                  <a:cubicBezTo>
                    <a:pt x="1072" y="1134"/>
                    <a:pt x="1072" y="1134"/>
                    <a:pt x="1072" y="1134"/>
                  </a:cubicBezTo>
                  <a:cubicBezTo>
                    <a:pt x="1093" y="1156"/>
                    <a:pt x="1093" y="1156"/>
                    <a:pt x="1093" y="1156"/>
                  </a:cubicBezTo>
                  <a:cubicBezTo>
                    <a:pt x="1072" y="1177"/>
                    <a:pt x="1072" y="1177"/>
                    <a:pt x="1072" y="1177"/>
                  </a:cubicBezTo>
                  <a:cubicBezTo>
                    <a:pt x="1045" y="1156"/>
                    <a:pt x="1045" y="1156"/>
                    <a:pt x="1045" y="1156"/>
                  </a:cubicBezTo>
                  <a:close/>
                  <a:moveTo>
                    <a:pt x="1114" y="1219"/>
                  </a:moveTo>
                  <a:cubicBezTo>
                    <a:pt x="1135" y="1198"/>
                    <a:pt x="1135" y="1198"/>
                    <a:pt x="1135" y="1198"/>
                  </a:cubicBezTo>
                  <a:cubicBezTo>
                    <a:pt x="1157" y="1219"/>
                    <a:pt x="1157" y="1219"/>
                    <a:pt x="1157" y="1219"/>
                  </a:cubicBezTo>
                  <a:cubicBezTo>
                    <a:pt x="1135" y="1246"/>
                    <a:pt x="1135" y="1246"/>
                    <a:pt x="1135" y="1246"/>
                  </a:cubicBezTo>
                  <a:cubicBezTo>
                    <a:pt x="1114" y="1219"/>
                    <a:pt x="1114" y="1219"/>
                    <a:pt x="1114" y="1219"/>
                  </a:cubicBezTo>
                  <a:close/>
                  <a:moveTo>
                    <a:pt x="1178" y="1288"/>
                  </a:moveTo>
                  <a:cubicBezTo>
                    <a:pt x="1204" y="1267"/>
                    <a:pt x="1204" y="1267"/>
                    <a:pt x="1204" y="1267"/>
                  </a:cubicBezTo>
                  <a:cubicBezTo>
                    <a:pt x="1226" y="1288"/>
                    <a:pt x="1226" y="1288"/>
                    <a:pt x="1226" y="1288"/>
                  </a:cubicBezTo>
                  <a:cubicBezTo>
                    <a:pt x="1204" y="1309"/>
                    <a:pt x="1204" y="1309"/>
                    <a:pt x="1204" y="1309"/>
                  </a:cubicBezTo>
                  <a:cubicBezTo>
                    <a:pt x="1178" y="1288"/>
                    <a:pt x="1178" y="1288"/>
                    <a:pt x="1178" y="1288"/>
                  </a:cubicBezTo>
                  <a:close/>
                  <a:moveTo>
                    <a:pt x="568" y="1065"/>
                  </a:moveTo>
                  <a:cubicBezTo>
                    <a:pt x="589" y="1087"/>
                    <a:pt x="589" y="1087"/>
                    <a:pt x="589" y="1087"/>
                  </a:cubicBezTo>
                  <a:cubicBezTo>
                    <a:pt x="568" y="1113"/>
                    <a:pt x="568" y="1113"/>
                    <a:pt x="568" y="1113"/>
                  </a:cubicBezTo>
                  <a:cubicBezTo>
                    <a:pt x="541" y="1087"/>
                    <a:pt x="541" y="1087"/>
                    <a:pt x="541" y="1087"/>
                  </a:cubicBezTo>
                  <a:cubicBezTo>
                    <a:pt x="568" y="1065"/>
                    <a:pt x="568" y="1065"/>
                    <a:pt x="568" y="1065"/>
                  </a:cubicBezTo>
                  <a:close/>
                  <a:moveTo>
                    <a:pt x="499" y="1134"/>
                  </a:moveTo>
                  <a:cubicBezTo>
                    <a:pt x="520" y="1156"/>
                    <a:pt x="520" y="1156"/>
                    <a:pt x="520" y="1156"/>
                  </a:cubicBezTo>
                  <a:cubicBezTo>
                    <a:pt x="499" y="1177"/>
                    <a:pt x="499" y="1177"/>
                    <a:pt x="499" y="1177"/>
                  </a:cubicBezTo>
                  <a:cubicBezTo>
                    <a:pt x="478" y="1156"/>
                    <a:pt x="478" y="1156"/>
                    <a:pt x="478" y="1156"/>
                  </a:cubicBezTo>
                  <a:cubicBezTo>
                    <a:pt x="499" y="1134"/>
                    <a:pt x="499" y="1134"/>
                    <a:pt x="499" y="1134"/>
                  </a:cubicBezTo>
                  <a:close/>
                  <a:moveTo>
                    <a:pt x="435" y="1198"/>
                  </a:moveTo>
                  <a:cubicBezTo>
                    <a:pt x="456" y="1219"/>
                    <a:pt x="456" y="1219"/>
                    <a:pt x="456" y="1219"/>
                  </a:cubicBezTo>
                  <a:cubicBezTo>
                    <a:pt x="435" y="1246"/>
                    <a:pt x="435" y="1246"/>
                    <a:pt x="435" y="1246"/>
                  </a:cubicBezTo>
                  <a:cubicBezTo>
                    <a:pt x="409" y="1219"/>
                    <a:pt x="409" y="1219"/>
                    <a:pt x="409" y="1219"/>
                  </a:cubicBezTo>
                  <a:cubicBezTo>
                    <a:pt x="435" y="1198"/>
                    <a:pt x="435" y="1198"/>
                    <a:pt x="435" y="1198"/>
                  </a:cubicBezTo>
                  <a:close/>
                  <a:moveTo>
                    <a:pt x="366" y="1267"/>
                  </a:moveTo>
                  <a:cubicBezTo>
                    <a:pt x="387" y="1288"/>
                    <a:pt x="387" y="1288"/>
                    <a:pt x="387" y="1288"/>
                  </a:cubicBezTo>
                  <a:cubicBezTo>
                    <a:pt x="366" y="1309"/>
                    <a:pt x="366" y="1309"/>
                    <a:pt x="366" y="1309"/>
                  </a:cubicBezTo>
                  <a:cubicBezTo>
                    <a:pt x="345" y="1288"/>
                    <a:pt x="345" y="1288"/>
                    <a:pt x="345" y="1288"/>
                  </a:cubicBezTo>
                  <a:cubicBezTo>
                    <a:pt x="366" y="1267"/>
                    <a:pt x="366" y="1267"/>
                    <a:pt x="366" y="1267"/>
                  </a:cubicBezTo>
                  <a:close/>
                  <a:moveTo>
                    <a:pt x="589" y="748"/>
                  </a:moveTo>
                  <a:cubicBezTo>
                    <a:pt x="568" y="769"/>
                    <a:pt x="568" y="769"/>
                    <a:pt x="568" y="769"/>
                  </a:cubicBezTo>
                  <a:cubicBezTo>
                    <a:pt x="541" y="748"/>
                    <a:pt x="541" y="748"/>
                    <a:pt x="541" y="748"/>
                  </a:cubicBezTo>
                  <a:cubicBezTo>
                    <a:pt x="568" y="721"/>
                    <a:pt x="568" y="721"/>
                    <a:pt x="568" y="721"/>
                  </a:cubicBezTo>
                  <a:cubicBezTo>
                    <a:pt x="589" y="748"/>
                    <a:pt x="589" y="748"/>
                    <a:pt x="589" y="748"/>
                  </a:cubicBezTo>
                  <a:close/>
                  <a:moveTo>
                    <a:pt x="520" y="679"/>
                  </a:moveTo>
                  <a:cubicBezTo>
                    <a:pt x="499" y="700"/>
                    <a:pt x="499" y="700"/>
                    <a:pt x="499" y="700"/>
                  </a:cubicBezTo>
                  <a:cubicBezTo>
                    <a:pt x="478" y="679"/>
                    <a:pt x="478" y="679"/>
                    <a:pt x="478" y="679"/>
                  </a:cubicBezTo>
                  <a:cubicBezTo>
                    <a:pt x="499" y="657"/>
                    <a:pt x="499" y="657"/>
                    <a:pt x="499" y="657"/>
                  </a:cubicBezTo>
                  <a:cubicBezTo>
                    <a:pt x="520" y="679"/>
                    <a:pt x="520" y="679"/>
                    <a:pt x="520" y="679"/>
                  </a:cubicBezTo>
                  <a:close/>
                  <a:moveTo>
                    <a:pt x="456" y="615"/>
                  </a:moveTo>
                  <a:cubicBezTo>
                    <a:pt x="435" y="636"/>
                    <a:pt x="435" y="636"/>
                    <a:pt x="435" y="636"/>
                  </a:cubicBezTo>
                  <a:cubicBezTo>
                    <a:pt x="409" y="615"/>
                    <a:pt x="409" y="615"/>
                    <a:pt x="409" y="615"/>
                  </a:cubicBezTo>
                  <a:cubicBezTo>
                    <a:pt x="435" y="589"/>
                    <a:pt x="435" y="589"/>
                    <a:pt x="435" y="589"/>
                  </a:cubicBezTo>
                  <a:cubicBezTo>
                    <a:pt x="456" y="615"/>
                    <a:pt x="456" y="615"/>
                    <a:pt x="456" y="615"/>
                  </a:cubicBezTo>
                  <a:close/>
                  <a:moveTo>
                    <a:pt x="387" y="546"/>
                  </a:moveTo>
                  <a:cubicBezTo>
                    <a:pt x="366" y="567"/>
                    <a:pt x="366" y="567"/>
                    <a:pt x="366" y="567"/>
                  </a:cubicBezTo>
                  <a:cubicBezTo>
                    <a:pt x="345" y="546"/>
                    <a:pt x="345" y="546"/>
                    <a:pt x="345" y="546"/>
                  </a:cubicBezTo>
                  <a:cubicBezTo>
                    <a:pt x="366" y="525"/>
                    <a:pt x="366" y="525"/>
                    <a:pt x="366" y="525"/>
                  </a:cubicBezTo>
                  <a:cubicBezTo>
                    <a:pt x="387" y="546"/>
                    <a:pt x="387" y="546"/>
                    <a:pt x="387" y="546"/>
                  </a:cubicBezTo>
                  <a:close/>
                  <a:moveTo>
                    <a:pt x="382" y="340"/>
                  </a:moveTo>
                  <a:cubicBezTo>
                    <a:pt x="382" y="393"/>
                    <a:pt x="382" y="393"/>
                    <a:pt x="382" y="393"/>
                  </a:cubicBezTo>
                  <a:cubicBezTo>
                    <a:pt x="382" y="472"/>
                    <a:pt x="382" y="472"/>
                    <a:pt x="355" y="472"/>
                  </a:cubicBezTo>
                  <a:cubicBezTo>
                    <a:pt x="26" y="472"/>
                    <a:pt x="26" y="472"/>
                    <a:pt x="26" y="472"/>
                  </a:cubicBezTo>
                  <a:cubicBezTo>
                    <a:pt x="0" y="472"/>
                    <a:pt x="0" y="472"/>
                    <a:pt x="0" y="393"/>
                  </a:cubicBezTo>
                  <a:cubicBezTo>
                    <a:pt x="0" y="340"/>
                    <a:pt x="0" y="340"/>
                    <a:pt x="0" y="340"/>
                  </a:cubicBezTo>
                  <a:cubicBezTo>
                    <a:pt x="0" y="281"/>
                    <a:pt x="64" y="271"/>
                    <a:pt x="122" y="255"/>
                  </a:cubicBezTo>
                  <a:cubicBezTo>
                    <a:pt x="143" y="276"/>
                    <a:pt x="170" y="287"/>
                    <a:pt x="191" y="287"/>
                  </a:cubicBezTo>
                  <a:cubicBezTo>
                    <a:pt x="212" y="287"/>
                    <a:pt x="239" y="276"/>
                    <a:pt x="260" y="255"/>
                  </a:cubicBezTo>
                  <a:cubicBezTo>
                    <a:pt x="313" y="271"/>
                    <a:pt x="382" y="281"/>
                    <a:pt x="382" y="340"/>
                  </a:cubicBezTo>
                  <a:close/>
                  <a:moveTo>
                    <a:pt x="191" y="255"/>
                  </a:moveTo>
                  <a:cubicBezTo>
                    <a:pt x="223" y="255"/>
                    <a:pt x="286" y="197"/>
                    <a:pt x="286" y="128"/>
                  </a:cubicBezTo>
                  <a:cubicBezTo>
                    <a:pt x="286" y="59"/>
                    <a:pt x="260" y="0"/>
                    <a:pt x="191" y="0"/>
                  </a:cubicBezTo>
                  <a:cubicBezTo>
                    <a:pt x="122" y="0"/>
                    <a:pt x="95" y="59"/>
                    <a:pt x="95" y="128"/>
                  </a:cubicBezTo>
                  <a:cubicBezTo>
                    <a:pt x="95" y="197"/>
                    <a:pt x="159" y="255"/>
                    <a:pt x="191" y="255"/>
                  </a:cubicBezTo>
                  <a:close/>
                  <a:moveTo>
                    <a:pt x="1571" y="340"/>
                  </a:moveTo>
                  <a:cubicBezTo>
                    <a:pt x="1571" y="393"/>
                    <a:pt x="1571" y="393"/>
                    <a:pt x="1571" y="393"/>
                  </a:cubicBezTo>
                  <a:cubicBezTo>
                    <a:pt x="1571" y="472"/>
                    <a:pt x="1571" y="472"/>
                    <a:pt x="1539" y="472"/>
                  </a:cubicBezTo>
                  <a:cubicBezTo>
                    <a:pt x="1215" y="472"/>
                    <a:pt x="1215" y="472"/>
                    <a:pt x="1215" y="472"/>
                  </a:cubicBezTo>
                  <a:cubicBezTo>
                    <a:pt x="1189" y="472"/>
                    <a:pt x="1189" y="472"/>
                    <a:pt x="1189" y="393"/>
                  </a:cubicBezTo>
                  <a:cubicBezTo>
                    <a:pt x="1189" y="340"/>
                    <a:pt x="1189" y="340"/>
                    <a:pt x="1189" y="340"/>
                  </a:cubicBezTo>
                  <a:cubicBezTo>
                    <a:pt x="1189" y="281"/>
                    <a:pt x="1252" y="271"/>
                    <a:pt x="1311" y="255"/>
                  </a:cubicBezTo>
                  <a:cubicBezTo>
                    <a:pt x="1332" y="276"/>
                    <a:pt x="1358" y="287"/>
                    <a:pt x="1380" y="287"/>
                  </a:cubicBezTo>
                  <a:cubicBezTo>
                    <a:pt x="1395" y="287"/>
                    <a:pt x="1422" y="276"/>
                    <a:pt x="1449" y="255"/>
                  </a:cubicBezTo>
                  <a:cubicBezTo>
                    <a:pt x="1502" y="271"/>
                    <a:pt x="1571" y="281"/>
                    <a:pt x="1571" y="340"/>
                  </a:cubicBezTo>
                  <a:close/>
                  <a:moveTo>
                    <a:pt x="1380" y="255"/>
                  </a:moveTo>
                  <a:cubicBezTo>
                    <a:pt x="1411" y="255"/>
                    <a:pt x="1475" y="197"/>
                    <a:pt x="1475" y="128"/>
                  </a:cubicBezTo>
                  <a:cubicBezTo>
                    <a:pt x="1475" y="59"/>
                    <a:pt x="1449" y="0"/>
                    <a:pt x="1380" y="0"/>
                  </a:cubicBezTo>
                  <a:cubicBezTo>
                    <a:pt x="1305" y="0"/>
                    <a:pt x="1279" y="59"/>
                    <a:pt x="1279" y="128"/>
                  </a:cubicBezTo>
                  <a:cubicBezTo>
                    <a:pt x="1279" y="197"/>
                    <a:pt x="1348" y="255"/>
                    <a:pt x="1380" y="255"/>
                  </a:cubicBezTo>
                  <a:close/>
                  <a:moveTo>
                    <a:pt x="1571" y="1458"/>
                  </a:moveTo>
                  <a:cubicBezTo>
                    <a:pt x="1571" y="1511"/>
                    <a:pt x="1571" y="1511"/>
                    <a:pt x="1571" y="1511"/>
                  </a:cubicBezTo>
                  <a:cubicBezTo>
                    <a:pt x="1571" y="1590"/>
                    <a:pt x="1571" y="1590"/>
                    <a:pt x="1539" y="1590"/>
                  </a:cubicBezTo>
                  <a:cubicBezTo>
                    <a:pt x="1215" y="1590"/>
                    <a:pt x="1215" y="1590"/>
                    <a:pt x="1215" y="1590"/>
                  </a:cubicBezTo>
                  <a:cubicBezTo>
                    <a:pt x="1189" y="1590"/>
                    <a:pt x="1189" y="1590"/>
                    <a:pt x="1189" y="1511"/>
                  </a:cubicBezTo>
                  <a:cubicBezTo>
                    <a:pt x="1189" y="1458"/>
                    <a:pt x="1189" y="1458"/>
                    <a:pt x="1189" y="1458"/>
                  </a:cubicBezTo>
                  <a:cubicBezTo>
                    <a:pt x="1189" y="1399"/>
                    <a:pt x="1252" y="1394"/>
                    <a:pt x="1311" y="1373"/>
                  </a:cubicBezTo>
                  <a:cubicBezTo>
                    <a:pt x="1332" y="1394"/>
                    <a:pt x="1358" y="1405"/>
                    <a:pt x="1380" y="1405"/>
                  </a:cubicBezTo>
                  <a:cubicBezTo>
                    <a:pt x="1401" y="1405"/>
                    <a:pt x="1422" y="1394"/>
                    <a:pt x="1449" y="1373"/>
                  </a:cubicBezTo>
                  <a:cubicBezTo>
                    <a:pt x="1502" y="1394"/>
                    <a:pt x="1571" y="1399"/>
                    <a:pt x="1571" y="1458"/>
                  </a:cubicBezTo>
                  <a:close/>
                  <a:moveTo>
                    <a:pt x="1380" y="1373"/>
                  </a:moveTo>
                  <a:cubicBezTo>
                    <a:pt x="1411" y="1373"/>
                    <a:pt x="1475" y="1315"/>
                    <a:pt x="1475" y="1246"/>
                  </a:cubicBezTo>
                  <a:cubicBezTo>
                    <a:pt x="1475" y="1177"/>
                    <a:pt x="1449" y="1118"/>
                    <a:pt x="1380" y="1118"/>
                  </a:cubicBezTo>
                  <a:cubicBezTo>
                    <a:pt x="1305" y="1118"/>
                    <a:pt x="1279" y="1177"/>
                    <a:pt x="1279" y="1246"/>
                  </a:cubicBezTo>
                  <a:cubicBezTo>
                    <a:pt x="1279" y="1315"/>
                    <a:pt x="1348" y="1373"/>
                    <a:pt x="1380" y="1373"/>
                  </a:cubicBezTo>
                  <a:close/>
                  <a:moveTo>
                    <a:pt x="382" y="1458"/>
                  </a:moveTo>
                  <a:cubicBezTo>
                    <a:pt x="382" y="1511"/>
                    <a:pt x="382" y="1511"/>
                    <a:pt x="382" y="1511"/>
                  </a:cubicBezTo>
                  <a:cubicBezTo>
                    <a:pt x="382" y="1590"/>
                    <a:pt x="382" y="1590"/>
                    <a:pt x="355" y="1590"/>
                  </a:cubicBezTo>
                  <a:cubicBezTo>
                    <a:pt x="26" y="1590"/>
                    <a:pt x="26" y="1590"/>
                    <a:pt x="26" y="1590"/>
                  </a:cubicBezTo>
                  <a:cubicBezTo>
                    <a:pt x="0" y="1590"/>
                    <a:pt x="0" y="1590"/>
                    <a:pt x="0" y="1511"/>
                  </a:cubicBezTo>
                  <a:cubicBezTo>
                    <a:pt x="0" y="1458"/>
                    <a:pt x="0" y="1458"/>
                    <a:pt x="0" y="1458"/>
                  </a:cubicBezTo>
                  <a:cubicBezTo>
                    <a:pt x="0" y="1399"/>
                    <a:pt x="64" y="1394"/>
                    <a:pt x="122" y="1373"/>
                  </a:cubicBezTo>
                  <a:cubicBezTo>
                    <a:pt x="143" y="1394"/>
                    <a:pt x="170" y="1405"/>
                    <a:pt x="191" y="1405"/>
                  </a:cubicBezTo>
                  <a:cubicBezTo>
                    <a:pt x="212" y="1405"/>
                    <a:pt x="239" y="1394"/>
                    <a:pt x="260" y="1373"/>
                  </a:cubicBezTo>
                  <a:cubicBezTo>
                    <a:pt x="313" y="1394"/>
                    <a:pt x="382" y="1399"/>
                    <a:pt x="382" y="1458"/>
                  </a:cubicBezTo>
                  <a:close/>
                  <a:moveTo>
                    <a:pt x="191" y="1373"/>
                  </a:moveTo>
                  <a:cubicBezTo>
                    <a:pt x="223" y="1373"/>
                    <a:pt x="286" y="1315"/>
                    <a:pt x="286" y="1246"/>
                  </a:cubicBezTo>
                  <a:cubicBezTo>
                    <a:pt x="286" y="1177"/>
                    <a:pt x="260" y="1118"/>
                    <a:pt x="191" y="1118"/>
                  </a:cubicBezTo>
                  <a:cubicBezTo>
                    <a:pt x="122" y="1118"/>
                    <a:pt x="95" y="1177"/>
                    <a:pt x="95" y="1246"/>
                  </a:cubicBezTo>
                  <a:cubicBezTo>
                    <a:pt x="95" y="1315"/>
                    <a:pt x="159" y="1373"/>
                    <a:pt x="191" y="1373"/>
                  </a:cubicBezTo>
                  <a:close/>
                  <a:moveTo>
                    <a:pt x="663" y="615"/>
                  </a:moveTo>
                  <a:cubicBezTo>
                    <a:pt x="663" y="530"/>
                    <a:pt x="695" y="461"/>
                    <a:pt x="780" y="461"/>
                  </a:cubicBezTo>
                  <a:cubicBezTo>
                    <a:pt x="865" y="461"/>
                    <a:pt x="897" y="530"/>
                    <a:pt x="897" y="615"/>
                  </a:cubicBezTo>
                  <a:cubicBezTo>
                    <a:pt x="897" y="700"/>
                    <a:pt x="817" y="769"/>
                    <a:pt x="780" y="769"/>
                  </a:cubicBezTo>
                  <a:cubicBezTo>
                    <a:pt x="743" y="769"/>
                    <a:pt x="663" y="700"/>
                    <a:pt x="663" y="615"/>
                  </a:cubicBezTo>
                  <a:close/>
                  <a:moveTo>
                    <a:pt x="785" y="827"/>
                  </a:moveTo>
                  <a:cubicBezTo>
                    <a:pt x="796" y="933"/>
                    <a:pt x="796" y="933"/>
                    <a:pt x="796" y="933"/>
                  </a:cubicBezTo>
                  <a:cubicBezTo>
                    <a:pt x="812" y="891"/>
                    <a:pt x="822" y="843"/>
                    <a:pt x="844" y="801"/>
                  </a:cubicBezTo>
                  <a:cubicBezTo>
                    <a:pt x="844" y="795"/>
                    <a:pt x="844" y="795"/>
                    <a:pt x="860" y="769"/>
                  </a:cubicBezTo>
                  <a:cubicBezTo>
                    <a:pt x="923" y="790"/>
                    <a:pt x="1008" y="801"/>
                    <a:pt x="1008" y="869"/>
                  </a:cubicBezTo>
                  <a:cubicBezTo>
                    <a:pt x="1008" y="933"/>
                    <a:pt x="1008" y="933"/>
                    <a:pt x="1008" y="933"/>
                  </a:cubicBezTo>
                  <a:cubicBezTo>
                    <a:pt x="1008" y="1028"/>
                    <a:pt x="1008" y="1028"/>
                    <a:pt x="971" y="1028"/>
                  </a:cubicBezTo>
                  <a:cubicBezTo>
                    <a:pt x="584" y="1028"/>
                    <a:pt x="584" y="1028"/>
                    <a:pt x="584" y="1028"/>
                  </a:cubicBezTo>
                  <a:cubicBezTo>
                    <a:pt x="552" y="1028"/>
                    <a:pt x="552" y="1028"/>
                    <a:pt x="552" y="933"/>
                  </a:cubicBezTo>
                  <a:cubicBezTo>
                    <a:pt x="552" y="869"/>
                    <a:pt x="552" y="869"/>
                    <a:pt x="552" y="869"/>
                  </a:cubicBezTo>
                  <a:cubicBezTo>
                    <a:pt x="552" y="801"/>
                    <a:pt x="626" y="790"/>
                    <a:pt x="695" y="769"/>
                  </a:cubicBezTo>
                  <a:cubicBezTo>
                    <a:pt x="711" y="795"/>
                    <a:pt x="711" y="795"/>
                    <a:pt x="716" y="801"/>
                  </a:cubicBezTo>
                  <a:cubicBezTo>
                    <a:pt x="732" y="843"/>
                    <a:pt x="748" y="891"/>
                    <a:pt x="759" y="933"/>
                  </a:cubicBezTo>
                  <a:cubicBezTo>
                    <a:pt x="769" y="827"/>
                    <a:pt x="769" y="827"/>
                    <a:pt x="769" y="827"/>
                  </a:cubicBezTo>
                  <a:cubicBezTo>
                    <a:pt x="769" y="822"/>
                    <a:pt x="769" y="822"/>
                    <a:pt x="769" y="822"/>
                  </a:cubicBezTo>
                  <a:cubicBezTo>
                    <a:pt x="748" y="790"/>
                    <a:pt x="748" y="790"/>
                    <a:pt x="748" y="790"/>
                  </a:cubicBezTo>
                  <a:cubicBezTo>
                    <a:pt x="764" y="795"/>
                    <a:pt x="764" y="795"/>
                    <a:pt x="764" y="795"/>
                  </a:cubicBezTo>
                  <a:cubicBezTo>
                    <a:pt x="769" y="795"/>
                    <a:pt x="769" y="795"/>
                    <a:pt x="775" y="795"/>
                  </a:cubicBezTo>
                  <a:cubicBezTo>
                    <a:pt x="775" y="795"/>
                    <a:pt x="775" y="795"/>
                    <a:pt x="780" y="795"/>
                  </a:cubicBezTo>
                  <a:cubicBezTo>
                    <a:pt x="780" y="795"/>
                    <a:pt x="780" y="795"/>
                    <a:pt x="780" y="795"/>
                  </a:cubicBezTo>
                  <a:cubicBezTo>
                    <a:pt x="791" y="795"/>
                    <a:pt x="791" y="795"/>
                    <a:pt x="791" y="795"/>
                  </a:cubicBezTo>
                  <a:cubicBezTo>
                    <a:pt x="807" y="790"/>
                    <a:pt x="807" y="790"/>
                    <a:pt x="807" y="790"/>
                  </a:cubicBezTo>
                  <a:cubicBezTo>
                    <a:pt x="791" y="822"/>
                    <a:pt x="791" y="822"/>
                    <a:pt x="791" y="822"/>
                  </a:cubicBezTo>
                  <a:cubicBezTo>
                    <a:pt x="785" y="827"/>
                    <a:pt x="785" y="827"/>
                    <a:pt x="785" y="827"/>
                  </a:cubicBezTo>
                  <a:cubicBezTo>
                    <a:pt x="785" y="827"/>
                    <a:pt x="785" y="827"/>
                    <a:pt x="785" y="827"/>
                  </a:cubicBezTo>
                  <a:close/>
                </a:path>
              </a:pathLst>
            </a:custGeom>
            <a:solidFill>
              <a:srgbClr val="00188F"/>
            </a:solidFill>
            <a:ln>
              <a:noFill/>
            </a:ln>
            <a:scene3d>
              <a:camera prst="orthographicFront">
                <a:rot lat="2100000" lon="19200000" rev="0"/>
              </a:camera>
              <a:lightRig rig="threePt" dir="t"/>
            </a:scene3d>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45" name="Rectangle 844" hidden="1"/>
            <p:cNvSpPr/>
            <p:nvPr/>
          </p:nvSpPr>
          <p:spPr>
            <a:xfrm>
              <a:off x="-2898373" y="4862745"/>
              <a:ext cx="1090363" cy="258532"/>
            </a:xfrm>
            <a:prstGeom prst="rect">
              <a:avLst/>
            </a:prstGeom>
            <a:scene3d>
              <a:camera prst="orthographicFront">
                <a:rot lat="2100000" lon="19200000" rev="0"/>
              </a:camera>
              <a:lightRig rig="threePt" dir="t"/>
            </a:scene3d>
          </p:spPr>
          <p:txBody>
            <a:bodyPr wrap="none">
              <a:spAutoFit/>
            </a:bodyPr>
            <a:lstStyle/>
            <a:p>
              <a:pPr>
                <a:lnSpc>
                  <a:spcPct val="90000"/>
                </a:lnSpc>
              </a:pPr>
              <a:r>
                <a:rPr lang="en-US" sz="1200" dirty="0">
                  <a:gradFill>
                    <a:gsLst>
                      <a:gs pos="1250">
                        <a:schemeClr val="bg2"/>
                      </a:gs>
                      <a:gs pos="99000">
                        <a:schemeClr val="bg2"/>
                      </a:gs>
                    </a:gsLst>
                    <a:lin ang="5400000" scaled="0"/>
                  </a:gradFill>
                </a:rPr>
                <a:t>Management</a:t>
              </a:r>
            </a:p>
          </p:txBody>
        </p:sp>
        <p:sp>
          <p:nvSpPr>
            <p:cNvPr id="846" name="Freeform 9" hidden="1"/>
            <p:cNvSpPr>
              <a:spLocks noEditPoints="1"/>
            </p:cNvSpPr>
            <p:nvPr/>
          </p:nvSpPr>
          <p:spPr bwMode="auto">
            <a:xfrm>
              <a:off x="-2809193" y="3562233"/>
              <a:ext cx="393904" cy="383305"/>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47" name="Freeform 10" hidden="1"/>
            <p:cNvSpPr>
              <a:spLocks noEditPoints="1"/>
            </p:cNvSpPr>
            <p:nvPr/>
          </p:nvSpPr>
          <p:spPr bwMode="auto">
            <a:xfrm>
              <a:off x="-2454704" y="3797139"/>
              <a:ext cx="236488" cy="220705"/>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48" name="Freeform 11" hidden="1"/>
            <p:cNvSpPr>
              <a:spLocks noEditPoints="1"/>
            </p:cNvSpPr>
            <p:nvPr/>
          </p:nvSpPr>
          <p:spPr bwMode="auto">
            <a:xfrm>
              <a:off x="-2454704" y="3490282"/>
              <a:ext cx="236488" cy="220587"/>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solidFill>
              <a:srgbClr val="00188F"/>
            </a:solidFill>
            <a:ln>
              <a:noFill/>
            </a:ln>
            <a:scene3d>
              <a:camera prst="orthographicFront">
                <a:rot lat="2100000" lon="19200000" rev="0"/>
              </a:camera>
              <a:lightRig rig="threePt" dir="t"/>
            </a:scene3d>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49" name="Picture 46" hidden="1"/>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224" y="3514678"/>
              <a:ext cx="590550" cy="466725"/>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 name="Rectangle 849" hidden="1"/>
            <p:cNvSpPr/>
            <p:nvPr/>
          </p:nvSpPr>
          <p:spPr>
            <a:xfrm>
              <a:off x="-1173736" y="3875671"/>
              <a:ext cx="1110559"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Monitoring</a:t>
              </a:r>
            </a:p>
          </p:txBody>
        </p:sp>
        <p:sp>
          <p:nvSpPr>
            <p:cNvPr id="851" name="Rectangle 850" hidden="1"/>
            <p:cNvSpPr/>
            <p:nvPr/>
          </p:nvSpPr>
          <p:spPr>
            <a:xfrm>
              <a:off x="-1312806" y="3101176"/>
              <a:ext cx="1333420" cy="286232"/>
            </a:xfrm>
            <a:prstGeom prst="rect">
              <a:avLst/>
            </a:prstGeom>
            <a:scene3d>
              <a:camera prst="orthographicFront">
                <a:rot lat="2100000" lon="19200000" rev="0"/>
              </a:camera>
              <a:lightRig rig="threePt" dir="t"/>
            </a:scene3d>
          </p:spPr>
          <p:txBody>
            <a:bodyPr wrap="square">
              <a:spAutoFit/>
            </a:bodyPr>
            <a:lstStyle/>
            <a:p>
              <a:pPr>
                <a:lnSpc>
                  <a:spcPct val="90000"/>
                </a:lnSpc>
              </a:pPr>
              <a:r>
                <a:rPr lang="en-US" sz="1400" dirty="0" smtClean="0">
                  <a:gradFill>
                    <a:gsLst>
                      <a:gs pos="1250">
                        <a:schemeClr val="bg2"/>
                      </a:gs>
                      <a:gs pos="99000">
                        <a:schemeClr val="bg2"/>
                      </a:gs>
                    </a:gsLst>
                    <a:lin ang="5400000" scaled="0"/>
                  </a:gradFill>
                </a:rPr>
                <a:t>Orchestration</a:t>
              </a:r>
            </a:p>
          </p:txBody>
        </p:sp>
        <p:pic>
          <p:nvPicPr>
            <p:cNvPr id="852" name="Picture 13" hidden="1"/>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111" y="2724624"/>
              <a:ext cx="333375" cy="438150"/>
            </a:xfrm>
            <a:prstGeom prst="rect">
              <a:avLst/>
            </a:prstGeom>
            <a:noFill/>
            <a:ln>
              <a:noFill/>
            </a:ln>
            <a:scene3d>
              <a:camera prst="orthographicFront">
                <a:rot lat="2100000" lon="192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8" name="TextBox 857"/>
          <p:cNvSpPr txBox="1"/>
          <p:nvPr/>
        </p:nvSpPr>
        <p:spPr bwMode="auto">
          <a:xfrm>
            <a:off x="9455839" y="5644896"/>
            <a:ext cx="1585755" cy="332399"/>
          </a:xfrm>
          <a:prstGeom prst="rect">
            <a:avLst/>
          </a:prstGeom>
          <a:noFill/>
          <a:ln w="9525">
            <a:noFill/>
            <a:miter lim="800000"/>
            <a:headEnd/>
            <a:tailEnd/>
          </a:ln>
          <a:scene3d>
            <a:camera prst="isometricLeftDown">
              <a:rot lat="19430692" lon="20129076" rev="2400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400" b="1" dirty="0" smtClean="0">
                <a:gradFill>
                  <a:gsLst>
                    <a:gs pos="1250">
                      <a:schemeClr val="bg2"/>
                    </a:gs>
                    <a:gs pos="100000">
                      <a:schemeClr val="bg2"/>
                    </a:gs>
                  </a:gsLst>
                  <a:lin ang="5400000" scaled="0"/>
                </a:gradFill>
              </a:rPr>
              <a:t>Datacenter</a:t>
            </a:r>
          </a:p>
        </p:txBody>
      </p:sp>
      <p:sp>
        <p:nvSpPr>
          <p:cNvPr id="859" name="TextBox 858"/>
          <p:cNvSpPr txBox="1"/>
          <p:nvPr/>
        </p:nvSpPr>
        <p:spPr bwMode="auto">
          <a:xfrm>
            <a:off x="4005694" y="1215068"/>
            <a:ext cx="4016099" cy="193899"/>
          </a:xfrm>
          <a:prstGeom prst="rect">
            <a:avLst/>
          </a:prstGeom>
          <a:noFill/>
          <a:ln w="9525">
            <a:noFill/>
            <a:miter lim="800000"/>
            <a:headEnd/>
            <a:tailEnd/>
          </a:ln>
          <a:scene3d>
            <a:camera prst="isometricLeftDown">
              <a:rot lat="19430697" lon="20129081" rev="2466000"/>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400" b="1" dirty="0">
                <a:gradFill>
                  <a:gsLst>
                    <a:gs pos="0">
                      <a:schemeClr val="bg2"/>
                    </a:gs>
                    <a:gs pos="100000">
                      <a:schemeClr val="bg2"/>
                    </a:gs>
                  </a:gsLst>
                  <a:lin ang="5400000" scaled="1"/>
                </a:gradFill>
              </a:rPr>
              <a:t>Virtual Machine Manager </a:t>
            </a:r>
            <a:r>
              <a:rPr lang="en-US" sz="1400" b="1" dirty="0" smtClean="0">
                <a:gradFill>
                  <a:gsLst>
                    <a:gs pos="0">
                      <a:schemeClr val="bg2"/>
                    </a:gs>
                    <a:gs pos="100000">
                      <a:schemeClr val="bg2"/>
                    </a:gs>
                  </a:gsLst>
                  <a:lin ang="5400000" scaled="1"/>
                </a:gradFill>
              </a:rPr>
              <a:t>– Fabric Management</a:t>
            </a:r>
            <a:endParaRPr lang="en-US" sz="1400" b="1" dirty="0">
              <a:gradFill>
                <a:gsLst>
                  <a:gs pos="0">
                    <a:schemeClr val="bg2"/>
                  </a:gs>
                  <a:gs pos="100000">
                    <a:schemeClr val="bg2"/>
                  </a:gs>
                </a:gsLst>
                <a:lin ang="5400000" scaled="1"/>
              </a:gradFill>
            </a:endParaRPr>
          </a:p>
        </p:txBody>
      </p:sp>
      <p:grpSp>
        <p:nvGrpSpPr>
          <p:cNvPr id="860" name="top wires"/>
          <p:cNvGrpSpPr/>
          <p:nvPr/>
        </p:nvGrpSpPr>
        <p:grpSpPr>
          <a:xfrm>
            <a:off x="597470" y="3858812"/>
            <a:ext cx="2996702" cy="1969113"/>
            <a:chOff x="1924050" y="248720"/>
            <a:chExt cx="7878021" cy="5176598"/>
          </a:xfrm>
        </p:grpSpPr>
        <p:cxnSp>
          <p:nvCxnSpPr>
            <p:cNvPr id="861" name="Straight Connector 860"/>
            <p:cNvCxnSpPr/>
            <p:nvPr/>
          </p:nvCxnSpPr>
          <p:spPr>
            <a:xfrm flipH="1" flipV="1">
              <a:off x="7771825" y="248720"/>
              <a:ext cx="344461" cy="204099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2" name="Straight Connector 861"/>
            <p:cNvCxnSpPr>
              <a:endCxn id="915" idx="2"/>
            </p:cNvCxnSpPr>
            <p:nvPr/>
          </p:nvCxnSpPr>
          <p:spPr>
            <a:xfrm flipV="1">
              <a:off x="8117206" y="627150"/>
              <a:ext cx="386224" cy="166800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p:nvCxnSpPr>
          <p:spPr>
            <a:xfrm flipV="1">
              <a:off x="8127605" y="949980"/>
              <a:ext cx="984673" cy="133973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4" name="Straight Connector 863"/>
            <p:cNvCxnSpPr>
              <a:endCxn id="909" idx="2"/>
            </p:cNvCxnSpPr>
            <p:nvPr/>
          </p:nvCxnSpPr>
          <p:spPr>
            <a:xfrm flipV="1">
              <a:off x="8112952" y="1323487"/>
              <a:ext cx="1689119" cy="987782"/>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5" name="Straight Connector 864"/>
            <p:cNvCxnSpPr/>
            <p:nvPr/>
          </p:nvCxnSpPr>
          <p:spPr>
            <a:xfrm flipH="1" flipV="1">
              <a:off x="4807749" y="1656700"/>
              <a:ext cx="1778190" cy="251396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p:nvCxnSpPr>
          <p:spPr>
            <a:xfrm flipH="1" flipV="1">
              <a:off x="5432553" y="1982207"/>
              <a:ext cx="1146613" cy="218659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7" name="Straight Connector 866"/>
            <p:cNvCxnSpPr/>
            <p:nvPr/>
          </p:nvCxnSpPr>
          <p:spPr>
            <a:xfrm flipH="1" flipV="1">
              <a:off x="6024016" y="2135598"/>
              <a:ext cx="552574" cy="2031696"/>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8" name="Straight Connector 867"/>
            <p:cNvCxnSpPr/>
            <p:nvPr/>
          </p:nvCxnSpPr>
          <p:spPr>
            <a:xfrm flipV="1">
              <a:off x="6574209" y="2660856"/>
              <a:ext cx="150241" cy="1504057"/>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9" name="Straight Connector 868"/>
            <p:cNvCxnSpPr/>
            <p:nvPr/>
          </p:nvCxnSpPr>
          <p:spPr>
            <a:xfrm flipH="1" flipV="1">
              <a:off x="2555081" y="3433763"/>
              <a:ext cx="142451" cy="141695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0" name="Straight Connector 869"/>
            <p:cNvCxnSpPr/>
            <p:nvPr/>
          </p:nvCxnSpPr>
          <p:spPr>
            <a:xfrm flipH="1" flipV="1">
              <a:off x="1924050" y="3117056"/>
              <a:ext cx="773483" cy="173127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1" name="Straight Connector 870"/>
            <p:cNvCxnSpPr/>
            <p:nvPr/>
          </p:nvCxnSpPr>
          <p:spPr>
            <a:xfrm flipV="1">
              <a:off x="2692770" y="3759994"/>
              <a:ext cx="486199" cy="1090720"/>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2" name="Straight Connector 871"/>
            <p:cNvCxnSpPr/>
            <p:nvPr/>
          </p:nvCxnSpPr>
          <p:spPr>
            <a:xfrm flipH="1" flipV="1">
              <a:off x="3819525" y="4088606"/>
              <a:ext cx="58489" cy="1335195"/>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3" name="Straight Connector 872"/>
            <p:cNvCxnSpPr/>
            <p:nvPr/>
          </p:nvCxnSpPr>
          <p:spPr>
            <a:xfrm flipV="1">
              <a:off x="3869107" y="4441031"/>
              <a:ext cx="600499" cy="982769"/>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4" name="Straight Connector 873"/>
            <p:cNvCxnSpPr/>
            <p:nvPr/>
          </p:nvCxnSpPr>
          <p:spPr>
            <a:xfrm flipV="1">
              <a:off x="3872743" y="4781550"/>
              <a:ext cx="1242182" cy="643768"/>
            </a:xfrm>
            <a:prstGeom prst="line">
              <a:avLst/>
            </a:prstGeom>
            <a:ln>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75" name="top squares"/>
          <p:cNvGrpSpPr/>
          <p:nvPr/>
        </p:nvGrpSpPr>
        <p:grpSpPr>
          <a:xfrm>
            <a:off x="463590" y="3543140"/>
            <a:ext cx="3463137" cy="2097107"/>
            <a:chOff x="2521088" y="51907"/>
            <a:chExt cx="9104233" cy="5513081"/>
          </a:xfrm>
        </p:grpSpPr>
        <p:grpSp>
          <p:nvGrpSpPr>
            <p:cNvPr id="876" name="Group 875"/>
            <p:cNvGrpSpPr/>
            <p:nvPr/>
          </p:nvGrpSpPr>
          <p:grpSpPr>
            <a:xfrm>
              <a:off x="2521088" y="2886163"/>
              <a:ext cx="4375352" cy="2678825"/>
              <a:chOff x="1643383" y="2234457"/>
              <a:chExt cx="4375352" cy="2678825"/>
            </a:xfrm>
          </p:grpSpPr>
          <p:sp>
            <p:nvSpPr>
              <p:cNvPr id="949" name="Oval 948"/>
              <p:cNvSpPr/>
              <p:nvPr/>
            </p:nvSpPr>
            <p:spPr bwMode="auto">
              <a:xfrm>
                <a:off x="3080754" y="2729763"/>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0" name="Oval 949"/>
              <p:cNvSpPr/>
              <p:nvPr/>
            </p:nvSpPr>
            <p:spPr bwMode="auto">
              <a:xfrm>
                <a:off x="3385754" y="293033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1" name="Oval 950"/>
              <p:cNvSpPr/>
              <p:nvPr/>
            </p:nvSpPr>
            <p:spPr bwMode="auto">
              <a:xfrm>
                <a:off x="5455262" y="3970527"/>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2" name="Oval 951"/>
              <p:cNvSpPr/>
              <p:nvPr/>
            </p:nvSpPr>
            <p:spPr bwMode="auto">
              <a:xfrm>
                <a:off x="4208368" y="3277245"/>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3" name="Oval 952"/>
              <p:cNvSpPr/>
              <p:nvPr/>
            </p:nvSpPr>
            <p:spPr bwMode="auto">
              <a:xfrm>
                <a:off x="2940811" y="2687114"/>
                <a:ext cx="147078" cy="15571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4" name="Parallelogram 953"/>
              <p:cNvSpPr/>
              <p:nvPr/>
            </p:nvSpPr>
            <p:spPr bwMode="auto">
              <a:xfrm rot="20019349">
                <a:off x="2027097" y="2618398"/>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5" name="Parallelogram 954"/>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6" name="Parallelogram 955"/>
              <p:cNvSpPr/>
              <p:nvPr/>
            </p:nvSpPr>
            <p:spPr bwMode="auto">
              <a:xfrm rot="12464147">
                <a:off x="1768098" y="223445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57"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7" name="Parallelogram 1146"/>
              <p:cNvSpPr/>
              <p:nvPr/>
            </p:nvSpPr>
            <p:spPr bwMode="auto">
              <a:xfrm rot="20019349">
                <a:off x="2655616" y="293344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48" name="Parallelogram 1147"/>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49" name="Parallelogram 1148"/>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150" name="Group 1149"/>
              <p:cNvGrpSpPr/>
              <p:nvPr/>
            </p:nvGrpSpPr>
            <p:grpSpPr>
              <a:xfrm>
                <a:off x="2588892" y="2674315"/>
                <a:ext cx="440304" cy="202234"/>
                <a:chOff x="5452189" y="4379523"/>
                <a:chExt cx="273051" cy="125413"/>
              </a:xfrm>
            </p:grpSpPr>
            <p:sp>
              <p:nvSpPr>
                <p:cNvPr id="118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151" name="Parallelogram 1150"/>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2" name="Parallelogram 1151"/>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3" name="Parallelogram 1152"/>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4"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5" name="Parallelogram 1154"/>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6" name="Parallelogram 1155"/>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7" name="Parallelogram 1156"/>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158" name="Group 1157"/>
              <p:cNvGrpSpPr/>
              <p:nvPr/>
            </p:nvGrpSpPr>
            <p:grpSpPr>
              <a:xfrm>
                <a:off x="3869242" y="3340803"/>
                <a:ext cx="440304" cy="202234"/>
                <a:chOff x="5452189" y="4379523"/>
                <a:chExt cx="273051" cy="125413"/>
              </a:xfrm>
            </p:grpSpPr>
            <p:sp>
              <p:nvSpPr>
                <p:cNvPr id="117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159" name="Parallelogram 1158"/>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0" name="Parallelogram 1159"/>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1" name="Parallelogram 1160"/>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2"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3" name="Parallelogram 1162"/>
              <p:cNvSpPr/>
              <p:nvPr/>
            </p:nvSpPr>
            <p:spPr bwMode="auto">
              <a:xfrm rot="20019349">
                <a:off x="5220784" y="4279612"/>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4" name="Parallelogram 1163"/>
              <p:cNvSpPr/>
              <p:nvPr/>
            </p:nvSpPr>
            <p:spPr bwMode="auto">
              <a:xfrm rot="5400000">
                <a:off x="4751479" y="4292699"/>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5" name="Parallelogram 1164"/>
              <p:cNvSpPr/>
              <p:nvPr/>
            </p:nvSpPr>
            <p:spPr bwMode="auto">
              <a:xfrm rot="12464147">
                <a:off x="4961785" y="3895671"/>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166" name="Group 1165"/>
              <p:cNvGrpSpPr/>
              <p:nvPr/>
            </p:nvGrpSpPr>
            <p:grpSpPr>
              <a:xfrm>
                <a:off x="5141353" y="4022433"/>
                <a:ext cx="440304" cy="202234"/>
                <a:chOff x="5452189" y="4379523"/>
                <a:chExt cx="273051" cy="125413"/>
              </a:xfrm>
            </p:grpSpPr>
            <p:sp>
              <p:nvSpPr>
                <p:cNvPr id="117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167" name="Group 1166"/>
              <p:cNvGrpSpPr/>
              <p:nvPr/>
            </p:nvGrpSpPr>
            <p:grpSpPr>
              <a:xfrm>
                <a:off x="1643383" y="2631695"/>
                <a:ext cx="3777540" cy="2131424"/>
                <a:chOff x="2005938" y="2388260"/>
                <a:chExt cx="3777540" cy="2131424"/>
              </a:xfrm>
            </p:grpSpPr>
            <p:pic>
              <p:nvPicPr>
                <p:cNvPr id="1168"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8756" y="3374214"/>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9"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5645" y="37278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0"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1978" y="4051371"/>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1"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240" y="30504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2"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897" y="27073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938" y="2388260"/>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77" name="Group 876"/>
            <p:cNvGrpSpPr/>
            <p:nvPr/>
          </p:nvGrpSpPr>
          <p:grpSpPr>
            <a:xfrm>
              <a:off x="5382880" y="1403382"/>
              <a:ext cx="3087976" cy="2021767"/>
              <a:chOff x="3646304" y="1277592"/>
              <a:chExt cx="3087976" cy="2021767"/>
            </a:xfrm>
          </p:grpSpPr>
          <p:sp>
            <p:nvSpPr>
              <p:cNvPr id="920" name="Parallelogram 919"/>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21" name="Parallelogram 920"/>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22" name="Parallelogram 921"/>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923" name="Group 922"/>
              <p:cNvGrpSpPr/>
              <p:nvPr/>
            </p:nvGrpSpPr>
            <p:grpSpPr>
              <a:xfrm>
                <a:off x="3952904" y="1402405"/>
                <a:ext cx="440304" cy="202234"/>
                <a:chOff x="5452189" y="4379523"/>
                <a:chExt cx="273051" cy="125413"/>
              </a:xfrm>
            </p:grpSpPr>
            <p:sp>
              <p:nvSpPr>
                <p:cNvPr id="94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924" name="Parallelogram 923"/>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25" name="Parallelogram 924"/>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26" name="Parallelogram 925"/>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27"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8" name="Parallelogram 927"/>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29" name="Parallelogram 928"/>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30" name="Parallelogram 929"/>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931" name="Group 930"/>
              <p:cNvGrpSpPr/>
              <p:nvPr/>
            </p:nvGrpSpPr>
            <p:grpSpPr>
              <a:xfrm>
                <a:off x="5233254" y="2068893"/>
                <a:ext cx="440304" cy="202234"/>
                <a:chOff x="5452189" y="4379523"/>
                <a:chExt cx="273051" cy="125413"/>
              </a:xfrm>
            </p:grpSpPr>
            <p:sp>
              <p:nvSpPr>
                <p:cNvPr id="94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932" name="Parallelogram 931"/>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33" name="Parallelogram 932"/>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34" name="Parallelogram 933"/>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35"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936" name="Group 935"/>
              <p:cNvGrpSpPr/>
              <p:nvPr/>
            </p:nvGrpSpPr>
            <p:grpSpPr>
              <a:xfrm>
                <a:off x="3646304" y="1660855"/>
                <a:ext cx="2501381" cy="1484179"/>
                <a:chOff x="3646304" y="1660855"/>
                <a:chExt cx="2501381" cy="1484179"/>
              </a:xfrm>
            </p:grpSpPr>
            <p:pic>
              <p:nvPicPr>
                <p:cNvPr id="937"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1422" y="267037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8"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3846" y="2347701"/>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9"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5622" y="200352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0"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6304" y="166085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78" name="Group 877"/>
            <p:cNvGrpSpPr/>
            <p:nvPr/>
          </p:nvGrpSpPr>
          <p:grpSpPr>
            <a:xfrm>
              <a:off x="8593988" y="51907"/>
              <a:ext cx="3031333" cy="2017274"/>
              <a:chOff x="5316714" y="582125"/>
              <a:chExt cx="3031333" cy="2017274"/>
            </a:xfrm>
          </p:grpSpPr>
          <p:grpSp>
            <p:nvGrpSpPr>
              <p:cNvPr id="879" name="Group 878"/>
              <p:cNvGrpSpPr/>
              <p:nvPr/>
            </p:nvGrpSpPr>
            <p:grpSpPr>
              <a:xfrm>
                <a:off x="5329515" y="582125"/>
                <a:ext cx="1101832" cy="1017610"/>
                <a:chOff x="793666" y="4918486"/>
                <a:chExt cx="884240" cy="810380"/>
              </a:xfrm>
            </p:grpSpPr>
            <p:sp>
              <p:nvSpPr>
                <p:cNvPr id="917" name="Parallelogram 91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8" name="Parallelogram 91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9" name="Parallelogram 91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80" name="Group 879"/>
              <p:cNvGrpSpPr/>
              <p:nvPr/>
            </p:nvGrpSpPr>
            <p:grpSpPr>
              <a:xfrm>
                <a:off x="5947574" y="885451"/>
                <a:ext cx="1101832" cy="1017610"/>
                <a:chOff x="793666" y="4918486"/>
                <a:chExt cx="884240" cy="810380"/>
              </a:xfrm>
            </p:grpSpPr>
            <p:sp>
              <p:nvSpPr>
                <p:cNvPr id="914" name="Parallelogram 91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5" name="Parallelogram 91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6" name="Parallelogram 91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81" name="Group 880"/>
              <p:cNvGrpSpPr/>
              <p:nvPr/>
            </p:nvGrpSpPr>
            <p:grpSpPr>
              <a:xfrm>
                <a:off x="6601428" y="1240573"/>
                <a:ext cx="1101832" cy="1017610"/>
                <a:chOff x="793666" y="4918486"/>
                <a:chExt cx="884240" cy="810380"/>
              </a:xfrm>
            </p:grpSpPr>
            <p:sp>
              <p:nvSpPr>
                <p:cNvPr id="911" name="Parallelogram 91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2" name="Parallelogram 91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3" name="Parallelogram 91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82" name="Group 881"/>
              <p:cNvGrpSpPr/>
              <p:nvPr/>
            </p:nvGrpSpPr>
            <p:grpSpPr>
              <a:xfrm>
                <a:off x="7246215" y="1581789"/>
                <a:ext cx="1101832" cy="1017610"/>
                <a:chOff x="793666" y="4918486"/>
                <a:chExt cx="884240" cy="810380"/>
              </a:xfrm>
            </p:grpSpPr>
            <p:sp>
              <p:nvSpPr>
                <p:cNvPr id="908" name="Parallelogram 907"/>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09" name="Parallelogram 908"/>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10" name="Parallelogram 909"/>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883" name="Group 882"/>
              <p:cNvGrpSpPr/>
              <p:nvPr/>
            </p:nvGrpSpPr>
            <p:grpSpPr>
              <a:xfrm>
                <a:off x="5316714" y="986101"/>
                <a:ext cx="2401311" cy="1465723"/>
                <a:chOff x="5316714" y="986101"/>
                <a:chExt cx="2401311" cy="1465723"/>
              </a:xfrm>
            </p:grpSpPr>
            <p:pic>
              <p:nvPicPr>
                <p:cNvPr id="90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1491" y="1995290"/>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761" y="16530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7651" y="1288684"/>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4" name="Group 883"/>
              <p:cNvGrpSpPr/>
              <p:nvPr/>
            </p:nvGrpSpPr>
            <p:grpSpPr>
              <a:xfrm>
                <a:off x="5566672" y="706938"/>
                <a:ext cx="440304" cy="202234"/>
                <a:chOff x="5452189" y="4379523"/>
                <a:chExt cx="273051" cy="125413"/>
              </a:xfrm>
            </p:grpSpPr>
            <p:sp>
              <p:nvSpPr>
                <p:cNvPr id="90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85" name="Group 884"/>
              <p:cNvGrpSpPr/>
              <p:nvPr/>
            </p:nvGrpSpPr>
            <p:grpSpPr>
              <a:xfrm>
                <a:off x="6172024" y="1012213"/>
                <a:ext cx="440304" cy="202234"/>
                <a:chOff x="5452189" y="4379523"/>
                <a:chExt cx="273051" cy="125413"/>
              </a:xfrm>
            </p:grpSpPr>
            <p:sp>
              <p:nvSpPr>
                <p:cNvPr id="89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86" name="Group 885"/>
              <p:cNvGrpSpPr/>
              <p:nvPr/>
            </p:nvGrpSpPr>
            <p:grpSpPr>
              <a:xfrm>
                <a:off x="6847022" y="1373426"/>
                <a:ext cx="440304" cy="202234"/>
                <a:chOff x="5452189" y="4379523"/>
                <a:chExt cx="273051" cy="125413"/>
              </a:xfrm>
            </p:grpSpPr>
            <p:sp>
              <p:nvSpPr>
                <p:cNvPr id="89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87" name="Group 886"/>
              <p:cNvGrpSpPr/>
              <p:nvPr/>
            </p:nvGrpSpPr>
            <p:grpSpPr>
              <a:xfrm>
                <a:off x="7491809" y="1714642"/>
                <a:ext cx="440304" cy="202234"/>
                <a:chOff x="5452189" y="4379523"/>
                <a:chExt cx="273051" cy="125413"/>
              </a:xfrm>
            </p:grpSpPr>
            <p:sp>
              <p:nvSpPr>
                <p:cNvPr id="88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grpSp>
        <p:nvGrpSpPr>
          <p:cNvPr id="1186" name="foundational services"/>
          <p:cNvGrpSpPr/>
          <p:nvPr/>
        </p:nvGrpSpPr>
        <p:grpSpPr>
          <a:xfrm>
            <a:off x="3366913" y="372260"/>
            <a:ext cx="8541716" cy="3452215"/>
            <a:chOff x="-90018" y="3257598"/>
            <a:chExt cx="8541716" cy="3452215"/>
          </a:xfrm>
        </p:grpSpPr>
        <p:sp>
          <p:nvSpPr>
            <p:cNvPr id="1187" name="Parallelogram 1186"/>
            <p:cNvSpPr/>
            <p:nvPr/>
          </p:nvSpPr>
          <p:spPr bwMode="auto">
            <a:xfrm rot="1552040">
              <a:off x="590663" y="3257598"/>
              <a:ext cx="7180122" cy="3452215"/>
            </a:xfrm>
            <a:prstGeom prst="parallelogram">
              <a:avLst>
                <a:gd name="adj" fmla="val 7922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8" name="Parallelogram 1187"/>
            <p:cNvSpPr/>
            <p:nvPr/>
          </p:nvSpPr>
          <p:spPr bwMode="auto">
            <a:xfrm rot="12339937" flipV="1">
              <a:off x="3894500" y="3789263"/>
              <a:ext cx="4557198" cy="220847"/>
            </a:xfrm>
            <a:prstGeom prst="parallelogram">
              <a:avLst>
                <a:gd name="adj" fmla="val 51486"/>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9" name="Parallelogram 1188"/>
            <p:cNvSpPr/>
            <p:nvPr/>
          </p:nvSpPr>
          <p:spPr bwMode="auto">
            <a:xfrm rot="9253198">
              <a:off x="3942876" y="5714442"/>
              <a:ext cx="4504210" cy="225053"/>
            </a:xfrm>
            <a:prstGeom prst="parallelogram">
              <a:avLst>
                <a:gd name="adj" fmla="val 47509"/>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0" name="Parallelogram 1189"/>
            <p:cNvSpPr/>
            <p:nvPr/>
          </p:nvSpPr>
          <p:spPr bwMode="auto">
            <a:xfrm rot="12339937" flipV="1">
              <a:off x="-85678" y="5702758"/>
              <a:ext cx="4571828" cy="234679"/>
            </a:xfrm>
            <a:prstGeom prst="parallelogram">
              <a:avLst>
                <a:gd name="adj" fmla="val 4921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1" name="TextBox 1190"/>
            <p:cNvSpPr txBox="1"/>
            <p:nvPr/>
          </p:nvSpPr>
          <p:spPr bwMode="auto">
            <a:xfrm rot="21360000">
              <a:off x="2207196" y="6219076"/>
              <a:ext cx="2149563" cy="221599"/>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1600" b="1" dirty="0" smtClean="0">
                  <a:gradFill>
                    <a:gsLst>
                      <a:gs pos="0">
                        <a:srgbClr val="FFFFFF"/>
                      </a:gs>
                      <a:gs pos="100000">
                        <a:srgbClr val="FFFFFF"/>
                      </a:gs>
                    </a:gsLst>
                    <a:lin ang="5400000" scaled="1"/>
                  </a:gradFill>
                </a:rPr>
                <a:t>Programmatic Control</a:t>
              </a:r>
            </a:p>
          </p:txBody>
        </p:sp>
        <p:sp>
          <p:nvSpPr>
            <p:cNvPr id="1192" name="Parallelogram 1191"/>
            <p:cNvSpPr/>
            <p:nvPr/>
          </p:nvSpPr>
          <p:spPr bwMode="auto">
            <a:xfrm rot="9253198">
              <a:off x="-90018" y="3784067"/>
              <a:ext cx="4534426" cy="224236"/>
            </a:xfrm>
            <a:prstGeom prst="parallelogram">
              <a:avLst>
                <a:gd name="adj" fmla="val 47182"/>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Tree>
    <p:extLst>
      <p:ext uri="{BB962C8B-B14F-4D97-AF65-F5344CB8AC3E}">
        <p14:creationId xmlns:p14="http://schemas.microsoft.com/office/powerpoint/2010/main" val="413651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50" fill="hold"/>
                                        <p:tgtEl>
                                          <p:spTgt spid="4"/>
                                        </p:tgtEl>
                                      </p:cBhvr>
                                      <p:by x="38100" y="38100"/>
                                    </p:animScale>
                                  </p:childTnLst>
                                </p:cTn>
                              </p:par>
                              <p:par>
                                <p:cTn id="7" presetID="35" presetClass="path" presetSubtype="0" accel="50000" decel="50000" fill="hold" nodeType="withEffect">
                                  <p:stCondLst>
                                    <p:cond delay="0"/>
                                  </p:stCondLst>
                                  <p:childTnLst>
                                    <p:animMotion origin="layout" path="M 4.99362E-6 -4.61643E-6 L -0.39214 0.14276 " pathEditMode="relative" rAng="0" ptsTypes="AA">
                                      <p:cBhvr>
                                        <p:cTn id="8" dur="750" fill="hold"/>
                                        <p:tgtEl>
                                          <p:spTgt spid="4"/>
                                        </p:tgtEl>
                                        <p:attrNameLst>
                                          <p:attrName>ppt_x</p:attrName>
                                          <p:attrName>ppt_y</p:attrName>
                                        </p:attrNameLst>
                                      </p:cBhvr>
                                      <p:rCtr x="-19760" y="7149"/>
                                    </p:animMotion>
                                  </p:childTnLst>
                                </p:cTn>
                              </p:par>
                              <p:par>
                                <p:cTn id="9" presetID="10" presetClass="exit" presetSubtype="0" fill="hold" nodeType="withEffect">
                                  <p:stCondLst>
                                    <p:cond delay="50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576"/>
                                        </p:tgtEl>
                                        <p:attrNameLst>
                                          <p:attrName>style.visibility</p:attrName>
                                        </p:attrNameLst>
                                      </p:cBhvr>
                                      <p:to>
                                        <p:strVal val="visible"/>
                                      </p:to>
                                    </p:set>
                                    <p:animEffect transition="in" filter="fade">
                                      <p:cBhvr>
                                        <p:cTn id="14" dur="500"/>
                                        <p:tgtEl>
                                          <p:spTgt spid="576"/>
                                        </p:tgtEl>
                                      </p:cBhvr>
                                    </p:animEffect>
                                  </p:childTnLst>
                                </p:cTn>
                              </p:par>
                              <p:par>
                                <p:cTn id="15" presetID="10" presetClass="entr" presetSubtype="0" fill="hold" nodeType="withEffect">
                                  <p:stCondLst>
                                    <p:cond delay="750"/>
                                  </p:stCondLst>
                                  <p:childTnLst>
                                    <p:set>
                                      <p:cBhvr>
                                        <p:cTn id="16" dur="1" fill="hold">
                                          <p:stCondLst>
                                            <p:cond delay="0"/>
                                          </p:stCondLst>
                                        </p:cTn>
                                        <p:tgtEl>
                                          <p:spTgt spid="533"/>
                                        </p:tgtEl>
                                        <p:attrNameLst>
                                          <p:attrName>style.visibility</p:attrName>
                                        </p:attrNameLst>
                                      </p:cBhvr>
                                      <p:to>
                                        <p:strVal val="visible"/>
                                      </p:to>
                                    </p:set>
                                    <p:animEffect transition="in" filter="fade">
                                      <p:cBhvr>
                                        <p:cTn id="17" dur="500"/>
                                        <p:tgtEl>
                                          <p:spTgt spid="533"/>
                                        </p:tgtEl>
                                      </p:cBhvr>
                                    </p:animEffect>
                                  </p:childTnLst>
                                </p:cTn>
                              </p:par>
                              <p:par>
                                <p:cTn id="18" presetID="10" presetClass="entr" presetSubtype="0" fill="hold" nodeType="withEffect">
                                  <p:stCondLst>
                                    <p:cond delay="750"/>
                                  </p:stCondLst>
                                  <p:childTnLst>
                                    <p:set>
                                      <p:cBhvr>
                                        <p:cTn id="19" dur="1" fill="hold">
                                          <p:stCondLst>
                                            <p:cond delay="0"/>
                                          </p:stCondLst>
                                        </p:cTn>
                                        <p:tgtEl>
                                          <p:spTgt spid="538"/>
                                        </p:tgtEl>
                                        <p:attrNameLst>
                                          <p:attrName>style.visibility</p:attrName>
                                        </p:attrNameLst>
                                      </p:cBhvr>
                                      <p:to>
                                        <p:strVal val="visible"/>
                                      </p:to>
                                    </p:set>
                                    <p:animEffect transition="in" filter="fade">
                                      <p:cBhvr>
                                        <p:cTn id="20" dur="500"/>
                                        <p:tgtEl>
                                          <p:spTgt spid="538"/>
                                        </p:tgtEl>
                                      </p:cBhvr>
                                    </p:animEffect>
                                  </p:childTnLst>
                                </p:cTn>
                              </p:par>
                              <p:par>
                                <p:cTn id="21" presetID="10" presetClass="entr" presetSubtype="0" fill="hold" nodeType="withEffect">
                                  <p:stCondLst>
                                    <p:cond delay="750"/>
                                  </p:stCondLst>
                                  <p:childTnLst>
                                    <p:set>
                                      <p:cBhvr>
                                        <p:cTn id="22" dur="1" fill="hold">
                                          <p:stCondLst>
                                            <p:cond delay="0"/>
                                          </p:stCondLst>
                                        </p:cTn>
                                        <p:tgtEl>
                                          <p:spTgt spid="570"/>
                                        </p:tgtEl>
                                        <p:attrNameLst>
                                          <p:attrName>style.visibility</p:attrName>
                                        </p:attrNameLst>
                                      </p:cBhvr>
                                      <p:to>
                                        <p:strVal val="visible"/>
                                      </p:to>
                                    </p:set>
                                    <p:animEffect transition="in" filter="fade">
                                      <p:cBhvr>
                                        <p:cTn id="23" dur="500"/>
                                        <p:tgtEl>
                                          <p:spTgt spid="570"/>
                                        </p:tgtEl>
                                      </p:cBhvr>
                                    </p:animEffect>
                                  </p:childTnLst>
                                </p:cTn>
                              </p:par>
                              <p:par>
                                <p:cTn id="24" presetID="10" presetClass="entr" presetSubtype="0" fill="hold" nodeType="withEffect">
                                  <p:stCondLst>
                                    <p:cond delay="750"/>
                                  </p:stCondLst>
                                  <p:childTnLst>
                                    <p:set>
                                      <p:cBhvr>
                                        <p:cTn id="25" dur="1" fill="hold">
                                          <p:stCondLst>
                                            <p:cond delay="0"/>
                                          </p:stCondLst>
                                        </p:cTn>
                                        <p:tgtEl>
                                          <p:spTgt spid="580"/>
                                        </p:tgtEl>
                                        <p:attrNameLst>
                                          <p:attrName>style.visibility</p:attrName>
                                        </p:attrNameLst>
                                      </p:cBhvr>
                                      <p:to>
                                        <p:strVal val="visible"/>
                                      </p:to>
                                    </p:set>
                                    <p:animEffect transition="in" filter="fade">
                                      <p:cBhvr>
                                        <p:cTn id="26" dur="500"/>
                                        <p:tgtEl>
                                          <p:spTgt spid="580"/>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505"/>
                                        </p:tgtEl>
                                        <p:attrNameLst>
                                          <p:attrName>style.visibility</p:attrName>
                                        </p:attrNameLst>
                                      </p:cBhvr>
                                      <p:to>
                                        <p:strVal val="visible"/>
                                      </p:to>
                                    </p:set>
                                    <p:animEffect transition="in" filter="fade">
                                      <p:cBhvr>
                                        <p:cTn id="29" dur="500"/>
                                        <p:tgtEl>
                                          <p:spTgt spid="505"/>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506"/>
                                        </p:tgtEl>
                                        <p:attrNameLst>
                                          <p:attrName>style.visibility</p:attrName>
                                        </p:attrNameLst>
                                      </p:cBhvr>
                                      <p:to>
                                        <p:strVal val="visible"/>
                                      </p:to>
                                    </p:set>
                                    <p:animEffect transition="in" filter="fade">
                                      <p:cBhvr>
                                        <p:cTn id="32" dur="500"/>
                                        <p:tgtEl>
                                          <p:spTgt spid="506"/>
                                        </p:tgtEl>
                                      </p:cBhvr>
                                    </p:animEffect>
                                  </p:childTnLst>
                                </p:cTn>
                              </p:par>
                              <p:par>
                                <p:cTn id="33" presetID="10" presetClass="entr" presetSubtype="0" fill="hold" nodeType="withEffect">
                                  <p:stCondLst>
                                    <p:cond delay="750"/>
                                  </p:stCondLst>
                                  <p:childTnLst>
                                    <p:set>
                                      <p:cBhvr>
                                        <p:cTn id="34" dur="1" fill="hold">
                                          <p:stCondLst>
                                            <p:cond delay="0"/>
                                          </p:stCondLst>
                                        </p:cTn>
                                        <p:tgtEl>
                                          <p:spTgt spid="507"/>
                                        </p:tgtEl>
                                        <p:attrNameLst>
                                          <p:attrName>style.visibility</p:attrName>
                                        </p:attrNameLst>
                                      </p:cBhvr>
                                      <p:to>
                                        <p:strVal val="visible"/>
                                      </p:to>
                                    </p:set>
                                    <p:animEffect transition="in" filter="fade">
                                      <p:cBhvr>
                                        <p:cTn id="35" dur="500"/>
                                        <p:tgtEl>
                                          <p:spTgt spid="507"/>
                                        </p:tgtEl>
                                      </p:cBhvr>
                                    </p:animEffect>
                                  </p:childTnLst>
                                </p:cTn>
                              </p:par>
                              <p:par>
                                <p:cTn id="36" presetID="10" presetClass="entr" presetSubtype="0" fill="hold" nodeType="withEffect">
                                  <p:stCondLst>
                                    <p:cond delay="750"/>
                                  </p:stCondLst>
                                  <p:childTnLst>
                                    <p:set>
                                      <p:cBhvr>
                                        <p:cTn id="37" dur="1" fill="hold">
                                          <p:stCondLst>
                                            <p:cond delay="0"/>
                                          </p:stCondLst>
                                        </p:cTn>
                                        <p:tgtEl>
                                          <p:spTgt spid="508"/>
                                        </p:tgtEl>
                                        <p:attrNameLst>
                                          <p:attrName>style.visibility</p:attrName>
                                        </p:attrNameLst>
                                      </p:cBhvr>
                                      <p:to>
                                        <p:strVal val="visible"/>
                                      </p:to>
                                    </p:set>
                                    <p:animEffect transition="in" filter="fade">
                                      <p:cBhvr>
                                        <p:cTn id="38" dur="500"/>
                                        <p:tgtEl>
                                          <p:spTgt spid="508"/>
                                        </p:tgtEl>
                                      </p:cBhvr>
                                    </p:animEffect>
                                  </p:childTnLst>
                                </p:cTn>
                              </p:par>
                              <p:par>
                                <p:cTn id="39" presetID="10" presetClass="entr" presetSubtype="0" fill="hold" nodeType="withEffect">
                                  <p:stCondLst>
                                    <p:cond delay="750"/>
                                  </p:stCondLst>
                                  <p:childTnLst>
                                    <p:set>
                                      <p:cBhvr>
                                        <p:cTn id="40" dur="1" fill="hold">
                                          <p:stCondLst>
                                            <p:cond delay="0"/>
                                          </p:stCondLst>
                                        </p:cTn>
                                        <p:tgtEl>
                                          <p:spTgt spid="513"/>
                                        </p:tgtEl>
                                        <p:attrNameLst>
                                          <p:attrName>style.visibility</p:attrName>
                                        </p:attrNameLst>
                                      </p:cBhvr>
                                      <p:to>
                                        <p:strVal val="visible"/>
                                      </p:to>
                                    </p:set>
                                    <p:animEffect transition="in" filter="fade">
                                      <p:cBhvr>
                                        <p:cTn id="41" dur="500"/>
                                        <p:tgtEl>
                                          <p:spTgt spid="513"/>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520"/>
                                        </p:tgtEl>
                                        <p:attrNameLst>
                                          <p:attrName>style.visibility</p:attrName>
                                        </p:attrNameLst>
                                      </p:cBhvr>
                                      <p:to>
                                        <p:strVal val="visible"/>
                                      </p:to>
                                    </p:set>
                                    <p:animEffect transition="in" filter="fade">
                                      <p:cBhvr>
                                        <p:cTn id="44" dur="500"/>
                                        <p:tgtEl>
                                          <p:spTgt spid="520"/>
                                        </p:tgtEl>
                                      </p:cBhvr>
                                    </p:animEffect>
                                  </p:childTnLst>
                                </p:cTn>
                              </p:par>
                              <p:par>
                                <p:cTn id="45" presetID="10" presetClass="entr" presetSubtype="0" fill="hold" nodeType="withEffect">
                                  <p:stCondLst>
                                    <p:cond delay="750"/>
                                  </p:stCondLst>
                                  <p:childTnLst>
                                    <p:set>
                                      <p:cBhvr>
                                        <p:cTn id="46" dur="1" fill="hold">
                                          <p:stCondLst>
                                            <p:cond delay="0"/>
                                          </p:stCondLst>
                                        </p:cTn>
                                        <p:tgtEl>
                                          <p:spTgt spid="539"/>
                                        </p:tgtEl>
                                        <p:attrNameLst>
                                          <p:attrName>style.visibility</p:attrName>
                                        </p:attrNameLst>
                                      </p:cBhvr>
                                      <p:to>
                                        <p:strVal val="visible"/>
                                      </p:to>
                                    </p:set>
                                    <p:animEffect transition="in" filter="fade">
                                      <p:cBhvr>
                                        <p:cTn id="47" dur="500"/>
                                        <p:tgtEl>
                                          <p:spTgt spid="53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574"/>
                                        </p:tgtEl>
                                        <p:attrNameLst>
                                          <p:attrName>style.visibility</p:attrName>
                                        </p:attrNameLst>
                                      </p:cBhvr>
                                      <p:to>
                                        <p:strVal val="visible"/>
                                      </p:to>
                                    </p:set>
                                    <p:animEffect transition="in" filter="fade">
                                      <p:cBhvr>
                                        <p:cTn id="50" dur="500"/>
                                        <p:tgtEl>
                                          <p:spTgt spid="574"/>
                                        </p:tgtEl>
                                      </p:cBhvr>
                                    </p:animEffect>
                                  </p:childTnLst>
                                </p:cTn>
                              </p:par>
                              <p:par>
                                <p:cTn id="51" presetID="10" presetClass="entr" presetSubtype="0" fill="hold" nodeType="withEffect">
                                  <p:stCondLst>
                                    <p:cond delay="750"/>
                                  </p:stCondLst>
                                  <p:childTnLst>
                                    <p:set>
                                      <p:cBhvr>
                                        <p:cTn id="52" dur="1" fill="hold">
                                          <p:stCondLst>
                                            <p:cond delay="0"/>
                                          </p:stCondLst>
                                        </p:cTn>
                                        <p:tgtEl>
                                          <p:spTgt spid="769"/>
                                        </p:tgtEl>
                                        <p:attrNameLst>
                                          <p:attrName>style.visibility</p:attrName>
                                        </p:attrNameLst>
                                      </p:cBhvr>
                                      <p:to>
                                        <p:strVal val="visible"/>
                                      </p:to>
                                    </p:set>
                                    <p:animEffect transition="in" filter="fade">
                                      <p:cBhvr>
                                        <p:cTn id="53" dur="500"/>
                                        <p:tgtEl>
                                          <p:spTgt spid="769"/>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776"/>
                                        </p:tgtEl>
                                        <p:attrNameLst>
                                          <p:attrName>style.visibility</p:attrName>
                                        </p:attrNameLst>
                                      </p:cBhvr>
                                      <p:to>
                                        <p:strVal val="visible"/>
                                      </p:to>
                                    </p:set>
                                    <p:animEffect transition="in" filter="fade">
                                      <p:cBhvr>
                                        <p:cTn id="56" dur="500"/>
                                        <p:tgtEl>
                                          <p:spTgt spid="776"/>
                                        </p:tgtEl>
                                      </p:cBhvr>
                                    </p:animEffect>
                                  </p:childTnLst>
                                </p:cTn>
                              </p:par>
                              <p:par>
                                <p:cTn id="57" presetID="10" presetClass="entr" presetSubtype="0" fill="hold" grpId="0" nodeType="withEffect">
                                  <p:stCondLst>
                                    <p:cond delay="750"/>
                                  </p:stCondLst>
                                  <p:childTnLst>
                                    <p:set>
                                      <p:cBhvr>
                                        <p:cTn id="58" dur="1" fill="hold">
                                          <p:stCondLst>
                                            <p:cond delay="0"/>
                                          </p:stCondLst>
                                        </p:cTn>
                                        <p:tgtEl>
                                          <p:spTgt spid="777"/>
                                        </p:tgtEl>
                                        <p:attrNameLst>
                                          <p:attrName>style.visibility</p:attrName>
                                        </p:attrNameLst>
                                      </p:cBhvr>
                                      <p:to>
                                        <p:strVal val="visible"/>
                                      </p:to>
                                    </p:set>
                                    <p:animEffect transition="in" filter="fade">
                                      <p:cBhvr>
                                        <p:cTn id="59" dur="500"/>
                                        <p:tgtEl>
                                          <p:spTgt spid="777"/>
                                        </p:tgtEl>
                                      </p:cBhvr>
                                    </p:animEffect>
                                  </p:childTnLst>
                                </p:cTn>
                              </p:par>
                              <p:par>
                                <p:cTn id="60" presetID="10" presetClass="entr" presetSubtype="0" fill="hold" nodeType="withEffect">
                                  <p:stCondLst>
                                    <p:cond delay="750"/>
                                  </p:stCondLst>
                                  <p:childTnLst>
                                    <p:set>
                                      <p:cBhvr>
                                        <p:cTn id="61" dur="1" fill="hold">
                                          <p:stCondLst>
                                            <p:cond delay="0"/>
                                          </p:stCondLst>
                                        </p:cTn>
                                        <p:tgtEl>
                                          <p:spTgt spid="778"/>
                                        </p:tgtEl>
                                        <p:attrNameLst>
                                          <p:attrName>style.visibility</p:attrName>
                                        </p:attrNameLst>
                                      </p:cBhvr>
                                      <p:to>
                                        <p:strVal val="visible"/>
                                      </p:to>
                                    </p:set>
                                    <p:animEffect transition="in" filter="fade">
                                      <p:cBhvr>
                                        <p:cTn id="62" dur="500"/>
                                        <p:tgtEl>
                                          <p:spTgt spid="778"/>
                                        </p:tgtEl>
                                      </p:cBhvr>
                                    </p:animEffect>
                                  </p:childTnLst>
                                </p:cTn>
                              </p:par>
                              <p:par>
                                <p:cTn id="63" presetID="10" presetClass="entr" presetSubtype="0" fill="hold" nodeType="withEffect">
                                  <p:stCondLst>
                                    <p:cond delay="750"/>
                                  </p:stCondLst>
                                  <p:childTnLst>
                                    <p:set>
                                      <p:cBhvr>
                                        <p:cTn id="64" dur="1" fill="hold">
                                          <p:stCondLst>
                                            <p:cond delay="0"/>
                                          </p:stCondLst>
                                        </p:cTn>
                                        <p:tgtEl>
                                          <p:spTgt spid="842"/>
                                        </p:tgtEl>
                                        <p:attrNameLst>
                                          <p:attrName>style.visibility</p:attrName>
                                        </p:attrNameLst>
                                      </p:cBhvr>
                                      <p:to>
                                        <p:strVal val="visible"/>
                                      </p:to>
                                    </p:set>
                                    <p:animEffect transition="in" filter="fade">
                                      <p:cBhvr>
                                        <p:cTn id="65" dur="500"/>
                                        <p:tgtEl>
                                          <p:spTgt spid="842"/>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858"/>
                                        </p:tgtEl>
                                        <p:attrNameLst>
                                          <p:attrName>style.visibility</p:attrName>
                                        </p:attrNameLst>
                                      </p:cBhvr>
                                      <p:to>
                                        <p:strVal val="visible"/>
                                      </p:to>
                                    </p:set>
                                    <p:animEffect transition="in" filter="fade">
                                      <p:cBhvr>
                                        <p:cTn id="68" dur="500"/>
                                        <p:tgtEl>
                                          <p:spTgt spid="858"/>
                                        </p:tgtEl>
                                      </p:cBhvr>
                                    </p:animEffect>
                                  </p:childTnLst>
                                </p:cTn>
                              </p:par>
                              <p:par>
                                <p:cTn id="69" presetID="10" presetClass="entr" presetSubtype="0" fill="hold" grpId="0" nodeType="withEffect">
                                  <p:stCondLst>
                                    <p:cond delay="750"/>
                                  </p:stCondLst>
                                  <p:childTnLst>
                                    <p:set>
                                      <p:cBhvr>
                                        <p:cTn id="70" dur="1" fill="hold">
                                          <p:stCondLst>
                                            <p:cond delay="0"/>
                                          </p:stCondLst>
                                        </p:cTn>
                                        <p:tgtEl>
                                          <p:spTgt spid="859"/>
                                        </p:tgtEl>
                                        <p:attrNameLst>
                                          <p:attrName>style.visibility</p:attrName>
                                        </p:attrNameLst>
                                      </p:cBhvr>
                                      <p:to>
                                        <p:strVal val="visible"/>
                                      </p:to>
                                    </p:set>
                                    <p:animEffect transition="in" filter="fade">
                                      <p:cBhvr>
                                        <p:cTn id="71" dur="500"/>
                                        <p:tgtEl>
                                          <p:spTgt spid="859"/>
                                        </p:tgtEl>
                                      </p:cBhvr>
                                    </p:animEffect>
                                  </p:childTnLst>
                                </p:cTn>
                              </p:par>
                              <p:par>
                                <p:cTn id="72" presetID="10" presetClass="entr" presetSubtype="0" fill="hold" nodeType="withEffect">
                                  <p:stCondLst>
                                    <p:cond delay="750"/>
                                  </p:stCondLst>
                                  <p:childTnLst>
                                    <p:set>
                                      <p:cBhvr>
                                        <p:cTn id="73" dur="1" fill="hold">
                                          <p:stCondLst>
                                            <p:cond delay="0"/>
                                          </p:stCondLst>
                                        </p:cTn>
                                        <p:tgtEl>
                                          <p:spTgt spid="1186"/>
                                        </p:tgtEl>
                                        <p:attrNameLst>
                                          <p:attrName>style.visibility</p:attrName>
                                        </p:attrNameLst>
                                      </p:cBhvr>
                                      <p:to>
                                        <p:strVal val="visible"/>
                                      </p:to>
                                    </p:set>
                                    <p:animEffect transition="in" filter="fade">
                                      <p:cBhvr>
                                        <p:cTn id="74" dur="500"/>
                                        <p:tgtEl>
                                          <p:spTgt spid="1186"/>
                                        </p:tgtEl>
                                      </p:cBhvr>
                                    </p:animEffect>
                                  </p:childTnLst>
                                </p:cTn>
                              </p:par>
                              <p:par>
                                <p:cTn id="75" presetID="1" presetClass="entr" presetSubtype="0" fill="hold" nodeType="withEffect">
                                  <p:stCondLst>
                                    <p:cond delay="750"/>
                                  </p:stCondLst>
                                  <p:childTnLst>
                                    <p:set>
                                      <p:cBhvr>
                                        <p:cTn id="76" dur="1" fill="hold">
                                          <p:stCondLst>
                                            <p:cond delay="0"/>
                                          </p:stCondLst>
                                        </p:cTn>
                                        <p:tgtEl>
                                          <p:spTgt spid="576"/>
                                        </p:tgtEl>
                                        <p:attrNameLst>
                                          <p:attrName>style.visibility</p:attrName>
                                        </p:attrNameLst>
                                      </p:cBhvr>
                                      <p:to>
                                        <p:strVal val="visible"/>
                                      </p:to>
                                    </p:set>
                                  </p:childTnLst>
                                </p:cTn>
                              </p:par>
                              <p:par>
                                <p:cTn id="77" presetID="1" presetClass="entr" presetSubtype="0" fill="hold" nodeType="withEffect">
                                  <p:stCondLst>
                                    <p:cond delay="750"/>
                                  </p:stCondLst>
                                  <p:childTnLst>
                                    <p:set>
                                      <p:cBhvr>
                                        <p:cTn id="78" dur="1" fill="hold">
                                          <p:stCondLst>
                                            <p:cond delay="0"/>
                                          </p:stCondLst>
                                        </p:cTn>
                                        <p:tgtEl>
                                          <p:spTgt spid="575"/>
                                        </p:tgtEl>
                                        <p:attrNameLst>
                                          <p:attrName>style.visibility</p:attrName>
                                        </p:attrNameLst>
                                      </p:cBhvr>
                                      <p:to>
                                        <p:strVal val="visible"/>
                                      </p:to>
                                    </p:set>
                                  </p:childTnLst>
                                </p:cTn>
                              </p:par>
                              <p:par>
                                <p:cTn id="79" presetID="1" presetClass="entr" presetSubtype="0" fill="hold" nodeType="withEffect">
                                  <p:stCondLst>
                                    <p:cond delay="750"/>
                                  </p:stCondLst>
                                  <p:childTnLst>
                                    <p:set>
                                      <p:cBhvr>
                                        <p:cTn id="80" dur="1" fill="hold">
                                          <p:stCondLst>
                                            <p:cond delay="0"/>
                                          </p:stCondLst>
                                        </p:cTn>
                                        <p:tgtEl>
                                          <p:spTgt spid="535"/>
                                        </p:tgtEl>
                                        <p:attrNameLst>
                                          <p:attrName>style.visibility</p:attrName>
                                        </p:attrNameLst>
                                      </p:cBhvr>
                                      <p:to>
                                        <p:strVal val="visible"/>
                                      </p:to>
                                    </p:set>
                                  </p:childTnLst>
                                </p:cTn>
                              </p:par>
                              <p:par>
                                <p:cTn id="81" presetID="1" presetClass="entr" presetSubtype="0" fill="hold" nodeType="withEffect">
                                  <p:stCondLst>
                                    <p:cond delay="750"/>
                                  </p:stCondLst>
                                  <p:childTnLst>
                                    <p:set>
                                      <p:cBhvr>
                                        <p:cTn id="82" dur="1" fill="hold">
                                          <p:stCondLst>
                                            <p:cond delay="0"/>
                                          </p:stCondLst>
                                        </p:cTn>
                                        <p:tgtEl>
                                          <p:spTgt spid="536"/>
                                        </p:tgtEl>
                                        <p:attrNameLst>
                                          <p:attrName>style.visibility</p:attrName>
                                        </p:attrNameLst>
                                      </p:cBhvr>
                                      <p:to>
                                        <p:strVal val="visible"/>
                                      </p:to>
                                    </p:set>
                                  </p:childTnLst>
                                </p:cTn>
                              </p:par>
                              <p:par>
                                <p:cTn id="83" presetID="1" presetClass="entr" presetSubtype="0" fill="hold" nodeType="withEffect">
                                  <p:stCondLst>
                                    <p:cond delay="750"/>
                                  </p:stCondLst>
                                  <p:childTnLst>
                                    <p:set>
                                      <p:cBhvr>
                                        <p:cTn id="84" dur="1" fill="hold">
                                          <p:stCondLst>
                                            <p:cond delay="0"/>
                                          </p:stCondLst>
                                        </p:cTn>
                                        <p:tgtEl>
                                          <p:spTgt spid="534"/>
                                        </p:tgtEl>
                                        <p:attrNameLst>
                                          <p:attrName>style.visibility</p:attrName>
                                        </p:attrNameLst>
                                      </p:cBhvr>
                                      <p:to>
                                        <p:strVal val="visible"/>
                                      </p:to>
                                    </p:set>
                                  </p:childTnLst>
                                </p:cTn>
                              </p:par>
                              <p:par>
                                <p:cTn id="85" presetID="1" presetClass="entr" presetSubtype="0" fill="hold" nodeType="withEffect">
                                  <p:stCondLst>
                                    <p:cond delay="750"/>
                                  </p:stCondLst>
                                  <p:childTnLst>
                                    <p:set>
                                      <p:cBhvr>
                                        <p:cTn id="86" dur="1" fill="hold">
                                          <p:stCondLst>
                                            <p:cond delay="0"/>
                                          </p:stCondLst>
                                        </p:cTn>
                                        <p:tgtEl>
                                          <p:spTgt spid="537"/>
                                        </p:tgtEl>
                                        <p:attrNameLst>
                                          <p:attrName>style.visibility</p:attrName>
                                        </p:attrNameLst>
                                      </p:cBhvr>
                                      <p:to>
                                        <p:strVal val="visible"/>
                                      </p:to>
                                    </p:set>
                                  </p:childTnLst>
                                </p:cTn>
                              </p:par>
                              <p:par>
                                <p:cTn id="87" presetID="1" presetClass="entr" presetSubtype="0" fill="hold" nodeType="withEffect">
                                  <p:stCondLst>
                                    <p:cond delay="750"/>
                                  </p:stCondLst>
                                  <p:childTnLst>
                                    <p:set>
                                      <p:cBhvr>
                                        <p:cTn id="88" dur="1" fill="hold">
                                          <p:stCondLst>
                                            <p:cond delay="0"/>
                                          </p:stCondLst>
                                        </p:cTn>
                                        <p:tgtEl>
                                          <p:spTgt spid="533"/>
                                        </p:tgtEl>
                                        <p:attrNameLst>
                                          <p:attrName>style.visibility</p:attrName>
                                        </p:attrNameLst>
                                      </p:cBhvr>
                                      <p:to>
                                        <p:strVal val="visible"/>
                                      </p:to>
                                    </p:set>
                                  </p:childTnLst>
                                </p:cTn>
                              </p:par>
                              <p:par>
                                <p:cTn id="89" presetID="1" presetClass="entr" presetSubtype="0" fill="hold" nodeType="withEffect">
                                  <p:stCondLst>
                                    <p:cond delay="750"/>
                                  </p:stCondLst>
                                  <p:childTnLst>
                                    <p:set>
                                      <p:cBhvr>
                                        <p:cTn id="90" dur="1" fill="hold">
                                          <p:stCondLst>
                                            <p:cond delay="0"/>
                                          </p:stCondLst>
                                        </p:cTn>
                                        <p:tgtEl>
                                          <p:spTgt spid="538"/>
                                        </p:tgtEl>
                                        <p:attrNameLst>
                                          <p:attrName>style.visibility</p:attrName>
                                        </p:attrNameLst>
                                      </p:cBhvr>
                                      <p:to>
                                        <p:strVal val="visible"/>
                                      </p:to>
                                    </p:set>
                                  </p:childTnLst>
                                </p:cTn>
                              </p:par>
                              <p:par>
                                <p:cTn id="91" presetID="1" presetClass="entr" presetSubtype="0" fill="hold" nodeType="withEffect">
                                  <p:stCondLst>
                                    <p:cond delay="750"/>
                                  </p:stCondLst>
                                  <p:childTnLst>
                                    <p:set>
                                      <p:cBhvr>
                                        <p:cTn id="92" dur="1" fill="hold">
                                          <p:stCondLst>
                                            <p:cond delay="0"/>
                                          </p:stCondLst>
                                        </p:cTn>
                                        <p:tgtEl>
                                          <p:spTgt spid="521"/>
                                        </p:tgtEl>
                                        <p:attrNameLst>
                                          <p:attrName>style.visibility</p:attrName>
                                        </p:attrNameLst>
                                      </p:cBhvr>
                                      <p:to>
                                        <p:strVal val="visible"/>
                                      </p:to>
                                    </p:set>
                                  </p:childTnLst>
                                </p:cTn>
                              </p:par>
                              <p:par>
                                <p:cTn id="93" presetID="1" presetClass="entr" presetSubtype="0" fill="hold" nodeType="withEffect">
                                  <p:stCondLst>
                                    <p:cond delay="750"/>
                                  </p:stCondLst>
                                  <p:childTnLst>
                                    <p:set>
                                      <p:cBhvr>
                                        <p:cTn id="94" dur="1" fill="hold">
                                          <p:stCondLst>
                                            <p:cond delay="0"/>
                                          </p:stCondLst>
                                        </p:cTn>
                                        <p:tgtEl>
                                          <p:spTgt spid="569"/>
                                        </p:tgtEl>
                                        <p:attrNameLst>
                                          <p:attrName>style.visibility</p:attrName>
                                        </p:attrNameLst>
                                      </p:cBhvr>
                                      <p:to>
                                        <p:strVal val="visible"/>
                                      </p:to>
                                    </p:set>
                                  </p:childTnLst>
                                </p:cTn>
                              </p:par>
                              <p:par>
                                <p:cTn id="95" presetID="1" presetClass="entr" presetSubtype="0" fill="hold" nodeType="withEffect">
                                  <p:stCondLst>
                                    <p:cond delay="750"/>
                                  </p:stCondLst>
                                  <p:childTnLst>
                                    <p:set>
                                      <p:cBhvr>
                                        <p:cTn id="96" dur="1" fill="hold">
                                          <p:stCondLst>
                                            <p:cond delay="0"/>
                                          </p:stCondLst>
                                        </p:cTn>
                                        <p:tgtEl>
                                          <p:spTgt spid="568"/>
                                        </p:tgtEl>
                                        <p:attrNameLst>
                                          <p:attrName>style.visibility</p:attrName>
                                        </p:attrNameLst>
                                      </p:cBhvr>
                                      <p:to>
                                        <p:strVal val="visible"/>
                                      </p:to>
                                    </p:set>
                                  </p:childTnLst>
                                </p:cTn>
                              </p:par>
                              <p:par>
                                <p:cTn id="97" presetID="1" presetClass="entr" presetSubtype="0" fill="hold" nodeType="withEffect">
                                  <p:stCondLst>
                                    <p:cond delay="750"/>
                                  </p:stCondLst>
                                  <p:childTnLst>
                                    <p:set>
                                      <p:cBhvr>
                                        <p:cTn id="98" dur="1" fill="hold">
                                          <p:stCondLst>
                                            <p:cond delay="0"/>
                                          </p:stCondLst>
                                        </p:cTn>
                                        <p:tgtEl>
                                          <p:spTgt spid="571"/>
                                        </p:tgtEl>
                                        <p:attrNameLst>
                                          <p:attrName>style.visibility</p:attrName>
                                        </p:attrNameLst>
                                      </p:cBhvr>
                                      <p:to>
                                        <p:strVal val="visible"/>
                                      </p:to>
                                    </p:set>
                                  </p:childTnLst>
                                </p:cTn>
                              </p:par>
                              <p:par>
                                <p:cTn id="99" presetID="1" presetClass="entr" presetSubtype="0" fill="hold" nodeType="withEffect">
                                  <p:stCondLst>
                                    <p:cond delay="750"/>
                                  </p:stCondLst>
                                  <p:childTnLst>
                                    <p:set>
                                      <p:cBhvr>
                                        <p:cTn id="100" dur="1" fill="hold">
                                          <p:stCondLst>
                                            <p:cond delay="0"/>
                                          </p:stCondLst>
                                        </p:cTn>
                                        <p:tgtEl>
                                          <p:spTgt spid="573"/>
                                        </p:tgtEl>
                                        <p:attrNameLst>
                                          <p:attrName>style.visibility</p:attrName>
                                        </p:attrNameLst>
                                      </p:cBhvr>
                                      <p:to>
                                        <p:strVal val="visible"/>
                                      </p:to>
                                    </p:set>
                                  </p:childTnLst>
                                </p:cTn>
                              </p:par>
                              <p:par>
                                <p:cTn id="101" presetID="1" presetClass="entr" presetSubtype="0" fill="hold" nodeType="withEffect">
                                  <p:stCondLst>
                                    <p:cond delay="750"/>
                                  </p:stCondLst>
                                  <p:childTnLst>
                                    <p:set>
                                      <p:cBhvr>
                                        <p:cTn id="102" dur="1" fill="hold">
                                          <p:stCondLst>
                                            <p:cond delay="0"/>
                                          </p:stCondLst>
                                        </p:cTn>
                                        <p:tgtEl>
                                          <p:spTgt spid="570"/>
                                        </p:tgtEl>
                                        <p:attrNameLst>
                                          <p:attrName>style.visibility</p:attrName>
                                        </p:attrNameLst>
                                      </p:cBhvr>
                                      <p:to>
                                        <p:strVal val="visible"/>
                                      </p:to>
                                    </p:set>
                                  </p:childTnLst>
                                </p:cTn>
                              </p:par>
                              <p:par>
                                <p:cTn id="103" presetID="1" presetClass="entr" presetSubtype="0" fill="hold" nodeType="withEffect">
                                  <p:stCondLst>
                                    <p:cond delay="750"/>
                                  </p:stCondLst>
                                  <p:childTnLst>
                                    <p:set>
                                      <p:cBhvr>
                                        <p:cTn id="104" dur="1" fill="hold">
                                          <p:stCondLst>
                                            <p:cond delay="0"/>
                                          </p:stCondLst>
                                        </p:cTn>
                                        <p:tgtEl>
                                          <p:spTgt spid="572"/>
                                        </p:tgtEl>
                                        <p:attrNameLst>
                                          <p:attrName>style.visibility</p:attrName>
                                        </p:attrNameLst>
                                      </p:cBhvr>
                                      <p:to>
                                        <p:strVal val="visible"/>
                                      </p:to>
                                    </p:set>
                                  </p:childTnLst>
                                </p:cTn>
                              </p:par>
                              <p:par>
                                <p:cTn id="105" presetID="1" presetClass="entr" presetSubtype="0" fill="hold" nodeType="withEffect">
                                  <p:stCondLst>
                                    <p:cond delay="750"/>
                                  </p:stCondLst>
                                  <p:childTnLst>
                                    <p:set>
                                      <p:cBhvr>
                                        <p:cTn id="106" dur="1" fill="hold">
                                          <p:stCondLst>
                                            <p:cond delay="0"/>
                                          </p:stCondLst>
                                        </p:cTn>
                                        <p:tgtEl>
                                          <p:spTgt spid="578"/>
                                        </p:tgtEl>
                                        <p:attrNameLst>
                                          <p:attrName>style.visibility</p:attrName>
                                        </p:attrNameLst>
                                      </p:cBhvr>
                                      <p:to>
                                        <p:strVal val="visible"/>
                                      </p:to>
                                    </p:set>
                                  </p:childTnLst>
                                </p:cTn>
                              </p:par>
                              <p:par>
                                <p:cTn id="107" presetID="1" presetClass="entr" presetSubtype="0" fill="hold" nodeType="withEffect">
                                  <p:stCondLst>
                                    <p:cond delay="750"/>
                                  </p:stCondLst>
                                  <p:childTnLst>
                                    <p:set>
                                      <p:cBhvr>
                                        <p:cTn id="108" dur="1" fill="hold">
                                          <p:stCondLst>
                                            <p:cond delay="0"/>
                                          </p:stCondLst>
                                        </p:cTn>
                                        <p:tgtEl>
                                          <p:spTgt spid="577"/>
                                        </p:tgtEl>
                                        <p:attrNameLst>
                                          <p:attrName>style.visibility</p:attrName>
                                        </p:attrNameLst>
                                      </p:cBhvr>
                                      <p:to>
                                        <p:strVal val="visible"/>
                                      </p:to>
                                    </p:set>
                                  </p:childTnLst>
                                </p:cTn>
                              </p:par>
                              <p:par>
                                <p:cTn id="109" presetID="1" presetClass="entr" presetSubtype="0" fill="hold" nodeType="withEffect">
                                  <p:stCondLst>
                                    <p:cond delay="750"/>
                                  </p:stCondLst>
                                  <p:childTnLst>
                                    <p:set>
                                      <p:cBhvr>
                                        <p:cTn id="110" dur="1" fill="hold">
                                          <p:stCondLst>
                                            <p:cond delay="0"/>
                                          </p:stCondLst>
                                        </p:cTn>
                                        <p:tgtEl>
                                          <p:spTgt spid="579"/>
                                        </p:tgtEl>
                                        <p:attrNameLst>
                                          <p:attrName>style.visibility</p:attrName>
                                        </p:attrNameLst>
                                      </p:cBhvr>
                                      <p:to>
                                        <p:strVal val="visible"/>
                                      </p:to>
                                    </p:set>
                                  </p:childTnLst>
                                </p:cTn>
                              </p:par>
                              <p:par>
                                <p:cTn id="111" presetID="1" presetClass="entr" presetSubtype="0" fill="hold" nodeType="withEffect">
                                  <p:stCondLst>
                                    <p:cond delay="750"/>
                                  </p:stCondLst>
                                  <p:childTnLst>
                                    <p:set>
                                      <p:cBhvr>
                                        <p:cTn id="112" dur="1" fill="hold">
                                          <p:stCondLst>
                                            <p:cond delay="0"/>
                                          </p:stCondLst>
                                        </p:cTn>
                                        <p:tgtEl>
                                          <p:spTgt spid="580"/>
                                        </p:tgtEl>
                                        <p:attrNameLst>
                                          <p:attrName>style.visibility</p:attrName>
                                        </p:attrNameLst>
                                      </p:cBhvr>
                                      <p:to>
                                        <p:strVal val="visible"/>
                                      </p:to>
                                    </p:set>
                                  </p:childTnLst>
                                </p:cTn>
                              </p:par>
                              <p:par>
                                <p:cTn id="113" presetID="1" presetClass="entr" presetSubtype="0" fill="hold" nodeType="withEffect">
                                  <p:stCondLst>
                                    <p:cond delay="750"/>
                                  </p:stCondLst>
                                  <p:childTnLst>
                                    <p:set>
                                      <p:cBhvr>
                                        <p:cTn id="114" dur="1" fill="hold">
                                          <p:stCondLst>
                                            <p:cond delay="0"/>
                                          </p:stCondLst>
                                        </p:cTn>
                                        <p:tgtEl>
                                          <p:spTgt spid="860"/>
                                        </p:tgtEl>
                                        <p:attrNameLst>
                                          <p:attrName>style.visibility</p:attrName>
                                        </p:attrNameLst>
                                      </p:cBhvr>
                                      <p:to>
                                        <p:strVal val="visible"/>
                                      </p:to>
                                    </p:set>
                                  </p:childTnLst>
                                </p:cTn>
                              </p:par>
                              <p:par>
                                <p:cTn id="115" presetID="1" presetClass="entr" presetSubtype="0" fill="hold" nodeType="withEffect">
                                  <p:stCondLst>
                                    <p:cond delay="750"/>
                                  </p:stCondLst>
                                  <p:childTnLst>
                                    <p:set>
                                      <p:cBhvr>
                                        <p:cTn id="116" dur="1" fill="hold">
                                          <p:stCondLst>
                                            <p:cond delay="0"/>
                                          </p:stCondLst>
                                        </p:cTn>
                                        <p:tgtEl>
                                          <p:spTgt spid="875"/>
                                        </p:tgtEl>
                                        <p:attrNameLst>
                                          <p:attrName>style.visibility</p:attrName>
                                        </p:attrNameLst>
                                      </p:cBhvr>
                                      <p:to>
                                        <p:strVal val="visible"/>
                                      </p:to>
                                    </p:set>
                                  </p:childTnLst>
                                </p:cTn>
                              </p:par>
                              <p:par>
                                <p:cTn id="117" presetID="1" presetClass="entr" presetSubtype="0" fill="hold" nodeType="withEffect">
                                  <p:stCondLst>
                                    <p:cond delay="750"/>
                                  </p:stCondLst>
                                  <p:childTnLst>
                                    <p:set>
                                      <p:cBhvr>
                                        <p:cTn id="118" dur="1" fill="hold">
                                          <p:stCondLst>
                                            <p:cond delay="0"/>
                                          </p:stCondLst>
                                        </p:cTn>
                                        <p:tgtEl>
                                          <p:spTgt spid="546"/>
                                        </p:tgtEl>
                                        <p:attrNameLst>
                                          <p:attrName>style.visibility</p:attrName>
                                        </p:attrNameLst>
                                      </p:cBhvr>
                                      <p:to>
                                        <p:strVal val="visible"/>
                                      </p:to>
                                    </p:set>
                                  </p:childTnLst>
                                </p:cTn>
                              </p:par>
                              <p:par>
                                <p:cTn id="119" presetID="63" presetClass="path" presetSubtype="0" accel="50000" decel="50000" fill="hold" nodeType="withEffect">
                                  <p:stCondLst>
                                    <p:cond delay="750"/>
                                  </p:stCondLst>
                                  <p:childTnLst>
                                    <p:animMotion origin="layout" path="M 3.76819E-6 3.52701E-6 L 0.34925 -0.28257 " pathEditMode="relative" rAng="0" ptsTypes="AA">
                                      <p:cBhvr>
                                        <p:cTn id="120" dur="750" fill="hold"/>
                                        <p:tgtEl>
                                          <p:spTgt spid="576"/>
                                        </p:tgtEl>
                                        <p:attrNameLst>
                                          <p:attrName>ppt_x</p:attrName>
                                          <p:attrName>ppt_y</p:attrName>
                                        </p:attrNameLst>
                                      </p:cBhvr>
                                      <p:rCtr x="17475" y="-13958"/>
                                    </p:animMotion>
                                  </p:childTnLst>
                                </p:cTn>
                              </p:par>
                              <p:par>
                                <p:cTn id="121" presetID="63" presetClass="path" presetSubtype="0" accel="50000" decel="50000" fill="hold" nodeType="withEffect">
                                  <p:stCondLst>
                                    <p:cond delay="750"/>
                                  </p:stCondLst>
                                  <p:childTnLst>
                                    <p:animMotion origin="layout" path="M 8.16952E-8 2.90967E-6 L 0.38256 -0.30345 " pathEditMode="relative" rAng="0" ptsTypes="AA">
                                      <p:cBhvr>
                                        <p:cTn id="122" dur="750" fill="hold"/>
                                        <p:tgtEl>
                                          <p:spTgt spid="575"/>
                                        </p:tgtEl>
                                        <p:attrNameLst>
                                          <p:attrName>ppt_x</p:attrName>
                                          <p:attrName>ppt_y</p:attrName>
                                        </p:attrNameLst>
                                      </p:cBhvr>
                                      <p:rCtr x="19122" y="-15184"/>
                                    </p:animMotion>
                                  </p:childTnLst>
                                </p:cTn>
                              </p:par>
                              <p:par>
                                <p:cTn id="123" presetID="56" presetClass="path" presetSubtype="0" accel="50000" decel="50000" fill="hold" nodeType="withEffect">
                                  <p:stCondLst>
                                    <p:cond delay="750"/>
                                  </p:stCondLst>
                                  <p:childTnLst>
                                    <p:animMotion origin="layout" path="M 3.80393E-6 -7.30822E-7 L 0.38307 -0.303 " pathEditMode="relative" rAng="0" ptsTypes="AA">
                                      <p:cBhvr>
                                        <p:cTn id="124" dur="750" fill="hold"/>
                                        <p:tgtEl>
                                          <p:spTgt spid="535"/>
                                        </p:tgtEl>
                                        <p:attrNameLst>
                                          <p:attrName>ppt_x</p:attrName>
                                          <p:attrName>ppt_y</p:attrName>
                                        </p:attrNameLst>
                                      </p:cBhvr>
                                      <p:rCtr x="19147" y="-15161"/>
                                    </p:animMotion>
                                  </p:childTnLst>
                                </p:cTn>
                              </p:par>
                              <p:par>
                                <p:cTn id="125" presetID="56" presetClass="path" presetSubtype="0" accel="50000" decel="50000" fill="hold" nodeType="withEffect">
                                  <p:stCondLst>
                                    <p:cond delay="750"/>
                                  </p:stCondLst>
                                  <p:childTnLst>
                                    <p:animMotion origin="layout" path="M -0.00064 -0.00136 L 0.38396 -0.303 " pathEditMode="relative" rAng="0" ptsTypes="AA">
                                      <p:cBhvr>
                                        <p:cTn id="126" dur="750" fill="hold"/>
                                        <p:tgtEl>
                                          <p:spTgt spid="536"/>
                                        </p:tgtEl>
                                        <p:attrNameLst>
                                          <p:attrName>ppt_x</p:attrName>
                                          <p:attrName>ppt_y</p:attrName>
                                        </p:attrNameLst>
                                      </p:cBhvr>
                                      <p:rCtr x="19224" y="-15093"/>
                                    </p:animMotion>
                                  </p:childTnLst>
                                </p:cTn>
                              </p:par>
                              <p:par>
                                <p:cTn id="127" presetID="56" presetClass="path" presetSubtype="0" accel="50000" decel="50000" fill="hold" nodeType="withEffect">
                                  <p:stCondLst>
                                    <p:cond delay="750"/>
                                  </p:stCondLst>
                                  <p:childTnLst>
                                    <p:animMotion origin="layout" path="M -4.08731E-6 -2.48752E-6 L 0.45737 -0.31571 " pathEditMode="relative" rAng="0" ptsTypes="AA">
                                      <p:cBhvr>
                                        <p:cTn id="128" dur="750" fill="hold"/>
                                        <p:tgtEl>
                                          <p:spTgt spid="534"/>
                                        </p:tgtEl>
                                        <p:attrNameLst>
                                          <p:attrName>ppt_x</p:attrName>
                                          <p:attrName>ppt_y</p:attrName>
                                        </p:attrNameLst>
                                      </p:cBhvr>
                                      <p:rCtr x="22058" y="-17272"/>
                                    </p:animMotion>
                                  </p:childTnLst>
                                </p:cTn>
                              </p:par>
                              <p:par>
                                <p:cTn id="129" presetID="56" presetClass="path" presetSubtype="0" accel="50000" decel="50000" fill="hold" nodeType="withEffect">
                                  <p:stCondLst>
                                    <p:cond delay="750"/>
                                  </p:stCondLst>
                                  <p:childTnLst>
                                    <p:animMotion origin="layout" path="M 1.04161E-6 -1.79755E-6 L 0.38307 -0.30912 " pathEditMode="relative" rAng="0" ptsTypes="AA">
                                      <p:cBhvr>
                                        <p:cTn id="130" dur="750" fill="hold"/>
                                        <p:tgtEl>
                                          <p:spTgt spid="537"/>
                                        </p:tgtEl>
                                        <p:attrNameLst>
                                          <p:attrName>ppt_x</p:attrName>
                                          <p:attrName>ppt_y</p:attrName>
                                        </p:attrNameLst>
                                      </p:cBhvr>
                                      <p:rCtr x="19147" y="-15456"/>
                                    </p:animMotion>
                                  </p:childTnLst>
                                </p:cTn>
                              </p:par>
                              <p:par>
                                <p:cTn id="131" presetID="56" presetClass="path" presetSubtype="0" accel="50000" decel="50000" fill="hold" nodeType="withEffect">
                                  <p:stCondLst>
                                    <p:cond delay="750"/>
                                  </p:stCondLst>
                                  <p:childTnLst>
                                    <p:animMotion origin="layout" path="M 0 0 L 0.25 -0.25 E" pathEditMode="relative" ptsTypes="">
                                      <p:cBhvr>
                                        <p:cTn id="132" dur="750" fill="hold"/>
                                        <p:tgtEl>
                                          <p:spTgt spid="533"/>
                                        </p:tgtEl>
                                        <p:attrNameLst>
                                          <p:attrName>ppt_x</p:attrName>
                                          <p:attrName>ppt_y</p:attrName>
                                        </p:attrNameLst>
                                      </p:cBhvr>
                                    </p:animMotion>
                                  </p:childTnLst>
                                </p:cTn>
                              </p:par>
                              <p:par>
                                <p:cTn id="133" presetID="56" presetClass="path" presetSubtype="0" accel="50000" decel="50000" fill="hold" nodeType="withEffect">
                                  <p:stCondLst>
                                    <p:cond delay="750"/>
                                  </p:stCondLst>
                                  <p:childTnLst>
                                    <p:animMotion origin="layout" path="M 2.83125E-6 4.17158E-6 L 0.38128 -0.30277 " pathEditMode="relative" rAng="0" ptsTypes="AA">
                                      <p:cBhvr>
                                        <p:cTn id="134" dur="750" fill="hold"/>
                                        <p:tgtEl>
                                          <p:spTgt spid="538"/>
                                        </p:tgtEl>
                                        <p:attrNameLst>
                                          <p:attrName>ppt_x</p:attrName>
                                          <p:attrName>ppt_y</p:attrName>
                                        </p:attrNameLst>
                                      </p:cBhvr>
                                      <p:rCtr x="19058" y="-15138"/>
                                    </p:animMotion>
                                  </p:childTnLst>
                                </p:cTn>
                              </p:par>
                              <p:par>
                                <p:cTn id="135" presetID="56" presetClass="path" presetSubtype="0" accel="50000" decel="50000" fill="hold" nodeType="withEffect">
                                  <p:stCondLst>
                                    <p:cond delay="750"/>
                                  </p:stCondLst>
                                  <p:childTnLst>
                                    <p:animMotion origin="layout" path="M -4.40133E-6 3.04131E-6 L 0.38333 -0.30459 " pathEditMode="relative" rAng="0" ptsTypes="AA">
                                      <p:cBhvr>
                                        <p:cTn id="136" dur="750" fill="hold"/>
                                        <p:tgtEl>
                                          <p:spTgt spid="521"/>
                                        </p:tgtEl>
                                        <p:attrNameLst>
                                          <p:attrName>ppt_x</p:attrName>
                                          <p:attrName>ppt_y</p:attrName>
                                        </p:attrNameLst>
                                      </p:cBhvr>
                                      <p:rCtr x="19160" y="-15229"/>
                                    </p:animMotion>
                                  </p:childTnLst>
                                </p:cTn>
                              </p:par>
                              <p:par>
                                <p:cTn id="137" presetID="42" presetClass="path" presetSubtype="0" accel="50000" decel="50000" fill="hold" nodeType="withEffect">
                                  <p:stCondLst>
                                    <p:cond delay="750"/>
                                  </p:stCondLst>
                                  <p:childTnLst>
                                    <p:animMotion origin="layout" path="M 1.17692E-6 3.68134E-6 L 0.38205 -0.30618 " pathEditMode="relative" rAng="0" ptsTypes="AA">
                                      <p:cBhvr>
                                        <p:cTn id="138" dur="750" fill="hold"/>
                                        <p:tgtEl>
                                          <p:spTgt spid="569"/>
                                        </p:tgtEl>
                                        <p:attrNameLst>
                                          <p:attrName>ppt_x</p:attrName>
                                          <p:attrName>ppt_y</p:attrName>
                                        </p:attrNameLst>
                                      </p:cBhvr>
                                      <p:rCtr x="19096" y="-15320"/>
                                    </p:animMotion>
                                  </p:childTnLst>
                                </p:cTn>
                              </p:par>
                              <p:par>
                                <p:cTn id="139" presetID="42" presetClass="path" presetSubtype="0" accel="50000" decel="50000" fill="hold" nodeType="withEffect">
                                  <p:stCondLst>
                                    <p:cond delay="750"/>
                                  </p:stCondLst>
                                  <p:childTnLst>
                                    <p:animMotion origin="layout" path="M 5.36125E-7 -4.52565E-6 L 0.38269 -0.30503 " pathEditMode="relative" rAng="0" ptsTypes="AA">
                                      <p:cBhvr>
                                        <p:cTn id="140" dur="750" fill="hold"/>
                                        <p:tgtEl>
                                          <p:spTgt spid="568"/>
                                        </p:tgtEl>
                                        <p:attrNameLst>
                                          <p:attrName>ppt_x</p:attrName>
                                          <p:attrName>ppt_y</p:attrName>
                                        </p:attrNameLst>
                                      </p:cBhvr>
                                      <p:rCtr x="19135" y="-15252"/>
                                    </p:animMotion>
                                  </p:childTnLst>
                                </p:cTn>
                              </p:par>
                              <p:par>
                                <p:cTn id="141" presetID="42" presetClass="path" presetSubtype="0" accel="50000" decel="50000" fill="hold" nodeType="withEffect">
                                  <p:stCondLst>
                                    <p:cond delay="750"/>
                                  </p:stCondLst>
                                  <p:childTnLst>
                                    <p:animMotion origin="layout" path="M -1.58284E-7 -1.67953E-6 L 0.38269 -0.29959 " pathEditMode="relative" rAng="0" ptsTypes="AA">
                                      <p:cBhvr>
                                        <p:cTn id="142" dur="750" fill="hold"/>
                                        <p:tgtEl>
                                          <p:spTgt spid="571"/>
                                        </p:tgtEl>
                                        <p:attrNameLst>
                                          <p:attrName>ppt_x</p:attrName>
                                          <p:attrName>ppt_y</p:attrName>
                                        </p:attrNameLst>
                                      </p:cBhvr>
                                      <p:rCtr x="19135" y="-14980"/>
                                    </p:animMotion>
                                  </p:childTnLst>
                                </p:cTn>
                              </p:par>
                              <p:par>
                                <p:cTn id="143" presetID="42" presetClass="path" presetSubtype="0" accel="50000" decel="50000" fill="hold" nodeType="withEffect">
                                  <p:stCondLst>
                                    <p:cond delay="750"/>
                                  </p:stCondLst>
                                  <p:childTnLst>
                                    <p:animMotion origin="layout" path="M 7.22492E-7 4.16704E-6 L 0.3832 -0.30345 " pathEditMode="relative" rAng="0" ptsTypes="AA">
                                      <p:cBhvr>
                                        <p:cTn id="144" dur="750" fill="hold"/>
                                        <p:tgtEl>
                                          <p:spTgt spid="573"/>
                                        </p:tgtEl>
                                        <p:attrNameLst>
                                          <p:attrName>ppt_x</p:attrName>
                                          <p:attrName>ppt_y</p:attrName>
                                        </p:attrNameLst>
                                      </p:cBhvr>
                                      <p:rCtr x="19160" y="-15184"/>
                                    </p:animMotion>
                                  </p:childTnLst>
                                </p:cTn>
                              </p:par>
                              <p:par>
                                <p:cTn id="145" presetID="42" presetClass="path" presetSubtype="0" accel="50000" decel="50000" fill="hold" nodeType="withEffect">
                                  <p:stCondLst>
                                    <p:cond delay="750"/>
                                  </p:stCondLst>
                                  <p:childTnLst>
                                    <p:animMotion origin="layout" path="M -2.83125E-6 1.91557E-6 L 0.38346 -0.30436 " pathEditMode="relative" rAng="0" ptsTypes="AA">
                                      <p:cBhvr>
                                        <p:cTn id="146" dur="750" fill="hold"/>
                                        <p:tgtEl>
                                          <p:spTgt spid="570"/>
                                        </p:tgtEl>
                                        <p:attrNameLst>
                                          <p:attrName>ppt_x</p:attrName>
                                          <p:attrName>ppt_y</p:attrName>
                                        </p:attrNameLst>
                                      </p:cBhvr>
                                      <p:rCtr x="19173" y="-15229"/>
                                    </p:animMotion>
                                  </p:childTnLst>
                                </p:cTn>
                              </p:par>
                              <p:par>
                                <p:cTn id="147" presetID="42" presetClass="path" presetSubtype="0" accel="50000" decel="50000" fill="hold" nodeType="withEffect">
                                  <p:stCondLst>
                                    <p:cond delay="750"/>
                                  </p:stCondLst>
                                  <p:childTnLst>
                                    <p:animMotion origin="layout" path="M 1.46796E-6 -4.75261E-6 L 0.39878 -0.2685 " pathEditMode="relative" rAng="0" ptsTypes="AA">
                                      <p:cBhvr>
                                        <p:cTn id="148" dur="750" fill="hold"/>
                                        <p:tgtEl>
                                          <p:spTgt spid="572"/>
                                        </p:tgtEl>
                                        <p:attrNameLst>
                                          <p:attrName>ppt_x</p:attrName>
                                          <p:attrName>ppt_y</p:attrName>
                                        </p:attrNameLst>
                                      </p:cBhvr>
                                      <p:rCtr x="19173" y="-15093"/>
                                    </p:animMotion>
                                  </p:childTnLst>
                                </p:cTn>
                              </p:par>
                              <p:par>
                                <p:cTn id="149" presetID="42" presetClass="path" presetSubtype="0" accel="50000" decel="50000" fill="hold" nodeType="withEffect">
                                  <p:stCondLst>
                                    <p:cond delay="750"/>
                                  </p:stCondLst>
                                  <p:childTnLst>
                                    <p:animMotion origin="layout" path="M -4.43962E-6 -7.89832E-7 L 0.38372 -0.30436 " pathEditMode="relative" rAng="0" ptsTypes="AA">
                                      <p:cBhvr>
                                        <p:cTn id="150" dur="750" fill="hold"/>
                                        <p:tgtEl>
                                          <p:spTgt spid="578"/>
                                        </p:tgtEl>
                                        <p:attrNameLst>
                                          <p:attrName>ppt_x</p:attrName>
                                          <p:attrName>ppt_y</p:attrName>
                                        </p:attrNameLst>
                                      </p:cBhvr>
                                      <p:rCtr x="19186" y="-15229"/>
                                    </p:animMotion>
                                  </p:childTnLst>
                                </p:cTn>
                              </p:par>
                              <p:par>
                                <p:cTn id="151" presetID="42" presetClass="path" presetSubtype="0" accel="50000" decel="50000" fill="hold" nodeType="withEffect">
                                  <p:stCondLst>
                                    <p:cond delay="750"/>
                                  </p:stCondLst>
                                  <p:childTnLst>
                                    <p:animMotion origin="layout" path="M -2.56574E-6 -2.60554E-6 L 0.3841 -0.30367 " pathEditMode="relative" rAng="0" ptsTypes="AA">
                                      <p:cBhvr>
                                        <p:cTn id="152" dur="750" fill="hold"/>
                                        <p:tgtEl>
                                          <p:spTgt spid="577"/>
                                        </p:tgtEl>
                                        <p:attrNameLst>
                                          <p:attrName>ppt_x</p:attrName>
                                          <p:attrName>ppt_y</p:attrName>
                                        </p:attrNameLst>
                                      </p:cBhvr>
                                      <p:rCtr x="19198" y="-15184"/>
                                    </p:animMotion>
                                  </p:childTnLst>
                                </p:cTn>
                              </p:par>
                              <p:par>
                                <p:cTn id="153" presetID="42" presetClass="path" presetSubtype="0" accel="50000" decel="50000" fill="hold" nodeType="withEffect">
                                  <p:stCondLst>
                                    <p:cond delay="750"/>
                                  </p:stCondLst>
                                  <p:childTnLst>
                                    <p:animMotion origin="layout" path="M 4.61067E-6 2.90513E-7 L 0.38243 -0.30504 " pathEditMode="relative" rAng="0" ptsTypes="AA">
                                      <p:cBhvr>
                                        <p:cTn id="154" dur="750" fill="hold"/>
                                        <p:tgtEl>
                                          <p:spTgt spid="579"/>
                                        </p:tgtEl>
                                        <p:attrNameLst>
                                          <p:attrName>ppt_x</p:attrName>
                                          <p:attrName>ppt_y</p:attrName>
                                        </p:attrNameLst>
                                      </p:cBhvr>
                                      <p:rCtr x="19122" y="-15252"/>
                                    </p:animMotion>
                                  </p:childTnLst>
                                </p:cTn>
                              </p:par>
                              <p:par>
                                <p:cTn id="155" presetID="42" presetClass="path" presetSubtype="0" accel="50000" decel="50000" fill="hold" nodeType="withEffect">
                                  <p:stCondLst>
                                    <p:cond delay="750"/>
                                  </p:stCondLst>
                                  <p:childTnLst>
                                    <p:animMotion origin="layout" path="M 2.80317E-6 -2.69632E-6 L 0.38269 -0.3014 " pathEditMode="relative" rAng="0" ptsTypes="AA">
                                      <p:cBhvr>
                                        <p:cTn id="156" dur="750" fill="hold"/>
                                        <p:tgtEl>
                                          <p:spTgt spid="580"/>
                                        </p:tgtEl>
                                        <p:attrNameLst>
                                          <p:attrName>ppt_x</p:attrName>
                                          <p:attrName>ppt_y</p:attrName>
                                        </p:attrNameLst>
                                      </p:cBhvr>
                                      <p:rCtr x="19135" y="-15070"/>
                                    </p:animMotion>
                                  </p:childTnLst>
                                </p:cTn>
                              </p:par>
                              <p:par>
                                <p:cTn id="157" presetID="42" presetClass="path" presetSubtype="0" accel="50000" decel="50000" fill="hold" nodeType="withEffect">
                                  <p:stCondLst>
                                    <p:cond delay="750"/>
                                  </p:stCondLst>
                                  <p:childTnLst>
                                    <p:animMotion origin="layout" path="M 3.70181E-6 -4.8207E-6 L 0.39864 -0.31411 " pathEditMode="relative" rAng="0" ptsTypes="AA">
                                      <p:cBhvr>
                                        <p:cTn id="158" dur="750" fill="hold"/>
                                        <p:tgtEl>
                                          <p:spTgt spid="860"/>
                                        </p:tgtEl>
                                        <p:attrNameLst>
                                          <p:attrName>ppt_x</p:attrName>
                                          <p:attrName>ppt_y</p:attrName>
                                        </p:attrNameLst>
                                      </p:cBhvr>
                                      <p:rCtr x="19926" y="-15706"/>
                                    </p:animMotion>
                                  </p:childTnLst>
                                </p:cTn>
                              </p:par>
                              <p:par>
                                <p:cTn id="159" presetID="42" presetClass="path" presetSubtype="0" accel="50000" decel="50000" fill="hold" nodeType="withEffect">
                                  <p:stCondLst>
                                    <p:cond delay="750"/>
                                  </p:stCondLst>
                                  <p:childTnLst>
                                    <p:animMotion origin="layout" path="M 1.83304E-6 2.33318E-6 L 0.38307 -0.30186 " pathEditMode="relative" rAng="0" ptsTypes="AA">
                                      <p:cBhvr>
                                        <p:cTn id="160" dur="750" fill="hold"/>
                                        <p:tgtEl>
                                          <p:spTgt spid="875"/>
                                        </p:tgtEl>
                                        <p:attrNameLst>
                                          <p:attrName>ppt_x</p:attrName>
                                          <p:attrName>ppt_y</p:attrName>
                                        </p:attrNameLst>
                                      </p:cBhvr>
                                      <p:rCtr x="19147" y="-15093"/>
                                    </p:animMotion>
                                  </p:childTnLst>
                                </p:cTn>
                              </p:par>
                              <p:par>
                                <p:cTn id="161" presetID="42" presetClass="path" presetSubtype="0" accel="50000" decel="50000" fill="hold" nodeType="withEffect">
                                  <p:stCondLst>
                                    <p:cond delay="750"/>
                                  </p:stCondLst>
                                  <p:childTnLst>
                                    <p:animMotion origin="layout" path="M -1.76411E-6 -4.07626E-6 L 0.38422 -0.29596 " pathEditMode="relative" rAng="0" ptsTypes="AA">
                                      <p:cBhvr>
                                        <p:cTn id="162" dur="750" fill="hold"/>
                                        <p:tgtEl>
                                          <p:spTgt spid="546"/>
                                        </p:tgtEl>
                                        <p:attrNameLst>
                                          <p:attrName>ppt_x</p:attrName>
                                          <p:attrName>ppt_y</p:attrName>
                                        </p:attrNameLst>
                                      </p:cBhvr>
                                      <p:rCtr x="19211" y="-14798"/>
                                    </p:animMotion>
                                  </p:childTnLst>
                                </p:cTn>
                              </p:par>
                              <p:par>
                                <p:cTn id="163" presetID="22" presetClass="exit" presetSubtype="4" fill="hold" nodeType="withEffect">
                                  <p:stCondLst>
                                    <p:cond delay="750"/>
                                  </p:stCondLst>
                                  <p:childTnLst>
                                    <p:animEffect transition="out" filter="wipe(down)">
                                      <p:cBhvr>
                                        <p:cTn id="164" dur="500"/>
                                        <p:tgtEl>
                                          <p:spTgt spid="860"/>
                                        </p:tgtEl>
                                      </p:cBhvr>
                                    </p:animEffect>
                                    <p:set>
                                      <p:cBhvr>
                                        <p:cTn id="165" dur="1" fill="hold">
                                          <p:stCondLst>
                                            <p:cond delay="499"/>
                                          </p:stCondLst>
                                        </p:cTn>
                                        <p:tgtEl>
                                          <p:spTgt spid="8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6" grpId="0" animBg="1"/>
      <p:bldP spid="520" grpId="0" animBg="1"/>
      <p:bldP spid="574" grpId="0" animBg="1"/>
      <p:bldP spid="776" grpId="0" animBg="1"/>
      <p:bldP spid="777" grpId="0" animBg="1"/>
      <p:bldP spid="858" grpId="0"/>
      <p:bldP spid="85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icture 3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347" y="322623"/>
            <a:ext cx="4303720" cy="357068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399" y="3026507"/>
            <a:ext cx="4303720" cy="357068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37" y="3029764"/>
            <a:ext cx="4306978" cy="3567429"/>
          </a:xfrm>
          <a:prstGeom prst="rect">
            <a:avLst/>
          </a:prstGeom>
        </p:spPr>
      </p:pic>
      <p:sp>
        <p:nvSpPr>
          <p:cNvPr id="512" name="Can 511"/>
          <p:cNvSpPr/>
          <p:nvPr/>
        </p:nvSpPr>
        <p:spPr bwMode="auto">
          <a:xfrm rot="18748083">
            <a:off x="7943437" y="2341587"/>
            <a:ext cx="143816" cy="2301055"/>
          </a:xfrm>
          <a:prstGeom prst="can">
            <a:avLst>
              <a:gd name="adj" fmla="val 0"/>
            </a:avLst>
          </a:prstGeom>
          <a:pattFill prst="ltHorz">
            <a:fgClr>
              <a:schemeClr val="tx2"/>
            </a:fgClr>
            <a:bgClr>
              <a:schemeClr val="accent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506" name="left expres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164" y="1352240"/>
            <a:ext cx="914400" cy="461319"/>
          </a:xfrm>
          <a:prstGeom prst="rect">
            <a:avLst/>
          </a:prstGeom>
        </p:spPr>
      </p:pic>
      <p:pic>
        <p:nvPicPr>
          <p:cNvPr id="507" name="left s2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164" y="638357"/>
            <a:ext cx="914400" cy="461319"/>
          </a:xfrm>
          <a:prstGeom prst="rect">
            <a:avLst/>
          </a:prstGeom>
        </p:spPr>
      </p:pic>
      <p:pic>
        <p:nvPicPr>
          <p:cNvPr id="508" name="right s2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454" y="638357"/>
            <a:ext cx="914400" cy="461319"/>
          </a:xfrm>
          <a:prstGeom prst="rect">
            <a:avLst/>
          </a:prstGeom>
        </p:spPr>
      </p:pic>
      <p:pic>
        <p:nvPicPr>
          <p:cNvPr id="509" name="right express rout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454" y="1352240"/>
            <a:ext cx="914400" cy="461319"/>
          </a:xfrm>
          <a:prstGeom prst="rect">
            <a:avLst/>
          </a:prstGeom>
        </p:spPr>
      </p:pic>
      <p:grpSp>
        <p:nvGrpSpPr>
          <p:cNvPr id="357" name="middle"/>
          <p:cNvGrpSpPr/>
          <p:nvPr/>
        </p:nvGrpSpPr>
        <p:grpSpPr>
          <a:xfrm>
            <a:off x="3913187" y="443597"/>
            <a:ext cx="4612863" cy="1864332"/>
            <a:chOff x="-90018" y="3257598"/>
            <a:chExt cx="8541716" cy="3452215"/>
          </a:xfrm>
        </p:grpSpPr>
        <p:sp>
          <p:nvSpPr>
            <p:cNvPr id="358" name="Parallelogram 357"/>
            <p:cNvSpPr/>
            <p:nvPr/>
          </p:nvSpPr>
          <p:spPr bwMode="auto">
            <a:xfrm rot="1552040">
              <a:off x="590663" y="3257598"/>
              <a:ext cx="7180122" cy="3452215"/>
            </a:xfrm>
            <a:prstGeom prst="parallelogram">
              <a:avLst>
                <a:gd name="adj" fmla="val 7922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59" name="Parallelogram 358"/>
            <p:cNvSpPr/>
            <p:nvPr/>
          </p:nvSpPr>
          <p:spPr bwMode="auto">
            <a:xfrm rot="12339937" flipV="1">
              <a:off x="3894500" y="3789263"/>
              <a:ext cx="4557198" cy="220847"/>
            </a:xfrm>
            <a:prstGeom prst="parallelogram">
              <a:avLst>
                <a:gd name="adj" fmla="val 51486"/>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60" name="Parallelogram 359"/>
            <p:cNvSpPr/>
            <p:nvPr/>
          </p:nvSpPr>
          <p:spPr bwMode="auto">
            <a:xfrm rot="9253198">
              <a:off x="3942876" y="5714442"/>
              <a:ext cx="4504210" cy="225053"/>
            </a:xfrm>
            <a:prstGeom prst="parallelogram">
              <a:avLst>
                <a:gd name="adj" fmla="val 47509"/>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61" name="Parallelogram 360"/>
            <p:cNvSpPr/>
            <p:nvPr/>
          </p:nvSpPr>
          <p:spPr bwMode="auto">
            <a:xfrm rot="12339937" flipV="1">
              <a:off x="-85678" y="5702758"/>
              <a:ext cx="4571828" cy="234679"/>
            </a:xfrm>
            <a:prstGeom prst="parallelogram">
              <a:avLst>
                <a:gd name="adj" fmla="val 4921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62" name="TextBox 361"/>
            <p:cNvSpPr txBox="1"/>
            <p:nvPr/>
          </p:nvSpPr>
          <p:spPr bwMode="auto">
            <a:xfrm rot="21360000">
              <a:off x="2342547" y="6269619"/>
              <a:ext cx="1991734" cy="205170"/>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800" b="1" dirty="0" smtClean="0">
                  <a:gradFill>
                    <a:gsLst>
                      <a:gs pos="0">
                        <a:srgbClr val="FFFFFF"/>
                      </a:gs>
                      <a:gs pos="100000">
                        <a:srgbClr val="FFFFFF"/>
                      </a:gs>
                    </a:gsLst>
                    <a:lin ang="5400000" scaled="1"/>
                  </a:gradFill>
                </a:rPr>
                <a:t>Programmatic Control</a:t>
              </a:r>
            </a:p>
          </p:txBody>
        </p:sp>
        <p:sp>
          <p:nvSpPr>
            <p:cNvPr id="363" name="Parallelogram 362"/>
            <p:cNvSpPr/>
            <p:nvPr/>
          </p:nvSpPr>
          <p:spPr bwMode="auto">
            <a:xfrm rot="9253198">
              <a:off x="-90018" y="3784067"/>
              <a:ext cx="4534426" cy="224236"/>
            </a:xfrm>
            <a:prstGeom prst="parallelogram">
              <a:avLst>
                <a:gd name="adj" fmla="val 47182"/>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grpSp>
      <p:grpSp>
        <p:nvGrpSpPr>
          <p:cNvPr id="859" name="left"/>
          <p:cNvGrpSpPr/>
          <p:nvPr/>
        </p:nvGrpSpPr>
        <p:grpSpPr>
          <a:xfrm>
            <a:off x="274094" y="3155667"/>
            <a:ext cx="4612863" cy="1864332"/>
            <a:chOff x="-90018" y="3257598"/>
            <a:chExt cx="8541716" cy="3452215"/>
          </a:xfrm>
        </p:grpSpPr>
        <p:sp>
          <p:nvSpPr>
            <p:cNvPr id="860" name="Parallelogram 859"/>
            <p:cNvSpPr/>
            <p:nvPr/>
          </p:nvSpPr>
          <p:spPr bwMode="auto">
            <a:xfrm rot="1552040">
              <a:off x="590663" y="3257598"/>
              <a:ext cx="7180122" cy="3452215"/>
            </a:xfrm>
            <a:prstGeom prst="parallelogram">
              <a:avLst>
                <a:gd name="adj" fmla="val 7922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861" name="Parallelogram 860"/>
            <p:cNvSpPr/>
            <p:nvPr/>
          </p:nvSpPr>
          <p:spPr bwMode="auto">
            <a:xfrm rot="12339937" flipV="1">
              <a:off x="3894500" y="3789263"/>
              <a:ext cx="4557198" cy="220847"/>
            </a:xfrm>
            <a:prstGeom prst="parallelogram">
              <a:avLst>
                <a:gd name="adj" fmla="val 51486"/>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862" name="Parallelogram 861"/>
            <p:cNvSpPr/>
            <p:nvPr/>
          </p:nvSpPr>
          <p:spPr bwMode="auto">
            <a:xfrm rot="9253198">
              <a:off x="3942876" y="5714442"/>
              <a:ext cx="4504210" cy="225053"/>
            </a:xfrm>
            <a:prstGeom prst="parallelogram">
              <a:avLst>
                <a:gd name="adj" fmla="val 47509"/>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863" name="Parallelogram 862"/>
            <p:cNvSpPr/>
            <p:nvPr/>
          </p:nvSpPr>
          <p:spPr bwMode="auto">
            <a:xfrm rot="12339937" flipV="1">
              <a:off x="-85678" y="5702758"/>
              <a:ext cx="4571828" cy="234679"/>
            </a:xfrm>
            <a:prstGeom prst="parallelogram">
              <a:avLst>
                <a:gd name="adj" fmla="val 4921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864" name="TextBox 863"/>
            <p:cNvSpPr txBox="1"/>
            <p:nvPr/>
          </p:nvSpPr>
          <p:spPr bwMode="auto">
            <a:xfrm rot="21360000">
              <a:off x="2342547" y="6269619"/>
              <a:ext cx="1991734" cy="205170"/>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800" b="1" dirty="0" smtClean="0">
                  <a:gradFill>
                    <a:gsLst>
                      <a:gs pos="0">
                        <a:srgbClr val="FFFFFF"/>
                      </a:gs>
                      <a:gs pos="100000">
                        <a:srgbClr val="FFFFFF"/>
                      </a:gs>
                    </a:gsLst>
                    <a:lin ang="5400000" scaled="1"/>
                  </a:gradFill>
                </a:rPr>
                <a:t>Programmatic Control</a:t>
              </a:r>
            </a:p>
          </p:txBody>
        </p:sp>
        <p:sp>
          <p:nvSpPr>
            <p:cNvPr id="865" name="Parallelogram 864"/>
            <p:cNvSpPr/>
            <p:nvPr/>
          </p:nvSpPr>
          <p:spPr bwMode="auto">
            <a:xfrm rot="9253198">
              <a:off x="-90018" y="3784067"/>
              <a:ext cx="4534426" cy="224236"/>
            </a:xfrm>
            <a:prstGeom prst="parallelogram">
              <a:avLst>
                <a:gd name="adj" fmla="val 47182"/>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grpSp>
      <p:grpSp>
        <p:nvGrpSpPr>
          <p:cNvPr id="365" name="right"/>
          <p:cNvGrpSpPr/>
          <p:nvPr/>
        </p:nvGrpSpPr>
        <p:grpSpPr>
          <a:xfrm>
            <a:off x="7542212" y="3148697"/>
            <a:ext cx="4612863" cy="1864332"/>
            <a:chOff x="-90018" y="3257598"/>
            <a:chExt cx="8541716" cy="3452215"/>
          </a:xfrm>
        </p:grpSpPr>
        <p:sp>
          <p:nvSpPr>
            <p:cNvPr id="366" name="Parallelogram 365"/>
            <p:cNvSpPr/>
            <p:nvPr/>
          </p:nvSpPr>
          <p:spPr bwMode="auto">
            <a:xfrm rot="1552040">
              <a:off x="590663" y="3257598"/>
              <a:ext cx="7180122" cy="3452215"/>
            </a:xfrm>
            <a:prstGeom prst="parallelogram">
              <a:avLst>
                <a:gd name="adj" fmla="val 7922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67" name="Parallelogram 366"/>
            <p:cNvSpPr/>
            <p:nvPr/>
          </p:nvSpPr>
          <p:spPr bwMode="auto">
            <a:xfrm rot="12339937" flipV="1">
              <a:off x="3894500" y="3789263"/>
              <a:ext cx="4557198" cy="220847"/>
            </a:xfrm>
            <a:prstGeom prst="parallelogram">
              <a:avLst>
                <a:gd name="adj" fmla="val 51486"/>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68" name="Parallelogram 367"/>
            <p:cNvSpPr/>
            <p:nvPr/>
          </p:nvSpPr>
          <p:spPr bwMode="auto">
            <a:xfrm rot="9253198">
              <a:off x="3942876" y="5714442"/>
              <a:ext cx="4504210" cy="225053"/>
            </a:xfrm>
            <a:prstGeom prst="parallelogram">
              <a:avLst>
                <a:gd name="adj" fmla="val 47509"/>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69" name="Parallelogram 368"/>
            <p:cNvSpPr/>
            <p:nvPr/>
          </p:nvSpPr>
          <p:spPr bwMode="auto">
            <a:xfrm rot="12339937" flipV="1">
              <a:off x="-85678" y="5702758"/>
              <a:ext cx="4571828" cy="234679"/>
            </a:xfrm>
            <a:prstGeom prst="parallelogram">
              <a:avLst>
                <a:gd name="adj" fmla="val 49214"/>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sp>
          <p:nvSpPr>
            <p:cNvPr id="370" name="TextBox 369"/>
            <p:cNvSpPr txBox="1"/>
            <p:nvPr/>
          </p:nvSpPr>
          <p:spPr bwMode="auto">
            <a:xfrm rot="21360000">
              <a:off x="2342547" y="6269619"/>
              <a:ext cx="1991734" cy="205170"/>
            </a:xfrm>
            <a:prstGeom prst="rect">
              <a:avLst/>
            </a:prstGeom>
            <a:solidFill>
              <a:srgbClr val="FF0000">
                <a:alpha val="0"/>
              </a:srgbClr>
            </a:solidFill>
            <a:ln w="9525">
              <a:noFill/>
              <a:miter lim="800000"/>
              <a:headEnd/>
              <a:tailEnd/>
            </a:ln>
            <a:scene3d>
              <a:camera prst="isometricLeftDown"/>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800" b="1" dirty="0" smtClean="0">
                  <a:gradFill>
                    <a:gsLst>
                      <a:gs pos="0">
                        <a:srgbClr val="FFFFFF"/>
                      </a:gs>
                      <a:gs pos="100000">
                        <a:srgbClr val="FFFFFF"/>
                      </a:gs>
                    </a:gsLst>
                    <a:lin ang="5400000" scaled="1"/>
                  </a:gradFill>
                </a:rPr>
                <a:t>Programmatic Control</a:t>
              </a:r>
            </a:p>
          </p:txBody>
        </p:sp>
        <p:sp>
          <p:nvSpPr>
            <p:cNvPr id="371" name="Parallelogram 370"/>
            <p:cNvSpPr/>
            <p:nvPr/>
          </p:nvSpPr>
          <p:spPr bwMode="auto">
            <a:xfrm rot="9253198">
              <a:off x="-90018" y="3784067"/>
              <a:ext cx="4534426" cy="224236"/>
            </a:xfrm>
            <a:prstGeom prst="parallelogram">
              <a:avLst>
                <a:gd name="adj" fmla="val 47182"/>
              </a:avLst>
            </a:prstGeom>
            <a:solidFill>
              <a:schemeClr val="tx1">
                <a:lumMod val="50000"/>
                <a:alpha val="6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sz="1050" dirty="0">
                <a:solidFill>
                  <a:srgbClr val="FFFFFF"/>
                </a:solidFill>
              </a:endParaRPr>
            </a:p>
          </p:txBody>
        </p:sp>
      </p:grpSp>
      <p:sp>
        <p:nvSpPr>
          <p:cNvPr id="502" name="right mask"/>
          <p:cNvSpPr/>
          <p:nvPr/>
        </p:nvSpPr>
        <p:spPr bwMode="auto">
          <a:xfrm rot="1552040">
            <a:off x="8741671" y="3890878"/>
            <a:ext cx="3015681" cy="1877510"/>
          </a:xfrm>
          <a:prstGeom prst="parallelogram">
            <a:avLst>
              <a:gd name="adj" fmla="val 79224"/>
            </a:avLst>
          </a:prstGeom>
          <a:gradFill>
            <a:gsLst>
              <a:gs pos="0">
                <a:schemeClr val="bg2">
                  <a:lumMod val="50000"/>
                  <a:alpha val="0"/>
                </a:schemeClr>
              </a:gs>
              <a:gs pos="100000">
                <a:schemeClr val="bg2">
                  <a:lumMod val="50000"/>
                </a:schemeClr>
              </a:gs>
            </a:gsLst>
            <a:lin ang="5400000" scaled="1"/>
          </a:gradFill>
          <a:ln>
            <a:no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4" name="mid mask"/>
          <p:cNvSpPr/>
          <p:nvPr/>
        </p:nvSpPr>
        <p:spPr bwMode="auto">
          <a:xfrm rot="1552040">
            <a:off x="5107550" y="1182220"/>
            <a:ext cx="3015681" cy="1877510"/>
          </a:xfrm>
          <a:prstGeom prst="parallelogram">
            <a:avLst>
              <a:gd name="adj" fmla="val 79224"/>
            </a:avLst>
          </a:prstGeom>
          <a:gradFill>
            <a:gsLst>
              <a:gs pos="0">
                <a:schemeClr val="bg2">
                  <a:lumMod val="50000"/>
                  <a:alpha val="0"/>
                </a:schemeClr>
              </a:gs>
              <a:gs pos="100000">
                <a:schemeClr val="bg2">
                  <a:lumMod val="50000"/>
                </a:schemeClr>
              </a:gs>
            </a:gsLst>
            <a:lin ang="5400000" scaled="1"/>
          </a:gradFill>
          <a:ln>
            <a:no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5" name="left mask"/>
          <p:cNvSpPr/>
          <p:nvPr/>
        </p:nvSpPr>
        <p:spPr bwMode="auto">
          <a:xfrm rot="1552040">
            <a:off x="1462503" y="3894941"/>
            <a:ext cx="3015681" cy="1877510"/>
          </a:xfrm>
          <a:prstGeom prst="parallelogram">
            <a:avLst>
              <a:gd name="adj" fmla="val 79224"/>
            </a:avLst>
          </a:prstGeom>
          <a:gradFill>
            <a:gsLst>
              <a:gs pos="0">
                <a:schemeClr val="bg2">
                  <a:lumMod val="50000"/>
                  <a:alpha val="0"/>
                </a:schemeClr>
              </a:gs>
              <a:gs pos="100000">
                <a:schemeClr val="bg2">
                  <a:lumMod val="50000"/>
                </a:schemeClr>
              </a:gs>
            </a:gsLst>
            <a:lin ang="5400000" scaled="1"/>
          </a:gradFill>
          <a:ln>
            <a:no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0" name="Can 509"/>
          <p:cNvSpPr/>
          <p:nvPr/>
        </p:nvSpPr>
        <p:spPr bwMode="auto">
          <a:xfrm rot="16200000">
            <a:off x="6073496" y="2910274"/>
            <a:ext cx="143816" cy="4731131"/>
          </a:xfrm>
          <a:prstGeom prst="can">
            <a:avLst>
              <a:gd name="adj" fmla="val 0"/>
            </a:avLst>
          </a:prstGeom>
          <a:pattFill prst="ltHorz">
            <a:fgClr>
              <a:schemeClr val="tx2"/>
            </a:fgClr>
            <a:bgClr>
              <a:schemeClr val="accent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511" name="Can 510"/>
          <p:cNvSpPr/>
          <p:nvPr/>
        </p:nvSpPr>
        <p:spPr bwMode="auto">
          <a:xfrm rot="13294536">
            <a:off x="4402023" y="2422746"/>
            <a:ext cx="143816" cy="2059384"/>
          </a:xfrm>
          <a:prstGeom prst="can">
            <a:avLst>
              <a:gd name="adj" fmla="val 0"/>
            </a:avLst>
          </a:prstGeom>
          <a:pattFill prst="ltHorz">
            <a:fgClr>
              <a:schemeClr val="tx2"/>
            </a:fgClr>
            <a:bgClr>
              <a:schemeClr val="accent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34" name="CLoud"/>
          <p:cNvSpPr>
            <a:spLocks/>
          </p:cNvSpPr>
          <p:nvPr/>
        </p:nvSpPr>
        <p:spPr bwMode="auto">
          <a:xfrm>
            <a:off x="415335" y="166546"/>
            <a:ext cx="11393714" cy="6307676"/>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accent1">
              <a:lumMod val="20000"/>
              <a:lumOff val="80000"/>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035" name="Group 1034"/>
          <p:cNvGrpSpPr/>
          <p:nvPr/>
        </p:nvGrpSpPr>
        <p:grpSpPr>
          <a:xfrm>
            <a:off x="2744101" y="3325873"/>
            <a:ext cx="613353" cy="422268"/>
            <a:chOff x="1824939" y="3744973"/>
            <a:chExt cx="613353" cy="422268"/>
          </a:xfrm>
        </p:grpSpPr>
        <p:grpSp>
          <p:nvGrpSpPr>
            <p:cNvPr id="1036" name="Group 1035"/>
            <p:cNvGrpSpPr/>
            <p:nvPr/>
          </p:nvGrpSpPr>
          <p:grpSpPr>
            <a:xfrm>
              <a:off x="1824939" y="3744973"/>
              <a:ext cx="613353" cy="422268"/>
              <a:chOff x="1824939" y="3744973"/>
              <a:chExt cx="613353" cy="422268"/>
            </a:xfrm>
          </p:grpSpPr>
          <p:sp>
            <p:nvSpPr>
              <p:cNvPr id="1044" name="Parallelogram 1043"/>
              <p:cNvSpPr/>
              <p:nvPr/>
            </p:nvSpPr>
            <p:spPr bwMode="auto">
              <a:xfrm rot="20019349">
                <a:off x="1917723" y="3842524"/>
                <a:ext cx="203116" cy="123859"/>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45" name="Parallelogram 1044"/>
              <p:cNvSpPr/>
              <p:nvPr/>
            </p:nvSpPr>
            <p:spPr bwMode="auto">
              <a:xfrm rot="5400000">
                <a:off x="1796687" y="3846224"/>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46" name="Parallelogram 1045"/>
              <p:cNvSpPr/>
              <p:nvPr/>
            </p:nvSpPr>
            <p:spPr bwMode="auto">
              <a:xfrm rot="12464147">
                <a:off x="1850266" y="3744973"/>
                <a:ext cx="22104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47" name="Parallelogram 1046"/>
              <p:cNvSpPr/>
              <p:nvPr/>
            </p:nvSpPr>
            <p:spPr bwMode="auto">
              <a:xfrm rot="20019349">
                <a:off x="2077269" y="3922821"/>
                <a:ext cx="203116" cy="121870"/>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48" name="Parallelogram 1047"/>
              <p:cNvSpPr/>
              <p:nvPr/>
            </p:nvSpPr>
            <p:spPr bwMode="auto">
              <a:xfrm rot="5400000">
                <a:off x="1956674" y="3926418"/>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49" name="Parallelogram 1048"/>
              <p:cNvSpPr/>
              <p:nvPr/>
            </p:nvSpPr>
            <p:spPr bwMode="auto">
              <a:xfrm rot="20019349">
                <a:off x="2235176" y="4005943"/>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50" name="Parallelogram 1049"/>
              <p:cNvSpPr/>
              <p:nvPr/>
            </p:nvSpPr>
            <p:spPr bwMode="auto">
              <a:xfrm rot="5400000">
                <a:off x="2115716" y="4009274"/>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51" name="Parallelogram 1050"/>
              <p:cNvSpPr/>
              <p:nvPr/>
            </p:nvSpPr>
            <p:spPr bwMode="auto">
              <a:xfrm rot="12464147">
                <a:off x="2169249" y="3908212"/>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052" name="Group 1051"/>
              <p:cNvGrpSpPr/>
              <p:nvPr/>
            </p:nvGrpSpPr>
            <p:grpSpPr>
              <a:xfrm>
                <a:off x="1824939" y="3845469"/>
                <a:ext cx="461894" cy="282103"/>
                <a:chOff x="2031338" y="2385085"/>
                <a:chExt cx="1814577" cy="1108256"/>
              </a:xfrm>
            </p:grpSpPr>
            <p:pic>
              <p:nvPicPr>
                <p:cNvPr id="1054"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3" name="Parallelogram 1052"/>
              <p:cNvSpPr/>
              <p:nvPr/>
            </p:nvSpPr>
            <p:spPr bwMode="auto">
              <a:xfrm rot="12464147">
                <a:off x="2013396" y="3826741"/>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1037" name="Freeform 8"/>
            <p:cNvSpPr>
              <a:spLocks noEditPoints="1"/>
            </p:cNvSpPr>
            <p:nvPr/>
          </p:nvSpPr>
          <p:spPr bwMode="auto">
            <a:xfrm>
              <a:off x="1900887" y="3766649"/>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Freeform 8"/>
            <p:cNvSpPr>
              <a:spLocks noEditPoints="1"/>
            </p:cNvSpPr>
            <p:nvPr/>
          </p:nvSpPr>
          <p:spPr bwMode="auto">
            <a:xfrm>
              <a:off x="2219916" y="3929699"/>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39" name="Group 1038"/>
            <p:cNvGrpSpPr/>
            <p:nvPr/>
          </p:nvGrpSpPr>
          <p:grpSpPr>
            <a:xfrm>
              <a:off x="2059150" y="3857126"/>
              <a:ext cx="112078" cy="51478"/>
              <a:chOff x="5452189" y="4379523"/>
              <a:chExt cx="273051" cy="125413"/>
            </a:xfrm>
          </p:grpSpPr>
          <p:sp>
            <p:nvSpPr>
              <p:cNvPr id="104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57" name="Group 1056"/>
          <p:cNvGrpSpPr/>
          <p:nvPr/>
        </p:nvGrpSpPr>
        <p:grpSpPr>
          <a:xfrm>
            <a:off x="4778773" y="731486"/>
            <a:ext cx="1847497" cy="1103405"/>
            <a:chOff x="1668783" y="582125"/>
            <a:chExt cx="6679264" cy="3989144"/>
          </a:xfrm>
        </p:grpSpPr>
        <p:grpSp>
          <p:nvGrpSpPr>
            <p:cNvPr id="1058" name="Group 1057"/>
            <p:cNvGrpSpPr/>
            <p:nvPr/>
          </p:nvGrpSpPr>
          <p:grpSpPr>
            <a:xfrm>
              <a:off x="5329515" y="582125"/>
              <a:ext cx="1101832" cy="1017610"/>
              <a:chOff x="793666" y="4918486"/>
              <a:chExt cx="884240" cy="810380"/>
            </a:xfrm>
          </p:grpSpPr>
          <p:sp>
            <p:nvSpPr>
              <p:cNvPr id="1160" name="Parallelogram 115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1" name="Parallelogram 116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2" name="Parallelogram 116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059" name="Group 1058"/>
            <p:cNvGrpSpPr/>
            <p:nvPr/>
          </p:nvGrpSpPr>
          <p:grpSpPr>
            <a:xfrm>
              <a:off x="5947574" y="885451"/>
              <a:ext cx="1101832" cy="1017610"/>
              <a:chOff x="793666" y="4918486"/>
              <a:chExt cx="884240" cy="810380"/>
            </a:xfrm>
          </p:grpSpPr>
          <p:sp>
            <p:nvSpPr>
              <p:cNvPr id="1157" name="Parallelogram 115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8" name="Parallelogram 115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9" name="Parallelogram 115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060" name="Group 1059"/>
            <p:cNvGrpSpPr/>
            <p:nvPr/>
          </p:nvGrpSpPr>
          <p:grpSpPr>
            <a:xfrm>
              <a:off x="6601428" y="1240573"/>
              <a:ext cx="1101832" cy="1017610"/>
              <a:chOff x="793666" y="4918486"/>
              <a:chExt cx="884240" cy="810380"/>
            </a:xfrm>
          </p:grpSpPr>
          <p:sp>
            <p:nvSpPr>
              <p:cNvPr id="1154" name="Parallelogram 115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5" name="Parallelogram 115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6" name="Parallelogram 115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061" name="Group 1060"/>
            <p:cNvGrpSpPr/>
            <p:nvPr/>
          </p:nvGrpSpPr>
          <p:grpSpPr>
            <a:xfrm>
              <a:off x="7246215" y="1581789"/>
              <a:ext cx="1101832" cy="1017610"/>
              <a:chOff x="793666" y="4918486"/>
              <a:chExt cx="884240" cy="810380"/>
            </a:xfrm>
          </p:grpSpPr>
          <p:sp>
            <p:nvSpPr>
              <p:cNvPr id="1151" name="Parallelogram 115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2" name="Parallelogram 115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53" name="Parallelogram 115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1062" name="Parallelogram 1061"/>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3" name="Parallelogram 1062"/>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4" name="Parallelogram 1063"/>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5" name="Parallelogram 1064"/>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6" name="Parallelogram 1065"/>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7" name="Parallelogram 1066"/>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8" name="Parallelogram 1067"/>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69" name="Parallelogram 1068"/>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0" name="Parallelogram 1069"/>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1" name="Parallelogram 1070"/>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2" name="Parallelogram 1071"/>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3" name="Parallelogram 1072"/>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074" name="Group 1073"/>
            <p:cNvGrpSpPr/>
            <p:nvPr/>
          </p:nvGrpSpPr>
          <p:grpSpPr>
            <a:xfrm>
              <a:off x="3652654" y="1667205"/>
              <a:ext cx="2487134" cy="1476894"/>
              <a:chOff x="3652654" y="1667205"/>
              <a:chExt cx="2487134" cy="1476894"/>
            </a:xfrm>
          </p:grpSpPr>
          <p:pic>
            <p:nvPicPr>
              <p:cNvPr id="1147"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63525" y="2669436"/>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22308" y="2328222"/>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75622" y="199717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2654" y="166720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5" name="Group 1074"/>
            <p:cNvGrpSpPr/>
            <p:nvPr/>
          </p:nvGrpSpPr>
          <p:grpSpPr>
            <a:xfrm>
              <a:off x="5316714" y="986101"/>
              <a:ext cx="2391786" cy="1462548"/>
              <a:chOff x="5316714" y="986101"/>
              <a:chExt cx="2391786" cy="1462548"/>
            </a:xfrm>
          </p:grpSpPr>
          <p:pic>
            <p:nvPicPr>
              <p:cNvPr id="1143"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4"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5"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6" name="Parallelogram 1075"/>
            <p:cNvSpPr/>
            <p:nvPr/>
          </p:nvSpPr>
          <p:spPr bwMode="auto">
            <a:xfrm rot="20019349">
              <a:off x="2033289" y="2616949"/>
              <a:ext cx="797951" cy="486588"/>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7" name="Parallelogram 1076"/>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8" name="Parallelogram 1077"/>
            <p:cNvSpPr/>
            <p:nvPr/>
          </p:nvSpPr>
          <p:spPr bwMode="auto">
            <a:xfrm rot="12464147">
              <a:off x="1768281" y="2233717"/>
              <a:ext cx="868382"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79" name="Parallelogram 1078"/>
            <p:cNvSpPr/>
            <p:nvPr/>
          </p:nvSpPr>
          <p:spPr bwMode="auto">
            <a:xfrm rot="20019349">
              <a:off x="2660073" y="2932400"/>
              <a:ext cx="797951" cy="478772"/>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0" name="Parallelogram 1079"/>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1" name="Parallelogram 1080"/>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2" name="Parallelogram 1081"/>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3" name="Parallelogram 1082"/>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4" name="Parallelogram 1083"/>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5" name="Parallelogram 1084"/>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6" name="Parallelogram 1085"/>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7" name="Parallelogram 1086"/>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8" name="Parallelogram 1087"/>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89" name="Parallelogram 1088"/>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090" name="Group 1089"/>
            <p:cNvGrpSpPr/>
            <p:nvPr/>
          </p:nvGrpSpPr>
          <p:grpSpPr>
            <a:xfrm>
              <a:off x="1668783" y="2628520"/>
              <a:ext cx="3102157" cy="1772971"/>
              <a:chOff x="2031338" y="2385085"/>
              <a:chExt cx="3102157" cy="1772971"/>
            </a:xfrm>
          </p:grpSpPr>
          <p:pic>
            <p:nvPicPr>
              <p:cNvPr id="1138"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1399" y="335209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9"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61995" y="36897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1"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2"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1" name="Parallelogram 1090"/>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092" name="Group 1091"/>
            <p:cNvGrpSpPr/>
            <p:nvPr/>
          </p:nvGrpSpPr>
          <p:grpSpPr>
            <a:xfrm>
              <a:off x="1967148" y="706938"/>
              <a:ext cx="5964965" cy="3174427"/>
              <a:chOff x="1967148" y="706938"/>
              <a:chExt cx="5964965" cy="3174427"/>
            </a:xfrm>
          </p:grpSpPr>
          <p:grpSp>
            <p:nvGrpSpPr>
              <p:cNvPr id="1093" name="Group 1092"/>
              <p:cNvGrpSpPr/>
              <p:nvPr/>
            </p:nvGrpSpPr>
            <p:grpSpPr>
              <a:xfrm>
                <a:off x="5566672" y="706938"/>
                <a:ext cx="440304" cy="202234"/>
                <a:chOff x="5452189" y="4379523"/>
                <a:chExt cx="273051" cy="125413"/>
              </a:xfrm>
            </p:grpSpPr>
            <p:sp>
              <p:nvSpPr>
                <p:cNvPr id="113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4" name="Group 1093"/>
              <p:cNvGrpSpPr/>
              <p:nvPr/>
            </p:nvGrpSpPr>
            <p:grpSpPr>
              <a:xfrm>
                <a:off x="6172024" y="1012213"/>
                <a:ext cx="440304" cy="202234"/>
                <a:chOff x="5452189" y="4379523"/>
                <a:chExt cx="273051" cy="125413"/>
              </a:xfrm>
            </p:grpSpPr>
            <p:sp>
              <p:nvSpPr>
                <p:cNvPr id="113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5" name="Group 1094"/>
              <p:cNvGrpSpPr/>
              <p:nvPr/>
            </p:nvGrpSpPr>
            <p:grpSpPr>
              <a:xfrm>
                <a:off x="6847022" y="1373426"/>
                <a:ext cx="440304" cy="202234"/>
                <a:chOff x="5452189" y="4379523"/>
                <a:chExt cx="273051" cy="125413"/>
              </a:xfrm>
            </p:grpSpPr>
            <p:sp>
              <p:nvSpPr>
                <p:cNvPr id="112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6" name="Group 1095"/>
              <p:cNvGrpSpPr/>
              <p:nvPr/>
            </p:nvGrpSpPr>
            <p:grpSpPr>
              <a:xfrm>
                <a:off x="7491809" y="1714642"/>
                <a:ext cx="440304" cy="202234"/>
                <a:chOff x="5452189" y="4379523"/>
                <a:chExt cx="273051" cy="125413"/>
              </a:xfrm>
            </p:grpSpPr>
            <p:sp>
              <p:nvSpPr>
                <p:cNvPr id="112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7" name="Group 1096"/>
              <p:cNvGrpSpPr/>
              <p:nvPr/>
            </p:nvGrpSpPr>
            <p:grpSpPr>
              <a:xfrm>
                <a:off x="3952904" y="1402405"/>
                <a:ext cx="440304" cy="202234"/>
                <a:chOff x="5452189" y="4379523"/>
                <a:chExt cx="273051" cy="125413"/>
              </a:xfrm>
            </p:grpSpPr>
            <p:sp>
              <p:nvSpPr>
                <p:cNvPr id="111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8"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99" name="Group 1098"/>
              <p:cNvGrpSpPr/>
              <p:nvPr/>
            </p:nvGrpSpPr>
            <p:grpSpPr>
              <a:xfrm>
                <a:off x="5233254" y="2068893"/>
                <a:ext cx="440304" cy="202234"/>
                <a:chOff x="5452189" y="4379523"/>
                <a:chExt cx="273051" cy="125413"/>
              </a:xfrm>
            </p:grpSpPr>
            <p:sp>
              <p:nvSpPr>
                <p:cNvPr id="111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0"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1"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03" name="Group 1102"/>
              <p:cNvGrpSpPr/>
              <p:nvPr/>
            </p:nvGrpSpPr>
            <p:grpSpPr>
              <a:xfrm>
                <a:off x="3869242" y="3340803"/>
                <a:ext cx="440304" cy="202234"/>
                <a:chOff x="5452189" y="4379523"/>
                <a:chExt cx="273051" cy="125413"/>
              </a:xfrm>
            </p:grpSpPr>
            <p:sp>
              <p:nvSpPr>
                <p:cNvPr id="111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4"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05" name="Group 1104"/>
              <p:cNvGrpSpPr/>
              <p:nvPr/>
            </p:nvGrpSpPr>
            <p:grpSpPr>
              <a:xfrm>
                <a:off x="2588892" y="2674315"/>
                <a:ext cx="440304" cy="202234"/>
                <a:chOff x="5452189" y="4379523"/>
                <a:chExt cx="273051" cy="125413"/>
              </a:xfrm>
            </p:grpSpPr>
            <p:sp>
              <p:nvSpPr>
                <p:cNvPr id="110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163" name="Group 1162"/>
          <p:cNvGrpSpPr/>
          <p:nvPr/>
        </p:nvGrpSpPr>
        <p:grpSpPr>
          <a:xfrm>
            <a:off x="5674124" y="1653663"/>
            <a:ext cx="321088" cy="281473"/>
            <a:chOff x="8857787" y="2398226"/>
            <a:chExt cx="321088" cy="281473"/>
          </a:xfrm>
        </p:grpSpPr>
        <p:sp>
          <p:nvSpPr>
            <p:cNvPr id="1164" name="Parallelogram 1163"/>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5" name="Parallelogram 1164"/>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66" name="Parallelogram 1165"/>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167"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8"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9"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1"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72" name="Group 1171"/>
          <p:cNvGrpSpPr/>
          <p:nvPr/>
        </p:nvGrpSpPr>
        <p:grpSpPr>
          <a:xfrm>
            <a:off x="5864432" y="1747723"/>
            <a:ext cx="323854" cy="281473"/>
            <a:chOff x="8675654" y="2303624"/>
            <a:chExt cx="323854" cy="281473"/>
          </a:xfrm>
        </p:grpSpPr>
        <p:sp>
          <p:nvSpPr>
            <p:cNvPr id="1173" name="Parallelogram 1172"/>
            <p:cNvSpPr/>
            <p:nvPr/>
          </p:nvSpPr>
          <p:spPr bwMode="auto">
            <a:xfrm rot="20019349">
              <a:off x="8778793" y="2409823"/>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74" name="Parallelogram 1173"/>
            <p:cNvSpPr/>
            <p:nvPr/>
          </p:nvSpPr>
          <p:spPr bwMode="auto">
            <a:xfrm rot="5400000">
              <a:off x="8648982" y="2413443"/>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75" name="Parallelogram 1174"/>
            <p:cNvSpPr/>
            <p:nvPr/>
          </p:nvSpPr>
          <p:spPr bwMode="auto">
            <a:xfrm rot="12464147">
              <a:off x="8707153" y="2303624"/>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176"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75654" y="2408601"/>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 name="Freeform 8"/>
            <p:cNvSpPr>
              <a:spLocks noEditPoints="1"/>
            </p:cNvSpPr>
            <p:nvPr/>
          </p:nvSpPr>
          <p:spPr bwMode="auto">
            <a:xfrm>
              <a:off x="8763394" y="2324339"/>
              <a:ext cx="125347" cy="69930"/>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78" name="Group 1177"/>
          <p:cNvGrpSpPr/>
          <p:nvPr/>
        </p:nvGrpSpPr>
        <p:grpSpPr>
          <a:xfrm>
            <a:off x="6057505" y="1841783"/>
            <a:ext cx="321088" cy="281473"/>
            <a:chOff x="8857787" y="2398226"/>
            <a:chExt cx="321088" cy="281473"/>
          </a:xfrm>
        </p:grpSpPr>
        <p:sp>
          <p:nvSpPr>
            <p:cNvPr id="1179" name="Parallelogram 1178"/>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80" name="Parallelogram 1179"/>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81" name="Parallelogram 1180"/>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182"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3"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87" name="Group 1186"/>
          <p:cNvGrpSpPr/>
          <p:nvPr/>
        </p:nvGrpSpPr>
        <p:grpSpPr>
          <a:xfrm>
            <a:off x="8329919" y="3407557"/>
            <a:ext cx="1847497" cy="1103405"/>
            <a:chOff x="1668783" y="582125"/>
            <a:chExt cx="6679264" cy="3989144"/>
          </a:xfrm>
        </p:grpSpPr>
        <p:grpSp>
          <p:nvGrpSpPr>
            <p:cNvPr id="1188" name="Group 1187"/>
            <p:cNvGrpSpPr/>
            <p:nvPr/>
          </p:nvGrpSpPr>
          <p:grpSpPr>
            <a:xfrm>
              <a:off x="5329515" y="582125"/>
              <a:ext cx="1101832" cy="1017610"/>
              <a:chOff x="793666" y="4918486"/>
              <a:chExt cx="884240" cy="810380"/>
            </a:xfrm>
          </p:grpSpPr>
          <p:sp>
            <p:nvSpPr>
              <p:cNvPr id="1290" name="Parallelogram 1289"/>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91" name="Parallelogram 1290"/>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92" name="Parallelogram 1291"/>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189" name="Group 1188"/>
            <p:cNvGrpSpPr/>
            <p:nvPr/>
          </p:nvGrpSpPr>
          <p:grpSpPr>
            <a:xfrm>
              <a:off x="5947574" y="885451"/>
              <a:ext cx="1101832" cy="1017610"/>
              <a:chOff x="793666" y="4918486"/>
              <a:chExt cx="884240" cy="810380"/>
            </a:xfrm>
          </p:grpSpPr>
          <p:sp>
            <p:nvSpPr>
              <p:cNvPr id="1287" name="Parallelogram 128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88" name="Parallelogram 128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89" name="Parallelogram 128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190" name="Group 1189"/>
            <p:cNvGrpSpPr/>
            <p:nvPr/>
          </p:nvGrpSpPr>
          <p:grpSpPr>
            <a:xfrm>
              <a:off x="6601428" y="1240573"/>
              <a:ext cx="1101832" cy="1017610"/>
              <a:chOff x="793666" y="4918486"/>
              <a:chExt cx="884240" cy="810380"/>
            </a:xfrm>
          </p:grpSpPr>
          <p:sp>
            <p:nvSpPr>
              <p:cNvPr id="1284" name="Parallelogram 128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85" name="Parallelogram 128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86" name="Parallelogram 128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191" name="Group 1190"/>
            <p:cNvGrpSpPr/>
            <p:nvPr/>
          </p:nvGrpSpPr>
          <p:grpSpPr>
            <a:xfrm>
              <a:off x="7246215" y="1581789"/>
              <a:ext cx="1101832" cy="1017610"/>
              <a:chOff x="793666" y="4918486"/>
              <a:chExt cx="884240" cy="810380"/>
            </a:xfrm>
          </p:grpSpPr>
          <p:sp>
            <p:nvSpPr>
              <p:cNvPr id="1281" name="Parallelogram 128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82" name="Parallelogram 128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83" name="Parallelogram 128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1192" name="Parallelogram 1191"/>
            <p:cNvSpPr/>
            <p:nvPr/>
          </p:nvSpPr>
          <p:spPr bwMode="auto">
            <a:xfrm rot="20019349">
              <a:off x="4019628" y="1661533"/>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3" name="Parallelogram 1192"/>
            <p:cNvSpPr/>
            <p:nvPr/>
          </p:nvSpPr>
          <p:spPr bwMode="auto">
            <a:xfrm rot="5400000">
              <a:off x="3550323" y="167462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4" name="Parallelogram 1193"/>
            <p:cNvSpPr/>
            <p:nvPr/>
          </p:nvSpPr>
          <p:spPr bwMode="auto">
            <a:xfrm rot="12464147">
              <a:off x="3760629" y="1277592"/>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5" name="Parallelogram 1194"/>
            <p:cNvSpPr/>
            <p:nvPr/>
          </p:nvSpPr>
          <p:spPr bwMode="auto">
            <a:xfrm rot="20019349">
              <a:off x="4644432" y="198704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6" name="Parallelogram 1195"/>
            <p:cNvSpPr/>
            <p:nvPr/>
          </p:nvSpPr>
          <p:spPr bwMode="auto">
            <a:xfrm rot="5400000">
              <a:off x="4175127" y="200012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7" name="Parallelogram 1196"/>
            <p:cNvSpPr/>
            <p:nvPr/>
          </p:nvSpPr>
          <p:spPr bwMode="auto">
            <a:xfrm rot="12464147">
              <a:off x="4385433" y="160309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8" name="Parallelogram 1197"/>
            <p:cNvSpPr/>
            <p:nvPr/>
          </p:nvSpPr>
          <p:spPr bwMode="auto">
            <a:xfrm rot="20019349">
              <a:off x="5291541" y="231998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199" name="Parallelogram 1198"/>
            <p:cNvSpPr/>
            <p:nvPr/>
          </p:nvSpPr>
          <p:spPr bwMode="auto">
            <a:xfrm rot="5400000">
              <a:off x="4822236" y="233306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0" name="Parallelogram 1199"/>
            <p:cNvSpPr/>
            <p:nvPr/>
          </p:nvSpPr>
          <p:spPr bwMode="auto">
            <a:xfrm rot="12464147">
              <a:off x="5032542" y="193604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1" name="Parallelogram 1200"/>
            <p:cNvSpPr/>
            <p:nvPr/>
          </p:nvSpPr>
          <p:spPr bwMode="auto">
            <a:xfrm rot="20019349">
              <a:off x="5936329" y="266568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2" name="Parallelogram 1201"/>
            <p:cNvSpPr/>
            <p:nvPr/>
          </p:nvSpPr>
          <p:spPr bwMode="auto">
            <a:xfrm rot="5400000">
              <a:off x="5467024" y="267877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3" name="Parallelogram 1202"/>
            <p:cNvSpPr/>
            <p:nvPr/>
          </p:nvSpPr>
          <p:spPr bwMode="auto">
            <a:xfrm rot="12464147">
              <a:off x="5677330" y="228174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204" name="Group 1203"/>
            <p:cNvGrpSpPr/>
            <p:nvPr/>
          </p:nvGrpSpPr>
          <p:grpSpPr>
            <a:xfrm>
              <a:off x="3652654" y="1667205"/>
              <a:ext cx="2487134" cy="1476894"/>
              <a:chOff x="3652654" y="1667205"/>
              <a:chExt cx="2487134" cy="1476894"/>
            </a:xfrm>
          </p:grpSpPr>
          <p:pic>
            <p:nvPicPr>
              <p:cNvPr id="1277"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63525" y="2669436"/>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8"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22308" y="2328222"/>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9"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75622" y="1997177"/>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2654" y="1667205"/>
                <a:ext cx="576263" cy="47466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5" name="Group 1204"/>
            <p:cNvGrpSpPr/>
            <p:nvPr/>
          </p:nvGrpSpPr>
          <p:grpSpPr>
            <a:xfrm>
              <a:off x="5316714" y="986101"/>
              <a:ext cx="2391786" cy="1462548"/>
              <a:chOff x="5316714" y="986101"/>
              <a:chExt cx="2391786" cy="1462548"/>
            </a:xfrm>
          </p:grpSpPr>
          <p:pic>
            <p:nvPicPr>
              <p:cNvPr id="1273"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4"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5"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6"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06" name="Parallelogram 1205"/>
            <p:cNvSpPr/>
            <p:nvPr/>
          </p:nvSpPr>
          <p:spPr bwMode="auto">
            <a:xfrm rot="20019349">
              <a:off x="2033289" y="2616949"/>
              <a:ext cx="797951" cy="486588"/>
            </a:xfrm>
            <a:prstGeom prst="parallelogram">
              <a:avLst>
                <a:gd name="adj" fmla="val 47893"/>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7" name="Parallelogram 1206"/>
            <p:cNvSpPr/>
            <p:nvPr/>
          </p:nvSpPr>
          <p:spPr bwMode="auto">
            <a:xfrm rot="5400000">
              <a:off x="1557792" y="2631485"/>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8" name="Parallelogram 1207"/>
            <p:cNvSpPr/>
            <p:nvPr/>
          </p:nvSpPr>
          <p:spPr bwMode="auto">
            <a:xfrm rot="12464147">
              <a:off x="1768281" y="2233717"/>
              <a:ext cx="868382"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09" name="Parallelogram 1208"/>
            <p:cNvSpPr/>
            <p:nvPr/>
          </p:nvSpPr>
          <p:spPr bwMode="auto">
            <a:xfrm rot="20019349">
              <a:off x="2660073" y="2932400"/>
              <a:ext cx="797951" cy="478772"/>
            </a:xfrm>
            <a:prstGeom prst="parallelogram">
              <a:avLst>
                <a:gd name="adj" fmla="val 500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0" name="Parallelogram 1209"/>
            <p:cNvSpPr/>
            <p:nvPr/>
          </p:nvSpPr>
          <p:spPr bwMode="auto">
            <a:xfrm rot="5400000">
              <a:off x="2186311" y="2946530"/>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1" name="Parallelogram 1210"/>
            <p:cNvSpPr/>
            <p:nvPr/>
          </p:nvSpPr>
          <p:spPr bwMode="auto">
            <a:xfrm rot="20019349">
              <a:off x="3280420" y="3258950"/>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2" name="Parallelogram 1211"/>
            <p:cNvSpPr/>
            <p:nvPr/>
          </p:nvSpPr>
          <p:spPr bwMode="auto">
            <a:xfrm rot="5400000">
              <a:off x="2811115" y="3272037"/>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3" name="Parallelogram 1212"/>
            <p:cNvSpPr/>
            <p:nvPr/>
          </p:nvSpPr>
          <p:spPr bwMode="auto">
            <a:xfrm rot="12464147">
              <a:off x="3021421" y="2875009"/>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4" name="Parallelogram 1213"/>
            <p:cNvSpPr/>
            <p:nvPr/>
          </p:nvSpPr>
          <p:spPr bwMode="auto">
            <a:xfrm rot="20019349">
              <a:off x="3927529" y="3591891"/>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5" name="Parallelogram 1214"/>
            <p:cNvSpPr/>
            <p:nvPr/>
          </p:nvSpPr>
          <p:spPr bwMode="auto">
            <a:xfrm rot="5400000">
              <a:off x="3458224" y="3604978"/>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6" name="Parallelogram 1215"/>
            <p:cNvSpPr/>
            <p:nvPr/>
          </p:nvSpPr>
          <p:spPr bwMode="auto">
            <a:xfrm rot="12464147">
              <a:off x="3668530" y="3207950"/>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7" name="Parallelogram 1216"/>
            <p:cNvSpPr/>
            <p:nvPr/>
          </p:nvSpPr>
          <p:spPr bwMode="auto">
            <a:xfrm rot="20019349">
              <a:off x="4572317" y="3937599"/>
              <a:ext cx="797951" cy="45868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8" name="Parallelogram 1217"/>
            <p:cNvSpPr/>
            <p:nvPr/>
          </p:nvSpPr>
          <p:spPr bwMode="auto">
            <a:xfrm rot="5400000">
              <a:off x="4103012" y="3950686"/>
              <a:ext cx="786006" cy="4551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19" name="Parallelogram 1218"/>
            <p:cNvSpPr/>
            <p:nvPr/>
          </p:nvSpPr>
          <p:spPr bwMode="auto">
            <a:xfrm rot="12464147">
              <a:off x="4313318" y="3553658"/>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220" name="Group 1219"/>
            <p:cNvGrpSpPr/>
            <p:nvPr/>
          </p:nvGrpSpPr>
          <p:grpSpPr>
            <a:xfrm>
              <a:off x="1668783" y="2628520"/>
              <a:ext cx="3102157" cy="1772971"/>
              <a:chOff x="2031338" y="2385085"/>
              <a:chExt cx="3102157" cy="1772971"/>
            </a:xfrm>
          </p:grpSpPr>
          <p:pic>
            <p:nvPicPr>
              <p:cNvPr id="1268"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1399" y="335209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61995" y="368974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4415" y="3025028"/>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50422" y="2681923"/>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2"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1338" y="2385085"/>
                <a:ext cx="571500" cy="468313"/>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1" name="Parallelogram 1220"/>
            <p:cNvSpPr/>
            <p:nvPr/>
          </p:nvSpPr>
          <p:spPr bwMode="auto">
            <a:xfrm rot="12464147">
              <a:off x="2409146" y="2554947"/>
              <a:ext cx="871563" cy="45868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1222" name="Group 1221"/>
            <p:cNvGrpSpPr/>
            <p:nvPr/>
          </p:nvGrpSpPr>
          <p:grpSpPr>
            <a:xfrm>
              <a:off x="1967148" y="706938"/>
              <a:ext cx="5964965" cy="3174427"/>
              <a:chOff x="1967148" y="706938"/>
              <a:chExt cx="5964965" cy="3174427"/>
            </a:xfrm>
          </p:grpSpPr>
          <p:grpSp>
            <p:nvGrpSpPr>
              <p:cNvPr id="1223" name="Group 1222"/>
              <p:cNvGrpSpPr/>
              <p:nvPr/>
            </p:nvGrpSpPr>
            <p:grpSpPr>
              <a:xfrm>
                <a:off x="5566672" y="706938"/>
                <a:ext cx="440304" cy="202234"/>
                <a:chOff x="5452189" y="4379523"/>
                <a:chExt cx="273051" cy="125413"/>
              </a:xfrm>
            </p:grpSpPr>
            <p:sp>
              <p:nvSpPr>
                <p:cNvPr id="126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24" name="Group 1223"/>
              <p:cNvGrpSpPr/>
              <p:nvPr/>
            </p:nvGrpSpPr>
            <p:grpSpPr>
              <a:xfrm>
                <a:off x="6172024" y="1012213"/>
                <a:ext cx="440304" cy="202234"/>
                <a:chOff x="5452189" y="4379523"/>
                <a:chExt cx="273051" cy="125413"/>
              </a:xfrm>
            </p:grpSpPr>
            <p:sp>
              <p:nvSpPr>
                <p:cNvPr id="126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25" name="Group 1224"/>
              <p:cNvGrpSpPr/>
              <p:nvPr/>
            </p:nvGrpSpPr>
            <p:grpSpPr>
              <a:xfrm>
                <a:off x="6847022" y="1373426"/>
                <a:ext cx="440304" cy="202234"/>
                <a:chOff x="5452189" y="4379523"/>
                <a:chExt cx="273051" cy="125413"/>
              </a:xfrm>
            </p:grpSpPr>
            <p:sp>
              <p:nvSpPr>
                <p:cNvPr id="125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26" name="Group 1225"/>
              <p:cNvGrpSpPr/>
              <p:nvPr/>
            </p:nvGrpSpPr>
            <p:grpSpPr>
              <a:xfrm>
                <a:off x="7491809" y="1714642"/>
                <a:ext cx="440304" cy="202234"/>
                <a:chOff x="5452189" y="4379523"/>
                <a:chExt cx="273051" cy="125413"/>
              </a:xfrm>
            </p:grpSpPr>
            <p:sp>
              <p:nvSpPr>
                <p:cNvPr id="1252"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3"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4"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5"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27" name="Group 1226"/>
              <p:cNvGrpSpPr/>
              <p:nvPr/>
            </p:nvGrpSpPr>
            <p:grpSpPr>
              <a:xfrm>
                <a:off x="3952904" y="1402405"/>
                <a:ext cx="440304" cy="202234"/>
                <a:chOff x="5452189" y="4379523"/>
                <a:chExt cx="273051" cy="125413"/>
              </a:xfrm>
            </p:grpSpPr>
            <p:sp>
              <p:nvSpPr>
                <p:cNvPr id="1248"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9"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0"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1"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28" name="Freeform 8"/>
              <p:cNvSpPr>
                <a:spLocks noEditPoints="1"/>
              </p:cNvSpPr>
              <p:nvPr/>
            </p:nvSpPr>
            <p:spPr bwMode="auto">
              <a:xfrm>
                <a:off x="4584483" y="168751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29" name="Group 1228"/>
              <p:cNvGrpSpPr/>
              <p:nvPr/>
            </p:nvGrpSpPr>
            <p:grpSpPr>
              <a:xfrm>
                <a:off x="5233254" y="2068893"/>
                <a:ext cx="440304" cy="202234"/>
                <a:chOff x="5452189" y="4379523"/>
                <a:chExt cx="273051" cy="125413"/>
              </a:xfrm>
            </p:grpSpPr>
            <p:sp>
              <p:nvSpPr>
                <p:cNvPr id="1244"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5"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6"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7"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30" name="Freeform 8"/>
              <p:cNvSpPr>
                <a:spLocks noEditPoints="1"/>
              </p:cNvSpPr>
              <p:nvPr/>
            </p:nvSpPr>
            <p:spPr bwMode="auto">
              <a:xfrm>
                <a:off x="5880659" y="235663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1" name="Freeform 8"/>
              <p:cNvSpPr>
                <a:spLocks noEditPoints="1"/>
              </p:cNvSpPr>
              <p:nvPr/>
            </p:nvSpPr>
            <p:spPr bwMode="auto">
              <a:xfrm>
                <a:off x="1967148" y="2318868"/>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2" name="Freeform 8"/>
              <p:cNvSpPr>
                <a:spLocks noEditPoints="1"/>
              </p:cNvSpPr>
              <p:nvPr/>
            </p:nvSpPr>
            <p:spPr bwMode="auto">
              <a:xfrm>
                <a:off x="3220471" y="2959420"/>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33" name="Group 1232"/>
              <p:cNvGrpSpPr/>
              <p:nvPr/>
            </p:nvGrpSpPr>
            <p:grpSpPr>
              <a:xfrm>
                <a:off x="3869242" y="3340803"/>
                <a:ext cx="440304" cy="202234"/>
                <a:chOff x="5452189" y="4379523"/>
                <a:chExt cx="273051" cy="125413"/>
              </a:xfrm>
            </p:grpSpPr>
            <p:sp>
              <p:nvSpPr>
                <p:cNvPr id="1240"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1"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34" name="Freeform 8"/>
              <p:cNvSpPr>
                <a:spLocks noEditPoints="1"/>
              </p:cNvSpPr>
              <p:nvPr/>
            </p:nvSpPr>
            <p:spPr bwMode="auto">
              <a:xfrm>
                <a:off x="4516647" y="3628547"/>
                <a:ext cx="453166" cy="252818"/>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35" name="Group 1234"/>
              <p:cNvGrpSpPr/>
              <p:nvPr/>
            </p:nvGrpSpPr>
            <p:grpSpPr>
              <a:xfrm>
                <a:off x="2588892" y="2674315"/>
                <a:ext cx="440304" cy="202234"/>
                <a:chOff x="5452189" y="4379523"/>
                <a:chExt cx="273051" cy="125413"/>
              </a:xfrm>
            </p:grpSpPr>
            <p:sp>
              <p:nvSpPr>
                <p:cNvPr id="1236"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7"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8"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293" name="Group 1292"/>
          <p:cNvGrpSpPr/>
          <p:nvPr/>
        </p:nvGrpSpPr>
        <p:grpSpPr>
          <a:xfrm>
            <a:off x="9220507" y="4327352"/>
            <a:ext cx="321088" cy="281473"/>
            <a:chOff x="8857787" y="2398226"/>
            <a:chExt cx="321088" cy="281473"/>
          </a:xfrm>
        </p:grpSpPr>
        <p:sp>
          <p:nvSpPr>
            <p:cNvPr id="1294" name="Parallelogram 1293"/>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95" name="Parallelogram 1294"/>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96" name="Parallelogram 1295"/>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297"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8"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9"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1"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02" name="Group 1301"/>
          <p:cNvGrpSpPr/>
          <p:nvPr/>
        </p:nvGrpSpPr>
        <p:grpSpPr>
          <a:xfrm>
            <a:off x="9410815" y="4421412"/>
            <a:ext cx="323854" cy="281473"/>
            <a:chOff x="8675654" y="2303624"/>
            <a:chExt cx="323854" cy="281473"/>
          </a:xfrm>
        </p:grpSpPr>
        <p:sp>
          <p:nvSpPr>
            <p:cNvPr id="1303" name="Parallelogram 1302"/>
            <p:cNvSpPr/>
            <p:nvPr/>
          </p:nvSpPr>
          <p:spPr bwMode="auto">
            <a:xfrm rot="20019349">
              <a:off x="8778793" y="2409823"/>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04" name="Parallelogram 1303"/>
            <p:cNvSpPr/>
            <p:nvPr/>
          </p:nvSpPr>
          <p:spPr bwMode="auto">
            <a:xfrm rot="5400000">
              <a:off x="8648982" y="2413443"/>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05" name="Parallelogram 1304"/>
            <p:cNvSpPr/>
            <p:nvPr/>
          </p:nvSpPr>
          <p:spPr bwMode="auto">
            <a:xfrm rot="12464147">
              <a:off x="8707153" y="2303624"/>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306"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75654" y="2408601"/>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Freeform 8"/>
            <p:cNvSpPr>
              <a:spLocks noEditPoints="1"/>
            </p:cNvSpPr>
            <p:nvPr/>
          </p:nvSpPr>
          <p:spPr bwMode="auto">
            <a:xfrm>
              <a:off x="8763394" y="2324339"/>
              <a:ext cx="125347" cy="69930"/>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08" name="Group 1307"/>
          <p:cNvGrpSpPr/>
          <p:nvPr/>
        </p:nvGrpSpPr>
        <p:grpSpPr>
          <a:xfrm>
            <a:off x="9603888" y="4515472"/>
            <a:ext cx="321088" cy="281473"/>
            <a:chOff x="8857787" y="2398226"/>
            <a:chExt cx="321088" cy="281473"/>
          </a:xfrm>
        </p:grpSpPr>
        <p:sp>
          <p:nvSpPr>
            <p:cNvPr id="1309" name="Parallelogram 1308"/>
            <p:cNvSpPr/>
            <p:nvPr/>
          </p:nvSpPr>
          <p:spPr bwMode="auto">
            <a:xfrm rot="20019349">
              <a:off x="8958160" y="2504425"/>
              <a:ext cx="220715" cy="126872"/>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10" name="Parallelogram 1309"/>
            <p:cNvSpPr/>
            <p:nvPr/>
          </p:nvSpPr>
          <p:spPr bwMode="auto">
            <a:xfrm rot="5400000">
              <a:off x="8828350" y="2508045"/>
              <a:ext cx="217411" cy="125898"/>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11" name="Parallelogram 1310"/>
            <p:cNvSpPr/>
            <p:nvPr/>
          </p:nvSpPr>
          <p:spPr bwMode="auto">
            <a:xfrm rot="12464147">
              <a:off x="8886521" y="2398226"/>
              <a:ext cx="241076" cy="126872"/>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312"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57787" y="2505459"/>
              <a:ext cx="158078" cy="129536"/>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3" name="Freeform 12"/>
            <p:cNvSpPr>
              <a:spLocks/>
            </p:cNvSpPr>
            <p:nvPr/>
          </p:nvSpPr>
          <p:spPr bwMode="auto">
            <a:xfrm>
              <a:off x="8992127" y="2433289"/>
              <a:ext cx="65851" cy="26907"/>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4" name="Freeform 14"/>
            <p:cNvSpPr>
              <a:spLocks/>
            </p:cNvSpPr>
            <p:nvPr/>
          </p:nvSpPr>
          <p:spPr bwMode="auto">
            <a:xfrm>
              <a:off x="8938313" y="2436829"/>
              <a:ext cx="50273" cy="21950"/>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5" name="Freeform 16"/>
            <p:cNvSpPr>
              <a:spLocks/>
            </p:cNvSpPr>
            <p:nvPr/>
          </p:nvSpPr>
          <p:spPr bwMode="auto">
            <a:xfrm>
              <a:off x="8990711" y="2460196"/>
              <a:ext cx="65851" cy="29031"/>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6" name="Freeform 18"/>
            <p:cNvSpPr>
              <a:spLocks/>
            </p:cNvSpPr>
            <p:nvPr/>
          </p:nvSpPr>
          <p:spPr bwMode="auto">
            <a:xfrm>
              <a:off x="8936189" y="2458780"/>
              <a:ext cx="50981" cy="24074"/>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17" name="backend"/>
          <p:cNvGrpSpPr/>
          <p:nvPr/>
        </p:nvGrpSpPr>
        <p:grpSpPr>
          <a:xfrm>
            <a:off x="1953408" y="3743666"/>
            <a:ext cx="771616" cy="513490"/>
            <a:chOff x="2753508" y="3324566"/>
            <a:chExt cx="771616" cy="513490"/>
          </a:xfrm>
        </p:grpSpPr>
        <p:grpSp>
          <p:nvGrpSpPr>
            <p:cNvPr id="1318" name="Group 1317"/>
            <p:cNvGrpSpPr/>
            <p:nvPr/>
          </p:nvGrpSpPr>
          <p:grpSpPr>
            <a:xfrm>
              <a:off x="2753508" y="3324566"/>
              <a:ext cx="771616" cy="513490"/>
              <a:chOff x="2753508" y="3324566"/>
              <a:chExt cx="771616" cy="513490"/>
            </a:xfrm>
          </p:grpSpPr>
          <p:grpSp>
            <p:nvGrpSpPr>
              <p:cNvPr id="1339" name="Group 1338"/>
              <p:cNvGrpSpPr/>
              <p:nvPr/>
            </p:nvGrpSpPr>
            <p:grpSpPr>
              <a:xfrm>
                <a:off x="2756766" y="3324566"/>
                <a:ext cx="280468" cy="259029"/>
                <a:chOff x="793666" y="4918486"/>
                <a:chExt cx="884240" cy="810380"/>
              </a:xfrm>
            </p:grpSpPr>
            <p:sp>
              <p:nvSpPr>
                <p:cNvPr id="1357" name="Parallelogram 1356"/>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8" name="Parallelogram 1357"/>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9" name="Parallelogram 1358"/>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340" name="Group 1339"/>
              <p:cNvGrpSpPr/>
              <p:nvPr/>
            </p:nvGrpSpPr>
            <p:grpSpPr>
              <a:xfrm>
                <a:off x="2914091" y="3401777"/>
                <a:ext cx="280468" cy="259029"/>
                <a:chOff x="793666" y="4918486"/>
                <a:chExt cx="884240" cy="810380"/>
              </a:xfrm>
            </p:grpSpPr>
            <p:sp>
              <p:nvSpPr>
                <p:cNvPr id="1354" name="Parallelogram 1353"/>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5" name="Parallelogram 1354"/>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6" name="Parallelogram 1355"/>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341" name="Group 1340"/>
              <p:cNvGrpSpPr/>
              <p:nvPr/>
            </p:nvGrpSpPr>
            <p:grpSpPr>
              <a:xfrm>
                <a:off x="3080528" y="3492172"/>
                <a:ext cx="280468" cy="259029"/>
                <a:chOff x="793666" y="4918486"/>
                <a:chExt cx="884240" cy="810380"/>
              </a:xfrm>
            </p:grpSpPr>
            <p:sp>
              <p:nvSpPr>
                <p:cNvPr id="1351" name="Parallelogram 1350"/>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2" name="Parallelogram 1351"/>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3" name="Parallelogram 1352"/>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342" name="Group 1341"/>
              <p:cNvGrpSpPr/>
              <p:nvPr/>
            </p:nvGrpSpPr>
            <p:grpSpPr>
              <a:xfrm>
                <a:off x="3244656" y="3579027"/>
                <a:ext cx="280468" cy="259029"/>
                <a:chOff x="793666" y="4918486"/>
                <a:chExt cx="884240" cy="810380"/>
              </a:xfrm>
            </p:grpSpPr>
            <p:sp>
              <p:nvSpPr>
                <p:cNvPr id="1348" name="Parallelogram 1347"/>
                <p:cNvSpPr/>
                <p:nvPr/>
              </p:nvSpPr>
              <p:spPr bwMode="auto">
                <a:xfrm rot="20019349">
                  <a:off x="1037536" y="5224240"/>
                  <a:ext cx="640370" cy="365274"/>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49" name="Parallelogram 1348"/>
                <p:cNvSpPr/>
                <p:nvPr/>
              </p:nvSpPr>
              <p:spPr bwMode="auto">
                <a:xfrm rot="5400000">
                  <a:off x="663332" y="5233259"/>
                  <a:ext cx="625941" cy="365274"/>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50" name="Parallelogram 1349"/>
                <p:cNvSpPr/>
                <p:nvPr/>
              </p:nvSpPr>
              <p:spPr bwMode="auto">
                <a:xfrm rot="12464147">
                  <a:off x="829685" y="4918486"/>
                  <a:ext cx="699445" cy="365274"/>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1343" name="Group 1342"/>
              <p:cNvGrpSpPr/>
              <p:nvPr/>
            </p:nvGrpSpPr>
            <p:grpSpPr>
              <a:xfrm>
                <a:off x="2753508" y="3427397"/>
                <a:ext cx="608821" cy="372287"/>
                <a:chOff x="5316714" y="986101"/>
                <a:chExt cx="2391786" cy="1462548"/>
              </a:xfrm>
            </p:grpSpPr>
            <p:pic>
              <p:nvPicPr>
                <p:cNvPr id="1344"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251966" y="1992115"/>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5"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6606882" y="1656777"/>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6"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961798" y="1321439"/>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7" name="Picture 12"/>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5316714" y="986101"/>
                  <a:ext cx="456534" cy="45653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9" name="Group 1318"/>
            <p:cNvGrpSpPr/>
            <p:nvPr/>
          </p:nvGrpSpPr>
          <p:grpSpPr>
            <a:xfrm>
              <a:off x="2817134" y="3356337"/>
              <a:ext cx="112078" cy="51478"/>
              <a:chOff x="5452189" y="4379523"/>
              <a:chExt cx="273051" cy="125413"/>
            </a:xfrm>
          </p:grpSpPr>
          <p:sp>
            <p:nvSpPr>
              <p:cNvPr id="133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0" name="Group 1319"/>
            <p:cNvGrpSpPr/>
            <p:nvPr/>
          </p:nvGrpSpPr>
          <p:grpSpPr>
            <a:xfrm>
              <a:off x="2971225" y="3434044"/>
              <a:ext cx="112078" cy="51478"/>
              <a:chOff x="5452189" y="4379523"/>
              <a:chExt cx="273051" cy="125413"/>
            </a:xfrm>
          </p:grpSpPr>
          <p:sp>
            <p:nvSpPr>
              <p:cNvPr id="133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1" name="Group 1320"/>
            <p:cNvGrpSpPr/>
            <p:nvPr/>
          </p:nvGrpSpPr>
          <p:grpSpPr>
            <a:xfrm>
              <a:off x="3143044" y="3525989"/>
              <a:ext cx="112078" cy="51478"/>
              <a:chOff x="5452189" y="4379523"/>
              <a:chExt cx="273051" cy="125413"/>
            </a:xfrm>
          </p:grpSpPr>
          <p:sp>
            <p:nvSpPr>
              <p:cNvPr id="1327"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8"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9"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0"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2" name="Group 1321"/>
            <p:cNvGrpSpPr/>
            <p:nvPr/>
          </p:nvGrpSpPr>
          <p:grpSpPr>
            <a:xfrm>
              <a:off x="3307172" y="3612845"/>
              <a:ext cx="112078" cy="51478"/>
              <a:chOff x="5452189" y="4379523"/>
              <a:chExt cx="273051" cy="125413"/>
            </a:xfrm>
          </p:grpSpPr>
          <p:sp>
            <p:nvSpPr>
              <p:cNvPr id="1323"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4"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5"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6"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60" name="Group 1359"/>
          <p:cNvGrpSpPr/>
          <p:nvPr/>
        </p:nvGrpSpPr>
        <p:grpSpPr>
          <a:xfrm>
            <a:off x="2342354" y="3501595"/>
            <a:ext cx="784418" cy="514634"/>
            <a:chOff x="2329927" y="3501595"/>
            <a:chExt cx="784418" cy="514634"/>
          </a:xfrm>
        </p:grpSpPr>
        <p:sp>
          <p:nvSpPr>
            <p:cNvPr id="1361" name="Parallelogram 1360"/>
            <p:cNvSpPr/>
            <p:nvPr/>
          </p:nvSpPr>
          <p:spPr bwMode="auto">
            <a:xfrm rot="20019349">
              <a:off x="2423339" y="3599326"/>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2" name="Parallelogram 1361"/>
            <p:cNvSpPr/>
            <p:nvPr/>
          </p:nvSpPr>
          <p:spPr bwMode="auto">
            <a:xfrm rot="5400000">
              <a:off x="2303879" y="3602657"/>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3" name="Parallelogram 1362"/>
            <p:cNvSpPr/>
            <p:nvPr/>
          </p:nvSpPr>
          <p:spPr bwMode="auto">
            <a:xfrm rot="12464147">
              <a:off x="2357412" y="3501595"/>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4" name="Parallelogram 1363"/>
            <p:cNvSpPr/>
            <p:nvPr/>
          </p:nvSpPr>
          <p:spPr bwMode="auto">
            <a:xfrm rot="20019349">
              <a:off x="2582381" y="3682183"/>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5" name="Parallelogram 1364"/>
            <p:cNvSpPr/>
            <p:nvPr/>
          </p:nvSpPr>
          <p:spPr bwMode="auto">
            <a:xfrm rot="5400000">
              <a:off x="2462921" y="3685514"/>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6" name="Parallelogram 1365"/>
            <p:cNvSpPr/>
            <p:nvPr/>
          </p:nvSpPr>
          <p:spPr bwMode="auto">
            <a:xfrm rot="12464147">
              <a:off x="2516453" y="3584452"/>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7" name="Parallelogram 1366"/>
            <p:cNvSpPr/>
            <p:nvPr/>
          </p:nvSpPr>
          <p:spPr bwMode="auto">
            <a:xfrm rot="20019349">
              <a:off x="2747100" y="3766932"/>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8" name="Parallelogram 1367"/>
            <p:cNvSpPr/>
            <p:nvPr/>
          </p:nvSpPr>
          <p:spPr bwMode="auto">
            <a:xfrm rot="5400000">
              <a:off x="2627640" y="3770263"/>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69" name="Parallelogram 1368"/>
            <p:cNvSpPr/>
            <p:nvPr/>
          </p:nvSpPr>
          <p:spPr bwMode="auto">
            <a:xfrm rot="12464147">
              <a:off x="2681173" y="3669201"/>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370"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3113" y="3769030"/>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1"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88502" y="3684763"/>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29927" y="3600770"/>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3" name="Group 1372"/>
            <p:cNvGrpSpPr/>
            <p:nvPr/>
          </p:nvGrpSpPr>
          <p:grpSpPr>
            <a:xfrm>
              <a:off x="2406355" y="3533366"/>
              <a:ext cx="112078" cy="51478"/>
              <a:chOff x="5452189" y="4379523"/>
              <a:chExt cx="273051" cy="125413"/>
            </a:xfrm>
          </p:grpSpPr>
          <p:sp>
            <p:nvSpPr>
              <p:cNvPr id="1385"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6"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7"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8"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74" name="Freeform 8"/>
            <p:cNvSpPr>
              <a:spLocks noEditPoints="1"/>
            </p:cNvSpPr>
            <p:nvPr/>
          </p:nvSpPr>
          <p:spPr bwMode="auto">
            <a:xfrm>
              <a:off x="2567121" y="3605939"/>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375" name="Group 1374"/>
            <p:cNvGrpSpPr/>
            <p:nvPr/>
          </p:nvGrpSpPr>
          <p:grpSpPr>
            <a:xfrm>
              <a:off x="2732264" y="3703018"/>
              <a:ext cx="112078" cy="51478"/>
              <a:chOff x="5452189" y="4379523"/>
              <a:chExt cx="273051" cy="125413"/>
            </a:xfrm>
          </p:grpSpPr>
          <p:sp>
            <p:nvSpPr>
              <p:cNvPr id="1381" name="Freeform 12"/>
              <p:cNvSpPr>
                <a:spLocks/>
              </p:cNvSpPr>
              <p:nvPr/>
            </p:nvSpPr>
            <p:spPr bwMode="auto">
              <a:xfrm>
                <a:off x="5577602" y="4379523"/>
                <a:ext cx="147638" cy="60325"/>
              </a:xfrm>
              <a:custGeom>
                <a:avLst/>
                <a:gdLst>
                  <a:gd name="T0" fmla="*/ 2 w 93"/>
                  <a:gd name="T1" fmla="*/ 5 h 38"/>
                  <a:gd name="T2" fmla="*/ 0 w 93"/>
                  <a:gd name="T3" fmla="*/ 36 h 38"/>
                  <a:gd name="T4" fmla="*/ 91 w 93"/>
                  <a:gd name="T5" fmla="*/ 38 h 38"/>
                  <a:gd name="T6" fmla="*/ 93 w 93"/>
                  <a:gd name="T7" fmla="*/ 0 h 38"/>
                  <a:gd name="T8" fmla="*/ 2 w 93"/>
                  <a:gd name="T9" fmla="*/ 5 h 38"/>
                </a:gdLst>
                <a:ahLst/>
                <a:cxnLst>
                  <a:cxn ang="0">
                    <a:pos x="T0" y="T1"/>
                  </a:cxn>
                  <a:cxn ang="0">
                    <a:pos x="T2" y="T3"/>
                  </a:cxn>
                  <a:cxn ang="0">
                    <a:pos x="T4" y="T5"/>
                  </a:cxn>
                  <a:cxn ang="0">
                    <a:pos x="T6" y="T7"/>
                  </a:cxn>
                  <a:cxn ang="0">
                    <a:pos x="T8" y="T9"/>
                  </a:cxn>
                </a:cxnLst>
                <a:rect l="0" t="0" r="r" b="b"/>
                <a:pathLst>
                  <a:path w="93" h="38">
                    <a:moveTo>
                      <a:pt x="2" y="5"/>
                    </a:moveTo>
                    <a:lnTo>
                      <a:pt x="0" y="36"/>
                    </a:lnTo>
                    <a:lnTo>
                      <a:pt x="91" y="38"/>
                    </a:lnTo>
                    <a:lnTo>
                      <a:pt x="93" y="0"/>
                    </a:lnTo>
                    <a:lnTo>
                      <a:pt x="2" y="5"/>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2" name="Freeform 14"/>
              <p:cNvSpPr>
                <a:spLocks/>
              </p:cNvSpPr>
              <p:nvPr/>
            </p:nvSpPr>
            <p:spPr bwMode="auto">
              <a:xfrm>
                <a:off x="5456952" y="4387460"/>
                <a:ext cx="112713" cy="49213"/>
              </a:xfrm>
              <a:custGeom>
                <a:avLst/>
                <a:gdLst>
                  <a:gd name="T0" fmla="*/ 2 w 71"/>
                  <a:gd name="T1" fmla="*/ 2 h 31"/>
                  <a:gd name="T2" fmla="*/ 0 w 71"/>
                  <a:gd name="T3" fmla="*/ 29 h 31"/>
                  <a:gd name="T4" fmla="*/ 69 w 71"/>
                  <a:gd name="T5" fmla="*/ 31 h 31"/>
                  <a:gd name="T6" fmla="*/ 71 w 71"/>
                  <a:gd name="T7" fmla="*/ 0 h 31"/>
                  <a:gd name="T8" fmla="*/ 2 w 71"/>
                  <a:gd name="T9" fmla="*/ 2 h 31"/>
                </a:gdLst>
                <a:ahLst/>
                <a:cxnLst>
                  <a:cxn ang="0">
                    <a:pos x="T0" y="T1"/>
                  </a:cxn>
                  <a:cxn ang="0">
                    <a:pos x="T2" y="T3"/>
                  </a:cxn>
                  <a:cxn ang="0">
                    <a:pos x="T4" y="T5"/>
                  </a:cxn>
                  <a:cxn ang="0">
                    <a:pos x="T6" y="T7"/>
                  </a:cxn>
                  <a:cxn ang="0">
                    <a:pos x="T8" y="T9"/>
                  </a:cxn>
                </a:cxnLst>
                <a:rect l="0" t="0" r="r" b="b"/>
                <a:pathLst>
                  <a:path w="71" h="31">
                    <a:moveTo>
                      <a:pt x="2" y="2"/>
                    </a:moveTo>
                    <a:lnTo>
                      <a:pt x="0" y="29"/>
                    </a:lnTo>
                    <a:lnTo>
                      <a:pt x="69" y="31"/>
                    </a:lnTo>
                    <a:lnTo>
                      <a:pt x="71" y="0"/>
                    </a:lnTo>
                    <a:lnTo>
                      <a:pt x="2" y="2"/>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3" name="Freeform 16"/>
              <p:cNvSpPr>
                <a:spLocks/>
              </p:cNvSpPr>
              <p:nvPr/>
            </p:nvSpPr>
            <p:spPr bwMode="auto">
              <a:xfrm>
                <a:off x="5574427" y="4439848"/>
                <a:ext cx="147638" cy="65088"/>
              </a:xfrm>
              <a:custGeom>
                <a:avLst/>
                <a:gdLst>
                  <a:gd name="T0" fmla="*/ 2 w 93"/>
                  <a:gd name="T1" fmla="*/ 0 h 41"/>
                  <a:gd name="T2" fmla="*/ 0 w 93"/>
                  <a:gd name="T3" fmla="*/ 34 h 41"/>
                  <a:gd name="T4" fmla="*/ 90 w 93"/>
                  <a:gd name="T5" fmla="*/ 41 h 41"/>
                  <a:gd name="T6" fmla="*/ 93 w 93"/>
                  <a:gd name="T7" fmla="*/ 3 h 41"/>
                  <a:gd name="T8" fmla="*/ 2 w 93"/>
                  <a:gd name="T9" fmla="*/ 0 h 41"/>
                </a:gdLst>
                <a:ahLst/>
                <a:cxnLst>
                  <a:cxn ang="0">
                    <a:pos x="T0" y="T1"/>
                  </a:cxn>
                  <a:cxn ang="0">
                    <a:pos x="T2" y="T3"/>
                  </a:cxn>
                  <a:cxn ang="0">
                    <a:pos x="T4" y="T5"/>
                  </a:cxn>
                  <a:cxn ang="0">
                    <a:pos x="T6" y="T7"/>
                  </a:cxn>
                  <a:cxn ang="0">
                    <a:pos x="T8" y="T9"/>
                  </a:cxn>
                </a:cxnLst>
                <a:rect l="0" t="0" r="r" b="b"/>
                <a:pathLst>
                  <a:path w="93" h="41">
                    <a:moveTo>
                      <a:pt x="2" y="0"/>
                    </a:moveTo>
                    <a:lnTo>
                      <a:pt x="0" y="34"/>
                    </a:lnTo>
                    <a:lnTo>
                      <a:pt x="90" y="41"/>
                    </a:lnTo>
                    <a:lnTo>
                      <a:pt x="93" y="3"/>
                    </a:lnTo>
                    <a:lnTo>
                      <a:pt x="2"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4" name="Freeform 18"/>
              <p:cNvSpPr>
                <a:spLocks/>
              </p:cNvSpPr>
              <p:nvPr/>
            </p:nvSpPr>
            <p:spPr bwMode="auto">
              <a:xfrm>
                <a:off x="5452189" y="4436673"/>
                <a:ext cx="114300" cy="53975"/>
              </a:xfrm>
              <a:custGeom>
                <a:avLst/>
                <a:gdLst>
                  <a:gd name="T0" fmla="*/ 3 w 72"/>
                  <a:gd name="T1" fmla="*/ 0 h 34"/>
                  <a:gd name="T2" fmla="*/ 0 w 72"/>
                  <a:gd name="T3" fmla="*/ 29 h 34"/>
                  <a:gd name="T4" fmla="*/ 70 w 72"/>
                  <a:gd name="T5" fmla="*/ 34 h 34"/>
                  <a:gd name="T6" fmla="*/ 72 w 72"/>
                  <a:gd name="T7" fmla="*/ 2 h 34"/>
                  <a:gd name="T8" fmla="*/ 3 w 72"/>
                  <a:gd name="T9" fmla="*/ 0 h 34"/>
                </a:gdLst>
                <a:ahLst/>
                <a:cxnLst>
                  <a:cxn ang="0">
                    <a:pos x="T0" y="T1"/>
                  </a:cxn>
                  <a:cxn ang="0">
                    <a:pos x="T2" y="T3"/>
                  </a:cxn>
                  <a:cxn ang="0">
                    <a:pos x="T4" y="T5"/>
                  </a:cxn>
                  <a:cxn ang="0">
                    <a:pos x="T6" y="T7"/>
                  </a:cxn>
                  <a:cxn ang="0">
                    <a:pos x="T8" y="T9"/>
                  </a:cxn>
                </a:cxnLst>
                <a:rect l="0" t="0" r="r" b="b"/>
                <a:pathLst>
                  <a:path w="72" h="34">
                    <a:moveTo>
                      <a:pt x="3" y="0"/>
                    </a:moveTo>
                    <a:lnTo>
                      <a:pt x="0" y="29"/>
                    </a:lnTo>
                    <a:lnTo>
                      <a:pt x="70" y="34"/>
                    </a:lnTo>
                    <a:lnTo>
                      <a:pt x="72" y="2"/>
                    </a:lnTo>
                    <a:lnTo>
                      <a:pt x="3" y="0"/>
                    </a:lnTo>
                    <a:close/>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76" name="Parallelogram 1375"/>
            <p:cNvSpPr/>
            <p:nvPr/>
          </p:nvSpPr>
          <p:spPr bwMode="auto">
            <a:xfrm rot="20019349">
              <a:off x="2911229" y="3854930"/>
              <a:ext cx="203116" cy="116756"/>
            </a:xfrm>
            <a:prstGeom prst="parallelogram">
              <a:avLst>
                <a:gd name="adj" fmla="val 49494"/>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77" name="Parallelogram 1376"/>
            <p:cNvSpPr/>
            <p:nvPr/>
          </p:nvSpPr>
          <p:spPr bwMode="auto">
            <a:xfrm rot="5400000">
              <a:off x="2791769" y="3858262"/>
              <a:ext cx="200075" cy="115860"/>
            </a:xfrm>
            <a:prstGeom prst="parallelogram">
              <a:avLst>
                <a:gd name="adj" fmla="val 49494"/>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378" name="Parallelogram 1377"/>
            <p:cNvSpPr/>
            <p:nvPr/>
          </p:nvSpPr>
          <p:spPr bwMode="auto">
            <a:xfrm rot="12464147">
              <a:off x="2845302" y="3757200"/>
              <a:ext cx="221854" cy="116756"/>
            </a:xfrm>
            <a:prstGeom prst="parallelogram">
              <a:avLst>
                <a:gd name="adj" fmla="val 73788"/>
              </a:avLst>
            </a:prstGeom>
            <a:solidFill>
              <a:schemeClr val="accent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379"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16333" y="3855885"/>
              <a:ext cx="146686" cy="120824"/>
            </a:xfrm>
            <a:prstGeom prst="rect">
              <a:avLst/>
            </a:prstGeom>
            <a:noFill/>
            <a:ln>
              <a:noFill/>
            </a:ln>
            <a:scene3d>
              <a:camera prst="orthographicFront">
                <a:rot lat="1500000" lon="30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0" name="Freeform 8"/>
            <p:cNvSpPr>
              <a:spLocks noEditPoints="1"/>
            </p:cNvSpPr>
            <p:nvPr/>
          </p:nvSpPr>
          <p:spPr bwMode="auto">
            <a:xfrm>
              <a:off x="2897059" y="3776263"/>
              <a:ext cx="115352" cy="64354"/>
            </a:xfrm>
            <a:custGeom>
              <a:avLst/>
              <a:gdLst>
                <a:gd name="T0" fmla="*/ 39 w 80"/>
                <a:gd name="T1" fmla="*/ 10 h 44"/>
                <a:gd name="T2" fmla="*/ 43 w 80"/>
                <a:gd name="T3" fmla="*/ 10 h 44"/>
                <a:gd name="T4" fmla="*/ 59 w 80"/>
                <a:gd name="T5" fmla="*/ 16 h 44"/>
                <a:gd name="T6" fmla="*/ 58 w 80"/>
                <a:gd name="T7" fmla="*/ 14 h 44"/>
                <a:gd name="T8" fmla="*/ 23 w 80"/>
                <a:gd name="T9" fmla="*/ 21 h 44"/>
                <a:gd name="T10" fmla="*/ 24 w 80"/>
                <a:gd name="T11" fmla="*/ 21 h 44"/>
                <a:gd name="T12" fmla="*/ 51 w 80"/>
                <a:gd name="T13" fmla="*/ 9 h 44"/>
                <a:gd name="T14" fmla="*/ 50 w 80"/>
                <a:gd name="T15" fmla="*/ 9 h 44"/>
                <a:gd name="T16" fmla="*/ 51 w 80"/>
                <a:gd name="T17" fmla="*/ 5 h 44"/>
                <a:gd name="T18" fmla="*/ 54 w 80"/>
                <a:gd name="T19" fmla="*/ 4 h 44"/>
                <a:gd name="T20" fmla="*/ 38 w 80"/>
                <a:gd name="T21" fmla="*/ 9 h 44"/>
                <a:gd name="T22" fmla="*/ 38 w 80"/>
                <a:gd name="T23" fmla="*/ 8 h 44"/>
                <a:gd name="T24" fmla="*/ 35 w 80"/>
                <a:gd name="T25" fmla="*/ 8 h 44"/>
                <a:gd name="T26" fmla="*/ 45 w 80"/>
                <a:gd name="T27" fmla="*/ 10 h 44"/>
                <a:gd name="T28" fmla="*/ 50 w 80"/>
                <a:gd name="T29" fmla="*/ 7 h 44"/>
                <a:gd name="T30" fmla="*/ 52 w 80"/>
                <a:gd name="T31" fmla="*/ 10 h 44"/>
                <a:gd name="T32" fmla="*/ 51 w 80"/>
                <a:gd name="T33" fmla="*/ 12 h 44"/>
                <a:gd name="T34" fmla="*/ 61 w 80"/>
                <a:gd name="T35" fmla="*/ 30 h 44"/>
                <a:gd name="T36" fmla="*/ 60 w 80"/>
                <a:gd name="T37" fmla="*/ 20 h 44"/>
                <a:gd name="T38" fmla="*/ 59 w 80"/>
                <a:gd name="T39" fmla="*/ 30 h 44"/>
                <a:gd name="T40" fmla="*/ 54 w 80"/>
                <a:gd name="T41" fmla="*/ 37 h 44"/>
                <a:gd name="T42" fmla="*/ 52 w 80"/>
                <a:gd name="T43" fmla="*/ 36 h 44"/>
                <a:gd name="T44" fmla="*/ 41 w 80"/>
                <a:gd name="T45" fmla="*/ 39 h 44"/>
                <a:gd name="T46" fmla="*/ 31 w 80"/>
                <a:gd name="T47" fmla="*/ 38 h 44"/>
                <a:gd name="T48" fmla="*/ 31 w 80"/>
                <a:gd name="T49" fmla="*/ 36 h 44"/>
                <a:gd name="T50" fmla="*/ 19 w 80"/>
                <a:gd name="T51" fmla="*/ 24 h 44"/>
                <a:gd name="T52" fmla="*/ 22 w 80"/>
                <a:gd name="T53" fmla="*/ 28 h 44"/>
                <a:gd name="T54" fmla="*/ 34 w 80"/>
                <a:gd name="T55" fmla="*/ 15 h 44"/>
                <a:gd name="T56" fmla="*/ 50 w 80"/>
                <a:gd name="T57" fmla="*/ 15 h 44"/>
                <a:gd name="T58" fmla="*/ 37 w 80"/>
                <a:gd name="T59" fmla="*/ 14 h 44"/>
                <a:gd name="T60" fmla="*/ 51 w 80"/>
                <a:gd name="T61" fmla="*/ 13 h 44"/>
                <a:gd name="T62" fmla="*/ 50 w 80"/>
                <a:gd name="T63" fmla="*/ 13 h 44"/>
                <a:gd name="T64" fmla="*/ 35 w 80"/>
                <a:gd name="T65" fmla="*/ 11 h 44"/>
                <a:gd name="T66" fmla="*/ 38 w 80"/>
                <a:gd name="T67" fmla="*/ 10 h 44"/>
                <a:gd name="T68" fmla="*/ 36 w 80"/>
                <a:gd name="T69" fmla="*/ 8 h 44"/>
                <a:gd name="T70" fmla="*/ 36 w 80"/>
                <a:gd name="T71" fmla="*/ 2 h 44"/>
                <a:gd name="T72" fmla="*/ 24 w 80"/>
                <a:gd name="T73" fmla="*/ 19 h 44"/>
                <a:gd name="T74" fmla="*/ 27 w 80"/>
                <a:gd name="T75" fmla="*/ 36 h 44"/>
                <a:gd name="T76" fmla="*/ 4 w 80"/>
                <a:gd name="T77" fmla="*/ 39 h 44"/>
                <a:gd name="T78" fmla="*/ 3 w 80"/>
                <a:gd name="T79" fmla="*/ 32 h 44"/>
                <a:gd name="T80" fmla="*/ 11 w 80"/>
                <a:gd name="T81" fmla="*/ 32 h 44"/>
                <a:gd name="T82" fmla="*/ 3 w 80"/>
                <a:gd name="T83" fmla="*/ 32 h 44"/>
                <a:gd name="T84" fmla="*/ 10 w 80"/>
                <a:gd name="T85" fmla="*/ 40 h 44"/>
                <a:gd name="T86" fmla="*/ 48 w 80"/>
                <a:gd name="T87" fmla="*/ 42 h 44"/>
                <a:gd name="T88" fmla="*/ 79 w 80"/>
                <a:gd name="T89" fmla="*/ 40 h 44"/>
                <a:gd name="T90" fmla="*/ 75 w 80"/>
                <a:gd name="T91" fmla="*/ 37 h 44"/>
                <a:gd name="T92" fmla="*/ 54 w 80"/>
                <a:gd name="T93" fmla="*/ 40 h 44"/>
                <a:gd name="T94" fmla="*/ 59 w 80"/>
                <a:gd name="T95" fmla="*/ 32 h 44"/>
                <a:gd name="T96" fmla="*/ 71 w 80"/>
                <a:gd name="T97" fmla="*/ 32 h 44"/>
                <a:gd name="T98" fmla="*/ 67 w 80"/>
                <a:gd name="T99" fmla="*/ 20 h 44"/>
                <a:gd name="T100" fmla="*/ 46 w 80"/>
                <a:gd name="T10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44">
                  <a:moveTo>
                    <a:pt x="39" y="10"/>
                  </a:moveTo>
                  <a:cubicBezTo>
                    <a:pt x="39" y="10"/>
                    <a:pt x="39" y="10"/>
                    <a:pt x="39" y="11"/>
                  </a:cubicBezTo>
                  <a:cubicBezTo>
                    <a:pt x="39" y="11"/>
                    <a:pt x="39" y="10"/>
                    <a:pt x="39" y="10"/>
                  </a:cubicBezTo>
                  <a:cubicBezTo>
                    <a:pt x="39" y="10"/>
                    <a:pt x="39" y="10"/>
                    <a:pt x="39" y="10"/>
                  </a:cubicBezTo>
                  <a:cubicBezTo>
                    <a:pt x="39" y="10"/>
                    <a:pt x="40" y="10"/>
                    <a:pt x="40" y="10"/>
                  </a:cubicBezTo>
                  <a:cubicBezTo>
                    <a:pt x="40" y="10"/>
                    <a:pt x="40" y="10"/>
                    <a:pt x="40" y="10"/>
                  </a:cubicBezTo>
                  <a:cubicBezTo>
                    <a:pt x="40" y="10"/>
                    <a:pt x="39" y="10"/>
                    <a:pt x="39" y="10"/>
                  </a:cubicBezTo>
                  <a:moveTo>
                    <a:pt x="43" y="10"/>
                  </a:moveTo>
                  <a:cubicBezTo>
                    <a:pt x="44" y="10"/>
                    <a:pt x="44" y="11"/>
                    <a:pt x="45" y="11"/>
                  </a:cubicBezTo>
                  <a:cubicBezTo>
                    <a:pt x="45" y="11"/>
                    <a:pt x="45" y="11"/>
                    <a:pt x="45" y="11"/>
                  </a:cubicBezTo>
                  <a:cubicBezTo>
                    <a:pt x="45" y="10"/>
                    <a:pt x="45" y="10"/>
                    <a:pt x="43" y="10"/>
                  </a:cubicBezTo>
                  <a:moveTo>
                    <a:pt x="59" y="16"/>
                  </a:moveTo>
                  <a:cubicBezTo>
                    <a:pt x="59" y="16"/>
                    <a:pt x="58" y="16"/>
                    <a:pt x="58" y="16"/>
                  </a:cubicBezTo>
                  <a:cubicBezTo>
                    <a:pt x="57" y="15"/>
                    <a:pt x="55" y="14"/>
                    <a:pt x="56" y="14"/>
                  </a:cubicBezTo>
                  <a:cubicBezTo>
                    <a:pt x="56" y="14"/>
                    <a:pt x="56" y="14"/>
                    <a:pt x="56" y="14"/>
                  </a:cubicBezTo>
                  <a:cubicBezTo>
                    <a:pt x="57" y="14"/>
                    <a:pt x="57" y="14"/>
                    <a:pt x="58" y="14"/>
                  </a:cubicBezTo>
                  <a:cubicBezTo>
                    <a:pt x="58" y="15"/>
                    <a:pt x="59" y="15"/>
                    <a:pt x="59" y="15"/>
                  </a:cubicBezTo>
                  <a:cubicBezTo>
                    <a:pt x="59" y="15"/>
                    <a:pt x="59" y="15"/>
                    <a:pt x="59" y="16"/>
                  </a:cubicBezTo>
                  <a:moveTo>
                    <a:pt x="23" y="21"/>
                  </a:moveTo>
                  <a:cubicBezTo>
                    <a:pt x="23" y="21"/>
                    <a:pt x="23" y="21"/>
                    <a:pt x="23" y="21"/>
                  </a:cubicBezTo>
                  <a:cubicBezTo>
                    <a:pt x="24" y="20"/>
                    <a:pt x="24" y="20"/>
                    <a:pt x="24" y="20"/>
                  </a:cubicBezTo>
                  <a:cubicBezTo>
                    <a:pt x="24" y="20"/>
                    <a:pt x="24" y="20"/>
                    <a:pt x="24" y="20"/>
                  </a:cubicBezTo>
                  <a:cubicBezTo>
                    <a:pt x="25" y="20"/>
                    <a:pt x="25" y="20"/>
                    <a:pt x="24" y="21"/>
                  </a:cubicBezTo>
                  <a:cubicBezTo>
                    <a:pt x="24" y="21"/>
                    <a:pt x="24" y="21"/>
                    <a:pt x="24" y="21"/>
                  </a:cubicBezTo>
                  <a:cubicBezTo>
                    <a:pt x="23" y="21"/>
                    <a:pt x="23" y="21"/>
                    <a:pt x="23" y="21"/>
                  </a:cubicBezTo>
                  <a:cubicBezTo>
                    <a:pt x="22" y="21"/>
                    <a:pt x="22" y="21"/>
                    <a:pt x="23" y="21"/>
                  </a:cubicBezTo>
                  <a:cubicBezTo>
                    <a:pt x="23" y="21"/>
                    <a:pt x="23" y="21"/>
                    <a:pt x="23" y="21"/>
                  </a:cubicBezTo>
                  <a:moveTo>
                    <a:pt x="51" y="9"/>
                  </a:moveTo>
                  <a:cubicBezTo>
                    <a:pt x="51" y="10"/>
                    <a:pt x="51" y="10"/>
                    <a:pt x="51" y="10"/>
                  </a:cubicBezTo>
                  <a:cubicBezTo>
                    <a:pt x="50" y="9"/>
                    <a:pt x="50" y="9"/>
                    <a:pt x="50" y="9"/>
                  </a:cubicBezTo>
                  <a:cubicBezTo>
                    <a:pt x="50" y="9"/>
                    <a:pt x="49" y="9"/>
                    <a:pt x="50" y="9"/>
                  </a:cubicBezTo>
                  <a:cubicBezTo>
                    <a:pt x="50" y="9"/>
                    <a:pt x="50" y="9"/>
                    <a:pt x="50" y="9"/>
                  </a:cubicBezTo>
                  <a:cubicBezTo>
                    <a:pt x="50" y="9"/>
                    <a:pt x="51" y="9"/>
                    <a:pt x="51" y="9"/>
                  </a:cubicBezTo>
                  <a:moveTo>
                    <a:pt x="55" y="4"/>
                  </a:moveTo>
                  <a:cubicBezTo>
                    <a:pt x="54" y="4"/>
                    <a:pt x="53" y="4"/>
                    <a:pt x="53" y="4"/>
                  </a:cubicBezTo>
                  <a:cubicBezTo>
                    <a:pt x="52" y="4"/>
                    <a:pt x="52" y="5"/>
                    <a:pt x="51" y="5"/>
                  </a:cubicBezTo>
                  <a:cubicBezTo>
                    <a:pt x="51" y="4"/>
                    <a:pt x="52" y="4"/>
                    <a:pt x="52" y="4"/>
                  </a:cubicBezTo>
                  <a:cubicBezTo>
                    <a:pt x="52" y="4"/>
                    <a:pt x="52" y="3"/>
                    <a:pt x="52" y="3"/>
                  </a:cubicBezTo>
                  <a:cubicBezTo>
                    <a:pt x="52" y="3"/>
                    <a:pt x="53" y="3"/>
                    <a:pt x="53" y="3"/>
                  </a:cubicBezTo>
                  <a:cubicBezTo>
                    <a:pt x="53" y="3"/>
                    <a:pt x="54" y="3"/>
                    <a:pt x="54" y="4"/>
                  </a:cubicBezTo>
                  <a:cubicBezTo>
                    <a:pt x="54" y="4"/>
                    <a:pt x="55" y="4"/>
                    <a:pt x="55" y="4"/>
                  </a:cubicBezTo>
                  <a:cubicBezTo>
                    <a:pt x="55" y="4"/>
                    <a:pt x="55" y="4"/>
                    <a:pt x="55" y="4"/>
                  </a:cubicBezTo>
                  <a:moveTo>
                    <a:pt x="39" y="9"/>
                  </a:moveTo>
                  <a:cubicBezTo>
                    <a:pt x="38" y="9"/>
                    <a:pt x="38" y="9"/>
                    <a:pt x="38" y="9"/>
                  </a:cubicBezTo>
                  <a:cubicBezTo>
                    <a:pt x="38" y="9"/>
                    <a:pt x="38" y="9"/>
                    <a:pt x="38" y="9"/>
                  </a:cubicBezTo>
                  <a:cubicBezTo>
                    <a:pt x="38" y="9"/>
                    <a:pt x="38" y="9"/>
                    <a:pt x="38" y="9"/>
                  </a:cubicBezTo>
                  <a:cubicBezTo>
                    <a:pt x="37" y="9"/>
                    <a:pt x="37" y="8"/>
                    <a:pt x="38" y="8"/>
                  </a:cubicBezTo>
                  <a:cubicBezTo>
                    <a:pt x="38" y="8"/>
                    <a:pt x="38" y="8"/>
                    <a:pt x="38" y="8"/>
                  </a:cubicBezTo>
                  <a:cubicBezTo>
                    <a:pt x="38" y="8"/>
                    <a:pt x="39" y="9"/>
                    <a:pt x="39" y="9"/>
                  </a:cubicBezTo>
                  <a:moveTo>
                    <a:pt x="37" y="10"/>
                  </a:moveTo>
                  <a:cubicBezTo>
                    <a:pt x="36" y="10"/>
                    <a:pt x="36" y="11"/>
                    <a:pt x="36" y="11"/>
                  </a:cubicBezTo>
                  <a:cubicBezTo>
                    <a:pt x="35" y="11"/>
                    <a:pt x="34" y="9"/>
                    <a:pt x="35" y="8"/>
                  </a:cubicBezTo>
                  <a:cubicBezTo>
                    <a:pt x="35" y="8"/>
                    <a:pt x="35" y="7"/>
                    <a:pt x="36" y="7"/>
                  </a:cubicBezTo>
                  <a:cubicBezTo>
                    <a:pt x="37" y="7"/>
                    <a:pt x="37" y="6"/>
                    <a:pt x="38" y="6"/>
                  </a:cubicBezTo>
                  <a:cubicBezTo>
                    <a:pt x="40" y="7"/>
                    <a:pt x="41" y="8"/>
                    <a:pt x="41" y="10"/>
                  </a:cubicBezTo>
                  <a:cubicBezTo>
                    <a:pt x="41" y="10"/>
                    <a:pt x="44" y="10"/>
                    <a:pt x="45" y="10"/>
                  </a:cubicBezTo>
                  <a:cubicBezTo>
                    <a:pt x="45" y="10"/>
                    <a:pt x="45" y="10"/>
                    <a:pt x="45" y="10"/>
                  </a:cubicBezTo>
                  <a:cubicBezTo>
                    <a:pt x="45" y="10"/>
                    <a:pt x="45" y="10"/>
                    <a:pt x="45" y="9"/>
                  </a:cubicBezTo>
                  <a:cubicBezTo>
                    <a:pt x="45" y="8"/>
                    <a:pt x="45" y="8"/>
                    <a:pt x="46" y="7"/>
                  </a:cubicBezTo>
                  <a:cubicBezTo>
                    <a:pt x="47" y="7"/>
                    <a:pt x="48" y="7"/>
                    <a:pt x="50" y="7"/>
                  </a:cubicBezTo>
                  <a:cubicBezTo>
                    <a:pt x="52" y="7"/>
                    <a:pt x="54" y="7"/>
                    <a:pt x="54" y="9"/>
                  </a:cubicBezTo>
                  <a:cubicBezTo>
                    <a:pt x="54" y="10"/>
                    <a:pt x="54" y="11"/>
                    <a:pt x="53" y="11"/>
                  </a:cubicBezTo>
                  <a:cubicBezTo>
                    <a:pt x="53" y="11"/>
                    <a:pt x="53" y="11"/>
                    <a:pt x="53" y="11"/>
                  </a:cubicBezTo>
                  <a:cubicBezTo>
                    <a:pt x="51" y="11"/>
                    <a:pt x="51" y="11"/>
                    <a:pt x="52" y="10"/>
                  </a:cubicBezTo>
                  <a:cubicBezTo>
                    <a:pt x="52" y="10"/>
                    <a:pt x="52" y="8"/>
                    <a:pt x="49" y="8"/>
                  </a:cubicBezTo>
                  <a:cubicBezTo>
                    <a:pt x="48" y="8"/>
                    <a:pt x="48" y="8"/>
                    <a:pt x="48" y="8"/>
                  </a:cubicBezTo>
                  <a:cubicBezTo>
                    <a:pt x="46" y="9"/>
                    <a:pt x="46" y="10"/>
                    <a:pt x="47" y="11"/>
                  </a:cubicBezTo>
                  <a:cubicBezTo>
                    <a:pt x="48" y="11"/>
                    <a:pt x="50" y="11"/>
                    <a:pt x="51" y="12"/>
                  </a:cubicBezTo>
                  <a:cubicBezTo>
                    <a:pt x="55" y="12"/>
                    <a:pt x="52" y="13"/>
                    <a:pt x="52" y="15"/>
                  </a:cubicBezTo>
                  <a:cubicBezTo>
                    <a:pt x="52" y="16"/>
                    <a:pt x="55" y="16"/>
                    <a:pt x="56" y="20"/>
                  </a:cubicBezTo>
                  <a:cubicBezTo>
                    <a:pt x="56" y="21"/>
                    <a:pt x="58" y="21"/>
                    <a:pt x="59" y="24"/>
                  </a:cubicBezTo>
                  <a:cubicBezTo>
                    <a:pt x="60" y="28"/>
                    <a:pt x="57" y="30"/>
                    <a:pt x="61" y="30"/>
                  </a:cubicBezTo>
                  <a:cubicBezTo>
                    <a:pt x="62" y="30"/>
                    <a:pt x="62" y="30"/>
                    <a:pt x="63" y="29"/>
                  </a:cubicBezTo>
                  <a:cubicBezTo>
                    <a:pt x="63" y="29"/>
                    <a:pt x="64" y="29"/>
                    <a:pt x="64" y="29"/>
                  </a:cubicBezTo>
                  <a:cubicBezTo>
                    <a:pt x="66" y="27"/>
                    <a:pt x="64" y="24"/>
                    <a:pt x="63" y="22"/>
                  </a:cubicBezTo>
                  <a:cubicBezTo>
                    <a:pt x="62" y="21"/>
                    <a:pt x="61" y="20"/>
                    <a:pt x="60" y="20"/>
                  </a:cubicBezTo>
                  <a:cubicBezTo>
                    <a:pt x="62" y="21"/>
                    <a:pt x="65" y="23"/>
                    <a:pt x="65" y="24"/>
                  </a:cubicBezTo>
                  <a:cubicBezTo>
                    <a:pt x="66" y="26"/>
                    <a:pt x="66" y="27"/>
                    <a:pt x="64" y="29"/>
                  </a:cubicBezTo>
                  <a:cubicBezTo>
                    <a:pt x="65" y="30"/>
                    <a:pt x="67" y="30"/>
                    <a:pt x="67" y="31"/>
                  </a:cubicBezTo>
                  <a:cubicBezTo>
                    <a:pt x="65" y="30"/>
                    <a:pt x="61" y="29"/>
                    <a:pt x="59" y="30"/>
                  </a:cubicBezTo>
                  <a:cubicBezTo>
                    <a:pt x="59" y="30"/>
                    <a:pt x="58" y="31"/>
                    <a:pt x="58" y="31"/>
                  </a:cubicBezTo>
                  <a:cubicBezTo>
                    <a:pt x="57" y="31"/>
                    <a:pt x="56" y="31"/>
                    <a:pt x="56" y="31"/>
                  </a:cubicBezTo>
                  <a:cubicBezTo>
                    <a:pt x="55" y="31"/>
                    <a:pt x="55" y="31"/>
                    <a:pt x="55" y="31"/>
                  </a:cubicBezTo>
                  <a:cubicBezTo>
                    <a:pt x="53" y="33"/>
                    <a:pt x="54" y="36"/>
                    <a:pt x="54" y="37"/>
                  </a:cubicBezTo>
                  <a:cubicBezTo>
                    <a:pt x="53" y="39"/>
                    <a:pt x="52" y="40"/>
                    <a:pt x="52" y="41"/>
                  </a:cubicBezTo>
                  <a:cubicBezTo>
                    <a:pt x="50" y="41"/>
                    <a:pt x="50" y="41"/>
                    <a:pt x="51" y="40"/>
                  </a:cubicBezTo>
                  <a:cubicBezTo>
                    <a:pt x="51" y="39"/>
                    <a:pt x="52" y="38"/>
                    <a:pt x="52" y="38"/>
                  </a:cubicBezTo>
                  <a:cubicBezTo>
                    <a:pt x="53" y="37"/>
                    <a:pt x="53" y="37"/>
                    <a:pt x="52" y="36"/>
                  </a:cubicBezTo>
                  <a:cubicBezTo>
                    <a:pt x="52" y="36"/>
                    <a:pt x="52" y="36"/>
                    <a:pt x="51" y="37"/>
                  </a:cubicBezTo>
                  <a:cubicBezTo>
                    <a:pt x="51" y="37"/>
                    <a:pt x="51" y="37"/>
                    <a:pt x="50" y="37"/>
                  </a:cubicBezTo>
                  <a:cubicBezTo>
                    <a:pt x="50" y="37"/>
                    <a:pt x="50" y="37"/>
                    <a:pt x="50" y="37"/>
                  </a:cubicBezTo>
                  <a:cubicBezTo>
                    <a:pt x="47" y="38"/>
                    <a:pt x="44" y="39"/>
                    <a:pt x="41" y="39"/>
                  </a:cubicBezTo>
                  <a:cubicBezTo>
                    <a:pt x="37" y="39"/>
                    <a:pt x="34" y="39"/>
                    <a:pt x="32" y="38"/>
                  </a:cubicBezTo>
                  <a:cubicBezTo>
                    <a:pt x="32" y="37"/>
                    <a:pt x="31" y="37"/>
                    <a:pt x="31" y="38"/>
                  </a:cubicBezTo>
                  <a:cubicBezTo>
                    <a:pt x="31" y="38"/>
                    <a:pt x="31" y="38"/>
                    <a:pt x="31" y="38"/>
                  </a:cubicBezTo>
                  <a:cubicBezTo>
                    <a:pt x="30" y="38"/>
                    <a:pt x="31" y="38"/>
                    <a:pt x="31" y="38"/>
                  </a:cubicBezTo>
                  <a:cubicBezTo>
                    <a:pt x="32" y="39"/>
                    <a:pt x="33" y="40"/>
                    <a:pt x="31" y="40"/>
                  </a:cubicBezTo>
                  <a:cubicBezTo>
                    <a:pt x="31" y="41"/>
                    <a:pt x="31" y="41"/>
                    <a:pt x="31" y="41"/>
                  </a:cubicBezTo>
                  <a:cubicBezTo>
                    <a:pt x="31" y="38"/>
                    <a:pt x="30" y="38"/>
                    <a:pt x="28" y="36"/>
                  </a:cubicBezTo>
                  <a:cubicBezTo>
                    <a:pt x="29" y="36"/>
                    <a:pt x="30" y="36"/>
                    <a:pt x="31" y="36"/>
                  </a:cubicBezTo>
                  <a:cubicBezTo>
                    <a:pt x="32" y="36"/>
                    <a:pt x="32" y="35"/>
                    <a:pt x="31" y="34"/>
                  </a:cubicBezTo>
                  <a:cubicBezTo>
                    <a:pt x="30" y="33"/>
                    <a:pt x="23" y="31"/>
                    <a:pt x="21" y="30"/>
                  </a:cubicBezTo>
                  <a:cubicBezTo>
                    <a:pt x="21" y="29"/>
                    <a:pt x="20" y="29"/>
                    <a:pt x="19" y="28"/>
                  </a:cubicBezTo>
                  <a:cubicBezTo>
                    <a:pt x="18" y="27"/>
                    <a:pt x="18" y="26"/>
                    <a:pt x="19" y="24"/>
                  </a:cubicBezTo>
                  <a:cubicBezTo>
                    <a:pt x="19" y="24"/>
                    <a:pt x="20" y="24"/>
                    <a:pt x="20" y="24"/>
                  </a:cubicBezTo>
                  <a:cubicBezTo>
                    <a:pt x="20" y="24"/>
                    <a:pt x="20" y="24"/>
                    <a:pt x="20" y="25"/>
                  </a:cubicBezTo>
                  <a:cubicBezTo>
                    <a:pt x="18" y="27"/>
                    <a:pt x="21" y="29"/>
                    <a:pt x="22" y="29"/>
                  </a:cubicBezTo>
                  <a:cubicBezTo>
                    <a:pt x="22" y="29"/>
                    <a:pt x="22" y="28"/>
                    <a:pt x="22" y="28"/>
                  </a:cubicBezTo>
                  <a:cubicBezTo>
                    <a:pt x="23" y="28"/>
                    <a:pt x="23" y="26"/>
                    <a:pt x="23" y="25"/>
                  </a:cubicBezTo>
                  <a:cubicBezTo>
                    <a:pt x="24" y="24"/>
                    <a:pt x="27" y="21"/>
                    <a:pt x="29" y="20"/>
                  </a:cubicBezTo>
                  <a:cubicBezTo>
                    <a:pt x="29" y="20"/>
                    <a:pt x="30" y="20"/>
                    <a:pt x="30" y="20"/>
                  </a:cubicBezTo>
                  <a:cubicBezTo>
                    <a:pt x="28" y="18"/>
                    <a:pt x="34" y="16"/>
                    <a:pt x="34" y="15"/>
                  </a:cubicBezTo>
                  <a:cubicBezTo>
                    <a:pt x="34" y="14"/>
                    <a:pt x="34" y="14"/>
                    <a:pt x="34" y="14"/>
                  </a:cubicBezTo>
                  <a:cubicBezTo>
                    <a:pt x="34" y="14"/>
                    <a:pt x="36" y="16"/>
                    <a:pt x="38" y="17"/>
                  </a:cubicBezTo>
                  <a:cubicBezTo>
                    <a:pt x="40" y="18"/>
                    <a:pt x="44" y="16"/>
                    <a:pt x="48" y="15"/>
                  </a:cubicBezTo>
                  <a:cubicBezTo>
                    <a:pt x="49" y="15"/>
                    <a:pt x="50" y="15"/>
                    <a:pt x="50" y="15"/>
                  </a:cubicBezTo>
                  <a:cubicBezTo>
                    <a:pt x="51" y="15"/>
                    <a:pt x="51" y="14"/>
                    <a:pt x="51" y="14"/>
                  </a:cubicBezTo>
                  <a:cubicBezTo>
                    <a:pt x="50" y="13"/>
                    <a:pt x="45" y="16"/>
                    <a:pt x="41" y="15"/>
                  </a:cubicBezTo>
                  <a:cubicBezTo>
                    <a:pt x="39" y="15"/>
                    <a:pt x="38" y="15"/>
                    <a:pt x="37" y="15"/>
                  </a:cubicBezTo>
                  <a:cubicBezTo>
                    <a:pt x="37" y="14"/>
                    <a:pt x="36" y="14"/>
                    <a:pt x="37" y="14"/>
                  </a:cubicBezTo>
                  <a:cubicBezTo>
                    <a:pt x="37" y="14"/>
                    <a:pt x="39" y="15"/>
                    <a:pt x="41" y="14"/>
                  </a:cubicBezTo>
                  <a:cubicBezTo>
                    <a:pt x="43" y="14"/>
                    <a:pt x="43" y="14"/>
                    <a:pt x="45" y="14"/>
                  </a:cubicBezTo>
                  <a:cubicBezTo>
                    <a:pt x="47" y="14"/>
                    <a:pt x="49" y="13"/>
                    <a:pt x="50" y="13"/>
                  </a:cubicBezTo>
                  <a:cubicBezTo>
                    <a:pt x="51" y="13"/>
                    <a:pt x="51" y="13"/>
                    <a:pt x="51" y="13"/>
                  </a:cubicBezTo>
                  <a:cubicBezTo>
                    <a:pt x="52" y="13"/>
                    <a:pt x="52" y="13"/>
                    <a:pt x="51" y="13"/>
                  </a:cubicBezTo>
                  <a:cubicBezTo>
                    <a:pt x="51" y="13"/>
                    <a:pt x="51" y="13"/>
                    <a:pt x="50" y="13"/>
                  </a:cubicBezTo>
                  <a:cubicBezTo>
                    <a:pt x="50" y="13"/>
                    <a:pt x="50" y="13"/>
                    <a:pt x="50" y="13"/>
                  </a:cubicBezTo>
                  <a:cubicBezTo>
                    <a:pt x="50" y="13"/>
                    <a:pt x="50" y="13"/>
                    <a:pt x="50" y="13"/>
                  </a:cubicBezTo>
                  <a:cubicBezTo>
                    <a:pt x="49" y="13"/>
                    <a:pt x="45" y="14"/>
                    <a:pt x="44" y="14"/>
                  </a:cubicBezTo>
                  <a:cubicBezTo>
                    <a:pt x="43" y="14"/>
                    <a:pt x="41" y="14"/>
                    <a:pt x="39" y="14"/>
                  </a:cubicBezTo>
                  <a:cubicBezTo>
                    <a:pt x="36" y="14"/>
                    <a:pt x="36" y="13"/>
                    <a:pt x="34" y="12"/>
                  </a:cubicBezTo>
                  <a:cubicBezTo>
                    <a:pt x="34" y="12"/>
                    <a:pt x="34" y="12"/>
                    <a:pt x="35" y="11"/>
                  </a:cubicBezTo>
                  <a:cubicBezTo>
                    <a:pt x="35" y="11"/>
                    <a:pt x="35" y="11"/>
                    <a:pt x="35" y="11"/>
                  </a:cubicBezTo>
                  <a:cubicBezTo>
                    <a:pt x="35" y="11"/>
                    <a:pt x="36" y="11"/>
                    <a:pt x="37" y="11"/>
                  </a:cubicBezTo>
                  <a:cubicBezTo>
                    <a:pt x="37" y="11"/>
                    <a:pt x="37" y="10"/>
                    <a:pt x="38" y="10"/>
                  </a:cubicBezTo>
                  <a:cubicBezTo>
                    <a:pt x="38" y="10"/>
                    <a:pt x="38" y="10"/>
                    <a:pt x="38" y="10"/>
                  </a:cubicBezTo>
                  <a:cubicBezTo>
                    <a:pt x="38" y="10"/>
                    <a:pt x="39" y="10"/>
                    <a:pt x="39" y="10"/>
                  </a:cubicBezTo>
                  <a:cubicBezTo>
                    <a:pt x="39" y="10"/>
                    <a:pt x="39" y="10"/>
                    <a:pt x="39" y="10"/>
                  </a:cubicBezTo>
                  <a:cubicBezTo>
                    <a:pt x="40" y="10"/>
                    <a:pt x="40" y="8"/>
                    <a:pt x="38" y="8"/>
                  </a:cubicBezTo>
                  <a:cubicBezTo>
                    <a:pt x="37" y="8"/>
                    <a:pt x="37" y="8"/>
                    <a:pt x="36" y="8"/>
                  </a:cubicBezTo>
                  <a:cubicBezTo>
                    <a:pt x="36" y="8"/>
                    <a:pt x="35" y="9"/>
                    <a:pt x="35" y="9"/>
                  </a:cubicBezTo>
                  <a:cubicBezTo>
                    <a:pt x="35" y="9"/>
                    <a:pt x="36" y="10"/>
                    <a:pt x="36" y="10"/>
                  </a:cubicBezTo>
                  <a:cubicBezTo>
                    <a:pt x="37" y="10"/>
                    <a:pt x="37" y="10"/>
                    <a:pt x="37" y="10"/>
                  </a:cubicBezTo>
                  <a:moveTo>
                    <a:pt x="36" y="2"/>
                  </a:moveTo>
                  <a:cubicBezTo>
                    <a:pt x="34" y="3"/>
                    <a:pt x="33" y="5"/>
                    <a:pt x="32" y="6"/>
                  </a:cubicBezTo>
                  <a:cubicBezTo>
                    <a:pt x="32" y="9"/>
                    <a:pt x="32" y="11"/>
                    <a:pt x="32" y="14"/>
                  </a:cubicBezTo>
                  <a:cubicBezTo>
                    <a:pt x="31" y="15"/>
                    <a:pt x="27" y="17"/>
                    <a:pt x="24" y="18"/>
                  </a:cubicBezTo>
                  <a:cubicBezTo>
                    <a:pt x="24" y="18"/>
                    <a:pt x="24" y="18"/>
                    <a:pt x="24" y="19"/>
                  </a:cubicBezTo>
                  <a:cubicBezTo>
                    <a:pt x="21" y="20"/>
                    <a:pt x="19" y="22"/>
                    <a:pt x="17" y="24"/>
                  </a:cubicBezTo>
                  <a:cubicBezTo>
                    <a:pt x="15" y="26"/>
                    <a:pt x="14" y="26"/>
                    <a:pt x="13" y="28"/>
                  </a:cubicBezTo>
                  <a:cubicBezTo>
                    <a:pt x="13" y="28"/>
                    <a:pt x="13" y="29"/>
                    <a:pt x="14" y="29"/>
                  </a:cubicBezTo>
                  <a:cubicBezTo>
                    <a:pt x="17" y="28"/>
                    <a:pt x="21" y="31"/>
                    <a:pt x="27" y="36"/>
                  </a:cubicBezTo>
                  <a:cubicBezTo>
                    <a:pt x="28" y="37"/>
                    <a:pt x="30" y="40"/>
                    <a:pt x="27" y="41"/>
                  </a:cubicBezTo>
                  <a:cubicBezTo>
                    <a:pt x="27" y="41"/>
                    <a:pt x="25" y="42"/>
                    <a:pt x="24" y="42"/>
                  </a:cubicBezTo>
                  <a:cubicBezTo>
                    <a:pt x="21" y="42"/>
                    <a:pt x="17" y="41"/>
                    <a:pt x="13" y="40"/>
                  </a:cubicBezTo>
                  <a:cubicBezTo>
                    <a:pt x="9" y="39"/>
                    <a:pt x="6" y="39"/>
                    <a:pt x="4" y="39"/>
                  </a:cubicBezTo>
                  <a:cubicBezTo>
                    <a:pt x="2" y="38"/>
                    <a:pt x="2" y="38"/>
                    <a:pt x="2" y="38"/>
                  </a:cubicBezTo>
                  <a:cubicBezTo>
                    <a:pt x="2" y="37"/>
                    <a:pt x="4" y="36"/>
                    <a:pt x="4" y="36"/>
                  </a:cubicBezTo>
                  <a:cubicBezTo>
                    <a:pt x="4" y="35"/>
                    <a:pt x="4" y="34"/>
                    <a:pt x="3" y="34"/>
                  </a:cubicBezTo>
                  <a:cubicBezTo>
                    <a:pt x="3" y="33"/>
                    <a:pt x="3" y="33"/>
                    <a:pt x="3" y="32"/>
                  </a:cubicBezTo>
                  <a:cubicBezTo>
                    <a:pt x="3" y="32"/>
                    <a:pt x="3" y="32"/>
                    <a:pt x="3" y="32"/>
                  </a:cubicBezTo>
                  <a:cubicBezTo>
                    <a:pt x="4" y="32"/>
                    <a:pt x="4" y="32"/>
                    <a:pt x="5" y="32"/>
                  </a:cubicBezTo>
                  <a:cubicBezTo>
                    <a:pt x="7" y="32"/>
                    <a:pt x="9" y="32"/>
                    <a:pt x="10" y="32"/>
                  </a:cubicBezTo>
                  <a:cubicBezTo>
                    <a:pt x="10" y="32"/>
                    <a:pt x="10" y="32"/>
                    <a:pt x="11" y="32"/>
                  </a:cubicBezTo>
                  <a:cubicBezTo>
                    <a:pt x="12" y="31"/>
                    <a:pt x="12" y="31"/>
                    <a:pt x="12" y="30"/>
                  </a:cubicBezTo>
                  <a:cubicBezTo>
                    <a:pt x="12" y="30"/>
                    <a:pt x="11" y="31"/>
                    <a:pt x="11" y="31"/>
                  </a:cubicBezTo>
                  <a:cubicBezTo>
                    <a:pt x="10" y="31"/>
                    <a:pt x="10" y="31"/>
                    <a:pt x="9" y="32"/>
                  </a:cubicBezTo>
                  <a:cubicBezTo>
                    <a:pt x="7" y="32"/>
                    <a:pt x="4" y="31"/>
                    <a:pt x="3" y="32"/>
                  </a:cubicBezTo>
                  <a:cubicBezTo>
                    <a:pt x="3" y="32"/>
                    <a:pt x="2" y="32"/>
                    <a:pt x="2" y="32"/>
                  </a:cubicBezTo>
                  <a:cubicBezTo>
                    <a:pt x="1" y="33"/>
                    <a:pt x="3" y="34"/>
                    <a:pt x="2" y="35"/>
                  </a:cubicBezTo>
                  <a:cubicBezTo>
                    <a:pt x="2" y="36"/>
                    <a:pt x="0" y="37"/>
                    <a:pt x="0" y="38"/>
                  </a:cubicBezTo>
                  <a:cubicBezTo>
                    <a:pt x="1" y="39"/>
                    <a:pt x="5" y="40"/>
                    <a:pt x="10" y="40"/>
                  </a:cubicBezTo>
                  <a:cubicBezTo>
                    <a:pt x="16" y="41"/>
                    <a:pt x="20" y="42"/>
                    <a:pt x="23" y="43"/>
                  </a:cubicBezTo>
                  <a:cubicBezTo>
                    <a:pt x="27" y="43"/>
                    <a:pt x="28" y="41"/>
                    <a:pt x="35" y="41"/>
                  </a:cubicBezTo>
                  <a:cubicBezTo>
                    <a:pt x="37" y="41"/>
                    <a:pt x="39" y="41"/>
                    <a:pt x="41" y="41"/>
                  </a:cubicBezTo>
                  <a:cubicBezTo>
                    <a:pt x="44" y="41"/>
                    <a:pt x="46" y="41"/>
                    <a:pt x="48" y="42"/>
                  </a:cubicBezTo>
                  <a:cubicBezTo>
                    <a:pt x="53" y="42"/>
                    <a:pt x="51" y="43"/>
                    <a:pt x="54" y="44"/>
                  </a:cubicBezTo>
                  <a:cubicBezTo>
                    <a:pt x="56" y="44"/>
                    <a:pt x="61" y="44"/>
                    <a:pt x="62" y="44"/>
                  </a:cubicBezTo>
                  <a:cubicBezTo>
                    <a:pt x="63" y="43"/>
                    <a:pt x="68" y="42"/>
                    <a:pt x="71" y="41"/>
                  </a:cubicBezTo>
                  <a:cubicBezTo>
                    <a:pt x="73" y="41"/>
                    <a:pt x="77" y="40"/>
                    <a:pt x="79" y="40"/>
                  </a:cubicBezTo>
                  <a:cubicBezTo>
                    <a:pt x="80" y="39"/>
                    <a:pt x="80" y="38"/>
                    <a:pt x="78" y="37"/>
                  </a:cubicBezTo>
                  <a:cubicBezTo>
                    <a:pt x="76" y="37"/>
                    <a:pt x="73" y="36"/>
                    <a:pt x="73" y="33"/>
                  </a:cubicBezTo>
                  <a:cubicBezTo>
                    <a:pt x="73" y="33"/>
                    <a:pt x="73" y="33"/>
                    <a:pt x="73" y="33"/>
                  </a:cubicBezTo>
                  <a:cubicBezTo>
                    <a:pt x="72" y="34"/>
                    <a:pt x="72" y="37"/>
                    <a:pt x="75" y="37"/>
                  </a:cubicBezTo>
                  <a:cubicBezTo>
                    <a:pt x="78" y="38"/>
                    <a:pt x="80" y="39"/>
                    <a:pt x="78" y="39"/>
                  </a:cubicBezTo>
                  <a:cubicBezTo>
                    <a:pt x="77" y="40"/>
                    <a:pt x="76" y="40"/>
                    <a:pt x="73" y="40"/>
                  </a:cubicBezTo>
                  <a:cubicBezTo>
                    <a:pt x="68" y="41"/>
                    <a:pt x="67" y="41"/>
                    <a:pt x="63" y="42"/>
                  </a:cubicBezTo>
                  <a:cubicBezTo>
                    <a:pt x="58" y="44"/>
                    <a:pt x="52" y="43"/>
                    <a:pt x="54" y="40"/>
                  </a:cubicBezTo>
                  <a:cubicBezTo>
                    <a:pt x="55" y="38"/>
                    <a:pt x="56" y="37"/>
                    <a:pt x="55" y="35"/>
                  </a:cubicBezTo>
                  <a:cubicBezTo>
                    <a:pt x="55" y="34"/>
                    <a:pt x="55" y="33"/>
                    <a:pt x="55" y="33"/>
                  </a:cubicBezTo>
                  <a:cubicBezTo>
                    <a:pt x="56" y="32"/>
                    <a:pt x="56" y="32"/>
                    <a:pt x="56" y="32"/>
                  </a:cubicBezTo>
                  <a:cubicBezTo>
                    <a:pt x="57" y="31"/>
                    <a:pt x="58" y="31"/>
                    <a:pt x="59" y="32"/>
                  </a:cubicBezTo>
                  <a:cubicBezTo>
                    <a:pt x="60" y="33"/>
                    <a:pt x="60" y="34"/>
                    <a:pt x="63" y="34"/>
                  </a:cubicBezTo>
                  <a:cubicBezTo>
                    <a:pt x="66" y="34"/>
                    <a:pt x="67" y="34"/>
                    <a:pt x="69" y="33"/>
                  </a:cubicBezTo>
                  <a:cubicBezTo>
                    <a:pt x="69" y="33"/>
                    <a:pt x="69" y="33"/>
                    <a:pt x="70" y="33"/>
                  </a:cubicBezTo>
                  <a:cubicBezTo>
                    <a:pt x="70" y="33"/>
                    <a:pt x="70" y="33"/>
                    <a:pt x="71" y="32"/>
                  </a:cubicBezTo>
                  <a:cubicBezTo>
                    <a:pt x="71" y="32"/>
                    <a:pt x="71" y="32"/>
                    <a:pt x="72" y="32"/>
                  </a:cubicBezTo>
                  <a:cubicBezTo>
                    <a:pt x="72" y="32"/>
                    <a:pt x="72" y="32"/>
                    <a:pt x="72" y="32"/>
                  </a:cubicBezTo>
                  <a:cubicBezTo>
                    <a:pt x="73" y="32"/>
                    <a:pt x="74" y="30"/>
                    <a:pt x="74" y="28"/>
                  </a:cubicBezTo>
                  <a:cubicBezTo>
                    <a:pt x="73" y="26"/>
                    <a:pt x="71" y="22"/>
                    <a:pt x="67" y="20"/>
                  </a:cubicBezTo>
                  <a:cubicBezTo>
                    <a:pt x="64" y="18"/>
                    <a:pt x="62" y="16"/>
                    <a:pt x="61" y="14"/>
                  </a:cubicBezTo>
                  <a:cubicBezTo>
                    <a:pt x="61" y="12"/>
                    <a:pt x="60" y="10"/>
                    <a:pt x="61" y="9"/>
                  </a:cubicBezTo>
                  <a:cubicBezTo>
                    <a:pt x="62" y="7"/>
                    <a:pt x="60" y="4"/>
                    <a:pt x="56" y="2"/>
                  </a:cubicBezTo>
                  <a:cubicBezTo>
                    <a:pt x="53" y="1"/>
                    <a:pt x="50" y="1"/>
                    <a:pt x="46" y="0"/>
                  </a:cubicBezTo>
                  <a:cubicBezTo>
                    <a:pt x="44" y="0"/>
                    <a:pt x="42" y="0"/>
                    <a:pt x="41" y="1"/>
                  </a:cubicBezTo>
                  <a:cubicBezTo>
                    <a:pt x="39" y="1"/>
                    <a:pt x="37" y="1"/>
                    <a:pt x="36" y="2"/>
                  </a:cubicBezTo>
                </a:path>
              </a:pathLst>
            </a:custGeom>
            <a:solidFill>
              <a:srgbClr val="015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712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500"/>
                                        <p:tgtEl>
                                          <p:spTgt spid="506"/>
                                        </p:tgtEl>
                                      </p:cBhvr>
                                    </p:animEffect>
                                  </p:childTnLst>
                                </p:cTn>
                              </p:par>
                              <p:par>
                                <p:cTn id="8" presetID="10" presetClass="entr" presetSubtype="0" fill="hold" nodeType="withEffect">
                                  <p:stCondLst>
                                    <p:cond delay="0"/>
                                  </p:stCondLst>
                                  <p:childTnLst>
                                    <p:set>
                                      <p:cBhvr>
                                        <p:cTn id="9" dur="1" fill="hold">
                                          <p:stCondLst>
                                            <p:cond delay="0"/>
                                          </p:stCondLst>
                                        </p:cTn>
                                        <p:tgtEl>
                                          <p:spTgt spid="507"/>
                                        </p:tgtEl>
                                        <p:attrNameLst>
                                          <p:attrName>style.visibility</p:attrName>
                                        </p:attrNameLst>
                                      </p:cBhvr>
                                      <p:to>
                                        <p:strVal val="visible"/>
                                      </p:to>
                                    </p:set>
                                    <p:animEffect transition="in" filter="fade">
                                      <p:cBhvr>
                                        <p:cTn id="10" dur="500"/>
                                        <p:tgtEl>
                                          <p:spTgt spid="507"/>
                                        </p:tgtEl>
                                      </p:cBhvr>
                                    </p:animEffect>
                                  </p:childTnLst>
                                </p:cTn>
                              </p:par>
                              <p:par>
                                <p:cTn id="11" presetID="10" presetClass="entr" presetSubtype="0" fill="hold" nodeType="withEffect">
                                  <p:stCondLst>
                                    <p:cond delay="0"/>
                                  </p:stCondLst>
                                  <p:childTnLst>
                                    <p:set>
                                      <p:cBhvr>
                                        <p:cTn id="12" dur="1" fill="hold">
                                          <p:stCondLst>
                                            <p:cond delay="0"/>
                                          </p:stCondLst>
                                        </p:cTn>
                                        <p:tgtEl>
                                          <p:spTgt spid="508"/>
                                        </p:tgtEl>
                                        <p:attrNameLst>
                                          <p:attrName>style.visibility</p:attrName>
                                        </p:attrNameLst>
                                      </p:cBhvr>
                                      <p:to>
                                        <p:strVal val="visible"/>
                                      </p:to>
                                    </p:set>
                                    <p:animEffect transition="in" filter="fade">
                                      <p:cBhvr>
                                        <p:cTn id="13" dur="500"/>
                                        <p:tgtEl>
                                          <p:spTgt spid="508"/>
                                        </p:tgtEl>
                                      </p:cBhvr>
                                    </p:animEffect>
                                  </p:childTnLst>
                                </p:cTn>
                              </p:par>
                              <p:par>
                                <p:cTn id="14" presetID="10" presetClass="entr" presetSubtype="0" fill="hold" nodeType="withEffect">
                                  <p:stCondLst>
                                    <p:cond delay="0"/>
                                  </p:stCondLst>
                                  <p:childTnLst>
                                    <p:set>
                                      <p:cBhvr>
                                        <p:cTn id="15" dur="1" fill="hold">
                                          <p:stCondLst>
                                            <p:cond delay="0"/>
                                          </p:stCondLst>
                                        </p:cTn>
                                        <p:tgtEl>
                                          <p:spTgt spid="509"/>
                                        </p:tgtEl>
                                        <p:attrNameLst>
                                          <p:attrName>style.visibility</p:attrName>
                                        </p:attrNameLst>
                                      </p:cBhvr>
                                      <p:to>
                                        <p:strVal val="visible"/>
                                      </p:to>
                                    </p:set>
                                    <p:animEffect transition="in" filter="fade">
                                      <p:cBhvr>
                                        <p:cTn id="16" dur="500"/>
                                        <p:tgtEl>
                                          <p:spTgt spid="509"/>
                                        </p:tgtEl>
                                      </p:cBhvr>
                                    </p:animEffect>
                                  </p:childTnLst>
                                </p:cTn>
                              </p:par>
                              <p:par>
                                <p:cTn id="17" presetID="42" presetClass="path" presetSubtype="0" accel="50000" decel="50000" fill="hold" nodeType="withEffect">
                                  <p:stCondLst>
                                    <p:cond delay="0"/>
                                  </p:stCondLst>
                                  <p:childTnLst>
                                    <p:animMotion origin="layout" path="M -4.74853E-6 -2.34226E-6 L 0.1325 0.49002 " pathEditMode="relative" rAng="0" ptsTypes="AA">
                                      <p:cBhvr>
                                        <p:cTn id="18" dur="750" fill="hold"/>
                                        <p:tgtEl>
                                          <p:spTgt spid="506"/>
                                        </p:tgtEl>
                                        <p:attrNameLst>
                                          <p:attrName>ppt_x</p:attrName>
                                          <p:attrName>ppt_y</p:attrName>
                                        </p:attrNameLst>
                                      </p:cBhvr>
                                      <p:rCtr x="6625" y="24489"/>
                                    </p:animMotion>
                                  </p:childTnLst>
                                </p:cTn>
                              </p:par>
                              <p:par>
                                <p:cTn id="19" presetID="42" presetClass="path" presetSubtype="0" accel="50000" decel="50000" fill="hold" nodeType="withEffect">
                                  <p:stCondLst>
                                    <p:cond delay="150"/>
                                  </p:stCondLst>
                                  <p:childTnLst>
                                    <p:animMotion origin="layout" path="M -4.74853E-6 1.11212E-6 L 0.19378 0.54857 " pathEditMode="relative" rAng="0" ptsTypes="AA">
                                      <p:cBhvr>
                                        <p:cTn id="20" dur="750" fill="hold"/>
                                        <p:tgtEl>
                                          <p:spTgt spid="507"/>
                                        </p:tgtEl>
                                        <p:attrNameLst>
                                          <p:attrName>ppt_x</p:attrName>
                                          <p:attrName>ppt_y</p:attrName>
                                        </p:attrNameLst>
                                      </p:cBhvr>
                                      <p:rCtr x="9689" y="27417"/>
                                    </p:animMotion>
                                  </p:childTnLst>
                                </p:cTn>
                              </p:par>
                              <p:par>
                                <p:cTn id="21" presetID="42" presetClass="path" presetSubtype="0" accel="50000" decel="50000" fill="hold" nodeType="withEffect">
                                  <p:stCondLst>
                                    <p:cond delay="300"/>
                                  </p:stCondLst>
                                  <p:childTnLst>
                                    <p:animMotion origin="layout" path="M -2.4432E-6 1.11212E-6 L 0.38103 0.16182 " pathEditMode="relative" rAng="0" ptsTypes="AA">
                                      <p:cBhvr>
                                        <p:cTn id="22" dur="750" fill="hold"/>
                                        <p:tgtEl>
                                          <p:spTgt spid="508"/>
                                        </p:tgtEl>
                                        <p:attrNameLst>
                                          <p:attrName>ppt_x</p:attrName>
                                          <p:attrName>ppt_y</p:attrName>
                                        </p:attrNameLst>
                                      </p:cBhvr>
                                      <p:rCtr x="19045" y="8080"/>
                                    </p:animMotion>
                                  </p:childTnLst>
                                </p:cTn>
                              </p:par>
                              <p:par>
                                <p:cTn id="23" presetID="42" presetClass="path" presetSubtype="0" accel="50000" decel="50000" fill="hold" nodeType="withEffect">
                                  <p:stCondLst>
                                    <p:cond delay="450"/>
                                  </p:stCondLst>
                                  <p:childTnLst>
                                    <p:animMotion origin="layout" path="M -2.4432E-6 -2.34226E-6 L 0.66748 0.44644 " pathEditMode="relative" rAng="0" ptsTypes="AA">
                                      <p:cBhvr>
                                        <p:cTn id="24" dur="750" fill="hold"/>
                                        <p:tgtEl>
                                          <p:spTgt spid="509"/>
                                        </p:tgtEl>
                                        <p:attrNameLst>
                                          <p:attrName>ppt_x</p:attrName>
                                          <p:attrName>ppt_y</p:attrName>
                                        </p:attrNameLst>
                                      </p:cBhvr>
                                      <p:rCtr x="33367" y="22310"/>
                                    </p:animMotion>
                                  </p:childTnLst>
                                </p:cTn>
                              </p:par>
                              <p:par>
                                <p:cTn id="25" presetID="10" presetClass="entr" presetSubtype="0" fill="hold" grpId="0" nodeType="withEffect">
                                  <p:stCondLst>
                                    <p:cond delay="500"/>
                                  </p:stCondLst>
                                  <p:childTnLst>
                                    <p:set>
                                      <p:cBhvr>
                                        <p:cTn id="26" dur="1" fill="hold">
                                          <p:stCondLst>
                                            <p:cond delay="0"/>
                                          </p:stCondLst>
                                        </p:cTn>
                                        <p:tgtEl>
                                          <p:spTgt spid="510"/>
                                        </p:tgtEl>
                                        <p:attrNameLst>
                                          <p:attrName>style.visibility</p:attrName>
                                        </p:attrNameLst>
                                      </p:cBhvr>
                                      <p:to>
                                        <p:strVal val="visible"/>
                                      </p:to>
                                    </p:set>
                                    <p:animEffect transition="in" filter="fade">
                                      <p:cBhvr>
                                        <p:cTn id="27" dur="500"/>
                                        <p:tgtEl>
                                          <p:spTgt spid="510"/>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511"/>
                                        </p:tgtEl>
                                        <p:attrNameLst>
                                          <p:attrName>style.visibility</p:attrName>
                                        </p:attrNameLst>
                                      </p:cBhvr>
                                      <p:to>
                                        <p:strVal val="visible"/>
                                      </p:to>
                                    </p:set>
                                    <p:animEffect transition="in" filter="fade">
                                      <p:cBhvr>
                                        <p:cTn id="30" dur="500"/>
                                        <p:tgtEl>
                                          <p:spTgt spid="511"/>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512"/>
                                        </p:tgtEl>
                                        <p:attrNameLst>
                                          <p:attrName>style.visibility</p:attrName>
                                        </p:attrNameLst>
                                      </p:cBhvr>
                                      <p:to>
                                        <p:strVal val="visible"/>
                                      </p:to>
                                    </p:set>
                                    <p:animEffect transition="in" filter="fade">
                                      <p:cBhvr>
                                        <p:cTn id="33" dur="500"/>
                                        <p:tgtEl>
                                          <p:spTgt spid="512"/>
                                        </p:tgtEl>
                                      </p:cBhvr>
                                    </p:animEffect>
                                  </p:childTnLst>
                                </p:cTn>
                              </p:par>
                            </p:childTnLst>
                          </p:cTn>
                        </p:par>
                        <p:par>
                          <p:cTn id="34" fill="hold">
                            <p:stCondLst>
                              <p:cond delay="1200"/>
                            </p:stCondLst>
                            <p:childTnLst>
                              <p:par>
                                <p:cTn id="35" presetID="10" presetClass="entr" presetSubtype="0" fill="hold" grpId="0" nodeType="afterEffect">
                                  <p:stCondLst>
                                    <p:cond delay="50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5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9.88001E-7 1.54789E-6 L -0.19773 0.27372 " pathEditMode="relative" rAng="0" ptsTypes="AA">
                                      <p:cBhvr>
                                        <p:cTn id="41" dur="750" fill="hold"/>
                                        <p:tgtEl>
                                          <p:spTgt spid="1163"/>
                                        </p:tgtEl>
                                        <p:attrNameLst>
                                          <p:attrName>ppt_x</p:attrName>
                                          <p:attrName>ppt_y</p:attrName>
                                        </p:attrNameLst>
                                      </p:cBhvr>
                                      <p:rCtr x="-9893" y="13686"/>
                                    </p:animMotion>
                                  </p:childTnLst>
                                </p:cTn>
                              </p:par>
                              <p:par>
                                <p:cTn id="42" presetID="42" presetClass="path" presetSubtype="0" accel="50000" decel="50000" fill="hold" nodeType="withEffect">
                                  <p:stCondLst>
                                    <p:cond delay="150"/>
                                  </p:stCondLst>
                                  <p:childTnLst>
                                    <p:animMotion origin="layout" path="M -4.506E-6 7.17204E-7 L -0.20015 0.27213 " pathEditMode="relative" rAng="0" ptsTypes="AA">
                                      <p:cBhvr>
                                        <p:cTn id="43" dur="750" fill="hold"/>
                                        <p:tgtEl>
                                          <p:spTgt spid="1172"/>
                                        </p:tgtEl>
                                        <p:attrNameLst>
                                          <p:attrName>ppt_x</p:attrName>
                                          <p:attrName>ppt_y</p:attrName>
                                        </p:attrNameLst>
                                      </p:cBhvr>
                                      <p:rCtr x="-10008" y="13595"/>
                                    </p:animMotion>
                                  </p:childTnLst>
                                </p:cTn>
                              </p:par>
                              <p:par>
                                <p:cTn id="44" presetID="42" presetClass="path" presetSubtype="0" accel="50000" decel="50000" fill="hold" nodeType="withEffect">
                                  <p:stCondLst>
                                    <p:cond delay="300"/>
                                  </p:stCondLst>
                                  <p:childTnLst>
                                    <p:animMotion origin="layout" path="M 0 -1.13482E-7 L -0.20309 0.27099 " pathEditMode="relative" rAng="0" ptsTypes="AA">
                                      <p:cBhvr>
                                        <p:cTn id="45" dur="750" fill="hold"/>
                                        <p:tgtEl>
                                          <p:spTgt spid="1178"/>
                                        </p:tgtEl>
                                        <p:attrNameLst>
                                          <p:attrName>ppt_x</p:attrName>
                                          <p:attrName>ppt_y</p:attrName>
                                        </p:attrNameLst>
                                      </p:cBhvr>
                                      <p:rCtr x="-10161" y="13550"/>
                                    </p:animMotion>
                                  </p:childTnLst>
                                </p:cTn>
                              </p:par>
                              <p:par>
                                <p:cTn id="46" presetID="42" presetClass="path" presetSubtype="0" accel="50000" decel="50000" fill="hold" nodeType="withEffect">
                                  <p:stCondLst>
                                    <p:cond delay="450"/>
                                  </p:stCondLst>
                                  <p:childTnLst>
                                    <p:animMotion origin="layout" path="M 2.78019E-6 -3.15933E-6 L -0.44869 -0.07376 " pathEditMode="relative" rAng="0" ptsTypes="AA">
                                      <p:cBhvr>
                                        <p:cTn id="47" dur="750" fill="hold"/>
                                        <p:tgtEl>
                                          <p:spTgt spid="1308"/>
                                        </p:tgtEl>
                                        <p:attrNameLst>
                                          <p:attrName>ppt_x</p:attrName>
                                          <p:attrName>ppt_y</p:attrName>
                                        </p:attrNameLst>
                                      </p:cBhvr>
                                      <p:rCtr x="-22441" y="-3700"/>
                                    </p:animMotion>
                                  </p:childTnLst>
                                </p:cTn>
                              </p:par>
                              <p:par>
                                <p:cTn id="48" presetID="42" presetClass="path" presetSubtype="0" accel="50000" decel="50000" fill="hold" nodeType="withEffect">
                                  <p:stCondLst>
                                    <p:cond delay="600"/>
                                  </p:stCondLst>
                                  <p:childTnLst>
                                    <p:animMotion origin="layout" path="M -1.72581E-6 4.63459E-6 L -0.446 -0.07195 " pathEditMode="relative" rAng="0" ptsTypes="AA">
                                      <p:cBhvr>
                                        <p:cTn id="49" dur="750" fill="hold"/>
                                        <p:tgtEl>
                                          <p:spTgt spid="1302"/>
                                        </p:tgtEl>
                                        <p:attrNameLst>
                                          <p:attrName>ppt_x</p:attrName>
                                          <p:attrName>ppt_y</p:attrName>
                                        </p:attrNameLst>
                                      </p:cBhvr>
                                      <p:rCtr x="-22300" y="-3609"/>
                                    </p:animMotion>
                                  </p:childTnLst>
                                </p:cTn>
                              </p:par>
                              <p:par>
                                <p:cTn id="50" presetID="42" presetClass="path" presetSubtype="0" accel="50000" decel="50000" fill="hold" nodeType="withEffect">
                                  <p:stCondLst>
                                    <p:cond delay="750"/>
                                  </p:stCondLst>
                                  <p:childTnLst>
                                    <p:animMotion origin="layout" path="M 3.76819E-6 -4.53473E-6 L -0.44307 -0.07172 " pathEditMode="relative" rAng="0" ptsTypes="AA">
                                      <p:cBhvr>
                                        <p:cTn id="51" dur="750" fill="hold"/>
                                        <p:tgtEl>
                                          <p:spTgt spid="1293"/>
                                        </p:tgtEl>
                                        <p:attrNameLst>
                                          <p:attrName>ppt_x</p:attrName>
                                          <p:attrName>ppt_y</p:attrName>
                                        </p:attrNameLst>
                                      </p:cBhvr>
                                      <p:rCtr x="-22160" y="-3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510" grpId="0" animBg="1"/>
      <p:bldP spid="511" grpId="0" animBg="1"/>
      <p:bldP spid="10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4" name="Text Placeholder 3"/>
          <p:cNvSpPr>
            <a:spLocks noGrp="1"/>
          </p:cNvSpPr>
          <p:nvPr>
            <p:ph type="body" sz="quarter" idx="12"/>
          </p:nvPr>
        </p:nvSpPr>
        <p:spPr/>
        <p:txBody>
          <a:bodyPr/>
          <a:lstStyle/>
          <a:p>
            <a:r>
              <a:rPr lang="en-US" dirty="0" smtClean="0"/>
              <a:t>Greg Cusanza</a:t>
            </a:r>
            <a:endParaRPr lang="en-US" dirty="0"/>
          </a:p>
        </p:txBody>
      </p:sp>
    </p:spTree>
    <p:extLst>
      <p:ext uri="{BB962C8B-B14F-4D97-AF65-F5344CB8AC3E}">
        <p14:creationId xmlns:p14="http://schemas.microsoft.com/office/powerpoint/2010/main" val="23145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
        <p:nvSpPr>
          <p:cNvPr id="3" name="Text Placeholder 3"/>
          <p:cNvSpPr txBox="1">
            <a:spLocks/>
          </p:cNvSpPr>
          <p:nvPr/>
        </p:nvSpPr>
        <p:spPr>
          <a:xfrm>
            <a:off x="274639" y="4881266"/>
            <a:ext cx="10058401" cy="738664"/>
          </a:xfrm>
          <a:prstGeom prst="rect">
            <a:avLst/>
          </a:prstGeom>
        </p:spPr>
        <p:txBody>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Bala Rajagopalan</a:t>
            </a:r>
            <a:endParaRPr lang="en-US" dirty="0"/>
          </a:p>
        </p:txBody>
      </p:sp>
    </p:spTree>
    <p:extLst>
      <p:ext uri="{BB962C8B-B14F-4D97-AF65-F5344CB8AC3E}">
        <p14:creationId xmlns:p14="http://schemas.microsoft.com/office/powerpoint/2010/main" val="2156066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0544" y="1594957"/>
            <a:ext cx="5563991" cy="4797905"/>
            <a:chOff x="-500544" y="1594957"/>
            <a:chExt cx="5563991" cy="4797905"/>
          </a:xfrm>
        </p:grpSpPr>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837" y="2354262"/>
              <a:ext cx="1371600" cy="811925"/>
            </a:xfrm>
            <a:prstGeom prst="rect">
              <a:avLst/>
            </a:prstGeom>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36" y="5212665"/>
              <a:ext cx="1371600" cy="761563"/>
            </a:xfrm>
            <a:prstGeom prst="rect">
              <a:avLst/>
            </a:prstGeom>
          </p:spPr>
        </p:pic>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837" y="4158289"/>
              <a:ext cx="1371600" cy="811925"/>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936" y="4396120"/>
              <a:ext cx="1371600" cy="811925"/>
            </a:xfrm>
            <a:prstGeom prst="rect">
              <a:avLst/>
            </a:prstGeom>
          </p:spPr>
        </p:pic>
        <p:pic>
          <p:nvPicPr>
            <p:cNvPr id="71" name="Picture 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936" y="3521270"/>
              <a:ext cx="1371600" cy="811925"/>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936" y="2735904"/>
              <a:ext cx="1371600" cy="811925"/>
            </a:xfrm>
            <a:prstGeom prst="rect">
              <a:avLst/>
            </a:prstGeom>
          </p:spPr>
        </p:pic>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6837" y="3256276"/>
              <a:ext cx="1371600" cy="811925"/>
            </a:xfrm>
            <a:prstGeom prst="rect">
              <a:avLst/>
            </a:prstGeom>
          </p:spPr>
        </p:pic>
        <p:grpSp>
          <p:nvGrpSpPr>
            <p:cNvPr id="78" name="Group 77"/>
            <p:cNvGrpSpPr/>
            <p:nvPr/>
          </p:nvGrpSpPr>
          <p:grpSpPr>
            <a:xfrm>
              <a:off x="-500544" y="1594957"/>
              <a:ext cx="5563991" cy="4797905"/>
              <a:chOff x="-679032" y="1768829"/>
              <a:chExt cx="6775401" cy="4797905"/>
            </a:xfrm>
          </p:grpSpPr>
          <p:sp>
            <p:nvSpPr>
              <p:cNvPr id="63" name="Parallelogram 62"/>
              <p:cNvSpPr/>
              <p:nvPr/>
            </p:nvSpPr>
            <p:spPr bwMode="auto">
              <a:xfrm rot="9277886">
                <a:off x="-25803" y="2418383"/>
                <a:ext cx="6122172" cy="3540754"/>
              </a:xfrm>
              <a:prstGeom prst="parallelogram">
                <a:avLst>
                  <a:gd name="adj" fmla="val 4736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4" name="Parallelogram 63"/>
              <p:cNvSpPr/>
              <p:nvPr/>
            </p:nvSpPr>
            <p:spPr bwMode="auto">
              <a:xfrm rot="9282382" flipV="1">
                <a:off x="150050" y="1768829"/>
                <a:ext cx="4820364" cy="620682"/>
              </a:xfrm>
              <a:prstGeom prst="parallelogram">
                <a:avLst>
                  <a:gd name="adj" fmla="val 9323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5" name="Parallelogram 64"/>
              <p:cNvSpPr/>
              <p:nvPr/>
            </p:nvSpPr>
            <p:spPr bwMode="auto">
              <a:xfrm rot="12088836" flipV="1">
                <a:off x="-679032" y="2932868"/>
                <a:ext cx="2790356" cy="3633866"/>
              </a:xfrm>
              <a:prstGeom prst="parallelogram">
                <a:avLst>
                  <a:gd name="adj" fmla="val 62346"/>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6" name="TextBox 65"/>
              <p:cNvSpPr txBox="1"/>
              <p:nvPr/>
            </p:nvSpPr>
            <p:spPr bwMode="auto">
              <a:xfrm>
                <a:off x="928808" y="1944439"/>
                <a:ext cx="3278838" cy="276999"/>
              </a:xfrm>
              <a:prstGeom prst="rect">
                <a:avLst/>
              </a:prstGeom>
              <a:noFill/>
              <a:ln w="9525">
                <a:noFill/>
                <a:miter lim="800000"/>
                <a:headEnd/>
                <a:tailEnd/>
              </a:ln>
              <a:scene3d>
                <a:camera prst="isometricLeftDown">
                  <a:rot lat="19430692" lon="20129076" rev="2466001"/>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000" b="1" dirty="0" smtClean="0">
                    <a:gradFill>
                      <a:gsLst>
                        <a:gs pos="0">
                          <a:schemeClr val="bg2"/>
                        </a:gs>
                        <a:gs pos="100000">
                          <a:schemeClr val="bg2"/>
                        </a:gs>
                      </a:gsLst>
                      <a:lin ang="5400000" scaled="1"/>
                    </a:gradFill>
                  </a:rPr>
                  <a:t>Programmatic Control</a:t>
                </a:r>
              </a:p>
            </p:txBody>
          </p:sp>
        </p:grpSp>
      </p:grpSp>
      <p:grpSp>
        <p:nvGrpSpPr>
          <p:cNvPr id="5" name="Group 4"/>
          <p:cNvGrpSpPr/>
          <p:nvPr/>
        </p:nvGrpSpPr>
        <p:grpSpPr>
          <a:xfrm>
            <a:off x="2220231" y="1594957"/>
            <a:ext cx="5563991" cy="4797905"/>
            <a:chOff x="2220231" y="1594957"/>
            <a:chExt cx="5563991" cy="4797905"/>
          </a:xfrm>
        </p:grpSpPr>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1978" y="4014579"/>
              <a:ext cx="1371600" cy="811925"/>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1978" y="3387792"/>
              <a:ext cx="1371600" cy="813895"/>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1978" y="2774727"/>
              <a:ext cx="1371600" cy="80017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1978" y="2149910"/>
              <a:ext cx="1371600" cy="811925"/>
            </a:xfrm>
            <a:prstGeom prst="rect">
              <a:avLst/>
            </a:prstGeom>
          </p:spPr>
        </p:pic>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1919" y="5223521"/>
              <a:ext cx="1371600" cy="811925"/>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1748" y="4404438"/>
              <a:ext cx="1811942" cy="1072586"/>
            </a:xfrm>
            <a:prstGeom prst="rect">
              <a:avLst/>
            </a:prstGeom>
          </p:spPr>
        </p:pic>
        <p:pic>
          <p:nvPicPr>
            <p:cNvPr id="50" name="Picture 4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41919" y="3896912"/>
              <a:ext cx="1371600" cy="761029"/>
            </a:xfrm>
            <a:prstGeom prst="rect">
              <a:avLst/>
            </a:prstGeom>
          </p:spPr>
        </p:pic>
        <p:pic>
          <p:nvPicPr>
            <p:cNvPr id="52" name="Picture 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41919" y="3336520"/>
              <a:ext cx="1371600" cy="813895"/>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1919" y="2778098"/>
              <a:ext cx="1371600" cy="811925"/>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01978" y="4639395"/>
              <a:ext cx="1371600" cy="811925"/>
            </a:xfrm>
            <a:prstGeom prst="rect">
              <a:avLst/>
            </a:prstGeom>
          </p:spPr>
        </p:pic>
        <p:grpSp>
          <p:nvGrpSpPr>
            <p:cNvPr id="56" name="Group 55"/>
            <p:cNvGrpSpPr/>
            <p:nvPr/>
          </p:nvGrpSpPr>
          <p:grpSpPr>
            <a:xfrm>
              <a:off x="2220231" y="1594957"/>
              <a:ext cx="5563991" cy="4797905"/>
              <a:chOff x="-679032" y="1768829"/>
              <a:chExt cx="6775401" cy="4797905"/>
            </a:xfrm>
          </p:grpSpPr>
          <p:sp>
            <p:nvSpPr>
              <p:cNvPr id="60" name="Parallelogram 59"/>
              <p:cNvSpPr/>
              <p:nvPr/>
            </p:nvSpPr>
            <p:spPr bwMode="auto">
              <a:xfrm rot="9277886">
                <a:off x="-25803" y="2418383"/>
                <a:ext cx="6122172" cy="3540754"/>
              </a:xfrm>
              <a:prstGeom prst="parallelogram">
                <a:avLst>
                  <a:gd name="adj" fmla="val 4736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1" name="Parallelogram 60"/>
              <p:cNvSpPr/>
              <p:nvPr/>
            </p:nvSpPr>
            <p:spPr bwMode="auto">
              <a:xfrm rot="9282382" flipV="1">
                <a:off x="150050" y="1768829"/>
                <a:ext cx="4820364" cy="620682"/>
              </a:xfrm>
              <a:prstGeom prst="parallelogram">
                <a:avLst>
                  <a:gd name="adj" fmla="val 9323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2" name="Parallelogram 61"/>
              <p:cNvSpPr/>
              <p:nvPr/>
            </p:nvSpPr>
            <p:spPr bwMode="auto">
              <a:xfrm rot="12088836" flipV="1">
                <a:off x="-679032" y="2932868"/>
                <a:ext cx="2790356" cy="3633866"/>
              </a:xfrm>
              <a:prstGeom prst="parallelogram">
                <a:avLst>
                  <a:gd name="adj" fmla="val 62346"/>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9" name="TextBox 68"/>
              <p:cNvSpPr txBox="1"/>
              <p:nvPr/>
            </p:nvSpPr>
            <p:spPr bwMode="auto">
              <a:xfrm>
                <a:off x="1979034" y="1944439"/>
                <a:ext cx="1197367" cy="276999"/>
              </a:xfrm>
              <a:prstGeom prst="rect">
                <a:avLst/>
              </a:prstGeom>
              <a:noFill/>
              <a:ln w="9525">
                <a:noFill/>
                <a:miter lim="800000"/>
                <a:headEnd/>
                <a:tailEnd/>
              </a:ln>
              <a:scene3d>
                <a:camera prst="isometricLeftDown">
                  <a:rot lat="19430692" lon="20129076" rev="2466001"/>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000" b="1" dirty="0" smtClean="0">
                    <a:gradFill>
                      <a:gsLst>
                        <a:gs pos="0">
                          <a:schemeClr val="bg2"/>
                        </a:gs>
                        <a:gs pos="100000">
                          <a:schemeClr val="bg2"/>
                        </a:gs>
                      </a:gsLst>
                      <a:lin ang="5400000" scaled="1"/>
                    </a:gradFill>
                  </a:rPr>
                  <a:t>Services</a:t>
                </a:r>
              </a:p>
            </p:txBody>
          </p:sp>
        </p:grpSp>
      </p:grpSp>
      <p:grpSp>
        <p:nvGrpSpPr>
          <p:cNvPr id="4" name="Group 3"/>
          <p:cNvGrpSpPr/>
          <p:nvPr/>
        </p:nvGrpSpPr>
        <p:grpSpPr>
          <a:xfrm>
            <a:off x="4941006" y="1594957"/>
            <a:ext cx="5563991" cy="4797905"/>
            <a:chOff x="4941006" y="1594957"/>
            <a:chExt cx="5563991" cy="4797905"/>
          </a:xfrm>
        </p:grpSpPr>
        <p:pic>
          <p:nvPicPr>
            <p:cNvPr id="57" name="Picture 5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80611" y="3815137"/>
              <a:ext cx="1427874" cy="764270"/>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71549" y="4372505"/>
              <a:ext cx="1363227" cy="754335"/>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71549" y="3557304"/>
              <a:ext cx="1349134" cy="754335"/>
            </a:xfrm>
            <a:prstGeom prst="rect">
              <a:avLst/>
            </a:prstGeom>
          </p:spPr>
        </p:pic>
        <p:pic>
          <p:nvPicPr>
            <p:cNvPr id="15" name="Picture 1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71549" y="2742104"/>
              <a:ext cx="1333820" cy="754335"/>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34294" y="2426909"/>
              <a:ext cx="1320509" cy="781681"/>
            </a:xfrm>
            <a:prstGeom prst="rect">
              <a:avLst/>
            </a:prstGeom>
          </p:spPr>
        </p:pic>
        <p:pic>
          <p:nvPicPr>
            <p:cNvPr id="32" name="Picture 3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033303" y="3120437"/>
              <a:ext cx="1322490" cy="782854"/>
            </a:xfrm>
            <a:prstGeom prst="rect">
              <a:avLst/>
            </a:prstGeom>
          </p:spPr>
        </p:pic>
        <p:grpSp>
          <p:nvGrpSpPr>
            <p:cNvPr id="75" name="Group 74"/>
            <p:cNvGrpSpPr/>
            <p:nvPr/>
          </p:nvGrpSpPr>
          <p:grpSpPr>
            <a:xfrm>
              <a:off x="4941006" y="1594957"/>
              <a:ext cx="5563991" cy="4797905"/>
              <a:chOff x="-679032" y="1768829"/>
              <a:chExt cx="6775401" cy="4797905"/>
            </a:xfrm>
          </p:grpSpPr>
          <p:sp>
            <p:nvSpPr>
              <p:cNvPr id="76" name="Parallelogram 75"/>
              <p:cNvSpPr/>
              <p:nvPr/>
            </p:nvSpPr>
            <p:spPr bwMode="auto">
              <a:xfrm rot="9277886">
                <a:off x="-25803" y="2418383"/>
                <a:ext cx="6122172" cy="3540754"/>
              </a:xfrm>
              <a:prstGeom prst="parallelogram">
                <a:avLst>
                  <a:gd name="adj" fmla="val 4736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Parallelogram 76"/>
              <p:cNvSpPr/>
              <p:nvPr/>
            </p:nvSpPr>
            <p:spPr bwMode="auto">
              <a:xfrm rot="9282382" flipV="1">
                <a:off x="150050" y="1768829"/>
                <a:ext cx="4820364" cy="620682"/>
              </a:xfrm>
              <a:prstGeom prst="parallelogram">
                <a:avLst>
                  <a:gd name="adj" fmla="val 9323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Parallelogram 78"/>
              <p:cNvSpPr/>
              <p:nvPr/>
            </p:nvSpPr>
            <p:spPr bwMode="auto">
              <a:xfrm rot="12088836" flipV="1">
                <a:off x="-679032" y="2932868"/>
                <a:ext cx="2790356" cy="3633866"/>
              </a:xfrm>
              <a:prstGeom prst="parallelogram">
                <a:avLst>
                  <a:gd name="adj" fmla="val 62346"/>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0" name="TextBox 79"/>
              <p:cNvSpPr txBox="1"/>
              <p:nvPr/>
            </p:nvSpPr>
            <p:spPr bwMode="auto">
              <a:xfrm>
                <a:off x="2113229" y="2006266"/>
                <a:ext cx="680005" cy="276999"/>
              </a:xfrm>
              <a:prstGeom prst="rect">
                <a:avLst/>
              </a:prstGeom>
              <a:noFill/>
              <a:ln w="9525">
                <a:noFill/>
                <a:miter lim="800000"/>
                <a:headEnd/>
                <a:tailEnd/>
              </a:ln>
              <a:scene3d>
                <a:camera prst="isometricLeftDown">
                  <a:rot lat="19430692" lon="20129076" rev="2466001"/>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000" b="1" dirty="0" smtClean="0">
                    <a:gradFill>
                      <a:gsLst>
                        <a:gs pos="0">
                          <a:schemeClr val="bg2"/>
                        </a:gs>
                        <a:gs pos="100000">
                          <a:schemeClr val="bg2"/>
                        </a:gs>
                      </a:gsLst>
                      <a:lin ang="5400000" scaled="1"/>
                    </a:gradFill>
                  </a:rPr>
                  <a:t>Core</a:t>
                </a:r>
              </a:p>
            </p:txBody>
          </p:sp>
        </p:grpSp>
      </p:grpSp>
      <p:grpSp>
        <p:nvGrpSpPr>
          <p:cNvPr id="3" name="Group 2"/>
          <p:cNvGrpSpPr/>
          <p:nvPr/>
        </p:nvGrpSpPr>
        <p:grpSpPr>
          <a:xfrm>
            <a:off x="7661782" y="1594957"/>
            <a:ext cx="5563991" cy="4797905"/>
            <a:chOff x="7661782" y="1594957"/>
            <a:chExt cx="5563991" cy="4797905"/>
          </a:xfrm>
        </p:grpSpPr>
        <p:pic>
          <p:nvPicPr>
            <p:cNvPr id="24" name="Picture 2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441187" y="5124455"/>
              <a:ext cx="1313805" cy="777712"/>
            </a:xfrm>
            <a:prstGeom prst="rect">
              <a:avLst/>
            </a:prstGeom>
          </p:spPr>
        </p:pic>
        <p:pic>
          <p:nvPicPr>
            <p:cNvPr id="54" name="Picture 5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13244" y="2691775"/>
              <a:ext cx="1369690" cy="810794"/>
            </a:xfrm>
            <a:prstGeom prst="rect">
              <a:avLst/>
            </a:prstGeom>
          </p:spPr>
        </p:pic>
        <p:pic>
          <p:nvPicPr>
            <p:cNvPr id="21" name="Picture 2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59600" y="3809702"/>
              <a:ext cx="1274313" cy="754335"/>
            </a:xfrm>
            <a:prstGeom prst="rect">
              <a:avLst/>
            </a:prstGeom>
          </p:spPr>
        </p:pic>
        <p:pic>
          <p:nvPicPr>
            <p:cNvPr id="23" name="Picture 2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709588" y="2143069"/>
              <a:ext cx="1374337" cy="813545"/>
            </a:xfrm>
            <a:prstGeom prst="rect">
              <a:avLst/>
            </a:prstGeom>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747954" y="2999097"/>
              <a:ext cx="1297604" cy="768122"/>
            </a:xfrm>
            <a:prstGeom prst="rect">
              <a:avLst/>
            </a:prstGeom>
          </p:spPr>
        </p:pic>
        <p:pic>
          <p:nvPicPr>
            <p:cNvPr id="34" name="Picture 3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735465" y="4606520"/>
              <a:ext cx="1322583" cy="784809"/>
            </a:xfrm>
            <a:prstGeom prst="rect">
              <a:avLst/>
            </a:prstGeom>
          </p:spPr>
        </p:pic>
        <p:pic>
          <p:nvPicPr>
            <p:cNvPr id="58" name="Picture 5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407394" y="4311253"/>
              <a:ext cx="1381390" cy="817720"/>
            </a:xfrm>
            <a:prstGeom prst="rect">
              <a:avLst/>
            </a:prstGeom>
          </p:spPr>
        </p:pic>
        <p:pic>
          <p:nvPicPr>
            <p:cNvPr id="59" name="Picture 5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407394" y="3498051"/>
              <a:ext cx="1381390" cy="817720"/>
            </a:xfrm>
            <a:prstGeom prst="rect">
              <a:avLst/>
            </a:prstGeom>
          </p:spPr>
        </p:pic>
        <p:grpSp>
          <p:nvGrpSpPr>
            <p:cNvPr id="81" name="Group 80"/>
            <p:cNvGrpSpPr/>
            <p:nvPr/>
          </p:nvGrpSpPr>
          <p:grpSpPr>
            <a:xfrm>
              <a:off x="7661782" y="1594957"/>
              <a:ext cx="5563991" cy="4797905"/>
              <a:chOff x="-679032" y="1768829"/>
              <a:chExt cx="6775401" cy="4797905"/>
            </a:xfrm>
          </p:grpSpPr>
          <p:sp>
            <p:nvSpPr>
              <p:cNvPr id="82" name="Parallelogram 81"/>
              <p:cNvSpPr/>
              <p:nvPr/>
            </p:nvSpPr>
            <p:spPr bwMode="auto">
              <a:xfrm rot="9277886">
                <a:off x="-25803" y="2418383"/>
                <a:ext cx="6122172" cy="3540754"/>
              </a:xfrm>
              <a:prstGeom prst="parallelogram">
                <a:avLst>
                  <a:gd name="adj" fmla="val 4736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3" name="Parallelogram 82"/>
              <p:cNvSpPr/>
              <p:nvPr/>
            </p:nvSpPr>
            <p:spPr bwMode="auto">
              <a:xfrm rot="9282382" flipV="1">
                <a:off x="150050" y="1768829"/>
                <a:ext cx="4820364" cy="620682"/>
              </a:xfrm>
              <a:prstGeom prst="parallelogram">
                <a:avLst>
                  <a:gd name="adj" fmla="val 93232"/>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4" name="Parallelogram 83"/>
              <p:cNvSpPr/>
              <p:nvPr/>
            </p:nvSpPr>
            <p:spPr bwMode="auto">
              <a:xfrm rot="12088836" flipV="1">
                <a:off x="-679032" y="2932868"/>
                <a:ext cx="2790356" cy="3633866"/>
              </a:xfrm>
              <a:prstGeom prst="parallelogram">
                <a:avLst>
                  <a:gd name="adj" fmla="val 62346"/>
                </a:avLst>
              </a:prstGeom>
              <a:solidFill>
                <a:schemeClr val="bg2">
                  <a:lumMod val="50000"/>
                  <a:alpha val="15000"/>
                </a:schemeClr>
              </a:solidFill>
              <a:ln>
                <a:solidFill>
                  <a:schemeClr val="tx1"/>
                </a:solidFill>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5" name="TextBox 84"/>
              <p:cNvSpPr txBox="1"/>
              <p:nvPr/>
            </p:nvSpPr>
            <p:spPr bwMode="auto">
              <a:xfrm>
                <a:off x="1874431" y="1891489"/>
                <a:ext cx="1682637" cy="276999"/>
              </a:xfrm>
              <a:prstGeom prst="rect">
                <a:avLst/>
              </a:prstGeom>
              <a:noFill/>
              <a:ln w="9525">
                <a:noFill/>
                <a:miter lim="800000"/>
                <a:headEnd/>
                <a:tailEnd/>
              </a:ln>
              <a:scene3d>
                <a:camera prst="isometricLeftDown">
                  <a:rot lat="19430692" lon="20129076" rev="2466001"/>
                </a:camera>
                <a:lightRig rig="threePt" dir="t"/>
              </a:scene3d>
              <a:extLst/>
            </p:spPr>
            <p:txBody>
              <a:bodyPr wrap="none" lIns="0" tIns="0" rIns="0" bIns="0" rtlCol="0">
                <a:spAutoFit/>
              </a:bodyPr>
              <a:lstStyle/>
              <a:p>
                <a:pPr>
                  <a:lnSpc>
                    <a:spcPct val="90000"/>
                  </a:lnSpc>
                  <a:spcBef>
                    <a:spcPts val="600"/>
                  </a:spcBef>
                  <a:buClr>
                    <a:srgbClr val="F79220"/>
                  </a:buClr>
                  <a:buSzPct val="120000"/>
                </a:pPr>
                <a:r>
                  <a:rPr lang="en-US" sz="2000" b="1" dirty="0" smtClean="0">
                    <a:gradFill>
                      <a:gsLst>
                        <a:gs pos="0">
                          <a:schemeClr val="bg2"/>
                        </a:gs>
                        <a:gs pos="100000">
                          <a:schemeClr val="bg2"/>
                        </a:gs>
                      </a:gsLst>
                      <a:lin ang="5400000" scaled="1"/>
                    </a:gradFill>
                  </a:rPr>
                  <a:t>Foundation</a:t>
                </a:r>
              </a:p>
            </p:txBody>
          </p:sp>
        </p:grpSp>
      </p:grpSp>
      <p:sp>
        <p:nvSpPr>
          <p:cNvPr id="2" name="Rectangle 1"/>
          <p:cNvSpPr/>
          <p:nvPr/>
        </p:nvSpPr>
        <p:spPr>
          <a:xfrm>
            <a:off x="131762" y="157295"/>
            <a:ext cx="7247112" cy="535531"/>
          </a:xfrm>
          <a:prstGeom prst="rect">
            <a:avLst/>
          </a:prstGeom>
        </p:spPr>
        <p:txBody>
          <a:bodyPr wrap="none">
            <a:spAutoFit/>
          </a:bodyPr>
          <a:lstStyle/>
          <a:p>
            <a:pPr algn="ctr">
              <a:lnSpc>
                <a:spcPct val="90000"/>
              </a:lnSpc>
            </a:pPr>
            <a:r>
              <a:rPr lang="en-US" sz="3200" b="1" dirty="0" smtClean="0">
                <a:gradFill>
                  <a:gsLst>
                    <a:gs pos="1250">
                      <a:schemeClr val="accent1"/>
                    </a:gs>
                    <a:gs pos="99000">
                      <a:schemeClr val="accent1"/>
                    </a:gs>
                  </a:gsLst>
                  <a:lin ang="5400000" scaled="0"/>
                </a:gradFill>
                <a:effectLst>
                  <a:outerShdw blurRad="38100" dist="38100" dir="2700000" algn="tl">
                    <a:srgbClr val="000000">
                      <a:alpha val="43137"/>
                    </a:srgbClr>
                  </a:outerShdw>
                </a:effectLst>
                <a:latin typeface="+mj-lt"/>
              </a:rPr>
              <a:t>Networking for the Microsoft Azure Stack</a:t>
            </a:r>
            <a:endParaRPr lang="en-US" sz="3200" b="1" dirty="0">
              <a:gradFill>
                <a:gsLst>
                  <a:gs pos="1250">
                    <a:schemeClr val="accent1"/>
                  </a:gs>
                  <a:gs pos="99000">
                    <a:schemeClr val="accent1"/>
                  </a:gs>
                </a:gsLst>
                <a:lin ang="5400000" scaled="0"/>
              </a:gra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9589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846638" y="0"/>
            <a:ext cx="7589837" cy="699452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7" name="Title 16"/>
          <p:cNvSpPr>
            <a:spLocks noGrp="1"/>
          </p:cNvSpPr>
          <p:nvPr>
            <p:ph type="title"/>
          </p:nvPr>
        </p:nvSpPr>
        <p:spPr>
          <a:xfrm>
            <a:off x="274639" y="295275"/>
            <a:ext cx="4648198" cy="917575"/>
          </a:xfrm>
        </p:spPr>
        <p:txBody>
          <a:bodyPr/>
          <a:lstStyle/>
          <a:p>
            <a:r>
              <a:rPr lang="en-US" dirty="0" smtClean="0">
                <a:gradFill>
                  <a:gsLst>
                    <a:gs pos="20354">
                      <a:schemeClr val="tx1"/>
                    </a:gs>
                    <a:gs pos="40000">
                      <a:schemeClr val="tx1"/>
                    </a:gs>
                  </a:gsLst>
                  <a:lin ang="5400000" scaled="0"/>
                </a:gradFill>
              </a:rPr>
              <a:t>Learn more </a:t>
            </a:r>
            <a:br>
              <a:rPr lang="en-US" dirty="0" smtClean="0">
                <a:gradFill>
                  <a:gsLst>
                    <a:gs pos="20354">
                      <a:schemeClr val="tx1"/>
                    </a:gs>
                    <a:gs pos="40000">
                      <a:schemeClr val="tx1"/>
                    </a:gs>
                  </a:gsLst>
                  <a:lin ang="5400000" scaled="0"/>
                </a:gradFill>
              </a:rPr>
            </a:br>
            <a:r>
              <a:rPr lang="en-US" dirty="0" smtClean="0">
                <a:gradFill>
                  <a:gsLst>
                    <a:gs pos="20354">
                      <a:schemeClr val="tx1"/>
                    </a:gs>
                    <a:gs pos="40000">
                      <a:schemeClr val="tx1"/>
                    </a:gs>
                  </a:gsLst>
                  <a:lin ang="5400000" scaled="0"/>
                </a:gradFill>
              </a:rPr>
              <a:t>with FREE </a:t>
            </a:r>
            <a:br>
              <a:rPr lang="en-US" dirty="0" smtClean="0">
                <a:gradFill>
                  <a:gsLst>
                    <a:gs pos="20354">
                      <a:schemeClr val="tx1"/>
                    </a:gs>
                    <a:gs pos="40000">
                      <a:schemeClr val="tx1"/>
                    </a:gs>
                  </a:gsLst>
                  <a:lin ang="5400000" scaled="0"/>
                </a:gradFill>
              </a:rPr>
            </a:br>
            <a:r>
              <a:rPr lang="en-US" dirty="0" smtClean="0">
                <a:gradFill>
                  <a:gsLst>
                    <a:gs pos="20354">
                      <a:schemeClr val="tx1"/>
                    </a:gs>
                    <a:gs pos="40000">
                      <a:schemeClr val="tx1"/>
                    </a:gs>
                  </a:gsLst>
                  <a:lin ang="5400000" scaled="0"/>
                </a:gradFill>
              </a:rPr>
              <a:t>IT Pro Resources</a:t>
            </a:r>
            <a:endParaRPr lang="en-US" dirty="0">
              <a:gradFill>
                <a:gsLst>
                  <a:gs pos="20354">
                    <a:schemeClr val="tx1"/>
                  </a:gs>
                  <a:gs pos="40000">
                    <a:schemeClr val="tx1"/>
                  </a:gs>
                </a:gsLst>
                <a:lin ang="5400000" scaled="0"/>
              </a:gradFill>
            </a:endParaRPr>
          </a:p>
        </p:txBody>
      </p:sp>
      <p:sp>
        <p:nvSpPr>
          <p:cNvPr id="6" name="Text Placeholder 5"/>
          <p:cNvSpPr>
            <a:spLocks noGrp="1"/>
          </p:cNvSpPr>
          <p:nvPr>
            <p:ph type="body" sz="quarter" idx="10"/>
          </p:nvPr>
        </p:nvSpPr>
        <p:spPr>
          <a:xfrm>
            <a:off x="5334875" y="494809"/>
            <a:ext cx="6523038" cy="1218795"/>
          </a:xfrm>
        </p:spPr>
        <p:txBody>
          <a:bodyPr/>
          <a:lstStyle/>
          <a:p>
            <a:pPr>
              <a:lnSpc>
                <a:spcPct val="85000"/>
              </a:lnSpc>
            </a:pPr>
            <a:r>
              <a:rPr lang="en-US" sz="3200" dirty="0" smtClean="0">
                <a:gradFill>
                  <a:gsLst>
                    <a:gs pos="20354">
                      <a:schemeClr val="tx1"/>
                    </a:gs>
                    <a:gs pos="40000">
                      <a:schemeClr val="tx1"/>
                    </a:gs>
                  </a:gsLst>
                  <a:lin ang="5400000" scaled="0"/>
                </a:gradFill>
              </a:rPr>
              <a:t>Free technical training resources: </a:t>
            </a:r>
          </a:p>
          <a:p>
            <a:pPr lvl="1"/>
            <a:r>
              <a:rPr lang="en-US" dirty="0"/>
              <a:t>On-demand online training: </a:t>
            </a:r>
            <a:r>
              <a:rPr lang="en-US" dirty="0">
                <a:hlinkClick r:id="rId3"/>
              </a:rPr>
              <a:t>http://aka.ms/moderninfrastructure</a:t>
            </a:r>
            <a:r>
              <a:rPr lang="en-US" dirty="0"/>
              <a:t> </a:t>
            </a:r>
          </a:p>
        </p:txBody>
      </p:sp>
      <p:sp>
        <p:nvSpPr>
          <p:cNvPr id="4" name="Text Placeholder 5"/>
          <p:cNvSpPr txBox="1">
            <a:spLocks/>
          </p:cNvSpPr>
          <p:nvPr/>
        </p:nvSpPr>
        <p:spPr>
          <a:xfrm>
            <a:off x="274639" y="2932772"/>
            <a:ext cx="4417234" cy="151426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3200" dirty="0">
                <a:gradFill>
                  <a:gsLst>
                    <a:gs pos="20354">
                      <a:srgbClr val="5C2D91">
                        <a:lumMod val="20000"/>
                        <a:lumOff val="80000"/>
                      </a:srgbClr>
                    </a:gs>
                    <a:gs pos="40000">
                      <a:srgbClr val="5C2D91">
                        <a:lumMod val="20000"/>
                        <a:lumOff val="80000"/>
                      </a:srgbClr>
                    </a:gs>
                  </a:gsLst>
                  <a:lin ang="5400000" scaled="0"/>
                </a:gradFill>
              </a:rPr>
              <a:t>Expand your </a:t>
            </a:r>
            <a:r>
              <a:rPr lang="en-US" sz="3200" dirty="0" smtClean="0">
                <a:gradFill>
                  <a:gsLst>
                    <a:gs pos="20354">
                      <a:srgbClr val="5C2D91">
                        <a:lumMod val="20000"/>
                        <a:lumOff val="80000"/>
                      </a:srgbClr>
                    </a:gs>
                    <a:gs pos="40000">
                      <a:srgbClr val="5C2D91">
                        <a:lumMod val="20000"/>
                        <a:lumOff val="80000"/>
                      </a:srgbClr>
                    </a:gs>
                  </a:gsLst>
                  <a:lin ang="5400000" scaled="0"/>
                </a:gradFill>
              </a:rPr>
              <a:t/>
            </a:r>
            <a:br>
              <a:rPr lang="en-US" sz="3200" dirty="0" smtClean="0">
                <a:gradFill>
                  <a:gsLst>
                    <a:gs pos="20354">
                      <a:srgbClr val="5C2D91">
                        <a:lumMod val="20000"/>
                        <a:lumOff val="80000"/>
                      </a:srgbClr>
                    </a:gs>
                    <a:gs pos="40000">
                      <a:srgbClr val="5C2D91">
                        <a:lumMod val="20000"/>
                        <a:lumOff val="80000"/>
                      </a:srgbClr>
                    </a:gs>
                  </a:gsLst>
                  <a:lin ang="5400000" scaled="0"/>
                </a:gradFill>
              </a:rPr>
            </a:br>
            <a:r>
              <a:rPr lang="en-US" sz="3200" dirty="0" smtClean="0">
                <a:gradFill>
                  <a:gsLst>
                    <a:gs pos="20354">
                      <a:srgbClr val="5C2D91">
                        <a:lumMod val="20000"/>
                        <a:lumOff val="80000"/>
                      </a:srgbClr>
                    </a:gs>
                    <a:gs pos="40000">
                      <a:srgbClr val="5C2D91">
                        <a:lumMod val="20000"/>
                        <a:lumOff val="80000"/>
                      </a:srgbClr>
                    </a:gs>
                  </a:gsLst>
                  <a:lin ang="5400000" scaled="0"/>
                </a:gradFill>
              </a:rPr>
              <a:t>Modern </a:t>
            </a:r>
            <a:r>
              <a:rPr lang="en-US" sz="3200" dirty="0">
                <a:gradFill>
                  <a:gsLst>
                    <a:gs pos="20354">
                      <a:srgbClr val="5C2D91">
                        <a:lumMod val="20000"/>
                        <a:lumOff val="80000"/>
                      </a:srgbClr>
                    </a:gs>
                    <a:gs pos="40000">
                      <a:srgbClr val="5C2D91">
                        <a:lumMod val="20000"/>
                        <a:lumOff val="80000"/>
                      </a:srgbClr>
                    </a:gs>
                  </a:gsLst>
                  <a:lin ang="5400000" scaled="0"/>
                </a:gradFill>
              </a:rPr>
              <a:t>Infrastructure Knowledge</a:t>
            </a:r>
          </a:p>
        </p:txBody>
      </p:sp>
      <p:sp>
        <p:nvSpPr>
          <p:cNvPr id="5" name="Text Placeholder 5"/>
          <p:cNvSpPr txBox="1">
            <a:spLocks/>
          </p:cNvSpPr>
          <p:nvPr/>
        </p:nvSpPr>
        <p:spPr>
          <a:xfrm>
            <a:off x="5334875" y="1763110"/>
            <a:ext cx="6781800" cy="1926681"/>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buClr>
                <a:srgbClr val="FFFFFF"/>
              </a:buClr>
            </a:pPr>
            <a:r>
              <a:rPr lang="en-US" sz="3200" dirty="0">
                <a:gradFill>
                  <a:gsLst>
                    <a:gs pos="20354">
                      <a:srgbClr val="FFFFFF"/>
                    </a:gs>
                    <a:gs pos="40000">
                      <a:srgbClr val="FFFFFF"/>
                    </a:gs>
                  </a:gsLst>
                  <a:lin ang="5400000" scaled="0"/>
                </a:gradFill>
              </a:rPr>
              <a:t>Free </a:t>
            </a:r>
            <a:r>
              <a:rPr lang="en-US" sz="3200" dirty="0" err="1">
                <a:gradFill>
                  <a:gsLst>
                    <a:gs pos="20354">
                      <a:srgbClr val="FFFFFF"/>
                    </a:gs>
                    <a:gs pos="40000">
                      <a:srgbClr val="FFFFFF"/>
                    </a:gs>
                  </a:gsLst>
                  <a:lin ang="5400000" scaled="0"/>
                </a:gradFill>
              </a:rPr>
              <a:t>ebooks</a:t>
            </a:r>
            <a:r>
              <a:rPr lang="en-US" sz="3200" dirty="0">
                <a:gradFill>
                  <a:gsLst>
                    <a:gs pos="20354">
                      <a:srgbClr val="FFFFFF"/>
                    </a:gs>
                    <a:gs pos="40000">
                      <a:srgbClr val="FFFFFF"/>
                    </a:gs>
                  </a:gsLst>
                  <a:lin ang="5400000" scaled="0"/>
                </a:gradFill>
              </a:rPr>
              <a:t>:</a:t>
            </a: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Deploying Hyper-V with Software-Defined </a:t>
            </a:r>
            <a:r>
              <a:rPr lang="en-US" dirty="0" smtClean="0">
                <a:gradFill>
                  <a:gsLst>
                    <a:gs pos="1250">
                      <a:srgbClr val="FFFFFF"/>
                    </a:gs>
                    <a:gs pos="100000">
                      <a:srgbClr val="FFFFFF"/>
                    </a:gs>
                  </a:gsLst>
                  <a:lin ang="5400000" scaled="0"/>
                </a:gradFill>
              </a:rPr>
              <a:t/>
            </a:r>
            <a:br>
              <a:rPr lang="en-US" dirty="0" smtClean="0">
                <a:gradFill>
                  <a:gsLst>
                    <a:gs pos="1250">
                      <a:srgbClr val="FFFFFF"/>
                    </a:gs>
                    <a:gs pos="100000">
                      <a:srgbClr val="FFFFFF"/>
                    </a:gs>
                  </a:gsLst>
                  <a:lin ang="5400000" scaled="0"/>
                </a:gradFill>
              </a:rPr>
            </a:br>
            <a:r>
              <a:rPr lang="en-US" dirty="0" smtClean="0">
                <a:gradFill>
                  <a:gsLst>
                    <a:gs pos="1250">
                      <a:srgbClr val="FFFFFF"/>
                    </a:gs>
                    <a:gs pos="100000">
                      <a:srgbClr val="FFFFFF"/>
                    </a:gs>
                  </a:gsLst>
                  <a:lin ang="5400000" scaled="0"/>
                </a:gradFill>
              </a:rPr>
              <a:t>Storage </a:t>
            </a:r>
            <a:r>
              <a:rPr lang="en-US" dirty="0">
                <a:gradFill>
                  <a:gsLst>
                    <a:gs pos="1250">
                      <a:srgbClr val="FFFFFF"/>
                    </a:gs>
                    <a:gs pos="100000">
                      <a:srgbClr val="FFFFFF"/>
                    </a:gs>
                  </a:gsLst>
                  <a:lin ang="5400000" scaled="0"/>
                </a:gradFill>
              </a:rPr>
              <a:t>&amp; Networking: </a:t>
            </a:r>
            <a:r>
              <a:rPr lang="en-US" dirty="0">
                <a:gradFill>
                  <a:gsLst>
                    <a:gs pos="1250">
                      <a:srgbClr val="FFFFFF"/>
                    </a:gs>
                    <a:gs pos="100000">
                      <a:srgbClr val="FFFFFF"/>
                    </a:gs>
                  </a:gsLst>
                  <a:lin ang="5400000" scaled="0"/>
                </a:gradFill>
                <a:hlinkClick r:id="rId4"/>
              </a:rPr>
              <a:t>http://aka.ms/deployinghyperv </a:t>
            </a:r>
            <a:endParaRPr lang="en-US" dirty="0">
              <a:gradFill>
                <a:gsLst>
                  <a:gs pos="1250">
                    <a:srgbClr val="FFFFFF"/>
                  </a:gs>
                  <a:gs pos="100000">
                    <a:srgbClr val="FFFFFF"/>
                  </a:gs>
                </a:gsLst>
                <a:lin ang="5400000" scaled="0"/>
              </a:gradFill>
            </a:endParaRP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Microsoft System Center: Integrated Cloud Platform: </a:t>
            </a:r>
            <a:r>
              <a:rPr lang="en-US" dirty="0">
                <a:gradFill>
                  <a:gsLst>
                    <a:gs pos="1250">
                      <a:srgbClr val="FFFFFF"/>
                    </a:gs>
                    <a:gs pos="100000">
                      <a:srgbClr val="FFFFFF"/>
                    </a:gs>
                  </a:gsLst>
                  <a:lin ang="5400000" scaled="0"/>
                </a:gradFill>
                <a:hlinkClick r:id="rId5"/>
              </a:rPr>
              <a:t>http://aka.ms/cloud-platform-ebook </a:t>
            </a:r>
            <a:endParaRPr lang="en-US" dirty="0">
              <a:gradFill>
                <a:gsLst>
                  <a:gs pos="1250">
                    <a:srgbClr val="FFFFFF"/>
                  </a:gs>
                  <a:gs pos="100000">
                    <a:srgbClr val="FFFFFF"/>
                  </a:gs>
                </a:gsLst>
                <a:lin ang="5400000" scaled="0"/>
              </a:gradFill>
            </a:endParaRPr>
          </a:p>
        </p:txBody>
      </p:sp>
      <p:sp>
        <p:nvSpPr>
          <p:cNvPr id="8" name="Text Placeholder 5"/>
          <p:cNvSpPr txBox="1">
            <a:spLocks/>
          </p:cNvSpPr>
          <p:nvPr/>
        </p:nvSpPr>
        <p:spPr>
          <a:xfrm>
            <a:off x="5334875" y="5783195"/>
            <a:ext cx="6446838" cy="874085"/>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buClr>
                <a:srgbClr val="FFFFFF"/>
              </a:buClr>
            </a:pPr>
            <a:r>
              <a:rPr lang="en-US" sz="2800" dirty="0" smtClean="0">
                <a:gradFill>
                  <a:gsLst>
                    <a:gs pos="20354">
                      <a:srgbClr val="FFFFFF"/>
                    </a:gs>
                    <a:gs pos="40000">
                      <a:srgbClr val="FFFFFF"/>
                    </a:gs>
                  </a:gsLst>
                  <a:lin ang="5400000" scaled="0"/>
                </a:gradFill>
              </a:rPr>
              <a:t>Join the IT Pro community: </a:t>
            </a:r>
          </a:p>
          <a:p>
            <a:pPr lvl="1">
              <a:lnSpc>
                <a:spcPct val="85000"/>
              </a:lnSpc>
              <a:buClr>
                <a:srgbClr val="FFFFFF"/>
              </a:buClr>
            </a:pPr>
            <a:r>
              <a:rPr lang="en-US" dirty="0" smtClean="0">
                <a:gradFill>
                  <a:gsLst>
                    <a:gs pos="20354">
                      <a:srgbClr val="FFFFFF"/>
                    </a:gs>
                    <a:gs pos="40000">
                      <a:srgbClr val="FFFFFF"/>
                    </a:gs>
                  </a:gsLst>
                  <a:lin ang="5400000" scaled="0"/>
                </a:gradFill>
              </a:rPr>
              <a:t>Twitter </a:t>
            </a:r>
            <a:r>
              <a:rPr lang="en-US" dirty="0" smtClean="0">
                <a:gradFill>
                  <a:gsLst>
                    <a:gs pos="20354">
                      <a:srgbClr val="FFFFFF"/>
                    </a:gs>
                    <a:gs pos="40000">
                      <a:srgbClr val="FFFFFF"/>
                    </a:gs>
                  </a:gsLst>
                  <a:lin ang="5400000" scaled="0"/>
                </a:gradFill>
                <a:hlinkClick r:id="rId6"/>
              </a:rPr>
              <a:t>@</a:t>
            </a:r>
            <a:r>
              <a:rPr lang="en-US" dirty="0" err="1" smtClean="0">
                <a:gradFill>
                  <a:gsLst>
                    <a:gs pos="20354">
                      <a:srgbClr val="FFFFFF"/>
                    </a:gs>
                    <a:gs pos="40000">
                      <a:srgbClr val="FFFFFF"/>
                    </a:gs>
                  </a:gsLst>
                  <a:lin ang="5400000" scaled="0"/>
                </a:gradFill>
                <a:hlinkClick r:id="rId6"/>
              </a:rPr>
              <a:t>MS_ITPro</a:t>
            </a:r>
            <a:endParaRPr lang="en-US" dirty="0" smtClean="0">
              <a:gradFill>
                <a:gsLst>
                  <a:gs pos="20354">
                    <a:srgbClr val="FFFFFF"/>
                  </a:gs>
                  <a:gs pos="40000">
                    <a:srgbClr val="FFFFFF"/>
                  </a:gs>
                </a:gsLst>
                <a:lin ang="5400000" scaled="0"/>
              </a:gradFill>
            </a:endParaRPr>
          </a:p>
        </p:txBody>
      </p:sp>
      <p:sp>
        <p:nvSpPr>
          <p:cNvPr id="9" name="Text Placeholder 5"/>
          <p:cNvSpPr txBox="1">
            <a:spLocks/>
          </p:cNvSpPr>
          <p:nvPr/>
        </p:nvSpPr>
        <p:spPr>
          <a:xfrm>
            <a:off x="5334875" y="3800853"/>
            <a:ext cx="6820378" cy="1874359"/>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buClr>
                <a:srgbClr val="FFFFFF"/>
              </a:buClr>
            </a:pPr>
            <a:r>
              <a:rPr lang="en-US" sz="2800" dirty="0" smtClean="0">
                <a:gradFill>
                  <a:gsLst>
                    <a:gs pos="20354">
                      <a:srgbClr val="FFFFFF"/>
                    </a:gs>
                    <a:gs pos="40000">
                      <a:srgbClr val="FFFFFF"/>
                    </a:gs>
                  </a:gsLst>
                  <a:lin ang="5400000" scaled="0"/>
                </a:gradFill>
              </a:rPr>
              <a:t>Get hands-on: Free virtual labs: </a:t>
            </a: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Microsoft Virtualization with Windows Server </a:t>
            </a:r>
            <a:r>
              <a:rPr lang="en-US" dirty="0" smtClean="0">
                <a:gradFill>
                  <a:gsLst>
                    <a:gs pos="1250">
                      <a:srgbClr val="FFFFFF"/>
                    </a:gs>
                    <a:gs pos="100000">
                      <a:srgbClr val="FFFFFF"/>
                    </a:gs>
                  </a:gsLst>
                  <a:lin ang="5400000" scaled="0"/>
                </a:gradFill>
              </a:rPr>
              <a:t/>
            </a:r>
            <a:br>
              <a:rPr lang="en-US" dirty="0" smtClean="0">
                <a:gradFill>
                  <a:gsLst>
                    <a:gs pos="1250">
                      <a:srgbClr val="FFFFFF"/>
                    </a:gs>
                    <a:gs pos="100000">
                      <a:srgbClr val="FFFFFF"/>
                    </a:gs>
                  </a:gsLst>
                  <a:lin ang="5400000" scaled="0"/>
                </a:gradFill>
              </a:rPr>
            </a:br>
            <a:r>
              <a:rPr lang="en-US" dirty="0" smtClean="0">
                <a:gradFill>
                  <a:gsLst>
                    <a:gs pos="1250">
                      <a:srgbClr val="FFFFFF"/>
                    </a:gs>
                    <a:gs pos="100000">
                      <a:srgbClr val="FFFFFF"/>
                    </a:gs>
                  </a:gsLst>
                  <a:lin ang="5400000" scaled="0"/>
                </a:gradFill>
              </a:rPr>
              <a:t>and </a:t>
            </a:r>
            <a:r>
              <a:rPr lang="en-US" dirty="0">
                <a:gradFill>
                  <a:gsLst>
                    <a:gs pos="1250">
                      <a:srgbClr val="FFFFFF"/>
                    </a:gs>
                    <a:gs pos="100000">
                      <a:srgbClr val="FFFFFF"/>
                    </a:gs>
                  </a:gsLst>
                  <a:lin ang="5400000" scaled="0"/>
                </a:gradFill>
              </a:rPr>
              <a:t>System Center: </a:t>
            </a:r>
            <a:r>
              <a:rPr lang="en-US" dirty="0">
                <a:gradFill>
                  <a:gsLst>
                    <a:gs pos="1250">
                      <a:srgbClr val="FFFFFF"/>
                    </a:gs>
                    <a:gs pos="100000">
                      <a:srgbClr val="FFFFFF"/>
                    </a:gs>
                  </a:gsLst>
                  <a:lin ang="5400000" scaled="0"/>
                </a:gradFill>
                <a:hlinkClick r:id="rId7"/>
              </a:rPr>
              <a:t>http://aka.ms/virtualization-lab</a:t>
            </a:r>
            <a:endParaRPr lang="en-US" dirty="0">
              <a:gradFill>
                <a:gsLst>
                  <a:gs pos="1250">
                    <a:srgbClr val="FFFFFF"/>
                  </a:gs>
                  <a:gs pos="100000">
                    <a:srgbClr val="FFFFFF"/>
                  </a:gs>
                </a:gsLst>
                <a:lin ang="5400000" scaled="0"/>
              </a:gradFill>
            </a:endParaRPr>
          </a:p>
          <a:p>
            <a:pPr lvl="1">
              <a:lnSpc>
                <a:spcPct val="85000"/>
              </a:lnSpc>
              <a:spcAft>
                <a:spcPts val="1200"/>
              </a:spcAft>
              <a:buClr>
                <a:srgbClr val="FFFFFF"/>
              </a:buClr>
            </a:pPr>
            <a:r>
              <a:rPr lang="en-US" dirty="0">
                <a:gradFill>
                  <a:gsLst>
                    <a:gs pos="1250">
                      <a:srgbClr val="FFFFFF"/>
                    </a:gs>
                    <a:gs pos="100000">
                      <a:srgbClr val="FFFFFF"/>
                    </a:gs>
                  </a:gsLst>
                  <a:lin ang="5400000" scaled="0"/>
                </a:gradFill>
              </a:rPr>
              <a:t>Windows Azure Pack: Install and Configure: </a:t>
            </a:r>
            <a:r>
              <a:rPr lang="en-US" dirty="0">
                <a:gradFill>
                  <a:gsLst>
                    <a:gs pos="1250">
                      <a:srgbClr val="FFFFFF"/>
                    </a:gs>
                    <a:gs pos="100000">
                      <a:srgbClr val="FFFFFF"/>
                    </a:gs>
                  </a:gsLst>
                  <a:lin ang="5400000" scaled="0"/>
                </a:gradFill>
                <a:hlinkClick r:id="rId8"/>
              </a:rPr>
              <a:t>http://aka.ms/wap-lab </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51394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882" y="2336315"/>
            <a:ext cx="12434711" cy="465821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80987" y="1583723"/>
            <a:ext cx="4902958" cy="2608474"/>
          </a:xfrm>
        </p:spPr>
        <p:txBody>
          <a:bodyPr/>
          <a:lstStyle/>
          <a:p>
            <a:r>
              <a:rPr lang="en-US" sz="6119" dirty="0"/>
              <a:t>Ignite Azure </a:t>
            </a:r>
            <a:r>
              <a:rPr lang="en-US" sz="5507" dirty="0"/>
              <a:t>Challenge Sweepstakes</a:t>
            </a:r>
          </a:p>
        </p:txBody>
      </p:sp>
      <p:sp>
        <p:nvSpPr>
          <p:cNvPr id="6" name="Text Placeholder 5"/>
          <p:cNvSpPr txBox="1">
            <a:spLocks/>
          </p:cNvSpPr>
          <p:nvPr/>
        </p:nvSpPr>
        <p:spPr>
          <a:xfrm>
            <a:off x="4203689" y="2962246"/>
            <a:ext cx="5403332" cy="3755530"/>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Attend Azure sessions and activities, track your progress online, win raffle tickets for great prizes!</a:t>
            </a: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Aka.ms/</a:t>
            </a:r>
            <a:r>
              <a:rPr lang="en-US" sz="3264" dirty="0" err="1">
                <a:gradFill>
                  <a:gsLst>
                    <a:gs pos="20354">
                      <a:srgbClr val="0078D7">
                        <a:lumMod val="50000"/>
                      </a:srgbClr>
                    </a:gs>
                    <a:gs pos="40000">
                      <a:srgbClr val="0078D7">
                        <a:lumMod val="50000"/>
                      </a:srgbClr>
                    </a:gs>
                  </a:gsLst>
                  <a:lin ang="5400000" scaled="0"/>
                </a:gradFill>
              </a:rPr>
              <a:t>MyAzureChallenge</a:t>
            </a:r>
            <a:endParaRPr lang="en-US" sz="3264" dirty="0">
              <a:gradFill>
                <a:gsLst>
                  <a:gs pos="20354">
                    <a:srgbClr val="0078D7">
                      <a:lumMod val="50000"/>
                    </a:srgbClr>
                  </a:gs>
                  <a:gs pos="40000">
                    <a:srgbClr val="0078D7">
                      <a:lumMod val="50000"/>
                    </a:srgbClr>
                  </a:gs>
                </a:gsLst>
                <a:lin ang="5400000" scaled="0"/>
              </a:gradFill>
            </a:endParaRP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Enter this session code online</a:t>
            </a:r>
            <a:r>
              <a:rPr lang="en-US" sz="3264" dirty="0" smtClean="0">
                <a:gradFill>
                  <a:gsLst>
                    <a:gs pos="20354">
                      <a:srgbClr val="0078D7">
                        <a:lumMod val="50000"/>
                      </a:srgbClr>
                    </a:gs>
                    <a:gs pos="40000">
                      <a:srgbClr val="0078D7">
                        <a:lumMod val="50000"/>
                      </a:srgbClr>
                    </a:gs>
                  </a:gsLst>
                  <a:lin ang="5400000" scaled="0"/>
                </a:gradFill>
              </a:rPr>
              <a:t>: BRK2471</a:t>
            </a:r>
            <a:endParaRPr lang="en-US" sz="3264" b="1"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21" y="4018517"/>
            <a:ext cx="1684824" cy="12208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326" t="629" r="19098" b="1"/>
          <a:stretch/>
        </p:blipFill>
        <p:spPr>
          <a:xfrm>
            <a:off x="9487235" y="2446863"/>
            <a:ext cx="2104777" cy="1698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113" y="6203183"/>
            <a:ext cx="1658624" cy="5141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258" y="4651409"/>
            <a:ext cx="2157572" cy="1539357"/>
          </a:xfrm>
          <a:prstGeom prst="rect">
            <a:avLst/>
          </a:prstGeom>
          <a:noFill/>
          <a:ln>
            <a:noFill/>
          </a:ln>
        </p:spPr>
      </p:pic>
      <p:sp>
        <p:nvSpPr>
          <p:cNvPr id="16" name="TextBox 15"/>
          <p:cNvSpPr txBox="1"/>
          <p:nvPr/>
        </p:nvSpPr>
        <p:spPr>
          <a:xfrm>
            <a:off x="393306" y="5985634"/>
            <a:ext cx="3650781" cy="894625"/>
          </a:xfrm>
          <a:prstGeom prst="rect">
            <a:avLst/>
          </a:prstGeom>
          <a:noFill/>
        </p:spPr>
        <p:txBody>
          <a:bodyPr wrap="square" rtlCol="0">
            <a:spAutoFit/>
          </a:bodyPr>
          <a:lstStyle/>
          <a:p>
            <a:pPr defTabSz="932597"/>
            <a:r>
              <a:rPr lang="en-US" sz="1020" dirty="0">
                <a:solidFill>
                  <a:srgbClr val="505050"/>
                </a:solidFill>
              </a:rPr>
              <a:t>NO PURCHASE NECESSARY. Open only to event attendees. Winners must be present to win. Game ends May 9</a:t>
            </a:r>
            <a:r>
              <a:rPr lang="en-US" sz="1020" baseline="30000" dirty="0">
                <a:solidFill>
                  <a:srgbClr val="505050"/>
                </a:solidFill>
              </a:rPr>
              <a:t>th</a:t>
            </a:r>
            <a:r>
              <a:rPr lang="en-US" sz="1020" dirty="0">
                <a:solidFill>
                  <a:srgbClr val="505050"/>
                </a:solidFill>
              </a:rPr>
              <a:t>, 2015. For Official Rules, see The Cloud and Enterprise Lounge or myignite.com/challenge</a:t>
            </a:r>
          </a:p>
          <a:p>
            <a:pPr defTabSz="932597"/>
            <a:endParaRPr lang="en-US" sz="1020" dirty="0">
              <a:solidFill>
                <a:srgbClr val="505050"/>
              </a:solidFill>
            </a:endParaRPr>
          </a:p>
        </p:txBody>
      </p:sp>
    </p:spTree>
    <p:extLst>
      <p:ext uri="{BB962C8B-B14F-4D97-AF65-F5344CB8AC3E}">
        <p14:creationId xmlns:p14="http://schemas.microsoft.com/office/powerpoint/2010/main" val="48760385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83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a:off x="2001299" y="1278255"/>
            <a:ext cx="7821153" cy="4582370"/>
            <a:chOff x="2001299" y="1278255"/>
            <a:chExt cx="7821153" cy="4582370"/>
          </a:xfrm>
        </p:grpSpPr>
        <p:sp>
          <p:nvSpPr>
            <p:cNvPr id="29" name="Oval 7"/>
            <p:cNvSpPr/>
            <p:nvPr/>
          </p:nvSpPr>
          <p:spPr bwMode="auto">
            <a:xfrm>
              <a:off x="7758465" y="3901975"/>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Oval 8"/>
            <p:cNvSpPr/>
            <p:nvPr/>
          </p:nvSpPr>
          <p:spPr bwMode="auto">
            <a:xfrm>
              <a:off x="7851456" y="309904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Oval 9"/>
            <p:cNvSpPr/>
            <p:nvPr/>
          </p:nvSpPr>
          <p:spPr bwMode="auto">
            <a:xfrm>
              <a:off x="8046005" y="2598228"/>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10"/>
            <p:cNvSpPr/>
            <p:nvPr/>
          </p:nvSpPr>
          <p:spPr bwMode="auto">
            <a:xfrm>
              <a:off x="7302703" y="348804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Oval 11"/>
            <p:cNvSpPr/>
            <p:nvPr/>
          </p:nvSpPr>
          <p:spPr bwMode="auto">
            <a:xfrm>
              <a:off x="7026517" y="350923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Oval 12"/>
            <p:cNvSpPr/>
            <p:nvPr/>
          </p:nvSpPr>
          <p:spPr bwMode="auto">
            <a:xfrm>
              <a:off x="5745685" y="243092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Oval 13"/>
            <p:cNvSpPr/>
            <p:nvPr/>
          </p:nvSpPr>
          <p:spPr bwMode="auto">
            <a:xfrm>
              <a:off x="5432797" y="2405414"/>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Oval 14"/>
            <p:cNvSpPr/>
            <p:nvPr/>
          </p:nvSpPr>
          <p:spPr bwMode="auto">
            <a:xfrm>
              <a:off x="4672655" y="4321176"/>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Oval 15"/>
            <p:cNvSpPr/>
            <p:nvPr/>
          </p:nvSpPr>
          <p:spPr bwMode="auto">
            <a:xfrm>
              <a:off x="3960967" y="286778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4" name="Oval 16"/>
            <p:cNvSpPr/>
            <p:nvPr/>
          </p:nvSpPr>
          <p:spPr bwMode="auto">
            <a:xfrm>
              <a:off x="3729860" y="289903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5" name="Oval 17"/>
            <p:cNvSpPr/>
            <p:nvPr/>
          </p:nvSpPr>
          <p:spPr bwMode="auto">
            <a:xfrm>
              <a:off x="3824314" y="2554230"/>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Oval 18"/>
            <p:cNvSpPr/>
            <p:nvPr/>
          </p:nvSpPr>
          <p:spPr bwMode="auto">
            <a:xfrm>
              <a:off x="3567367" y="258547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7" name="Oval 19"/>
            <p:cNvSpPr/>
            <p:nvPr/>
          </p:nvSpPr>
          <p:spPr bwMode="auto">
            <a:xfrm>
              <a:off x="4140888" y="2765353"/>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Oval 20"/>
            <p:cNvSpPr/>
            <p:nvPr/>
          </p:nvSpPr>
          <p:spPr bwMode="auto">
            <a:xfrm>
              <a:off x="3387492" y="3072362"/>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Oval 21"/>
            <p:cNvSpPr/>
            <p:nvPr/>
          </p:nvSpPr>
          <p:spPr bwMode="auto">
            <a:xfrm>
              <a:off x="3006564" y="2772666"/>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Oval 22"/>
            <p:cNvSpPr/>
            <p:nvPr/>
          </p:nvSpPr>
          <p:spPr bwMode="auto">
            <a:xfrm>
              <a:off x="8604852" y="2953348"/>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Oval 23"/>
            <p:cNvSpPr/>
            <p:nvPr/>
          </p:nvSpPr>
          <p:spPr bwMode="auto">
            <a:xfrm>
              <a:off x="8424931" y="3099352"/>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Oval 24"/>
            <p:cNvSpPr/>
            <p:nvPr/>
          </p:nvSpPr>
          <p:spPr bwMode="auto">
            <a:xfrm>
              <a:off x="8722951" y="4587657"/>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Oval 25"/>
            <p:cNvSpPr/>
            <p:nvPr/>
          </p:nvSpPr>
          <p:spPr bwMode="auto">
            <a:xfrm>
              <a:off x="8734094" y="4945062"/>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27"/>
            <p:cNvSpPr/>
            <p:nvPr/>
          </p:nvSpPr>
          <p:spPr bwMode="auto">
            <a:xfrm>
              <a:off x="8110725" y="3379991"/>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32"/>
            <p:cNvSpPr/>
            <p:nvPr/>
          </p:nvSpPr>
          <p:spPr bwMode="auto">
            <a:xfrm>
              <a:off x="3459833" y="2790379"/>
              <a:ext cx="258485" cy="258479"/>
            </a:xfrm>
            <a:prstGeom prst="ellipse">
              <a:avLst/>
            </a:prstGeom>
            <a:solidFill>
              <a:srgbClr val="2681E1"/>
            </a:solidFill>
            <a:ln w="187325">
              <a:solidFill>
                <a:srgbClr val="2681E1">
                  <a:alpha val="34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6" name="Picture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1299" y="1278255"/>
              <a:ext cx="7821153" cy="4582370"/>
            </a:xfrm>
            <a:prstGeom prst="rect">
              <a:avLst/>
            </a:prstGeom>
          </p:spPr>
        </p:pic>
      </p:grpSp>
      <p:grpSp>
        <p:nvGrpSpPr>
          <p:cNvPr id="7" name="Group 6"/>
          <p:cNvGrpSpPr/>
          <p:nvPr/>
        </p:nvGrpSpPr>
        <p:grpSpPr>
          <a:xfrm>
            <a:off x="508821" y="5014712"/>
            <a:ext cx="2116222" cy="461665"/>
            <a:chOff x="508821" y="5014712"/>
            <a:chExt cx="2116222" cy="461665"/>
          </a:xfrm>
        </p:grpSpPr>
        <p:sp>
          <p:nvSpPr>
            <p:cNvPr id="4" name="Oval 3"/>
            <p:cNvSpPr/>
            <p:nvPr/>
          </p:nvSpPr>
          <p:spPr bwMode="auto">
            <a:xfrm>
              <a:off x="508821" y="5119266"/>
              <a:ext cx="250277" cy="25027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683678" y="5014712"/>
              <a:ext cx="1941365" cy="461665"/>
            </a:xfrm>
            <a:prstGeom prst="rect">
              <a:avLst/>
            </a:prstGeom>
            <a:noFill/>
          </p:spPr>
          <p:txBody>
            <a:bodyPr wrap="none" lIns="182880" tIns="146304" rIns="182880" bIns="146304" rtlCol="0">
              <a:spAutoFit/>
            </a:bodyPr>
            <a:lstStyle/>
            <a:p>
              <a:pPr>
                <a:lnSpc>
                  <a:spcPct val="90000"/>
                </a:lnSpc>
                <a:spcAft>
                  <a:spcPts val="600"/>
                </a:spcAft>
              </a:pPr>
              <a:r>
                <a:rPr lang="en-US" sz="1200" dirty="0" smtClean="0">
                  <a:solidFill>
                    <a:srgbClr val="FFFFFF">
                      <a:lumMod val="85000"/>
                    </a:srgbClr>
                  </a:solidFill>
                </a:rPr>
                <a:t>Azure compute regions</a:t>
              </a:r>
            </a:p>
          </p:txBody>
        </p:sp>
      </p:grpSp>
      <p:grpSp>
        <p:nvGrpSpPr>
          <p:cNvPr id="34" name="Group 33"/>
          <p:cNvGrpSpPr/>
          <p:nvPr/>
        </p:nvGrpSpPr>
        <p:grpSpPr>
          <a:xfrm>
            <a:off x="8879356" y="0"/>
            <a:ext cx="3561965" cy="6994525"/>
            <a:chOff x="7918451" y="0"/>
            <a:chExt cx="4270036" cy="6994525"/>
          </a:xfrm>
        </p:grpSpPr>
        <p:sp>
          <p:nvSpPr>
            <p:cNvPr id="36" name="Rectangle 35"/>
            <p:cNvSpPr/>
            <p:nvPr/>
          </p:nvSpPr>
          <p:spPr bwMode="auto">
            <a:xfrm>
              <a:off x="7918451" y="0"/>
              <a:ext cx="4270036"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p:cNvSpPr txBox="1"/>
            <p:nvPr/>
          </p:nvSpPr>
          <p:spPr>
            <a:xfrm>
              <a:off x="7933142" y="1321188"/>
              <a:ext cx="2227433" cy="2165208"/>
            </a:xfrm>
            <a:prstGeom prst="rect">
              <a:avLst/>
            </a:prstGeom>
            <a:noFill/>
          </p:spPr>
          <p:txBody>
            <a:bodyPr wrap="none" lIns="283464" tIns="283464" rIns="283464" bIns="283464"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r>
                <a:rPr lang="en-US" sz="11500" dirty="0" smtClean="0">
                  <a:gradFill>
                    <a:gsLst>
                      <a:gs pos="0">
                        <a:srgbClr val="FFFFFF"/>
                      </a:gs>
                      <a:gs pos="100000">
                        <a:srgbClr val="FFFFFF"/>
                      </a:gs>
                    </a:gsLst>
                    <a:lin ang="5400000" scaled="0"/>
                  </a:gradFill>
                </a:rPr>
                <a:t>19</a:t>
              </a:r>
              <a:endParaRPr lang="en-US" sz="11500" dirty="0">
                <a:gradFill>
                  <a:gsLst>
                    <a:gs pos="0">
                      <a:srgbClr val="FFFFFF"/>
                    </a:gs>
                    <a:gs pos="100000">
                      <a:srgbClr val="FFFFFF"/>
                    </a:gs>
                  </a:gsLst>
                  <a:lin ang="5400000" scaled="0"/>
                </a:gradFill>
              </a:endParaRPr>
            </a:p>
          </p:txBody>
        </p:sp>
        <p:sp>
          <p:nvSpPr>
            <p:cNvPr id="39" name="TextBox 38"/>
            <p:cNvSpPr txBox="1"/>
            <p:nvPr/>
          </p:nvSpPr>
          <p:spPr>
            <a:xfrm>
              <a:off x="8013945" y="2895333"/>
              <a:ext cx="4027553" cy="1237262"/>
            </a:xfrm>
            <a:prstGeom prst="rect">
              <a:avLst/>
            </a:prstGeom>
            <a:noFill/>
          </p:spPr>
          <p:txBody>
            <a:bodyPr wrap="square" lIns="283464" tIns="283464" rIns="283464" bIns="283464"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r>
                <a:rPr lang="en-US" sz="24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a:t>
              </a:r>
              <a:r>
                <a:rPr lang="en-US" sz="2400" dirty="0" smtClean="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compute regions open today</a:t>
              </a:r>
              <a:endParaRPr lang="en-US" sz="24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grpSp>
      <p:cxnSp>
        <p:nvCxnSpPr>
          <p:cNvPr id="62" name="Straight Connector 61"/>
          <p:cNvCxnSpPr/>
          <p:nvPr/>
        </p:nvCxnSpPr>
        <p:spPr>
          <a:xfrm>
            <a:off x="9239250" y="4138043"/>
            <a:ext cx="2914650" cy="0"/>
          </a:xfrm>
          <a:prstGeom prst="line">
            <a:avLst/>
          </a:prstGeom>
          <a:ln>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239250" y="5039108"/>
            <a:ext cx="2914650" cy="0"/>
          </a:xfrm>
          <a:prstGeom prst="line">
            <a:avLst/>
          </a:prstGeom>
          <a:ln>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993458" y="4035073"/>
            <a:ext cx="3359691" cy="1403461"/>
          </a:xfrm>
          <a:prstGeom prst="rect">
            <a:avLst/>
          </a:prstGeom>
          <a:noFill/>
        </p:spPr>
        <p:txBody>
          <a:bodyPr wrap="square" lIns="283464" tIns="283464" rIns="283464" bIns="283464"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r>
              <a:rPr lang="en-US" sz="2000" dirty="0">
                <a:gradFill>
                  <a:gsLst>
                    <a:gs pos="0">
                      <a:srgbClr val="FFFFFF"/>
                    </a:gs>
                    <a:gs pos="100000">
                      <a:srgbClr val="FFFFFF"/>
                    </a:gs>
                  </a:gsLst>
                  <a:lin ang="5400000" scaled="0"/>
                </a:gradFill>
              </a:rPr>
              <a:t>M</a:t>
            </a:r>
            <a:r>
              <a:rPr lang="en-US" sz="2000" dirty="0" smtClean="0">
                <a:gradFill>
                  <a:gsLst>
                    <a:gs pos="0">
                      <a:srgbClr val="FFFFFF"/>
                    </a:gs>
                    <a:gs pos="100000">
                      <a:srgbClr val="FFFFFF"/>
                    </a:gs>
                  </a:gsLst>
                  <a:lin ang="5400000" scaled="0"/>
                </a:gradFill>
              </a:rPr>
              <a:t>ore than AWS and Google Cloud combined</a:t>
            </a:r>
            <a:br>
              <a:rPr lang="en-US" sz="2000" dirty="0" smtClean="0">
                <a:gradFill>
                  <a:gsLst>
                    <a:gs pos="0">
                      <a:srgbClr val="FFFFFF"/>
                    </a:gs>
                    <a:gs pos="100000">
                      <a:srgbClr val="FFFFFF"/>
                    </a:gs>
                  </a:gsLst>
                  <a:lin ang="5400000" scaled="0"/>
                </a:gradFill>
              </a:rPr>
            </a:br>
            <a:endParaRPr lang="en-US" sz="20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Hyper-scale Footprint</a:t>
            </a:r>
            <a:endParaRPr lang="en-US" dirty="0"/>
          </a:p>
        </p:txBody>
      </p:sp>
    </p:spTree>
    <p:extLst>
      <p:ext uri="{BB962C8B-B14F-4D97-AF65-F5344CB8AC3E}">
        <p14:creationId xmlns:p14="http://schemas.microsoft.com/office/powerpoint/2010/main" val="83961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400"/>
                                        <p:tgtEl>
                                          <p:spTgt spid="7"/>
                                        </p:tgtEl>
                                      </p:cBhvr>
                                    </p:animEffect>
                                    <p:set>
                                      <p:cBhvr>
                                        <p:cTn id="7" dur="1" fill="hold">
                                          <p:stCondLst>
                                            <p:cond delay="399"/>
                                          </p:stCondLst>
                                        </p:cTn>
                                        <p:tgtEl>
                                          <p:spTgt spid="7"/>
                                        </p:tgtEl>
                                        <p:attrNameLst>
                                          <p:attrName>style.visibility</p:attrName>
                                        </p:attrNameLst>
                                      </p:cBhvr>
                                      <p:to>
                                        <p:strVal val="hidden"/>
                                      </p:to>
                                    </p:set>
                                  </p:childTnLst>
                                </p:cTn>
                              </p:par>
                              <p:par>
                                <p:cTn id="8" presetID="35" presetClass="path" presetSubtype="0" decel="100000" fill="hold" nodeType="withEffect">
                                  <p:stCondLst>
                                    <p:cond delay="0"/>
                                  </p:stCondLst>
                                  <p:childTnLst>
                                    <p:animMotion origin="layout" path="M -3.79883E-6 -3.34544E-6 L -0.1085 -3.34544E-6 " pathEditMode="relative" rAng="0" ptsTypes="AA">
                                      <p:cBhvr>
                                        <p:cTn id="9" dur="900" fill="hold"/>
                                        <p:tgtEl>
                                          <p:spTgt spid="6"/>
                                        </p:tgtEl>
                                        <p:attrNameLst>
                                          <p:attrName>ppt_x</p:attrName>
                                          <p:attrName>ppt_y</p:attrName>
                                        </p:attrNameLst>
                                      </p:cBhvr>
                                      <p:rCtr x="-5425" y="0"/>
                                    </p:animMotion>
                                  </p:childTnLst>
                                </p:cTn>
                              </p:par>
                              <p:par>
                                <p:cTn id="10" presetID="22" presetClass="entr" presetSubtype="8" fill="hold" nodeType="withEffect">
                                  <p:stCondLst>
                                    <p:cond delay="25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par>
                                <p:cTn id="13" presetID="22" presetClass="entr" presetSubtype="2" fill="hold" nodeType="withEffect">
                                  <p:stCondLst>
                                    <p:cond delay="25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924617" y="68261"/>
            <a:ext cx="4465820" cy="2096981"/>
          </a:xfrm>
          <a:prstGeom prst="rect">
            <a:avLst/>
          </a:prstGeom>
          <a:solidFill>
            <a:schemeClr val="tx1">
              <a:lumMod val="75000"/>
              <a:lumOff val="25000"/>
            </a:schemeClr>
          </a:solidFill>
          <a:ln>
            <a:solidFill>
              <a:schemeClr val="accent1"/>
            </a:solidFill>
          </a:ln>
        </p:spPr>
      </p:pic>
      <p:pic>
        <p:nvPicPr>
          <p:cNvPr id="27" name="Picture 26"/>
          <p:cNvPicPr>
            <a:picLocks noChangeAspect="1"/>
          </p:cNvPicPr>
          <p:nvPr/>
        </p:nvPicPr>
        <p:blipFill>
          <a:blip r:embed="rId4"/>
          <a:stretch>
            <a:fillRect/>
          </a:stretch>
        </p:blipFill>
        <p:spPr>
          <a:xfrm>
            <a:off x="7924617" y="4535481"/>
            <a:ext cx="4473840" cy="2238129"/>
          </a:xfrm>
          <a:prstGeom prst="rect">
            <a:avLst/>
          </a:prstGeom>
          <a:solidFill>
            <a:schemeClr val="tx1">
              <a:lumMod val="75000"/>
              <a:lumOff val="25000"/>
            </a:schemeClr>
          </a:solidFill>
          <a:ln>
            <a:solidFill>
              <a:schemeClr val="accent1"/>
            </a:solidFill>
          </a:ln>
        </p:spPr>
      </p:pic>
      <p:pic>
        <p:nvPicPr>
          <p:cNvPr id="28" name="Picture 27"/>
          <p:cNvPicPr>
            <a:picLocks noChangeAspect="1"/>
          </p:cNvPicPr>
          <p:nvPr/>
        </p:nvPicPr>
        <p:blipFill>
          <a:blip r:embed="rId5"/>
          <a:stretch>
            <a:fillRect/>
          </a:stretch>
        </p:blipFill>
        <p:spPr>
          <a:xfrm>
            <a:off x="7924618" y="2289061"/>
            <a:ext cx="4511858" cy="2122602"/>
          </a:xfrm>
          <a:prstGeom prst="rect">
            <a:avLst/>
          </a:prstGeom>
          <a:solidFill>
            <a:schemeClr val="tx1">
              <a:lumMod val="75000"/>
              <a:lumOff val="25000"/>
            </a:schemeClr>
          </a:solidFill>
          <a:ln>
            <a:solidFill>
              <a:schemeClr val="accent1"/>
            </a:solidFill>
          </a:ln>
        </p:spPr>
      </p:pic>
      <p:sp>
        <p:nvSpPr>
          <p:cNvPr id="29" name="TextBox 28"/>
          <p:cNvSpPr txBox="1"/>
          <p:nvPr/>
        </p:nvSpPr>
        <p:spPr>
          <a:xfrm>
            <a:off x="1036637" y="373062"/>
            <a:ext cx="5561459" cy="960263"/>
          </a:xfrm>
          <a:prstGeom prst="rect">
            <a:avLst/>
          </a:prstGeom>
          <a:noFill/>
        </p:spPr>
        <p:txBody>
          <a:bodyPr wrap="none" lIns="182880" tIns="146304" rIns="182880" bIns="146304" rtlCol="0">
            <a:spAutoFit/>
          </a:bodyPr>
          <a:lstStyle/>
          <a:p>
            <a:pPr>
              <a:lnSpc>
                <a:spcPct val="90000"/>
              </a:lnSpc>
              <a:spcAft>
                <a:spcPts val="600"/>
              </a:spcAft>
            </a:pPr>
            <a:r>
              <a:rPr lang="en-US" sz="4800" b="1" dirty="0" smtClean="0">
                <a:solidFill>
                  <a:srgbClr val="FFFFFF"/>
                </a:solidFill>
                <a:latin typeface="Segoe UI Light"/>
              </a:rPr>
              <a:t>Tremendous Growth</a:t>
            </a:r>
          </a:p>
        </p:txBody>
      </p:sp>
      <p:pic>
        <p:nvPicPr>
          <p:cNvPr id="2" name="Picture 1"/>
          <p:cNvPicPr>
            <a:picLocks noChangeAspect="1"/>
          </p:cNvPicPr>
          <p:nvPr/>
        </p:nvPicPr>
        <p:blipFill>
          <a:blip r:embed="rId6"/>
          <a:stretch>
            <a:fillRect/>
          </a:stretch>
        </p:blipFill>
        <p:spPr>
          <a:xfrm>
            <a:off x="503237" y="1413586"/>
            <a:ext cx="7010400" cy="5360276"/>
          </a:xfrm>
          <a:prstGeom prst="rect">
            <a:avLst/>
          </a:prstGeom>
        </p:spPr>
      </p:pic>
    </p:spTree>
    <p:extLst>
      <p:ext uri="{BB962C8B-B14F-4D97-AF65-F5344CB8AC3E}">
        <p14:creationId xmlns:p14="http://schemas.microsoft.com/office/powerpoint/2010/main" val="309107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606" y="363527"/>
            <a:ext cx="7848600" cy="917575"/>
          </a:xfrm>
        </p:spPr>
        <p:txBody>
          <a:bodyPr/>
          <a:lstStyle/>
          <a:p>
            <a:pPr algn="ctr"/>
            <a:r>
              <a:rPr lang="en-US" dirty="0" smtClean="0"/>
              <a:t>Hyper-Growth</a:t>
            </a:r>
            <a:endParaRPr lang="en-US" dirty="0"/>
          </a:p>
        </p:txBody>
      </p:sp>
      <p:grpSp>
        <p:nvGrpSpPr>
          <p:cNvPr id="33" name="Group 32"/>
          <p:cNvGrpSpPr/>
          <p:nvPr/>
        </p:nvGrpSpPr>
        <p:grpSpPr>
          <a:xfrm>
            <a:off x="631599" y="2318902"/>
            <a:ext cx="2589260" cy="3337133"/>
            <a:chOff x="685801" y="2239312"/>
            <a:chExt cx="2589260" cy="3337133"/>
          </a:xfrm>
        </p:grpSpPr>
        <p:sp>
          <p:nvSpPr>
            <p:cNvPr id="8" name="TextBox 7"/>
            <p:cNvSpPr txBox="1"/>
            <p:nvPr/>
          </p:nvSpPr>
          <p:spPr>
            <a:xfrm>
              <a:off x="1303084" y="3000245"/>
              <a:ext cx="1403998" cy="988571"/>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5.1</a:t>
              </a:r>
              <a:r>
                <a:rPr lang="en-US" sz="4800" dirty="0" smtClean="0">
                  <a:gradFill>
                    <a:gsLst>
                      <a:gs pos="2917">
                        <a:srgbClr val="FFFFFF"/>
                      </a:gs>
                      <a:gs pos="30000">
                        <a:srgbClr val="FFFFFF"/>
                      </a:gs>
                    </a:gsLst>
                    <a:lin ang="5400000" scaled="0"/>
                  </a:gradFill>
                </a:rPr>
                <a:t>T</a:t>
              </a:r>
            </a:p>
          </p:txBody>
        </p:sp>
        <p:sp>
          <p:nvSpPr>
            <p:cNvPr id="3" name="Freeform 2"/>
            <p:cNvSpPr/>
            <p:nvPr/>
          </p:nvSpPr>
          <p:spPr bwMode="auto">
            <a:xfrm>
              <a:off x="778440" y="2239312"/>
              <a:ext cx="2453287" cy="2453287"/>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685801" y="4991670"/>
              <a:ext cx="2589260"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AZURE STORAGE </a:t>
              </a:r>
              <a:b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b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TRANS. IN MARCH 2015</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34" name="Group 33"/>
          <p:cNvGrpSpPr/>
          <p:nvPr/>
        </p:nvGrpSpPr>
        <p:grpSpPr>
          <a:xfrm>
            <a:off x="3535702" y="2321597"/>
            <a:ext cx="2450592" cy="3334438"/>
            <a:chOff x="3589904" y="2242007"/>
            <a:chExt cx="2450592" cy="3334438"/>
          </a:xfrm>
        </p:grpSpPr>
        <p:sp>
          <p:nvSpPr>
            <p:cNvPr id="9" name="TextBox 8"/>
            <p:cNvSpPr txBox="1"/>
            <p:nvPr/>
          </p:nvSpPr>
          <p:spPr>
            <a:xfrm>
              <a:off x="4152038" y="3015747"/>
              <a:ext cx="1326324"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50</a:t>
              </a:r>
              <a:r>
                <a:rPr lang="en-US" sz="4800" dirty="0" smtClean="0">
                  <a:gradFill>
                    <a:gsLst>
                      <a:gs pos="2917">
                        <a:srgbClr val="FFFFFF"/>
                      </a:gs>
                      <a:gs pos="30000">
                        <a:srgbClr val="FFFFFF"/>
                      </a:gs>
                    </a:gsLst>
                    <a:lin ang="5400000" scaled="0"/>
                  </a:gradFill>
                </a:rPr>
                <a:t>T</a:t>
              </a:r>
            </a:p>
          </p:txBody>
        </p:sp>
        <p:sp>
          <p:nvSpPr>
            <p:cNvPr id="4" name="Freeform 3"/>
            <p:cNvSpPr>
              <a:spLocks noChangeAspect="1"/>
            </p:cNvSpPr>
            <p:nvPr/>
          </p:nvSpPr>
          <p:spPr bwMode="auto">
            <a:xfrm>
              <a:off x="3589904" y="2242007"/>
              <a:ext cx="2450592" cy="2450592"/>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a:xfrm>
              <a:off x="3715300" y="4991670"/>
              <a:ext cx="2227238"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STORAGE OBJECTS </a:t>
              </a:r>
              <a:b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b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IN AZURE</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35" name="Group 34"/>
          <p:cNvGrpSpPr/>
          <p:nvPr/>
        </p:nvGrpSpPr>
        <p:grpSpPr>
          <a:xfrm>
            <a:off x="6328575" y="2321597"/>
            <a:ext cx="2589262" cy="3334438"/>
            <a:chOff x="6382777" y="2242007"/>
            <a:chExt cx="2589262" cy="3334438"/>
          </a:xfrm>
        </p:grpSpPr>
        <p:sp>
          <p:nvSpPr>
            <p:cNvPr id="10" name="TextBox 9"/>
            <p:cNvSpPr txBox="1"/>
            <p:nvPr/>
          </p:nvSpPr>
          <p:spPr>
            <a:xfrm>
              <a:off x="6681884" y="3015747"/>
              <a:ext cx="1884170"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425</a:t>
              </a:r>
              <a:r>
                <a:rPr lang="en-US" sz="4800" dirty="0" smtClean="0">
                  <a:gradFill>
                    <a:gsLst>
                      <a:gs pos="2917">
                        <a:srgbClr val="FFFFFF"/>
                      </a:gs>
                      <a:gs pos="30000">
                        <a:srgbClr val="FFFFFF"/>
                      </a:gs>
                    </a:gsLst>
                    <a:lin ang="5400000" scaled="0"/>
                  </a:gradFill>
                </a:rPr>
                <a:t>M</a:t>
              </a:r>
            </a:p>
          </p:txBody>
        </p:sp>
        <p:sp>
          <p:nvSpPr>
            <p:cNvPr id="5" name="Freeform 4"/>
            <p:cNvSpPr>
              <a:spLocks noChangeAspect="1"/>
            </p:cNvSpPr>
            <p:nvPr/>
          </p:nvSpPr>
          <p:spPr bwMode="auto">
            <a:xfrm>
              <a:off x="6398673" y="2242007"/>
              <a:ext cx="2450592" cy="2450592"/>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a:xfrm>
              <a:off x="6382777" y="4991670"/>
              <a:ext cx="2589262"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AZURE ACTIVE</a:t>
              </a:r>
            </a:p>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DIRECTORY USERS</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36" name="Group 35"/>
          <p:cNvGrpSpPr/>
          <p:nvPr/>
        </p:nvGrpSpPr>
        <p:grpSpPr>
          <a:xfrm>
            <a:off x="9153241" y="2321597"/>
            <a:ext cx="2613082" cy="3334438"/>
            <a:chOff x="9207443" y="2242007"/>
            <a:chExt cx="2613082" cy="3334438"/>
          </a:xfrm>
        </p:grpSpPr>
        <p:sp>
          <p:nvSpPr>
            <p:cNvPr id="6" name="Freeform 5"/>
            <p:cNvSpPr>
              <a:spLocks noChangeAspect="1"/>
            </p:cNvSpPr>
            <p:nvPr/>
          </p:nvSpPr>
          <p:spPr bwMode="auto">
            <a:xfrm>
              <a:off x="9207443" y="2242007"/>
              <a:ext cx="2450592" cy="2450592"/>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9654161" y="3015747"/>
              <a:ext cx="1557157"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20</a:t>
              </a:r>
              <a:r>
                <a:rPr lang="en-US" sz="4800" dirty="0" smtClean="0">
                  <a:gradFill>
                    <a:gsLst>
                      <a:gs pos="2917">
                        <a:srgbClr val="FFFFFF"/>
                      </a:gs>
                      <a:gs pos="30000">
                        <a:srgbClr val="FFFFFF"/>
                      </a:gs>
                    </a:gsLst>
                    <a:lin ang="5400000" scaled="0"/>
                  </a:gradFill>
                </a:rPr>
                <a:t>M</a:t>
              </a:r>
            </a:p>
          </p:txBody>
        </p:sp>
        <p:sp>
          <p:nvSpPr>
            <p:cNvPr id="15" name="Rectangle 14"/>
            <p:cNvSpPr/>
            <p:nvPr/>
          </p:nvSpPr>
          <p:spPr>
            <a:xfrm>
              <a:off x="9231263" y="4991670"/>
              <a:ext cx="2589262"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SQL DATABASE HOURS </a:t>
              </a:r>
              <a:b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b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USED EVERYDAY</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7" name="Group 6"/>
          <p:cNvGrpSpPr/>
          <p:nvPr/>
        </p:nvGrpSpPr>
        <p:grpSpPr>
          <a:xfrm>
            <a:off x="4463273" y="369887"/>
            <a:ext cx="6936564" cy="917575"/>
            <a:chOff x="4463273" y="369887"/>
            <a:chExt cx="6936564" cy="917575"/>
          </a:xfrm>
        </p:grpSpPr>
        <p:sp>
          <p:nvSpPr>
            <p:cNvPr id="16" name="Rectangle 15"/>
            <p:cNvSpPr/>
            <p:nvPr/>
          </p:nvSpPr>
          <p:spPr bwMode="auto">
            <a:xfrm>
              <a:off x="6523037" y="906462"/>
              <a:ext cx="533400" cy="152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0" name="Title 1"/>
            <p:cNvSpPr txBox="1">
              <a:spLocks/>
            </p:cNvSpPr>
            <p:nvPr/>
          </p:nvSpPr>
          <p:spPr>
            <a:xfrm>
              <a:off x="4463273" y="369887"/>
              <a:ext cx="6936564" cy="917575"/>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a:gradFill>
                    <a:gsLst>
                      <a:gs pos="1250">
                        <a:srgbClr val="FFFFFF"/>
                      </a:gs>
                      <a:gs pos="100000">
                        <a:srgbClr val="FFFFFF"/>
                      </a:gs>
                    </a:gsLst>
                    <a:lin ang="5400000" scaled="0"/>
                  </a:gradFill>
                  <a:sym typeface="Wingdings" panose="05000000000000000000" pitchFamily="2" charset="2"/>
                </a:rPr>
                <a:t>-- </a:t>
              </a:r>
              <a:r>
                <a:rPr>
                  <a:gradFill>
                    <a:gsLst>
                      <a:gs pos="1250">
                        <a:srgbClr val="FFFFFF"/>
                      </a:gs>
                      <a:gs pos="100000">
                        <a:srgbClr val="FFFFFF"/>
                      </a:gs>
                    </a:gsLst>
                    <a:lin ang="5400000" scaled="0"/>
                  </a:gradFill>
                </a:rPr>
                <a:t>Hyper-Scale</a:t>
              </a:r>
            </a:p>
          </p:txBody>
        </p:sp>
      </p:grpSp>
      <p:grpSp>
        <p:nvGrpSpPr>
          <p:cNvPr id="18" name="Group 17"/>
          <p:cNvGrpSpPr/>
          <p:nvPr/>
        </p:nvGrpSpPr>
        <p:grpSpPr>
          <a:xfrm>
            <a:off x="274637" y="1973262"/>
            <a:ext cx="11889564" cy="3962400"/>
            <a:chOff x="274637" y="1973262"/>
            <a:chExt cx="11889564" cy="3962400"/>
          </a:xfrm>
        </p:grpSpPr>
        <p:sp useBgFill="1">
          <p:nvSpPr>
            <p:cNvPr id="17" name="Rectangle 16"/>
            <p:cNvSpPr/>
            <p:nvPr/>
          </p:nvSpPr>
          <p:spPr bwMode="auto">
            <a:xfrm>
              <a:off x="274637" y="1973262"/>
              <a:ext cx="11889564" cy="39624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nvGrpSpPr>
            <p:cNvPr id="42" name="Group 41"/>
            <p:cNvGrpSpPr/>
            <p:nvPr/>
          </p:nvGrpSpPr>
          <p:grpSpPr>
            <a:xfrm>
              <a:off x="631599" y="2318902"/>
              <a:ext cx="2589260" cy="3337133"/>
              <a:chOff x="685801" y="2239312"/>
              <a:chExt cx="2589260" cy="3337133"/>
            </a:xfrm>
          </p:grpSpPr>
          <p:sp>
            <p:nvSpPr>
              <p:cNvPr id="43" name="TextBox 42"/>
              <p:cNvSpPr txBox="1"/>
              <p:nvPr/>
            </p:nvSpPr>
            <p:spPr>
              <a:xfrm>
                <a:off x="1014908" y="3014399"/>
                <a:ext cx="1980350"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85 </a:t>
                </a:r>
                <a:r>
                  <a:rPr lang="en-US" sz="4800" b="1" dirty="0" err="1" smtClean="0">
                    <a:gradFill>
                      <a:gsLst>
                        <a:gs pos="2917">
                          <a:srgbClr val="FFFFFF"/>
                        </a:gs>
                        <a:gs pos="30000">
                          <a:srgbClr val="FFFFFF"/>
                        </a:gs>
                      </a:gsLst>
                      <a:lin ang="5400000" scaled="0"/>
                    </a:gradFill>
                    <a:latin typeface="Segoe UI Light"/>
                  </a:rPr>
                  <a:t>iXP</a:t>
                </a:r>
                <a:endParaRPr lang="en-US" sz="4800" b="1" dirty="0" smtClean="0">
                  <a:gradFill>
                    <a:gsLst>
                      <a:gs pos="2917">
                        <a:srgbClr val="FFFFFF"/>
                      </a:gs>
                      <a:gs pos="30000">
                        <a:srgbClr val="FFFFFF"/>
                      </a:gs>
                    </a:gsLst>
                    <a:lin ang="5400000" scaled="0"/>
                  </a:gradFill>
                </a:endParaRPr>
              </a:p>
            </p:txBody>
          </p:sp>
          <p:sp>
            <p:nvSpPr>
              <p:cNvPr id="44" name="Freeform 43"/>
              <p:cNvSpPr/>
              <p:nvPr/>
            </p:nvSpPr>
            <p:spPr bwMode="auto">
              <a:xfrm>
                <a:off x="778440" y="2239312"/>
                <a:ext cx="2453287" cy="2453287"/>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a:xfrm>
                <a:off x="685801" y="4991670"/>
                <a:ext cx="2589260" cy="584775"/>
              </a:xfrm>
              <a:prstGeom prst="rect">
                <a:avLst/>
              </a:prstGeom>
            </p:spPr>
            <p:txBody>
              <a:bodyPr wrap="square">
                <a:spAutoFit/>
              </a:bodyPr>
              <a:lstStyle/>
              <a:p>
                <a:pPr marL="342900" indent="-342900" algn="ctr">
                  <a:buFontTx/>
                  <a:buAutoNum type="arabicPlain" startAt="4400"/>
                </a:pP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 CONNECTIONS </a:t>
                </a:r>
              </a:p>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TO </a:t>
                </a:r>
                <a:r>
                  <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1695 </a:t>
                </a: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NETWORKS</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46" name="Group 45"/>
            <p:cNvGrpSpPr/>
            <p:nvPr/>
          </p:nvGrpSpPr>
          <p:grpSpPr>
            <a:xfrm>
              <a:off x="3535702" y="2321597"/>
              <a:ext cx="2450592" cy="3334438"/>
              <a:chOff x="3589904" y="2242007"/>
              <a:chExt cx="2450592" cy="3334438"/>
            </a:xfrm>
          </p:grpSpPr>
          <p:sp>
            <p:nvSpPr>
              <p:cNvPr id="47" name="TextBox 46"/>
              <p:cNvSpPr txBox="1"/>
              <p:nvPr/>
            </p:nvSpPr>
            <p:spPr>
              <a:xfrm>
                <a:off x="4032614" y="3015747"/>
                <a:ext cx="1565173"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1.4</a:t>
                </a:r>
                <a:r>
                  <a:rPr lang="en-US" sz="4800" b="1" dirty="0" smtClean="0">
                    <a:gradFill>
                      <a:gsLst>
                        <a:gs pos="2917">
                          <a:srgbClr val="FFFFFF"/>
                        </a:gs>
                        <a:gs pos="30000">
                          <a:srgbClr val="FFFFFF"/>
                        </a:gs>
                      </a:gsLst>
                      <a:lin ang="5400000" scaled="0"/>
                    </a:gradFill>
                    <a:latin typeface="Segoe UI Light"/>
                  </a:rPr>
                  <a:t>M</a:t>
                </a:r>
                <a:endParaRPr lang="en-US" sz="4800" b="1" dirty="0" smtClean="0">
                  <a:gradFill>
                    <a:gsLst>
                      <a:gs pos="2917">
                        <a:srgbClr val="FFFFFF"/>
                      </a:gs>
                      <a:gs pos="30000">
                        <a:srgbClr val="FFFFFF"/>
                      </a:gs>
                    </a:gsLst>
                    <a:lin ang="5400000" scaled="0"/>
                  </a:gradFill>
                </a:endParaRPr>
              </a:p>
            </p:txBody>
          </p:sp>
          <p:sp>
            <p:nvSpPr>
              <p:cNvPr id="48" name="Freeform 47"/>
              <p:cNvSpPr>
                <a:spLocks noChangeAspect="1"/>
              </p:cNvSpPr>
              <p:nvPr/>
            </p:nvSpPr>
            <p:spPr bwMode="auto">
              <a:xfrm>
                <a:off x="3589904" y="2242007"/>
                <a:ext cx="2450592" cy="2450592"/>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a:xfrm>
                <a:off x="3715300" y="4991670"/>
                <a:ext cx="2227238"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MILES OF FIBER IN OUR DATA CENTERS</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50" name="Group 49"/>
            <p:cNvGrpSpPr/>
            <p:nvPr/>
          </p:nvGrpSpPr>
          <p:grpSpPr>
            <a:xfrm>
              <a:off x="6328575" y="2321597"/>
              <a:ext cx="2589262" cy="3334438"/>
              <a:chOff x="6382777" y="2242007"/>
              <a:chExt cx="2589262" cy="3334438"/>
            </a:xfrm>
          </p:grpSpPr>
          <p:sp>
            <p:nvSpPr>
              <p:cNvPr id="51" name="TextBox 50"/>
              <p:cNvSpPr txBox="1"/>
              <p:nvPr/>
            </p:nvSpPr>
            <p:spPr>
              <a:xfrm>
                <a:off x="7145953" y="3015747"/>
                <a:ext cx="956032"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4</a:t>
                </a:r>
                <a:r>
                  <a:rPr lang="en-US" sz="4800" b="1" dirty="0" smtClean="0">
                    <a:gradFill>
                      <a:gsLst>
                        <a:gs pos="2917">
                          <a:srgbClr val="FFFFFF"/>
                        </a:gs>
                        <a:gs pos="30000">
                          <a:srgbClr val="FFFFFF"/>
                        </a:gs>
                      </a:gsLst>
                      <a:lin ang="5400000" scaled="0"/>
                    </a:gradFill>
                    <a:latin typeface="Segoe UI Light"/>
                  </a:rPr>
                  <a:t>x</a:t>
                </a:r>
                <a:endParaRPr lang="en-US" sz="4800" b="1" dirty="0" smtClean="0">
                  <a:gradFill>
                    <a:gsLst>
                      <a:gs pos="2917">
                        <a:srgbClr val="FFFFFF"/>
                      </a:gs>
                      <a:gs pos="30000">
                        <a:srgbClr val="FFFFFF"/>
                      </a:gs>
                    </a:gsLst>
                    <a:lin ang="5400000" scaled="0"/>
                  </a:gradFill>
                </a:endParaRPr>
              </a:p>
            </p:txBody>
          </p:sp>
          <p:sp>
            <p:nvSpPr>
              <p:cNvPr id="52" name="Freeform 51"/>
              <p:cNvSpPr>
                <a:spLocks noChangeAspect="1"/>
              </p:cNvSpPr>
              <p:nvPr/>
            </p:nvSpPr>
            <p:spPr bwMode="auto">
              <a:xfrm>
                <a:off x="6398673" y="2242007"/>
                <a:ext cx="2450592" cy="2450592"/>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a:xfrm>
                <a:off x="6382777" y="4991670"/>
                <a:ext cx="2589262"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WRAP THE EARTH IN NORTH AMER FIBER</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nvGrpSpPr>
            <p:cNvPr id="54" name="Group 53"/>
            <p:cNvGrpSpPr/>
            <p:nvPr/>
          </p:nvGrpSpPr>
          <p:grpSpPr>
            <a:xfrm>
              <a:off x="9153241" y="2321597"/>
              <a:ext cx="2613082" cy="3334438"/>
              <a:chOff x="9207443" y="2242007"/>
              <a:chExt cx="2613082" cy="3334438"/>
            </a:xfrm>
          </p:grpSpPr>
          <p:sp>
            <p:nvSpPr>
              <p:cNvPr id="55" name="Freeform 54"/>
              <p:cNvSpPr>
                <a:spLocks noChangeAspect="1"/>
              </p:cNvSpPr>
              <p:nvPr/>
            </p:nvSpPr>
            <p:spPr bwMode="auto">
              <a:xfrm>
                <a:off x="9207443" y="2242007"/>
                <a:ext cx="2450592" cy="2450592"/>
              </a:xfrm>
              <a:custGeom>
                <a:avLst/>
                <a:gdLst>
                  <a:gd name="connsiteX0" fmla="*/ 1638299 w 3276598"/>
                  <a:gd name="connsiteY0" fmla="*/ 413548 h 3276598"/>
                  <a:gd name="connsiteX1" fmla="*/ 413548 w 3276598"/>
                  <a:gd name="connsiteY1" fmla="*/ 1638299 h 3276598"/>
                  <a:gd name="connsiteX2" fmla="*/ 1638299 w 3276598"/>
                  <a:gd name="connsiteY2" fmla="*/ 2863050 h 3276598"/>
                  <a:gd name="connsiteX3" fmla="*/ 2863050 w 3276598"/>
                  <a:gd name="connsiteY3" fmla="*/ 1638299 h 3276598"/>
                  <a:gd name="connsiteX4" fmla="*/ 1638299 w 3276598"/>
                  <a:gd name="connsiteY4" fmla="*/ 413548 h 3276598"/>
                  <a:gd name="connsiteX5" fmla="*/ 1638299 w 3276598"/>
                  <a:gd name="connsiteY5" fmla="*/ 0 h 3276598"/>
                  <a:gd name="connsiteX6" fmla="*/ 3276598 w 3276598"/>
                  <a:gd name="connsiteY6" fmla="*/ 1638299 h 3276598"/>
                  <a:gd name="connsiteX7" fmla="*/ 1638299 w 3276598"/>
                  <a:gd name="connsiteY7" fmla="*/ 3276598 h 3276598"/>
                  <a:gd name="connsiteX8" fmla="*/ 0 w 3276598"/>
                  <a:gd name="connsiteY8" fmla="*/ 1638299 h 3276598"/>
                  <a:gd name="connsiteX9" fmla="*/ 1638299 w 3276598"/>
                  <a:gd name="connsiteY9" fmla="*/ 0 h 32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98" h="3276598">
                    <a:moveTo>
                      <a:pt x="1638299" y="413548"/>
                    </a:moveTo>
                    <a:cubicBezTo>
                      <a:pt x="961888" y="413548"/>
                      <a:pt x="413548" y="961888"/>
                      <a:pt x="413548" y="1638299"/>
                    </a:cubicBezTo>
                    <a:cubicBezTo>
                      <a:pt x="413548" y="2314710"/>
                      <a:pt x="961888" y="2863050"/>
                      <a:pt x="1638299" y="2863050"/>
                    </a:cubicBezTo>
                    <a:cubicBezTo>
                      <a:pt x="2314710" y="2863050"/>
                      <a:pt x="2863050" y="2314710"/>
                      <a:pt x="2863050" y="1638299"/>
                    </a:cubicBezTo>
                    <a:cubicBezTo>
                      <a:pt x="2863050" y="961888"/>
                      <a:pt x="2314710" y="413548"/>
                      <a:pt x="1638299" y="413548"/>
                    </a:cubicBezTo>
                    <a:close/>
                    <a:moveTo>
                      <a:pt x="1638299" y="0"/>
                    </a:moveTo>
                    <a:cubicBezTo>
                      <a:pt x="2543107" y="0"/>
                      <a:pt x="3276598" y="733491"/>
                      <a:pt x="3276598" y="1638299"/>
                    </a:cubicBezTo>
                    <a:cubicBezTo>
                      <a:pt x="3276598" y="2543107"/>
                      <a:pt x="2543107" y="3276598"/>
                      <a:pt x="1638299" y="3276598"/>
                    </a:cubicBezTo>
                    <a:cubicBezTo>
                      <a:pt x="733491" y="3276598"/>
                      <a:pt x="0" y="2543107"/>
                      <a:pt x="0" y="1638299"/>
                    </a:cubicBezTo>
                    <a:cubicBezTo>
                      <a:pt x="0" y="733491"/>
                      <a:pt x="733491" y="0"/>
                      <a:pt x="1638299"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TextBox 55"/>
              <p:cNvSpPr txBox="1"/>
              <p:nvPr/>
            </p:nvSpPr>
            <p:spPr>
              <a:xfrm>
                <a:off x="9653359" y="3015747"/>
                <a:ext cx="1558761" cy="960263"/>
              </a:xfrm>
              <a:prstGeom prst="rect">
                <a:avLst/>
              </a:prstGeom>
              <a:noFill/>
            </p:spPr>
            <p:txBody>
              <a:bodyPr wrap="none" lIns="182880" tIns="146304" rIns="182880" bIns="146304" rtlCol="0" anchor="ctr">
                <a:spAutoFit/>
              </a:bodyPr>
              <a:lstStyle/>
              <a:p>
                <a:pPr algn="ctr">
                  <a:lnSpc>
                    <a:spcPct val="90000"/>
                  </a:lnSpc>
                  <a:spcAft>
                    <a:spcPts val="600"/>
                  </a:spcAft>
                </a:pPr>
                <a:r>
                  <a:rPr lang="en-US" sz="4800" dirty="0" smtClean="0">
                    <a:gradFill>
                      <a:gsLst>
                        <a:gs pos="2917">
                          <a:srgbClr val="FFFFFF"/>
                        </a:gs>
                        <a:gs pos="30000">
                          <a:srgbClr val="FFFFFF"/>
                        </a:gs>
                      </a:gsLst>
                      <a:lin ang="5400000" scaled="0"/>
                    </a:gradFill>
                    <a:latin typeface="Segoe UI Light"/>
                  </a:rPr>
                  <a:t>$15</a:t>
                </a:r>
                <a:r>
                  <a:rPr lang="en-US" sz="4800" b="1" dirty="0" smtClean="0">
                    <a:gradFill>
                      <a:gsLst>
                        <a:gs pos="2917">
                          <a:srgbClr val="FFFFFF"/>
                        </a:gs>
                        <a:gs pos="30000">
                          <a:srgbClr val="FFFFFF"/>
                        </a:gs>
                      </a:gsLst>
                      <a:lin ang="5400000" scaled="0"/>
                    </a:gradFill>
                    <a:latin typeface="Segoe UI Light"/>
                  </a:rPr>
                  <a:t>B</a:t>
                </a:r>
                <a:endParaRPr lang="en-US" sz="4800" b="1" dirty="0" smtClean="0">
                  <a:gradFill>
                    <a:gsLst>
                      <a:gs pos="2917">
                        <a:srgbClr val="FFFFFF"/>
                      </a:gs>
                      <a:gs pos="30000">
                        <a:srgbClr val="FFFFFF"/>
                      </a:gs>
                    </a:gsLst>
                    <a:lin ang="5400000" scaled="0"/>
                  </a:gradFill>
                </a:endParaRPr>
              </a:p>
            </p:txBody>
          </p:sp>
          <p:sp>
            <p:nvSpPr>
              <p:cNvPr id="57" name="Rectangle 56"/>
              <p:cNvSpPr/>
              <p:nvPr/>
            </p:nvSpPr>
            <p:spPr>
              <a:xfrm>
                <a:off x="9231263" y="4991670"/>
                <a:ext cx="2589262" cy="584775"/>
              </a:xfrm>
              <a:prstGeom prst="rect">
                <a:avLst/>
              </a:prstGeom>
            </p:spPr>
            <p:txBody>
              <a:bodyPr wrap="square">
                <a:spAutoFit/>
              </a:bodyPr>
              <a:lstStyle/>
              <a:p>
                <a:pPr algn="ctr"/>
                <a:r>
                  <a:rPr lang="en-US" sz="1600" dirty="0" smtClean="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rPr>
                  <a:t>MICROSOFT CLOUD INVESTMENT</a:t>
                </a:r>
                <a:endParaRPr lang="en-US" sz="1600" dirty="0">
                  <a:gradFill>
                    <a:gsLst>
                      <a:gs pos="0">
                        <a:srgbClr val="FFFFFF"/>
                      </a:gs>
                      <a:gs pos="100000">
                        <a:srgbClr val="FFFFFF"/>
                      </a:gs>
                    </a:gsLst>
                    <a:lin ang="5400000" scaled="1"/>
                  </a:gradFill>
                  <a:latin typeface="Segoe UI Semibold" panose="020B0702040204020203" pitchFamily="34" charset="0"/>
                  <a:cs typeface="Segoe UI Semibold" panose="020B0702040204020203" pitchFamily="34" charset="0"/>
                </a:endParaRPr>
              </a:p>
            </p:txBody>
          </p:sp>
        </p:grpSp>
      </p:grpSp>
    </p:spTree>
    <p:extLst>
      <p:ext uri="{BB962C8B-B14F-4D97-AF65-F5344CB8AC3E}">
        <p14:creationId xmlns:p14="http://schemas.microsoft.com/office/powerpoint/2010/main" val="18073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accel="18000" decel="82000" fill="hold" grpId="1" nodeType="withEffect">
                                  <p:stCondLst>
                                    <p:cond delay="0"/>
                                  </p:stCondLst>
                                  <p:childTnLst>
                                    <p:animMotion origin="layout" path="M -1.41945E-6 3.04585E-6 L -1.41945E-6 0.00022 " pathEditMode="relative" rAng="0" ptsTypes="AA">
                                      <p:cBhvr>
                                        <p:cTn id="9" dur="750" spd="-100000" fill="hold"/>
                                        <p:tgtEl>
                                          <p:spTgt spid="2"/>
                                        </p:tgtEl>
                                        <p:attrNameLst>
                                          <p:attrName>ppt_x</p:attrName>
                                          <p:attrName>ppt_y</p:attrName>
                                        </p:attrNameLst>
                                      </p:cBhvr>
                                      <p:rCtr x="0" y="0"/>
                                    </p:animMotion>
                                  </p:childTnLst>
                                </p:cTn>
                              </p:par>
                              <p:par>
                                <p:cTn id="10" presetID="10" presetClass="entr" presetSubtype="0" fill="hold" nodeType="with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50"/>
                                        <p:tgtEl>
                                          <p:spTgt spid="33"/>
                                        </p:tgtEl>
                                      </p:cBhvr>
                                    </p:animEffect>
                                  </p:childTnLst>
                                </p:cTn>
                              </p:par>
                              <p:par>
                                <p:cTn id="13" presetID="42" presetClass="path" presetSubtype="0" accel="18000" decel="82000" fill="hold" nodeType="withEffect">
                                  <p:stCondLst>
                                    <p:cond delay="250"/>
                                  </p:stCondLst>
                                  <p:childTnLst>
                                    <p:animMotion origin="layout" path="M 2.11386E-6 -1.63867E-6 L 2.11386E-6 -0.04062 " pathEditMode="relative" rAng="0" ptsTypes="AA">
                                      <p:cBhvr>
                                        <p:cTn id="14" dur="750" spd="-100000" fill="hold"/>
                                        <p:tgtEl>
                                          <p:spTgt spid="33"/>
                                        </p:tgtEl>
                                        <p:attrNameLst>
                                          <p:attrName>ppt_x</p:attrName>
                                          <p:attrName>ppt_y</p:attrName>
                                        </p:attrNameLst>
                                      </p:cBhvr>
                                      <p:rCtr x="0" y="-2043"/>
                                    </p:animMotion>
                                  </p:childTnLst>
                                </p:cTn>
                              </p:par>
                              <p:par>
                                <p:cTn id="15" presetID="10" presetClass="entr" presetSubtype="0" fill="hold" nodeType="withEffect">
                                  <p:stCondLst>
                                    <p:cond delay="5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250"/>
                                        <p:tgtEl>
                                          <p:spTgt spid="34"/>
                                        </p:tgtEl>
                                      </p:cBhvr>
                                    </p:animEffect>
                                  </p:childTnLst>
                                </p:cTn>
                              </p:par>
                              <p:par>
                                <p:cTn id="18" presetID="42" presetClass="path" presetSubtype="0" accel="18000" decel="82000" fill="hold" nodeType="withEffect">
                                  <p:stCondLst>
                                    <p:cond delay="300"/>
                                  </p:stCondLst>
                                  <p:childTnLst>
                                    <p:animMotion origin="layout" path="M 1.51647E-6 -1.63867E-6 L 1.51647E-6 -0.04062 " pathEditMode="relative" rAng="0" ptsTypes="AA">
                                      <p:cBhvr>
                                        <p:cTn id="19" dur="750" spd="-100000" fill="hold"/>
                                        <p:tgtEl>
                                          <p:spTgt spid="34"/>
                                        </p:tgtEl>
                                        <p:attrNameLst>
                                          <p:attrName>ppt_x</p:attrName>
                                          <p:attrName>ppt_y</p:attrName>
                                        </p:attrNameLst>
                                      </p:cBhvr>
                                      <p:rCtr x="0" y="-2043"/>
                                    </p:animMotion>
                                  </p:childTnLst>
                                </p:cTn>
                              </p:par>
                              <p:par>
                                <p:cTn id="20" presetID="10" presetClass="entr" presetSubtype="0" fill="hold" nodeType="withEffect">
                                  <p:stCondLst>
                                    <p:cond delay="6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50"/>
                                        <p:tgtEl>
                                          <p:spTgt spid="35"/>
                                        </p:tgtEl>
                                      </p:cBhvr>
                                    </p:animEffect>
                                  </p:childTnLst>
                                </p:cTn>
                              </p:par>
                              <p:par>
                                <p:cTn id="23" presetID="42" presetClass="path" presetSubtype="0" accel="18000" decel="82000" fill="hold" nodeType="withEffect">
                                  <p:stCondLst>
                                    <p:cond delay="350"/>
                                  </p:stCondLst>
                                  <p:childTnLst>
                                    <p:animMotion origin="layout" path="M 8.90988E-7 -1.63867E-6 L 8.90988E-7 -0.04062 " pathEditMode="relative" rAng="0" ptsTypes="AA">
                                      <p:cBhvr>
                                        <p:cTn id="24" dur="750" spd="-100000" fill="hold"/>
                                        <p:tgtEl>
                                          <p:spTgt spid="35"/>
                                        </p:tgtEl>
                                        <p:attrNameLst>
                                          <p:attrName>ppt_x</p:attrName>
                                          <p:attrName>ppt_y</p:attrName>
                                        </p:attrNameLst>
                                      </p:cBhvr>
                                      <p:rCtr x="0" y="-2043"/>
                                    </p:animMotion>
                                  </p:childTnLst>
                                </p:cTn>
                              </p:par>
                              <p:par>
                                <p:cTn id="25" presetID="10" presetClass="entr" presetSubtype="0" fill="hold" nodeType="withEffect">
                                  <p:stCondLst>
                                    <p:cond delay="6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par>
                                <p:cTn id="28" presetID="42" presetClass="path" presetSubtype="0" accel="18000" decel="82000" fill="hold" nodeType="withEffect">
                                  <p:stCondLst>
                                    <p:cond delay="400"/>
                                  </p:stCondLst>
                                  <p:childTnLst>
                                    <p:animMotion origin="layout" path="M 2.64488E-6 -1.63867E-6 L 2.64488E-6 -0.04062 " pathEditMode="relative" rAng="0" ptsTypes="AA">
                                      <p:cBhvr>
                                        <p:cTn id="29" dur="750" spd="-100000" fill="hold"/>
                                        <p:tgtEl>
                                          <p:spTgt spid="36"/>
                                        </p:tgtEl>
                                        <p:attrNameLst>
                                          <p:attrName>ppt_x</p:attrName>
                                          <p:attrName>ppt_y</p:attrName>
                                        </p:attrNameLst>
                                      </p:cBhvr>
                                      <p:rCtr x="0" y="-2043"/>
                                    </p:animMotion>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2" nodeType="clickEffect">
                                  <p:stCondLst>
                                    <p:cond delay="0"/>
                                  </p:stCondLst>
                                  <p:childTnLst>
                                    <p:animMotion origin="layout" path="M -1.41945E-6 3.04585E-6 L -0.1265 -0.00182 " pathEditMode="relative" rAng="0" ptsTypes="AA">
                                      <p:cBhvr>
                                        <p:cTn id="33" dur="1000" fill="hold"/>
                                        <p:tgtEl>
                                          <p:spTgt spid="2"/>
                                        </p:tgtEl>
                                        <p:attrNameLst>
                                          <p:attrName>ppt_x</p:attrName>
                                          <p:attrName>ppt_y</p:attrName>
                                        </p:attrNameLst>
                                      </p:cBhvr>
                                      <p:rCtr x="-6331" y="-91"/>
                                    </p:animMotion>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9437" y="296862"/>
            <a:ext cx="11193226" cy="6309907"/>
          </a:xfrm>
          <a:prstGeom prst="rect">
            <a:avLst/>
          </a:prstGeom>
        </p:spPr>
      </p:pic>
      <p:pic>
        <p:nvPicPr>
          <p:cNvPr id="568" name="gray map" descr="C:\_Projects\Daily Projects\110514\P11962\Datacenter_Maps_PPT_FNL-slide1_gray.png"/>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4427"/>
          <a:stretch/>
        </p:blipFill>
        <p:spPr bwMode="auto">
          <a:xfrm>
            <a:off x="623412" y="265290"/>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13" name="gray map" descr="C:\_Projects\Daily Projects\110514\P11962\Datacenter_Maps_PPT_FNL-slide1_gray.png"/>
          <p:cNvPicPr>
            <a:picLocks noChangeAspect="1" noChangeArrowheads="1"/>
          </p:cNvPicPr>
          <p:nvPr/>
        </p:nvPicPr>
        <p:blipFill rotWithShape="1">
          <a:blip r:embed="rId6">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2059" name="50,000,000 – 99,999,999" descr="C:\_Projects\Daily Projects\110514\P11962\Datacenter_Maps_PPT_FNL_slide2_blue6.png"/>
          <p:cNvPicPr>
            <a:picLocks noChangeAspect="1" noChangeArrowheads="1"/>
          </p:cNvPicPr>
          <p:nvPr/>
        </p:nvPicPr>
        <p:blipFill rotWithShape="1">
          <a:blip r:embed="rId7">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100,000 – 4,999,999" descr="C:\_Projects\Daily Projects\110514\P11962\Datacenter_Maps_PPT_FNL_slide2_blue3.png"/>
          <p:cNvPicPr>
            <a:picLocks noChangeAspect="1" noChangeArrowheads="1"/>
          </p:cNvPicPr>
          <p:nvPr/>
        </p:nvPicPr>
        <p:blipFill rotWithShape="1">
          <a:blip r:embed="rId8">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2057" name="5,000,000 – 24,999,999" descr="C:\_Projects\Daily Projects\110514\P11962\Datacenter_Maps_PPT_FNL_slide2_blue4.png"/>
          <p:cNvPicPr>
            <a:picLocks noChangeAspect="1" noChangeArrowheads="1"/>
          </p:cNvPicPr>
          <p:nvPr/>
        </p:nvPicPr>
        <p:blipFill rotWithShape="1">
          <a:blip r:embed="rId9">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25,000,000 – 49,999,999" descr="C:\_Projects\Daily Projects\110514\P11962\Datacenter_Maps_PPT_FNL_slide2_blue5.png"/>
          <p:cNvPicPr>
            <a:picLocks noChangeAspect="1" noChangeArrowheads="1"/>
          </p:cNvPicPr>
          <p:nvPr/>
        </p:nvPicPr>
        <p:blipFill rotWithShape="1">
          <a:blip r:embed="rId10">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2060" name="100,000,000 – 499,999,999" descr="C:\_Projects\Daily Projects\110514\P11962\Datacenter_Maps_PPT_FNL_slide2_blue7.png"/>
          <p:cNvPicPr>
            <a:picLocks noChangeAspect="1" noChangeArrowheads="1"/>
          </p:cNvPicPr>
          <p:nvPr/>
        </p:nvPicPr>
        <p:blipFill rotWithShape="1">
          <a:blip r:embed="rId11">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2061" name="500,000,000+" descr="C:\_Projects\Daily Projects\110514\P11962\Datacenter_Maps_PPT_FNL_slide2_blue8.png"/>
          <p:cNvPicPr>
            <a:picLocks noChangeAspect="1" noChangeArrowheads="1"/>
          </p:cNvPicPr>
          <p:nvPr/>
        </p:nvPicPr>
        <p:blipFill rotWithShape="1">
          <a:blip r:embed="rId12">
            <a:extLst>
              <a:ext uri="{28A0092B-C50C-407E-A947-70E740481C1C}">
                <a14:useLocalDpi xmlns:a14="http://schemas.microsoft.com/office/drawing/2010/main"/>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0 – 49,999" descr="C:\Users\DTota\Desktop\Datacenter_Maps_PPT_FNL_slide2_blue1.png"/>
          <p:cNvPicPr>
            <a:picLocks noChangeAspect="1" noChangeArrowheads="1"/>
          </p:cNvPicPr>
          <p:nvPr/>
        </p:nvPicPr>
        <p:blipFill rotWithShape="1">
          <a:blip r:embed="rId13">
            <a:extLst>
              <a:ext uri="{28A0092B-C50C-407E-A947-70E740481C1C}">
                <a14:useLocalDpi xmlns:a14="http://schemas.microsoft.com/office/drawing/2010/main" val="0"/>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50,000 – 999,999" descr="C:\_Projects\Daily Projects\110614\P11962\Datacenter_Maps_PPT_FNL_slide2_blue2.png"/>
          <p:cNvPicPr>
            <a:picLocks noChangeAspect="1" noChangeArrowheads="1"/>
          </p:cNvPicPr>
          <p:nvPr/>
        </p:nvPicPr>
        <p:blipFill rotWithShape="1">
          <a:blip r:embed="rId14">
            <a:extLst>
              <a:ext uri="{28A0092B-C50C-407E-A947-70E740481C1C}">
                <a14:useLocalDpi xmlns:a14="http://schemas.microsoft.com/office/drawing/2010/main" val="0"/>
              </a:ext>
            </a:extLst>
          </a:blip>
          <a:srcRect l="4427"/>
          <a:stretch/>
        </p:blipFill>
        <p:spPr bwMode="auto">
          <a:xfrm>
            <a:off x="623412" y="265291"/>
            <a:ext cx="10694201" cy="63109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84237" y="4487862"/>
            <a:ext cx="2067810" cy="2193598"/>
            <a:chOff x="506224" y="4019639"/>
            <a:chExt cx="2253039" cy="2390095"/>
          </a:xfrm>
        </p:grpSpPr>
        <p:sp>
          <p:nvSpPr>
            <p:cNvPr id="45" name="TextBox 44"/>
            <p:cNvSpPr txBox="1"/>
            <p:nvPr/>
          </p:nvSpPr>
          <p:spPr>
            <a:xfrm>
              <a:off x="533268" y="4019639"/>
              <a:ext cx="2225995" cy="2390095"/>
            </a:xfrm>
            <a:prstGeom prst="rect">
              <a:avLst/>
            </a:prstGeom>
            <a:solidFill>
              <a:schemeClr val="bg1">
                <a:lumMod val="65000"/>
                <a:lumOff val="35000"/>
              </a:schemeClr>
            </a:solidFill>
          </p:spPr>
          <p:txBody>
            <a:bodyPr wrap="none" rtlCol="0">
              <a:spAutoFit/>
            </a:bodyPr>
            <a:lstStyle/>
            <a:p>
              <a:pPr defTabSz="872757">
                <a:lnSpc>
                  <a:spcPct val="135000"/>
                </a:lnSpc>
                <a:tabLst>
                  <a:tab pos="152978" algn="l"/>
                </a:tabLst>
              </a:pPr>
              <a:r>
                <a:rPr lang="en-US" sz="1101" dirty="0">
                  <a:solidFill>
                    <a:srgbClr val="FFFFFF"/>
                  </a:solidFill>
                  <a:latin typeface="Segoe UI Semibold" panose="020B0702040204020203" pitchFamily="34" charset="0"/>
                </a:rPr>
                <a:t>Internet users</a:t>
              </a:r>
            </a:p>
            <a:p>
              <a:pPr defTabSz="872757">
                <a:lnSpc>
                  <a:spcPct val="135000"/>
                </a:lnSpc>
                <a:tabLst>
                  <a:tab pos="152978" algn="l"/>
                </a:tabLst>
              </a:pPr>
              <a:r>
                <a:rPr lang="en-US" sz="1101" dirty="0">
                  <a:solidFill>
                    <a:srgbClr val="002050"/>
                  </a:solidFill>
                </a:rPr>
                <a:t>■</a:t>
              </a:r>
              <a:r>
                <a:rPr lang="en-US" sz="1101" dirty="0">
                  <a:solidFill>
                    <a:prstClr val="black"/>
                  </a:solidFill>
                </a:rPr>
                <a:t>	</a:t>
              </a:r>
              <a:r>
                <a:rPr lang="en-US" sz="1101" dirty="0">
                  <a:solidFill>
                    <a:srgbClr val="FFFFFF"/>
                  </a:solidFill>
                </a:rPr>
                <a:t>500,000,000+</a:t>
              </a:r>
            </a:p>
            <a:p>
              <a:pPr defTabSz="872757">
                <a:lnSpc>
                  <a:spcPct val="135000"/>
                </a:lnSpc>
                <a:tabLst>
                  <a:tab pos="152978" algn="l"/>
                </a:tabLst>
              </a:pPr>
              <a:r>
                <a:rPr lang="en-US" sz="1101" dirty="0">
                  <a:solidFill>
                    <a:srgbClr val="003667"/>
                  </a:solidFill>
                </a:rPr>
                <a:t>■</a:t>
              </a:r>
              <a:r>
                <a:rPr lang="en-US" sz="1101" dirty="0">
                  <a:solidFill>
                    <a:prstClr val="black"/>
                  </a:solidFill>
                </a:rPr>
                <a:t>	</a:t>
              </a:r>
              <a:r>
                <a:rPr lang="en-US" sz="1101" dirty="0">
                  <a:solidFill>
                    <a:srgbClr val="FFFFFF"/>
                  </a:solidFill>
                </a:rPr>
                <a:t>100,000,000 – 499,999,999 </a:t>
              </a:r>
            </a:p>
            <a:p>
              <a:pPr defTabSz="872757">
                <a:lnSpc>
                  <a:spcPct val="135000"/>
                </a:lnSpc>
                <a:tabLst>
                  <a:tab pos="152978" algn="l"/>
                </a:tabLst>
              </a:pPr>
              <a:r>
                <a:rPr lang="en-US" sz="1101" dirty="0">
                  <a:solidFill>
                    <a:srgbClr val="004D7E"/>
                  </a:solidFill>
                </a:rPr>
                <a:t>■</a:t>
              </a:r>
              <a:r>
                <a:rPr lang="en-US" sz="1101" dirty="0">
                  <a:solidFill>
                    <a:prstClr val="black"/>
                  </a:solidFill>
                </a:rPr>
                <a:t>	</a:t>
              </a:r>
              <a:r>
                <a:rPr lang="en-US" sz="1101" dirty="0">
                  <a:solidFill>
                    <a:srgbClr val="FFFFFF"/>
                  </a:solidFill>
                </a:rPr>
                <a:t>50,000,000 – 99,999,999</a:t>
              </a:r>
            </a:p>
            <a:p>
              <a:pPr defTabSz="872757">
                <a:lnSpc>
                  <a:spcPct val="135000"/>
                </a:lnSpc>
                <a:tabLst>
                  <a:tab pos="152978" algn="l"/>
                </a:tabLst>
              </a:pPr>
              <a:r>
                <a:rPr lang="en-US" sz="1101" dirty="0">
                  <a:solidFill>
                    <a:srgbClr val="006395"/>
                  </a:solidFill>
                </a:rPr>
                <a:t>■</a:t>
              </a:r>
              <a:r>
                <a:rPr lang="en-US" sz="1101" dirty="0">
                  <a:solidFill>
                    <a:prstClr val="black"/>
                  </a:solidFill>
                </a:rPr>
                <a:t>	</a:t>
              </a:r>
              <a:r>
                <a:rPr lang="en-US" sz="1101" dirty="0">
                  <a:solidFill>
                    <a:srgbClr val="FFFFFF"/>
                  </a:solidFill>
                </a:rPr>
                <a:t>25,000,000 – 49,999,999</a:t>
              </a:r>
            </a:p>
            <a:p>
              <a:pPr defTabSz="872757">
                <a:lnSpc>
                  <a:spcPct val="135000"/>
                </a:lnSpc>
                <a:tabLst>
                  <a:tab pos="152978" algn="l"/>
                </a:tabLst>
              </a:pPr>
              <a:r>
                <a:rPr lang="en-US" sz="1101" dirty="0">
                  <a:solidFill>
                    <a:srgbClr val="0079AD"/>
                  </a:solidFill>
                </a:rPr>
                <a:t>■</a:t>
              </a:r>
              <a:r>
                <a:rPr lang="en-US" sz="1101" dirty="0">
                  <a:solidFill>
                    <a:prstClr val="black"/>
                  </a:solidFill>
                </a:rPr>
                <a:t>	</a:t>
              </a:r>
              <a:r>
                <a:rPr lang="en-US" sz="1101" dirty="0">
                  <a:solidFill>
                    <a:srgbClr val="FFFFFF"/>
                  </a:solidFill>
                </a:rPr>
                <a:t>5,000,000 – 24,999,999</a:t>
              </a:r>
            </a:p>
            <a:p>
              <a:pPr defTabSz="872757">
                <a:lnSpc>
                  <a:spcPct val="135000"/>
                </a:lnSpc>
                <a:tabLst>
                  <a:tab pos="152978" algn="l"/>
                </a:tabLst>
              </a:pPr>
              <a:r>
                <a:rPr lang="en-US" sz="1101" dirty="0">
                  <a:solidFill>
                    <a:srgbClr val="008FC4"/>
                  </a:solidFill>
                </a:rPr>
                <a:t>■</a:t>
              </a:r>
              <a:r>
                <a:rPr lang="en-US" sz="1101" dirty="0">
                  <a:solidFill>
                    <a:prstClr val="black"/>
                  </a:solidFill>
                </a:rPr>
                <a:t>	</a:t>
              </a:r>
              <a:r>
                <a:rPr lang="en-US" sz="1101" dirty="0">
                  <a:solidFill>
                    <a:srgbClr val="FFFFFF"/>
                  </a:solidFill>
                </a:rPr>
                <a:t>100,000 – 4,999,999</a:t>
              </a:r>
            </a:p>
            <a:p>
              <a:pPr defTabSz="872757">
                <a:lnSpc>
                  <a:spcPct val="135000"/>
                </a:lnSpc>
                <a:tabLst>
                  <a:tab pos="152978" algn="l"/>
                </a:tabLst>
              </a:pPr>
              <a:r>
                <a:rPr lang="en-US" sz="1101" dirty="0">
                  <a:solidFill>
                    <a:srgbClr val="00A6DB"/>
                  </a:solidFill>
                </a:rPr>
                <a:t>■</a:t>
              </a:r>
              <a:r>
                <a:rPr lang="en-US" sz="1101" dirty="0">
                  <a:solidFill>
                    <a:prstClr val="black"/>
                  </a:solidFill>
                </a:rPr>
                <a:t>	</a:t>
              </a:r>
              <a:r>
                <a:rPr lang="en-US" sz="1101" dirty="0">
                  <a:solidFill>
                    <a:srgbClr val="FFFFFF"/>
                  </a:solidFill>
                </a:rPr>
                <a:t>50,000 – 999,999</a:t>
              </a:r>
            </a:p>
            <a:p>
              <a:pPr defTabSz="872757">
                <a:lnSpc>
                  <a:spcPct val="135000"/>
                </a:lnSpc>
                <a:tabLst>
                  <a:tab pos="152978" algn="l"/>
                </a:tabLst>
              </a:pPr>
              <a:r>
                <a:rPr lang="en-US" sz="1101" dirty="0">
                  <a:solidFill>
                    <a:srgbClr val="00BCF2"/>
                  </a:solidFill>
                </a:rPr>
                <a:t>■</a:t>
              </a:r>
              <a:r>
                <a:rPr lang="en-US" sz="1101" dirty="0">
                  <a:solidFill>
                    <a:prstClr val="black"/>
                  </a:solidFill>
                </a:rPr>
                <a:t>	</a:t>
              </a:r>
              <a:r>
                <a:rPr lang="en-US" sz="1101" dirty="0">
                  <a:solidFill>
                    <a:srgbClr val="FFFFFF"/>
                  </a:solidFill>
                </a:rPr>
                <a:t>0 – 49,999</a:t>
              </a:r>
            </a:p>
          </p:txBody>
        </p:sp>
        <p:sp>
          <p:nvSpPr>
            <p:cNvPr id="46" name="Freeform 4066"/>
            <p:cNvSpPr>
              <a:spLocks/>
            </p:cNvSpPr>
            <p:nvPr/>
          </p:nvSpPr>
          <p:spPr bwMode="auto">
            <a:xfrm>
              <a:off x="506224" y="4233957"/>
              <a:ext cx="2211387" cy="2130425"/>
            </a:xfrm>
            <a:custGeom>
              <a:avLst/>
              <a:gdLst>
                <a:gd name="T0" fmla="*/ 53 w 1423"/>
                <a:gd name="T1" fmla="*/ 0 h 1342"/>
                <a:gd name="T2" fmla="*/ 0 w 1423"/>
                <a:gd name="T3" fmla="*/ 0 h 1342"/>
                <a:gd name="T4" fmla="*/ 0 w 1423"/>
                <a:gd name="T5" fmla="*/ 1342 h 1342"/>
                <a:gd name="T6" fmla="*/ 1423 w 1423"/>
                <a:gd name="T7" fmla="*/ 1342 h 1342"/>
                <a:gd name="T8" fmla="*/ 1423 w 1423"/>
                <a:gd name="T9" fmla="*/ 0 h 1342"/>
                <a:gd name="T10" fmla="*/ 1141 w 1423"/>
                <a:gd name="T11" fmla="*/ 0 h 1342"/>
                <a:gd name="connsiteX0" fmla="*/ 372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713 w 10000"/>
                <a:gd name="connsiteY5" fmla="*/ 0 h 10000"/>
                <a:gd name="connsiteX0" fmla="*/ 372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5221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72" y="0"/>
                  </a:moveTo>
                  <a:lnTo>
                    <a:pt x="0" y="0"/>
                  </a:lnTo>
                  <a:lnTo>
                    <a:pt x="0" y="10000"/>
                  </a:lnTo>
                  <a:lnTo>
                    <a:pt x="10000" y="10000"/>
                  </a:lnTo>
                  <a:lnTo>
                    <a:pt x="10000" y="0"/>
                  </a:lnTo>
                  <a:lnTo>
                    <a:pt x="5221" y="0"/>
                  </a:lnTo>
                </a:path>
              </a:pathLst>
            </a:custGeom>
            <a:noFill/>
            <a:ln w="19050" cap="flat">
              <a:solidFill>
                <a:srgbClr val="CCCC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sp>
        <p:nvSpPr>
          <p:cNvPr id="376" name="Text: *Operated by 21Vianet"/>
          <p:cNvSpPr txBox="1"/>
          <p:nvPr/>
        </p:nvSpPr>
        <p:spPr>
          <a:xfrm>
            <a:off x="961033" y="6156187"/>
            <a:ext cx="1282100" cy="223787"/>
          </a:xfrm>
          <a:prstGeom prst="rect">
            <a:avLst/>
          </a:prstGeom>
          <a:noFill/>
        </p:spPr>
        <p:txBody>
          <a:bodyPr wrap="none" rtlCol="0">
            <a:spAutoFit/>
          </a:bodyPr>
          <a:lstStyle/>
          <a:p>
            <a:pPr defTabSz="872757"/>
            <a:r>
              <a:rPr lang="en-US" sz="826" dirty="0">
                <a:solidFill>
                  <a:srgbClr val="E7E6E6">
                    <a:lumMod val="50000"/>
                  </a:srgbClr>
                </a:solidFill>
              </a:rPr>
              <a:t>*Operated by 21Vianet</a:t>
            </a:r>
          </a:p>
        </p:txBody>
      </p:sp>
      <p:pic>
        <p:nvPicPr>
          <p:cNvPr id="378"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323217" y="2948710"/>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79" name="radiating circle"/>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2806780" y="3154224"/>
            <a:ext cx="225165" cy="226589"/>
          </a:xfrm>
          <a:prstGeom prst="ellipse">
            <a:avLst/>
          </a:prstGeom>
          <a:noFill/>
          <a:extLst>
            <a:ext uri="{909E8E84-426E-40DD-AFC4-6F175D3DCCD1}">
              <a14:hiddenFill xmlns:a14="http://schemas.microsoft.com/office/drawing/2010/main">
                <a:solidFill>
                  <a:srgbClr val="FFFFFF"/>
                </a:solidFill>
              </a14:hiddenFill>
            </a:ext>
          </a:extLst>
        </p:spPr>
      </p:pic>
      <p:pic>
        <p:nvPicPr>
          <p:cNvPr id="380"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050206" y="2837615"/>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1"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242530" y="2841987"/>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2"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477290" y="2941414"/>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3"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255322" y="4978279"/>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4"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5470448" y="2438753"/>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5"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5758931" y="2454416"/>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6"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721491" y="3516558"/>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7"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8009975" y="3573378"/>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8"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8647778" y="4154369"/>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89"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8752682" y="2876225"/>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90"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8884190" y="3429491"/>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91"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8964671" y="3161417"/>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92"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9366798" y="3043765"/>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93"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9475355" y="2996062"/>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94"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9596272" y="5439430"/>
            <a:ext cx="229474" cy="230927"/>
          </a:xfrm>
          <a:prstGeom prst="ellipse">
            <a:avLst/>
          </a:prstGeom>
          <a:noFill/>
          <a:extLst>
            <a:ext uri="{909E8E84-426E-40DD-AFC4-6F175D3DCCD1}">
              <a14:hiddenFill xmlns:a14="http://schemas.microsoft.com/office/drawing/2010/main">
                <a:solidFill>
                  <a:srgbClr val="FFFFFF"/>
                </a:solidFill>
              </a14:hiddenFill>
            </a:ext>
          </a:extLst>
        </p:spPr>
      </p:pic>
      <p:pic>
        <p:nvPicPr>
          <p:cNvPr id="395" name="radiating circle"/>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9826121" y="5290816"/>
            <a:ext cx="229474" cy="230927"/>
          </a:xfrm>
          <a:prstGeom prst="ellipse">
            <a:avLst/>
          </a:prstGeom>
          <a:noFill/>
          <a:extLst>
            <a:ext uri="{909E8E84-426E-40DD-AFC4-6F175D3DCCD1}">
              <a14:hiddenFill xmlns:a14="http://schemas.microsoft.com/office/drawing/2010/main">
                <a:solidFill>
                  <a:srgbClr val="FFFFFF"/>
                </a:solidFill>
              </a14:hiddenFill>
            </a:ext>
          </a:extLst>
        </p:spPr>
      </p:pic>
      <p:grpSp>
        <p:nvGrpSpPr>
          <p:cNvPr id="396" name="US GOV Iowa"/>
          <p:cNvGrpSpPr/>
          <p:nvPr/>
        </p:nvGrpSpPr>
        <p:grpSpPr>
          <a:xfrm>
            <a:off x="3159236" y="1557461"/>
            <a:ext cx="569185" cy="377545"/>
            <a:chOff x="2748689" y="1364140"/>
            <a:chExt cx="620172" cy="411365"/>
          </a:xfrm>
        </p:grpSpPr>
        <p:sp>
          <p:nvSpPr>
            <p:cNvPr id="397" name="Rectangle 18"/>
            <p:cNvSpPr>
              <a:spLocks noChangeArrowheads="1"/>
            </p:cNvSpPr>
            <p:nvPr/>
          </p:nvSpPr>
          <p:spPr bwMode="auto">
            <a:xfrm>
              <a:off x="2748689" y="1364140"/>
              <a:ext cx="620172" cy="411365"/>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398" name="Freeform 39"/>
            <p:cNvSpPr>
              <a:spLocks/>
            </p:cNvSpPr>
            <p:nvPr/>
          </p:nvSpPr>
          <p:spPr bwMode="auto">
            <a:xfrm>
              <a:off x="2843740" y="1459190"/>
              <a:ext cx="65445" cy="81026"/>
            </a:xfrm>
            <a:custGeom>
              <a:avLst/>
              <a:gdLst>
                <a:gd name="T0" fmla="*/ 20 w 20"/>
                <a:gd name="T1" fmla="*/ 14 h 25"/>
                <a:gd name="T2" fmla="*/ 10 w 20"/>
                <a:gd name="T3" fmla="*/ 25 h 25"/>
                <a:gd name="T4" fmla="*/ 0 w 20"/>
                <a:gd name="T5" fmla="*/ 14 h 25"/>
                <a:gd name="T6" fmla="*/ 0 w 20"/>
                <a:gd name="T7" fmla="*/ 0 h 25"/>
                <a:gd name="T8" fmla="*/ 5 w 20"/>
                <a:gd name="T9" fmla="*/ 0 h 25"/>
                <a:gd name="T10" fmla="*/ 5 w 20"/>
                <a:gd name="T11" fmla="*/ 14 h 25"/>
                <a:gd name="T12" fmla="*/ 10 w 20"/>
                <a:gd name="T13" fmla="*/ 21 h 25"/>
                <a:gd name="T14" fmla="*/ 15 w 20"/>
                <a:gd name="T15" fmla="*/ 15 h 25"/>
                <a:gd name="T16" fmla="*/ 15 w 20"/>
                <a:gd name="T17" fmla="*/ 0 h 25"/>
                <a:gd name="T18" fmla="*/ 20 w 20"/>
                <a:gd name="T19" fmla="*/ 0 h 25"/>
                <a:gd name="T20" fmla="*/ 20 w 20"/>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14"/>
                  </a:moveTo>
                  <a:cubicBezTo>
                    <a:pt x="20" y="22"/>
                    <a:pt x="17" y="25"/>
                    <a:pt x="10" y="25"/>
                  </a:cubicBezTo>
                  <a:cubicBezTo>
                    <a:pt x="3" y="25"/>
                    <a:pt x="0" y="22"/>
                    <a:pt x="0" y="14"/>
                  </a:cubicBezTo>
                  <a:cubicBezTo>
                    <a:pt x="0" y="0"/>
                    <a:pt x="0" y="0"/>
                    <a:pt x="0" y="0"/>
                  </a:cubicBezTo>
                  <a:cubicBezTo>
                    <a:pt x="5" y="0"/>
                    <a:pt x="5" y="0"/>
                    <a:pt x="5" y="0"/>
                  </a:cubicBezTo>
                  <a:cubicBezTo>
                    <a:pt x="5" y="14"/>
                    <a:pt x="5" y="14"/>
                    <a:pt x="5" y="14"/>
                  </a:cubicBezTo>
                  <a:cubicBezTo>
                    <a:pt x="5" y="18"/>
                    <a:pt x="7" y="21"/>
                    <a:pt x="10" y="21"/>
                  </a:cubicBezTo>
                  <a:cubicBezTo>
                    <a:pt x="13" y="21"/>
                    <a:pt x="15" y="19"/>
                    <a:pt x="15" y="15"/>
                  </a:cubicBezTo>
                  <a:cubicBezTo>
                    <a:pt x="15" y="0"/>
                    <a:pt x="15" y="0"/>
                    <a:pt x="15" y="0"/>
                  </a:cubicBezTo>
                  <a:cubicBezTo>
                    <a:pt x="20" y="0"/>
                    <a:pt x="20" y="0"/>
                    <a:pt x="20" y="0"/>
                  </a:cubicBezTo>
                  <a:lnTo>
                    <a:pt x="2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399" name="Freeform 40"/>
            <p:cNvSpPr>
              <a:spLocks/>
            </p:cNvSpPr>
            <p:nvPr/>
          </p:nvSpPr>
          <p:spPr bwMode="auto">
            <a:xfrm>
              <a:off x="2924768" y="1456074"/>
              <a:ext cx="56096" cy="84143"/>
            </a:xfrm>
            <a:custGeom>
              <a:avLst/>
              <a:gdLst>
                <a:gd name="T0" fmla="*/ 0 w 17"/>
                <a:gd name="T1" fmla="*/ 25 h 26"/>
                <a:gd name="T2" fmla="*/ 0 w 17"/>
                <a:gd name="T3" fmla="*/ 19 h 26"/>
                <a:gd name="T4" fmla="*/ 4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2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4 w 17"/>
                <a:gd name="T37" fmla="*/ 1 h 26"/>
                <a:gd name="T38" fmla="*/ 16 w 17"/>
                <a:gd name="T39" fmla="*/ 1 h 26"/>
                <a:gd name="T40" fmla="*/ 16 w 17"/>
                <a:gd name="T41" fmla="*/ 7 h 26"/>
                <a:gd name="T42" fmla="*/ 15 w 17"/>
                <a:gd name="T43" fmla="*/ 6 h 26"/>
                <a:gd name="T44" fmla="*/ 13 w 17"/>
                <a:gd name="T45" fmla="*/ 5 h 26"/>
                <a:gd name="T46" fmla="*/ 12 w 17"/>
                <a:gd name="T47" fmla="*/ 5 h 26"/>
                <a:gd name="T48" fmla="*/ 10 w 17"/>
                <a:gd name="T49" fmla="*/ 5 h 26"/>
                <a:gd name="T50" fmla="*/ 9 w 17"/>
                <a:gd name="T51" fmla="*/ 5 h 26"/>
                <a:gd name="T52" fmla="*/ 7 w 17"/>
                <a:gd name="T53" fmla="*/ 6 h 26"/>
                <a:gd name="T54" fmla="*/ 6 w 17"/>
                <a:gd name="T55" fmla="*/ 6 h 26"/>
                <a:gd name="T56" fmla="*/ 6 w 17"/>
                <a:gd name="T57" fmla="*/ 7 h 26"/>
                <a:gd name="T58" fmla="*/ 6 w 17"/>
                <a:gd name="T59" fmla="*/ 9 h 26"/>
                <a:gd name="T60" fmla="*/ 7 w 17"/>
                <a:gd name="T61" fmla="*/ 9 h 26"/>
                <a:gd name="T62" fmla="*/ 9 w 17"/>
                <a:gd name="T63" fmla="*/ 10 h 26"/>
                <a:gd name="T64" fmla="*/ 11 w 17"/>
                <a:gd name="T65" fmla="*/ 11 h 26"/>
                <a:gd name="T66" fmla="*/ 14 w 17"/>
                <a:gd name="T67" fmla="*/ 13 h 26"/>
                <a:gd name="T68" fmla="*/ 16 w 17"/>
                <a:gd name="T69" fmla="*/ 14 h 26"/>
                <a:gd name="T70" fmla="*/ 17 w 17"/>
                <a:gd name="T71" fmla="*/ 16 h 26"/>
                <a:gd name="T72" fmla="*/ 17 w 17"/>
                <a:gd name="T73" fmla="*/ 19 h 26"/>
                <a:gd name="T74" fmla="*/ 17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4" y="21"/>
                  </a:cubicBezTo>
                  <a:cubicBezTo>
                    <a:pt x="5" y="22"/>
                    <a:pt x="6" y="22"/>
                    <a:pt x="7" y="22"/>
                  </a:cubicBezTo>
                  <a:cubicBezTo>
                    <a:pt x="8" y="22"/>
                    <a:pt x="9" y="22"/>
                    <a:pt x="9" y="22"/>
                  </a:cubicBezTo>
                  <a:cubicBezTo>
                    <a:pt x="10" y="22"/>
                    <a:pt x="10" y="21"/>
                    <a:pt x="10" y="21"/>
                  </a:cubicBezTo>
                  <a:cubicBezTo>
                    <a:pt x="11" y="21"/>
                    <a:pt x="11" y="21"/>
                    <a:pt x="11" y="20"/>
                  </a:cubicBezTo>
                  <a:cubicBezTo>
                    <a:pt x="11" y="20"/>
                    <a:pt x="11" y="20"/>
                    <a:pt x="11" y="19"/>
                  </a:cubicBezTo>
                  <a:cubicBezTo>
                    <a:pt x="11" y="19"/>
                    <a:pt x="11" y="18"/>
                    <a:pt x="11" y="18"/>
                  </a:cubicBezTo>
                  <a:cubicBezTo>
                    <a:pt x="11" y="18"/>
                    <a:pt x="10" y="17"/>
                    <a:pt x="10" y="17"/>
                  </a:cubicBezTo>
                  <a:cubicBezTo>
                    <a:pt x="9" y="17"/>
                    <a:pt x="9" y="16"/>
                    <a:pt x="8" y="16"/>
                  </a:cubicBezTo>
                  <a:cubicBezTo>
                    <a:pt x="7" y="16"/>
                    <a:pt x="7" y="15"/>
                    <a:pt x="6" y="15"/>
                  </a:cubicBezTo>
                  <a:cubicBezTo>
                    <a:pt x="4" y="14"/>
                    <a:pt x="3" y="13"/>
                    <a:pt x="2" y="12"/>
                  </a:cubicBezTo>
                  <a:cubicBezTo>
                    <a:pt x="1" y="11"/>
                    <a:pt x="0" y="10"/>
                    <a:pt x="0" y="8"/>
                  </a:cubicBezTo>
                  <a:cubicBezTo>
                    <a:pt x="0" y="7"/>
                    <a:pt x="0" y="5"/>
                    <a:pt x="1" y="4"/>
                  </a:cubicBezTo>
                  <a:cubicBezTo>
                    <a:pt x="1" y="4"/>
                    <a:pt x="2" y="3"/>
                    <a:pt x="3" y="2"/>
                  </a:cubicBezTo>
                  <a:cubicBezTo>
                    <a:pt x="4" y="2"/>
                    <a:pt x="5" y="1"/>
                    <a:pt x="6" y="1"/>
                  </a:cubicBezTo>
                  <a:cubicBezTo>
                    <a:pt x="7" y="1"/>
                    <a:pt x="9" y="0"/>
                    <a:pt x="10" y="0"/>
                  </a:cubicBezTo>
                  <a:cubicBezTo>
                    <a:pt x="11" y="0"/>
                    <a:pt x="13" y="0"/>
                    <a:pt x="14" y="1"/>
                  </a:cubicBezTo>
                  <a:cubicBezTo>
                    <a:pt x="15" y="1"/>
                    <a:pt x="15" y="1"/>
                    <a:pt x="16" y="1"/>
                  </a:cubicBezTo>
                  <a:cubicBezTo>
                    <a:pt x="16" y="7"/>
                    <a:pt x="16" y="7"/>
                    <a:pt x="16" y="7"/>
                  </a:cubicBezTo>
                  <a:cubicBezTo>
                    <a:pt x="16" y="6"/>
                    <a:pt x="15" y="6"/>
                    <a:pt x="15" y="6"/>
                  </a:cubicBezTo>
                  <a:cubicBezTo>
                    <a:pt x="14" y="6"/>
                    <a:pt x="14" y="5"/>
                    <a:pt x="13" y="5"/>
                  </a:cubicBezTo>
                  <a:cubicBezTo>
                    <a:pt x="13" y="5"/>
                    <a:pt x="12" y="5"/>
                    <a:pt x="12" y="5"/>
                  </a:cubicBezTo>
                  <a:cubicBezTo>
                    <a:pt x="11" y="5"/>
                    <a:pt x="11" y="5"/>
                    <a:pt x="10" y="5"/>
                  </a:cubicBezTo>
                  <a:cubicBezTo>
                    <a:pt x="10" y="5"/>
                    <a:pt x="9" y="5"/>
                    <a:pt x="9" y="5"/>
                  </a:cubicBezTo>
                  <a:cubicBezTo>
                    <a:pt x="8" y="5"/>
                    <a:pt x="8" y="5"/>
                    <a:pt x="7" y="6"/>
                  </a:cubicBezTo>
                  <a:cubicBezTo>
                    <a:pt x="7" y="6"/>
                    <a:pt x="7" y="6"/>
                    <a:pt x="6" y="6"/>
                  </a:cubicBezTo>
                  <a:cubicBezTo>
                    <a:pt x="6" y="7"/>
                    <a:pt x="6" y="7"/>
                    <a:pt x="6" y="7"/>
                  </a:cubicBezTo>
                  <a:cubicBezTo>
                    <a:pt x="6" y="8"/>
                    <a:pt x="6" y="8"/>
                    <a:pt x="6" y="9"/>
                  </a:cubicBezTo>
                  <a:cubicBezTo>
                    <a:pt x="7" y="9"/>
                    <a:pt x="7" y="9"/>
                    <a:pt x="7" y="9"/>
                  </a:cubicBezTo>
                  <a:cubicBezTo>
                    <a:pt x="8" y="10"/>
                    <a:pt x="8" y="10"/>
                    <a:pt x="9" y="10"/>
                  </a:cubicBezTo>
                  <a:cubicBezTo>
                    <a:pt x="9" y="11"/>
                    <a:pt x="10" y="11"/>
                    <a:pt x="11" y="11"/>
                  </a:cubicBezTo>
                  <a:cubicBezTo>
                    <a:pt x="12" y="12"/>
                    <a:pt x="13" y="12"/>
                    <a:pt x="14" y="13"/>
                  </a:cubicBezTo>
                  <a:cubicBezTo>
                    <a:pt x="14" y="13"/>
                    <a:pt x="15" y="14"/>
                    <a:pt x="16" y="14"/>
                  </a:cubicBezTo>
                  <a:cubicBezTo>
                    <a:pt x="16" y="15"/>
                    <a:pt x="17" y="15"/>
                    <a:pt x="17" y="16"/>
                  </a:cubicBezTo>
                  <a:cubicBezTo>
                    <a:pt x="17" y="17"/>
                    <a:pt x="17" y="18"/>
                    <a:pt x="17" y="19"/>
                  </a:cubicBezTo>
                  <a:cubicBezTo>
                    <a:pt x="17" y="20"/>
                    <a:pt x="17" y="22"/>
                    <a:pt x="17" y="22"/>
                  </a:cubicBezTo>
                  <a:cubicBezTo>
                    <a:pt x="16" y="23"/>
                    <a:pt x="15" y="24"/>
                    <a:pt x="14" y="25"/>
                  </a:cubicBezTo>
                  <a:cubicBezTo>
                    <a:pt x="14" y="25"/>
                    <a:pt x="12" y="26"/>
                    <a:pt x="11" y="26"/>
                  </a:cubicBezTo>
                  <a:cubicBezTo>
                    <a:pt x="10" y="26"/>
                    <a:pt x="9" y="26"/>
                    <a:pt x="7" y="26"/>
                  </a:cubicBezTo>
                  <a:cubicBezTo>
                    <a:pt x="6" y="26"/>
                    <a:pt x="5" y="26"/>
                    <a:pt x="3" y="26"/>
                  </a:cubicBezTo>
                  <a:cubicBezTo>
                    <a:pt x="2" y="26"/>
                    <a:pt x="1" y="26"/>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0" name="Freeform 41"/>
            <p:cNvSpPr>
              <a:spLocks/>
            </p:cNvSpPr>
            <p:nvPr/>
          </p:nvSpPr>
          <p:spPr bwMode="auto">
            <a:xfrm>
              <a:off x="3026052" y="1456074"/>
              <a:ext cx="73236" cy="84143"/>
            </a:xfrm>
            <a:custGeom>
              <a:avLst/>
              <a:gdLst>
                <a:gd name="T0" fmla="*/ 22 w 22"/>
                <a:gd name="T1" fmla="*/ 24 h 26"/>
                <a:gd name="T2" fmla="*/ 13 w 22"/>
                <a:gd name="T3" fmla="*/ 26 h 26"/>
                <a:gd name="T4" fmla="*/ 4 w 22"/>
                <a:gd name="T5" fmla="*/ 23 h 26"/>
                <a:gd name="T6" fmla="*/ 0 w 22"/>
                <a:gd name="T7" fmla="*/ 14 h 26"/>
                <a:gd name="T8" fmla="*/ 4 w 22"/>
                <a:gd name="T9" fmla="*/ 4 h 26"/>
                <a:gd name="T10" fmla="*/ 14 w 22"/>
                <a:gd name="T11" fmla="*/ 0 h 26"/>
                <a:gd name="T12" fmla="*/ 21 w 22"/>
                <a:gd name="T13" fmla="*/ 1 h 26"/>
                <a:gd name="T14" fmla="*/ 21 w 22"/>
                <a:gd name="T15" fmla="*/ 7 h 26"/>
                <a:gd name="T16" fmla="*/ 14 w 22"/>
                <a:gd name="T17" fmla="*/ 5 h 26"/>
                <a:gd name="T18" fmla="*/ 8 w 22"/>
                <a:gd name="T19" fmla="*/ 7 h 26"/>
                <a:gd name="T20" fmla="*/ 6 w 22"/>
                <a:gd name="T21" fmla="*/ 14 h 26"/>
                <a:gd name="T22" fmla="*/ 8 w 22"/>
                <a:gd name="T23" fmla="*/ 20 h 26"/>
                <a:gd name="T24" fmla="*/ 13 w 22"/>
                <a:gd name="T25" fmla="*/ 22 h 26"/>
                <a:gd name="T26" fmla="*/ 17 w 22"/>
                <a:gd name="T27" fmla="*/ 21 h 26"/>
                <a:gd name="T28" fmla="*/ 17 w 22"/>
                <a:gd name="T29" fmla="*/ 16 h 26"/>
                <a:gd name="T30" fmla="*/ 12 w 22"/>
                <a:gd name="T31" fmla="*/ 16 h 26"/>
                <a:gd name="T32" fmla="*/ 12 w 22"/>
                <a:gd name="T33" fmla="*/ 12 h 26"/>
                <a:gd name="T34" fmla="*/ 22 w 22"/>
                <a:gd name="T35" fmla="*/ 12 h 26"/>
                <a:gd name="T36" fmla="*/ 22 w 22"/>
                <a:gd name="T37"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6">
                  <a:moveTo>
                    <a:pt x="22" y="24"/>
                  </a:moveTo>
                  <a:cubicBezTo>
                    <a:pt x="20" y="26"/>
                    <a:pt x="17" y="26"/>
                    <a:pt x="13" y="26"/>
                  </a:cubicBezTo>
                  <a:cubicBezTo>
                    <a:pt x="9" y="26"/>
                    <a:pt x="6" y="25"/>
                    <a:pt x="4" y="23"/>
                  </a:cubicBezTo>
                  <a:cubicBezTo>
                    <a:pt x="1" y="21"/>
                    <a:pt x="0" y="18"/>
                    <a:pt x="0" y="14"/>
                  </a:cubicBezTo>
                  <a:cubicBezTo>
                    <a:pt x="0" y="10"/>
                    <a:pt x="1" y="7"/>
                    <a:pt x="4" y="4"/>
                  </a:cubicBezTo>
                  <a:cubicBezTo>
                    <a:pt x="6" y="2"/>
                    <a:pt x="10" y="0"/>
                    <a:pt x="14" y="0"/>
                  </a:cubicBezTo>
                  <a:cubicBezTo>
                    <a:pt x="17" y="0"/>
                    <a:pt x="19" y="1"/>
                    <a:pt x="21" y="1"/>
                  </a:cubicBezTo>
                  <a:cubicBezTo>
                    <a:pt x="21" y="7"/>
                    <a:pt x="21" y="7"/>
                    <a:pt x="21" y="7"/>
                  </a:cubicBezTo>
                  <a:cubicBezTo>
                    <a:pt x="19" y="6"/>
                    <a:pt x="17" y="5"/>
                    <a:pt x="14" y="5"/>
                  </a:cubicBezTo>
                  <a:cubicBezTo>
                    <a:pt x="12" y="5"/>
                    <a:pt x="10" y="6"/>
                    <a:pt x="8" y="7"/>
                  </a:cubicBezTo>
                  <a:cubicBezTo>
                    <a:pt x="7" y="9"/>
                    <a:pt x="6" y="11"/>
                    <a:pt x="6" y="14"/>
                  </a:cubicBezTo>
                  <a:cubicBezTo>
                    <a:pt x="6" y="16"/>
                    <a:pt x="7" y="18"/>
                    <a:pt x="8" y="20"/>
                  </a:cubicBezTo>
                  <a:cubicBezTo>
                    <a:pt x="9" y="21"/>
                    <a:pt x="11" y="22"/>
                    <a:pt x="13" y="22"/>
                  </a:cubicBezTo>
                  <a:cubicBezTo>
                    <a:pt x="15" y="22"/>
                    <a:pt x="16" y="21"/>
                    <a:pt x="17" y="21"/>
                  </a:cubicBezTo>
                  <a:cubicBezTo>
                    <a:pt x="17" y="16"/>
                    <a:pt x="17" y="16"/>
                    <a:pt x="17" y="16"/>
                  </a:cubicBezTo>
                  <a:cubicBezTo>
                    <a:pt x="12" y="16"/>
                    <a:pt x="12" y="16"/>
                    <a:pt x="12" y="16"/>
                  </a:cubicBezTo>
                  <a:cubicBezTo>
                    <a:pt x="12" y="12"/>
                    <a:pt x="12" y="12"/>
                    <a:pt x="12" y="12"/>
                  </a:cubicBezTo>
                  <a:cubicBezTo>
                    <a:pt x="22" y="12"/>
                    <a:pt x="22" y="12"/>
                    <a:pt x="22" y="12"/>
                  </a:cubicBezTo>
                  <a:lnTo>
                    <a:pt x="2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1" name="Freeform 42"/>
            <p:cNvSpPr>
              <a:spLocks noEditPoints="1"/>
            </p:cNvSpPr>
            <p:nvPr/>
          </p:nvSpPr>
          <p:spPr bwMode="auto">
            <a:xfrm>
              <a:off x="3111754" y="1456074"/>
              <a:ext cx="81027" cy="84143"/>
            </a:xfrm>
            <a:custGeom>
              <a:avLst/>
              <a:gdLst>
                <a:gd name="T0" fmla="*/ 12 w 25"/>
                <a:gd name="T1" fmla="*/ 26 h 26"/>
                <a:gd name="T2" fmla="*/ 4 w 25"/>
                <a:gd name="T3" fmla="*/ 23 h 26"/>
                <a:gd name="T4" fmla="*/ 0 w 25"/>
                <a:gd name="T5" fmla="*/ 14 h 26"/>
                <a:gd name="T6" fmla="*/ 4 w 25"/>
                <a:gd name="T7" fmla="*/ 4 h 26"/>
                <a:gd name="T8" fmla="*/ 13 w 25"/>
                <a:gd name="T9" fmla="*/ 0 h 26"/>
                <a:gd name="T10" fmla="*/ 22 w 25"/>
                <a:gd name="T11" fmla="*/ 4 h 26"/>
                <a:gd name="T12" fmla="*/ 25 w 25"/>
                <a:gd name="T13" fmla="*/ 13 h 26"/>
                <a:gd name="T14" fmla="*/ 21 w 25"/>
                <a:gd name="T15" fmla="*/ 23 h 26"/>
                <a:gd name="T16" fmla="*/ 12 w 25"/>
                <a:gd name="T17" fmla="*/ 26 h 26"/>
                <a:gd name="T18" fmla="*/ 13 w 25"/>
                <a:gd name="T19" fmla="*/ 5 h 26"/>
                <a:gd name="T20" fmla="*/ 8 w 25"/>
                <a:gd name="T21" fmla="*/ 8 h 26"/>
                <a:gd name="T22" fmla="*/ 6 w 25"/>
                <a:gd name="T23" fmla="*/ 13 h 26"/>
                <a:gd name="T24" fmla="*/ 8 w 25"/>
                <a:gd name="T25" fmla="*/ 19 h 26"/>
                <a:gd name="T26" fmla="*/ 12 w 25"/>
                <a:gd name="T27" fmla="*/ 22 h 26"/>
                <a:gd name="T28" fmla="*/ 17 w 25"/>
                <a:gd name="T29" fmla="*/ 19 h 26"/>
                <a:gd name="T30" fmla="*/ 19 w 25"/>
                <a:gd name="T31" fmla="*/ 14 h 26"/>
                <a:gd name="T32" fmla="*/ 17 w 25"/>
                <a:gd name="T33" fmla="*/ 7 h 26"/>
                <a:gd name="T34" fmla="*/ 13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2" y="26"/>
                  </a:moveTo>
                  <a:cubicBezTo>
                    <a:pt x="9" y="26"/>
                    <a:pt x="6" y="25"/>
                    <a:pt x="4" y="23"/>
                  </a:cubicBezTo>
                  <a:cubicBezTo>
                    <a:pt x="1" y="21"/>
                    <a:pt x="0" y="18"/>
                    <a:pt x="0" y="14"/>
                  </a:cubicBezTo>
                  <a:cubicBezTo>
                    <a:pt x="0" y="10"/>
                    <a:pt x="1" y="7"/>
                    <a:pt x="4" y="4"/>
                  </a:cubicBezTo>
                  <a:cubicBezTo>
                    <a:pt x="6" y="2"/>
                    <a:pt x="9" y="0"/>
                    <a:pt x="13" y="0"/>
                  </a:cubicBezTo>
                  <a:cubicBezTo>
                    <a:pt x="16" y="0"/>
                    <a:pt x="19" y="2"/>
                    <a:pt x="22" y="4"/>
                  </a:cubicBezTo>
                  <a:cubicBezTo>
                    <a:pt x="24" y="6"/>
                    <a:pt x="25" y="9"/>
                    <a:pt x="25" y="13"/>
                  </a:cubicBezTo>
                  <a:cubicBezTo>
                    <a:pt x="25" y="17"/>
                    <a:pt x="24" y="20"/>
                    <a:pt x="21" y="23"/>
                  </a:cubicBezTo>
                  <a:cubicBezTo>
                    <a:pt x="19" y="25"/>
                    <a:pt x="16" y="26"/>
                    <a:pt x="12" y="26"/>
                  </a:cubicBezTo>
                  <a:close/>
                  <a:moveTo>
                    <a:pt x="13" y="5"/>
                  </a:moveTo>
                  <a:cubicBezTo>
                    <a:pt x="11" y="5"/>
                    <a:pt x="9" y="6"/>
                    <a:pt x="8" y="8"/>
                  </a:cubicBezTo>
                  <a:cubicBezTo>
                    <a:pt x="7" y="9"/>
                    <a:pt x="6" y="11"/>
                    <a:pt x="6" y="13"/>
                  </a:cubicBezTo>
                  <a:cubicBezTo>
                    <a:pt x="6" y="16"/>
                    <a:pt x="7" y="18"/>
                    <a:pt x="8" y="19"/>
                  </a:cubicBezTo>
                  <a:cubicBezTo>
                    <a:pt x="9" y="21"/>
                    <a:pt x="11" y="22"/>
                    <a:pt x="12" y="22"/>
                  </a:cubicBezTo>
                  <a:cubicBezTo>
                    <a:pt x="14" y="22"/>
                    <a:pt x="16" y="21"/>
                    <a:pt x="17" y="19"/>
                  </a:cubicBezTo>
                  <a:cubicBezTo>
                    <a:pt x="18" y="18"/>
                    <a:pt x="19" y="16"/>
                    <a:pt x="19" y="14"/>
                  </a:cubicBezTo>
                  <a:cubicBezTo>
                    <a:pt x="19" y="11"/>
                    <a:pt x="18" y="9"/>
                    <a:pt x="17" y="7"/>
                  </a:cubicBezTo>
                  <a:cubicBezTo>
                    <a:pt x="16" y="6"/>
                    <a:pt x="15"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2" name="Freeform 43"/>
            <p:cNvSpPr>
              <a:spLocks/>
            </p:cNvSpPr>
            <p:nvPr/>
          </p:nvSpPr>
          <p:spPr bwMode="auto">
            <a:xfrm>
              <a:off x="3199014" y="1459190"/>
              <a:ext cx="79469" cy="81026"/>
            </a:xfrm>
            <a:custGeom>
              <a:avLst/>
              <a:gdLst>
                <a:gd name="T0" fmla="*/ 24 w 24"/>
                <a:gd name="T1" fmla="*/ 0 h 25"/>
                <a:gd name="T2" fmla="*/ 15 w 24"/>
                <a:gd name="T3" fmla="*/ 25 h 25"/>
                <a:gd name="T4" fmla="*/ 8 w 24"/>
                <a:gd name="T5" fmla="*/ 25 h 25"/>
                <a:gd name="T6" fmla="*/ 0 w 24"/>
                <a:gd name="T7" fmla="*/ 0 h 25"/>
                <a:gd name="T8" fmla="*/ 6 w 24"/>
                <a:gd name="T9" fmla="*/ 0 h 25"/>
                <a:gd name="T10" fmla="*/ 11 w 24"/>
                <a:gd name="T11" fmla="*/ 17 h 25"/>
                <a:gd name="T12" fmla="*/ 12 w 24"/>
                <a:gd name="T13" fmla="*/ 20 h 25"/>
                <a:gd name="T14" fmla="*/ 12 w 24"/>
                <a:gd name="T15" fmla="*/ 20 h 25"/>
                <a:gd name="T16" fmla="*/ 12 w 24"/>
                <a:gd name="T17" fmla="*/ 17 h 25"/>
                <a:gd name="T18" fmla="*/ 18 w 24"/>
                <a:gd name="T19" fmla="*/ 0 h 25"/>
                <a:gd name="T20" fmla="*/ 24 w 24"/>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5">
                  <a:moveTo>
                    <a:pt x="24" y="0"/>
                  </a:moveTo>
                  <a:cubicBezTo>
                    <a:pt x="15" y="25"/>
                    <a:pt x="15" y="25"/>
                    <a:pt x="15" y="25"/>
                  </a:cubicBezTo>
                  <a:cubicBezTo>
                    <a:pt x="8" y="25"/>
                    <a:pt x="8" y="25"/>
                    <a:pt x="8" y="25"/>
                  </a:cubicBezTo>
                  <a:cubicBezTo>
                    <a:pt x="0" y="0"/>
                    <a:pt x="0" y="0"/>
                    <a:pt x="0" y="0"/>
                  </a:cubicBezTo>
                  <a:cubicBezTo>
                    <a:pt x="6" y="0"/>
                    <a:pt x="6" y="0"/>
                    <a:pt x="6" y="0"/>
                  </a:cubicBezTo>
                  <a:cubicBezTo>
                    <a:pt x="11" y="17"/>
                    <a:pt x="11" y="17"/>
                    <a:pt x="11" y="17"/>
                  </a:cubicBezTo>
                  <a:cubicBezTo>
                    <a:pt x="12" y="18"/>
                    <a:pt x="12" y="19"/>
                    <a:pt x="12" y="20"/>
                  </a:cubicBezTo>
                  <a:cubicBezTo>
                    <a:pt x="12" y="20"/>
                    <a:pt x="12" y="20"/>
                    <a:pt x="12" y="20"/>
                  </a:cubicBezTo>
                  <a:cubicBezTo>
                    <a:pt x="12" y="19"/>
                    <a:pt x="12" y="18"/>
                    <a:pt x="12" y="17"/>
                  </a:cubicBezTo>
                  <a:cubicBezTo>
                    <a:pt x="18" y="0"/>
                    <a:pt x="18" y="0"/>
                    <a:pt x="18"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3" name="Freeform 44"/>
            <p:cNvSpPr>
              <a:spLocks/>
            </p:cNvSpPr>
            <p:nvPr/>
          </p:nvSpPr>
          <p:spPr bwMode="auto">
            <a:xfrm>
              <a:off x="2909186" y="1599428"/>
              <a:ext cx="26490" cy="81026"/>
            </a:xfrm>
            <a:custGeom>
              <a:avLst/>
              <a:gdLst>
                <a:gd name="T0" fmla="*/ 6 w 17"/>
                <a:gd name="T1" fmla="*/ 52 h 52"/>
                <a:gd name="T2" fmla="*/ 0 w 17"/>
                <a:gd name="T3" fmla="*/ 52 h 52"/>
                <a:gd name="T4" fmla="*/ 10 w 17"/>
                <a:gd name="T5" fmla="*/ 0 h 52"/>
                <a:gd name="T6" fmla="*/ 17 w 17"/>
                <a:gd name="T7" fmla="*/ 0 h 52"/>
                <a:gd name="T8" fmla="*/ 6 w 17"/>
                <a:gd name="T9" fmla="*/ 52 h 52"/>
              </a:gdLst>
              <a:ahLst/>
              <a:cxnLst>
                <a:cxn ang="0">
                  <a:pos x="T0" y="T1"/>
                </a:cxn>
                <a:cxn ang="0">
                  <a:pos x="T2" y="T3"/>
                </a:cxn>
                <a:cxn ang="0">
                  <a:pos x="T4" y="T5"/>
                </a:cxn>
                <a:cxn ang="0">
                  <a:pos x="T6" y="T7"/>
                </a:cxn>
                <a:cxn ang="0">
                  <a:pos x="T8" y="T9"/>
                </a:cxn>
              </a:cxnLst>
              <a:rect l="0" t="0" r="r" b="b"/>
              <a:pathLst>
                <a:path w="17" h="52">
                  <a:moveTo>
                    <a:pt x="6" y="52"/>
                  </a:moveTo>
                  <a:lnTo>
                    <a:pt x="0" y="52"/>
                  </a:lnTo>
                  <a:lnTo>
                    <a:pt x="10" y="0"/>
                  </a:lnTo>
                  <a:lnTo>
                    <a:pt x="17"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4" name="Freeform 45"/>
            <p:cNvSpPr>
              <a:spLocks noEditPoints="1"/>
            </p:cNvSpPr>
            <p:nvPr/>
          </p:nvSpPr>
          <p:spPr bwMode="auto">
            <a:xfrm>
              <a:off x="2945025" y="1599428"/>
              <a:ext cx="74795" cy="84143"/>
            </a:xfrm>
            <a:custGeom>
              <a:avLst/>
              <a:gdLst>
                <a:gd name="T0" fmla="*/ 23 w 23"/>
                <a:gd name="T1" fmla="*/ 10 h 26"/>
                <a:gd name="T2" fmla="*/ 23 w 23"/>
                <a:gd name="T3" fmla="*/ 13 h 26"/>
                <a:gd name="T4" fmla="*/ 22 w 23"/>
                <a:gd name="T5" fmla="*/ 17 h 26"/>
                <a:gd name="T6" fmla="*/ 21 w 23"/>
                <a:gd name="T7" fmla="*/ 19 h 26"/>
                <a:gd name="T8" fmla="*/ 19 w 23"/>
                <a:gd name="T9" fmla="*/ 22 h 26"/>
                <a:gd name="T10" fmla="*/ 17 w 23"/>
                <a:gd name="T11" fmla="*/ 23 h 26"/>
                <a:gd name="T12" fmla="*/ 15 w 23"/>
                <a:gd name="T13" fmla="*/ 25 h 26"/>
                <a:gd name="T14" fmla="*/ 13 w 23"/>
                <a:gd name="T15" fmla="*/ 25 h 26"/>
                <a:gd name="T16" fmla="*/ 10 w 23"/>
                <a:gd name="T17" fmla="*/ 26 h 26"/>
                <a:gd name="T18" fmla="*/ 6 w 23"/>
                <a:gd name="T19" fmla="*/ 25 h 26"/>
                <a:gd name="T20" fmla="*/ 2 w 23"/>
                <a:gd name="T21" fmla="*/ 23 h 26"/>
                <a:gd name="T22" fmla="*/ 0 w 23"/>
                <a:gd name="T23" fmla="*/ 19 h 26"/>
                <a:gd name="T24" fmla="*/ 0 w 23"/>
                <a:gd name="T25" fmla="*/ 15 h 26"/>
                <a:gd name="T26" fmla="*/ 1 w 23"/>
                <a:gd name="T27" fmla="*/ 8 h 26"/>
                <a:gd name="T28" fmla="*/ 4 w 23"/>
                <a:gd name="T29" fmla="*/ 3 h 26"/>
                <a:gd name="T30" fmla="*/ 8 w 23"/>
                <a:gd name="T31" fmla="*/ 1 h 26"/>
                <a:gd name="T32" fmla="*/ 13 w 23"/>
                <a:gd name="T33" fmla="*/ 0 h 26"/>
                <a:gd name="T34" fmla="*/ 18 w 23"/>
                <a:gd name="T35" fmla="*/ 0 h 26"/>
                <a:gd name="T36" fmla="*/ 21 w 23"/>
                <a:gd name="T37" fmla="*/ 3 h 26"/>
                <a:gd name="T38" fmla="*/ 23 w 23"/>
                <a:gd name="T39" fmla="*/ 6 h 26"/>
                <a:gd name="T40" fmla="*/ 23 w 23"/>
                <a:gd name="T41" fmla="*/ 10 h 26"/>
                <a:gd name="T42" fmla="*/ 20 w 23"/>
                <a:gd name="T43" fmla="*/ 10 h 26"/>
                <a:gd name="T44" fmla="*/ 20 w 23"/>
                <a:gd name="T45" fmla="*/ 7 h 26"/>
                <a:gd name="T46" fmla="*/ 18 w 23"/>
                <a:gd name="T47" fmla="*/ 4 h 26"/>
                <a:gd name="T48" fmla="*/ 16 w 23"/>
                <a:gd name="T49" fmla="*/ 3 h 26"/>
                <a:gd name="T50" fmla="*/ 13 w 23"/>
                <a:gd name="T51" fmla="*/ 2 h 26"/>
                <a:gd name="T52" fmla="*/ 9 w 23"/>
                <a:gd name="T53" fmla="*/ 3 h 26"/>
                <a:gd name="T54" fmla="*/ 6 w 23"/>
                <a:gd name="T55" fmla="*/ 5 h 26"/>
                <a:gd name="T56" fmla="*/ 5 w 23"/>
                <a:gd name="T57" fmla="*/ 7 h 26"/>
                <a:gd name="T58" fmla="*/ 4 w 23"/>
                <a:gd name="T59" fmla="*/ 10 h 26"/>
                <a:gd name="T60" fmla="*/ 3 w 23"/>
                <a:gd name="T61" fmla="*/ 12 h 26"/>
                <a:gd name="T62" fmla="*/ 3 w 23"/>
                <a:gd name="T63" fmla="*/ 15 h 26"/>
                <a:gd name="T64" fmla="*/ 3 w 23"/>
                <a:gd name="T65" fmla="*/ 18 h 26"/>
                <a:gd name="T66" fmla="*/ 5 w 23"/>
                <a:gd name="T67" fmla="*/ 21 h 26"/>
                <a:gd name="T68" fmla="*/ 7 w 23"/>
                <a:gd name="T69" fmla="*/ 22 h 26"/>
                <a:gd name="T70" fmla="*/ 10 w 23"/>
                <a:gd name="T71" fmla="*/ 23 h 26"/>
                <a:gd name="T72" fmla="*/ 14 w 23"/>
                <a:gd name="T73" fmla="*/ 22 h 26"/>
                <a:gd name="T74" fmla="*/ 17 w 23"/>
                <a:gd name="T75" fmla="*/ 20 h 26"/>
                <a:gd name="T76" fmla="*/ 18 w 23"/>
                <a:gd name="T77" fmla="*/ 18 h 26"/>
                <a:gd name="T78" fmla="*/ 20 w 23"/>
                <a:gd name="T79" fmla="*/ 15 h 26"/>
                <a:gd name="T80" fmla="*/ 20 w 23"/>
                <a:gd name="T81" fmla="*/ 13 h 26"/>
                <a:gd name="T82" fmla="*/ 20 w 23"/>
                <a:gd name="T8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6">
                  <a:moveTo>
                    <a:pt x="23" y="10"/>
                  </a:moveTo>
                  <a:cubicBezTo>
                    <a:pt x="23" y="11"/>
                    <a:pt x="23" y="12"/>
                    <a:pt x="23" y="13"/>
                  </a:cubicBezTo>
                  <a:cubicBezTo>
                    <a:pt x="23" y="15"/>
                    <a:pt x="23" y="16"/>
                    <a:pt x="22" y="17"/>
                  </a:cubicBezTo>
                  <a:cubicBezTo>
                    <a:pt x="22" y="18"/>
                    <a:pt x="21" y="19"/>
                    <a:pt x="21" y="19"/>
                  </a:cubicBezTo>
                  <a:cubicBezTo>
                    <a:pt x="20" y="20"/>
                    <a:pt x="20" y="21"/>
                    <a:pt x="19" y="22"/>
                  </a:cubicBezTo>
                  <a:cubicBezTo>
                    <a:pt x="19" y="22"/>
                    <a:pt x="18" y="23"/>
                    <a:pt x="17" y="23"/>
                  </a:cubicBezTo>
                  <a:cubicBezTo>
                    <a:pt x="17" y="24"/>
                    <a:pt x="16" y="24"/>
                    <a:pt x="15" y="25"/>
                  </a:cubicBezTo>
                  <a:cubicBezTo>
                    <a:pt x="14" y="25"/>
                    <a:pt x="14" y="25"/>
                    <a:pt x="13" y="25"/>
                  </a:cubicBezTo>
                  <a:cubicBezTo>
                    <a:pt x="12" y="26"/>
                    <a:pt x="11" y="26"/>
                    <a:pt x="10" y="26"/>
                  </a:cubicBezTo>
                  <a:cubicBezTo>
                    <a:pt x="8" y="26"/>
                    <a:pt x="7" y="25"/>
                    <a:pt x="6" y="25"/>
                  </a:cubicBezTo>
                  <a:cubicBezTo>
                    <a:pt x="4" y="24"/>
                    <a:pt x="3" y="24"/>
                    <a:pt x="2" y="23"/>
                  </a:cubicBezTo>
                  <a:cubicBezTo>
                    <a:pt x="2" y="22"/>
                    <a:pt x="1" y="20"/>
                    <a:pt x="0" y="19"/>
                  </a:cubicBezTo>
                  <a:cubicBezTo>
                    <a:pt x="0" y="18"/>
                    <a:pt x="0" y="16"/>
                    <a:pt x="0" y="15"/>
                  </a:cubicBezTo>
                  <a:cubicBezTo>
                    <a:pt x="0" y="12"/>
                    <a:pt x="0" y="10"/>
                    <a:pt x="1" y="8"/>
                  </a:cubicBezTo>
                  <a:cubicBezTo>
                    <a:pt x="2" y="6"/>
                    <a:pt x="3" y="5"/>
                    <a:pt x="4" y="3"/>
                  </a:cubicBezTo>
                  <a:cubicBezTo>
                    <a:pt x="5" y="2"/>
                    <a:pt x="7" y="1"/>
                    <a:pt x="8" y="1"/>
                  </a:cubicBezTo>
                  <a:cubicBezTo>
                    <a:pt x="10" y="0"/>
                    <a:pt x="11" y="0"/>
                    <a:pt x="13" y="0"/>
                  </a:cubicBezTo>
                  <a:cubicBezTo>
                    <a:pt x="15" y="0"/>
                    <a:pt x="16" y="0"/>
                    <a:pt x="18" y="0"/>
                  </a:cubicBezTo>
                  <a:cubicBezTo>
                    <a:pt x="19" y="1"/>
                    <a:pt x="20" y="2"/>
                    <a:pt x="21" y="3"/>
                  </a:cubicBezTo>
                  <a:cubicBezTo>
                    <a:pt x="22" y="4"/>
                    <a:pt x="22" y="5"/>
                    <a:pt x="23" y="6"/>
                  </a:cubicBezTo>
                  <a:cubicBezTo>
                    <a:pt x="23" y="7"/>
                    <a:pt x="23" y="9"/>
                    <a:pt x="23" y="10"/>
                  </a:cubicBezTo>
                  <a:close/>
                  <a:moveTo>
                    <a:pt x="20" y="10"/>
                  </a:moveTo>
                  <a:cubicBezTo>
                    <a:pt x="20" y="9"/>
                    <a:pt x="20" y="8"/>
                    <a:pt x="20" y="7"/>
                  </a:cubicBezTo>
                  <a:cubicBezTo>
                    <a:pt x="20" y="6"/>
                    <a:pt x="19" y="5"/>
                    <a:pt x="18" y="4"/>
                  </a:cubicBezTo>
                  <a:cubicBezTo>
                    <a:pt x="18" y="4"/>
                    <a:pt x="17" y="3"/>
                    <a:pt x="16" y="3"/>
                  </a:cubicBezTo>
                  <a:cubicBezTo>
                    <a:pt x="15" y="2"/>
                    <a:pt x="14" y="2"/>
                    <a:pt x="13" y="2"/>
                  </a:cubicBezTo>
                  <a:cubicBezTo>
                    <a:pt x="12" y="2"/>
                    <a:pt x="11" y="3"/>
                    <a:pt x="9" y="3"/>
                  </a:cubicBezTo>
                  <a:cubicBezTo>
                    <a:pt x="8" y="4"/>
                    <a:pt x="7" y="4"/>
                    <a:pt x="6" y="5"/>
                  </a:cubicBezTo>
                  <a:cubicBezTo>
                    <a:pt x="6" y="6"/>
                    <a:pt x="5" y="7"/>
                    <a:pt x="5" y="7"/>
                  </a:cubicBezTo>
                  <a:cubicBezTo>
                    <a:pt x="4" y="8"/>
                    <a:pt x="4" y="9"/>
                    <a:pt x="4" y="10"/>
                  </a:cubicBezTo>
                  <a:cubicBezTo>
                    <a:pt x="3" y="10"/>
                    <a:pt x="3" y="11"/>
                    <a:pt x="3" y="12"/>
                  </a:cubicBezTo>
                  <a:cubicBezTo>
                    <a:pt x="3" y="13"/>
                    <a:pt x="3" y="14"/>
                    <a:pt x="3" y="15"/>
                  </a:cubicBezTo>
                  <a:cubicBezTo>
                    <a:pt x="3" y="16"/>
                    <a:pt x="3" y="17"/>
                    <a:pt x="3" y="18"/>
                  </a:cubicBezTo>
                  <a:cubicBezTo>
                    <a:pt x="4" y="19"/>
                    <a:pt x="4" y="20"/>
                    <a:pt x="5" y="21"/>
                  </a:cubicBezTo>
                  <a:cubicBezTo>
                    <a:pt x="5" y="21"/>
                    <a:pt x="6" y="22"/>
                    <a:pt x="7" y="22"/>
                  </a:cubicBezTo>
                  <a:cubicBezTo>
                    <a:pt x="8" y="23"/>
                    <a:pt x="9" y="23"/>
                    <a:pt x="10" y="23"/>
                  </a:cubicBezTo>
                  <a:cubicBezTo>
                    <a:pt x="11" y="23"/>
                    <a:pt x="13" y="23"/>
                    <a:pt x="14" y="22"/>
                  </a:cubicBezTo>
                  <a:cubicBezTo>
                    <a:pt x="15" y="22"/>
                    <a:pt x="16" y="21"/>
                    <a:pt x="17" y="20"/>
                  </a:cubicBezTo>
                  <a:cubicBezTo>
                    <a:pt x="18" y="19"/>
                    <a:pt x="18" y="19"/>
                    <a:pt x="18" y="18"/>
                  </a:cubicBezTo>
                  <a:cubicBezTo>
                    <a:pt x="19" y="17"/>
                    <a:pt x="19" y="16"/>
                    <a:pt x="20" y="15"/>
                  </a:cubicBezTo>
                  <a:cubicBezTo>
                    <a:pt x="20" y="14"/>
                    <a:pt x="20" y="14"/>
                    <a:pt x="20" y="13"/>
                  </a:cubicBezTo>
                  <a:cubicBezTo>
                    <a:pt x="20" y="12"/>
                    <a:pt x="20" y="11"/>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5" name="Freeform 46"/>
            <p:cNvSpPr>
              <a:spLocks/>
            </p:cNvSpPr>
            <p:nvPr/>
          </p:nvSpPr>
          <p:spPr bwMode="auto">
            <a:xfrm>
              <a:off x="3036960" y="1599428"/>
              <a:ext cx="107517" cy="81026"/>
            </a:xfrm>
            <a:custGeom>
              <a:avLst/>
              <a:gdLst>
                <a:gd name="T0" fmla="*/ 20 w 33"/>
                <a:gd name="T1" fmla="*/ 25 h 25"/>
                <a:gd name="T2" fmla="*/ 17 w 33"/>
                <a:gd name="T3" fmla="*/ 25 h 25"/>
                <a:gd name="T4" fmla="*/ 15 w 33"/>
                <a:gd name="T5" fmla="*/ 7 h 25"/>
                <a:gd name="T6" fmla="*/ 15 w 33"/>
                <a:gd name="T7" fmla="*/ 5 h 25"/>
                <a:gd name="T8" fmla="*/ 16 w 33"/>
                <a:gd name="T9" fmla="*/ 4 h 25"/>
                <a:gd name="T10" fmla="*/ 15 w 33"/>
                <a:gd name="T11" fmla="*/ 4 h 25"/>
                <a:gd name="T12" fmla="*/ 15 w 33"/>
                <a:gd name="T13" fmla="*/ 5 h 25"/>
                <a:gd name="T14" fmla="*/ 14 w 33"/>
                <a:gd name="T15" fmla="*/ 6 h 25"/>
                <a:gd name="T16" fmla="*/ 5 w 33"/>
                <a:gd name="T17" fmla="*/ 25 h 25"/>
                <a:gd name="T18" fmla="*/ 2 w 33"/>
                <a:gd name="T19" fmla="*/ 25 h 25"/>
                <a:gd name="T20" fmla="*/ 0 w 33"/>
                <a:gd name="T21" fmla="*/ 0 h 25"/>
                <a:gd name="T22" fmla="*/ 3 w 33"/>
                <a:gd name="T23" fmla="*/ 0 h 25"/>
                <a:gd name="T24" fmla="*/ 4 w 33"/>
                <a:gd name="T25" fmla="*/ 19 h 25"/>
                <a:gd name="T26" fmla="*/ 4 w 33"/>
                <a:gd name="T27" fmla="*/ 20 h 25"/>
                <a:gd name="T28" fmla="*/ 4 w 33"/>
                <a:gd name="T29" fmla="*/ 22 h 25"/>
                <a:gd name="T30" fmla="*/ 4 w 33"/>
                <a:gd name="T31" fmla="*/ 22 h 25"/>
                <a:gd name="T32" fmla="*/ 4 w 33"/>
                <a:gd name="T33" fmla="*/ 21 h 25"/>
                <a:gd name="T34" fmla="*/ 5 w 33"/>
                <a:gd name="T35" fmla="*/ 20 h 25"/>
                <a:gd name="T36" fmla="*/ 5 w 33"/>
                <a:gd name="T37" fmla="*/ 20 h 25"/>
                <a:gd name="T38" fmla="*/ 5 w 33"/>
                <a:gd name="T39" fmla="*/ 19 h 25"/>
                <a:gd name="T40" fmla="*/ 15 w 33"/>
                <a:gd name="T41" fmla="*/ 0 h 25"/>
                <a:gd name="T42" fmla="*/ 18 w 33"/>
                <a:gd name="T43" fmla="*/ 0 h 25"/>
                <a:gd name="T44" fmla="*/ 19 w 33"/>
                <a:gd name="T45" fmla="*/ 19 h 25"/>
                <a:gd name="T46" fmla="*/ 19 w 33"/>
                <a:gd name="T47" fmla="*/ 20 h 25"/>
                <a:gd name="T48" fmla="*/ 19 w 33"/>
                <a:gd name="T49" fmla="*/ 22 h 25"/>
                <a:gd name="T50" fmla="*/ 19 w 33"/>
                <a:gd name="T51" fmla="*/ 22 h 25"/>
                <a:gd name="T52" fmla="*/ 19 w 33"/>
                <a:gd name="T53" fmla="*/ 21 h 25"/>
                <a:gd name="T54" fmla="*/ 20 w 33"/>
                <a:gd name="T55" fmla="*/ 20 h 25"/>
                <a:gd name="T56" fmla="*/ 20 w 33"/>
                <a:gd name="T57" fmla="*/ 20 h 25"/>
                <a:gd name="T58" fmla="*/ 20 w 33"/>
                <a:gd name="T59" fmla="*/ 19 h 25"/>
                <a:gd name="T60" fmla="*/ 29 w 33"/>
                <a:gd name="T61" fmla="*/ 0 h 25"/>
                <a:gd name="T62" fmla="*/ 33 w 33"/>
                <a:gd name="T63" fmla="*/ 0 h 25"/>
                <a:gd name="T64" fmla="*/ 20 w 33"/>
                <a:gd name="T6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25">
                  <a:moveTo>
                    <a:pt x="20" y="25"/>
                  </a:moveTo>
                  <a:cubicBezTo>
                    <a:pt x="17" y="25"/>
                    <a:pt x="17" y="25"/>
                    <a:pt x="17" y="25"/>
                  </a:cubicBezTo>
                  <a:cubicBezTo>
                    <a:pt x="15" y="7"/>
                    <a:pt x="15" y="7"/>
                    <a:pt x="15" y="7"/>
                  </a:cubicBezTo>
                  <a:cubicBezTo>
                    <a:pt x="15" y="6"/>
                    <a:pt x="15" y="6"/>
                    <a:pt x="15" y="5"/>
                  </a:cubicBezTo>
                  <a:cubicBezTo>
                    <a:pt x="15" y="5"/>
                    <a:pt x="15" y="4"/>
                    <a:pt x="16" y="4"/>
                  </a:cubicBezTo>
                  <a:cubicBezTo>
                    <a:pt x="15" y="4"/>
                    <a:pt x="15" y="4"/>
                    <a:pt x="15" y="4"/>
                  </a:cubicBezTo>
                  <a:cubicBezTo>
                    <a:pt x="15" y="4"/>
                    <a:pt x="15" y="5"/>
                    <a:pt x="15" y="5"/>
                  </a:cubicBezTo>
                  <a:cubicBezTo>
                    <a:pt x="15" y="6"/>
                    <a:pt x="15" y="6"/>
                    <a:pt x="14" y="6"/>
                  </a:cubicBezTo>
                  <a:cubicBezTo>
                    <a:pt x="5" y="25"/>
                    <a:pt x="5" y="25"/>
                    <a:pt x="5" y="25"/>
                  </a:cubicBezTo>
                  <a:cubicBezTo>
                    <a:pt x="2" y="25"/>
                    <a:pt x="2" y="25"/>
                    <a:pt x="2" y="25"/>
                  </a:cubicBezTo>
                  <a:cubicBezTo>
                    <a:pt x="0" y="0"/>
                    <a:pt x="0" y="0"/>
                    <a:pt x="0" y="0"/>
                  </a:cubicBezTo>
                  <a:cubicBezTo>
                    <a:pt x="3" y="0"/>
                    <a:pt x="3" y="0"/>
                    <a:pt x="3" y="0"/>
                  </a:cubicBezTo>
                  <a:cubicBezTo>
                    <a:pt x="4" y="19"/>
                    <a:pt x="4" y="19"/>
                    <a:pt x="4" y="19"/>
                  </a:cubicBezTo>
                  <a:cubicBezTo>
                    <a:pt x="4" y="20"/>
                    <a:pt x="4" y="20"/>
                    <a:pt x="4" y="20"/>
                  </a:cubicBezTo>
                  <a:cubicBezTo>
                    <a:pt x="4" y="21"/>
                    <a:pt x="4" y="21"/>
                    <a:pt x="4" y="22"/>
                  </a:cubicBezTo>
                  <a:cubicBezTo>
                    <a:pt x="4" y="22"/>
                    <a:pt x="4" y="22"/>
                    <a:pt x="4" y="22"/>
                  </a:cubicBezTo>
                  <a:cubicBezTo>
                    <a:pt x="4" y="22"/>
                    <a:pt x="4" y="21"/>
                    <a:pt x="4" y="21"/>
                  </a:cubicBezTo>
                  <a:cubicBezTo>
                    <a:pt x="4" y="21"/>
                    <a:pt x="4" y="21"/>
                    <a:pt x="5" y="20"/>
                  </a:cubicBezTo>
                  <a:cubicBezTo>
                    <a:pt x="5" y="20"/>
                    <a:pt x="5" y="20"/>
                    <a:pt x="5" y="20"/>
                  </a:cubicBezTo>
                  <a:cubicBezTo>
                    <a:pt x="5" y="20"/>
                    <a:pt x="5" y="19"/>
                    <a:pt x="5" y="19"/>
                  </a:cubicBezTo>
                  <a:cubicBezTo>
                    <a:pt x="15" y="0"/>
                    <a:pt x="15" y="0"/>
                    <a:pt x="15" y="0"/>
                  </a:cubicBezTo>
                  <a:cubicBezTo>
                    <a:pt x="18" y="0"/>
                    <a:pt x="18" y="0"/>
                    <a:pt x="18" y="0"/>
                  </a:cubicBezTo>
                  <a:cubicBezTo>
                    <a:pt x="19" y="19"/>
                    <a:pt x="19" y="19"/>
                    <a:pt x="19" y="19"/>
                  </a:cubicBezTo>
                  <a:cubicBezTo>
                    <a:pt x="19" y="20"/>
                    <a:pt x="19" y="20"/>
                    <a:pt x="19" y="20"/>
                  </a:cubicBezTo>
                  <a:cubicBezTo>
                    <a:pt x="19" y="21"/>
                    <a:pt x="19" y="21"/>
                    <a:pt x="19" y="22"/>
                  </a:cubicBezTo>
                  <a:cubicBezTo>
                    <a:pt x="19" y="22"/>
                    <a:pt x="19" y="22"/>
                    <a:pt x="19" y="22"/>
                  </a:cubicBezTo>
                  <a:cubicBezTo>
                    <a:pt x="19" y="22"/>
                    <a:pt x="19" y="21"/>
                    <a:pt x="19" y="21"/>
                  </a:cubicBezTo>
                  <a:cubicBezTo>
                    <a:pt x="19" y="21"/>
                    <a:pt x="20" y="21"/>
                    <a:pt x="20" y="20"/>
                  </a:cubicBezTo>
                  <a:cubicBezTo>
                    <a:pt x="20" y="20"/>
                    <a:pt x="20" y="20"/>
                    <a:pt x="20" y="20"/>
                  </a:cubicBezTo>
                  <a:cubicBezTo>
                    <a:pt x="20" y="20"/>
                    <a:pt x="20" y="19"/>
                    <a:pt x="20" y="19"/>
                  </a:cubicBezTo>
                  <a:cubicBezTo>
                    <a:pt x="29" y="0"/>
                    <a:pt x="29" y="0"/>
                    <a:pt x="29" y="0"/>
                  </a:cubicBezTo>
                  <a:cubicBezTo>
                    <a:pt x="33" y="0"/>
                    <a:pt x="33" y="0"/>
                    <a:pt x="33"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6" name="Freeform 47"/>
            <p:cNvSpPr>
              <a:spLocks noEditPoints="1"/>
            </p:cNvSpPr>
            <p:nvPr/>
          </p:nvSpPr>
          <p:spPr bwMode="auto">
            <a:xfrm>
              <a:off x="3127336" y="1599428"/>
              <a:ext cx="71678"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6 w 22"/>
                <a:gd name="T31" fmla="*/ 3 h 25"/>
                <a:gd name="T32" fmla="*/ 16 w 22"/>
                <a:gd name="T33" fmla="*/ 4 h 25"/>
                <a:gd name="T34" fmla="*/ 15 w 22"/>
                <a:gd name="T35" fmla="*/ 4 h 25"/>
                <a:gd name="T36" fmla="*/ 15 w 22"/>
                <a:gd name="T37" fmla="*/ 5 h 25"/>
                <a:gd name="T38" fmla="*/ 9 w 22"/>
                <a:gd name="T39" fmla="*/ 15 h 25"/>
                <a:gd name="T40" fmla="*/ 18 w 22"/>
                <a:gd name="T41" fmla="*/ 15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5"/>
                    <a:pt x="16" y="5"/>
                    <a:pt x="16" y="4"/>
                  </a:cubicBezTo>
                  <a:cubicBezTo>
                    <a:pt x="16" y="4"/>
                    <a:pt x="16" y="4"/>
                    <a:pt x="16" y="4"/>
                  </a:cubicBezTo>
                  <a:cubicBezTo>
                    <a:pt x="16" y="4"/>
                    <a:pt x="16" y="4"/>
                    <a:pt x="16" y="3"/>
                  </a:cubicBezTo>
                  <a:cubicBezTo>
                    <a:pt x="16" y="3"/>
                    <a:pt x="16" y="3"/>
                    <a:pt x="16" y="3"/>
                  </a:cubicBezTo>
                  <a:cubicBezTo>
                    <a:pt x="16" y="3"/>
                    <a:pt x="16" y="3"/>
                    <a:pt x="16" y="3"/>
                  </a:cubicBezTo>
                  <a:cubicBezTo>
                    <a:pt x="16" y="3"/>
                    <a:pt x="16" y="3"/>
                    <a:pt x="16" y="3"/>
                  </a:cubicBezTo>
                  <a:cubicBezTo>
                    <a:pt x="16" y="4"/>
                    <a:pt x="16" y="4"/>
                    <a:pt x="16" y="4"/>
                  </a:cubicBezTo>
                  <a:cubicBezTo>
                    <a:pt x="16" y="4"/>
                    <a:pt x="15" y="4"/>
                    <a:pt x="15" y="4"/>
                  </a:cubicBezTo>
                  <a:cubicBezTo>
                    <a:pt x="15" y="5"/>
                    <a:pt x="15" y="5"/>
                    <a:pt x="15" y="5"/>
                  </a:cubicBezTo>
                  <a:cubicBezTo>
                    <a:pt x="9" y="15"/>
                    <a:pt x="9" y="15"/>
                    <a:pt x="9" y="15"/>
                  </a:cubicBezTo>
                  <a:cubicBezTo>
                    <a:pt x="18" y="15"/>
                    <a:pt x="18" y="15"/>
                    <a:pt x="18" y="15"/>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407" name="Central US"/>
          <p:cNvGrpSpPr/>
          <p:nvPr/>
        </p:nvGrpSpPr>
        <p:grpSpPr>
          <a:xfrm>
            <a:off x="2339861" y="1935006"/>
            <a:ext cx="823746" cy="380407"/>
            <a:chOff x="1851154" y="1775505"/>
            <a:chExt cx="897535" cy="414482"/>
          </a:xfrm>
        </p:grpSpPr>
        <p:sp>
          <p:nvSpPr>
            <p:cNvPr id="408" name="Rectangle 19"/>
            <p:cNvSpPr>
              <a:spLocks noChangeArrowheads="1"/>
            </p:cNvSpPr>
            <p:nvPr/>
          </p:nvSpPr>
          <p:spPr bwMode="auto">
            <a:xfrm>
              <a:off x="1851154" y="1775505"/>
              <a:ext cx="897535"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09" name="Freeform 48"/>
            <p:cNvSpPr>
              <a:spLocks/>
            </p:cNvSpPr>
            <p:nvPr/>
          </p:nvSpPr>
          <p:spPr bwMode="auto">
            <a:xfrm>
              <a:off x="1946206" y="1870556"/>
              <a:ext cx="65445" cy="84143"/>
            </a:xfrm>
            <a:custGeom>
              <a:avLst/>
              <a:gdLst>
                <a:gd name="T0" fmla="*/ 20 w 20"/>
                <a:gd name="T1" fmla="*/ 25 h 26"/>
                <a:gd name="T2" fmla="*/ 13 w 20"/>
                <a:gd name="T3" fmla="*/ 26 h 26"/>
                <a:gd name="T4" fmla="*/ 3 w 20"/>
                <a:gd name="T5" fmla="*/ 23 h 26"/>
                <a:gd name="T6" fmla="*/ 0 w 20"/>
                <a:gd name="T7" fmla="*/ 14 h 26"/>
                <a:gd name="T8" fmla="*/ 4 w 20"/>
                <a:gd name="T9" fmla="*/ 4 h 26"/>
                <a:gd name="T10" fmla="*/ 14 w 20"/>
                <a:gd name="T11" fmla="*/ 0 h 26"/>
                <a:gd name="T12" fmla="*/ 20 w 20"/>
                <a:gd name="T13" fmla="*/ 1 h 26"/>
                <a:gd name="T14" fmla="*/ 20 w 20"/>
                <a:gd name="T15" fmla="*/ 7 h 26"/>
                <a:gd name="T16" fmla="*/ 14 w 20"/>
                <a:gd name="T17" fmla="*/ 5 h 26"/>
                <a:gd name="T18" fmla="*/ 8 w 20"/>
                <a:gd name="T19" fmla="*/ 7 h 26"/>
                <a:gd name="T20" fmla="*/ 6 w 20"/>
                <a:gd name="T21" fmla="*/ 13 h 26"/>
                <a:gd name="T22" fmla="*/ 8 w 20"/>
                <a:gd name="T23" fmla="*/ 19 h 26"/>
                <a:gd name="T24" fmla="*/ 14 w 20"/>
                <a:gd name="T25" fmla="*/ 21 h 26"/>
                <a:gd name="T26" fmla="*/ 20 w 20"/>
                <a:gd name="T27" fmla="*/ 20 h 26"/>
                <a:gd name="T28" fmla="*/ 20 w 20"/>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20" y="25"/>
                  </a:moveTo>
                  <a:cubicBezTo>
                    <a:pt x="18" y="26"/>
                    <a:pt x="16" y="26"/>
                    <a:pt x="13" y="26"/>
                  </a:cubicBezTo>
                  <a:cubicBezTo>
                    <a:pt x="9" y="26"/>
                    <a:pt x="6" y="25"/>
                    <a:pt x="3" y="23"/>
                  </a:cubicBezTo>
                  <a:cubicBezTo>
                    <a:pt x="1" y="21"/>
                    <a:pt x="0" y="18"/>
                    <a:pt x="0" y="14"/>
                  </a:cubicBezTo>
                  <a:cubicBezTo>
                    <a:pt x="0" y="10"/>
                    <a:pt x="1" y="7"/>
                    <a:pt x="4" y="4"/>
                  </a:cubicBezTo>
                  <a:cubicBezTo>
                    <a:pt x="6" y="1"/>
                    <a:pt x="10" y="0"/>
                    <a:pt x="14" y="0"/>
                  </a:cubicBezTo>
                  <a:cubicBezTo>
                    <a:pt x="16" y="0"/>
                    <a:pt x="18" y="1"/>
                    <a:pt x="20" y="1"/>
                  </a:cubicBezTo>
                  <a:cubicBezTo>
                    <a:pt x="20" y="7"/>
                    <a:pt x="20" y="7"/>
                    <a:pt x="20" y="7"/>
                  </a:cubicBezTo>
                  <a:cubicBezTo>
                    <a:pt x="18" y="6"/>
                    <a:pt x="16" y="5"/>
                    <a:pt x="14" y="5"/>
                  </a:cubicBezTo>
                  <a:cubicBezTo>
                    <a:pt x="12" y="5"/>
                    <a:pt x="10" y="6"/>
                    <a:pt x="8" y="7"/>
                  </a:cubicBezTo>
                  <a:cubicBezTo>
                    <a:pt x="7" y="9"/>
                    <a:pt x="6" y="11"/>
                    <a:pt x="6" y="13"/>
                  </a:cubicBezTo>
                  <a:cubicBezTo>
                    <a:pt x="6" y="16"/>
                    <a:pt x="7" y="18"/>
                    <a:pt x="8" y="19"/>
                  </a:cubicBezTo>
                  <a:cubicBezTo>
                    <a:pt x="10" y="21"/>
                    <a:pt x="11" y="21"/>
                    <a:pt x="14" y="21"/>
                  </a:cubicBezTo>
                  <a:cubicBezTo>
                    <a:pt x="16" y="21"/>
                    <a:pt x="18" y="21"/>
                    <a:pt x="20" y="2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0" name="Freeform 49"/>
            <p:cNvSpPr>
              <a:spLocks/>
            </p:cNvSpPr>
            <p:nvPr/>
          </p:nvSpPr>
          <p:spPr bwMode="auto">
            <a:xfrm>
              <a:off x="2027233" y="1873672"/>
              <a:ext cx="49863" cy="81026"/>
            </a:xfrm>
            <a:custGeom>
              <a:avLst/>
              <a:gdLst>
                <a:gd name="T0" fmla="*/ 32 w 32"/>
                <a:gd name="T1" fmla="*/ 52 h 52"/>
                <a:gd name="T2" fmla="*/ 0 w 32"/>
                <a:gd name="T3" fmla="*/ 52 h 52"/>
                <a:gd name="T4" fmla="*/ 0 w 32"/>
                <a:gd name="T5" fmla="*/ 0 h 52"/>
                <a:gd name="T6" fmla="*/ 29 w 32"/>
                <a:gd name="T7" fmla="*/ 0 h 52"/>
                <a:gd name="T8" fmla="*/ 29 w 32"/>
                <a:gd name="T9" fmla="*/ 8 h 52"/>
                <a:gd name="T10" fmla="*/ 11 w 32"/>
                <a:gd name="T11" fmla="*/ 8 h 52"/>
                <a:gd name="T12" fmla="*/ 11 w 32"/>
                <a:gd name="T13" fmla="*/ 21 h 52"/>
                <a:gd name="T14" fmla="*/ 29 w 32"/>
                <a:gd name="T15" fmla="*/ 21 h 52"/>
                <a:gd name="T16" fmla="*/ 29 w 32"/>
                <a:gd name="T17" fmla="*/ 29 h 52"/>
                <a:gd name="T18" fmla="*/ 11 w 32"/>
                <a:gd name="T19" fmla="*/ 29 h 52"/>
                <a:gd name="T20" fmla="*/ 11 w 32"/>
                <a:gd name="T21" fmla="*/ 42 h 52"/>
                <a:gd name="T22" fmla="*/ 32 w 32"/>
                <a:gd name="T23" fmla="*/ 42 h 52"/>
                <a:gd name="T24" fmla="*/ 32 w 3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32" y="52"/>
                  </a:moveTo>
                  <a:lnTo>
                    <a:pt x="0" y="52"/>
                  </a:lnTo>
                  <a:lnTo>
                    <a:pt x="0" y="0"/>
                  </a:lnTo>
                  <a:lnTo>
                    <a:pt x="29" y="0"/>
                  </a:lnTo>
                  <a:lnTo>
                    <a:pt x="29" y="8"/>
                  </a:lnTo>
                  <a:lnTo>
                    <a:pt x="11" y="8"/>
                  </a:lnTo>
                  <a:lnTo>
                    <a:pt x="11" y="21"/>
                  </a:lnTo>
                  <a:lnTo>
                    <a:pt x="29" y="21"/>
                  </a:lnTo>
                  <a:lnTo>
                    <a:pt x="29" y="29"/>
                  </a:lnTo>
                  <a:lnTo>
                    <a:pt x="11" y="29"/>
                  </a:lnTo>
                  <a:lnTo>
                    <a:pt x="11" y="42"/>
                  </a:lnTo>
                  <a:lnTo>
                    <a:pt x="32" y="42"/>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1" name="Freeform 50"/>
            <p:cNvSpPr>
              <a:spLocks/>
            </p:cNvSpPr>
            <p:nvPr/>
          </p:nvSpPr>
          <p:spPr bwMode="auto">
            <a:xfrm>
              <a:off x="2089562" y="1873672"/>
              <a:ext cx="74795" cy="81026"/>
            </a:xfrm>
            <a:custGeom>
              <a:avLst/>
              <a:gdLst>
                <a:gd name="T0" fmla="*/ 23 w 23"/>
                <a:gd name="T1" fmla="*/ 25 h 25"/>
                <a:gd name="T2" fmla="*/ 17 w 23"/>
                <a:gd name="T3" fmla="*/ 25 h 25"/>
                <a:gd name="T4" fmla="*/ 7 w 23"/>
                <a:gd name="T5" fmla="*/ 9 h 25"/>
                <a:gd name="T6" fmla="*/ 6 w 23"/>
                <a:gd name="T7" fmla="*/ 7 h 25"/>
                <a:gd name="T8" fmla="*/ 6 w 23"/>
                <a:gd name="T9" fmla="*/ 7 h 25"/>
                <a:gd name="T10" fmla="*/ 6 w 23"/>
                <a:gd name="T11" fmla="*/ 11 h 25"/>
                <a:gd name="T12" fmla="*/ 6 w 23"/>
                <a:gd name="T13" fmla="*/ 25 h 25"/>
                <a:gd name="T14" fmla="*/ 0 w 23"/>
                <a:gd name="T15" fmla="*/ 25 h 25"/>
                <a:gd name="T16" fmla="*/ 0 w 23"/>
                <a:gd name="T17" fmla="*/ 0 h 25"/>
                <a:gd name="T18" fmla="*/ 7 w 23"/>
                <a:gd name="T19" fmla="*/ 0 h 25"/>
                <a:gd name="T20" fmla="*/ 17 w 23"/>
                <a:gd name="T21" fmla="*/ 15 h 25"/>
                <a:gd name="T22" fmla="*/ 18 w 23"/>
                <a:gd name="T23" fmla="*/ 17 h 25"/>
                <a:gd name="T24" fmla="*/ 18 w 23"/>
                <a:gd name="T25" fmla="*/ 17 h 25"/>
                <a:gd name="T26" fmla="*/ 18 w 23"/>
                <a:gd name="T27" fmla="*/ 14 h 25"/>
                <a:gd name="T28" fmla="*/ 18 w 23"/>
                <a:gd name="T29" fmla="*/ 0 h 25"/>
                <a:gd name="T30" fmla="*/ 23 w 23"/>
                <a:gd name="T31" fmla="*/ 0 h 25"/>
                <a:gd name="T32" fmla="*/ 23 w 23"/>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5">
                  <a:moveTo>
                    <a:pt x="23" y="25"/>
                  </a:moveTo>
                  <a:cubicBezTo>
                    <a:pt x="17" y="25"/>
                    <a:pt x="17" y="25"/>
                    <a:pt x="17" y="25"/>
                  </a:cubicBezTo>
                  <a:cubicBezTo>
                    <a:pt x="7" y="9"/>
                    <a:pt x="7" y="9"/>
                    <a:pt x="7" y="9"/>
                  </a:cubicBezTo>
                  <a:cubicBezTo>
                    <a:pt x="6" y="8"/>
                    <a:pt x="6" y="7"/>
                    <a:pt x="6" y="7"/>
                  </a:cubicBezTo>
                  <a:cubicBezTo>
                    <a:pt x="6" y="7"/>
                    <a:pt x="6" y="7"/>
                    <a:pt x="6" y="7"/>
                  </a:cubicBezTo>
                  <a:cubicBezTo>
                    <a:pt x="6" y="8"/>
                    <a:pt x="6" y="9"/>
                    <a:pt x="6" y="11"/>
                  </a:cubicBezTo>
                  <a:cubicBezTo>
                    <a:pt x="6" y="25"/>
                    <a:pt x="6" y="25"/>
                    <a:pt x="6" y="25"/>
                  </a:cubicBezTo>
                  <a:cubicBezTo>
                    <a:pt x="0" y="25"/>
                    <a:pt x="0" y="25"/>
                    <a:pt x="0" y="25"/>
                  </a:cubicBezTo>
                  <a:cubicBezTo>
                    <a:pt x="0" y="0"/>
                    <a:pt x="0" y="0"/>
                    <a:pt x="0" y="0"/>
                  </a:cubicBezTo>
                  <a:cubicBezTo>
                    <a:pt x="7" y="0"/>
                    <a:pt x="7" y="0"/>
                    <a:pt x="7" y="0"/>
                  </a:cubicBezTo>
                  <a:cubicBezTo>
                    <a:pt x="17" y="15"/>
                    <a:pt x="17" y="15"/>
                    <a:pt x="17" y="15"/>
                  </a:cubicBezTo>
                  <a:cubicBezTo>
                    <a:pt x="17" y="16"/>
                    <a:pt x="17" y="16"/>
                    <a:pt x="18" y="17"/>
                  </a:cubicBezTo>
                  <a:cubicBezTo>
                    <a:pt x="18" y="17"/>
                    <a:pt x="18" y="17"/>
                    <a:pt x="18" y="17"/>
                  </a:cubicBezTo>
                  <a:cubicBezTo>
                    <a:pt x="18" y="16"/>
                    <a:pt x="18" y="15"/>
                    <a:pt x="18" y="14"/>
                  </a:cubicBezTo>
                  <a:cubicBezTo>
                    <a:pt x="18" y="0"/>
                    <a:pt x="18" y="0"/>
                    <a:pt x="18" y="0"/>
                  </a:cubicBezTo>
                  <a:cubicBezTo>
                    <a:pt x="23" y="0"/>
                    <a:pt x="23" y="0"/>
                    <a:pt x="23" y="0"/>
                  </a:cubicBez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2" name="Freeform 51"/>
            <p:cNvSpPr>
              <a:spLocks/>
            </p:cNvSpPr>
            <p:nvPr/>
          </p:nvSpPr>
          <p:spPr bwMode="auto">
            <a:xfrm>
              <a:off x="2178380" y="1873672"/>
              <a:ext cx="63887" cy="81026"/>
            </a:xfrm>
            <a:custGeom>
              <a:avLst/>
              <a:gdLst>
                <a:gd name="T0" fmla="*/ 41 w 41"/>
                <a:gd name="T1" fmla="*/ 8 h 52"/>
                <a:gd name="T2" fmla="*/ 27 w 41"/>
                <a:gd name="T3" fmla="*/ 8 h 52"/>
                <a:gd name="T4" fmla="*/ 27 w 41"/>
                <a:gd name="T5" fmla="*/ 52 h 52"/>
                <a:gd name="T6" fmla="*/ 14 w 41"/>
                <a:gd name="T7" fmla="*/ 52 h 52"/>
                <a:gd name="T8" fmla="*/ 14 w 41"/>
                <a:gd name="T9" fmla="*/ 8 h 52"/>
                <a:gd name="T10" fmla="*/ 0 w 41"/>
                <a:gd name="T11" fmla="*/ 8 h 52"/>
                <a:gd name="T12" fmla="*/ 0 w 41"/>
                <a:gd name="T13" fmla="*/ 0 h 52"/>
                <a:gd name="T14" fmla="*/ 41 w 41"/>
                <a:gd name="T15" fmla="*/ 0 h 52"/>
                <a:gd name="T16" fmla="*/ 41 w 41"/>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2">
                  <a:moveTo>
                    <a:pt x="41" y="8"/>
                  </a:moveTo>
                  <a:lnTo>
                    <a:pt x="27" y="8"/>
                  </a:lnTo>
                  <a:lnTo>
                    <a:pt x="27" y="52"/>
                  </a:lnTo>
                  <a:lnTo>
                    <a:pt x="14" y="52"/>
                  </a:lnTo>
                  <a:lnTo>
                    <a:pt x="14" y="8"/>
                  </a:lnTo>
                  <a:lnTo>
                    <a:pt x="0" y="8"/>
                  </a:lnTo>
                  <a:lnTo>
                    <a:pt x="0" y="0"/>
                  </a:lnTo>
                  <a:lnTo>
                    <a:pt x="41" y="0"/>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3" name="Freeform 52"/>
            <p:cNvSpPr>
              <a:spLocks noEditPoints="1"/>
            </p:cNvSpPr>
            <p:nvPr/>
          </p:nvSpPr>
          <p:spPr bwMode="auto">
            <a:xfrm>
              <a:off x="2256291" y="1873672"/>
              <a:ext cx="68562" cy="81026"/>
            </a:xfrm>
            <a:custGeom>
              <a:avLst/>
              <a:gdLst>
                <a:gd name="T0" fmla="*/ 21 w 21"/>
                <a:gd name="T1" fmla="*/ 25 h 25"/>
                <a:gd name="T2" fmla="*/ 15 w 21"/>
                <a:gd name="T3" fmla="*/ 25 h 25"/>
                <a:gd name="T4" fmla="*/ 11 w 21"/>
                <a:gd name="T5" fmla="*/ 18 h 25"/>
                <a:gd name="T6" fmla="*/ 10 w 21"/>
                <a:gd name="T7" fmla="*/ 17 h 25"/>
                <a:gd name="T8" fmla="*/ 9 w 21"/>
                <a:gd name="T9" fmla="*/ 16 h 25"/>
                <a:gd name="T10" fmla="*/ 8 w 21"/>
                <a:gd name="T11" fmla="*/ 15 h 25"/>
                <a:gd name="T12" fmla="*/ 7 w 21"/>
                <a:gd name="T13" fmla="*/ 15 h 25"/>
                <a:gd name="T14" fmla="*/ 6 w 21"/>
                <a:gd name="T15" fmla="*/ 15 h 25"/>
                <a:gd name="T16" fmla="*/ 6 w 21"/>
                <a:gd name="T17" fmla="*/ 25 h 25"/>
                <a:gd name="T18" fmla="*/ 0 w 21"/>
                <a:gd name="T19" fmla="*/ 25 h 25"/>
                <a:gd name="T20" fmla="*/ 0 w 21"/>
                <a:gd name="T21" fmla="*/ 0 h 25"/>
                <a:gd name="T22" fmla="*/ 9 w 21"/>
                <a:gd name="T23" fmla="*/ 0 h 25"/>
                <a:gd name="T24" fmla="*/ 18 w 21"/>
                <a:gd name="T25" fmla="*/ 7 h 25"/>
                <a:gd name="T26" fmla="*/ 18 w 21"/>
                <a:gd name="T27" fmla="*/ 9 h 25"/>
                <a:gd name="T28" fmla="*/ 17 w 21"/>
                <a:gd name="T29" fmla="*/ 11 h 25"/>
                <a:gd name="T30" fmla="*/ 15 w 21"/>
                <a:gd name="T31" fmla="*/ 13 h 25"/>
                <a:gd name="T32" fmla="*/ 13 w 21"/>
                <a:gd name="T33" fmla="*/ 14 h 25"/>
                <a:gd name="T34" fmla="*/ 13 w 21"/>
                <a:gd name="T35" fmla="*/ 14 h 25"/>
                <a:gd name="T36" fmla="*/ 14 w 21"/>
                <a:gd name="T37" fmla="*/ 14 h 25"/>
                <a:gd name="T38" fmla="*/ 15 w 21"/>
                <a:gd name="T39" fmla="*/ 15 h 25"/>
                <a:gd name="T40" fmla="*/ 16 w 21"/>
                <a:gd name="T41" fmla="*/ 16 h 25"/>
                <a:gd name="T42" fmla="*/ 16 w 21"/>
                <a:gd name="T43" fmla="*/ 17 h 25"/>
                <a:gd name="T44" fmla="*/ 21 w 21"/>
                <a:gd name="T45" fmla="*/ 25 h 25"/>
                <a:gd name="T46" fmla="*/ 6 w 21"/>
                <a:gd name="T47" fmla="*/ 4 h 25"/>
                <a:gd name="T48" fmla="*/ 6 w 21"/>
                <a:gd name="T49" fmla="*/ 11 h 25"/>
                <a:gd name="T50" fmla="*/ 8 w 21"/>
                <a:gd name="T51" fmla="*/ 11 h 25"/>
                <a:gd name="T52" fmla="*/ 11 w 21"/>
                <a:gd name="T53" fmla="*/ 10 h 25"/>
                <a:gd name="T54" fmla="*/ 12 w 21"/>
                <a:gd name="T55" fmla="*/ 7 h 25"/>
                <a:gd name="T56" fmla="*/ 8 w 21"/>
                <a:gd name="T57" fmla="*/ 4 h 25"/>
                <a:gd name="T58" fmla="*/ 6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5" y="25"/>
                    <a:pt x="15" y="25"/>
                    <a:pt x="15" y="25"/>
                  </a:cubicBezTo>
                  <a:cubicBezTo>
                    <a:pt x="11" y="18"/>
                    <a:pt x="11" y="18"/>
                    <a:pt x="11" y="18"/>
                  </a:cubicBezTo>
                  <a:cubicBezTo>
                    <a:pt x="10" y="18"/>
                    <a:pt x="10" y="17"/>
                    <a:pt x="10" y="17"/>
                  </a:cubicBezTo>
                  <a:cubicBezTo>
                    <a:pt x="10" y="17"/>
                    <a:pt x="9" y="16"/>
                    <a:pt x="9" y="16"/>
                  </a:cubicBezTo>
                  <a:cubicBezTo>
                    <a:pt x="9" y="16"/>
                    <a:pt x="9" y="16"/>
                    <a:pt x="8" y="15"/>
                  </a:cubicBezTo>
                  <a:cubicBezTo>
                    <a:pt x="8" y="15"/>
                    <a:pt x="8" y="15"/>
                    <a:pt x="7" y="15"/>
                  </a:cubicBezTo>
                  <a:cubicBezTo>
                    <a:pt x="6" y="15"/>
                    <a:pt x="6" y="15"/>
                    <a:pt x="6" y="15"/>
                  </a:cubicBezTo>
                  <a:cubicBezTo>
                    <a:pt x="6" y="25"/>
                    <a:pt x="6" y="25"/>
                    <a:pt x="6" y="25"/>
                  </a:cubicBezTo>
                  <a:cubicBezTo>
                    <a:pt x="0" y="25"/>
                    <a:pt x="0" y="25"/>
                    <a:pt x="0" y="25"/>
                  </a:cubicBezTo>
                  <a:cubicBezTo>
                    <a:pt x="0" y="0"/>
                    <a:pt x="0" y="0"/>
                    <a:pt x="0" y="0"/>
                  </a:cubicBezTo>
                  <a:cubicBezTo>
                    <a:pt x="9" y="0"/>
                    <a:pt x="9" y="0"/>
                    <a:pt x="9" y="0"/>
                  </a:cubicBezTo>
                  <a:cubicBezTo>
                    <a:pt x="15" y="0"/>
                    <a:pt x="18" y="2"/>
                    <a:pt x="18" y="7"/>
                  </a:cubicBezTo>
                  <a:cubicBezTo>
                    <a:pt x="18" y="7"/>
                    <a:pt x="18" y="8"/>
                    <a:pt x="18" y="9"/>
                  </a:cubicBezTo>
                  <a:cubicBezTo>
                    <a:pt x="18" y="10"/>
                    <a:pt x="17" y="10"/>
                    <a:pt x="17" y="11"/>
                  </a:cubicBezTo>
                  <a:cubicBezTo>
                    <a:pt x="16" y="12"/>
                    <a:pt x="16" y="12"/>
                    <a:pt x="15" y="13"/>
                  </a:cubicBezTo>
                  <a:cubicBezTo>
                    <a:pt x="14" y="13"/>
                    <a:pt x="13" y="13"/>
                    <a:pt x="13" y="14"/>
                  </a:cubicBezTo>
                  <a:cubicBezTo>
                    <a:pt x="13" y="14"/>
                    <a:pt x="13" y="14"/>
                    <a:pt x="13" y="14"/>
                  </a:cubicBezTo>
                  <a:cubicBezTo>
                    <a:pt x="13" y="14"/>
                    <a:pt x="13" y="14"/>
                    <a:pt x="14" y="14"/>
                  </a:cubicBezTo>
                  <a:cubicBezTo>
                    <a:pt x="14" y="14"/>
                    <a:pt x="14" y="15"/>
                    <a:pt x="15" y="15"/>
                  </a:cubicBezTo>
                  <a:cubicBezTo>
                    <a:pt x="15" y="15"/>
                    <a:pt x="15" y="16"/>
                    <a:pt x="16" y="16"/>
                  </a:cubicBezTo>
                  <a:cubicBezTo>
                    <a:pt x="16" y="17"/>
                    <a:pt x="16" y="17"/>
                    <a:pt x="16" y="17"/>
                  </a:cubicBezTo>
                  <a:lnTo>
                    <a:pt x="21" y="25"/>
                  </a:lnTo>
                  <a:close/>
                  <a:moveTo>
                    <a:pt x="6" y="4"/>
                  </a:moveTo>
                  <a:cubicBezTo>
                    <a:pt x="6" y="11"/>
                    <a:pt x="6" y="11"/>
                    <a:pt x="6" y="11"/>
                  </a:cubicBezTo>
                  <a:cubicBezTo>
                    <a:pt x="8" y="11"/>
                    <a:pt x="8" y="11"/>
                    <a:pt x="8" y="11"/>
                  </a:cubicBezTo>
                  <a:cubicBezTo>
                    <a:pt x="9" y="11"/>
                    <a:pt x="10" y="11"/>
                    <a:pt x="11" y="10"/>
                  </a:cubicBezTo>
                  <a:cubicBezTo>
                    <a:pt x="12" y="9"/>
                    <a:pt x="12" y="8"/>
                    <a:pt x="12" y="7"/>
                  </a:cubicBezTo>
                  <a:cubicBezTo>
                    <a:pt x="12" y="5"/>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4" name="Freeform 53"/>
            <p:cNvSpPr>
              <a:spLocks noEditPoints="1"/>
            </p:cNvSpPr>
            <p:nvPr/>
          </p:nvSpPr>
          <p:spPr bwMode="auto">
            <a:xfrm>
              <a:off x="2324853" y="1873672"/>
              <a:ext cx="81027" cy="81026"/>
            </a:xfrm>
            <a:custGeom>
              <a:avLst/>
              <a:gdLst>
                <a:gd name="T0" fmla="*/ 25 w 25"/>
                <a:gd name="T1" fmla="*/ 25 h 25"/>
                <a:gd name="T2" fmla="*/ 19 w 25"/>
                <a:gd name="T3" fmla="*/ 25 h 25"/>
                <a:gd name="T4" fmla="*/ 17 w 25"/>
                <a:gd name="T5" fmla="*/ 19 h 25"/>
                <a:gd name="T6" fmla="*/ 8 w 25"/>
                <a:gd name="T7" fmla="*/ 19 h 25"/>
                <a:gd name="T8" fmla="*/ 7 w 25"/>
                <a:gd name="T9" fmla="*/ 25 h 25"/>
                <a:gd name="T10" fmla="*/ 0 w 25"/>
                <a:gd name="T11" fmla="*/ 25 h 25"/>
                <a:gd name="T12" fmla="*/ 10 w 25"/>
                <a:gd name="T13" fmla="*/ 0 h 25"/>
                <a:gd name="T14" fmla="*/ 16 w 25"/>
                <a:gd name="T15" fmla="*/ 0 h 25"/>
                <a:gd name="T16" fmla="*/ 25 w 25"/>
                <a:gd name="T17" fmla="*/ 25 h 25"/>
                <a:gd name="T18" fmla="*/ 16 w 25"/>
                <a:gd name="T19" fmla="*/ 15 h 25"/>
                <a:gd name="T20" fmla="*/ 13 w 25"/>
                <a:gd name="T21" fmla="*/ 6 h 25"/>
                <a:gd name="T22" fmla="*/ 13 w 25"/>
                <a:gd name="T23" fmla="*/ 4 h 25"/>
                <a:gd name="T24" fmla="*/ 13 w 25"/>
                <a:gd name="T25" fmla="*/ 4 h 25"/>
                <a:gd name="T26" fmla="*/ 12 w 25"/>
                <a:gd name="T27" fmla="*/ 6 h 25"/>
                <a:gd name="T28" fmla="*/ 10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19"/>
                    <a:pt x="17" y="19"/>
                    <a:pt x="17" y="19"/>
                  </a:cubicBezTo>
                  <a:cubicBezTo>
                    <a:pt x="8" y="19"/>
                    <a:pt x="8" y="19"/>
                    <a:pt x="8" y="19"/>
                  </a:cubicBezTo>
                  <a:cubicBezTo>
                    <a:pt x="7" y="25"/>
                    <a:pt x="7" y="25"/>
                    <a:pt x="7" y="25"/>
                  </a:cubicBezTo>
                  <a:cubicBezTo>
                    <a:pt x="0" y="25"/>
                    <a:pt x="0" y="25"/>
                    <a:pt x="0" y="25"/>
                  </a:cubicBezTo>
                  <a:cubicBezTo>
                    <a:pt x="10" y="0"/>
                    <a:pt x="10" y="0"/>
                    <a:pt x="10" y="0"/>
                  </a:cubicBezTo>
                  <a:cubicBezTo>
                    <a:pt x="16" y="0"/>
                    <a:pt x="16" y="0"/>
                    <a:pt x="16" y="0"/>
                  </a:cubicBezTo>
                  <a:lnTo>
                    <a:pt x="25" y="25"/>
                  </a:lnTo>
                  <a:close/>
                  <a:moveTo>
                    <a:pt x="16" y="15"/>
                  </a:moveTo>
                  <a:cubicBezTo>
                    <a:pt x="13" y="6"/>
                    <a:pt x="13" y="6"/>
                    <a:pt x="13" y="6"/>
                  </a:cubicBezTo>
                  <a:cubicBezTo>
                    <a:pt x="13" y="6"/>
                    <a:pt x="13" y="5"/>
                    <a:pt x="13" y="4"/>
                  </a:cubicBezTo>
                  <a:cubicBezTo>
                    <a:pt x="13" y="4"/>
                    <a:pt x="13" y="4"/>
                    <a:pt x="13" y="4"/>
                  </a:cubicBezTo>
                  <a:cubicBezTo>
                    <a:pt x="13" y="5"/>
                    <a:pt x="12" y="6"/>
                    <a:pt x="12" y="6"/>
                  </a:cubicBezTo>
                  <a:cubicBezTo>
                    <a:pt x="10" y="15"/>
                    <a:pt x="10" y="15"/>
                    <a:pt x="10"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5" name="Freeform 54"/>
            <p:cNvSpPr>
              <a:spLocks/>
            </p:cNvSpPr>
            <p:nvPr/>
          </p:nvSpPr>
          <p:spPr bwMode="auto">
            <a:xfrm>
              <a:off x="2419904" y="1873672"/>
              <a:ext cx="48305" cy="81026"/>
            </a:xfrm>
            <a:custGeom>
              <a:avLst/>
              <a:gdLst>
                <a:gd name="T0" fmla="*/ 31 w 31"/>
                <a:gd name="T1" fmla="*/ 52 h 52"/>
                <a:gd name="T2" fmla="*/ 0 w 31"/>
                <a:gd name="T3" fmla="*/ 52 h 52"/>
                <a:gd name="T4" fmla="*/ 0 w 31"/>
                <a:gd name="T5" fmla="*/ 0 h 52"/>
                <a:gd name="T6" fmla="*/ 12 w 31"/>
                <a:gd name="T7" fmla="*/ 0 h 52"/>
                <a:gd name="T8" fmla="*/ 12 w 31"/>
                <a:gd name="T9" fmla="*/ 42 h 52"/>
                <a:gd name="T10" fmla="*/ 31 w 31"/>
                <a:gd name="T11" fmla="*/ 42 h 52"/>
                <a:gd name="T12" fmla="*/ 31 w 3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1" h="52">
                  <a:moveTo>
                    <a:pt x="31" y="52"/>
                  </a:moveTo>
                  <a:lnTo>
                    <a:pt x="0" y="52"/>
                  </a:lnTo>
                  <a:lnTo>
                    <a:pt x="0" y="0"/>
                  </a:lnTo>
                  <a:lnTo>
                    <a:pt x="12" y="0"/>
                  </a:lnTo>
                  <a:lnTo>
                    <a:pt x="12" y="42"/>
                  </a:lnTo>
                  <a:lnTo>
                    <a:pt x="31" y="42"/>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6" name="Freeform 55"/>
            <p:cNvSpPr>
              <a:spLocks/>
            </p:cNvSpPr>
            <p:nvPr/>
          </p:nvSpPr>
          <p:spPr bwMode="auto">
            <a:xfrm>
              <a:off x="2513398" y="1873672"/>
              <a:ext cx="68562" cy="81026"/>
            </a:xfrm>
            <a:custGeom>
              <a:avLst/>
              <a:gdLst>
                <a:gd name="T0" fmla="*/ 21 w 21"/>
                <a:gd name="T1" fmla="*/ 14 h 25"/>
                <a:gd name="T2" fmla="*/ 10 w 21"/>
                <a:gd name="T3" fmla="*/ 25 h 25"/>
                <a:gd name="T4" fmla="*/ 0 w 21"/>
                <a:gd name="T5" fmla="*/ 14 h 25"/>
                <a:gd name="T6" fmla="*/ 0 w 21"/>
                <a:gd name="T7" fmla="*/ 0 h 25"/>
                <a:gd name="T8" fmla="*/ 6 w 21"/>
                <a:gd name="T9" fmla="*/ 0 h 25"/>
                <a:gd name="T10" fmla="*/ 6 w 21"/>
                <a:gd name="T11" fmla="*/ 14 h 25"/>
                <a:gd name="T12" fmla="*/ 11 w 21"/>
                <a:gd name="T13" fmla="*/ 20 h 25"/>
                <a:gd name="T14" fmla="*/ 15 w 21"/>
                <a:gd name="T15" fmla="*/ 14 h 25"/>
                <a:gd name="T16" fmla="*/ 15 w 21"/>
                <a:gd name="T17" fmla="*/ 0 h 25"/>
                <a:gd name="T18" fmla="*/ 21 w 21"/>
                <a:gd name="T19" fmla="*/ 0 h 25"/>
                <a:gd name="T20" fmla="*/ 21 w 21"/>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21" y="14"/>
                  </a:moveTo>
                  <a:cubicBezTo>
                    <a:pt x="21" y="22"/>
                    <a:pt x="17" y="25"/>
                    <a:pt x="10" y="25"/>
                  </a:cubicBezTo>
                  <a:cubicBezTo>
                    <a:pt x="3" y="25"/>
                    <a:pt x="0" y="22"/>
                    <a:pt x="0" y="14"/>
                  </a:cubicBezTo>
                  <a:cubicBezTo>
                    <a:pt x="0" y="0"/>
                    <a:pt x="0" y="0"/>
                    <a:pt x="0" y="0"/>
                  </a:cubicBezTo>
                  <a:cubicBezTo>
                    <a:pt x="6" y="0"/>
                    <a:pt x="6" y="0"/>
                    <a:pt x="6" y="0"/>
                  </a:cubicBezTo>
                  <a:cubicBezTo>
                    <a:pt x="6" y="14"/>
                    <a:pt x="6" y="14"/>
                    <a:pt x="6" y="14"/>
                  </a:cubicBezTo>
                  <a:cubicBezTo>
                    <a:pt x="6" y="18"/>
                    <a:pt x="7" y="20"/>
                    <a:pt x="11" y="20"/>
                  </a:cubicBezTo>
                  <a:cubicBezTo>
                    <a:pt x="14" y="20"/>
                    <a:pt x="15" y="18"/>
                    <a:pt x="15" y="14"/>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7" name="Freeform 56"/>
            <p:cNvSpPr>
              <a:spLocks/>
            </p:cNvSpPr>
            <p:nvPr/>
          </p:nvSpPr>
          <p:spPr bwMode="auto">
            <a:xfrm>
              <a:off x="2599100" y="1870556"/>
              <a:ext cx="54538" cy="84143"/>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9 w 17"/>
                <a:gd name="T19" fmla="*/ 17 h 26"/>
                <a:gd name="T20" fmla="*/ 8 w 17"/>
                <a:gd name="T21" fmla="*/ 16 h 26"/>
                <a:gd name="T22" fmla="*/ 5 w 17"/>
                <a:gd name="T23" fmla="*/ 15 h 26"/>
                <a:gd name="T24" fmla="*/ 1 w 17"/>
                <a:gd name="T25" fmla="*/ 12 h 26"/>
                <a:gd name="T26" fmla="*/ 0 w 17"/>
                <a:gd name="T27" fmla="*/ 8 h 26"/>
                <a:gd name="T28" fmla="*/ 0 w 17"/>
                <a:gd name="T29" fmla="*/ 4 h 26"/>
                <a:gd name="T30" fmla="*/ 3 w 17"/>
                <a:gd name="T31" fmla="*/ 2 h 26"/>
                <a:gd name="T32" fmla="*/ 6 w 17"/>
                <a:gd name="T33" fmla="*/ 1 h 26"/>
                <a:gd name="T34" fmla="*/ 10 w 17"/>
                <a:gd name="T35" fmla="*/ 0 h 26"/>
                <a:gd name="T36" fmla="*/ 13 w 17"/>
                <a:gd name="T37" fmla="*/ 0 h 26"/>
                <a:gd name="T38" fmla="*/ 16 w 17"/>
                <a:gd name="T39" fmla="*/ 1 h 26"/>
                <a:gd name="T40" fmla="*/ 16 w 17"/>
                <a:gd name="T41" fmla="*/ 6 h 26"/>
                <a:gd name="T42" fmla="*/ 14 w 17"/>
                <a:gd name="T43" fmla="*/ 6 h 26"/>
                <a:gd name="T44" fmla="*/ 13 w 17"/>
                <a:gd name="T45" fmla="*/ 5 h 26"/>
                <a:gd name="T46" fmla="*/ 11 w 17"/>
                <a:gd name="T47" fmla="*/ 5 h 26"/>
                <a:gd name="T48" fmla="*/ 10 w 17"/>
                <a:gd name="T49" fmla="*/ 5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8 w 17"/>
                <a:gd name="T63" fmla="*/ 10 h 26"/>
                <a:gd name="T64" fmla="*/ 10 w 17"/>
                <a:gd name="T65" fmla="*/ 11 h 26"/>
                <a:gd name="T66" fmla="*/ 13 w 17"/>
                <a:gd name="T67" fmla="*/ 12 h 26"/>
                <a:gd name="T68" fmla="*/ 15 w 17"/>
                <a:gd name="T69" fmla="*/ 14 h 26"/>
                <a:gd name="T70" fmla="*/ 16 w 17"/>
                <a:gd name="T71" fmla="*/ 16 h 26"/>
                <a:gd name="T72" fmla="*/ 17 w 17"/>
                <a:gd name="T73" fmla="*/ 19 h 26"/>
                <a:gd name="T74" fmla="*/ 16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4" y="22"/>
                    <a:pt x="5" y="22"/>
                    <a:pt x="7" y="22"/>
                  </a:cubicBezTo>
                  <a:cubicBezTo>
                    <a:pt x="7" y="22"/>
                    <a:pt x="8" y="22"/>
                    <a:pt x="9" y="22"/>
                  </a:cubicBezTo>
                  <a:cubicBezTo>
                    <a:pt x="9" y="22"/>
                    <a:pt x="10" y="21"/>
                    <a:pt x="10" y="21"/>
                  </a:cubicBezTo>
                  <a:cubicBezTo>
                    <a:pt x="10" y="21"/>
                    <a:pt x="11" y="21"/>
                    <a:pt x="11" y="20"/>
                  </a:cubicBezTo>
                  <a:cubicBezTo>
                    <a:pt x="11" y="20"/>
                    <a:pt x="11" y="20"/>
                    <a:pt x="11" y="19"/>
                  </a:cubicBezTo>
                  <a:cubicBezTo>
                    <a:pt x="11" y="19"/>
                    <a:pt x="11" y="18"/>
                    <a:pt x="11" y="18"/>
                  </a:cubicBezTo>
                  <a:cubicBezTo>
                    <a:pt x="10" y="18"/>
                    <a:pt x="10" y="17"/>
                    <a:pt x="9" y="17"/>
                  </a:cubicBezTo>
                  <a:cubicBezTo>
                    <a:pt x="9" y="17"/>
                    <a:pt x="8" y="16"/>
                    <a:pt x="8" y="16"/>
                  </a:cubicBezTo>
                  <a:cubicBezTo>
                    <a:pt x="7" y="16"/>
                    <a:pt x="6" y="15"/>
                    <a:pt x="5" y="15"/>
                  </a:cubicBezTo>
                  <a:cubicBezTo>
                    <a:pt x="4" y="14"/>
                    <a:pt x="2" y="13"/>
                    <a:pt x="1" y="12"/>
                  </a:cubicBezTo>
                  <a:cubicBezTo>
                    <a:pt x="0" y="11"/>
                    <a:pt x="0" y="9"/>
                    <a:pt x="0" y="8"/>
                  </a:cubicBezTo>
                  <a:cubicBezTo>
                    <a:pt x="0" y="6"/>
                    <a:pt x="0" y="5"/>
                    <a:pt x="0" y="4"/>
                  </a:cubicBezTo>
                  <a:cubicBezTo>
                    <a:pt x="1" y="3"/>
                    <a:pt x="2" y="3"/>
                    <a:pt x="3" y="2"/>
                  </a:cubicBezTo>
                  <a:cubicBezTo>
                    <a:pt x="3" y="1"/>
                    <a:pt x="5" y="1"/>
                    <a:pt x="6" y="1"/>
                  </a:cubicBezTo>
                  <a:cubicBezTo>
                    <a:pt x="7" y="0"/>
                    <a:pt x="8" y="0"/>
                    <a:pt x="10" y="0"/>
                  </a:cubicBezTo>
                  <a:cubicBezTo>
                    <a:pt x="11" y="0"/>
                    <a:pt x="12" y="0"/>
                    <a:pt x="13" y="0"/>
                  </a:cubicBezTo>
                  <a:cubicBezTo>
                    <a:pt x="14" y="1"/>
                    <a:pt x="15" y="1"/>
                    <a:pt x="16" y="1"/>
                  </a:cubicBezTo>
                  <a:cubicBezTo>
                    <a:pt x="16" y="6"/>
                    <a:pt x="16" y="6"/>
                    <a:pt x="16" y="6"/>
                  </a:cubicBezTo>
                  <a:cubicBezTo>
                    <a:pt x="15" y="6"/>
                    <a:pt x="15" y="6"/>
                    <a:pt x="14" y="6"/>
                  </a:cubicBezTo>
                  <a:cubicBezTo>
                    <a:pt x="14" y="5"/>
                    <a:pt x="13" y="5"/>
                    <a:pt x="13" y="5"/>
                  </a:cubicBezTo>
                  <a:cubicBezTo>
                    <a:pt x="12" y="5"/>
                    <a:pt x="12" y="5"/>
                    <a:pt x="11" y="5"/>
                  </a:cubicBezTo>
                  <a:cubicBezTo>
                    <a:pt x="11" y="5"/>
                    <a:pt x="10" y="5"/>
                    <a:pt x="10" y="5"/>
                  </a:cubicBezTo>
                  <a:cubicBezTo>
                    <a:pt x="9" y="5"/>
                    <a:pt x="9" y="5"/>
                    <a:pt x="8" y="5"/>
                  </a:cubicBezTo>
                  <a:cubicBezTo>
                    <a:pt x="8" y="5"/>
                    <a:pt x="7" y="5"/>
                    <a:pt x="7" y="5"/>
                  </a:cubicBezTo>
                  <a:cubicBezTo>
                    <a:pt x="6" y="6"/>
                    <a:pt x="6" y="6"/>
                    <a:pt x="6" y="6"/>
                  </a:cubicBezTo>
                  <a:cubicBezTo>
                    <a:pt x="6" y="7"/>
                    <a:pt x="6" y="7"/>
                    <a:pt x="6" y="7"/>
                  </a:cubicBezTo>
                  <a:cubicBezTo>
                    <a:pt x="6" y="8"/>
                    <a:pt x="6" y="8"/>
                    <a:pt x="6" y="8"/>
                  </a:cubicBezTo>
                  <a:cubicBezTo>
                    <a:pt x="6" y="9"/>
                    <a:pt x="6" y="9"/>
                    <a:pt x="7" y="9"/>
                  </a:cubicBezTo>
                  <a:cubicBezTo>
                    <a:pt x="7" y="10"/>
                    <a:pt x="8" y="10"/>
                    <a:pt x="8" y="10"/>
                  </a:cubicBezTo>
                  <a:cubicBezTo>
                    <a:pt x="9" y="10"/>
                    <a:pt x="10" y="11"/>
                    <a:pt x="10" y="11"/>
                  </a:cubicBezTo>
                  <a:cubicBezTo>
                    <a:pt x="11" y="12"/>
                    <a:pt x="12" y="12"/>
                    <a:pt x="13" y="12"/>
                  </a:cubicBezTo>
                  <a:cubicBezTo>
                    <a:pt x="14" y="13"/>
                    <a:pt x="15" y="13"/>
                    <a:pt x="15" y="14"/>
                  </a:cubicBezTo>
                  <a:cubicBezTo>
                    <a:pt x="16" y="15"/>
                    <a:pt x="16" y="15"/>
                    <a:pt x="16" y="16"/>
                  </a:cubicBezTo>
                  <a:cubicBezTo>
                    <a:pt x="17" y="17"/>
                    <a:pt x="17" y="18"/>
                    <a:pt x="17" y="19"/>
                  </a:cubicBezTo>
                  <a:cubicBezTo>
                    <a:pt x="17" y="20"/>
                    <a:pt x="17" y="21"/>
                    <a:pt x="16" y="22"/>
                  </a:cubicBezTo>
                  <a:cubicBezTo>
                    <a:pt x="16" y="23"/>
                    <a:pt x="15" y="24"/>
                    <a:pt x="14" y="25"/>
                  </a:cubicBezTo>
                  <a:cubicBezTo>
                    <a:pt x="13" y="25"/>
                    <a:pt x="12" y="26"/>
                    <a:pt x="11" y="26"/>
                  </a:cubicBezTo>
                  <a:cubicBezTo>
                    <a:pt x="10" y="26"/>
                    <a:pt x="8" y="26"/>
                    <a:pt x="7" y="26"/>
                  </a:cubicBezTo>
                  <a:cubicBezTo>
                    <a:pt x="6" y="26"/>
                    <a:pt x="4"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8" name="Freeform 57"/>
            <p:cNvSpPr>
              <a:spLocks/>
            </p:cNvSpPr>
            <p:nvPr/>
          </p:nvSpPr>
          <p:spPr bwMode="auto">
            <a:xfrm>
              <a:off x="2151891" y="2013910"/>
              <a:ext cx="29606" cy="81026"/>
            </a:xfrm>
            <a:custGeom>
              <a:avLst/>
              <a:gdLst>
                <a:gd name="T0" fmla="*/ 6 w 19"/>
                <a:gd name="T1" fmla="*/ 52 h 52"/>
                <a:gd name="T2" fmla="*/ 0 w 19"/>
                <a:gd name="T3" fmla="*/ 52 h 52"/>
                <a:gd name="T4" fmla="*/ 12 w 19"/>
                <a:gd name="T5" fmla="*/ 0 h 52"/>
                <a:gd name="T6" fmla="*/ 19 w 19"/>
                <a:gd name="T7" fmla="*/ 0 h 52"/>
                <a:gd name="T8" fmla="*/ 6 w 19"/>
                <a:gd name="T9" fmla="*/ 52 h 52"/>
              </a:gdLst>
              <a:ahLst/>
              <a:cxnLst>
                <a:cxn ang="0">
                  <a:pos x="T0" y="T1"/>
                </a:cxn>
                <a:cxn ang="0">
                  <a:pos x="T2" y="T3"/>
                </a:cxn>
                <a:cxn ang="0">
                  <a:pos x="T4" y="T5"/>
                </a:cxn>
                <a:cxn ang="0">
                  <a:pos x="T6" y="T7"/>
                </a:cxn>
                <a:cxn ang="0">
                  <a:pos x="T8" y="T9"/>
                </a:cxn>
              </a:cxnLst>
              <a:rect l="0" t="0" r="r" b="b"/>
              <a:pathLst>
                <a:path w="19" h="52">
                  <a:moveTo>
                    <a:pt x="6" y="52"/>
                  </a:moveTo>
                  <a:lnTo>
                    <a:pt x="0" y="52"/>
                  </a:lnTo>
                  <a:lnTo>
                    <a:pt x="12" y="0"/>
                  </a:lnTo>
                  <a:lnTo>
                    <a:pt x="19"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19" name="Freeform 58"/>
            <p:cNvSpPr>
              <a:spLocks noEditPoints="1"/>
            </p:cNvSpPr>
            <p:nvPr/>
          </p:nvSpPr>
          <p:spPr bwMode="auto">
            <a:xfrm>
              <a:off x="2187730" y="2010794"/>
              <a:ext cx="77911" cy="87259"/>
            </a:xfrm>
            <a:custGeom>
              <a:avLst/>
              <a:gdLst>
                <a:gd name="T0" fmla="*/ 24 w 24"/>
                <a:gd name="T1" fmla="*/ 11 h 27"/>
                <a:gd name="T2" fmla="*/ 24 w 24"/>
                <a:gd name="T3" fmla="*/ 14 h 27"/>
                <a:gd name="T4" fmla="*/ 23 w 24"/>
                <a:gd name="T5" fmla="*/ 17 h 27"/>
                <a:gd name="T6" fmla="*/ 22 w 24"/>
                <a:gd name="T7" fmla="*/ 20 h 27"/>
                <a:gd name="T8" fmla="*/ 20 w 24"/>
                <a:gd name="T9" fmla="*/ 23 h 27"/>
                <a:gd name="T10" fmla="*/ 18 w 24"/>
                <a:gd name="T11" fmla="*/ 24 h 27"/>
                <a:gd name="T12" fmla="*/ 16 w 24"/>
                <a:gd name="T13" fmla="*/ 25 h 27"/>
                <a:gd name="T14" fmla="*/ 13 w 24"/>
                <a:gd name="T15" fmla="*/ 26 h 27"/>
                <a:gd name="T16" fmla="*/ 11 w 24"/>
                <a:gd name="T17" fmla="*/ 27 h 27"/>
                <a:gd name="T18" fmla="*/ 6 w 24"/>
                <a:gd name="T19" fmla="*/ 26 h 27"/>
                <a:gd name="T20" fmla="*/ 3 w 24"/>
                <a:gd name="T21" fmla="*/ 23 h 27"/>
                <a:gd name="T22" fmla="*/ 1 w 24"/>
                <a:gd name="T23" fmla="*/ 20 h 27"/>
                <a:gd name="T24" fmla="*/ 0 w 24"/>
                <a:gd name="T25" fmla="*/ 16 h 27"/>
                <a:gd name="T26" fmla="*/ 2 w 24"/>
                <a:gd name="T27" fmla="*/ 9 h 27"/>
                <a:gd name="T28" fmla="*/ 5 w 24"/>
                <a:gd name="T29" fmla="*/ 4 h 27"/>
                <a:gd name="T30" fmla="*/ 9 w 24"/>
                <a:gd name="T31" fmla="*/ 1 h 27"/>
                <a:gd name="T32" fmla="*/ 14 w 24"/>
                <a:gd name="T33" fmla="*/ 0 h 27"/>
                <a:gd name="T34" fmla="*/ 18 w 24"/>
                <a:gd name="T35" fmla="*/ 1 h 27"/>
                <a:gd name="T36" fmla="*/ 21 w 24"/>
                <a:gd name="T37" fmla="*/ 3 h 27"/>
                <a:gd name="T38" fmla="*/ 23 w 24"/>
                <a:gd name="T39" fmla="*/ 7 h 27"/>
                <a:gd name="T40" fmla="*/ 24 w 24"/>
                <a:gd name="T41" fmla="*/ 11 h 27"/>
                <a:gd name="T42" fmla="*/ 21 w 24"/>
                <a:gd name="T43" fmla="*/ 11 h 27"/>
                <a:gd name="T44" fmla="*/ 21 w 24"/>
                <a:gd name="T45" fmla="*/ 8 h 27"/>
                <a:gd name="T46" fmla="*/ 19 w 24"/>
                <a:gd name="T47" fmla="*/ 5 h 27"/>
                <a:gd name="T48" fmla="*/ 17 w 24"/>
                <a:gd name="T49" fmla="*/ 4 h 27"/>
                <a:gd name="T50" fmla="*/ 14 w 24"/>
                <a:gd name="T51" fmla="*/ 3 h 27"/>
                <a:gd name="T52" fmla="*/ 10 w 24"/>
                <a:gd name="T53" fmla="*/ 4 h 27"/>
                <a:gd name="T54" fmla="*/ 7 w 24"/>
                <a:gd name="T55" fmla="*/ 6 h 27"/>
                <a:gd name="T56" fmla="*/ 6 w 24"/>
                <a:gd name="T57" fmla="*/ 8 h 27"/>
                <a:gd name="T58" fmla="*/ 4 w 24"/>
                <a:gd name="T59" fmla="*/ 11 h 27"/>
                <a:gd name="T60" fmla="*/ 4 w 24"/>
                <a:gd name="T61" fmla="*/ 13 h 27"/>
                <a:gd name="T62" fmla="*/ 4 w 24"/>
                <a:gd name="T63" fmla="*/ 16 h 27"/>
                <a:gd name="T64" fmla="*/ 4 w 24"/>
                <a:gd name="T65" fmla="*/ 19 h 27"/>
                <a:gd name="T66" fmla="*/ 5 w 24"/>
                <a:gd name="T67" fmla="*/ 22 h 27"/>
                <a:gd name="T68" fmla="*/ 8 w 24"/>
                <a:gd name="T69" fmla="*/ 23 h 27"/>
                <a:gd name="T70" fmla="*/ 11 w 24"/>
                <a:gd name="T71" fmla="*/ 24 h 27"/>
                <a:gd name="T72" fmla="*/ 15 w 24"/>
                <a:gd name="T73" fmla="*/ 23 h 27"/>
                <a:gd name="T74" fmla="*/ 18 w 24"/>
                <a:gd name="T75" fmla="*/ 21 h 27"/>
                <a:gd name="T76" fmla="*/ 19 w 24"/>
                <a:gd name="T77" fmla="*/ 19 h 27"/>
                <a:gd name="T78" fmla="*/ 20 w 24"/>
                <a:gd name="T79" fmla="*/ 16 h 27"/>
                <a:gd name="T80" fmla="*/ 21 w 24"/>
                <a:gd name="T81" fmla="*/ 14 h 27"/>
                <a:gd name="T82" fmla="*/ 21 w 24"/>
                <a:gd name="T8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7">
                  <a:moveTo>
                    <a:pt x="24" y="11"/>
                  </a:moveTo>
                  <a:cubicBezTo>
                    <a:pt x="24" y="12"/>
                    <a:pt x="24" y="13"/>
                    <a:pt x="24" y="14"/>
                  </a:cubicBezTo>
                  <a:cubicBezTo>
                    <a:pt x="24" y="15"/>
                    <a:pt x="23" y="16"/>
                    <a:pt x="23" y="17"/>
                  </a:cubicBezTo>
                  <a:cubicBezTo>
                    <a:pt x="23" y="18"/>
                    <a:pt x="22" y="19"/>
                    <a:pt x="22" y="20"/>
                  </a:cubicBezTo>
                  <a:cubicBezTo>
                    <a:pt x="21" y="21"/>
                    <a:pt x="20" y="22"/>
                    <a:pt x="20" y="23"/>
                  </a:cubicBezTo>
                  <a:cubicBezTo>
                    <a:pt x="19" y="23"/>
                    <a:pt x="19" y="24"/>
                    <a:pt x="18" y="24"/>
                  </a:cubicBezTo>
                  <a:cubicBezTo>
                    <a:pt x="17" y="25"/>
                    <a:pt x="17" y="25"/>
                    <a:pt x="16" y="25"/>
                  </a:cubicBezTo>
                  <a:cubicBezTo>
                    <a:pt x="15" y="26"/>
                    <a:pt x="14" y="26"/>
                    <a:pt x="13" y="26"/>
                  </a:cubicBezTo>
                  <a:cubicBezTo>
                    <a:pt x="13" y="26"/>
                    <a:pt x="12" y="27"/>
                    <a:pt x="11" y="27"/>
                  </a:cubicBezTo>
                  <a:cubicBezTo>
                    <a:pt x="9" y="27"/>
                    <a:pt x="8" y="26"/>
                    <a:pt x="6" y="26"/>
                  </a:cubicBezTo>
                  <a:cubicBezTo>
                    <a:pt x="5" y="25"/>
                    <a:pt x="4" y="24"/>
                    <a:pt x="3" y="23"/>
                  </a:cubicBezTo>
                  <a:cubicBezTo>
                    <a:pt x="2" y="22"/>
                    <a:pt x="2" y="21"/>
                    <a:pt x="1" y="20"/>
                  </a:cubicBezTo>
                  <a:cubicBezTo>
                    <a:pt x="1" y="19"/>
                    <a:pt x="0" y="17"/>
                    <a:pt x="0" y="16"/>
                  </a:cubicBezTo>
                  <a:cubicBezTo>
                    <a:pt x="0" y="13"/>
                    <a:pt x="1" y="11"/>
                    <a:pt x="2" y="9"/>
                  </a:cubicBezTo>
                  <a:cubicBezTo>
                    <a:pt x="2" y="7"/>
                    <a:pt x="4" y="6"/>
                    <a:pt x="5" y="4"/>
                  </a:cubicBezTo>
                  <a:cubicBezTo>
                    <a:pt x="6" y="3"/>
                    <a:pt x="7" y="2"/>
                    <a:pt x="9" y="1"/>
                  </a:cubicBezTo>
                  <a:cubicBezTo>
                    <a:pt x="10" y="1"/>
                    <a:pt x="12" y="0"/>
                    <a:pt x="14" y="0"/>
                  </a:cubicBezTo>
                  <a:cubicBezTo>
                    <a:pt x="16" y="0"/>
                    <a:pt x="17" y="1"/>
                    <a:pt x="18" y="1"/>
                  </a:cubicBezTo>
                  <a:cubicBezTo>
                    <a:pt x="19" y="2"/>
                    <a:pt x="21" y="2"/>
                    <a:pt x="21" y="3"/>
                  </a:cubicBezTo>
                  <a:cubicBezTo>
                    <a:pt x="22" y="4"/>
                    <a:pt x="23" y="6"/>
                    <a:pt x="23" y="7"/>
                  </a:cubicBezTo>
                  <a:cubicBezTo>
                    <a:pt x="24" y="8"/>
                    <a:pt x="24" y="10"/>
                    <a:pt x="24" y="11"/>
                  </a:cubicBezTo>
                  <a:close/>
                  <a:moveTo>
                    <a:pt x="21" y="11"/>
                  </a:moveTo>
                  <a:cubicBezTo>
                    <a:pt x="21" y="10"/>
                    <a:pt x="21" y="9"/>
                    <a:pt x="21" y="8"/>
                  </a:cubicBezTo>
                  <a:cubicBezTo>
                    <a:pt x="20" y="7"/>
                    <a:pt x="20" y="6"/>
                    <a:pt x="19" y="5"/>
                  </a:cubicBezTo>
                  <a:cubicBezTo>
                    <a:pt x="18" y="5"/>
                    <a:pt x="18" y="4"/>
                    <a:pt x="17" y="4"/>
                  </a:cubicBezTo>
                  <a:cubicBezTo>
                    <a:pt x="16" y="3"/>
                    <a:pt x="15" y="3"/>
                    <a:pt x="14" y="3"/>
                  </a:cubicBezTo>
                  <a:cubicBezTo>
                    <a:pt x="13" y="3"/>
                    <a:pt x="11" y="3"/>
                    <a:pt x="10" y="4"/>
                  </a:cubicBezTo>
                  <a:cubicBezTo>
                    <a:pt x="9" y="4"/>
                    <a:pt x="8" y="5"/>
                    <a:pt x="7" y="6"/>
                  </a:cubicBezTo>
                  <a:cubicBezTo>
                    <a:pt x="6" y="7"/>
                    <a:pt x="6" y="7"/>
                    <a:pt x="6" y="8"/>
                  </a:cubicBezTo>
                  <a:cubicBezTo>
                    <a:pt x="5" y="9"/>
                    <a:pt x="5" y="10"/>
                    <a:pt x="4" y="11"/>
                  </a:cubicBezTo>
                  <a:cubicBezTo>
                    <a:pt x="4" y="11"/>
                    <a:pt x="4" y="12"/>
                    <a:pt x="4" y="13"/>
                  </a:cubicBezTo>
                  <a:cubicBezTo>
                    <a:pt x="4" y="14"/>
                    <a:pt x="4" y="15"/>
                    <a:pt x="4" y="16"/>
                  </a:cubicBezTo>
                  <a:cubicBezTo>
                    <a:pt x="4" y="17"/>
                    <a:pt x="4" y="18"/>
                    <a:pt x="4" y="19"/>
                  </a:cubicBezTo>
                  <a:cubicBezTo>
                    <a:pt x="4" y="20"/>
                    <a:pt x="5" y="21"/>
                    <a:pt x="5" y="22"/>
                  </a:cubicBezTo>
                  <a:cubicBezTo>
                    <a:pt x="6" y="22"/>
                    <a:pt x="7" y="23"/>
                    <a:pt x="8" y="23"/>
                  </a:cubicBezTo>
                  <a:cubicBezTo>
                    <a:pt x="9" y="24"/>
                    <a:pt x="10" y="24"/>
                    <a:pt x="11" y="24"/>
                  </a:cubicBezTo>
                  <a:cubicBezTo>
                    <a:pt x="12" y="24"/>
                    <a:pt x="13" y="24"/>
                    <a:pt x="15" y="23"/>
                  </a:cubicBezTo>
                  <a:cubicBezTo>
                    <a:pt x="16" y="23"/>
                    <a:pt x="17" y="22"/>
                    <a:pt x="18" y="21"/>
                  </a:cubicBezTo>
                  <a:cubicBezTo>
                    <a:pt x="18" y="20"/>
                    <a:pt x="19" y="19"/>
                    <a:pt x="19" y="19"/>
                  </a:cubicBezTo>
                  <a:cubicBezTo>
                    <a:pt x="20" y="18"/>
                    <a:pt x="20" y="17"/>
                    <a:pt x="20" y="16"/>
                  </a:cubicBezTo>
                  <a:cubicBezTo>
                    <a:pt x="20" y="15"/>
                    <a:pt x="21" y="15"/>
                    <a:pt x="21" y="14"/>
                  </a:cubicBezTo>
                  <a:cubicBezTo>
                    <a:pt x="21" y="13"/>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0" name="Freeform 59"/>
            <p:cNvSpPr>
              <a:spLocks/>
            </p:cNvSpPr>
            <p:nvPr/>
          </p:nvSpPr>
          <p:spPr bwMode="auto">
            <a:xfrm>
              <a:off x="2278106" y="2013910"/>
              <a:ext cx="109075" cy="81026"/>
            </a:xfrm>
            <a:custGeom>
              <a:avLst/>
              <a:gdLst>
                <a:gd name="T0" fmla="*/ 21 w 33"/>
                <a:gd name="T1" fmla="*/ 25 h 25"/>
                <a:gd name="T2" fmla="*/ 18 w 33"/>
                <a:gd name="T3" fmla="*/ 25 h 25"/>
                <a:gd name="T4" fmla="*/ 16 w 33"/>
                <a:gd name="T5" fmla="*/ 6 h 25"/>
                <a:gd name="T6" fmla="*/ 16 w 33"/>
                <a:gd name="T7" fmla="*/ 5 h 25"/>
                <a:gd name="T8" fmla="*/ 16 w 33"/>
                <a:gd name="T9" fmla="*/ 4 h 25"/>
                <a:gd name="T10" fmla="*/ 16 w 33"/>
                <a:gd name="T11" fmla="*/ 4 h 25"/>
                <a:gd name="T12" fmla="*/ 16 w 33"/>
                <a:gd name="T13" fmla="*/ 5 h 25"/>
                <a:gd name="T14" fmla="*/ 15 w 33"/>
                <a:gd name="T15" fmla="*/ 6 h 25"/>
                <a:gd name="T16" fmla="*/ 6 w 33"/>
                <a:gd name="T17" fmla="*/ 25 h 25"/>
                <a:gd name="T18" fmla="*/ 2 w 33"/>
                <a:gd name="T19" fmla="*/ 25 h 25"/>
                <a:gd name="T20" fmla="*/ 0 w 33"/>
                <a:gd name="T21" fmla="*/ 0 h 25"/>
                <a:gd name="T22" fmla="*/ 3 w 33"/>
                <a:gd name="T23" fmla="*/ 0 h 25"/>
                <a:gd name="T24" fmla="*/ 5 w 33"/>
                <a:gd name="T25" fmla="*/ 19 h 25"/>
                <a:gd name="T26" fmla="*/ 5 w 33"/>
                <a:gd name="T27" fmla="*/ 20 h 25"/>
                <a:gd name="T28" fmla="*/ 5 w 33"/>
                <a:gd name="T29" fmla="*/ 22 h 25"/>
                <a:gd name="T30" fmla="*/ 5 w 33"/>
                <a:gd name="T31" fmla="*/ 22 h 25"/>
                <a:gd name="T32" fmla="*/ 5 w 33"/>
                <a:gd name="T33" fmla="*/ 21 h 25"/>
                <a:gd name="T34" fmla="*/ 5 w 33"/>
                <a:gd name="T35" fmla="*/ 20 h 25"/>
                <a:gd name="T36" fmla="*/ 5 w 33"/>
                <a:gd name="T37" fmla="*/ 20 h 25"/>
                <a:gd name="T38" fmla="*/ 6 w 33"/>
                <a:gd name="T39" fmla="*/ 19 h 25"/>
                <a:gd name="T40" fmla="*/ 16 w 33"/>
                <a:gd name="T41" fmla="*/ 0 h 25"/>
                <a:gd name="T42" fmla="*/ 18 w 33"/>
                <a:gd name="T43" fmla="*/ 0 h 25"/>
                <a:gd name="T44" fmla="*/ 20 w 33"/>
                <a:gd name="T45" fmla="*/ 19 h 25"/>
                <a:gd name="T46" fmla="*/ 20 w 33"/>
                <a:gd name="T47" fmla="*/ 20 h 25"/>
                <a:gd name="T48" fmla="*/ 20 w 33"/>
                <a:gd name="T49" fmla="*/ 22 h 25"/>
                <a:gd name="T50" fmla="*/ 20 w 33"/>
                <a:gd name="T51" fmla="*/ 22 h 25"/>
                <a:gd name="T52" fmla="*/ 20 w 33"/>
                <a:gd name="T53" fmla="*/ 21 h 25"/>
                <a:gd name="T54" fmla="*/ 20 w 33"/>
                <a:gd name="T55" fmla="*/ 20 h 25"/>
                <a:gd name="T56" fmla="*/ 21 w 33"/>
                <a:gd name="T57" fmla="*/ 20 h 25"/>
                <a:gd name="T58" fmla="*/ 21 w 33"/>
                <a:gd name="T59" fmla="*/ 19 h 25"/>
                <a:gd name="T60" fmla="*/ 30 w 33"/>
                <a:gd name="T61" fmla="*/ 0 h 25"/>
                <a:gd name="T62" fmla="*/ 33 w 33"/>
                <a:gd name="T63" fmla="*/ 0 h 25"/>
                <a:gd name="T64" fmla="*/ 21 w 33"/>
                <a:gd name="T6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25">
                  <a:moveTo>
                    <a:pt x="21" y="25"/>
                  </a:moveTo>
                  <a:cubicBezTo>
                    <a:pt x="18" y="25"/>
                    <a:pt x="18" y="25"/>
                    <a:pt x="18" y="25"/>
                  </a:cubicBezTo>
                  <a:cubicBezTo>
                    <a:pt x="16" y="6"/>
                    <a:pt x="16" y="6"/>
                    <a:pt x="16" y="6"/>
                  </a:cubicBezTo>
                  <a:cubicBezTo>
                    <a:pt x="16" y="6"/>
                    <a:pt x="16" y="6"/>
                    <a:pt x="16" y="5"/>
                  </a:cubicBezTo>
                  <a:cubicBezTo>
                    <a:pt x="16" y="5"/>
                    <a:pt x="16" y="4"/>
                    <a:pt x="16" y="4"/>
                  </a:cubicBezTo>
                  <a:cubicBezTo>
                    <a:pt x="16" y="4"/>
                    <a:pt x="16" y="4"/>
                    <a:pt x="16" y="4"/>
                  </a:cubicBezTo>
                  <a:cubicBezTo>
                    <a:pt x="16" y="4"/>
                    <a:pt x="16" y="5"/>
                    <a:pt x="16" y="5"/>
                  </a:cubicBezTo>
                  <a:cubicBezTo>
                    <a:pt x="16" y="6"/>
                    <a:pt x="15" y="6"/>
                    <a:pt x="15" y="6"/>
                  </a:cubicBezTo>
                  <a:cubicBezTo>
                    <a:pt x="6" y="25"/>
                    <a:pt x="6" y="25"/>
                    <a:pt x="6" y="25"/>
                  </a:cubicBezTo>
                  <a:cubicBezTo>
                    <a:pt x="2" y="25"/>
                    <a:pt x="2" y="25"/>
                    <a:pt x="2" y="25"/>
                  </a:cubicBezTo>
                  <a:cubicBezTo>
                    <a:pt x="0" y="0"/>
                    <a:pt x="0" y="0"/>
                    <a:pt x="0" y="0"/>
                  </a:cubicBezTo>
                  <a:cubicBezTo>
                    <a:pt x="3" y="0"/>
                    <a:pt x="3" y="0"/>
                    <a:pt x="3" y="0"/>
                  </a:cubicBezTo>
                  <a:cubicBezTo>
                    <a:pt x="5" y="19"/>
                    <a:pt x="5" y="19"/>
                    <a:pt x="5" y="19"/>
                  </a:cubicBezTo>
                  <a:cubicBezTo>
                    <a:pt x="5" y="19"/>
                    <a:pt x="5" y="20"/>
                    <a:pt x="5" y="20"/>
                  </a:cubicBezTo>
                  <a:cubicBezTo>
                    <a:pt x="5" y="21"/>
                    <a:pt x="5" y="21"/>
                    <a:pt x="5" y="22"/>
                  </a:cubicBezTo>
                  <a:cubicBezTo>
                    <a:pt x="5" y="22"/>
                    <a:pt x="5" y="22"/>
                    <a:pt x="5" y="22"/>
                  </a:cubicBezTo>
                  <a:cubicBezTo>
                    <a:pt x="5" y="21"/>
                    <a:pt x="5" y="21"/>
                    <a:pt x="5" y="21"/>
                  </a:cubicBezTo>
                  <a:cubicBezTo>
                    <a:pt x="5" y="21"/>
                    <a:pt x="5" y="21"/>
                    <a:pt x="5" y="20"/>
                  </a:cubicBezTo>
                  <a:cubicBezTo>
                    <a:pt x="5" y="20"/>
                    <a:pt x="5" y="20"/>
                    <a:pt x="5" y="20"/>
                  </a:cubicBezTo>
                  <a:cubicBezTo>
                    <a:pt x="6" y="19"/>
                    <a:pt x="6" y="19"/>
                    <a:pt x="6" y="19"/>
                  </a:cubicBezTo>
                  <a:cubicBezTo>
                    <a:pt x="16" y="0"/>
                    <a:pt x="16" y="0"/>
                    <a:pt x="16" y="0"/>
                  </a:cubicBezTo>
                  <a:cubicBezTo>
                    <a:pt x="18" y="0"/>
                    <a:pt x="18" y="0"/>
                    <a:pt x="18" y="0"/>
                  </a:cubicBezTo>
                  <a:cubicBezTo>
                    <a:pt x="20" y="19"/>
                    <a:pt x="20" y="19"/>
                    <a:pt x="20" y="19"/>
                  </a:cubicBezTo>
                  <a:cubicBezTo>
                    <a:pt x="20" y="20"/>
                    <a:pt x="20" y="20"/>
                    <a:pt x="20" y="20"/>
                  </a:cubicBezTo>
                  <a:cubicBezTo>
                    <a:pt x="20" y="21"/>
                    <a:pt x="20" y="21"/>
                    <a:pt x="20" y="22"/>
                  </a:cubicBezTo>
                  <a:cubicBezTo>
                    <a:pt x="20" y="22"/>
                    <a:pt x="20" y="22"/>
                    <a:pt x="20" y="22"/>
                  </a:cubicBezTo>
                  <a:cubicBezTo>
                    <a:pt x="20" y="21"/>
                    <a:pt x="20" y="21"/>
                    <a:pt x="20" y="21"/>
                  </a:cubicBezTo>
                  <a:cubicBezTo>
                    <a:pt x="20" y="21"/>
                    <a:pt x="20" y="21"/>
                    <a:pt x="20" y="20"/>
                  </a:cubicBezTo>
                  <a:cubicBezTo>
                    <a:pt x="20" y="20"/>
                    <a:pt x="21" y="20"/>
                    <a:pt x="21" y="20"/>
                  </a:cubicBezTo>
                  <a:cubicBezTo>
                    <a:pt x="21" y="19"/>
                    <a:pt x="21" y="19"/>
                    <a:pt x="21" y="19"/>
                  </a:cubicBezTo>
                  <a:cubicBezTo>
                    <a:pt x="30" y="0"/>
                    <a:pt x="30" y="0"/>
                    <a:pt x="30" y="0"/>
                  </a:cubicBezTo>
                  <a:cubicBezTo>
                    <a:pt x="33" y="0"/>
                    <a:pt x="33" y="0"/>
                    <a:pt x="33" y="0"/>
                  </a:cubicBezTo>
                  <a:lnTo>
                    <a:pt x="2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1" name="Freeform 60"/>
            <p:cNvSpPr>
              <a:spLocks noEditPoints="1"/>
            </p:cNvSpPr>
            <p:nvPr/>
          </p:nvSpPr>
          <p:spPr bwMode="auto">
            <a:xfrm>
              <a:off x="2373158" y="2013910"/>
              <a:ext cx="71678"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5 w 22"/>
                <a:gd name="T31" fmla="*/ 3 h 25"/>
                <a:gd name="T32" fmla="*/ 15 w 22"/>
                <a:gd name="T33" fmla="*/ 4 h 25"/>
                <a:gd name="T34" fmla="*/ 15 w 22"/>
                <a:gd name="T35" fmla="*/ 4 h 25"/>
                <a:gd name="T36" fmla="*/ 15 w 22"/>
                <a:gd name="T37" fmla="*/ 5 h 25"/>
                <a:gd name="T38" fmla="*/ 9 w 22"/>
                <a:gd name="T39" fmla="*/ 15 h 25"/>
                <a:gd name="T40" fmla="*/ 17 w 22"/>
                <a:gd name="T41" fmla="*/ 15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5"/>
                    <a:pt x="16" y="4"/>
                    <a:pt x="16" y="4"/>
                  </a:cubicBezTo>
                  <a:cubicBezTo>
                    <a:pt x="16" y="4"/>
                    <a:pt x="16" y="4"/>
                    <a:pt x="16" y="4"/>
                  </a:cubicBezTo>
                  <a:cubicBezTo>
                    <a:pt x="16" y="4"/>
                    <a:pt x="16" y="3"/>
                    <a:pt x="16" y="3"/>
                  </a:cubicBezTo>
                  <a:cubicBezTo>
                    <a:pt x="16" y="3"/>
                    <a:pt x="16" y="3"/>
                    <a:pt x="16" y="3"/>
                  </a:cubicBezTo>
                  <a:cubicBezTo>
                    <a:pt x="16" y="3"/>
                    <a:pt x="16" y="3"/>
                    <a:pt x="16" y="3"/>
                  </a:cubicBezTo>
                  <a:cubicBezTo>
                    <a:pt x="16" y="3"/>
                    <a:pt x="16" y="3"/>
                    <a:pt x="15" y="3"/>
                  </a:cubicBezTo>
                  <a:cubicBezTo>
                    <a:pt x="15" y="3"/>
                    <a:pt x="15" y="4"/>
                    <a:pt x="15" y="4"/>
                  </a:cubicBezTo>
                  <a:cubicBezTo>
                    <a:pt x="15" y="4"/>
                    <a:pt x="15" y="4"/>
                    <a:pt x="15" y="4"/>
                  </a:cubicBezTo>
                  <a:cubicBezTo>
                    <a:pt x="15" y="4"/>
                    <a:pt x="15" y="5"/>
                    <a:pt x="15" y="5"/>
                  </a:cubicBezTo>
                  <a:cubicBezTo>
                    <a:pt x="9" y="15"/>
                    <a:pt x="9" y="15"/>
                    <a:pt x="9" y="15"/>
                  </a:cubicBezTo>
                  <a:cubicBezTo>
                    <a:pt x="17" y="15"/>
                    <a:pt x="17" y="15"/>
                    <a:pt x="17" y="15"/>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422" name="West US"/>
          <p:cNvGrpSpPr/>
          <p:nvPr/>
        </p:nvGrpSpPr>
        <p:grpSpPr>
          <a:xfrm>
            <a:off x="1630092" y="2436736"/>
            <a:ext cx="812305" cy="377545"/>
            <a:chOff x="1064253" y="2336458"/>
            <a:chExt cx="885069" cy="411365"/>
          </a:xfrm>
        </p:grpSpPr>
        <p:sp>
          <p:nvSpPr>
            <p:cNvPr id="423" name="Rectangle 37"/>
            <p:cNvSpPr>
              <a:spLocks noChangeArrowheads="1"/>
            </p:cNvSpPr>
            <p:nvPr/>
          </p:nvSpPr>
          <p:spPr bwMode="auto">
            <a:xfrm>
              <a:off x="1064253" y="2336458"/>
              <a:ext cx="885069" cy="411365"/>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4" name="Freeform 61"/>
            <p:cNvSpPr>
              <a:spLocks/>
            </p:cNvSpPr>
            <p:nvPr/>
          </p:nvSpPr>
          <p:spPr bwMode="auto">
            <a:xfrm>
              <a:off x="1252798" y="2431508"/>
              <a:ext cx="118425" cy="81026"/>
            </a:xfrm>
            <a:custGeom>
              <a:avLst/>
              <a:gdLst>
                <a:gd name="T0" fmla="*/ 36 w 36"/>
                <a:gd name="T1" fmla="*/ 0 h 25"/>
                <a:gd name="T2" fmla="*/ 29 w 36"/>
                <a:gd name="T3" fmla="*/ 25 h 25"/>
                <a:gd name="T4" fmla="*/ 23 w 36"/>
                <a:gd name="T5" fmla="*/ 25 h 25"/>
                <a:gd name="T6" fmla="*/ 18 w 36"/>
                <a:gd name="T7" fmla="*/ 9 h 25"/>
                <a:gd name="T8" fmla="*/ 18 w 36"/>
                <a:gd name="T9" fmla="*/ 6 h 25"/>
                <a:gd name="T10" fmla="*/ 18 w 36"/>
                <a:gd name="T11" fmla="*/ 6 h 25"/>
                <a:gd name="T12" fmla="*/ 18 w 36"/>
                <a:gd name="T13" fmla="*/ 9 h 25"/>
                <a:gd name="T14" fmla="*/ 13 w 36"/>
                <a:gd name="T15" fmla="*/ 25 h 25"/>
                <a:gd name="T16" fmla="*/ 7 w 36"/>
                <a:gd name="T17" fmla="*/ 25 h 25"/>
                <a:gd name="T18" fmla="*/ 0 w 36"/>
                <a:gd name="T19" fmla="*/ 0 h 25"/>
                <a:gd name="T20" fmla="*/ 6 w 36"/>
                <a:gd name="T21" fmla="*/ 0 h 25"/>
                <a:gd name="T22" fmla="*/ 10 w 36"/>
                <a:gd name="T23" fmla="*/ 17 h 25"/>
                <a:gd name="T24" fmla="*/ 10 w 36"/>
                <a:gd name="T25" fmla="*/ 20 h 25"/>
                <a:gd name="T26" fmla="*/ 10 w 36"/>
                <a:gd name="T27" fmla="*/ 20 h 25"/>
                <a:gd name="T28" fmla="*/ 11 w 36"/>
                <a:gd name="T29" fmla="*/ 17 h 25"/>
                <a:gd name="T30" fmla="*/ 15 w 36"/>
                <a:gd name="T31" fmla="*/ 0 h 25"/>
                <a:gd name="T32" fmla="*/ 21 w 36"/>
                <a:gd name="T33" fmla="*/ 0 h 25"/>
                <a:gd name="T34" fmla="*/ 26 w 36"/>
                <a:gd name="T35" fmla="*/ 17 h 25"/>
                <a:gd name="T36" fmla="*/ 26 w 36"/>
                <a:gd name="T37" fmla="*/ 19 h 25"/>
                <a:gd name="T38" fmla="*/ 26 w 36"/>
                <a:gd name="T39" fmla="*/ 19 h 25"/>
                <a:gd name="T40" fmla="*/ 26 w 36"/>
                <a:gd name="T41" fmla="*/ 17 h 25"/>
                <a:gd name="T42" fmla="*/ 30 w 36"/>
                <a:gd name="T43" fmla="*/ 0 h 25"/>
                <a:gd name="T44" fmla="*/ 36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36" y="0"/>
                  </a:moveTo>
                  <a:cubicBezTo>
                    <a:pt x="29" y="25"/>
                    <a:pt x="29" y="25"/>
                    <a:pt x="29" y="25"/>
                  </a:cubicBezTo>
                  <a:cubicBezTo>
                    <a:pt x="23" y="25"/>
                    <a:pt x="23" y="25"/>
                    <a:pt x="23" y="25"/>
                  </a:cubicBezTo>
                  <a:cubicBezTo>
                    <a:pt x="18" y="9"/>
                    <a:pt x="18" y="9"/>
                    <a:pt x="18" y="9"/>
                  </a:cubicBezTo>
                  <a:cubicBezTo>
                    <a:pt x="18" y="8"/>
                    <a:pt x="18" y="7"/>
                    <a:pt x="18" y="6"/>
                  </a:cubicBezTo>
                  <a:cubicBezTo>
                    <a:pt x="18" y="6"/>
                    <a:pt x="18" y="6"/>
                    <a:pt x="18" y="6"/>
                  </a:cubicBezTo>
                  <a:cubicBezTo>
                    <a:pt x="18" y="7"/>
                    <a:pt x="18" y="8"/>
                    <a:pt x="18" y="9"/>
                  </a:cubicBezTo>
                  <a:cubicBezTo>
                    <a:pt x="13" y="25"/>
                    <a:pt x="13" y="25"/>
                    <a:pt x="13" y="25"/>
                  </a:cubicBezTo>
                  <a:cubicBezTo>
                    <a:pt x="7" y="25"/>
                    <a:pt x="7" y="25"/>
                    <a:pt x="7" y="25"/>
                  </a:cubicBezTo>
                  <a:cubicBezTo>
                    <a:pt x="0" y="0"/>
                    <a:pt x="0" y="0"/>
                    <a:pt x="0" y="0"/>
                  </a:cubicBezTo>
                  <a:cubicBezTo>
                    <a:pt x="6" y="0"/>
                    <a:pt x="6" y="0"/>
                    <a:pt x="6" y="0"/>
                  </a:cubicBezTo>
                  <a:cubicBezTo>
                    <a:pt x="10" y="17"/>
                    <a:pt x="10" y="17"/>
                    <a:pt x="10" y="17"/>
                  </a:cubicBezTo>
                  <a:cubicBezTo>
                    <a:pt x="10" y="17"/>
                    <a:pt x="10" y="18"/>
                    <a:pt x="10" y="20"/>
                  </a:cubicBezTo>
                  <a:cubicBezTo>
                    <a:pt x="10" y="20"/>
                    <a:pt x="10" y="20"/>
                    <a:pt x="10" y="20"/>
                  </a:cubicBezTo>
                  <a:cubicBezTo>
                    <a:pt x="10" y="19"/>
                    <a:pt x="10" y="18"/>
                    <a:pt x="11" y="17"/>
                  </a:cubicBezTo>
                  <a:cubicBezTo>
                    <a:pt x="15" y="0"/>
                    <a:pt x="15" y="0"/>
                    <a:pt x="15" y="0"/>
                  </a:cubicBezTo>
                  <a:cubicBezTo>
                    <a:pt x="21" y="0"/>
                    <a:pt x="21" y="0"/>
                    <a:pt x="21" y="0"/>
                  </a:cubicBezTo>
                  <a:cubicBezTo>
                    <a:pt x="26" y="17"/>
                    <a:pt x="26" y="17"/>
                    <a:pt x="26" y="17"/>
                  </a:cubicBezTo>
                  <a:cubicBezTo>
                    <a:pt x="26" y="17"/>
                    <a:pt x="26" y="18"/>
                    <a:pt x="26" y="19"/>
                  </a:cubicBezTo>
                  <a:cubicBezTo>
                    <a:pt x="26" y="19"/>
                    <a:pt x="26" y="19"/>
                    <a:pt x="26" y="19"/>
                  </a:cubicBezTo>
                  <a:cubicBezTo>
                    <a:pt x="26" y="19"/>
                    <a:pt x="26" y="18"/>
                    <a:pt x="26" y="17"/>
                  </a:cubicBezTo>
                  <a:cubicBezTo>
                    <a:pt x="30" y="0"/>
                    <a:pt x="30" y="0"/>
                    <a:pt x="30" y="0"/>
                  </a:cubicBez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5" name="Freeform 62"/>
            <p:cNvSpPr>
              <a:spLocks/>
            </p:cNvSpPr>
            <p:nvPr/>
          </p:nvSpPr>
          <p:spPr bwMode="auto">
            <a:xfrm>
              <a:off x="1380572" y="2431508"/>
              <a:ext cx="49863" cy="81026"/>
            </a:xfrm>
            <a:custGeom>
              <a:avLst/>
              <a:gdLst>
                <a:gd name="T0" fmla="*/ 32 w 32"/>
                <a:gd name="T1" fmla="*/ 52 h 52"/>
                <a:gd name="T2" fmla="*/ 0 w 32"/>
                <a:gd name="T3" fmla="*/ 52 h 52"/>
                <a:gd name="T4" fmla="*/ 0 w 32"/>
                <a:gd name="T5" fmla="*/ 0 h 52"/>
                <a:gd name="T6" fmla="*/ 32 w 32"/>
                <a:gd name="T7" fmla="*/ 0 h 52"/>
                <a:gd name="T8" fmla="*/ 32 w 32"/>
                <a:gd name="T9" fmla="*/ 8 h 52"/>
                <a:gd name="T10" fmla="*/ 13 w 32"/>
                <a:gd name="T11" fmla="*/ 8 h 52"/>
                <a:gd name="T12" fmla="*/ 13 w 32"/>
                <a:gd name="T13" fmla="*/ 21 h 52"/>
                <a:gd name="T14" fmla="*/ 29 w 32"/>
                <a:gd name="T15" fmla="*/ 21 h 52"/>
                <a:gd name="T16" fmla="*/ 29 w 32"/>
                <a:gd name="T17" fmla="*/ 32 h 52"/>
                <a:gd name="T18" fmla="*/ 13 w 32"/>
                <a:gd name="T19" fmla="*/ 32 h 52"/>
                <a:gd name="T20" fmla="*/ 13 w 32"/>
                <a:gd name="T21" fmla="*/ 42 h 52"/>
                <a:gd name="T22" fmla="*/ 32 w 32"/>
                <a:gd name="T23" fmla="*/ 42 h 52"/>
                <a:gd name="T24" fmla="*/ 32 w 3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32" y="52"/>
                  </a:moveTo>
                  <a:lnTo>
                    <a:pt x="0" y="52"/>
                  </a:lnTo>
                  <a:lnTo>
                    <a:pt x="0" y="0"/>
                  </a:lnTo>
                  <a:lnTo>
                    <a:pt x="32" y="0"/>
                  </a:lnTo>
                  <a:lnTo>
                    <a:pt x="32" y="8"/>
                  </a:lnTo>
                  <a:lnTo>
                    <a:pt x="13" y="8"/>
                  </a:lnTo>
                  <a:lnTo>
                    <a:pt x="13" y="21"/>
                  </a:lnTo>
                  <a:lnTo>
                    <a:pt x="29" y="21"/>
                  </a:lnTo>
                  <a:lnTo>
                    <a:pt x="29" y="32"/>
                  </a:lnTo>
                  <a:lnTo>
                    <a:pt x="13" y="32"/>
                  </a:lnTo>
                  <a:lnTo>
                    <a:pt x="13" y="42"/>
                  </a:lnTo>
                  <a:lnTo>
                    <a:pt x="32" y="42"/>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6" name="Freeform 63"/>
            <p:cNvSpPr>
              <a:spLocks/>
            </p:cNvSpPr>
            <p:nvPr/>
          </p:nvSpPr>
          <p:spPr bwMode="auto">
            <a:xfrm>
              <a:off x="1442900" y="2428392"/>
              <a:ext cx="56096" cy="84143"/>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8 h 26"/>
                <a:gd name="T28" fmla="*/ 1 w 17"/>
                <a:gd name="T29" fmla="*/ 5 h 26"/>
                <a:gd name="T30" fmla="*/ 3 w 17"/>
                <a:gd name="T31" fmla="*/ 2 h 26"/>
                <a:gd name="T32" fmla="*/ 6 w 17"/>
                <a:gd name="T33" fmla="*/ 1 h 26"/>
                <a:gd name="T34" fmla="*/ 10 w 17"/>
                <a:gd name="T35" fmla="*/ 0 h 26"/>
                <a:gd name="T36" fmla="*/ 13 w 17"/>
                <a:gd name="T37" fmla="*/ 1 h 26"/>
                <a:gd name="T38" fmla="*/ 16 w 17"/>
                <a:gd name="T39" fmla="*/ 1 h 26"/>
                <a:gd name="T40" fmla="*/ 16 w 17"/>
                <a:gd name="T41" fmla="*/ 7 h 26"/>
                <a:gd name="T42" fmla="*/ 15 w 17"/>
                <a:gd name="T43" fmla="*/ 6 h 26"/>
                <a:gd name="T44" fmla="*/ 13 w 17"/>
                <a:gd name="T45" fmla="*/ 5 h 26"/>
                <a:gd name="T46" fmla="*/ 11 w 17"/>
                <a:gd name="T47" fmla="*/ 5 h 26"/>
                <a:gd name="T48" fmla="*/ 10 w 17"/>
                <a:gd name="T49" fmla="*/ 5 h 26"/>
                <a:gd name="T50" fmla="*/ 8 w 17"/>
                <a:gd name="T51" fmla="*/ 5 h 26"/>
                <a:gd name="T52" fmla="*/ 7 w 17"/>
                <a:gd name="T53" fmla="*/ 6 h 26"/>
                <a:gd name="T54" fmla="*/ 6 w 17"/>
                <a:gd name="T55" fmla="*/ 6 h 26"/>
                <a:gd name="T56" fmla="*/ 6 w 17"/>
                <a:gd name="T57" fmla="*/ 7 h 26"/>
                <a:gd name="T58" fmla="*/ 6 w 17"/>
                <a:gd name="T59" fmla="*/ 9 h 26"/>
                <a:gd name="T60" fmla="*/ 7 w 17"/>
                <a:gd name="T61" fmla="*/ 10 h 26"/>
                <a:gd name="T62" fmla="*/ 9 w 17"/>
                <a:gd name="T63" fmla="*/ 10 h 26"/>
                <a:gd name="T64" fmla="*/ 11 w 17"/>
                <a:gd name="T65" fmla="*/ 11 h 26"/>
                <a:gd name="T66" fmla="*/ 13 w 17"/>
                <a:gd name="T67" fmla="*/ 13 h 26"/>
                <a:gd name="T68" fmla="*/ 15 w 17"/>
                <a:gd name="T69" fmla="*/ 14 h 26"/>
                <a:gd name="T70" fmla="*/ 17 w 17"/>
                <a:gd name="T71" fmla="*/ 16 h 26"/>
                <a:gd name="T72" fmla="*/ 17 w 17"/>
                <a:gd name="T73" fmla="*/ 19 h 26"/>
                <a:gd name="T74" fmla="*/ 16 w 17"/>
                <a:gd name="T75" fmla="*/ 23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4" y="22"/>
                    <a:pt x="6" y="22"/>
                    <a:pt x="7" y="22"/>
                  </a:cubicBezTo>
                  <a:cubicBezTo>
                    <a:pt x="8" y="22"/>
                    <a:pt x="8" y="22"/>
                    <a:pt x="9" y="22"/>
                  </a:cubicBezTo>
                  <a:cubicBezTo>
                    <a:pt x="9" y="22"/>
                    <a:pt x="10" y="22"/>
                    <a:pt x="10" y="21"/>
                  </a:cubicBezTo>
                  <a:cubicBezTo>
                    <a:pt x="10" y="21"/>
                    <a:pt x="11" y="21"/>
                    <a:pt x="11" y="20"/>
                  </a:cubicBezTo>
                  <a:cubicBezTo>
                    <a:pt x="11" y="20"/>
                    <a:pt x="11" y="20"/>
                    <a:pt x="11" y="19"/>
                  </a:cubicBezTo>
                  <a:cubicBezTo>
                    <a:pt x="11" y="19"/>
                    <a:pt x="11" y="19"/>
                    <a:pt x="11" y="18"/>
                  </a:cubicBezTo>
                  <a:cubicBezTo>
                    <a:pt x="10" y="18"/>
                    <a:pt x="10" y="17"/>
                    <a:pt x="10" y="17"/>
                  </a:cubicBezTo>
                  <a:cubicBezTo>
                    <a:pt x="9" y="17"/>
                    <a:pt x="8" y="16"/>
                    <a:pt x="8" y="16"/>
                  </a:cubicBezTo>
                  <a:cubicBezTo>
                    <a:pt x="7" y="16"/>
                    <a:pt x="6" y="16"/>
                    <a:pt x="6" y="15"/>
                  </a:cubicBezTo>
                  <a:cubicBezTo>
                    <a:pt x="4" y="14"/>
                    <a:pt x="2" y="13"/>
                    <a:pt x="1" y="12"/>
                  </a:cubicBezTo>
                  <a:cubicBezTo>
                    <a:pt x="0" y="11"/>
                    <a:pt x="0" y="10"/>
                    <a:pt x="0" y="8"/>
                  </a:cubicBezTo>
                  <a:cubicBezTo>
                    <a:pt x="0" y="7"/>
                    <a:pt x="0" y="5"/>
                    <a:pt x="1" y="5"/>
                  </a:cubicBezTo>
                  <a:cubicBezTo>
                    <a:pt x="1" y="4"/>
                    <a:pt x="2" y="3"/>
                    <a:pt x="3" y="2"/>
                  </a:cubicBezTo>
                  <a:cubicBezTo>
                    <a:pt x="4" y="2"/>
                    <a:pt x="5" y="1"/>
                    <a:pt x="6" y="1"/>
                  </a:cubicBezTo>
                  <a:cubicBezTo>
                    <a:pt x="7" y="1"/>
                    <a:pt x="8" y="0"/>
                    <a:pt x="10" y="0"/>
                  </a:cubicBezTo>
                  <a:cubicBezTo>
                    <a:pt x="11" y="0"/>
                    <a:pt x="12" y="1"/>
                    <a:pt x="13" y="1"/>
                  </a:cubicBezTo>
                  <a:cubicBezTo>
                    <a:pt x="14" y="1"/>
                    <a:pt x="15" y="1"/>
                    <a:pt x="16" y="1"/>
                  </a:cubicBezTo>
                  <a:cubicBezTo>
                    <a:pt x="16" y="7"/>
                    <a:pt x="16" y="7"/>
                    <a:pt x="16" y="7"/>
                  </a:cubicBezTo>
                  <a:cubicBezTo>
                    <a:pt x="16" y="6"/>
                    <a:pt x="15" y="6"/>
                    <a:pt x="15" y="6"/>
                  </a:cubicBezTo>
                  <a:cubicBezTo>
                    <a:pt x="14" y="6"/>
                    <a:pt x="14" y="5"/>
                    <a:pt x="13" y="5"/>
                  </a:cubicBezTo>
                  <a:cubicBezTo>
                    <a:pt x="13" y="5"/>
                    <a:pt x="12" y="5"/>
                    <a:pt x="11" y="5"/>
                  </a:cubicBezTo>
                  <a:cubicBezTo>
                    <a:pt x="11" y="5"/>
                    <a:pt x="10" y="5"/>
                    <a:pt x="10" y="5"/>
                  </a:cubicBezTo>
                  <a:cubicBezTo>
                    <a:pt x="9" y="5"/>
                    <a:pt x="9" y="5"/>
                    <a:pt x="8" y="5"/>
                  </a:cubicBezTo>
                  <a:cubicBezTo>
                    <a:pt x="8" y="5"/>
                    <a:pt x="7" y="5"/>
                    <a:pt x="7" y="6"/>
                  </a:cubicBezTo>
                  <a:cubicBezTo>
                    <a:pt x="7" y="6"/>
                    <a:pt x="6" y="6"/>
                    <a:pt x="6" y="6"/>
                  </a:cubicBezTo>
                  <a:cubicBezTo>
                    <a:pt x="6" y="7"/>
                    <a:pt x="6" y="7"/>
                    <a:pt x="6" y="7"/>
                  </a:cubicBezTo>
                  <a:cubicBezTo>
                    <a:pt x="6" y="8"/>
                    <a:pt x="6" y="8"/>
                    <a:pt x="6" y="9"/>
                  </a:cubicBezTo>
                  <a:cubicBezTo>
                    <a:pt x="6" y="9"/>
                    <a:pt x="7" y="9"/>
                    <a:pt x="7" y="10"/>
                  </a:cubicBezTo>
                  <a:cubicBezTo>
                    <a:pt x="7" y="10"/>
                    <a:pt x="8" y="10"/>
                    <a:pt x="9" y="10"/>
                  </a:cubicBezTo>
                  <a:cubicBezTo>
                    <a:pt x="9" y="11"/>
                    <a:pt x="10" y="11"/>
                    <a:pt x="11" y="11"/>
                  </a:cubicBezTo>
                  <a:cubicBezTo>
                    <a:pt x="12" y="12"/>
                    <a:pt x="12" y="12"/>
                    <a:pt x="13" y="13"/>
                  </a:cubicBezTo>
                  <a:cubicBezTo>
                    <a:pt x="14" y="13"/>
                    <a:pt x="15" y="14"/>
                    <a:pt x="15" y="14"/>
                  </a:cubicBezTo>
                  <a:cubicBezTo>
                    <a:pt x="16" y="15"/>
                    <a:pt x="16" y="16"/>
                    <a:pt x="17" y="16"/>
                  </a:cubicBezTo>
                  <a:cubicBezTo>
                    <a:pt x="17" y="17"/>
                    <a:pt x="17" y="18"/>
                    <a:pt x="17" y="19"/>
                  </a:cubicBezTo>
                  <a:cubicBezTo>
                    <a:pt x="17" y="20"/>
                    <a:pt x="17" y="22"/>
                    <a:pt x="16" y="23"/>
                  </a:cubicBezTo>
                  <a:cubicBezTo>
                    <a:pt x="16" y="23"/>
                    <a:pt x="15" y="24"/>
                    <a:pt x="14" y="25"/>
                  </a:cubicBezTo>
                  <a:cubicBezTo>
                    <a:pt x="13" y="25"/>
                    <a:pt x="12" y="26"/>
                    <a:pt x="11" y="26"/>
                  </a:cubicBezTo>
                  <a:cubicBezTo>
                    <a:pt x="10" y="26"/>
                    <a:pt x="8" y="26"/>
                    <a:pt x="7" y="26"/>
                  </a:cubicBezTo>
                  <a:cubicBezTo>
                    <a:pt x="6" y="26"/>
                    <a:pt x="4" y="26"/>
                    <a:pt x="3" y="26"/>
                  </a:cubicBezTo>
                  <a:cubicBezTo>
                    <a:pt x="2" y="26"/>
                    <a:pt x="1" y="26"/>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7" name="Freeform 64"/>
            <p:cNvSpPr>
              <a:spLocks/>
            </p:cNvSpPr>
            <p:nvPr/>
          </p:nvSpPr>
          <p:spPr bwMode="auto">
            <a:xfrm>
              <a:off x="1505229" y="2431508"/>
              <a:ext cx="65445" cy="81026"/>
            </a:xfrm>
            <a:custGeom>
              <a:avLst/>
              <a:gdLst>
                <a:gd name="T0" fmla="*/ 42 w 42"/>
                <a:gd name="T1" fmla="*/ 8 h 52"/>
                <a:gd name="T2" fmla="*/ 27 w 42"/>
                <a:gd name="T3" fmla="*/ 8 h 52"/>
                <a:gd name="T4" fmla="*/ 27 w 42"/>
                <a:gd name="T5" fmla="*/ 52 h 52"/>
                <a:gd name="T6" fmla="*/ 17 w 42"/>
                <a:gd name="T7" fmla="*/ 52 h 52"/>
                <a:gd name="T8" fmla="*/ 17 w 42"/>
                <a:gd name="T9" fmla="*/ 8 h 52"/>
                <a:gd name="T10" fmla="*/ 0 w 42"/>
                <a:gd name="T11" fmla="*/ 8 h 52"/>
                <a:gd name="T12" fmla="*/ 0 w 42"/>
                <a:gd name="T13" fmla="*/ 0 h 52"/>
                <a:gd name="T14" fmla="*/ 42 w 42"/>
                <a:gd name="T15" fmla="*/ 0 h 52"/>
                <a:gd name="T16" fmla="*/ 42 w 42"/>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8"/>
                  </a:moveTo>
                  <a:lnTo>
                    <a:pt x="27" y="8"/>
                  </a:lnTo>
                  <a:lnTo>
                    <a:pt x="27" y="52"/>
                  </a:lnTo>
                  <a:lnTo>
                    <a:pt x="17" y="52"/>
                  </a:lnTo>
                  <a:lnTo>
                    <a:pt x="17" y="8"/>
                  </a:lnTo>
                  <a:lnTo>
                    <a:pt x="0" y="8"/>
                  </a:lnTo>
                  <a:lnTo>
                    <a:pt x="0" y="0"/>
                  </a:lnTo>
                  <a:lnTo>
                    <a:pt x="42" y="0"/>
                  </a:lnTo>
                  <a:lnTo>
                    <a:pt x="4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8" name="Freeform 65"/>
            <p:cNvSpPr>
              <a:spLocks/>
            </p:cNvSpPr>
            <p:nvPr/>
          </p:nvSpPr>
          <p:spPr bwMode="auto">
            <a:xfrm>
              <a:off x="1618979" y="2431508"/>
              <a:ext cx="65445" cy="81026"/>
            </a:xfrm>
            <a:custGeom>
              <a:avLst/>
              <a:gdLst>
                <a:gd name="T0" fmla="*/ 20 w 20"/>
                <a:gd name="T1" fmla="*/ 14 h 25"/>
                <a:gd name="T2" fmla="*/ 10 w 20"/>
                <a:gd name="T3" fmla="*/ 25 h 25"/>
                <a:gd name="T4" fmla="*/ 0 w 20"/>
                <a:gd name="T5" fmla="*/ 14 h 25"/>
                <a:gd name="T6" fmla="*/ 0 w 20"/>
                <a:gd name="T7" fmla="*/ 0 h 25"/>
                <a:gd name="T8" fmla="*/ 5 w 20"/>
                <a:gd name="T9" fmla="*/ 0 h 25"/>
                <a:gd name="T10" fmla="*/ 5 w 20"/>
                <a:gd name="T11" fmla="*/ 14 h 25"/>
                <a:gd name="T12" fmla="*/ 10 w 20"/>
                <a:gd name="T13" fmla="*/ 21 h 25"/>
                <a:gd name="T14" fmla="*/ 15 w 20"/>
                <a:gd name="T15" fmla="*/ 15 h 25"/>
                <a:gd name="T16" fmla="*/ 15 w 20"/>
                <a:gd name="T17" fmla="*/ 0 h 25"/>
                <a:gd name="T18" fmla="*/ 20 w 20"/>
                <a:gd name="T19" fmla="*/ 0 h 25"/>
                <a:gd name="T20" fmla="*/ 20 w 20"/>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14"/>
                  </a:moveTo>
                  <a:cubicBezTo>
                    <a:pt x="20" y="22"/>
                    <a:pt x="17" y="25"/>
                    <a:pt x="10" y="25"/>
                  </a:cubicBezTo>
                  <a:cubicBezTo>
                    <a:pt x="3" y="25"/>
                    <a:pt x="0" y="22"/>
                    <a:pt x="0" y="14"/>
                  </a:cubicBezTo>
                  <a:cubicBezTo>
                    <a:pt x="0" y="0"/>
                    <a:pt x="0" y="0"/>
                    <a:pt x="0" y="0"/>
                  </a:cubicBezTo>
                  <a:cubicBezTo>
                    <a:pt x="5" y="0"/>
                    <a:pt x="5" y="0"/>
                    <a:pt x="5" y="0"/>
                  </a:cubicBezTo>
                  <a:cubicBezTo>
                    <a:pt x="5" y="14"/>
                    <a:pt x="5" y="14"/>
                    <a:pt x="5" y="14"/>
                  </a:cubicBezTo>
                  <a:cubicBezTo>
                    <a:pt x="5" y="19"/>
                    <a:pt x="7" y="21"/>
                    <a:pt x="10" y="21"/>
                  </a:cubicBezTo>
                  <a:cubicBezTo>
                    <a:pt x="13" y="21"/>
                    <a:pt x="15" y="19"/>
                    <a:pt x="15" y="15"/>
                  </a:cubicBezTo>
                  <a:cubicBezTo>
                    <a:pt x="15" y="0"/>
                    <a:pt x="15" y="0"/>
                    <a:pt x="15" y="0"/>
                  </a:cubicBezTo>
                  <a:cubicBezTo>
                    <a:pt x="20" y="0"/>
                    <a:pt x="20" y="0"/>
                    <a:pt x="20" y="0"/>
                  </a:cubicBezTo>
                  <a:lnTo>
                    <a:pt x="2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29" name="Freeform 66"/>
            <p:cNvSpPr>
              <a:spLocks/>
            </p:cNvSpPr>
            <p:nvPr/>
          </p:nvSpPr>
          <p:spPr bwMode="auto">
            <a:xfrm>
              <a:off x="1701565" y="2428392"/>
              <a:ext cx="54538" cy="84143"/>
            </a:xfrm>
            <a:custGeom>
              <a:avLst/>
              <a:gdLst>
                <a:gd name="T0" fmla="*/ 0 w 17"/>
                <a:gd name="T1" fmla="*/ 25 h 26"/>
                <a:gd name="T2" fmla="*/ 0 w 17"/>
                <a:gd name="T3" fmla="*/ 19 h 26"/>
                <a:gd name="T4" fmla="*/ 4 w 17"/>
                <a:gd name="T5" fmla="*/ 21 h 26"/>
                <a:gd name="T6" fmla="*/ 7 w 17"/>
                <a:gd name="T7" fmla="*/ 22 h 26"/>
                <a:gd name="T8" fmla="*/ 9 w 17"/>
                <a:gd name="T9" fmla="*/ 22 h 26"/>
                <a:gd name="T10" fmla="*/ 10 w 17"/>
                <a:gd name="T11" fmla="*/ 21 h 26"/>
                <a:gd name="T12" fmla="*/ 11 w 17"/>
                <a:gd name="T13" fmla="*/ 20 h 26"/>
                <a:gd name="T14" fmla="*/ 12 w 17"/>
                <a:gd name="T15" fmla="*/ 19 h 26"/>
                <a:gd name="T16" fmla="*/ 11 w 17"/>
                <a:gd name="T17" fmla="*/ 18 h 26"/>
                <a:gd name="T18" fmla="*/ 10 w 17"/>
                <a:gd name="T19" fmla="*/ 17 h 26"/>
                <a:gd name="T20" fmla="*/ 8 w 17"/>
                <a:gd name="T21" fmla="*/ 16 h 26"/>
                <a:gd name="T22" fmla="*/ 6 w 17"/>
                <a:gd name="T23" fmla="*/ 15 h 26"/>
                <a:gd name="T24" fmla="*/ 2 w 17"/>
                <a:gd name="T25" fmla="*/ 12 h 26"/>
                <a:gd name="T26" fmla="*/ 0 w 17"/>
                <a:gd name="T27" fmla="*/ 8 h 26"/>
                <a:gd name="T28" fmla="*/ 1 w 17"/>
                <a:gd name="T29" fmla="*/ 5 h 26"/>
                <a:gd name="T30" fmla="*/ 3 w 17"/>
                <a:gd name="T31" fmla="*/ 2 h 26"/>
                <a:gd name="T32" fmla="*/ 6 w 17"/>
                <a:gd name="T33" fmla="*/ 1 h 26"/>
                <a:gd name="T34" fmla="*/ 10 w 17"/>
                <a:gd name="T35" fmla="*/ 0 h 26"/>
                <a:gd name="T36" fmla="*/ 14 w 17"/>
                <a:gd name="T37" fmla="*/ 1 h 26"/>
                <a:gd name="T38" fmla="*/ 16 w 17"/>
                <a:gd name="T39" fmla="*/ 1 h 26"/>
                <a:gd name="T40" fmla="*/ 16 w 17"/>
                <a:gd name="T41" fmla="*/ 7 h 26"/>
                <a:gd name="T42" fmla="*/ 15 w 17"/>
                <a:gd name="T43" fmla="*/ 6 h 26"/>
                <a:gd name="T44" fmla="*/ 13 w 17"/>
                <a:gd name="T45" fmla="*/ 5 h 26"/>
                <a:gd name="T46" fmla="*/ 12 w 17"/>
                <a:gd name="T47" fmla="*/ 5 h 26"/>
                <a:gd name="T48" fmla="*/ 10 w 17"/>
                <a:gd name="T49" fmla="*/ 5 h 26"/>
                <a:gd name="T50" fmla="*/ 9 w 17"/>
                <a:gd name="T51" fmla="*/ 5 h 26"/>
                <a:gd name="T52" fmla="*/ 7 w 17"/>
                <a:gd name="T53" fmla="*/ 6 h 26"/>
                <a:gd name="T54" fmla="*/ 6 w 17"/>
                <a:gd name="T55" fmla="*/ 6 h 26"/>
                <a:gd name="T56" fmla="*/ 6 w 17"/>
                <a:gd name="T57" fmla="*/ 7 h 26"/>
                <a:gd name="T58" fmla="*/ 7 w 17"/>
                <a:gd name="T59" fmla="*/ 9 h 26"/>
                <a:gd name="T60" fmla="*/ 7 w 17"/>
                <a:gd name="T61" fmla="*/ 10 h 26"/>
                <a:gd name="T62" fmla="*/ 9 w 17"/>
                <a:gd name="T63" fmla="*/ 10 h 26"/>
                <a:gd name="T64" fmla="*/ 11 w 17"/>
                <a:gd name="T65" fmla="*/ 11 h 26"/>
                <a:gd name="T66" fmla="*/ 14 w 17"/>
                <a:gd name="T67" fmla="*/ 13 h 26"/>
                <a:gd name="T68" fmla="*/ 16 w 17"/>
                <a:gd name="T69" fmla="*/ 14 h 26"/>
                <a:gd name="T70" fmla="*/ 17 w 17"/>
                <a:gd name="T71" fmla="*/ 16 h 26"/>
                <a:gd name="T72" fmla="*/ 17 w 17"/>
                <a:gd name="T73" fmla="*/ 19 h 26"/>
                <a:gd name="T74" fmla="*/ 17 w 17"/>
                <a:gd name="T75" fmla="*/ 23 h 26"/>
                <a:gd name="T76" fmla="*/ 15 w 17"/>
                <a:gd name="T77" fmla="*/ 25 h 26"/>
                <a:gd name="T78" fmla="*/ 11 w 17"/>
                <a:gd name="T79" fmla="*/ 26 h 26"/>
                <a:gd name="T80" fmla="*/ 7 w 17"/>
                <a:gd name="T81" fmla="*/ 26 h 26"/>
                <a:gd name="T82" fmla="*/ 4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4" y="21"/>
                  </a:cubicBezTo>
                  <a:cubicBezTo>
                    <a:pt x="5" y="22"/>
                    <a:pt x="6" y="22"/>
                    <a:pt x="7" y="22"/>
                  </a:cubicBezTo>
                  <a:cubicBezTo>
                    <a:pt x="8" y="22"/>
                    <a:pt x="9" y="22"/>
                    <a:pt x="9" y="22"/>
                  </a:cubicBezTo>
                  <a:cubicBezTo>
                    <a:pt x="10" y="22"/>
                    <a:pt x="10" y="22"/>
                    <a:pt x="10" y="21"/>
                  </a:cubicBezTo>
                  <a:cubicBezTo>
                    <a:pt x="11" y="21"/>
                    <a:pt x="11" y="21"/>
                    <a:pt x="11" y="20"/>
                  </a:cubicBezTo>
                  <a:cubicBezTo>
                    <a:pt x="11" y="20"/>
                    <a:pt x="12" y="20"/>
                    <a:pt x="12" y="19"/>
                  </a:cubicBezTo>
                  <a:cubicBezTo>
                    <a:pt x="12" y="19"/>
                    <a:pt x="11" y="19"/>
                    <a:pt x="11" y="18"/>
                  </a:cubicBezTo>
                  <a:cubicBezTo>
                    <a:pt x="11" y="18"/>
                    <a:pt x="10" y="17"/>
                    <a:pt x="10" y="17"/>
                  </a:cubicBezTo>
                  <a:cubicBezTo>
                    <a:pt x="9" y="17"/>
                    <a:pt x="9" y="16"/>
                    <a:pt x="8" y="16"/>
                  </a:cubicBezTo>
                  <a:cubicBezTo>
                    <a:pt x="8" y="16"/>
                    <a:pt x="7" y="16"/>
                    <a:pt x="6" y="15"/>
                  </a:cubicBezTo>
                  <a:cubicBezTo>
                    <a:pt x="4" y="14"/>
                    <a:pt x="3" y="13"/>
                    <a:pt x="2" y="12"/>
                  </a:cubicBezTo>
                  <a:cubicBezTo>
                    <a:pt x="1" y="11"/>
                    <a:pt x="0" y="10"/>
                    <a:pt x="0" y="8"/>
                  </a:cubicBezTo>
                  <a:cubicBezTo>
                    <a:pt x="0" y="7"/>
                    <a:pt x="0" y="5"/>
                    <a:pt x="1" y="5"/>
                  </a:cubicBezTo>
                  <a:cubicBezTo>
                    <a:pt x="2" y="4"/>
                    <a:pt x="2" y="3"/>
                    <a:pt x="3" y="2"/>
                  </a:cubicBezTo>
                  <a:cubicBezTo>
                    <a:pt x="4" y="2"/>
                    <a:pt x="5" y="1"/>
                    <a:pt x="6" y="1"/>
                  </a:cubicBezTo>
                  <a:cubicBezTo>
                    <a:pt x="7" y="1"/>
                    <a:pt x="9" y="0"/>
                    <a:pt x="10" y="0"/>
                  </a:cubicBezTo>
                  <a:cubicBezTo>
                    <a:pt x="11" y="0"/>
                    <a:pt x="13" y="1"/>
                    <a:pt x="14" y="1"/>
                  </a:cubicBezTo>
                  <a:cubicBezTo>
                    <a:pt x="15" y="1"/>
                    <a:pt x="16" y="1"/>
                    <a:pt x="16" y="1"/>
                  </a:cubicBezTo>
                  <a:cubicBezTo>
                    <a:pt x="16" y="7"/>
                    <a:pt x="16" y="7"/>
                    <a:pt x="16" y="7"/>
                  </a:cubicBezTo>
                  <a:cubicBezTo>
                    <a:pt x="16" y="6"/>
                    <a:pt x="16" y="6"/>
                    <a:pt x="15" y="6"/>
                  </a:cubicBezTo>
                  <a:cubicBezTo>
                    <a:pt x="15" y="6"/>
                    <a:pt x="14" y="5"/>
                    <a:pt x="13" y="5"/>
                  </a:cubicBezTo>
                  <a:cubicBezTo>
                    <a:pt x="13" y="5"/>
                    <a:pt x="12" y="5"/>
                    <a:pt x="12" y="5"/>
                  </a:cubicBezTo>
                  <a:cubicBezTo>
                    <a:pt x="11" y="5"/>
                    <a:pt x="11" y="5"/>
                    <a:pt x="10" y="5"/>
                  </a:cubicBezTo>
                  <a:cubicBezTo>
                    <a:pt x="10" y="5"/>
                    <a:pt x="9" y="5"/>
                    <a:pt x="9" y="5"/>
                  </a:cubicBezTo>
                  <a:cubicBezTo>
                    <a:pt x="8" y="5"/>
                    <a:pt x="8" y="5"/>
                    <a:pt x="7" y="6"/>
                  </a:cubicBezTo>
                  <a:cubicBezTo>
                    <a:pt x="7" y="6"/>
                    <a:pt x="7" y="6"/>
                    <a:pt x="6" y="6"/>
                  </a:cubicBezTo>
                  <a:cubicBezTo>
                    <a:pt x="6" y="7"/>
                    <a:pt x="6" y="7"/>
                    <a:pt x="6" y="7"/>
                  </a:cubicBezTo>
                  <a:cubicBezTo>
                    <a:pt x="6" y="8"/>
                    <a:pt x="6" y="8"/>
                    <a:pt x="7" y="9"/>
                  </a:cubicBezTo>
                  <a:cubicBezTo>
                    <a:pt x="7" y="9"/>
                    <a:pt x="7" y="9"/>
                    <a:pt x="7" y="10"/>
                  </a:cubicBezTo>
                  <a:cubicBezTo>
                    <a:pt x="8" y="10"/>
                    <a:pt x="8" y="10"/>
                    <a:pt x="9" y="10"/>
                  </a:cubicBezTo>
                  <a:cubicBezTo>
                    <a:pt x="10" y="11"/>
                    <a:pt x="10" y="11"/>
                    <a:pt x="11" y="11"/>
                  </a:cubicBezTo>
                  <a:cubicBezTo>
                    <a:pt x="12" y="12"/>
                    <a:pt x="13" y="12"/>
                    <a:pt x="14" y="13"/>
                  </a:cubicBezTo>
                  <a:cubicBezTo>
                    <a:pt x="14" y="13"/>
                    <a:pt x="15" y="14"/>
                    <a:pt x="16" y="14"/>
                  </a:cubicBezTo>
                  <a:cubicBezTo>
                    <a:pt x="16" y="15"/>
                    <a:pt x="17" y="16"/>
                    <a:pt x="17" y="16"/>
                  </a:cubicBezTo>
                  <a:cubicBezTo>
                    <a:pt x="17" y="17"/>
                    <a:pt x="17" y="18"/>
                    <a:pt x="17" y="19"/>
                  </a:cubicBezTo>
                  <a:cubicBezTo>
                    <a:pt x="17" y="20"/>
                    <a:pt x="17" y="22"/>
                    <a:pt x="17" y="23"/>
                  </a:cubicBezTo>
                  <a:cubicBezTo>
                    <a:pt x="16" y="23"/>
                    <a:pt x="15" y="24"/>
                    <a:pt x="15" y="25"/>
                  </a:cubicBezTo>
                  <a:cubicBezTo>
                    <a:pt x="14" y="25"/>
                    <a:pt x="13" y="26"/>
                    <a:pt x="11" y="26"/>
                  </a:cubicBezTo>
                  <a:cubicBezTo>
                    <a:pt x="10" y="26"/>
                    <a:pt x="9" y="26"/>
                    <a:pt x="7" y="26"/>
                  </a:cubicBezTo>
                  <a:cubicBezTo>
                    <a:pt x="6" y="26"/>
                    <a:pt x="5" y="26"/>
                    <a:pt x="4" y="26"/>
                  </a:cubicBezTo>
                  <a:cubicBezTo>
                    <a:pt x="2" y="26"/>
                    <a:pt x="1" y="26"/>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0" name="Freeform 67"/>
            <p:cNvSpPr>
              <a:spLocks/>
            </p:cNvSpPr>
            <p:nvPr/>
          </p:nvSpPr>
          <p:spPr bwMode="auto">
            <a:xfrm>
              <a:off x="1184236" y="2571746"/>
              <a:ext cx="71678" cy="85701"/>
            </a:xfrm>
            <a:custGeom>
              <a:avLst/>
              <a:gdLst>
                <a:gd name="T0" fmla="*/ 21 w 22"/>
                <a:gd name="T1" fmla="*/ 4 h 26"/>
                <a:gd name="T2" fmla="*/ 20 w 22"/>
                <a:gd name="T3" fmla="*/ 4 h 26"/>
                <a:gd name="T4" fmla="*/ 18 w 22"/>
                <a:gd name="T5" fmla="*/ 3 h 26"/>
                <a:gd name="T6" fmla="*/ 17 w 22"/>
                <a:gd name="T7" fmla="*/ 2 h 26"/>
                <a:gd name="T8" fmla="*/ 15 w 22"/>
                <a:gd name="T9" fmla="*/ 2 h 26"/>
                <a:gd name="T10" fmla="*/ 10 w 22"/>
                <a:gd name="T11" fmla="*/ 3 h 26"/>
                <a:gd name="T12" fmla="*/ 6 w 22"/>
                <a:gd name="T13" fmla="*/ 6 h 26"/>
                <a:gd name="T14" fmla="*/ 4 w 22"/>
                <a:gd name="T15" fmla="*/ 10 h 26"/>
                <a:gd name="T16" fmla="*/ 3 w 22"/>
                <a:gd name="T17" fmla="*/ 14 h 26"/>
                <a:gd name="T18" fmla="*/ 4 w 22"/>
                <a:gd name="T19" fmla="*/ 18 h 26"/>
                <a:gd name="T20" fmla="*/ 6 w 22"/>
                <a:gd name="T21" fmla="*/ 21 h 26"/>
                <a:gd name="T22" fmla="*/ 8 w 22"/>
                <a:gd name="T23" fmla="*/ 22 h 26"/>
                <a:gd name="T24" fmla="*/ 11 w 22"/>
                <a:gd name="T25" fmla="*/ 23 h 26"/>
                <a:gd name="T26" fmla="*/ 14 w 22"/>
                <a:gd name="T27" fmla="*/ 23 h 26"/>
                <a:gd name="T28" fmla="*/ 15 w 22"/>
                <a:gd name="T29" fmla="*/ 23 h 26"/>
                <a:gd name="T30" fmla="*/ 17 w 22"/>
                <a:gd name="T31" fmla="*/ 22 h 26"/>
                <a:gd name="T32" fmla="*/ 18 w 22"/>
                <a:gd name="T33" fmla="*/ 21 h 26"/>
                <a:gd name="T34" fmla="*/ 17 w 22"/>
                <a:gd name="T35" fmla="*/ 24 h 26"/>
                <a:gd name="T36" fmla="*/ 14 w 22"/>
                <a:gd name="T37" fmla="*/ 25 h 26"/>
                <a:gd name="T38" fmla="*/ 11 w 22"/>
                <a:gd name="T39" fmla="*/ 26 h 26"/>
                <a:gd name="T40" fmla="*/ 6 w 22"/>
                <a:gd name="T41" fmla="*/ 25 h 26"/>
                <a:gd name="T42" fmla="*/ 3 w 22"/>
                <a:gd name="T43" fmla="*/ 23 h 26"/>
                <a:gd name="T44" fmla="*/ 1 w 22"/>
                <a:gd name="T45" fmla="*/ 19 h 26"/>
                <a:gd name="T46" fmla="*/ 0 w 22"/>
                <a:gd name="T47" fmla="*/ 15 h 26"/>
                <a:gd name="T48" fmla="*/ 1 w 22"/>
                <a:gd name="T49" fmla="*/ 9 h 26"/>
                <a:gd name="T50" fmla="*/ 4 w 22"/>
                <a:gd name="T51" fmla="*/ 4 h 26"/>
                <a:gd name="T52" fmla="*/ 9 w 22"/>
                <a:gd name="T53" fmla="*/ 1 h 26"/>
                <a:gd name="T54" fmla="*/ 15 w 22"/>
                <a:gd name="T55" fmla="*/ 0 h 26"/>
                <a:gd name="T56" fmla="*/ 19 w 22"/>
                <a:gd name="T57" fmla="*/ 0 h 26"/>
                <a:gd name="T58" fmla="*/ 22 w 22"/>
                <a:gd name="T59" fmla="*/ 1 h 26"/>
                <a:gd name="T60" fmla="*/ 21 w 22"/>
                <a:gd name="T6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26">
                  <a:moveTo>
                    <a:pt x="21" y="4"/>
                  </a:moveTo>
                  <a:cubicBezTo>
                    <a:pt x="21" y="4"/>
                    <a:pt x="20" y="4"/>
                    <a:pt x="20" y="4"/>
                  </a:cubicBezTo>
                  <a:cubicBezTo>
                    <a:pt x="19" y="3"/>
                    <a:pt x="19" y="3"/>
                    <a:pt x="18" y="3"/>
                  </a:cubicBezTo>
                  <a:cubicBezTo>
                    <a:pt x="18" y="3"/>
                    <a:pt x="17" y="3"/>
                    <a:pt x="17" y="2"/>
                  </a:cubicBezTo>
                  <a:cubicBezTo>
                    <a:pt x="16" y="2"/>
                    <a:pt x="15" y="2"/>
                    <a:pt x="15" y="2"/>
                  </a:cubicBezTo>
                  <a:cubicBezTo>
                    <a:pt x="13" y="2"/>
                    <a:pt x="11" y="3"/>
                    <a:pt x="10" y="3"/>
                  </a:cubicBezTo>
                  <a:cubicBezTo>
                    <a:pt x="9" y="4"/>
                    <a:pt x="7" y="5"/>
                    <a:pt x="6" y="6"/>
                  </a:cubicBezTo>
                  <a:cubicBezTo>
                    <a:pt x="5" y="7"/>
                    <a:pt x="5" y="8"/>
                    <a:pt x="4" y="10"/>
                  </a:cubicBezTo>
                  <a:cubicBezTo>
                    <a:pt x="4" y="11"/>
                    <a:pt x="3" y="13"/>
                    <a:pt x="3" y="14"/>
                  </a:cubicBezTo>
                  <a:cubicBezTo>
                    <a:pt x="3" y="16"/>
                    <a:pt x="4" y="17"/>
                    <a:pt x="4" y="18"/>
                  </a:cubicBezTo>
                  <a:cubicBezTo>
                    <a:pt x="4" y="19"/>
                    <a:pt x="5" y="20"/>
                    <a:pt x="6" y="21"/>
                  </a:cubicBezTo>
                  <a:cubicBezTo>
                    <a:pt x="6" y="22"/>
                    <a:pt x="7" y="22"/>
                    <a:pt x="8" y="22"/>
                  </a:cubicBezTo>
                  <a:cubicBezTo>
                    <a:pt x="9" y="23"/>
                    <a:pt x="10" y="23"/>
                    <a:pt x="11" y="23"/>
                  </a:cubicBezTo>
                  <a:cubicBezTo>
                    <a:pt x="12" y="23"/>
                    <a:pt x="13" y="23"/>
                    <a:pt x="14" y="23"/>
                  </a:cubicBezTo>
                  <a:cubicBezTo>
                    <a:pt x="14" y="23"/>
                    <a:pt x="15" y="23"/>
                    <a:pt x="15" y="23"/>
                  </a:cubicBezTo>
                  <a:cubicBezTo>
                    <a:pt x="16" y="22"/>
                    <a:pt x="16" y="22"/>
                    <a:pt x="17" y="22"/>
                  </a:cubicBezTo>
                  <a:cubicBezTo>
                    <a:pt x="17" y="22"/>
                    <a:pt x="18" y="22"/>
                    <a:pt x="18" y="21"/>
                  </a:cubicBezTo>
                  <a:cubicBezTo>
                    <a:pt x="17" y="24"/>
                    <a:pt x="17" y="24"/>
                    <a:pt x="17" y="24"/>
                  </a:cubicBezTo>
                  <a:cubicBezTo>
                    <a:pt x="17" y="25"/>
                    <a:pt x="16" y="25"/>
                    <a:pt x="14" y="25"/>
                  </a:cubicBezTo>
                  <a:cubicBezTo>
                    <a:pt x="13" y="26"/>
                    <a:pt x="12" y="26"/>
                    <a:pt x="11" y="26"/>
                  </a:cubicBezTo>
                  <a:cubicBezTo>
                    <a:pt x="9" y="26"/>
                    <a:pt x="8" y="25"/>
                    <a:pt x="6" y="25"/>
                  </a:cubicBezTo>
                  <a:cubicBezTo>
                    <a:pt x="5" y="24"/>
                    <a:pt x="4" y="24"/>
                    <a:pt x="3" y="23"/>
                  </a:cubicBezTo>
                  <a:cubicBezTo>
                    <a:pt x="2" y="22"/>
                    <a:pt x="1" y="21"/>
                    <a:pt x="1" y="19"/>
                  </a:cubicBezTo>
                  <a:cubicBezTo>
                    <a:pt x="0" y="18"/>
                    <a:pt x="0" y="16"/>
                    <a:pt x="0" y="15"/>
                  </a:cubicBezTo>
                  <a:cubicBezTo>
                    <a:pt x="0" y="12"/>
                    <a:pt x="1" y="10"/>
                    <a:pt x="1" y="9"/>
                  </a:cubicBezTo>
                  <a:cubicBezTo>
                    <a:pt x="2" y="7"/>
                    <a:pt x="3" y="5"/>
                    <a:pt x="4" y="4"/>
                  </a:cubicBezTo>
                  <a:cubicBezTo>
                    <a:pt x="6" y="3"/>
                    <a:pt x="7" y="1"/>
                    <a:pt x="9" y="1"/>
                  </a:cubicBezTo>
                  <a:cubicBezTo>
                    <a:pt x="11" y="0"/>
                    <a:pt x="13" y="0"/>
                    <a:pt x="15" y="0"/>
                  </a:cubicBezTo>
                  <a:cubicBezTo>
                    <a:pt x="16" y="0"/>
                    <a:pt x="18" y="0"/>
                    <a:pt x="19" y="0"/>
                  </a:cubicBezTo>
                  <a:cubicBezTo>
                    <a:pt x="20" y="0"/>
                    <a:pt x="21" y="1"/>
                    <a:pt x="22" y="1"/>
                  </a:cubicBezTo>
                  <a:lnTo>
                    <a:pt x="2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1" name="Freeform 68"/>
            <p:cNvSpPr>
              <a:spLocks noEditPoints="1"/>
            </p:cNvSpPr>
            <p:nvPr/>
          </p:nvSpPr>
          <p:spPr bwMode="auto">
            <a:xfrm>
              <a:off x="1249681" y="2571746"/>
              <a:ext cx="71678" cy="82585"/>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5 w 22"/>
                <a:gd name="T31" fmla="*/ 3 h 25"/>
                <a:gd name="T32" fmla="*/ 15 w 22"/>
                <a:gd name="T33" fmla="*/ 4 h 25"/>
                <a:gd name="T34" fmla="*/ 15 w 22"/>
                <a:gd name="T35" fmla="*/ 4 h 25"/>
                <a:gd name="T36" fmla="*/ 15 w 22"/>
                <a:gd name="T37" fmla="*/ 5 h 25"/>
                <a:gd name="T38" fmla="*/ 9 w 22"/>
                <a:gd name="T39" fmla="*/ 16 h 25"/>
                <a:gd name="T40" fmla="*/ 17 w 22"/>
                <a:gd name="T41" fmla="*/ 16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5"/>
                    <a:pt x="16" y="5"/>
                    <a:pt x="16" y="4"/>
                  </a:cubicBezTo>
                  <a:cubicBezTo>
                    <a:pt x="16" y="4"/>
                    <a:pt x="16" y="4"/>
                    <a:pt x="16" y="4"/>
                  </a:cubicBezTo>
                  <a:cubicBezTo>
                    <a:pt x="16" y="4"/>
                    <a:pt x="16" y="4"/>
                    <a:pt x="16" y="3"/>
                  </a:cubicBezTo>
                  <a:cubicBezTo>
                    <a:pt x="16" y="3"/>
                    <a:pt x="16" y="3"/>
                    <a:pt x="16" y="3"/>
                  </a:cubicBezTo>
                  <a:cubicBezTo>
                    <a:pt x="16" y="3"/>
                    <a:pt x="16" y="3"/>
                    <a:pt x="16" y="3"/>
                  </a:cubicBezTo>
                  <a:cubicBezTo>
                    <a:pt x="16" y="3"/>
                    <a:pt x="15" y="3"/>
                    <a:pt x="15" y="3"/>
                  </a:cubicBezTo>
                  <a:cubicBezTo>
                    <a:pt x="15" y="4"/>
                    <a:pt x="15" y="4"/>
                    <a:pt x="15" y="4"/>
                  </a:cubicBezTo>
                  <a:cubicBezTo>
                    <a:pt x="15" y="4"/>
                    <a:pt x="15" y="4"/>
                    <a:pt x="15" y="4"/>
                  </a:cubicBezTo>
                  <a:cubicBezTo>
                    <a:pt x="15" y="5"/>
                    <a:pt x="15" y="5"/>
                    <a:pt x="15" y="5"/>
                  </a:cubicBezTo>
                  <a:cubicBezTo>
                    <a:pt x="9" y="16"/>
                    <a:pt x="9" y="16"/>
                    <a:pt x="9" y="16"/>
                  </a:cubicBezTo>
                  <a:cubicBezTo>
                    <a:pt x="17" y="16"/>
                    <a:pt x="17" y="16"/>
                    <a:pt x="17"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2" name="Freeform 69"/>
            <p:cNvSpPr>
              <a:spLocks/>
            </p:cNvSpPr>
            <p:nvPr/>
          </p:nvSpPr>
          <p:spPr bwMode="auto">
            <a:xfrm>
              <a:off x="1335383" y="2571746"/>
              <a:ext cx="45188" cy="82585"/>
            </a:xfrm>
            <a:custGeom>
              <a:avLst/>
              <a:gdLst>
                <a:gd name="T0" fmla="*/ 27 w 29"/>
                <a:gd name="T1" fmla="*/ 53 h 53"/>
                <a:gd name="T2" fmla="*/ 0 w 29"/>
                <a:gd name="T3" fmla="*/ 53 h 53"/>
                <a:gd name="T4" fmla="*/ 10 w 29"/>
                <a:gd name="T5" fmla="*/ 0 h 53"/>
                <a:gd name="T6" fmla="*/ 17 w 29"/>
                <a:gd name="T7" fmla="*/ 0 h 53"/>
                <a:gd name="T8" fmla="*/ 8 w 29"/>
                <a:gd name="T9" fmla="*/ 48 h 53"/>
                <a:gd name="T10" fmla="*/ 29 w 29"/>
                <a:gd name="T11" fmla="*/ 48 h 53"/>
                <a:gd name="T12" fmla="*/ 27 w 2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29" h="53">
                  <a:moveTo>
                    <a:pt x="27" y="53"/>
                  </a:moveTo>
                  <a:lnTo>
                    <a:pt x="0" y="53"/>
                  </a:lnTo>
                  <a:lnTo>
                    <a:pt x="10" y="0"/>
                  </a:lnTo>
                  <a:lnTo>
                    <a:pt x="17" y="0"/>
                  </a:lnTo>
                  <a:lnTo>
                    <a:pt x="8" y="48"/>
                  </a:lnTo>
                  <a:lnTo>
                    <a:pt x="29" y="48"/>
                  </a:lnTo>
                  <a:lnTo>
                    <a:pt x="2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3" name="Freeform 70"/>
            <p:cNvSpPr>
              <a:spLocks/>
            </p:cNvSpPr>
            <p:nvPr/>
          </p:nvSpPr>
          <p:spPr bwMode="auto">
            <a:xfrm>
              <a:off x="1389921" y="2571746"/>
              <a:ext cx="29606" cy="82585"/>
            </a:xfrm>
            <a:custGeom>
              <a:avLst/>
              <a:gdLst>
                <a:gd name="T0" fmla="*/ 7 w 19"/>
                <a:gd name="T1" fmla="*/ 53 h 53"/>
                <a:gd name="T2" fmla="*/ 0 w 19"/>
                <a:gd name="T3" fmla="*/ 53 h 53"/>
                <a:gd name="T4" fmla="*/ 11 w 19"/>
                <a:gd name="T5" fmla="*/ 0 h 53"/>
                <a:gd name="T6" fmla="*/ 19 w 19"/>
                <a:gd name="T7" fmla="*/ 0 h 53"/>
                <a:gd name="T8" fmla="*/ 7 w 19"/>
                <a:gd name="T9" fmla="*/ 53 h 53"/>
              </a:gdLst>
              <a:ahLst/>
              <a:cxnLst>
                <a:cxn ang="0">
                  <a:pos x="T0" y="T1"/>
                </a:cxn>
                <a:cxn ang="0">
                  <a:pos x="T2" y="T3"/>
                </a:cxn>
                <a:cxn ang="0">
                  <a:pos x="T4" y="T5"/>
                </a:cxn>
                <a:cxn ang="0">
                  <a:pos x="T6" y="T7"/>
                </a:cxn>
                <a:cxn ang="0">
                  <a:pos x="T8" y="T9"/>
                </a:cxn>
              </a:cxnLst>
              <a:rect l="0" t="0" r="r" b="b"/>
              <a:pathLst>
                <a:path w="19" h="53">
                  <a:moveTo>
                    <a:pt x="7" y="53"/>
                  </a:moveTo>
                  <a:lnTo>
                    <a:pt x="0" y="53"/>
                  </a:lnTo>
                  <a:lnTo>
                    <a:pt x="11" y="0"/>
                  </a:lnTo>
                  <a:lnTo>
                    <a:pt x="19" y="0"/>
                  </a:lnTo>
                  <a:lnTo>
                    <a:pt x="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4" name="Freeform 71"/>
            <p:cNvSpPr>
              <a:spLocks/>
            </p:cNvSpPr>
            <p:nvPr/>
          </p:nvSpPr>
          <p:spPr bwMode="auto">
            <a:xfrm>
              <a:off x="1422644" y="2571746"/>
              <a:ext cx="59212" cy="82585"/>
            </a:xfrm>
            <a:custGeom>
              <a:avLst/>
              <a:gdLst>
                <a:gd name="T0" fmla="*/ 38 w 38"/>
                <a:gd name="T1" fmla="*/ 6 h 53"/>
                <a:gd name="T2" fmla="*/ 17 w 38"/>
                <a:gd name="T3" fmla="*/ 6 h 53"/>
                <a:gd name="T4" fmla="*/ 13 w 38"/>
                <a:gd name="T5" fmla="*/ 23 h 53"/>
                <a:gd name="T6" fmla="*/ 32 w 38"/>
                <a:gd name="T7" fmla="*/ 23 h 53"/>
                <a:gd name="T8" fmla="*/ 32 w 38"/>
                <a:gd name="T9" fmla="*/ 30 h 53"/>
                <a:gd name="T10" fmla="*/ 13 w 38"/>
                <a:gd name="T11" fmla="*/ 30 h 53"/>
                <a:gd name="T12" fmla="*/ 7 w 38"/>
                <a:gd name="T13" fmla="*/ 53 h 53"/>
                <a:gd name="T14" fmla="*/ 0 w 38"/>
                <a:gd name="T15" fmla="*/ 53 h 53"/>
                <a:gd name="T16" fmla="*/ 13 w 38"/>
                <a:gd name="T17" fmla="*/ 0 h 53"/>
                <a:gd name="T18" fmla="*/ 38 w 38"/>
                <a:gd name="T19" fmla="*/ 0 h 53"/>
                <a:gd name="T20" fmla="*/ 38 w 38"/>
                <a:gd name="T21"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3">
                  <a:moveTo>
                    <a:pt x="38" y="6"/>
                  </a:moveTo>
                  <a:lnTo>
                    <a:pt x="17" y="6"/>
                  </a:lnTo>
                  <a:lnTo>
                    <a:pt x="13" y="23"/>
                  </a:lnTo>
                  <a:lnTo>
                    <a:pt x="32" y="23"/>
                  </a:lnTo>
                  <a:lnTo>
                    <a:pt x="32" y="30"/>
                  </a:lnTo>
                  <a:lnTo>
                    <a:pt x="13" y="30"/>
                  </a:lnTo>
                  <a:lnTo>
                    <a:pt x="7" y="53"/>
                  </a:lnTo>
                  <a:lnTo>
                    <a:pt x="0" y="53"/>
                  </a:lnTo>
                  <a:lnTo>
                    <a:pt x="13" y="0"/>
                  </a:lnTo>
                  <a:lnTo>
                    <a:pt x="38" y="0"/>
                  </a:lnTo>
                  <a:lnTo>
                    <a:pt x="3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5" name="Freeform 72"/>
            <p:cNvSpPr>
              <a:spLocks noEditPoints="1"/>
            </p:cNvSpPr>
            <p:nvPr/>
          </p:nvSpPr>
          <p:spPr bwMode="auto">
            <a:xfrm>
              <a:off x="1488089" y="2571746"/>
              <a:ext cx="74795" cy="85701"/>
            </a:xfrm>
            <a:custGeom>
              <a:avLst/>
              <a:gdLst>
                <a:gd name="T0" fmla="*/ 23 w 23"/>
                <a:gd name="T1" fmla="*/ 10 h 26"/>
                <a:gd name="T2" fmla="*/ 23 w 23"/>
                <a:gd name="T3" fmla="*/ 14 h 26"/>
                <a:gd name="T4" fmla="*/ 22 w 23"/>
                <a:gd name="T5" fmla="*/ 17 h 26"/>
                <a:gd name="T6" fmla="*/ 21 w 23"/>
                <a:gd name="T7" fmla="*/ 19 h 26"/>
                <a:gd name="T8" fmla="*/ 19 w 23"/>
                <a:gd name="T9" fmla="*/ 22 h 26"/>
                <a:gd name="T10" fmla="*/ 17 w 23"/>
                <a:gd name="T11" fmla="*/ 23 h 26"/>
                <a:gd name="T12" fmla="*/ 15 w 23"/>
                <a:gd name="T13" fmla="*/ 25 h 26"/>
                <a:gd name="T14" fmla="*/ 13 w 23"/>
                <a:gd name="T15" fmla="*/ 25 h 26"/>
                <a:gd name="T16" fmla="*/ 10 w 23"/>
                <a:gd name="T17" fmla="*/ 26 h 26"/>
                <a:gd name="T18" fmla="*/ 5 w 23"/>
                <a:gd name="T19" fmla="*/ 25 h 26"/>
                <a:gd name="T20" fmla="*/ 2 w 23"/>
                <a:gd name="T21" fmla="*/ 23 h 26"/>
                <a:gd name="T22" fmla="*/ 0 w 23"/>
                <a:gd name="T23" fmla="*/ 19 h 26"/>
                <a:gd name="T24" fmla="*/ 0 w 23"/>
                <a:gd name="T25" fmla="*/ 15 h 26"/>
                <a:gd name="T26" fmla="*/ 1 w 23"/>
                <a:gd name="T27" fmla="*/ 8 h 26"/>
                <a:gd name="T28" fmla="*/ 4 w 23"/>
                <a:gd name="T29" fmla="*/ 3 h 26"/>
                <a:gd name="T30" fmla="*/ 8 w 23"/>
                <a:gd name="T31" fmla="*/ 1 h 26"/>
                <a:gd name="T32" fmla="*/ 13 w 23"/>
                <a:gd name="T33" fmla="*/ 0 h 26"/>
                <a:gd name="T34" fmla="*/ 17 w 23"/>
                <a:gd name="T35" fmla="*/ 0 h 26"/>
                <a:gd name="T36" fmla="*/ 21 w 23"/>
                <a:gd name="T37" fmla="*/ 3 h 26"/>
                <a:gd name="T38" fmla="*/ 23 w 23"/>
                <a:gd name="T39" fmla="*/ 6 h 26"/>
                <a:gd name="T40" fmla="*/ 23 w 23"/>
                <a:gd name="T41" fmla="*/ 10 h 26"/>
                <a:gd name="T42" fmla="*/ 20 w 23"/>
                <a:gd name="T43" fmla="*/ 10 h 26"/>
                <a:gd name="T44" fmla="*/ 20 w 23"/>
                <a:gd name="T45" fmla="*/ 7 h 26"/>
                <a:gd name="T46" fmla="*/ 18 w 23"/>
                <a:gd name="T47" fmla="*/ 4 h 26"/>
                <a:gd name="T48" fmla="*/ 16 w 23"/>
                <a:gd name="T49" fmla="*/ 3 h 26"/>
                <a:gd name="T50" fmla="*/ 13 w 23"/>
                <a:gd name="T51" fmla="*/ 2 h 26"/>
                <a:gd name="T52" fmla="*/ 9 w 23"/>
                <a:gd name="T53" fmla="*/ 3 h 26"/>
                <a:gd name="T54" fmla="*/ 6 w 23"/>
                <a:gd name="T55" fmla="*/ 5 h 26"/>
                <a:gd name="T56" fmla="*/ 5 w 23"/>
                <a:gd name="T57" fmla="*/ 7 h 26"/>
                <a:gd name="T58" fmla="*/ 4 w 23"/>
                <a:gd name="T59" fmla="*/ 10 h 26"/>
                <a:gd name="T60" fmla="*/ 3 w 23"/>
                <a:gd name="T61" fmla="*/ 12 h 26"/>
                <a:gd name="T62" fmla="*/ 3 w 23"/>
                <a:gd name="T63" fmla="*/ 15 h 26"/>
                <a:gd name="T64" fmla="*/ 3 w 23"/>
                <a:gd name="T65" fmla="*/ 18 h 26"/>
                <a:gd name="T66" fmla="*/ 4 w 23"/>
                <a:gd name="T67" fmla="*/ 21 h 26"/>
                <a:gd name="T68" fmla="*/ 7 w 23"/>
                <a:gd name="T69" fmla="*/ 22 h 26"/>
                <a:gd name="T70" fmla="*/ 10 w 23"/>
                <a:gd name="T71" fmla="*/ 23 h 26"/>
                <a:gd name="T72" fmla="*/ 14 w 23"/>
                <a:gd name="T73" fmla="*/ 22 h 26"/>
                <a:gd name="T74" fmla="*/ 17 w 23"/>
                <a:gd name="T75" fmla="*/ 20 h 26"/>
                <a:gd name="T76" fmla="*/ 18 w 23"/>
                <a:gd name="T77" fmla="*/ 18 h 26"/>
                <a:gd name="T78" fmla="*/ 19 w 23"/>
                <a:gd name="T79" fmla="*/ 15 h 26"/>
                <a:gd name="T80" fmla="*/ 20 w 23"/>
                <a:gd name="T81" fmla="*/ 13 h 26"/>
                <a:gd name="T82" fmla="*/ 20 w 23"/>
                <a:gd name="T8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6">
                  <a:moveTo>
                    <a:pt x="23" y="10"/>
                  </a:moveTo>
                  <a:cubicBezTo>
                    <a:pt x="23" y="11"/>
                    <a:pt x="23" y="12"/>
                    <a:pt x="23" y="14"/>
                  </a:cubicBezTo>
                  <a:cubicBezTo>
                    <a:pt x="23" y="15"/>
                    <a:pt x="22" y="16"/>
                    <a:pt x="22" y="17"/>
                  </a:cubicBezTo>
                  <a:cubicBezTo>
                    <a:pt x="22" y="18"/>
                    <a:pt x="21" y="19"/>
                    <a:pt x="21" y="19"/>
                  </a:cubicBezTo>
                  <a:cubicBezTo>
                    <a:pt x="20" y="20"/>
                    <a:pt x="20" y="21"/>
                    <a:pt x="19" y="22"/>
                  </a:cubicBezTo>
                  <a:cubicBezTo>
                    <a:pt x="18" y="22"/>
                    <a:pt x="18" y="23"/>
                    <a:pt x="17" y="23"/>
                  </a:cubicBezTo>
                  <a:cubicBezTo>
                    <a:pt x="16" y="24"/>
                    <a:pt x="16" y="24"/>
                    <a:pt x="15" y="25"/>
                  </a:cubicBezTo>
                  <a:cubicBezTo>
                    <a:pt x="14" y="25"/>
                    <a:pt x="13" y="25"/>
                    <a:pt x="13" y="25"/>
                  </a:cubicBezTo>
                  <a:cubicBezTo>
                    <a:pt x="12" y="26"/>
                    <a:pt x="11" y="26"/>
                    <a:pt x="10" y="26"/>
                  </a:cubicBezTo>
                  <a:cubicBezTo>
                    <a:pt x="8" y="26"/>
                    <a:pt x="7" y="25"/>
                    <a:pt x="5" y="25"/>
                  </a:cubicBezTo>
                  <a:cubicBezTo>
                    <a:pt x="4" y="24"/>
                    <a:pt x="3" y="24"/>
                    <a:pt x="2" y="23"/>
                  </a:cubicBezTo>
                  <a:cubicBezTo>
                    <a:pt x="1" y="22"/>
                    <a:pt x="1" y="21"/>
                    <a:pt x="0" y="19"/>
                  </a:cubicBezTo>
                  <a:cubicBezTo>
                    <a:pt x="0" y="18"/>
                    <a:pt x="0" y="16"/>
                    <a:pt x="0" y="15"/>
                  </a:cubicBezTo>
                  <a:cubicBezTo>
                    <a:pt x="0" y="13"/>
                    <a:pt x="0" y="10"/>
                    <a:pt x="1" y="8"/>
                  </a:cubicBezTo>
                  <a:cubicBezTo>
                    <a:pt x="1" y="6"/>
                    <a:pt x="3" y="5"/>
                    <a:pt x="4" y="3"/>
                  </a:cubicBezTo>
                  <a:cubicBezTo>
                    <a:pt x="5" y="2"/>
                    <a:pt x="6" y="1"/>
                    <a:pt x="8" y="1"/>
                  </a:cubicBezTo>
                  <a:cubicBezTo>
                    <a:pt x="9" y="0"/>
                    <a:pt x="11" y="0"/>
                    <a:pt x="13" y="0"/>
                  </a:cubicBezTo>
                  <a:cubicBezTo>
                    <a:pt x="15" y="0"/>
                    <a:pt x="16" y="0"/>
                    <a:pt x="17" y="0"/>
                  </a:cubicBezTo>
                  <a:cubicBezTo>
                    <a:pt x="19" y="1"/>
                    <a:pt x="20" y="2"/>
                    <a:pt x="21" y="3"/>
                  </a:cubicBezTo>
                  <a:cubicBezTo>
                    <a:pt x="21" y="4"/>
                    <a:pt x="22" y="5"/>
                    <a:pt x="23" y="6"/>
                  </a:cubicBezTo>
                  <a:cubicBezTo>
                    <a:pt x="23" y="7"/>
                    <a:pt x="23" y="9"/>
                    <a:pt x="23" y="10"/>
                  </a:cubicBezTo>
                  <a:close/>
                  <a:moveTo>
                    <a:pt x="20" y="10"/>
                  </a:moveTo>
                  <a:cubicBezTo>
                    <a:pt x="20" y="9"/>
                    <a:pt x="20" y="8"/>
                    <a:pt x="20" y="7"/>
                  </a:cubicBezTo>
                  <a:cubicBezTo>
                    <a:pt x="19" y="6"/>
                    <a:pt x="19" y="5"/>
                    <a:pt x="18" y="4"/>
                  </a:cubicBezTo>
                  <a:cubicBezTo>
                    <a:pt x="18" y="4"/>
                    <a:pt x="17" y="3"/>
                    <a:pt x="16" y="3"/>
                  </a:cubicBezTo>
                  <a:cubicBezTo>
                    <a:pt x="15" y="2"/>
                    <a:pt x="14" y="2"/>
                    <a:pt x="13" y="2"/>
                  </a:cubicBezTo>
                  <a:cubicBezTo>
                    <a:pt x="12" y="2"/>
                    <a:pt x="10" y="3"/>
                    <a:pt x="9" y="3"/>
                  </a:cubicBezTo>
                  <a:cubicBezTo>
                    <a:pt x="8" y="4"/>
                    <a:pt x="7" y="4"/>
                    <a:pt x="6" y="5"/>
                  </a:cubicBezTo>
                  <a:cubicBezTo>
                    <a:pt x="5" y="6"/>
                    <a:pt x="5" y="7"/>
                    <a:pt x="5" y="7"/>
                  </a:cubicBezTo>
                  <a:cubicBezTo>
                    <a:pt x="4" y="8"/>
                    <a:pt x="4" y="9"/>
                    <a:pt x="4" y="10"/>
                  </a:cubicBezTo>
                  <a:cubicBezTo>
                    <a:pt x="3" y="11"/>
                    <a:pt x="3" y="11"/>
                    <a:pt x="3" y="12"/>
                  </a:cubicBezTo>
                  <a:cubicBezTo>
                    <a:pt x="3" y="13"/>
                    <a:pt x="3" y="14"/>
                    <a:pt x="3" y="15"/>
                  </a:cubicBezTo>
                  <a:cubicBezTo>
                    <a:pt x="3" y="16"/>
                    <a:pt x="3" y="17"/>
                    <a:pt x="3" y="18"/>
                  </a:cubicBezTo>
                  <a:cubicBezTo>
                    <a:pt x="3" y="19"/>
                    <a:pt x="4" y="20"/>
                    <a:pt x="4" y="21"/>
                  </a:cubicBezTo>
                  <a:cubicBezTo>
                    <a:pt x="5" y="21"/>
                    <a:pt x="6" y="22"/>
                    <a:pt x="7" y="22"/>
                  </a:cubicBezTo>
                  <a:cubicBezTo>
                    <a:pt x="8" y="23"/>
                    <a:pt x="9" y="23"/>
                    <a:pt x="10" y="23"/>
                  </a:cubicBezTo>
                  <a:cubicBezTo>
                    <a:pt x="11" y="23"/>
                    <a:pt x="12" y="23"/>
                    <a:pt x="14" y="22"/>
                  </a:cubicBezTo>
                  <a:cubicBezTo>
                    <a:pt x="15" y="22"/>
                    <a:pt x="16" y="21"/>
                    <a:pt x="17" y="20"/>
                  </a:cubicBezTo>
                  <a:cubicBezTo>
                    <a:pt x="17" y="19"/>
                    <a:pt x="18" y="19"/>
                    <a:pt x="18" y="18"/>
                  </a:cubicBezTo>
                  <a:cubicBezTo>
                    <a:pt x="19" y="17"/>
                    <a:pt x="19" y="16"/>
                    <a:pt x="19" y="15"/>
                  </a:cubicBezTo>
                  <a:cubicBezTo>
                    <a:pt x="20" y="15"/>
                    <a:pt x="20" y="14"/>
                    <a:pt x="20" y="13"/>
                  </a:cubicBezTo>
                  <a:cubicBezTo>
                    <a:pt x="20" y="12"/>
                    <a:pt x="20" y="11"/>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6" name="Freeform 73"/>
            <p:cNvSpPr>
              <a:spLocks noEditPoints="1"/>
            </p:cNvSpPr>
            <p:nvPr/>
          </p:nvSpPr>
          <p:spPr bwMode="auto">
            <a:xfrm>
              <a:off x="1573791" y="2571746"/>
              <a:ext cx="62329" cy="82585"/>
            </a:xfrm>
            <a:custGeom>
              <a:avLst/>
              <a:gdLst>
                <a:gd name="T0" fmla="*/ 19 w 19"/>
                <a:gd name="T1" fmla="*/ 6 h 25"/>
                <a:gd name="T2" fmla="*/ 19 w 19"/>
                <a:gd name="T3" fmla="*/ 9 h 25"/>
                <a:gd name="T4" fmla="*/ 17 w 19"/>
                <a:gd name="T5" fmla="*/ 12 h 25"/>
                <a:gd name="T6" fmla="*/ 15 w 19"/>
                <a:gd name="T7" fmla="*/ 13 h 25"/>
                <a:gd name="T8" fmla="*/ 12 w 19"/>
                <a:gd name="T9" fmla="*/ 14 h 25"/>
                <a:gd name="T10" fmla="*/ 12 w 19"/>
                <a:gd name="T11" fmla="*/ 14 h 25"/>
                <a:gd name="T12" fmla="*/ 13 w 19"/>
                <a:gd name="T13" fmla="*/ 15 h 25"/>
                <a:gd name="T14" fmla="*/ 14 w 19"/>
                <a:gd name="T15" fmla="*/ 17 h 25"/>
                <a:gd name="T16" fmla="*/ 16 w 19"/>
                <a:gd name="T17" fmla="*/ 25 h 25"/>
                <a:gd name="T18" fmla="*/ 13 w 19"/>
                <a:gd name="T19" fmla="*/ 25 h 25"/>
                <a:gd name="T20" fmla="*/ 11 w 19"/>
                <a:gd name="T21" fmla="*/ 18 h 25"/>
                <a:gd name="T22" fmla="*/ 10 w 19"/>
                <a:gd name="T23" fmla="*/ 15 h 25"/>
                <a:gd name="T24" fmla="*/ 8 w 19"/>
                <a:gd name="T25" fmla="*/ 15 h 25"/>
                <a:gd name="T26" fmla="*/ 5 w 19"/>
                <a:gd name="T27" fmla="*/ 15 h 25"/>
                <a:gd name="T28" fmla="*/ 3 w 19"/>
                <a:gd name="T29" fmla="*/ 25 h 25"/>
                <a:gd name="T30" fmla="*/ 0 w 19"/>
                <a:gd name="T31" fmla="*/ 25 h 25"/>
                <a:gd name="T32" fmla="*/ 5 w 19"/>
                <a:gd name="T33" fmla="*/ 0 h 25"/>
                <a:gd name="T34" fmla="*/ 12 w 19"/>
                <a:gd name="T35" fmla="*/ 0 h 25"/>
                <a:gd name="T36" fmla="*/ 16 w 19"/>
                <a:gd name="T37" fmla="*/ 1 h 25"/>
                <a:gd name="T38" fmla="*/ 18 w 19"/>
                <a:gd name="T39" fmla="*/ 2 h 25"/>
                <a:gd name="T40" fmla="*/ 19 w 19"/>
                <a:gd name="T41" fmla="*/ 4 h 25"/>
                <a:gd name="T42" fmla="*/ 19 w 19"/>
                <a:gd name="T43" fmla="*/ 6 h 25"/>
                <a:gd name="T44" fmla="*/ 16 w 19"/>
                <a:gd name="T45" fmla="*/ 7 h 25"/>
                <a:gd name="T46" fmla="*/ 16 w 19"/>
                <a:gd name="T47" fmla="*/ 5 h 25"/>
                <a:gd name="T48" fmla="*/ 15 w 19"/>
                <a:gd name="T49" fmla="*/ 4 h 25"/>
                <a:gd name="T50" fmla="*/ 14 w 19"/>
                <a:gd name="T51" fmla="*/ 3 h 25"/>
                <a:gd name="T52" fmla="*/ 12 w 19"/>
                <a:gd name="T53" fmla="*/ 3 h 25"/>
                <a:gd name="T54" fmla="*/ 8 w 19"/>
                <a:gd name="T55" fmla="*/ 3 h 25"/>
                <a:gd name="T56" fmla="*/ 6 w 19"/>
                <a:gd name="T57" fmla="*/ 12 h 25"/>
                <a:gd name="T58" fmla="*/ 9 w 19"/>
                <a:gd name="T59" fmla="*/ 12 h 25"/>
                <a:gd name="T60" fmla="*/ 13 w 19"/>
                <a:gd name="T61" fmla="*/ 11 h 25"/>
                <a:gd name="T62" fmla="*/ 15 w 19"/>
                <a:gd name="T63" fmla="*/ 10 h 25"/>
                <a:gd name="T64" fmla="*/ 16 w 19"/>
                <a:gd name="T65" fmla="*/ 9 h 25"/>
                <a:gd name="T66" fmla="*/ 16 w 19"/>
                <a:gd name="T6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5">
                  <a:moveTo>
                    <a:pt x="19" y="6"/>
                  </a:moveTo>
                  <a:cubicBezTo>
                    <a:pt x="19" y="7"/>
                    <a:pt x="19" y="8"/>
                    <a:pt x="19" y="9"/>
                  </a:cubicBezTo>
                  <a:cubicBezTo>
                    <a:pt x="18" y="10"/>
                    <a:pt x="18" y="11"/>
                    <a:pt x="17" y="12"/>
                  </a:cubicBezTo>
                  <a:cubicBezTo>
                    <a:pt x="17" y="12"/>
                    <a:pt x="16" y="13"/>
                    <a:pt x="15" y="13"/>
                  </a:cubicBezTo>
                  <a:cubicBezTo>
                    <a:pt x="14" y="13"/>
                    <a:pt x="13" y="14"/>
                    <a:pt x="12" y="14"/>
                  </a:cubicBezTo>
                  <a:cubicBezTo>
                    <a:pt x="12" y="14"/>
                    <a:pt x="12" y="14"/>
                    <a:pt x="12" y="14"/>
                  </a:cubicBezTo>
                  <a:cubicBezTo>
                    <a:pt x="12" y="14"/>
                    <a:pt x="13" y="14"/>
                    <a:pt x="13" y="15"/>
                  </a:cubicBezTo>
                  <a:cubicBezTo>
                    <a:pt x="14" y="15"/>
                    <a:pt x="14" y="16"/>
                    <a:pt x="14" y="17"/>
                  </a:cubicBezTo>
                  <a:cubicBezTo>
                    <a:pt x="16" y="25"/>
                    <a:pt x="16" y="25"/>
                    <a:pt x="16" y="25"/>
                  </a:cubicBezTo>
                  <a:cubicBezTo>
                    <a:pt x="13" y="25"/>
                    <a:pt x="13" y="25"/>
                    <a:pt x="13" y="25"/>
                  </a:cubicBezTo>
                  <a:cubicBezTo>
                    <a:pt x="11" y="18"/>
                    <a:pt x="11" y="18"/>
                    <a:pt x="11" y="18"/>
                  </a:cubicBezTo>
                  <a:cubicBezTo>
                    <a:pt x="11" y="17"/>
                    <a:pt x="11" y="16"/>
                    <a:pt x="10" y="15"/>
                  </a:cubicBezTo>
                  <a:cubicBezTo>
                    <a:pt x="9" y="15"/>
                    <a:pt x="9" y="15"/>
                    <a:pt x="8" y="15"/>
                  </a:cubicBezTo>
                  <a:cubicBezTo>
                    <a:pt x="5" y="15"/>
                    <a:pt x="5" y="15"/>
                    <a:pt x="5" y="15"/>
                  </a:cubicBezTo>
                  <a:cubicBezTo>
                    <a:pt x="3" y="25"/>
                    <a:pt x="3" y="25"/>
                    <a:pt x="3" y="25"/>
                  </a:cubicBezTo>
                  <a:cubicBezTo>
                    <a:pt x="0" y="25"/>
                    <a:pt x="0" y="25"/>
                    <a:pt x="0" y="25"/>
                  </a:cubicBezTo>
                  <a:cubicBezTo>
                    <a:pt x="5" y="0"/>
                    <a:pt x="5" y="0"/>
                    <a:pt x="5" y="0"/>
                  </a:cubicBezTo>
                  <a:cubicBezTo>
                    <a:pt x="12" y="0"/>
                    <a:pt x="12" y="0"/>
                    <a:pt x="12" y="0"/>
                  </a:cubicBezTo>
                  <a:cubicBezTo>
                    <a:pt x="14" y="0"/>
                    <a:pt x="15" y="0"/>
                    <a:pt x="16" y="1"/>
                  </a:cubicBezTo>
                  <a:cubicBezTo>
                    <a:pt x="16" y="1"/>
                    <a:pt x="17" y="1"/>
                    <a:pt x="18" y="2"/>
                  </a:cubicBezTo>
                  <a:cubicBezTo>
                    <a:pt x="18" y="2"/>
                    <a:pt x="19" y="3"/>
                    <a:pt x="19" y="4"/>
                  </a:cubicBezTo>
                  <a:cubicBezTo>
                    <a:pt x="19" y="5"/>
                    <a:pt x="19" y="5"/>
                    <a:pt x="19" y="6"/>
                  </a:cubicBezTo>
                  <a:close/>
                  <a:moveTo>
                    <a:pt x="16" y="7"/>
                  </a:moveTo>
                  <a:cubicBezTo>
                    <a:pt x="16" y="6"/>
                    <a:pt x="16" y="6"/>
                    <a:pt x="16" y="5"/>
                  </a:cubicBezTo>
                  <a:cubicBezTo>
                    <a:pt x="16" y="5"/>
                    <a:pt x="16" y="4"/>
                    <a:pt x="15" y="4"/>
                  </a:cubicBezTo>
                  <a:cubicBezTo>
                    <a:pt x="15" y="3"/>
                    <a:pt x="14" y="3"/>
                    <a:pt x="14" y="3"/>
                  </a:cubicBezTo>
                  <a:cubicBezTo>
                    <a:pt x="13" y="3"/>
                    <a:pt x="13" y="3"/>
                    <a:pt x="12" y="3"/>
                  </a:cubicBezTo>
                  <a:cubicBezTo>
                    <a:pt x="8" y="3"/>
                    <a:pt x="8" y="3"/>
                    <a:pt x="8" y="3"/>
                  </a:cubicBezTo>
                  <a:cubicBezTo>
                    <a:pt x="6" y="12"/>
                    <a:pt x="6" y="12"/>
                    <a:pt x="6" y="12"/>
                  </a:cubicBezTo>
                  <a:cubicBezTo>
                    <a:pt x="9" y="12"/>
                    <a:pt x="9" y="12"/>
                    <a:pt x="9" y="12"/>
                  </a:cubicBezTo>
                  <a:cubicBezTo>
                    <a:pt x="11" y="12"/>
                    <a:pt x="12" y="12"/>
                    <a:pt x="13" y="11"/>
                  </a:cubicBezTo>
                  <a:cubicBezTo>
                    <a:pt x="13" y="11"/>
                    <a:pt x="14" y="11"/>
                    <a:pt x="15" y="10"/>
                  </a:cubicBezTo>
                  <a:cubicBezTo>
                    <a:pt x="15" y="10"/>
                    <a:pt x="16" y="9"/>
                    <a:pt x="16" y="9"/>
                  </a:cubicBezTo>
                  <a:cubicBezTo>
                    <a:pt x="16" y="8"/>
                    <a:pt x="16" y="7"/>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7" name="Freeform 74"/>
            <p:cNvSpPr>
              <a:spLocks/>
            </p:cNvSpPr>
            <p:nvPr/>
          </p:nvSpPr>
          <p:spPr bwMode="auto">
            <a:xfrm>
              <a:off x="1645469" y="2571746"/>
              <a:ext cx="81027" cy="82585"/>
            </a:xfrm>
            <a:custGeom>
              <a:avLst/>
              <a:gdLst>
                <a:gd name="T0" fmla="*/ 20 w 25"/>
                <a:gd name="T1" fmla="*/ 25 h 25"/>
                <a:gd name="T2" fmla="*/ 17 w 25"/>
                <a:gd name="T3" fmla="*/ 25 h 25"/>
                <a:gd name="T4" fmla="*/ 8 w 25"/>
                <a:gd name="T5" fmla="*/ 5 h 25"/>
                <a:gd name="T6" fmla="*/ 7 w 25"/>
                <a:gd name="T7" fmla="*/ 5 h 25"/>
                <a:gd name="T8" fmla="*/ 7 w 25"/>
                <a:gd name="T9" fmla="*/ 4 h 25"/>
                <a:gd name="T10" fmla="*/ 7 w 25"/>
                <a:gd name="T11" fmla="*/ 4 h 25"/>
                <a:gd name="T12" fmla="*/ 7 w 25"/>
                <a:gd name="T13" fmla="*/ 4 h 25"/>
                <a:gd name="T14" fmla="*/ 7 w 25"/>
                <a:gd name="T15" fmla="*/ 4 h 25"/>
                <a:gd name="T16" fmla="*/ 7 w 25"/>
                <a:gd name="T17" fmla="*/ 4 h 25"/>
                <a:gd name="T18" fmla="*/ 7 w 25"/>
                <a:gd name="T19" fmla="*/ 4 h 25"/>
                <a:gd name="T20" fmla="*/ 7 w 25"/>
                <a:gd name="T21" fmla="*/ 5 h 25"/>
                <a:gd name="T22" fmla="*/ 7 w 25"/>
                <a:gd name="T23" fmla="*/ 5 h 25"/>
                <a:gd name="T24" fmla="*/ 2 w 25"/>
                <a:gd name="T25" fmla="*/ 25 h 25"/>
                <a:gd name="T26" fmla="*/ 0 w 25"/>
                <a:gd name="T27" fmla="*/ 25 h 25"/>
                <a:gd name="T28" fmla="*/ 5 w 25"/>
                <a:gd name="T29" fmla="*/ 0 h 25"/>
                <a:gd name="T30" fmla="*/ 8 w 25"/>
                <a:gd name="T31" fmla="*/ 0 h 25"/>
                <a:gd name="T32" fmla="*/ 17 w 25"/>
                <a:gd name="T33" fmla="*/ 20 h 25"/>
                <a:gd name="T34" fmla="*/ 18 w 25"/>
                <a:gd name="T35" fmla="*/ 20 h 25"/>
                <a:gd name="T36" fmla="*/ 18 w 25"/>
                <a:gd name="T37" fmla="*/ 21 h 25"/>
                <a:gd name="T38" fmla="*/ 18 w 25"/>
                <a:gd name="T39" fmla="*/ 21 h 25"/>
                <a:gd name="T40" fmla="*/ 18 w 25"/>
                <a:gd name="T41" fmla="*/ 22 h 25"/>
                <a:gd name="T42" fmla="*/ 18 w 25"/>
                <a:gd name="T43" fmla="*/ 22 h 25"/>
                <a:gd name="T44" fmla="*/ 18 w 25"/>
                <a:gd name="T45" fmla="*/ 21 h 25"/>
                <a:gd name="T46" fmla="*/ 18 w 25"/>
                <a:gd name="T47" fmla="*/ 20 h 25"/>
                <a:gd name="T48" fmla="*/ 18 w 25"/>
                <a:gd name="T49" fmla="*/ 20 h 25"/>
                <a:gd name="T50" fmla="*/ 18 w 25"/>
                <a:gd name="T51" fmla="*/ 19 h 25"/>
                <a:gd name="T52" fmla="*/ 22 w 25"/>
                <a:gd name="T53" fmla="*/ 0 h 25"/>
                <a:gd name="T54" fmla="*/ 25 w 25"/>
                <a:gd name="T55" fmla="*/ 0 h 25"/>
                <a:gd name="T56" fmla="*/ 20 w 25"/>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25">
                  <a:moveTo>
                    <a:pt x="20" y="25"/>
                  </a:moveTo>
                  <a:cubicBezTo>
                    <a:pt x="17" y="25"/>
                    <a:pt x="17" y="25"/>
                    <a:pt x="17" y="25"/>
                  </a:cubicBezTo>
                  <a:cubicBezTo>
                    <a:pt x="8" y="5"/>
                    <a:pt x="8" y="5"/>
                    <a:pt x="8" y="5"/>
                  </a:cubicBezTo>
                  <a:cubicBezTo>
                    <a:pt x="7" y="5"/>
                    <a:pt x="7" y="5"/>
                    <a:pt x="7" y="5"/>
                  </a:cubicBezTo>
                  <a:cubicBezTo>
                    <a:pt x="7" y="5"/>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2" y="25"/>
                    <a:pt x="2" y="25"/>
                    <a:pt x="2" y="25"/>
                  </a:cubicBezTo>
                  <a:cubicBezTo>
                    <a:pt x="0" y="25"/>
                    <a:pt x="0" y="25"/>
                    <a:pt x="0" y="25"/>
                  </a:cubicBezTo>
                  <a:cubicBezTo>
                    <a:pt x="5" y="0"/>
                    <a:pt x="5" y="0"/>
                    <a:pt x="5" y="0"/>
                  </a:cubicBezTo>
                  <a:cubicBezTo>
                    <a:pt x="8" y="0"/>
                    <a:pt x="8" y="0"/>
                    <a:pt x="8" y="0"/>
                  </a:cubicBezTo>
                  <a:cubicBezTo>
                    <a:pt x="17" y="20"/>
                    <a:pt x="17" y="20"/>
                    <a:pt x="17" y="20"/>
                  </a:cubicBezTo>
                  <a:cubicBezTo>
                    <a:pt x="17" y="20"/>
                    <a:pt x="17" y="20"/>
                    <a:pt x="18" y="20"/>
                  </a:cubicBezTo>
                  <a:cubicBezTo>
                    <a:pt x="18" y="20"/>
                    <a:pt x="18" y="20"/>
                    <a:pt x="18" y="21"/>
                  </a:cubicBezTo>
                  <a:cubicBezTo>
                    <a:pt x="18" y="21"/>
                    <a:pt x="18" y="21"/>
                    <a:pt x="18" y="21"/>
                  </a:cubicBezTo>
                  <a:cubicBezTo>
                    <a:pt x="18" y="21"/>
                    <a:pt x="18" y="21"/>
                    <a:pt x="18" y="22"/>
                  </a:cubicBezTo>
                  <a:cubicBezTo>
                    <a:pt x="18" y="22"/>
                    <a:pt x="18" y="22"/>
                    <a:pt x="18" y="22"/>
                  </a:cubicBezTo>
                  <a:cubicBezTo>
                    <a:pt x="18" y="21"/>
                    <a:pt x="18" y="21"/>
                    <a:pt x="18" y="21"/>
                  </a:cubicBezTo>
                  <a:cubicBezTo>
                    <a:pt x="18" y="21"/>
                    <a:pt x="18" y="21"/>
                    <a:pt x="18" y="20"/>
                  </a:cubicBezTo>
                  <a:cubicBezTo>
                    <a:pt x="18" y="20"/>
                    <a:pt x="18" y="20"/>
                    <a:pt x="18" y="20"/>
                  </a:cubicBezTo>
                  <a:cubicBezTo>
                    <a:pt x="18" y="20"/>
                    <a:pt x="18" y="19"/>
                    <a:pt x="18" y="19"/>
                  </a:cubicBezTo>
                  <a:cubicBezTo>
                    <a:pt x="22" y="0"/>
                    <a:pt x="22" y="0"/>
                    <a:pt x="22" y="0"/>
                  </a:cubicBezTo>
                  <a:cubicBezTo>
                    <a:pt x="25" y="0"/>
                    <a:pt x="25" y="0"/>
                    <a:pt x="25"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8" name="Freeform 75"/>
            <p:cNvSpPr>
              <a:spLocks/>
            </p:cNvSpPr>
            <p:nvPr/>
          </p:nvSpPr>
          <p:spPr bwMode="auto">
            <a:xfrm>
              <a:off x="1732729" y="2571746"/>
              <a:ext cx="29606" cy="82585"/>
            </a:xfrm>
            <a:custGeom>
              <a:avLst/>
              <a:gdLst>
                <a:gd name="T0" fmla="*/ 7 w 19"/>
                <a:gd name="T1" fmla="*/ 53 h 53"/>
                <a:gd name="T2" fmla="*/ 0 w 19"/>
                <a:gd name="T3" fmla="*/ 53 h 53"/>
                <a:gd name="T4" fmla="*/ 11 w 19"/>
                <a:gd name="T5" fmla="*/ 0 h 53"/>
                <a:gd name="T6" fmla="*/ 19 w 19"/>
                <a:gd name="T7" fmla="*/ 0 h 53"/>
                <a:gd name="T8" fmla="*/ 7 w 19"/>
                <a:gd name="T9" fmla="*/ 53 h 53"/>
              </a:gdLst>
              <a:ahLst/>
              <a:cxnLst>
                <a:cxn ang="0">
                  <a:pos x="T0" y="T1"/>
                </a:cxn>
                <a:cxn ang="0">
                  <a:pos x="T2" y="T3"/>
                </a:cxn>
                <a:cxn ang="0">
                  <a:pos x="T4" y="T5"/>
                </a:cxn>
                <a:cxn ang="0">
                  <a:pos x="T6" y="T7"/>
                </a:cxn>
                <a:cxn ang="0">
                  <a:pos x="T8" y="T9"/>
                </a:cxn>
              </a:cxnLst>
              <a:rect l="0" t="0" r="r" b="b"/>
              <a:pathLst>
                <a:path w="19" h="53">
                  <a:moveTo>
                    <a:pt x="7" y="53"/>
                  </a:moveTo>
                  <a:lnTo>
                    <a:pt x="0" y="53"/>
                  </a:lnTo>
                  <a:lnTo>
                    <a:pt x="11" y="0"/>
                  </a:lnTo>
                  <a:lnTo>
                    <a:pt x="19" y="0"/>
                  </a:lnTo>
                  <a:lnTo>
                    <a:pt x="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39" name="Freeform 76"/>
            <p:cNvSpPr>
              <a:spLocks noEditPoints="1"/>
            </p:cNvSpPr>
            <p:nvPr/>
          </p:nvSpPr>
          <p:spPr bwMode="auto">
            <a:xfrm>
              <a:off x="1756103" y="2571746"/>
              <a:ext cx="74795" cy="82585"/>
            </a:xfrm>
            <a:custGeom>
              <a:avLst/>
              <a:gdLst>
                <a:gd name="T0" fmla="*/ 20 w 23"/>
                <a:gd name="T1" fmla="*/ 25 h 25"/>
                <a:gd name="T2" fmla="*/ 18 w 23"/>
                <a:gd name="T3" fmla="*/ 18 h 25"/>
                <a:gd name="T4" fmla="*/ 8 w 23"/>
                <a:gd name="T5" fmla="*/ 18 h 25"/>
                <a:gd name="T6" fmla="*/ 4 w 23"/>
                <a:gd name="T7" fmla="*/ 25 h 25"/>
                <a:gd name="T8" fmla="*/ 0 w 23"/>
                <a:gd name="T9" fmla="*/ 25 h 25"/>
                <a:gd name="T10" fmla="*/ 15 w 23"/>
                <a:gd name="T11" fmla="*/ 0 h 25"/>
                <a:gd name="T12" fmla="*/ 18 w 23"/>
                <a:gd name="T13" fmla="*/ 0 h 25"/>
                <a:gd name="T14" fmla="*/ 23 w 23"/>
                <a:gd name="T15" fmla="*/ 25 h 25"/>
                <a:gd name="T16" fmla="*/ 20 w 23"/>
                <a:gd name="T17" fmla="*/ 25 h 25"/>
                <a:gd name="T18" fmla="*/ 16 w 23"/>
                <a:gd name="T19" fmla="*/ 5 h 25"/>
                <a:gd name="T20" fmla="*/ 16 w 23"/>
                <a:gd name="T21" fmla="*/ 4 h 25"/>
                <a:gd name="T22" fmla="*/ 16 w 23"/>
                <a:gd name="T23" fmla="*/ 4 h 25"/>
                <a:gd name="T24" fmla="*/ 16 w 23"/>
                <a:gd name="T25" fmla="*/ 3 h 25"/>
                <a:gd name="T26" fmla="*/ 16 w 23"/>
                <a:gd name="T27" fmla="*/ 3 h 25"/>
                <a:gd name="T28" fmla="*/ 16 w 23"/>
                <a:gd name="T29" fmla="*/ 3 h 25"/>
                <a:gd name="T30" fmla="*/ 16 w 23"/>
                <a:gd name="T31" fmla="*/ 3 h 25"/>
                <a:gd name="T32" fmla="*/ 16 w 23"/>
                <a:gd name="T33" fmla="*/ 4 h 25"/>
                <a:gd name="T34" fmla="*/ 16 w 23"/>
                <a:gd name="T35" fmla="*/ 4 h 25"/>
                <a:gd name="T36" fmla="*/ 15 w 23"/>
                <a:gd name="T37" fmla="*/ 5 h 25"/>
                <a:gd name="T38" fmla="*/ 9 w 23"/>
                <a:gd name="T39" fmla="*/ 16 h 25"/>
                <a:gd name="T40" fmla="*/ 18 w 23"/>
                <a:gd name="T41" fmla="*/ 16 h 25"/>
                <a:gd name="T42" fmla="*/ 16 w 23"/>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8" y="18"/>
                    <a:pt x="18" y="18"/>
                    <a:pt x="18" y="18"/>
                  </a:cubicBezTo>
                  <a:cubicBezTo>
                    <a:pt x="8" y="18"/>
                    <a:pt x="8" y="18"/>
                    <a:pt x="8" y="18"/>
                  </a:cubicBezTo>
                  <a:cubicBezTo>
                    <a:pt x="4" y="25"/>
                    <a:pt x="4" y="25"/>
                    <a:pt x="4" y="25"/>
                  </a:cubicBezTo>
                  <a:cubicBezTo>
                    <a:pt x="0" y="25"/>
                    <a:pt x="0" y="25"/>
                    <a:pt x="0" y="25"/>
                  </a:cubicBezTo>
                  <a:cubicBezTo>
                    <a:pt x="15" y="0"/>
                    <a:pt x="15" y="0"/>
                    <a:pt x="15" y="0"/>
                  </a:cubicBezTo>
                  <a:cubicBezTo>
                    <a:pt x="18" y="0"/>
                    <a:pt x="18" y="0"/>
                    <a:pt x="18" y="0"/>
                  </a:cubicBezTo>
                  <a:cubicBezTo>
                    <a:pt x="23" y="25"/>
                    <a:pt x="23" y="25"/>
                    <a:pt x="23" y="25"/>
                  </a:cubicBezTo>
                  <a:lnTo>
                    <a:pt x="20" y="25"/>
                  </a:lnTo>
                  <a:close/>
                  <a:moveTo>
                    <a:pt x="16" y="5"/>
                  </a:moveTo>
                  <a:cubicBezTo>
                    <a:pt x="16" y="5"/>
                    <a:pt x="16" y="5"/>
                    <a:pt x="16" y="4"/>
                  </a:cubicBezTo>
                  <a:cubicBezTo>
                    <a:pt x="16" y="4"/>
                    <a:pt x="16" y="4"/>
                    <a:pt x="16" y="4"/>
                  </a:cubicBezTo>
                  <a:cubicBezTo>
                    <a:pt x="16" y="4"/>
                    <a:pt x="16" y="4"/>
                    <a:pt x="16" y="3"/>
                  </a:cubicBezTo>
                  <a:cubicBezTo>
                    <a:pt x="16" y="3"/>
                    <a:pt x="16" y="3"/>
                    <a:pt x="16" y="3"/>
                  </a:cubicBezTo>
                  <a:cubicBezTo>
                    <a:pt x="16" y="3"/>
                    <a:pt x="16" y="3"/>
                    <a:pt x="16" y="3"/>
                  </a:cubicBezTo>
                  <a:cubicBezTo>
                    <a:pt x="16" y="3"/>
                    <a:pt x="16" y="3"/>
                    <a:pt x="16" y="3"/>
                  </a:cubicBezTo>
                  <a:cubicBezTo>
                    <a:pt x="16" y="4"/>
                    <a:pt x="16" y="4"/>
                    <a:pt x="16" y="4"/>
                  </a:cubicBezTo>
                  <a:cubicBezTo>
                    <a:pt x="16" y="4"/>
                    <a:pt x="16" y="4"/>
                    <a:pt x="16" y="4"/>
                  </a:cubicBezTo>
                  <a:cubicBezTo>
                    <a:pt x="16" y="5"/>
                    <a:pt x="15" y="5"/>
                    <a:pt x="15" y="5"/>
                  </a:cubicBezTo>
                  <a:cubicBezTo>
                    <a:pt x="9" y="16"/>
                    <a:pt x="9" y="16"/>
                    <a:pt x="9" y="16"/>
                  </a:cubicBezTo>
                  <a:cubicBezTo>
                    <a:pt x="18" y="16"/>
                    <a:pt x="18" y="16"/>
                    <a:pt x="18"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440" name="West Europe"/>
          <p:cNvGrpSpPr/>
          <p:nvPr/>
        </p:nvGrpSpPr>
        <p:grpSpPr>
          <a:xfrm>
            <a:off x="5870651" y="1829103"/>
            <a:ext cx="913842" cy="380407"/>
            <a:chOff x="5707749" y="1664873"/>
            <a:chExt cx="995703" cy="414482"/>
          </a:xfrm>
        </p:grpSpPr>
        <p:sp>
          <p:nvSpPr>
            <p:cNvPr id="441" name="Rectangle 26"/>
            <p:cNvSpPr>
              <a:spLocks noChangeArrowheads="1"/>
            </p:cNvSpPr>
            <p:nvPr/>
          </p:nvSpPr>
          <p:spPr bwMode="auto">
            <a:xfrm>
              <a:off x="5707749" y="1664873"/>
              <a:ext cx="995703"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2" name="Freeform 77"/>
            <p:cNvSpPr>
              <a:spLocks/>
            </p:cNvSpPr>
            <p:nvPr/>
          </p:nvSpPr>
          <p:spPr bwMode="auto">
            <a:xfrm>
              <a:off x="5802800" y="1758365"/>
              <a:ext cx="113750" cy="82585"/>
            </a:xfrm>
            <a:custGeom>
              <a:avLst/>
              <a:gdLst>
                <a:gd name="T0" fmla="*/ 35 w 35"/>
                <a:gd name="T1" fmla="*/ 0 h 25"/>
                <a:gd name="T2" fmla="*/ 29 w 35"/>
                <a:gd name="T3" fmla="*/ 25 h 25"/>
                <a:gd name="T4" fmla="*/ 22 w 35"/>
                <a:gd name="T5" fmla="*/ 25 h 25"/>
                <a:gd name="T6" fmla="*/ 18 w 35"/>
                <a:gd name="T7" fmla="*/ 9 h 25"/>
                <a:gd name="T8" fmla="*/ 18 w 35"/>
                <a:gd name="T9" fmla="*/ 6 h 25"/>
                <a:gd name="T10" fmla="*/ 18 w 35"/>
                <a:gd name="T11" fmla="*/ 6 h 25"/>
                <a:gd name="T12" fmla="*/ 17 w 35"/>
                <a:gd name="T13" fmla="*/ 9 h 25"/>
                <a:gd name="T14" fmla="*/ 13 w 35"/>
                <a:gd name="T15" fmla="*/ 25 h 25"/>
                <a:gd name="T16" fmla="*/ 6 w 35"/>
                <a:gd name="T17" fmla="*/ 25 h 25"/>
                <a:gd name="T18" fmla="*/ 0 w 35"/>
                <a:gd name="T19" fmla="*/ 0 h 25"/>
                <a:gd name="T20" fmla="*/ 6 w 35"/>
                <a:gd name="T21" fmla="*/ 0 h 25"/>
                <a:gd name="T22" fmla="*/ 9 w 35"/>
                <a:gd name="T23" fmla="*/ 17 h 25"/>
                <a:gd name="T24" fmla="*/ 10 w 35"/>
                <a:gd name="T25" fmla="*/ 20 h 25"/>
                <a:gd name="T26" fmla="*/ 10 w 35"/>
                <a:gd name="T27" fmla="*/ 20 h 25"/>
                <a:gd name="T28" fmla="*/ 10 w 35"/>
                <a:gd name="T29" fmla="*/ 17 h 25"/>
                <a:gd name="T30" fmla="*/ 15 w 35"/>
                <a:gd name="T31" fmla="*/ 0 h 25"/>
                <a:gd name="T32" fmla="*/ 21 w 35"/>
                <a:gd name="T33" fmla="*/ 0 h 25"/>
                <a:gd name="T34" fmla="*/ 25 w 35"/>
                <a:gd name="T35" fmla="*/ 17 h 25"/>
                <a:gd name="T36" fmla="*/ 26 w 35"/>
                <a:gd name="T37" fmla="*/ 20 h 25"/>
                <a:gd name="T38" fmla="*/ 26 w 35"/>
                <a:gd name="T39" fmla="*/ 20 h 25"/>
                <a:gd name="T40" fmla="*/ 26 w 35"/>
                <a:gd name="T41" fmla="*/ 17 h 25"/>
                <a:gd name="T42" fmla="*/ 29 w 35"/>
                <a:gd name="T43" fmla="*/ 0 h 25"/>
                <a:gd name="T44" fmla="*/ 35 w 35"/>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5">
                  <a:moveTo>
                    <a:pt x="35" y="0"/>
                  </a:moveTo>
                  <a:cubicBezTo>
                    <a:pt x="29" y="25"/>
                    <a:pt x="29" y="25"/>
                    <a:pt x="29" y="25"/>
                  </a:cubicBezTo>
                  <a:cubicBezTo>
                    <a:pt x="22" y="25"/>
                    <a:pt x="22" y="25"/>
                    <a:pt x="22" y="25"/>
                  </a:cubicBezTo>
                  <a:cubicBezTo>
                    <a:pt x="18" y="9"/>
                    <a:pt x="18" y="9"/>
                    <a:pt x="18" y="9"/>
                  </a:cubicBezTo>
                  <a:cubicBezTo>
                    <a:pt x="18" y="8"/>
                    <a:pt x="18" y="7"/>
                    <a:pt x="18" y="6"/>
                  </a:cubicBezTo>
                  <a:cubicBezTo>
                    <a:pt x="18" y="6"/>
                    <a:pt x="18" y="6"/>
                    <a:pt x="18" y="6"/>
                  </a:cubicBezTo>
                  <a:cubicBezTo>
                    <a:pt x="18" y="8"/>
                    <a:pt x="17" y="9"/>
                    <a:pt x="17" y="9"/>
                  </a:cubicBezTo>
                  <a:cubicBezTo>
                    <a:pt x="13" y="25"/>
                    <a:pt x="13" y="25"/>
                    <a:pt x="13" y="25"/>
                  </a:cubicBezTo>
                  <a:cubicBezTo>
                    <a:pt x="6" y="25"/>
                    <a:pt x="6" y="25"/>
                    <a:pt x="6" y="25"/>
                  </a:cubicBezTo>
                  <a:cubicBezTo>
                    <a:pt x="0" y="0"/>
                    <a:pt x="0" y="0"/>
                    <a:pt x="0" y="0"/>
                  </a:cubicBezTo>
                  <a:cubicBezTo>
                    <a:pt x="6" y="0"/>
                    <a:pt x="6" y="0"/>
                    <a:pt x="6" y="0"/>
                  </a:cubicBezTo>
                  <a:cubicBezTo>
                    <a:pt x="9" y="17"/>
                    <a:pt x="9" y="17"/>
                    <a:pt x="9" y="17"/>
                  </a:cubicBezTo>
                  <a:cubicBezTo>
                    <a:pt x="10" y="18"/>
                    <a:pt x="10" y="19"/>
                    <a:pt x="10" y="20"/>
                  </a:cubicBezTo>
                  <a:cubicBezTo>
                    <a:pt x="10" y="20"/>
                    <a:pt x="10" y="20"/>
                    <a:pt x="10" y="20"/>
                  </a:cubicBezTo>
                  <a:cubicBezTo>
                    <a:pt x="10" y="19"/>
                    <a:pt x="10" y="18"/>
                    <a:pt x="10" y="17"/>
                  </a:cubicBezTo>
                  <a:cubicBezTo>
                    <a:pt x="15" y="0"/>
                    <a:pt x="15" y="0"/>
                    <a:pt x="15" y="0"/>
                  </a:cubicBezTo>
                  <a:cubicBezTo>
                    <a:pt x="21" y="0"/>
                    <a:pt x="21" y="0"/>
                    <a:pt x="21" y="0"/>
                  </a:cubicBezTo>
                  <a:cubicBezTo>
                    <a:pt x="25" y="17"/>
                    <a:pt x="25" y="17"/>
                    <a:pt x="25" y="17"/>
                  </a:cubicBezTo>
                  <a:cubicBezTo>
                    <a:pt x="25" y="18"/>
                    <a:pt x="25" y="19"/>
                    <a:pt x="26" y="20"/>
                  </a:cubicBezTo>
                  <a:cubicBezTo>
                    <a:pt x="26" y="20"/>
                    <a:pt x="26" y="20"/>
                    <a:pt x="26" y="20"/>
                  </a:cubicBezTo>
                  <a:cubicBezTo>
                    <a:pt x="26" y="19"/>
                    <a:pt x="26" y="18"/>
                    <a:pt x="26" y="17"/>
                  </a:cubicBezTo>
                  <a:cubicBezTo>
                    <a:pt x="29" y="0"/>
                    <a:pt x="29" y="0"/>
                    <a:pt x="29" y="0"/>
                  </a:cubicBez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3" name="Freeform 78"/>
            <p:cNvSpPr>
              <a:spLocks/>
            </p:cNvSpPr>
            <p:nvPr/>
          </p:nvSpPr>
          <p:spPr bwMode="auto">
            <a:xfrm>
              <a:off x="5930574" y="1758365"/>
              <a:ext cx="48305" cy="82585"/>
            </a:xfrm>
            <a:custGeom>
              <a:avLst/>
              <a:gdLst>
                <a:gd name="T0" fmla="*/ 31 w 31"/>
                <a:gd name="T1" fmla="*/ 53 h 53"/>
                <a:gd name="T2" fmla="*/ 0 w 31"/>
                <a:gd name="T3" fmla="*/ 53 h 53"/>
                <a:gd name="T4" fmla="*/ 0 w 31"/>
                <a:gd name="T5" fmla="*/ 0 h 53"/>
                <a:gd name="T6" fmla="*/ 29 w 31"/>
                <a:gd name="T7" fmla="*/ 0 h 53"/>
                <a:gd name="T8" fmla="*/ 29 w 31"/>
                <a:gd name="T9" fmla="*/ 11 h 53"/>
                <a:gd name="T10" fmla="*/ 12 w 31"/>
                <a:gd name="T11" fmla="*/ 11 h 53"/>
                <a:gd name="T12" fmla="*/ 12 w 31"/>
                <a:gd name="T13" fmla="*/ 21 h 53"/>
                <a:gd name="T14" fmla="*/ 29 w 31"/>
                <a:gd name="T15" fmla="*/ 21 h 53"/>
                <a:gd name="T16" fmla="*/ 29 w 31"/>
                <a:gd name="T17" fmla="*/ 32 h 53"/>
                <a:gd name="T18" fmla="*/ 12 w 31"/>
                <a:gd name="T19" fmla="*/ 32 h 53"/>
                <a:gd name="T20" fmla="*/ 12 w 31"/>
                <a:gd name="T21" fmla="*/ 44 h 53"/>
                <a:gd name="T22" fmla="*/ 31 w 31"/>
                <a:gd name="T23" fmla="*/ 44 h 53"/>
                <a:gd name="T24" fmla="*/ 31 w 31"/>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3">
                  <a:moveTo>
                    <a:pt x="31" y="53"/>
                  </a:moveTo>
                  <a:lnTo>
                    <a:pt x="0" y="53"/>
                  </a:lnTo>
                  <a:lnTo>
                    <a:pt x="0" y="0"/>
                  </a:lnTo>
                  <a:lnTo>
                    <a:pt x="29" y="0"/>
                  </a:lnTo>
                  <a:lnTo>
                    <a:pt x="29" y="11"/>
                  </a:lnTo>
                  <a:lnTo>
                    <a:pt x="12" y="11"/>
                  </a:lnTo>
                  <a:lnTo>
                    <a:pt x="12" y="21"/>
                  </a:lnTo>
                  <a:lnTo>
                    <a:pt x="29" y="21"/>
                  </a:lnTo>
                  <a:lnTo>
                    <a:pt x="29" y="32"/>
                  </a:lnTo>
                  <a:lnTo>
                    <a:pt x="12" y="32"/>
                  </a:lnTo>
                  <a:lnTo>
                    <a:pt x="12" y="44"/>
                  </a:lnTo>
                  <a:lnTo>
                    <a:pt x="31" y="44"/>
                  </a:lnTo>
                  <a:lnTo>
                    <a:pt x="31"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4" name="Freeform 79"/>
            <p:cNvSpPr>
              <a:spLocks/>
            </p:cNvSpPr>
            <p:nvPr/>
          </p:nvSpPr>
          <p:spPr bwMode="auto">
            <a:xfrm>
              <a:off x="5988228" y="1758365"/>
              <a:ext cx="59212" cy="85701"/>
            </a:xfrm>
            <a:custGeom>
              <a:avLst/>
              <a:gdLst>
                <a:gd name="T0" fmla="*/ 0 w 18"/>
                <a:gd name="T1" fmla="*/ 24 h 26"/>
                <a:gd name="T2" fmla="*/ 0 w 18"/>
                <a:gd name="T3" fmla="*/ 19 h 26"/>
                <a:gd name="T4" fmla="*/ 4 w 18"/>
                <a:gd name="T5" fmla="*/ 21 h 26"/>
                <a:gd name="T6" fmla="*/ 7 w 18"/>
                <a:gd name="T7" fmla="*/ 21 h 26"/>
                <a:gd name="T8" fmla="*/ 9 w 18"/>
                <a:gd name="T9" fmla="*/ 21 h 26"/>
                <a:gd name="T10" fmla="*/ 11 w 18"/>
                <a:gd name="T11" fmla="*/ 21 h 26"/>
                <a:gd name="T12" fmla="*/ 11 w 18"/>
                <a:gd name="T13" fmla="*/ 20 h 26"/>
                <a:gd name="T14" fmla="*/ 12 w 18"/>
                <a:gd name="T15" fmla="*/ 19 h 26"/>
                <a:gd name="T16" fmla="*/ 11 w 18"/>
                <a:gd name="T17" fmla="*/ 18 h 26"/>
                <a:gd name="T18" fmla="*/ 10 w 18"/>
                <a:gd name="T19" fmla="*/ 16 h 26"/>
                <a:gd name="T20" fmla="*/ 8 w 18"/>
                <a:gd name="T21" fmla="*/ 16 h 26"/>
                <a:gd name="T22" fmla="*/ 6 w 18"/>
                <a:gd name="T23" fmla="*/ 15 h 26"/>
                <a:gd name="T24" fmla="*/ 2 w 18"/>
                <a:gd name="T25" fmla="*/ 12 h 26"/>
                <a:gd name="T26" fmla="*/ 0 w 18"/>
                <a:gd name="T27" fmla="*/ 7 h 26"/>
                <a:gd name="T28" fmla="*/ 1 w 18"/>
                <a:gd name="T29" fmla="*/ 4 h 26"/>
                <a:gd name="T30" fmla="*/ 3 w 18"/>
                <a:gd name="T31" fmla="*/ 2 h 26"/>
                <a:gd name="T32" fmla="*/ 6 w 18"/>
                <a:gd name="T33" fmla="*/ 0 h 26"/>
                <a:gd name="T34" fmla="*/ 10 w 18"/>
                <a:gd name="T35" fmla="*/ 0 h 26"/>
                <a:gd name="T36" fmla="*/ 14 w 18"/>
                <a:gd name="T37" fmla="*/ 0 h 26"/>
                <a:gd name="T38" fmla="*/ 17 w 18"/>
                <a:gd name="T39" fmla="*/ 1 h 26"/>
                <a:gd name="T40" fmla="*/ 17 w 18"/>
                <a:gd name="T41" fmla="*/ 6 h 26"/>
                <a:gd name="T42" fmla="*/ 15 w 18"/>
                <a:gd name="T43" fmla="*/ 5 h 26"/>
                <a:gd name="T44" fmla="*/ 14 w 18"/>
                <a:gd name="T45" fmla="*/ 5 h 26"/>
                <a:gd name="T46" fmla="*/ 12 w 18"/>
                <a:gd name="T47" fmla="*/ 4 h 26"/>
                <a:gd name="T48" fmla="*/ 11 w 18"/>
                <a:gd name="T49" fmla="*/ 4 h 26"/>
                <a:gd name="T50" fmla="*/ 9 w 18"/>
                <a:gd name="T51" fmla="*/ 4 h 26"/>
                <a:gd name="T52" fmla="*/ 8 w 18"/>
                <a:gd name="T53" fmla="*/ 5 h 26"/>
                <a:gd name="T54" fmla="*/ 7 w 18"/>
                <a:gd name="T55" fmla="*/ 6 h 26"/>
                <a:gd name="T56" fmla="*/ 6 w 18"/>
                <a:gd name="T57" fmla="*/ 7 h 26"/>
                <a:gd name="T58" fmla="*/ 7 w 18"/>
                <a:gd name="T59" fmla="*/ 8 h 26"/>
                <a:gd name="T60" fmla="*/ 8 w 18"/>
                <a:gd name="T61" fmla="*/ 9 h 26"/>
                <a:gd name="T62" fmla="*/ 9 w 18"/>
                <a:gd name="T63" fmla="*/ 10 h 26"/>
                <a:gd name="T64" fmla="*/ 11 w 18"/>
                <a:gd name="T65" fmla="*/ 11 h 26"/>
                <a:gd name="T66" fmla="*/ 14 w 18"/>
                <a:gd name="T67" fmla="*/ 12 h 26"/>
                <a:gd name="T68" fmla="*/ 16 w 18"/>
                <a:gd name="T69" fmla="*/ 14 h 26"/>
                <a:gd name="T70" fmla="*/ 17 w 18"/>
                <a:gd name="T71" fmla="*/ 16 h 26"/>
                <a:gd name="T72" fmla="*/ 18 w 18"/>
                <a:gd name="T73" fmla="*/ 18 h 26"/>
                <a:gd name="T74" fmla="*/ 17 w 18"/>
                <a:gd name="T75" fmla="*/ 22 h 26"/>
                <a:gd name="T76" fmla="*/ 15 w 18"/>
                <a:gd name="T77" fmla="*/ 24 h 26"/>
                <a:gd name="T78" fmla="*/ 12 w 18"/>
                <a:gd name="T79" fmla="*/ 25 h 26"/>
                <a:gd name="T80" fmla="*/ 8 w 18"/>
                <a:gd name="T81" fmla="*/ 26 h 26"/>
                <a:gd name="T82" fmla="*/ 4 w 18"/>
                <a:gd name="T83" fmla="*/ 26 h 26"/>
                <a:gd name="T84" fmla="*/ 0 w 18"/>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0" y="24"/>
                  </a:moveTo>
                  <a:cubicBezTo>
                    <a:pt x="0" y="19"/>
                    <a:pt x="0" y="19"/>
                    <a:pt x="0" y="19"/>
                  </a:cubicBezTo>
                  <a:cubicBezTo>
                    <a:pt x="2" y="20"/>
                    <a:pt x="3" y="20"/>
                    <a:pt x="4" y="21"/>
                  </a:cubicBezTo>
                  <a:cubicBezTo>
                    <a:pt x="5" y="21"/>
                    <a:pt x="6" y="21"/>
                    <a:pt x="7" y="21"/>
                  </a:cubicBezTo>
                  <a:cubicBezTo>
                    <a:pt x="8" y="21"/>
                    <a:pt x="9" y="21"/>
                    <a:pt x="9" y="21"/>
                  </a:cubicBezTo>
                  <a:cubicBezTo>
                    <a:pt x="10" y="21"/>
                    <a:pt x="10" y="21"/>
                    <a:pt x="11" y="21"/>
                  </a:cubicBezTo>
                  <a:cubicBezTo>
                    <a:pt x="11" y="20"/>
                    <a:pt x="11" y="20"/>
                    <a:pt x="11" y="20"/>
                  </a:cubicBezTo>
                  <a:cubicBezTo>
                    <a:pt x="12" y="20"/>
                    <a:pt x="12" y="19"/>
                    <a:pt x="12" y="19"/>
                  </a:cubicBezTo>
                  <a:cubicBezTo>
                    <a:pt x="12" y="18"/>
                    <a:pt x="12" y="18"/>
                    <a:pt x="11" y="18"/>
                  </a:cubicBezTo>
                  <a:cubicBezTo>
                    <a:pt x="11" y="17"/>
                    <a:pt x="11" y="17"/>
                    <a:pt x="10" y="16"/>
                  </a:cubicBezTo>
                  <a:cubicBezTo>
                    <a:pt x="10" y="16"/>
                    <a:pt x="9" y="16"/>
                    <a:pt x="8" y="16"/>
                  </a:cubicBezTo>
                  <a:cubicBezTo>
                    <a:pt x="8" y="15"/>
                    <a:pt x="7" y="15"/>
                    <a:pt x="6" y="15"/>
                  </a:cubicBezTo>
                  <a:cubicBezTo>
                    <a:pt x="4" y="14"/>
                    <a:pt x="3" y="13"/>
                    <a:pt x="2" y="12"/>
                  </a:cubicBezTo>
                  <a:cubicBezTo>
                    <a:pt x="1" y="10"/>
                    <a:pt x="0" y="9"/>
                    <a:pt x="0" y="7"/>
                  </a:cubicBezTo>
                  <a:cubicBezTo>
                    <a:pt x="0" y="6"/>
                    <a:pt x="1" y="5"/>
                    <a:pt x="1" y="4"/>
                  </a:cubicBezTo>
                  <a:cubicBezTo>
                    <a:pt x="2" y="3"/>
                    <a:pt x="2" y="2"/>
                    <a:pt x="3" y="2"/>
                  </a:cubicBezTo>
                  <a:cubicBezTo>
                    <a:pt x="4" y="1"/>
                    <a:pt x="5" y="1"/>
                    <a:pt x="6" y="0"/>
                  </a:cubicBezTo>
                  <a:cubicBezTo>
                    <a:pt x="8" y="0"/>
                    <a:pt x="9" y="0"/>
                    <a:pt x="10" y="0"/>
                  </a:cubicBezTo>
                  <a:cubicBezTo>
                    <a:pt x="12" y="0"/>
                    <a:pt x="13" y="0"/>
                    <a:pt x="14" y="0"/>
                  </a:cubicBezTo>
                  <a:cubicBezTo>
                    <a:pt x="15" y="0"/>
                    <a:pt x="16" y="0"/>
                    <a:pt x="17" y="1"/>
                  </a:cubicBezTo>
                  <a:cubicBezTo>
                    <a:pt x="17" y="6"/>
                    <a:pt x="17" y="6"/>
                    <a:pt x="17" y="6"/>
                  </a:cubicBezTo>
                  <a:cubicBezTo>
                    <a:pt x="16" y="6"/>
                    <a:pt x="16" y="5"/>
                    <a:pt x="15" y="5"/>
                  </a:cubicBezTo>
                  <a:cubicBezTo>
                    <a:pt x="15" y="5"/>
                    <a:pt x="14" y="5"/>
                    <a:pt x="14" y="5"/>
                  </a:cubicBezTo>
                  <a:cubicBezTo>
                    <a:pt x="13" y="5"/>
                    <a:pt x="13" y="4"/>
                    <a:pt x="12" y="4"/>
                  </a:cubicBezTo>
                  <a:cubicBezTo>
                    <a:pt x="12" y="4"/>
                    <a:pt x="11" y="4"/>
                    <a:pt x="11" y="4"/>
                  </a:cubicBezTo>
                  <a:cubicBezTo>
                    <a:pt x="10" y="4"/>
                    <a:pt x="9" y="4"/>
                    <a:pt x="9" y="4"/>
                  </a:cubicBezTo>
                  <a:cubicBezTo>
                    <a:pt x="8" y="5"/>
                    <a:pt x="8" y="5"/>
                    <a:pt x="8" y="5"/>
                  </a:cubicBezTo>
                  <a:cubicBezTo>
                    <a:pt x="7" y="5"/>
                    <a:pt x="7" y="5"/>
                    <a:pt x="7" y="6"/>
                  </a:cubicBezTo>
                  <a:cubicBezTo>
                    <a:pt x="6" y="6"/>
                    <a:pt x="6" y="6"/>
                    <a:pt x="6" y="7"/>
                  </a:cubicBezTo>
                  <a:cubicBezTo>
                    <a:pt x="6" y="7"/>
                    <a:pt x="6" y="8"/>
                    <a:pt x="7" y="8"/>
                  </a:cubicBezTo>
                  <a:cubicBezTo>
                    <a:pt x="7" y="8"/>
                    <a:pt x="7" y="9"/>
                    <a:pt x="8" y="9"/>
                  </a:cubicBezTo>
                  <a:cubicBezTo>
                    <a:pt x="8" y="9"/>
                    <a:pt x="9" y="9"/>
                    <a:pt x="9" y="10"/>
                  </a:cubicBezTo>
                  <a:cubicBezTo>
                    <a:pt x="10" y="10"/>
                    <a:pt x="10" y="10"/>
                    <a:pt x="11" y="11"/>
                  </a:cubicBezTo>
                  <a:cubicBezTo>
                    <a:pt x="12" y="11"/>
                    <a:pt x="13" y="12"/>
                    <a:pt x="14" y="12"/>
                  </a:cubicBezTo>
                  <a:cubicBezTo>
                    <a:pt x="15" y="12"/>
                    <a:pt x="15" y="13"/>
                    <a:pt x="16" y="14"/>
                  </a:cubicBezTo>
                  <a:cubicBezTo>
                    <a:pt x="16" y="14"/>
                    <a:pt x="17" y="15"/>
                    <a:pt x="17" y="16"/>
                  </a:cubicBezTo>
                  <a:cubicBezTo>
                    <a:pt x="18" y="16"/>
                    <a:pt x="18" y="17"/>
                    <a:pt x="18" y="18"/>
                  </a:cubicBezTo>
                  <a:cubicBezTo>
                    <a:pt x="18" y="20"/>
                    <a:pt x="17" y="21"/>
                    <a:pt x="17" y="22"/>
                  </a:cubicBezTo>
                  <a:cubicBezTo>
                    <a:pt x="16" y="23"/>
                    <a:pt x="16" y="24"/>
                    <a:pt x="15" y="24"/>
                  </a:cubicBezTo>
                  <a:cubicBezTo>
                    <a:pt x="14" y="25"/>
                    <a:pt x="13" y="25"/>
                    <a:pt x="12" y="25"/>
                  </a:cubicBezTo>
                  <a:cubicBezTo>
                    <a:pt x="10" y="26"/>
                    <a:pt x="9" y="26"/>
                    <a:pt x="8" y="26"/>
                  </a:cubicBezTo>
                  <a:cubicBezTo>
                    <a:pt x="6" y="26"/>
                    <a:pt x="5" y="26"/>
                    <a:pt x="4" y="26"/>
                  </a:cubicBezTo>
                  <a:cubicBezTo>
                    <a:pt x="2" y="25"/>
                    <a:pt x="1" y="25"/>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5" name="Freeform 80"/>
            <p:cNvSpPr>
              <a:spLocks/>
            </p:cNvSpPr>
            <p:nvPr/>
          </p:nvSpPr>
          <p:spPr bwMode="auto">
            <a:xfrm>
              <a:off x="6053674" y="1758365"/>
              <a:ext cx="65445" cy="82585"/>
            </a:xfrm>
            <a:custGeom>
              <a:avLst/>
              <a:gdLst>
                <a:gd name="T0" fmla="*/ 42 w 42"/>
                <a:gd name="T1" fmla="*/ 11 h 53"/>
                <a:gd name="T2" fmla="*/ 27 w 42"/>
                <a:gd name="T3" fmla="*/ 11 h 53"/>
                <a:gd name="T4" fmla="*/ 27 w 42"/>
                <a:gd name="T5" fmla="*/ 53 h 53"/>
                <a:gd name="T6" fmla="*/ 15 w 42"/>
                <a:gd name="T7" fmla="*/ 53 h 53"/>
                <a:gd name="T8" fmla="*/ 15 w 42"/>
                <a:gd name="T9" fmla="*/ 11 h 53"/>
                <a:gd name="T10" fmla="*/ 0 w 42"/>
                <a:gd name="T11" fmla="*/ 11 h 53"/>
                <a:gd name="T12" fmla="*/ 0 w 42"/>
                <a:gd name="T13" fmla="*/ 0 h 53"/>
                <a:gd name="T14" fmla="*/ 42 w 42"/>
                <a:gd name="T15" fmla="*/ 0 h 53"/>
                <a:gd name="T16" fmla="*/ 42 w 42"/>
                <a:gd name="T17"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42" y="11"/>
                  </a:moveTo>
                  <a:lnTo>
                    <a:pt x="27" y="11"/>
                  </a:lnTo>
                  <a:lnTo>
                    <a:pt x="27" y="53"/>
                  </a:lnTo>
                  <a:lnTo>
                    <a:pt x="15" y="53"/>
                  </a:lnTo>
                  <a:lnTo>
                    <a:pt x="15" y="11"/>
                  </a:lnTo>
                  <a:lnTo>
                    <a:pt x="0" y="11"/>
                  </a:lnTo>
                  <a:lnTo>
                    <a:pt x="0" y="0"/>
                  </a:lnTo>
                  <a:lnTo>
                    <a:pt x="42" y="0"/>
                  </a:lnTo>
                  <a:lnTo>
                    <a:pt x="4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6" name="Freeform 81"/>
            <p:cNvSpPr>
              <a:spLocks/>
            </p:cNvSpPr>
            <p:nvPr/>
          </p:nvSpPr>
          <p:spPr bwMode="auto">
            <a:xfrm>
              <a:off x="6164307" y="1758365"/>
              <a:ext cx="52979" cy="82585"/>
            </a:xfrm>
            <a:custGeom>
              <a:avLst/>
              <a:gdLst>
                <a:gd name="T0" fmla="*/ 34 w 34"/>
                <a:gd name="T1" fmla="*/ 53 h 53"/>
                <a:gd name="T2" fmla="*/ 0 w 34"/>
                <a:gd name="T3" fmla="*/ 53 h 53"/>
                <a:gd name="T4" fmla="*/ 0 w 34"/>
                <a:gd name="T5" fmla="*/ 0 h 53"/>
                <a:gd name="T6" fmla="*/ 32 w 34"/>
                <a:gd name="T7" fmla="*/ 0 h 53"/>
                <a:gd name="T8" fmla="*/ 32 w 34"/>
                <a:gd name="T9" fmla="*/ 11 h 53"/>
                <a:gd name="T10" fmla="*/ 13 w 34"/>
                <a:gd name="T11" fmla="*/ 11 h 53"/>
                <a:gd name="T12" fmla="*/ 13 w 34"/>
                <a:gd name="T13" fmla="*/ 21 h 53"/>
                <a:gd name="T14" fmla="*/ 30 w 34"/>
                <a:gd name="T15" fmla="*/ 21 h 53"/>
                <a:gd name="T16" fmla="*/ 30 w 34"/>
                <a:gd name="T17" fmla="*/ 32 h 53"/>
                <a:gd name="T18" fmla="*/ 13 w 34"/>
                <a:gd name="T19" fmla="*/ 32 h 53"/>
                <a:gd name="T20" fmla="*/ 13 w 34"/>
                <a:gd name="T21" fmla="*/ 44 h 53"/>
                <a:gd name="T22" fmla="*/ 34 w 34"/>
                <a:gd name="T23" fmla="*/ 44 h 53"/>
                <a:gd name="T24" fmla="*/ 34 w 34"/>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53">
                  <a:moveTo>
                    <a:pt x="34" y="53"/>
                  </a:moveTo>
                  <a:lnTo>
                    <a:pt x="0" y="53"/>
                  </a:lnTo>
                  <a:lnTo>
                    <a:pt x="0" y="0"/>
                  </a:lnTo>
                  <a:lnTo>
                    <a:pt x="32" y="0"/>
                  </a:lnTo>
                  <a:lnTo>
                    <a:pt x="32" y="11"/>
                  </a:lnTo>
                  <a:lnTo>
                    <a:pt x="13" y="11"/>
                  </a:lnTo>
                  <a:lnTo>
                    <a:pt x="13" y="21"/>
                  </a:lnTo>
                  <a:lnTo>
                    <a:pt x="30" y="21"/>
                  </a:lnTo>
                  <a:lnTo>
                    <a:pt x="30" y="32"/>
                  </a:lnTo>
                  <a:lnTo>
                    <a:pt x="13" y="32"/>
                  </a:lnTo>
                  <a:lnTo>
                    <a:pt x="13" y="44"/>
                  </a:lnTo>
                  <a:lnTo>
                    <a:pt x="34" y="44"/>
                  </a:lnTo>
                  <a:lnTo>
                    <a:pt x="34"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7" name="Freeform 82"/>
            <p:cNvSpPr>
              <a:spLocks/>
            </p:cNvSpPr>
            <p:nvPr/>
          </p:nvSpPr>
          <p:spPr bwMode="auto">
            <a:xfrm>
              <a:off x="6229752" y="1758365"/>
              <a:ext cx="68562" cy="85701"/>
            </a:xfrm>
            <a:custGeom>
              <a:avLst/>
              <a:gdLst>
                <a:gd name="T0" fmla="*/ 21 w 21"/>
                <a:gd name="T1" fmla="*/ 15 h 26"/>
                <a:gd name="T2" fmla="*/ 10 w 21"/>
                <a:gd name="T3" fmla="*/ 26 h 26"/>
                <a:gd name="T4" fmla="*/ 0 w 21"/>
                <a:gd name="T5" fmla="*/ 15 h 26"/>
                <a:gd name="T6" fmla="*/ 0 w 21"/>
                <a:gd name="T7" fmla="*/ 0 h 26"/>
                <a:gd name="T8" fmla="*/ 6 w 21"/>
                <a:gd name="T9" fmla="*/ 0 h 26"/>
                <a:gd name="T10" fmla="*/ 6 w 21"/>
                <a:gd name="T11" fmla="*/ 15 h 26"/>
                <a:gd name="T12" fmla="*/ 10 w 21"/>
                <a:gd name="T13" fmla="*/ 21 h 26"/>
                <a:gd name="T14" fmla="*/ 15 w 21"/>
                <a:gd name="T15" fmla="*/ 15 h 26"/>
                <a:gd name="T16" fmla="*/ 15 w 21"/>
                <a:gd name="T17" fmla="*/ 0 h 26"/>
                <a:gd name="T18" fmla="*/ 21 w 21"/>
                <a:gd name="T19" fmla="*/ 0 h 26"/>
                <a:gd name="T20" fmla="*/ 21 w 21"/>
                <a:gd name="T21"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6">
                  <a:moveTo>
                    <a:pt x="21" y="15"/>
                  </a:moveTo>
                  <a:cubicBezTo>
                    <a:pt x="21" y="22"/>
                    <a:pt x="17" y="26"/>
                    <a:pt x="10" y="26"/>
                  </a:cubicBezTo>
                  <a:cubicBezTo>
                    <a:pt x="3" y="26"/>
                    <a:pt x="0" y="22"/>
                    <a:pt x="0" y="15"/>
                  </a:cubicBezTo>
                  <a:cubicBezTo>
                    <a:pt x="0" y="0"/>
                    <a:pt x="0" y="0"/>
                    <a:pt x="0" y="0"/>
                  </a:cubicBezTo>
                  <a:cubicBezTo>
                    <a:pt x="6" y="0"/>
                    <a:pt x="6" y="0"/>
                    <a:pt x="6" y="0"/>
                  </a:cubicBezTo>
                  <a:cubicBezTo>
                    <a:pt x="6" y="15"/>
                    <a:pt x="6" y="15"/>
                    <a:pt x="6" y="15"/>
                  </a:cubicBezTo>
                  <a:cubicBezTo>
                    <a:pt x="6" y="19"/>
                    <a:pt x="7" y="21"/>
                    <a:pt x="10" y="21"/>
                  </a:cubicBezTo>
                  <a:cubicBezTo>
                    <a:pt x="13" y="21"/>
                    <a:pt x="15" y="19"/>
                    <a:pt x="15" y="15"/>
                  </a:cubicBezTo>
                  <a:cubicBezTo>
                    <a:pt x="15" y="0"/>
                    <a:pt x="15" y="0"/>
                    <a:pt x="15" y="0"/>
                  </a:cubicBezTo>
                  <a:cubicBezTo>
                    <a:pt x="21" y="0"/>
                    <a:pt x="21" y="0"/>
                    <a:pt x="21" y="0"/>
                  </a:cubicBezTo>
                  <a:lnTo>
                    <a:pt x="21"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8" name="Freeform 83"/>
            <p:cNvSpPr>
              <a:spLocks noEditPoints="1"/>
            </p:cNvSpPr>
            <p:nvPr/>
          </p:nvSpPr>
          <p:spPr bwMode="auto">
            <a:xfrm>
              <a:off x="6318571" y="1758365"/>
              <a:ext cx="68562" cy="82585"/>
            </a:xfrm>
            <a:custGeom>
              <a:avLst/>
              <a:gdLst>
                <a:gd name="T0" fmla="*/ 21 w 21"/>
                <a:gd name="T1" fmla="*/ 25 h 25"/>
                <a:gd name="T2" fmla="*/ 14 w 21"/>
                <a:gd name="T3" fmla="*/ 25 h 25"/>
                <a:gd name="T4" fmla="*/ 10 w 21"/>
                <a:gd name="T5" fmla="*/ 19 h 25"/>
                <a:gd name="T6" fmla="*/ 10 w 21"/>
                <a:gd name="T7" fmla="*/ 18 h 25"/>
                <a:gd name="T8" fmla="*/ 9 w 21"/>
                <a:gd name="T9" fmla="*/ 17 h 25"/>
                <a:gd name="T10" fmla="*/ 8 w 21"/>
                <a:gd name="T11" fmla="*/ 16 h 25"/>
                <a:gd name="T12" fmla="*/ 7 w 21"/>
                <a:gd name="T13" fmla="*/ 16 h 25"/>
                <a:gd name="T14" fmla="*/ 5 w 21"/>
                <a:gd name="T15" fmla="*/ 16 h 25"/>
                <a:gd name="T16" fmla="*/ 5 w 21"/>
                <a:gd name="T17" fmla="*/ 25 h 25"/>
                <a:gd name="T18" fmla="*/ 0 w 21"/>
                <a:gd name="T19" fmla="*/ 25 h 25"/>
                <a:gd name="T20" fmla="*/ 0 w 21"/>
                <a:gd name="T21" fmla="*/ 0 h 25"/>
                <a:gd name="T22" fmla="*/ 9 w 21"/>
                <a:gd name="T23" fmla="*/ 0 h 25"/>
                <a:gd name="T24" fmla="*/ 18 w 21"/>
                <a:gd name="T25" fmla="*/ 7 h 25"/>
                <a:gd name="T26" fmla="*/ 18 w 21"/>
                <a:gd name="T27" fmla="*/ 10 h 25"/>
                <a:gd name="T28" fmla="*/ 16 w 21"/>
                <a:gd name="T29" fmla="*/ 12 h 25"/>
                <a:gd name="T30" fmla="*/ 15 w 21"/>
                <a:gd name="T31" fmla="*/ 13 h 25"/>
                <a:gd name="T32" fmla="*/ 12 w 21"/>
                <a:gd name="T33" fmla="*/ 14 h 25"/>
                <a:gd name="T34" fmla="*/ 12 w 21"/>
                <a:gd name="T35" fmla="*/ 14 h 25"/>
                <a:gd name="T36" fmla="*/ 13 w 21"/>
                <a:gd name="T37" fmla="*/ 15 h 25"/>
                <a:gd name="T38" fmla="*/ 14 w 21"/>
                <a:gd name="T39" fmla="*/ 16 h 25"/>
                <a:gd name="T40" fmla="*/ 15 w 21"/>
                <a:gd name="T41" fmla="*/ 17 h 25"/>
                <a:gd name="T42" fmla="*/ 16 w 21"/>
                <a:gd name="T43" fmla="*/ 18 h 25"/>
                <a:gd name="T44" fmla="*/ 21 w 21"/>
                <a:gd name="T45" fmla="*/ 25 h 25"/>
                <a:gd name="T46" fmla="*/ 5 w 21"/>
                <a:gd name="T47" fmla="*/ 4 h 25"/>
                <a:gd name="T48" fmla="*/ 5 w 21"/>
                <a:gd name="T49" fmla="*/ 11 h 25"/>
                <a:gd name="T50" fmla="*/ 8 w 21"/>
                <a:gd name="T51" fmla="*/ 11 h 25"/>
                <a:gd name="T52" fmla="*/ 11 w 21"/>
                <a:gd name="T53" fmla="*/ 10 h 25"/>
                <a:gd name="T54" fmla="*/ 12 w 21"/>
                <a:gd name="T55" fmla="*/ 8 h 25"/>
                <a:gd name="T56" fmla="*/ 8 w 21"/>
                <a:gd name="T57" fmla="*/ 4 h 25"/>
                <a:gd name="T58" fmla="*/ 5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4" y="25"/>
                    <a:pt x="14" y="25"/>
                    <a:pt x="14" y="25"/>
                  </a:cubicBezTo>
                  <a:cubicBezTo>
                    <a:pt x="10" y="19"/>
                    <a:pt x="10" y="19"/>
                    <a:pt x="10" y="19"/>
                  </a:cubicBezTo>
                  <a:cubicBezTo>
                    <a:pt x="10" y="18"/>
                    <a:pt x="10" y="18"/>
                    <a:pt x="10" y="18"/>
                  </a:cubicBezTo>
                  <a:cubicBezTo>
                    <a:pt x="9" y="17"/>
                    <a:pt x="9" y="17"/>
                    <a:pt x="9" y="17"/>
                  </a:cubicBezTo>
                  <a:cubicBezTo>
                    <a:pt x="9" y="16"/>
                    <a:pt x="8" y="16"/>
                    <a:pt x="8" y="16"/>
                  </a:cubicBezTo>
                  <a:cubicBezTo>
                    <a:pt x="8" y="16"/>
                    <a:pt x="7" y="16"/>
                    <a:pt x="7" y="16"/>
                  </a:cubicBezTo>
                  <a:cubicBezTo>
                    <a:pt x="5" y="16"/>
                    <a:pt x="5" y="16"/>
                    <a:pt x="5" y="16"/>
                  </a:cubicBezTo>
                  <a:cubicBezTo>
                    <a:pt x="5" y="25"/>
                    <a:pt x="5" y="25"/>
                    <a:pt x="5" y="25"/>
                  </a:cubicBezTo>
                  <a:cubicBezTo>
                    <a:pt x="0" y="25"/>
                    <a:pt x="0" y="25"/>
                    <a:pt x="0" y="25"/>
                  </a:cubicBezTo>
                  <a:cubicBezTo>
                    <a:pt x="0" y="0"/>
                    <a:pt x="0" y="0"/>
                    <a:pt x="0" y="0"/>
                  </a:cubicBezTo>
                  <a:cubicBezTo>
                    <a:pt x="9" y="0"/>
                    <a:pt x="9" y="0"/>
                    <a:pt x="9" y="0"/>
                  </a:cubicBezTo>
                  <a:cubicBezTo>
                    <a:pt x="15" y="0"/>
                    <a:pt x="18" y="2"/>
                    <a:pt x="18" y="7"/>
                  </a:cubicBezTo>
                  <a:cubicBezTo>
                    <a:pt x="18" y="8"/>
                    <a:pt x="18" y="9"/>
                    <a:pt x="18" y="10"/>
                  </a:cubicBezTo>
                  <a:cubicBezTo>
                    <a:pt x="17" y="10"/>
                    <a:pt x="17" y="11"/>
                    <a:pt x="16" y="12"/>
                  </a:cubicBezTo>
                  <a:cubicBezTo>
                    <a:pt x="16" y="12"/>
                    <a:pt x="15" y="13"/>
                    <a:pt x="15" y="13"/>
                  </a:cubicBezTo>
                  <a:cubicBezTo>
                    <a:pt x="14" y="13"/>
                    <a:pt x="13" y="14"/>
                    <a:pt x="12" y="14"/>
                  </a:cubicBezTo>
                  <a:cubicBezTo>
                    <a:pt x="12" y="14"/>
                    <a:pt x="12" y="14"/>
                    <a:pt x="12" y="14"/>
                  </a:cubicBezTo>
                  <a:cubicBezTo>
                    <a:pt x="13" y="14"/>
                    <a:pt x="13" y="14"/>
                    <a:pt x="13" y="15"/>
                  </a:cubicBezTo>
                  <a:cubicBezTo>
                    <a:pt x="14" y="15"/>
                    <a:pt x="14" y="15"/>
                    <a:pt x="14" y="16"/>
                  </a:cubicBezTo>
                  <a:cubicBezTo>
                    <a:pt x="15" y="16"/>
                    <a:pt x="15" y="16"/>
                    <a:pt x="15" y="17"/>
                  </a:cubicBezTo>
                  <a:cubicBezTo>
                    <a:pt x="16" y="17"/>
                    <a:pt x="16" y="18"/>
                    <a:pt x="16" y="18"/>
                  </a:cubicBezTo>
                  <a:lnTo>
                    <a:pt x="21" y="25"/>
                  </a:lnTo>
                  <a:close/>
                  <a:moveTo>
                    <a:pt x="5" y="4"/>
                  </a:moveTo>
                  <a:cubicBezTo>
                    <a:pt x="5" y="11"/>
                    <a:pt x="5" y="11"/>
                    <a:pt x="5" y="11"/>
                  </a:cubicBezTo>
                  <a:cubicBezTo>
                    <a:pt x="8" y="11"/>
                    <a:pt x="8" y="11"/>
                    <a:pt x="8" y="11"/>
                  </a:cubicBezTo>
                  <a:cubicBezTo>
                    <a:pt x="9" y="11"/>
                    <a:pt x="10" y="11"/>
                    <a:pt x="11" y="10"/>
                  </a:cubicBezTo>
                  <a:cubicBezTo>
                    <a:pt x="12" y="10"/>
                    <a:pt x="12" y="9"/>
                    <a:pt x="12" y="8"/>
                  </a:cubicBezTo>
                  <a:cubicBezTo>
                    <a:pt x="12" y="6"/>
                    <a:pt x="11" y="4"/>
                    <a:pt x="8"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49" name="Freeform 84"/>
            <p:cNvSpPr>
              <a:spLocks noEditPoints="1"/>
            </p:cNvSpPr>
            <p:nvPr/>
          </p:nvSpPr>
          <p:spPr bwMode="auto">
            <a:xfrm>
              <a:off x="6390249" y="1758365"/>
              <a:ext cx="82586" cy="85701"/>
            </a:xfrm>
            <a:custGeom>
              <a:avLst/>
              <a:gdLst>
                <a:gd name="T0" fmla="*/ 12 w 25"/>
                <a:gd name="T1" fmla="*/ 26 h 26"/>
                <a:gd name="T2" fmla="*/ 3 w 25"/>
                <a:gd name="T3" fmla="*/ 22 h 26"/>
                <a:gd name="T4" fmla="*/ 0 w 25"/>
                <a:gd name="T5" fmla="*/ 13 h 26"/>
                <a:gd name="T6" fmla="*/ 3 w 25"/>
                <a:gd name="T7" fmla="*/ 3 h 26"/>
                <a:gd name="T8" fmla="*/ 13 w 25"/>
                <a:gd name="T9" fmla="*/ 0 h 26"/>
                <a:gd name="T10" fmla="*/ 21 w 25"/>
                <a:gd name="T11" fmla="*/ 3 h 26"/>
                <a:gd name="T12" fmla="*/ 25 w 25"/>
                <a:gd name="T13" fmla="*/ 13 h 26"/>
                <a:gd name="T14" fmla="*/ 21 w 25"/>
                <a:gd name="T15" fmla="*/ 22 h 26"/>
                <a:gd name="T16" fmla="*/ 12 w 25"/>
                <a:gd name="T17" fmla="*/ 26 h 26"/>
                <a:gd name="T18" fmla="*/ 12 w 25"/>
                <a:gd name="T19" fmla="*/ 5 h 26"/>
                <a:gd name="T20" fmla="*/ 8 w 25"/>
                <a:gd name="T21" fmla="*/ 7 h 26"/>
                <a:gd name="T22" fmla="*/ 6 w 25"/>
                <a:gd name="T23" fmla="*/ 13 h 26"/>
                <a:gd name="T24" fmla="*/ 8 w 25"/>
                <a:gd name="T25" fmla="*/ 19 h 26"/>
                <a:gd name="T26" fmla="*/ 12 w 25"/>
                <a:gd name="T27" fmla="*/ 21 h 26"/>
                <a:gd name="T28" fmla="*/ 17 w 25"/>
                <a:gd name="T29" fmla="*/ 19 h 26"/>
                <a:gd name="T30" fmla="*/ 19 w 25"/>
                <a:gd name="T31" fmla="*/ 13 h 26"/>
                <a:gd name="T32" fmla="*/ 17 w 25"/>
                <a:gd name="T33" fmla="*/ 7 h 26"/>
                <a:gd name="T34" fmla="*/ 12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2" y="26"/>
                  </a:moveTo>
                  <a:cubicBezTo>
                    <a:pt x="8" y="26"/>
                    <a:pt x="6" y="25"/>
                    <a:pt x="3" y="22"/>
                  </a:cubicBezTo>
                  <a:cubicBezTo>
                    <a:pt x="1" y="20"/>
                    <a:pt x="0" y="17"/>
                    <a:pt x="0" y="13"/>
                  </a:cubicBezTo>
                  <a:cubicBezTo>
                    <a:pt x="0" y="9"/>
                    <a:pt x="1" y="6"/>
                    <a:pt x="3" y="3"/>
                  </a:cubicBezTo>
                  <a:cubicBezTo>
                    <a:pt x="6" y="1"/>
                    <a:pt x="9" y="0"/>
                    <a:pt x="13" y="0"/>
                  </a:cubicBezTo>
                  <a:cubicBezTo>
                    <a:pt x="16" y="0"/>
                    <a:pt x="19" y="1"/>
                    <a:pt x="21" y="3"/>
                  </a:cubicBezTo>
                  <a:cubicBezTo>
                    <a:pt x="23" y="6"/>
                    <a:pt x="25" y="9"/>
                    <a:pt x="25" y="13"/>
                  </a:cubicBezTo>
                  <a:cubicBezTo>
                    <a:pt x="25" y="17"/>
                    <a:pt x="23" y="20"/>
                    <a:pt x="21" y="22"/>
                  </a:cubicBezTo>
                  <a:cubicBezTo>
                    <a:pt x="19" y="25"/>
                    <a:pt x="16" y="26"/>
                    <a:pt x="12" y="26"/>
                  </a:cubicBezTo>
                  <a:close/>
                  <a:moveTo>
                    <a:pt x="12" y="5"/>
                  </a:moveTo>
                  <a:cubicBezTo>
                    <a:pt x="10" y="5"/>
                    <a:pt x="9" y="5"/>
                    <a:pt x="8" y="7"/>
                  </a:cubicBezTo>
                  <a:cubicBezTo>
                    <a:pt x="6" y="8"/>
                    <a:pt x="6" y="10"/>
                    <a:pt x="6" y="13"/>
                  </a:cubicBezTo>
                  <a:cubicBezTo>
                    <a:pt x="6" y="15"/>
                    <a:pt x="6" y="17"/>
                    <a:pt x="8" y="19"/>
                  </a:cubicBezTo>
                  <a:cubicBezTo>
                    <a:pt x="9" y="20"/>
                    <a:pt x="10" y="21"/>
                    <a:pt x="12" y="21"/>
                  </a:cubicBezTo>
                  <a:cubicBezTo>
                    <a:pt x="14" y="21"/>
                    <a:pt x="16" y="20"/>
                    <a:pt x="17" y="19"/>
                  </a:cubicBezTo>
                  <a:cubicBezTo>
                    <a:pt x="18" y="17"/>
                    <a:pt x="19" y="15"/>
                    <a:pt x="19" y="13"/>
                  </a:cubicBezTo>
                  <a:cubicBezTo>
                    <a:pt x="19" y="10"/>
                    <a:pt x="18" y="8"/>
                    <a:pt x="17" y="7"/>
                  </a:cubicBezTo>
                  <a:cubicBezTo>
                    <a:pt x="16" y="5"/>
                    <a:pt x="14" y="5"/>
                    <a:pt x="1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0" name="Freeform 85"/>
            <p:cNvSpPr>
              <a:spLocks noEditPoints="1"/>
            </p:cNvSpPr>
            <p:nvPr/>
          </p:nvSpPr>
          <p:spPr bwMode="auto">
            <a:xfrm>
              <a:off x="6485301" y="1758365"/>
              <a:ext cx="62329" cy="82585"/>
            </a:xfrm>
            <a:custGeom>
              <a:avLst/>
              <a:gdLst>
                <a:gd name="T0" fmla="*/ 6 w 19"/>
                <a:gd name="T1" fmla="*/ 17 h 25"/>
                <a:gd name="T2" fmla="*/ 6 w 19"/>
                <a:gd name="T3" fmla="*/ 25 h 25"/>
                <a:gd name="T4" fmla="*/ 0 w 19"/>
                <a:gd name="T5" fmla="*/ 25 h 25"/>
                <a:gd name="T6" fmla="*/ 0 w 19"/>
                <a:gd name="T7" fmla="*/ 0 h 25"/>
                <a:gd name="T8" fmla="*/ 9 w 19"/>
                <a:gd name="T9" fmla="*/ 0 h 25"/>
                <a:gd name="T10" fmla="*/ 19 w 19"/>
                <a:gd name="T11" fmla="*/ 8 h 25"/>
                <a:gd name="T12" fmla="*/ 16 w 19"/>
                <a:gd name="T13" fmla="*/ 14 h 25"/>
                <a:gd name="T14" fmla="*/ 9 w 19"/>
                <a:gd name="T15" fmla="*/ 17 h 25"/>
                <a:gd name="T16" fmla="*/ 6 w 19"/>
                <a:gd name="T17" fmla="*/ 17 h 25"/>
                <a:gd name="T18" fmla="*/ 6 w 19"/>
                <a:gd name="T19" fmla="*/ 5 h 25"/>
                <a:gd name="T20" fmla="*/ 6 w 19"/>
                <a:gd name="T21" fmla="*/ 12 h 25"/>
                <a:gd name="T22" fmla="*/ 8 w 19"/>
                <a:gd name="T23" fmla="*/ 12 h 25"/>
                <a:gd name="T24" fmla="*/ 13 w 19"/>
                <a:gd name="T25" fmla="*/ 8 h 25"/>
                <a:gd name="T26" fmla="*/ 8 w 19"/>
                <a:gd name="T27" fmla="*/ 5 h 25"/>
                <a:gd name="T28" fmla="*/ 6 w 19"/>
                <a:gd name="T29"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5">
                  <a:moveTo>
                    <a:pt x="6" y="17"/>
                  </a:moveTo>
                  <a:cubicBezTo>
                    <a:pt x="6" y="25"/>
                    <a:pt x="6" y="25"/>
                    <a:pt x="6" y="25"/>
                  </a:cubicBezTo>
                  <a:cubicBezTo>
                    <a:pt x="0" y="25"/>
                    <a:pt x="0" y="25"/>
                    <a:pt x="0" y="25"/>
                  </a:cubicBezTo>
                  <a:cubicBezTo>
                    <a:pt x="0" y="0"/>
                    <a:pt x="0" y="0"/>
                    <a:pt x="0" y="0"/>
                  </a:cubicBezTo>
                  <a:cubicBezTo>
                    <a:pt x="9" y="0"/>
                    <a:pt x="9" y="0"/>
                    <a:pt x="9" y="0"/>
                  </a:cubicBezTo>
                  <a:cubicBezTo>
                    <a:pt x="16" y="0"/>
                    <a:pt x="19" y="3"/>
                    <a:pt x="19" y="8"/>
                  </a:cubicBezTo>
                  <a:cubicBezTo>
                    <a:pt x="19" y="11"/>
                    <a:pt x="18" y="13"/>
                    <a:pt x="16" y="14"/>
                  </a:cubicBezTo>
                  <a:cubicBezTo>
                    <a:pt x="14" y="16"/>
                    <a:pt x="12" y="17"/>
                    <a:pt x="9" y="17"/>
                  </a:cubicBezTo>
                  <a:lnTo>
                    <a:pt x="6" y="17"/>
                  </a:lnTo>
                  <a:close/>
                  <a:moveTo>
                    <a:pt x="6" y="5"/>
                  </a:moveTo>
                  <a:cubicBezTo>
                    <a:pt x="6" y="12"/>
                    <a:pt x="6" y="12"/>
                    <a:pt x="6" y="12"/>
                  </a:cubicBezTo>
                  <a:cubicBezTo>
                    <a:pt x="8" y="12"/>
                    <a:pt x="8" y="12"/>
                    <a:pt x="8" y="12"/>
                  </a:cubicBezTo>
                  <a:cubicBezTo>
                    <a:pt x="11" y="12"/>
                    <a:pt x="13" y="11"/>
                    <a:pt x="13" y="8"/>
                  </a:cubicBezTo>
                  <a:cubicBezTo>
                    <a:pt x="13" y="6"/>
                    <a:pt x="11" y="5"/>
                    <a:pt x="8"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1" name="Freeform 86"/>
            <p:cNvSpPr>
              <a:spLocks/>
            </p:cNvSpPr>
            <p:nvPr/>
          </p:nvSpPr>
          <p:spPr bwMode="auto">
            <a:xfrm>
              <a:off x="6560095" y="1758365"/>
              <a:ext cx="49863" cy="82585"/>
            </a:xfrm>
            <a:custGeom>
              <a:avLst/>
              <a:gdLst>
                <a:gd name="T0" fmla="*/ 32 w 32"/>
                <a:gd name="T1" fmla="*/ 53 h 53"/>
                <a:gd name="T2" fmla="*/ 0 w 32"/>
                <a:gd name="T3" fmla="*/ 53 h 53"/>
                <a:gd name="T4" fmla="*/ 0 w 32"/>
                <a:gd name="T5" fmla="*/ 0 h 53"/>
                <a:gd name="T6" fmla="*/ 29 w 32"/>
                <a:gd name="T7" fmla="*/ 0 h 53"/>
                <a:gd name="T8" fmla="*/ 29 w 32"/>
                <a:gd name="T9" fmla="*/ 11 h 53"/>
                <a:gd name="T10" fmla="*/ 13 w 32"/>
                <a:gd name="T11" fmla="*/ 11 h 53"/>
                <a:gd name="T12" fmla="*/ 13 w 32"/>
                <a:gd name="T13" fmla="*/ 21 h 53"/>
                <a:gd name="T14" fmla="*/ 29 w 32"/>
                <a:gd name="T15" fmla="*/ 21 h 53"/>
                <a:gd name="T16" fmla="*/ 29 w 32"/>
                <a:gd name="T17" fmla="*/ 32 h 53"/>
                <a:gd name="T18" fmla="*/ 13 w 32"/>
                <a:gd name="T19" fmla="*/ 32 h 53"/>
                <a:gd name="T20" fmla="*/ 13 w 32"/>
                <a:gd name="T21" fmla="*/ 44 h 53"/>
                <a:gd name="T22" fmla="*/ 32 w 32"/>
                <a:gd name="T23" fmla="*/ 44 h 53"/>
                <a:gd name="T24" fmla="*/ 32 w 32"/>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3">
                  <a:moveTo>
                    <a:pt x="32" y="53"/>
                  </a:moveTo>
                  <a:lnTo>
                    <a:pt x="0" y="53"/>
                  </a:lnTo>
                  <a:lnTo>
                    <a:pt x="0" y="0"/>
                  </a:lnTo>
                  <a:lnTo>
                    <a:pt x="29" y="0"/>
                  </a:lnTo>
                  <a:lnTo>
                    <a:pt x="29" y="11"/>
                  </a:lnTo>
                  <a:lnTo>
                    <a:pt x="13" y="11"/>
                  </a:lnTo>
                  <a:lnTo>
                    <a:pt x="13" y="21"/>
                  </a:lnTo>
                  <a:lnTo>
                    <a:pt x="29" y="21"/>
                  </a:lnTo>
                  <a:lnTo>
                    <a:pt x="29" y="32"/>
                  </a:lnTo>
                  <a:lnTo>
                    <a:pt x="13" y="32"/>
                  </a:lnTo>
                  <a:lnTo>
                    <a:pt x="13" y="44"/>
                  </a:lnTo>
                  <a:lnTo>
                    <a:pt x="32" y="44"/>
                  </a:lnTo>
                  <a:lnTo>
                    <a:pt x="3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2" name="Freeform 87"/>
            <p:cNvSpPr>
              <a:spLocks/>
            </p:cNvSpPr>
            <p:nvPr/>
          </p:nvSpPr>
          <p:spPr bwMode="auto">
            <a:xfrm>
              <a:off x="5812149" y="1900161"/>
              <a:ext cx="85702" cy="84143"/>
            </a:xfrm>
            <a:custGeom>
              <a:avLst/>
              <a:gdLst>
                <a:gd name="T0" fmla="*/ 20 w 26"/>
                <a:gd name="T1" fmla="*/ 26 h 26"/>
                <a:gd name="T2" fmla="*/ 17 w 26"/>
                <a:gd name="T3" fmla="*/ 26 h 26"/>
                <a:gd name="T4" fmla="*/ 8 w 26"/>
                <a:gd name="T5" fmla="*/ 5 h 26"/>
                <a:gd name="T6" fmla="*/ 8 w 26"/>
                <a:gd name="T7" fmla="*/ 5 h 26"/>
                <a:gd name="T8" fmla="*/ 7 w 26"/>
                <a:gd name="T9" fmla="*/ 5 h 26"/>
                <a:gd name="T10" fmla="*/ 7 w 26"/>
                <a:gd name="T11" fmla="*/ 4 h 26"/>
                <a:gd name="T12" fmla="*/ 7 w 26"/>
                <a:gd name="T13" fmla="*/ 4 h 26"/>
                <a:gd name="T14" fmla="*/ 7 w 26"/>
                <a:gd name="T15" fmla="*/ 4 h 26"/>
                <a:gd name="T16" fmla="*/ 7 w 26"/>
                <a:gd name="T17" fmla="*/ 4 h 26"/>
                <a:gd name="T18" fmla="*/ 7 w 26"/>
                <a:gd name="T19" fmla="*/ 5 h 26"/>
                <a:gd name="T20" fmla="*/ 7 w 26"/>
                <a:gd name="T21" fmla="*/ 5 h 26"/>
                <a:gd name="T22" fmla="*/ 7 w 26"/>
                <a:gd name="T23" fmla="*/ 6 h 26"/>
                <a:gd name="T24" fmla="*/ 3 w 26"/>
                <a:gd name="T25" fmla="*/ 26 h 26"/>
                <a:gd name="T26" fmla="*/ 0 w 26"/>
                <a:gd name="T27" fmla="*/ 26 h 26"/>
                <a:gd name="T28" fmla="*/ 5 w 26"/>
                <a:gd name="T29" fmla="*/ 0 h 26"/>
                <a:gd name="T30" fmla="*/ 9 w 26"/>
                <a:gd name="T31" fmla="*/ 0 h 26"/>
                <a:gd name="T32" fmla="*/ 18 w 26"/>
                <a:gd name="T33" fmla="*/ 20 h 26"/>
                <a:gd name="T34" fmla="*/ 18 w 26"/>
                <a:gd name="T35" fmla="*/ 21 h 26"/>
                <a:gd name="T36" fmla="*/ 18 w 26"/>
                <a:gd name="T37" fmla="*/ 21 h 26"/>
                <a:gd name="T38" fmla="*/ 18 w 26"/>
                <a:gd name="T39" fmla="*/ 21 h 26"/>
                <a:gd name="T40" fmla="*/ 18 w 26"/>
                <a:gd name="T41" fmla="*/ 22 h 26"/>
                <a:gd name="T42" fmla="*/ 18 w 26"/>
                <a:gd name="T43" fmla="*/ 22 h 26"/>
                <a:gd name="T44" fmla="*/ 18 w 26"/>
                <a:gd name="T45" fmla="*/ 21 h 26"/>
                <a:gd name="T46" fmla="*/ 18 w 26"/>
                <a:gd name="T47" fmla="*/ 21 h 26"/>
                <a:gd name="T48" fmla="*/ 18 w 26"/>
                <a:gd name="T49" fmla="*/ 20 h 26"/>
                <a:gd name="T50" fmla="*/ 19 w 26"/>
                <a:gd name="T51" fmla="*/ 20 h 26"/>
                <a:gd name="T52" fmla="*/ 23 w 26"/>
                <a:gd name="T53" fmla="*/ 0 h 26"/>
                <a:gd name="T54" fmla="*/ 26 w 26"/>
                <a:gd name="T55" fmla="*/ 0 h 26"/>
                <a:gd name="T56" fmla="*/ 20 w 26"/>
                <a:gd name="T5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6">
                  <a:moveTo>
                    <a:pt x="20" y="26"/>
                  </a:moveTo>
                  <a:cubicBezTo>
                    <a:pt x="17" y="26"/>
                    <a:pt x="17" y="26"/>
                    <a:pt x="17" y="26"/>
                  </a:cubicBezTo>
                  <a:cubicBezTo>
                    <a:pt x="8" y="5"/>
                    <a:pt x="8" y="5"/>
                    <a:pt x="8" y="5"/>
                  </a:cubicBezTo>
                  <a:cubicBezTo>
                    <a:pt x="8" y="5"/>
                    <a:pt x="8" y="5"/>
                    <a:pt x="8" y="5"/>
                  </a:cubicBezTo>
                  <a:cubicBezTo>
                    <a:pt x="8" y="5"/>
                    <a:pt x="7" y="5"/>
                    <a:pt x="7" y="5"/>
                  </a:cubicBezTo>
                  <a:cubicBezTo>
                    <a:pt x="7" y="4"/>
                    <a:pt x="7" y="4"/>
                    <a:pt x="7" y="4"/>
                  </a:cubicBezTo>
                  <a:cubicBezTo>
                    <a:pt x="7" y="4"/>
                    <a:pt x="7" y="4"/>
                    <a:pt x="7" y="4"/>
                  </a:cubicBezTo>
                  <a:cubicBezTo>
                    <a:pt x="7" y="4"/>
                    <a:pt x="7" y="4"/>
                    <a:pt x="7" y="4"/>
                  </a:cubicBezTo>
                  <a:cubicBezTo>
                    <a:pt x="7" y="4"/>
                    <a:pt x="7" y="4"/>
                    <a:pt x="7" y="4"/>
                  </a:cubicBezTo>
                  <a:cubicBezTo>
                    <a:pt x="7" y="4"/>
                    <a:pt x="7" y="5"/>
                    <a:pt x="7" y="5"/>
                  </a:cubicBezTo>
                  <a:cubicBezTo>
                    <a:pt x="7" y="5"/>
                    <a:pt x="7" y="5"/>
                    <a:pt x="7" y="5"/>
                  </a:cubicBezTo>
                  <a:cubicBezTo>
                    <a:pt x="7" y="6"/>
                    <a:pt x="7" y="6"/>
                    <a:pt x="7" y="6"/>
                  </a:cubicBezTo>
                  <a:cubicBezTo>
                    <a:pt x="3" y="26"/>
                    <a:pt x="3" y="26"/>
                    <a:pt x="3" y="26"/>
                  </a:cubicBezTo>
                  <a:cubicBezTo>
                    <a:pt x="0" y="26"/>
                    <a:pt x="0" y="26"/>
                    <a:pt x="0" y="26"/>
                  </a:cubicBezTo>
                  <a:cubicBezTo>
                    <a:pt x="5" y="0"/>
                    <a:pt x="5" y="0"/>
                    <a:pt x="5" y="0"/>
                  </a:cubicBezTo>
                  <a:cubicBezTo>
                    <a:pt x="9" y="0"/>
                    <a:pt x="9" y="0"/>
                    <a:pt x="9" y="0"/>
                  </a:cubicBezTo>
                  <a:cubicBezTo>
                    <a:pt x="18" y="20"/>
                    <a:pt x="18" y="20"/>
                    <a:pt x="18" y="20"/>
                  </a:cubicBezTo>
                  <a:cubicBezTo>
                    <a:pt x="18" y="20"/>
                    <a:pt x="18" y="20"/>
                    <a:pt x="18" y="21"/>
                  </a:cubicBezTo>
                  <a:cubicBezTo>
                    <a:pt x="18" y="21"/>
                    <a:pt x="18" y="21"/>
                    <a:pt x="18" y="21"/>
                  </a:cubicBezTo>
                  <a:cubicBezTo>
                    <a:pt x="18" y="21"/>
                    <a:pt x="18" y="21"/>
                    <a:pt x="18" y="21"/>
                  </a:cubicBezTo>
                  <a:cubicBezTo>
                    <a:pt x="18" y="22"/>
                    <a:pt x="18" y="22"/>
                    <a:pt x="18" y="22"/>
                  </a:cubicBezTo>
                  <a:cubicBezTo>
                    <a:pt x="18" y="22"/>
                    <a:pt x="18" y="22"/>
                    <a:pt x="18" y="22"/>
                  </a:cubicBezTo>
                  <a:cubicBezTo>
                    <a:pt x="18" y="22"/>
                    <a:pt x="18" y="22"/>
                    <a:pt x="18" y="21"/>
                  </a:cubicBezTo>
                  <a:cubicBezTo>
                    <a:pt x="18" y="21"/>
                    <a:pt x="18" y="21"/>
                    <a:pt x="18" y="21"/>
                  </a:cubicBezTo>
                  <a:cubicBezTo>
                    <a:pt x="18" y="21"/>
                    <a:pt x="18" y="20"/>
                    <a:pt x="18" y="20"/>
                  </a:cubicBezTo>
                  <a:cubicBezTo>
                    <a:pt x="18" y="20"/>
                    <a:pt x="19" y="20"/>
                    <a:pt x="19" y="20"/>
                  </a:cubicBezTo>
                  <a:cubicBezTo>
                    <a:pt x="23" y="0"/>
                    <a:pt x="23" y="0"/>
                    <a:pt x="23" y="0"/>
                  </a:cubicBezTo>
                  <a:cubicBezTo>
                    <a:pt x="26" y="0"/>
                    <a:pt x="26" y="0"/>
                    <a:pt x="26" y="0"/>
                  </a:cubicBezTo>
                  <a:lnTo>
                    <a:pt x="2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3" name="Freeform 88"/>
            <p:cNvSpPr>
              <a:spLocks/>
            </p:cNvSpPr>
            <p:nvPr/>
          </p:nvSpPr>
          <p:spPr bwMode="auto">
            <a:xfrm>
              <a:off x="5900968" y="1900161"/>
              <a:ext cx="57654" cy="84143"/>
            </a:xfrm>
            <a:custGeom>
              <a:avLst/>
              <a:gdLst>
                <a:gd name="T0" fmla="*/ 37 w 37"/>
                <a:gd name="T1" fmla="*/ 6 h 54"/>
                <a:gd name="T2" fmla="*/ 17 w 37"/>
                <a:gd name="T3" fmla="*/ 6 h 54"/>
                <a:gd name="T4" fmla="*/ 12 w 37"/>
                <a:gd name="T5" fmla="*/ 25 h 54"/>
                <a:gd name="T6" fmla="*/ 31 w 37"/>
                <a:gd name="T7" fmla="*/ 25 h 54"/>
                <a:gd name="T8" fmla="*/ 31 w 37"/>
                <a:gd name="T9" fmla="*/ 29 h 54"/>
                <a:gd name="T10" fmla="*/ 12 w 37"/>
                <a:gd name="T11" fmla="*/ 29 h 54"/>
                <a:gd name="T12" fmla="*/ 8 w 37"/>
                <a:gd name="T13" fmla="*/ 48 h 54"/>
                <a:gd name="T14" fmla="*/ 29 w 37"/>
                <a:gd name="T15" fmla="*/ 48 h 54"/>
                <a:gd name="T16" fmla="*/ 29 w 37"/>
                <a:gd name="T17" fmla="*/ 54 h 54"/>
                <a:gd name="T18" fmla="*/ 0 w 37"/>
                <a:gd name="T19" fmla="*/ 54 h 54"/>
                <a:gd name="T20" fmla="*/ 12 w 37"/>
                <a:gd name="T21" fmla="*/ 0 h 54"/>
                <a:gd name="T22" fmla="*/ 37 w 37"/>
                <a:gd name="T23" fmla="*/ 0 h 54"/>
                <a:gd name="T24" fmla="*/ 37 w 37"/>
                <a:gd name="T25"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54">
                  <a:moveTo>
                    <a:pt x="37" y="6"/>
                  </a:moveTo>
                  <a:lnTo>
                    <a:pt x="17" y="6"/>
                  </a:lnTo>
                  <a:lnTo>
                    <a:pt x="12" y="25"/>
                  </a:lnTo>
                  <a:lnTo>
                    <a:pt x="31" y="25"/>
                  </a:lnTo>
                  <a:lnTo>
                    <a:pt x="31" y="29"/>
                  </a:lnTo>
                  <a:lnTo>
                    <a:pt x="12" y="29"/>
                  </a:lnTo>
                  <a:lnTo>
                    <a:pt x="8" y="48"/>
                  </a:lnTo>
                  <a:lnTo>
                    <a:pt x="29" y="48"/>
                  </a:lnTo>
                  <a:lnTo>
                    <a:pt x="29" y="54"/>
                  </a:lnTo>
                  <a:lnTo>
                    <a:pt x="0" y="54"/>
                  </a:lnTo>
                  <a:lnTo>
                    <a:pt x="12" y="0"/>
                  </a:lnTo>
                  <a:lnTo>
                    <a:pt x="37" y="0"/>
                  </a:lnTo>
                  <a:lnTo>
                    <a:pt x="3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4" name="Freeform 89"/>
            <p:cNvSpPr>
              <a:spLocks/>
            </p:cNvSpPr>
            <p:nvPr/>
          </p:nvSpPr>
          <p:spPr bwMode="auto">
            <a:xfrm>
              <a:off x="5969530" y="1900161"/>
              <a:ext cx="57654" cy="84143"/>
            </a:xfrm>
            <a:custGeom>
              <a:avLst/>
              <a:gdLst>
                <a:gd name="T0" fmla="*/ 35 w 37"/>
                <a:gd name="T1" fmla="*/ 6 h 54"/>
                <a:gd name="T2" fmla="*/ 21 w 37"/>
                <a:gd name="T3" fmla="*/ 6 h 54"/>
                <a:gd name="T4" fmla="*/ 10 w 37"/>
                <a:gd name="T5" fmla="*/ 54 h 54"/>
                <a:gd name="T6" fmla="*/ 4 w 37"/>
                <a:gd name="T7" fmla="*/ 54 h 54"/>
                <a:gd name="T8" fmla="*/ 14 w 37"/>
                <a:gd name="T9" fmla="*/ 6 h 54"/>
                <a:gd name="T10" fmla="*/ 0 w 37"/>
                <a:gd name="T11" fmla="*/ 6 h 54"/>
                <a:gd name="T12" fmla="*/ 0 w 37"/>
                <a:gd name="T13" fmla="*/ 0 h 54"/>
                <a:gd name="T14" fmla="*/ 37 w 37"/>
                <a:gd name="T15" fmla="*/ 0 h 54"/>
                <a:gd name="T16" fmla="*/ 35 w 37"/>
                <a:gd name="T17"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4">
                  <a:moveTo>
                    <a:pt x="35" y="6"/>
                  </a:moveTo>
                  <a:lnTo>
                    <a:pt x="21" y="6"/>
                  </a:lnTo>
                  <a:lnTo>
                    <a:pt x="10" y="54"/>
                  </a:lnTo>
                  <a:lnTo>
                    <a:pt x="4" y="54"/>
                  </a:lnTo>
                  <a:lnTo>
                    <a:pt x="14" y="6"/>
                  </a:lnTo>
                  <a:lnTo>
                    <a:pt x="0" y="6"/>
                  </a:lnTo>
                  <a:lnTo>
                    <a:pt x="0" y="0"/>
                  </a:lnTo>
                  <a:lnTo>
                    <a:pt x="37" y="0"/>
                  </a:lnTo>
                  <a:lnTo>
                    <a:pt x="3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5" name="Freeform 90"/>
            <p:cNvSpPr>
              <a:spLocks/>
            </p:cNvSpPr>
            <p:nvPr/>
          </p:nvSpPr>
          <p:spPr bwMode="auto">
            <a:xfrm>
              <a:off x="6024067" y="1900161"/>
              <a:ext cx="82586" cy="84143"/>
            </a:xfrm>
            <a:custGeom>
              <a:avLst/>
              <a:gdLst>
                <a:gd name="T0" fmla="*/ 40 w 53"/>
                <a:gd name="T1" fmla="*/ 54 h 54"/>
                <a:gd name="T2" fmla="*/ 34 w 53"/>
                <a:gd name="T3" fmla="*/ 54 h 54"/>
                <a:gd name="T4" fmla="*/ 40 w 53"/>
                <a:gd name="T5" fmla="*/ 29 h 54"/>
                <a:gd name="T6" fmla="*/ 13 w 53"/>
                <a:gd name="T7" fmla="*/ 29 h 54"/>
                <a:gd name="T8" fmla="*/ 7 w 53"/>
                <a:gd name="T9" fmla="*/ 54 h 54"/>
                <a:gd name="T10" fmla="*/ 0 w 53"/>
                <a:gd name="T11" fmla="*/ 54 h 54"/>
                <a:gd name="T12" fmla="*/ 13 w 53"/>
                <a:gd name="T13" fmla="*/ 0 h 54"/>
                <a:gd name="T14" fmla="*/ 19 w 53"/>
                <a:gd name="T15" fmla="*/ 0 h 54"/>
                <a:gd name="T16" fmla="*/ 13 w 53"/>
                <a:gd name="T17" fmla="*/ 23 h 54"/>
                <a:gd name="T18" fmla="*/ 40 w 53"/>
                <a:gd name="T19" fmla="*/ 23 h 54"/>
                <a:gd name="T20" fmla="*/ 44 w 53"/>
                <a:gd name="T21" fmla="*/ 0 h 54"/>
                <a:gd name="T22" fmla="*/ 53 w 53"/>
                <a:gd name="T23" fmla="*/ 0 h 54"/>
                <a:gd name="T24" fmla="*/ 40 w 53"/>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54">
                  <a:moveTo>
                    <a:pt x="40" y="54"/>
                  </a:moveTo>
                  <a:lnTo>
                    <a:pt x="34" y="54"/>
                  </a:lnTo>
                  <a:lnTo>
                    <a:pt x="40" y="29"/>
                  </a:lnTo>
                  <a:lnTo>
                    <a:pt x="13" y="29"/>
                  </a:lnTo>
                  <a:lnTo>
                    <a:pt x="7" y="54"/>
                  </a:lnTo>
                  <a:lnTo>
                    <a:pt x="0" y="54"/>
                  </a:lnTo>
                  <a:lnTo>
                    <a:pt x="13" y="0"/>
                  </a:lnTo>
                  <a:lnTo>
                    <a:pt x="19" y="0"/>
                  </a:lnTo>
                  <a:lnTo>
                    <a:pt x="13" y="23"/>
                  </a:lnTo>
                  <a:lnTo>
                    <a:pt x="40" y="23"/>
                  </a:lnTo>
                  <a:lnTo>
                    <a:pt x="44" y="0"/>
                  </a:lnTo>
                  <a:lnTo>
                    <a:pt x="53" y="0"/>
                  </a:lnTo>
                  <a:lnTo>
                    <a:pt x="4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6" name="Freeform 91"/>
            <p:cNvSpPr>
              <a:spLocks/>
            </p:cNvSpPr>
            <p:nvPr/>
          </p:nvSpPr>
          <p:spPr bwMode="auto">
            <a:xfrm>
              <a:off x="6109770" y="1900161"/>
              <a:ext cx="59212" cy="84143"/>
            </a:xfrm>
            <a:custGeom>
              <a:avLst/>
              <a:gdLst>
                <a:gd name="T0" fmla="*/ 38 w 38"/>
                <a:gd name="T1" fmla="*/ 6 h 54"/>
                <a:gd name="T2" fmla="*/ 17 w 38"/>
                <a:gd name="T3" fmla="*/ 6 h 54"/>
                <a:gd name="T4" fmla="*/ 12 w 38"/>
                <a:gd name="T5" fmla="*/ 25 h 54"/>
                <a:gd name="T6" fmla="*/ 31 w 38"/>
                <a:gd name="T7" fmla="*/ 25 h 54"/>
                <a:gd name="T8" fmla="*/ 31 w 38"/>
                <a:gd name="T9" fmla="*/ 29 h 54"/>
                <a:gd name="T10" fmla="*/ 12 w 38"/>
                <a:gd name="T11" fmla="*/ 29 h 54"/>
                <a:gd name="T12" fmla="*/ 8 w 38"/>
                <a:gd name="T13" fmla="*/ 48 h 54"/>
                <a:gd name="T14" fmla="*/ 29 w 38"/>
                <a:gd name="T15" fmla="*/ 48 h 54"/>
                <a:gd name="T16" fmla="*/ 29 w 38"/>
                <a:gd name="T17" fmla="*/ 54 h 54"/>
                <a:gd name="T18" fmla="*/ 0 w 38"/>
                <a:gd name="T19" fmla="*/ 54 h 54"/>
                <a:gd name="T20" fmla="*/ 12 w 38"/>
                <a:gd name="T21" fmla="*/ 0 h 54"/>
                <a:gd name="T22" fmla="*/ 38 w 38"/>
                <a:gd name="T23" fmla="*/ 0 h 54"/>
                <a:gd name="T24" fmla="*/ 38 w 38"/>
                <a:gd name="T25"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4">
                  <a:moveTo>
                    <a:pt x="38" y="6"/>
                  </a:moveTo>
                  <a:lnTo>
                    <a:pt x="17" y="6"/>
                  </a:lnTo>
                  <a:lnTo>
                    <a:pt x="12" y="25"/>
                  </a:lnTo>
                  <a:lnTo>
                    <a:pt x="31" y="25"/>
                  </a:lnTo>
                  <a:lnTo>
                    <a:pt x="31" y="29"/>
                  </a:lnTo>
                  <a:lnTo>
                    <a:pt x="12" y="29"/>
                  </a:lnTo>
                  <a:lnTo>
                    <a:pt x="8" y="48"/>
                  </a:lnTo>
                  <a:lnTo>
                    <a:pt x="29" y="48"/>
                  </a:lnTo>
                  <a:lnTo>
                    <a:pt x="29" y="54"/>
                  </a:lnTo>
                  <a:lnTo>
                    <a:pt x="0" y="54"/>
                  </a:lnTo>
                  <a:lnTo>
                    <a:pt x="12" y="0"/>
                  </a:lnTo>
                  <a:lnTo>
                    <a:pt x="38" y="0"/>
                  </a:lnTo>
                  <a:lnTo>
                    <a:pt x="3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7" name="Freeform 92"/>
            <p:cNvSpPr>
              <a:spLocks noEditPoints="1"/>
            </p:cNvSpPr>
            <p:nvPr/>
          </p:nvSpPr>
          <p:spPr bwMode="auto">
            <a:xfrm>
              <a:off x="6172098" y="1900161"/>
              <a:ext cx="62329" cy="84143"/>
            </a:xfrm>
            <a:custGeom>
              <a:avLst/>
              <a:gdLst>
                <a:gd name="T0" fmla="*/ 19 w 19"/>
                <a:gd name="T1" fmla="*/ 7 h 26"/>
                <a:gd name="T2" fmla="*/ 18 w 19"/>
                <a:gd name="T3" fmla="*/ 10 h 26"/>
                <a:gd name="T4" fmla="*/ 17 w 19"/>
                <a:gd name="T5" fmla="*/ 12 h 26"/>
                <a:gd name="T6" fmla="*/ 14 w 19"/>
                <a:gd name="T7" fmla="*/ 13 h 26"/>
                <a:gd name="T8" fmla="*/ 11 w 19"/>
                <a:gd name="T9" fmla="*/ 14 h 26"/>
                <a:gd name="T10" fmla="*/ 11 w 19"/>
                <a:gd name="T11" fmla="*/ 14 h 26"/>
                <a:gd name="T12" fmla="*/ 13 w 19"/>
                <a:gd name="T13" fmla="*/ 15 h 26"/>
                <a:gd name="T14" fmla="*/ 14 w 19"/>
                <a:gd name="T15" fmla="*/ 18 h 26"/>
                <a:gd name="T16" fmla="*/ 16 w 19"/>
                <a:gd name="T17" fmla="*/ 26 h 26"/>
                <a:gd name="T18" fmla="*/ 13 w 19"/>
                <a:gd name="T19" fmla="*/ 26 h 26"/>
                <a:gd name="T20" fmla="*/ 11 w 19"/>
                <a:gd name="T21" fmla="*/ 18 h 26"/>
                <a:gd name="T22" fmla="*/ 10 w 19"/>
                <a:gd name="T23" fmla="*/ 16 h 26"/>
                <a:gd name="T24" fmla="*/ 7 w 19"/>
                <a:gd name="T25" fmla="*/ 15 h 26"/>
                <a:gd name="T26" fmla="*/ 5 w 19"/>
                <a:gd name="T27" fmla="*/ 15 h 26"/>
                <a:gd name="T28" fmla="*/ 3 w 19"/>
                <a:gd name="T29" fmla="*/ 26 h 26"/>
                <a:gd name="T30" fmla="*/ 0 w 19"/>
                <a:gd name="T31" fmla="*/ 26 h 26"/>
                <a:gd name="T32" fmla="*/ 5 w 19"/>
                <a:gd name="T33" fmla="*/ 0 h 26"/>
                <a:gd name="T34" fmla="*/ 12 w 19"/>
                <a:gd name="T35" fmla="*/ 0 h 26"/>
                <a:gd name="T36" fmla="*/ 15 w 19"/>
                <a:gd name="T37" fmla="*/ 1 h 26"/>
                <a:gd name="T38" fmla="*/ 17 w 19"/>
                <a:gd name="T39" fmla="*/ 2 h 26"/>
                <a:gd name="T40" fmla="*/ 19 w 19"/>
                <a:gd name="T41" fmla="*/ 4 h 26"/>
                <a:gd name="T42" fmla="*/ 19 w 19"/>
                <a:gd name="T43" fmla="*/ 7 h 26"/>
                <a:gd name="T44" fmla="*/ 16 w 19"/>
                <a:gd name="T45" fmla="*/ 7 h 26"/>
                <a:gd name="T46" fmla="*/ 16 w 19"/>
                <a:gd name="T47" fmla="*/ 5 h 26"/>
                <a:gd name="T48" fmla="*/ 15 w 19"/>
                <a:gd name="T49" fmla="*/ 4 h 26"/>
                <a:gd name="T50" fmla="*/ 13 w 19"/>
                <a:gd name="T51" fmla="*/ 3 h 26"/>
                <a:gd name="T52" fmla="*/ 11 w 19"/>
                <a:gd name="T53" fmla="*/ 3 h 26"/>
                <a:gd name="T54" fmla="*/ 8 w 19"/>
                <a:gd name="T55" fmla="*/ 3 h 26"/>
                <a:gd name="T56" fmla="*/ 6 w 19"/>
                <a:gd name="T57" fmla="*/ 12 h 26"/>
                <a:gd name="T58" fmla="*/ 9 w 19"/>
                <a:gd name="T59" fmla="*/ 12 h 26"/>
                <a:gd name="T60" fmla="*/ 12 w 19"/>
                <a:gd name="T61" fmla="*/ 12 h 26"/>
                <a:gd name="T62" fmla="*/ 14 w 19"/>
                <a:gd name="T63" fmla="*/ 11 h 26"/>
                <a:gd name="T64" fmla="*/ 16 w 19"/>
                <a:gd name="T65" fmla="*/ 9 h 26"/>
                <a:gd name="T66" fmla="*/ 16 w 19"/>
                <a:gd name="T6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6">
                  <a:moveTo>
                    <a:pt x="19" y="7"/>
                  </a:moveTo>
                  <a:cubicBezTo>
                    <a:pt x="19" y="8"/>
                    <a:pt x="19" y="9"/>
                    <a:pt x="18" y="10"/>
                  </a:cubicBezTo>
                  <a:cubicBezTo>
                    <a:pt x="18" y="10"/>
                    <a:pt x="18" y="11"/>
                    <a:pt x="17" y="12"/>
                  </a:cubicBezTo>
                  <a:cubicBezTo>
                    <a:pt x="16" y="13"/>
                    <a:pt x="15" y="13"/>
                    <a:pt x="14" y="13"/>
                  </a:cubicBezTo>
                  <a:cubicBezTo>
                    <a:pt x="14" y="14"/>
                    <a:pt x="13" y="14"/>
                    <a:pt x="11" y="14"/>
                  </a:cubicBezTo>
                  <a:cubicBezTo>
                    <a:pt x="11" y="14"/>
                    <a:pt x="11" y="14"/>
                    <a:pt x="11" y="14"/>
                  </a:cubicBezTo>
                  <a:cubicBezTo>
                    <a:pt x="12" y="14"/>
                    <a:pt x="12" y="15"/>
                    <a:pt x="13" y="15"/>
                  </a:cubicBezTo>
                  <a:cubicBezTo>
                    <a:pt x="13" y="16"/>
                    <a:pt x="14" y="17"/>
                    <a:pt x="14" y="18"/>
                  </a:cubicBezTo>
                  <a:cubicBezTo>
                    <a:pt x="16" y="26"/>
                    <a:pt x="16" y="26"/>
                    <a:pt x="16" y="26"/>
                  </a:cubicBezTo>
                  <a:cubicBezTo>
                    <a:pt x="13" y="26"/>
                    <a:pt x="13" y="26"/>
                    <a:pt x="13" y="26"/>
                  </a:cubicBezTo>
                  <a:cubicBezTo>
                    <a:pt x="11" y="18"/>
                    <a:pt x="11" y="18"/>
                    <a:pt x="11" y="18"/>
                  </a:cubicBezTo>
                  <a:cubicBezTo>
                    <a:pt x="11" y="17"/>
                    <a:pt x="10" y="16"/>
                    <a:pt x="10" y="16"/>
                  </a:cubicBezTo>
                  <a:cubicBezTo>
                    <a:pt x="9" y="15"/>
                    <a:pt x="8" y="15"/>
                    <a:pt x="7" y="15"/>
                  </a:cubicBezTo>
                  <a:cubicBezTo>
                    <a:pt x="5" y="15"/>
                    <a:pt x="5" y="15"/>
                    <a:pt x="5" y="15"/>
                  </a:cubicBezTo>
                  <a:cubicBezTo>
                    <a:pt x="3" y="26"/>
                    <a:pt x="3" y="26"/>
                    <a:pt x="3" y="26"/>
                  </a:cubicBezTo>
                  <a:cubicBezTo>
                    <a:pt x="0" y="26"/>
                    <a:pt x="0" y="26"/>
                    <a:pt x="0" y="26"/>
                  </a:cubicBezTo>
                  <a:cubicBezTo>
                    <a:pt x="5" y="0"/>
                    <a:pt x="5" y="0"/>
                    <a:pt x="5" y="0"/>
                  </a:cubicBezTo>
                  <a:cubicBezTo>
                    <a:pt x="12" y="0"/>
                    <a:pt x="12" y="0"/>
                    <a:pt x="12" y="0"/>
                  </a:cubicBezTo>
                  <a:cubicBezTo>
                    <a:pt x="13" y="0"/>
                    <a:pt x="14" y="1"/>
                    <a:pt x="15" y="1"/>
                  </a:cubicBezTo>
                  <a:cubicBezTo>
                    <a:pt x="16" y="1"/>
                    <a:pt x="17" y="2"/>
                    <a:pt x="17" y="2"/>
                  </a:cubicBezTo>
                  <a:cubicBezTo>
                    <a:pt x="18" y="3"/>
                    <a:pt x="18" y="3"/>
                    <a:pt x="19" y="4"/>
                  </a:cubicBezTo>
                  <a:cubicBezTo>
                    <a:pt x="19" y="5"/>
                    <a:pt x="19" y="6"/>
                    <a:pt x="19" y="7"/>
                  </a:cubicBezTo>
                  <a:close/>
                  <a:moveTo>
                    <a:pt x="16" y="7"/>
                  </a:moveTo>
                  <a:cubicBezTo>
                    <a:pt x="16" y="6"/>
                    <a:pt x="16" y="6"/>
                    <a:pt x="16" y="5"/>
                  </a:cubicBezTo>
                  <a:cubicBezTo>
                    <a:pt x="15" y="5"/>
                    <a:pt x="15" y="5"/>
                    <a:pt x="15" y="4"/>
                  </a:cubicBezTo>
                  <a:cubicBezTo>
                    <a:pt x="14" y="4"/>
                    <a:pt x="14" y="4"/>
                    <a:pt x="13" y="3"/>
                  </a:cubicBezTo>
                  <a:cubicBezTo>
                    <a:pt x="13" y="3"/>
                    <a:pt x="12" y="3"/>
                    <a:pt x="11" y="3"/>
                  </a:cubicBezTo>
                  <a:cubicBezTo>
                    <a:pt x="8" y="3"/>
                    <a:pt x="8" y="3"/>
                    <a:pt x="8" y="3"/>
                  </a:cubicBezTo>
                  <a:cubicBezTo>
                    <a:pt x="6" y="12"/>
                    <a:pt x="6" y="12"/>
                    <a:pt x="6" y="12"/>
                  </a:cubicBezTo>
                  <a:cubicBezTo>
                    <a:pt x="9" y="12"/>
                    <a:pt x="9" y="12"/>
                    <a:pt x="9" y="12"/>
                  </a:cubicBezTo>
                  <a:cubicBezTo>
                    <a:pt x="10" y="12"/>
                    <a:pt x="11" y="12"/>
                    <a:pt x="12" y="12"/>
                  </a:cubicBezTo>
                  <a:cubicBezTo>
                    <a:pt x="13" y="11"/>
                    <a:pt x="14" y="11"/>
                    <a:pt x="14" y="11"/>
                  </a:cubicBezTo>
                  <a:cubicBezTo>
                    <a:pt x="15" y="10"/>
                    <a:pt x="15" y="10"/>
                    <a:pt x="16" y="9"/>
                  </a:cubicBezTo>
                  <a:cubicBezTo>
                    <a:pt x="16" y="8"/>
                    <a:pt x="16" y="8"/>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8" name="Freeform 93"/>
            <p:cNvSpPr>
              <a:spLocks/>
            </p:cNvSpPr>
            <p:nvPr/>
          </p:nvSpPr>
          <p:spPr bwMode="auto">
            <a:xfrm>
              <a:off x="6240660" y="1900161"/>
              <a:ext cx="45188" cy="84143"/>
            </a:xfrm>
            <a:custGeom>
              <a:avLst/>
              <a:gdLst>
                <a:gd name="T0" fmla="*/ 27 w 29"/>
                <a:gd name="T1" fmla="*/ 54 h 54"/>
                <a:gd name="T2" fmla="*/ 0 w 29"/>
                <a:gd name="T3" fmla="*/ 54 h 54"/>
                <a:gd name="T4" fmla="*/ 12 w 29"/>
                <a:gd name="T5" fmla="*/ 0 h 54"/>
                <a:gd name="T6" fmla="*/ 19 w 29"/>
                <a:gd name="T7" fmla="*/ 0 h 54"/>
                <a:gd name="T8" fmla="*/ 8 w 29"/>
                <a:gd name="T9" fmla="*/ 48 h 54"/>
                <a:gd name="T10" fmla="*/ 29 w 29"/>
                <a:gd name="T11" fmla="*/ 48 h 54"/>
                <a:gd name="T12" fmla="*/ 27 w 29"/>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29" h="54">
                  <a:moveTo>
                    <a:pt x="27" y="54"/>
                  </a:moveTo>
                  <a:lnTo>
                    <a:pt x="0" y="54"/>
                  </a:lnTo>
                  <a:lnTo>
                    <a:pt x="12" y="0"/>
                  </a:lnTo>
                  <a:lnTo>
                    <a:pt x="19" y="0"/>
                  </a:lnTo>
                  <a:lnTo>
                    <a:pt x="8" y="48"/>
                  </a:lnTo>
                  <a:lnTo>
                    <a:pt x="29" y="48"/>
                  </a:lnTo>
                  <a:lnTo>
                    <a:pt x="27"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59" name="Freeform 94"/>
            <p:cNvSpPr>
              <a:spLocks noEditPoints="1"/>
            </p:cNvSpPr>
            <p:nvPr/>
          </p:nvSpPr>
          <p:spPr bwMode="auto">
            <a:xfrm>
              <a:off x="6288965" y="1900161"/>
              <a:ext cx="74795" cy="84143"/>
            </a:xfrm>
            <a:custGeom>
              <a:avLst/>
              <a:gdLst>
                <a:gd name="T0" fmla="*/ 20 w 23"/>
                <a:gd name="T1" fmla="*/ 26 h 26"/>
                <a:gd name="T2" fmla="*/ 19 w 23"/>
                <a:gd name="T3" fmla="*/ 19 h 26"/>
                <a:gd name="T4" fmla="*/ 8 w 23"/>
                <a:gd name="T5" fmla="*/ 19 h 26"/>
                <a:gd name="T6" fmla="*/ 4 w 23"/>
                <a:gd name="T7" fmla="*/ 26 h 26"/>
                <a:gd name="T8" fmla="*/ 0 w 23"/>
                <a:gd name="T9" fmla="*/ 26 h 26"/>
                <a:gd name="T10" fmla="*/ 15 w 23"/>
                <a:gd name="T11" fmla="*/ 0 h 26"/>
                <a:gd name="T12" fmla="*/ 18 w 23"/>
                <a:gd name="T13" fmla="*/ 0 h 26"/>
                <a:gd name="T14" fmla="*/ 23 w 23"/>
                <a:gd name="T15" fmla="*/ 26 h 26"/>
                <a:gd name="T16" fmla="*/ 20 w 23"/>
                <a:gd name="T17" fmla="*/ 26 h 26"/>
                <a:gd name="T18" fmla="*/ 17 w 23"/>
                <a:gd name="T19" fmla="*/ 5 h 26"/>
                <a:gd name="T20" fmla="*/ 17 w 23"/>
                <a:gd name="T21" fmla="*/ 5 h 26"/>
                <a:gd name="T22" fmla="*/ 17 w 23"/>
                <a:gd name="T23" fmla="*/ 4 h 26"/>
                <a:gd name="T24" fmla="*/ 17 w 23"/>
                <a:gd name="T25" fmla="*/ 4 h 26"/>
                <a:gd name="T26" fmla="*/ 17 w 23"/>
                <a:gd name="T27" fmla="*/ 3 h 26"/>
                <a:gd name="T28" fmla="*/ 16 w 23"/>
                <a:gd name="T29" fmla="*/ 3 h 26"/>
                <a:gd name="T30" fmla="*/ 16 w 23"/>
                <a:gd name="T31" fmla="*/ 4 h 26"/>
                <a:gd name="T32" fmla="*/ 16 w 23"/>
                <a:gd name="T33" fmla="*/ 4 h 26"/>
                <a:gd name="T34" fmla="*/ 16 w 23"/>
                <a:gd name="T35" fmla="*/ 5 h 26"/>
                <a:gd name="T36" fmla="*/ 16 w 23"/>
                <a:gd name="T37" fmla="*/ 5 h 26"/>
                <a:gd name="T38" fmla="*/ 9 w 23"/>
                <a:gd name="T39" fmla="*/ 16 h 26"/>
                <a:gd name="T40" fmla="*/ 18 w 23"/>
                <a:gd name="T41" fmla="*/ 16 h 26"/>
                <a:gd name="T42" fmla="*/ 17 w 23"/>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20" y="26"/>
                  </a:moveTo>
                  <a:cubicBezTo>
                    <a:pt x="19" y="19"/>
                    <a:pt x="19" y="19"/>
                    <a:pt x="19" y="19"/>
                  </a:cubicBezTo>
                  <a:cubicBezTo>
                    <a:pt x="8" y="19"/>
                    <a:pt x="8" y="19"/>
                    <a:pt x="8" y="19"/>
                  </a:cubicBezTo>
                  <a:cubicBezTo>
                    <a:pt x="4" y="26"/>
                    <a:pt x="4" y="26"/>
                    <a:pt x="4" y="26"/>
                  </a:cubicBezTo>
                  <a:cubicBezTo>
                    <a:pt x="0" y="26"/>
                    <a:pt x="0" y="26"/>
                    <a:pt x="0" y="26"/>
                  </a:cubicBezTo>
                  <a:cubicBezTo>
                    <a:pt x="15" y="0"/>
                    <a:pt x="15" y="0"/>
                    <a:pt x="15" y="0"/>
                  </a:cubicBezTo>
                  <a:cubicBezTo>
                    <a:pt x="18" y="0"/>
                    <a:pt x="18" y="0"/>
                    <a:pt x="18" y="0"/>
                  </a:cubicBezTo>
                  <a:cubicBezTo>
                    <a:pt x="23" y="26"/>
                    <a:pt x="23" y="26"/>
                    <a:pt x="23" y="26"/>
                  </a:cubicBezTo>
                  <a:lnTo>
                    <a:pt x="20" y="26"/>
                  </a:lnTo>
                  <a:close/>
                  <a:moveTo>
                    <a:pt x="17" y="5"/>
                  </a:moveTo>
                  <a:cubicBezTo>
                    <a:pt x="17" y="5"/>
                    <a:pt x="17" y="5"/>
                    <a:pt x="17" y="5"/>
                  </a:cubicBezTo>
                  <a:cubicBezTo>
                    <a:pt x="17" y="5"/>
                    <a:pt x="17" y="4"/>
                    <a:pt x="17" y="4"/>
                  </a:cubicBezTo>
                  <a:cubicBezTo>
                    <a:pt x="17" y="4"/>
                    <a:pt x="17" y="4"/>
                    <a:pt x="17" y="4"/>
                  </a:cubicBezTo>
                  <a:cubicBezTo>
                    <a:pt x="17" y="4"/>
                    <a:pt x="17" y="4"/>
                    <a:pt x="17" y="3"/>
                  </a:cubicBezTo>
                  <a:cubicBezTo>
                    <a:pt x="16" y="3"/>
                    <a:pt x="16" y="3"/>
                    <a:pt x="16" y="3"/>
                  </a:cubicBezTo>
                  <a:cubicBezTo>
                    <a:pt x="16" y="4"/>
                    <a:pt x="16" y="4"/>
                    <a:pt x="16" y="4"/>
                  </a:cubicBezTo>
                  <a:cubicBezTo>
                    <a:pt x="16" y="4"/>
                    <a:pt x="16" y="4"/>
                    <a:pt x="16" y="4"/>
                  </a:cubicBezTo>
                  <a:cubicBezTo>
                    <a:pt x="16" y="4"/>
                    <a:pt x="16" y="5"/>
                    <a:pt x="16" y="5"/>
                  </a:cubicBezTo>
                  <a:cubicBezTo>
                    <a:pt x="16" y="5"/>
                    <a:pt x="16" y="5"/>
                    <a:pt x="16" y="5"/>
                  </a:cubicBezTo>
                  <a:cubicBezTo>
                    <a:pt x="9" y="16"/>
                    <a:pt x="9" y="16"/>
                    <a:pt x="9" y="16"/>
                  </a:cubicBezTo>
                  <a:cubicBezTo>
                    <a:pt x="18" y="16"/>
                    <a:pt x="18" y="16"/>
                    <a:pt x="18" y="16"/>
                  </a:cubicBez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0" name="Freeform 95"/>
            <p:cNvSpPr>
              <a:spLocks/>
            </p:cNvSpPr>
            <p:nvPr/>
          </p:nvSpPr>
          <p:spPr bwMode="auto">
            <a:xfrm>
              <a:off x="6377783" y="1900161"/>
              <a:ext cx="84144" cy="84143"/>
            </a:xfrm>
            <a:custGeom>
              <a:avLst/>
              <a:gdLst>
                <a:gd name="T0" fmla="*/ 20 w 26"/>
                <a:gd name="T1" fmla="*/ 26 h 26"/>
                <a:gd name="T2" fmla="*/ 17 w 26"/>
                <a:gd name="T3" fmla="*/ 26 h 26"/>
                <a:gd name="T4" fmla="*/ 8 w 26"/>
                <a:gd name="T5" fmla="*/ 5 h 26"/>
                <a:gd name="T6" fmla="*/ 8 w 26"/>
                <a:gd name="T7" fmla="*/ 5 h 26"/>
                <a:gd name="T8" fmla="*/ 7 w 26"/>
                <a:gd name="T9" fmla="*/ 5 h 26"/>
                <a:gd name="T10" fmla="*/ 7 w 26"/>
                <a:gd name="T11" fmla="*/ 4 h 26"/>
                <a:gd name="T12" fmla="*/ 7 w 26"/>
                <a:gd name="T13" fmla="*/ 4 h 26"/>
                <a:gd name="T14" fmla="*/ 7 w 26"/>
                <a:gd name="T15" fmla="*/ 4 h 26"/>
                <a:gd name="T16" fmla="*/ 7 w 26"/>
                <a:gd name="T17" fmla="*/ 4 h 26"/>
                <a:gd name="T18" fmla="*/ 7 w 26"/>
                <a:gd name="T19" fmla="*/ 5 h 26"/>
                <a:gd name="T20" fmla="*/ 7 w 26"/>
                <a:gd name="T21" fmla="*/ 5 h 26"/>
                <a:gd name="T22" fmla="*/ 7 w 26"/>
                <a:gd name="T23" fmla="*/ 6 h 26"/>
                <a:gd name="T24" fmla="*/ 3 w 26"/>
                <a:gd name="T25" fmla="*/ 26 h 26"/>
                <a:gd name="T26" fmla="*/ 0 w 26"/>
                <a:gd name="T27" fmla="*/ 26 h 26"/>
                <a:gd name="T28" fmla="*/ 5 w 26"/>
                <a:gd name="T29" fmla="*/ 0 h 26"/>
                <a:gd name="T30" fmla="*/ 9 w 26"/>
                <a:gd name="T31" fmla="*/ 0 h 26"/>
                <a:gd name="T32" fmla="*/ 18 w 26"/>
                <a:gd name="T33" fmla="*/ 20 h 26"/>
                <a:gd name="T34" fmla="*/ 18 w 26"/>
                <a:gd name="T35" fmla="*/ 21 h 26"/>
                <a:gd name="T36" fmla="*/ 18 w 26"/>
                <a:gd name="T37" fmla="*/ 21 h 26"/>
                <a:gd name="T38" fmla="*/ 18 w 26"/>
                <a:gd name="T39" fmla="*/ 21 h 26"/>
                <a:gd name="T40" fmla="*/ 18 w 26"/>
                <a:gd name="T41" fmla="*/ 22 h 26"/>
                <a:gd name="T42" fmla="*/ 18 w 26"/>
                <a:gd name="T43" fmla="*/ 22 h 26"/>
                <a:gd name="T44" fmla="*/ 18 w 26"/>
                <a:gd name="T45" fmla="*/ 21 h 26"/>
                <a:gd name="T46" fmla="*/ 18 w 26"/>
                <a:gd name="T47" fmla="*/ 21 h 26"/>
                <a:gd name="T48" fmla="*/ 19 w 26"/>
                <a:gd name="T49" fmla="*/ 20 h 26"/>
                <a:gd name="T50" fmla="*/ 19 w 26"/>
                <a:gd name="T51" fmla="*/ 20 h 26"/>
                <a:gd name="T52" fmla="*/ 23 w 26"/>
                <a:gd name="T53" fmla="*/ 0 h 26"/>
                <a:gd name="T54" fmla="*/ 26 w 26"/>
                <a:gd name="T55" fmla="*/ 0 h 26"/>
                <a:gd name="T56" fmla="*/ 20 w 26"/>
                <a:gd name="T5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6">
                  <a:moveTo>
                    <a:pt x="20" y="26"/>
                  </a:moveTo>
                  <a:cubicBezTo>
                    <a:pt x="17" y="26"/>
                    <a:pt x="17" y="26"/>
                    <a:pt x="17" y="26"/>
                  </a:cubicBezTo>
                  <a:cubicBezTo>
                    <a:pt x="8" y="5"/>
                    <a:pt x="8" y="5"/>
                    <a:pt x="8" y="5"/>
                  </a:cubicBezTo>
                  <a:cubicBezTo>
                    <a:pt x="8" y="5"/>
                    <a:pt x="8" y="5"/>
                    <a:pt x="8" y="5"/>
                  </a:cubicBezTo>
                  <a:cubicBezTo>
                    <a:pt x="8" y="5"/>
                    <a:pt x="8" y="5"/>
                    <a:pt x="7" y="5"/>
                  </a:cubicBezTo>
                  <a:cubicBezTo>
                    <a:pt x="7" y="4"/>
                    <a:pt x="7" y="4"/>
                    <a:pt x="7" y="4"/>
                  </a:cubicBezTo>
                  <a:cubicBezTo>
                    <a:pt x="7" y="4"/>
                    <a:pt x="7" y="4"/>
                    <a:pt x="7" y="4"/>
                  </a:cubicBezTo>
                  <a:cubicBezTo>
                    <a:pt x="7" y="4"/>
                    <a:pt x="7" y="4"/>
                    <a:pt x="7" y="4"/>
                  </a:cubicBezTo>
                  <a:cubicBezTo>
                    <a:pt x="7" y="4"/>
                    <a:pt x="7" y="4"/>
                    <a:pt x="7" y="4"/>
                  </a:cubicBezTo>
                  <a:cubicBezTo>
                    <a:pt x="7" y="4"/>
                    <a:pt x="7" y="5"/>
                    <a:pt x="7" y="5"/>
                  </a:cubicBezTo>
                  <a:cubicBezTo>
                    <a:pt x="7" y="5"/>
                    <a:pt x="7" y="5"/>
                    <a:pt x="7" y="5"/>
                  </a:cubicBezTo>
                  <a:cubicBezTo>
                    <a:pt x="7" y="6"/>
                    <a:pt x="7" y="6"/>
                    <a:pt x="7" y="6"/>
                  </a:cubicBezTo>
                  <a:cubicBezTo>
                    <a:pt x="3" y="26"/>
                    <a:pt x="3" y="26"/>
                    <a:pt x="3" y="26"/>
                  </a:cubicBezTo>
                  <a:cubicBezTo>
                    <a:pt x="0" y="26"/>
                    <a:pt x="0" y="26"/>
                    <a:pt x="0" y="26"/>
                  </a:cubicBezTo>
                  <a:cubicBezTo>
                    <a:pt x="5" y="0"/>
                    <a:pt x="5" y="0"/>
                    <a:pt x="5" y="0"/>
                  </a:cubicBezTo>
                  <a:cubicBezTo>
                    <a:pt x="9" y="0"/>
                    <a:pt x="9" y="0"/>
                    <a:pt x="9" y="0"/>
                  </a:cubicBezTo>
                  <a:cubicBezTo>
                    <a:pt x="18" y="20"/>
                    <a:pt x="18" y="20"/>
                    <a:pt x="18" y="20"/>
                  </a:cubicBezTo>
                  <a:cubicBezTo>
                    <a:pt x="18" y="20"/>
                    <a:pt x="18" y="20"/>
                    <a:pt x="18" y="21"/>
                  </a:cubicBezTo>
                  <a:cubicBezTo>
                    <a:pt x="18" y="21"/>
                    <a:pt x="18" y="21"/>
                    <a:pt x="18" y="21"/>
                  </a:cubicBezTo>
                  <a:cubicBezTo>
                    <a:pt x="18" y="21"/>
                    <a:pt x="18" y="21"/>
                    <a:pt x="18" y="21"/>
                  </a:cubicBezTo>
                  <a:cubicBezTo>
                    <a:pt x="18" y="22"/>
                    <a:pt x="18" y="22"/>
                    <a:pt x="18" y="22"/>
                  </a:cubicBezTo>
                  <a:cubicBezTo>
                    <a:pt x="18" y="22"/>
                    <a:pt x="18" y="22"/>
                    <a:pt x="18" y="22"/>
                  </a:cubicBezTo>
                  <a:cubicBezTo>
                    <a:pt x="18" y="22"/>
                    <a:pt x="18" y="22"/>
                    <a:pt x="18" y="21"/>
                  </a:cubicBezTo>
                  <a:cubicBezTo>
                    <a:pt x="18" y="21"/>
                    <a:pt x="18" y="21"/>
                    <a:pt x="18" y="21"/>
                  </a:cubicBezTo>
                  <a:cubicBezTo>
                    <a:pt x="18" y="21"/>
                    <a:pt x="18" y="20"/>
                    <a:pt x="19" y="20"/>
                  </a:cubicBezTo>
                  <a:cubicBezTo>
                    <a:pt x="19" y="20"/>
                    <a:pt x="19" y="20"/>
                    <a:pt x="19" y="20"/>
                  </a:cubicBezTo>
                  <a:cubicBezTo>
                    <a:pt x="23" y="0"/>
                    <a:pt x="23" y="0"/>
                    <a:pt x="23" y="0"/>
                  </a:cubicBezTo>
                  <a:cubicBezTo>
                    <a:pt x="26" y="0"/>
                    <a:pt x="26" y="0"/>
                    <a:pt x="26" y="0"/>
                  </a:cubicBezTo>
                  <a:lnTo>
                    <a:pt x="2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1" name="Freeform 96"/>
            <p:cNvSpPr>
              <a:spLocks noEditPoints="1"/>
            </p:cNvSpPr>
            <p:nvPr/>
          </p:nvSpPr>
          <p:spPr bwMode="auto">
            <a:xfrm>
              <a:off x="6465044" y="1900161"/>
              <a:ext cx="79469" cy="84143"/>
            </a:xfrm>
            <a:custGeom>
              <a:avLst/>
              <a:gdLst>
                <a:gd name="T0" fmla="*/ 24 w 24"/>
                <a:gd name="T1" fmla="*/ 11 h 26"/>
                <a:gd name="T2" fmla="*/ 23 w 24"/>
                <a:gd name="T3" fmla="*/ 14 h 26"/>
                <a:gd name="T4" fmla="*/ 22 w 24"/>
                <a:gd name="T5" fmla="*/ 18 h 26"/>
                <a:gd name="T6" fmla="*/ 20 w 24"/>
                <a:gd name="T7" fmla="*/ 21 h 26"/>
                <a:gd name="T8" fmla="*/ 17 w 24"/>
                <a:gd name="T9" fmla="*/ 23 h 26"/>
                <a:gd name="T10" fmla="*/ 13 w 24"/>
                <a:gd name="T11" fmla="*/ 25 h 26"/>
                <a:gd name="T12" fmla="*/ 8 w 24"/>
                <a:gd name="T13" fmla="*/ 26 h 26"/>
                <a:gd name="T14" fmla="*/ 0 w 24"/>
                <a:gd name="T15" fmla="*/ 26 h 26"/>
                <a:gd name="T16" fmla="*/ 6 w 24"/>
                <a:gd name="T17" fmla="*/ 0 h 26"/>
                <a:gd name="T18" fmla="*/ 13 w 24"/>
                <a:gd name="T19" fmla="*/ 0 h 26"/>
                <a:gd name="T20" fmla="*/ 17 w 24"/>
                <a:gd name="T21" fmla="*/ 1 h 26"/>
                <a:gd name="T22" fmla="*/ 21 w 24"/>
                <a:gd name="T23" fmla="*/ 3 h 26"/>
                <a:gd name="T24" fmla="*/ 23 w 24"/>
                <a:gd name="T25" fmla="*/ 6 h 26"/>
                <a:gd name="T26" fmla="*/ 24 w 24"/>
                <a:gd name="T27" fmla="*/ 11 h 26"/>
                <a:gd name="T28" fmla="*/ 21 w 24"/>
                <a:gd name="T29" fmla="*/ 11 h 26"/>
                <a:gd name="T30" fmla="*/ 18 w 24"/>
                <a:gd name="T31" fmla="*/ 5 h 26"/>
                <a:gd name="T32" fmla="*/ 12 w 24"/>
                <a:gd name="T33" fmla="*/ 3 h 26"/>
                <a:gd name="T34" fmla="*/ 8 w 24"/>
                <a:gd name="T35" fmla="*/ 3 h 26"/>
                <a:gd name="T36" fmla="*/ 4 w 24"/>
                <a:gd name="T37" fmla="*/ 23 h 26"/>
                <a:gd name="T38" fmla="*/ 9 w 24"/>
                <a:gd name="T39" fmla="*/ 23 h 26"/>
                <a:gd name="T40" fmla="*/ 14 w 24"/>
                <a:gd name="T41" fmla="*/ 22 h 26"/>
                <a:gd name="T42" fmla="*/ 18 w 24"/>
                <a:gd name="T43" fmla="*/ 19 h 26"/>
                <a:gd name="T44" fmla="*/ 20 w 24"/>
                <a:gd name="T45" fmla="*/ 16 h 26"/>
                <a:gd name="T46" fmla="*/ 21 w 24"/>
                <a:gd name="T4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6">
                  <a:moveTo>
                    <a:pt x="24" y="11"/>
                  </a:moveTo>
                  <a:cubicBezTo>
                    <a:pt x="24" y="12"/>
                    <a:pt x="24" y="13"/>
                    <a:pt x="23" y="14"/>
                  </a:cubicBezTo>
                  <a:cubicBezTo>
                    <a:pt x="23" y="16"/>
                    <a:pt x="23" y="17"/>
                    <a:pt x="22" y="18"/>
                  </a:cubicBezTo>
                  <a:cubicBezTo>
                    <a:pt x="22" y="19"/>
                    <a:pt x="21" y="20"/>
                    <a:pt x="20" y="21"/>
                  </a:cubicBezTo>
                  <a:cubicBezTo>
                    <a:pt x="19" y="22"/>
                    <a:pt x="18" y="23"/>
                    <a:pt x="17" y="23"/>
                  </a:cubicBezTo>
                  <a:cubicBezTo>
                    <a:pt x="16" y="24"/>
                    <a:pt x="15" y="25"/>
                    <a:pt x="13" y="25"/>
                  </a:cubicBezTo>
                  <a:cubicBezTo>
                    <a:pt x="12" y="25"/>
                    <a:pt x="10" y="26"/>
                    <a:pt x="8" y="26"/>
                  </a:cubicBezTo>
                  <a:cubicBezTo>
                    <a:pt x="0" y="26"/>
                    <a:pt x="0" y="26"/>
                    <a:pt x="0" y="26"/>
                  </a:cubicBezTo>
                  <a:cubicBezTo>
                    <a:pt x="6" y="0"/>
                    <a:pt x="6" y="0"/>
                    <a:pt x="6" y="0"/>
                  </a:cubicBezTo>
                  <a:cubicBezTo>
                    <a:pt x="13" y="0"/>
                    <a:pt x="13" y="0"/>
                    <a:pt x="13" y="0"/>
                  </a:cubicBezTo>
                  <a:cubicBezTo>
                    <a:pt x="14" y="0"/>
                    <a:pt x="16" y="1"/>
                    <a:pt x="17" y="1"/>
                  </a:cubicBezTo>
                  <a:cubicBezTo>
                    <a:pt x="19" y="2"/>
                    <a:pt x="20" y="2"/>
                    <a:pt x="21" y="3"/>
                  </a:cubicBezTo>
                  <a:cubicBezTo>
                    <a:pt x="22" y="4"/>
                    <a:pt x="22" y="5"/>
                    <a:pt x="23" y="6"/>
                  </a:cubicBezTo>
                  <a:cubicBezTo>
                    <a:pt x="23" y="8"/>
                    <a:pt x="24" y="9"/>
                    <a:pt x="24" y="11"/>
                  </a:cubicBezTo>
                  <a:close/>
                  <a:moveTo>
                    <a:pt x="21" y="11"/>
                  </a:moveTo>
                  <a:cubicBezTo>
                    <a:pt x="21" y="8"/>
                    <a:pt x="20" y="6"/>
                    <a:pt x="18" y="5"/>
                  </a:cubicBezTo>
                  <a:cubicBezTo>
                    <a:pt x="17" y="4"/>
                    <a:pt x="15" y="3"/>
                    <a:pt x="12" y="3"/>
                  </a:cubicBezTo>
                  <a:cubicBezTo>
                    <a:pt x="8" y="3"/>
                    <a:pt x="8" y="3"/>
                    <a:pt x="8" y="3"/>
                  </a:cubicBezTo>
                  <a:cubicBezTo>
                    <a:pt x="4" y="23"/>
                    <a:pt x="4" y="23"/>
                    <a:pt x="4" y="23"/>
                  </a:cubicBezTo>
                  <a:cubicBezTo>
                    <a:pt x="9" y="23"/>
                    <a:pt x="9" y="23"/>
                    <a:pt x="9" y="23"/>
                  </a:cubicBezTo>
                  <a:cubicBezTo>
                    <a:pt x="11" y="23"/>
                    <a:pt x="12" y="23"/>
                    <a:pt x="14" y="22"/>
                  </a:cubicBezTo>
                  <a:cubicBezTo>
                    <a:pt x="15" y="21"/>
                    <a:pt x="17" y="20"/>
                    <a:pt x="18" y="19"/>
                  </a:cubicBezTo>
                  <a:cubicBezTo>
                    <a:pt x="19" y="18"/>
                    <a:pt x="19" y="17"/>
                    <a:pt x="20" y="16"/>
                  </a:cubicBezTo>
                  <a:cubicBezTo>
                    <a:pt x="20" y="14"/>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2" name="Freeform 97"/>
            <p:cNvSpPr>
              <a:spLocks/>
            </p:cNvSpPr>
            <p:nvPr/>
          </p:nvSpPr>
          <p:spPr bwMode="auto">
            <a:xfrm>
              <a:off x="6550746" y="1900161"/>
              <a:ext cx="54538" cy="84143"/>
            </a:xfrm>
            <a:custGeom>
              <a:avLst/>
              <a:gdLst>
                <a:gd name="T0" fmla="*/ 17 w 17"/>
                <a:gd name="T1" fmla="*/ 4 h 26"/>
                <a:gd name="T2" fmla="*/ 16 w 17"/>
                <a:gd name="T3" fmla="*/ 4 h 26"/>
                <a:gd name="T4" fmla="*/ 14 w 17"/>
                <a:gd name="T5" fmla="*/ 3 h 26"/>
                <a:gd name="T6" fmla="*/ 13 w 17"/>
                <a:gd name="T7" fmla="*/ 3 h 26"/>
                <a:gd name="T8" fmla="*/ 11 w 17"/>
                <a:gd name="T9" fmla="*/ 3 h 26"/>
                <a:gd name="T10" fmla="*/ 9 w 17"/>
                <a:gd name="T11" fmla="*/ 3 h 26"/>
                <a:gd name="T12" fmla="*/ 7 w 17"/>
                <a:gd name="T13" fmla="*/ 4 h 26"/>
                <a:gd name="T14" fmla="*/ 7 w 17"/>
                <a:gd name="T15" fmla="*/ 5 h 26"/>
                <a:gd name="T16" fmla="*/ 6 w 17"/>
                <a:gd name="T17" fmla="*/ 7 h 26"/>
                <a:gd name="T18" fmla="*/ 7 w 17"/>
                <a:gd name="T19" fmla="*/ 8 h 26"/>
                <a:gd name="T20" fmla="*/ 7 w 17"/>
                <a:gd name="T21" fmla="*/ 10 h 26"/>
                <a:gd name="T22" fmla="*/ 8 w 17"/>
                <a:gd name="T23" fmla="*/ 11 h 26"/>
                <a:gd name="T24" fmla="*/ 10 w 17"/>
                <a:gd name="T25" fmla="*/ 12 h 26"/>
                <a:gd name="T26" fmla="*/ 12 w 17"/>
                <a:gd name="T27" fmla="*/ 14 h 26"/>
                <a:gd name="T28" fmla="*/ 14 w 17"/>
                <a:gd name="T29" fmla="*/ 15 h 26"/>
                <a:gd name="T30" fmla="*/ 14 w 17"/>
                <a:gd name="T31" fmla="*/ 17 h 26"/>
                <a:gd name="T32" fmla="*/ 15 w 17"/>
                <a:gd name="T33" fmla="*/ 19 h 26"/>
                <a:gd name="T34" fmla="*/ 15 w 17"/>
                <a:gd name="T35" fmla="*/ 20 h 26"/>
                <a:gd name="T36" fmla="*/ 14 w 17"/>
                <a:gd name="T37" fmla="*/ 22 h 26"/>
                <a:gd name="T38" fmla="*/ 13 w 17"/>
                <a:gd name="T39" fmla="*/ 23 h 26"/>
                <a:gd name="T40" fmla="*/ 12 w 17"/>
                <a:gd name="T41" fmla="*/ 25 h 26"/>
                <a:gd name="T42" fmla="*/ 9 w 17"/>
                <a:gd name="T43" fmla="*/ 26 h 26"/>
                <a:gd name="T44" fmla="*/ 6 w 17"/>
                <a:gd name="T45" fmla="*/ 26 h 26"/>
                <a:gd name="T46" fmla="*/ 4 w 17"/>
                <a:gd name="T47" fmla="*/ 26 h 26"/>
                <a:gd name="T48" fmla="*/ 3 w 17"/>
                <a:gd name="T49" fmla="*/ 26 h 26"/>
                <a:gd name="T50" fmla="*/ 1 w 17"/>
                <a:gd name="T51" fmla="*/ 25 h 26"/>
                <a:gd name="T52" fmla="*/ 0 w 17"/>
                <a:gd name="T53" fmla="*/ 24 h 26"/>
                <a:gd name="T54" fmla="*/ 0 w 17"/>
                <a:gd name="T55" fmla="*/ 21 h 26"/>
                <a:gd name="T56" fmla="*/ 2 w 17"/>
                <a:gd name="T57" fmla="*/ 22 h 26"/>
                <a:gd name="T58" fmla="*/ 3 w 17"/>
                <a:gd name="T59" fmla="*/ 23 h 26"/>
                <a:gd name="T60" fmla="*/ 5 w 17"/>
                <a:gd name="T61" fmla="*/ 23 h 26"/>
                <a:gd name="T62" fmla="*/ 7 w 17"/>
                <a:gd name="T63" fmla="*/ 23 h 26"/>
                <a:gd name="T64" fmla="*/ 9 w 17"/>
                <a:gd name="T65" fmla="*/ 23 h 26"/>
                <a:gd name="T66" fmla="*/ 10 w 17"/>
                <a:gd name="T67" fmla="*/ 22 h 26"/>
                <a:gd name="T68" fmla="*/ 11 w 17"/>
                <a:gd name="T69" fmla="*/ 21 h 26"/>
                <a:gd name="T70" fmla="*/ 12 w 17"/>
                <a:gd name="T71" fmla="*/ 19 h 26"/>
                <a:gd name="T72" fmla="*/ 11 w 17"/>
                <a:gd name="T73" fmla="*/ 18 h 26"/>
                <a:gd name="T74" fmla="*/ 11 w 17"/>
                <a:gd name="T75" fmla="*/ 17 h 26"/>
                <a:gd name="T76" fmla="*/ 9 w 17"/>
                <a:gd name="T77" fmla="*/ 15 h 26"/>
                <a:gd name="T78" fmla="*/ 8 w 17"/>
                <a:gd name="T79" fmla="*/ 14 h 26"/>
                <a:gd name="T80" fmla="*/ 6 w 17"/>
                <a:gd name="T81" fmla="*/ 13 h 26"/>
                <a:gd name="T82" fmla="*/ 5 w 17"/>
                <a:gd name="T83" fmla="*/ 11 h 26"/>
                <a:gd name="T84" fmla="*/ 4 w 17"/>
                <a:gd name="T85" fmla="*/ 9 h 26"/>
                <a:gd name="T86" fmla="*/ 3 w 17"/>
                <a:gd name="T87" fmla="*/ 7 h 26"/>
                <a:gd name="T88" fmla="*/ 4 w 17"/>
                <a:gd name="T89" fmla="*/ 4 h 26"/>
                <a:gd name="T90" fmla="*/ 5 w 17"/>
                <a:gd name="T91" fmla="*/ 2 h 26"/>
                <a:gd name="T92" fmla="*/ 8 w 17"/>
                <a:gd name="T93" fmla="*/ 1 h 26"/>
                <a:gd name="T94" fmla="*/ 12 w 17"/>
                <a:gd name="T95" fmla="*/ 0 h 26"/>
                <a:gd name="T96" fmla="*/ 13 w 17"/>
                <a:gd name="T97" fmla="*/ 0 h 26"/>
                <a:gd name="T98" fmla="*/ 15 w 17"/>
                <a:gd name="T99" fmla="*/ 0 h 26"/>
                <a:gd name="T100" fmla="*/ 16 w 17"/>
                <a:gd name="T101" fmla="*/ 1 h 26"/>
                <a:gd name="T102" fmla="*/ 17 w 17"/>
                <a:gd name="T103" fmla="*/ 1 h 26"/>
                <a:gd name="T104" fmla="*/ 17 w 17"/>
                <a:gd name="T10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 h="26">
                  <a:moveTo>
                    <a:pt x="17" y="4"/>
                  </a:moveTo>
                  <a:cubicBezTo>
                    <a:pt x="16" y="4"/>
                    <a:pt x="16" y="4"/>
                    <a:pt x="16" y="4"/>
                  </a:cubicBezTo>
                  <a:cubicBezTo>
                    <a:pt x="15" y="3"/>
                    <a:pt x="15" y="3"/>
                    <a:pt x="14" y="3"/>
                  </a:cubicBezTo>
                  <a:cubicBezTo>
                    <a:pt x="14" y="3"/>
                    <a:pt x="13" y="3"/>
                    <a:pt x="13" y="3"/>
                  </a:cubicBezTo>
                  <a:cubicBezTo>
                    <a:pt x="12" y="3"/>
                    <a:pt x="12" y="3"/>
                    <a:pt x="11" y="3"/>
                  </a:cubicBezTo>
                  <a:cubicBezTo>
                    <a:pt x="10" y="3"/>
                    <a:pt x="10" y="3"/>
                    <a:pt x="9" y="3"/>
                  </a:cubicBezTo>
                  <a:cubicBezTo>
                    <a:pt x="8" y="3"/>
                    <a:pt x="8" y="4"/>
                    <a:pt x="7" y="4"/>
                  </a:cubicBezTo>
                  <a:cubicBezTo>
                    <a:pt x="7" y="4"/>
                    <a:pt x="7" y="5"/>
                    <a:pt x="7" y="5"/>
                  </a:cubicBezTo>
                  <a:cubicBezTo>
                    <a:pt x="6" y="6"/>
                    <a:pt x="6" y="6"/>
                    <a:pt x="6" y="7"/>
                  </a:cubicBezTo>
                  <a:cubicBezTo>
                    <a:pt x="6" y="7"/>
                    <a:pt x="6" y="8"/>
                    <a:pt x="7" y="8"/>
                  </a:cubicBezTo>
                  <a:cubicBezTo>
                    <a:pt x="7" y="9"/>
                    <a:pt x="7" y="9"/>
                    <a:pt x="7" y="10"/>
                  </a:cubicBezTo>
                  <a:cubicBezTo>
                    <a:pt x="8" y="10"/>
                    <a:pt x="8" y="10"/>
                    <a:pt x="8" y="11"/>
                  </a:cubicBezTo>
                  <a:cubicBezTo>
                    <a:pt x="9" y="11"/>
                    <a:pt x="10" y="12"/>
                    <a:pt x="10" y="12"/>
                  </a:cubicBezTo>
                  <a:cubicBezTo>
                    <a:pt x="11" y="13"/>
                    <a:pt x="12" y="13"/>
                    <a:pt x="12" y="14"/>
                  </a:cubicBezTo>
                  <a:cubicBezTo>
                    <a:pt x="13" y="14"/>
                    <a:pt x="13" y="15"/>
                    <a:pt x="14" y="15"/>
                  </a:cubicBezTo>
                  <a:cubicBezTo>
                    <a:pt x="14" y="16"/>
                    <a:pt x="14" y="16"/>
                    <a:pt x="14" y="17"/>
                  </a:cubicBezTo>
                  <a:cubicBezTo>
                    <a:pt x="15" y="18"/>
                    <a:pt x="15" y="18"/>
                    <a:pt x="15" y="19"/>
                  </a:cubicBezTo>
                  <a:cubicBezTo>
                    <a:pt x="15" y="19"/>
                    <a:pt x="15" y="20"/>
                    <a:pt x="15" y="20"/>
                  </a:cubicBezTo>
                  <a:cubicBezTo>
                    <a:pt x="15" y="21"/>
                    <a:pt x="14" y="21"/>
                    <a:pt x="14" y="22"/>
                  </a:cubicBezTo>
                  <a:cubicBezTo>
                    <a:pt x="14" y="22"/>
                    <a:pt x="14" y="23"/>
                    <a:pt x="13" y="23"/>
                  </a:cubicBezTo>
                  <a:cubicBezTo>
                    <a:pt x="13" y="24"/>
                    <a:pt x="12" y="24"/>
                    <a:pt x="12" y="25"/>
                  </a:cubicBezTo>
                  <a:cubicBezTo>
                    <a:pt x="11" y="25"/>
                    <a:pt x="10" y="25"/>
                    <a:pt x="9" y="26"/>
                  </a:cubicBezTo>
                  <a:cubicBezTo>
                    <a:pt x="9" y="26"/>
                    <a:pt x="8" y="26"/>
                    <a:pt x="6" y="26"/>
                  </a:cubicBezTo>
                  <a:cubicBezTo>
                    <a:pt x="6" y="26"/>
                    <a:pt x="5" y="26"/>
                    <a:pt x="4" y="26"/>
                  </a:cubicBezTo>
                  <a:cubicBezTo>
                    <a:pt x="4" y="26"/>
                    <a:pt x="3" y="26"/>
                    <a:pt x="3" y="26"/>
                  </a:cubicBezTo>
                  <a:cubicBezTo>
                    <a:pt x="2" y="25"/>
                    <a:pt x="2" y="25"/>
                    <a:pt x="1" y="25"/>
                  </a:cubicBezTo>
                  <a:cubicBezTo>
                    <a:pt x="1" y="25"/>
                    <a:pt x="0" y="25"/>
                    <a:pt x="0" y="24"/>
                  </a:cubicBezTo>
                  <a:cubicBezTo>
                    <a:pt x="0" y="21"/>
                    <a:pt x="0" y="21"/>
                    <a:pt x="0" y="21"/>
                  </a:cubicBezTo>
                  <a:cubicBezTo>
                    <a:pt x="1" y="22"/>
                    <a:pt x="1" y="22"/>
                    <a:pt x="2" y="22"/>
                  </a:cubicBezTo>
                  <a:cubicBezTo>
                    <a:pt x="2" y="22"/>
                    <a:pt x="3" y="23"/>
                    <a:pt x="3" y="23"/>
                  </a:cubicBezTo>
                  <a:cubicBezTo>
                    <a:pt x="4" y="23"/>
                    <a:pt x="4" y="23"/>
                    <a:pt x="5" y="23"/>
                  </a:cubicBezTo>
                  <a:cubicBezTo>
                    <a:pt x="5" y="23"/>
                    <a:pt x="6" y="23"/>
                    <a:pt x="7" y="23"/>
                  </a:cubicBezTo>
                  <a:cubicBezTo>
                    <a:pt x="7" y="23"/>
                    <a:pt x="8" y="23"/>
                    <a:pt x="9" y="23"/>
                  </a:cubicBezTo>
                  <a:cubicBezTo>
                    <a:pt x="10" y="23"/>
                    <a:pt x="10" y="23"/>
                    <a:pt x="10" y="22"/>
                  </a:cubicBezTo>
                  <a:cubicBezTo>
                    <a:pt x="11" y="22"/>
                    <a:pt x="11" y="21"/>
                    <a:pt x="11" y="21"/>
                  </a:cubicBezTo>
                  <a:cubicBezTo>
                    <a:pt x="12" y="20"/>
                    <a:pt x="12" y="20"/>
                    <a:pt x="12" y="19"/>
                  </a:cubicBezTo>
                  <a:cubicBezTo>
                    <a:pt x="12" y="19"/>
                    <a:pt x="12" y="18"/>
                    <a:pt x="11" y="18"/>
                  </a:cubicBezTo>
                  <a:cubicBezTo>
                    <a:pt x="11" y="17"/>
                    <a:pt x="11" y="17"/>
                    <a:pt x="11" y="17"/>
                  </a:cubicBezTo>
                  <a:cubicBezTo>
                    <a:pt x="10" y="16"/>
                    <a:pt x="10" y="16"/>
                    <a:pt x="9" y="15"/>
                  </a:cubicBezTo>
                  <a:cubicBezTo>
                    <a:pt x="9" y="15"/>
                    <a:pt x="8" y="14"/>
                    <a:pt x="8" y="14"/>
                  </a:cubicBezTo>
                  <a:cubicBezTo>
                    <a:pt x="7" y="14"/>
                    <a:pt x="6" y="13"/>
                    <a:pt x="6" y="13"/>
                  </a:cubicBezTo>
                  <a:cubicBezTo>
                    <a:pt x="5" y="12"/>
                    <a:pt x="5" y="12"/>
                    <a:pt x="5" y="11"/>
                  </a:cubicBezTo>
                  <a:cubicBezTo>
                    <a:pt x="4" y="11"/>
                    <a:pt x="4" y="10"/>
                    <a:pt x="4" y="9"/>
                  </a:cubicBezTo>
                  <a:cubicBezTo>
                    <a:pt x="3" y="9"/>
                    <a:pt x="3" y="8"/>
                    <a:pt x="3" y="7"/>
                  </a:cubicBezTo>
                  <a:cubicBezTo>
                    <a:pt x="3" y="6"/>
                    <a:pt x="3" y="5"/>
                    <a:pt x="4" y="4"/>
                  </a:cubicBezTo>
                  <a:cubicBezTo>
                    <a:pt x="4" y="4"/>
                    <a:pt x="5" y="3"/>
                    <a:pt x="5" y="2"/>
                  </a:cubicBezTo>
                  <a:cubicBezTo>
                    <a:pt x="6" y="1"/>
                    <a:pt x="7" y="1"/>
                    <a:pt x="8" y="1"/>
                  </a:cubicBezTo>
                  <a:cubicBezTo>
                    <a:pt x="9" y="0"/>
                    <a:pt x="10" y="0"/>
                    <a:pt x="12" y="0"/>
                  </a:cubicBezTo>
                  <a:cubicBezTo>
                    <a:pt x="12" y="0"/>
                    <a:pt x="13" y="0"/>
                    <a:pt x="13" y="0"/>
                  </a:cubicBezTo>
                  <a:cubicBezTo>
                    <a:pt x="14" y="0"/>
                    <a:pt x="14" y="0"/>
                    <a:pt x="15" y="0"/>
                  </a:cubicBezTo>
                  <a:cubicBezTo>
                    <a:pt x="15" y="0"/>
                    <a:pt x="16" y="1"/>
                    <a:pt x="16" y="1"/>
                  </a:cubicBezTo>
                  <a:cubicBezTo>
                    <a:pt x="17" y="1"/>
                    <a:pt x="17" y="1"/>
                    <a:pt x="17" y="1"/>
                  </a:cubicBez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463" name="North Europe"/>
          <p:cNvGrpSpPr/>
          <p:nvPr/>
        </p:nvGrpSpPr>
        <p:grpSpPr>
          <a:xfrm>
            <a:off x="4589347" y="2911874"/>
            <a:ext cx="1001080" cy="380407"/>
            <a:chOff x="4306909" y="2875596"/>
            <a:chExt cx="1090754" cy="414482"/>
          </a:xfrm>
        </p:grpSpPr>
        <p:sp>
          <p:nvSpPr>
            <p:cNvPr id="464" name="Rectangle 25"/>
            <p:cNvSpPr>
              <a:spLocks noChangeArrowheads="1"/>
            </p:cNvSpPr>
            <p:nvPr/>
          </p:nvSpPr>
          <p:spPr bwMode="auto">
            <a:xfrm>
              <a:off x="4306909" y="2875596"/>
              <a:ext cx="1090754"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5" name="Freeform 98"/>
            <p:cNvSpPr>
              <a:spLocks/>
            </p:cNvSpPr>
            <p:nvPr/>
          </p:nvSpPr>
          <p:spPr bwMode="auto">
            <a:xfrm>
              <a:off x="4401960" y="2970646"/>
              <a:ext cx="74795" cy="81026"/>
            </a:xfrm>
            <a:custGeom>
              <a:avLst/>
              <a:gdLst>
                <a:gd name="T0" fmla="*/ 23 w 23"/>
                <a:gd name="T1" fmla="*/ 25 h 25"/>
                <a:gd name="T2" fmla="*/ 17 w 23"/>
                <a:gd name="T3" fmla="*/ 25 h 25"/>
                <a:gd name="T4" fmla="*/ 7 w 23"/>
                <a:gd name="T5" fmla="*/ 9 h 25"/>
                <a:gd name="T6" fmla="*/ 5 w 23"/>
                <a:gd name="T7" fmla="*/ 7 h 25"/>
                <a:gd name="T8" fmla="*/ 5 w 23"/>
                <a:gd name="T9" fmla="*/ 7 h 25"/>
                <a:gd name="T10" fmla="*/ 6 w 23"/>
                <a:gd name="T11" fmla="*/ 11 h 25"/>
                <a:gd name="T12" fmla="*/ 6 w 23"/>
                <a:gd name="T13" fmla="*/ 25 h 25"/>
                <a:gd name="T14" fmla="*/ 0 w 23"/>
                <a:gd name="T15" fmla="*/ 25 h 25"/>
                <a:gd name="T16" fmla="*/ 0 w 23"/>
                <a:gd name="T17" fmla="*/ 0 h 25"/>
                <a:gd name="T18" fmla="*/ 6 w 23"/>
                <a:gd name="T19" fmla="*/ 0 h 25"/>
                <a:gd name="T20" fmla="*/ 16 w 23"/>
                <a:gd name="T21" fmla="*/ 15 h 25"/>
                <a:gd name="T22" fmla="*/ 18 w 23"/>
                <a:gd name="T23" fmla="*/ 17 h 25"/>
                <a:gd name="T24" fmla="*/ 18 w 23"/>
                <a:gd name="T25" fmla="*/ 17 h 25"/>
                <a:gd name="T26" fmla="*/ 18 w 23"/>
                <a:gd name="T27" fmla="*/ 14 h 25"/>
                <a:gd name="T28" fmla="*/ 18 w 23"/>
                <a:gd name="T29" fmla="*/ 0 h 25"/>
                <a:gd name="T30" fmla="*/ 23 w 23"/>
                <a:gd name="T31" fmla="*/ 0 h 25"/>
                <a:gd name="T32" fmla="*/ 23 w 23"/>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5">
                  <a:moveTo>
                    <a:pt x="23" y="25"/>
                  </a:moveTo>
                  <a:cubicBezTo>
                    <a:pt x="17" y="25"/>
                    <a:pt x="17" y="25"/>
                    <a:pt x="17" y="25"/>
                  </a:cubicBezTo>
                  <a:cubicBezTo>
                    <a:pt x="7" y="9"/>
                    <a:pt x="7" y="9"/>
                    <a:pt x="7" y="9"/>
                  </a:cubicBezTo>
                  <a:cubicBezTo>
                    <a:pt x="6" y="9"/>
                    <a:pt x="6" y="8"/>
                    <a:pt x="5" y="7"/>
                  </a:cubicBezTo>
                  <a:cubicBezTo>
                    <a:pt x="5" y="7"/>
                    <a:pt x="5" y="7"/>
                    <a:pt x="5" y="7"/>
                  </a:cubicBezTo>
                  <a:cubicBezTo>
                    <a:pt x="6" y="8"/>
                    <a:pt x="6" y="10"/>
                    <a:pt x="6" y="11"/>
                  </a:cubicBezTo>
                  <a:cubicBezTo>
                    <a:pt x="6" y="25"/>
                    <a:pt x="6" y="25"/>
                    <a:pt x="6" y="25"/>
                  </a:cubicBezTo>
                  <a:cubicBezTo>
                    <a:pt x="0" y="25"/>
                    <a:pt x="0" y="25"/>
                    <a:pt x="0" y="25"/>
                  </a:cubicBezTo>
                  <a:cubicBezTo>
                    <a:pt x="0" y="0"/>
                    <a:pt x="0" y="0"/>
                    <a:pt x="0" y="0"/>
                  </a:cubicBezTo>
                  <a:cubicBezTo>
                    <a:pt x="6" y="0"/>
                    <a:pt x="6" y="0"/>
                    <a:pt x="6" y="0"/>
                  </a:cubicBezTo>
                  <a:cubicBezTo>
                    <a:pt x="16" y="15"/>
                    <a:pt x="16" y="15"/>
                    <a:pt x="16" y="15"/>
                  </a:cubicBezTo>
                  <a:cubicBezTo>
                    <a:pt x="17" y="16"/>
                    <a:pt x="17" y="17"/>
                    <a:pt x="18" y="17"/>
                  </a:cubicBezTo>
                  <a:cubicBezTo>
                    <a:pt x="18" y="17"/>
                    <a:pt x="18" y="17"/>
                    <a:pt x="18" y="17"/>
                  </a:cubicBezTo>
                  <a:cubicBezTo>
                    <a:pt x="18" y="17"/>
                    <a:pt x="18" y="16"/>
                    <a:pt x="18" y="14"/>
                  </a:cubicBezTo>
                  <a:cubicBezTo>
                    <a:pt x="18" y="0"/>
                    <a:pt x="18" y="0"/>
                    <a:pt x="18" y="0"/>
                  </a:cubicBezTo>
                  <a:cubicBezTo>
                    <a:pt x="23" y="0"/>
                    <a:pt x="23" y="0"/>
                    <a:pt x="23" y="0"/>
                  </a:cubicBez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6" name="Freeform 99"/>
            <p:cNvSpPr>
              <a:spLocks noEditPoints="1"/>
            </p:cNvSpPr>
            <p:nvPr/>
          </p:nvSpPr>
          <p:spPr bwMode="auto">
            <a:xfrm>
              <a:off x="4492337" y="2970646"/>
              <a:ext cx="79469" cy="84143"/>
            </a:xfrm>
            <a:custGeom>
              <a:avLst/>
              <a:gdLst>
                <a:gd name="T0" fmla="*/ 12 w 24"/>
                <a:gd name="T1" fmla="*/ 26 h 26"/>
                <a:gd name="T2" fmla="*/ 3 w 24"/>
                <a:gd name="T3" fmla="*/ 22 h 26"/>
                <a:gd name="T4" fmla="*/ 0 w 24"/>
                <a:gd name="T5" fmla="*/ 13 h 26"/>
                <a:gd name="T6" fmla="*/ 3 w 24"/>
                <a:gd name="T7" fmla="*/ 3 h 26"/>
                <a:gd name="T8" fmla="*/ 12 w 24"/>
                <a:gd name="T9" fmla="*/ 0 h 26"/>
                <a:gd name="T10" fmla="*/ 21 w 24"/>
                <a:gd name="T11" fmla="*/ 3 h 26"/>
                <a:gd name="T12" fmla="*/ 24 w 24"/>
                <a:gd name="T13" fmla="*/ 13 h 26"/>
                <a:gd name="T14" fmla="*/ 21 w 24"/>
                <a:gd name="T15" fmla="*/ 22 h 26"/>
                <a:gd name="T16" fmla="*/ 12 w 24"/>
                <a:gd name="T17" fmla="*/ 26 h 26"/>
                <a:gd name="T18" fmla="*/ 12 w 24"/>
                <a:gd name="T19" fmla="*/ 5 h 26"/>
                <a:gd name="T20" fmla="*/ 7 w 24"/>
                <a:gd name="T21" fmla="*/ 7 h 26"/>
                <a:gd name="T22" fmla="*/ 6 w 24"/>
                <a:gd name="T23" fmla="*/ 13 h 26"/>
                <a:gd name="T24" fmla="*/ 7 w 24"/>
                <a:gd name="T25" fmla="*/ 19 h 26"/>
                <a:gd name="T26" fmla="*/ 12 w 24"/>
                <a:gd name="T27" fmla="*/ 21 h 26"/>
                <a:gd name="T28" fmla="*/ 17 w 24"/>
                <a:gd name="T29" fmla="*/ 19 h 26"/>
                <a:gd name="T30" fmla="*/ 18 w 24"/>
                <a:gd name="T31" fmla="*/ 13 h 26"/>
                <a:gd name="T32" fmla="*/ 17 w 24"/>
                <a:gd name="T33" fmla="*/ 7 h 26"/>
                <a:gd name="T34" fmla="*/ 12 w 24"/>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6">
                  <a:moveTo>
                    <a:pt x="12" y="26"/>
                  </a:moveTo>
                  <a:cubicBezTo>
                    <a:pt x="8" y="26"/>
                    <a:pt x="5" y="25"/>
                    <a:pt x="3" y="22"/>
                  </a:cubicBezTo>
                  <a:cubicBezTo>
                    <a:pt x="1" y="20"/>
                    <a:pt x="0" y="17"/>
                    <a:pt x="0" y="13"/>
                  </a:cubicBezTo>
                  <a:cubicBezTo>
                    <a:pt x="0" y="9"/>
                    <a:pt x="1" y="6"/>
                    <a:pt x="3" y="3"/>
                  </a:cubicBezTo>
                  <a:cubicBezTo>
                    <a:pt x="5" y="1"/>
                    <a:pt x="8" y="0"/>
                    <a:pt x="12" y="0"/>
                  </a:cubicBezTo>
                  <a:cubicBezTo>
                    <a:pt x="16" y="0"/>
                    <a:pt x="19" y="1"/>
                    <a:pt x="21" y="3"/>
                  </a:cubicBezTo>
                  <a:cubicBezTo>
                    <a:pt x="23" y="6"/>
                    <a:pt x="24" y="9"/>
                    <a:pt x="24" y="13"/>
                  </a:cubicBezTo>
                  <a:cubicBezTo>
                    <a:pt x="24" y="16"/>
                    <a:pt x="23" y="20"/>
                    <a:pt x="21" y="22"/>
                  </a:cubicBezTo>
                  <a:cubicBezTo>
                    <a:pt x="19" y="25"/>
                    <a:pt x="16" y="26"/>
                    <a:pt x="12" y="26"/>
                  </a:cubicBezTo>
                  <a:close/>
                  <a:moveTo>
                    <a:pt x="12" y="5"/>
                  </a:moveTo>
                  <a:cubicBezTo>
                    <a:pt x="10" y="5"/>
                    <a:pt x="9" y="5"/>
                    <a:pt x="7" y="7"/>
                  </a:cubicBezTo>
                  <a:cubicBezTo>
                    <a:pt x="6" y="8"/>
                    <a:pt x="6" y="10"/>
                    <a:pt x="6" y="13"/>
                  </a:cubicBezTo>
                  <a:cubicBezTo>
                    <a:pt x="6" y="15"/>
                    <a:pt x="6" y="17"/>
                    <a:pt x="7" y="19"/>
                  </a:cubicBezTo>
                  <a:cubicBezTo>
                    <a:pt x="9" y="20"/>
                    <a:pt x="10" y="21"/>
                    <a:pt x="12" y="21"/>
                  </a:cubicBezTo>
                  <a:cubicBezTo>
                    <a:pt x="14" y="21"/>
                    <a:pt x="15" y="20"/>
                    <a:pt x="17" y="19"/>
                  </a:cubicBezTo>
                  <a:cubicBezTo>
                    <a:pt x="18" y="17"/>
                    <a:pt x="18" y="15"/>
                    <a:pt x="18" y="13"/>
                  </a:cubicBezTo>
                  <a:cubicBezTo>
                    <a:pt x="18" y="10"/>
                    <a:pt x="18" y="8"/>
                    <a:pt x="17" y="7"/>
                  </a:cubicBezTo>
                  <a:cubicBezTo>
                    <a:pt x="16" y="5"/>
                    <a:pt x="14" y="5"/>
                    <a:pt x="1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7" name="Freeform 100"/>
            <p:cNvSpPr>
              <a:spLocks noEditPoints="1"/>
            </p:cNvSpPr>
            <p:nvPr/>
          </p:nvSpPr>
          <p:spPr bwMode="auto">
            <a:xfrm>
              <a:off x="4587389" y="2970646"/>
              <a:ext cx="68562" cy="81026"/>
            </a:xfrm>
            <a:custGeom>
              <a:avLst/>
              <a:gdLst>
                <a:gd name="T0" fmla="*/ 21 w 21"/>
                <a:gd name="T1" fmla="*/ 25 h 25"/>
                <a:gd name="T2" fmla="*/ 15 w 21"/>
                <a:gd name="T3" fmla="*/ 25 h 25"/>
                <a:gd name="T4" fmla="*/ 11 w 21"/>
                <a:gd name="T5" fmla="*/ 19 h 25"/>
                <a:gd name="T6" fmla="*/ 10 w 21"/>
                <a:gd name="T7" fmla="*/ 17 h 25"/>
                <a:gd name="T8" fmla="*/ 9 w 21"/>
                <a:gd name="T9" fmla="*/ 17 h 25"/>
                <a:gd name="T10" fmla="*/ 8 w 21"/>
                <a:gd name="T11" fmla="*/ 16 h 25"/>
                <a:gd name="T12" fmla="*/ 7 w 21"/>
                <a:gd name="T13" fmla="*/ 16 h 25"/>
                <a:gd name="T14" fmla="*/ 6 w 21"/>
                <a:gd name="T15" fmla="*/ 16 h 25"/>
                <a:gd name="T16" fmla="*/ 6 w 21"/>
                <a:gd name="T17" fmla="*/ 25 h 25"/>
                <a:gd name="T18" fmla="*/ 0 w 21"/>
                <a:gd name="T19" fmla="*/ 25 h 25"/>
                <a:gd name="T20" fmla="*/ 0 w 21"/>
                <a:gd name="T21" fmla="*/ 0 h 25"/>
                <a:gd name="T22" fmla="*/ 9 w 21"/>
                <a:gd name="T23" fmla="*/ 0 h 25"/>
                <a:gd name="T24" fmla="*/ 18 w 21"/>
                <a:gd name="T25" fmla="*/ 7 h 25"/>
                <a:gd name="T26" fmla="*/ 18 w 21"/>
                <a:gd name="T27" fmla="*/ 9 h 25"/>
                <a:gd name="T28" fmla="*/ 17 w 21"/>
                <a:gd name="T29" fmla="*/ 11 h 25"/>
                <a:gd name="T30" fmla="*/ 15 w 21"/>
                <a:gd name="T31" fmla="*/ 13 h 25"/>
                <a:gd name="T32" fmla="*/ 13 w 21"/>
                <a:gd name="T33" fmla="*/ 14 h 25"/>
                <a:gd name="T34" fmla="*/ 13 w 21"/>
                <a:gd name="T35" fmla="*/ 14 h 25"/>
                <a:gd name="T36" fmla="*/ 14 w 21"/>
                <a:gd name="T37" fmla="*/ 15 h 25"/>
                <a:gd name="T38" fmla="*/ 15 w 21"/>
                <a:gd name="T39" fmla="*/ 16 h 25"/>
                <a:gd name="T40" fmla="*/ 16 w 21"/>
                <a:gd name="T41" fmla="*/ 17 h 25"/>
                <a:gd name="T42" fmla="*/ 16 w 21"/>
                <a:gd name="T43" fmla="*/ 18 h 25"/>
                <a:gd name="T44" fmla="*/ 21 w 21"/>
                <a:gd name="T45" fmla="*/ 25 h 25"/>
                <a:gd name="T46" fmla="*/ 6 w 21"/>
                <a:gd name="T47" fmla="*/ 4 h 25"/>
                <a:gd name="T48" fmla="*/ 6 w 21"/>
                <a:gd name="T49" fmla="*/ 11 h 25"/>
                <a:gd name="T50" fmla="*/ 8 w 21"/>
                <a:gd name="T51" fmla="*/ 11 h 25"/>
                <a:gd name="T52" fmla="*/ 11 w 21"/>
                <a:gd name="T53" fmla="*/ 10 h 25"/>
                <a:gd name="T54" fmla="*/ 12 w 21"/>
                <a:gd name="T55" fmla="*/ 8 h 25"/>
                <a:gd name="T56" fmla="*/ 8 w 21"/>
                <a:gd name="T57" fmla="*/ 4 h 25"/>
                <a:gd name="T58" fmla="*/ 6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5" y="25"/>
                    <a:pt x="15" y="25"/>
                    <a:pt x="15" y="25"/>
                  </a:cubicBezTo>
                  <a:cubicBezTo>
                    <a:pt x="11" y="19"/>
                    <a:pt x="11" y="19"/>
                    <a:pt x="11" y="19"/>
                  </a:cubicBezTo>
                  <a:cubicBezTo>
                    <a:pt x="10" y="18"/>
                    <a:pt x="10" y="18"/>
                    <a:pt x="10" y="17"/>
                  </a:cubicBezTo>
                  <a:cubicBezTo>
                    <a:pt x="10" y="17"/>
                    <a:pt x="9" y="17"/>
                    <a:pt x="9" y="17"/>
                  </a:cubicBezTo>
                  <a:cubicBezTo>
                    <a:pt x="9" y="16"/>
                    <a:pt x="9" y="16"/>
                    <a:pt x="8" y="16"/>
                  </a:cubicBezTo>
                  <a:cubicBezTo>
                    <a:pt x="8" y="16"/>
                    <a:pt x="8" y="16"/>
                    <a:pt x="7" y="16"/>
                  </a:cubicBezTo>
                  <a:cubicBezTo>
                    <a:pt x="6" y="16"/>
                    <a:pt x="6" y="16"/>
                    <a:pt x="6" y="16"/>
                  </a:cubicBezTo>
                  <a:cubicBezTo>
                    <a:pt x="6" y="25"/>
                    <a:pt x="6" y="25"/>
                    <a:pt x="6" y="25"/>
                  </a:cubicBezTo>
                  <a:cubicBezTo>
                    <a:pt x="0" y="25"/>
                    <a:pt x="0" y="25"/>
                    <a:pt x="0" y="25"/>
                  </a:cubicBezTo>
                  <a:cubicBezTo>
                    <a:pt x="0" y="0"/>
                    <a:pt x="0" y="0"/>
                    <a:pt x="0" y="0"/>
                  </a:cubicBezTo>
                  <a:cubicBezTo>
                    <a:pt x="9" y="0"/>
                    <a:pt x="9" y="0"/>
                    <a:pt x="9" y="0"/>
                  </a:cubicBezTo>
                  <a:cubicBezTo>
                    <a:pt x="15" y="0"/>
                    <a:pt x="18" y="2"/>
                    <a:pt x="18" y="7"/>
                  </a:cubicBezTo>
                  <a:cubicBezTo>
                    <a:pt x="18" y="8"/>
                    <a:pt x="18" y="9"/>
                    <a:pt x="18" y="9"/>
                  </a:cubicBezTo>
                  <a:cubicBezTo>
                    <a:pt x="18" y="10"/>
                    <a:pt x="17" y="11"/>
                    <a:pt x="17" y="11"/>
                  </a:cubicBezTo>
                  <a:cubicBezTo>
                    <a:pt x="16" y="12"/>
                    <a:pt x="16" y="13"/>
                    <a:pt x="15" y="13"/>
                  </a:cubicBezTo>
                  <a:cubicBezTo>
                    <a:pt x="14" y="13"/>
                    <a:pt x="13" y="14"/>
                    <a:pt x="13" y="14"/>
                  </a:cubicBezTo>
                  <a:cubicBezTo>
                    <a:pt x="13" y="14"/>
                    <a:pt x="13" y="14"/>
                    <a:pt x="13" y="14"/>
                  </a:cubicBezTo>
                  <a:cubicBezTo>
                    <a:pt x="13" y="14"/>
                    <a:pt x="13" y="14"/>
                    <a:pt x="14" y="15"/>
                  </a:cubicBezTo>
                  <a:cubicBezTo>
                    <a:pt x="14" y="15"/>
                    <a:pt x="14" y="15"/>
                    <a:pt x="15" y="16"/>
                  </a:cubicBezTo>
                  <a:cubicBezTo>
                    <a:pt x="15" y="16"/>
                    <a:pt x="15" y="16"/>
                    <a:pt x="16" y="17"/>
                  </a:cubicBezTo>
                  <a:cubicBezTo>
                    <a:pt x="16" y="17"/>
                    <a:pt x="16" y="17"/>
                    <a:pt x="16" y="18"/>
                  </a:cubicBezTo>
                  <a:lnTo>
                    <a:pt x="21" y="25"/>
                  </a:lnTo>
                  <a:close/>
                  <a:moveTo>
                    <a:pt x="6" y="4"/>
                  </a:moveTo>
                  <a:cubicBezTo>
                    <a:pt x="6" y="11"/>
                    <a:pt x="6" y="11"/>
                    <a:pt x="6" y="11"/>
                  </a:cubicBezTo>
                  <a:cubicBezTo>
                    <a:pt x="8" y="11"/>
                    <a:pt x="8" y="11"/>
                    <a:pt x="8" y="11"/>
                  </a:cubicBezTo>
                  <a:cubicBezTo>
                    <a:pt x="9" y="11"/>
                    <a:pt x="10" y="11"/>
                    <a:pt x="11" y="10"/>
                  </a:cubicBezTo>
                  <a:cubicBezTo>
                    <a:pt x="12" y="10"/>
                    <a:pt x="12" y="9"/>
                    <a:pt x="12" y="8"/>
                  </a:cubicBezTo>
                  <a:cubicBezTo>
                    <a:pt x="12" y="5"/>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8" name="Freeform 101"/>
            <p:cNvSpPr>
              <a:spLocks/>
            </p:cNvSpPr>
            <p:nvPr/>
          </p:nvSpPr>
          <p:spPr bwMode="auto">
            <a:xfrm>
              <a:off x="4655950" y="2970646"/>
              <a:ext cx="65445" cy="81026"/>
            </a:xfrm>
            <a:custGeom>
              <a:avLst/>
              <a:gdLst>
                <a:gd name="T0" fmla="*/ 42 w 42"/>
                <a:gd name="T1" fmla="*/ 10 h 52"/>
                <a:gd name="T2" fmla="*/ 27 w 42"/>
                <a:gd name="T3" fmla="*/ 10 h 52"/>
                <a:gd name="T4" fmla="*/ 27 w 42"/>
                <a:gd name="T5" fmla="*/ 52 h 52"/>
                <a:gd name="T6" fmla="*/ 15 w 42"/>
                <a:gd name="T7" fmla="*/ 52 h 52"/>
                <a:gd name="T8" fmla="*/ 15 w 42"/>
                <a:gd name="T9" fmla="*/ 10 h 52"/>
                <a:gd name="T10" fmla="*/ 0 w 42"/>
                <a:gd name="T11" fmla="*/ 10 h 52"/>
                <a:gd name="T12" fmla="*/ 0 w 42"/>
                <a:gd name="T13" fmla="*/ 0 h 52"/>
                <a:gd name="T14" fmla="*/ 42 w 42"/>
                <a:gd name="T15" fmla="*/ 0 h 52"/>
                <a:gd name="T16" fmla="*/ 42 w 42"/>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10"/>
                  </a:moveTo>
                  <a:lnTo>
                    <a:pt x="27" y="10"/>
                  </a:lnTo>
                  <a:lnTo>
                    <a:pt x="27" y="52"/>
                  </a:lnTo>
                  <a:lnTo>
                    <a:pt x="15" y="52"/>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69" name="Freeform 102"/>
            <p:cNvSpPr>
              <a:spLocks/>
            </p:cNvSpPr>
            <p:nvPr/>
          </p:nvSpPr>
          <p:spPr bwMode="auto">
            <a:xfrm>
              <a:off x="4735419" y="2970646"/>
              <a:ext cx="71678" cy="81026"/>
            </a:xfrm>
            <a:custGeom>
              <a:avLst/>
              <a:gdLst>
                <a:gd name="T0" fmla="*/ 46 w 46"/>
                <a:gd name="T1" fmla="*/ 52 h 52"/>
                <a:gd name="T2" fmla="*/ 33 w 46"/>
                <a:gd name="T3" fmla="*/ 52 h 52"/>
                <a:gd name="T4" fmla="*/ 33 w 46"/>
                <a:gd name="T5" fmla="*/ 31 h 52"/>
                <a:gd name="T6" fmla="*/ 12 w 46"/>
                <a:gd name="T7" fmla="*/ 31 h 52"/>
                <a:gd name="T8" fmla="*/ 12 w 46"/>
                <a:gd name="T9" fmla="*/ 52 h 52"/>
                <a:gd name="T10" fmla="*/ 0 w 46"/>
                <a:gd name="T11" fmla="*/ 52 h 52"/>
                <a:gd name="T12" fmla="*/ 0 w 46"/>
                <a:gd name="T13" fmla="*/ 0 h 52"/>
                <a:gd name="T14" fmla="*/ 12 w 46"/>
                <a:gd name="T15" fmla="*/ 0 h 52"/>
                <a:gd name="T16" fmla="*/ 12 w 46"/>
                <a:gd name="T17" fmla="*/ 21 h 52"/>
                <a:gd name="T18" fmla="*/ 33 w 46"/>
                <a:gd name="T19" fmla="*/ 21 h 52"/>
                <a:gd name="T20" fmla="*/ 33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3" y="52"/>
                  </a:lnTo>
                  <a:lnTo>
                    <a:pt x="33" y="31"/>
                  </a:lnTo>
                  <a:lnTo>
                    <a:pt x="12" y="31"/>
                  </a:lnTo>
                  <a:lnTo>
                    <a:pt x="12" y="52"/>
                  </a:lnTo>
                  <a:lnTo>
                    <a:pt x="0" y="52"/>
                  </a:lnTo>
                  <a:lnTo>
                    <a:pt x="0" y="0"/>
                  </a:lnTo>
                  <a:lnTo>
                    <a:pt x="12" y="0"/>
                  </a:lnTo>
                  <a:lnTo>
                    <a:pt x="12" y="21"/>
                  </a:lnTo>
                  <a:lnTo>
                    <a:pt x="33" y="21"/>
                  </a:lnTo>
                  <a:lnTo>
                    <a:pt x="33"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0" name="Freeform 103"/>
            <p:cNvSpPr>
              <a:spLocks/>
            </p:cNvSpPr>
            <p:nvPr/>
          </p:nvSpPr>
          <p:spPr bwMode="auto">
            <a:xfrm>
              <a:off x="4861635" y="2970646"/>
              <a:ext cx="49863" cy="81026"/>
            </a:xfrm>
            <a:custGeom>
              <a:avLst/>
              <a:gdLst>
                <a:gd name="T0" fmla="*/ 32 w 32"/>
                <a:gd name="T1" fmla="*/ 52 h 52"/>
                <a:gd name="T2" fmla="*/ 0 w 32"/>
                <a:gd name="T3" fmla="*/ 52 h 52"/>
                <a:gd name="T4" fmla="*/ 0 w 32"/>
                <a:gd name="T5" fmla="*/ 0 h 52"/>
                <a:gd name="T6" fmla="*/ 30 w 32"/>
                <a:gd name="T7" fmla="*/ 0 h 52"/>
                <a:gd name="T8" fmla="*/ 30 w 32"/>
                <a:gd name="T9" fmla="*/ 10 h 52"/>
                <a:gd name="T10" fmla="*/ 11 w 32"/>
                <a:gd name="T11" fmla="*/ 10 h 52"/>
                <a:gd name="T12" fmla="*/ 11 w 32"/>
                <a:gd name="T13" fmla="*/ 21 h 52"/>
                <a:gd name="T14" fmla="*/ 28 w 32"/>
                <a:gd name="T15" fmla="*/ 21 h 52"/>
                <a:gd name="T16" fmla="*/ 28 w 32"/>
                <a:gd name="T17" fmla="*/ 31 h 52"/>
                <a:gd name="T18" fmla="*/ 11 w 32"/>
                <a:gd name="T19" fmla="*/ 31 h 52"/>
                <a:gd name="T20" fmla="*/ 11 w 32"/>
                <a:gd name="T21" fmla="*/ 44 h 52"/>
                <a:gd name="T22" fmla="*/ 32 w 32"/>
                <a:gd name="T23" fmla="*/ 44 h 52"/>
                <a:gd name="T24" fmla="*/ 32 w 3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32" y="52"/>
                  </a:moveTo>
                  <a:lnTo>
                    <a:pt x="0" y="52"/>
                  </a:lnTo>
                  <a:lnTo>
                    <a:pt x="0" y="0"/>
                  </a:lnTo>
                  <a:lnTo>
                    <a:pt x="30" y="0"/>
                  </a:lnTo>
                  <a:lnTo>
                    <a:pt x="30" y="10"/>
                  </a:lnTo>
                  <a:lnTo>
                    <a:pt x="11" y="10"/>
                  </a:lnTo>
                  <a:lnTo>
                    <a:pt x="11" y="21"/>
                  </a:lnTo>
                  <a:lnTo>
                    <a:pt x="28" y="21"/>
                  </a:lnTo>
                  <a:lnTo>
                    <a:pt x="28" y="31"/>
                  </a:lnTo>
                  <a:lnTo>
                    <a:pt x="11" y="31"/>
                  </a:lnTo>
                  <a:lnTo>
                    <a:pt x="11" y="44"/>
                  </a:lnTo>
                  <a:lnTo>
                    <a:pt x="32" y="44"/>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1" name="Freeform 104"/>
            <p:cNvSpPr>
              <a:spLocks/>
            </p:cNvSpPr>
            <p:nvPr/>
          </p:nvSpPr>
          <p:spPr bwMode="auto">
            <a:xfrm>
              <a:off x="4923964" y="2970646"/>
              <a:ext cx="68562" cy="84143"/>
            </a:xfrm>
            <a:custGeom>
              <a:avLst/>
              <a:gdLst>
                <a:gd name="T0" fmla="*/ 21 w 21"/>
                <a:gd name="T1" fmla="*/ 14 h 26"/>
                <a:gd name="T2" fmla="*/ 10 w 21"/>
                <a:gd name="T3" fmla="*/ 26 h 26"/>
                <a:gd name="T4" fmla="*/ 0 w 21"/>
                <a:gd name="T5" fmla="*/ 15 h 26"/>
                <a:gd name="T6" fmla="*/ 0 w 21"/>
                <a:gd name="T7" fmla="*/ 0 h 26"/>
                <a:gd name="T8" fmla="*/ 6 w 21"/>
                <a:gd name="T9" fmla="*/ 0 h 26"/>
                <a:gd name="T10" fmla="*/ 6 w 21"/>
                <a:gd name="T11" fmla="*/ 15 h 26"/>
                <a:gd name="T12" fmla="*/ 10 w 21"/>
                <a:gd name="T13" fmla="*/ 21 h 26"/>
                <a:gd name="T14" fmla="*/ 15 w 21"/>
                <a:gd name="T15" fmla="*/ 15 h 26"/>
                <a:gd name="T16" fmla="*/ 15 w 21"/>
                <a:gd name="T17" fmla="*/ 0 h 26"/>
                <a:gd name="T18" fmla="*/ 21 w 21"/>
                <a:gd name="T19" fmla="*/ 0 h 26"/>
                <a:gd name="T20" fmla="*/ 21 w 21"/>
                <a:gd name="T2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6">
                  <a:moveTo>
                    <a:pt x="21" y="14"/>
                  </a:moveTo>
                  <a:cubicBezTo>
                    <a:pt x="21" y="22"/>
                    <a:pt x="17" y="26"/>
                    <a:pt x="10" y="26"/>
                  </a:cubicBezTo>
                  <a:cubicBezTo>
                    <a:pt x="3" y="26"/>
                    <a:pt x="0" y="22"/>
                    <a:pt x="0" y="15"/>
                  </a:cubicBezTo>
                  <a:cubicBezTo>
                    <a:pt x="0" y="0"/>
                    <a:pt x="0" y="0"/>
                    <a:pt x="0" y="0"/>
                  </a:cubicBezTo>
                  <a:cubicBezTo>
                    <a:pt x="6" y="0"/>
                    <a:pt x="6" y="0"/>
                    <a:pt x="6" y="0"/>
                  </a:cubicBezTo>
                  <a:cubicBezTo>
                    <a:pt x="6" y="15"/>
                    <a:pt x="6" y="15"/>
                    <a:pt x="6" y="15"/>
                  </a:cubicBezTo>
                  <a:cubicBezTo>
                    <a:pt x="6" y="19"/>
                    <a:pt x="7" y="21"/>
                    <a:pt x="10" y="21"/>
                  </a:cubicBezTo>
                  <a:cubicBezTo>
                    <a:pt x="14" y="21"/>
                    <a:pt x="15" y="19"/>
                    <a:pt x="15" y="15"/>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2" name="Freeform 105"/>
            <p:cNvSpPr>
              <a:spLocks noEditPoints="1"/>
            </p:cNvSpPr>
            <p:nvPr/>
          </p:nvSpPr>
          <p:spPr bwMode="auto">
            <a:xfrm>
              <a:off x="5012783" y="2970646"/>
              <a:ext cx="68562" cy="81026"/>
            </a:xfrm>
            <a:custGeom>
              <a:avLst/>
              <a:gdLst>
                <a:gd name="T0" fmla="*/ 21 w 21"/>
                <a:gd name="T1" fmla="*/ 25 h 25"/>
                <a:gd name="T2" fmla="*/ 14 w 21"/>
                <a:gd name="T3" fmla="*/ 25 h 25"/>
                <a:gd name="T4" fmla="*/ 11 w 21"/>
                <a:gd name="T5" fmla="*/ 19 h 25"/>
                <a:gd name="T6" fmla="*/ 10 w 21"/>
                <a:gd name="T7" fmla="*/ 17 h 25"/>
                <a:gd name="T8" fmla="*/ 9 w 21"/>
                <a:gd name="T9" fmla="*/ 17 h 25"/>
                <a:gd name="T10" fmla="*/ 8 w 21"/>
                <a:gd name="T11" fmla="*/ 16 h 25"/>
                <a:gd name="T12" fmla="*/ 7 w 21"/>
                <a:gd name="T13" fmla="*/ 16 h 25"/>
                <a:gd name="T14" fmla="*/ 6 w 21"/>
                <a:gd name="T15" fmla="*/ 16 h 25"/>
                <a:gd name="T16" fmla="*/ 6 w 21"/>
                <a:gd name="T17" fmla="*/ 25 h 25"/>
                <a:gd name="T18" fmla="*/ 0 w 21"/>
                <a:gd name="T19" fmla="*/ 25 h 25"/>
                <a:gd name="T20" fmla="*/ 0 w 21"/>
                <a:gd name="T21" fmla="*/ 0 h 25"/>
                <a:gd name="T22" fmla="*/ 9 w 21"/>
                <a:gd name="T23" fmla="*/ 0 h 25"/>
                <a:gd name="T24" fmla="*/ 18 w 21"/>
                <a:gd name="T25" fmla="*/ 7 h 25"/>
                <a:gd name="T26" fmla="*/ 18 w 21"/>
                <a:gd name="T27" fmla="*/ 9 h 25"/>
                <a:gd name="T28" fmla="*/ 16 w 21"/>
                <a:gd name="T29" fmla="*/ 11 h 25"/>
                <a:gd name="T30" fmla="*/ 15 w 21"/>
                <a:gd name="T31" fmla="*/ 13 h 25"/>
                <a:gd name="T32" fmla="*/ 12 w 21"/>
                <a:gd name="T33" fmla="*/ 14 h 25"/>
                <a:gd name="T34" fmla="*/ 12 w 21"/>
                <a:gd name="T35" fmla="*/ 14 h 25"/>
                <a:gd name="T36" fmla="*/ 13 w 21"/>
                <a:gd name="T37" fmla="*/ 15 h 25"/>
                <a:gd name="T38" fmla="*/ 14 w 21"/>
                <a:gd name="T39" fmla="*/ 16 h 25"/>
                <a:gd name="T40" fmla="*/ 15 w 21"/>
                <a:gd name="T41" fmla="*/ 17 h 25"/>
                <a:gd name="T42" fmla="*/ 16 w 21"/>
                <a:gd name="T43" fmla="*/ 18 h 25"/>
                <a:gd name="T44" fmla="*/ 21 w 21"/>
                <a:gd name="T45" fmla="*/ 25 h 25"/>
                <a:gd name="T46" fmla="*/ 6 w 21"/>
                <a:gd name="T47" fmla="*/ 4 h 25"/>
                <a:gd name="T48" fmla="*/ 6 w 21"/>
                <a:gd name="T49" fmla="*/ 11 h 25"/>
                <a:gd name="T50" fmla="*/ 8 w 21"/>
                <a:gd name="T51" fmla="*/ 11 h 25"/>
                <a:gd name="T52" fmla="*/ 11 w 21"/>
                <a:gd name="T53" fmla="*/ 10 h 25"/>
                <a:gd name="T54" fmla="*/ 12 w 21"/>
                <a:gd name="T55" fmla="*/ 8 h 25"/>
                <a:gd name="T56" fmla="*/ 8 w 21"/>
                <a:gd name="T57" fmla="*/ 4 h 25"/>
                <a:gd name="T58" fmla="*/ 6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4" y="25"/>
                    <a:pt x="14" y="25"/>
                    <a:pt x="14" y="25"/>
                  </a:cubicBezTo>
                  <a:cubicBezTo>
                    <a:pt x="11" y="19"/>
                    <a:pt x="11" y="19"/>
                    <a:pt x="11" y="19"/>
                  </a:cubicBezTo>
                  <a:cubicBezTo>
                    <a:pt x="10" y="18"/>
                    <a:pt x="10" y="18"/>
                    <a:pt x="10" y="17"/>
                  </a:cubicBezTo>
                  <a:cubicBezTo>
                    <a:pt x="9" y="17"/>
                    <a:pt x="9" y="17"/>
                    <a:pt x="9" y="17"/>
                  </a:cubicBezTo>
                  <a:cubicBezTo>
                    <a:pt x="9" y="16"/>
                    <a:pt x="8" y="16"/>
                    <a:pt x="8" y="16"/>
                  </a:cubicBezTo>
                  <a:cubicBezTo>
                    <a:pt x="8" y="16"/>
                    <a:pt x="7" y="16"/>
                    <a:pt x="7" y="16"/>
                  </a:cubicBezTo>
                  <a:cubicBezTo>
                    <a:pt x="6" y="16"/>
                    <a:pt x="6" y="16"/>
                    <a:pt x="6" y="16"/>
                  </a:cubicBezTo>
                  <a:cubicBezTo>
                    <a:pt x="6" y="25"/>
                    <a:pt x="6" y="25"/>
                    <a:pt x="6" y="25"/>
                  </a:cubicBezTo>
                  <a:cubicBezTo>
                    <a:pt x="0" y="25"/>
                    <a:pt x="0" y="25"/>
                    <a:pt x="0" y="25"/>
                  </a:cubicBezTo>
                  <a:cubicBezTo>
                    <a:pt x="0" y="0"/>
                    <a:pt x="0" y="0"/>
                    <a:pt x="0" y="0"/>
                  </a:cubicBezTo>
                  <a:cubicBezTo>
                    <a:pt x="9" y="0"/>
                    <a:pt x="9" y="0"/>
                    <a:pt x="9" y="0"/>
                  </a:cubicBezTo>
                  <a:cubicBezTo>
                    <a:pt x="15" y="0"/>
                    <a:pt x="18" y="2"/>
                    <a:pt x="18" y="7"/>
                  </a:cubicBezTo>
                  <a:cubicBezTo>
                    <a:pt x="18" y="8"/>
                    <a:pt x="18" y="9"/>
                    <a:pt x="18" y="9"/>
                  </a:cubicBezTo>
                  <a:cubicBezTo>
                    <a:pt x="17" y="10"/>
                    <a:pt x="17" y="11"/>
                    <a:pt x="16" y="11"/>
                  </a:cubicBezTo>
                  <a:cubicBezTo>
                    <a:pt x="16" y="12"/>
                    <a:pt x="15" y="13"/>
                    <a:pt x="15" y="13"/>
                  </a:cubicBezTo>
                  <a:cubicBezTo>
                    <a:pt x="14" y="13"/>
                    <a:pt x="13" y="14"/>
                    <a:pt x="12" y="14"/>
                  </a:cubicBezTo>
                  <a:cubicBezTo>
                    <a:pt x="12" y="14"/>
                    <a:pt x="12" y="14"/>
                    <a:pt x="12" y="14"/>
                  </a:cubicBezTo>
                  <a:cubicBezTo>
                    <a:pt x="13" y="14"/>
                    <a:pt x="13" y="14"/>
                    <a:pt x="13" y="15"/>
                  </a:cubicBezTo>
                  <a:cubicBezTo>
                    <a:pt x="14" y="15"/>
                    <a:pt x="14" y="15"/>
                    <a:pt x="14" y="16"/>
                  </a:cubicBezTo>
                  <a:cubicBezTo>
                    <a:pt x="15" y="16"/>
                    <a:pt x="15" y="16"/>
                    <a:pt x="15" y="17"/>
                  </a:cubicBezTo>
                  <a:cubicBezTo>
                    <a:pt x="16" y="17"/>
                    <a:pt x="16" y="17"/>
                    <a:pt x="16" y="18"/>
                  </a:cubicBezTo>
                  <a:lnTo>
                    <a:pt x="21" y="25"/>
                  </a:lnTo>
                  <a:close/>
                  <a:moveTo>
                    <a:pt x="6" y="4"/>
                  </a:moveTo>
                  <a:cubicBezTo>
                    <a:pt x="6" y="11"/>
                    <a:pt x="6" y="11"/>
                    <a:pt x="6" y="11"/>
                  </a:cubicBezTo>
                  <a:cubicBezTo>
                    <a:pt x="8" y="11"/>
                    <a:pt x="8" y="11"/>
                    <a:pt x="8" y="11"/>
                  </a:cubicBezTo>
                  <a:cubicBezTo>
                    <a:pt x="9" y="11"/>
                    <a:pt x="10" y="11"/>
                    <a:pt x="11" y="10"/>
                  </a:cubicBezTo>
                  <a:cubicBezTo>
                    <a:pt x="12" y="10"/>
                    <a:pt x="12" y="9"/>
                    <a:pt x="12" y="8"/>
                  </a:cubicBezTo>
                  <a:cubicBezTo>
                    <a:pt x="12" y="5"/>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3" name="Freeform 106"/>
            <p:cNvSpPr>
              <a:spLocks noEditPoints="1"/>
            </p:cNvSpPr>
            <p:nvPr/>
          </p:nvSpPr>
          <p:spPr bwMode="auto">
            <a:xfrm>
              <a:off x="5084461" y="2970646"/>
              <a:ext cx="81027" cy="84143"/>
            </a:xfrm>
            <a:custGeom>
              <a:avLst/>
              <a:gdLst>
                <a:gd name="T0" fmla="*/ 12 w 25"/>
                <a:gd name="T1" fmla="*/ 26 h 26"/>
                <a:gd name="T2" fmla="*/ 3 w 25"/>
                <a:gd name="T3" fmla="*/ 22 h 26"/>
                <a:gd name="T4" fmla="*/ 0 w 25"/>
                <a:gd name="T5" fmla="*/ 13 h 26"/>
                <a:gd name="T6" fmla="*/ 3 w 25"/>
                <a:gd name="T7" fmla="*/ 3 h 26"/>
                <a:gd name="T8" fmla="*/ 13 w 25"/>
                <a:gd name="T9" fmla="*/ 0 h 26"/>
                <a:gd name="T10" fmla="*/ 21 w 25"/>
                <a:gd name="T11" fmla="*/ 3 h 26"/>
                <a:gd name="T12" fmla="*/ 25 w 25"/>
                <a:gd name="T13" fmla="*/ 13 h 26"/>
                <a:gd name="T14" fmla="*/ 21 w 25"/>
                <a:gd name="T15" fmla="*/ 22 h 26"/>
                <a:gd name="T16" fmla="*/ 12 w 25"/>
                <a:gd name="T17" fmla="*/ 26 h 26"/>
                <a:gd name="T18" fmla="*/ 12 w 25"/>
                <a:gd name="T19" fmla="*/ 5 h 26"/>
                <a:gd name="T20" fmla="*/ 8 w 25"/>
                <a:gd name="T21" fmla="*/ 7 h 26"/>
                <a:gd name="T22" fmla="*/ 6 w 25"/>
                <a:gd name="T23" fmla="*/ 13 h 26"/>
                <a:gd name="T24" fmla="*/ 8 w 25"/>
                <a:gd name="T25" fmla="*/ 19 h 26"/>
                <a:gd name="T26" fmla="*/ 12 w 25"/>
                <a:gd name="T27" fmla="*/ 21 h 26"/>
                <a:gd name="T28" fmla="*/ 17 w 25"/>
                <a:gd name="T29" fmla="*/ 19 h 26"/>
                <a:gd name="T30" fmla="*/ 19 w 25"/>
                <a:gd name="T31" fmla="*/ 13 h 26"/>
                <a:gd name="T32" fmla="*/ 17 w 25"/>
                <a:gd name="T33" fmla="*/ 7 h 26"/>
                <a:gd name="T34" fmla="*/ 12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2" y="26"/>
                  </a:moveTo>
                  <a:cubicBezTo>
                    <a:pt x="9" y="26"/>
                    <a:pt x="6" y="25"/>
                    <a:pt x="3" y="22"/>
                  </a:cubicBezTo>
                  <a:cubicBezTo>
                    <a:pt x="1" y="20"/>
                    <a:pt x="0" y="17"/>
                    <a:pt x="0" y="13"/>
                  </a:cubicBezTo>
                  <a:cubicBezTo>
                    <a:pt x="0" y="9"/>
                    <a:pt x="1" y="6"/>
                    <a:pt x="3" y="3"/>
                  </a:cubicBezTo>
                  <a:cubicBezTo>
                    <a:pt x="6" y="1"/>
                    <a:pt x="9" y="0"/>
                    <a:pt x="13" y="0"/>
                  </a:cubicBezTo>
                  <a:cubicBezTo>
                    <a:pt x="16" y="0"/>
                    <a:pt x="19" y="1"/>
                    <a:pt x="21" y="3"/>
                  </a:cubicBezTo>
                  <a:cubicBezTo>
                    <a:pt x="24" y="6"/>
                    <a:pt x="25" y="9"/>
                    <a:pt x="25" y="13"/>
                  </a:cubicBezTo>
                  <a:cubicBezTo>
                    <a:pt x="25" y="16"/>
                    <a:pt x="24" y="20"/>
                    <a:pt x="21" y="22"/>
                  </a:cubicBezTo>
                  <a:cubicBezTo>
                    <a:pt x="19" y="25"/>
                    <a:pt x="16" y="26"/>
                    <a:pt x="12" y="26"/>
                  </a:cubicBezTo>
                  <a:close/>
                  <a:moveTo>
                    <a:pt x="12" y="5"/>
                  </a:moveTo>
                  <a:cubicBezTo>
                    <a:pt x="10" y="5"/>
                    <a:pt x="9" y="5"/>
                    <a:pt x="8" y="7"/>
                  </a:cubicBezTo>
                  <a:cubicBezTo>
                    <a:pt x="7" y="8"/>
                    <a:pt x="6" y="10"/>
                    <a:pt x="6" y="13"/>
                  </a:cubicBezTo>
                  <a:cubicBezTo>
                    <a:pt x="6" y="15"/>
                    <a:pt x="7" y="17"/>
                    <a:pt x="8" y="19"/>
                  </a:cubicBezTo>
                  <a:cubicBezTo>
                    <a:pt x="9" y="20"/>
                    <a:pt x="10" y="21"/>
                    <a:pt x="12" y="21"/>
                  </a:cubicBezTo>
                  <a:cubicBezTo>
                    <a:pt x="14" y="21"/>
                    <a:pt x="16" y="20"/>
                    <a:pt x="17" y="19"/>
                  </a:cubicBezTo>
                  <a:cubicBezTo>
                    <a:pt x="18" y="17"/>
                    <a:pt x="19" y="15"/>
                    <a:pt x="19" y="13"/>
                  </a:cubicBezTo>
                  <a:cubicBezTo>
                    <a:pt x="19" y="10"/>
                    <a:pt x="18" y="8"/>
                    <a:pt x="17" y="7"/>
                  </a:cubicBezTo>
                  <a:cubicBezTo>
                    <a:pt x="16" y="5"/>
                    <a:pt x="14" y="5"/>
                    <a:pt x="1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4" name="Freeform 107"/>
            <p:cNvSpPr>
              <a:spLocks noEditPoints="1"/>
            </p:cNvSpPr>
            <p:nvPr/>
          </p:nvSpPr>
          <p:spPr bwMode="auto">
            <a:xfrm>
              <a:off x="5179512" y="2970646"/>
              <a:ext cx="60771" cy="81026"/>
            </a:xfrm>
            <a:custGeom>
              <a:avLst/>
              <a:gdLst>
                <a:gd name="T0" fmla="*/ 6 w 19"/>
                <a:gd name="T1" fmla="*/ 17 h 25"/>
                <a:gd name="T2" fmla="*/ 6 w 19"/>
                <a:gd name="T3" fmla="*/ 25 h 25"/>
                <a:gd name="T4" fmla="*/ 0 w 19"/>
                <a:gd name="T5" fmla="*/ 25 h 25"/>
                <a:gd name="T6" fmla="*/ 0 w 19"/>
                <a:gd name="T7" fmla="*/ 0 h 25"/>
                <a:gd name="T8" fmla="*/ 9 w 19"/>
                <a:gd name="T9" fmla="*/ 0 h 25"/>
                <a:gd name="T10" fmla="*/ 19 w 19"/>
                <a:gd name="T11" fmla="*/ 8 h 25"/>
                <a:gd name="T12" fmla="*/ 16 w 19"/>
                <a:gd name="T13" fmla="*/ 14 h 25"/>
                <a:gd name="T14" fmla="*/ 9 w 19"/>
                <a:gd name="T15" fmla="*/ 17 h 25"/>
                <a:gd name="T16" fmla="*/ 6 w 19"/>
                <a:gd name="T17" fmla="*/ 17 h 25"/>
                <a:gd name="T18" fmla="*/ 6 w 19"/>
                <a:gd name="T19" fmla="*/ 4 h 25"/>
                <a:gd name="T20" fmla="*/ 6 w 19"/>
                <a:gd name="T21" fmla="*/ 12 h 25"/>
                <a:gd name="T22" fmla="*/ 8 w 19"/>
                <a:gd name="T23" fmla="*/ 12 h 25"/>
                <a:gd name="T24" fmla="*/ 13 w 19"/>
                <a:gd name="T25" fmla="*/ 8 h 25"/>
                <a:gd name="T26" fmla="*/ 8 w 19"/>
                <a:gd name="T27" fmla="*/ 4 h 25"/>
                <a:gd name="T28" fmla="*/ 6 w 19"/>
                <a:gd name="T2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5">
                  <a:moveTo>
                    <a:pt x="6" y="17"/>
                  </a:moveTo>
                  <a:cubicBezTo>
                    <a:pt x="6" y="25"/>
                    <a:pt x="6" y="25"/>
                    <a:pt x="6" y="25"/>
                  </a:cubicBezTo>
                  <a:cubicBezTo>
                    <a:pt x="0" y="25"/>
                    <a:pt x="0" y="25"/>
                    <a:pt x="0" y="25"/>
                  </a:cubicBezTo>
                  <a:cubicBezTo>
                    <a:pt x="0" y="0"/>
                    <a:pt x="0" y="0"/>
                    <a:pt x="0" y="0"/>
                  </a:cubicBezTo>
                  <a:cubicBezTo>
                    <a:pt x="9" y="0"/>
                    <a:pt x="9" y="0"/>
                    <a:pt x="9" y="0"/>
                  </a:cubicBezTo>
                  <a:cubicBezTo>
                    <a:pt x="16" y="0"/>
                    <a:pt x="19" y="3"/>
                    <a:pt x="19" y="8"/>
                  </a:cubicBezTo>
                  <a:cubicBezTo>
                    <a:pt x="19" y="11"/>
                    <a:pt x="18" y="13"/>
                    <a:pt x="16" y="14"/>
                  </a:cubicBezTo>
                  <a:cubicBezTo>
                    <a:pt x="14" y="16"/>
                    <a:pt x="12" y="17"/>
                    <a:pt x="9" y="17"/>
                  </a:cubicBezTo>
                  <a:lnTo>
                    <a:pt x="6" y="17"/>
                  </a:lnTo>
                  <a:close/>
                  <a:moveTo>
                    <a:pt x="6" y="4"/>
                  </a:moveTo>
                  <a:cubicBezTo>
                    <a:pt x="6" y="12"/>
                    <a:pt x="6" y="12"/>
                    <a:pt x="6" y="12"/>
                  </a:cubicBezTo>
                  <a:cubicBezTo>
                    <a:pt x="8" y="12"/>
                    <a:pt x="8" y="12"/>
                    <a:pt x="8" y="12"/>
                  </a:cubicBezTo>
                  <a:cubicBezTo>
                    <a:pt x="11" y="12"/>
                    <a:pt x="13" y="11"/>
                    <a:pt x="13" y="8"/>
                  </a:cubicBezTo>
                  <a:cubicBezTo>
                    <a:pt x="13" y="6"/>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5" name="Freeform 108"/>
            <p:cNvSpPr>
              <a:spLocks/>
            </p:cNvSpPr>
            <p:nvPr/>
          </p:nvSpPr>
          <p:spPr bwMode="auto">
            <a:xfrm>
              <a:off x="5254307" y="2970646"/>
              <a:ext cx="48305" cy="81026"/>
            </a:xfrm>
            <a:custGeom>
              <a:avLst/>
              <a:gdLst>
                <a:gd name="T0" fmla="*/ 31 w 31"/>
                <a:gd name="T1" fmla="*/ 52 h 52"/>
                <a:gd name="T2" fmla="*/ 0 w 31"/>
                <a:gd name="T3" fmla="*/ 52 h 52"/>
                <a:gd name="T4" fmla="*/ 0 w 31"/>
                <a:gd name="T5" fmla="*/ 0 h 52"/>
                <a:gd name="T6" fmla="*/ 31 w 31"/>
                <a:gd name="T7" fmla="*/ 0 h 52"/>
                <a:gd name="T8" fmla="*/ 31 w 31"/>
                <a:gd name="T9" fmla="*/ 10 h 52"/>
                <a:gd name="T10" fmla="*/ 12 w 31"/>
                <a:gd name="T11" fmla="*/ 10 h 52"/>
                <a:gd name="T12" fmla="*/ 12 w 31"/>
                <a:gd name="T13" fmla="*/ 21 h 52"/>
                <a:gd name="T14" fmla="*/ 29 w 31"/>
                <a:gd name="T15" fmla="*/ 21 h 52"/>
                <a:gd name="T16" fmla="*/ 29 w 31"/>
                <a:gd name="T17" fmla="*/ 31 h 52"/>
                <a:gd name="T18" fmla="*/ 12 w 31"/>
                <a:gd name="T19" fmla="*/ 31 h 52"/>
                <a:gd name="T20" fmla="*/ 12 w 31"/>
                <a:gd name="T21" fmla="*/ 44 h 52"/>
                <a:gd name="T22" fmla="*/ 31 w 31"/>
                <a:gd name="T23" fmla="*/ 44 h 52"/>
                <a:gd name="T24" fmla="*/ 31 w 31"/>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2">
                  <a:moveTo>
                    <a:pt x="31" y="52"/>
                  </a:moveTo>
                  <a:lnTo>
                    <a:pt x="0" y="52"/>
                  </a:lnTo>
                  <a:lnTo>
                    <a:pt x="0" y="0"/>
                  </a:lnTo>
                  <a:lnTo>
                    <a:pt x="31" y="0"/>
                  </a:lnTo>
                  <a:lnTo>
                    <a:pt x="31" y="10"/>
                  </a:lnTo>
                  <a:lnTo>
                    <a:pt x="12" y="10"/>
                  </a:lnTo>
                  <a:lnTo>
                    <a:pt x="12" y="21"/>
                  </a:lnTo>
                  <a:lnTo>
                    <a:pt x="29" y="21"/>
                  </a:lnTo>
                  <a:lnTo>
                    <a:pt x="29" y="31"/>
                  </a:lnTo>
                  <a:lnTo>
                    <a:pt x="12" y="31"/>
                  </a:lnTo>
                  <a:lnTo>
                    <a:pt x="12" y="44"/>
                  </a:lnTo>
                  <a:lnTo>
                    <a:pt x="31" y="44"/>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6" name="Freeform 109"/>
            <p:cNvSpPr>
              <a:spLocks/>
            </p:cNvSpPr>
            <p:nvPr/>
          </p:nvSpPr>
          <p:spPr bwMode="auto">
            <a:xfrm>
              <a:off x="4616995" y="3110884"/>
              <a:ext cx="29606" cy="84143"/>
            </a:xfrm>
            <a:custGeom>
              <a:avLst/>
              <a:gdLst>
                <a:gd name="T0" fmla="*/ 6 w 19"/>
                <a:gd name="T1" fmla="*/ 54 h 54"/>
                <a:gd name="T2" fmla="*/ 0 w 19"/>
                <a:gd name="T3" fmla="*/ 54 h 54"/>
                <a:gd name="T4" fmla="*/ 13 w 19"/>
                <a:gd name="T5" fmla="*/ 0 h 54"/>
                <a:gd name="T6" fmla="*/ 19 w 19"/>
                <a:gd name="T7" fmla="*/ 0 h 54"/>
                <a:gd name="T8" fmla="*/ 6 w 19"/>
                <a:gd name="T9" fmla="*/ 54 h 54"/>
              </a:gdLst>
              <a:ahLst/>
              <a:cxnLst>
                <a:cxn ang="0">
                  <a:pos x="T0" y="T1"/>
                </a:cxn>
                <a:cxn ang="0">
                  <a:pos x="T2" y="T3"/>
                </a:cxn>
                <a:cxn ang="0">
                  <a:pos x="T4" y="T5"/>
                </a:cxn>
                <a:cxn ang="0">
                  <a:pos x="T6" y="T7"/>
                </a:cxn>
                <a:cxn ang="0">
                  <a:pos x="T8" y="T9"/>
                </a:cxn>
              </a:cxnLst>
              <a:rect l="0" t="0" r="r" b="b"/>
              <a:pathLst>
                <a:path w="19" h="54">
                  <a:moveTo>
                    <a:pt x="6" y="54"/>
                  </a:moveTo>
                  <a:lnTo>
                    <a:pt x="0" y="54"/>
                  </a:lnTo>
                  <a:lnTo>
                    <a:pt x="13" y="0"/>
                  </a:lnTo>
                  <a:lnTo>
                    <a:pt x="19" y="0"/>
                  </a:lnTo>
                  <a:lnTo>
                    <a:pt x="6"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7" name="Freeform 110"/>
            <p:cNvSpPr>
              <a:spLocks noEditPoints="1"/>
            </p:cNvSpPr>
            <p:nvPr/>
          </p:nvSpPr>
          <p:spPr bwMode="auto">
            <a:xfrm>
              <a:off x="4649717" y="3110884"/>
              <a:ext cx="65445" cy="84143"/>
            </a:xfrm>
            <a:custGeom>
              <a:avLst/>
              <a:gdLst>
                <a:gd name="T0" fmla="*/ 20 w 20"/>
                <a:gd name="T1" fmla="*/ 7 h 26"/>
                <a:gd name="T2" fmla="*/ 19 w 20"/>
                <a:gd name="T3" fmla="*/ 9 h 26"/>
                <a:gd name="T4" fmla="*/ 17 w 20"/>
                <a:gd name="T5" fmla="*/ 12 h 26"/>
                <a:gd name="T6" fmla="*/ 15 w 20"/>
                <a:gd name="T7" fmla="*/ 13 h 26"/>
                <a:gd name="T8" fmla="*/ 12 w 20"/>
                <a:gd name="T9" fmla="*/ 14 h 26"/>
                <a:gd name="T10" fmla="*/ 12 w 20"/>
                <a:gd name="T11" fmla="*/ 14 h 26"/>
                <a:gd name="T12" fmla="*/ 13 w 20"/>
                <a:gd name="T13" fmla="*/ 15 h 26"/>
                <a:gd name="T14" fmla="*/ 14 w 20"/>
                <a:gd name="T15" fmla="*/ 17 h 26"/>
                <a:gd name="T16" fmla="*/ 17 w 20"/>
                <a:gd name="T17" fmla="*/ 26 h 26"/>
                <a:gd name="T18" fmla="*/ 13 w 20"/>
                <a:gd name="T19" fmla="*/ 26 h 26"/>
                <a:gd name="T20" fmla="*/ 11 w 20"/>
                <a:gd name="T21" fmla="*/ 18 h 26"/>
                <a:gd name="T22" fmla="*/ 10 w 20"/>
                <a:gd name="T23" fmla="*/ 16 h 26"/>
                <a:gd name="T24" fmla="*/ 8 w 20"/>
                <a:gd name="T25" fmla="*/ 15 h 26"/>
                <a:gd name="T26" fmla="*/ 6 w 20"/>
                <a:gd name="T27" fmla="*/ 15 h 26"/>
                <a:gd name="T28" fmla="*/ 3 w 20"/>
                <a:gd name="T29" fmla="*/ 26 h 26"/>
                <a:gd name="T30" fmla="*/ 0 w 20"/>
                <a:gd name="T31" fmla="*/ 26 h 26"/>
                <a:gd name="T32" fmla="*/ 6 w 20"/>
                <a:gd name="T33" fmla="*/ 0 h 26"/>
                <a:gd name="T34" fmla="*/ 13 w 20"/>
                <a:gd name="T35" fmla="*/ 0 h 26"/>
                <a:gd name="T36" fmla="*/ 16 w 20"/>
                <a:gd name="T37" fmla="*/ 1 h 26"/>
                <a:gd name="T38" fmla="*/ 18 w 20"/>
                <a:gd name="T39" fmla="*/ 2 h 26"/>
                <a:gd name="T40" fmla="*/ 19 w 20"/>
                <a:gd name="T41" fmla="*/ 4 h 26"/>
                <a:gd name="T42" fmla="*/ 20 w 20"/>
                <a:gd name="T43" fmla="*/ 7 h 26"/>
                <a:gd name="T44" fmla="*/ 16 w 20"/>
                <a:gd name="T45" fmla="*/ 7 h 26"/>
                <a:gd name="T46" fmla="*/ 16 w 20"/>
                <a:gd name="T47" fmla="*/ 5 h 26"/>
                <a:gd name="T48" fmla="*/ 15 w 20"/>
                <a:gd name="T49" fmla="*/ 4 h 26"/>
                <a:gd name="T50" fmla="*/ 14 w 20"/>
                <a:gd name="T51" fmla="*/ 3 h 26"/>
                <a:gd name="T52" fmla="*/ 12 w 20"/>
                <a:gd name="T53" fmla="*/ 3 h 26"/>
                <a:gd name="T54" fmla="*/ 8 w 20"/>
                <a:gd name="T55" fmla="*/ 3 h 26"/>
                <a:gd name="T56" fmla="*/ 6 w 20"/>
                <a:gd name="T57" fmla="*/ 12 h 26"/>
                <a:gd name="T58" fmla="*/ 10 w 20"/>
                <a:gd name="T59" fmla="*/ 12 h 26"/>
                <a:gd name="T60" fmla="*/ 13 w 20"/>
                <a:gd name="T61" fmla="*/ 12 h 26"/>
                <a:gd name="T62" fmla="*/ 15 w 20"/>
                <a:gd name="T63" fmla="*/ 11 h 26"/>
                <a:gd name="T64" fmla="*/ 16 w 20"/>
                <a:gd name="T65" fmla="*/ 9 h 26"/>
                <a:gd name="T66" fmla="*/ 16 w 20"/>
                <a:gd name="T6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6">
                  <a:moveTo>
                    <a:pt x="20" y="7"/>
                  </a:moveTo>
                  <a:cubicBezTo>
                    <a:pt x="20" y="8"/>
                    <a:pt x="19" y="9"/>
                    <a:pt x="19" y="9"/>
                  </a:cubicBezTo>
                  <a:cubicBezTo>
                    <a:pt x="19" y="10"/>
                    <a:pt x="18" y="11"/>
                    <a:pt x="17" y="12"/>
                  </a:cubicBezTo>
                  <a:cubicBezTo>
                    <a:pt x="17" y="12"/>
                    <a:pt x="16" y="13"/>
                    <a:pt x="15" y="13"/>
                  </a:cubicBezTo>
                  <a:cubicBezTo>
                    <a:pt x="14" y="14"/>
                    <a:pt x="13" y="14"/>
                    <a:pt x="12" y="14"/>
                  </a:cubicBezTo>
                  <a:cubicBezTo>
                    <a:pt x="12" y="14"/>
                    <a:pt x="12" y="14"/>
                    <a:pt x="12" y="14"/>
                  </a:cubicBezTo>
                  <a:cubicBezTo>
                    <a:pt x="13" y="14"/>
                    <a:pt x="13" y="15"/>
                    <a:pt x="13" y="15"/>
                  </a:cubicBezTo>
                  <a:cubicBezTo>
                    <a:pt x="14" y="16"/>
                    <a:pt x="14" y="16"/>
                    <a:pt x="14" y="17"/>
                  </a:cubicBezTo>
                  <a:cubicBezTo>
                    <a:pt x="17" y="26"/>
                    <a:pt x="17" y="26"/>
                    <a:pt x="17" y="26"/>
                  </a:cubicBezTo>
                  <a:cubicBezTo>
                    <a:pt x="13" y="26"/>
                    <a:pt x="13" y="26"/>
                    <a:pt x="13" y="26"/>
                  </a:cubicBezTo>
                  <a:cubicBezTo>
                    <a:pt x="11" y="18"/>
                    <a:pt x="11" y="18"/>
                    <a:pt x="11" y="18"/>
                  </a:cubicBezTo>
                  <a:cubicBezTo>
                    <a:pt x="11" y="17"/>
                    <a:pt x="11" y="16"/>
                    <a:pt x="10" y="16"/>
                  </a:cubicBezTo>
                  <a:cubicBezTo>
                    <a:pt x="10" y="15"/>
                    <a:pt x="9" y="15"/>
                    <a:pt x="8" y="15"/>
                  </a:cubicBezTo>
                  <a:cubicBezTo>
                    <a:pt x="6" y="15"/>
                    <a:pt x="6" y="15"/>
                    <a:pt x="6" y="15"/>
                  </a:cubicBezTo>
                  <a:cubicBezTo>
                    <a:pt x="3" y="26"/>
                    <a:pt x="3" y="26"/>
                    <a:pt x="3" y="26"/>
                  </a:cubicBezTo>
                  <a:cubicBezTo>
                    <a:pt x="0" y="26"/>
                    <a:pt x="0" y="26"/>
                    <a:pt x="0" y="26"/>
                  </a:cubicBezTo>
                  <a:cubicBezTo>
                    <a:pt x="6" y="0"/>
                    <a:pt x="6" y="0"/>
                    <a:pt x="6" y="0"/>
                  </a:cubicBezTo>
                  <a:cubicBezTo>
                    <a:pt x="13" y="0"/>
                    <a:pt x="13" y="0"/>
                    <a:pt x="13" y="0"/>
                  </a:cubicBezTo>
                  <a:cubicBezTo>
                    <a:pt x="14" y="0"/>
                    <a:pt x="15" y="0"/>
                    <a:pt x="16" y="1"/>
                  </a:cubicBezTo>
                  <a:cubicBezTo>
                    <a:pt x="17" y="1"/>
                    <a:pt x="17" y="2"/>
                    <a:pt x="18" y="2"/>
                  </a:cubicBezTo>
                  <a:cubicBezTo>
                    <a:pt x="18" y="3"/>
                    <a:pt x="19" y="3"/>
                    <a:pt x="19" y="4"/>
                  </a:cubicBezTo>
                  <a:cubicBezTo>
                    <a:pt x="19" y="5"/>
                    <a:pt x="20" y="6"/>
                    <a:pt x="20" y="7"/>
                  </a:cubicBezTo>
                  <a:close/>
                  <a:moveTo>
                    <a:pt x="16" y="7"/>
                  </a:moveTo>
                  <a:cubicBezTo>
                    <a:pt x="16" y="6"/>
                    <a:pt x="16" y="6"/>
                    <a:pt x="16" y="5"/>
                  </a:cubicBezTo>
                  <a:cubicBezTo>
                    <a:pt x="16" y="5"/>
                    <a:pt x="16" y="4"/>
                    <a:pt x="15" y="4"/>
                  </a:cubicBezTo>
                  <a:cubicBezTo>
                    <a:pt x="15" y="4"/>
                    <a:pt x="15" y="3"/>
                    <a:pt x="14" y="3"/>
                  </a:cubicBezTo>
                  <a:cubicBezTo>
                    <a:pt x="13" y="3"/>
                    <a:pt x="13" y="3"/>
                    <a:pt x="12" y="3"/>
                  </a:cubicBezTo>
                  <a:cubicBezTo>
                    <a:pt x="8" y="3"/>
                    <a:pt x="8" y="3"/>
                    <a:pt x="8" y="3"/>
                  </a:cubicBezTo>
                  <a:cubicBezTo>
                    <a:pt x="6" y="12"/>
                    <a:pt x="6" y="12"/>
                    <a:pt x="6" y="12"/>
                  </a:cubicBezTo>
                  <a:cubicBezTo>
                    <a:pt x="10" y="12"/>
                    <a:pt x="10" y="12"/>
                    <a:pt x="10" y="12"/>
                  </a:cubicBezTo>
                  <a:cubicBezTo>
                    <a:pt x="11" y="12"/>
                    <a:pt x="12" y="12"/>
                    <a:pt x="13" y="12"/>
                  </a:cubicBezTo>
                  <a:cubicBezTo>
                    <a:pt x="14" y="11"/>
                    <a:pt x="14" y="11"/>
                    <a:pt x="15" y="11"/>
                  </a:cubicBezTo>
                  <a:cubicBezTo>
                    <a:pt x="15" y="10"/>
                    <a:pt x="16" y="9"/>
                    <a:pt x="16" y="9"/>
                  </a:cubicBezTo>
                  <a:cubicBezTo>
                    <a:pt x="16" y="8"/>
                    <a:pt x="16" y="8"/>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8" name="Freeform 111"/>
            <p:cNvSpPr>
              <a:spLocks/>
            </p:cNvSpPr>
            <p:nvPr/>
          </p:nvSpPr>
          <p:spPr bwMode="auto">
            <a:xfrm>
              <a:off x="4721395" y="3110884"/>
              <a:ext cx="59212" cy="84143"/>
            </a:xfrm>
            <a:custGeom>
              <a:avLst/>
              <a:gdLst>
                <a:gd name="T0" fmla="*/ 36 w 38"/>
                <a:gd name="T1" fmla="*/ 6 h 54"/>
                <a:gd name="T2" fmla="*/ 17 w 38"/>
                <a:gd name="T3" fmla="*/ 6 h 54"/>
                <a:gd name="T4" fmla="*/ 13 w 38"/>
                <a:gd name="T5" fmla="*/ 25 h 54"/>
                <a:gd name="T6" fmla="*/ 32 w 38"/>
                <a:gd name="T7" fmla="*/ 25 h 54"/>
                <a:gd name="T8" fmla="*/ 29 w 38"/>
                <a:gd name="T9" fmla="*/ 29 h 54"/>
                <a:gd name="T10" fmla="*/ 11 w 38"/>
                <a:gd name="T11" fmla="*/ 29 h 54"/>
                <a:gd name="T12" fmla="*/ 6 w 38"/>
                <a:gd name="T13" fmla="*/ 48 h 54"/>
                <a:gd name="T14" fmla="*/ 29 w 38"/>
                <a:gd name="T15" fmla="*/ 48 h 54"/>
                <a:gd name="T16" fmla="*/ 27 w 38"/>
                <a:gd name="T17" fmla="*/ 54 h 54"/>
                <a:gd name="T18" fmla="*/ 0 w 38"/>
                <a:gd name="T19" fmla="*/ 54 h 54"/>
                <a:gd name="T20" fmla="*/ 11 w 38"/>
                <a:gd name="T21" fmla="*/ 0 h 54"/>
                <a:gd name="T22" fmla="*/ 38 w 38"/>
                <a:gd name="T23" fmla="*/ 0 h 54"/>
                <a:gd name="T24" fmla="*/ 36 w 38"/>
                <a:gd name="T25"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4">
                  <a:moveTo>
                    <a:pt x="36" y="6"/>
                  </a:moveTo>
                  <a:lnTo>
                    <a:pt x="17" y="6"/>
                  </a:lnTo>
                  <a:lnTo>
                    <a:pt x="13" y="25"/>
                  </a:lnTo>
                  <a:lnTo>
                    <a:pt x="32" y="25"/>
                  </a:lnTo>
                  <a:lnTo>
                    <a:pt x="29" y="29"/>
                  </a:lnTo>
                  <a:lnTo>
                    <a:pt x="11" y="29"/>
                  </a:lnTo>
                  <a:lnTo>
                    <a:pt x="6" y="48"/>
                  </a:lnTo>
                  <a:lnTo>
                    <a:pt x="29" y="48"/>
                  </a:lnTo>
                  <a:lnTo>
                    <a:pt x="27" y="54"/>
                  </a:lnTo>
                  <a:lnTo>
                    <a:pt x="0" y="54"/>
                  </a:lnTo>
                  <a:lnTo>
                    <a:pt x="11" y="0"/>
                  </a:lnTo>
                  <a:lnTo>
                    <a:pt x="38" y="0"/>
                  </a:lnTo>
                  <a:lnTo>
                    <a:pt x="3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79" name="Freeform 112"/>
            <p:cNvSpPr>
              <a:spLocks/>
            </p:cNvSpPr>
            <p:nvPr/>
          </p:nvSpPr>
          <p:spPr bwMode="auto">
            <a:xfrm>
              <a:off x="4780608" y="3110884"/>
              <a:ext cx="45188" cy="84143"/>
            </a:xfrm>
            <a:custGeom>
              <a:avLst/>
              <a:gdLst>
                <a:gd name="T0" fmla="*/ 27 w 29"/>
                <a:gd name="T1" fmla="*/ 54 h 54"/>
                <a:gd name="T2" fmla="*/ 0 w 29"/>
                <a:gd name="T3" fmla="*/ 54 h 54"/>
                <a:gd name="T4" fmla="*/ 12 w 29"/>
                <a:gd name="T5" fmla="*/ 0 h 54"/>
                <a:gd name="T6" fmla="*/ 19 w 29"/>
                <a:gd name="T7" fmla="*/ 0 h 54"/>
                <a:gd name="T8" fmla="*/ 8 w 29"/>
                <a:gd name="T9" fmla="*/ 48 h 54"/>
                <a:gd name="T10" fmla="*/ 29 w 29"/>
                <a:gd name="T11" fmla="*/ 48 h 54"/>
                <a:gd name="T12" fmla="*/ 27 w 29"/>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29" h="54">
                  <a:moveTo>
                    <a:pt x="27" y="54"/>
                  </a:moveTo>
                  <a:lnTo>
                    <a:pt x="0" y="54"/>
                  </a:lnTo>
                  <a:lnTo>
                    <a:pt x="12" y="0"/>
                  </a:lnTo>
                  <a:lnTo>
                    <a:pt x="19" y="0"/>
                  </a:lnTo>
                  <a:lnTo>
                    <a:pt x="8" y="48"/>
                  </a:lnTo>
                  <a:lnTo>
                    <a:pt x="29" y="48"/>
                  </a:lnTo>
                  <a:lnTo>
                    <a:pt x="27"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0" name="Freeform 113"/>
            <p:cNvSpPr>
              <a:spLocks noEditPoints="1"/>
            </p:cNvSpPr>
            <p:nvPr/>
          </p:nvSpPr>
          <p:spPr bwMode="auto">
            <a:xfrm>
              <a:off x="4828913" y="3110884"/>
              <a:ext cx="76353" cy="84143"/>
            </a:xfrm>
            <a:custGeom>
              <a:avLst/>
              <a:gdLst>
                <a:gd name="T0" fmla="*/ 20 w 23"/>
                <a:gd name="T1" fmla="*/ 26 h 26"/>
                <a:gd name="T2" fmla="*/ 19 w 23"/>
                <a:gd name="T3" fmla="*/ 18 h 26"/>
                <a:gd name="T4" fmla="*/ 8 w 23"/>
                <a:gd name="T5" fmla="*/ 18 h 26"/>
                <a:gd name="T6" fmla="*/ 4 w 23"/>
                <a:gd name="T7" fmla="*/ 26 h 26"/>
                <a:gd name="T8" fmla="*/ 0 w 23"/>
                <a:gd name="T9" fmla="*/ 26 h 26"/>
                <a:gd name="T10" fmla="*/ 15 w 23"/>
                <a:gd name="T11" fmla="*/ 0 h 26"/>
                <a:gd name="T12" fmla="*/ 19 w 23"/>
                <a:gd name="T13" fmla="*/ 0 h 26"/>
                <a:gd name="T14" fmla="*/ 23 w 23"/>
                <a:gd name="T15" fmla="*/ 26 h 26"/>
                <a:gd name="T16" fmla="*/ 20 w 23"/>
                <a:gd name="T17" fmla="*/ 26 h 26"/>
                <a:gd name="T18" fmla="*/ 17 w 23"/>
                <a:gd name="T19" fmla="*/ 5 h 26"/>
                <a:gd name="T20" fmla="*/ 17 w 23"/>
                <a:gd name="T21" fmla="*/ 5 h 26"/>
                <a:gd name="T22" fmla="*/ 17 w 23"/>
                <a:gd name="T23" fmla="*/ 4 h 26"/>
                <a:gd name="T24" fmla="*/ 17 w 23"/>
                <a:gd name="T25" fmla="*/ 4 h 26"/>
                <a:gd name="T26" fmla="*/ 17 w 23"/>
                <a:gd name="T27" fmla="*/ 3 h 26"/>
                <a:gd name="T28" fmla="*/ 16 w 23"/>
                <a:gd name="T29" fmla="*/ 3 h 26"/>
                <a:gd name="T30" fmla="*/ 16 w 23"/>
                <a:gd name="T31" fmla="*/ 4 h 26"/>
                <a:gd name="T32" fmla="*/ 16 w 23"/>
                <a:gd name="T33" fmla="*/ 4 h 26"/>
                <a:gd name="T34" fmla="*/ 16 w 23"/>
                <a:gd name="T35" fmla="*/ 5 h 26"/>
                <a:gd name="T36" fmla="*/ 16 w 23"/>
                <a:gd name="T37" fmla="*/ 5 h 26"/>
                <a:gd name="T38" fmla="*/ 10 w 23"/>
                <a:gd name="T39" fmla="*/ 16 h 26"/>
                <a:gd name="T40" fmla="*/ 18 w 23"/>
                <a:gd name="T41" fmla="*/ 16 h 26"/>
                <a:gd name="T42" fmla="*/ 17 w 23"/>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20" y="26"/>
                  </a:moveTo>
                  <a:cubicBezTo>
                    <a:pt x="19" y="18"/>
                    <a:pt x="19" y="18"/>
                    <a:pt x="19" y="18"/>
                  </a:cubicBezTo>
                  <a:cubicBezTo>
                    <a:pt x="8" y="18"/>
                    <a:pt x="8" y="18"/>
                    <a:pt x="8" y="18"/>
                  </a:cubicBezTo>
                  <a:cubicBezTo>
                    <a:pt x="4" y="26"/>
                    <a:pt x="4" y="26"/>
                    <a:pt x="4" y="26"/>
                  </a:cubicBezTo>
                  <a:cubicBezTo>
                    <a:pt x="0" y="26"/>
                    <a:pt x="0" y="26"/>
                    <a:pt x="0" y="26"/>
                  </a:cubicBezTo>
                  <a:cubicBezTo>
                    <a:pt x="15" y="0"/>
                    <a:pt x="15" y="0"/>
                    <a:pt x="15" y="0"/>
                  </a:cubicBezTo>
                  <a:cubicBezTo>
                    <a:pt x="19" y="0"/>
                    <a:pt x="19" y="0"/>
                    <a:pt x="19" y="0"/>
                  </a:cubicBezTo>
                  <a:cubicBezTo>
                    <a:pt x="23" y="26"/>
                    <a:pt x="23" y="26"/>
                    <a:pt x="23" y="26"/>
                  </a:cubicBezTo>
                  <a:lnTo>
                    <a:pt x="20" y="26"/>
                  </a:lnTo>
                  <a:close/>
                  <a:moveTo>
                    <a:pt x="17" y="5"/>
                  </a:moveTo>
                  <a:cubicBezTo>
                    <a:pt x="17" y="5"/>
                    <a:pt x="17" y="5"/>
                    <a:pt x="17" y="5"/>
                  </a:cubicBezTo>
                  <a:cubicBezTo>
                    <a:pt x="17" y="5"/>
                    <a:pt x="17" y="4"/>
                    <a:pt x="17" y="4"/>
                  </a:cubicBezTo>
                  <a:cubicBezTo>
                    <a:pt x="17" y="4"/>
                    <a:pt x="17" y="4"/>
                    <a:pt x="17" y="4"/>
                  </a:cubicBezTo>
                  <a:cubicBezTo>
                    <a:pt x="17" y="4"/>
                    <a:pt x="17" y="3"/>
                    <a:pt x="17" y="3"/>
                  </a:cubicBezTo>
                  <a:cubicBezTo>
                    <a:pt x="16" y="3"/>
                    <a:pt x="16" y="3"/>
                    <a:pt x="16" y="3"/>
                  </a:cubicBezTo>
                  <a:cubicBezTo>
                    <a:pt x="16" y="3"/>
                    <a:pt x="16" y="4"/>
                    <a:pt x="16" y="4"/>
                  </a:cubicBezTo>
                  <a:cubicBezTo>
                    <a:pt x="16" y="4"/>
                    <a:pt x="16" y="4"/>
                    <a:pt x="16" y="4"/>
                  </a:cubicBezTo>
                  <a:cubicBezTo>
                    <a:pt x="16" y="4"/>
                    <a:pt x="16" y="5"/>
                    <a:pt x="16" y="5"/>
                  </a:cubicBezTo>
                  <a:cubicBezTo>
                    <a:pt x="16" y="5"/>
                    <a:pt x="16" y="5"/>
                    <a:pt x="16" y="5"/>
                  </a:cubicBezTo>
                  <a:cubicBezTo>
                    <a:pt x="10" y="16"/>
                    <a:pt x="10" y="16"/>
                    <a:pt x="10" y="16"/>
                  </a:cubicBezTo>
                  <a:cubicBezTo>
                    <a:pt x="18" y="16"/>
                    <a:pt x="18" y="16"/>
                    <a:pt x="18" y="16"/>
                  </a:cubicBez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1" name="Freeform 114"/>
            <p:cNvSpPr>
              <a:spLocks/>
            </p:cNvSpPr>
            <p:nvPr/>
          </p:nvSpPr>
          <p:spPr bwMode="auto">
            <a:xfrm>
              <a:off x="4917731" y="3110884"/>
              <a:ext cx="84144" cy="84143"/>
            </a:xfrm>
            <a:custGeom>
              <a:avLst/>
              <a:gdLst>
                <a:gd name="T0" fmla="*/ 20 w 26"/>
                <a:gd name="T1" fmla="*/ 26 h 26"/>
                <a:gd name="T2" fmla="*/ 17 w 26"/>
                <a:gd name="T3" fmla="*/ 26 h 26"/>
                <a:gd name="T4" fmla="*/ 8 w 26"/>
                <a:gd name="T5" fmla="*/ 5 h 26"/>
                <a:gd name="T6" fmla="*/ 8 w 26"/>
                <a:gd name="T7" fmla="*/ 5 h 26"/>
                <a:gd name="T8" fmla="*/ 8 w 26"/>
                <a:gd name="T9" fmla="*/ 5 h 26"/>
                <a:gd name="T10" fmla="*/ 7 w 26"/>
                <a:gd name="T11" fmla="*/ 4 h 26"/>
                <a:gd name="T12" fmla="*/ 7 w 26"/>
                <a:gd name="T13" fmla="*/ 4 h 26"/>
                <a:gd name="T14" fmla="*/ 7 w 26"/>
                <a:gd name="T15" fmla="*/ 4 h 26"/>
                <a:gd name="T16" fmla="*/ 7 w 26"/>
                <a:gd name="T17" fmla="*/ 4 h 26"/>
                <a:gd name="T18" fmla="*/ 7 w 26"/>
                <a:gd name="T19" fmla="*/ 5 h 26"/>
                <a:gd name="T20" fmla="*/ 7 w 26"/>
                <a:gd name="T21" fmla="*/ 5 h 26"/>
                <a:gd name="T22" fmla="*/ 7 w 26"/>
                <a:gd name="T23" fmla="*/ 6 h 26"/>
                <a:gd name="T24" fmla="*/ 3 w 26"/>
                <a:gd name="T25" fmla="*/ 26 h 26"/>
                <a:gd name="T26" fmla="*/ 0 w 26"/>
                <a:gd name="T27" fmla="*/ 26 h 26"/>
                <a:gd name="T28" fmla="*/ 5 w 26"/>
                <a:gd name="T29" fmla="*/ 0 h 26"/>
                <a:gd name="T30" fmla="*/ 9 w 26"/>
                <a:gd name="T31" fmla="*/ 0 h 26"/>
                <a:gd name="T32" fmla="*/ 18 w 26"/>
                <a:gd name="T33" fmla="*/ 20 h 26"/>
                <a:gd name="T34" fmla="*/ 18 w 26"/>
                <a:gd name="T35" fmla="*/ 20 h 26"/>
                <a:gd name="T36" fmla="*/ 18 w 26"/>
                <a:gd name="T37" fmla="*/ 21 h 26"/>
                <a:gd name="T38" fmla="*/ 18 w 26"/>
                <a:gd name="T39" fmla="*/ 21 h 26"/>
                <a:gd name="T40" fmla="*/ 18 w 26"/>
                <a:gd name="T41" fmla="*/ 22 h 26"/>
                <a:gd name="T42" fmla="*/ 18 w 26"/>
                <a:gd name="T43" fmla="*/ 22 h 26"/>
                <a:gd name="T44" fmla="*/ 18 w 26"/>
                <a:gd name="T45" fmla="*/ 21 h 26"/>
                <a:gd name="T46" fmla="*/ 18 w 26"/>
                <a:gd name="T47" fmla="*/ 21 h 26"/>
                <a:gd name="T48" fmla="*/ 19 w 26"/>
                <a:gd name="T49" fmla="*/ 20 h 26"/>
                <a:gd name="T50" fmla="*/ 19 w 26"/>
                <a:gd name="T51" fmla="*/ 20 h 26"/>
                <a:gd name="T52" fmla="*/ 23 w 26"/>
                <a:gd name="T53" fmla="*/ 0 h 26"/>
                <a:gd name="T54" fmla="*/ 26 w 26"/>
                <a:gd name="T55" fmla="*/ 0 h 26"/>
                <a:gd name="T56" fmla="*/ 20 w 26"/>
                <a:gd name="T5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6">
                  <a:moveTo>
                    <a:pt x="20" y="26"/>
                  </a:moveTo>
                  <a:cubicBezTo>
                    <a:pt x="17" y="26"/>
                    <a:pt x="17" y="26"/>
                    <a:pt x="17" y="26"/>
                  </a:cubicBezTo>
                  <a:cubicBezTo>
                    <a:pt x="8" y="5"/>
                    <a:pt x="8" y="5"/>
                    <a:pt x="8" y="5"/>
                  </a:cubicBezTo>
                  <a:cubicBezTo>
                    <a:pt x="8" y="5"/>
                    <a:pt x="8" y="5"/>
                    <a:pt x="8" y="5"/>
                  </a:cubicBezTo>
                  <a:cubicBezTo>
                    <a:pt x="8" y="5"/>
                    <a:pt x="8" y="5"/>
                    <a:pt x="8" y="5"/>
                  </a:cubicBezTo>
                  <a:cubicBezTo>
                    <a:pt x="7" y="4"/>
                    <a:pt x="7" y="4"/>
                    <a:pt x="7" y="4"/>
                  </a:cubicBezTo>
                  <a:cubicBezTo>
                    <a:pt x="7" y="4"/>
                    <a:pt x="7" y="4"/>
                    <a:pt x="7" y="4"/>
                  </a:cubicBezTo>
                  <a:cubicBezTo>
                    <a:pt x="7" y="4"/>
                    <a:pt x="7" y="4"/>
                    <a:pt x="7" y="4"/>
                  </a:cubicBezTo>
                  <a:cubicBezTo>
                    <a:pt x="7" y="4"/>
                    <a:pt x="7" y="4"/>
                    <a:pt x="7" y="4"/>
                  </a:cubicBezTo>
                  <a:cubicBezTo>
                    <a:pt x="7" y="4"/>
                    <a:pt x="7" y="5"/>
                    <a:pt x="7" y="5"/>
                  </a:cubicBezTo>
                  <a:cubicBezTo>
                    <a:pt x="7" y="5"/>
                    <a:pt x="7" y="5"/>
                    <a:pt x="7" y="5"/>
                  </a:cubicBezTo>
                  <a:cubicBezTo>
                    <a:pt x="7" y="5"/>
                    <a:pt x="7" y="6"/>
                    <a:pt x="7" y="6"/>
                  </a:cubicBezTo>
                  <a:cubicBezTo>
                    <a:pt x="3" y="26"/>
                    <a:pt x="3" y="26"/>
                    <a:pt x="3" y="26"/>
                  </a:cubicBezTo>
                  <a:cubicBezTo>
                    <a:pt x="0" y="26"/>
                    <a:pt x="0" y="26"/>
                    <a:pt x="0" y="26"/>
                  </a:cubicBezTo>
                  <a:cubicBezTo>
                    <a:pt x="5" y="0"/>
                    <a:pt x="5" y="0"/>
                    <a:pt x="5" y="0"/>
                  </a:cubicBezTo>
                  <a:cubicBezTo>
                    <a:pt x="9" y="0"/>
                    <a:pt x="9" y="0"/>
                    <a:pt x="9" y="0"/>
                  </a:cubicBezTo>
                  <a:cubicBezTo>
                    <a:pt x="18" y="20"/>
                    <a:pt x="18" y="20"/>
                    <a:pt x="18" y="20"/>
                  </a:cubicBezTo>
                  <a:cubicBezTo>
                    <a:pt x="18" y="20"/>
                    <a:pt x="18" y="20"/>
                    <a:pt x="18" y="20"/>
                  </a:cubicBezTo>
                  <a:cubicBezTo>
                    <a:pt x="18" y="21"/>
                    <a:pt x="18" y="21"/>
                    <a:pt x="18" y="21"/>
                  </a:cubicBezTo>
                  <a:cubicBezTo>
                    <a:pt x="18" y="21"/>
                    <a:pt x="18" y="21"/>
                    <a:pt x="18" y="21"/>
                  </a:cubicBezTo>
                  <a:cubicBezTo>
                    <a:pt x="18" y="22"/>
                    <a:pt x="18" y="22"/>
                    <a:pt x="18" y="22"/>
                  </a:cubicBezTo>
                  <a:cubicBezTo>
                    <a:pt x="18" y="22"/>
                    <a:pt x="18" y="22"/>
                    <a:pt x="18" y="22"/>
                  </a:cubicBezTo>
                  <a:cubicBezTo>
                    <a:pt x="18" y="22"/>
                    <a:pt x="18" y="21"/>
                    <a:pt x="18" y="21"/>
                  </a:cubicBezTo>
                  <a:cubicBezTo>
                    <a:pt x="18" y="21"/>
                    <a:pt x="18" y="21"/>
                    <a:pt x="18" y="21"/>
                  </a:cubicBezTo>
                  <a:cubicBezTo>
                    <a:pt x="18" y="20"/>
                    <a:pt x="19" y="20"/>
                    <a:pt x="19" y="20"/>
                  </a:cubicBezTo>
                  <a:cubicBezTo>
                    <a:pt x="19" y="20"/>
                    <a:pt x="19" y="20"/>
                    <a:pt x="19" y="20"/>
                  </a:cubicBezTo>
                  <a:cubicBezTo>
                    <a:pt x="23" y="0"/>
                    <a:pt x="23" y="0"/>
                    <a:pt x="23" y="0"/>
                  </a:cubicBezTo>
                  <a:cubicBezTo>
                    <a:pt x="26" y="0"/>
                    <a:pt x="26" y="0"/>
                    <a:pt x="26" y="0"/>
                  </a:cubicBezTo>
                  <a:lnTo>
                    <a:pt x="2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2" name="Freeform 115"/>
            <p:cNvSpPr>
              <a:spLocks noEditPoints="1"/>
            </p:cNvSpPr>
            <p:nvPr/>
          </p:nvSpPr>
          <p:spPr bwMode="auto">
            <a:xfrm>
              <a:off x="5004991" y="3110884"/>
              <a:ext cx="79469" cy="84143"/>
            </a:xfrm>
            <a:custGeom>
              <a:avLst/>
              <a:gdLst>
                <a:gd name="T0" fmla="*/ 24 w 24"/>
                <a:gd name="T1" fmla="*/ 10 h 26"/>
                <a:gd name="T2" fmla="*/ 23 w 24"/>
                <a:gd name="T3" fmla="*/ 14 h 26"/>
                <a:gd name="T4" fmla="*/ 22 w 24"/>
                <a:gd name="T5" fmla="*/ 18 h 26"/>
                <a:gd name="T6" fmla="*/ 20 w 24"/>
                <a:gd name="T7" fmla="*/ 21 h 26"/>
                <a:gd name="T8" fmla="*/ 17 w 24"/>
                <a:gd name="T9" fmla="*/ 23 h 26"/>
                <a:gd name="T10" fmla="*/ 13 w 24"/>
                <a:gd name="T11" fmla="*/ 25 h 26"/>
                <a:gd name="T12" fmla="*/ 8 w 24"/>
                <a:gd name="T13" fmla="*/ 26 h 26"/>
                <a:gd name="T14" fmla="*/ 0 w 24"/>
                <a:gd name="T15" fmla="*/ 26 h 26"/>
                <a:gd name="T16" fmla="*/ 6 w 24"/>
                <a:gd name="T17" fmla="*/ 0 h 26"/>
                <a:gd name="T18" fmla="*/ 13 w 24"/>
                <a:gd name="T19" fmla="*/ 0 h 26"/>
                <a:gd name="T20" fmla="*/ 17 w 24"/>
                <a:gd name="T21" fmla="*/ 1 h 26"/>
                <a:gd name="T22" fmla="*/ 21 w 24"/>
                <a:gd name="T23" fmla="*/ 3 h 26"/>
                <a:gd name="T24" fmla="*/ 23 w 24"/>
                <a:gd name="T25" fmla="*/ 6 h 26"/>
                <a:gd name="T26" fmla="*/ 24 w 24"/>
                <a:gd name="T27" fmla="*/ 10 h 26"/>
                <a:gd name="T28" fmla="*/ 21 w 24"/>
                <a:gd name="T29" fmla="*/ 11 h 26"/>
                <a:gd name="T30" fmla="*/ 19 w 24"/>
                <a:gd name="T31" fmla="*/ 5 h 26"/>
                <a:gd name="T32" fmla="*/ 12 w 24"/>
                <a:gd name="T33" fmla="*/ 3 h 26"/>
                <a:gd name="T34" fmla="*/ 8 w 24"/>
                <a:gd name="T35" fmla="*/ 3 h 26"/>
                <a:gd name="T36" fmla="*/ 4 w 24"/>
                <a:gd name="T37" fmla="*/ 23 h 26"/>
                <a:gd name="T38" fmla="*/ 9 w 24"/>
                <a:gd name="T39" fmla="*/ 23 h 26"/>
                <a:gd name="T40" fmla="*/ 14 w 24"/>
                <a:gd name="T41" fmla="*/ 22 h 26"/>
                <a:gd name="T42" fmla="*/ 18 w 24"/>
                <a:gd name="T43" fmla="*/ 19 h 26"/>
                <a:gd name="T44" fmla="*/ 20 w 24"/>
                <a:gd name="T45" fmla="*/ 15 h 26"/>
                <a:gd name="T46" fmla="*/ 21 w 24"/>
                <a:gd name="T4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6">
                  <a:moveTo>
                    <a:pt x="24" y="10"/>
                  </a:moveTo>
                  <a:cubicBezTo>
                    <a:pt x="24" y="12"/>
                    <a:pt x="24" y="13"/>
                    <a:pt x="23" y="14"/>
                  </a:cubicBezTo>
                  <a:cubicBezTo>
                    <a:pt x="23" y="15"/>
                    <a:pt x="23" y="17"/>
                    <a:pt x="22" y="18"/>
                  </a:cubicBezTo>
                  <a:cubicBezTo>
                    <a:pt x="22" y="19"/>
                    <a:pt x="21" y="20"/>
                    <a:pt x="20" y="21"/>
                  </a:cubicBezTo>
                  <a:cubicBezTo>
                    <a:pt x="19" y="22"/>
                    <a:pt x="18" y="23"/>
                    <a:pt x="17" y="23"/>
                  </a:cubicBezTo>
                  <a:cubicBezTo>
                    <a:pt x="16" y="24"/>
                    <a:pt x="15" y="25"/>
                    <a:pt x="13" y="25"/>
                  </a:cubicBezTo>
                  <a:cubicBezTo>
                    <a:pt x="12" y="25"/>
                    <a:pt x="10" y="26"/>
                    <a:pt x="8" y="26"/>
                  </a:cubicBezTo>
                  <a:cubicBezTo>
                    <a:pt x="0" y="26"/>
                    <a:pt x="0" y="26"/>
                    <a:pt x="0" y="26"/>
                  </a:cubicBezTo>
                  <a:cubicBezTo>
                    <a:pt x="6" y="0"/>
                    <a:pt x="6" y="0"/>
                    <a:pt x="6" y="0"/>
                  </a:cubicBezTo>
                  <a:cubicBezTo>
                    <a:pt x="13" y="0"/>
                    <a:pt x="13" y="0"/>
                    <a:pt x="13" y="0"/>
                  </a:cubicBezTo>
                  <a:cubicBezTo>
                    <a:pt x="14" y="0"/>
                    <a:pt x="16" y="1"/>
                    <a:pt x="17" y="1"/>
                  </a:cubicBezTo>
                  <a:cubicBezTo>
                    <a:pt x="19" y="1"/>
                    <a:pt x="20" y="2"/>
                    <a:pt x="21" y="3"/>
                  </a:cubicBezTo>
                  <a:cubicBezTo>
                    <a:pt x="22" y="4"/>
                    <a:pt x="22" y="5"/>
                    <a:pt x="23" y="6"/>
                  </a:cubicBezTo>
                  <a:cubicBezTo>
                    <a:pt x="23" y="7"/>
                    <a:pt x="24" y="9"/>
                    <a:pt x="24" y="10"/>
                  </a:cubicBezTo>
                  <a:close/>
                  <a:moveTo>
                    <a:pt x="21" y="11"/>
                  </a:moveTo>
                  <a:cubicBezTo>
                    <a:pt x="21" y="8"/>
                    <a:pt x="20" y="6"/>
                    <a:pt x="19" y="5"/>
                  </a:cubicBezTo>
                  <a:cubicBezTo>
                    <a:pt x="17" y="4"/>
                    <a:pt x="15" y="3"/>
                    <a:pt x="12" y="3"/>
                  </a:cubicBezTo>
                  <a:cubicBezTo>
                    <a:pt x="8" y="3"/>
                    <a:pt x="8" y="3"/>
                    <a:pt x="8" y="3"/>
                  </a:cubicBezTo>
                  <a:cubicBezTo>
                    <a:pt x="4" y="23"/>
                    <a:pt x="4" y="23"/>
                    <a:pt x="4" y="23"/>
                  </a:cubicBezTo>
                  <a:cubicBezTo>
                    <a:pt x="9" y="23"/>
                    <a:pt x="9" y="23"/>
                    <a:pt x="9" y="23"/>
                  </a:cubicBezTo>
                  <a:cubicBezTo>
                    <a:pt x="11" y="23"/>
                    <a:pt x="12" y="23"/>
                    <a:pt x="14" y="22"/>
                  </a:cubicBezTo>
                  <a:cubicBezTo>
                    <a:pt x="15" y="21"/>
                    <a:pt x="17" y="20"/>
                    <a:pt x="18" y="19"/>
                  </a:cubicBezTo>
                  <a:cubicBezTo>
                    <a:pt x="19" y="18"/>
                    <a:pt x="19" y="17"/>
                    <a:pt x="20" y="15"/>
                  </a:cubicBezTo>
                  <a:cubicBezTo>
                    <a:pt x="20" y="14"/>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483" name="Brazil South"/>
          <p:cNvGrpSpPr/>
          <p:nvPr/>
        </p:nvGrpSpPr>
        <p:grpSpPr>
          <a:xfrm>
            <a:off x="4366170" y="5354882"/>
            <a:ext cx="941016" cy="380407"/>
            <a:chOff x="4068501" y="5513631"/>
            <a:chExt cx="1025309" cy="414482"/>
          </a:xfrm>
        </p:grpSpPr>
        <p:sp>
          <p:nvSpPr>
            <p:cNvPr id="484" name="Rectangle 24"/>
            <p:cNvSpPr>
              <a:spLocks noChangeArrowheads="1"/>
            </p:cNvSpPr>
            <p:nvPr/>
          </p:nvSpPr>
          <p:spPr bwMode="auto">
            <a:xfrm>
              <a:off x="4068501" y="5513631"/>
              <a:ext cx="1025309"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5" name="Freeform 116"/>
            <p:cNvSpPr>
              <a:spLocks noEditPoints="1"/>
            </p:cNvSpPr>
            <p:nvPr/>
          </p:nvSpPr>
          <p:spPr bwMode="auto">
            <a:xfrm>
              <a:off x="4163553" y="5611797"/>
              <a:ext cx="62329" cy="81026"/>
            </a:xfrm>
            <a:custGeom>
              <a:avLst/>
              <a:gdLst>
                <a:gd name="T0" fmla="*/ 0 w 19"/>
                <a:gd name="T1" fmla="*/ 25 h 25"/>
                <a:gd name="T2" fmla="*/ 0 w 19"/>
                <a:gd name="T3" fmla="*/ 0 h 25"/>
                <a:gd name="T4" fmla="*/ 9 w 19"/>
                <a:gd name="T5" fmla="*/ 0 h 25"/>
                <a:gd name="T6" fmla="*/ 15 w 19"/>
                <a:gd name="T7" fmla="*/ 1 h 25"/>
                <a:gd name="T8" fmla="*/ 18 w 19"/>
                <a:gd name="T9" fmla="*/ 6 h 25"/>
                <a:gd name="T10" fmla="*/ 16 w 19"/>
                <a:gd name="T11" fmla="*/ 9 h 25"/>
                <a:gd name="T12" fmla="*/ 13 w 19"/>
                <a:gd name="T13" fmla="*/ 11 h 25"/>
                <a:gd name="T14" fmla="*/ 13 w 19"/>
                <a:gd name="T15" fmla="*/ 11 h 25"/>
                <a:gd name="T16" fmla="*/ 17 w 19"/>
                <a:gd name="T17" fmla="*/ 13 h 25"/>
                <a:gd name="T18" fmla="*/ 19 w 19"/>
                <a:gd name="T19" fmla="*/ 17 h 25"/>
                <a:gd name="T20" fmla="*/ 16 w 19"/>
                <a:gd name="T21" fmla="*/ 23 h 25"/>
                <a:gd name="T22" fmla="*/ 9 w 19"/>
                <a:gd name="T23" fmla="*/ 25 h 25"/>
                <a:gd name="T24" fmla="*/ 0 w 19"/>
                <a:gd name="T25" fmla="*/ 25 h 25"/>
                <a:gd name="T26" fmla="*/ 5 w 19"/>
                <a:gd name="T27" fmla="*/ 4 h 25"/>
                <a:gd name="T28" fmla="*/ 5 w 19"/>
                <a:gd name="T29" fmla="*/ 10 h 25"/>
                <a:gd name="T30" fmla="*/ 8 w 19"/>
                <a:gd name="T31" fmla="*/ 10 h 25"/>
                <a:gd name="T32" fmla="*/ 11 w 19"/>
                <a:gd name="T33" fmla="*/ 9 h 25"/>
                <a:gd name="T34" fmla="*/ 12 w 19"/>
                <a:gd name="T35" fmla="*/ 7 h 25"/>
                <a:gd name="T36" fmla="*/ 7 w 19"/>
                <a:gd name="T37" fmla="*/ 4 h 25"/>
                <a:gd name="T38" fmla="*/ 5 w 19"/>
                <a:gd name="T39" fmla="*/ 4 h 25"/>
                <a:gd name="T40" fmla="*/ 5 w 19"/>
                <a:gd name="T41" fmla="*/ 14 h 25"/>
                <a:gd name="T42" fmla="*/ 5 w 19"/>
                <a:gd name="T43" fmla="*/ 21 h 25"/>
                <a:gd name="T44" fmla="*/ 8 w 19"/>
                <a:gd name="T45" fmla="*/ 21 h 25"/>
                <a:gd name="T46" fmla="*/ 11 w 19"/>
                <a:gd name="T47" fmla="*/ 20 h 25"/>
                <a:gd name="T48" fmla="*/ 13 w 19"/>
                <a:gd name="T49" fmla="*/ 17 h 25"/>
                <a:gd name="T50" fmla="*/ 11 w 19"/>
                <a:gd name="T51" fmla="*/ 15 h 25"/>
                <a:gd name="T52" fmla="*/ 8 w 19"/>
                <a:gd name="T53" fmla="*/ 14 h 25"/>
                <a:gd name="T54" fmla="*/ 5 w 19"/>
                <a:gd name="T5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5">
                  <a:moveTo>
                    <a:pt x="0" y="25"/>
                  </a:moveTo>
                  <a:cubicBezTo>
                    <a:pt x="0" y="0"/>
                    <a:pt x="0" y="0"/>
                    <a:pt x="0" y="0"/>
                  </a:cubicBezTo>
                  <a:cubicBezTo>
                    <a:pt x="9" y="0"/>
                    <a:pt x="9" y="0"/>
                    <a:pt x="9" y="0"/>
                  </a:cubicBezTo>
                  <a:cubicBezTo>
                    <a:pt x="12" y="0"/>
                    <a:pt x="14" y="0"/>
                    <a:pt x="15" y="1"/>
                  </a:cubicBezTo>
                  <a:cubicBezTo>
                    <a:pt x="17" y="2"/>
                    <a:pt x="18" y="4"/>
                    <a:pt x="18" y="6"/>
                  </a:cubicBezTo>
                  <a:cubicBezTo>
                    <a:pt x="18" y="7"/>
                    <a:pt x="17" y="8"/>
                    <a:pt x="16" y="9"/>
                  </a:cubicBezTo>
                  <a:cubicBezTo>
                    <a:pt x="15" y="10"/>
                    <a:pt x="14" y="11"/>
                    <a:pt x="13" y="11"/>
                  </a:cubicBezTo>
                  <a:cubicBezTo>
                    <a:pt x="13" y="11"/>
                    <a:pt x="13" y="11"/>
                    <a:pt x="13" y="11"/>
                  </a:cubicBezTo>
                  <a:cubicBezTo>
                    <a:pt x="14" y="12"/>
                    <a:pt x="16" y="12"/>
                    <a:pt x="17" y="13"/>
                  </a:cubicBezTo>
                  <a:cubicBezTo>
                    <a:pt x="18" y="14"/>
                    <a:pt x="19" y="16"/>
                    <a:pt x="19" y="17"/>
                  </a:cubicBezTo>
                  <a:cubicBezTo>
                    <a:pt x="19" y="20"/>
                    <a:pt x="18" y="21"/>
                    <a:pt x="16" y="23"/>
                  </a:cubicBezTo>
                  <a:cubicBezTo>
                    <a:pt x="14" y="24"/>
                    <a:pt x="12" y="25"/>
                    <a:pt x="9" y="25"/>
                  </a:cubicBezTo>
                  <a:lnTo>
                    <a:pt x="0" y="25"/>
                  </a:lnTo>
                  <a:close/>
                  <a:moveTo>
                    <a:pt x="5" y="4"/>
                  </a:moveTo>
                  <a:cubicBezTo>
                    <a:pt x="5" y="10"/>
                    <a:pt x="5" y="10"/>
                    <a:pt x="5" y="10"/>
                  </a:cubicBezTo>
                  <a:cubicBezTo>
                    <a:pt x="8" y="10"/>
                    <a:pt x="8" y="10"/>
                    <a:pt x="8" y="10"/>
                  </a:cubicBezTo>
                  <a:cubicBezTo>
                    <a:pt x="9" y="10"/>
                    <a:pt x="10" y="10"/>
                    <a:pt x="11" y="9"/>
                  </a:cubicBezTo>
                  <a:cubicBezTo>
                    <a:pt x="11" y="8"/>
                    <a:pt x="12" y="8"/>
                    <a:pt x="12" y="7"/>
                  </a:cubicBezTo>
                  <a:cubicBezTo>
                    <a:pt x="12" y="5"/>
                    <a:pt x="10" y="4"/>
                    <a:pt x="7" y="4"/>
                  </a:cubicBezTo>
                  <a:lnTo>
                    <a:pt x="5" y="4"/>
                  </a:lnTo>
                  <a:close/>
                  <a:moveTo>
                    <a:pt x="5" y="14"/>
                  </a:moveTo>
                  <a:cubicBezTo>
                    <a:pt x="5" y="21"/>
                    <a:pt x="5" y="21"/>
                    <a:pt x="5" y="21"/>
                  </a:cubicBezTo>
                  <a:cubicBezTo>
                    <a:pt x="8" y="21"/>
                    <a:pt x="8" y="21"/>
                    <a:pt x="8" y="21"/>
                  </a:cubicBezTo>
                  <a:cubicBezTo>
                    <a:pt x="10" y="21"/>
                    <a:pt x="11" y="20"/>
                    <a:pt x="11" y="20"/>
                  </a:cubicBezTo>
                  <a:cubicBezTo>
                    <a:pt x="12" y="19"/>
                    <a:pt x="13" y="18"/>
                    <a:pt x="13" y="17"/>
                  </a:cubicBezTo>
                  <a:cubicBezTo>
                    <a:pt x="13" y="16"/>
                    <a:pt x="12" y="15"/>
                    <a:pt x="11" y="15"/>
                  </a:cubicBezTo>
                  <a:cubicBezTo>
                    <a:pt x="11" y="14"/>
                    <a:pt x="10" y="14"/>
                    <a:pt x="8" y="14"/>
                  </a:cubicBezTo>
                  <a:lnTo>
                    <a:pt x="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6" name="Freeform 117"/>
            <p:cNvSpPr>
              <a:spLocks noEditPoints="1"/>
            </p:cNvSpPr>
            <p:nvPr/>
          </p:nvSpPr>
          <p:spPr bwMode="auto">
            <a:xfrm>
              <a:off x="4238347" y="5611797"/>
              <a:ext cx="68562" cy="81026"/>
            </a:xfrm>
            <a:custGeom>
              <a:avLst/>
              <a:gdLst>
                <a:gd name="T0" fmla="*/ 21 w 21"/>
                <a:gd name="T1" fmla="*/ 25 h 25"/>
                <a:gd name="T2" fmla="*/ 15 w 21"/>
                <a:gd name="T3" fmla="*/ 25 h 25"/>
                <a:gd name="T4" fmla="*/ 11 w 21"/>
                <a:gd name="T5" fmla="*/ 18 h 25"/>
                <a:gd name="T6" fmla="*/ 10 w 21"/>
                <a:gd name="T7" fmla="*/ 17 h 25"/>
                <a:gd name="T8" fmla="*/ 9 w 21"/>
                <a:gd name="T9" fmla="*/ 16 h 25"/>
                <a:gd name="T10" fmla="*/ 8 w 21"/>
                <a:gd name="T11" fmla="*/ 15 h 25"/>
                <a:gd name="T12" fmla="*/ 7 w 21"/>
                <a:gd name="T13" fmla="*/ 15 h 25"/>
                <a:gd name="T14" fmla="*/ 6 w 21"/>
                <a:gd name="T15" fmla="*/ 15 h 25"/>
                <a:gd name="T16" fmla="*/ 6 w 21"/>
                <a:gd name="T17" fmla="*/ 25 h 25"/>
                <a:gd name="T18" fmla="*/ 0 w 21"/>
                <a:gd name="T19" fmla="*/ 25 h 25"/>
                <a:gd name="T20" fmla="*/ 0 w 21"/>
                <a:gd name="T21" fmla="*/ 0 h 25"/>
                <a:gd name="T22" fmla="*/ 9 w 21"/>
                <a:gd name="T23" fmla="*/ 0 h 25"/>
                <a:gd name="T24" fmla="*/ 18 w 21"/>
                <a:gd name="T25" fmla="*/ 7 h 25"/>
                <a:gd name="T26" fmla="*/ 18 w 21"/>
                <a:gd name="T27" fmla="*/ 9 h 25"/>
                <a:gd name="T28" fmla="*/ 17 w 21"/>
                <a:gd name="T29" fmla="*/ 11 h 25"/>
                <a:gd name="T30" fmla="*/ 15 w 21"/>
                <a:gd name="T31" fmla="*/ 12 h 25"/>
                <a:gd name="T32" fmla="*/ 13 w 21"/>
                <a:gd name="T33" fmla="*/ 14 h 25"/>
                <a:gd name="T34" fmla="*/ 13 w 21"/>
                <a:gd name="T35" fmla="*/ 14 h 25"/>
                <a:gd name="T36" fmla="*/ 14 w 21"/>
                <a:gd name="T37" fmla="*/ 14 h 25"/>
                <a:gd name="T38" fmla="*/ 15 w 21"/>
                <a:gd name="T39" fmla="*/ 15 h 25"/>
                <a:gd name="T40" fmla="*/ 16 w 21"/>
                <a:gd name="T41" fmla="*/ 16 h 25"/>
                <a:gd name="T42" fmla="*/ 17 w 21"/>
                <a:gd name="T43" fmla="*/ 17 h 25"/>
                <a:gd name="T44" fmla="*/ 21 w 21"/>
                <a:gd name="T45" fmla="*/ 25 h 25"/>
                <a:gd name="T46" fmla="*/ 6 w 21"/>
                <a:gd name="T47" fmla="*/ 4 h 25"/>
                <a:gd name="T48" fmla="*/ 6 w 21"/>
                <a:gd name="T49" fmla="*/ 11 h 25"/>
                <a:gd name="T50" fmla="*/ 8 w 21"/>
                <a:gd name="T51" fmla="*/ 11 h 25"/>
                <a:gd name="T52" fmla="*/ 11 w 21"/>
                <a:gd name="T53" fmla="*/ 10 h 25"/>
                <a:gd name="T54" fmla="*/ 12 w 21"/>
                <a:gd name="T55" fmla="*/ 7 h 25"/>
                <a:gd name="T56" fmla="*/ 8 w 21"/>
                <a:gd name="T57" fmla="*/ 4 h 25"/>
                <a:gd name="T58" fmla="*/ 6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5" y="25"/>
                    <a:pt x="15" y="25"/>
                    <a:pt x="15" y="25"/>
                  </a:cubicBezTo>
                  <a:cubicBezTo>
                    <a:pt x="11" y="18"/>
                    <a:pt x="11" y="18"/>
                    <a:pt x="11" y="18"/>
                  </a:cubicBezTo>
                  <a:cubicBezTo>
                    <a:pt x="11" y="18"/>
                    <a:pt x="10" y="17"/>
                    <a:pt x="10" y="17"/>
                  </a:cubicBezTo>
                  <a:cubicBezTo>
                    <a:pt x="10" y="17"/>
                    <a:pt x="10" y="16"/>
                    <a:pt x="9" y="16"/>
                  </a:cubicBezTo>
                  <a:cubicBezTo>
                    <a:pt x="9" y="16"/>
                    <a:pt x="9" y="16"/>
                    <a:pt x="8" y="15"/>
                  </a:cubicBezTo>
                  <a:cubicBezTo>
                    <a:pt x="8" y="15"/>
                    <a:pt x="8" y="15"/>
                    <a:pt x="7" y="15"/>
                  </a:cubicBezTo>
                  <a:cubicBezTo>
                    <a:pt x="6" y="15"/>
                    <a:pt x="6" y="15"/>
                    <a:pt x="6" y="15"/>
                  </a:cubicBezTo>
                  <a:cubicBezTo>
                    <a:pt x="6" y="25"/>
                    <a:pt x="6" y="25"/>
                    <a:pt x="6" y="25"/>
                  </a:cubicBezTo>
                  <a:cubicBezTo>
                    <a:pt x="0" y="25"/>
                    <a:pt x="0" y="25"/>
                    <a:pt x="0" y="25"/>
                  </a:cubicBezTo>
                  <a:cubicBezTo>
                    <a:pt x="0" y="0"/>
                    <a:pt x="0" y="0"/>
                    <a:pt x="0" y="0"/>
                  </a:cubicBezTo>
                  <a:cubicBezTo>
                    <a:pt x="9" y="0"/>
                    <a:pt x="9" y="0"/>
                    <a:pt x="9" y="0"/>
                  </a:cubicBezTo>
                  <a:cubicBezTo>
                    <a:pt x="15" y="0"/>
                    <a:pt x="18" y="2"/>
                    <a:pt x="18" y="7"/>
                  </a:cubicBezTo>
                  <a:cubicBezTo>
                    <a:pt x="18" y="7"/>
                    <a:pt x="18" y="8"/>
                    <a:pt x="18" y="9"/>
                  </a:cubicBezTo>
                  <a:cubicBezTo>
                    <a:pt x="18" y="10"/>
                    <a:pt x="17" y="10"/>
                    <a:pt x="17" y="11"/>
                  </a:cubicBezTo>
                  <a:cubicBezTo>
                    <a:pt x="16" y="12"/>
                    <a:pt x="16" y="12"/>
                    <a:pt x="15" y="12"/>
                  </a:cubicBezTo>
                  <a:cubicBezTo>
                    <a:pt x="14" y="13"/>
                    <a:pt x="14" y="13"/>
                    <a:pt x="13" y="14"/>
                  </a:cubicBezTo>
                  <a:cubicBezTo>
                    <a:pt x="13" y="14"/>
                    <a:pt x="13" y="14"/>
                    <a:pt x="13" y="14"/>
                  </a:cubicBezTo>
                  <a:cubicBezTo>
                    <a:pt x="13" y="14"/>
                    <a:pt x="14" y="14"/>
                    <a:pt x="14" y="14"/>
                  </a:cubicBezTo>
                  <a:cubicBezTo>
                    <a:pt x="14" y="14"/>
                    <a:pt x="15" y="15"/>
                    <a:pt x="15" y="15"/>
                  </a:cubicBezTo>
                  <a:cubicBezTo>
                    <a:pt x="15" y="15"/>
                    <a:pt x="16" y="16"/>
                    <a:pt x="16" y="16"/>
                  </a:cubicBezTo>
                  <a:cubicBezTo>
                    <a:pt x="16" y="17"/>
                    <a:pt x="16" y="17"/>
                    <a:pt x="17" y="17"/>
                  </a:cubicBezTo>
                  <a:lnTo>
                    <a:pt x="21" y="25"/>
                  </a:lnTo>
                  <a:close/>
                  <a:moveTo>
                    <a:pt x="6" y="4"/>
                  </a:moveTo>
                  <a:cubicBezTo>
                    <a:pt x="6" y="11"/>
                    <a:pt x="6" y="11"/>
                    <a:pt x="6" y="11"/>
                  </a:cubicBezTo>
                  <a:cubicBezTo>
                    <a:pt x="8" y="11"/>
                    <a:pt x="8" y="11"/>
                    <a:pt x="8" y="11"/>
                  </a:cubicBezTo>
                  <a:cubicBezTo>
                    <a:pt x="10" y="11"/>
                    <a:pt x="11" y="11"/>
                    <a:pt x="11" y="10"/>
                  </a:cubicBezTo>
                  <a:cubicBezTo>
                    <a:pt x="12" y="9"/>
                    <a:pt x="12" y="8"/>
                    <a:pt x="12" y="7"/>
                  </a:cubicBezTo>
                  <a:cubicBezTo>
                    <a:pt x="12" y="5"/>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7" name="Freeform 118"/>
            <p:cNvSpPr>
              <a:spLocks noEditPoints="1"/>
            </p:cNvSpPr>
            <p:nvPr/>
          </p:nvSpPr>
          <p:spPr bwMode="auto">
            <a:xfrm>
              <a:off x="4310025" y="5611797"/>
              <a:ext cx="77911" cy="81026"/>
            </a:xfrm>
            <a:custGeom>
              <a:avLst/>
              <a:gdLst>
                <a:gd name="T0" fmla="*/ 24 w 24"/>
                <a:gd name="T1" fmla="*/ 25 h 25"/>
                <a:gd name="T2" fmla="*/ 18 w 24"/>
                <a:gd name="T3" fmla="*/ 25 h 25"/>
                <a:gd name="T4" fmla="*/ 16 w 24"/>
                <a:gd name="T5" fmla="*/ 19 h 25"/>
                <a:gd name="T6" fmla="*/ 8 w 24"/>
                <a:gd name="T7" fmla="*/ 19 h 25"/>
                <a:gd name="T8" fmla="*/ 6 w 24"/>
                <a:gd name="T9" fmla="*/ 25 h 25"/>
                <a:gd name="T10" fmla="*/ 0 w 24"/>
                <a:gd name="T11" fmla="*/ 25 h 25"/>
                <a:gd name="T12" fmla="*/ 9 w 24"/>
                <a:gd name="T13" fmla="*/ 0 h 25"/>
                <a:gd name="T14" fmla="*/ 15 w 24"/>
                <a:gd name="T15" fmla="*/ 0 h 25"/>
                <a:gd name="T16" fmla="*/ 24 w 24"/>
                <a:gd name="T17" fmla="*/ 25 h 25"/>
                <a:gd name="T18" fmla="*/ 15 w 24"/>
                <a:gd name="T19" fmla="*/ 15 h 25"/>
                <a:gd name="T20" fmla="*/ 12 w 24"/>
                <a:gd name="T21" fmla="*/ 6 h 25"/>
                <a:gd name="T22" fmla="*/ 12 w 24"/>
                <a:gd name="T23" fmla="*/ 4 h 25"/>
                <a:gd name="T24" fmla="*/ 12 w 24"/>
                <a:gd name="T25" fmla="*/ 4 h 25"/>
                <a:gd name="T26" fmla="*/ 11 w 24"/>
                <a:gd name="T27" fmla="*/ 6 h 25"/>
                <a:gd name="T28" fmla="*/ 9 w 24"/>
                <a:gd name="T29" fmla="*/ 15 h 25"/>
                <a:gd name="T30" fmla="*/ 15 w 24"/>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5">
                  <a:moveTo>
                    <a:pt x="24" y="25"/>
                  </a:moveTo>
                  <a:cubicBezTo>
                    <a:pt x="18" y="25"/>
                    <a:pt x="18" y="25"/>
                    <a:pt x="18" y="25"/>
                  </a:cubicBezTo>
                  <a:cubicBezTo>
                    <a:pt x="16" y="19"/>
                    <a:pt x="16" y="19"/>
                    <a:pt x="16" y="19"/>
                  </a:cubicBezTo>
                  <a:cubicBezTo>
                    <a:pt x="8" y="19"/>
                    <a:pt x="8" y="19"/>
                    <a:pt x="8" y="19"/>
                  </a:cubicBezTo>
                  <a:cubicBezTo>
                    <a:pt x="6" y="25"/>
                    <a:pt x="6" y="25"/>
                    <a:pt x="6" y="25"/>
                  </a:cubicBezTo>
                  <a:cubicBezTo>
                    <a:pt x="0" y="25"/>
                    <a:pt x="0" y="25"/>
                    <a:pt x="0" y="25"/>
                  </a:cubicBezTo>
                  <a:cubicBezTo>
                    <a:pt x="9" y="0"/>
                    <a:pt x="9" y="0"/>
                    <a:pt x="9" y="0"/>
                  </a:cubicBezTo>
                  <a:cubicBezTo>
                    <a:pt x="15" y="0"/>
                    <a:pt x="15" y="0"/>
                    <a:pt x="15" y="0"/>
                  </a:cubicBezTo>
                  <a:lnTo>
                    <a:pt x="24" y="25"/>
                  </a:lnTo>
                  <a:close/>
                  <a:moveTo>
                    <a:pt x="15" y="15"/>
                  </a:moveTo>
                  <a:cubicBezTo>
                    <a:pt x="12" y="6"/>
                    <a:pt x="12" y="6"/>
                    <a:pt x="12" y="6"/>
                  </a:cubicBezTo>
                  <a:cubicBezTo>
                    <a:pt x="12" y="6"/>
                    <a:pt x="12" y="5"/>
                    <a:pt x="12" y="4"/>
                  </a:cubicBezTo>
                  <a:cubicBezTo>
                    <a:pt x="12" y="4"/>
                    <a:pt x="12" y="4"/>
                    <a:pt x="12" y="4"/>
                  </a:cubicBezTo>
                  <a:cubicBezTo>
                    <a:pt x="12" y="5"/>
                    <a:pt x="12" y="6"/>
                    <a:pt x="11" y="6"/>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8" name="Freeform 119"/>
            <p:cNvSpPr>
              <a:spLocks/>
            </p:cNvSpPr>
            <p:nvPr/>
          </p:nvSpPr>
          <p:spPr bwMode="auto">
            <a:xfrm>
              <a:off x="4395727" y="5611797"/>
              <a:ext cx="68562" cy="81026"/>
            </a:xfrm>
            <a:custGeom>
              <a:avLst/>
              <a:gdLst>
                <a:gd name="T0" fmla="*/ 44 w 44"/>
                <a:gd name="T1" fmla="*/ 52 h 52"/>
                <a:gd name="T2" fmla="*/ 0 w 44"/>
                <a:gd name="T3" fmla="*/ 52 h 52"/>
                <a:gd name="T4" fmla="*/ 0 w 44"/>
                <a:gd name="T5" fmla="*/ 46 h 52"/>
                <a:gd name="T6" fmla="*/ 27 w 44"/>
                <a:gd name="T7" fmla="*/ 8 h 52"/>
                <a:gd name="T8" fmla="*/ 2 w 44"/>
                <a:gd name="T9" fmla="*/ 8 h 52"/>
                <a:gd name="T10" fmla="*/ 2 w 44"/>
                <a:gd name="T11" fmla="*/ 0 h 52"/>
                <a:gd name="T12" fmla="*/ 44 w 44"/>
                <a:gd name="T13" fmla="*/ 0 h 52"/>
                <a:gd name="T14" fmla="*/ 44 w 44"/>
                <a:gd name="T15" fmla="*/ 6 h 52"/>
                <a:gd name="T16" fmla="*/ 16 w 44"/>
                <a:gd name="T17" fmla="*/ 42 h 52"/>
                <a:gd name="T18" fmla="*/ 44 w 44"/>
                <a:gd name="T19" fmla="*/ 42 h 52"/>
                <a:gd name="T20" fmla="*/ 44 w 44"/>
                <a:gd name="T21"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2">
                  <a:moveTo>
                    <a:pt x="44" y="52"/>
                  </a:moveTo>
                  <a:lnTo>
                    <a:pt x="0" y="52"/>
                  </a:lnTo>
                  <a:lnTo>
                    <a:pt x="0" y="46"/>
                  </a:lnTo>
                  <a:lnTo>
                    <a:pt x="27" y="8"/>
                  </a:lnTo>
                  <a:lnTo>
                    <a:pt x="2" y="8"/>
                  </a:lnTo>
                  <a:lnTo>
                    <a:pt x="2" y="0"/>
                  </a:lnTo>
                  <a:lnTo>
                    <a:pt x="44" y="0"/>
                  </a:lnTo>
                  <a:lnTo>
                    <a:pt x="44" y="6"/>
                  </a:lnTo>
                  <a:lnTo>
                    <a:pt x="16" y="42"/>
                  </a:lnTo>
                  <a:lnTo>
                    <a:pt x="44" y="42"/>
                  </a:lnTo>
                  <a:lnTo>
                    <a:pt x="44"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89" name="Rectangle 120"/>
            <p:cNvSpPr>
              <a:spLocks noChangeArrowheads="1"/>
            </p:cNvSpPr>
            <p:nvPr/>
          </p:nvSpPr>
          <p:spPr bwMode="auto">
            <a:xfrm>
              <a:off x="4476755" y="5611797"/>
              <a:ext cx="20257" cy="810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0" name="Freeform 121"/>
            <p:cNvSpPr>
              <a:spLocks/>
            </p:cNvSpPr>
            <p:nvPr/>
          </p:nvSpPr>
          <p:spPr bwMode="auto">
            <a:xfrm>
              <a:off x="4515710" y="5611797"/>
              <a:ext cx="49863" cy="81026"/>
            </a:xfrm>
            <a:custGeom>
              <a:avLst/>
              <a:gdLst>
                <a:gd name="T0" fmla="*/ 32 w 32"/>
                <a:gd name="T1" fmla="*/ 52 h 52"/>
                <a:gd name="T2" fmla="*/ 0 w 32"/>
                <a:gd name="T3" fmla="*/ 52 h 52"/>
                <a:gd name="T4" fmla="*/ 0 w 32"/>
                <a:gd name="T5" fmla="*/ 0 h 52"/>
                <a:gd name="T6" fmla="*/ 13 w 32"/>
                <a:gd name="T7" fmla="*/ 0 h 52"/>
                <a:gd name="T8" fmla="*/ 13 w 32"/>
                <a:gd name="T9" fmla="*/ 42 h 52"/>
                <a:gd name="T10" fmla="*/ 32 w 32"/>
                <a:gd name="T11" fmla="*/ 42 h 52"/>
                <a:gd name="T12" fmla="*/ 32 w 32"/>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2" h="52">
                  <a:moveTo>
                    <a:pt x="32" y="52"/>
                  </a:moveTo>
                  <a:lnTo>
                    <a:pt x="0" y="52"/>
                  </a:lnTo>
                  <a:lnTo>
                    <a:pt x="0" y="0"/>
                  </a:lnTo>
                  <a:lnTo>
                    <a:pt x="13" y="0"/>
                  </a:lnTo>
                  <a:lnTo>
                    <a:pt x="13" y="42"/>
                  </a:lnTo>
                  <a:lnTo>
                    <a:pt x="32" y="42"/>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1" name="Freeform 122"/>
            <p:cNvSpPr>
              <a:spLocks/>
            </p:cNvSpPr>
            <p:nvPr/>
          </p:nvSpPr>
          <p:spPr bwMode="auto">
            <a:xfrm>
              <a:off x="4607645" y="5608681"/>
              <a:ext cx="54538" cy="84143"/>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3 w 17"/>
                <a:gd name="T37" fmla="*/ 0 h 26"/>
                <a:gd name="T38" fmla="*/ 16 w 17"/>
                <a:gd name="T39" fmla="*/ 1 h 26"/>
                <a:gd name="T40" fmla="*/ 16 w 17"/>
                <a:gd name="T41" fmla="*/ 6 h 26"/>
                <a:gd name="T42" fmla="*/ 15 w 17"/>
                <a:gd name="T43" fmla="*/ 6 h 26"/>
                <a:gd name="T44" fmla="*/ 13 w 17"/>
                <a:gd name="T45" fmla="*/ 5 h 26"/>
                <a:gd name="T46" fmla="*/ 12 w 17"/>
                <a:gd name="T47" fmla="*/ 5 h 26"/>
                <a:gd name="T48" fmla="*/ 10 w 17"/>
                <a:gd name="T49" fmla="*/ 5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2 h 26"/>
                <a:gd name="T68" fmla="*/ 16 w 17"/>
                <a:gd name="T69" fmla="*/ 14 h 26"/>
                <a:gd name="T70" fmla="*/ 17 w 17"/>
                <a:gd name="T71" fmla="*/ 16 h 26"/>
                <a:gd name="T72" fmla="*/ 17 w 17"/>
                <a:gd name="T73" fmla="*/ 19 h 26"/>
                <a:gd name="T74" fmla="*/ 17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5" y="22"/>
                    <a:pt x="6" y="22"/>
                    <a:pt x="7" y="22"/>
                  </a:cubicBezTo>
                  <a:cubicBezTo>
                    <a:pt x="8" y="22"/>
                    <a:pt x="8" y="22"/>
                    <a:pt x="9" y="22"/>
                  </a:cubicBezTo>
                  <a:cubicBezTo>
                    <a:pt x="9" y="22"/>
                    <a:pt x="10" y="21"/>
                    <a:pt x="10" y="21"/>
                  </a:cubicBezTo>
                  <a:cubicBezTo>
                    <a:pt x="11" y="21"/>
                    <a:pt x="11" y="21"/>
                    <a:pt x="11" y="20"/>
                  </a:cubicBezTo>
                  <a:cubicBezTo>
                    <a:pt x="11" y="20"/>
                    <a:pt x="11" y="20"/>
                    <a:pt x="11" y="19"/>
                  </a:cubicBezTo>
                  <a:cubicBezTo>
                    <a:pt x="11" y="19"/>
                    <a:pt x="11" y="18"/>
                    <a:pt x="11" y="18"/>
                  </a:cubicBezTo>
                  <a:cubicBezTo>
                    <a:pt x="11" y="18"/>
                    <a:pt x="10" y="17"/>
                    <a:pt x="10" y="17"/>
                  </a:cubicBezTo>
                  <a:cubicBezTo>
                    <a:pt x="9" y="17"/>
                    <a:pt x="9" y="16"/>
                    <a:pt x="8" y="16"/>
                  </a:cubicBezTo>
                  <a:cubicBezTo>
                    <a:pt x="7" y="16"/>
                    <a:pt x="7" y="15"/>
                    <a:pt x="6" y="15"/>
                  </a:cubicBezTo>
                  <a:cubicBezTo>
                    <a:pt x="4" y="14"/>
                    <a:pt x="2" y="13"/>
                    <a:pt x="1" y="12"/>
                  </a:cubicBezTo>
                  <a:cubicBezTo>
                    <a:pt x="1" y="11"/>
                    <a:pt x="0" y="9"/>
                    <a:pt x="0" y="8"/>
                  </a:cubicBezTo>
                  <a:cubicBezTo>
                    <a:pt x="0" y="6"/>
                    <a:pt x="0" y="5"/>
                    <a:pt x="1" y="4"/>
                  </a:cubicBezTo>
                  <a:cubicBezTo>
                    <a:pt x="1" y="3"/>
                    <a:pt x="2" y="3"/>
                    <a:pt x="3" y="2"/>
                  </a:cubicBezTo>
                  <a:cubicBezTo>
                    <a:pt x="4" y="1"/>
                    <a:pt x="5" y="1"/>
                    <a:pt x="6" y="1"/>
                  </a:cubicBezTo>
                  <a:cubicBezTo>
                    <a:pt x="7" y="0"/>
                    <a:pt x="9" y="0"/>
                    <a:pt x="10" y="0"/>
                  </a:cubicBezTo>
                  <a:cubicBezTo>
                    <a:pt x="11" y="0"/>
                    <a:pt x="12" y="0"/>
                    <a:pt x="13" y="0"/>
                  </a:cubicBezTo>
                  <a:cubicBezTo>
                    <a:pt x="14" y="1"/>
                    <a:pt x="15" y="1"/>
                    <a:pt x="16" y="1"/>
                  </a:cubicBezTo>
                  <a:cubicBezTo>
                    <a:pt x="16" y="6"/>
                    <a:pt x="16" y="6"/>
                    <a:pt x="16" y="6"/>
                  </a:cubicBezTo>
                  <a:cubicBezTo>
                    <a:pt x="16" y="6"/>
                    <a:pt x="15" y="6"/>
                    <a:pt x="15" y="6"/>
                  </a:cubicBezTo>
                  <a:cubicBezTo>
                    <a:pt x="14" y="5"/>
                    <a:pt x="14" y="5"/>
                    <a:pt x="13" y="5"/>
                  </a:cubicBezTo>
                  <a:cubicBezTo>
                    <a:pt x="13" y="5"/>
                    <a:pt x="12" y="5"/>
                    <a:pt x="12" y="5"/>
                  </a:cubicBezTo>
                  <a:cubicBezTo>
                    <a:pt x="11" y="5"/>
                    <a:pt x="11" y="5"/>
                    <a:pt x="10" y="5"/>
                  </a:cubicBezTo>
                  <a:cubicBezTo>
                    <a:pt x="10" y="5"/>
                    <a:pt x="9" y="5"/>
                    <a:pt x="8" y="5"/>
                  </a:cubicBezTo>
                  <a:cubicBezTo>
                    <a:pt x="8" y="5"/>
                    <a:pt x="8" y="5"/>
                    <a:pt x="7" y="5"/>
                  </a:cubicBezTo>
                  <a:cubicBezTo>
                    <a:pt x="7" y="6"/>
                    <a:pt x="7" y="6"/>
                    <a:pt x="6" y="6"/>
                  </a:cubicBezTo>
                  <a:cubicBezTo>
                    <a:pt x="6" y="7"/>
                    <a:pt x="6" y="7"/>
                    <a:pt x="6" y="7"/>
                  </a:cubicBezTo>
                  <a:cubicBezTo>
                    <a:pt x="6" y="8"/>
                    <a:pt x="6" y="8"/>
                    <a:pt x="6" y="8"/>
                  </a:cubicBezTo>
                  <a:cubicBezTo>
                    <a:pt x="7" y="9"/>
                    <a:pt x="7" y="9"/>
                    <a:pt x="7" y="9"/>
                  </a:cubicBezTo>
                  <a:cubicBezTo>
                    <a:pt x="8" y="10"/>
                    <a:pt x="8" y="10"/>
                    <a:pt x="9" y="10"/>
                  </a:cubicBezTo>
                  <a:cubicBezTo>
                    <a:pt x="9" y="10"/>
                    <a:pt x="10" y="11"/>
                    <a:pt x="11" y="11"/>
                  </a:cubicBezTo>
                  <a:cubicBezTo>
                    <a:pt x="12" y="12"/>
                    <a:pt x="13" y="12"/>
                    <a:pt x="13" y="12"/>
                  </a:cubicBezTo>
                  <a:cubicBezTo>
                    <a:pt x="14" y="13"/>
                    <a:pt x="15" y="13"/>
                    <a:pt x="16" y="14"/>
                  </a:cubicBezTo>
                  <a:cubicBezTo>
                    <a:pt x="16" y="15"/>
                    <a:pt x="17" y="15"/>
                    <a:pt x="17" y="16"/>
                  </a:cubicBezTo>
                  <a:cubicBezTo>
                    <a:pt x="17" y="17"/>
                    <a:pt x="17" y="18"/>
                    <a:pt x="17" y="19"/>
                  </a:cubicBezTo>
                  <a:cubicBezTo>
                    <a:pt x="17" y="20"/>
                    <a:pt x="17" y="21"/>
                    <a:pt x="17" y="22"/>
                  </a:cubicBezTo>
                  <a:cubicBezTo>
                    <a:pt x="16" y="23"/>
                    <a:pt x="15" y="24"/>
                    <a:pt x="14" y="25"/>
                  </a:cubicBezTo>
                  <a:cubicBezTo>
                    <a:pt x="13" y="25"/>
                    <a:pt x="12" y="26"/>
                    <a:pt x="11" y="26"/>
                  </a:cubicBezTo>
                  <a:cubicBezTo>
                    <a:pt x="10" y="26"/>
                    <a:pt x="9" y="26"/>
                    <a:pt x="7" y="26"/>
                  </a:cubicBezTo>
                  <a:cubicBezTo>
                    <a:pt x="6" y="26"/>
                    <a:pt x="5"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2" name="Freeform 123"/>
            <p:cNvSpPr>
              <a:spLocks noEditPoints="1"/>
            </p:cNvSpPr>
            <p:nvPr/>
          </p:nvSpPr>
          <p:spPr bwMode="auto">
            <a:xfrm>
              <a:off x="4673091" y="5608681"/>
              <a:ext cx="81027" cy="84143"/>
            </a:xfrm>
            <a:custGeom>
              <a:avLst/>
              <a:gdLst>
                <a:gd name="T0" fmla="*/ 13 w 25"/>
                <a:gd name="T1" fmla="*/ 26 h 26"/>
                <a:gd name="T2" fmla="*/ 4 w 25"/>
                <a:gd name="T3" fmla="*/ 23 h 26"/>
                <a:gd name="T4" fmla="*/ 0 w 25"/>
                <a:gd name="T5" fmla="*/ 14 h 26"/>
                <a:gd name="T6" fmla="*/ 4 w 25"/>
                <a:gd name="T7" fmla="*/ 4 h 26"/>
                <a:gd name="T8" fmla="*/ 13 w 25"/>
                <a:gd name="T9" fmla="*/ 0 h 26"/>
                <a:gd name="T10" fmla="*/ 22 w 25"/>
                <a:gd name="T11" fmla="*/ 4 h 26"/>
                <a:gd name="T12" fmla="*/ 25 w 25"/>
                <a:gd name="T13" fmla="*/ 13 h 26"/>
                <a:gd name="T14" fmla="*/ 22 w 25"/>
                <a:gd name="T15" fmla="*/ 23 h 26"/>
                <a:gd name="T16" fmla="*/ 13 w 25"/>
                <a:gd name="T17" fmla="*/ 26 h 26"/>
                <a:gd name="T18" fmla="*/ 13 w 25"/>
                <a:gd name="T19" fmla="*/ 5 h 26"/>
                <a:gd name="T20" fmla="*/ 8 w 25"/>
                <a:gd name="T21" fmla="*/ 7 h 26"/>
                <a:gd name="T22" fmla="*/ 6 w 25"/>
                <a:gd name="T23" fmla="*/ 13 h 26"/>
                <a:gd name="T24" fmla="*/ 8 w 25"/>
                <a:gd name="T25" fmla="*/ 19 h 26"/>
                <a:gd name="T26" fmla="*/ 13 w 25"/>
                <a:gd name="T27" fmla="*/ 21 h 26"/>
                <a:gd name="T28" fmla="*/ 17 w 25"/>
                <a:gd name="T29" fmla="*/ 19 h 26"/>
                <a:gd name="T30" fmla="*/ 19 w 25"/>
                <a:gd name="T31" fmla="*/ 13 h 26"/>
                <a:gd name="T32" fmla="*/ 17 w 25"/>
                <a:gd name="T33" fmla="*/ 7 h 26"/>
                <a:gd name="T34" fmla="*/ 13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3" y="26"/>
                  </a:moveTo>
                  <a:cubicBezTo>
                    <a:pt x="9" y="26"/>
                    <a:pt x="6" y="25"/>
                    <a:pt x="4" y="23"/>
                  </a:cubicBezTo>
                  <a:cubicBezTo>
                    <a:pt x="2" y="20"/>
                    <a:pt x="0" y="17"/>
                    <a:pt x="0" y="14"/>
                  </a:cubicBezTo>
                  <a:cubicBezTo>
                    <a:pt x="0" y="10"/>
                    <a:pt x="2" y="6"/>
                    <a:pt x="4" y="4"/>
                  </a:cubicBezTo>
                  <a:cubicBezTo>
                    <a:pt x="6" y="1"/>
                    <a:pt x="9" y="0"/>
                    <a:pt x="13" y="0"/>
                  </a:cubicBezTo>
                  <a:cubicBezTo>
                    <a:pt x="17" y="0"/>
                    <a:pt x="20" y="1"/>
                    <a:pt x="22" y="4"/>
                  </a:cubicBezTo>
                  <a:cubicBezTo>
                    <a:pt x="24" y="6"/>
                    <a:pt x="25" y="9"/>
                    <a:pt x="25" y="13"/>
                  </a:cubicBezTo>
                  <a:cubicBezTo>
                    <a:pt x="25" y="17"/>
                    <a:pt x="24" y="20"/>
                    <a:pt x="22" y="23"/>
                  </a:cubicBezTo>
                  <a:cubicBezTo>
                    <a:pt x="19" y="25"/>
                    <a:pt x="16" y="26"/>
                    <a:pt x="13" y="26"/>
                  </a:cubicBezTo>
                  <a:close/>
                  <a:moveTo>
                    <a:pt x="13" y="5"/>
                  </a:moveTo>
                  <a:cubicBezTo>
                    <a:pt x="11" y="5"/>
                    <a:pt x="9" y="6"/>
                    <a:pt x="8" y="7"/>
                  </a:cubicBezTo>
                  <a:cubicBezTo>
                    <a:pt x="7" y="9"/>
                    <a:pt x="6" y="11"/>
                    <a:pt x="6" y="13"/>
                  </a:cubicBezTo>
                  <a:cubicBezTo>
                    <a:pt x="6" y="16"/>
                    <a:pt x="7" y="18"/>
                    <a:pt x="8" y="19"/>
                  </a:cubicBezTo>
                  <a:cubicBezTo>
                    <a:pt x="9" y="21"/>
                    <a:pt x="11" y="21"/>
                    <a:pt x="13" y="21"/>
                  </a:cubicBezTo>
                  <a:cubicBezTo>
                    <a:pt x="15" y="21"/>
                    <a:pt x="16" y="21"/>
                    <a:pt x="17" y="19"/>
                  </a:cubicBezTo>
                  <a:cubicBezTo>
                    <a:pt x="19" y="18"/>
                    <a:pt x="19" y="16"/>
                    <a:pt x="19" y="13"/>
                  </a:cubicBezTo>
                  <a:cubicBezTo>
                    <a:pt x="19" y="11"/>
                    <a:pt x="19" y="9"/>
                    <a:pt x="17" y="7"/>
                  </a:cubicBezTo>
                  <a:cubicBezTo>
                    <a:pt x="16" y="6"/>
                    <a:pt x="15"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3" name="Freeform 124"/>
            <p:cNvSpPr>
              <a:spLocks/>
            </p:cNvSpPr>
            <p:nvPr/>
          </p:nvSpPr>
          <p:spPr bwMode="auto">
            <a:xfrm>
              <a:off x="4771258" y="5611797"/>
              <a:ext cx="63887" cy="81026"/>
            </a:xfrm>
            <a:custGeom>
              <a:avLst/>
              <a:gdLst>
                <a:gd name="T0" fmla="*/ 20 w 20"/>
                <a:gd name="T1" fmla="*/ 14 h 25"/>
                <a:gd name="T2" fmla="*/ 10 w 20"/>
                <a:gd name="T3" fmla="*/ 25 h 25"/>
                <a:gd name="T4" fmla="*/ 0 w 20"/>
                <a:gd name="T5" fmla="*/ 14 h 25"/>
                <a:gd name="T6" fmla="*/ 0 w 20"/>
                <a:gd name="T7" fmla="*/ 0 h 25"/>
                <a:gd name="T8" fmla="*/ 5 w 20"/>
                <a:gd name="T9" fmla="*/ 0 h 25"/>
                <a:gd name="T10" fmla="*/ 5 w 20"/>
                <a:gd name="T11" fmla="*/ 14 h 25"/>
                <a:gd name="T12" fmla="*/ 10 w 20"/>
                <a:gd name="T13" fmla="*/ 20 h 25"/>
                <a:gd name="T14" fmla="*/ 15 w 20"/>
                <a:gd name="T15" fmla="*/ 14 h 25"/>
                <a:gd name="T16" fmla="*/ 15 w 20"/>
                <a:gd name="T17" fmla="*/ 0 h 25"/>
                <a:gd name="T18" fmla="*/ 20 w 20"/>
                <a:gd name="T19" fmla="*/ 0 h 25"/>
                <a:gd name="T20" fmla="*/ 20 w 20"/>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14"/>
                  </a:moveTo>
                  <a:cubicBezTo>
                    <a:pt x="20" y="22"/>
                    <a:pt x="17" y="25"/>
                    <a:pt x="10" y="25"/>
                  </a:cubicBezTo>
                  <a:cubicBezTo>
                    <a:pt x="3" y="25"/>
                    <a:pt x="0" y="22"/>
                    <a:pt x="0" y="14"/>
                  </a:cubicBezTo>
                  <a:cubicBezTo>
                    <a:pt x="0" y="0"/>
                    <a:pt x="0" y="0"/>
                    <a:pt x="0" y="0"/>
                  </a:cubicBezTo>
                  <a:cubicBezTo>
                    <a:pt x="5" y="0"/>
                    <a:pt x="5" y="0"/>
                    <a:pt x="5" y="0"/>
                  </a:cubicBezTo>
                  <a:cubicBezTo>
                    <a:pt x="5" y="14"/>
                    <a:pt x="5" y="14"/>
                    <a:pt x="5" y="14"/>
                  </a:cubicBezTo>
                  <a:cubicBezTo>
                    <a:pt x="5" y="18"/>
                    <a:pt x="7" y="20"/>
                    <a:pt x="10" y="20"/>
                  </a:cubicBezTo>
                  <a:cubicBezTo>
                    <a:pt x="13" y="20"/>
                    <a:pt x="15" y="18"/>
                    <a:pt x="15" y="14"/>
                  </a:cubicBezTo>
                  <a:cubicBezTo>
                    <a:pt x="15" y="0"/>
                    <a:pt x="15" y="0"/>
                    <a:pt x="15" y="0"/>
                  </a:cubicBezTo>
                  <a:cubicBezTo>
                    <a:pt x="20" y="0"/>
                    <a:pt x="20" y="0"/>
                    <a:pt x="20" y="0"/>
                  </a:cubicBezTo>
                  <a:lnTo>
                    <a:pt x="2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4" name="Freeform 125"/>
            <p:cNvSpPr>
              <a:spLocks/>
            </p:cNvSpPr>
            <p:nvPr/>
          </p:nvSpPr>
          <p:spPr bwMode="auto">
            <a:xfrm>
              <a:off x="4849169" y="5611797"/>
              <a:ext cx="65445" cy="81026"/>
            </a:xfrm>
            <a:custGeom>
              <a:avLst/>
              <a:gdLst>
                <a:gd name="T0" fmla="*/ 42 w 42"/>
                <a:gd name="T1" fmla="*/ 8 h 52"/>
                <a:gd name="T2" fmla="*/ 27 w 42"/>
                <a:gd name="T3" fmla="*/ 8 h 52"/>
                <a:gd name="T4" fmla="*/ 27 w 42"/>
                <a:gd name="T5" fmla="*/ 52 h 52"/>
                <a:gd name="T6" fmla="*/ 15 w 42"/>
                <a:gd name="T7" fmla="*/ 52 h 52"/>
                <a:gd name="T8" fmla="*/ 15 w 42"/>
                <a:gd name="T9" fmla="*/ 8 h 52"/>
                <a:gd name="T10" fmla="*/ 0 w 42"/>
                <a:gd name="T11" fmla="*/ 8 h 52"/>
                <a:gd name="T12" fmla="*/ 0 w 42"/>
                <a:gd name="T13" fmla="*/ 0 h 52"/>
                <a:gd name="T14" fmla="*/ 42 w 42"/>
                <a:gd name="T15" fmla="*/ 0 h 52"/>
                <a:gd name="T16" fmla="*/ 42 w 42"/>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8"/>
                  </a:moveTo>
                  <a:lnTo>
                    <a:pt x="27" y="8"/>
                  </a:lnTo>
                  <a:lnTo>
                    <a:pt x="27" y="52"/>
                  </a:lnTo>
                  <a:lnTo>
                    <a:pt x="15" y="52"/>
                  </a:lnTo>
                  <a:lnTo>
                    <a:pt x="15" y="8"/>
                  </a:lnTo>
                  <a:lnTo>
                    <a:pt x="0" y="8"/>
                  </a:lnTo>
                  <a:lnTo>
                    <a:pt x="0" y="0"/>
                  </a:lnTo>
                  <a:lnTo>
                    <a:pt x="42" y="0"/>
                  </a:lnTo>
                  <a:lnTo>
                    <a:pt x="4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5" name="Freeform 126"/>
            <p:cNvSpPr>
              <a:spLocks/>
            </p:cNvSpPr>
            <p:nvPr/>
          </p:nvSpPr>
          <p:spPr bwMode="auto">
            <a:xfrm>
              <a:off x="4927080" y="5611797"/>
              <a:ext cx="71678" cy="81026"/>
            </a:xfrm>
            <a:custGeom>
              <a:avLst/>
              <a:gdLst>
                <a:gd name="T0" fmla="*/ 46 w 46"/>
                <a:gd name="T1" fmla="*/ 52 h 52"/>
                <a:gd name="T2" fmla="*/ 34 w 46"/>
                <a:gd name="T3" fmla="*/ 52 h 52"/>
                <a:gd name="T4" fmla="*/ 34 w 46"/>
                <a:gd name="T5" fmla="*/ 31 h 52"/>
                <a:gd name="T6" fmla="*/ 13 w 46"/>
                <a:gd name="T7" fmla="*/ 31 h 52"/>
                <a:gd name="T8" fmla="*/ 13 w 46"/>
                <a:gd name="T9" fmla="*/ 52 h 52"/>
                <a:gd name="T10" fmla="*/ 0 w 46"/>
                <a:gd name="T11" fmla="*/ 52 h 52"/>
                <a:gd name="T12" fmla="*/ 0 w 46"/>
                <a:gd name="T13" fmla="*/ 0 h 52"/>
                <a:gd name="T14" fmla="*/ 13 w 46"/>
                <a:gd name="T15" fmla="*/ 0 h 52"/>
                <a:gd name="T16" fmla="*/ 13 w 46"/>
                <a:gd name="T17" fmla="*/ 21 h 52"/>
                <a:gd name="T18" fmla="*/ 34 w 46"/>
                <a:gd name="T19" fmla="*/ 21 h 52"/>
                <a:gd name="T20" fmla="*/ 34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4" y="52"/>
                  </a:lnTo>
                  <a:lnTo>
                    <a:pt x="34" y="31"/>
                  </a:lnTo>
                  <a:lnTo>
                    <a:pt x="13" y="31"/>
                  </a:lnTo>
                  <a:lnTo>
                    <a:pt x="13" y="52"/>
                  </a:lnTo>
                  <a:lnTo>
                    <a:pt x="0" y="52"/>
                  </a:lnTo>
                  <a:lnTo>
                    <a:pt x="0" y="0"/>
                  </a:lnTo>
                  <a:lnTo>
                    <a:pt x="13" y="0"/>
                  </a:lnTo>
                  <a:lnTo>
                    <a:pt x="13" y="21"/>
                  </a:lnTo>
                  <a:lnTo>
                    <a:pt x="34" y="21"/>
                  </a:lnTo>
                  <a:lnTo>
                    <a:pt x="34"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6" name="Freeform 127"/>
            <p:cNvSpPr>
              <a:spLocks/>
            </p:cNvSpPr>
            <p:nvPr/>
          </p:nvSpPr>
          <p:spPr bwMode="auto">
            <a:xfrm>
              <a:off x="4277303" y="5748919"/>
              <a:ext cx="56096" cy="84143"/>
            </a:xfrm>
            <a:custGeom>
              <a:avLst/>
              <a:gdLst>
                <a:gd name="T0" fmla="*/ 16 w 17"/>
                <a:gd name="T1" fmla="*/ 5 h 26"/>
                <a:gd name="T2" fmla="*/ 15 w 17"/>
                <a:gd name="T3" fmla="*/ 4 h 26"/>
                <a:gd name="T4" fmla="*/ 14 w 17"/>
                <a:gd name="T5" fmla="*/ 4 h 26"/>
                <a:gd name="T6" fmla="*/ 13 w 17"/>
                <a:gd name="T7" fmla="*/ 3 h 26"/>
                <a:gd name="T8" fmla="*/ 11 w 17"/>
                <a:gd name="T9" fmla="*/ 3 h 26"/>
                <a:gd name="T10" fmla="*/ 9 w 17"/>
                <a:gd name="T11" fmla="*/ 3 h 26"/>
                <a:gd name="T12" fmla="*/ 7 w 17"/>
                <a:gd name="T13" fmla="*/ 4 h 26"/>
                <a:gd name="T14" fmla="*/ 6 w 17"/>
                <a:gd name="T15" fmla="*/ 6 h 26"/>
                <a:gd name="T16" fmla="*/ 6 w 17"/>
                <a:gd name="T17" fmla="*/ 7 h 26"/>
                <a:gd name="T18" fmla="*/ 6 w 17"/>
                <a:gd name="T19" fmla="*/ 9 h 26"/>
                <a:gd name="T20" fmla="*/ 7 w 17"/>
                <a:gd name="T21" fmla="*/ 10 h 26"/>
                <a:gd name="T22" fmla="*/ 8 w 17"/>
                <a:gd name="T23" fmla="*/ 11 h 26"/>
                <a:gd name="T24" fmla="*/ 10 w 17"/>
                <a:gd name="T25" fmla="*/ 12 h 26"/>
                <a:gd name="T26" fmla="*/ 12 w 17"/>
                <a:gd name="T27" fmla="*/ 14 h 26"/>
                <a:gd name="T28" fmla="*/ 13 w 17"/>
                <a:gd name="T29" fmla="*/ 16 h 26"/>
                <a:gd name="T30" fmla="*/ 14 w 17"/>
                <a:gd name="T31" fmla="*/ 17 h 26"/>
                <a:gd name="T32" fmla="*/ 14 w 17"/>
                <a:gd name="T33" fmla="*/ 19 h 26"/>
                <a:gd name="T34" fmla="*/ 14 w 17"/>
                <a:gd name="T35" fmla="*/ 21 h 26"/>
                <a:gd name="T36" fmla="*/ 14 w 17"/>
                <a:gd name="T37" fmla="*/ 22 h 26"/>
                <a:gd name="T38" fmla="*/ 13 w 17"/>
                <a:gd name="T39" fmla="*/ 24 h 26"/>
                <a:gd name="T40" fmla="*/ 11 w 17"/>
                <a:gd name="T41" fmla="*/ 25 h 26"/>
                <a:gd name="T42" fmla="*/ 9 w 17"/>
                <a:gd name="T43" fmla="*/ 26 h 26"/>
                <a:gd name="T44" fmla="*/ 6 w 17"/>
                <a:gd name="T45" fmla="*/ 26 h 26"/>
                <a:gd name="T46" fmla="*/ 4 w 17"/>
                <a:gd name="T47" fmla="*/ 26 h 26"/>
                <a:gd name="T48" fmla="*/ 2 w 17"/>
                <a:gd name="T49" fmla="*/ 26 h 26"/>
                <a:gd name="T50" fmla="*/ 1 w 17"/>
                <a:gd name="T51" fmla="*/ 25 h 26"/>
                <a:gd name="T52" fmla="*/ 0 w 17"/>
                <a:gd name="T53" fmla="*/ 25 h 26"/>
                <a:gd name="T54" fmla="*/ 0 w 17"/>
                <a:gd name="T55" fmla="*/ 22 h 26"/>
                <a:gd name="T56" fmla="*/ 1 w 17"/>
                <a:gd name="T57" fmla="*/ 23 h 26"/>
                <a:gd name="T58" fmla="*/ 3 w 17"/>
                <a:gd name="T59" fmla="*/ 23 h 26"/>
                <a:gd name="T60" fmla="*/ 5 w 17"/>
                <a:gd name="T61" fmla="*/ 24 h 26"/>
                <a:gd name="T62" fmla="*/ 6 w 17"/>
                <a:gd name="T63" fmla="*/ 24 h 26"/>
                <a:gd name="T64" fmla="*/ 9 w 17"/>
                <a:gd name="T65" fmla="*/ 24 h 26"/>
                <a:gd name="T66" fmla="*/ 10 w 17"/>
                <a:gd name="T67" fmla="*/ 23 h 26"/>
                <a:gd name="T68" fmla="*/ 11 w 17"/>
                <a:gd name="T69" fmla="*/ 21 h 26"/>
                <a:gd name="T70" fmla="*/ 11 w 17"/>
                <a:gd name="T71" fmla="*/ 20 h 26"/>
                <a:gd name="T72" fmla="*/ 11 w 17"/>
                <a:gd name="T73" fmla="*/ 18 h 26"/>
                <a:gd name="T74" fmla="*/ 10 w 17"/>
                <a:gd name="T75" fmla="*/ 17 h 26"/>
                <a:gd name="T76" fmla="*/ 9 w 17"/>
                <a:gd name="T77" fmla="*/ 16 h 26"/>
                <a:gd name="T78" fmla="*/ 7 w 17"/>
                <a:gd name="T79" fmla="*/ 14 h 26"/>
                <a:gd name="T80" fmla="*/ 6 w 17"/>
                <a:gd name="T81" fmla="*/ 13 h 26"/>
                <a:gd name="T82" fmla="*/ 4 w 17"/>
                <a:gd name="T83" fmla="*/ 12 h 26"/>
                <a:gd name="T84" fmla="*/ 3 w 17"/>
                <a:gd name="T85" fmla="*/ 10 h 26"/>
                <a:gd name="T86" fmla="*/ 3 w 17"/>
                <a:gd name="T87" fmla="*/ 8 h 26"/>
                <a:gd name="T88" fmla="*/ 3 w 17"/>
                <a:gd name="T89" fmla="*/ 5 h 26"/>
                <a:gd name="T90" fmla="*/ 5 w 17"/>
                <a:gd name="T91" fmla="*/ 3 h 26"/>
                <a:gd name="T92" fmla="*/ 8 w 17"/>
                <a:gd name="T93" fmla="*/ 1 h 26"/>
                <a:gd name="T94" fmla="*/ 11 w 17"/>
                <a:gd name="T95" fmla="*/ 0 h 26"/>
                <a:gd name="T96" fmla="*/ 13 w 17"/>
                <a:gd name="T97" fmla="*/ 1 h 26"/>
                <a:gd name="T98" fmla="*/ 14 w 17"/>
                <a:gd name="T99" fmla="*/ 1 h 26"/>
                <a:gd name="T100" fmla="*/ 16 w 17"/>
                <a:gd name="T101" fmla="*/ 1 h 26"/>
                <a:gd name="T102" fmla="*/ 17 w 17"/>
                <a:gd name="T103" fmla="*/ 2 h 26"/>
                <a:gd name="T104" fmla="*/ 16 w 17"/>
                <a:gd name="T10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 h="26">
                  <a:moveTo>
                    <a:pt x="16" y="5"/>
                  </a:moveTo>
                  <a:cubicBezTo>
                    <a:pt x="16" y="4"/>
                    <a:pt x="16" y="4"/>
                    <a:pt x="15" y="4"/>
                  </a:cubicBezTo>
                  <a:cubicBezTo>
                    <a:pt x="15" y="4"/>
                    <a:pt x="14" y="4"/>
                    <a:pt x="14" y="4"/>
                  </a:cubicBezTo>
                  <a:cubicBezTo>
                    <a:pt x="14" y="3"/>
                    <a:pt x="13" y="3"/>
                    <a:pt x="13" y="3"/>
                  </a:cubicBezTo>
                  <a:cubicBezTo>
                    <a:pt x="12" y="3"/>
                    <a:pt x="12" y="3"/>
                    <a:pt x="11" y="3"/>
                  </a:cubicBezTo>
                  <a:cubicBezTo>
                    <a:pt x="10" y="3"/>
                    <a:pt x="9" y="3"/>
                    <a:pt x="9" y="3"/>
                  </a:cubicBezTo>
                  <a:cubicBezTo>
                    <a:pt x="8" y="4"/>
                    <a:pt x="8" y="4"/>
                    <a:pt x="7" y="4"/>
                  </a:cubicBezTo>
                  <a:cubicBezTo>
                    <a:pt x="7" y="5"/>
                    <a:pt x="7" y="5"/>
                    <a:pt x="6" y="6"/>
                  </a:cubicBezTo>
                  <a:cubicBezTo>
                    <a:pt x="6" y="6"/>
                    <a:pt x="6" y="7"/>
                    <a:pt x="6" y="7"/>
                  </a:cubicBezTo>
                  <a:cubicBezTo>
                    <a:pt x="6" y="8"/>
                    <a:pt x="6" y="8"/>
                    <a:pt x="6" y="9"/>
                  </a:cubicBezTo>
                  <a:cubicBezTo>
                    <a:pt x="6" y="9"/>
                    <a:pt x="7" y="10"/>
                    <a:pt x="7" y="10"/>
                  </a:cubicBezTo>
                  <a:cubicBezTo>
                    <a:pt x="7" y="10"/>
                    <a:pt x="8" y="11"/>
                    <a:pt x="8" y="11"/>
                  </a:cubicBezTo>
                  <a:cubicBezTo>
                    <a:pt x="9" y="12"/>
                    <a:pt x="9" y="12"/>
                    <a:pt x="10" y="12"/>
                  </a:cubicBezTo>
                  <a:cubicBezTo>
                    <a:pt x="11" y="13"/>
                    <a:pt x="11" y="14"/>
                    <a:pt x="12" y="14"/>
                  </a:cubicBezTo>
                  <a:cubicBezTo>
                    <a:pt x="12" y="15"/>
                    <a:pt x="13" y="15"/>
                    <a:pt x="13" y="16"/>
                  </a:cubicBezTo>
                  <a:cubicBezTo>
                    <a:pt x="14" y="16"/>
                    <a:pt x="14" y="17"/>
                    <a:pt x="14" y="17"/>
                  </a:cubicBezTo>
                  <a:cubicBezTo>
                    <a:pt x="14" y="18"/>
                    <a:pt x="14" y="19"/>
                    <a:pt x="14" y="19"/>
                  </a:cubicBezTo>
                  <a:cubicBezTo>
                    <a:pt x="14" y="20"/>
                    <a:pt x="14" y="20"/>
                    <a:pt x="14" y="21"/>
                  </a:cubicBezTo>
                  <a:cubicBezTo>
                    <a:pt x="14" y="21"/>
                    <a:pt x="14" y="22"/>
                    <a:pt x="14" y="22"/>
                  </a:cubicBezTo>
                  <a:cubicBezTo>
                    <a:pt x="14" y="23"/>
                    <a:pt x="13" y="23"/>
                    <a:pt x="13" y="24"/>
                  </a:cubicBezTo>
                  <a:cubicBezTo>
                    <a:pt x="13" y="24"/>
                    <a:pt x="12" y="25"/>
                    <a:pt x="11" y="25"/>
                  </a:cubicBezTo>
                  <a:cubicBezTo>
                    <a:pt x="11" y="26"/>
                    <a:pt x="10" y="26"/>
                    <a:pt x="9" y="26"/>
                  </a:cubicBezTo>
                  <a:cubicBezTo>
                    <a:pt x="8" y="26"/>
                    <a:pt x="7" y="26"/>
                    <a:pt x="6" y="26"/>
                  </a:cubicBezTo>
                  <a:cubicBezTo>
                    <a:pt x="5" y="26"/>
                    <a:pt x="5" y="26"/>
                    <a:pt x="4" y="26"/>
                  </a:cubicBezTo>
                  <a:cubicBezTo>
                    <a:pt x="4" y="26"/>
                    <a:pt x="3" y="26"/>
                    <a:pt x="2" y="26"/>
                  </a:cubicBezTo>
                  <a:cubicBezTo>
                    <a:pt x="2" y="26"/>
                    <a:pt x="1" y="26"/>
                    <a:pt x="1" y="25"/>
                  </a:cubicBezTo>
                  <a:cubicBezTo>
                    <a:pt x="0" y="25"/>
                    <a:pt x="0" y="25"/>
                    <a:pt x="0" y="25"/>
                  </a:cubicBezTo>
                  <a:cubicBezTo>
                    <a:pt x="0" y="22"/>
                    <a:pt x="0" y="22"/>
                    <a:pt x="0" y="22"/>
                  </a:cubicBezTo>
                  <a:cubicBezTo>
                    <a:pt x="0" y="22"/>
                    <a:pt x="1" y="22"/>
                    <a:pt x="1" y="23"/>
                  </a:cubicBezTo>
                  <a:cubicBezTo>
                    <a:pt x="2" y="23"/>
                    <a:pt x="2" y="23"/>
                    <a:pt x="3" y="23"/>
                  </a:cubicBezTo>
                  <a:cubicBezTo>
                    <a:pt x="3" y="23"/>
                    <a:pt x="4" y="24"/>
                    <a:pt x="5" y="24"/>
                  </a:cubicBezTo>
                  <a:cubicBezTo>
                    <a:pt x="5" y="24"/>
                    <a:pt x="6" y="24"/>
                    <a:pt x="6" y="24"/>
                  </a:cubicBezTo>
                  <a:cubicBezTo>
                    <a:pt x="7" y="24"/>
                    <a:pt x="8" y="24"/>
                    <a:pt x="9" y="24"/>
                  </a:cubicBezTo>
                  <a:cubicBezTo>
                    <a:pt x="9" y="23"/>
                    <a:pt x="10" y="23"/>
                    <a:pt x="10" y="23"/>
                  </a:cubicBezTo>
                  <a:cubicBezTo>
                    <a:pt x="11" y="22"/>
                    <a:pt x="11" y="22"/>
                    <a:pt x="11" y="21"/>
                  </a:cubicBezTo>
                  <a:cubicBezTo>
                    <a:pt x="11" y="21"/>
                    <a:pt x="11" y="20"/>
                    <a:pt x="11" y="20"/>
                  </a:cubicBezTo>
                  <a:cubicBezTo>
                    <a:pt x="11" y="19"/>
                    <a:pt x="11" y="19"/>
                    <a:pt x="11" y="18"/>
                  </a:cubicBezTo>
                  <a:cubicBezTo>
                    <a:pt x="11" y="18"/>
                    <a:pt x="11" y="17"/>
                    <a:pt x="10" y="17"/>
                  </a:cubicBezTo>
                  <a:cubicBezTo>
                    <a:pt x="10" y="17"/>
                    <a:pt x="10" y="16"/>
                    <a:pt x="9" y="16"/>
                  </a:cubicBezTo>
                  <a:cubicBezTo>
                    <a:pt x="9" y="15"/>
                    <a:pt x="8" y="15"/>
                    <a:pt x="7" y="14"/>
                  </a:cubicBezTo>
                  <a:cubicBezTo>
                    <a:pt x="7" y="14"/>
                    <a:pt x="6" y="14"/>
                    <a:pt x="6" y="13"/>
                  </a:cubicBezTo>
                  <a:cubicBezTo>
                    <a:pt x="5" y="13"/>
                    <a:pt x="5" y="12"/>
                    <a:pt x="4" y="12"/>
                  </a:cubicBezTo>
                  <a:cubicBezTo>
                    <a:pt x="4" y="11"/>
                    <a:pt x="4" y="10"/>
                    <a:pt x="3" y="10"/>
                  </a:cubicBezTo>
                  <a:cubicBezTo>
                    <a:pt x="3" y="9"/>
                    <a:pt x="3" y="8"/>
                    <a:pt x="3" y="8"/>
                  </a:cubicBezTo>
                  <a:cubicBezTo>
                    <a:pt x="3" y="7"/>
                    <a:pt x="3" y="6"/>
                    <a:pt x="3" y="5"/>
                  </a:cubicBezTo>
                  <a:cubicBezTo>
                    <a:pt x="4" y="4"/>
                    <a:pt x="4" y="3"/>
                    <a:pt x="5" y="3"/>
                  </a:cubicBezTo>
                  <a:cubicBezTo>
                    <a:pt x="6" y="2"/>
                    <a:pt x="7" y="1"/>
                    <a:pt x="8" y="1"/>
                  </a:cubicBezTo>
                  <a:cubicBezTo>
                    <a:pt x="9" y="1"/>
                    <a:pt x="10" y="0"/>
                    <a:pt x="11" y="0"/>
                  </a:cubicBezTo>
                  <a:cubicBezTo>
                    <a:pt x="12" y="0"/>
                    <a:pt x="12" y="0"/>
                    <a:pt x="13" y="1"/>
                  </a:cubicBezTo>
                  <a:cubicBezTo>
                    <a:pt x="13" y="1"/>
                    <a:pt x="14" y="1"/>
                    <a:pt x="14" y="1"/>
                  </a:cubicBezTo>
                  <a:cubicBezTo>
                    <a:pt x="15" y="1"/>
                    <a:pt x="15" y="1"/>
                    <a:pt x="16" y="1"/>
                  </a:cubicBezTo>
                  <a:cubicBezTo>
                    <a:pt x="16" y="1"/>
                    <a:pt x="17" y="1"/>
                    <a:pt x="17" y="2"/>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7" name="Freeform 128"/>
            <p:cNvSpPr>
              <a:spLocks noEditPoints="1"/>
            </p:cNvSpPr>
            <p:nvPr/>
          </p:nvSpPr>
          <p:spPr bwMode="auto">
            <a:xfrm>
              <a:off x="4330282" y="5752036"/>
              <a:ext cx="71678"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5 w 22"/>
                <a:gd name="T31" fmla="*/ 3 h 25"/>
                <a:gd name="T32" fmla="*/ 15 w 22"/>
                <a:gd name="T33" fmla="*/ 4 h 25"/>
                <a:gd name="T34" fmla="*/ 15 w 22"/>
                <a:gd name="T35" fmla="*/ 4 h 25"/>
                <a:gd name="T36" fmla="*/ 15 w 22"/>
                <a:gd name="T37" fmla="*/ 5 h 25"/>
                <a:gd name="T38" fmla="*/ 9 w 22"/>
                <a:gd name="T39" fmla="*/ 15 h 25"/>
                <a:gd name="T40" fmla="*/ 17 w 22"/>
                <a:gd name="T41" fmla="*/ 15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4"/>
                    <a:pt x="16" y="4"/>
                    <a:pt x="16" y="4"/>
                  </a:cubicBezTo>
                  <a:cubicBezTo>
                    <a:pt x="16" y="4"/>
                    <a:pt x="16" y="4"/>
                    <a:pt x="16" y="4"/>
                  </a:cubicBezTo>
                  <a:cubicBezTo>
                    <a:pt x="16" y="4"/>
                    <a:pt x="16" y="3"/>
                    <a:pt x="16" y="3"/>
                  </a:cubicBezTo>
                  <a:cubicBezTo>
                    <a:pt x="16" y="3"/>
                    <a:pt x="16" y="3"/>
                    <a:pt x="16" y="3"/>
                  </a:cubicBezTo>
                  <a:cubicBezTo>
                    <a:pt x="16" y="3"/>
                    <a:pt x="16" y="3"/>
                    <a:pt x="16" y="3"/>
                  </a:cubicBezTo>
                  <a:cubicBezTo>
                    <a:pt x="16" y="3"/>
                    <a:pt x="16" y="3"/>
                    <a:pt x="15" y="3"/>
                  </a:cubicBezTo>
                  <a:cubicBezTo>
                    <a:pt x="15" y="3"/>
                    <a:pt x="15" y="4"/>
                    <a:pt x="15" y="4"/>
                  </a:cubicBezTo>
                  <a:cubicBezTo>
                    <a:pt x="15" y="4"/>
                    <a:pt x="15" y="4"/>
                    <a:pt x="15" y="4"/>
                  </a:cubicBezTo>
                  <a:cubicBezTo>
                    <a:pt x="15" y="4"/>
                    <a:pt x="15" y="4"/>
                    <a:pt x="15" y="5"/>
                  </a:cubicBezTo>
                  <a:cubicBezTo>
                    <a:pt x="9" y="15"/>
                    <a:pt x="9" y="15"/>
                    <a:pt x="9" y="15"/>
                  </a:cubicBezTo>
                  <a:cubicBezTo>
                    <a:pt x="17" y="15"/>
                    <a:pt x="17" y="15"/>
                    <a:pt x="17" y="15"/>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8" name="Freeform 129"/>
            <p:cNvSpPr>
              <a:spLocks noEditPoints="1"/>
            </p:cNvSpPr>
            <p:nvPr/>
          </p:nvSpPr>
          <p:spPr bwMode="auto">
            <a:xfrm>
              <a:off x="4414426" y="5748919"/>
              <a:ext cx="74795" cy="84143"/>
            </a:xfrm>
            <a:custGeom>
              <a:avLst/>
              <a:gdLst>
                <a:gd name="T0" fmla="*/ 23 w 23"/>
                <a:gd name="T1" fmla="*/ 11 h 26"/>
                <a:gd name="T2" fmla="*/ 23 w 23"/>
                <a:gd name="T3" fmla="*/ 14 h 26"/>
                <a:gd name="T4" fmla="*/ 22 w 23"/>
                <a:gd name="T5" fmla="*/ 17 h 26"/>
                <a:gd name="T6" fmla="*/ 21 w 23"/>
                <a:gd name="T7" fmla="*/ 20 h 26"/>
                <a:gd name="T8" fmla="*/ 19 w 23"/>
                <a:gd name="T9" fmla="*/ 23 h 26"/>
                <a:gd name="T10" fmla="*/ 17 w 23"/>
                <a:gd name="T11" fmla="*/ 24 h 26"/>
                <a:gd name="T12" fmla="*/ 15 w 23"/>
                <a:gd name="T13" fmla="*/ 25 h 26"/>
                <a:gd name="T14" fmla="*/ 13 w 23"/>
                <a:gd name="T15" fmla="*/ 26 h 26"/>
                <a:gd name="T16" fmla="*/ 10 w 23"/>
                <a:gd name="T17" fmla="*/ 26 h 26"/>
                <a:gd name="T18" fmla="*/ 6 w 23"/>
                <a:gd name="T19" fmla="*/ 26 h 26"/>
                <a:gd name="T20" fmla="*/ 2 w 23"/>
                <a:gd name="T21" fmla="*/ 23 h 26"/>
                <a:gd name="T22" fmla="*/ 0 w 23"/>
                <a:gd name="T23" fmla="*/ 20 h 26"/>
                <a:gd name="T24" fmla="*/ 0 w 23"/>
                <a:gd name="T25" fmla="*/ 16 h 26"/>
                <a:gd name="T26" fmla="*/ 1 w 23"/>
                <a:gd name="T27" fmla="*/ 9 h 26"/>
                <a:gd name="T28" fmla="*/ 4 w 23"/>
                <a:gd name="T29" fmla="*/ 4 h 26"/>
                <a:gd name="T30" fmla="*/ 8 w 23"/>
                <a:gd name="T31" fmla="*/ 1 h 26"/>
                <a:gd name="T32" fmla="*/ 13 w 23"/>
                <a:gd name="T33" fmla="*/ 0 h 26"/>
                <a:gd name="T34" fmla="*/ 18 w 23"/>
                <a:gd name="T35" fmla="*/ 1 h 26"/>
                <a:gd name="T36" fmla="*/ 21 w 23"/>
                <a:gd name="T37" fmla="*/ 3 h 26"/>
                <a:gd name="T38" fmla="*/ 23 w 23"/>
                <a:gd name="T39" fmla="*/ 7 h 26"/>
                <a:gd name="T40" fmla="*/ 23 w 23"/>
                <a:gd name="T41" fmla="*/ 11 h 26"/>
                <a:gd name="T42" fmla="*/ 20 w 23"/>
                <a:gd name="T43" fmla="*/ 11 h 26"/>
                <a:gd name="T44" fmla="*/ 20 w 23"/>
                <a:gd name="T45" fmla="*/ 8 h 26"/>
                <a:gd name="T46" fmla="*/ 18 w 23"/>
                <a:gd name="T47" fmla="*/ 5 h 26"/>
                <a:gd name="T48" fmla="*/ 16 w 23"/>
                <a:gd name="T49" fmla="*/ 4 h 26"/>
                <a:gd name="T50" fmla="*/ 13 w 23"/>
                <a:gd name="T51" fmla="*/ 3 h 26"/>
                <a:gd name="T52" fmla="*/ 9 w 23"/>
                <a:gd name="T53" fmla="*/ 4 h 26"/>
                <a:gd name="T54" fmla="*/ 6 w 23"/>
                <a:gd name="T55" fmla="*/ 6 h 26"/>
                <a:gd name="T56" fmla="*/ 5 w 23"/>
                <a:gd name="T57" fmla="*/ 8 h 26"/>
                <a:gd name="T58" fmla="*/ 4 w 23"/>
                <a:gd name="T59" fmla="*/ 11 h 26"/>
                <a:gd name="T60" fmla="*/ 3 w 23"/>
                <a:gd name="T61" fmla="*/ 13 h 26"/>
                <a:gd name="T62" fmla="*/ 3 w 23"/>
                <a:gd name="T63" fmla="*/ 16 h 26"/>
                <a:gd name="T64" fmla="*/ 3 w 23"/>
                <a:gd name="T65" fmla="*/ 19 h 26"/>
                <a:gd name="T66" fmla="*/ 5 w 23"/>
                <a:gd name="T67" fmla="*/ 22 h 26"/>
                <a:gd name="T68" fmla="*/ 7 w 23"/>
                <a:gd name="T69" fmla="*/ 23 h 26"/>
                <a:gd name="T70" fmla="*/ 10 w 23"/>
                <a:gd name="T71" fmla="*/ 24 h 26"/>
                <a:gd name="T72" fmla="*/ 14 w 23"/>
                <a:gd name="T73" fmla="*/ 23 h 26"/>
                <a:gd name="T74" fmla="*/ 17 w 23"/>
                <a:gd name="T75" fmla="*/ 21 h 26"/>
                <a:gd name="T76" fmla="*/ 18 w 23"/>
                <a:gd name="T77" fmla="*/ 19 h 26"/>
                <a:gd name="T78" fmla="*/ 19 w 23"/>
                <a:gd name="T79" fmla="*/ 16 h 26"/>
                <a:gd name="T80" fmla="*/ 20 w 23"/>
                <a:gd name="T81" fmla="*/ 14 h 26"/>
                <a:gd name="T82" fmla="*/ 20 w 23"/>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6">
                  <a:moveTo>
                    <a:pt x="23" y="11"/>
                  </a:moveTo>
                  <a:cubicBezTo>
                    <a:pt x="23" y="12"/>
                    <a:pt x="23" y="13"/>
                    <a:pt x="23" y="14"/>
                  </a:cubicBezTo>
                  <a:cubicBezTo>
                    <a:pt x="23" y="15"/>
                    <a:pt x="23" y="16"/>
                    <a:pt x="22" y="17"/>
                  </a:cubicBezTo>
                  <a:cubicBezTo>
                    <a:pt x="22" y="18"/>
                    <a:pt x="21" y="19"/>
                    <a:pt x="21" y="20"/>
                  </a:cubicBezTo>
                  <a:cubicBezTo>
                    <a:pt x="20" y="21"/>
                    <a:pt x="20" y="22"/>
                    <a:pt x="19" y="23"/>
                  </a:cubicBezTo>
                  <a:cubicBezTo>
                    <a:pt x="18" y="23"/>
                    <a:pt x="18" y="24"/>
                    <a:pt x="17" y="24"/>
                  </a:cubicBezTo>
                  <a:cubicBezTo>
                    <a:pt x="17" y="25"/>
                    <a:pt x="16" y="25"/>
                    <a:pt x="15" y="25"/>
                  </a:cubicBezTo>
                  <a:cubicBezTo>
                    <a:pt x="14" y="26"/>
                    <a:pt x="14" y="26"/>
                    <a:pt x="13" y="26"/>
                  </a:cubicBezTo>
                  <a:cubicBezTo>
                    <a:pt x="12" y="26"/>
                    <a:pt x="11" y="26"/>
                    <a:pt x="10" y="26"/>
                  </a:cubicBezTo>
                  <a:cubicBezTo>
                    <a:pt x="8" y="26"/>
                    <a:pt x="7" y="26"/>
                    <a:pt x="6" y="26"/>
                  </a:cubicBezTo>
                  <a:cubicBezTo>
                    <a:pt x="4" y="25"/>
                    <a:pt x="3" y="24"/>
                    <a:pt x="2" y="23"/>
                  </a:cubicBezTo>
                  <a:cubicBezTo>
                    <a:pt x="2" y="22"/>
                    <a:pt x="1" y="21"/>
                    <a:pt x="0" y="20"/>
                  </a:cubicBezTo>
                  <a:cubicBezTo>
                    <a:pt x="0" y="19"/>
                    <a:pt x="0" y="17"/>
                    <a:pt x="0" y="16"/>
                  </a:cubicBezTo>
                  <a:cubicBezTo>
                    <a:pt x="0" y="13"/>
                    <a:pt x="0" y="11"/>
                    <a:pt x="1" y="9"/>
                  </a:cubicBezTo>
                  <a:cubicBezTo>
                    <a:pt x="2" y="7"/>
                    <a:pt x="3" y="6"/>
                    <a:pt x="4" y="4"/>
                  </a:cubicBezTo>
                  <a:cubicBezTo>
                    <a:pt x="5" y="3"/>
                    <a:pt x="7" y="2"/>
                    <a:pt x="8" y="1"/>
                  </a:cubicBezTo>
                  <a:cubicBezTo>
                    <a:pt x="10" y="1"/>
                    <a:pt x="11" y="0"/>
                    <a:pt x="13" y="0"/>
                  </a:cubicBezTo>
                  <a:cubicBezTo>
                    <a:pt x="15" y="0"/>
                    <a:pt x="16" y="1"/>
                    <a:pt x="18" y="1"/>
                  </a:cubicBezTo>
                  <a:cubicBezTo>
                    <a:pt x="19" y="2"/>
                    <a:pt x="20" y="2"/>
                    <a:pt x="21" y="3"/>
                  </a:cubicBezTo>
                  <a:cubicBezTo>
                    <a:pt x="22" y="4"/>
                    <a:pt x="22" y="6"/>
                    <a:pt x="23" y="7"/>
                  </a:cubicBezTo>
                  <a:cubicBezTo>
                    <a:pt x="23" y="8"/>
                    <a:pt x="23" y="10"/>
                    <a:pt x="23" y="11"/>
                  </a:cubicBezTo>
                  <a:close/>
                  <a:moveTo>
                    <a:pt x="20" y="11"/>
                  </a:moveTo>
                  <a:cubicBezTo>
                    <a:pt x="20" y="10"/>
                    <a:pt x="20" y="9"/>
                    <a:pt x="20" y="8"/>
                  </a:cubicBezTo>
                  <a:cubicBezTo>
                    <a:pt x="19" y="7"/>
                    <a:pt x="19" y="6"/>
                    <a:pt x="18" y="5"/>
                  </a:cubicBezTo>
                  <a:cubicBezTo>
                    <a:pt x="18" y="5"/>
                    <a:pt x="17" y="4"/>
                    <a:pt x="16" y="4"/>
                  </a:cubicBezTo>
                  <a:cubicBezTo>
                    <a:pt x="15" y="3"/>
                    <a:pt x="14" y="3"/>
                    <a:pt x="13" y="3"/>
                  </a:cubicBezTo>
                  <a:cubicBezTo>
                    <a:pt x="12" y="3"/>
                    <a:pt x="11" y="3"/>
                    <a:pt x="9" y="4"/>
                  </a:cubicBezTo>
                  <a:cubicBezTo>
                    <a:pt x="8" y="4"/>
                    <a:pt x="7" y="5"/>
                    <a:pt x="6" y="6"/>
                  </a:cubicBezTo>
                  <a:cubicBezTo>
                    <a:pt x="6" y="7"/>
                    <a:pt x="5" y="7"/>
                    <a:pt x="5" y="8"/>
                  </a:cubicBezTo>
                  <a:cubicBezTo>
                    <a:pt x="4" y="9"/>
                    <a:pt x="4" y="10"/>
                    <a:pt x="4" y="11"/>
                  </a:cubicBezTo>
                  <a:cubicBezTo>
                    <a:pt x="3" y="11"/>
                    <a:pt x="3" y="12"/>
                    <a:pt x="3" y="13"/>
                  </a:cubicBezTo>
                  <a:cubicBezTo>
                    <a:pt x="3" y="14"/>
                    <a:pt x="3" y="15"/>
                    <a:pt x="3" y="16"/>
                  </a:cubicBezTo>
                  <a:cubicBezTo>
                    <a:pt x="3" y="17"/>
                    <a:pt x="3" y="18"/>
                    <a:pt x="3" y="19"/>
                  </a:cubicBezTo>
                  <a:cubicBezTo>
                    <a:pt x="4" y="20"/>
                    <a:pt x="4" y="21"/>
                    <a:pt x="5" y="22"/>
                  </a:cubicBezTo>
                  <a:cubicBezTo>
                    <a:pt x="5" y="22"/>
                    <a:pt x="6" y="23"/>
                    <a:pt x="7" y="23"/>
                  </a:cubicBezTo>
                  <a:cubicBezTo>
                    <a:pt x="8" y="24"/>
                    <a:pt x="9" y="24"/>
                    <a:pt x="10" y="24"/>
                  </a:cubicBezTo>
                  <a:cubicBezTo>
                    <a:pt x="11" y="24"/>
                    <a:pt x="13" y="24"/>
                    <a:pt x="14" y="23"/>
                  </a:cubicBezTo>
                  <a:cubicBezTo>
                    <a:pt x="15" y="23"/>
                    <a:pt x="16" y="22"/>
                    <a:pt x="17" y="21"/>
                  </a:cubicBezTo>
                  <a:cubicBezTo>
                    <a:pt x="18" y="20"/>
                    <a:pt x="18" y="19"/>
                    <a:pt x="18" y="19"/>
                  </a:cubicBezTo>
                  <a:cubicBezTo>
                    <a:pt x="19" y="18"/>
                    <a:pt x="19" y="17"/>
                    <a:pt x="19" y="16"/>
                  </a:cubicBezTo>
                  <a:cubicBezTo>
                    <a:pt x="20" y="15"/>
                    <a:pt x="20" y="14"/>
                    <a:pt x="20" y="14"/>
                  </a:cubicBezTo>
                  <a:cubicBezTo>
                    <a:pt x="20" y="13"/>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499" name="Freeform 130"/>
            <p:cNvSpPr>
              <a:spLocks noEditPoints="1"/>
            </p:cNvSpPr>
            <p:nvPr/>
          </p:nvSpPr>
          <p:spPr bwMode="auto">
            <a:xfrm>
              <a:off x="4535967" y="5752036"/>
              <a:ext cx="62329" cy="81026"/>
            </a:xfrm>
            <a:custGeom>
              <a:avLst/>
              <a:gdLst>
                <a:gd name="T0" fmla="*/ 19 w 19"/>
                <a:gd name="T1" fmla="*/ 6 h 25"/>
                <a:gd name="T2" fmla="*/ 18 w 19"/>
                <a:gd name="T3" fmla="*/ 10 h 25"/>
                <a:gd name="T4" fmla="*/ 17 w 19"/>
                <a:gd name="T5" fmla="*/ 13 h 25"/>
                <a:gd name="T6" fmla="*/ 13 w 19"/>
                <a:gd name="T7" fmla="*/ 15 h 25"/>
                <a:gd name="T8" fmla="*/ 9 w 19"/>
                <a:gd name="T9" fmla="*/ 16 h 25"/>
                <a:gd name="T10" fmla="*/ 5 w 19"/>
                <a:gd name="T11" fmla="*/ 16 h 25"/>
                <a:gd name="T12" fmla="*/ 3 w 19"/>
                <a:gd name="T13" fmla="*/ 25 h 25"/>
                <a:gd name="T14" fmla="*/ 0 w 19"/>
                <a:gd name="T15" fmla="*/ 25 h 25"/>
                <a:gd name="T16" fmla="*/ 5 w 19"/>
                <a:gd name="T17" fmla="*/ 0 h 25"/>
                <a:gd name="T18" fmla="*/ 12 w 19"/>
                <a:gd name="T19" fmla="*/ 0 h 25"/>
                <a:gd name="T20" fmla="*/ 15 w 19"/>
                <a:gd name="T21" fmla="*/ 0 h 25"/>
                <a:gd name="T22" fmla="*/ 17 w 19"/>
                <a:gd name="T23" fmla="*/ 2 h 25"/>
                <a:gd name="T24" fmla="*/ 19 w 19"/>
                <a:gd name="T25" fmla="*/ 4 h 25"/>
                <a:gd name="T26" fmla="*/ 19 w 19"/>
                <a:gd name="T27" fmla="*/ 6 h 25"/>
                <a:gd name="T28" fmla="*/ 16 w 19"/>
                <a:gd name="T29" fmla="*/ 7 h 25"/>
                <a:gd name="T30" fmla="*/ 16 w 19"/>
                <a:gd name="T31" fmla="*/ 5 h 25"/>
                <a:gd name="T32" fmla="*/ 15 w 19"/>
                <a:gd name="T33" fmla="*/ 4 h 25"/>
                <a:gd name="T34" fmla="*/ 13 w 19"/>
                <a:gd name="T35" fmla="*/ 3 h 25"/>
                <a:gd name="T36" fmla="*/ 11 w 19"/>
                <a:gd name="T37" fmla="*/ 3 h 25"/>
                <a:gd name="T38" fmla="*/ 8 w 19"/>
                <a:gd name="T39" fmla="*/ 3 h 25"/>
                <a:gd name="T40" fmla="*/ 5 w 19"/>
                <a:gd name="T41" fmla="*/ 13 h 25"/>
                <a:gd name="T42" fmla="*/ 9 w 19"/>
                <a:gd name="T43" fmla="*/ 13 h 25"/>
                <a:gd name="T44" fmla="*/ 12 w 19"/>
                <a:gd name="T45" fmla="*/ 12 h 25"/>
                <a:gd name="T46" fmla="*/ 14 w 19"/>
                <a:gd name="T47" fmla="*/ 11 h 25"/>
                <a:gd name="T48" fmla="*/ 16 w 19"/>
                <a:gd name="T49" fmla="*/ 9 h 25"/>
                <a:gd name="T50" fmla="*/ 16 w 19"/>
                <a:gd name="T5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5">
                  <a:moveTo>
                    <a:pt x="19" y="6"/>
                  </a:moveTo>
                  <a:cubicBezTo>
                    <a:pt x="19" y="8"/>
                    <a:pt x="19" y="9"/>
                    <a:pt x="18" y="10"/>
                  </a:cubicBezTo>
                  <a:cubicBezTo>
                    <a:pt x="18" y="11"/>
                    <a:pt x="17" y="12"/>
                    <a:pt x="17" y="13"/>
                  </a:cubicBezTo>
                  <a:cubicBezTo>
                    <a:pt x="16" y="14"/>
                    <a:pt x="15" y="14"/>
                    <a:pt x="13" y="15"/>
                  </a:cubicBezTo>
                  <a:cubicBezTo>
                    <a:pt x="12" y="15"/>
                    <a:pt x="10" y="16"/>
                    <a:pt x="9" y="16"/>
                  </a:cubicBezTo>
                  <a:cubicBezTo>
                    <a:pt x="5" y="16"/>
                    <a:pt x="5" y="16"/>
                    <a:pt x="5" y="16"/>
                  </a:cubicBezTo>
                  <a:cubicBezTo>
                    <a:pt x="3" y="25"/>
                    <a:pt x="3" y="25"/>
                    <a:pt x="3" y="25"/>
                  </a:cubicBezTo>
                  <a:cubicBezTo>
                    <a:pt x="0" y="25"/>
                    <a:pt x="0" y="25"/>
                    <a:pt x="0" y="25"/>
                  </a:cubicBezTo>
                  <a:cubicBezTo>
                    <a:pt x="5" y="0"/>
                    <a:pt x="5" y="0"/>
                    <a:pt x="5" y="0"/>
                  </a:cubicBezTo>
                  <a:cubicBezTo>
                    <a:pt x="12" y="0"/>
                    <a:pt x="12" y="0"/>
                    <a:pt x="12" y="0"/>
                  </a:cubicBezTo>
                  <a:cubicBezTo>
                    <a:pt x="13" y="0"/>
                    <a:pt x="14" y="0"/>
                    <a:pt x="15" y="0"/>
                  </a:cubicBezTo>
                  <a:cubicBezTo>
                    <a:pt x="16" y="1"/>
                    <a:pt x="17" y="1"/>
                    <a:pt x="17" y="2"/>
                  </a:cubicBezTo>
                  <a:cubicBezTo>
                    <a:pt x="18" y="2"/>
                    <a:pt x="18" y="3"/>
                    <a:pt x="19" y="4"/>
                  </a:cubicBezTo>
                  <a:cubicBezTo>
                    <a:pt x="19" y="5"/>
                    <a:pt x="19" y="6"/>
                    <a:pt x="19" y="6"/>
                  </a:cubicBezTo>
                  <a:close/>
                  <a:moveTo>
                    <a:pt x="16" y="7"/>
                  </a:moveTo>
                  <a:cubicBezTo>
                    <a:pt x="16" y="6"/>
                    <a:pt x="16" y="6"/>
                    <a:pt x="16" y="5"/>
                  </a:cubicBezTo>
                  <a:cubicBezTo>
                    <a:pt x="15" y="4"/>
                    <a:pt x="15" y="4"/>
                    <a:pt x="15" y="4"/>
                  </a:cubicBezTo>
                  <a:cubicBezTo>
                    <a:pt x="14" y="3"/>
                    <a:pt x="14" y="3"/>
                    <a:pt x="13" y="3"/>
                  </a:cubicBezTo>
                  <a:cubicBezTo>
                    <a:pt x="12" y="3"/>
                    <a:pt x="12" y="3"/>
                    <a:pt x="11" y="3"/>
                  </a:cubicBezTo>
                  <a:cubicBezTo>
                    <a:pt x="8" y="3"/>
                    <a:pt x="8" y="3"/>
                    <a:pt x="8" y="3"/>
                  </a:cubicBezTo>
                  <a:cubicBezTo>
                    <a:pt x="5" y="13"/>
                    <a:pt x="5" y="13"/>
                    <a:pt x="5" y="13"/>
                  </a:cubicBezTo>
                  <a:cubicBezTo>
                    <a:pt x="9" y="13"/>
                    <a:pt x="9" y="13"/>
                    <a:pt x="9" y="13"/>
                  </a:cubicBezTo>
                  <a:cubicBezTo>
                    <a:pt x="10" y="13"/>
                    <a:pt x="11" y="13"/>
                    <a:pt x="12" y="12"/>
                  </a:cubicBezTo>
                  <a:cubicBezTo>
                    <a:pt x="13" y="12"/>
                    <a:pt x="14" y="12"/>
                    <a:pt x="14" y="11"/>
                  </a:cubicBezTo>
                  <a:cubicBezTo>
                    <a:pt x="15" y="11"/>
                    <a:pt x="15" y="10"/>
                    <a:pt x="16" y="9"/>
                  </a:cubicBezTo>
                  <a:cubicBezTo>
                    <a:pt x="16" y="8"/>
                    <a:pt x="16" y="8"/>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0" name="Freeform 131"/>
            <p:cNvSpPr>
              <a:spLocks noEditPoints="1"/>
            </p:cNvSpPr>
            <p:nvPr/>
          </p:nvSpPr>
          <p:spPr bwMode="auto">
            <a:xfrm>
              <a:off x="4587389" y="5752036"/>
              <a:ext cx="71678"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6 w 22"/>
                <a:gd name="T31" fmla="*/ 3 h 25"/>
                <a:gd name="T32" fmla="*/ 16 w 22"/>
                <a:gd name="T33" fmla="*/ 4 h 25"/>
                <a:gd name="T34" fmla="*/ 15 w 22"/>
                <a:gd name="T35" fmla="*/ 4 h 25"/>
                <a:gd name="T36" fmla="*/ 15 w 22"/>
                <a:gd name="T37" fmla="*/ 5 h 25"/>
                <a:gd name="T38" fmla="*/ 9 w 22"/>
                <a:gd name="T39" fmla="*/ 15 h 25"/>
                <a:gd name="T40" fmla="*/ 18 w 22"/>
                <a:gd name="T41" fmla="*/ 15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4"/>
                    <a:pt x="16" y="4"/>
                    <a:pt x="16" y="4"/>
                  </a:cubicBezTo>
                  <a:cubicBezTo>
                    <a:pt x="16" y="4"/>
                    <a:pt x="16" y="4"/>
                    <a:pt x="16" y="4"/>
                  </a:cubicBezTo>
                  <a:cubicBezTo>
                    <a:pt x="16" y="4"/>
                    <a:pt x="16" y="3"/>
                    <a:pt x="16" y="3"/>
                  </a:cubicBezTo>
                  <a:cubicBezTo>
                    <a:pt x="16" y="3"/>
                    <a:pt x="16" y="3"/>
                    <a:pt x="16" y="3"/>
                  </a:cubicBezTo>
                  <a:cubicBezTo>
                    <a:pt x="16" y="3"/>
                    <a:pt x="16" y="3"/>
                    <a:pt x="16" y="3"/>
                  </a:cubicBezTo>
                  <a:cubicBezTo>
                    <a:pt x="16" y="3"/>
                    <a:pt x="16" y="3"/>
                    <a:pt x="16" y="3"/>
                  </a:cubicBezTo>
                  <a:cubicBezTo>
                    <a:pt x="16" y="3"/>
                    <a:pt x="16" y="4"/>
                    <a:pt x="16" y="4"/>
                  </a:cubicBezTo>
                  <a:cubicBezTo>
                    <a:pt x="15" y="4"/>
                    <a:pt x="15" y="4"/>
                    <a:pt x="15" y="4"/>
                  </a:cubicBezTo>
                  <a:cubicBezTo>
                    <a:pt x="15" y="4"/>
                    <a:pt x="15" y="4"/>
                    <a:pt x="15" y="5"/>
                  </a:cubicBezTo>
                  <a:cubicBezTo>
                    <a:pt x="9" y="15"/>
                    <a:pt x="9" y="15"/>
                    <a:pt x="9" y="15"/>
                  </a:cubicBezTo>
                  <a:cubicBezTo>
                    <a:pt x="18" y="15"/>
                    <a:pt x="18" y="15"/>
                    <a:pt x="18" y="15"/>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1" name="Freeform 132"/>
            <p:cNvSpPr>
              <a:spLocks/>
            </p:cNvSpPr>
            <p:nvPr/>
          </p:nvSpPr>
          <p:spPr bwMode="auto">
            <a:xfrm>
              <a:off x="4676207" y="5752036"/>
              <a:ext cx="71678" cy="81026"/>
            </a:xfrm>
            <a:custGeom>
              <a:avLst/>
              <a:gdLst>
                <a:gd name="T0" fmla="*/ 19 w 22"/>
                <a:gd name="T1" fmla="*/ 15 h 25"/>
                <a:gd name="T2" fmla="*/ 18 w 22"/>
                <a:gd name="T3" fmla="*/ 20 h 25"/>
                <a:gd name="T4" fmla="*/ 16 w 22"/>
                <a:gd name="T5" fmla="*/ 23 h 25"/>
                <a:gd name="T6" fmla="*/ 13 w 22"/>
                <a:gd name="T7" fmla="*/ 25 h 25"/>
                <a:gd name="T8" fmla="*/ 8 w 22"/>
                <a:gd name="T9" fmla="*/ 25 h 25"/>
                <a:gd name="T10" fmla="*/ 5 w 22"/>
                <a:gd name="T11" fmla="*/ 25 h 25"/>
                <a:gd name="T12" fmla="*/ 2 w 22"/>
                <a:gd name="T13" fmla="*/ 23 h 25"/>
                <a:gd name="T14" fmla="*/ 1 w 22"/>
                <a:gd name="T15" fmla="*/ 21 h 25"/>
                <a:gd name="T16" fmla="*/ 0 w 22"/>
                <a:gd name="T17" fmla="*/ 17 h 25"/>
                <a:gd name="T18" fmla="*/ 0 w 22"/>
                <a:gd name="T19" fmla="*/ 16 h 25"/>
                <a:gd name="T20" fmla="*/ 0 w 22"/>
                <a:gd name="T21" fmla="*/ 14 h 25"/>
                <a:gd name="T22" fmla="*/ 3 w 22"/>
                <a:gd name="T23" fmla="*/ 0 h 25"/>
                <a:gd name="T24" fmla="*/ 6 w 22"/>
                <a:gd name="T25" fmla="*/ 0 h 25"/>
                <a:gd name="T26" fmla="*/ 3 w 22"/>
                <a:gd name="T27" fmla="*/ 14 h 25"/>
                <a:gd name="T28" fmla="*/ 3 w 22"/>
                <a:gd name="T29" fmla="*/ 15 h 25"/>
                <a:gd name="T30" fmla="*/ 3 w 22"/>
                <a:gd name="T31" fmla="*/ 16 h 25"/>
                <a:gd name="T32" fmla="*/ 3 w 22"/>
                <a:gd name="T33" fmla="*/ 17 h 25"/>
                <a:gd name="T34" fmla="*/ 3 w 22"/>
                <a:gd name="T35" fmla="*/ 17 h 25"/>
                <a:gd name="T36" fmla="*/ 3 w 22"/>
                <a:gd name="T37" fmla="*/ 20 h 25"/>
                <a:gd name="T38" fmla="*/ 5 w 22"/>
                <a:gd name="T39" fmla="*/ 21 h 25"/>
                <a:gd name="T40" fmla="*/ 6 w 22"/>
                <a:gd name="T41" fmla="*/ 22 h 25"/>
                <a:gd name="T42" fmla="*/ 9 w 22"/>
                <a:gd name="T43" fmla="*/ 23 h 25"/>
                <a:gd name="T44" fmla="*/ 11 w 22"/>
                <a:gd name="T45" fmla="*/ 22 h 25"/>
                <a:gd name="T46" fmla="*/ 13 w 22"/>
                <a:gd name="T47" fmla="*/ 21 h 25"/>
                <a:gd name="T48" fmla="*/ 15 w 22"/>
                <a:gd name="T49" fmla="*/ 19 h 25"/>
                <a:gd name="T50" fmla="*/ 16 w 22"/>
                <a:gd name="T51" fmla="*/ 15 h 25"/>
                <a:gd name="T52" fmla="*/ 19 w 22"/>
                <a:gd name="T53" fmla="*/ 0 h 25"/>
                <a:gd name="T54" fmla="*/ 22 w 22"/>
                <a:gd name="T55" fmla="*/ 0 h 25"/>
                <a:gd name="T56" fmla="*/ 19 w 22"/>
                <a:gd name="T5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25">
                  <a:moveTo>
                    <a:pt x="19" y="15"/>
                  </a:moveTo>
                  <a:cubicBezTo>
                    <a:pt x="19" y="17"/>
                    <a:pt x="18" y="18"/>
                    <a:pt x="18" y="20"/>
                  </a:cubicBezTo>
                  <a:cubicBezTo>
                    <a:pt x="17" y="21"/>
                    <a:pt x="16" y="22"/>
                    <a:pt x="16" y="23"/>
                  </a:cubicBezTo>
                  <a:cubicBezTo>
                    <a:pt x="15" y="24"/>
                    <a:pt x="14" y="24"/>
                    <a:pt x="13" y="25"/>
                  </a:cubicBezTo>
                  <a:cubicBezTo>
                    <a:pt x="11" y="25"/>
                    <a:pt x="10" y="25"/>
                    <a:pt x="8" y="25"/>
                  </a:cubicBezTo>
                  <a:cubicBezTo>
                    <a:pt x="7" y="25"/>
                    <a:pt x="6" y="25"/>
                    <a:pt x="5" y="25"/>
                  </a:cubicBezTo>
                  <a:cubicBezTo>
                    <a:pt x="4" y="24"/>
                    <a:pt x="3" y="24"/>
                    <a:pt x="2" y="23"/>
                  </a:cubicBezTo>
                  <a:cubicBezTo>
                    <a:pt x="1" y="22"/>
                    <a:pt x="1" y="22"/>
                    <a:pt x="1" y="21"/>
                  </a:cubicBezTo>
                  <a:cubicBezTo>
                    <a:pt x="0" y="20"/>
                    <a:pt x="0" y="19"/>
                    <a:pt x="0" y="17"/>
                  </a:cubicBezTo>
                  <a:cubicBezTo>
                    <a:pt x="0" y="17"/>
                    <a:pt x="0" y="16"/>
                    <a:pt x="0" y="16"/>
                  </a:cubicBezTo>
                  <a:cubicBezTo>
                    <a:pt x="0" y="15"/>
                    <a:pt x="0" y="15"/>
                    <a:pt x="0" y="14"/>
                  </a:cubicBezTo>
                  <a:cubicBezTo>
                    <a:pt x="3" y="0"/>
                    <a:pt x="3" y="0"/>
                    <a:pt x="3" y="0"/>
                  </a:cubicBezTo>
                  <a:cubicBezTo>
                    <a:pt x="6" y="0"/>
                    <a:pt x="6" y="0"/>
                    <a:pt x="6" y="0"/>
                  </a:cubicBezTo>
                  <a:cubicBezTo>
                    <a:pt x="3" y="14"/>
                    <a:pt x="3" y="14"/>
                    <a:pt x="3" y="14"/>
                  </a:cubicBezTo>
                  <a:cubicBezTo>
                    <a:pt x="3" y="14"/>
                    <a:pt x="3" y="14"/>
                    <a:pt x="3" y="15"/>
                  </a:cubicBezTo>
                  <a:cubicBezTo>
                    <a:pt x="3" y="15"/>
                    <a:pt x="3" y="15"/>
                    <a:pt x="3" y="16"/>
                  </a:cubicBezTo>
                  <a:cubicBezTo>
                    <a:pt x="3" y="16"/>
                    <a:pt x="3" y="16"/>
                    <a:pt x="3" y="17"/>
                  </a:cubicBezTo>
                  <a:cubicBezTo>
                    <a:pt x="3" y="17"/>
                    <a:pt x="3" y="17"/>
                    <a:pt x="3" y="17"/>
                  </a:cubicBezTo>
                  <a:cubicBezTo>
                    <a:pt x="3" y="18"/>
                    <a:pt x="3" y="19"/>
                    <a:pt x="3" y="20"/>
                  </a:cubicBezTo>
                  <a:cubicBezTo>
                    <a:pt x="4" y="20"/>
                    <a:pt x="4" y="21"/>
                    <a:pt x="5" y="21"/>
                  </a:cubicBezTo>
                  <a:cubicBezTo>
                    <a:pt x="5" y="22"/>
                    <a:pt x="6" y="22"/>
                    <a:pt x="6" y="22"/>
                  </a:cubicBezTo>
                  <a:cubicBezTo>
                    <a:pt x="7" y="23"/>
                    <a:pt x="8" y="23"/>
                    <a:pt x="9" y="23"/>
                  </a:cubicBezTo>
                  <a:cubicBezTo>
                    <a:pt x="10" y="23"/>
                    <a:pt x="10" y="23"/>
                    <a:pt x="11" y="22"/>
                  </a:cubicBezTo>
                  <a:cubicBezTo>
                    <a:pt x="12" y="22"/>
                    <a:pt x="13" y="22"/>
                    <a:pt x="13" y="21"/>
                  </a:cubicBezTo>
                  <a:cubicBezTo>
                    <a:pt x="14" y="20"/>
                    <a:pt x="14" y="20"/>
                    <a:pt x="15" y="19"/>
                  </a:cubicBezTo>
                  <a:cubicBezTo>
                    <a:pt x="15" y="18"/>
                    <a:pt x="16" y="17"/>
                    <a:pt x="16" y="15"/>
                  </a:cubicBezTo>
                  <a:cubicBezTo>
                    <a:pt x="19" y="0"/>
                    <a:pt x="19" y="0"/>
                    <a:pt x="19" y="0"/>
                  </a:cubicBezTo>
                  <a:cubicBezTo>
                    <a:pt x="22" y="0"/>
                    <a:pt x="22" y="0"/>
                    <a:pt x="22" y="0"/>
                  </a:cubicBezTo>
                  <a:lnTo>
                    <a:pt x="1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2" name="Freeform 133"/>
            <p:cNvSpPr>
              <a:spLocks/>
            </p:cNvSpPr>
            <p:nvPr/>
          </p:nvSpPr>
          <p:spPr bwMode="auto">
            <a:xfrm>
              <a:off x="4754118" y="5752036"/>
              <a:ext cx="42072" cy="81026"/>
            </a:xfrm>
            <a:custGeom>
              <a:avLst/>
              <a:gdLst>
                <a:gd name="T0" fmla="*/ 27 w 27"/>
                <a:gd name="T1" fmla="*/ 52 h 52"/>
                <a:gd name="T2" fmla="*/ 0 w 27"/>
                <a:gd name="T3" fmla="*/ 52 h 52"/>
                <a:gd name="T4" fmla="*/ 11 w 27"/>
                <a:gd name="T5" fmla="*/ 0 h 52"/>
                <a:gd name="T6" fmla="*/ 17 w 27"/>
                <a:gd name="T7" fmla="*/ 0 h 52"/>
                <a:gd name="T8" fmla="*/ 6 w 27"/>
                <a:gd name="T9" fmla="*/ 46 h 52"/>
                <a:gd name="T10" fmla="*/ 27 w 27"/>
                <a:gd name="T11" fmla="*/ 46 h 52"/>
                <a:gd name="T12" fmla="*/ 27 w 2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27" h="52">
                  <a:moveTo>
                    <a:pt x="27" y="52"/>
                  </a:moveTo>
                  <a:lnTo>
                    <a:pt x="0" y="52"/>
                  </a:lnTo>
                  <a:lnTo>
                    <a:pt x="11" y="0"/>
                  </a:lnTo>
                  <a:lnTo>
                    <a:pt x="17" y="0"/>
                  </a:lnTo>
                  <a:lnTo>
                    <a:pt x="6" y="46"/>
                  </a:lnTo>
                  <a:lnTo>
                    <a:pt x="27" y="46"/>
                  </a:lnTo>
                  <a:lnTo>
                    <a:pt x="2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3" name="Freeform 134"/>
            <p:cNvSpPr>
              <a:spLocks noEditPoints="1"/>
            </p:cNvSpPr>
            <p:nvPr/>
          </p:nvSpPr>
          <p:spPr bwMode="auto">
            <a:xfrm>
              <a:off x="4807098" y="5748919"/>
              <a:ext cx="77911" cy="84143"/>
            </a:xfrm>
            <a:custGeom>
              <a:avLst/>
              <a:gdLst>
                <a:gd name="T0" fmla="*/ 24 w 24"/>
                <a:gd name="T1" fmla="*/ 11 h 26"/>
                <a:gd name="T2" fmla="*/ 23 w 24"/>
                <a:gd name="T3" fmla="*/ 14 h 26"/>
                <a:gd name="T4" fmla="*/ 22 w 24"/>
                <a:gd name="T5" fmla="*/ 17 h 26"/>
                <a:gd name="T6" fmla="*/ 21 w 24"/>
                <a:gd name="T7" fmla="*/ 20 h 26"/>
                <a:gd name="T8" fmla="*/ 19 w 24"/>
                <a:gd name="T9" fmla="*/ 23 h 26"/>
                <a:gd name="T10" fmla="*/ 17 w 24"/>
                <a:gd name="T11" fmla="*/ 24 h 26"/>
                <a:gd name="T12" fmla="*/ 15 w 24"/>
                <a:gd name="T13" fmla="*/ 25 h 26"/>
                <a:gd name="T14" fmla="*/ 13 w 24"/>
                <a:gd name="T15" fmla="*/ 26 h 26"/>
                <a:gd name="T16" fmla="*/ 10 w 24"/>
                <a:gd name="T17" fmla="*/ 26 h 26"/>
                <a:gd name="T18" fmla="*/ 6 w 24"/>
                <a:gd name="T19" fmla="*/ 26 h 26"/>
                <a:gd name="T20" fmla="*/ 3 w 24"/>
                <a:gd name="T21" fmla="*/ 23 h 26"/>
                <a:gd name="T22" fmla="*/ 1 w 24"/>
                <a:gd name="T23" fmla="*/ 20 h 26"/>
                <a:gd name="T24" fmla="*/ 0 w 24"/>
                <a:gd name="T25" fmla="*/ 16 h 26"/>
                <a:gd name="T26" fmla="*/ 1 w 24"/>
                <a:gd name="T27" fmla="*/ 9 h 26"/>
                <a:gd name="T28" fmla="*/ 4 w 24"/>
                <a:gd name="T29" fmla="*/ 4 h 26"/>
                <a:gd name="T30" fmla="*/ 8 w 24"/>
                <a:gd name="T31" fmla="*/ 1 h 26"/>
                <a:gd name="T32" fmla="*/ 13 w 24"/>
                <a:gd name="T33" fmla="*/ 0 h 26"/>
                <a:gd name="T34" fmla="*/ 18 w 24"/>
                <a:gd name="T35" fmla="*/ 1 h 26"/>
                <a:gd name="T36" fmla="*/ 21 w 24"/>
                <a:gd name="T37" fmla="*/ 3 h 26"/>
                <a:gd name="T38" fmla="*/ 23 w 24"/>
                <a:gd name="T39" fmla="*/ 7 h 26"/>
                <a:gd name="T40" fmla="*/ 24 w 24"/>
                <a:gd name="T41" fmla="*/ 11 h 26"/>
                <a:gd name="T42" fmla="*/ 20 w 24"/>
                <a:gd name="T43" fmla="*/ 11 h 26"/>
                <a:gd name="T44" fmla="*/ 20 w 24"/>
                <a:gd name="T45" fmla="*/ 8 h 26"/>
                <a:gd name="T46" fmla="*/ 18 w 24"/>
                <a:gd name="T47" fmla="*/ 5 h 26"/>
                <a:gd name="T48" fmla="*/ 16 w 24"/>
                <a:gd name="T49" fmla="*/ 4 h 26"/>
                <a:gd name="T50" fmla="*/ 13 w 24"/>
                <a:gd name="T51" fmla="*/ 3 h 26"/>
                <a:gd name="T52" fmla="*/ 9 w 24"/>
                <a:gd name="T53" fmla="*/ 4 h 26"/>
                <a:gd name="T54" fmla="*/ 6 w 24"/>
                <a:gd name="T55" fmla="*/ 6 h 26"/>
                <a:gd name="T56" fmla="*/ 5 w 24"/>
                <a:gd name="T57" fmla="*/ 8 h 26"/>
                <a:gd name="T58" fmla="*/ 4 w 24"/>
                <a:gd name="T59" fmla="*/ 11 h 26"/>
                <a:gd name="T60" fmla="*/ 3 w 24"/>
                <a:gd name="T61" fmla="*/ 13 h 26"/>
                <a:gd name="T62" fmla="*/ 3 w 24"/>
                <a:gd name="T63" fmla="*/ 16 h 26"/>
                <a:gd name="T64" fmla="*/ 3 w 24"/>
                <a:gd name="T65" fmla="*/ 19 h 26"/>
                <a:gd name="T66" fmla="*/ 5 w 24"/>
                <a:gd name="T67" fmla="*/ 22 h 26"/>
                <a:gd name="T68" fmla="*/ 7 w 24"/>
                <a:gd name="T69" fmla="*/ 23 h 26"/>
                <a:gd name="T70" fmla="*/ 10 w 24"/>
                <a:gd name="T71" fmla="*/ 24 h 26"/>
                <a:gd name="T72" fmla="*/ 14 w 24"/>
                <a:gd name="T73" fmla="*/ 23 h 26"/>
                <a:gd name="T74" fmla="*/ 17 w 24"/>
                <a:gd name="T75" fmla="*/ 21 h 26"/>
                <a:gd name="T76" fmla="*/ 19 w 24"/>
                <a:gd name="T77" fmla="*/ 19 h 26"/>
                <a:gd name="T78" fmla="*/ 20 w 24"/>
                <a:gd name="T79" fmla="*/ 16 h 26"/>
                <a:gd name="T80" fmla="*/ 20 w 24"/>
                <a:gd name="T81" fmla="*/ 14 h 26"/>
                <a:gd name="T82" fmla="*/ 20 w 24"/>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6">
                  <a:moveTo>
                    <a:pt x="24" y="11"/>
                  </a:moveTo>
                  <a:cubicBezTo>
                    <a:pt x="24" y="12"/>
                    <a:pt x="23" y="13"/>
                    <a:pt x="23" y="14"/>
                  </a:cubicBezTo>
                  <a:cubicBezTo>
                    <a:pt x="23" y="15"/>
                    <a:pt x="23" y="16"/>
                    <a:pt x="22" y="17"/>
                  </a:cubicBezTo>
                  <a:cubicBezTo>
                    <a:pt x="22" y="18"/>
                    <a:pt x="22" y="19"/>
                    <a:pt x="21" y="20"/>
                  </a:cubicBezTo>
                  <a:cubicBezTo>
                    <a:pt x="20" y="21"/>
                    <a:pt x="20" y="22"/>
                    <a:pt x="19" y="23"/>
                  </a:cubicBezTo>
                  <a:cubicBezTo>
                    <a:pt x="19" y="23"/>
                    <a:pt x="18" y="24"/>
                    <a:pt x="17" y="24"/>
                  </a:cubicBezTo>
                  <a:cubicBezTo>
                    <a:pt x="17" y="25"/>
                    <a:pt x="16" y="25"/>
                    <a:pt x="15" y="25"/>
                  </a:cubicBezTo>
                  <a:cubicBezTo>
                    <a:pt x="14" y="26"/>
                    <a:pt x="14" y="26"/>
                    <a:pt x="13" y="26"/>
                  </a:cubicBezTo>
                  <a:cubicBezTo>
                    <a:pt x="12" y="26"/>
                    <a:pt x="11" y="26"/>
                    <a:pt x="10" y="26"/>
                  </a:cubicBezTo>
                  <a:cubicBezTo>
                    <a:pt x="8" y="26"/>
                    <a:pt x="7" y="26"/>
                    <a:pt x="6" y="26"/>
                  </a:cubicBezTo>
                  <a:cubicBezTo>
                    <a:pt x="5" y="25"/>
                    <a:pt x="3" y="24"/>
                    <a:pt x="3" y="23"/>
                  </a:cubicBezTo>
                  <a:cubicBezTo>
                    <a:pt x="2" y="22"/>
                    <a:pt x="1" y="21"/>
                    <a:pt x="1" y="20"/>
                  </a:cubicBezTo>
                  <a:cubicBezTo>
                    <a:pt x="0" y="19"/>
                    <a:pt x="0" y="17"/>
                    <a:pt x="0" y="16"/>
                  </a:cubicBezTo>
                  <a:cubicBezTo>
                    <a:pt x="0" y="13"/>
                    <a:pt x="0" y="11"/>
                    <a:pt x="1" y="9"/>
                  </a:cubicBezTo>
                  <a:cubicBezTo>
                    <a:pt x="2" y="7"/>
                    <a:pt x="3" y="6"/>
                    <a:pt x="4" y="4"/>
                  </a:cubicBezTo>
                  <a:cubicBezTo>
                    <a:pt x="5" y="3"/>
                    <a:pt x="7" y="2"/>
                    <a:pt x="8" y="1"/>
                  </a:cubicBezTo>
                  <a:cubicBezTo>
                    <a:pt x="10" y="1"/>
                    <a:pt x="12" y="0"/>
                    <a:pt x="13" y="0"/>
                  </a:cubicBezTo>
                  <a:cubicBezTo>
                    <a:pt x="15" y="0"/>
                    <a:pt x="16" y="1"/>
                    <a:pt x="18" y="1"/>
                  </a:cubicBezTo>
                  <a:cubicBezTo>
                    <a:pt x="19" y="2"/>
                    <a:pt x="20" y="2"/>
                    <a:pt x="21" y="3"/>
                  </a:cubicBezTo>
                  <a:cubicBezTo>
                    <a:pt x="22" y="4"/>
                    <a:pt x="22" y="6"/>
                    <a:pt x="23" y="7"/>
                  </a:cubicBezTo>
                  <a:cubicBezTo>
                    <a:pt x="23" y="8"/>
                    <a:pt x="24" y="10"/>
                    <a:pt x="24" y="11"/>
                  </a:cubicBezTo>
                  <a:close/>
                  <a:moveTo>
                    <a:pt x="20" y="11"/>
                  </a:moveTo>
                  <a:cubicBezTo>
                    <a:pt x="20" y="10"/>
                    <a:pt x="20" y="9"/>
                    <a:pt x="20" y="8"/>
                  </a:cubicBezTo>
                  <a:cubicBezTo>
                    <a:pt x="20" y="7"/>
                    <a:pt x="19" y="6"/>
                    <a:pt x="18" y="5"/>
                  </a:cubicBezTo>
                  <a:cubicBezTo>
                    <a:pt x="18" y="5"/>
                    <a:pt x="17" y="4"/>
                    <a:pt x="16" y="4"/>
                  </a:cubicBezTo>
                  <a:cubicBezTo>
                    <a:pt x="15" y="3"/>
                    <a:pt x="14" y="3"/>
                    <a:pt x="13" y="3"/>
                  </a:cubicBezTo>
                  <a:cubicBezTo>
                    <a:pt x="12" y="3"/>
                    <a:pt x="11" y="3"/>
                    <a:pt x="9" y="4"/>
                  </a:cubicBezTo>
                  <a:cubicBezTo>
                    <a:pt x="8" y="4"/>
                    <a:pt x="7" y="5"/>
                    <a:pt x="6" y="6"/>
                  </a:cubicBezTo>
                  <a:cubicBezTo>
                    <a:pt x="6" y="7"/>
                    <a:pt x="5" y="7"/>
                    <a:pt x="5" y="8"/>
                  </a:cubicBezTo>
                  <a:cubicBezTo>
                    <a:pt x="5" y="9"/>
                    <a:pt x="4" y="10"/>
                    <a:pt x="4" y="11"/>
                  </a:cubicBezTo>
                  <a:cubicBezTo>
                    <a:pt x="4" y="11"/>
                    <a:pt x="3" y="12"/>
                    <a:pt x="3" y="13"/>
                  </a:cubicBezTo>
                  <a:cubicBezTo>
                    <a:pt x="3" y="14"/>
                    <a:pt x="3" y="15"/>
                    <a:pt x="3" y="16"/>
                  </a:cubicBezTo>
                  <a:cubicBezTo>
                    <a:pt x="3" y="17"/>
                    <a:pt x="3" y="18"/>
                    <a:pt x="3" y="19"/>
                  </a:cubicBezTo>
                  <a:cubicBezTo>
                    <a:pt x="4" y="20"/>
                    <a:pt x="4" y="21"/>
                    <a:pt x="5" y="22"/>
                  </a:cubicBezTo>
                  <a:cubicBezTo>
                    <a:pt x="5" y="22"/>
                    <a:pt x="6" y="23"/>
                    <a:pt x="7" y="23"/>
                  </a:cubicBezTo>
                  <a:cubicBezTo>
                    <a:pt x="8" y="24"/>
                    <a:pt x="9" y="24"/>
                    <a:pt x="10" y="24"/>
                  </a:cubicBezTo>
                  <a:cubicBezTo>
                    <a:pt x="11" y="24"/>
                    <a:pt x="13" y="24"/>
                    <a:pt x="14" y="23"/>
                  </a:cubicBezTo>
                  <a:cubicBezTo>
                    <a:pt x="15" y="23"/>
                    <a:pt x="16" y="22"/>
                    <a:pt x="17" y="21"/>
                  </a:cubicBezTo>
                  <a:cubicBezTo>
                    <a:pt x="18" y="20"/>
                    <a:pt x="18" y="19"/>
                    <a:pt x="19" y="19"/>
                  </a:cubicBezTo>
                  <a:cubicBezTo>
                    <a:pt x="19" y="18"/>
                    <a:pt x="19" y="17"/>
                    <a:pt x="20" y="16"/>
                  </a:cubicBezTo>
                  <a:cubicBezTo>
                    <a:pt x="20" y="15"/>
                    <a:pt x="20" y="14"/>
                    <a:pt x="20" y="14"/>
                  </a:cubicBezTo>
                  <a:cubicBezTo>
                    <a:pt x="20" y="13"/>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504" name="India West"/>
          <p:cNvGrpSpPr/>
          <p:nvPr/>
        </p:nvGrpSpPr>
        <p:grpSpPr>
          <a:xfrm>
            <a:off x="7032494" y="3888952"/>
            <a:ext cx="806584" cy="380407"/>
            <a:chOff x="6980815" y="3921149"/>
            <a:chExt cx="878836" cy="414482"/>
          </a:xfrm>
        </p:grpSpPr>
        <p:sp>
          <p:nvSpPr>
            <p:cNvPr id="505" name="Rectangle 27"/>
            <p:cNvSpPr>
              <a:spLocks noChangeArrowheads="1"/>
            </p:cNvSpPr>
            <p:nvPr/>
          </p:nvSpPr>
          <p:spPr bwMode="auto">
            <a:xfrm>
              <a:off x="6980815" y="3921149"/>
              <a:ext cx="878836"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6" name="Rectangle 135"/>
            <p:cNvSpPr>
              <a:spLocks noChangeArrowheads="1"/>
            </p:cNvSpPr>
            <p:nvPr/>
          </p:nvSpPr>
          <p:spPr bwMode="auto">
            <a:xfrm>
              <a:off x="7075866" y="4017757"/>
              <a:ext cx="17140" cy="825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7" name="Freeform 136"/>
            <p:cNvSpPr>
              <a:spLocks/>
            </p:cNvSpPr>
            <p:nvPr/>
          </p:nvSpPr>
          <p:spPr bwMode="auto">
            <a:xfrm>
              <a:off x="7114821" y="4017757"/>
              <a:ext cx="71678" cy="82585"/>
            </a:xfrm>
            <a:custGeom>
              <a:avLst/>
              <a:gdLst>
                <a:gd name="T0" fmla="*/ 22 w 22"/>
                <a:gd name="T1" fmla="*/ 25 h 25"/>
                <a:gd name="T2" fmla="*/ 17 w 22"/>
                <a:gd name="T3" fmla="*/ 25 h 25"/>
                <a:gd name="T4" fmla="*/ 6 w 22"/>
                <a:gd name="T5" fmla="*/ 9 h 25"/>
                <a:gd name="T6" fmla="*/ 5 w 22"/>
                <a:gd name="T7" fmla="*/ 7 h 25"/>
                <a:gd name="T8" fmla="*/ 5 w 22"/>
                <a:gd name="T9" fmla="*/ 7 h 25"/>
                <a:gd name="T10" fmla="*/ 5 w 22"/>
                <a:gd name="T11" fmla="*/ 11 h 25"/>
                <a:gd name="T12" fmla="*/ 5 w 22"/>
                <a:gd name="T13" fmla="*/ 25 h 25"/>
                <a:gd name="T14" fmla="*/ 0 w 22"/>
                <a:gd name="T15" fmla="*/ 25 h 25"/>
                <a:gd name="T16" fmla="*/ 0 w 22"/>
                <a:gd name="T17" fmla="*/ 0 h 25"/>
                <a:gd name="T18" fmla="*/ 6 w 22"/>
                <a:gd name="T19" fmla="*/ 0 h 25"/>
                <a:gd name="T20" fmla="*/ 16 w 22"/>
                <a:gd name="T21" fmla="*/ 15 h 25"/>
                <a:gd name="T22" fmla="*/ 17 w 22"/>
                <a:gd name="T23" fmla="*/ 17 h 25"/>
                <a:gd name="T24" fmla="*/ 17 w 22"/>
                <a:gd name="T25" fmla="*/ 17 h 25"/>
                <a:gd name="T26" fmla="*/ 17 w 22"/>
                <a:gd name="T27" fmla="*/ 13 h 25"/>
                <a:gd name="T28" fmla="*/ 17 w 22"/>
                <a:gd name="T29" fmla="*/ 0 h 25"/>
                <a:gd name="T30" fmla="*/ 22 w 22"/>
                <a:gd name="T31" fmla="*/ 0 h 25"/>
                <a:gd name="T32" fmla="*/ 22 w 2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5">
                  <a:moveTo>
                    <a:pt x="22" y="25"/>
                  </a:moveTo>
                  <a:cubicBezTo>
                    <a:pt x="17" y="25"/>
                    <a:pt x="17" y="25"/>
                    <a:pt x="17" y="25"/>
                  </a:cubicBezTo>
                  <a:cubicBezTo>
                    <a:pt x="6" y="9"/>
                    <a:pt x="6" y="9"/>
                    <a:pt x="6" y="9"/>
                  </a:cubicBezTo>
                  <a:cubicBezTo>
                    <a:pt x="6" y="8"/>
                    <a:pt x="5" y="7"/>
                    <a:pt x="5" y="7"/>
                  </a:cubicBezTo>
                  <a:cubicBezTo>
                    <a:pt x="5" y="7"/>
                    <a:pt x="5" y="7"/>
                    <a:pt x="5" y="7"/>
                  </a:cubicBezTo>
                  <a:cubicBezTo>
                    <a:pt x="5" y="8"/>
                    <a:pt x="5" y="9"/>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6"/>
                    <a:pt x="17" y="17"/>
                  </a:cubicBezTo>
                  <a:cubicBezTo>
                    <a:pt x="17" y="17"/>
                    <a:pt x="17" y="17"/>
                    <a:pt x="17" y="17"/>
                  </a:cubicBezTo>
                  <a:cubicBezTo>
                    <a:pt x="17" y="16"/>
                    <a:pt x="17" y="15"/>
                    <a:pt x="17" y="13"/>
                  </a:cubicBezTo>
                  <a:cubicBezTo>
                    <a:pt x="17" y="0"/>
                    <a:pt x="17" y="0"/>
                    <a:pt x="17" y="0"/>
                  </a:cubicBezTo>
                  <a:cubicBezTo>
                    <a:pt x="22" y="0"/>
                    <a:pt x="22" y="0"/>
                    <a:pt x="22" y="0"/>
                  </a:cubicBezTo>
                  <a:lnTo>
                    <a:pt x="2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8" name="Freeform 137"/>
            <p:cNvSpPr>
              <a:spLocks noEditPoints="1"/>
            </p:cNvSpPr>
            <p:nvPr/>
          </p:nvSpPr>
          <p:spPr bwMode="auto">
            <a:xfrm>
              <a:off x="7209873" y="4017757"/>
              <a:ext cx="71678" cy="82585"/>
            </a:xfrm>
            <a:custGeom>
              <a:avLst/>
              <a:gdLst>
                <a:gd name="T0" fmla="*/ 0 w 22"/>
                <a:gd name="T1" fmla="*/ 25 h 25"/>
                <a:gd name="T2" fmla="*/ 0 w 22"/>
                <a:gd name="T3" fmla="*/ 0 h 25"/>
                <a:gd name="T4" fmla="*/ 9 w 22"/>
                <a:gd name="T5" fmla="*/ 0 h 25"/>
                <a:gd name="T6" fmla="*/ 22 w 22"/>
                <a:gd name="T7" fmla="*/ 12 h 25"/>
                <a:gd name="T8" fmla="*/ 18 w 22"/>
                <a:gd name="T9" fmla="*/ 21 h 25"/>
                <a:gd name="T10" fmla="*/ 9 w 22"/>
                <a:gd name="T11" fmla="*/ 25 h 25"/>
                <a:gd name="T12" fmla="*/ 0 w 22"/>
                <a:gd name="T13" fmla="*/ 25 h 25"/>
                <a:gd name="T14" fmla="*/ 5 w 22"/>
                <a:gd name="T15" fmla="*/ 4 h 25"/>
                <a:gd name="T16" fmla="*/ 5 w 22"/>
                <a:gd name="T17" fmla="*/ 20 h 25"/>
                <a:gd name="T18" fmla="*/ 8 w 22"/>
                <a:gd name="T19" fmla="*/ 20 h 25"/>
                <a:gd name="T20" fmla="*/ 14 w 22"/>
                <a:gd name="T21" fmla="*/ 18 h 25"/>
                <a:gd name="T22" fmla="*/ 16 w 22"/>
                <a:gd name="T23" fmla="*/ 12 h 25"/>
                <a:gd name="T24" fmla="*/ 14 w 22"/>
                <a:gd name="T25" fmla="*/ 6 h 25"/>
                <a:gd name="T26" fmla="*/ 8 w 22"/>
                <a:gd name="T27" fmla="*/ 4 h 25"/>
                <a:gd name="T28" fmla="*/ 5 w 22"/>
                <a:gd name="T2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0" y="25"/>
                  </a:moveTo>
                  <a:cubicBezTo>
                    <a:pt x="0" y="0"/>
                    <a:pt x="0" y="0"/>
                    <a:pt x="0" y="0"/>
                  </a:cubicBezTo>
                  <a:cubicBezTo>
                    <a:pt x="9" y="0"/>
                    <a:pt x="9" y="0"/>
                    <a:pt x="9" y="0"/>
                  </a:cubicBezTo>
                  <a:cubicBezTo>
                    <a:pt x="18" y="0"/>
                    <a:pt x="22" y="4"/>
                    <a:pt x="22" y="12"/>
                  </a:cubicBezTo>
                  <a:cubicBezTo>
                    <a:pt x="22" y="16"/>
                    <a:pt x="21" y="19"/>
                    <a:pt x="18" y="21"/>
                  </a:cubicBezTo>
                  <a:cubicBezTo>
                    <a:pt x="16" y="24"/>
                    <a:pt x="13" y="25"/>
                    <a:pt x="9" y="25"/>
                  </a:cubicBezTo>
                  <a:lnTo>
                    <a:pt x="0" y="25"/>
                  </a:lnTo>
                  <a:close/>
                  <a:moveTo>
                    <a:pt x="5" y="4"/>
                  </a:moveTo>
                  <a:cubicBezTo>
                    <a:pt x="5" y="20"/>
                    <a:pt x="5" y="20"/>
                    <a:pt x="5" y="20"/>
                  </a:cubicBezTo>
                  <a:cubicBezTo>
                    <a:pt x="8" y="20"/>
                    <a:pt x="8" y="20"/>
                    <a:pt x="8" y="20"/>
                  </a:cubicBezTo>
                  <a:cubicBezTo>
                    <a:pt x="11" y="20"/>
                    <a:pt x="13" y="19"/>
                    <a:pt x="14" y="18"/>
                  </a:cubicBezTo>
                  <a:cubicBezTo>
                    <a:pt x="15" y="16"/>
                    <a:pt x="16" y="14"/>
                    <a:pt x="16" y="12"/>
                  </a:cubicBezTo>
                  <a:cubicBezTo>
                    <a:pt x="16" y="9"/>
                    <a:pt x="15" y="8"/>
                    <a:pt x="14" y="6"/>
                  </a:cubicBezTo>
                  <a:cubicBezTo>
                    <a:pt x="13" y="5"/>
                    <a:pt x="11" y="4"/>
                    <a:pt x="8"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09" name="Rectangle 138"/>
            <p:cNvSpPr>
              <a:spLocks noChangeArrowheads="1"/>
            </p:cNvSpPr>
            <p:nvPr/>
          </p:nvSpPr>
          <p:spPr bwMode="auto">
            <a:xfrm>
              <a:off x="7298691" y="4017757"/>
              <a:ext cx="15582" cy="825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0" name="Freeform 139"/>
            <p:cNvSpPr>
              <a:spLocks noEditPoints="1"/>
            </p:cNvSpPr>
            <p:nvPr/>
          </p:nvSpPr>
          <p:spPr bwMode="auto">
            <a:xfrm>
              <a:off x="7328298" y="4017757"/>
              <a:ext cx="81027" cy="82585"/>
            </a:xfrm>
            <a:custGeom>
              <a:avLst/>
              <a:gdLst>
                <a:gd name="T0" fmla="*/ 25 w 25"/>
                <a:gd name="T1" fmla="*/ 25 h 25"/>
                <a:gd name="T2" fmla="*/ 19 w 25"/>
                <a:gd name="T3" fmla="*/ 25 h 25"/>
                <a:gd name="T4" fmla="*/ 17 w 25"/>
                <a:gd name="T5" fmla="*/ 19 h 25"/>
                <a:gd name="T6" fmla="*/ 8 w 25"/>
                <a:gd name="T7" fmla="*/ 19 h 25"/>
                <a:gd name="T8" fmla="*/ 6 w 25"/>
                <a:gd name="T9" fmla="*/ 25 h 25"/>
                <a:gd name="T10" fmla="*/ 0 w 25"/>
                <a:gd name="T11" fmla="*/ 25 h 25"/>
                <a:gd name="T12" fmla="*/ 9 w 25"/>
                <a:gd name="T13" fmla="*/ 0 h 25"/>
                <a:gd name="T14" fmla="*/ 16 w 25"/>
                <a:gd name="T15" fmla="*/ 0 h 25"/>
                <a:gd name="T16" fmla="*/ 25 w 25"/>
                <a:gd name="T17" fmla="*/ 25 h 25"/>
                <a:gd name="T18" fmla="*/ 16 w 25"/>
                <a:gd name="T19" fmla="*/ 15 h 25"/>
                <a:gd name="T20" fmla="*/ 13 w 25"/>
                <a:gd name="T21" fmla="*/ 6 h 25"/>
                <a:gd name="T22" fmla="*/ 12 w 25"/>
                <a:gd name="T23" fmla="*/ 4 h 25"/>
                <a:gd name="T24" fmla="*/ 12 w 25"/>
                <a:gd name="T25" fmla="*/ 4 h 25"/>
                <a:gd name="T26" fmla="*/ 12 w 25"/>
                <a:gd name="T27" fmla="*/ 6 h 25"/>
                <a:gd name="T28" fmla="*/ 9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19"/>
                    <a:pt x="17" y="19"/>
                    <a:pt x="17" y="19"/>
                  </a:cubicBezTo>
                  <a:cubicBezTo>
                    <a:pt x="8" y="19"/>
                    <a:pt x="8" y="19"/>
                    <a:pt x="8" y="19"/>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6" y="15"/>
                  </a:moveTo>
                  <a:cubicBezTo>
                    <a:pt x="13" y="6"/>
                    <a:pt x="13" y="6"/>
                    <a:pt x="13" y="6"/>
                  </a:cubicBezTo>
                  <a:cubicBezTo>
                    <a:pt x="13" y="6"/>
                    <a:pt x="12" y="5"/>
                    <a:pt x="12" y="4"/>
                  </a:cubicBezTo>
                  <a:cubicBezTo>
                    <a:pt x="12" y="4"/>
                    <a:pt x="12" y="4"/>
                    <a:pt x="12" y="4"/>
                  </a:cubicBezTo>
                  <a:cubicBezTo>
                    <a:pt x="12" y="5"/>
                    <a:pt x="12" y="5"/>
                    <a:pt x="12" y="6"/>
                  </a:cubicBezTo>
                  <a:cubicBezTo>
                    <a:pt x="9" y="15"/>
                    <a:pt x="9" y="15"/>
                    <a:pt x="9"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1" name="Freeform 140"/>
            <p:cNvSpPr>
              <a:spLocks/>
            </p:cNvSpPr>
            <p:nvPr/>
          </p:nvSpPr>
          <p:spPr bwMode="auto">
            <a:xfrm>
              <a:off x="7445164" y="4017757"/>
              <a:ext cx="118425" cy="82585"/>
            </a:xfrm>
            <a:custGeom>
              <a:avLst/>
              <a:gdLst>
                <a:gd name="T0" fmla="*/ 36 w 36"/>
                <a:gd name="T1" fmla="*/ 0 h 25"/>
                <a:gd name="T2" fmla="*/ 29 w 36"/>
                <a:gd name="T3" fmla="*/ 25 h 25"/>
                <a:gd name="T4" fmla="*/ 23 w 36"/>
                <a:gd name="T5" fmla="*/ 25 h 25"/>
                <a:gd name="T6" fmla="*/ 19 w 36"/>
                <a:gd name="T7" fmla="*/ 9 h 25"/>
                <a:gd name="T8" fmla="*/ 18 w 36"/>
                <a:gd name="T9" fmla="*/ 6 h 25"/>
                <a:gd name="T10" fmla="*/ 18 w 36"/>
                <a:gd name="T11" fmla="*/ 6 h 25"/>
                <a:gd name="T12" fmla="*/ 18 w 36"/>
                <a:gd name="T13" fmla="*/ 9 h 25"/>
                <a:gd name="T14" fmla="*/ 14 w 36"/>
                <a:gd name="T15" fmla="*/ 25 h 25"/>
                <a:gd name="T16" fmla="*/ 7 w 36"/>
                <a:gd name="T17" fmla="*/ 25 h 25"/>
                <a:gd name="T18" fmla="*/ 0 w 36"/>
                <a:gd name="T19" fmla="*/ 0 h 25"/>
                <a:gd name="T20" fmla="*/ 7 w 36"/>
                <a:gd name="T21" fmla="*/ 0 h 25"/>
                <a:gd name="T22" fmla="*/ 10 w 36"/>
                <a:gd name="T23" fmla="*/ 16 h 25"/>
                <a:gd name="T24" fmla="*/ 11 w 36"/>
                <a:gd name="T25" fmla="*/ 19 h 25"/>
                <a:gd name="T26" fmla="*/ 11 w 36"/>
                <a:gd name="T27" fmla="*/ 19 h 25"/>
                <a:gd name="T28" fmla="*/ 11 w 36"/>
                <a:gd name="T29" fmla="*/ 16 h 25"/>
                <a:gd name="T30" fmla="*/ 16 w 36"/>
                <a:gd name="T31" fmla="*/ 0 h 25"/>
                <a:gd name="T32" fmla="*/ 22 w 36"/>
                <a:gd name="T33" fmla="*/ 0 h 25"/>
                <a:gd name="T34" fmla="*/ 26 w 36"/>
                <a:gd name="T35" fmla="*/ 16 h 25"/>
                <a:gd name="T36" fmla="*/ 26 w 36"/>
                <a:gd name="T37" fmla="*/ 19 h 25"/>
                <a:gd name="T38" fmla="*/ 26 w 36"/>
                <a:gd name="T39" fmla="*/ 19 h 25"/>
                <a:gd name="T40" fmla="*/ 27 w 36"/>
                <a:gd name="T41" fmla="*/ 16 h 25"/>
                <a:gd name="T42" fmla="*/ 30 w 36"/>
                <a:gd name="T43" fmla="*/ 0 h 25"/>
                <a:gd name="T44" fmla="*/ 36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36" y="0"/>
                  </a:moveTo>
                  <a:cubicBezTo>
                    <a:pt x="29" y="25"/>
                    <a:pt x="29" y="25"/>
                    <a:pt x="29" y="25"/>
                  </a:cubicBezTo>
                  <a:cubicBezTo>
                    <a:pt x="23" y="25"/>
                    <a:pt x="23" y="25"/>
                    <a:pt x="23" y="25"/>
                  </a:cubicBezTo>
                  <a:cubicBezTo>
                    <a:pt x="19" y="9"/>
                    <a:pt x="19" y="9"/>
                    <a:pt x="19" y="9"/>
                  </a:cubicBezTo>
                  <a:cubicBezTo>
                    <a:pt x="19" y="8"/>
                    <a:pt x="18" y="7"/>
                    <a:pt x="18" y="6"/>
                  </a:cubicBezTo>
                  <a:cubicBezTo>
                    <a:pt x="18" y="6"/>
                    <a:pt x="18" y="6"/>
                    <a:pt x="18" y="6"/>
                  </a:cubicBezTo>
                  <a:cubicBezTo>
                    <a:pt x="18" y="7"/>
                    <a:pt x="18" y="8"/>
                    <a:pt x="18" y="9"/>
                  </a:cubicBezTo>
                  <a:cubicBezTo>
                    <a:pt x="14" y="25"/>
                    <a:pt x="14" y="25"/>
                    <a:pt x="14" y="25"/>
                  </a:cubicBezTo>
                  <a:cubicBezTo>
                    <a:pt x="7" y="25"/>
                    <a:pt x="7" y="25"/>
                    <a:pt x="7" y="25"/>
                  </a:cubicBezTo>
                  <a:cubicBezTo>
                    <a:pt x="0" y="0"/>
                    <a:pt x="0" y="0"/>
                    <a:pt x="0" y="0"/>
                  </a:cubicBezTo>
                  <a:cubicBezTo>
                    <a:pt x="7" y="0"/>
                    <a:pt x="7" y="0"/>
                    <a:pt x="7" y="0"/>
                  </a:cubicBezTo>
                  <a:cubicBezTo>
                    <a:pt x="10" y="16"/>
                    <a:pt x="10" y="16"/>
                    <a:pt x="10" y="16"/>
                  </a:cubicBezTo>
                  <a:cubicBezTo>
                    <a:pt x="10" y="17"/>
                    <a:pt x="10" y="18"/>
                    <a:pt x="11" y="19"/>
                  </a:cubicBezTo>
                  <a:cubicBezTo>
                    <a:pt x="11" y="19"/>
                    <a:pt x="11" y="19"/>
                    <a:pt x="11" y="19"/>
                  </a:cubicBezTo>
                  <a:cubicBezTo>
                    <a:pt x="11" y="18"/>
                    <a:pt x="11" y="17"/>
                    <a:pt x="11" y="16"/>
                  </a:cubicBezTo>
                  <a:cubicBezTo>
                    <a:pt x="16" y="0"/>
                    <a:pt x="16" y="0"/>
                    <a:pt x="16" y="0"/>
                  </a:cubicBezTo>
                  <a:cubicBezTo>
                    <a:pt x="22" y="0"/>
                    <a:pt x="22" y="0"/>
                    <a:pt x="22" y="0"/>
                  </a:cubicBezTo>
                  <a:cubicBezTo>
                    <a:pt x="26" y="16"/>
                    <a:pt x="26" y="16"/>
                    <a:pt x="26" y="16"/>
                  </a:cubicBezTo>
                  <a:cubicBezTo>
                    <a:pt x="26" y="17"/>
                    <a:pt x="26" y="18"/>
                    <a:pt x="26" y="19"/>
                  </a:cubicBezTo>
                  <a:cubicBezTo>
                    <a:pt x="26" y="19"/>
                    <a:pt x="26" y="19"/>
                    <a:pt x="26" y="19"/>
                  </a:cubicBezTo>
                  <a:cubicBezTo>
                    <a:pt x="26" y="18"/>
                    <a:pt x="27" y="17"/>
                    <a:pt x="27" y="16"/>
                  </a:cubicBezTo>
                  <a:cubicBezTo>
                    <a:pt x="30" y="0"/>
                    <a:pt x="30" y="0"/>
                    <a:pt x="30" y="0"/>
                  </a:cubicBez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2" name="Freeform 141"/>
            <p:cNvSpPr>
              <a:spLocks/>
            </p:cNvSpPr>
            <p:nvPr/>
          </p:nvSpPr>
          <p:spPr bwMode="auto">
            <a:xfrm>
              <a:off x="7576055" y="4017757"/>
              <a:ext cx="48305" cy="82585"/>
            </a:xfrm>
            <a:custGeom>
              <a:avLst/>
              <a:gdLst>
                <a:gd name="T0" fmla="*/ 31 w 31"/>
                <a:gd name="T1" fmla="*/ 53 h 53"/>
                <a:gd name="T2" fmla="*/ 0 w 31"/>
                <a:gd name="T3" fmla="*/ 53 h 53"/>
                <a:gd name="T4" fmla="*/ 0 w 31"/>
                <a:gd name="T5" fmla="*/ 0 h 53"/>
                <a:gd name="T6" fmla="*/ 29 w 31"/>
                <a:gd name="T7" fmla="*/ 0 h 53"/>
                <a:gd name="T8" fmla="*/ 29 w 31"/>
                <a:gd name="T9" fmla="*/ 9 h 53"/>
                <a:gd name="T10" fmla="*/ 10 w 31"/>
                <a:gd name="T11" fmla="*/ 9 h 53"/>
                <a:gd name="T12" fmla="*/ 10 w 31"/>
                <a:gd name="T13" fmla="*/ 21 h 53"/>
                <a:gd name="T14" fmla="*/ 29 w 31"/>
                <a:gd name="T15" fmla="*/ 21 h 53"/>
                <a:gd name="T16" fmla="*/ 29 w 31"/>
                <a:gd name="T17" fmla="*/ 30 h 53"/>
                <a:gd name="T18" fmla="*/ 10 w 31"/>
                <a:gd name="T19" fmla="*/ 30 h 53"/>
                <a:gd name="T20" fmla="*/ 10 w 31"/>
                <a:gd name="T21" fmla="*/ 42 h 53"/>
                <a:gd name="T22" fmla="*/ 31 w 31"/>
                <a:gd name="T23" fmla="*/ 42 h 53"/>
                <a:gd name="T24" fmla="*/ 31 w 31"/>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3">
                  <a:moveTo>
                    <a:pt x="31" y="53"/>
                  </a:moveTo>
                  <a:lnTo>
                    <a:pt x="0" y="53"/>
                  </a:lnTo>
                  <a:lnTo>
                    <a:pt x="0" y="0"/>
                  </a:lnTo>
                  <a:lnTo>
                    <a:pt x="29" y="0"/>
                  </a:lnTo>
                  <a:lnTo>
                    <a:pt x="29" y="9"/>
                  </a:lnTo>
                  <a:lnTo>
                    <a:pt x="10" y="9"/>
                  </a:lnTo>
                  <a:lnTo>
                    <a:pt x="10" y="21"/>
                  </a:lnTo>
                  <a:lnTo>
                    <a:pt x="29" y="21"/>
                  </a:lnTo>
                  <a:lnTo>
                    <a:pt x="29" y="30"/>
                  </a:lnTo>
                  <a:lnTo>
                    <a:pt x="10" y="30"/>
                  </a:lnTo>
                  <a:lnTo>
                    <a:pt x="10" y="42"/>
                  </a:lnTo>
                  <a:lnTo>
                    <a:pt x="31" y="42"/>
                  </a:lnTo>
                  <a:lnTo>
                    <a:pt x="31"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3" name="Freeform 142"/>
            <p:cNvSpPr>
              <a:spLocks/>
            </p:cNvSpPr>
            <p:nvPr/>
          </p:nvSpPr>
          <p:spPr bwMode="auto">
            <a:xfrm>
              <a:off x="7635267" y="4014641"/>
              <a:ext cx="54538" cy="85701"/>
            </a:xfrm>
            <a:custGeom>
              <a:avLst/>
              <a:gdLst>
                <a:gd name="T0" fmla="*/ 0 w 17"/>
                <a:gd name="T1" fmla="*/ 25 h 26"/>
                <a:gd name="T2" fmla="*/ 0 w 17"/>
                <a:gd name="T3" fmla="*/ 19 h 26"/>
                <a:gd name="T4" fmla="*/ 4 w 17"/>
                <a:gd name="T5" fmla="*/ 21 h 26"/>
                <a:gd name="T6" fmla="*/ 7 w 17"/>
                <a:gd name="T7" fmla="*/ 22 h 26"/>
                <a:gd name="T8" fmla="*/ 9 w 17"/>
                <a:gd name="T9" fmla="*/ 21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2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4 w 17"/>
                <a:gd name="T37" fmla="*/ 0 h 26"/>
                <a:gd name="T38" fmla="*/ 16 w 17"/>
                <a:gd name="T39" fmla="*/ 1 h 26"/>
                <a:gd name="T40" fmla="*/ 16 w 17"/>
                <a:gd name="T41" fmla="*/ 6 h 26"/>
                <a:gd name="T42" fmla="*/ 15 w 17"/>
                <a:gd name="T43" fmla="*/ 6 h 26"/>
                <a:gd name="T44" fmla="*/ 13 w 17"/>
                <a:gd name="T45" fmla="*/ 5 h 26"/>
                <a:gd name="T46" fmla="*/ 12 w 17"/>
                <a:gd name="T47" fmla="*/ 5 h 26"/>
                <a:gd name="T48" fmla="*/ 10 w 17"/>
                <a:gd name="T49" fmla="*/ 5 h 26"/>
                <a:gd name="T50" fmla="*/ 9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4 w 17"/>
                <a:gd name="T67" fmla="*/ 12 h 26"/>
                <a:gd name="T68" fmla="*/ 16 w 17"/>
                <a:gd name="T69" fmla="*/ 14 h 26"/>
                <a:gd name="T70" fmla="*/ 17 w 17"/>
                <a:gd name="T71" fmla="*/ 16 h 26"/>
                <a:gd name="T72" fmla="*/ 17 w 17"/>
                <a:gd name="T73" fmla="*/ 19 h 26"/>
                <a:gd name="T74" fmla="*/ 17 w 17"/>
                <a:gd name="T75" fmla="*/ 22 h 26"/>
                <a:gd name="T76" fmla="*/ 14 w 17"/>
                <a:gd name="T77" fmla="*/ 24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4" y="21"/>
                  </a:cubicBezTo>
                  <a:cubicBezTo>
                    <a:pt x="5" y="21"/>
                    <a:pt x="6" y="22"/>
                    <a:pt x="7" y="22"/>
                  </a:cubicBezTo>
                  <a:cubicBezTo>
                    <a:pt x="8" y="22"/>
                    <a:pt x="9" y="22"/>
                    <a:pt x="9" y="21"/>
                  </a:cubicBezTo>
                  <a:cubicBezTo>
                    <a:pt x="10" y="21"/>
                    <a:pt x="10" y="21"/>
                    <a:pt x="10" y="21"/>
                  </a:cubicBezTo>
                  <a:cubicBezTo>
                    <a:pt x="11" y="21"/>
                    <a:pt x="11" y="20"/>
                    <a:pt x="11" y="20"/>
                  </a:cubicBezTo>
                  <a:cubicBezTo>
                    <a:pt x="11" y="20"/>
                    <a:pt x="11" y="19"/>
                    <a:pt x="11" y="19"/>
                  </a:cubicBezTo>
                  <a:cubicBezTo>
                    <a:pt x="11" y="19"/>
                    <a:pt x="11" y="18"/>
                    <a:pt x="11" y="18"/>
                  </a:cubicBezTo>
                  <a:cubicBezTo>
                    <a:pt x="11" y="17"/>
                    <a:pt x="10" y="17"/>
                    <a:pt x="10" y="17"/>
                  </a:cubicBezTo>
                  <a:cubicBezTo>
                    <a:pt x="9" y="16"/>
                    <a:pt x="9" y="16"/>
                    <a:pt x="8" y="16"/>
                  </a:cubicBezTo>
                  <a:cubicBezTo>
                    <a:pt x="7" y="15"/>
                    <a:pt x="7" y="15"/>
                    <a:pt x="6" y="15"/>
                  </a:cubicBezTo>
                  <a:cubicBezTo>
                    <a:pt x="4" y="14"/>
                    <a:pt x="3" y="13"/>
                    <a:pt x="2" y="12"/>
                  </a:cubicBezTo>
                  <a:cubicBezTo>
                    <a:pt x="1" y="11"/>
                    <a:pt x="0" y="9"/>
                    <a:pt x="0" y="8"/>
                  </a:cubicBezTo>
                  <a:cubicBezTo>
                    <a:pt x="0" y="6"/>
                    <a:pt x="0" y="5"/>
                    <a:pt x="1" y="4"/>
                  </a:cubicBezTo>
                  <a:cubicBezTo>
                    <a:pt x="1" y="3"/>
                    <a:pt x="2" y="2"/>
                    <a:pt x="3" y="2"/>
                  </a:cubicBezTo>
                  <a:cubicBezTo>
                    <a:pt x="4" y="1"/>
                    <a:pt x="5" y="1"/>
                    <a:pt x="6" y="1"/>
                  </a:cubicBezTo>
                  <a:cubicBezTo>
                    <a:pt x="7" y="0"/>
                    <a:pt x="9" y="0"/>
                    <a:pt x="10" y="0"/>
                  </a:cubicBezTo>
                  <a:cubicBezTo>
                    <a:pt x="11" y="0"/>
                    <a:pt x="12" y="0"/>
                    <a:pt x="14" y="0"/>
                  </a:cubicBezTo>
                  <a:cubicBezTo>
                    <a:pt x="15" y="0"/>
                    <a:pt x="15" y="1"/>
                    <a:pt x="16" y="1"/>
                  </a:cubicBezTo>
                  <a:cubicBezTo>
                    <a:pt x="16" y="6"/>
                    <a:pt x="16" y="6"/>
                    <a:pt x="16" y="6"/>
                  </a:cubicBezTo>
                  <a:cubicBezTo>
                    <a:pt x="16" y="6"/>
                    <a:pt x="15" y="6"/>
                    <a:pt x="15" y="6"/>
                  </a:cubicBezTo>
                  <a:cubicBezTo>
                    <a:pt x="14" y="5"/>
                    <a:pt x="14" y="5"/>
                    <a:pt x="13" y="5"/>
                  </a:cubicBezTo>
                  <a:cubicBezTo>
                    <a:pt x="13" y="5"/>
                    <a:pt x="12" y="5"/>
                    <a:pt x="12" y="5"/>
                  </a:cubicBezTo>
                  <a:cubicBezTo>
                    <a:pt x="11" y="5"/>
                    <a:pt x="11" y="5"/>
                    <a:pt x="10" y="5"/>
                  </a:cubicBezTo>
                  <a:cubicBezTo>
                    <a:pt x="10" y="5"/>
                    <a:pt x="9" y="5"/>
                    <a:pt x="9" y="5"/>
                  </a:cubicBezTo>
                  <a:cubicBezTo>
                    <a:pt x="8" y="5"/>
                    <a:pt x="8" y="5"/>
                    <a:pt x="7" y="5"/>
                  </a:cubicBezTo>
                  <a:cubicBezTo>
                    <a:pt x="7" y="5"/>
                    <a:pt x="7" y="6"/>
                    <a:pt x="6" y="6"/>
                  </a:cubicBezTo>
                  <a:cubicBezTo>
                    <a:pt x="6" y="6"/>
                    <a:pt x="6" y="7"/>
                    <a:pt x="6" y="7"/>
                  </a:cubicBezTo>
                  <a:cubicBezTo>
                    <a:pt x="6" y="8"/>
                    <a:pt x="6" y="8"/>
                    <a:pt x="6" y="8"/>
                  </a:cubicBezTo>
                  <a:cubicBezTo>
                    <a:pt x="7" y="9"/>
                    <a:pt x="7" y="9"/>
                    <a:pt x="7" y="9"/>
                  </a:cubicBezTo>
                  <a:cubicBezTo>
                    <a:pt x="8" y="9"/>
                    <a:pt x="8" y="10"/>
                    <a:pt x="9" y="10"/>
                  </a:cubicBezTo>
                  <a:cubicBezTo>
                    <a:pt x="9" y="10"/>
                    <a:pt x="10" y="11"/>
                    <a:pt x="11" y="11"/>
                  </a:cubicBezTo>
                  <a:cubicBezTo>
                    <a:pt x="12" y="11"/>
                    <a:pt x="13" y="12"/>
                    <a:pt x="14" y="12"/>
                  </a:cubicBezTo>
                  <a:cubicBezTo>
                    <a:pt x="14" y="13"/>
                    <a:pt x="15" y="13"/>
                    <a:pt x="16" y="14"/>
                  </a:cubicBezTo>
                  <a:cubicBezTo>
                    <a:pt x="16" y="14"/>
                    <a:pt x="17" y="15"/>
                    <a:pt x="17" y="16"/>
                  </a:cubicBezTo>
                  <a:cubicBezTo>
                    <a:pt x="17" y="17"/>
                    <a:pt x="17" y="18"/>
                    <a:pt x="17" y="19"/>
                  </a:cubicBezTo>
                  <a:cubicBezTo>
                    <a:pt x="17" y="20"/>
                    <a:pt x="17" y="21"/>
                    <a:pt x="17" y="22"/>
                  </a:cubicBezTo>
                  <a:cubicBezTo>
                    <a:pt x="16" y="23"/>
                    <a:pt x="15" y="24"/>
                    <a:pt x="14" y="24"/>
                  </a:cubicBezTo>
                  <a:cubicBezTo>
                    <a:pt x="14" y="25"/>
                    <a:pt x="12" y="26"/>
                    <a:pt x="11" y="26"/>
                  </a:cubicBezTo>
                  <a:cubicBezTo>
                    <a:pt x="10" y="26"/>
                    <a:pt x="9" y="26"/>
                    <a:pt x="7" y="26"/>
                  </a:cubicBezTo>
                  <a:cubicBezTo>
                    <a:pt x="6" y="26"/>
                    <a:pt x="5"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4" name="Freeform 143"/>
            <p:cNvSpPr>
              <a:spLocks/>
            </p:cNvSpPr>
            <p:nvPr/>
          </p:nvSpPr>
          <p:spPr bwMode="auto">
            <a:xfrm>
              <a:off x="7700712" y="4017757"/>
              <a:ext cx="63887" cy="82585"/>
            </a:xfrm>
            <a:custGeom>
              <a:avLst/>
              <a:gdLst>
                <a:gd name="T0" fmla="*/ 41 w 41"/>
                <a:gd name="T1" fmla="*/ 9 h 53"/>
                <a:gd name="T2" fmla="*/ 27 w 41"/>
                <a:gd name="T3" fmla="*/ 9 h 53"/>
                <a:gd name="T4" fmla="*/ 27 w 41"/>
                <a:gd name="T5" fmla="*/ 53 h 53"/>
                <a:gd name="T6" fmla="*/ 14 w 41"/>
                <a:gd name="T7" fmla="*/ 53 h 53"/>
                <a:gd name="T8" fmla="*/ 14 w 41"/>
                <a:gd name="T9" fmla="*/ 9 h 53"/>
                <a:gd name="T10" fmla="*/ 0 w 41"/>
                <a:gd name="T11" fmla="*/ 9 h 53"/>
                <a:gd name="T12" fmla="*/ 0 w 41"/>
                <a:gd name="T13" fmla="*/ 0 h 53"/>
                <a:gd name="T14" fmla="*/ 41 w 41"/>
                <a:gd name="T15" fmla="*/ 0 h 53"/>
                <a:gd name="T16" fmla="*/ 41 w 41"/>
                <a:gd name="T1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3">
                  <a:moveTo>
                    <a:pt x="41" y="9"/>
                  </a:moveTo>
                  <a:lnTo>
                    <a:pt x="27" y="9"/>
                  </a:lnTo>
                  <a:lnTo>
                    <a:pt x="27" y="53"/>
                  </a:lnTo>
                  <a:lnTo>
                    <a:pt x="14" y="53"/>
                  </a:lnTo>
                  <a:lnTo>
                    <a:pt x="14" y="9"/>
                  </a:lnTo>
                  <a:lnTo>
                    <a:pt x="0" y="9"/>
                  </a:lnTo>
                  <a:lnTo>
                    <a:pt x="0" y="0"/>
                  </a:lnTo>
                  <a:lnTo>
                    <a:pt x="41" y="0"/>
                  </a:lnTo>
                  <a:lnTo>
                    <a:pt x="4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5" name="Freeform 144"/>
            <p:cNvSpPr>
              <a:spLocks/>
            </p:cNvSpPr>
            <p:nvPr/>
          </p:nvSpPr>
          <p:spPr bwMode="auto">
            <a:xfrm>
              <a:off x="7317390" y="4159554"/>
              <a:ext cx="59212" cy="81026"/>
            </a:xfrm>
            <a:custGeom>
              <a:avLst/>
              <a:gdLst>
                <a:gd name="T0" fmla="*/ 38 w 38"/>
                <a:gd name="T1" fmla="*/ 4 h 52"/>
                <a:gd name="T2" fmla="*/ 23 w 38"/>
                <a:gd name="T3" fmla="*/ 4 h 52"/>
                <a:gd name="T4" fmla="*/ 13 w 38"/>
                <a:gd name="T5" fmla="*/ 52 h 52"/>
                <a:gd name="T6" fmla="*/ 7 w 38"/>
                <a:gd name="T7" fmla="*/ 52 h 52"/>
                <a:gd name="T8" fmla="*/ 17 w 38"/>
                <a:gd name="T9" fmla="*/ 4 h 52"/>
                <a:gd name="T10" fmla="*/ 0 w 38"/>
                <a:gd name="T11" fmla="*/ 4 h 52"/>
                <a:gd name="T12" fmla="*/ 2 w 38"/>
                <a:gd name="T13" fmla="*/ 0 h 52"/>
                <a:gd name="T14" fmla="*/ 38 w 38"/>
                <a:gd name="T15" fmla="*/ 0 h 52"/>
                <a:gd name="T16" fmla="*/ 38 w 38"/>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2">
                  <a:moveTo>
                    <a:pt x="38" y="4"/>
                  </a:moveTo>
                  <a:lnTo>
                    <a:pt x="23" y="4"/>
                  </a:lnTo>
                  <a:lnTo>
                    <a:pt x="13" y="52"/>
                  </a:lnTo>
                  <a:lnTo>
                    <a:pt x="7" y="52"/>
                  </a:lnTo>
                  <a:lnTo>
                    <a:pt x="17" y="4"/>
                  </a:lnTo>
                  <a:lnTo>
                    <a:pt x="0" y="4"/>
                  </a:lnTo>
                  <a:lnTo>
                    <a:pt x="2" y="0"/>
                  </a:lnTo>
                  <a:lnTo>
                    <a:pt x="38" y="0"/>
                  </a:lnTo>
                  <a:lnTo>
                    <a:pt x="3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6" name="Freeform 145"/>
            <p:cNvSpPr>
              <a:spLocks noEditPoints="1"/>
            </p:cNvSpPr>
            <p:nvPr/>
          </p:nvSpPr>
          <p:spPr bwMode="auto">
            <a:xfrm>
              <a:off x="7376602" y="4159554"/>
              <a:ext cx="59212" cy="81026"/>
            </a:xfrm>
            <a:custGeom>
              <a:avLst/>
              <a:gdLst>
                <a:gd name="T0" fmla="*/ 18 w 18"/>
                <a:gd name="T1" fmla="*/ 5 h 25"/>
                <a:gd name="T2" fmla="*/ 18 w 18"/>
                <a:gd name="T3" fmla="*/ 7 h 25"/>
                <a:gd name="T4" fmla="*/ 17 w 18"/>
                <a:gd name="T5" fmla="*/ 9 h 25"/>
                <a:gd name="T6" fmla="*/ 15 w 18"/>
                <a:gd name="T7" fmla="*/ 11 h 25"/>
                <a:gd name="T8" fmla="*/ 12 w 18"/>
                <a:gd name="T9" fmla="*/ 12 h 25"/>
                <a:gd name="T10" fmla="*/ 12 w 18"/>
                <a:gd name="T11" fmla="*/ 12 h 25"/>
                <a:gd name="T12" fmla="*/ 14 w 18"/>
                <a:gd name="T13" fmla="*/ 13 h 25"/>
                <a:gd name="T14" fmla="*/ 16 w 18"/>
                <a:gd name="T15" fmla="*/ 14 h 25"/>
                <a:gd name="T16" fmla="*/ 17 w 18"/>
                <a:gd name="T17" fmla="*/ 15 h 25"/>
                <a:gd name="T18" fmla="*/ 17 w 18"/>
                <a:gd name="T19" fmla="*/ 17 h 25"/>
                <a:gd name="T20" fmla="*/ 16 w 18"/>
                <a:gd name="T21" fmla="*/ 20 h 25"/>
                <a:gd name="T22" fmla="*/ 14 w 18"/>
                <a:gd name="T23" fmla="*/ 23 h 25"/>
                <a:gd name="T24" fmla="*/ 11 w 18"/>
                <a:gd name="T25" fmla="*/ 24 h 25"/>
                <a:gd name="T26" fmla="*/ 7 w 18"/>
                <a:gd name="T27" fmla="*/ 25 h 25"/>
                <a:gd name="T28" fmla="*/ 0 w 18"/>
                <a:gd name="T29" fmla="*/ 25 h 25"/>
                <a:gd name="T30" fmla="*/ 5 w 18"/>
                <a:gd name="T31" fmla="*/ 0 h 25"/>
                <a:gd name="T32" fmla="*/ 12 w 18"/>
                <a:gd name="T33" fmla="*/ 0 h 25"/>
                <a:gd name="T34" fmla="*/ 15 w 18"/>
                <a:gd name="T35" fmla="*/ 0 h 25"/>
                <a:gd name="T36" fmla="*/ 17 w 18"/>
                <a:gd name="T37" fmla="*/ 1 h 25"/>
                <a:gd name="T38" fmla="*/ 18 w 18"/>
                <a:gd name="T39" fmla="*/ 3 h 25"/>
                <a:gd name="T40" fmla="*/ 18 w 18"/>
                <a:gd name="T41" fmla="*/ 5 h 25"/>
                <a:gd name="T42" fmla="*/ 14 w 18"/>
                <a:gd name="T43" fmla="*/ 17 h 25"/>
                <a:gd name="T44" fmla="*/ 12 w 18"/>
                <a:gd name="T45" fmla="*/ 14 h 25"/>
                <a:gd name="T46" fmla="*/ 9 w 18"/>
                <a:gd name="T47" fmla="*/ 13 h 25"/>
                <a:gd name="T48" fmla="*/ 5 w 18"/>
                <a:gd name="T49" fmla="*/ 13 h 25"/>
                <a:gd name="T50" fmla="*/ 3 w 18"/>
                <a:gd name="T51" fmla="*/ 22 h 25"/>
                <a:gd name="T52" fmla="*/ 7 w 18"/>
                <a:gd name="T53" fmla="*/ 22 h 25"/>
                <a:gd name="T54" fmla="*/ 10 w 18"/>
                <a:gd name="T55" fmla="*/ 22 h 25"/>
                <a:gd name="T56" fmla="*/ 12 w 18"/>
                <a:gd name="T57" fmla="*/ 21 h 25"/>
                <a:gd name="T58" fmla="*/ 13 w 18"/>
                <a:gd name="T59" fmla="*/ 19 h 25"/>
                <a:gd name="T60" fmla="*/ 14 w 18"/>
                <a:gd name="T61" fmla="*/ 17 h 25"/>
                <a:gd name="T62" fmla="*/ 15 w 18"/>
                <a:gd name="T63" fmla="*/ 6 h 25"/>
                <a:gd name="T64" fmla="*/ 15 w 18"/>
                <a:gd name="T65" fmla="*/ 4 h 25"/>
                <a:gd name="T66" fmla="*/ 14 w 18"/>
                <a:gd name="T67" fmla="*/ 3 h 25"/>
                <a:gd name="T68" fmla="*/ 13 w 18"/>
                <a:gd name="T69" fmla="*/ 3 h 25"/>
                <a:gd name="T70" fmla="*/ 11 w 18"/>
                <a:gd name="T71" fmla="*/ 2 h 25"/>
                <a:gd name="T72" fmla="*/ 8 w 18"/>
                <a:gd name="T73" fmla="*/ 2 h 25"/>
                <a:gd name="T74" fmla="*/ 6 w 18"/>
                <a:gd name="T75" fmla="*/ 11 h 25"/>
                <a:gd name="T76" fmla="*/ 9 w 18"/>
                <a:gd name="T77" fmla="*/ 11 h 25"/>
                <a:gd name="T78" fmla="*/ 12 w 18"/>
                <a:gd name="T79" fmla="*/ 10 h 25"/>
                <a:gd name="T80" fmla="*/ 14 w 18"/>
                <a:gd name="T81" fmla="*/ 9 h 25"/>
                <a:gd name="T82" fmla="*/ 15 w 18"/>
                <a:gd name="T83" fmla="*/ 8 h 25"/>
                <a:gd name="T84" fmla="*/ 15 w 18"/>
                <a:gd name="T8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5">
                  <a:moveTo>
                    <a:pt x="18" y="5"/>
                  </a:moveTo>
                  <a:cubicBezTo>
                    <a:pt x="18" y="6"/>
                    <a:pt x="18" y="7"/>
                    <a:pt x="18" y="7"/>
                  </a:cubicBezTo>
                  <a:cubicBezTo>
                    <a:pt x="18" y="8"/>
                    <a:pt x="17" y="9"/>
                    <a:pt x="17" y="9"/>
                  </a:cubicBezTo>
                  <a:cubicBezTo>
                    <a:pt x="16" y="10"/>
                    <a:pt x="16" y="10"/>
                    <a:pt x="15" y="11"/>
                  </a:cubicBezTo>
                  <a:cubicBezTo>
                    <a:pt x="14" y="11"/>
                    <a:pt x="13" y="12"/>
                    <a:pt x="12" y="12"/>
                  </a:cubicBezTo>
                  <a:cubicBezTo>
                    <a:pt x="12" y="12"/>
                    <a:pt x="12" y="12"/>
                    <a:pt x="12" y="12"/>
                  </a:cubicBezTo>
                  <a:cubicBezTo>
                    <a:pt x="13" y="12"/>
                    <a:pt x="14" y="12"/>
                    <a:pt x="14" y="13"/>
                  </a:cubicBezTo>
                  <a:cubicBezTo>
                    <a:pt x="15" y="13"/>
                    <a:pt x="15" y="13"/>
                    <a:pt x="16" y="14"/>
                  </a:cubicBezTo>
                  <a:cubicBezTo>
                    <a:pt x="16" y="14"/>
                    <a:pt x="16" y="15"/>
                    <a:pt x="17" y="15"/>
                  </a:cubicBezTo>
                  <a:cubicBezTo>
                    <a:pt x="17" y="16"/>
                    <a:pt x="17" y="16"/>
                    <a:pt x="17" y="17"/>
                  </a:cubicBezTo>
                  <a:cubicBezTo>
                    <a:pt x="17" y="18"/>
                    <a:pt x="17" y="19"/>
                    <a:pt x="16" y="20"/>
                  </a:cubicBezTo>
                  <a:cubicBezTo>
                    <a:pt x="16" y="21"/>
                    <a:pt x="15" y="22"/>
                    <a:pt x="14" y="23"/>
                  </a:cubicBezTo>
                  <a:cubicBezTo>
                    <a:pt x="13" y="24"/>
                    <a:pt x="12" y="24"/>
                    <a:pt x="11" y="24"/>
                  </a:cubicBezTo>
                  <a:cubicBezTo>
                    <a:pt x="10" y="25"/>
                    <a:pt x="9" y="25"/>
                    <a:pt x="7" y="25"/>
                  </a:cubicBezTo>
                  <a:cubicBezTo>
                    <a:pt x="0" y="25"/>
                    <a:pt x="0" y="25"/>
                    <a:pt x="0" y="25"/>
                  </a:cubicBezTo>
                  <a:cubicBezTo>
                    <a:pt x="5" y="0"/>
                    <a:pt x="5" y="0"/>
                    <a:pt x="5" y="0"/>
                  </a:cubicBezTo>
                  <a:cubicBezTo>
                    <a:pt x="12" y="0"/>
                    <a:pt x="12" y="0"/>
                    <a:pt x="12" y="0"/>
                  </a:cubicBezTo>
                  <a:cubicBezTo>
                    <a:pt x="13" y="0"/>
                    <a:pt x="14" y="0"/>
                    <a:pt x="15" y="0"/>
                  </a:cubicBezTo>
                  <a:cubicBezTo>
                    <a:pt x="15" y="0"/>
                    <a:pt x="16" y="1"/>
                    <a:pt x="17" y="1"/>
                  </a:cubicBezTo>
                  <a:cubicBezTo>
                    <a:pt x="17" y="2"/>
                    <a:pt x="18" y="2"/>
                    <a:pt x="18" y="3"/>
                  </a:cubicBezTo>
                  <a:cubicBezTo>
                    <a:pt x="18" y="4"/>
                    <a:pt x="18" y="4"/>
                    <a:pt x="18" y="5"/>
                  </a:cubicBezTo>
                  <a:close/>
                  <a:moveTo>
                    <a:pt x="14" y="17"/>
                  </a:moveTo>
                  <a:cubicBezTo>
                    <a:pt x="14" y="16"/>
                    <a:pt x="13" y="15"/>
                    <a:pt x="12" y="14"/>
                  </a:cubicBezTo>
                  <a:cubicBezTo>
                    <a:pt x="12" y="14"/>
                    <a:pt x="10" y="13"/>
                    <a:pt x="9" y="13"/>
                  </a:cubicBezTo>
                  <a:cubicBezTo>
                    <a:pt x="5" y="13"/>
                    <a:pt x="5" y="13"/>
                    <a:pt x="5" y="13"/>
                  </a:cubicBezTo>
                  <a:cubicBezTo>
                    <a:pt x="3" y="22"/>
                    <a:pt x="3" y="22"/>
                    <a:pt x="3" y="22"/>
                  </a:cubicBezTo>
                  <a:cubicBezTo>
                    <a:pt x="7" y="22"/>
                    <a:pt x="7" y="22"/>
                    <a:pt x="7" y="22"/>
                  </a:cubicBezTo>
                  <a:cubicBezTo>
                    <a:pt x="8" y="22"/>
                    <a:pt x="9" y="22"/>
                    <a:pt x="10" y="22"/>
                  </a:cubicBezTo>
                  <a:cubicBezTo>
                    <a:pt x="11" y="22"/>
                    <a:pt x="12" y="21"/>
                    <a:pt x="12" y="21"/>
                  </a:cubicBezTo>
                  <a:cubicBezTo>
                    <a:pt x="13" y="20"/>
                    <a:pt x="13" y="20"/>
                    <a:pt x="13" y="19"/>
                  </a:cubicBezTo>
                  <a:cubicBezTo>
                    <a:pt x="14" y="19"/>
                    <a:pt x="14" y="18"/>
                    <a:pt x="14" y="17"/>
                  </a:cubicBezTo>
                  <a:close/>
                  <a:moveTo>
                    <a:pt x="15" y="6"/>
                  </a:moveTo>
                  <a:cubicBezTo>
                    <a:pt x="15" y="5"/>
                    <a:pt x="15" y="5"/>
                    <a:pt x="15" y="4"/>
                  </a:cubicBezTo>
                  <a:cubicBezTo>
                    <a:pt x="15" y="4"/>
                    <a:pt x="15" y="4"/>
                    <a:pt x="14" y="3"/>
                  </a:cubicBezTo>
                  <a:cubicBezTo>
                    <a:pt x="14" y="3"/>
                    <a:pt x="14" y="3"/>
                    <a:pt x="13" y="3"/>
                  </a:cubicBezTo>
                  <a:cubicBezTo>
                    <a:pt x="13" y="2"/>
                    <a:pt x="12" y="2"/>
                    <a:pt x="11" y="2"/>
                  </a:cubicBezTo>
                  <a:cubicBezTo>
                    <a:pt x="8" y="2"/>
                    <a:pt x="8" y="2"/>
                    <a:pt x="8" y="2"/>
                  </a:cubicBezTo>
                  <a:cubicBezTo>
                    <a:pt x="6" y="11"/>
                    <a:pt x="6" y="11"/>
                    <a:pt x="6" y="11"/>
                  </a:cubicBezTo>
                  <a:cubicBezTo>
                    <a:pt x="9" y="11"/>
                    <a:pt x="9" y="11"/>
                    <a:pt x="9" y="11"/>
                  </a:cubicBezTo>
                  <a:cubicBezTo>
                    <a:pt x="10" y="11"/>
                    <a:pt x="11" y="10"/>
                    <a:pt x="12" y="10"/>
                  </a:cubicBezTo>
                  <a:cubicBezTo>
                    <a:pt x="12" y="10"/>
                    <a:pt x="13" y="10"/>
                    <a:pt x="14" y="9"/>
                  </a:cubicBezTo>
                  <a:cubicBezTo>
                    <a:pt x="14" y="9"/>
                    <a:pt x="14" y="8"/>
                    <a:pt x="15" y="8"/>
                  </a:cubicBezTo>
                  <a:cubicBezTo>
                    <a:pt x="15" y="7"/>
                    <a:pt x="15" y="6"/>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17" name="Freeform 146"/>
            <p:cNvSpPr>
              <a:spLocks noEditPoints="1"/>
            </p:cNvSpPr>
            <p:nvPr/>
          </p:nvSpPr>
          <p:spPr bwMode="auto">
            <a:xfrm>
              <a:off x="7445164" y="4159554"/>
              <a:ext cx="74795" cy="81026"/>
            </a:xfrm>
            <a:custGeom>
              <a:avLst/>
              <a:gdLst>
                <a:gd name="T0" fmla="*/ 23 w 23"/>
                <a:gd name="T1" fmla="*/ 10 h 25"/>
                <a:gd name="T2" fmla="*/ 23 w 23"/>
                <a:gd name="T3" fmla="*/ 14 h 25"/>
                <a:gd name="T4" fmla="*/ 22 w 23"/>
                <a:gd name="T5" fmla="*/ 17 h 25"/>
                <a:gd name="T6" fmla="*/ 20 w 23"/>
                <a:gd name="T7" fmla="*/ 20 h 25"/>
                <a:gd name="T8" fmla="*/ 17 w 23"/>
                <a:gd name="T9" fmla="*/ 23 h 25"/>
                <a:gd name="T10" fmla="*/ 13 w 23"/>
                <a:gd name="T11" fmla="*/ 24 h 25"/>
                <a:gd name="T12" fmla="*/ 8 w 23"/>
                <a:gd name="T13" fmla="*/ 25 h 25"/>
                <a:gd name="T14" fmla="*/ 0 w 23"/>
                <a:gd name="T15" fmla="*/ 25 h 25"/>
                <a:gd name="T16" fmla="*/ 5 w 23"/>
                <a:gd name="T17" fmla="*/ 0 h 25"/>
                <a:gd name="T18" fmla="*/ 12 w 23"/>
                <a:gd name="T19" fmla="*/ 0 h 25"/>
                <a:gd name="T20" fmla="*/ 17 w 23"/>
                <a:gd name="T21" fmla="*/ 0 h 25"/>
                <a:gd name="T22" fmla="*/ 20 w 23"/>
                <a:gd name="T23" fmla="*/ 2 h 25"/>
                <a:gd name="T24" fmla="*/ 22 w 23"/>
                <a:gd name="T25" fmla="*/ 6 h 25"/>
                <a:gd name="T26" fmla="*/ 23 w 23"/>
                <a:gd name="T27" fmla="*/ 10 h 25"/>
                <a:gd name="T28" fmla="*/ 20 w 23"/>
                <a:gd name="T29" fmla="*/ 10 h 25"/>
                <a:gd name="T30" fmla="*/ 18 w 23"/>
                <a:gd name="T31" fmla="*/ 4 h 25"/>
                <a:gd name="T32" fmla="*/ 12 w 23"/>
                <a:gd name="T33" fmla="*/ 2 h 25"/>
                <a:gd name="T34" fmla="*/ 8 w 23"/>
                <a:gd name="T35" fmla="*/ 2 h 25"/>
                <a:gd name="T36" fmla="*/ 3 w 23"/>
                <a:gd name="T37" fmla="*/ 22 h 25"/>
                <a:gd name="T38" fmla="*/ 8 w 23"/>
                <a:gd name="T39" fmla="*/ 22 h 25"/>
                <a:gd name="T40" fmla="*/ 13 w 23"/>
                <a:gd name="T41" fmla="*/ 21 h 25"/>
                <a:gd name="T42" fmla="*/ 17 w 23"/>
                <a:gd name="T43" fmla="*/ 19 h 25"/>
                <a:gd name="T44" fmla="*/ 19 w 23"/>
                <a:gd name="T45" fmla="*/ 15 h 25"/>
                <a:gd name="T46" fmla="*/ 20 w 23"/>
                <a:gd name="T47"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5">
                  <a:moveTo>
                    <a:pt x="23" y="10"/>
                  </a:moveTo>
                  <a:cubicBezTo>
                    <a:pt x="23" y="11"/>
                    <a:pt x="23" y="12"/>
                    <a:pt x="23" y="14"/>
                  </a:cubicBezTo>
                  <a:cubicBezTo>
                    <a:pt x="23" y="15"/>
                    <a:pt x="22" y="16"/>
                    <a:pt x="22" y="17"/>
                  </a:cubicBezTo>
                  <a:cubicBezTo>
                    <a:pt x="21" y="18"/>
                    <a:pt x="20" y="19"/>
                    <a:pt x="20" y="20"/>
                  </a:cubicBezTo>
                  <a:cubicBezTo>
                    <a:pt x="19" y="21"/>
                    <a:pt x="18" y="22"/>
                    <a:pt x="17" y="23"/>
                  </a:cubicBezTo>
                  <a:cubicBezTo>
                    <a:pt x="16" y="23"/>
                    <a:pt x="14" y="24"/>
                    <a:pt x="13" y="24"/>
                  </a:cubicBezTo>
                  <a:cubicBezTo>
                    <a:pt x="11" y="25"/>
                    <a:pt x="10" y="25"/>
                    <a:pt x="8" y="25"/>
                  </a:cubicBezTo>
                  <a:cubicBezTo>
                    <a:pt x="0" y="25"/>
                    <a:pt x="0" y="25"/>
                    <a:pt x="0" y="25"/>
                  </a:cubicBezTo>
                  <a:cubicBezTo>
                    <a:pt x="5" y="0"/>
                    <a:pt x="5" y="0"/>
                    <a:pt x="5" y="0"/>
                  </a:cubicBezTo>
                  <a:cubicBezTo>
                    <a:pt x="12" y="0"/>
                    <a:pt x="12" y="0"/>
                    <a:pt x="12" y="0"/>
                  </a:cubicBezTo>
                  <a:cubicBezTo>
                    <a:pt x="14" y="0"/>
                    <a:pt x="15" y="0"/>
                    <a:pt x="17" y="0"/>
                  </a:cubicBezTo>
                  <a:cubicBezTo>
                    <a:pt x="18" y="1"/>
                    <a:pt x="19" y="2"/>
                    <a:pt x="20" y="2"/>
                  </a:cubicBezTo>
                  <a:cubicBezTo>
                    <a:pt x="21" y="3"/>
                    <a:pt x="22" y="4"/>
                    <a:pt x="22" y="6"/>
                  </a:cubicBezTo>
                  <a:cubicBezTo>
                    <a:pt x="23" y="7"/>
                    <a:pt x="23" y="8"/>
                    <a:pt x="23" y="10"/>
                  </a:cubicBezTo>
                  <a:close/>
                  <a:moveTo>
                    <a:pt x="20" y="10"/>
                  </a:moveTo>
                  <a:cubicBezTo>
                    <a:pt x="20" y="8"/>
                    <a:pt x="19" y="6"/>
                    <a:pt x="18" y="4"/>
                  </a:cubicBezTo>
                  <a:cubicBezTo>
                    <a:pt x="17" y="3"/>
                    <a:pt x="14" y="2"/>
                    <a:pt x="12" y="2"/>
                  </a:cubicBezTo>
                  <a:cubicBezTo>
                    <a:pt x="8" y="2"/>
                    <a:pt x="8" y="2"/>
                    <a:pt x="8" y="2"/>
                  </a:cubicBezTo>
                  <a:cubicBezTo>
                    <a:pt x="3" y="22"/>
                    <a:pt x="3" y="22"/>
                    <a:pt x="3" y="22"/>
                  </a:cubicBezTo>
                  <a:cubicBezTo>
                    <a:pt x="8" y="22"/>
                    <a:pt x="8" y="22"/>
                    <a:pt x="8" y="22"/>
                  </a:cubicBezTo>
                  <a:cubicBezTo>
                    <a:pt x="10" y="22"/>
                    <a:pt x="12" y="22"/>
                    <a:pt x="13" y="21"/>
                  </a:cubicBezTo>
                  <a:cubicBezTo>
                    <a:pt x="15" y="21"/>
                    <a:pt x="16" y="20"/>
                    <a:pt x="17" y="19"/>
                  </a:cubicBezTo>
                  <a:cubicBezTo>
                    <a:pt x="18" y="18"/>
                    <a:pt x="19" y="16"/>
                    <a:pt x="19" y="15"/>
                  </a:cubicBezTo>
                  <a:cubicBezTo>
                    <a:pt x="20" y="13"/>
                    <a:pt x="20" y="12"/>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518" name="SE Asia"/>
          <p:cNvGrpSpPr/>
          <p:nvPr/>
        </p:nvGrpSpPr>
        <p:grpSpPr>
          <a:xfrm>
            <a:off x="7967789" y="4528123"/>
            <a:ext cx="798003" cy="380407"/>
            <a:chOff x="7999890" y="4622339"/>
            <a:chExt cx="869487" cy="414482"/>
          </a:xfrm>
        </p:grpSpPr>
        <p:sp>
          <p:nvSpPr>
            <p:cNvPr id="519" name="Rectangle 29"/>
            <p:cNvSpPr>
              <a:spLocks noChangeArrowheads="1"/>
            </p:cNvSpPr>
            <p:nvPr/>
          </p:nvSpPr>
          <p:spPr bwMode="auto">
            <a:xfrm>
              <a:off x="7999890" y="4622339"/>
              <a:ext cx="869487"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0" name="Freeform 147"/>
            <p:cNvSpPr>
              <a:spLocks/>
            </p:cNvSpPr>
            <p:nvPr/>
          </p:nvSpPr>
          <p:spPr bwMode="auto">
            <a:xfrm>
              <a:off x="8216483" y="4717390"/>
              <a:ext cx="57654" cy="84143"/>
            </a:xfrm>
            <a:custGeom>
              <a:avLst/>
              <a:gdLst>
                <a:gd name="T0" fmla="*/ 1 w 18"/>
                <a:gd name="T1" fmla="*/ 24 h 26"/>
                <a:gd name="T2" fmla="*/ 1 w 18"/>
                <a:gd name="T3" fmla="*/ 19 h 26"/>
                <a:gd name="T4" fmla="*/ 4 w 18"/>
                <a:gd name="T5" fmla="*/ 21 h 26"/>
                <a:gd name="T6" fmla="*/ 7 w 18"/>
                <a:gd name="T7" fmla="*/ 21 h 26"/>
                <a:gd name="T8" fmla="*/ 9 w 18"/>
                <a:gd name="T9" fmla="*/ 21 h 26"/>
                <a:gd name="T10" fmla="*/ 11 w 18"/>
                <a:gd name="T11" fmla="*/ 21 h 26"/>
                <a:gd name="T12" fmla="*/ 11 w 18"/>
                <a:gd name="T13" fmla="*/ 20 h 26"/>
                <a:gd name="T14" fmla="*/ 12 w 18"/>
                <a:gd name="T15" fmla="*/ 19 h 26"/>
                <a:gd name="T16" fmla="*/ 11 w 18"/>
                <a:gd name="T17" fmla="*/ 17 h 26"/>
                <a:gd name="T18" fmla="*/ 10 w 18"/>
                <a:gd name="T19" fmla="*/ 16 h 26"/>
                <a:gd name="T20" fmla="*/ 8 w 18"/>
                <a:gd name="T21" fmla="*/ 15 h 26"/>
                <a:gd name="T22" fmla="*/ 6 w 18"/>
                <a:gd name="T23" fmla="*/ 14 h 26"/>
                <a:gd name="T24" fmla="*/ 2 w 18"/>
                <a:gd name="T25" fmla="*/ 11 h 26"/>
                <a:gd name="T26" fmla="*/ 0 w 18"/>
                <a:gd name="T27" fmla="*/ 7 h 26"/>
                <a:gd name="T28" fmla="*/ 1 w 18"/>
                <a:gd name="T29" fmla="*/ 4 h 26"/>
                <a:gd name="T30" fmla="*/ 3 w 18"/>
                <a:gd name="T31" fmla="*/ 1 h 26"/>
                <a:gd name="T32" fmla="*/ 7 w 18"/>
                <a:gd name="T33" fmla="*/ 0 h 26"/>
                <a:gd name="T34" fmla="*/ 10 w 18"/>
                <a:gd name="T35" fmla="*/ 0 h 26"/>
                <a:gd name="T36" fmla="*/ 14 w 18"/>
                <a:gd name="T37" fmla="*/ 0 h 26"/>
                <a:gd name="T38" fmla="*/ 17 w 18"/>
                <a:gd name="T39" fmla="*/ 1 h 26"/>
                <a:gd name="T40" fmla="*/ 17 w 18"/>
                <a:gd name="T41" fmla="*/ 6 h 26"/>
                <a:gd name="T42" fmla="*/ 15 w 18"/>
                <a:gd name="T43" fmla="*/ 5 h 26"/>
                <a:gd name="T44" fmla="*/ 14 w 18"/>
                <a:gd name="T45" fmla="*/ 5 h 26"/>
                <a:gd name="T46" fmla="*/ 12 w 18"/>
                <a:gd name="T47" fmla="*/ 4 h 26"/>
                <a:gd name="T48" fmla="*/ 11 w 18"/>
                <a:gd name="T49" fmla="*/ 4 h 26"/>
                <a:gd name="T50" fmla="*/ 9 w 18"/>
                <a:gd name="T51" fmla="*/ 4 h 26"/>
                <a:gd name="T52" fmla="*/ 8 w 18"/>
                <a:gd name="T53" fmla="*/ 5 h 26"/>
                <a:gd name="T54" fmla="*/ 7 w 18"/>
                <a:gd name="T55" fmla="*/ 6 h 26"/>
                <a:gd name="T56" fmla="*/ 6 w 18"/>
                <a:gd name="T57" fmla="*/ 7 h 26"/>
                <a:gd name="T58" fmla="*/ 7 w 18"/>
                <a:gd name="T59" fmla="*/ 8 h 26"/>
                <a:gd name="T60" fmla="*/ 8 w 18"/>
                <a:gd name="T61" fmla="*/ 9 h 26"/>
                <a:gd name="T62" fmla="*/ 9 w 18"/>
                <a:gd name="T63" fmla="*/ 10 h 26"/>
                <a:gd name="T64" fmla="*/ 11 w 18"/>
                <a:gd name="T65" fmla="*/ 11 h 26"/>
                <a:gd name="T66" fmla="*/ 14 w 18"/>
                <a:gd name="T67" fmla="*/ 12 h 26"/>
                <a:gd name="T68" fmla="*/ 16 w 18"/>
                <a:gd name="T69" fmla="*/ 13 h 26"/>
                <a:gd name="T70" fmla="*/ 17 w 18"/>
                <a:gd name="T71" fmla="*/ 16 h 26"/>
                <a:gd name="T72" fmla="*/ 18 w 18"/>
                <a:gd name="T73" fmla="*/ 18 h 26"/>
                <a:gd name="T74" fmla="*/ 17 w 18"/>
                <a:gd name="T75" fmla="*/ 22 h 26"/>
                <a:gd name="T76" fmla="*/ 15 w 18"/>
                <a:gd name="T77" fmla="*/ 24 h 26"/>
                <a:gd name="T78" fmla="*/ 12 w 18"/>
                <a:gd name="T79" fmla="*/ 25 h 26"/>
                <a:gd name="T80" fmla="*/ 8 w 18"/>
                <a:gd name="T81" fmla="*/ 26 h 26"/>
                <a:gd name="T82" fmla="*/ 4 w 18"/>
                <a:gd name="T83" fmla="*/ 25 h 26"/>
                <a:gd name="T84" fmla="*/ 1 w 18"/>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1" y="24"/>
                  </a:moveTo>
                  <a:cubicBezTo>
                    <a:pt x="1" y="19"/>
                    <a:pt x="1" y="19"/>
                    <a:pt x="1" y="19"/>
                  </a:cubicBezTo>
                  <a:cubicBezTo>
                    <a:pt x="2" y="20"/>
                    <a:pt x="3" y="20"/>
                    <a:pt x="4" y="21"/>
                  </a:cubicBezTo>
                  <a:cubicBezTo>
                    <a:pt x="5" y="21"/>
                    <a:pt x="6" y="21"/>
                    <a:pt x="7" y="21"/>
                  </a:cubicBezTo>
                  <a:cubicBezTo>
                    <a:pt x="8" y="21"/>
                    <a:pt x="9" y="21"/>
                    <a:pt x="9" y="21"/>
                  </a:cubicBezTo>
                  <a:cubicBezTo>
                    <a:pt x="10" y="21"/>
                    <a:pt x="10" y="21"/>
                    <a:pt x="11" y="21"/>
                  </a:cubicBezTo>
                  <a:cubicBezTo>
                    <a:pt x="11" y="20"/>
                    <a:pt x="11" y="20"/>
                    <a:pt x="11" y="20"/>
                  </a:cubicBezTo>
                  <a:cubicBezTo>
                    <a:pt x="12" y="19"/>
                    <a:pt x="12" y="19"/>
                    <a:pt x="12" y="19"/>
                  </a:cubicBezTo>
                  <a:cubicBezTo>
                    <a:pt x="12" y="18"/>
                    <a:pt x="12" y="18"/>
                    <a:pt x="11" y="17"/>
                  </a:cubicBezTo>
                  <a:cubicBezTo>
                    <a:pt x="11" y="17"/>
                    <a:pt x="11" y="17"/>
                    <a:pt x="10" y="16"/>
                  </a:cubicBezTo>
                  <a:cubicBezTo>
                    <a:pt x="10" y="16"/>
                    <a:pt x="9" y="16"/>
                    <a:pt x="8" y="15"/>
                  </a:cubicBezTo>
                  <a:cubicBezTo>
                    <a:pt x="8" y="15"/>
                    <a:pt x="7" y="15"/>
                    <a:pt x="6" y="14"/>
                  </a:cubicBezTo>
                  <a:cubicBezTo>
                    <a:pt x="4" y="14"/>
                    <a:pt x="3" y="13"/>
                    <a:pt x="2" y="11"/>
                  </a:cubicBezTo>
                  <a:cubicBezTo>
                    <a:pt x="1" y="10"/>
                    <a:pt x="0" y="9"/>
                    <a:pt x="0" y="7"/>
                  </a:cubicBezTo>
                  <a:cubicBezTo>
                    <a:pt x="0" y="6"/>
                    <a:pt x="1" y="5"/>
                    <a:pt x="1" y="4"/>
                  </a:cubicBezTo>
                  <a:cubicBezTo>
                    <a:pt x="2" y="3"/>
                    <a:pt x="2" y="2"/>
                    <a:pt x="3" y="1"/>
                  </a:cubicBezTo>
                  <a:cubicBezTo>
                    <a:pt x="4" y="1"/>
                    <a:pt x="5" y="0"/>
                    <a:pt x="7" y="0"/>
                  </a:cubicBezTo>
                  <a:cubicBezTo>
                    <a:pt x="8" y="0"/>
                    <a:pt x="9" y="0"/>
                    <a:pt x="10" y="0"/>
                  </a:cubicBezTo>
                  <a:cubicBezTo>
                    <a:pt x="12" y="0"/>
                    <a:pt x="13" y="0"/>
                    <a:pt x="14" y="0"/>
                  </a:cubicBezTo>
                  <a:cubicBezTo>
                    <a:pt x="15" y="0"/>
                    <a:pt x="16" y="0"/>
                    <a:pt x="17" y="1"/>
                  </a:cubicBezTo>
                  <a:cubicBezTo>
                    <a:pt x="17" y="6"/>
                    <a:pt x="17" y="6"/>
                    <a:pt x="17" y="6"/>
                  </a:cubicBezTo>
                  <a:cubicBezTo>
                    <a:pt x="16" y="6"/>
                    <a:pt x="16" y="5"/>
                    <a:pt x="15" y="5"/>
                  </a:cubicBezTo>
                  <a:cubicBezTo>
                    <a:pt x="15" y="5"/>
                    <a:pt x="14" y="5"/>
                    <a:pt x="14" y="5"/>
                  </a:cubicBezTo>
                  <a:cubicBezTo>
                    <a:pt x="13" y="4"/>
                    <a:pt x="13" y="4"/>
                    <a:pt x="12" y="4"/>
                  </a:cubicBezTo>
                  <a:cubicBezTo>
                    <a:pt x="12" y="4"/>
                    <a:pt x="11" y="4"/>
                    <a:pt x="11" y="4"/>
                  </a:cubicBezTo>
                  <a:cubicBezTo>
                    <a:pt x="10" y="4"/>
                    <a:pt x="9" y="4"/>
                    <a:pt x="9" y="4"/>
                  </a:cubicBezTo>
                  <a:cubicBezTo>
                    <a:pt x="8" y="4"/>
                    <a:pt x="8" y="5"/>
                    <a:pt x="8" y="5"/>
                  </a:cubicBezTo>
                  <a:cubicBezTo>
                    <a:pt x="7" y="5"/>
                    <a:pt x="7" y="5"/>
                    <a:pt x="7" y="6"/>
                  </a:cubicBezTo>
                  <a:cubicBezTo>
                    <a:pt x="7" y="6"/>
                    <a:pt x="6" y="6"/>
                    <a:pt x="6" y="7"/>
                  </a:cubicBezTo>
                  <a:cubicBezTo>
                    <a:pt x="6" y="7"/>
                    <a:pt x="7" y="7"/>
                    <a:pt x="7" y="8"/>
                  </a:cubicBezTo>
                  <a:cubicBezTo>
                    <a:pt x="7" y="8"/>
                    <a:pt x="7" y="8"/>
                    <a:pt x="8" y="9"/>
                  </a:cubicBezTo>
                  <a:cubicBezTo>
                    <a:pt x="8" y="9"/>
                    <a:pt x="9" y="9"/>
                    <a:pt x="9" y="10"/>
                  </a:cubicBezTo>
                  <a:cubicBezTo>
                    <a:pt x="10" y="10"/>
                    <a:pt x="10" y="10"/>
                    <a:pt x="11" y="11"/>
                  </a:cubicBezTo>
                  <a:cubicBezTo>
                    <a:pt x="12" y="11"/>
                    <a:pt x="13" y="11"/>
                    <a:pt x="14" y="12"/>
                  </a:cubicBezTo>
                  <a:cubicBezTo>
                    <a:pt x="15" y="12"/>
                    <a:pt x="15" y="13"/>
                    <a:pt x="16" y="13"/>
                  </a:cubicBezTo>
                  <a:cubicBezTo>
                    <a:pt x="17" y="14"/>
                    <a:pt x="17" y="15"/>
                    <a:pt x="17" y="16"/>
                  </a:cubicBezTo>
                  <a:cubicBezTo>
                    <a:pt x="18" y="16"/>
                    <a:pt x="18" y="17"/>
                    <a:pt x="18" y="18"/>
                  </a:cubicBezTo>
                  <a:cubicBezTo>
                    <a:pt x="18" y="20"/>
                    <a:pt x="17" y="21"/>
                    <a:pt x="17" y="22"/>
                  </a:cubicBezTo>
                  <a:cubicBezTo>
                    <a:pt x="16" y="23"/>
                    <a:pt x="16" y="23"/>
                    <a:pt x="15" y="24"/>
                  </a:cubicBezTo>
                  <a:cubicBezTo>
                    <a:pt x="14" y="25"/>
                    <a:pt x="13" y="25"/>
                    <a:pt x="12" y="25"/>
                  </a:cubicBezTo>
                  <a:cubicBezTo>
                    <a:pt x="10" y="26"/>
                    <a:pt x="9" y="26"/>
                    <a:pt x="8" y="26"/>
                  </a:cubicBezTo>
                  <a:cubicBezTo>
                    <a:pt x="6" y="26"/>
                    <a:pt x="5" y="26"/>
                    <a:pt x="4" y="25"/>
                  </a:cubicBezTo>
                  <a:cubicBezTo>
                    <a:pt x="3" y="25"/>
                    <a:pt x="1" y="25"/>
                    <a:pt x="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1" name="Freeform 148"/>
            <p:cNvSpPr>
              <a:spLocks/>
            </p:cNvSpPr>
            <p:nvPr/>
          </p:nvSpPr>
          <p:spPr bwMode="auto">
            <a:xfrm>
              <a:off x="8288161" y="4717390"/>
              <a:ext cx="51421" cy="81026"/>
            </a:xfrm>
            <a:custGeom>
              <a:avLst/>
              <a:gdLst>
                <a:gd name="T0" fmla="*/ 33 w 33"/>
                <a:gd name="T1" fmla="*/ 52 h 52"/>
                <a:gd name="T2" fmla="*/ 0 w 33"/>
                <a:gd name="T3" fmla="*/ 52 h 52"/>
                <a:gd name="T4" fmla="*/ 0 w 33"/>
                <a:gd name="T5" fmla="*/ 0 h 52"/>
                <a:gd name="T6" fmla="*/ 31 w 33"/>
                <a:gd name="T7" fmla="*/ 0 h 52"/>
                <a:gd name="T8" fmla="*/ 31 w 33"/>
                <a:gd name="T9" fmla="*/ 10 h 52"/>
                <a:gd name="T10" fmla="*/ 12 w 33"/>
                <a:gd name="T11" fmla="*/ 10 h 52"/>
                <a:gd name="T12" fmla="*/ 12 w 33"/>
                <a:gd name="T13" fmla="*/ 21 h 52"/>
                <a:gd name="T14" fmla="*/ 29 w 33"/>
                <a:gd name="T15" fmla="*/ 21 h 52"/>
                <a:gd name="T16" fmla="*/ 29 w 33"/>
                <a:gd name="T17" fmla="*/ 31 h 52"/>
                <a:gd name="T18" fmla="*/ 12 w 33"/>
                <a:gd name="T19" fmla="*/ 31 h 52"/>
                <a:gd name="T20" fmla="*/ 12 w 33"/>
                <a:gd name="T21" fmla="*/ 44 h 52"/>
                <a:gd name="T22" fmla="*/ 33 w 33"/>
                <a:gd name="T23" fmla="*/ 44 h 52"/>
                <a:gd name="T24" fmla="*/ 33 w 33"/>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52">
                  <a:moveTo>
                    <a:pt x="33" y="52"/>
                  </a:moveTo>
                  <a:lnTo>
                    <a:pt x="0" y="52"/>
                  </a:lnTo>
                  <a:lnTo>
                    <a:pt x="0" y="0"/>
                  </a:lnTo>
                  <a:lnTo>
                    <a:pt x="31" y="0"/>
                  </a:lnTo>
                  <a:lnTo>
                    <a:pt x="31" y="10"/>
                  </a:lnTo>
                  <a:lnTo>
                    <a:pt x="12" y="10"/>
                  </a:lnTo>
                  <a:lnTo>
                    <a:pt x="12" y="21"/>
                  </a:lnTo>
                  <a:lnTo>
                    <a:pt x="29" y="21"/>
                  </a:lnTo>
                  <a:lnTo>
                    <a:pt x="29" y="31"/>
                  </a:lnTo>
                  <a:lnTo>
                    <a:pt x="12" y="31"/>
                  </a:lnTo>
                  <a:lnTo>
                    <a:pt x="12" y="44"/>
                  </a:lnTo>
                  <a:lnTo>
                    <a:pt x="33" y="44"/>
                  </a:lnTo>
                  <a:lnTo>
                    <a:pt x="33"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2" name="Freeform 149"/>
            <p:cNvSpPr>
              <a:spLocks noEditPoints="1"/>
            </p:cNvSpPr>
            <p:nvPr/>
          </p:nvSpPr>
          <p:spPr bwMode="auto">
            <a:xfrm>
              <a:off x="8378538" y="4717390"/>
              <a:ext cx="82586" cy="81026"/>
            </a:xfrm>
            <a:custGeom>
              <a:avLst/>
              <a:gdLst>
                <a:gd name="T0" fmla="*/ 25 w 25"/>
                <a:gd name="T1" fmla="*/ 25 h 25"/>
                <a:gd name="T2" fmla="*/ 19 w 25"/>
                <a:gd name="T3" fmla="*/ 25 h 25"/>
                <a:gd name="T4" fmla="*/ 17 w 25"/>
                <a:gd name="T5" fmla="*/ 20 h 25"/>
                <a:gd name="T6" fmla="*/ 8 w 25"/>
                <a:gd name="T7" fmla="*/ 20 h 25"/>
                <a:gd name="T8" fmla="*/ 6 w 25"/>
                <a:gd name="T9" fmla="*/ 25 h 25"/>
                <a:gd name="T10" fmla="*/ 0 w 25"/>
                <a:gd name="T11" fmla="*/ 25 h 25"/>
                <a:gd name="T12" fmla="*/ 9 w 25"/>
                <a:gd name="T13" fmla="*/ 0 h 25"/>
                <a:gd name="T14" fmla="*/ 16 w 25"/>
                <a:gd name="T15" fmla="*/ 0 h 25"/>
                <a:gd name="T16" fmla="*/ 25 w 25"/>
                <a:gd name="T17" fmla="*/ 25 h 25"/>
                <a:gd name="T18" fmla="*/ 15 w 25"/>
                <a:gd name="T19" fmla="*/ 15 h 25"/>
                <a:gd name="T20" fmla="*/ 13 w 25"/>
                <a:gd name="T21" fmla="*/ 7 h 25"/>
                <a:gd name="T22" fmla="*/ 12 w 25"/>
                <a:gd name="T23" fmla="*/ 5 h 25"/>
                <a:gd name="T24" fmla="*/ 12 w 25"/>
                <a:gd name="T25" fmla="*/ 5 h 25"/>
                <a:gd name="T26" fmla="*/ 12 w 25"/>
                <a:gd name="T27" fmla="*/ 7 h 25"/>
                <a:gd name="T28" fmla="*/ 9 w 25"/>
                <a:gd name="T29" fmla="*/ 15 h 25"/>
                <a:gd name="T30" fmla="*/ 15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20"/>
                    <a:pt x="17" y="20"/>
                    <a:pt x="17"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5" y="15"/>
                  </a:moveTo>
                  <a:cubicBezTo>
                    <a:pt x="13" y="7"/>
                    <a:pt x="13" y="7"/>
                    <a:pt x="13" y="7"/>
                  </a:cubicBezTo>
                  <a:cubicBezTo>
                    <a:pt x="13" y="6"/>
                    <a:pt x="12" y="5"/>
                    <a:pt x="12" y="5"/>
                  </a:cubicBezTo>
                  <a:cubicBezTo>
                    <a:pt x="12" y="5"/>
                    <a:pt x="12" y="5"/>
                    <a:pt x="12" y="5"/>
                  </a:cubicBezTo>
                  <a:cubicBezTo>
                    <a:pt x="12" y="5"/>
                    <a:pt x="12" y="6"/>
                    <a:pt x="12"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3" name="Freeform 150"/>
            <p:cNvSpPr>
              <a:spLocks/>
            </p:cNvSpPr>
            <p:nvPr/>
          </p:nvSpPr>
          <p:spPr bwMode="auto">
            <a:xfrm>
              <a:off x="8467356" y="4717390"/>
              <a:ext cx="56096" cy="84143"/>
            </a:xfrm>
            <a:custGeom>
              <a:avLst/>
              <a:gdLst>
                <a:gd name="T0" fmla="*/ 0 w 17"/>
                <a:gd name="T1" fmla="*/ 24 h 26"/>
                <a:gd name="T2" fmla="*/ 0 w 17"/>
                <a:gd name="T3" fmla="*/ 19 h 26"/>
                <a:gd name="T4" fmla="*/ 4 w 17"/>
                <a:gd name="T5" fmla="*/ 21 h 26"/>
                <a:gd name="T6" fmla="*/ 7 w 17"/>
                <a:gd name="T7" fmla="*/ 21 h 26"/>
                <a:gd name="T8" fmla="*/ 9 w 17"/>
                <a:gd name="T9" fmla="*/ 21 h 26"/>
                <a:gd name="T10" fmla="*/ 10 w 17"/>
                <a:gd name="T11" fmla="*/ 21 h 26"/>
                <a:gd name="T12" fmla="*/ 11 w 17"/>
                <a:gd name="T13" fmla="*/ 20 h 26"/>
                <a:gd name="T14" fmla="*/ 11 w 17"/>
                <a:gd name="T15" fmla="*/ 19 h 26"/>
                <a:gd name="T16" fmla="*/ 11 w 17"/>
                <a:gd name="T17" fmla="*/ 17 h 26"/>
                <a:gd name="T18" fmla="*/ 10 w 17"/>
                <a:gd name="T19" fmla="*/ 16 h 26"/>
                <a:gd name="T20" fmla="*/ 8 w 17"/>
                <a:gd name="T21" fmla="*/ 15 h 26"/>
                <a:gd name="T22" fmla="*/ 6 w 17"/>
                <a:gd name="T23" fmla="*/ 14 h 26"/>
                <a:gd name="T24" fmla="*/ 2 w 17"/>
                <a:gd name="T25" fmla="*/ 11 h 26"/>
                <a:gd name="T26" fmla="*/ 0 w 17"/>
                <a:gd name="T27" fmla="*/ 7 h 26"/>
                <a:gd name="T28" fmla="*/ 1 w 17"/>
                <a:gd name="T29" fmla="*/ 4 h 26"/>
                <a:gd name="T30" fmla="*/ 3 w 17"/>
                <a:gd name="T31" fmla="*/ 1 h 26"/>
                <a:gd name="T32" fmla="*/ 6 w 17"/>
                <a:gd name="T33" fmla="*/ 0 h 26"/>
                <a:gd name="T34" fmla="*/ 10 w 17"/>
                <a:gd name="T35" fmla="*/ 0 h 26"/>
                <a:gd name="T36" fmla="*/ 14 w 17"/>
                <a:gd name="T37" fmla="*/ 0 h 26"/>
                <a:gd name="T38" fmla="*/ 16 w 17"/>
                <a:gd name="T39" fmla="*/ 1 h 26"/>
                <a:gd name="T40" fmla="*/ 16 w 17"/>
                <a:gd name="T41" fmla="*/ 6 h 26"/>
                <a:gd name="T42" fmla="*/ 15 w 17"/>
                <a:gd name="T43" fmla="*/ 5 h 26"/>
                <a:gd name="T44" fmla="*/ 13 w 17"/>
                <a:gd name="T45" fmla="*/ 5 h 26"/>
                <a:gd name="T46" fmla="*/ 12 w 17"/>
                <a:gd name="T47" fmla="*/ 4 h 26"/>
                <a:gd name="T48" fmla="*/ 10 w 17"/>
                <a:gd name="T49" fmla="*/ 4 h 26"/>
                <a:gd name="T50" fmla="*/ 9 w 17"/>
                <a:gd name="T51" fmla="*/ 4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4 w 17"/>
                <a:gd name="T67" fmla="*/ 12 h 26"/>
                <a:gd name="T68" fmla="*/ 16 w 17"/>
                <a:gd name="T69" fmla="*/ 13 h 26"/>
                <a:gd name="T70" fmla="*/ 17 w 17"/>
                <a:gd name="T71" fmla="*/ 16 h 26"/>
                <a:gd name="T72" fmla="*/ 17 w 17"/>
                <a:gd name="T73" fmla="*/ 18 h 26"/>
                <a:gd name="T74" fmla="*/ 17 w 17"/>
                <a:gd name="T75" fmla="*/ 22 h 26"/>
                <a:gd name="T76" fmla="*/ 14 w 17"/>
                <a:gd name="T77" fmla="*/ 24 h 26"/>
                <a:gd name="T78" fmla="*/ 11 w 17"/>
                <a:gd name="T79" fmla="*/ 25 h 26"/>
                <a:gd name="T80" fmla="*/ 7 w 17"/>
                <a:gd name="T81" fmla="*/ 26 h 26"/>
                <a:gd name="T82" fmla="*/ 4 w 17"/>
                <a:gd name="T83" fmla="*/ 25 h 26"/>
                <a:gd name="T84" fmla="*/ 0 w 17"/>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4"/>
                  </a:moveTo>
                  <a:cubicBezTo>
                    <a:pt x="0" y="19"/>
                    <a:pt x="0" y="19"/>
                    <a:pt x="0" y="19"/>
                  </a:cubicBezTo>
                  <a:cubicBezTo>
                    <a:pt x="1" y="20"/>
                    <a:pt x="2" y="20"/>
                    <a:pt x="4" y="21"/>
                  </a:cubicBezTo>
                  <a:cubicBezTo>
                    <a:pt x="5" y="21"/>
                    <a:pt x="6" y="21"/>
                    <a:pt x="7" y="21"/>
                  </a:cubicBezTo>
                  <a:cubicBezTo>
                    <a:pt x="8" y="21"/>
                    <a:pt x="9" y="21"/>
                    <a:pt x="9" y="21"/>
                  </a:cubicBezTo>
                  <a:cubicBezTo>
                    <a:pt x="10" y="21"/>
                    <a:pt x="10" y="21"/>
                    <a:pt x="10" y="21"/>
                  </a:cubicBezTo>
                  <a:cubicBezTo>
                    <a:pt x="11" y="20"/>
                    <a:pt x="11" y="20"/>
                    <a:pt x="11" y="20"/>
                  </a:cubicBezTo>
                  <a:cubicBezTo>
                    <a:pt x="11" y="19"/>
                    <a:pt x="11" y="19"/>
                    <a:pt x="11" y="19"/>
                  </a:cubicBezTo>
                  <a:cubicBezTo>
                    <a:pt x="11" y="18"/>
                    <a:pt x="11" y="18"/>
                    <a:pt x="11" y="17"/>
                  </a:cubicBezTo>
                  <a:cubicBezTo>
                    <a:pt x="11" y="17"/>
                    <a:pt x="10" y="17"/>
                    <a:pt x="10" y="16"/>
                  </a:cubicBezTo>
                  <a:cubicBezTo>
                    <a:pt x="9" y="16"/>
                    <a:pt x="9" y="16"/>
                    <a:pt x="8" y="15"/>
                  </a:cubicBezTo>
                  <a:cubicBezTo>
                    <a:pt x="8" y="15"/>
                    <a:pt x="7" y="15"/>
                    <a:pt x="6" y="14"/>
                  </a:cubicBezTo>
                  <a:cubicBezTo>
                    <a:pt x="4" y="14"/>
                    <a:pt x="3" y="13"/>
                    <a:pt x="2" y="11"/>
                  </a:cubicBezTo>
                  <a:cubicBezTo>
                    <a:pt x="1" y="10"/>
                    <a:pt x="0" y="9"/>
                    <a:pt x="0" y="7"/>
                  </a:cubicBezTo>
                  <a:cubicBezTo>
                    <a:pt x="0" y="6"/>
                    <a:pt x="0" y="5"/>
                    <a:pt x="1" y="4"/>
                  </a:cubicBezTo>
                  <a:cubicBezTo>
                    <a:pt x="1" y="3"/>
                    <a:pt x="2" y="2"/>
                    <a:pt x="3" y="1"/>
                  </a:cubicBezTo>
                  <a:cubicBezTo>
                    <a:pt x="4" y="1"/>
                    <a:pt x="5" y="0"/>
                    <a:pt x="6" y="0"/>
                  </a:cubicBezTo>
                  <a:cubicBezTo>
                    <a:pt x="7" y="0"/>
                    <a:pt x="9" y="0"/>
                    <a:pt x="10" y="0"/>
                  </a:cubicBezTo>
                  <a:cubicBezTo>
                    <a:pt x="11" y="0"/>
                    <a:pt x="13" y="0"/>
                    <a:pt x="14" y="0"/>
                  </a:cubicBezTo>
                  <a:cubicBezTo>
                    <a:pt x="15" y="0"/>
                    <a:pt x="16" y="0"/>
                    <a:pt x="16" y="1"/>
                  </a:cubicBezTo>
                  <a:cubicBezTo>
                    <a:pt x="16" y="6"/>
                    <a:pt x="16" y="6"/>
                    <a:pt x="16" y="6"/>
                  </a:cubicBezTo>
                  <a:cubicBezTo>
                    <a:pt x="16" y="6"/>
                    <a:pt x="15" y="5"/>
                    <a:pt x="15" y="5"/>
                  </a:cubicBezTo>
                  <a:cubicBezTo>
                    <a:pt x="14" y="5"/>
                    <a:pt x="14" y="5"/>
                    <a:pt x="13" y="5"/>
                  </a:cubicBezTo>
                  <a:cubicBezTo>
                    <a:pt x="13" y="4"/>
                    <a:pt x="12" y="4"/>
                    <a:pt x="12" y="4"/>
                  </a:cubicBezTo>
                  <a:cubicBezTo>
                    <a:pt x="11" y="4"/>
                    <a:pt x="11" y="4"/>
                    <a:pt x="10" y="4"/>
                  </a:cubicBezTo>
                  <a:cubicBezTo>
                    <a:pt x="10" y="4"/>
                    <a:pt x="9" y="4"/>
                    <a:pt x="9" y="4"/>
                  </a:cubicBezTo>
                  <a:cubicBezTo>
                    <a:pt x="8" y="4"/>
                    <a:pt x="8" y="5"/>
                    <a:pt x="7" y="5"/>
                  </a:cubicBezTo>
                  <a:cubicBezTo>
                    <a:pt x="7" y="5"/>
                    <a:pt x="7" y="5"/>
                    <a:pt x="6" y="6"/>
                  </a:cubicBezTo>
                  <a:cubicBezTo>
                    <a:pt x="6" y="6"/>
                    <a:pt x="6" y="6"/>
                    <a:pt x="6" y="7"/>
                  </a:cubicBezTo>
                  <a:cubicBezTo>
                    <a:pt x="6" y="7"/>
                    <a:pt x="6" y="7"/>
                    <a:pt x="6" y="8"/>
                  </a:cubicBezTo>
                  <a:cubicBezTo>
                    <a:pt x="7" y="8"/>
                    <a:pt x="7" y="8"/>
                    <a:pt x="7" y="9"/>
                  </a:cubicBezTo>
                  <a:cubicBezTo>
                    <a:pt x="8" y="9"/>
                    <a:pt x="8" y="9"/>
                    <a:pt x="9" y="10"/>
                  </a:cubicBezTo>
                  <a:cubicBezTo>
                    <a:pt x="10" y="10"/>
                    <a:pt x="10" y="10"/>
                    <a:pt x="11" y="11"/>
                  </a:cubicBezTo>
                  <a:cubicBezTo>
                    <a:pt x="12" y="11"/>
                    <a:pt x="13" y="11"/>
                    <a:pt x="14" y="12"/>
                  </a:cubicBezTo>
                  <a:cubicBezTo>
                    <a:pt x="14" y="12"/>
                    <a:pt x="15" y="13"/>
                    <a:pt x="16" y="13"/>
                  </a:cubicBezTo>
                  <a:cubicBezTo>
                    <a:pt x="16" y="14"/>
                    <a:pt x="17" y="15"/>
                    <a:pt x="17" y="16"/>
                  </a:cubicBezTo>
                  <a:cubicBezTo>
                    <a:pt x="17" y="16"/>
                    <a:pt x="17" y="17"/>
                    <a:pt x="17" y="18"/>
                  </a:cubicBezTo>
                  <a:cubicBezTo>
                    <a:pt x="17" y="20"/>
                    <a:pt x="17" y="21"/>
                    <a:pt x="17" y="22"/>
                  </a:cubicBezTo>
                  <a:cubicBezTo>
                    <a:pt x="16" y="23"/>
                    <a:pt x="15" y="23"/>
                    <a:pt x="14" y="24"/>
                  </a:cubicBezTo>
                  <a:cubicBezTo>
                    <a:pt x="14" y="25"/>
                    <a:pt x="13" y="25"/>
                    <a:pt x="11" y="25"/>
                  </a:cubicBezTo>
                  <a:cubicBezTo>
                    <a:pt x="10" y="26"/>
                    <a:pt x="9" y="26"/>
                    <a:pt x="7" y="26"/>
                  </a:cubicBezTo>
                  <a:cubicBezTo>
                    <a:pt x="6" y="26"/>
                    <a:pt x="5" y="26"/>
                    <a:pt x="4" y="25"/>
                  </a:cubicBezTo>
                  <a:cubicBezTo>
                    <a:pt x="2" y="25"/>
                    <a:pt x="1" y="25"/>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4" name="Rectangle 151"/>
            <p:cNvSpPr>
              <a:spLocks noChangeArrowheads="1"/>
            </p:cNvSpPr>
            <p:nvPr/>
          </p:nvSpPr>
          <p:spPr bwMode="auto">
            <a:xfrm>
              <a:off x="8539035" y="4717390"/>
              <a:ext cx="20257" cy="810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5" name="Freeform 152"/>
            <p:cNvSpPr>
              <a:spLocks noEditPoints="1"/>
            </p:cNvSpPr>
            <p:nvPr/>
          </p:nvSpPr>
          <p:spPr bwMode="auto">
            <a:xfrm>
              <a:off x="8568641" y="4717390"/>
              <a:ext cx="81027" cy="81026"/>
            </a:xfrm>
            <a:custGeom>
              <a:avLst/>
              <a:gdLst>
                <a:gd name="T0" fmla="*/ 25 w 25"/>
                <a:gd name="T1" fmla="*/ 25 h 25"/>
                <a:gd name="T2" fmla="*/ 19 w 25"/>
                <a:gd name="T3" fmla="*/ 25 h 25"/>
                <a:gd name="T4" fmla="*/ 17 w 25"/>
                <a:gd name="T5" fmla="*/ 20 h 25"/>
                <a:gd name="T6" fmla="*/ 8 w 25"/>
                <a:gd name="T7" fmla="*/ 20 h 25"/>
                <a:gd name="T8" fmla="*/ 7 w 25"/>
                <a:gd name="T9" fmla="*/ 25 h 25"/>
                <a:gd name="T10" fmla="*/ 0 w 25"/>
                <a:gd name="T11" fmla="*/ 25 h 25"/>
                <a:gd name="T12" fmla="*/ 10 w 25"/>
                <a:gd name="T13" fmla="*/ 0 h 25"/>
                <a:gd name="T14" fmla="*/ 16 w 25"/>
                <a:gd name="T15" fmla="*/ 0 h 25"/>
                <a:gd name="T16" fmla="*/ 25 w 25"/>
                <a:gd name="T17" fmla="*/ 25 h 25"/>
                <a:gd name="T18" fmla="*/ 16 w 25"/>
                <a:gd name="T19" fmla="*/ 15 h 25"/>
                <a:gd name="T20" fmla="*/ 13 w 25"/>
                <a:gd name="T21" fmla="*/ 7 h 25"/>
                <a:gd name="T22" fmla="*/ 13 w 25"/>
                <a:gd name="T23" fmla="*/ 5 h 25"/>
                <a:gd name="T24" fmla="*/ 13 w 25"/>
                <a:gd name="T25" fmla="*/ 5 h 25"/>
                <a:gd name="T26" fmla="*/ 12 w 25"/>
                <a:gd name="T27" fmla="*/ 7 h 25"/>
                <a:gd name="T28" fmla="*/ 10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20"/>
                    <a:pt x="17" y="20"/>
                    <a:pt x="17" y="20"/>
                  </a:cubicBezTo>
                  <a:cubicBezTo>
                    <a:pt x="8" y="20"/>
                    <a:pt x="8" y="20"/>
                    <a:pt x="8" y="20"/>
                  </a:cubicBezTo>
                  <a:cubicBezTo>
                    <a:pt x="7" y="25"/>
                    <a:pt x="7" y="25"/>
                    <a:pt x="7" y="25"/>
                  </a:cubicBezTo>
                  <a:cubicBezTo>
                    <a:pt x="0" y="25"/>
                    <a:pt x="0" y="25"/>
                    <a:pt x="0" y="25"/>
                  </a:cubicBezTo>
                  <a:cubicBezTo>
                    <a:pt x="10" y="0"/>
                    <a:pt x="10" y="0"/>
                    <a:pt x="10" y="0"/>
                  </a:cubicBezTo>
                  <a:cubicBezTo>
                    <a:pt x="16" y="0"/>
                    <a:pt x="16" y="0"/>
                    <a:pt x="16" y="0"/>
                  </a:cubicBezTo>
                  <a:lnTo>
                    <a:pt x="25" y="25"/>
                  </a:lnTo>
                  <a:close/>
                  <a:moveTo>
                    <a:pt x="16" y="15"/>
                  </a:moveTo>
                  <a:cubicBezTo>
                    <a:pt x="13" y="7"/>
                    <a:pt x="13" y="7"/>
                    <a:pt x="13" y="7"/>
                  </a:cubicBezTo>
                  <a:cubicBezTo>
                    <a:pt x="13" y="6"/>
                    <a:pt x="13" y="5"/>
                    <a:pt x="13" y="5"/>
                  </a:cubicBezTo>
                  <a:cubicBezTo>
                    <a:pt x="13" y="5"/>
                    <a:pt x="13" y="5"/>
                    <a:pt x="13" y="5"/>
                  </a:cubicBezTo>
                  <a:cubicBezTo>
                    <a:pt x="13" y="5"/>
                    <a:pt x="13" y="6"/>
                    <a:pt x="12" y="7"/>
                  </a:cubicBezTo>
                  <a:cubicBezTo>
                    <a:pt x="10" y="15"/>
                    <a:pt x="10" y="15"/>
                    <a:pt x="10"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6" name="Freeform 153"/>
            <p:cNvSpPr>
              <a:spLocks/>
            </p:cNvSpPr>
            <p:nvPr/>
          </p:nvSpPr>
          <p:spPr bwMode="auto">
            <a:xfrm>
              <a:off x="8118315" y="4857628"/>
              <a:ext cx="59212" cy="84143"/>
            </a:xfrm>
            <a:custGeom>
              <a:avLst/>
              <a:gdLst>
                <a:gd name="T0" fmla="*/ 17 w 18"/>
                <a:gd name="T1" fmla="*/ 4 h 26"/>
                <a:gd name="T2" fmla="*/ 16 w 18"/>
                <a:gd name="T3" fmla="*/ 3 h 26"/>
                <a:gd name="T4" fmla="*/ 15 w 18"/>
                <a:gd name="T5" fmla="*/ 3 h 26"/>
                <a:gd name="T6" fmla="*/ 13 w 18"/>
                <a:gd name="T7" fmla="*/ 3 h 26"/>
                <a:gd name="T8" fmla="*/ 12 w 18"/>
                <a:gd name="T9" fmla="*/ 3 h 26"/>
                <a:gd name="T10" fmla="*/ 9 w 18"/>
                <a:gd name="T11" fmla="*/ 3 h 26"/>
                <a:gd name="T12" fmla="*/ 8 w 18"/>
                <a:gd name="T13" fmla="*/ 4 h 26"/>
                <a:gd name="T14" fmla="*/ 7 w 18"/>
                <a:gd name="T15" fmla="*/ 5 h 26"/>
                <a:gd name="T16" fmla="*/ 7 w 18"/>
                <a:gd name="T17" fmla="*/ 7 h 26"/>
                <a:gd name="T18" fmla="*/ 7 w 18"/>
                <a:gd name="T19" fmla="*/ 8 h 26"/>
                <a:gd name="T20" fmla="*/ 8 w 18"/>
                <a:gd name="T21" fmla="*/ 9 h 26"/>
                <a:gd name="T22" fmla="*/ 9 w 18"/>
                <a:gd name="T23" fmla="*/ 11 h 26"/>
                <a:gd name="T24" fmla="*/ 11 w 18"/>
                <a:gd name="T25" fmla="*/ 12 h 26"/>
                <a:gd name="T26" fmla="*/ 12 w 18"/>
                <a:gd name="T27" fmla="*/ 13 h 26"/>
                <a:gd name="T28" fmla="*/ 14 w 18"/>
                <a:gd name="T29" fmla="*/ 15 h 26"/>
                <a:gd name="T30" fmla="*/ 15 w 18"/>
                <a:gd name="T31" fmla="*/ 17 h 26"/>
                <a:gd name="T32" fmla="*/ 15 w 18"/>
                <a:gd name="T33" fmla="*/ 19 h 26"/>
                <a:gd name="T34" fmla="*/ 15 w 18"/>
                <a:gd name="T35" fmla="*/ 20 h 26"/>
                <a:gd name="T36" fmla="*/ 15 w 18"/>
                <a:gd name="T37" fmla="*/ 22 h 26"/>
                <a:gd name="T38" fmla="*/ 14 w 18"/>
                <a:gd name="T39" fmla="*/ 23 h 26"/>
                <a:gd name="T40" fmla="*/ 12 w 18"/>
                <a:gd name="T41" fmla="*/ 25 h 26"/>
                <a:gd name="T42" fmla="*/ 10 w 18"/>
                <a:gd name="T43" fmla="*/ 26 h 26"/>
                <a:gd name="T44" fmla="*/ 7 w 18"/>
                <a:gd name="T45" fmla="*/ 26 h 26"/>
                <a:gd name="T46" fmla="*/ 5 w 18"/>
                <a:gd name="T47" fmla="*/ 26 h 26"/>
                <a:gd name="T48" fmla="*/ 3 w 18"/>
                <a:gd name="T49" fmla="*/ 25 h 26"/>
                <a:gd name="T50" fmla="*/ 1 w 18"/>
                <a:gd name="T51" fmla="*/ 25 h 26"/>
                <a:gd name="T52" fmla="*/ 0 w 18"/>
                <a:gd name="T53" fmla="*/ 24 h 26"/>
                <a:gd name="T54" fmla="*/ 1 w 18"/>
                <a:gd name="T55" fmla="*/ 21 h 26"/>
                <a:gd name="T56" fmla="*/ 2 w 18"/>
                <a:gd name="T57" fmla="*/ 22 h 26"/>
                <a:gd name="T58" fmla="*/ 4 w 18"/>
                <a:gd name="T59" fmla="*/ 23 h 26"/>
                <a:gd name="T60" fmla="*/ 5 w 18"/>
                <a:gd name="T61" fmla="*/ 23 h 26"/>
                <a:gd name="T62" fmla="*/ 7 w 18"/>
                <a:gd name="T63" fmla="*/ 23 h 26"/>
                <a:gd name="T64" fmla="*/ 9 w 18"/>
                <a:gd name="T65" fmla="*/ 23 h 26"/>
                <a:gd name="T66" fmla="*/ 11 w 18"/>
                <a:gd name="T67" fmla="*/ 22 h 26"/>
                <a:gd name="T68" fmla="*/ 12 w 18"/>
                <a:gd name="T69" fmla="*/ 21 h 26"/>
                <a:gd name="T70" fmla="*/ 12 w 18"/>
                <a:gd name="T71" fmla="*/ 19 h 26"/>
                <a:gd name="T72" fmla="*/ 12 w 18"/>
                <a:gd name="T73" fmla="*/ 18 h 26"/>
                <a:gd name="T74" fmla="*/ 11 w 18"/>
                <a:gd name="T75" fmla="*/ 16 h 26"/>
                <a:gd name="T76" fmla="*/ 10 w 18"/>
                <a:gd name="T77" fmla="*/ 15 h 26"/>
                <a:gd name="T78" fmla="*/ 8 w 18"/>
                <a:gd name="T79" fmla="*/ 14 h 26"/>
                <a:gd name="T80" fmla="*/ 6 w 18"/>
                <a:gd name="T81" fmla="*/ 13 h 26"/>
                <a:gd name="T82" fmla="*/ 5 w 18"/>
                <a:gd name="T83" fmla="*/ 11 h 26"/>
                <a:gd name="T84" fmla="*/ 4 w 18"/>
                <a:gd name="T85" fmla="*/ 9 h 26"/>
                <a:gd name="T86" fmla="*/ 4 w 18"/>
                <a:gd name="T87" fmla="*/ 7 h 26"/>
                <a:gd name="T88" fmla="*/ 4 w 18"/>
                <a:gd name="T89" fmla="*/ 4 h 26"/>
                <a:gd name="T90" fmla="*/ 6 w 18"/>
                <a:gd name="T91" fmla="*/ 2 h 26"/>
                <a:gd name="T92" fmla="*/ 8 w 18"/>
                <a:gd name="T93" fmla="*/ 0 h 26"/>
                <a:gd name="T94" fmla="*/ 12 w 18"/>
                <a:gd name="T95" fmla="*/ 0 h 26"/>
                <a:gd name="T96" fmla="*/ 14 w 18"/>
                <a:gd name="T97" fmla="*/ 0 h 26"/>
                <a:gd name="T98" fmla="*/ 15 w 18"/>
                <a:gd name="T99" fmla="*/ 0 h 26"/>
                <a:gd name="T100" fmla="*/ 16 w 18"/>
                <a:gd name="T101" fmla="*/ 1 h 26"/>
                <a:gd name="T102" fmla="*/ 18 w 18"/>
                <a:gd name="T103" fmla="*/ 1 h 26"/>
                <a:gd name="T104" fmla="*/ 17 w 18"/>
                <a:gd name="T10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26">
                  <a:moveTo>
                    <a:pt x="17" y="4"/>
                  </a:moveTo>
                  <a:cubicBezTo>
                    <a:pt x="17" y="4"/>
                    <a:pt x="16" y="4"/>
                    <a:pt x="16" y="3"/>
                  </a:cubicBezTo>
                  <a:cubicBezTo>
                    <a:pt x="16" y="3"/>
                    <a:pt x="15" y="3"/>
                    <a:pt x="15" y="3"/>
                  </a:cubicBezTo>
                  <a:cubicBezTo>
                    <a:pt x="14" y="3"/>
                    <a:pt x="14" y="3"/>
                    <a:pt x="13" y="3"/>
                  </a:cubicBezTo>
                  <a:cubicBezTo>
                    <a:pt x="13" y="3"/>
                    <a:pt x="12" y="3"/>
                    <a:pt x="12" y="3"/>
                  </a:cubicBezTo>
                  <a:cubicBezTo>
                    <a:pt x="11" y="3"/>
                    <a:pt x="10" y="3"/>
                    <a:pt x="9" y="3"/>
                  </a:cubicBezTo>
                  <a:cubicBezTo>
                    <a:pt x="9" y="3"/>
                    <a:pt x="8" y="4"/>
                    <a:pt x="8" y="4"/>
                  </a:cubicBezTo>
                  <a:cubicBezTo>
                    <a:pt x="7" y="4"/>
                    <a:pt x="7" y="5"/>
                    <a:pt x="7" y="5"/>
                  </a:cubicBezTo>
                  <a:cubicBezTo>
                    <a:pt x="7" y="6"/>
                    <a:pt x="7" y="6"/>
                    <a:pt x="7" y="7"/>
                  </a:cubicBezTo>
                  <a:cubicBezTo>
                    <a:pt x="7" y="7"/>
                    <a:pt x="7" y="8"/>
                    <a:pt x="7" y="8"/>
                  </a:cubicBezTo>
                  <a:cubicBezTo>
                    <a:pt x="7" y="9"/>
                    <a:pt x="7" y="9"/>
                    <a:pt x="8" y="9"/>
                  </a:cubicBezTo>
                  <a:cubicBezTo>
                    <a:pt x="8" y="10"/>
                    <a:pt x="8" y="10"/>
                    <a:pt x="9" y="11"/>
                  </a:cubicBezTo>
                  <a:cubicBezTo>
                    <a:pt x="9" y="11"/>
                    <a:pt x="10" y="11"/>
                    <a:pt x="11" y="12"/>
                  </a:cubicBezTo>
                  <a:cubicBezTo>
                    <a:pt x="11" y="12"/>
                    <a:pt x="12" y="13"/>
                    <a:pt x="12" y="13"/>
                  </a:cubicBezTo>
                  <a:cubicBezTo>
                    <a:pt x="13" y="14"/>
                    <a:pt x="14" y="15"/>
                    <a:pt x="14" y="15"/>
                  </a:cubicBezTo>
                  <a:cubicBezTo>
                    <a:pt x="14" y="16"/>
                    <a:pt x="15" y="16"/>
                    <a:pt x="15" y="17"/>
                  </a:cubicBezTo>
                  <a:cubicBezTo>
                    <a:pt x="15" y="17"/>
                    <a:pt x="15" y="18"/>
                    <a:pt x="15" y="19"/>
                  </a:cubicBezTo>
                  <a:cubicBezTo>
                    <a:pt x="15" y="19"/>
                    <a:pt x="15" y="20"/>
                    <a:pt x="15" y="20"/>
                  </a:cubicBezTo>
                  <a:cubicBezTo>
                    <a:pt x="15" y="21"/>
                    <a:pt x="15" y="21"/>
                    <a:pt x="15" y="22"/>
                  </a:cubicBezTo>
                  <a:cubicBezTo>
                    <a:pt x="14" y="22"/>
                    <a:pt x="14" y="23"/>
                    <a:pt x="14" y="23"/>
                  </a:cubicBezTo>
                  <a:cubicBezTo>
                    <a:pt x="13" y="24"/>
                    <a:pt x="13" y="24"/>
                    <a:pt x="12" y="25"/>
                  </a:cubicBezTo>
                  <a:cubicBezTo>
                    <a:pt x="11" y="25"/>
                    <a:pt x="11" y="25"/>
                    <a:pt x="10" y="26"/>
                  </a:cubicBezTo>
                  <a:cubicBezTo>
                    <a:pt x="9" y="26"/>
                    <a:pt x="8" y="26"/>
                    <a:pt x="7" y="26"/>
                  </a:cubicBezTo>
                  <a:cubicBezTo>
                    <a:pt x="6" y="26"/>
                    <a:pt x="5" y="26"/>
                    <a:pt x="5" y="26"/>
                  </a:cubicBezTo>
                  <a:cubicBezTo>
                    <a:pt x="4" y="26"/>
                    <a:pt x="4" y="26"/>
                    <a:pt x="3" y="25"/>
                  </a:cubicBezTo>
                  <a:cubicBezTo>
                    <a:pt x="2" y="25"/>
                    <a:pt x="2" y="25"/>
                    <a:pt x="1" y="25"/>
                  </a:cubicBezTo>
                  <a:cubicBezTo>
                    <a:pt x="1" y="25"/>
                    <a:pt x="1" y="25"/>
                    <a:pt x="0" y="24"/>
                  </a:cubicBezTo>
                  <a:cubicBezTo>
                    <a:pt x="1" y="21"/>
                    <a:pt x="1" y="21"/>
                    <a:pt x="1" y="21"/>
                  </a:cubicBezTo>
                  <a:cubicBezTo>
                    <a:pt x="1" y="22"/>
                    <a:pt x="2" y="22"/>
                    <a:pt x="2" y="22"/>
                  </a:cubicBezTo>
                  <a:cubicBezTo>
                    <a:pt x="3" y="22"/>
                    <a:pt x="3" y="22"/>
                    <a:pt x="4" y="23"/>
                  </a:cubicBezTo>
                  <a:cubicBezTo>
                    <a:pt x="4" y="23"/>
                    <a:pt x="5" y="23"/>
                    <a:pt x="5" y="23"/>
                  </a:cubicBezTo>
                  <a:cubicBezTo>
                    <a:pt x="6" y="23"/>
                    <a:pt x="6" y="23"/>
                    <a:pt x="7" y="23"/>
                  </a:cubicBezTo>
                  <a:cubicBezTo>
                    <a:pt x="8" y="23"/>
                    <a:pt x="9" y="23"/>
                    <a:pt x="9" y="23"/>
                  </a:cubicBezTo>
                  <a:cubicBezTo>
                    <a:pt x="10" y="23"/>
                    <a:pt x="10" y="22"/>
                    <a:pt x="11" y="22"/>
                  </a:cubicBezTo>
                  <a:cubicBezTo>
                    <a:pt x="11" y="22"/>
                    <a:pt x="12" y="21"/>
                    <a:pt x="12" y="21"/>
                  </a:cubicBezTo>
                  <a:cubicBezTo>
                    <a:pt x="12" y="20"/>
                    <a:pt x="12" y="20"/>
                    <a:pt x="12" y="19"/>
                  </a:cubicBezTo>
                  <a:cubicBezTo>
                    <a:pt x="12" y="19"/>
                    <a:pt x="12" y="18"/>
                    <a:pt x="12" y="18"/>
                  </a:cubicBezTo>
                  <a:cubicBezTo>
                    <a:pt x="12" y="17"/>
                    <a:pt x="11" y="17"/>
                    <a:pt x="11" y="16"/>
                  </a:cubicBezTo>
                  <a:cubicBezTo>
                    <a:pt x="11" y="16"/>
                    <a:pt x="10" y="16"/>
                    <a:pt x="10" y="15"/>
                  </a:cubicBezTo>
                  <a:cubicBezTo>
                    <a:pt x="9" y="15"/>
                    <a:pt x="9" y="14"/>
                    <a:pt x="8" y="14"/>
                  </a:cubicBezTo>
                  <a:cubicBezTo>
                    <a:pt x="7" y="13"/>
                    <a:pt x="7" y="13"/>
                    <a:pt x="6" y="13"/>
                  </a:cubicBezTo>
                  <a:cubicBezTo>
                    <a:pt x="6" y="12"/>
                    <a:pt x="5" y="12"/>
                    <a:pt x="5" y="11"/>
                  </a:cubicBezTo>
                  <a:cubicBezTo>
                    <a:pt x="4" y="10"/>
                    <a:pt x="4" y="10"/>
                    <a:pt x="4" y="9"/>
                  </a:cubicBezTo>
                  <a:cubicBezTo>
                    <a:pt x="4" y="8"/>
                    <a:pt x="4" y="8"/>
                    <a:pt x="4" y="7"/>
                  </a:cubicBezTo>
                  <a:cubicBezTo>
                    <a:pt x="4" y="6"/>
                    <a:pt x="4" y="5"/>
                    <a:pt x="4" y="4"/>
                  </a:cubicBezTo>
                  <a:cubicBezTo>
                    <a:pt x="5" y="3"/>
                    <a:pt x="5" y="3"/>
                    <a:pt x="6" y="2"/>
                  </a:cubicBezTo>
                  <a:cubicBezTo>
                    <a:pt x="6" y="1"/>
                    <a:pt x="7" y="1"/>
                    <a:pt x="8" y="0"/>
                  </a:cubicBezTo>
                  <a:cubicBezTo>
                    <a:pt x="9" y="0"/>
                    <a:pt x="11" y="0"/>
                    <a:pt x="12" y="0"/>
                  </a:cubicBezTo>
                  <a:cubicBezTo>
                    <a:pt x="12" y="0"/>
                    <a:pt x="13" y="0"/>
                    <a:pt x="14" y="0"/>
                  </a:cubicBezTo>
                  <a:cubicBezTo>
                    <a:pt x="14" y="0"/>
                    <a:pt x="15" y="0"/>
                    <a:pt x="15" y="0"/>
                  </a:cubicBezTo>
                  <a:cubicBezTo>
                    <a:pt x="16" y="0"/>
                    <a:pt x="16" y="0"/>
                    <a:pt x="16" y="1"/>
                  </a:cubicBezTo>
                  <a:cubicBezTo>
                    <a:pt x="17" y="1"/>
                    <a:pt x="17" y="1"/>
                    <a:pt x="18" y="1"/>
                  </a:cubicBez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7" name="Freeform 154"/>
            <p:cNvSpPr>
              <a:spLocks/>
            </p:cNvSpPr>
            <p:nvPr/>
          </p:nvSpPr>
          <p:spPr bwMode="auto">
            <a:xfrm>
              <a:off x="8180644" y="4857628"/>
              <a:ext cx="28048" cy="84143"/>
            </a:xfrm>
            <a:custGeom>
              <a:avLst/>
              <a:gdLst>
                <a:gd name="T0" fmla="*/ 6 w 18"/>
                <a:gd name="T1" fmla="*/ 54 h 54"/>
                <a:gd name="T2" fmla="*/ 0 w 18"/>
                <a:gd name="T3" fmla="*/ 54 h 54"/>
                <a:gd name="T4" fmla="*/ 12 w 18"/>
                <a:gd name="T5" fmla="*/ 0 h 54"/>
                <a:gd name="T6" fmla="*/ 18 w 18"/>
                <a:gd name="T7" fmla="*/ 0 h 54"/>
                <a:gd name="T8" fmla="*/ 6 w 18"/>
                <a:gd name="T9" fmla="*/ 54 h 54"/>
              </a:gdLst>
              <a:ahLst/>
              <a:cxnLst>
                <a:cxn ang="0">
                  <a:pos x="T0" y="T1"/>
                </a:cxn>
                <a:cxn ang="0">
                  <a:pos x="T2" y="T3"/>
                </a:cxn>
                <a:cxn ang="0">
                  <a:pos x="T4" y="T5"/>
                </a:cxn>
                <a:cxn ang="0">
                  <a:pos x="T6" y="T7"/>
                </a:cxn>
                <a:cxn ang="0">
                  <a:pos x="T8" y="T9"/>
                </a:cxn>
              </a:cxnLst>
              <a:rect l="0" t="0" r="r" b="b"/>
              <a:pathLst>
                <a:path w="18" h="54">
                  <a:moveTo>
                    <a:pt x="6" y="54"/>
                  </a:moveTo>
                  <a:lnTo>
                    <a:pt x="0" y="54"/>
                  </a:lnTo>
                  <a:lnTo>
                    <a:pt x="12" y="0"/>
                  </a:lnTo>
                  <a:lnTo>
                    <a:pt x="18" y="0"/>
                  </a:lnTo>
                  <a:lnTo>
                    <a:pt x="6"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8" name="Freeform 155"/>
            <p:cNvSpPr>
              <a:spLocks/>
            </p:cNvSpPr>
            <p:nvPr/>
          </p:nvSpPr>
          <p:spPr bwMode="auto">
            <a:xfrm>
              <a:off x="8213367" y="4857628"/>
              <a:ext cx="84144" cy="84143"/>
            </a:xfrm>
            <a:custGeom>
              <a:avLst/>
              <a:gdLst>
                <a:gd name="T0" fmla="*/ 21 w 26"/>
                <a:gd name="T1" fmla="*/ 26 h 26"/>
                <a:gd name="T2" fmla="*/ 18 w 26"/>
                <a:gd name="T3" fmla="*/ 26 h 26"/>
                <a:gd name="T4" fmla="*/ 8 w 26"/>
                <a:gd name="T5" fmla="*/ 5 h 26"/>
                <a:gd name="T6" fmla="*/ 8 w 26"/>
                <a:gd name="T7" fmla="*/ 5 h 26"/>
                <a:gd name="T8" fmla="*/ 8 w 26"/>
                <a:gd name="T9" fmla="*/ 5 h 26"/>
                <a:gd name="T10" fmla="*/ 8 w 26"/>
                <a:gd name="T11" fmla="*/ 4 h 26"/>
                <a:gd name="T12" fmla="*/ 8 w 26"/>
                <a:gd name="T13" fmla="*/ 4 h 26"/>
                <a:gd name="T14" fmla="*/ 8 w 26"/>
                <a:gd name="T15" fmla="*/ 4 h 26"/>
                <a:gd name="T16" fmla="*/ 8 w 26"/>
                <a:gd name="T17" fmla="*/ 4 h 26"/>
                <a:gd name="T18" fmla="*/ 8 w 26"/>
                <a:gd name="T19" fmla="*/ 5 h 26"/>
                <a:gd name="T20" fmla="*/ 8 w 26"/>
                <a:gd name="T21" fmla="*/ 5 h 26"/>
                <a:gd name="T22" fmla="*/ 8 w 26"/>
                <a:gd name="T23" fmla="*/ 6 h 26"/>
                <a:gd name="T24" fmla="*/ 3 w 26"/>
                <a:gd name="T25" fmla="*/ 26 h 26"/>
                <a:gd name="T26" fmla="*/ 0 w 26"/>
                <a:gd name="T27" fmla="*/ 26 h 26"/>
                <a:gd name="T28" fmla="*/ 6 w 26"/>
                <a:gd name="T29" fmla="*/ 0 h 26"/>
                <a:gd name="T30" fmla="*/ 9 w 26"/>
                <a:gd name="T31" fmla="*/ 0 h 26"/>
                <a:gd name="T32" fmla="*/ 18 w 26"/>
                <a:gd name="T33" fmla="*/ 20 h 26"/>
                <a:gd name="T34" fmla="*/ 18 w 26"/>
                <a:gd name="T35" fmla="*/ 20 h 26"/>
                <a:gd name="T36" fmla="*/ 19 w 26"/>
                <a:gd name="T37" fmla="*/ 21 h 26"/>
                <a:gd name="T38" fmla="*/ 19 w 26"/>
                <a:gd name="T39" fmla="*/ 21 h 26"/>
                <a:gd name="T40" fmla="*/ 19 w 26"/>
                <a:gd name="T41" fmla="*/ 22 h 26"/>
                <a:gd name="T42" fmla="*/ 19 w 26"/>
                <a:gd name="T43" fmla="*/ 22 h 26"/>
                <a:gd name="T44" fmla="*/ 19 w 26"/>
                <a:gd name="T45" fmla="*/ 21 h 26"/>
                <a:gd name="T46" fmla="*/ 19 w 26"/>
                <a:gd name="T47" fmla="*/ 21 h 26"/>
                <a:gd name="T48" fmla="*/ 19 w 26"/>
                <a:gd name="T49" fmla="*/ 20 h 26"/>
                <a:gd name="T50" fmla="*/ 19 w 26"/>
                <a:gd name="T51" fmla="*/ 20 h 26"/>
                <a:gd name="T52" fmla="*/ 23 w 26"/>
                <a:gd name="T53" fmla="*/ 0 h 26"/>
                <a:gd name="T54" fmla="*/ 26 w 26"/>
                <a:gd name="T55" fmla="*/ 0 h 26"/>
                <a:gd name="T56" fmla="*/ 21 w 26"/>
                <a:gd name="T5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6">
                  <a:moveTo>
                    <a:pt x="21" y="26"/>
                  </a:moveTo>
                  <a:cubicBezTo>
                    <a:pt x="18" y="26"/>
                    <a:pt x="18" y="26"/>
                    <a:pt x="18" y="26"/>
                  </a:cubicBezTo>
                  <a:cubicBezTo>
                    <a:pt x="8" y="5"/>
                    <a:pt x="8" y="5"/>
                    <a:pt x="8" y="5"/>
                  </a:cubicBezTo>
                  <a:cubicBezTo>
                    <a:pt x="8" y="5"/>
                    <a:pt x="8" y="5"/>
                    <a:pt x="8" y="5"/>
                  </a:cubicBezTo>
                  <a:cubicBezTo>
                    <a:pt x="8" y="5"/>
                    <a:pt x="8" y="5"/>
                    <a:pt x="8" y="5"/>
                  </a:cubicBezTo>
                  <a:cubicBezTo>
                    <a:pt x="8" y="4"/>
                    <a:pt x="8" y="4"/>
                    <a:pt x="8" y="4"/>
                  </a:cubicBezTo>
                  <a:cubicBezTo>
                    <a:pt x="8" y="4"/>
                    <a:pt x="8" y="4"/>
                    <a:pt x="8" y="4"/>
                  </a:cubicBezTo>
                  <a:cubicBezTo>
                    <a:pt x="8" y="4"/>
                    <a:pt x="8" y="4"/>
                    <a:pt x="8" y="4"/>
                  </a:cubicBezTo>
                  <a:cubicBezTo>
                    <a:pt x="8" y="4"/>
                    <a:pt x="8" y="4"/>
                    <a:pt x="8" y="4"/>
                  </a:cubicBezTo>
                  <a:cubicBezTo>
                    <a:pt x="8" y="4"/>
                    <a:pt x="8" y="5"/>
                    <a:pt x="8" y="5"/>
                  </a:cubicBezTo>
                  <a:cubicBezTo>
                    <a:pt x="8" y="5"/>
                    <a:pt x="8" y="5"/>
                    <a:pt x="8" y="5"/>
                  </a:cubicBezTo>
                  <a:cubicBezTo>
                    <a:pt x="8" y="5"/>
                    <a:pt x="8" y="6"/>
                    <a:pt x="8" y="6"/>
                  </a:cubicBezTo>
                  <a:cubicBezTo>
                    <a:pt x="3" y="26"/>
                    <a:pt x="3" y="26"/>
                    <a:pt x="3" y="26"/>
                  </a:cubicBezTo>
                  <a:cubicBezTo>
                    <a:pt x="0" y="26"/>
                    <a:pt x="0" y="26"/>
                    <a:pt x="0" y="26"/>
                  </a:cubicBezTo>
                  <a:cubicBezTo>
                    <a:pt x="6" y="0"/>
                    <a:pt x="6" y="0"/>
                    <a:pt x="6" y="0"/>
                  </a:cubicBezTo>
                  <a:cubicBezTo>
                    <a:pt x="9" y="0"/>
                    <a:pt x="9" y="0"/>
                    <a:pt x="9" y="0"/>
                  </a:cubicBezTo>
                  <a:cubicBezTo>
                    <a:pt x="18" y="20"/>
                    <a:pt x="18" y="20"/>
                    <a:pt x="18" y="20"/>
                  </a:cubicBezTo>
                  <a:cubicBezTo>
                    <a:pt x="18" y="20"/>
                    <a:pt x="18" y="20"/>
                    <a:pt x="18" y="20"/>
                  </a:cubicBezTo>
                  <a:cubicBezTo>
                    <a:pt x="18" y="21"/>
                    <a:pt x="19" y="21"/>
                    <a:pt x="19" y="21"/>
                  </a:cubicBezTo>
                  <a:cubicBezTo>
                    <a:pt x="19" y="21"/>
                    <a:pt x="19" y="21"/>
                    <a:pt x="19" y="21"/>
                  </a:cubicBezTo>
                  <a:cubicBezTo>
                    <a:pt x="19" y="22"/>
                    <a:pt x="19" y="22"/>
                    <a:pt x="19" y="22"/>
                  </a:cubicBezTo>
                  <a:cubicBezTo>
                    <a:pt x="19" y="22"/>
                    <a:pt x="19" y="22"/>
                    <a:pt x="19" y="22"/>
                  </a:cubicBezTo>
                  <a:cubicBezTo>
                    <a:pt x="19" y="22"/>
                    <a:pt x="19" y="21"/>
                    <a:pt x="19" y="21"/>
                  </a:cubicBezTo>
                  <a:cubicBezTo>
                    <a:pt x="19" y="21"/>
                    <a:pt x="19" y="21"/>
                    <a:pt x="19" y="21"/>
                  </a:cubicBezTo>
                  <a:cubicBezTo>
                    <a:pt x="19" y="20"/>
                    <a:pt x="19" y="20"/>
                    <a:pt x="19" y="20"/>
                  </a:cubicBezTo>
                  <a:cubicBezTo>
                    <a:pt x="19" y="20"/>
                    <a:pt x="19" y="20"/>
                    <a:pt x="19" y="20"/>
                  </a:cubicBezTo>
                  <a:cubicBezTo>
                    <a:pt x="23" y="0"/>
                    <a:pt x="23" y="0"/>
                    <a:pt x="23" y="0"/>
                  </a:cubicBezTo>
                  <a:cubicBezTo>
                    <a:pt x="26" y="0"/>
                    <a:pt x="26" y="0"/>
                    <a:pt x="26" y="0"/>
                  </a:cubicBezTo>
                  <a:lnTo>
                    <a:pt x="2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29" name="Freeform 156"/>
            <p:cNvSpPr>
              <a:spLocks/>
            </p:cNvSpPr>
            <p:nvPr/>
          </p:nvSpPr>
          <p:spPr bwMode="auto">
            <a:xfrm>
              <a:off x="8306860" y="4857628"/>
              <a:ext cx="71678" cy="84143"/>
            </a:xfrm>
            <a:custGeom>
              <a:avLst/>
              <a:gdLst>
                <a:gd name="T0" fmla="*/ 21 w 22"/>
                <a:gd name="T1" fmla="*/ 5 h 26"/>
                <a:gd name="T2" fmla="*/ 20 w 22"/>
                <a:gd name="T3" fmla="*/ 4 h 26"/>
                <a:gd name="T4" fmla="*/ 19 w 22"/>
                <a:gd name="T5" fmla="*/ 3 h 26"/>
                <a:gd name="T6" fmla="*/ 17 w 22"/>
                <a:gd name="T7" fmla="*/ 3 h 26"/>
                <a:gd name="T8" fmla="*/ 14 w 22"/>
                <a:gd name="T9" fmla="*/ 3 h 26"/>
                <a:gd name="T10" fmla="*/ 10 w 22"/>
                <a:gd name="T11" fmla="*/ 3 h 26"/>
                <a:gd name="T12" fmla="*/ 6 w 22"/>
                <a:gd name="T13" fmla="*/ 6 h 26"/>
                <a:gd name="T14" fmla="*/ 4 w 22"/>
                <a:gd name="T15" fmla="*/ 10 h 26"/>
                <a:gd name="T16" fmla="*/ 3 w 22"/>
                <a:gd name="T17" fmla="*/ 14 h 26"/>
                <a:gd name="T18" fmla="*/ 4 w 22"/>
                <a:gd name="T19" fmla="*/ 18 h 26"/>
                <a:gd name="T20" fmla="*/ 5 w 22"/>
                <a:gd name="T21" fmla="*/ 21 h 26"/>
                <a:gd name="T22" fmla="*/ 8 w 22"/>
                <a:gd name="T23" fmla="*/ 23 h 26"/>
                <a:gd name="T24" fmla="*/ 11 w 22"/>
                <a:gd name="T25" fmla="*/ 23 h 26"/>
                <a:gd name="T26" fmla="*/ 14 w 22"/>
                <a:gd name="T27" fmla="*/ 23 h 26"/>
                <a:gd name="T28" fmla="*/ 16 w 22"/>
                <a:gd name="T29" fmla="*/ 22 h 26"/>
                <a:gd name="T30" fmla="*/ 17 w 22"/>
                <a:gd name="T31" fmla="*/ 15 h 26"/>
                <a:gd name="T32" fmla="*/ 12 w 22"/>
                <a:gd name="T33" fmla="*/ 15 h 26"/>
                <a:gd name="T34" fmla="*/ 12 w 22"/>
                <a:gd name="T35" fmla="*/ 13 h 26"/>
                <a:gd name="T36" fmla="*/ 21 w 22"/>
                <a:gd name="T37" fmla="*/ 13 h 26"/>
                <a:gd name="T38" fmla="*/ 18 w 22"/>
                <a:gd name="T39" fmla="*/ 24 h 26"/>
                <a:gd name="T40" fmla="*/ 15 w 22"/>
                <a:gd name="T41" fmla="*/ 25 h 26"/>
                <a:gd name="T42" fmla="*/ 11 w 22"/>
                <a:gd name="T43" fmla="*/ 26 h 26"/>
                <a:gd name="T44" fmla="*/ 7 w 22"/>
                <a:gd name="T45" fmla="*/ 25 h 26"/>
                <a:gd name="T46" fmla="*/ 3 w 22"/>
                <a:gd name="T47" fmla="*/ 23 h 26"/>
                <a:gd name="T48" fmla="*/ 1 w 22"/>
                <a:gd name="T49" fmla="*/ 19 h 26"/>
                <a:gd name="T50" fmla="*/ 0 w 22"/>
                <a:gd name="T51" fmla="*/ 15 h 26"/>
                <a:gd name="T52" fmla="*/ 1 w 22"/>
                <a:gd name="T53" fmla="*/ 11 h 26"/>
                <a:gd name="T54" fmla="*/ 2 w 22"/>
                <a:gd name="T55" fmla="*/ 7 h 26"/>
                <a:gd name="T56" fmla="*/ 4 w 22"/>
                <a:gd name="T57" fmla="*/ 4 h 26"/>
                <a:gd name="T58" fmla="*/ 7 w 22"/>
                <a:gd name="T59" fmla="*/ 2 h 26"/>
                <a:gd name="T60" fmla="*/ 10 w 22"/>
                <a:gd name="T61" fmla="*/ 0 h 26"/>
                <a:gd name="T62" fmla="*/ 15 w 22"/>
                <a:gd name="T63" fmla="*/ 0 h 26"/>
                <a:gd name="T64" fmla="*/ 17 w 22"/>
                <a:gd name="T65" fmla="*/ 0 h 26"/>
                <a:gd name="T66" fmla="*/ 19 w 22"/>
                <a:gd name="T67" fmla="*/ 0 h 26"/>
                <a:gd name="T68" fmla="*/ 21 w 22"/>
                <a:gd name="T69" fmla="*/ 1 h 26"/>
                <a:gd name="T70" fmla="*/ 22 w 22"/>
                <a:gd name="T71" fmla="*/ 2 h 26"/>
                <a:gd name="T72" fmla="*/ 21 w 2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1" y="5"/>
                  </a:moveTo>
                  <a:cubicBezTo>
                    <a:pt x="21" y="4"/>
                    <a:pt x="21" y="4"/>
                    <a:pt x="20" y="4"/>
                  </a:cubicBezTo>
                  <a:cubicBezTo>
                    <a:pt x="20" y="4"/>
                    <a:pt x="19" y="3"/>
                    <a:pt x="19" y="3"/>
                  </a:cubicBezTo>
                  <a:cubicBezTo>
                    <a:pt x="18" y="3"/>
                    <a:pt x="17" y="3"/>
                    <a:pt x="17" y="3"/>
                  </a:cubicBezTo>
                  <a:cubicBezTo>
                    <a:pt x="16" y="3"/>
                    <a:pt x="15" y="3"/>
                    <a:pt x="14" y="3"/>
                  </a:cubicBezTo>
                  <a:cubicBezTo>
                    <a:pt x="13" y="3"/>
                    <a:pt x="11" y="3"/>
                    <a:pt x="10" y="3"/>
                  </a:cubicBezTo>
                  <a:cubicBezTo>
                    <a:pt x="8" y="4"/>
                    <a:pt x="7" y="5"/>
                    <a:pt x="6" y="6"/>
                  </a:cubicBezTo>
                  <a:cubicBezTo>
                    <a:pt x="5" y="7"/>
                    <a:pt x="5" y="8"/>
                    <a:pt x="4" y="10"/>
                  </a:cubicBezTo>
                  <a:cubicBezTo>
                    <a:pt x="4" y="11"/>
                    <a:pt x="3" y="13"/>
                    <a:pt x="3" y="14"/>
                  </a:cubicBezTo>
                  <a:cubicBezTo>
                    <a:pt x="3" y="16"/>
                    <a:pt x="3" y="17"/>
                    <a:pt x="4" y="18"/>
                  </a:cubicBezTo>
                  <a:cubicBezTo>
                    <a:pt x="4" y="19"/>
                    <a:pt x="5" y="20"/>
                    <a:pt x="5" y="21"/>
                  </a:cubicBezTo>
                  <a:cubicBezTo>
                    <a:pt x="6" y="22"/>
                    <a:pt x="7" y="22"/>
                    <a:pt x="8" y="23"/>
                  </a:cubicBezTo>
                  <a:cubicBezTo>
                    <a:pt x="9" y="23"/>
                    <a:pt x="10" y="23"/>
                    <a:pt x="11" y="23"/>
                  </a:cubicBezTo>
                  <a:cubicBezTo>
                    <a:pt x="12" y="23"/>
                    <a:pt x="13" y="23"/>
                    <a:pt x="14" y="23"/>
                  </a:cubicBezTo>
                  <a:cubicBezTo>
                    <a:pt x="15" y="23"/>
                    <a:pt x="15" y="23"/>
                    <a:pt x="16" y="22"/>
                  </a:cubicBezTo>
                  <a:cubicBezTo>
                    <a:pt x="17" y="15"/>
                    <a:pt x="17" y="15"/>
                    <a:pt x="17" y="15"/>
                  </a:cubicBezTo>
                  <a:cubicBezTo>
                    <a:pt x="12" y="15"/>
                    <a:pt x="12" y="15"/>
                    <a:pt x="12" y="15"/>
                  </a:cubicBezTo>
                  <a:cubicBezTo>
                    <a:pt x="12" y="13"/>
                    <a:pt x="12" y="13"/>
                    <a:pt x="12" y="13"/>
                  </a:cubicBezTo>
                  <a:cubicBezTo>
                    <a:pt x="21" y="13"/>
                    <a:pt x="21" y="13"/>
                    <a:pt x="21" y="13"/>
                  </a:cubicBezTo>
                  <a:cubicBezTo>
                    <a:pt x="18" y="24"/>
                    <a:pt x="18" y="24"/>
                    <a:pt x="18" y="24"/>
                  </a:cubicBezTo>
                  <a:cubicBezTo>
                    <a:pt x="17" y="25"/>
                    <a:pt x="16" y="25"/>
                    <a:pt x="15" y="25"/>
                  </a:cubicBezTo>
                  <a:cubicBezTo>
                    <a:pt x="14" y="26"/>
                    <a:pt x="13" y="26"/>
                    <a:pt x="11" y="26"/>
                  </a:cubicBezTo>
                  <a:cubicBezTo>
                    <a:pt x="9" y="26"/>
                    <a:pt x="8" y="26"/>
                    <a:pt x="7" y="25"/>
                  </a:cubicBezTo>
                  <a:cubicBezTo>
                    <a:pt x="5" y="25"/>
                    <a:pt x="4" y="24"/>
                    <a:pt x="3" y="23"/>
                  </a:cubicBezTo>
                  <a:cubicBezTo>
                    <a:pt x="2" y="22"/>
                    <a:pt x="1" y="21"/>
                    <a:pt x="1" y="19"/>
                  </a:cubicBezTo>
                  <a:cubicBezTo>
                    <a:pt x="0" y="18"/>
                    <a:pt x="0" y="16"/>
                    <a:pt x="0" y="15"/>
                  </a:cubicBezTo>
                  <a:cubicBezTo>
                    <a:pt x="0" y="13"/>
                    <a:pt x="0" y="12"/>
                    <a:pt x="1" y="11"/>
                  </a:cubicBezTo>
                  <a:cubicBezTo>
                    <a:pt x="1" y="10"/>
                    <a:pt x="1" y="8"/>
                    <a:pt x="2" y="7"/>
                  </a:cubicBezTo>
                  <a:cubicBezTo>
                    <a:pt x="2" y="6"/>
                    <a:pt x="3" y="5"/>
                    <a:pt x="4" y="4"/>
                  </a:cubicBezTo>
                  <a:cubicBezTo>
                    <a:pt x="5" y="3"/>
                    <a:pt x="6" y="3"/>
                    <a:pt x="7" y="2"/>
                  </a:cubicBezTo>
                  <a:cubicBezTo>
                    <a:pt x="8" y="1"/>
                    <a:pt x="9" y="1"/>
                    <a:pt x="10" y="0"/>
                  </a:cubicBezTo>
                  <a:cubicBezTo>
                    <a:pt x="12" y="0"/>
                    <a:pt x="13" y="0"/>
                    <a:pt x="15" y="0"/>
                  </a:cubicBezTo>
                  <a:cubicBezTo>
                    <a:pt x="16" y="0"/>
                    <a:pt x="16" y="0"/>
                    <a:pt x="17" y="0"/>
                  </a:cubicBezTo>
                  <a:cubicBezTo>
                    <a:pt x="18" y="0"/>
                    <a:pt x="19" y="0"/>
                    <a:pt x="19" y="0"/>
                  </a:cubicBezTo>
                  <a:cubicBezTo>
                    <a:pt x="20" y="1"/>
                    <a:pt x="20" y="1"/>
                    <a:pt x="21" y="1"/>
                  </a:cubicBezTo>
                  <a:cubicBezTo>
                    <a:pt x="21" y="1"/>
                    <a:pt x="22" y="1"/>
                    <a:pt x="22" y="2"/>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0" name="Freeform 157"/>
            <p:cNvSpPr>
              <a:spLocks noEditPoints="1"/>
            </p:cNvSpPr>
            <p:nvPr/>
          </p:nvSpPr>
          <p:spPr bwMode="auto">
            <a:xfrm>
              <a:off x="8375421" y="4857628"/>
              <a:ext cx="76353" cy="84143"/>
            </a:xfrm>
            <a:custGeom>
              <a:avLst/>
              <a:gdLst>
                <a:gd name="T0" fmla="*/ 20 w 23"/>
                <a:gd name="T1" fmla="*/ 26 h 26"/>
                <a:gd name="T2" fmla="*/ 18 w 23"/>
                <a:gd name="T3" fmla="*/ 18 h 26"/>
                <a:gd name="T4" fmla="*/ 8 w 23"/>
                <a:gd name="T5" fmla="*/ 18 h 26"/>
                <a:gd name="T6" fmla="*/ 4 w 23"/>
                <a:gd name="T7" fmla="*/ 26 h 26"/>
                <a:gd name="T8" fmla="*/ 0 w 23"/>
                <a:gd name="T9" fmla="*/ 26 h 26"/>
                <a:gd name="T10" fmla="*/ 15 w 23"/>
                <a:gd name="T11" fmla="*/ 0 h 26"/>
                <a:gd name="T12" fmla="*/ 18 w 23"/>
                <a:gd name="T13" fmla="*/ 0 h 26"/>
                <a:gd name="T14" fmla="*/ 23 w 23"/>
                <a:gd name="T15" fmla="*/ 26 h 26"/>
                <a:gd name="T16" fmla="*/ 20 w 23"/>
                <a:gd name="T17" fmla="*/ 26 h 26"/>
                <a:gd name="T18" fmla="*/ 16 w 23"/>
                <a:gd name="T19" fmla="*/ 5 h 26"/>
                <a:gd name="T20" fmla="*/ 16 w 23"/>
                <a:gd name="T21" fmla="*/ 5 h 26"/>
                <a:gd name="T22" fmla="*/ 16 w 23"/>
                <a:gd name="T23" fmla="*/ 4 h 26"/>
                <a:gd name="T24" fmla="*/ 16 w 23"/>
                <a:gd name="T25" fmla="*/ 4 h 26"/>
                <a:gd name="T26" fmla="*/ 16 w 23"/>
                <a:gd name="T27" fmla="*/ 3 h 26"/>
                <a:gd name="T28" fmla="*/ 16 w 23"/>
                <a:gd name="T29" fmla="*/ 3 h 26"/>
                <a:gd name="T30" fmla="*/ 16 w 23"/>
                <a:gd name="T31" fmla="*/ 4 h 26"/>
                <a:gd name="T32" fmla="*/ 16 w 23"/>
                <a:gd name="T33" fmla="*/ 4 h 26"/>
                <a:gd name="T34" fmla="*/ 16 w 23"/>
                <a:gd name="T35" fmla="*/ 5 h 26"/>
                <a:gd name="T36" fmla="*/ 16 w 23"/>
                <a:gd name="T37" fmla="*/ 5 h 26"/>
                <a:gd name="T38" fmla="*/ 9 w 23"/>
                <a:gd name="T39" fmla="*/ 16 h 26"/>
                <a:gd name="T40" fmla="*/ 18 w 23"/>
                <a:gd name="T41" fmla="*/ 16 h 26"/>
                <a:gd name="T42" fmla="*/ 16 w 23"/>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6">
                  <a:moveTo>
                    <a:pt x="20" y="26"/>
                  </a:moveTo>
                  <a:cubicBezTo>
                    <a:pt x="18" y="18"/>
                    <a:pt x="18" y="18"/>
                    <a:pt x="18" y="18"/>
                  </a:cubicBezTo>
                  <a:cubicBezTo>
                    <a:pt x="8" y="18"/>
                    <a:pt x="8" y="18"/>
                    <a:pt x="8" y="18"/>
                  </a:cubicBezTo>
                  <a:cubicBezTo>
                    <a:pt x="4" y="26"/>
                    <a:pt x="4" y="26"/>
                    <a:pt x="4" y="26"/>
                  </a:cubicBezTo>
                  <a:cubicBezTo>
                    <a:pt x="0" y="26"/>
                    <a:pt x="0" y="26"/>
                    <a:pt x="0" y="26"/>
                  </a:cubicBezTo>
                  <a:cubicBezTo>
                    <a:pt x="15" y="0"/>
                    <a:pt x="15" y="0"/>
                    <a:pt x="15" y="0"/>
                  </a:cubicBezTo>
                  <a:cubicBezTo>
                    <a:pt x="18" y="0"/>
                    <a:pt x="18" y="0"/>
                    <a:pt x="18" y="0"/>
                  </a:cubicBezTo>
                  <a:cubicBezTo>
                    <a:pt x="23" y="26"/>
                    <a:pt x="23" y="26"/>
                    <a:pt x="23" y="26"/>
                  </a:cubicBezTo>
                  <a:lnTo>
                    <a:pt x="20" y="26"/>
                  </a:lnTo>
                  <a:close/>
                  <a:moveTo>
                    <a:pt x="16" y="5"/>
                  </a:moveTo>
                  <a:cubicBezTo>
                    <a:pt x="16" y="5"/>
                    <a:pt x="16" y="5"/>
                    <a:pt x="16" y="5"/>
                  </a:cubicBezTo>
                  <a:cubicBezTo>
                    <a:pt x="16" y="5"/>
                    <a:pt x="16" y="4"/>
                    <a:pt x="16" y="4"/>
                  </a:cubicBezTo>
                  <a:cubicBezTo>
                    <a:pt x="16" y="4"/>
                    <a:pt x="16" y="4"/>
                    <a:pt x="16" y="4"/>
                  </a:cubicBezTo>
                  <a:cubicBezTo>
                    <a:pt x="16" y="4"/>
                    <a:pt x="16" y="3"/>
                    <a:pt x="16" y="3"/>
                  </a:cubicBezTo>
                  <a:cubicBezTo>
                    <a:pt x="16" y="3"/>
                    <a:pt x="16" y="3"/>
                    <a:pt x="16" y="3"/>
                  </a:cubicBezTo>
                  <a:cubicBezTo>
                    <a:pt x="16" y="3"/>
                    <a:pt x="16" y="4"/>
                    <a:pt x="16" y="4"/>
                  </a:cubicBezTo>
                  <a:cubicBezTo>
                    <a:pt x="16" y="4"/>
                    <a:pt x="16" y="4"/>
                    <a:pt x="16" y="4"/>
                  </a:cubicBezTo>
                  <a:cubicBezTo>
                    <a:pt x="16" y="4"/>
                    <a:pt x="16" y="5"/>
                    <a:pt x="16" y="5"/>
                  </a:cubicBezTo>
                  <a:cubicBezTo>
                    <a:pt x="16" y="5"/>
                    <a:pt x="16" y="5"/>
                    <a:pt x="16" y="5"/>
                  </a:cubicBezTo>
                  <a:cubicBezTo>
                    <a:pt x="9" y="16"/>
                    <a:pt x="9" y="16"/>
                    <a:pt x="9" y="16"/>
                  </a:cubicBezTo>
                  <a:cubicBezTo>
                    <a:pt x="18" y="16"/>
                    <a:pt x="18" y="16"/>
                    <a:pt x="18"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1" name="Freeform 158"/>
            <p:cNvSpPr>
              <a:spLocks noEditPoints="1"/>
            </p:cNvSpPr>
            <p:nvPr/>
          </p:nvSpPr>
          <p:spPr bwMode="auto">
            <a:xfrm>
              <a:off x="8464240" y="4857628"/>
              <a:ext cx="62329" cy="84143"/>
            </a:xfrm>
            <a:custGeom>
              <a:avLst/>
              <a:gdLst>
                <a:gd name="T0" fmla="*/ 19 w 19"/>
                <a:gd name="T1" fmla="*/ 7 h 26"/>
                <a:gd name="T2" fmla="*/ 18 w 19"/>
                <a:gd name="T3" fmla="*/ 10 h 26"/>
                <a:gd name="T4" fmla="*/ 16 w 19"/>
                <a:gd name="T5" fmla="*/ 13 h 26"/>
                <a:gd name="T6" fmla="*/ 13 w 19"/>
                <a:gd name="T7" fmla="*/ 15 h 26"/>
                <a:gd name="T8" fmla="*/ 9 w 19"/>
                <a:gd name="T9" fmla="*/ 16 h 26"/>
                <a:gd name="T10" fmla="*/ 5 w 19"/>
                <a:gd name="T11" fmla="*/ 16 h 26"/>
                <a:gd name="T12" fmla="*/ 3 w 19"/>
                <a:gd name="T13" fmla="*/ 26 h 26"/>
                <a:gd name="T14" fmla="*/ 0 w 19"/>
                <a:gd name="T15" fmla="*/ 26 h 26"/>
                <a:gd name="T16" fmla="*/ 5 w 19"/>
                <a:gd name="T17" fmla="*/ 0 h 26"/>
                <a:gd name="T18" fmla="*/ 11 w 19"/>
                <a:gd name="T19" fmla="*/ 0 h 26"/>
                <a:gd name="T20" fmla="*/ 15 w 19"/>
                <a:gd name="T21" fmla="*/ 1 h 26"/>
                <a:gd name="T22" fmla="*/ 17 w 19"/>
                <a:gd name="T23" fmla="*/ 2 h 26"/>
                <a:gd name="T24" fmla="*/ 19 w 19"/>
                <a:gd name="T25" fmla="*/ 4 h 26"/>
                <a:gd name="T26" fmla="*/ 19 w 19"/>
                <a:gd name="T27" fmla="*/ 7 h 26"/>
                <a:gd name="T28" fmla="*/ 16 w 19"/>
                <a:gd name="T29" fmla="*/ 7 h 26"/>
                <a:gd name="T30" fmla="*/ 16 w 19"/>
                <a:gd name="T31" fmla="*/ 5 h 26"/>
                <a:gd name="T32" fmla="*/ 15 w 19"/>
                <a:gd name="T33" fmla="*/ 4 h 26"/>
                <a:gd name="T34" fmla="*/ 13 w 19"/>
                <a:gd name="T35" fmla="*/ 3 h 26"/>
                <a:gd name="T36" fmla="*/ 11 w 19"/>
                <a:gd name="T37" fmla="*/ 3 h 26"/>
                <a:gd name="T38" fmla="*/ 7 w 19"/>
                <a:gd name="T39" fmla="*/ 3 h 26"/>
                <a:gd name="T40" fmla="*/ 5 w 19"/>
                <a:gd name="T41" fmla="*/ 13 h 26"/>
                <a:gd name="T42" fmla="*/ 9 w 19"/>
                <a:gd name="T43" fmla="*/ 13 h 26"/>
                <a:gd name="T44" fmla="*/ 12 w 19"/>
                <a:gd name="T45" fmla="*/ 13 h 26"/>
                <a:gd name="T46" fmla="*/ 14 w 19"/>
                <a:gd name="T47" fmla="*/ 12 h 26"/>
                <a:gd name="T48" fmla="*/ 15 w 19"/>
                <a:gd name="T49" fmla="*/ 10 h 26"/>
                <a:gd name="T50" fmla="*/ 16 w 19"/>
                <a:gd name="T51"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6">
                  <a:moveTo>
                    <a:pt x="19" y="7"/>
                  </a:moveTo>
                  <a:cubicBezTo>
                    <a:pt x="19" y="8"/>
                    <a:pt x="19" y="9"/>
                    <a:pt x="18" y="10"/>
                  </a:cubicBezTo>
                  <a:cubicBezTo>
                    <a:pt x="18" y="12"/>
                    <a:pt x="17" y="12"/>
                    <a:pt x="16" y="13"/>
                  </a:cubicBezTo>
                  <a:cubicBezTo>
                    <a:pt x="16" y="14"/>
                    <a:pt x="15" y="15"/>
                    <a:pt x="13" y="15"/>
                  </a:cubicBezTo>
                  <a:cubicBezTo>
                    <a:pt x="12" y="16"/>
                    <a:pt x="10" y="16"/>
                    <a:pt x="9" y="16"/>
                  </a:cubicBezTo>
                  <a:cubicBezTo>
                    <a:pt x="5" y="16"/>
                    <a:pt x="5" y="16"/>
                    <a:pt x="5" y="16"/>
                  </a:cubicBezTo>
                  <a:cubicBezTo>
                    <a:pt x="3" y="26"/>
                    <a:pt x="3" y="26"/>
                    <a:pt x="3" y="26"/>
                  </a:cubicBezTo>
                  <a:cubicBezTo>
                    <a:pt x="0" y="26"/>
                    <a:pt x="0" y="26"/>
                    <a:pt x="0" y="26"/>
                  </a:cubicBezTo>
                  <a:cubicBezTo>
                    <a:pt x="5" y="0"/>
                    <a:pt x="5" y="0"/>
                    <a:pt x="5" y="0"/>
                  </a:cubicBezTo>
                  <a:cubicBezTo>
                    <a:pt x="11" y="0"/>
                    <a:pt x="11" y="0"/>
                    <a:pt x="11" y="0"/>
                  </a:cubicBezTo>
                  <a:cubicBezTo>
                    <a:pt x="13" y="0"/>
                    <a:pt x="14" y="0"/>
                    <a:pt x="15" y="1"/>
                  </a:cubicBezTo>
                  <a:cubicBezTo>
                    <a:pt x="16" y="1"/>
                    <a:pt x="17" y="2"/>
                    <a:pt x="17" y="2"/>
                  </a:cubicBezTo>
                  <a:cubicBezTo>
                    <a:pt x="18" y="3"/>
                    <a:pt x="18" y="4"/>
                    <a:pt x="19" y="4"/>
                  </a:cubicBezTo>
                  <a:cubicBezTo>
                    <a:pt x="19" y="5"/>
                    <a:pt x="19" y="6"/>
                    <a:pt x="19" y="7"/>
                  </a:cubicBezTo>
                  <a:close/>
                  <a:moveTo>
                    <a:pt x="16" y="7"/>
                  </a:moveTo>
                  <a:cubicBezTo>
                    <a:pt x="16" y="7"/>
                    <a:pt x="16" y="6"/>
                    <a:pt x="16" y="5"/>
                  </a:cubicBezTo>
                  <a:cubicBezTo>
                    <a:pt x="15" y="5"/>
                    <a:pt x="15" y="4"/>
                    <a:pt x="15" y="4"/>
                  </a:cubicBezTo>
                  <a:cubicBezTo>
                    <a:pt x="14" y="4"/>
                    <a:pt x="14" y="3"/>
                    <a:pt x="13" y="3"/>
                  </a:cubicBezTo>
                  <a:cubicBezTo>
                    <a:pt x="12" y="3"/>
                    <a:pt x="12" y="3"/>
                    <a:pt x="11" y="3"/>
                  </a:cubicBezTo>
                  <a:cubicBezTo>
                    <a:pt x="7" y="3"/>
                    <a:pt x="7" y="3"/>
                    <a:pt x="7" y="3"/>
                  </a:cubicBezTo>
                  <a:cubicBezTo>
                    <a:pt x="5" y="13"/>
                    <a:pt x="5" y="13"/>
                    <a:pt x="5" y="13"/>
                  </a:cubicBezTo>
                  <a:cubicBezTo>
                    <a:pt x="9" y="13"/>
                    <a:pt x="9" y="13"/>
                    <a:pt x="9" y="13"/>
                  </a:cubicBezTo>
                  <a:cubicBezTo>
                    <a:pt x="10" y="13"/>
                    <a:pt x="11" y="13"/>
                    <a:pt x="12" y="13"/>
                  </a:cubicBezTo>
                  <a:cubicBezTo>
                    <a:pt x="13" y="13"/>
                    <a:pt x="14" y="12"/>
                    <a:pt x="14" y="12"/>
                  </a:cubicBezTo>
                  <a:cubicBezTo>
                    <a:pt x="15" y="11"/>
                    <a:pt x="15" y="10"/>
                    <a:pt x="15" y="10"/>
                  </a:cubicBezTo>
                  <a:cubicBezTo>
                    <a:pt x="16" y="9"/>
                    <a:pt x="16" y="8"/>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2" name="Freeform 159"/>
            <p:cNvSpPr>
              <a:spLocks noEditPoints="1"/>
            </p:cNvSpPr>
            <p:nvPr/>
          </p:nvSpPr>
          <p:spPr bwMode="auto">
            <a:xfrm>
              <a:off x="8535918" y="4857628"/>
              <a:ext cx="77911" cy="84143"/>
            </a:xfrm>
            <a:custGeom>
              <a:avLst/>
              <a:gdLst>
                <a:gd name="T0" fmla="*/ 24 w 24"/>
                <a:gd name="T1" fmla="*/ 11 h 26"/>
                <a:gd name="T2" fmla="*/ 23 w 24"/>
                <a:gd name="T3" fmla="*/ 14 h 26"/>
                <a:gd name="T4" fmla="*/ 23 w 24"/>
                <a:gd name="T5" fmla="*/ 17 h 26"/>
                <a:gd name="T6" fmla="*/ 21 w 24"/>
                <a:gd name="T7" fmla="*/ 20 h 26"/>
                <a:gd name="T8" fmla="*/ 19 w 24"/>
                <a:gd name="T9" fmla="*/ 22 h 26"/>
                <a:gd name="T10" fmla="*/ 18 w 24"/>
                <a:gd name="T11" fmla="*/ 24 h 26"/>
                <a:gd name="T12" fmla="*/ 15 w 24"/>
                <a:gd name="T13" fmla="*/ 25 h 26"/>
                <a:gd name="T14" fmla="*/ 13 w 24"/>
                <a:gd name="T15" fmla="*/ 26 h 26"/>
                <a:gd name="T16" fmla="*/ 10 w 24"/>
                <a:gd name="T17" fmla="*/ 26 h 26"/>
                <a:gd name="T18" fmla="*/ 6 w 24"/>
                <a:gd name="T19" fmla="*/ 25 h 26"/>
                <a:gd name="T20" fmla="*/ 3 w 24"/>
                <a:gd name="T21" fmla="*/ 23 h 26"/>
                <a:gd name="T22" fmla="*/ 1 w 24"/>
                <a:gd name="T23" fmla="*/ 19 h 26"/>
                <a:gd name="T24" fmla="*/ 0 w 24"/>
                <a:gd name="T25" fmla="*/ 15 h 26"/>
                <a:gd name="T26" fmla="*/ 1 w 24"/>
                <a:gd name="T27" fmla="*/ 9 h 26"/>
                <a:gd name="T28" fmla="*/ 4 w 24"/>
                <a:gd name="T29" fmla="*/ 4 h 26"/>
                <a:gd name="T30" fmla="*/ 8 w 24"/>
                <a:gd name="T31" fmla="*/ 1 h 26"/>
                <a:gd name="T32" fmla="*/ 14 w 24"/>
                <a:gd name="T33" fmla="*/ 0 h 26"/>
                <a:gd name="T34" fmla="*/ 18 w 24"/>
                <a:gd name="T35" fmla="*/ 1 h 26"/>
                <a:gd name="T36" fmla="*/ 21 w 24"/>
                <a:gd name="T37" fmla="*/ 3 h 26"/>
                <a:gd name="T38" fmla="*/ 23 w 24"/>
                <a:gd name="T39" fmla="*/ 6 h 26"/>
                <a:gd name="T40" fmla="*/ 24 w 24"/>
                <a:gd name="T41" fmla="*/ 11 h 26"/>
                <a:gd name="T42" fmla="*/ 21 w 24"/>
                <a:gd name="T43" fmla="*/ 11 h 26"/>
                <a:gd name="T44" fmla="*/ 20 w 24"/>
                <a:gd name="T45" fmla="*/ 7 h 26"/>
                <a:gd name="T46" fmla="*/ 19 w 24"/>
                <a:gd name="T47" fmla="*/ 5 h 26"/>
                <a:gd name="T48" fmla="*/ 16 w 24"/>
                <a:gd name="T49" fmla="*/ 3 h 26"/>
                <a:gd name="T50" fmla="*/ 13 w 24"/>
                <a:gd name="T51" fmla="*/ 3 h 26"/>
                <a:gd name="T52" fmla="*/ 10 w 24"/>
                <a:gd name="T53" fmla="*/ 3 h 26"/>
                <a:gd name="T54" fmla="*/ 6 w 24"/>
                <a:gd name="T55" fmla="*/ 6 h 26"/>
                <a:gd name="T56" fmla="*/ 5 w 24"/>
                <a:gd name="T57" fmla="*/ 8 h 26"/>
                <a:gd name="T58" fmla="*/ 4 w 24"/>
                <a:gd name="T59" fmla="*/ 10 h 26"/>
                <a:gd name="T60" fmla="*/ 3 w 24"/>
                <a:gd name="T61" fmla="*/ 13 h 26"/>
                <a:gd name="T62" fmla="*/ 3 w 24"/>
                <a:gd name="T63" fmla="*/ 15 h 26"/>
                <a:gd name="T64" fmla="*/ 4 w 24"/>
                <a:gd name="T65" fmla="*/ 18 h 26"/>
                <a:gd name="T66" fmla="*/ 5 w 24"/>
                <a:gd name="T67" fmla="*/ 21 h 26"/>
                <a:gd name="T68" fmla="*/ 7 w 24"/>
                <a:gd name="T69" fmla="*/ 23 h 26"/>
                <a:gd name="T70" fmla="*/ 10 w 24"/>
                <a:gd name="T71" fmla="*/ 23 h 26"/>
                <a:gd name="T72" fmla="*/ 14 w 24"/>
                <a:gd name="T73" fmla="*/ 22 h 26"/>
                <a:gd name="T74" fmla="*/ 17 w 24"/>
                <a:gd name="T75" fmla="*/ 20 h 26"/>
                <a:gd name="T76" fmla="*/ 19 w 24"/>
                <a:gd name="T77" fmla="*/ 18 h 26"/>
                <a:gd name="T78" fmla="*/ 20 w 24"/>
                <a:gd name="T79" fmla="*/ 16 h 26"/>
                <a:gd name="T80" fmla="*/ 20 w 24"/>
                <a:gd name="T81" fmla="*/ 13 h 26"/>
                <a:gd name="T82" fmla="*/ 21 w 24"/>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6">
                  <a:moveTo>
                    <a:pt x="24" y="11"/>
                  </a:moveTo>
                  <a:cubicBezTo>
                    <a:pt x="24" y="12"/>
                    <a:pt x="24" y="13"/>
                    <a:pt x="23" y="14"/>
                  </a:cubicBezTo>
                  <a:cubicBezTo>
                    <a:pt x="23" y="15"/>
                    <a:pt x="23" y="16"/>
                    <a:pt x="23" y="17"/>
                  </a:cubicBezTo>
                  <a:cubicBezTo>
                    <a:pt x="22" y="18"/>
                    <a:pt x="22" y="19"/>
                    <a:pt x="21" y="20"/>
                  </a:cubicBezTo>
                  <a:cubicBezTo>
                    <a:pt x="21" y="21"/>
                    <a:pt x="20" y="21"/>
                    <a:pt x="19" y="22"/>
                  </a:cubicBezTo>
                  <a:cubicBezTo>
                    <a:pt x="19" y="23"/>
                    <a:pt x="18" y="23"/>
                    <a:pt x="18" y="24"/>
                  </a:cubicBezTo>
                  <a:cubicBezTo>
                    <a:pt x="17" y="24"/>
                    <a:pt x="16" y="25"/>
                    <a:pt x="15" y="25"/>
                  </a:cubicBezTo>
                  <a:cubicBezTo>
                    <a:pt x="15" y="25"/>
                    <a:pt x="14" y="26"/>
                    <a:pt x="13" y="26"/>
                  </a:cubicBezTo>
                  <a:cubicBezTo>
                    <a:pt x="12" y="26"/>
                    <a:pt x="11" y="26"/>
                    <a:pt x="10" y="26"/>
                  </a:cubicBezTo>
                  <a:cubicBezTo>
                    <a:pt x="9" y="26"/>
                    <a:pt x="7" y="26"/>
                    <a:pt x="6" y="25"/>
                  </a:cubicBezTo>
                  <a:cubicBezTo>
                    <a:pt x="5" y="25"/>
                    <a:pt x="4" y="24"/>
                    <a:pt x="3" y="23"/>
                  </a:cubicBezTo>
                  <a:cubicBezTo>
                    <a:pt x="2" y="22"/>
                    <a:pt x="1" y="21"/>
                    <a:pt x="1" y="19"/>
                  </a:cubicBezTo>
                  <a:cubicBezTo>
                    <a:pt x="0" y="18"/>
                    <a:pt x="0" y="17"/>
                    <a:pt x="0" y="15"/>
                  </a:cubicBezTo>
                  <a:cubicBezTo>
                    <a:pt x="0" y="13"/>
                    <a:pt x="0" y="11"/>
                    <a:pt x="1" y="9"/>
                  </a:cubicBezTo>
                  <a:cubicBezTo>
                    <a:pt x="2" y="7"/>
                    <a:pt x="3" y="5"/>
                    <a:pt x="4" y="4"/>
                  </a:cubicBezTo>
                  <a:cubicBezTo>
                    <a:pt x="6" y="2"/>
                    <a:pt x="7" y="2"/>
                    <a:pt x="8" y="1"/>
                  </a:cubicBezTo>
                  <a:cubicBezTo>
                    <a:pt x="10" y="0"/>
                    <a:pt x="12" y="0"/>
                    <a:pt x="14" y="0"/>
                  </a:cubicBezTo>
                  <a:cubicBezTo>
                    <a:pt x="15" y="0"/>
                    <a:pt x="17" y="0"/>
                    <a:pt x="18" y="1"/>
                  </a:cubicBezTo>
                  <a:cubicBezTo>
                    <a:pt x="19" y="1"/>
                    <a:pt x="20" y="2"/>
                    <a:pt x="21" y="3"/>
                  </a:cubicBezTo>
                  <a:cubicBezTo>
                    <a:pt x="22" y="4"/>
                    <a:pt x="23" y="5"/>
                    <a:pt x="23" y="6"/>
                  </a:cubicBezTo>
                  <a:cubicBezTo>
                    <a:pt x="23" y="8"/>
                    <a:pt x="24" y="9"/>
                    <a:pt x="24" y="11"/>
                  </a:cubicBezTo>
                  <a:close/>
                  <a:moveTo>
                    <a:pt x="21" y="11"/>
                  </a:moveTo>
                  <a:cubicBezTo>
                    <a:pt x="21" y="9"/>
                    <a:pt x="20" y="8"/>
                    <a:pt x="20" y="7"/>
                  </a:cubicBezTo>
                  <a:cubicBezTo>
                    <a:pt x="20" y="6"/>
                    <a:pt x="19" y="5"/>
                    <a:pt x="19" y="5"/>
                  </a:cubicBezTo>
                  <a:cubicBezTo>
                    <a:pt x="18" y="4"/>
                    <a:pt x="17" y="3"/>
                    <a:pt x="16" y="3"/>
                  </a:cubicBezTo>
                  <a:cubicBezTo>
                    <a:pt x="15" y="3"/>
                    <a:pt x="14" y="3"/>
                    <a:pt x="13" y="3"/>
                  </a:cubicBezTo>
                  <a:cubicBezTo>
                    <a:pt x="12" y="3"/>
                    <a:pt x="11" y="3"/>
                    <a:pt x="10" y="3"/>
                  </a:cubicBezTo>
                  <a:cubicBezTo>
                    <a:pt x="8" y="4"/>
                    <a:pt x="7" y="5"/>
                    <a:pt x="6" y="6"/>
                  </a:cubicBezTo>
                  <a:cubicBezTo>
                    <a:pt x="6" y="6"/>
                    <a:pt x="6" y="7"/>
                    <a:pt x="5" y="8"/>
                  </a:cubicBezTo>
                  <a:cubicBezTo>
                    <a:pt x="5" y="8"/>
                    <a:pt x="4" y="9"/>
                    <a:pt x="4" y="10"/>
                  </a:cubicBezTo>
                  <a:cubicBezTo>
                    <a:pt x="4" y="11"/>
                    <a:pt x="3" y="12"/>
                    <a:pt x="3" y="13"/>
                  </a:cubicBezTo>
                  <a:cubicBezTo>
                    <a:pt x="3" y="13"/>
                    <a:pt x="3" y="14"/>
                    <a:pt x="3" y="15"/>
                  </a:cubicBezTo>
                  <a:cubicBezTo>
                    <a:pt x="3" y="16"/>
                    <a:pt x="3" y="17"/>
                    <a:pt x="4" y="18"/>
                  </a:cubicBezTo>
                  <a:cubicBezTo>
                    <a:pt x="4" y="19"/>
                    <a:pt x="4" y="20"/>
                    <a:pt x="5" y="21"/>
                  </a:cubicBezTo>
                  <a:cubicBezTo>
                    <a:pt x="6" y="22"/>
                    <a:pt x="6" y="22"/>
                    <a:pt x="7" y="23"/>
                  </a:cubicBezTo>
                  <a:cubicBezTo>
                    <a:pt x="8" y="23"/>
                    <a:pt x="9" y="23"/>
                    <a:pt x="10" y="23"/>
                  </a:cubicBezTo>
                  <a:cubicBezTo>
                    <a:pt x="12" y="23"/>
                    <a:pt x="13" y="23"/>
                    <a:pt x="14" y="22"/>
                  </a:cubicBezTo>
                  <a:cubicBezTo>
                    <a:pt x="15" y="22"/>
                    <a:pt x="16" y="21"/>
                    <a:pt x="17" y="20"/>
                  </a:cubicBezTo>
                  <a:cubicBezTo>
                    <a:pt x="18" y="20"/>
                    <a:pt x="18" y="19"/>
                    <a:pt x="19" y="18"/>
                  </a:cubicBezTo>
                  <a:cubicBezTo>
                    <a:pt x="19" y="17"/>
                    <a:pt x="19" y="16"/>
                    <a:pt x="20" y="16"/>
                  </a:cubicBezTo>
                  <a:cubicBezTo>
                    <a:pt x="20" y="15"/>
                    <a:pt x="20" y="14"/>
                    <a:pt x="20" y="13"/>
                  </a:cubicBezTo>
                  <a:cubicBezTo>
                    <a:pt x="21" y="12"/>
                    <a:pt x="21" y="11"/>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3" name="Freeform 160"/>
            <p:cNvSpPr>
              <a:spLocks noEditPoints="1"/>
            </p:cNvSpPr>
            <p:nvPr/>
          </p:nvSpPr>
          <p:spPr bwMode="auto">
            <a:xfrm>
              <a:off x="8624737" y="4857628"/>
              <a:ext cx="60771" cy="84143"/>
            </a:xfrm>
            <a:custGeom>
              <a:avLst/>
              <a:gdLst>
                <a:gd name="T0" fmla="*/ 19 w 19"/>
                <a:gd name="T1" fmla="*/ 7 h 26"/>
                <a:gd name="T2" fmla="*/ 18 w 19"/>
                <a:gd name="T3" fmla="*/ 9 h 26"/>
                <a:gd name="T4" fmla="*/ 17 w 19"/>
                <a:gd name="T5" fmla="*/ 12 h 26"/>
                <a:gd name="T6" fmla="*/ 14 w 19"/>
                <a:gd name="T7" fmla="*/ 13 h 26"/>
                <a:gd name="T8" fmla="*/ 11 w 19"/>
                <a:gd name="T9" fmla="*/ 14 h 26"/>
                <a:gd name="T10" fmla="*/ 11 w 19"/>
                <a:gd name="T11" fmla="*/ 14 h 26"/>
                <a:gd name="T12" fmla="*/ 13 w 19"/>
                <a:gd name="T13" fmla="*/ 15 h 26"/>
                <a:gd name="T14" fmla="*/ 14 w 19"/>
                <a:gd name="T15" fmla="*/ 17 h 26"/>
                <a:gd name="T16" fmla="*/ 16 w 19"/>
                <a:gd name="T17" fmla="*/ 26 h 26"/>
                <a:gd name="T18" fmla="*/ 13 w 19"/>
                <a:gd name="T19" fmla="*/ 26 h 26"/>
                <a:gd name="T20" fmla="*/ 11 w 19"/>
                <a:gd name="T21" fmla="*/ 18 h 26"/>
                <a:gd name="T22" fmla="*/ 9 w 19"/>
                <a:gd name="T23" fmla="*/ 16 h 26"/>
                <a:gd name="T24" fmla="*/ 7 w 19"/>
                <a:gd name="T25" fmla="*/ 15 h 26"/>
                <a:gd name="T26" fmla="*/ 5 w 19"/>
                <a:gd name="T27" fmla="*/ 15 h 26"/>
                <a:gd name="T28" fmla="*/ 3 w 19"/>
                <a:gd name="T29" fmla="*/ 26 h 26"/>
                <a:gd name="T30" fmla="*/ 0 w 19"/>
                <a:gd name="T31" fmla="*/ 26 h 26"/>
                <a:gd name="T32" fmla="*/ 5 w 19"/>
                <a:gd name="T33" fmla="*/ 0 h 26"/>
                <a:gd name="T34" fmla="*/ 12 w 19"/>
                <a:gd name="T35" fmla="*/ 0 h 26"/>
                <a:gd name="T36" fmla="*/ 15 w 19"/>
                <a:gd name="T37" fmla="*/ 1 h 26"/>
                <a:gd name="T38" fmla="*/ 17 w 19"/>
                <a:gd name="T39" fmla="*/ 2 h 26"/>
                <a:gd name="T40" fmla="*/ 18 w 19"/>
                <a:gd name="T41" fmla="*/ 4 h 26"/>
                <a:gd name="T42" fmla="*/ 19 w 19"/>
                <a:gd name="T43" fmla="*/ 7 h 26"/>
                <a:gd name="T44" fmla="*/ 16 w 19"/>
                <a:gd name="T45" fmla="*/ 7 h 26"/>
                <a:gd name="T46" fmla="*/ 15 w 19"/>
                <a:gd name="T47" fmla="*/ 5 h 26"/>
                <a:gd name="T48" fmla="*/ 15 w 19"/>
                <a:gd name="T49" fmla="*/ 4 h 26"/>
                <a:gd name="T50" fmla="*/ 13 w 19"/>
                <a:gd name="T51" fmla="*/ 3 h 26"/>
                <a:gd name="T52" fmla="*/ 11 w 19"/>
                <a:gd name="T53" fmla="*/ 3 h 26"/>
                <a:gd name="T54" fmla="*/ 7 w 19"/>
                <a:gd name="T55" fmla="*/ 3 h 26"/>
                <a:gd name="T56" fmla="*/ 5 w 19"/>
                <a:gd name="T57" fmla="*/ 12 h 26"/>
                <a:gd name="T58" fmla="*/ 9 w 19"/>
                <a:gd name="T59" fmla="*/ 12 h 26"/>
                <a:gd name="T60" fmla="*/ 12 w 19"/>
                <a:gd name="T61" fmla="*/ 12 h 26"/>
                <a:gd name="T62" fmla="*/ 14 w 19"/>
                <a:gd name="T63" fmla="*/ 11 h 26"/>
                <a:gd name="T64" fmla="*/ 15 w 19"/>
                <a:gd name="T65" fmla="*/ 9 h 26"/>
                <a:gd name="T66" fmla="*/ 16 w 19"/>
                <a:gd name="T6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6">
                  <a:moveTo>
                    <a:pt x="19" y="7"/>
                  </a:moveTo>
                  <a:cubicBezTo>
                    <a:pt x="19" y="8"/>
                    <a:pt x="19" y="9"/>
                    <a:pt x="18" y="9"/>
                  </a:cubicBezTo>
                  <a:cubicBezTo>
                    <a:pt x="18" y="10"/>
                    <a:pt x="17" y="11"/>
                    <a:pt x="17" y="12"/>
                  </a:cubicBezTo>
                  <a:cubicBezTo>
                    <a:pt x="16" y="12"/>
                    <a:pt x="15" y="13"/>
                    <a:pt x="14" y="13"/>
                  </a:cubicBezTo>
                  <a:cubicBezTo>
                    <a:pt x="13" y="14"/>
                    <a:pt x="12" y="14"/>
                    <a:pt x="11" y="14"/>
                  </a:cubicBezTo>
                  <a:cubicBezTo>
                    <a:pt x="11" y="14"/>
                    <a:pt x="11" y="14"/>
                    <a:pt x="11" y="14"/>
                  </a:cubicBezTo>
                  <a:cubicBezTo>
                    <a:pt x="12" y="14"/>
                    <a:pt x="12" y="15"/>
                    <a:pt x="13" y="15"/>
                  </a:cubicBezTo>
                  <a:cubicBezTo>
                    <a:pt x="13" y="16"/>
                    <a:pt x="13" y="16"/>
                    <a:pt x="14" y="17"/>
                  </a:cubicBezTo>
                  <a:cubicBezTo>
                    <a:pt x="16" y="26"/>
                    <a:pt x="16" y="26"/>
                    <a:pt x="16" y="26"/>
                  </a:cubicBezTo>
                  <a:cubicBezTo>
                    <a:pt x="13" y="26"/>
                    <a:pt x="13" y="26"/>
                    <a:pt x="13" y="26"/>
                  </a:cubicBezTo>
                  <a:cubicBezTo>
                    <a:pt x="11" y="18"/>
                    <a:pt x="11" y="18"/>
                    <a:pt x="11" y="18"/>
                  </a:cubicBezTo>
                  <a:cubicBezTo>
                    <a:pt x="10" y="17"/>
                    <a:pt x="10" y="16"/>
                    <a:pt x="9" y="16"/>
                  </a:cubicBezTo>
                  <a:cubicBezTo>
                    <a:pt x="9" y="15"/>
                    <a:pt x="8" y="15"/>
                    <a:pt x="7" y="15"/>
                  </a:cubicBezTo>
                  <a:cubicBezTo>
                    <a:pt x="5" y="15"/>
                    <a:pt x="5" y="15"/>
                    <a:pt x="5" y="15"/>
                  </a:cubicBezTo>
                  <a:cubicBezTo>
                    <a:pt x="3" y="26"/>
                    <a:pt x="3" y="26"/>
                    <a:pt x="3" y="26"/>
                  </a:cubicBezTo>
                  <a:cubicBezTo>
                    <a:pt x="0" y="26"/>
                    <a:pt x="0" y="26"/>
                    <a:pt x="0" y="26"/>
                  </a:cubicBezTo>
                  <a:cubicBezTo>
                    <a:pt x="5" y="0"/>
                    <a:pt x="5" y="0"/>
                    <a:pt x="5" y="0"/>
                  </a:cubicBezTo>
                  <a:cubicBezTo>
                    <a:pt x="12" y="0"/>
                    <a:pt x="12" y="0"/>
                    <a:pt x="12" y="0"/>
                  </a:cubicBezTo>
                  <a:cubicBezTo>
                    <a:pt x="13" y="0"/>
                    <a:pt x="14" y="0"/>
                    <a:pt x="15" y="1"/>
                  </a:cubicBezTo>
                  <a:cubicBezTo>
                    <a:pt x="16" y="1"/>
                    <a:pt x="17" y="2"/>
                    <a:pt x="17" y="2"/>
                  </a:cubicBezTo>
                  <a:cubicBezTo>
                    <a:pt x="18" y="3"/>
                    <a:pt x="18" y="3"/>
                    <a:pt x="18" y="4"/>
                  </a:cubicBezTo>
                  <a:cubicBezTo>
                    <a:pt x="19" y="5"/>
                    <a:pt x="19" y="6"/>
                    <a:pt x="19" y="7"/>
                  </a:cubicBezTo>
                  <a:close/>
                  <a:moveTo>
                    <a:pt x="16" y="7"/>
                  </a:moveTo>
                  <a:cubicBezTo>
                    <a:pt x="16" y="6"/>
                    <a:pt x="16" y="6"/>
                    <a:pt x="15" y="5"/>
                  </a:cubicBezTo>
                  <a:cubicBezTo>
                    <a:pt x="15" y="5"/>
                    <a:pt x="15" y="4"/>
                    <a:pt x="15" y="4"/>
                  </a:cubicBezTo>
                  <a:cubicBezTo>
                    <a:pt x="14" y="4"/>
                    <a:pt x="14" y="3"/>
                    <a:pt x="13" y="3"/>
                  </a:cubicBezTo>
                  <a:cubicBezTo>
                    <a:pt x="13" y="3"/>
                    <a:pt x="12" y="3"/>
                    <a:pt x="11" y="3"/>
                  </a:cubicBezTo>
                  <a:cubicBezTo>
                    <a:pt x="7" y="3"/>
                    <a:pt x="7" y="3"/>
                    <a:pt x="7" y="3"/>
                  </a:cubicBezTo>
                  <a:cubicBezTo>
                    <a:pt x="5" y="12"/>
                    <a:pt x="5" y="12"/>
                    <a:pt x="5" y="12"/>
                  </a:cubicBezTo>
                  <a:cubicBezTo>
                    <a:pt x="9" y="12"/>
                    <a:pt x="9" y="12"/>
                    <a:pt x="9" y="12"/>
                  </a:cubicBezTo>
                  <a:cubicBezTo>
                    <a:pt x="10" y="12"/>
                    <a:pt x="11" y="12"/>
                    <a:pt x="12" y="12"/>
                  </a:cubicBezTo>
                  <a:cubicBezTo>
                    <a:pt x="13" y="11"/>
                    <a:pt x="14" y="11"/>
                    <a:pt x="14" y="11"/>
                  </a:cubicBezTo>
                  <a:cubicBezTo>
                    <a:pt x="15" y="10"/>
                    <a:pt x="15" y="9"/>
                    <a:pt x="15" y="9"/>
                  </a:cubicBezTo>
                  <a:cubicBezTo>
                    <a:pt x="16" y="8"/>
                    <a:pt x="16" y="8"/>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4" name="Freeform 161"/>
            <p:cNvSpPr>
              <a:spLocks/>
            </p:cNvSpPr>
            <p:nvPr/>
          </p:nvSpPr>
          <p:spPr bwMode="auto">
            <a:xfrm>
              <a:off x="8693298" y="4857628"/>
              <a:ext cx="57654" cy="84143"/>
            </a:xfrm>
            <a:custGeom>
              <a:avLst/>
              <a:gdLst>
                <a:gd name="T0" fmla="*/ 37 w 37"/>
                <a:gd name="T1" fmla="*/ 6 h 54"/>
                <a:gd name="T2" fmla="*/ 16 w 37"/>
                <a:gd name="T3" fmla="*/ 6 h 54"/>
                <a:gd name="T4" fmla="*/ 12 w 37"/>
                <a:gd name="T5" fmla="*/ 25 h 54"/>
                <a:gd name="T6" fmla="*/ 31 w 37"/>
                <a:gd name="T7" fmla="*/ 25 h 54"/>
                <a:gd name="T8" fmla="*/ 29 w 37"/>
                <a:gd name="T9" fmla="*/ 29 h 54"/>
                <a:gd name="T10" fmla="*/ 10 w 37"/>
                <a:gd name="T11" fmla="*/ 29 h 54"/>
                <a:gd name="T12" fmla="*/ 8 w 37"/>
                <a:gd name="T13" fmla="*/ 48 h 54"/>
                <a:gd name="T14" fmla="*/ 29 w 37"/>
                <a:gd name="T15" fmla="*/ 48 h 54"/>
                <a:gd name="T16" fmla="*/ 27 w 37"/>
                <a:gd name="T17" fmla="*/ 54 h 54"/>
                <a:gd name="T18" fmla="*/ 0 w 37"/>
                <a:gd name="T19" fmla="*/ 54 h 54"/>
                <a:gd name="T20" fmla="*/ 10 w 37"/>
                <a:gd name="T21" fmla="*/ 0 h 54"/>
                <a:gd name="T22" fmla="*/ 37 w 37"/>
                <a:gd name="T23" fmla="*/ 0 h 54"/>
                <a:gd name="T24" fmla="*/ 37 w 37"/>
                <a:gd name="T25"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54">
                  <a:moveTo>
                    <a:pt x="37" y="6"/>
                  </a:moveTo>
                  <a:lnTo>
                    <a:pt x="16" y="6"/>
                  </a:lnTo>
                  <a:lnTo>
                    <a:pt x="12" y="25"/>
                  </a:lnTo>
                  <a:lnTo>
                    <a:pt x="31" y="25"/>
                  </a:lnTo>
                  <a:lnTo>
                    <a:pt x="29" y="29"/>
                  </a:lnTo>
                  <a:lnTo>
                    <a:pt x="10" y="29"/>
                  </a:lnTo>
                  <a:lnTo>
                    <a:pt x="8" y="48"/>
                  </a:lnTo>
                  <a:lnTo>
                    <a:pt x="29" y="48"/>
                  </a:lnTo>
                  <a:lnTo>
                    <a:pt x="27" y="54"/>
                  </a:lnTo>
                  <a:lnTo>
                    <a:pt x="0" y="54"/>
                  </a:lnTo>
                  <a:lnTo>
                    <a:pt x="10" y="0"/>
                  </a:lnTo>
                  <a:lnTo>
                    <a:pt x="37" y="0"/>
                  </a:lnTo>
                  <a:lnTo>
                    <a:pt x="3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535" name="East Asia"/>
          <p:cNvGrpSpPr/>
          <p:nvPr/>
        </p:nvGrpSpPr>
        <p:grpSpPr>
          <a:xfrm>
            <a:off x="8997391" y="4100202"/>
            <a:ext cx="849487" cy="380407"/>
            <a:chOff x="9126484" y="4175136"/>
            <a:chExt cx="925583" cy="414482"/>
          </a:xfrm>
        </p:grpSpPr>
        <p:sp>
          <p:nvSpPr>
            <p:cNvPr id="536" name="Rectangle 32"/>
            <p:cNvSpPr>
              <a:spLocks noChangeArrowheads="1"/>
            </p:cNvSpPr>
            <p:nvPr/>
          </p:nvSpPr>
          <p:spPr bwMode="auto">
            <a:xfrm>
              <a:off x="9126484" y="4175136"/>
              <a:ext cx="925583"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7" name="Freeform 162"/>
            <p:cNvSpPr>
              <a:spLocks/>
            </p:cNvSpPr>
            <p:nvPr/>
          </p:nvSpPr>
          <p:spPr bwMode="auto">
            <a:xfrm>
              <a:off x="9299446" y="4270186"/>
              <a:ext cx="49863" cy="84143"/>
            </a:xfrm>
            <a:custGeom>
              <a:avLst/>
              <a:gdLst>
                <a:gd name="T0" fmla="*/ 32 w 32"/>
                <a:gd name="T1" fmla="*/ 54 h 54"/>
                <a:gd name="T2" fmla="*/ 0 w 32"/>
                <a:gd name="T3" fmla="*/ 54 h 54"/>
                <a:gd name="T4" fmla="*/ 0 w 32"/>
                <a:gd name="T5" fmla="*/ 0 h 54"/>
                <a:gd name="T6" fmla="*/ 30 w 32"/>
                <a:gd name="T7" fmla="*/ 0 h 54"/>
                <a:gd name="T8" fmla="*/ 30 w 32"/>
                <a:gd name="T9" fmla="*/ 10 h 54"/>
                <a:gd name="T10" fmla="*/ 11 w 32"/>
                <a:gd name="T11" fmla="*/ 10 h 54"/>
                <a:gd name="T12" fmla="*/ 11 w 32"/>
                <a:gd name="T13" fmla="*/ 23 h 54"/>
                <a:gd name="T14" fmla="*/ 28 w 32"/>
                <a:gd name="T15" fmla="*/ 23 h 54"/>
                <a:gd name="T16" fmla="*/ 28 w 32"/>
                <a:gd name="T17" fmla="*/ 31 h 54"/>
                <a:gd name="T18" fmla="*/ 11 w 32"/>
                <a:gd name="T19" fmla="*/ 31 h 54"/>
                <a:gd name="T20" fmla="*/ 11 w 32"/>
                <a:gd name="T21" fmla="*/ 44 h 54"/>
                <a:gd name="T22" fmla="*/ 32 w 32"/>
                <a:gd name="T23" fmla="*/ 44 h 54"/>
                <a:gd name="T24" fmla="*/ 32 w 32"/>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4">
                  <a:moveTo>
                    <a:pt x="32" y="54"/>
                  </a:moveTo>
                  <a:lnTo>
                    <a:pt x="0" y="54"/>
                  </a:lnTo>
                  <a:lnTo>
                    <a:pt x="0" y="0"/>
                  </a:lnTo>
                  <a:lnTo>
                    <a:pt x="30" y="0"/>
                  </a:lnTo>
                  <a:lnTo>
                    <a:pt x="30" y="10"/>
                  </a:lnTo>
                  <a:lnTo>
                    <a:pt x="11" y="10"/>
                  </a:lnTo>
                  <a:lnTo>
                    <a:pt x="11" y="23"/>
                  </a:lnTo>
                  <a:lnTo>
                    <a:pt x="28" y="23"/>
                  </a:lnTo>
                  <a:lnTo>
                    <a:pt x="28" y="31"/>
                  </a:lnTo>
                  <a:lnTo>
                    <a:pt x="11" y="31"/>
                  </a:lnTo>
                  <a:lnTo>
                    <a:pt x="11" y="44"/>
                  </a:lnTo>
                  <a:lnTo>
                    <a:pt x="32" y="44"/>
                  </a:lnTo>
                  <a:lnTo>
                    <a:pt x="32"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8" name="Freeform 163"/>
            <p:cNvSpPr>
              <a:spLocks noEditPoints="1"/>
            </p:cNvSpPr>
            <p:nvPr/>
          </p:nvSpPr>
          <p:spPr bwMode="auto">
            <a:xfrm>
              <a:off x="9355542" y="4270186"/>
              <a:ext cx="81027" cy="84143"/>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3" y="6"/>
                    <a:pt x="12" y="5"/>
                  </a:cubicBezTo>
                  <a:cubicBezTo>
                    <a:pt x="12" y="5"/>
                    <a:pt x="12" y="5"/>
                    <a:pt x="12" y="5"/>
                  </a:cubicBezTo>
                  <a:cubicBezTo>
                    <a:pt x="12"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39" name="Freeform 164"/>
            <p:cNvSpPr>
              <a:spLocks/>
            </p:cNvSpPr>
            <p:nvPr/>
          </p:nvSpPr>
          <p:spPr bwMode="auto">
            <a:xfrm>
              <a:off x="9444360" y="4270186"/>
              <a:ext cx="57654" cy="84143"/>
            </a:xfrm>
            <a:custGeom>
              <a:avLst/>
              <a:gdLst>
                <a:gd name="T0" fmla="*/ 0 w 18"/>
                <a:gd name="T1" fmla="*/ 25 h 26"/>
                <a:gd name="T2" fmla="*/ 0 w 18"/>
                <a:gd name="T3" fmla="*/ 19 h 26"/>
                <a:gd name="T4" fmla="*/ 4 w 18"/>
                <a:gd name="T5" fmla="*/ 21 h 26"/>
                <a:gd name="T6" fmla="*/ 7 w 18"/>
                <a:gd name="T7" fmla="*/ 22 h 26"/>
                <a:gd name="T8" fmla="*/ 9 w 18"/>
                <a:gd name="T9" fmla="*/ 21 h 26"/>
                <a:gd name="T10" fmla="*/ 11 w 18"/>
                <a:gd name="T11" fmla="*/ 21 h 26"/>
                <a:gd name="T12" fmla="*/ 11 w 18"/>
                <a:gd name="T13" fmla="*/ 20 h 26"/>
                <a:gd name="T14" fmla="*/ 12 w 18"/>
                <a:gd name="T15" fmla="*/ 19 h 26"/>
                <a:gd name="T16" fmla="*/ 11 w 18"/>
                <a:gd name="T17" fmla="*/ 18 h 26"/>
                <a:gd name="T18" fmla="*/ 10 w 18"/>
                <a:gd name="T19" fmla="*/ 17 h 26"/>
                <a:gd name="T20" fmla="*/ 8 w 18"/>
                <a:gd name="T21" fmla="*/ 16 h 26"/>
                <a:gd name="T22" fmla="*/ 6 w 18"/>
                <a:gd name="T23" fmla="*/ 15 h 26"/>
                <a:gd name="T24" fmla="*/ 2 w 18"/>
                <a:gd name="T25" fmla="*/ 12 h 26"/>
                <a:gd name="T26" fmla="*/ 0 w 18"/>
                <a:gd name="T27" fmla="*/ 7 h 26"/>
                <a:gd name="T28" fmla="*/ 1 w 18"/>
                <a:gd name="T29" fmla="*/ 4 h 26"/>
                <a:gd name="T30" fmla="*/ 3 w 18"/>
                <a:gd name="T31" fmla="*/ 2 h 26"/>
                <a:gd name="T32" fmla="*/ 6 w 18"/>
                <a:gd name="T33" fmla="*/ 0 h 26"/>
                <a:gd name="T34" fmla="*/ 10 w 18"/>
                <a:gd name="T35" fmla="*/ 0 h 26"/>
                <a:gd name="T36" fmla="*/ 14 w 18"/>
                <a:gd name="T37" fmla="*/ 0 h 26"/>
                <a:gd name="T38" fmla="*/ 16 w 18"/>
                <a:gd name="T39" fmla="*/ 1 h 26"/>
                <a:gd name="T40" fmla="*/ 16 w 18"/>
                <a:gd name="T41" fmla="*/ 6 h 26"/>
                <a:gd name="T42" fmla="*/ 15 w 18"/>
                <a:gd name="T43" fmla="*/ 5 h 26"/>
                <a:gd name="T44" fmla="*/ 14 w 18"/>
                <a:gd name="T45" fmla="*/ 5 h 26"/>
                <a:gd name="T46" fmla="*/ 12 w 18"/>
                <a:gd name="T47" fmla="*/ 5 h 26"/>
                <a:gd name="T48" fmla="*/ 11 w 18"/>
                <a:gd name="T49" fmla="*/ 4 h 26"/>
                <a:gd name="T50" fmla="*/ 9 w 18"/>
                <a:gd name="T51" fmla="*/ 5 h 26"/>
                <a:gd name="T52" fmla="*/ 7 w 18"/>
                <a:gd name="T53" fmla="*/ 5 h 26"/>
                <a:gd name="T54" fmla="*/ 7 w 18"/>
                <a:gd name="T55" fmla="*/ 6 h 26"/>
                <a:gd name="T56" fmla="*/ 6 w 18"/>
                <a:gd name="T57" fmla="*/ 7 h 26"/>
                <a:gd name="T58" fmla="*/ 7 w 18"/>
                <a:gd name="T59" fmla="*/ 8 h 26"/>
                <a:gd name="T60" fmla="*/ 8 w 18"/>
                <a:gd name="T61" fmla="*/ 9 h 26"/>
                <a:gd name="T62" fmla="*/ 9 w 18"/>
                <a:gd name="T63" fmla="*/ 10 h 26"/>
                <a:gd name="T64" fmla="*/ 11 w 18"/>
                <a:gd name="T65" fmla="*/ 11 h 26"/>
                <a:gd name="T66" fmla="*/ 14 w 18"/>
                <a:gd name="T67" fmla="*/ 12 h 26"/>
                <a:gd name="T68" fmla="*/ 16 w 18"/>
                <a:gd name="T69" fmla="*/ 14 h 26"/>
                <a:gd name="T70" fmla="*/ 17 w 18"/>
                <a:gd name="T71" fmla="*/ 16 h 26"/>
                <a:gd name="T72" fmla="*/ 18 w 18"/>
                <a:gd name="T73" fmla="*/ 19 h 26"/>
                <a:gd name="T74" fmla="*/ 17 w 18"/>
                <a:gd name="T75" fmla="*/ 22 h 26"/>
                <a:gd name="T76" fmla="*/ 15 w 18"/>
                <a:gd name="T77" fmla="*/ 24 h 26"/>
                <a:gd name="T78" fmla="*/ 11 w 18"/>
                <a:gd name="T79" fmla="*/ 26 h 26"/>
                <a:gd name="T80" fmla="*/ 8 w 18"/>
                <a:gd name="T81" fmla="*/ 26 h 26"/>
                <a:gd name="T82" fmla="*/ 4 w 18"/>
                <a:gd name="T83" fmla="*/ 26 h 26"/>
                <a:gd name="T84" fmla="*/ 0 w 18"/>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0" y="25"/>
                  </a:moveTo>
                  <a:cubicBezTo>
                    <a:pt x="0" y="19"/>
                    <a:pt x="0" y="19"/>
                    <a:pt x="0" y="19"/>
                  </a:cubicBezTo>
                  <a:cubicBezTo>
                    <a:pt x="1" y="20"/>
                    <a:pt x="3" y="21"/>
                    <a:pt x="4" y="21"/>
                  </a:cubicBezTo>
                  <a:cubicBezTo>
                    <a:pt x="5" y="21"/>
                    <a:pt x="6" y="22"/>
                    <a:pt x="7" y="22"/>
                  </a:cubicBezTo>
                  <a:cubicBezTo>
                    <a:pt x="8" y="22"/>
                    <a:pt x="9" y="22"/>
                    <a:pt x="9" y="21"/>
                  </a:cubicBezTo>
                  <a:cubicBezTo>
                    <a:pt x="10" y="21"/>
                    <a:pt x="10" y="21"/>
                    <a:pt x="11" y="21"/>
                  </a:cubicBezTo>
                  <a:cubicBezTo>
                    <a:pt x="11" y="21"/>
                    <a:pt x="11" y="20"/>
                    <a:pt x="11" y="20"/>
                  </a:cubicBezTo>
                  <a:cubicBezTo>
                    <a:pt x="12" y="20"/>
                    <a:pt x="12" y="19"/>
                    <a:pt x="12" y="19"/>
                  </a:cubicBezTo>
                  <a:cubicBezTo>
                    <a:pt x="12" y="19"/>
                    <a:pt x="11" y="18"/>
                    <a:pt x="11" y="18"/>
                  </a:cubicBezTo>
                  <a:cubicBezTo>
                    <a:pt x="11" y="17"/>
                    <a:pt x="11" y="17"/>
                    <a:pt x="10" y="17"/>
                  </a:cubicBezTo>
                  <a:cubicBezTo>
                    <a:pt x="10" y="16"/>
                    <a:pt x="9" y="16"/>
                    <a:pt x="8" y="16"/>
                  </a:cubicBezTo>
                  <a:cubicBezTo>
                    <a:pt x="8" y="15"/>
                    <a:pt x="7" y="15"/>
                    <a:pt x="6" y="15"/>
                  </a:cubicBezTo>
                  <a:cubicBezTo>
                    <a:pt x="4" y="14"/>
                    <a:pt x="3" y="13"/>
                    <a:pt x="2" y="12"/>
                  </a:cubicBezTo>
                  <a:cubicBezTo>
                    <a:pt x="1" y="11"/>
                    <a:pt x="0" y="9"/>
                    <a:pt x="0" y="7"/>
                  </a:cubicBezTo>
                  <a:cubicBezTo>
                    <a:pt x="0" y="6"/>
                    <a:pt x="1" y="5"/>
                    <a:pt x="1" y="4"/>
                  </a:cubicBezTo>
                  <a:cubicBezTo>
                    <a:pt x="2" y="3"/>
                    <a:pt x="2" y="2"/>
                    <a:pt x="3" y="2"/>
                  </a:cubicBezTo>
                  <a:cubicBezTo>
                    <a:pt x="4" y="1"/>
                    <a:pt x="5" y="1"/>
                    <a:pt x="6" y="0"/>
                  </a:cubicBezTo>
                  <a:cubicBezTo>
                    <a:pt x="8" y="0"/>
                    <a:pt x="9" y="0"/>
                    <a:pt x="10" y="0"/>
                  </a:cubicBezTo>
                  <a:cubicBezTo>
                    <a:pt x="12" y="0"/>
                    <a:pt x="13" y="0"/>
                    <a:pt x="14" y="0"/>
                  </a:cubicBezTo>
                  <a:cubicBezTo>
                    <a:pt x="15" y="0"/>
                    <a:pt x="16" y="1"/>
                    <a:pt x="16" y="1"/>
                  </a:cubicBezTo>
                  <a:cubicBezTo>
                    <a:pt x="16" y="6"/>
                    <a:pt x="16" y="6"/>
                    <a:pt x="16" y="6"/>
                  </a:cubicBezTo>
                  <a:cubicBezTo>
                    <a:pt x="16" y="6"/>
                    <a:pt x="16" y="6"/>
                    <a:pt x="15" y="5"/>
                  </a:cubicBezTo>
                  <a:cubicBezTo>
                    <a:pt x="15" y="5"/>
                    <a:pt x="14" y="5"/>
                    <a:pt x="14" y="5"/>
                  </a:cubicBezTo>
                  <a:cubicBezTo>
                    <a:pt x="13" y="5"/>
                    <a:pt x="13" y="5"/>
                    <a:pt x="12" y="5"/>
                  </a:cubicBezTo>
                  <a:cubicBezTo>
                    <a:pt x="11" y="4"/>
                    <a:pt x="11" y="4"/>
                    <a:pt x="11" y="4"/>
                  </a:cubicBezTo>
                  <a:cubicBezTo>
                    <a:pt x="10" y="4"/>
                    <a:pt x="9" y="5"/>
                    <a:pt x="9" y="5"/>
                  </a:cubicBezTo>
                  <a:cubicBezTo>
                    <a:pt x="8" y="5"/>
                    <a:pt x="8" y="5"/>
                    <a:pt x="7" y="5"/>
                  </a:cubicBezTo>
                  <a:cubicBezTo>
                    <a:pt x="7" y="5"/>
                    <a:pt x="7" y="6"/>
                    <a:pt x="7" y="6"/>
                  </a:cubicBezTo>
                  <a:cubicBezTo>
                    <a:pt x="6" y="6"/>
                    <a:pt x="6" y="7"/>
                    <a:pt x="6" y="7"/>
                  </a:cubicBezTo>
                  <a:cubicBezTo>
                    <a:pt x="6" y="7"/>
                    <a:pt x="6" y="8"/>
                    <a:pt x="7" y="8"/>
                  </a:cubicBezTo>
                  <a:cubicBezTo>
                    <a:pt x="7" y="8"/>
                    <a:pt x="7" y="9"/>
                    <a:pt x="8" y="9"/>
                  </a:cubicBezTo>
                  <a:cubicBezTo>
                    <a:pt x="8" y="9"/>
                    <a:pt x="8" y="10"/>
                    <a:pt x="9" y="10"/>
                  </a:cubicBezTo>
                  <a:cubicBezTo>
                    <a:pt x="10" y="10"/>
                    <a:pt x="10" y="11"/>
                    <a:pt x="11" y="11"/>
                  </a:cubicBezTo>
                  <a:cubicBezTo>
                    <a:pt x="12" y="11"/>
                    <a:pt x="13" y="12"/>
                    <a:pt x="14" y="12"/>
                  </a:cubicBezTo>
                  <a:cubicBezTo>
                    <a:pt x="15" y="13"/>
                    <a:pt x="15" y="13"/>
                    <a:pt x="16" y="14"/>
                  </a:cubicBezTo>
                  <a:cubicBezTo>
                    <a:pt x="16" y="14"/>
                    <a:pt x="17" y="15"/>
                    <a:pt x="17" y="16"/>
                  </a:cubicBezTo>
                  <a:cubicBezTo>
                    <a:pt x="17" y="17"/>
                    <a:pt x="18" y="18"/>
                    <a:pt x="18" y="19"/>
                  </a:cubicBezTo>
                  <a:cubicBezTo>
                    <a:pt x="18" y="20"/>
                    <a:pt x="17" y="21"/>
                    <a:pt x="17" y="22"/>
                  </a:cubicBezTo>
                  <a:cubicBezTo>
                    <a:pt x="16" y="23"/>
                    <a:pt x="16" y="24"/>
                    <a:pt x="15" y="24"/>
                  </a:cubicBezTo>
                  <a:cubicBezTo>
                    <a:pt x="14" y="25"/>
                    <a:pt x="13" y="25"/>
                    <a:pt x="11" y="26"/>
                  </a:cubicBezTo>
                  <a:cubicBezTo>
                    <a:pt x="10" y="26"/>
                    <a:pt x="9" y="26"/>
                    <a:pt x="8" y="26"/>
                  </a:cubicBezTo>
                  <a:cubicBezTo>
                    <a:pt x="6" y="26"/>
                    <a:pt x="5" y="26"/>
                    <a:pt x="4"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0" name="Freeform 165"/>
            <p:cNvSpPr>
              <a:spLocks/>
            </p:cNvSpPr>
            <p:nvPr/>
          </p:nvSpPr>
          <p:spPr bwMode="auto">
            <a:xfrm>
              <a:off x="9509806" y="4270186"/>
              <a:ext cx="65445" cy="84143"/>
            </a:xfrm>
            <a:custGeom>
              <a:avLst/>
              <a:gdLst>
                <a:gd name="T0" fmla="*/ 42 w 42"/>
                <a:gd name="T1" fmla="*/ 10 h 54"/>
                <a:gd name="T2" fmla="*/ 27 w 42"/>
                <a:gd name="T3" fmla="*/ 10 h 54"/>
                <a:gd name="T4" fmla="*/ 27 w 42"/>
                <a:gd name="T5" fmla="*/ 54 h 54"/>
                <a:gd name="T6" fmla="*/ 14 w 42"/>
                <a:gd name="T7" fmla="*/ 54 h 54"/>
                <a:gd name="T8" fmla="*/ 14 w 42"/>
                <a:gd name="T9" fmla="*/ 10 h 54"/>
                <a:gd name="T10" fmla="*/ 0 w 42"/>
                <a:gd name="T11" fmla="*/ 10 h 54"/>
                <a:gd name="T12" fmla="*/ 0 w 42"/>
                <a:gd name="T13" fmla="*/ 0 h 54"/>
                <a:gd name="T14" fmla="*/ 42 w 42"/>
                <a:gd name="T15" fmla="*/ 0 h 54"/>
                <a:gd name="T16" fmla="*/ 42 w 42"/>
                <a:gd name="T1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42" y="10"/>
                  </a:moveTo>
                  <a:lnTo>
                    <a:pt x="27" y="10"/>
                  </a:lnTo>
                  <a:lnTo>
                    <a:pt x="27" y="54"/>
                  </a:lnTo>
                  <a:lnTo>
                    <a:pt x="14" y="54"/>
                  </a:lnTo>
                  <a:lnTo>
                    <a:pt x="14"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1" name="Freeform 166"/>
            <p:cNvSpPr>
              <a:spLocks noEditPoints="1"/>
            </p:cNvSpPr>
            <p:nvPr/>
          </p:nvSpPr>
          <p:spPr bwMode="auto">
            <a:xfrm>
              <a:off x="9614206" y="4270186"/>
              <a:ext cx="81027" cy="84143"/>
            </a:xfrm>
            <a:custGeom>
              <a:avLst/>
              <a:gdLst>
                <a:gd name="T0" fmla="*/ 25 w 25"/>
                <a:gd name="T1" fmla="*/ 26 h 26"/>
                <a:gd name="T2" fmla="*/ 18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5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5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8" y="26"/>
                    <a:pt x="18" y="26"/>
                    <a:pt x="18"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5" y="16"/>
                  </a:moveTo>
                  <a:cubicBezTo>
                    <a:pt x="13" y="7"/>
                    <a:pt x="13" y="7"/>
                    <a:pt x="13" y="7"/>
                  </a:cubicBezTo>
                  <a:cubicBezTo>
                    <a:pt x="12" y="7"/>
                    <a:pt x="12" y="6"/>
                    <a:pt x="12" y="5"/>
                  </a:cubicBezTo>
                  <a:cubicBezTo>
                    <a:pt x="12" y="5"/>
                    <a:pt x="12" y="5"/>
                    <a:pt x="12" y="5"/>
                  </a:cubicBezTo>
                  <a:cubicBezTo>
                    <a:pt x="12" y="6"/>
                    <a:pt x="12" y="6"/>
                    <a:pt x="12" y="7"/>
                  </a:cubicBezTo>
                  <a:cubicBezTo>
                    <a:pt x="9" y="16"/>
                    <a:pt x="9" y="16"/>
                    <a:pt x="9" y="16"/>
                  </a:cubicBezTo>
                  <a:lnTo>
                    <a:pt x="1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2" name="Freeform 167"/>
            <p:cNvSpPr>
              <a:spLocks/>
            </p:cNvSpPr>
            <p:nvPr/>
          </p:nvSpPr>
          <p:spPr bwMode="auto">
            <a:xfrm>
              <a:off x="9701467" y="4270186"/>
              <a:ext cx="56096" cy="84143"/>
            </a:xfrm>
            <a:custGeom>
              <a:avLst/>
              <a:gdLst>
                <a:gd name="T0" fmla="*/ 0 w 17"/>
                <a:gd name="T1" fmla="*/ 25 h 26"/>
                <a:gd name="T2" fmla="*/ 0 w 17"/>
                <a:gd name="T3" fmla="*/ 19 h 26"/>
                <a:gd name="T4" fmla="*/ 3 w 17"/>
                <a:gd name="T5" fmla="*/ 21 h 26"/>
                <a:gd name="T6" fmla="*/ 7 w 17"/>
                <a:gd name="T7" fmla="*/ 22 h 26"/>
                <a:gd name="T8" fmla="*/ 9 w 17"/>
                <a:gd name="T9" fmla="*/ 21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7 h 26"/>
                <a:gd name="T28" fmla="*/ 1 w 17"/>
                <a:gd name="T29" fmla="*/ 4 h 26"/>
                <a:gd name="T30" fmla="*/ 3 w 17"/>
                <a:gd name="T31" fmla="*/ 2 h 26"/>
                <a:gd name="T32" fmla="*/ 6 w 17"/>
                <a:gd name="T33" fmla="*/ 0 h 26"/>
                <a:gd name="T34" fmla="*/ 10 w 17"/>
                <a:gd name="T35" fmla="*/ 0 h 26"/>
                <a:gd name="T36" fmla="*/ 13 w 17"/>
                <a:gd name="T37" fmla="*/ 0 h 26"/>
                <a:gd name="T38" fmla="*/ 16 w 17"/>
                <a:gd name="T39" fmla="*/ 1 h 26"/>
                <a:gd name="T40" fmla="*/ 16 w 17"/>
                <a:gd name="T41" fmla="*/ 6 h 26"/>
                <a:gd name="T42" fmla="*/ 15 w 17"/>
                <a:gd name="T43" fmla="*/ 5 h 26"/>
                <a:gd name="T44" fmla="*/ 13 w 17"/>
                <a:gd name="T45" fmla="*/ 5 h 26"/>
                <a:gd name="T46" fmla="*/ 12 w 17"/>
                <a:gd name="T47" fmla="*/ 5 h 26"/>
                <a:gd name="T48" fmla="*/ 10 w 17"/>
                <a:gd name="T49" fmla="*/ 4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2 h 26"/>
                <a:gd name="T68" fmla="*/ 15 w 17"/>
                <a:gd name="T69" fmla="*/ 14 h 26"/>
                <a:gd name="T70" fmla="*/ 17 w 17"/>
                <a:gd name="T71" fmla="*/ 16 h 26"/>
                <a:gd name="T72" fmla="*/ 17 w 17"/>
                <a:gd name="T73" fmla="*/ 19 h 26"/>
                <a:gd name="T74" fmla="*/ 16 w 17"/>
                <a:gd name="T75" fmla="*/ 22 h 26"/>
                <a:gd name="T76" fmla="*/ 14 w 17"/>
                <a:gd name="T77" fmla="*/ 24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5" y="21"/>
                    <a:pt x="6" y="22"/>
                    <a:pt x="7" y="22"/>
                  </a:cubicBezTo>
                  <a:cubicBezTo>
                    <a:pt x="8" y="22"/>
                    <a:pt x="8" y="22"/>
                    <a:pt x="9" y="21"/>
                  </a:cubicBezTo>
                  <a:cubicBezTo>
                    <a:pt x="9" y="21"/>
                    <a:pt x="10" y="21"/>
                    <a:pt x="10" y="21"/>
                  </a:cubicBezTo>
                  <a:cubicBezTo>
                    <a:pt x="11" y="21"/>
                    <a:pt x="11" y="20"/>
                    <a:pt x="11" y="20"/>
                  </a:cubicBezTo>
                  <a:cubicBezTo>
                    <a:pt x="11" y="20"/>
                    <a:pt x="11" y="19"/>
                    <a:pt x="11" y="19"/>
                  </a:cubicBezTo>
                  <a:cubicBezTo>
                    <a:pt x="11" y="19"/>
                    <a:pt x="11" y="18"/>
                    <a:pt x="11" y="18"/>
                  </a:cubicBezTo>
                  <a:cubicBezTo>
                    <a:pt x="11" y="17"/>
                    <a:pt x="10" y="17"/>
                    <a:pt x="10" y="17"/>
                  </a:cubicBezTo>
                  <a:cubicBezTo>
                    <a:pt x="9" y="16"/>
                    <a:pt x="9" y="16"/>
                    <a:pt x="8" y="16"/>
                  </a:cubicBezTo>
                  <a:cubicBezTo>
                    <a:pt x="7" y="15"/>
                    <a:pt x="7" y="15"/>
                    <a:pt x="6" y="15"/>
                  </a:cubicBezTo>
                  <a:cubicBezTo>
                    <a:pt x="4" y="14"/>
                    <a:pt x="2" y="13"/>
                    <a:pt x="1" y="12"/>
                  </a:cubicBezTo>
                  <a:cubicBezTo>
                    <a:pt x="0" y="11"/>
                    <a:pt x="0" y="9"/>
                    <a:pt x="0" y="7"/>
                  </a:cubicBezTo>
                  <a:cubicBezTo>
                    <a:pt x="0" y="6"/>
                    <a:pt x="0" y="5"/>
                    <a:pt x="1" y="4"/>
                  </a:cubicBezTo>
                  <a:cubicBezTo>
                    <a:pt x="1" y="3"/>
                    <a:pt x="2" y="2"/>
                    <a:pt x="3" y="2"/>
                  </a:cubicBezTo>
                  <a:cubicBezTo>
                    <a:pt x="4" y="1"/>
                    <a:pt x="5" y="1"/>
                    <a:pt x="6" y="0"/>
                  </a:cubicBezTo>
                  <a:cubicBezTo>
                    <a:pt x="7" y="0"/>
                    <a:pt x="9" y="0"/>
                    <a:pt x="10" y="0"/>
                  </a:cubicBezTo>
                  <a:cubicBezTo>
                    <a:pt x="11" y="0"/>
                    <a:pt x="12" y="0"/>
                    <a:pt x="13" y="0"/>
                  </a:cubicBezTo>
                  <a:cubicBezTo>
                    <a:pt x="14" y="0"/>
                    <a:pt x="15" y="1"/>
                    <a:pt x="16" y="1"/>
                  </a:cubicBezTo>
                  <a:cubicBezTo>
                    <a:pt x="16" y="6"/>
                    <a:pt x="16" y="6"/>
                    <a:pt x="16" y="6"/>
                  </a:cubicBezTo>
                  <a:cubicBezTo>
                    <a:pt x="16" y="6"/>
                    <a:pt x="15" y="6"/>
                    <a:pt x="15" y="5"/>
                  </a:cubicBezTo>
                  <a:cubicBezTo>
                    <a:pt x="14" y="5"/>
                    <a:pt x="14" y="5"/>
                    <a:pt x="13" y="5"/>
                  </a:cubicBezTo>
                  <a:cubicBezTo>
                    <a:pt x="13" y="5"/>
                    <a:pt x="12" y="5"/>
                    <a:pt x="12" y="5"/>
                  </a:cubicBezTo>
                  <a:cubicBezTo>
                    <a:pt x="11" y="4"/>
                    <a:pt x="11" y="4"/>
                    <a:pt x="10" y="4"/>
                  </a:cubicBezTo>
                  <a:cubicBezTo>
                    <a:pt x="10" y="4"/>
                    <a:pt x="9" y="5"/>
                    <a:pt x="8" y="5"/>
                  </a:cubicBezTo>
                  <a:cubicBezTo>
                    <a:pt x="8" y="5"/>
                    <a:pt x="7" y="5"/>
                    <a:pt x="7" y="5"/>
                  </a:cubicBezTo>
                  <a:cubicBezTo>
                    <a:pt x="7" y="5"/>
                    <a:pt x="6" y="6"/>
                    <a:pt x="6" y="6"/>
                  </a:cubicBezTo>
                  <a:cubicBezTo>
                    <a:pt x="6" y="6"/>
                    <a:pt x="6" y="7"/>
                    <a:pt x="6" y="7"/>
                  </a:cubicBezTo>
                  <a:cubicBezTo>
                    <a:pt x="6" y="7"/>
                    <a:pt x="6" y="8"/>
                    <a:pt x="6" y="8"/>
                  </a:cubicBezTo>
                  <a:cubicBezTo>
                    <a:pt x="7" y="8"/>
                    <a:pt x="7" y="9"/>
                    <a:pt x="7" y="9"/>
                  </a:cubicBezTo>
                  <a:cubicBezTo>
                    <a:pt x="8" y="9"/>
                    <a:pt x="8" y="10"/>
                    <a:pt x="9" y="10"/>
                  </a:cubicBezTo>
                  <a:cubicBezTo>
                    <a:pt x="9" y="10"/>
                    <a:pt x="10" y="11"/>
                    <a:pt x="11" y="11"/>
                  </a:cubicBezTo>
                  <a:cubicBezTo>
                    <a:pt x="12" y="11"/>
                    <a:pt x="13" y="12"/>
                    <a:pt x="13" y="12"/>
                  </a:cubicBezTo>
                  <a:cubicBezTo>
                    <a:pt x="14" y="13"/>
                    <a:pt x="15" y="13"/>
                    <a:pt x="15" y="14"/>
                  </a:cubicBezTo>
                  <a:cubicBezTo>
                    <a:pt x="16" y="14"/>
                    <a:pt x="17" y="15"/>
                    <a:pt x="17" y="16"/>
                  </a:cubicBezTo>
                  <a:cubicBezTo>
                    <a:pt x="17" y="17"/>
                    <a:pt x="17" y="18"/>
                    <a:pt x="17" y="19"/>
                  </a:cubicBezTo>
                  <a:cubicBezTo>
                    <a:pt x="17" y="20"/>
                    <a:pt x="17" y="21"/>
                    <a:pt x="16" y="22"/>
                  </a:cubicBezTo>
                  <a:cubicBezTo>
                    <a:pt x="16" y="23"/>
                    <a:pt x="15" y="24"/>
                    <a:pt x="14" y="24"/>
                  </a:cubicBezTo>
                  <a:cubicBezTo>
                    <a:pt x="13" y="25"/>
                    <a:pt x="12" y="25"/>
                    <a:pt x="11" y="26"/>
                  </a:cubicBezTo>
                  <a:cubicBezTo>
                    <a:pt x="10" y="26"/>
                    <a:pt x="9" y="26"/>
                    <a:pt x="7" y="26"/>
                  </a:cubicBezTo>
                  <a:cubicBezTo>
                    <a:pt x="6" y="26"/>
                    <a:pt x="5" y="26"/>
                    <a:pt x="3"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3" name="Rectangle 168"/>
            <p:cNvSpPr>
              <a:spLocks noChangeArrowheads="1"/>
            </p:cNvSpPr>
            <p:nvPr/>
          </p:nvSpPr>
          <p:spPr bwMode="auto">
            <a:xfrm>
              <a:off x="9773145" y="4270186"/>
              <a:ext cx="20257" cy="841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4" name="Freeform 169"/>
            <p:cNvSpPr>
              <a:spLocks noEditPoints="1"/>
            </p:cNvSpPr>
            <p:nvPr/>
          </p:nvSpPr>
          <p:spPr bwMode="auto">
            <a:xfrm>
              <a:off x="9802751" y="4270186"/>
              <a:ext cx="82586" cy="84143"/>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3 w 25"/>
                <a:gd name="T23" fmla="*/ 5 h 26"/>
                <a:gd name="T24" fmla="*/ 13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3" y="6"/>
                    <a:pt x="13" y="5"/>
                  </a:cubicBezTo>
                  <a:cubicBezTo>
                    <a:pt x="13" y="5"/>
                    <a:pt x="13" y="5"/>
                    <a:pt x="13" y="5"/>
                  </a:cubicBezTo>
                  <a:cubicBezTo>
                    <a:pt x="12"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5" name="Freeform 170"/>
            <p:cNvSpPr>
              <a:spLocks/>
            </p:cNvSpPr>
            <p:nvPr/>
          </p:nvSpPr>
          <p:spPr bwMode="auto">
            <a:xfrm>
              <a:off x="9238675" y="4413540"/>
              <a:ext cx="77911" cy="81026"/>
            </a:xfrm>
            <a:custGeom>
              <a:avLst/>
              <a:gdLst>
                <a:gd name="T0" fmla="*/ 39 w 50"/>
                <a:gd name="T1" fmla="*/ 52 h 52"/>
                <a:gd name="T2" fmla="*/ 33 w 50"/>
                <a:gd name="T3" fmla="*/ 52 h 52"/>
                <a:gd name="T4" fmla="*/ 37 w 50"/>
                <a:gd name="T5" fmla="*/ 27 h 52"/>
                <a:gd name="T6" fmla="*/ 10 w 50"/>
                <a:gd name="T7" fmla="*/ 27 h 52"/>
                <a:gd name="T8" fmla="*/ 6 w 50"/>
                <a:gd name="T9" fmla="*/ 52 h 52"/>
                <a:gd name="T10" fmla="*/ 0 w 50"/>
                <a:gd name="T11" fmla="*/ 52 h 52"/>
                <a:gd name="T12" fmla="*/ 10 w 50"/>
                <a:gd name="T13" fmla="*/ 0 h 52"/>
                <a:gd name="T14" fmla="*/ 16 w 50"/>
                <a:gd name="T15" fmla="*/ 0 h 52"/>
                <a:gd name="T16" fmla="*/ 12 w 50"/>
                <a:gd name="T17" fmla="*/ 23 h 52"/>
                <a:gd name="T18" fmla="*/ 37 w 50"/>
                <a:gd name="T19" fmla="*/ 23 h 52"/>
                <a:gd name="T20" fmla="*/ 44 w 50"/>
                <a:gd name="T21" fmla="*/ 0 h 52"/>
                <a:gd name="T22" fmla="*/ 50 w 50"/>
                <a:gd name="T23" fmla="*/ 0 h 52"/>
                <a:gd name="T24" fmla="*/ 39 w 50"/>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2">
                  <a:moveTo>
                    <a:pt x="39" y="52"/>
                  </a:moveTo>
                  <a:lnTo>
                    <a:pt x="33" y="52"/>
                  </a:lnTo>
                  <a:lnTo>
                    <a:pt x="37" y="27"/>
                  </a:lnTo>
                  <a:lnTo>
                    <a:pt x="10" y="27"/>
                  </a:lnTo>
                  <a:lnTo>
                    <a:pt x="6" y="52"/>
                  </a:lnTo>
                  <a:lnTo>
                    <a:pt x="0" y="52"/>
                  </a:lnTo>
                  <a:lnTo>
                    <a:pt x="10" y="0"/>
                  </a:lnTo>
                  <a:lnTo>
                    <a:pt x="16" y="0"/>
                  </a:lnTo>
                  <a:lnTo>
                    <a:pt x="12" y="23"/>
                  </a:lnTo>
                  <a:lnTo>
                    <a:pt x="37" y="23"/>
                  </a:lnTo>
                  <a:lnTo>
                    <a:pt x="44" y="0"/>
                  </a:lnTo>
                  <a:lnTo>
                    <a:pt x="50" y="0"/>
                  </a:lnTo>
                  <a:lnTo>
                    <a:pt x="39"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6" name="Freeform 171"/>
            <p:cNvSpPr>
              <a:spLocks noEditPoints="1"/>
            </p:cNvSpPr>
            <p:nvPr/>
          </p:nvSpPr>
          <p:spPr bwMode="auto">
            <a:xfrm>
              <a:off x="9325936" y="4410424"/>
              <a:ext cx="74795" cy="84143"/>
            </a:xfrm>
            <a:custGeom>
              <a:avLst/>
              <a:gdLst>
                <a:gd name="T0" fmla="*/ 23 w 23"/>
                <a:gd name="T1" fmla="*/ 11 h 26"/>
                <a:gd name="T2" fmla="*/ 23 w 23"/>
                <a:gd name="T3" fmla="*/ 14 h 26"/>
                <a:gd name="T4" fmla="*/ 22 w 23"/>
                <a:gd name="T5" fmla="*/ 17 h 26"/>
                <a:gd name="T6" fmla="*/ 21 w 23"/>
                <a:gd name="T7" fmla="*/ 20 h 26"/>
                <a:gd name="T8" fmla="*/ 19 w 23"/>
                <a:gd name="T9" fmla="*/ 22 h 26"/>
                <a:gd name="T10" fmla="*/ 17 w 23"/>
                <a:gd name="T11" fmla="*/ 24 h 26"/>
                <a:gd name="T12" fmla="*/ 15 w 23"/>
                <a:gd name="T13" fmla="*/ 25 h 26"/>
                <a:gd name="T14" fmla="*/ 13 w 23"/>
                <a:gd name="T15" fmla="*/ 26 h 26"/>
                <a:gd name="T16" fmla="*/ 10 w 23"/>
                <a:gd name="T17" fmla="*/ 26 h 26"/>
                <a:gd name="T18" fmla="*/ 6 w 23"/>
                <a:gd name="T19" fmla="*/ 25 h 26"/>
                <a:gd name="T20" fmla="*/ 2 w 23"/>
                <a:gd name="T21" fmla="*/ 23 h 26"/>
                <a:gd name="T22" fmla="*/ 0 w 23"/>
                <a:gd name="T23" fmla="*/ 20 h 26"/>
                <a:gd name="T24" fmla="*/ 0 w 23"/>
                <a:gd name="T25" fmla="*/ 16 h 26"/>
                <a:gd name="T26" fmla="*/ 1 w 23"/>
                <a:gd name="T27" fmla="*/ 9 h 26"/>
                <a:gd name="T28" fmla="*/ 4 w 23"/>
                <a:gd name="T29" fmla="*/ 4 h 26"/>
                <a:gd name="T30" fmla="*/ 8 w 23"/>
                <a:gd name="T31" fmla="*/ 1 h 26"/>
                <a:gd name="T32" fmla="*/ 13 w 23"/>
                <a:gd name="T33" fmla="*/ 0 h 26"/>
                <a:gd name="T34" fmla="*/ 18 w 23"/>
                <a:gd name="T35" fmla="*/ 1 h 26"/>
                <a:gd name="T36" fmla="*/ 21 w 23"/>
                <a:gd name="T37" fmla="*/ 3 h 26"/>
                <a:gd name="T38" fmla="*/ 23 w 23"/>
                <a:gd name="T39" fmla="*/ 7 h 26"/>
                <a:gd name="T40" fmla="*/ 23 w 23"/>
                <a:gd name="T41" fmla="*/ 11 h 26"/>
                <a:gd name="T42" fmla="*/ 20 w 23"/>
                <a:gd name="T43" fmla="*/ 11 h 26"/>
                <a:gd name="T44" fmla="*/ 20 w 23"/>
                <a:gd name="T45" fmla="*/ 8 h 26"/>
                <a:gd name="T46" fmla="*/ 18 w 23"/>
                <a:gd name="T47" fmla="*/ 5 h 26"/>
                <a:gd name="T48" fmla="*/ 16 w 23"/>
                <a:gd name="T49" fmla="*/ 3 h 26"/>
                <a:gd name="T50" fmla="*/ 13 w 23"/>
                <a:gd name="T51" fmla="*/ 3 h 26"/>
                <a:gd name="T52" fmla="*/ 9 w 23"/>
                <a:gd name="T53" fmla="*/ 4 h 26"/>
                <a:gd name="T54" fmla="*/ 6 w 23"/>
                <a:gd name="T55" fmla="*/ 6 h 26"/>
                <a:gd name="T56" fmla="*/ 5 w 23"/>
                <a:gd name="T57" fmla="*/ 8 h 26"/>
                <a:gd name="T58" fmla="*/ 4 w 23"/>
                <a:gd name="T59" fmla="*/ 10 h 26"/>
                <a:gd name="T60" fmla="*/ 3 w 23"/>
                <a:gd name="T61" fmla="*/ 13 h 26"/>
                <a:gd name="T62" fmla="*/ 3 w 23"/>
                <a:gd name="T63" fmla="*/ 16 h 26"/>
                <a:gd name="T64" fmla="*/ 3 w 23"/>
                <a:gd name="T65" fmla="*/ 19 h 26"/>
                <a:gd name="T66" fmla="*/ 5 w 23"/>
                <a:gd name="T67" fmla="*/ 21 h 26"/>
                <a:gd name="T68" fmla="*/ 7 w 23"/>
                <a:gd name="T69" fmla="*/ 23 h 26"/>
                <a:gd name="T70" fmla="*/ 10 w 23"/>
                <a:gd name="T71" fmla="*/ 24 h 26"/>
                <a:gd name="T72" fmla="*/ 14 w 23"/>
                <a:gd name="T73" fmla="*/ 23 h 26"/>
                <a:gd name="T74" fmla="*/ 17 w 23"/>
                <a:gd name="T75" fmla="*/ 20 h 26"/>
                <a:gd name="T76" fmla="*/ 18 w 23"/>
                <a:gd name="T77" fmla="*/ 18 h 26"/>
                <a:gd name="T78" fmla="*/ 19 w 23"/>
                <a:gd name="T79" fmla="*/ 16 h 26"/>
                <a:gd name="T80" fmla="*/ 20 w 23"/>
                <a:gd name="T81" fmla="*/ 13 h 26"/>
                <a:gd name="T82" fmla="*/ 20 w 23"/>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6">
                  <a:moveTo>
                    <a:pt x="23" y="11"/>
                  </a:moveTo>
                  <a:cubicBezTo>
                    <a:pt x="23" y="12"/>
                    <a:pt x="23" y="13"/>
                    <a:pt x="23" y="14"/>
                  </a:cubicBezTo>
                  <a:cubicBezTo>
                    <a:pt x="23" y="15"/>
                    <a:pt x="23" y="16"/>
                    <a:pt x="22" y="17"/>
                  </a:cubicBezTo>
                  <a:cubicBezTo>
                    <a:pt x="22" y="18"/>
                    <a:pt x="21" y="19"/>
                    <a:pt x="21" y="20"/>
                  </a:cubicBezTo>
                  <a:cubicBezTo>
                    <a:pt x="20" y="21"/>
                    <a:pt x="20" y="22"/>
                    <a:pt x="19" y="22"/>
                  </a:cubicBezTo>
                  <a:cubicBezTo>
                    <a:pt x="19" y="23"/>
                    <a:pt x="18" y="24"/>
                    <a:pt x="17" y="24"/>
                  </a:cubicBezTo>
                  <a:cubicBezTo>
                    <a:pt x="17" y="24"/>
                    <a:pt x="16" y="25"/>
                    <a:pt x="15" y="25"/>
                  </a:cubicBezTo>
                  <a:cubicBezTo>
                    <a:pt x="14" y="26"/>
                    <a:pt x="14" y="26"/>
                    <a:pt x="13" y="26"/>
                  </a:cubicBezTo>
                  <a:cubicBezTo>
                    <a:pt x="12" y="26"/>
                    <a:pt x="11" y="26"/>
                    <a:pt x="10" y="26"/>
                  </a:cubicBezTo>
                  <a:cubicBezTo>
                    <a:pt x="8" y="26"/>
                    <a:pt x="7" y="26"/>
                    <a:pt x="6" y="25"/>
                  </a:cubicBezTo>
                  <a:cubicBezTo>
                    <a:pt x="4" y="25"/>
                    <a:pt x="3" y="24"/>
                    <a:pt x="2" y="23"/>
                  </a:cubicBezTo>
                  <a:cubicBezTo>
                    <a:pt x="2" y="22"/>
                    <a:pt x="1" y="21"/>
                    <a:pt x="0" y="20"/>
                  </a:cubicBezTo>
                  <a:cubicBezTo>
                    <a:pt x="0" y="18"/>
                    <a:pt x="0" y="17"/>
                    <a:pt x="0" y="16"/>
                  </a:cubicBezTo>
                  <a:cubicBezTo>
                    <a:pt x="0" y="13"/>
                    <a:pt x="0" y="11"/>
                    <a:pt x="1" y="9"/>
                  </a:cubicBezTo>
                  <a:cubicBezTo>
                    <a:pt x="2" y="7"/>
                    <a:pt x="3" y="5"/>
                    <a:pt x="4" y="4"/>
                  </a:cubicBezTo>
                  <a:cubicBezTo>
                    <a:pt x="5" y="3"/>
                    <a:pt x="7" y="2"/>
                    <a:pt x="8" y="1"/>
                  </a:cubicBezTo>
                  <a:cubicBezTo>
                    <a:pt x="10" y="1"/>
                    <a:pt x="11" y="0"/>
                    <a:pt x="13" y="0"/>
                  </a:cubicBezTo>
                  <a:cubicBezTo>
                    <a:pt x="15" y="0"/>
                    <a:pt x="16" y="0"/>
                    <a:pt x="18" y="1"/>
                  </a:cubicBezTo>
                  <a:cubicBezTo>
                    <a:pt x="19" y="1"/>
                    <a:pt x="20" y="2"/>
                    <a:pt x="21" y="3"/>
                  </a:cubicBezTo>
                  <a:cubicBezTo>
                    <a:pt x="22" y="4"/>
                    <a:pt x="22" y="5"/>
                    <a:pt x="23" y="7"/>
                  </a:cubicBezTo>
                  <a:cubicBezTo>
                    <a:pt x="23" y="8"/>
                    <a:pt x="23" y="9"/>
                    <a:pt x="23" y="11"/>
                  </a:cubicBezTo>
                  <a:close/>
                  <a:moveTo>
                    <a:pt x="20" y="11"/>
                  </a:moveTo>
                  <a:cubicBezTo>
                    <a:pt x="20" y="10"/>
                    <a:pt x="20" y="9"/>
                    <a:pt x="20" y="8"/>
                  </a:cubicBezTo>
                  <a:cubicBezTo>
                    <a:pt x="19" y="7"/>
                    <a:pt x="19" y="6"/>
                    <a:pt x="18" y="5"/>
                  </a:cubicBezTo>
                  <a:cubicBezTo>
                    <a:pt x="18" y="4"/>
                    <a:pt x="17" y="4"/>
                    <a:pt x="16" y="3"/>
                  </a:cubicBezTo>
                  <a:cubicBezTo>
                    <a:pt x="15" y="3"/>
                    <a:pt x="14" y="3"/>
                    <a:pt x="13" y="3"/>
                  </a:cubicBezTo>
                  <a:cubicBezTo>
                    <a:pt x="12" y="3"/>
                    <a:pt x="11" y="3"/>
                    <a:pt x="9" y="4"/>
                  </a:cubicBezTo>
                  <a:cubicBezTo>
                    <a:pt x="8" y="4"/>
                    <a:pt x="7" y="5"/>
                    <a:pt x="6" y="6"/>
                  </a:cubicBezTo>
                  <a:cubicBezTo>
                    <a:pt x="6" y="7"/>
                    <a:pt x="5" y="7"/>
                    <a:pt x="5" y="8"/>
                  </a:cubicBezTo>
                  <a:cubicBezTo>
                    <a:pt x="4" y="9"/>
                    <a:pt x="4" y="9"/>
                    <a:pt x="4" y="10"/>
                  </a:cubicBezTo>
                  <a:cubicBezTo>
                    <a:pt x="3" y="11"/>
                    <a:pt x="3" y="12"/>
                    <a:pt x="3" y="13"/>
                  </a:cubicBezTo>
                  <a:cubicBezTo>
                    <a:pt x="3" y="14"/>
                    <a:pt x="3" y="15"/>
                    <a:pt x="3" y="16"/>
                  </a:cubicBezTo>
                  <a:cubicBezTo>
                    <a:pt x="3" y="17"/>
                    <a:pt x="3" y="18"/>
                    <a:pt x="3" y="19"/>
                  </a:cubicBezTo>
                  <a:cubicBezTo>
                    <a:pt x="4" y="20"/>
                    <a:pt x="4" y="21"/>
                    <a:pt x="5" y="21"/>
                  </a:cubicBezTo>
                  <a:cubicBezTo>
                    <a:pt x="5" y="22"/>
                    <a:pt x="6" y="23"/>
                    <a:pt x="7" y="23"/>
                  </a:cubicBezTo>
                  <a:cubicBezTo>
                    <a:pt x="8" y="23"/>
                    <a:pt x="9" y="24"/>
                    <a:pt x="10" y="24"/>
                  </a:cubicBezTo>
                  <a:cubicBezTo>
                    <a:pt x="11" y="24"/>
                    <a:pt x="13" y="23"/>
                    <a:pt x="14" y="23"/>
                  </a:cubicBezTo>
                  <a:cubicBezTo>
                    <a:pt x="15" y="22"/>
                    <a:pt x="16" y="22"/>
                    <a:pt x="17" y="20"/>
                  </a:cubicBezTo>
                  <a:cubicBezTo>
                    <a:pt x="18" y="20"/>
                    <a:pt x="18" y="19"/>
                    <a:pt x="18" y="18"/>
                  </a:cubicBezTo>
                  <a:cubicBezTo>
                    <a:pt x="19" y="18"/>
                    <a:pt x="19" y="17"/>
                    <a:pt x="19" y="16"/>
                  </a:cubicBezTo>
                  <a:cubicBezTo>
                    <a:pt x="20" y="15"/>
                    <a:pt x="20" y="14"/>
                    <a:pt x="20" y="13"/>
                  </a:cubicBezTo>
                  <a:cubicBezTo>
                    <a:pt x="20" y="13"/>
                    <a:pt x="20" y="12"/>
                    <a:pt x="2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7" name="Freeform 172"/>
            <p:cNvSpPr>
              <a:spLocks/>
            </p:cNvSpPr>
            <p:nvPr/>
          </p:nvSpPr>
          <p:spPr bwMode="auto">
            <a:xfrm>
              <a:off x="9411638" y="4413540"/>
              <a:ext cx="84144" cy="81026"/>
            </a:xfrm>
            <a:custGeom>
              <a:avLst/>
              <a:gdLst>
                <a:gd name="T0" fmla="*/ 21 w 26"/>
                <a:gd name="T1" fmla="*/ 25 h 25"/>
                <a:gd name="T2" fmla="*/ 18 w 26"/>
                <a:gd name="T3" fmla="*/ 25 h 25"/>
                <a:gd name="T4" fmla="*/ 8 w 26"/>
                <a:gd name="T5" fmla="*/ 5 h 25"/>
                <a:gd name="T6" fmla="*/ 8 w 26"/>
                <a:gd name="T7" fmla="*/ 4 h 25"/>
                <a:gd name="T8" fmla="*/ 8 w 26"/>
                <a:gd name="T9" fmla="*/ 4 h 25"/>
                <a:gd name="T10" fmla="*/ 8 w 26"/>
                <a:gd name="T11" fmla="*/ 3 h 25"/>
                <a:gd name="T12" fmla="*/ 8 w 26"/>
                <a:gd name="T13" fmla="*/ 3 h 25"/>
                <a:gd name="T14" fmla="*/ 8 w 26"/>
                <a:gd name="T15" fmla="*/ 3 h 25"/>
                <a:gd name="T16" fmla="*/ 8 w 26"/>
                <a:gd name="T17" fmla="*/ 3 h 25"/>
                <a:gd name="T18" fmla="*/ 8 w 26"/>
                <a:gd name="T19" fmla="*/ 4 h 25"/>
                <a:gd name="T20" fmla="*/ 8 w 26"/>
                <a:gd name="T21" fmla="*/ 5 h 25"/>
                <a:gd name="T22" fmla="*/ 7 w 26"/>
                <a:gd name="T23" fmla="*/ 5 h 25"/>
                <a:gd name="T24" fmla="*/ 3 w 26"/>
                <a:gd name="T25" fmla="*/ 25 h 25"/>
                <a:gd name="T26" fmla="*/ 0 w 26"/>
                <a:gd name="T27" fmla="*/ 25 h 25"/>
                <a:gd name="T28" fmla="*/ 6 w 26"/>
                <a:gd name="T29" fmla="*/ 0 h 25"/>
                <a:gd name="T30" fmla="*/ 9 w 26"/>
                <a:gd name="T31" fmla="*/ 0 h 25"/>
                <a:gd name="T32" fmla="*/ 18 w 26"/>
                <a:gd name="T33" fmla="*/ 19 h 25"/>
                <a:gd name="T34" fmla="*/ 18 w 26"/>
                <a:gd name="T35" fmla="*/ 20 h 25"/>
                <a:gd name="T36" fmla="*/ 18 w 26"/>
                <a:gd name="T37" fmla="*/ 20 h 25"/>
                <a:gd name="T38" fmla="*/ 19 w 26"/>
                <a:gd name="T39" fmla="*/ 21 h 25"/>
                <a:gd name="T40" fmla="*/ 19 w 26"/>
                <a:gd name="T41" fmla="*/ 21 h 25"/>
                <a:gd name="T42" fmla="*/ 19 w 26"/>
                <a:gd name="T43" fmla="*/ 21 h 25"/>
                <a:gd name="T44" fmla="*/ 19 w 26"/>
                <a:gd name="T45" fmla="*/ 21 h 25"/>
                <a:gd name="T46" fmla="*/ 19 w 26"/>
                <a:gd name="T47" fmla="*/ 20 h 25"/>
                <a:gd name="T48" fmla="*/ 19 w 26"/>
                <a:gd name="T49" fmla="*/ 19 h 25"/>
                <a:gd name="T50" fmla="*/ 19 w 26"/>
                <a:gd name="T51" fmla="*/ 19 h 25"/>
                <a:gd name="T52" fmla="*/ 23 w 26"/>
                <a:gd name="T53" fmla="*/ 0 h 25"/>
                <a:gd name="T54" fmla="*/ 26 w 26"/>
                <a:gd name="T55" fmla="*/ 0 h 25"/>
                <a:gd name="T56" fmla="*/ 21 w 26"/>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5">
                  <a:moveTo>
                    <a:pt x="21" y="25"/>
                  </a:moveTo>
                  <a:cubicBezTo>
                    <a:pt x="18" y="25"/>
                    <a:pt x="18" y="25"/>
                    <a:pt x="18" y="25"/>
                  </a:cubicBezTo>
                  <a:cubicBezTo>
                    <a:pt x="8" y="5"/>
                    <a:pt x="8" y="5"/>
                    <a:pt x="8" y="5"/>
                  </a:cubicBezTo>
                  <a:cubicBezTo>
                    <a:pt x="8" y="5"/>
                    <a:pt x="8" y="4"/>
                    <a:pt x="8" y="4"/>
                  </a:cubicBezTo>
                  <a:cubicBezTo>
                    <a:pt x="8" y="4"/>
                    <a:pt x="8" y="4"/>
                    <a:pt x="8" y="4"/>
                  </a:cubicBezTo>
                  <a:cubicBezTo>
                    <a:pt x="8" y="4"/>
                    <a:pt x="8" y="4"/>
                    <a:pt x="8" y="3"/>
                  </a:cubicBezTo>
                  <a:cubicBezTo>
                    <a:pt x="8" y="3"/>
                    <a:pt x="8" y="3"/>
                    <a:pt x="8" y="3"/>
                  </a:cubicBezTo>
                  <a:cubicBezTo>
                    <a:pt x="8" y="3"/>
                    <a:pt x="8" y="3"/>
                    <a:pt x="8" y="3"/>
                  </a:cubicBezTo>
                  <a:cubicBezTo>
                    <a:pt x="8" y="3"/>
                    <a:pt x="8" y="3"/>
                    <a:pt x="8" y="3"/>
                  </a:cubicBezTo>
                  <a:cubicBezTo>
                    <a:pt x="8" y="4"/>
                    <a:pt x="8" y="4"/>
                    <a:pt x="8" y="4"/>
                  </a:cubicBezTo>
                  <a:cubicBezTo>
                    <a:pt x="8" y="4"/>
                    <a:pt x="8" y="4"/>
                    <a:pt x="8" y="5"/>
                  </a:cubicBezTo>
                  <a:cubicBezTo>
                    <a:pt x="7" y="5"/>
                    <a:pt x="7" y="5"/>
                    <a:pt x="7" y="5"/>
                  </a:cubicBezTo>
                  <a:cubicBezTo>
                    <a:pt x="3" y="25"/>
                    <a:pt x="3" y="25"/>
                    <a:pt x="3" y="25"/>
                  </a:cubicBezTo>
                  <a:cubicBezTo>
                    <a:pt x="0" y="25"/>
                    <a:pt x="0" y="25"/>
                    <a:pt x="0" y="25"/>
                  </a:cubicBezTo>
                  <a:cubicBezTo>
                    <a:pt x="6" y="0"/>
                    <a:pt x="6" y="0"/>
                    <a:pt x="6" y="0"/>
                  </a:cubicBezTo>
                  <a:cubicBezTo>
                    <a:pt x="9" y="0"/>
                    <a:pt x="9" y="0"/>
                    <a:pt x="9" y="0"/>
                  </a:cubicBezTo>
                  <a:cubicBezTo>
                    <a:pt x="18" y="19"/>
                    <a:pt x="18" y="19"/>
                    <a:pt x="18" y="19"/>
                  </a:cubicBezTo>
                  <a:cubicBezTo>
                    <a:pt x="18" y="19"/>
                    <a:pt x="18" y="20"/>
                    <a:pt x="18" y="20"/>
                  </a:cubicBezTo>
                  <a:cubicBezTo>
                    <a:pt x="18" y="20"/>
                    <a:pt x="18" y="20"/>
                    <a:pt x="18" y="20"/>
                  </a:cubicBezTo>
                  <a:cubicBezTo>
                    <a:pt x="18" y="20"/>
                    <a:pt x="19" y="21"/>
                    <a:pt x="19" y="21"/>
                  </a:cubicBezTo>
                  <a:cubicBezTo>
                    <a:pt x="19" y="21"/>
                    <a:pt x="19" y="21"/>
                    <a:pt x="19" y="21"/>
                  </a:cubicBezTo>
                  <a:cubicBezTo>
                    <a:pt x="19" y="21"/>
                    <a:pt x="19" y="21"/>
                    <a:pt x="19" y="21"/>
                  </a:cubicBezTo>
                  <a:cubicBezTo>
                    <a:pt x="19" y="21"/>
                    <a:pt x="19" y="21"/>
                    <a:pt x="19" y="21"/>
                  </a:cubicBezTo>
                  <a:cubicBezTo>
                    <a:pt x="19" y="20"/>
                    <a:pt x="19" y="20"/>
                    <a:pt x="19" y="20"/>
                  </a:cubicBezTo>
                  <a:cubicBezTo>
                    <a:pt x="19" y="20"/>
                    <a:pt x="19" y="20"/>
                    <a:pt x="19" y="19"/>
                  </a:cubicBezTo>
                  <a:cubicBezTo>
                    <a:pt x="19" y="19"/>
                    <a:pt x="19" y="19"/>
                    <a:pt x="19" y="19"/>
                  </a:cubicBezTo>
                  <a:cubicBezTo>
                    <a:pt x="23" y="0"/>
                    <a:pt x="23" y="0"/>
                    <a:pt x="23" y="0"/>
                  </a:cubicBezTo>
                  <a:cubicBezTo>
                    <a:pt x="26" y="0"/>
                    <a:pt x="26" y="0"/>
                    <a:pt x="26" y="0"/>
                  </a:cubicBezTo>
                  <a:lnTo>
                    <a:pt x="2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8" name="Freeform 173"/>
            <p:cNvSpPr>
              <a:spLocks/>
            </p:cNvSpPr>
            <p:nvPr/>
          </p:nvSpPr>
          <p:spPr bwMode="auto">
            <a:xfrm>
              <a:off x="9506689" y="4410424"/>
              <a:ext cx="71678" cy="84143"/>
            </a:xfrm>
            <a:custGeom>
              <a:avLst/>
              <a:gdLst>
                <a:gd name="T0" fmla="*/ 21 w 22"/>
                <a:gd name="T1" fmla="*/ 5 h 26"/>
                <a:gd name="T2" fmla="*/ 20 w 22"/>
                <a:gd name="T3" fmla="*/ 4 h 26"/>
                <a:gd name="T4" fmla="*/ 18 w 22"/>
                <a:gd name="T5" fmla="*/ 3 h 26"/>
                <a:gd name="T6" fmla="*/ 16 w 22"/>
                <a:gd name="T7" fmla="*/ 3 h 26"/>
                <a:gd name="T8" fmla="*/ 14 w 22"/>
                <a:gd name="T9" fmla="*/ 3 h 26"/>
                <a:gd name="T10" fmla="*/ 10 w 22"/>
                <a:gd name="T11" fmla="*/ 4 h 26"/>
                <a:gd name="T12" fmla="*/ 6 w 22"/>
                <a:gd name="T13" fmla="*/ 6 h 26"/>
                <a:gd name="T14" fmla="*/ 4 w 22"/>
                <a:gd name="T15" fmla="*/ 10 h 26"/>
                <a:gd name="T16" fmla="*/ 3 w 22"/>
                <a:gd name="T17" fmla="*/ 15 h 26"/>
                <a:gd name="T18" fmla="*/ 4 w 22"/>
                <a:gd name="T19" fmla="*/ 18 h 26"/>
                <a:gd name="T20" fmla="*/ 5 w 22"/>
                <a:gd name="T21" fmla="*/ 21 h 26"/>
                <a:gd name="T22" fmla="*/ 8 w 22"/>
                <a:gd name="T23" fmla="*/ 23 h 26"/>
                <a:gd name="T24" fmla="*/ 11 w 22"/>
                <a:gd name="T25" fmla="*/ 24 h 26"/>
                <a:gd name="T26" fmla="*/ 14 w 22"/>
                <a:gd name="T27" fmla="*/ 23 h 26"/>
                <a:gd name="T28" fmla="*/ 16 w 22"/>
                <a:gd name="T29" fmla="*/ 23 h 26"/>
                <a:gd name="T30" fmla="*/ 17 w 22"/>
                <a:gd name="T31" fmla="*/ 15 h 26"/>
                <a:gd name="T32" fmla="*/ 11 w 22"/>
                <a:gd name="T33" fmla="*/ 15 h 26"/>
                <a:gd name="T34" fmla="*/ 12 w 22"/>
                <a:gd name="T35" fmla="*/ 13 h 26"/>
                <a:gd name="T36" fmla="*/ 21 w 22"/>
                <a:gd name="T37" fmla="*/ 13 h 26"/>
                <a:gd name="T38" fmla="*/ 18 w 22"/>
                <a:gd name="T39" fmla="*/ 24 h 26"/>
                <a:gd name="T40" fmla="*/ 15 w 22"/>
                <a:gd name="T41" fmla="*/ 26 h 26"/>
                <a:gd name="T42" fmla="*/ 11 w 22"/>
                <a:gd name="T43" fmla="*/ 26 h 26"/>
                <a:gd name="T44" fmla="*/ 6 w 22"/>
                <a:gd name="T45" fmla="*/ 25 h 26"/>
                <a:gd name="T46" fmla="*/ 3 w 22"/>
                <a:gd name="T47" fmla="*/ 23 h 26"/>
                <a:gd name="T48" fmla="*/ 1 w 22"/>
                <a:gd name="T49" fmla="*/ 20 h 26"/>
                <a:gd name="T50" fmla="*/ 0 w 22"/>
                <a:gd name="T51" fmla="*/ 15 h 26"/>
                <a:gd name="T52" fmla="*/ 0 w 22"/>
                <a:gd name="T53" fmla="*/ 11 h 26"/>
                <a:gd name="T54" fmla="*/ 2 w 22"/>
                <a:gd name="T55" fmla="*/ 8 h 26"/>
                <a:gd name="T56" fmla="*/ 4 w 22"/>
                <a:gd name="T57" fmla="*/ 5 h 26"/>
                <a:gd name="T58" fmla="*/ 7 w 22"/>
                <a:gd name="T59" fmla="*/ 2 h 26"/>
                <a:gd name="T60" fmla="*/ 10 w 22"/>
                <a:gd name="T61" fmla="*/ 1 h 26"/>
                <a:gd name="T62" fmla="*/ 15 w 22"/>
                <a:gd name="T63" fmla="*/ 0 h 26"/>
                <a:gd name="T64" fmla="*/ 17 w 22"/>
                <a:gd name="T65" fmla="*/ 0 h 26"/>
                <a:gd name="T66" fmla="*/ 19 w 22"/>
                <a:gd name="T67" fmla="*/ 1 h 26"/>
                <a:gd name="T68" fmla="*/ 21 w 22"/>
                <a:gd name="T69" fmla="*/ 1 h 26"/>
                <a:gd name="T70" fmla="*/ 22 w 22"/>
                <a:gd name="T71" fmla="*/ 2 h 26"/>
                <a:gd name="T72" fmla="*/ 21 w 2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1" y="5"/>
                  </a:moveTo>
                  <a:cubicBezTo>
                    <a:pt x="21" y="5"/>
                    <a:pt x="20" y="4"/>
                    <a:pt x="20" y="4"/>
                  </a:cubicBezTo>
                  <a:cubicBezTo>
                    <a:pt x="19" y="4"/>
                    <a:pt x="19" y="4"/>
                    <a:pt x="18" y="3"/>
                  </a:cubicBezTo>
                  <a:cubicBezTo>
                    <a:pt x="18" y="3"/>
                    <a:pt x="17" y="3"/>
                    <a:pt x="16" y="3"/>
                  </a:cubicBezTo>
                  <a:cubicBezTo>
                    <a:pt x="16" y="3"/>
                    <a:pt x="15" y="3"/>
                    <a:pt x="14" y="3"/>
                  </a:cubicBezTo>
                  <a:cubicBezTo>
                    <a:pt x="12" y="3"/>
                    <a:pt x="11" y="3"/>
                    <a:pt x="10" y="4"/>
                  </a:cubicBezTo>
                  <a:cubicBezTo>
                    <a:pt x="8" y="4"/>
                    <a:pt x="7" y="5"/>
                    <a:pt x="6" y="6"/>
                  </a:cubicBezTo>
                  <a:cubicBezTo>
                    <a:pt x="5" y="7"/>
                    <a:pt x="4" y="9"/>
                    <a:pt x="4" y="10"/>
                  </a:cubicBezTo>
                  <a:cubicBezTo>
                    <a:pt x="3" y="12"/>
                    <a:pt x="3" y="13"/>
                    <a:pt x="3" y="15"/>
                  </a:cubicBezTo>
                  <a:cubicBezTo>
                    <a:pt x="3" y="16"/>
                    <a:pt x="3" y="17"/>
                    <a:pt x="4" y="18"/>
                  </a:cubicBezTo>
                  <a:cubicBezTo>
                    <a:pt x="4" y="20"/>
                    <a:pt x="5" y="20"/>
                    <a:pt x="5" y="21"/>
                  </a:cubicBezTo>
                  <a:cubicBezTo>
                    <a:pt x="6" y="22"/>
                    <a:pt x="7" y="23"/>
                    <a:pt x="8" y="23"/>
                  </a:cubicBezTo>
                  <a:cubicBezTo>
                    <a:pt x="9" y="23"/>
                    <a:pt x="10" y="24"/>
                    <a:pt x="11" y="24"/>
                  </a:cubicBezTo>
                  <a:cubicBezTo>
                    <a:pt x="12" y="24"/>
                    <a:pt x="13" y="24"/>
                    <a:pt x="14" y="23"/>
                  </a:cubicBezTo>
                  <a:cubicBezTo>
                    <a:pt x="14" y="23"/>
                    <a:pt x="15" y="23"/>
                    <a:pt x="16" y="23"/>
                  </a:cubicBezTo>
                  <a:cubicBezTo>
                    <a:pt x="17" y="15"/>
                    <a:pt x="17" y="15"/>
                    <a:pt x="17" y="15"/>
                  </a:cubicBezTo>
                  <a:cubicBezTo>
                    <a:pt x="11" y="15"/>
                    <a:pt x="11" y="15"/>
                    <a:pt x="11" y="15"/>
                  </a:cubicBezTo>
                  <a:cubicBezTo>
                    <a:pt x="12" y="13"/>
                    <a:pt x="12" y="13"/>
                    <a:pt x="12" y="13"/>
                  </a:cubicBezTo>
                  <a:cubicBezTo>
                    <a:pt x="21" y="13"/>
                    <a:pt x="21" y="13"/>
                    <a:pt x="21" y="13"/>
                  </a:cubicBezTo>
                  <a:cubicBezTo>
                    <a:pt x="18" y="24"/>
                    <a:pt x="18" y="24"/>
                    <a:pt x="18" y="24"/>
                  </a:cubicBezTo>
                  <a:cubicBezTo>
                    <a:pt x="17" y="25"/>
                    <a:pt x="16" y="25"/>
                    <a:pt x="15" y="26"/>
                  </a:cubicBezTo>
                  <a:cubicBezTo>
                    <a:pt x="14" y="26"/>
                    <a:pt x="12" y="26"/>
                    <a:pt x="11" y="26"/>
                  </a:cubicBezTo>
                  <a:cubicBezTo>
                    <a:pt x="9" y="26"/>
                    <a:pt x="8" y="26"/>
                    <a:pt x="6" y="25"/>
                  </a:cubicBezTo>
                  <a:cubicBezTo>
                    <a:pt x="5" y="25"/>
                    <a:pt x="4" y="24"/>
                    <a:pt x="3" y="23"/>
                  </a:cubicBezTo>
                  <a:cubicBezTo>
                    <a:pt x="2" y="22"/>
                    <a:pt x="1" y="21"/>
                    <a:pt x="1" y="20"/>
                  </a:cubicBezTo>
                  <a:cubicBezTo>
                    <a:pt x="0" y="18"/>
                    <a:pt x="0" y="17"/>
                    <a:pt x="0" y="15"/>
                  </a:cubicBezTo>
                  <a:cubicBezTo>
                    <a:pt x="0" y="14"/>
                    <a:pt x="0" y="12"/>
                    <a:pt x="0" y="11"/>
                  </a:cubicBezTo>
                  <a:cubicBezTo>
                    <a:pt x="1" y="10"/>
                    <a:pt x="1" y="9"/>
                    <a:pt x="2" y="8"/>
                  </a:cubicBezTo>
                  <a:cubicBezTo>
                    <a:pt x="2" y="6"/>
                    <a:pt x="3" y="5"/>
                    <a:pt x="4" y="5"/>
                  </a:cubicBezTo>
                  <a:cubicBezTo>
                    <a:pt x="5" y="4"/>
                    <a:pt x="5" y="3"/>
                    <a:pt x="7" y="2"/>
                  </a:cubicBezTo>
                  <a:cubicBezTo>
                    <a:pt x="8" y="2"/>
                    <a:pt x="9" y="1"/>
                    <a:pt x="10" y="1"/>
                  </a:cubicBezTo>
                  <a:cubicBezTo>
                    <a:pt x="12" y="0"/>
                    <a:pt x="13" y="0"/>
                    <a:pt x="15" y="0"/>
                  </a:cubicBezTo>
                  <a:cubicBezTo>
                    <a:pt x="15" y="0"/>
                    <a:pt x="16" y="0"/>
                    <a:pt x="17" y="0"/>
                  </a:cubicBezTo>
                  <a:cubicBezTo>
                    <a:pt x="18" y="0"/>
                    <a:pt x="18" y="1"/>
                    <a:pt x="19" y="1"/>
                  </a:cubicBezTo>
                  <a:cubicBezTo>
                    <a:pt x="20" y="1"/>
                    <a:pt x="20" y="1"/>
                    <a:pt x="21" y="1"/>
                  </a:cubicBezTo>
                  <a:cubicBezTo>
                    <a:pt x="21" y="1"/>
                    <a:pt x="22" y="2"/>
                    <a:pt x="22" y="2"/>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49" name="Freeform 174"/>
            <p:cNvSpPr>
              <a:spLocks/>
            </p:cNvSpPr>
            <p:nvPr/>
          </p:nvSpPr>
          <p:spPr bwMode="auto">
            <a:xfrm>
              <a:off x="9620439" y="4413540"/>
              <a:ext cx="71678" cy="81026"/>
            </a:xfrm>
            <a:custGeom>
              <a:avLst/>
              <a:gdLst>
                <a:gd name="T0" fmla="*/ 8 w 22"/>
                <a:gd name="T1" fmla="*/ 12 h 25"/>
                <a:gd name="T2" fmla="*/ 17 w 22"/>
                <a:gd name="T3" fmla="*/ 25 h 25"/>
                <a:gd name="T4" fmla="*/ 13 w 22"/>
                <a:gd name="T5" fmla="*/ 25 h 25"/>
                <a:gd name="T6" fmla="*/ 6 w 22"/>
                <a:gd name="T7" fmla="*/ 13 h 25"/>
                <a:gd name="T8" fmla="*/ 6 w 22"/>
                <a:gd name="T9" fmla="*/ 13 h 25"/>
                <a:gd name="T10" fmla="*/ 5 w 22"/>
                <a:gd name="T11" fmla="*/ 12 h 25"/>
                <a:gd name="T12" fmla="*/ 5 w 22"/>
                <a:gd name="T13" fmla="*/ 12 h 25"/>
                <a:gd name="T14" fmla="*/ 3 w 22"/>
                <a:gd name="T15" fmla="*/ 25 h 25"/>
                <a:gd name="T16" fmla="*/ 0 w 22"/>
                <a:gd name="T17" fmla="*/ 25 h 25"/>
                <a:gd name="T18" fmla="*/ 5 w 22"/>
                <a:gd name="T19" fmla="*/ 0 h 25"/>
                <a:gd name="T20" fmla="*/ 8 w 22"/>
                <a:gd name="T21" fmla="*/ 0 h 25"/>
                <a:gd name="T22" fmla="*/ 6 w 22"/>
                <a:gd name="T23" fmla="*/ 11 h 25"/>
                <a:gd name="T24" fmla="*/ 6 w 22"/>
                <a:gd name="T25" fmla="*/ 11 h 25"/>
                <a:gd name="T26" fmla="*/ 6 w 22"/>
                <a:gd name="T27" fmla="*/ 11 h 25"/>
                <a:gd name="T28" fmla="*/ 6 w 22"/>
                <a:gd name="T29" fmla="*/ 11 h 25"/>
                <a:gd name="T30" fmla="*/ 18 w 22"/>
                <a:gd name="T31" fmla="*/ 0 h 25"/>
                <a:gd name="T32" fmla="*/ 22 w 22"/>
                <a:gd name="T33" fmla="*/ 0 h 25"/>
                <a:gd name="T34" fmla="*/ 8 w 22"/>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5">
                  <a:moveTo>
                    <a:pt x="8" y="12"/>
                  </a:moveTo>
                  <a:cubicBezTo>
                    <a:pt x="17" y="25"/>
                    <a:pt x="17" y="25"/>
                    <a:pt x="17" y="25"/>
                  </a:cubicBezTo>
                  <a:cubicBezTo>
                    <a:pt x="13" y="25"/>
                    <a:pt x="13" y="25"/>
                    <a:pt x="13" y="25"/>
                  </a:cubicBezTo>
                  <a:cubicBezTo>
                    <a:pt x="6" y="13"/>
                    <a:pt x="6" y="13"/>
                    <a:pt x="6" y="13"/>
                  </a:cubicBezTo>
                  <a:cubicBezTo>
                    <a:pt x="6" y="13"/>
                    <a:pt x="6" y="13"/>
                    <a:pt x="6" y="13"/>
                  </a:cubicBezTo>
                  <a:cubicBezTo>
                    <a:pt x="5" y="13"/>
                    <a:pt x="5" y="13"/>
                    <a:pt x="5" y="12"/>
                  </a:cubicBezTo>
                  <a:cubicBezTo>
                    <a:pt x="5" y="12"/>
                    <a:pt x="5" y="12"/>
                    <a:pt x="5" y="12"/>
                  </a:cubicBezTo>
                  <a:cubicBezTo>
                    <a:pt x="3" y="25"/>
                    <a:pt x="3" y="25"/>
                    <a:pt x="3" y="25"/>
                  </a:cubicBezTo>
                  <a:cubicBezTo>
                    <a:pt x="0" y="25"/>
                    <a:pt x="0" y="25"/>
                    <a:pt x="0" y="25"/>
                  </a:cubicBezTo>
                  <a:cubicBezTo>
                    <a:pt x="5" y="0"/>
                    <a:pt x="5" y="0"/>
                    <a:pt x="5" y="0"/>
                  </a:cubicBezTo>
                  <a:cubicBezTo>
                    <a:pt x="8" y="0"/>
                    <a:pt x="8" y="0"/>
                    <a:pt x="8" y="0"/>
                  </a:cubicBezTo>
                  <a:cubicBezTo>
                    <a:pt x="6" y="11"/>
                    <a:pt x="6" y="11"/>
                    <a:pt x="6" y="11"/>
                  </a:cubicBezTo>
                  <a:cubicBezTo>
                    <a:pt x="6" y="11"/>
                    <a:pt x="6" y="11"/>
                    <a:pt x="6" y="11"/>
                  </a:cubicBezTo>
                  <a:cubicBezTo>
                    <a:pt x="6" y="11"/>
                    <a:pt x="6" y="11"/>
                    <a:pt x="6" y="11"/>
                  </a:cubicBezTo>
                  <a:cubicBezTo>
                    <a:pt x="6" y="11"/>
                    <a:pt x="6" y="11"/>
                    <a:pt x="6" y="11"/>
                  </a:cubicBezTo>
                  <a:cubicBezTo>
                    <a:pt x="18" y="0"/>
                    <a:pt x="18" y="0"/>
                    <a:pt x="18" y="0"/>
                  </a:cubicBezTo>
                  <a:cubicBezTo>
                    <a:pt x="22" y="0"/>
                    <a:pt x="22" y="0"/>
                    <a:pt x="22" y="0"/>
                  </a:cubicBezTo>
                  <a:lnTo>
                    <a:pt x="8"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0" name="Freeform 175"/>
            <p:cNvSpPr>
              <a:spLocks noEditPoints="1"/>
            </p:cNvSpPr>
            <p:nvPr/>
          </p:nvSpPr>
          <p:spPr bwMode="auto">
            <a:xfrm>
              <a:off x="9689001" y="4410424"/>
              <a:ext cx="77911" cy="84143"/>
            </a:xfrm>
            <a:custGeom>
              <a:avLst/>
              <a:gdLst>
                <a:gd name="T0" fmla="*/ 24 w 24"/>
                <a:gd name="T1" fmla="*/ 11 h 26"/>
                <a:gd name="T2" fmla="*/ 23 w 24"/>
                <a:gd name="T3" fmla="*/ 14 h 26"/>
                <a:gd name="T4" fmla="*/ 23 w 24"/>
                <a:gd name="T5" fmla="*/ 17 h 26"/>
                <a:gd name="T6" fmla="*/ 21 w 24"/>
                <a:gd name="T7" fmla="*/ 20 h 26"/>
                <a:gd name="T8" fmla="*/ 19 w 24"/>
                <a:gd name="T9" fmla="*/ 22 h 26"/>
                <a:gd name="T10" fmla="*/ 18 w 24"/>
                <a:gd name="T11" fmla="*/ 24 h 26"/>
                <a:gd name="T12" fmla="*/ 15 w 24"/>
                <a:gd name="T13" fmla="*/ 25 h 26"/>
                <a:gd name="T14" fmla="*/ 13 w 24"/>
                <a:gd name="T15" fmla="*/ 26 h 26"/>
                <a:gd name="T16" fmla="*/ 10 w 24"/>
                <a:gd name="T17" fmla="*/ 26 h 26"/>
                <a:gd name="T18" fmla="*/ 6 w 24"/>
                <a:gd name="T19" fmla="*/ 25 h 26"/>
                <a:gd name="T20" fmla="*/ 3 w 24"/>
                <a:gd name="T21" fmla="*/ 23 h 26"/>
                <a:gd name="T22" fmla="*/ 1 w 24"/>
                <a:gd name="T23" fmla="*/ 20 h 26"/>
                <a:gd name="T24" fmla="*/ 0 w 24"/>
                <a:gd name="T25" fmla="*/ 16 h 26"/>
                <a:gd name="T26" fmla="*/ 1 w 24"/>
                <a:gd name="T27" fmla="*/ 9 h 26"/>
                <a:gd name="T28" fmla="*/ 5 w 24"/>
                <a:gd name="T29" fmla="*/ 4 h 26"/>
                <a:gd name="T30" fmla="*/ 9 w 24"/>
                <a:gd name="T31" fmla="*/ 1 h 26"/>
                <a:gd name="T32" fmla="*/ 14 w 24"/>
                <a:gd name="T33" fmla="*/ 0 h 26"/>
                <a:gd name="T34" fmla="*/ 18 w 24"/>
                <a:gd name="T35" fmla="*/ 1 h 26"/>
                <a:gd name="T36" fmla="*/ 21 w 24"/>
                <a:gd name="T37" fmla="*/ 3 h 26"/>
                <a:gd name="T38" fmla="*/ 23 w 24"/>
                <a:gd name="T39" fmla="*/ 7 h 26"/>
                <a:gd name="T40" fmla="*/ 24 w 24"/>
                <a:gd name="T41" fmla="*/ 11 h 26"/>
                <a:gd name="T42" fmla="*/ 21 w 24"/>
                <a:gd name="T43" fmla="*/ 11 h 26"/>
                <a:gd name="T44" fmla="*/ 20 w 24"/>
                <a:gd name="T45" fmla="*/ 8 h 26"/>
                <a:gd name="T46" fmla="*/ 19 w 24"/>
                <a:gd name="T47" fmla="*/ 5 h 26"/>
                <a:gd name="T48" fmla="*/ 16 w 24"/>
                <a:gd name="T49" fmla="*/ 3 h 26"/>
                <a:gd name="T50" fmla="*/ 13 w 24"/>
                <a:gd name="T51" fmla="*/ 3 h 26"/>
                <a:gd name="T52" fmla="*/ 10 w 24"/>
                <a:gd name="T53" fmla="*/ 4 h 26"/>
                <a:gd name="T54" fmla="*/ 7 w 24"/>
                <a:gd name="T55" fmla="*/ 6 h 26"/>
                <a:gd name="T56" fmla="*/ 5 w 24"/>
                <a:gd name="T57" fmla="*/ 8 h 26"/>
                <a:gd name="T58" fmla="*/ 4 w 24"/>
                <a:gd name="T59" fmla="*/ 10 h 26"/>
                <a:gd name="T60" fmla="*/ 3 w 24"/>
                <a:gd name="T61" fmla="*/ 13 h 26"/>
                <a:gd name="T62" fmla="*/ 3 w 24"/>
                <a:gd name="T63" fmla="*/ 16 h 26"/>
                <a:gd name="T64" fmla="*/ 4 w 24"/>
                <a:gd name="T65" fmla="*/ 19 h 26"/>
                <a:gd name="T66" fmla="*/ 5 w 24"/>
                <a:gd name="T67" fmla="*/ 21 h 26"/>
                <a:gd name="T68" fmla="*/ 7 w 24"/>
                <a:gd name="T69" fmla="*/ 23 h 26"/>
                <a:gd name="T70" fmla="*/ 10 w 24"/>
                <a:gd name="T71" fmla="*/ 24 h 26"/>
                <a:gd name="T72" fmla="*/ 14 w 24"/>
                <a:gd name="T73" fmla="*/ 23 h 26"/>
                <a:gd name="T74" fmla="*/ 17 w 24"/>
                <a:gd name="T75" fmla="*/ 20 h 26"/>
                <a:gd name="T76" fmla="*/ 19 w 24"/>
                <a:gd name="T77" fmla="*/ 18 h 26"/>
                <a:gd name="T78" fmla="*/ 20 w 24"/>
                <a:gd name="T79" fmla="*/ 16 h 26"/>
                <a:gd name="T80" fmla="*/ 20 w 24"/>
                <a:gd name="T81" fmla="*/ 13 h 26"/>
                <a:gd name="T82" fmla="*/ 21 w 24"/>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6">
                  <a:moveTo>
                    <a:pt x="24" y="11"/>
                  </a:moveTo>
                  <a:cubicBezTo>
                    <a:pt x="24" y="12"/>
                    <a:pt x="24" y="13"/>
                    <a:pt x="23" y="14"/>
                  </a:cubicBezTo>
                  <a:cubicBezTo>
                    <a:pt x="23" y="15"/>
                    <a:pt x="23" y="16"/>
                    <a:pt x="23" y="17"/>
                  </a:cubicBezTo>
                  <a:cubicBezTo>
                    <a:pt x="22" y="18"/>
                    <a:pt x="22" y="19"/>
                    <a:pt x="21" y="20"/>
                  </a:cubicBezTo>
                  <a:cubicBezTo>
                    <a:pt x="21" y="21"/>
                    <a:pt x="20" y="22"/>
                    <a:pt x="19" y="22"/>
                  </a:cubicBezTo>
                  <a:cubicBezTo>
                    <a:pt x="19" y="23"/>
                    <a:pt x="18" y="24"/>
                    <a:pt x="18" y="24"/>
                  </a:cubicBezTo>
                  <a:cubicBezTo>
                    <a:pt x="17" y="24"/>
                    <a:pt x="16" y="25"/>
                    <a:pt x="15" y="25"/>
                  </a:cubicBezTo>
                  <a:cubicBezTo>
                    <a:pt x="15" y="26"/>
                    <a:pt x="14" y="26"/>
                    <a:pt x="13" y="26"/>
                  </a:cubicBezTo>
                  <a:cubicBezTo>
                    <a:pt x="12" y="26"/>
                    <a:pt x="11" y="26"/>
                    <a:pt x="10" y="26"/>
                  </a:cubicBezTo>
                  <a:cubicBezTo>
                    <a:pt x="9" y="26"/>
                    <a:pt x="7" y="26"/>
                    <a:pt x="6" y="25"/>
                  </a:cubicBezTo>
                  <a:cubicBezTo>
                    <a:pt x="5" y="25"/>
                    <a:pt x="4" y="24"/>
                    <a:pt x="3" y="23"/>
                  </a:cubicBezTo>
                  <a:cubicBezTo>
                    <a:pt x="2" y="22"/>
                    <a:pt x="1" y="21"/>
                    <a:pt x="1" y="20"/>
                  </a:cubicBezTo>
                  <a:cubicBezTo>
                    <a:pt x="0" y="18"/>
                    <a:pt x="0" y="17"/>
                    <a:pt x="0" y="16"/>
                  </a:cubicBezTo>
                  <a:cubicBezTo>
                    <a:pt x="0" y="13"/>
                    <a:pt x="0" y="11"/>
                    <a:pt x="1" y="9"/>
                  </a:cubicBezTo>
                  <a:cubicBezTo>
                    <a:pt x="2" y="7"/>
                    <a:pt x="3" y="5"/>
                    <a:pt x="5" y="4"/>
                  </a:cubicBezTo>
                  <a:cubicBezTo>
                    <a:pt x="6" y="3"/>
                    <a:pt x="7" y="2"/>
                    <a:pt x="9" y="1"/>
                  </a:cubicBezTo>
                  <a:cubicBezTo>
                    <a:pt x="10" y="1"/>
                    <a:pt x="12" y="0"/>
                    <a:pt x="14" y="0"/>
                  </a:cubicBezTo>
                  <a:cubicBezTo>
                    <a:pt x="15" y="0"/>
                    <a:pt x="17" y="0"/>
                    <a:pt x="18" y="1"/>
                  </a:cubicBezTo>
                  <a:cubicBezTo>
                    <a:pt x="19" y="1"/>
                    <a:pt x="20" y="2"/>
                    <a:pt x="21" y="3"/>
                  </a:cubicBezTo>
                  <a:cubicBezTo>
                    <a:pt x="22" y="4"/>
                    <a:pt x="23" y="5"/>
                    <a:pt x="23" y="7"/>
                  </a:cubicBezTo>
                  <a:cubicBezTo>
                    <a:pt x="24" y="8"/>
                    <a:pt x="24" y="9"/>
                    <a:pt x="24" y="11"/>
                  </a:cubicBezTo>
                  <a:close/>
                  <a:moveTo>
                    <a:pt x="21" y="11"/>
                  </a:moveTo>
                  <a:cubicBezTo>
                    <a:pt x="21" y="10"/>
                    <a:pt x="20" y="9"/>
                    <a:pt x="20" y="8"/>
                  </a:cubicBezTo>
                  <a:cubicBezTo>
                    <a:pt x="20" y="7"/>
                    <a:pt x="19" y="6"/>
                    <a:pt x="19" y="5"/>
                  </a:cubicBezTo>
                  <a:cubicBezTo>
                    <a:pt x="18" y="4"/>
                    <a:pt x="17" y="4"/>
                    <a:pt x="16" y="3"/>
                  </a:cubicBezTo>
                  <a:cubicBezTo>
                    <a:pt x="15" y="3"/>
                    <a:pt x="14" y="3"/>
                    <a:pt x="13" y="3"/>
                  </a:cubicBezTo>
                  <a:cubicBezTo>
                    <a:pt x="12" y="3"/>
                    <a:pt x="11" y="3"/>
                    <a:pt x="10" y="4"/>
                  </a:cubicBezTo>
                  <a:cubicBezTo>
                    <a:pt x="8" y="4"/>
                    <a:pt x="7" y="5"/>
                    <a:pt x="7" y="6"/>
                  </a:cubicBezTo>
                  <a:cubicBezTo>
                    <a:pt x="6" y="7"/>
                    <a:pt x="6" y="7"/>
                    <a:pt x="5" y="8"/>
                  </a:cubicBezTo>
                  <a:cubicBezTo>
                    <a:pt x="5" y="9"/>
                    <a:pt x="4" y="9"/>
                    <a:pt x="4" y="10"/>
                  </a:cubicBezTo>
                  <a:cubicBezTo>
                    <a:pt x="4" y="11"/>
                    <a:pt x="4" y="12"/>
                    <a:pt x="3" y="13"/>
                  </a:cubicBezTo>
                  <a:cubicBezTo>
                    <a:pt x="3" y="14"/>
                    <a:pt x="3" y="15"/>
                    <a:pt x="3" y="16"/>
                  </a:cubicBezTo>
                  <a:cubicBezTo>
                    <a:pt x="3" y="17"/>
                    <a:pt x="3" y="18"/>
                    <a:pt x="4" y="19"/>
                  </a:cubicBezTo>
                  <a:cubicBezTo>
                    <a:pt x="4" y="20"/>
                    <a:pt x="4" y="21"/>
                    <a:pt x="5" y="21"/>
                  </a:cubicBezTo>
                  <a:cubicBezTo>
                    <a:pt x="6" y="22"/>
                    <a:pt x="6" y="23"/>
                    <a:pt x="7" y="23"/>
                  </a:cubicBezTo>
                  <a:cubicBezTo>
                    <a:pt x="8" y="23"/>
                    <a:pt x="9" y="24"/>
                    <a:pt x="10" y="24"/>
                  </a:cubicBezTo>
                  <a:cubicBezTo>
                    <a:pt x="12" y="24"/>
                    <a:pt x="13" y="23"/>
                    <a:pt x="14" y="23"/>
                  </a:cubicBezTo>
                  <a:cubicBezTo>
                    <a:pt x="15" y="22"/>
                    <a:pt x="16" y="22"/>
                    <a:pt x="17" y="20"/>
                  </a:cubicBezTo>
                  <a:cubicBezTo>
                    <a:pt x="18" y="20"/>
                    <a:pt x="18" y="19"/>
                    <a:pt x="19" y="18"/>
                  </a:cubicBezTo>
                  <a:cubicBezTo>
                    <a:pt x="19" y="18"/>
                    <a:pt x="20" y="17"/>
                    <a:pt x="20" y="16"/>
                  </a:cubicBezTo>
                  <a:cubicBezTo>
                    <a:pt x="20" y="15"/>
                    <a:pt x="20" y="14"/>
                    <a:pt x="20" y="13"/>
                  </a:cubicBezTo>
                  <a:cubicBezTo>
                    <a:pt x="21" y="13"/>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1" name="Freeform 176"/>
            <p:cNvSpPr>
              <a:spLocks/>
            </p:cNvSpPr>
            <p:nvPr/>
          </p:nvSpPr>
          <p:spPr bwMode="auto">
            <a:xfrm>
              <a:off x="9776261" y="4413540"/>
              <a:ext cx="82586" cy="81026"/>
            </a:xfrm>
            <a:custGeom>
              <a:avLst/>
              <a:gdLst>
                <a:gd name="T0" fmla="*/ 20 w 25"/>
                <a:gd name="T1" fmla="*/ 25 h 25"/>
                <a:gd name="T2" fmla="*/ 17 w 25"/>
                <a:gd name="T3" fmla="*/ 25 h 25"/>
                <a:gd name="T4" fmla="*/ 8 w 25"/>
                <a:gd name="T5" fmla="*/ 5 h 25"/>
                <a:gd name="T6" fmla="*/ 7 w 25"/>
                <a:gd name="T7" fmla="*/ 4 h 25"/>
                <a:gd name="T8" fmla="*/ 7 w 25"/>
                <a:gd name="T9" fmla="*/ 4 h 25"/>
                <a:gd name="T10" fmla="*/ 7 w 25"/>
                <a:gd name="T11" fmla="*/ 3 h 25"/>
                <a:gd name="T12" fmla="*/ 7 w 25"/>
                <a:gd name="T13" fmla="*/ 3 h 25"/>
                <a:gd name="T14" fmla="*/ 7 w 25"/>
                <a:gd name="T15" fmla="*/ 3 h 25"/>
                <a:gd name="T16" fmla="*/ 7 w 25"/>
                <a:gd name="T17" fmla="*/ 3 h 25"/>
                <a:gd name="T18" fmla="*/ 7 w 25"/>
                <a:gd name="T19" fmla="*/ 4 h 25"/>
                <a:gd name="T20" fmla="*/ 7 w 25"/>
                <a:gd name="T21" fmla="*/ 5 h 25"/>
                <a:gd name="T22" fmla="*/ 7 w 25"/>
                <a:gd name="T23" fmla="*/ 5 h 25"/>
                <a:gd name="T24" fmla="*/ 3 w 25"/>
                <a:gd name="T25" fmla="*/ 25 h 25"/>
                <a:gd name="T26" fmla="*/ 0 w 25"/>
                <a:gd name="T27" fmla="*/ 25 h 25"/>
                <a:gd name="T28" fmla="*/ 5 w 25"/>
                <a:gd name="T29" fmla="*/ 0 h 25"/>
                <a:gd name="T30" fmla="*/ 8 w 25"/>
                <a:gd name="T31" fmla="*/ 0 h 25"/>
                <a:gd name="T32" fmla="*/ 17 w 25"/>
                <a:gd name="T33" fmla="*/ 19 h 25"/>
                <a:gd name="T34" fmla="*/ 18 w 25"/>
                <a:gd name="T35" fmla="*/ 20 h 25"/>
                <a:gd name="T36" fmla="*/ 18 w 25"/>
                <a:gd name="T37" fmla="*/ 20 h 25"/>
                <a:gd name="T38" fmla="*/ 18 w 25"/>
                <a:gd name="T39" fmla="*/ 21 h 25"/>
                <a:gd name="T40" fmla="*/ 18 w 25"/>
                <a:gd name="T41" fmla="*/ 21 h 25"/>
                <a:gd name="T42" fmla="*/ 18 w 25"/>
                <a:gd name="T43" fmla="*/ 21 h 25"/>
                <a:gd name="T44" fmla="*/ 18 w 25"/>
                <a:gd name="T45" fmla="*/ 21 h 25"/>
                <a:gd name="T46" fmla="*/ 18 w 25"/>
                <a:gd name="T47" fmla="*/ 20 h 25"/>
                <a:gd name="T48" fmla="*/ 18 w 25"/>
                <a:gd name="T49" fmla="*/ 19 h 25"/>
                <a:gd name="T50" fmla="*/ 18 w 25"/>
                <a:gd name="T51" fmla="*/ 19 h 25"/>
                <a:gd name="T52" fmla="*/ 22 w 25"/>
                <a:gd name="T53" fmla="*/ 0 h 25"/>
                <a:gd name="T54" fmla="*/ 25 w 25"/>
                <a:gd name="T55" fmla="*/ 0 h 25"/>
                <a:gd name="T56" fmla="*/ 20 w 25"/>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25">
                  <a:moveTo>
                    <a:pt x="20" y="25"/>
                  </a:moveTo>
                  <a:cubicBezTo>
                    <a:pt x="17" y="25"/>
                    <a:pt x="17" y="25"/>
                    <a:pt x="17" y="25"/>
                  </a:cubicBezTo>
                  <a:cubicBezTo>
                    <a:pt x="8" y="5"/>
                    <a:pt x="8" y="5"/>
                    <a:pt x="8" y="5"/>
                  </a:cubicBezTo>
                  <a:cubicBezTo>
                    <a:pt x="8" y="5"/>
                    <a:pt x="7" y="4"/>
                    <a:pt x="7" y="4"/>
                  </a:cubicBezTo>
                  <a:cubicBezTo>
                    <a:pt x="7" y="4"/>
                    <a:pt x="7" y="4"/>
                    <a:pt x="7" y="4"/>
                  </a:cubicBezTo>
                  <a:cubicBezTo>
                    <a:pt x="7" y="4"/>
                    <a:pt x="7" y="4"/>
                    <a:pt x="7" y="3"/>
                  </a:cubicBezTo>
                  <a:cubicBezTo>
                    <a:pt x="7" y="3"/>
                    <a:pt x="7" y="3"/>
                    <a:pt x="7" y="3"/>
                  </a:cubicBezTo>
                  <a:cubicBezTo>
                    <a:pt x="7" y="3"/>
                    <a:pt x="7" y="3"/>
                    <a:pt x="7" y="3"/>
                  </a:cubicBezTo>
                  <a:cubicBezTo>
                    <a:pt x="7" y="3"/>
                    <a:pt x="7" y="3"/>
                    <a:pt x="7" y="3"/>
                  </a:cubicBezTo>
                  <a:cubicBezTo>
                    <a:pt x="7" y="4"/>
                    <a:pt x="7" y="4"/>
                    <a:pt x="7" y="4"/>
                  </a:cubicBezTo>
                  <a:cubicBezTo>
                    <a:pt x="7" y="4"/>
                    <a:pt x="7" y="4"/>
                    <a:pt x="7" y="5"/>
                  </a:cubicBezTo>
                  <a:cubicBezTo>
                    <a:pt x="7" y="5"/>
                    <a:pt x="7" y="5"/>
                    <a:pt x="7" y="5"/>
                  </a:cubicBezTo>
                  <a:cubicBezTo>
                    <a:pt x="3" y="25"/>
                    <a:pt x="3" y="25"/>
                    <a:pt x="3" y="25"/>
                  </a:cubicBezTo>
                  <a:cubicBezTo>
                    <a:pt x="0" y="25"/>
                    <a:pt x="0" y="25"/>
                    <a:pt x="0" y="25"/>
                  </a:cubicBezTo>
                  <a:cubicBezTo>
                    <a:pt x="5" y="0"/>
                    <a:pt x="5" y="0"/>
                    <a:pt x="5" y="0"/>
                  </a:cubicBezTo>
                  <a:cubicBezTo>
                    <a:pt x="8" y="0"/>
                    <a:pt x="8" y="0"/>
                    <a:pt x="8" y="0"/>
                  </a:cubicBezTo>
                  <a:cubicBezTo>
                    <a:pt x="17" y="19"/>
                    <a:pt x="17" y="19"/>
                    <a:pt x="17" y="19"/>
                  </a:cubicBezTo>
                  <a:cubicBezTo>
                    <a:pt x="17" y="19"/>
                    <a:pt x="17" y="20"/>
                    <a:pt x="18" y="20"/>
                  </a:cubicBezTo>
                  <a:cubicBezTo>
                    <a:pt x="18" y="20"/>
                    <a:pt x="18" y="20"/>
                    <a:pt x="18" y="20"/>
                  </a:cubicBezTo>
                  <a:cubicBezTo>
                    <a:pt x="18" y="20"/>
                    <a:pt x="18" y="21"/>
                    <a:pt x="18" y="21"/>
                  </a:cubicBezTo>
                  <a:cubicBezTo>
                    <a:pt x="18" y="21"/>
                    <a:pt x="18" y="21"/>
                    <a:pt x="18" y="21"/>
                  </a:cubicBezTo>
                  <a:cubicBezTo>
                    <a:pt x="18" y="21"/>
                    <a:pt x="18" y="21"/>
                    <a:pt x="18" y="21"/>
                  </a:cubicBezTo>
                  <a:cubicBezTo>
                    <a:pt x="18" y="21"/>
                    <a:pt x="18" y="21"/>
                    <a:pt x="18" y="21"/>
                  </a:cubicBezTo>
                  <a:cubicBezTo>
                    <a:pt x="18" y="20"/>
                    <a:pt x="18" y="20"/>
                    <a:pt x="18" y="20"/>
                  </a:cubicBezTo>
                  <a:cubicBezTo>
                    <a:pt x="18" y="20"/>
                    <a:pt x="18" y="20"/>
                    <a:pt x="18" y="19"/>
                  </a:cubicBezTo>
                  <a:cubicBezTo>
                    <a:pt x="18" y="19"/>
                    <a:pt x="18" y="19"/>
                    <a:pt x="18" y="19"/>
                  </a:cubicBezTo>
                  <a:cubicBezTo>
                    <a:pt x="22" y="0"/>
                    <a:pt x="22" y="0"/>
                    <a:pt x="22" y="0"/>
                  </a:cubicBezTo>
                  <a:cubicBezTo>
                    <a:pt x="25" y="0"/>
                    <a:pt x="25" y="0"/>
                    <a:pt x="25"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2" name="Freeform 177"/>
            <p:cNvSpPr>
              <a:spLocks/>
            </p:cNvSpPr>
            <p:nvPr/>
          </p:nvSpPr>
          <p:spPr bwMode="auto">
            <a:xfrm>
              <a:off x="9868196" y="4410424"/>
              <a:ext cx="71678" cy="84143"/>
            </a:xfrm>
            <a:custGeom>
              <a:avLst/>
              <a:gdLst>
                <a:gd name="T0" fmla="*/ 22 w 22"/>
                <a:gd name="T1" fmla="*/ 5 h 26"/>
                <a:gd name="T2" fmla="*/ 20 w 22"/>
                <a:gd name="T3" fmla="*/ 4 h 26"/>
                <a:gd name="T4" fmla="*/ 19 w 22"/>
                <a:gd name="T5" fmla="*/ 3 h 26"/>
                <a:gd name="T6" fmla="*/ 17 w 22"/>
                <a:gd name="T7" fmla="*/ 3 h 26"/>
                <a:gd name="T8" fmla="*/ 14 w 22"/>
                <a:gd name="T9" fmla="*/ 3 h 26"/>
                <a:gd name="T10" fmla="*/ 10 w 22"/>
                <a:gd name="T11" fmla="*/ 4 h 26"/>
                <a:gd name="T12" fmla="*/ 6 w 22"/>
                <a:gd name="T13" fmla="*/ 6 h 26"/>
                <a:gd name="T14" fmla="*/ 4 w 22"/>
                <a:gd name="T15" fmla="*/ 10 h 26"/>
                <a:gd name="T16" fmla="*/ 3 w 22"/>
                <a:gd name="T17" fmla="*/ 15 h 26"/>
                <a:gd name="T18" fmla="*/ 4 w 22"/>
                <a:gd name="T19" fmla="*/ 18 h 26"/>
                <a:gd name="T20" fmla="*/ 6 w 22"/>
                <a:gd name="T21" fmla="*/ 21 h 26"/>
                <a:gd name="T22" fmla="*/ 8 w 22"/>
                <a:gd name="T23" fmla="*/ 23 h 26"/>
                <a:gd name="T24" fmla="*/ 12 w 22"/>
                <a:gd name="T25" fmla="*/ 24 h 26"/>
                <a:gd name="T26" fmla="*/ 14 w 22"/>
                <a:gd name="T27" fmla="*/ 23 h 26"/>
                <a:gd name="T28" fmla="*/ 16 w 22"/>
                <a:gd name="T29" fmla="*/ 23 h 26"/>
                <a:gd name="T30" fmla="*/ 18 w 22"/>
                <a:gd name="T31" fmla="*/ 15 h 26"/>
                <a:gd name="T32" fmla="*/ 12 w 22"/>
                <a:gd name="T33" fmla="*/ 15 h 26"/>
                <a:gd name="T34" fmla="*/ 12 w 22"/>
                <a:gd name="T35" fmla="*/ 13 h 26"/>
                <a:gd name="T36" fmla="*/ 21 w 22"/>
                <a:gd name="T37" fmla="*/ 13 h 26"/>
                <a:gd name="T38" fmla="*/ 19 w 22"/>
                <a:gd name="T39" fmla="*/ 24 h 26"/>
                <a:gd name="T40" fmla="*/ 15 w 22"/>
                <a:gd name="T41" fmla="*/ 26 h 26"/>
                <a:gd name="T42" fmla="*/ 11 w 22"/>
                <a:gd name="T43" fmla="*/ 26 h 26"/>
                <a:gd name="T44" fmla="*/ 7 w 22"/>
                <a:gd name="T45" fmla="*/ 25 h 26"/>
                <a:gd name="T46" fmla="*/ 3 w 22"/>
                <a:gd name="T47" fmla="*/ 23 h 26"/>
                <a:gd name="T48" fmla="*/ 1 w 22"/>
                <a:gd name="T49" fmla="*/ 20 h 26"/>
                <a:gd name="T50" fmla="*/ 0 w 22"/>
                <a:gd name="T51" fmla="*/ 15 h 26"/>
                <a:gd name="T52" fmla="*/ 1 w 22"/>
                <a:gd name="T53" fmla="*/ 11 h 26"/>
                <a:gd name="T54" fmla="*/ 2 w 22"/>
                <a:gd name="T55" fmla="*/ 8 h 26"/>
                <a:gd name="T56" fmla="*/ 4 w 22"/>
                <a:gd name="T57" fmla="*/ 5 h 26"/>
                <a:gd name="T58" fmla="*/ 7 w 22"/>
                <a:gd name="T59" fmla="*/ 2 h 26"/>
                <a:gd name="T60" fmla="*/ 10 w 22"/>
                <a:gd name="T61" fmla="*/ 1 h 26"/>
                <a:gd name="T62" fmla="*/ 15 w 22"/>
                <a:gd name="T63" fmla="*/ 0 h 26"/>
                <a:gd name="T64" fmla="*/ 17 w 22"/>
                <a:gd name="T65" fmla="*/ 0 h 26"/>
                <a:gd name="T66" fmla="*/ 19 w 22"/>
                <a:gd name="T67" fmla="*/ 1 h 26"/>
                <a:gd name="T68" fmla="*/ 21 w 22"/>
                <a:gd name="T69" fmla="*/ 1 h 26"/>
                <a:gd name="T70" fmla="*/ 22 w 22"/>
                <a:gd name="T71" fmla="*/ 2 h 26"/>
                <a:gd name="T72" fmla="*/ 22 w 2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2" y="5"/>
                  </a:moveTo>
                  <a:cubicBezTo>
                    <a:pt x="21" y="5"/>
                    <a:pt x="21" y="4"/>
                    <a:pt x="20" y="4"/>
                  </a:cubicBezTo>
                  <a:cubicBezTo>
                    <a:pt x="20" y="4"/>
                    <a:pt x="19" y="4"/>
                    <a:pt x="19" y="3"/>
                  </a:cubicBezTo>
                  <a:cubicBezTo>
                    <a:pt x="18" y="3"/>
                    <a:pt x="17" y="3"/>
                    <a:pt x="17" y="3"/>
                  </a:cubicBezTo>
                  <a:cubicBezTo>
                    <a:pt x="16" y="3"/>
                    <a:pt x="15" y="3"/>
                    <a:pt x="14" y="3"/>
                  </a:cubicBezTo>
                  <a:cubicBezTo>
                    <a:pt x="13" y="3"/>
                    <a:pt x="11" y="3"/>
                    <a:pt x="10" y="4"/>
                  </a:cubicBezTo>
                  <a:cubicBezTo>
                    <a:pt x="8" y="4"/>
                    <a:pt x="7" y="5"/>
                    <a:pt x="6" y="6"/>
                  </a:cubicBezTo>
                  <a:cubicBezTo>
                    <a:pt x="5" y="7"/>
                    <a:pt x="5" y="9"/>
                    <a:pt x="4" y="10"/>
                  </a:cubicBezTo>
                  <a:cubicBezTo>
                    <a:pt x="4" y="12"/>
                    <a:pt x="3" y="13"/>
                    <a:pt x="3" y="15"/>
                  </a:cubicBezTo>
                  <a:cubicBezTo>
                    <a:pt x="3" y="16"/>
                    <a:pt x="4" y="17"/>
                    <a:pt x="4" y="18"/>
                  </a:cubicBezTo>
                  <a:cubicBezTo>
                    <a:pt x="4" y="20"/>
                    <a:pt x="5" y="20"/>
                    <a:pt x="6" y="21"/>
                  </a:cubicBezTo>
                  <a:cubicBezTo>
                    <a:pt x="6" y="22"/>
                    <a:pt x="7" y="23"/>
                    <a:pt x="8" y="23"/>
                  </a:cubicBezTo>
                  <a:cubicBezTo>
                    <a:pt x="9" y="23"/>
                    <a:pt x="10" y="24"/>
                    <a:pt x="12" y="24"/>
                  </a:cubicBezTo>
                  <a:cubicBezTo>
                    <a:pt x="13" y="24"/>
                    <a:pt x="13" y="24"/>
                    <a:pt x="14" y="23"/>
                  </a:cubicBezTo>
                  <a:cubicBezTo>
                    <a:pt x="15" y="23"/>
                    <a:pt x="15" y="23"/>
                    <a:pt x="16" y="23"/>
                  </a:cubicBezTo>
                  <a:cubicBezTo>
                    <a:pt x="18" y="15"/>
                    <a:pt x="18" y="15"/>
                    <a:pt x="18" y="15"/>
                  </a:cubicBezTo>
                  <a:cubicBezTo>
                    <a:pt x="12" y="15"/>
                    <a:pt x="12" y="15"/>
                    <a:pt x="12" y="15"/>
                  </a:cubicBezTo>
                  <a:cubicBezTo>
                    <a:pt x="12" y="13"/>
                    <a:pt x="12" y="13"/>
                    <a:pt x="12" y="13"/>
                  </a:cubicBezTo>
                  <a:cubicBezTo>
                    <a:pt x="21" y="13"/>
                    <a:pt x="21" y="13"/>
                    <a:pt x="21" y="13"/>
                  </a:cubicBezTo>
                  <a:cubicBezTo>
                    <a:pt x="19" y="24"/>
                    <a:pt x="19" y="24"/>
                    <a:pt x="19" y="24"/>
                  </a:cubicBezTo>
                  <a:cubicBezTo>
                    <a:pt x="18" y="25"/>
                    <a:pt x="17" y="25"/>
                    <a:pt x="15" y="26"/>
                  </a:cubicBezTo>
                  <a:cubicBezTo>
                    <a:pt x="14" y="26"/>
                    <a:pt x="13" y="26"/>
                    <a:pt x="11" y="26"/>
                  </a:cubicBezTo>
                  <a:cubicBezTo>
                    <a:pt x="10" y="26"/>
                    <a:pt x="8" y="26"/>
                    <a:pt x="7" y="25"/>
                  </a:cubicBezTo>
                  <a:cubicBezTo>
                    <a:pt x="5" y="25"/>
                    <a:pt x="4" y="24"/>
                    <a:pt x="3" y="23"/>
                  </a:cubicBezTo>
                  <a:cubicBezTo>
                    <a:pt x="2" y="22"/>
                    <a:pt x="2" y="21"/>
                    <a:pt x="1" y="20"/>
                  </a:cubicBezTo>
                  <a:cubicBezTo>
                    <a:pt x="1" y="18"/>
                    <a:pt x="0" y="17"/>
                    <a:pt x="0" y="15"/>
                  </a:cubicBezTo>
                  <a:cubicBezTo>
                    <a:pt x="0" y="14"/>
                    <a:pt x="0" y="12"/>
                    <a:pt x="1" y="11"/>
                  </a:cubicBezTo>
                  <a:cubicBezTo>
                    <a:pt x="1" y="10"/>
                    <a:pt x="1" y="9"/>
                    <a:pt x="2" y="8"/>
                  </a:cubicBezTo>
                  <a:cubicBezTo>
                    <a:pt x="3" y="6"/>
                    <a:pt x="3" y="5"/>
                    <a:pt x="4" y="5"/>
                  </a:cubicBezTo>
                  <a:cubicBezTo>
                    <a:pt x="5" y="4"/>
                    <a:pt x="6" y="3"/>
                    <a:pt x="7" y="2"/>
                  </a:cubicBezTo>
                  <a:cubicBezTo>
                    <a:pt x="8" y="2"/>
                    <a:pt x="9" y="1"/>
                    <a:pt x="10" y="1"/>
                  </a:cubicBezTo>
                  <a:cubicBezTo>
                    <a:pt x="12" y="0"/>
                    <a:pt x="13" y="0"/>
                    <a:pt x="15" y="0"/>
                  </a:cubicBezTo>
                  <a:cubicBezTo>
                    <a:pt x="16" y="0"/>
                    <a:pt x="17" y="0"/>
                    <a:pt x="17" y="0"/>
                  </a:cubicBezTo>
                  <a:cubicBezTo>
                    <a:pt x="18" y="0"/>
                    <a:pt x="19" y="1"/>
                    <a:pt x="19" y="1"/>
                  </a:cubicBezTo>
                  <a:cubicBezTo>
                    <a:pt x="20" y="1"/>
                    <a:pt x="20" y="1"/>
                    <a:pt x="21" y="1"/>
                  </a:cubicBezTo>
                  <a:cubicBezTo>
                    <a:pt x="21" y="1"/>
                    <a:pt x="22" y="2"/>
                    <a:pt x="22" y="2"/>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614" name="Japan East"/>
          <p:cNvGrpSpPr/>
          <p:nvPr/>
        </p:nvGrpSpPr>
        <p:grpSpPr>
          <a:xfrm>
            <a:off x="9587353" y="2502840"/>
            <a:ext cx="812305" cy="380407"/>
            <a:chOff x="9766912" y="2389437"/>
            <a:chExt cx="885069" cy="414482"/>
          </a:xfrm>
        </p:grpSpPr>
        <p:sp>
          <p:nvSpPr>
            <p:cNvPr id="615" name="Rectangle 34"/>
            <p:cNvSpPr>
              <a:spLocks noChangeArrowheads="1"/>
            </p:cNvSpPr>
            <p:nvPr/>
          </p:nvSpPr>
          <p:spPr bwMode="auto">
            <a:xfrm>
              <a:off x="9766912" y="2389437"/>
              <a:ext cx="885069"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6" name="Freeform 234"/>
            <p:cNvSpPr>
              <a:spLocks/>
            </p:cNvSpPr>
            <p:nvPr/>
          </p:nvSpPr>
          <p:spPr bwMode="auto">
            <a:xfrm>
              <a:off x="9861963" y="2484487"/>
              <a:ext cx="38956" cy="84143"/>
            </a:xfrm>
            <a:custGeom>
              <a:avLst/>
              <a:gdLst>
                <a:gd name="T0" fmla="*/ 12 w 12"/>
                <a:gd name="T1" fmla="*/ 15 h 26"/>
                <a:gd name="T2" fmla="*/ 10 w 12"/>
                <a:gd name="T3" fmla="*/ 23 h 26"/>
                <a:gd name="T4" fmla="*/ 3 w 12"/>
                <a:gd name="T5" fmla="*/ 26 h 26"/>
                <a:gd name="T6" fmla="*/ 0 w 12"/>
                <a:gd name="T7" fmla="*/ 25 h 26"/>
                <a:gd name="T8" fmla="*/ 0 w 12"/>
                <a:gd name="T9" fmla="*/ 20 h 26"/>
                <a:gd name="T10" fmla="*/ 3 w 12"/>
                <a:gd name="T11" fmla="*/ 21 h 26"/>
                <a:gd name="T12" fmla="*/ 7 w 12"/>
                <a:gd name="T13" fmla="*/ 15 h 26"/>
                <a:gd name="T14" fmla="*/ 7 w 12"/>
                <a:gd name="T15" fmla="*/ 0 h 26"/>
                <a:gd name="T16" fmla="*/ 12 w 12"/>
                <a:gd name="T17" fmla="*/ 0 h 26"/>
                <a:gd name="T18" fmla="*/ 12 w 12"/>
                <a:gd name="T19"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6">
                  <a:moveTo>
                    <a:pt x="12" y="15"/>
                  </a:moveTo>
                  <a:cubicBezTo>
                    <a:pt x="12" y="19"/>
                    <a:pt x="12" y="21"/>
                    <a:pt x="10" y="23"/>
                  </a:cubicBezTo>
                  <a:cubicBezTo>
                    <a:pt x="9" y="25"/>
                    <a:pt x="6" y="26"/>
                    <a:pt x="3" y="26"/>
                  </a:cubicBezTo>
                  <a:cubicBezTo>
                    <a:pt x="2" y="26"/>
                    <a:pt x="1" y="25"/>
                    <a:pt x="0" y="25"/>
                  </a:cubicBezTo>
                  <a:cubicBezTo>
                    <a:pt x="0" y="20"/>
                    <a:pt x="0" y="20"/>
                    <a:pt x="0" y="20"/>
                  </a:cubicBezTo>
                  <a:cubicBezTo>
                    <a:pt x="1" y="20"/>
                    <a:pt x="2" y="21"/>
                    <a:pt x="3" y="21"/>
                  </a:cubicBezTo>
                  <a:cubicBezTo>
                    <a:pt x="5" y="21"/>
                    <a:pt x="7" y="19"/>
                    <a:pt x="7" y="15"/>
                  </a:cubicBezTo>
                  <a:cubicBezTo>
                    <a:pt x="7" y="0"/>
                    <a:pt x="7" y="0"/>
                    <a:pt x="7" y="0"/>
                  </a:cubicBezTo>
                  <a:cubicBezTo>
                    <a:pt x="12" y="0"/>
                    <a:pt x="12" y="0"/>
                    <a:pt x="12" y="0"/>
                  </a:cubicBezTo>
                  <a:lnTo>
                    <a:pt x="1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7" name="Freeform 235"/>
            <p:cNvSpPr>
              <a:spLocks noEditPoints="1"/>
            </p:cNvSpPr>
            <p:nvPr/>
          </p:nvSpPr>
          <p:spPr bwMode="auto">
            <a:xfrm>
              <a:off x="9910268" y="2484487"/>
              <a:ext cx="82586" cy="81026"/>
            </a:xfrm>
            <a:custGeom>
              <a:avLst/>
              <a:gdLst>
                <a:gd name="T0" fmla="*/ 25 w 25"/>
                <a:gd name="T1" fmla="*/ 25 h 25"/>
                <a:gd name="T2" fmla="*/ 18 w 25"/>
                <a:gd name="T3" fmla="*/ 25 h 25"/>
                <a:gd name="T4" fmla="*/ 17 w 25"/>
                <a:gd name="T5" fmla="*/ 20 h 25"/>
                <a:gd name="T6" fmla="*/ 8 w 25"/>
                <a:gd name="T7" fmla="*/ 20 h 25"/>
                <a:gd name="T8" fmla="*/ 6 w 25"/>
                <a:gd name="T9" fmla="*/ 25 h 25"/>
                <a:gd name="T10" fmla="*/ 0 w 25"/>
                <a:gd name="T11" fmla="*/ 25 h 25"/>
                <a:gd name="T12" fmla="*/ 9 w 25"/>
                <a:gd name="T13" fmla="*/ 0 h 25"/>
                <a:gd name="T14" fmla="*/ 16 w 25"/>
                <a:gd name="T15" fmla="*/ 0 h 25"/>
                <a:gd name="T16" fmla="*/ 25 w 25"/>
                <a:gd name="T17" fmla="*/ 25 h 25"/>
                <a:gd name="T18" fmla="*/ 15 w 25"/>
                <a:gd name="T19" fmla="*/ 15 h 25"/>
                <a:gd name="T20" fmla="*/ 13 w 25"/>
                <a:gd name="T21" fmla="*/ 7 h 25"/>
                <a:gd name="T22" fmla="*/ 12 w 25"/>
                <a:gd name="T23" fmla="*/ 5 h 25"/>
                <a:gd name="T24" fmla="*/ 12 w 25"/>
                <a:gd name="T25" fmla="*/ 5 h 25"/>
                <a:gd name="T26" fmla="*/ 12 w 25"/>
                <a:gd name="T27" fmla="*/ 7 h 25"/>
                <a:gd name="T28" fmla="*/ 9 w 25"/>
                <a:gd name="T29" fmla="*/ 15 h 25"/>
                <a:gd name="T30" fmla="*/ 15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8" y="25"/>
                    <a:pt x="18" y="25"/>
                    <a:pt x="18" y="25"/>
                  </a:cubicBezTo>
                  <a:cubicBezTo>
                    <a:pt x="17" y="20"/>
                    <a:pt x="17" y="20"/>
                    <a:pt x="17"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5" y="15"/>
                  </a:moveTo>
                  <a:cubicBezTo>
                    <a:pt x="13" y="7"/>
                    <a:pt x="13" y="7"/>
                    <a:pt x="13" y="7"/>
                  </a:cubicBezTo>
                  <a:cubicBezTo>
                    <a:pt x="12" y="6"/>
                    <a:pt x="12" y="5"/>
                    <a:pt x="12" y="5"/>
                  </a:cubicBezTo>
                  <a:cubicBezTo>
                    <a:pt x="12" y="5"/>
                    <a:pt x="12" y="5"/>
                    <a:pt x="12" y="5"/>
                  </a:cubicBezTo>
                  <a:cubicBezTo>
                    <a:pt x="12" y="5"/>
                    <a:pt x="12" y="6"/>
                    <a:pt x="12"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8" name="Freeform 236"/>
            <p:cNvSpPr>
              <a:spLocks noEditPoints="1"/>
            </p:cNvSpPr>
            <p:nvPr/>
          </p:nvSpPr>
          <p:spPr bwMode="auto">
            <a:xfrm>
              <a:off x="10002203" y="2484487"/>
              <a:ext cx="62329" cy="81026"/>
            </a:xfrm>
            <a:custGeom>
              <a:avLst/>
              <a:gdLst>
                <a:gd name="T0" fmla="*/ 6 w 19"/>
                <a:gd name="T1" fmla="*/ 17 h 25"/>
                <a:gd name="T2" fmla="*/ 6 w 19"/>
                <a:gd name="T3" fmla="*/ 25 h 25"/>
                <a:gd name="T4" fmla="*/ 0 w 19"/>
                <a:gd name="T5" fmla="*/ 25 h 25"/>
                <a:gd name="T6" fmla="*/ 0 w 19"/>
                <a:gd name="T7" fmla="*/ 0 h 25"/>
                <a:gd name="T8" fmla="*/ 9 w 19"/>
                <a:gd name="T9" fmla="*/ 0 h 25"/>
                <a:gd name="T10" fmla="*/ 19 w 19"/>
                <a:gd name="T11" fmla="*/ 8 h 25"/>
                <a:gd name="T12" fmla="*/ 16 w 19"/>
                <a:gd name="T13" fmla="*/ 14 h 25"/>
                <a:gd name="T14" fmla="*/ 9 w 19"/>
                <a:gd name="T15" fmla="*/ 17 h 25"/>
                <a:gd name="T16" fmla="*/ 6 w 19"/>
                <a:gd name="T17" fmla="*/ 17 h 25"/>
                <a:gd name="T18" fmla="*/ 6 w 19"/>
                <a:gd name="T19" fmla="*/ 4 h 25"/>
                <a:gd name="T20" fmla="*/ 6 w 19"/>
                <a:gd name="T21" fmla="*/ 12 h 25"/>
                <a:gd name="T22" fmla="*/ 8 w 19"/>
                <a:gd name="T23" fmla="*/ 12 h 25"/>
                <a:gd name="T24" fmla="*/ 13 w 19"/>
                <a:gd name="T25" fmla="*/ 8 h 25"/>
                <a:gd name="T26" fmla="*/ 8 w 19"/>
                <a:gd name="T27" fmla="*/ 4 h 25"/>
                <a:gd name="T28" fmla="*/ 6 w 19"/>
                <a:gd name="T2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5">
                  <a:moveTo>
                    <a:pt x="6" y="17"/>
                  </a:moveTo>
                  <a:cubicBezTo>
                    <a:pt x="6" y="25"/>
                    <a:pt x="6" y="25"/>
                    <a:pt x="6" y="25"/>
                  </a:cubicBezTo>
                  <a:cubicBezTo>
                    <a:pt x="0" y="25"/>
                    <a:pt x="0" y="25"/>
                    <a:pt x="0" y="25"/>
                  </a:cubicBezTo>
                  <a:cubicBezTo>
                    <a:pt x="0" y="0"/>
                    <a:pt x="0" y="0"/>
                    <a:pt x="0" y="0"/>
                  </a:cubicBezTo>
                  <a:cubicBezTo>
                    <a:pt x="9" y="0"/>
                    <a:pt x="9" y="0"/>
                    <a:pt x="9" y="0"/>
                  </a:cubicBezTo>
                  <a:cubicBezTo>
                    <a:pt x="16" y="0"/>
                    <a:pt x="19" y="3"/>
                    <a:pt x="19" y="8"/>
                  </a:cubicBezTo>
                  <a:cubicBezTo>
                    <a:pt x="19" y="11"/>
                    <a:pt x="18" y="13"/>
                    <a:pt x="16" y="14"/>
                  </a:cubicBezTo>
                  <a:cubicBezTo>
                    <a:pt x="14" y="16"/>
                    <a:pt x="12" y="17"/>
                    <a:pt x="9" y="17"/>
                  </a:cubicBezTo>
                  <a:lnTo>
                    <a:pt x="6" y="17"/>
                  </a:lnTo>
                  <a:close/>
                  <a:moveTo>
                    <a:pt x="6" y="4"/>
                  </a:moveTo>
                  <a:cubicBezTo>
                    <a:pt x="6" y="12"/>
                    <a:pt x="6" y="12"/>
                    <a:pt x="6" y="12"/>
                  </a:cubicBezTo>
                  <a:cubicBezTo>
                    <a:pt x="8" y="12"/>
                    <a:pt x="8" y="12"/>
                    <a:pt x="8" y="12"/>
                  </a:cubicBezTo>
                  <a:cubicBezTo>
                    <a:pt x="11" y="12"/>
                    <a:pt x="13" y="11"/>
                    <a:pt x="13" y="8"/>
                  </a:cubicBezTo>
                  <a:cubicBezTo>
                    <a:pt x="13" y="6"/>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9" name="Freeform 237"/>
            <p:cNvSpPr>
              <a:spLocks noEditPoints="1"/>
            </p:cNvSpPr>
            <p:nvPr/>
          </p:nvSpPr>
          <p:spPr bwMode="auto">
            <a:xfrm>
              <a:off x="10061416" y="2484487"/>
              <a:ext cx="81027" cy="81026"/>
            </a:xfrm>
            <a:custGeom>
              <a:avLst/>
              <a:gdLst>
                <a:gd name="T0" fmla="*/ 25 w 25"/>
                <a:gd name="T1" fmla="*/ 25 h 25"/>
                <a:gd name="T2" fmla="*/ 19 w 25"/>
                <a:gd name="T3" fmla="*/ 25 h 25"/>
                <a:gd name="T4" fmla="*/ 17 w 25"/>
                <a:gd name="T5" fmla="*/ 20 h 25"/>
                <a:gd name="T6" fmla="*/ 8 w 25"/>
                <a:gd name="T7" fmla="*/ 20 h 25"/>
                <a:gd name="T8" fmla="*/ 6 w 25"/>
                <a:gd name="T9" fmla="*/ 25 h 25"/>
                <a:gd name="T10" fmla="*/ 0 w 25"/>
                <a:gd name="T11" fmla="*/ 25 h 25"/>
                <a:gd name="T12" fmla="*/ 9 w 25"/>
                <a:gd name="T13" fmla="*/ 0 h 25"/>
                <a:gd name="T14" fmla="*/ 16 w 25"/>
                <a:gd name="T15" fmla="*/ 0 h 25"/>
                <a:gd name="T16" fmla="*/ 25 w 25"/>
                <a:gd name="T17" fmla="*/ 25 h 25"/>
                <a:gd name="T18" fmla="*/ 16 w 25"/>
                <a:gd name="T19" fmla="*/ 15 h 25"/>
                <a:gd name="T20" fmla="*/ 13 w 25"/>
                <a:gd name="T21" fmla="*/ 7 h 25"/>
                <a:gd name="T22" fmla="*/ 13 w 25"/>
                <a:gd name="T23" fmla="*/ 5 h 25"/>
                <a:gd name="T24" fmla="*/ 12 w 25"/>
                <a:gd name="T25" fmla="*/ 5 h 25"/>
                <a:gd name="T26" fmla="*/ 12 w 25"/>
                <a:gd name="T27" fmla="*/ 7 h 25"/>
                <a:gd name="T28" fmla="*/ 9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20"/>
                    <a:pt x="17" y="20"/>
                    <a:pt x="17"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6" y="15"/>
                  </a:moveTo>
                  <a:cubicBezTo>
                    <a:pt x="13" y="7"/>
                    <a:pt x="13" y="7"/>
                    <a:pt x="13" y="7"/>
                  </a:cubicBezTo>
                  <a:cubicBezTo>
                    <a:pt x="13" y="6"/>
                    <a:pt x="13" y="5"/>
                    <a:pt x="13" y="5"/>
                  </a:cubicBezTo>
                  <a:cubicBezTo>
                    <a:pt x="12" y="5"/>
                    <a:pt x="12" y="5"/>
                    <a:pt x="12" y="5"/>
                  </a:cubicBezTo>
                  <a:cubicBezTo>
                    <a:pt x="12" y="5"/>
                    <a:pt x="12" y="6"/>
                    <a:pt x="12" y="7"/>
                  </a:cubicBezTo>
                  <a:cubicBezTo>
                    <a:pt x="9" y="15"/>
                    <a:pt x="9" y="15"/>
                    <a:pt x="9"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0" name="Freeform 238"/>
            <p:cNvSpPr>
              <a:spLocks/>
            </p:cNvSpPr>
            <p:nvPr/>
          </p:nvSpPr>
          <p:spPr bwMode="auto">
            <a:xfrm>
              <a:off x="10156467" y="2484487"/>
              <a:ext cx="71678" cy="81026"/>
            </a:xfrm>
            <a:custGeom>
              <a:avLst/>
              <a:gdLst>
                <a:gd name="T0" fmla="*/ 22 w 22"/>
                <a:gd name="T1" fmla="*/ 25 h 25"/>
                <a:gd name="T2" fmla="*/ 17 w 22"/>
                <a:gd name="T3" fmla="*/ 25 h 25"/>
                <a:gd name="T4" fmla="*/ 6 w 22"/>
                <a:gd name="T5" fmla="*/ 9 h 25"/>
                <a:gd name="T6" fmla="*/ 5 w 22"/>
                <a:gd name="T7" fmla="*/ 7 h 25"/>
                <a:gd name="T8" fmla="*/ 5 w 22"/>
                <a:gd name="T9" fmla="*/ 7 h 25"/>
                <a:gd name="T10" fmla="*/ 5 w 22"/>
                <a:gd name="T11" fmla="*/ 11 h 25"/>
                <a:gd name="T12" fmla="*/ 5 w 22"/>
                <a:gd name="T13" fmla="*/ 25 h 25"/>
                <a:gd name="T14" fmla="*/ 0 w 22"/>
                <a:gd name="T15" fmla="*/ 25 h 25"/>
                <a:gd name="T16" fmla="*/ 0 w 22"/>
                <a:gd name="T17" fmla="*/ 0 h 25"/>
                <a:gd name="T18" fmla="*/ 6 w 22"/>
                <a:gd name="T19" fmla="*/ 0 h 25"/>
                <a:gd name="T20" fmla="*/ 16 w 22"/>
                <a:gd name="T21" fmla="*/ 15 h 25"/>
                <a:gd name="T22" fmla="*/ 17 w 22"/>
                <a:gd name="T23" fmla="*/ 17 h 25"/>
                <a:gd name="T24" fmla="*/ 17 w 22"/>
                <a:gd name="T25" fmla="*/ 17 h 25"/>
                <a:gd name="T26" fmla="*/ 17 w 22"/>
                <a:gd name="T27" fmla="*/ 14 h 25"/>
                <a:gd name="T28" fmla="*/ 17 w 22"/>
                <a:gd name="T29" fmla="*/ 0 h 25"/>
                <a:gd name="T30" fmla="*/ 22 w 22"/>
                <a:gd name="T31" fmla="*/ 0 h 25"/>
                <a:gd name="T32" fmla="*/ 22 w 2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5">
                  <a:moveTo>
                    <a:pt x="22" y="25"/>
                  </a:moveTo>
                  <a:cubicBezTo>
                    <a:pt x="17" y="25"/>
                    <a:pt x="17" y="25"/>
                    <a:pt x="17" y="25"/>
                  </a:cubicBezTo>
                  <a:cubicBezTo>
                    <a:pt x="6" y="9"/>
                    <a:pt x="6" y="9"/>
                    <a:pt x="6" y="9"/>
                  </a:cubicBezTo>
                  <a:cubicBezTo>
                    <a:pt x="6" y="9"/>
                    <a:pt x="5" y="8"/>
                    <a:pt x="5" y="7"/>
                  </a:cubicBezTo>
                  <a:cubicBezTo>
                    <a:pt x="5" y="7"/>
                    <a:pt x="5" y="7"/>
                    <a:pt x="5" y="7"/>
                  </a:cubicBezTo>
                  <a:cubicBezTo>
                    <a:pt x="5" y="8"/>
                    <a:pt x="5" y="10"/>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7"/>
                    <a:pt x="17" y="17"/>
                  </a:cubicBezTo>
                  <a:cubicBezTo>
                    <a:pt x="17" y="17"/>
                    <a:pt x="17" y="17"/>
                    <a:pt x="17" y="17"/>
                  </a:cubicBezTo>
                  <a:cubicBezTo>
                    <a:pt x="17" y="17"/>
                    <a:pt x="17" y="16"/>
                    <a:pt x="17" y="14"/>
                  </a:cubicBezTo>
                  <a:cubicBezTo>
                    <a:pt x="17" y="0"/>
                    <a:pt x="17" y="0"/>
                    <a:pt x="17" y="0"/>
                  </a:cubicBezTo>
                  <a:cubicBezTo>
                    <a:pt x="22" y="0"/>
                    <a:pt x="22" y="0"/>
                    <a:pt x="22" y="0"/>
                  </a:cubicBezTo>
                  <a:lnTo>
                    <a:pt x="2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1" name="Freeform 239"/>
            <p:cNvSpPr>
              <a:spLocks/>
            </p:cNvSpPr>
            <p:nvPr/>
          </p:nvSpPr>
          <p:spPr bwMode="auto">
            <a:xfrm>
              <a:off x="10282683" y="2484487"/>
              <a:ext cx="49863" cy="81026"/>
            </a:xfrm>
            <a:custGeom>
              <a:avLst/>
              <a:gdLst>
                <a:gd name="T0" fmla="*/ 32 w 32"/>
                <a:gd name="T1" fmla="*/ 52 h 52"/>
                <a:gd name="T2" fmla="*/ 0 w 32"/>
                <a:gd name="T3" fmla="*/ 52 h 52"/>
                <a:gd name="T4" fmla="*/ 0 w 32"/>
                <a:gd name="T5" fmla="*/ 0 h 52"/>
                <a:gd name="T6" fmla="*/ 32 w 32"/>
                <a:gd name="T7" fmla="*/ 0 h 52"/>
                <a:gd name="T8" fmla="*/ 32 w 32"/>
                <a:gd name="T9" fmla="*/ 10 h 52"/>
                <a:gd name="T10" fmla="*/ 13 w 32"/>
                <a:gd name="T11" fmla="*/ 10 h 52"/>
                <a:gd name="T12" fmla="*/ 13 w 32"/>
                <a:gd name="T13" fmla="*/ 21 h 52"/>
                <a:gd name="T14" fmla="*/ 30 w 32"/>
                <a:gd name="T15" fmla="*/ 21 h 52"/>
                <a:gd name="T16" fmla="*/ 30 w 32"/>
                <a:gd name="T17" fmla="*/ 31 h 52"/>
                <a:gd name="T18" fmla="*/ 13 w 32"/>
                <a:gd name="T19" fmla="*/ 31 h 52"/>
                <a:gd name="T20" fmla="*/ 13 w 32"/>
                <a:gd name="T21" fmla="*/ 44 h 52"/>
                <a:gd name="T22" fmla="*/ 32 w 32"/>
                <a:gd name="T23" fmla="*/ 44 h 52"/>
                <a:gd name="T24" fmla="*/ 32 w 3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32" y="52"/>
                  </a:moveTo>
                  <a:lnTo>
                    <a:pt x="0" y="52"/>
                  </a:lnTo>
                  <a:lnTo>
                    <a:pt x="0" y="0"/>
                  </a:lnTo>
                  <a:lnTo>
                    <a:pt x="32" y="0"/>
                  </a:lnTo>
                  <a:lnTo>
                    <a:pt x="32" y="10"/>
                  </a:lnTo>
                  <a:lnTo>
                    <a:pt x="13" y="10"/>
                  </a:lnTo>
                  <a:lnTo>
                    <a:pt x="13" y="21"/>
                  </a:lnTo>
                  <a:lnTo>
                    <a:pt x="30" y="21"/>
                  </a:lnTo>
                  <a:lnTo>
                    <a:pt x="30" y="31"/>
                  </a:lnTo>
                  <a:lnTo>
                    <a:pt x="13" y="31"/>
                  </a:lnTo>
                  <a:lnTo>
                    <a:pt x="13" y="44"/>
                  </a:lnTo>
                  <a:lnTo>
                    <a:pt x="32" y="44"/>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2" name="Freeform 240"/>
            <p:cNvSpPr>
              <a:spLocks noEditPoints="1"/>
            </p:cNvSpPr>
            <p:nvPr/>
          </p:nvSpPr>
          <p:spPr bwMode="auto">
            <a:xfrm>
              <a:off x="10341895" y="2484487"/>
              <a:ext cx="77911" cy="81026"/>
            </a:xfrm>
            <a:custGeom>
              <a:avLst/>
              <a:gdLst>
                <a:gd name="T0" fmla="*/ 24 w 24"/>
                <a:gd name="T1" fmla="*/ 25 h 25"/>
                <a:gd name="T2" fmla="*/ 18 w 24"/>
                <a:gd name="T3" fmla="*/ 25 h 25"/>
                <a:gd name="T4" fmla="*/ 16 w 24"/>
                <a:gd name="T5" fmla="*/ 20 h 25"/>
                <a:gd name="T6" fmla="*/ 8 w 24"/>
                <a:gd name="T7" fmla="*/ 20 h 25"/>
                <a:gd name="T8" fmla="*/ 6 w 24"/>
                <a:gd name="T9" fmla="*/ 25 h 25"/>
                <a:gd name="T10" fmla="*/ 0 w 24"/>
                <a:gd name="T11" fmla="*/ 25 h 25"/>
                <a:gd name="T12" fmla="*/ 9 w 24"/>
                <a:gd name="T13" fmla="*/ 0 h 25"/>
                <a:gd name="T14" fmla="*/ 16 w 24"/>
                <a:gd name="T15" fmla="*/ 0 h 25"/>
                <a:gd name="T16" fmla="*/ 24 w 24"/>
                <a:gd name="T17" fmla="*/ 25 h 25"/>
                <a:gd name="T18" fmla="*/ 15 w 24"/>
                <a:gd name="T19" fmla="*/ 15 h 25"/>
                <a:gd name="T20" fmla="*/ 12 w 24"/>
                <a:gd name="T21" fmla="*/ 7 h 25"/>
                <a:gd name="T22" fmla="*/ 12 w 24"/>
                <a:gd name="T23" fmla="*/ 5 h 25"/>
                <a:gd name="T24" fmla="*/ 12 w 24"/>
                <a:gd name="T25" fmla="*/ 5 h 25"/>
                <a:gd name="T26" fmla="*/ 11 w 24"/>
                <a:gd name="T27" fmla="*/ 7 h 25"/>
                <a:gd name="T28" fmla="*/ 9 w 24"/>
                <a:gd name="T29" fmla="*/ 15 h 25"/>
                <a:gd name="T30" fmla="*/ 15 w 24"/>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5">
                  <a:moveTo>
                    <a:pt x="24" y="25"/>
                  </a:moveTo>
                  <a:cubicBezTo>
                    <a:pt x="18" y="25"/>
                    <a:pt x="18" y="25"/>
                    <a:pt x="18" y="25"/>
                  </a:cubicBezTo>
                  <a:cubicBezTo>
                    <a:pt x="16" y="20"/>
                    <a:pt x="16" y="20"/>
                    <a:pt x="16"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4" y="25"/>
                  </a:lnTo>
                  <a:close/>
                  <a:moveTo>
                    <a:pt x="15" y="15"/>
                  </a:moveTo>
                  <a:cubicBezTo>
                    <a:pt x="12" y="7"/>
                    <a:pt x="12" y="7"/>
                    <a:pt x="12" y="7"/>
                  </a:cubicBezTo>
                  <a:cubicBezTo>
                    <a:pt x="12" y="6"/>
                    <a:pt x="12" y="5"/>
                    <a:pt x="12" y="5"/>
                  </a:cubicBezTo>
                  <a:cubicBezTo>
                    <a:pt x="12" y="5"/>
                    <a:pt x="12" y="5"/>
                    <a:pt x="12" y="5"/>
                  </a:cubicBezTo>
                  <a:cubicBezTo>
                    <a:pt x="12" y="5"/>
                    <a:pt x="12" y="6"/>
                    <a:pt x="11"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3" name="Freeform 241"/>
            <p:cNvSpPr>
              <a:spLocks/>
            </p:cNvSpPr>
            <p:nvPr/>
          </p:nvSpPr>
          <p:spPr bwMode="auto">
            <a:xfrm>
              <a:off x="10430714" y="2484487"/>
              <a:ext cx="54538" cy="84143"/>
            </a:xfrm>
            <a:custGeom>
              <a:avLst/>
              <a:gdLst>
                <a:gd name="T0" fmla="*/ 0 w 17"/>
                <a:gd name="T1" fmla="*/ 24 h 26"/>
                <a:gd name="T2" fmla="*/ 0 w 17"/>
                <a:gd name="T3" fmla="*/ 19 h 26"/>
                <a:gd name="T4" fmla="*/ 3 w 17"/>
                <a:gd name="T5" fmla="*/ 21 h 26"/>
                <a:gd name="T6" fmla="*/ 7 w 17"/>
                <a:gd name="T7" fmla="*/ 21 h 26"/>
                <a:gd name="T8" fmla="*/ 9 w 17"/>
                <a:gd name="T9" fmla="*/ 21 h 26"/>
                <a:gd name="T10" fmla="*/ 10 w 17"/>
                <a:gd name="T11" fmla="*/ 21 h 26"/>
                <a:gd name="T12" fmla="*/ 11 w 17"/>
                <a:gd name="T13" fmla="*/ 20 h 26"/>
                <a:gd name="T14" fmla="*/ 11 w 17"/>
                <a:gd name="T15" fmla="*/ 19 h 26"/>
                <a:gd name="T16" fmla="*/ 11 w 17"/>
                <a:gd name="T17" fmla="*/ 17 h 26"/>
                <a:gd name="T18" fmla="*/ 10 w 17"/>
                <a:gd name="T19" fmla="*/ 16 h 26"/>
                <a:gd name="T20" fmla="*/ 8 w 17"/>
                <a:gd name="T21" fmla="*/ 15 h 26"/>
                <a:gd name="T22" fmla="*/ 6 w 17"/>
                <a:gd name="T23" fmla="*/ 14 h 26"/>
                <a:gd name="T24" fmla="*/ 1 w 17"/>
                <a:gd name="T25" fmla="*/ 11 h 26"/>
                <a:gd name="T26" fmla="*/ 0 w 17"/>
                <a:gd name="T27" fmla="*/ 7 h 26"/>
                <a:gd name="T28" fmla="*/ 1 w 17"/>
                <a:gd name="T29" fmla="*/ 4 h 26"/>
                <a:gd name="T30" fmla="*/ 3 w 17"/>
                <a:gd name="T31" fmla="*/ 1 h 26"/>
                <a:gd name="T32" fmla="*/ 6 w 17"/>
                <a:gd name="T33" fmla="*/ 0 h 26"/>
                <a:gd name="T34" fmla="*/ 10 w 17"/>
                <a:gd name="T35" fmla="*/ 0 h 26"/>
                <a:gd name="T36" fmla="*/ 13 w 17"/>
                <a:gd name="T37" fmla="*/ 0 h 26"/>
                <a:gd name="T38" fmla="*/ 16 w 17"/>
                <a:gd name="T39" fmla="*/ 1 h 26"/>
                <a:gd name="T40" fmla="*/ 16 w 17"/>
                <a:gd name="T41" fmla="*/ 6 h 26"/>
                <a:gd name="T42" fmla="*/ 15 w 17"/>
                <a:gd name="T43" fmla="*/ 5 h 26"/>
                <a:gd name="T44" fmla="*/ 13 w 17"/>
                <a:gd name="T45" fmla="*/ 5 h 26"/>
                <a:gd name="T46" fmla="*/ 12 w 17"/>
                <a:gd name="T47" fmla="*/ 4 h 26"/>
                <a:gd name="T48" fmla="*/ 10 w 17"/>
                <a:gd name="T49" fmla="*/ 4 h 26"/>
                <a:gd name="T50" fmla="*/ 8 w 17"/>
                <a:gd name="T51" fmla="*/ 4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2 h 26"/>
                <a:gd name="T68" fmla="*/ 15 w 17"/>
                <a:gd name="T69" fmla="*/ 13 h 26"/>
                <a:gd name="T70" fmla="*/ 17 w 17"/>
                <a:gd name="T71" fmla="*/ 16 h 26"/>
                <a:gd name="T72" fmla="*/ 17 w 17"/>
                <a:gd name="T73" fmla="*/ 18 h 26"/>
                <a:gd name="T74" fmla="*/ 16 w 17"/>
                <a:gd name="T75" fmla="*/ 22 h 26"/>
                <a:gd name="T76" fmla="*/ 14 w 17"/>
                <a:gd name="T77" fmla="*/ 24 h 26"/>
                <a:gd name="T78" fmla="*/ 11 w 17"/>
                <a:gd name="T79" fmla="*/ 25 h 26"/>
                <a:gd name="T80" fmla="*/ 7 w 17"/>
                <a:gd name="T81" fmla="*/ 26 h 26"/>
                <a:gd name="T82" fmla="*/ 3 w 17"/>
                <a:gd name="T83" fmla="*/ 25 h 26"/>
                <a:gd name="T84" fmla="*/ 0 w 17"/>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4"/>
                  </a:moveTo>
                  <a:cubicBezTo>
                    <a:pt x="0" y="19"/>
                    <a:pt x="0" y="19"/>
                    <a:pt x="0" y="19"/>
                  </a:cubicBezTo>
                  <a:cubicBezTo>
                    <a:pt x="1" y="20"/>
                    <a:pt x="2" y="20"/>
                    <a:pt x="3" y="21"/>
                  </a:cubicBezTo>
                  <a:cubicBezTo>
                    <a:pt x="5" y="21"/>
                    <a:pt x="6" y="21"/>
                    <a:pt x="7" y="21"/>
                  </a:cubicBezTo>
                  <a:cubicBezTo>
                    <a:pt x="8" y="21"/>
                    <a:pt x="8" y="21"/>
                    <a:pt x="9" y="21"/>
                  </a:cubicBezTo>
                  <a:cubicBezTo>
                    <a:pt x="9" y="21"/>
                    <a:pt x="10" y="21"/>
                    <a:pt x="10" y="21"/>
                  </a:cubicBezTo>
                  <a:cubicBezTo>
                    <a:pt x="11" y="20"/>
                    <a:pt x="11" y="20"/>
                    <a:pt x="11" y="20"/>
                  </a:cubicBezTo>
                  <a:cubicBezTo>
                    <a:pt x="11" y="19"/>
                    <a:pt x="11" y="19"/>
                    <a:pt x="11" y="19"/>
                  </a:cubicBezTo>
                  <a:cubicBezTo>
                    <a:pt x="11" y="18"/>
                    <a:pt x="11" y="18"/>
                    <a:pt x="11" y="17"/>
                  </a:cubicBezTo>
                  <a:cubicBezTo>
                    <a:pt x="11" y="17"/>
                    <a:pt x="10" y="17"/>
                    <a:pt x="10" y="16"/>
                  </a:cubicBezTo>
                  <a:cubicBezTo>
                    <a:pt x="9" y="16"/>
                    <a:pt x="9" y="16"/>
                    <a:pt x="8" y="15"/>
                  </a:cubicBezTo>
                  <a:cubicBezTo>
                    <a:pt x="7" y="15"/>
                    <a:pt x="7" y="15"/>
                    <a:pt x="6" y="14"/>
                  </a:cubicBezTo>
                  <a:cubicBezTo>
                    <a:pt x="4" y="14"/>
                    <a:pt x="2" y="13"/>
                    <a:pt x="1" y="11"/>
                  </a:cubicBezTo>
                  <a:cubicBezTo>
                    <a:pt x="0" y="10"/>
                    <a:pt x="0" y="9"/>
                    <a:pt x="0" y="7"/>
                  </a:cubicBezTo>
                  <a:cubicBezTo>
                    <a:pt x="0" y="6"/>
                    <a:pt x="0" y="5"/>
                    <a:pt x="1" y="4"/>
                  </a:cubicBezTo>
                  <a:cubicBezTo>
                    <a:pt x="1" y="3"/>
                    <a:pt x="2" y="2"/>
                    <a:pt x="3" y="1"/>
                  </a:cubicBezTo>
                  <a:cubicBezTo>
                    <a:pt x="4" y="1"/>
                    <a:pt x="5" y="0"/>
                    <a:pt x="6" y="0"/>
                  </a:cubicBezTo>
                  <a:cubicBezTo>
                    <a:pt x="7" y="0"/>
                    <a:pt x="8" y="0"/>
                    <a:pt x="10" y="0"/>
                  </a:cubicBezTo>
                  <a:cubicBezTo>
                    <a:pt x="11" y="0"/>
                    <a:pt x="12" y="0"/>
                    <a:pt x="13" y="0"/>
                  </a:cubicBezTo>
                  <a:cubicBezTo>
                    <a:pt x="14" y="0"/>
                    <a:pt x="15" y="0"/>
                    <a:pt x="16" y="1"/>
                  </a:cubicBezTo>
                  <a:cubicBezTo>
                    <a:pt x="16" y="6"/>
                    <a:pt x="16" y="6"/>
                    <a:pt x="16" y="6"/>
                  </a:cubicBezTo>
                  <a:cubicBezTo>
                    <a:pt x="16" y="6"/>
                    <a:pt x="15" y="5"/>
                    <a:pt x="15" y="5"/>
                  </a:cubicBezTo>
                  <a:cubicBezTo>
                    <a:pt x="14" y="5"/>
                    <a:pt x="14" y="5"/>
                    <a:pt x="13" y="5"/>
                  </a:cubicBezTo>
                  <a:cubicBezTo>
                    <a:pt x="13" y="4"/>
                    <a:pt x="12" y="4"/>
                    <a:pt x="12" y="4"/>
                  </a:cubicBezTo>
                  <a:cubicBezTo>
                    <a:pt x="11" y="4"/>
                    <a:pt x="11" y="4"/>
                    <a:pt x="10" y="4"/>
                  </a:cubicBezTo>
                  <a:cubicBezTo>
                    <a:pt x="9" y="4"/>
                    <a:pt x="9" y="4"/>
                    <a:pt x="8" y="4"/>
                  </a:cubicBezTo>
                  <a:cubicBezTo>
                    <a:pt x="8" y="4"/>
                    <a:pt x="7" y="5"/>
                    <a:pt x="7" y="5"/>
                  </a:cubicBezTo>
                  <a:cubicBezTo>
                    <a:pt x="7" y="5"/>
                    <a:pt x="6" y="5"/>
                    <a:pt x="6" y="6"/>
                  </a:cubicBezTo>
                  <a:cubicBezTo>
                    <a:pt x="6" y="6"/>
                    <a:pt x="6" y="6"/>
                    <a:pt x="6" y="7"/>
                  </a:cubicBezTo>
                  <a:cubicBezTo>
                    <a:pt x="6" y="7"/>
                    <a:pt x="6" y="7"/>
                    <a:pt x="6" y="8"/>
                  </a:cubicBezTo>
                  <a:cubicBezTo>
                    <a:pt x="6" y="8"/>
                    <a:pt x="7" y="8"/>
                    <a:pt x="7" y="9"/>
                  </a:cubicBezTo>
                  <a:cubicBezTo>
                    <a:pt x="8" y="9"/>
                    <a:pt x="8" y="9"/>
                    <a:pt x="9" y="10"/>
                  </a:cubicBezTo>
                  <a:cubicBezTo>
                    <a:pt x="9" y="10"/>
                    <a:pt x="10" y="10"/>
                    <a:pt x="11" y="11"/>
                  </a:cubicBezTo>
                  <a:cubicBezTo>
                    <a:pt x="12" y="11"/>
                    <a:pt x="13" y="11"/>
                    <a:pt x="13" y="12"/>
                  </a:cubicBezTo>
                  <a:cubicBezTo>
                    <a:pt x="14" y="12"/>
                    <a:pt x="15" y="13"/>
                    <a:pt x="15" y="13"/>
                  </a:cubicBezTo>
                  <a:cubicBezTo>
                    <a:pt x="16" y="14"/>
                    <a:pt x="16" y="15"/>
                    <a:pt x="17" y="16"/>
                  </a:cubicBezTo>
                  <a:cubicBezTo>
                    <a:pt x="17" y="16"/>
                    <a:pt x="17" y="17"/>
                    <a:pt x="17" y="18"/>
                  </a:cubicBezTo>
                  <a:cubicBezTo>
                    <a:pt x="17" y="20"/>
                    <a:pt x="17" y="21"/>
                    <a:pt x="16" y="22"/>
                  </a:cubicBezTo>
                  <a:cubicBezTo>
                    <a:pt x="16" y="23"/>
                    <a:pt x="15" y="23"/>
                    <a:pt x="14" y="24"/>
                  </a:cubicBezTo>
                  <a:cubicBezTo>
                    <a:pt x="13" y="25"/>
                    <a:pt x="12" y="25"/>
                    <a:pt x="11" y="25"/>
                  </a:cubicBezTo>
                  <a:cubicBezTo>
                    <a:pt x="10" y="26"/>
                    <a:pt x="9" y="26"/>
                    <a:pt x="7" y="26"/>
                  </a:cubicBezTo>
                  <a:cubicBezTo>
                    <a:pt x="6" y="26"/>
                    <a:pt x="4" y="26"/>
                    <a:pt x="3" y="25"/>
                  </a:cubicBezTo>
                  <a:cubicBezTo>
                    <a:pt x="2" y="25"/>
                    <a:pt x="1" y="25"/>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4" name="Freeform 242"/>
            <p:cNvSpPr>
              <a:spLocks/>
            </p:cNvSpPr>
            <p:nvPr/>
          </p:nvSpPr>
          <p:spPr bwMode="auto">
            <a:xfrm>
              <a:off x="10496159" y="2484487"/>
              <a:ext cx="63887" cy="81026"/>
            </a:xfrm>
            <a:custGeom>
              <a:avLst/>
              <a:gdLst>
                <a:gd name="T0" fmla="*/ 41 w 41"/>
                <a:gd name="T1" fmla="*/ 10 h 52"/>
                <a:gd name="T2" fmla="*/ 25 w 41"/>
                <a:gd name="T3" fmla="*/ 10 h 52"/>
                <a:gd name="T4" fmla="*/ 25 w 41"/>
                <a:gd name="T5" fmla="*/ 52 h 52"/>
                <a:gd name="T6" fmla="*/ 14 w 41"/>
                <a:gd name="T7" fmla="*/ 52 h 52"/>
                <a:gd name="T8" fmla="*/ 14 w 41"/>
                <a:gd name="T9" fmla="*/ 10 h 52"/>
                <a:gd name="T10" fmla="*/ 0 w 41"/>
                <a:gd name="T11" fmla="*/ 10 h 52"/>
                <a:gd name="T12" fmla="*/ 0 w 41"/>
                <a:gd name="T13" fmla="*/ 0 h 52"/>
                <a:gd name="T14" fmla="*/ 41 w 41"/>
                <a:gd name="T15" fmla="*/ 0 h 52"/>
                <a:gd name="T16" fmla="*/ 41 w 41"/>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2">
                  <a:moveTo>
                    <a:pt x="41" y="10"/>
                  </a:moveTo>
                  <a:lnTo>
                    <a:pt x="25" y="10"/>
                  </a:lnTo>
                  <a:lnTo>
                    <a:pt x="25" y="52"/>
                  </a:lnTo>
                  <a:lnTo>
                    <a:pt x="14" y="52"/>
                  </a:lnTo>
                  <a:lnTo>
                    <a:pt x="14" y="10"/>
                  </a:lnTo>
                  <a:lnTo>
                    <a:pt x="0" y="10"/>
                  </a:lnTo>
                  <a:lnTo>
                    <a:pt x="0" y="0"/>
                  </a:lnTo>
                  <a:lnTo>
                    <a:pt x="41" y="0"/>
                  </a:lnTo>
                  <a:lnTo>
                    <a:pt x="41"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5" name="Freeform 243"/>
            <p:cNvSpPr>
              <a:spLocks/>
            </p:cNvSpPr>
            <p:nvPr/>
          </p:nvSpPr>
          <p:spPr bwMode="auto">
            <a:xfrm>
              <a:off x="9972597" y="2624725"/>
              <a:ext cx="59212" cy="84143"/>
            </a:xfrm>
            <a:custGeom>
              <a:avLst/>
              <a:gdLst>
                <a:gd name="T0" fmla="*/ 17 w 18"/>
                <a:gd name="T1" fmla="*/ 4 h 26"/>
                <a:gd name="T2" fmla="*/ 16 w 18"/>
                <a:gd name="T3" fmla="*/ 3 h 26"/>
                <a:gd name="T4" fmla="*/ 15 w 18"/>
                <a:gd name="T5" fmla="*/ 3 h 26"/>
                <a:gd name="T6" fmla="*/ 13 w 18"/>
                <a:gd name="T7" fmla="*/ 3 h 26"/>
                <a:gd name="T8" fmla="*/ 12 w 18"/>
                <a:gd name="T9" fmla="*/ 3 h 26"/>
                <a:gd name="T10" fmla="*/ 10 w 18"/>
                <a:gd name="T11" fmla="*/ 3 h 26"/>
                <a:gd name="T12" fmla="*/ 8 w 18"/>
                <a:gd name="T13" fmla="*/ 4 h 26"/>
                <a:gd name="T14" fmla="*/ 7 w 18"/>
                <a:gd name="T15" fmla="*/ 5 h 26"/>
                <a:gd name="T16" fmla="*/ 7 w 18"/>
                <a:gd name="T17" fmla="*/ 7 h 26"/>
                <a:gd name="T18" fmla="*/ 7 w 18"/>
                <a:gd name="T19" fmla="*/ 8 h 26"/>
                <a:gd name="T20" fmla="*/ 8 w 18"/>
                <a:gd name="T21" fmla="*/ 9 h 26"/>
                <a:gd name="T22" fmla="*/ 9 w 18"/>
                <a:gd name="T23" fmla="*/ 11 h 26"/>
                <a:gd name="T24" fmla="*/ 11 w 18"/>
                <a:gd name="T25" fmla="*/ 12 h 26"/>
                <a:gd name="T26" fmla="*/ 13 w 18"/>
                <a:gd name="T27" fmla="*/ 13 h 26"/>
                <a:gd name="T28" fmla="*/ 14 w 18"/>
                <a:gd name="T29" fmla="*/ 15 h 26"/>
                <a:gd name="T30" fmla="*/ 15 w 18"/>
                <a:gd name="T31" fmla="*/ 17 h 26"/>
                <a:gd name="T32" fmla="*/ 15 w 18"/>
                <a:gd name="T33" fmla="*/ 19 h 26"/>
                <a:gd name="T34" fmla="*/ 15 w 18"/>
                <a:gd name="T35" fmla="*/ 20 h 26"/>
                <a:gd name="T36" fmla="*/ 15 w 18"/>
                <a:gd name="T37" fmla="*/ 22 h 26"/>
                <a:gd name="T38" fmla="*/ 14 w 18"/>
                <a:gd name="T39" fmla="*/ 23 h 26"/>
                <a:gd name="T40" fmla="*/ 12 w 18"/>
                <a:gd name="T41" fmla="*/ 25 h 26"/>
                <a:gd name="T42" fmla="*/ 10 w 18"/>
                <a:gd name="T43" fmla="*/ 26 h 26"/>
                <a:gd name="T44" fmla="*/ 7 w 18"/>
                <a:gd name="T45" fmla="*/ 26 h 26"/>
                <a:gd name="T46" fmla="*/ 5 w 18"/>
                <a:gd name="T47" fmla="*/ 26 h 26"/>
                <a:gd name="T48" fmla="*/ 3 w 18"/>
                <a:gd name="T49" fmla="*/ 25 h 26"/>
                <a:gd name="T50" fmla="*/ 2 w 18"/>
                <a:gd name="T51" fmla="*/ 25 h 26"/>
                <a:gd name="T52" fmla="*/ 0 w 18"/>
                <a:gd name="T53" fmla="*/ 24 h 26"/>
                <a:gd name="T54" fmla="*/ 1 w 18"/>
                <a:gd name="T55" fmla="*/ 21 h 26"/>
                <a:gd name="T56" fmla="*/ 2 w 18"/>
                <a:gd name="T57" fmla="*/ 22 h 26"/>
                <a:gd name="T58" fmla="*/ 4 w 18"/>
                <a:gd name="T59" fmla="*/ 23 h 26"/>
                <a:gd name="T60" fmla="*/ 5 w 18"/>
                <a:gd name="T61" fmla="*/ 23 h 26"/>
                <a:gd name="T62" fmla="*/ 7 w 18"/>
                <a:gd name="T63" fmla="*/ 23 h 26"/>
                <a:gd name="T64" fmla="*/ 9 w 18"/>
                <a:gd name="T65" fmla="*/ 23 h 26"/>
                <a:gd name="T66" fmla="*/ 11 w 18"/>
                <a:gd name="T67" fmla="*/ 22 h 26"/>
                <a:gd name="T68" fmla="*/ 12 w 18"/>
                <a:gd name="T69" fmla="*/ 21 h 26"/>
                <a:gd name="T70" fmla="*/ 12 w 18"/>
                <a:gd name="T71" fmla="*/ 19 h 26"/>
                <a:gd name="T72" fmla="*/ 12 w 18"/>
                <a:gd name="T73" fmla="*/ 18 h 26"/>
                <a:gd name="T74" fmla="*/ 11 w 18"/>
                <a:gd name="T75" fmla="*/ 16 h 26"/>
                <a:gd name="T76" fmla="*/ 10 w 18"/>
                <a:gd name="T77" fmla="*/ 15 h 26"/>
                <a:gd name="T78" fmla="*/ 8 w 18"/>
                <a:gd name="T79" fmla="*/ 14 h 26"/>
                <a:gd name="T80" fmla="*/ 6 w 18"/>
                <a:gd name="T81" fmla="*/ 13 h 26"/>
                <a:gd name="T82" fmla="*/ 5 w 18"/>
                <a:gd name="T83" fmla="*/ 11 h 26"/>
                <a:gd name="T84" fmla="*/ 4 w 18"/>
                <a:gd name="T85" fmla="*/ 9 h 26"/>
                <a:gd name="T86" fmla="*/ 4 w 18"/>
                <a:gd name="T87" fmla="*/ 7 h 26"/>
                <a:gd name="T88" fmla="*/ 4 w 18"/>
                <a:gd name="T89" fmla="*/ 4 h 26"/>
                <a:gd name="T90" fmla="*/ 6 w 18"/>
                <a:gd name="T91" fmla="*/ 2 h 26"/>
                <a:gd name="T92" fmla="*/ 9 w 18"/>
                <a:gd name="T93" fmla="*/ 0 h 26"/>
                <a:gd name="T94" fmla="*/ 12 w 18"/>
                <a:gd name="T95" fmla="*/ 0 h 26"/>
                <a:gd name="T96" fmla="*/ 14 w 18"/>
                <a:gd name="T97" fmla="*/ 0 h 26"/>
                <a:gd name="T98" fmla="*/ 15 w 18"/>
                <a:gd name="T99" fmla="*/ 0 h 26"/>
                <a:gd name="T100" fmla="*/ 17 w 18"/>
                <a:gd name="T101" fmla="*/ 1 h 26"/>
                <a:gd name="T102" fmla="*/ 18 w 18"/>
                <a:gd name="T103" fmla="*/ 1 h 26"/>
                <a:gd name="T104" fmla="*/ 17 w 18"/>
                <a:gd name="T10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26">
                  <a:moveTo>
                    <a:pt x="17" y="4"/>
                  </a:moveTo>
                  <a:cubicBezTo>
                    <a:pt x="17" y="4"/>
                    <a:pt x="17" y="4"/>
                    <a:pt x="16" y="3"/>
                  </a:cubicBezTo>
                  <a:cubicBezTo>
                    <a:pt x="16" y="3"/>
                    <a:pt x="15" y="3"/>
                    <a:pt x="15" y="3"/>
                  </a:cubicBezTo>
                  <a:cubicBezTo>
                    <a:pt x="14" y="3"/>
                    <a:pt x="14" y="3"/>
                    <a:pt x="13" y="3"/>
                  </a:cubicBezTo>
                  <a:cubicBezTo>
                    <a:pt x="13" y="3"/>
                    <a:pt x="12" y="3"/>
                    <a:pt x="12" y="3"/>
                  </a:cubicBezTo>
                  <a:cubicBezTo>
                    <a:pt x="11" y="3"/>
                    <a:pt x="10" y="3"/>
                    <a:pt x="10" y="3"/>
                  </a:cubicBezTo>
                  <a:cubicBezTo>
                    <a:pt x="9" y="3"/>
                    <a:pt x="8" y="4"/>
                    <a:pt x="8" y="4"/>
                  </a:cubicBezTo>
                  <a:cubicBezTo>
                    <a:pt x="8" y="4"/>
                    <a:pt x="7" y="5"/>
                    <a:pt x="7" y="5"/>
                  </a:cubicBezTo>
                  <a:cubicBezTo>
                    <a:pt x="7" y="6"/>
                    <a:pt x="7" y="6"/>
                    <a:pt x="7" y="7"/>
                  </a:cubicBezTo>
                  <a:cubicBezTo>
                    <a:pt x="7" y="7"/>
                    <a:pt x="7" y="8"/>
                    <a:pt x="7" y="8"/>
                  </a:cubicBezTo>
                  <a:cubicBezTo>
                    <a:pt x="7" y="9"/>
                    <a:pt x="8" y="9"/>
                    <a:pt x="8" y="9"/>
                  </a:cubicBezTo>
                  <a:cubicBezTo>
                    <a:pt x="8" y="10"/>
                    <a:pt x="9" y="10"/>
                    <a:pt x="9" y="11"/>
                  </a:cubicBezTo>
                  <a:cubicBezTo>
                    <a:pt x="9" y="11"/>
                    <a:pt x="10" y="11"/>
                    <a:pt x="11" y="12"/>
                  </a:cubicBezTo>
                  <a:cubicBezTo>
                    <a:pt x="11" y="12"/>
                    <a:pt x="12" y="13"/>
                    <a:pt x="13" y="13"/>
                  </a:cubicBezTo>
                  <a:cubicBezTo>
                    <a:pt x="13" y="14"/>
                    <a:pt x="14" y="15"/>
                    <a:pt x="14" y="15"/>
                  </a:cubicBezTo>
                  <a:cubicBezTo>
                    <a:pt x="14" y="16"/>
                    <a:pt x="15" y="16"/>
                    <a:pt x="15" y="17"/>
                  </a:cubicBezTo>
                  <a:cubicBezTo>
                    <a:pt x="15" y="17"/>
                    <a:pt x="15" y="18"/>
                    <a:pt x="15" y="19"/>
                  </a:cubicBezTo>
                  <a:cubicBezTo>
                    <a:pt x="15" y="19"/>
                    <a:pt x="15" y="20"/>
                    <a:pt x="15" y="20"/>
                  </a:cubicBezTo>
                  <a:cubicBezTo>
                    <a:pt x="15" y="21"/>
                    <a:pt x="15" y="21"/>
                    <a:pt x="15" y="22"/>
                  </a:cubicBezTo>
                  <a:cubicBezTo>
                    <a:pt x="14" y="22"/>
                    <a:pt x="14" y="23"/>
                    <a:pt x="14" y="23"/>
                  </a:cubicBezTo>
                  <a:cubicBezTo>
                    <a:pt x="13" y="24"/>
                    <a:pt x="13" y="24"/>
                    <a:pt x="12" y="25"/>
                  </a:cubicBezTo>
                  <a:cubicBezTo>
                    <a:pt x="12" y="25"/>
                    <a:pt x="11" y="25"/>
                    <a:pt x="10" y="26"/>
                  </a:cubicBezTo>
                  <a:cubicBezTo>
                    <a:pt x="9" y="26"/>
                    <a:pt x="8" y="26"/>
                    <a:pt x="7" y="26"/>
                  </a:cubicBezTo>
                  <a:cubicBezTo>
                    <a:pt x="6" y="26"/>
                    <a:pt x="6" y="26"/>
                    <a:pt x="5" y="26"/>
                  </a:cubicBezTo>
                  <a:cubicBezTo>
                    <a:pt x="4" y="26"/>
                    <a:pt x="4" y="26"/>
                    <a:pt x="3" y="25"/>
                  </a:cubicBezTo>
                  <a:cubicBezTo>
                    <a:pt x="3" y="25"/>
                    <a:pt x="2" y="25"/>
                    <a:pt x="2" y="25"/>
                  </a:cubicBezTo>
                  <a:cubicBezTo>
                    <a:pt x="1" y="25"/>
                    <a:pt x="1" y="25"/>
                    <a:pt x="0" y="24"/>
                  </a:cubicBezTo>
                  <a:cubicBezTo>
                    <a:pt x="1" y="21"/>
                    <a:pt x="1" y="21"/>
                    <a:pt x="1" y="21"/>
                  </a:cubicBezTo>
                  <a:cubicBezTo>
                    <a:pt x="1" y="22"/>
                    <a:pt x="2" y="22"/>
                    <a:pt x="2" y="22"/>
                  </a:cubicBezTo>
                  <a:cubicBezTo>
                    <a:pt x="3" y="22"/>
                    <a:pt x="3" y="22"/>
                    <a:pt x="4" y="23"/>
                  </a:cubicBezTo>
                  <a:cubicBezTo>
                    <a:pt x="4" y="23"/>
                    <a:pt x="5" y="23"/>
                    <a:pt x="5" y="23"/>
                  </a:cubicBezTo>
                  <a:cubicBezTo>
                    <a:pt x="6" y="23"/>
                    <a:pt x="7" y="23"/>
                    <a:pt x="7" y="23"/>
                  </a:cubicBezTo>
                  <a:cubicBezTo>
                    <a:pt x="8" y="23"/>
                    <a:pt x="9" y="23"/>
                    <a:pt x="9" y="23"/>
                  </a:cubicBezTo>
                  <a:cubicBezTo>
                    <a:pt x="10" y="23"/>
                    <a:pt x="11" y="22"/>
                    <a:pt x="11" y="22"/>
                  </a:cubicBezTo>
                  <a:cubicBezTo>
                    <a:pt x="11" y="22"/>
                    <a:pt x="12" y="21"/>
                    <a:pt x="12" y="21"/>
                  </a:cubicBezTo>
                  <a:cubicBezTo>
                    <a:pt x="12" y="20"/>
                    <a:pt x="12" y="20"/>
                    <a:pt x="12" y="19"/>
                  </a:cubicBezTo>
                  <a:cubicBezTo>
                    <a:pt x="12" y="19"/>
                    <a:pt x="12" y="18"/>
                    <a:pt x="12" y="18"/>
                  </a:cubicBezTo>
                  <a:cubicBezTo>
                    <a:pt x="12" y="17"/>
                    <a:pt x="12" y="17"/>
                    <a:pt x="11" y="16"/>
                  </a:cubicBezTo>
                  <a:cubicBezTo>
                    <a:pt x="11" y="16"/>
                    <a:pt x="10" y="16"/>
                    <a:pt x="10" y="15"/>
                  </a:cubicBezTo>
                  <a:cubicBezTo>
                    <a:pt x="9" y="15"/>
                    <a:pt x="9" y="14"/>
                    <a:pt x="8" y="14"/>
                  </a:cubicBezTo>
                  <a:cubicBezTo>
                    <a:pt x="7" y="13"/>
                    <a:pt x="7" y="13"/>
                    <a:pt x="6" y="13"/>
                  </a:cubicBezTo>
                  <a:cubicBezTo>
                    <a:pt x="6" y="12"/>
                    <a:pt x="5" y="12"/>
                    <a:pt x="5" y="11"/>
                  </a:cubicBezTo>
                  <a:cubicBezTo>
                    <a:pt x="5" y="10"/>
                    <a:pt x="4" y="10"/>
                    <a:pt x="4" y="9"/>
                  </a:cubicBezTo>
                  <a:cubicBezTo>
                    <a:pt x="4" y="8"/>
                    <a:pt x="4" y="8"/>
                    <a:pt x="4" y="7"/>
                  </a:cubicBezTo>
                  <a:cubicBezTo>
                    <a:pt x="4" y="6"/>
                    <a:pt x="4" y="5"/>
                    <a:pt x="4" y="4"/>
                  </a:cubicBezTo>
                  <a:cubicBezTo>
                    <a:pt x="5" y="3"/>
                    <a:pt x="5" y="3"/>
                    <a:pt x="6" y="2"/>
                  </a:cubicBezTo>
                  <a:cubicBezTo>
                    <a:pt x="7" y="1"/>
                    <a:pt x="7" y="1"/>
                    <a:pt x="9" y="0"/>
                  </a:cubicBezTo>
                  <a:cubicBezTo>
                    <a:pt x="10" y="0"/>
                    <a:pt x="11" y="0"/>
                    <a:pt x="12" y="0"/>
                  </a:cubicBezTo>
                  <a:cubicBezTo>
                    <a:pt x="13" y="0"/>
                    <a:pt x="13" y="0"/>
                    <a:pt x="14" y="0"/>
                  </a:cubicBezTo>
                  <a:cubicBezTo>
                    <a:pt x="14" y="0"/>
                    <a:pt x="15" y="0"/>
                    <a:pt x="15" y="0"/>
                  </a:cubicBezTo>
                  <a:cubicBezTo>
                    <a:pt x="16" y="0"/>
                    <a:pt x="16" y="0"/>
                    <a:pt x="17" y="1"/>
                  </a:cubicBezTo>
                  <a:cubicBezTo>
                    <a:pt x="17" y="1"/>
                    <a:pt x="17" y="1"/>
                    <a:pt x="18" y="1"/>
                  </a:cubicBez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6" name="Freeform 244"/>
            <p:cNvSpPr>
              <a:spLocks noEditPoints="1"/>
            </p:cNvSpPr>
            <p:nvPr/>
          </p:nvSpPr>
          <p:spPr bwMode="auto">
            <a:xfrm>
              <a:off x="10025576" y="2624725"/>
              <a:ext cx="74795" cy="81026"/>
            </a:xfrm>
            <a:custGeom>
              <a:avLst/>
              <a:gdLst>
                <a:gd name="T0" fmla="*/ 20 w 23"/>
                <a:gd name="T1" fmla="*/ 25 h 25"/>
                <a:gd name="T2" fmla="*/ 19 w 23"/>
                <a:gd name="T3" fmla="*/ 18 h 25"/>
                <a:gd name="T4" fmla="*/ 8 w 23"/>
                <a:gd name="T5" fmla="*/ 18 h 25"/>
                <a:gd name="T6" fmla="*/ 4 w 23"/>
                <a:gd name="T7" fmla="*/ 25 h 25"/>
                <a:gd name="T8" fmla="*/ 0 w 23"/>
                <a:gd name="T9" fmla="*/ 25 h 25"/>
                <a:gd name="T10" fmla="*/ 15 w 23"/>
                <a:gd name="T11" fmla="*/ 0 h 25"/>
                <a:gd name="T12" fmla="*/ 18 w 23"/>
                <a:gd name="T13" fmla="*/ 0 h 25"/>
                <a:gd name="T14" fmla="*/ 23 w 23"/>
                <a:gd name="T15" fmla="*/ 25 h 25"/>
                <a:gd name="T16" fmla="*/ 20 w 23"/>
                <a:gd name="T17" fmla="*/ 25 h 25"/>
                <a:gd name="T18" fmla="*/ 17 w 23"/>
                <a:gd name="T19" fmla="*/ 5 h 25"/>
                <a:gd name="T20" fmla="*/ 17 w 23"/>
                <a:gd name="T21" fmla="*/ 5 h 25"/>
                <a:gd name="T22" fmla="*/ 16 w 23"/>
                <a:gd name="T23" fmla="*/ 4 h 25"/>
                <a:gd name="T24" fmla="*/ 16 w 23"/>
                <a:gd name="T25" fmla="*/ 4 h 25"/>
                <a:gd name="T26" fmla="*/ 16 w 23"/>
                <a:gd name="T27" fmla="*/ 3 h 25"/>
                <a:gd name="T28" fmla="*/ 16 w 23"/>
                <a:gd name="T29" fmla="*/ 3 h 25"/>
                <a:gd name="T30" fmla="*/ 16 w 23"/>
                <a:gd name="T31" fmla="*/ 4 h 25"/>
                <a:gd name="T32" fmla="*/ 16 w 23"/>
                <a:gd name="T33" fmla="*/ 4 h 25"/>
                <a:gd name="T34" fmla="*/ 16 w 23"/>
                <a:gd name="T35" fmla="*/ 5 h 25"/>
                <a:gd name="T36" fmla="*/ 16 w 23"/>
                <a:gd name="T37" fmla="*/ 5 h 25"/>
                <a:gd name="T38" fmla="*/ 9 w 23"/>
                <a:gd name="T39" fmla="*/ 16 h 25"/>
                <a:gd name="T40" fmla="*/ 18 w 23"/>
                <a:gd name="T41" fmla="*/ 16 h 25"/>
                <a:gd name="T42" fmla="*/ 17 w 23"/>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9" y="18"/>
                    <a:pt x="19" y="18"/>
                    <a:pt x="19" y="18"/>
                  </a:cubicBezTo>
                  <a:cubicBezTo>
                    <a:pt x="8" y="18"/>
                    <a:pt x="8" y="18"/>
                    <a:pt x="8" y="18"/>
                  </a:cubicBezTo>
                  <a:cubicBezTo>
                    <a:pt x="4" y="25"/>
                    <a:pt x="4" y="25"/>
                    <a:pt x="4" y="25"/>
                  </a:cubicBezTo>
                  <a:cubicBezTo>
                    <a:pt x="0" y="25"/>
                    <a:pt x="0" y="25"/>
                    <a:pt x="0" y="25"/>
                  </a:cubicBezTo>
                  <a:cubicBezTo>
                    <a:pt x="15" y="0"/>
                    <a:pt x="15" y="0"/>
                    <a:pt x="15" y="0"/>
                  </a:cubicBezTo>
                  <a:cubicBezTo>
                    <a:pt x="18" y="0"/>
                    <a:pt x="18" y="0"/>
                    <a:pt x="18" y="0"/>
                  </a:cubicBezTo>
                  <a:cubicBezTo>
                    <a:pt x="23" y="25"/>
                    <a:pt x="23" y="25"/>
                    <a:pt x="23" y="25"/>
                  </a:cubicBezTo>
                  <a:lnTo>
                    <a:pt x="20" y="25"/>
                  </a:lnTo>
                  <a:close/>
                  <a:moveTo>
                    <a:pt x="17" y="5"/>
                  </a:moveTo>
                  <a:cubicBezTo>
                    <a:pt x="17" y="5"/>
                    <a:pt x="17" y="5"/>
                    <a:pt x="17" y="5"/>
                  </a:cubicBezTo>
                  <a:cubicBezTo>
                    <a:pt x="17" y="4"/>
                    <a:pt x="16" y="4"/>
                    <a:pt x="16" y="4"/>
                  </a:cubicBezTo>
                  <a:cubicBezTo>
                    <a:pt x="16" y="4"/>
                    <a:pt x="16" y="4"/>
                    <a:pt x="16" y="4"/>
                  </a:cubicBezTo>
                  <a:cubicBezTo>
                    <a:pt x="16" y="4"/>
                    <a:pt x="16" y="3"/>
                    <a:pt x="16" y="3"/>
                  </a:cubicBezTo>
                  <a:cubicBezTo>
                    <a:pt x="16" y="3"/>
                    <a:pt x="16" y="3"/>
                    <a:pt x="16" y="3"/>
                  </a:cubicBezTo>
                  <a:cubicBezTo>
                    <a:pt x="16" y="3"/>
                    <a:pt x="16" y="4"/>
                    <a:pt x="16" y="4"/>
                  </a:cubicBezTo>
                  <a:cubicBezTo>
                    <a:pt x="16" y="4"/>
                    <a:pt x="16" y="4"/>
                    <a:pt x="16" y="4"/>
                  </a:cubicBezTo>
                  <a:cubicBezTo>
                    <a:pt x="16" y="4"/>
                    <a:pt x="16" y="4"/>
                    <a:pt x="16" y="5"/>
                  </a:cubicBezTo>
                  <a:cubicBezTo>
                    <a:pt x="16" y="5"/>
                    <a:pt x="16" y="5"/>
                    <a:pt x="16" y="5"/>
                  </a:cubicBezTo>
                  <a:cubicBezTo>
                    <a:pt x="9" y="16"/>
                    <a:pt x="9" y="16"/>
                    <a:pt x="9" y="16"/>
                  </a:cubicBezTo>
                  <a:cubicBezTo>
                    <a:pt x="18" y="16"/>
                    <a:pt x="18" y="16"/>
                    <a:pt x="18" y="16"/>
                  </a:cubicBez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7" name="Freeform 245"/>
            <p:cNvSpPr>
              <a:spLocks/>
            </p:cNvSpPr>
            <p:nvPr/>
          </p:nvSpPr>
          <p:spPr bwMode="auto">
            <a:xfrm>
              <a:off x="10112837" y="2624725"/>
              <a:ext cx="26490" cy="81026"/>
            </a:xfrm>
            <a:custGeom>
              <a:avLst/>
              <a:gdLst>
                <a:gd name="T0" fmla="*/ 7 w 17"/>
                <a:gd name="T1" fmla="*/ 52 h 52"/>
                <a:gd name="T2" fmla="*/ 0 w 17"/>
                <a:gd name="T3" fmla="*/ 52 h 52"/>
                <a:gd name="T4" fmla="*/ 11 w 17"/>
                <a:gd name="T5" fmla="*/ 0 h 52"/>
                <a:gd name="T6" fmla="*/ 17 w 17"/>
                <a:gd name="T7" fmla="*/ 0 h 52"/>
                <a:gd name="T8" fmla="*/ 7 w 17"/>
                <a:gd name="T9" fmla="*/ 52 h 52"/>
              </a:gdLst>
              <a:ahLst/>
              <a:cxnLst>
                <a:cxn ang="0">
                  <a:pos x="T0" y="T1"/>
                </a:cxn>
                <a:cxn ang="0">
                  <a:pos x="T2" y="T3"/>
                </a:cxn>
                <a:cxn ang="0">
                  <a:pos x="T4" y="T5"/>
                </a:cxn>
                <a:cxn ang="0">
                  <a:pos x="T6" y="T7"/>
                </a:cxn>
                <a:cxn ang="0">
                  <a:pos x="T8" y="T9"/>
                </a:cxn>
              </a:cxnLst>
              <a:rect l="0" t="0" r="r" b="b"/>
              <a:pathLst>
                <a:path w="17" h="52">
                  <a:moveTo>
                    <a:pt x="7" y="52"/>
                  </a:moveTo>
                  <a:lnTo>
                    <a:pt x="0" y="52"/>
                  </a:lnTo>
                  <a:lnTo>
                    <a:pt x="11" y="0"/>
                  </a:lnTo>
                  <a:lnTo>
                    <a:pt x="17" y="0"/>
                  </a:lnTo>
                  <a:lnTo>
                    <a:pt x="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8" name="Freeform 246"/>
            <p:cNvSpPr>
              <a:spLocks/>
            </p:cNvSpPr>
            <p:nvPr/>
          </p:nvSpPr>
          <p:spPr bwMode="auto">
            <a:xfrm>
              <a:off x="10151792" y="2624725"/>
              <a:ext cx="59212" cy="81026"/>
            </a:xfrm>
            <a:custGeom>
              <a:avLst/>
              <a:gdLst>
                <a:gd name="T0" fmla="*/ 38 w 38"/>
                <a:gd name="T1" fmla="*/ 6 h 52"/>
                <a:gd name="T2" fmla="*/ 21 w 38"/>
                <a:gd name="T3" fmla="*/ 6 h 52"/>
                <a:gd name="T4" fmla="*/ 13 w 38"/>
                <a:gd name="T5" fmla="*/ 52 h 52"/>
                <a:gd name="T6" fmla="*/ 7 w 38"/>
                <a:gd name="T7" fmla="*/ 52 h 52"/>
                <a:gd name="T8" fmla="*/ 15 w 38"/>
                <a:gd name="T9" fmla="*/ 6 h 52"/>
                <a:gd name="T10" fmla="*/ 0 w 38"/>
                <a:gd name="T11" fmla="*/ 6 h 52"/>
                <a:gd name="T12" fmla="*/ 3 w 38"/>
                <a:gd name="T13" fmla="*/ 0 h 52"/>
                <a:gd name="T14" fmla="*/ 38 w 38"/>
                <a:gd name="T15" fmla="*/ 0 h 52"/>
                <a:gd name="T16" fmla="*/ 38 w 38"/>
                <a:gd name="T17"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2">
                  <a:moveTo>
                    <a:pt x="38" y="6"/>
                  </a:moveTo>
                  <a:lnTo>
                    <a:pt x="21" y="6"/>
                  </a:lnTo>
                  <a:lnTo>
                    <a:pt x="13" y="52"/>
                  </a:lnTo>
                  <a:lnTo>
                    <a:pt x="7" y="52"/>
                  </a:lnTo>
                  <a:lnTo>
                    <a:pt x="15" y="6"/>
                  </a:lnTo>
                  <a:lnTo>
                    <a:pt x="0" y="6"/>
                  </a:lnTo>
                  <a:lnTo>
                    <a:pt x="3" y="0"/>
                  </a:lnTo>
                  <a:lnTo>
                    <a:pt x="38" y="0"/>
                  </a:lnTo>
                  <a:lnTo>
                    <a:pt x="3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29" name="Freeform 247"/>
            <p:cNvSpPr>
              <a:spLocks noEditPoints="1"/>
            </p:cNvSpPr>
            <p:nvPr/>
          </p:nvSpPr>
          <p:spPr bwMode="auto">
            <a:xfrm>
              <a:off x="10195422" y="2624725"/>
              <a:ext cx="71678"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5 h 25"/>
                <a:gd name="T22" fmla="*/ 16 w 22"/>
                <a:gd name="T23" fmla="*/ 4 h 25"/>
                <a:gd name="T24" fmla="*/ 16 w 22"/>
                <a:gd name="T25" fmla="*/ 4 h 25"/>
                <a:gd name="T26" fmla="*/ 16 w 22"/>
                <a:gd name="T27" fmla="*/ 3 h 25"/>
                <a:gd name="T28" fmla="*/ 16 w 22"/>
                <a:gd name="T29" fmla="*/ 3 h 25"/>
                <a:gd name="T30" fmla="*/ 15 w 22"/>
                <a:gd name="T31" fmla="*/ 4 h 25"/>
                <a:gd name="T32" fmla="*/ 15 w 22"/>
                <a:gd name="T33" fmla="*/ 4 h 25"/>
                <a:gd name="T34" fmla="*/ 15 w 22"/>
                <a:gd name="T35" fmla="*/ 5 h 25"/>
                <a:gd name="T36" fmla="*/ 15 w 22"/>
                <a:gd name="T37" fmla="*/ 5 h 25"/>
                <a:gd name="T38" fmla="*/ 9 w 22"/>
                <a:gd name="T39" fmla="*/ 16 h 25"/>
                <a:gd name="T40" fmla="*/ 17 w 22"/>
                <a:gd name="T41" fmla="*/ 16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5"/>
                    <a:pt x="16" y="5"/>
                    <a:pt x="16" y="5"/>
                  </a:cubicBezTo>
                  <a:cubicBezTo>
                    <a:pt x="16" y="4"/>
                    <a:pt x="16" y="4"/>
                    <a:pt x="16" y="4"/>
                  </a:cubicBezTo>
                  <a:cubicBezTo>
                    <a:pt x="16" y="4"/>
                    <a:pt x="16" y="4"/>
                    <a:pt x="16" y="4"/>
                  </a:cubicBezTo>
                  <a:cubicBezTo>
                    <a:pt x="16" y="4"/>
                    <a:pt x="16" y="3"/>
                    <a:pt x="16" y="3"/>
                  </a:cubicBezTo>
                  <a:cubicBezTo>
                    <a:pt x="16" y="3"/>
                    <a:pt x="16" y="3"/>
                    <a:pt x="16" y="3"/>
                  </a:cubicBezTo>
                  <a:cubicBezTo>
                    <a:pt x="16" y="3"/>
                    <a:pt x="15" y="4"/>
                    <a:pt x="15" y="4"/>
                  </a:cubicBezTo>
                  <a:cubicBezTo>
                    <a:pt x="15" y="4"/>
                    <a:pt x="15" y="4"/>
                    <a:pt x="15" y="4"/>
                  </a:cubicBezTo>
                  <a:cubicBezTo>
                    <a:pt x="15" y="4"/>
                    <a:pt x="15" y="4"/>
                    <a:pt x="15" y="5"/>
                  </a:cubicBezTo>
                  <a:cubicBezTo>
                    <a:pt x="15" y="5"/>
                    <a:pt x="15" y="5"/>
                    <a:pt x="15" y="5"/>
                  </a:cubicBezTo>
                  <a:cubicBezTo>
                    <a:pt x="9" y="16"/>
                    <a:pt x="9" y="16"/>
                    <a:pt x="9" y="16"/>
                  </a:cubicBezTo>
                  <a:cubicBezTo>
                    <a:pt x="17" y="16"/>
                    <a:pt x="17" y="16"/>
                    <a:pt x="17"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0" name="Freeform 248"/>
            <p:cNvSpPr>
              <a:spLocks/>
            </p:cNvSpPr>
            <p:nvPr/>
          </p:nvSpPr>
          <p:spPr bwMode="auto">
            <a:xfrm>
              <a:off x="10279566" y="2624725"/>
              <a:ext cx="91935" cy="81026"/>
            </a:xfrm>
            <a:custGeom>
              <a:avLst/>
              <a:gdLst>
                <a:gd name="T0" fmla="*/ 23 w 28"/>
                <a:gd name="T1" fmla="*/ 25 h 25"/>
                <a:gd name="T2" fmla="*/ 20 w 28"/>
                <a:gd name="T3" fmla="*/ 25 h 25"/>
                <a:gd name="T4" fmla="*/ 23 w 28"/>
                <a:gd name="T5" fmla="*/ 9 h 25"/>
                <a:gd name="T6" fmla="*/ 24 w 28"/>
                <a:gd name="T7" fmla="*/ 6 h 25"/>
                <a:gd name="T8" fmla="*/ 25 w 28"/>
                <a:gd name="T9" fmla="*/ 4 h 25"/>
                <a:gd name="T10" fmla="*/ 25 w 28"/>
                <a:gd name="T11" fmla="*/ 4 h 25"/>
                <a:gd name="T12" fmla="*/ 24 w 28"/>
                <a:gd name="T13" fmla="*/ 5 h 25"/>
                <a:gd name="T14" fmla="*/ 24 w 28"/>
                <a:gd name="T15" fmla="*/ 6 h 25"/>
                <a:gd name="T16" fmla="*/ 23 w 28"/>
                <a:gd name="T17" fmla="*/ 6 h 25"/>
                <a:gd name="T18" fmla="*/ 22 w 28"/>
                <a:gd name="T19" fmla="*/ 7 h 25"/>
                <a:gd name="T20" fmla="*/ 13 w 28"/>
                <a:gd name="T21" fmla="*/ 19 h 25"/>
                <a:gd name="T22" fmla="*/ 12 w 28"/>
                <a:gd name="T23" fmla="*/ 19 h 25"/>
                <a:gd name="T24" fmla="*/ 8 w 28"/>
                <a:gd name="T25" fmla="*/ 7 h 25"/>
                <a:gd name="T26" fmla="*/ 8 w 28"/>
                <a:gd name="T27" fmla="*/ 6 h 25"/>
                <a:gd name="T28" fmla="*/ 8 w 28"/>
                <a:gd name="T29" fmla="*/ 6 h 25"/>
                <a:gd name="T30" fmla="*/ 7 w 28"/>
                <a:gd name="T31" fmla="*/ 5 h 25"/>
                <a:gd name="T32" fmla="*/ 7 w 28"/>
                <a:gd name="T33" fmla="*/ 4 h 25"/>
                <a:gd name="T34" fmla="*/ 7 w 28"/>
                <a:gd name="T35" fmla="*/ 4 h 25"/>
                <a:gd name="T36" fmla="*/ 7 w 28"/>
                <a:gd name="T37" fmla="*/ 6 h 25"/>
                <a:gd name="T38" fmla="*/ 6 w 28"/>
                <a:gd name="T39" fmla="*/ 9 h 25"/>
                <a:gd name="T40" fmla="*/ 3 w 28"/>
                <a:gd name="T41" fmla="*/ 25 h 25"/>
                <a:gd name="T42" fmla="*/ 0 w 28"/>
                <a:gd name="T43" fmla="*/ 25 h 25"/>
                <a:gd name="T44" fmla="*/ 5 w 28"/>
                <a:gd name="T45" fmla="*/ 0 h 25"/>
                <a:gd name="T46" fmla="*/ 9 w 28"/>
                <a:gd name="T47" fmla="*/ 0 h 25"/>
                <a:gd name="T48" fmla="*/ 13 w 28"/>
                <a:gd name="T49" fmla="*/ 12 h 25"/>
                <a:gd name="T50" fmla="*/ 13 w 28"/>
                <a:gd name="T51" fmla="*/ 14 h 25"/>
                <a:gd name="T52" fmla="*/ 13 w 28"/>
                <a:gd name="T53" fmla="*/ 15 h 25"/>
                <a:gd name="T54" fmla="*/ 13 w 28"/>
                <a:gd name="T55" fmla="*/ 15 h 25"/>
                <a:gd name="T56" fmla="*/ 14 w 28"/>
                <a:gd name="T57" fmla="*/ 14 h 25"/>
                <a:gd name="T58" fmla="*/ 15 w 28"/>
                <a:gd name="T59" fmla="*/ 12 h 25"/>
                <a:gd name="T60" fmla="*/ 24 w 28"/>
                <a:gd name="T61" fmla="*/ 0 h 25"/>
                <a:gd name="T62" fmla="*/ 28 w 28"/>
                <a:gd name="T63" fmla="*/ 0 h 25"/>
                <a:gd name="T64" fmla="*/ 23 w 28"/>
                <a:gd name="T6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25">
                  <a:moveTo>
                    <a:pt x="23" y="25"/>
                  </a:moveTo>
                  <a:cubicBezTo>
                    <a:pt x="20" y="25"/>
                    <a:pt x="20" y="25"/>
                    <a:pt x="20" y="25"/>
                  </a:cubicBezTo>
                  <a:cubicBezTo>
                    <a:pt x="23" y="9"/>
                    <a:pt x="23" y="9"/>
                    <a:pt x="23" y="9"/>
                  </a:cubicBezTo>
                  <a:cubicBezTo>
                    <a:pt x="24" y="8"/>
                    <a:pt x="24" y="7"/>
                    <a:pt x="24" y="6"/>
                  </a:cubicBezTo>
                  <a:cubicBezTo>
                    <a:pt x="24" y="5"/>
                    <a:pt x="24" y="5"/>
                    <a:pt x="25" y="4"/>
                  </a:cubicBezTo>
                  <a:cubicBezTo>
                    <a:pt x="25" y="4"/>
                    <a:pt x="25" y="4"/>
                    <a:pt x="25" y="4"/>
                  </a:cubicBezTo>
                  <a:cubicBezTo>
                    <a:pt x="25" y="4"/>
                    <a:pt x="24" y="4"/>
                    <a:pt x="24" y="5"/>
                  </a:cubicBezTo>
                  <a:cubicBezTo>
                    <a:pt x="24" y="5"/>
                    <a:pt x="24" y="5"/>
                    <a:pt x="24" y="6"/>
                  </a:cubicBezTo>
                  <a:cubicBezTo>
                    <a:pt x="23" y="6"/>
                    <a:pt x="23" y="6"/>
                    <a:pt x="23" y="6"/>
                  </a:cubicBezTo>
                  <a:cubicBezTo>
                    <a:pt x="23" y="7"/>
                    <a:pt x="23" y="7"/>
                    <a:pt x="22" y="7"/>
                  </a:cubicBezTo>
                  <a:cubicBezTo>
                    <a:pt x="13" y="19"/>
                    <a:pt x="13" y="19"/>
                    <a:pt x="13" y="19"/>
                  </a:cubicBezTo>
                  <a:cubicBezTo>
                    <a:pt x="12" y="19"/>
                    <a:pt x="12" y="19"/>
                    <a:pt x="12" y="19"/>
                  </a:cubicBezTo>
                  <a:cubicBezTo>
                    <a:pt x="8" y="7"/>
                    <a:pt x="8" y="7"/>
                    <a:pt x="8" y="7"/>
                  </a:cubicBezTo>
                  <a:cubicBezTo>
                    <a:pt x="8" y="7"/>
                    <a:pt x="8" y="7"/>
                    <a:pt x="8" y="6"/>
                  </a:cubicBezTo>
                  <a:cubicBezTo>
                    <a:pt x="8" y="6"/>
                    <a:pt x="8" y="6"/>
                    <a:pt x="8" y="6"/>
                  </a:cubicBezTo>
                  <a:cubicBezTo>
                    <a:pt x="8" y="5"/>
                    <a:pt x="8" y="5"/>
                    <a:pt x="7" y="5"/>
                  </a:cubicBezTo>
                  <a:cubicBezTo>
                    <a:pt x="7" y="4"/>
                    <a:pt x="7" y="4"/>
                    <a:pt x="7" y="4"/>
                  </a:cubicBezTo>
                  <a:cubicBezTo>
                    <a:pt x="7" y="4"/>
                    <a:pt x="7" y="4"/>
                    <a:pt x="7" y="4"/>
                  </a:cubicBezTo>
                  <a:cubicBezTo>
                    <a:pt x="7" y="4"/>
                    <a:pt x="7" y="5"/>
                    <a:pt x="7" y="6"/>
                  </a:cubicBezTo>
                  <a:cubicBezTo>
                    <a:pt x="7" y="6"/>
                    <a:pt x="7" y="7"/>
                    <a:pt x="6" y="9"/>
                  </a:cubicBezTo>
                  <a:cubicBezTo>
                    <a:pt x="3" y="25"/>
                    <a:pt x="3" y="25"/>
                    <a:pt x="3" y="25"/>
                  </a:cubicBezTo>
                  <a:cubicBezTo>
                    <a:pt x="0" y="25"/>
                    <a:pt x="0" y="25"/>
                    <a:pt x="0" y="25"/>
                  </a:cubicBezTo>
                  <a:cubicBezTo>
                    <a:pt x="5" y="0"/>
                    <a:pt x="5" y="0"/>
                    <a:pt x="5" y="0"/>
                  </a:cubicBezTo>
                  <a:cubicBezTo>
                    <a:pt x="9" y="0"/>
                    <a:pt x="9" y="0"/>
                    <a:pt x="9" y="0"/>
                  </a:cubicBezTo>
                  <a:cubicBezTo>
                    <a:pt x="13" y="12"/>
                    <a:pt x="13" y="12"/>
                    <a:pt x="13" y="12"/>
                  </a:cubicBezTo>
                  <a:cubicBezTo>
                    <a:pt x="13" y="13"/>
                    <a:pt x="13" y="13"/>
                    <a:pt x="13" y="14"/>
                  </a:cubicBezTo>
                  <a:cubicBezTo>
                    <a:pt x="13" y="14"/>
                    <a:pt x="13" y="15"/>
                    <a:pt x="13" y="15"/>
                  </a:cubicBezTo>
                  <a:cubicBezTo>
                    <a:pt x="13" y="15"/>
                    <a:pt x="13" y="15"/>
                    <a:pt x="13" y="15"/>
                  </a:cubicBezTo>
                  <a:cubicBezTo>
                    <a:pt x="14" y="15"/>
                    <a:pt x="14" y="14"/>
                    <a:pt x="14" y="14"/>
                  </a:cubicBezTo>
                  <a:cubicBezTo>
                    <a:pt x="14" y="13"/>
                    <a:pt x="15" y="13"/>
                    <a:pt x="15" y="12"/>
                  </a:cubicBezTo>
                  <a:cubicBezTo>
                    <a:pt x="24" y="0"/>
                    <a:pt x="24" y="0"/>
                    <a:pt x="24" y="0"/>
                  </a:cubicBezTo>
                  <a:cubicBezTo>
                    <a:pt x="28" y="0"/>
                    <a:pt x="28" y="0"/>
                    <a:pt x="28" y="0"/>
                  </a:cubicBez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1" name="Freeform 249"/>
            <p:cNvSpPr>
              <a:spLocks noEditPoints="1"/>
            </p:cNvSpPr>
            <p:nvPr/>
          </p:nvSpPr>
          <p:spPr bwMode="auto">
            <a:xfrm>
              <a:off x="10368385" y="2624725"/>
              <a:ext cx="71678"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5 h 25"/>
                <a:gd name="T22" fmla="*/ 16 w 22"/>
                <a:gd name="T23" fmla="*/ 4 h 25"/>
                <a:gd name="T24" fmla="*/ 16 w 22"/>
                <a:gd name="T25" fmla="*/ 4 h 25"/>
                <a:gd name="T26" fmla="*/ 16 w 22"/>
                <a:gd name="T27" fmla="*/ 3 h 25"/>
                <a:gd name="T28" fmla="*/ 16 w 22"/>
                <a:gd name="T29" fmla="*/ 3 h 25"/>
                <a:gd name="T30" fmla="*/ 16 w 22"/>
                <a:gd name="T31" fmla="*/ 4 h 25"/>
                <a:gd name="T32" fmla="*/ 15 w 22"/>
                <a:gd name="T33" fmla="*/ 4 h 25"/>
                <a:gd name="T34" fmla="*/ 15 w 22"/>
                <a:gd name="T35" fmla="*/ 5 h 25"/>
                <a:gd name="T36" fmla="*/ 15 w 22"/>
                <a:gd name="T37" fmla="*/ 5 h 25"/>
                <a:gd name="T38" fmla="*/ 9 w 22"/>
                <a:gd name="T39" fmla="*/ 16 h 25"/>
                <a:gd name="T40" fmla="*/ 18 w 22"/>
                <a:gd name="T41" fmla="*/ 16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5"/>
                    <a:pt x="16" y="5"/>
                    <a:pt x="16" y="5"/>
                  </a:cubicBezTo>
                  <a:cubicBezTo>
                    <a:pt x="16" y="4"/>
                    <a:pt x="16" y="4"/>
                    <a:pt x="16" y="4"/>
                  </a:cubicBezTo>
                  <a:cubicBezTo>
                    <a:pt x="16" y="4"/>
                    <a:pt x="16" y="4"/>
                    <a:pt x="16" y="4"/>
                  </a:cubicBezTo>
                  <a:cubicBezTo>
                    <a:pt x="16" y="4"/>
                    <a:pt x="16" y="3"/>
                    <a:pt x="16" y="3"/>
                  </a:cubicBezTo>
                  <a:cubicBezTo>
                    <a:pt x="16" y="3"/>
                    <a:pt x="16" y="3"/>
                    <a:pt x="16" y="3"/>
                  </a:cubicBezTo>
                  <a:cubicBezTo>
                    <a:pt x="16" y="3"/>
                    <a:pt x="16" y="4"/>
                    <a:pt x="16" y="4"/>
                  </a:cubicBezTo>
                  <a:cubicBezTo>
                    <a:pt x="16" y="4"/>
                    <a:pt x="16" y="4"/>
                    <a:pt x="15" y="4"/>
                  </a:cubicBezTo>
                  <a:cubicBezTo>
                    <a:pt x="15" y="4"/>
                    <a:pt x="15" y="4"/>
                    <a:pt x="15" y="5"/>
                  </a:cubicBezTo>
                  <a:cubicBezTo>
                    <a:pt x="15" y="5"/>
                    <a:pt x="15" y="5"/>
                    <a:pt x="15" y="5"/>
                  </a:cubicBezTo>
                  <a:cubicBezTo>
                    <a:pt x="9" y="16"/>
                    <a:pt x="9" y="16"/>
                    <a:pt x="9" y="16"/>
                  </a:cubicBezTo>
                  <a:cubicBezTo>
                    <a:pt x="18" y="16"/>
                    <a:pt x="18" y="16"/>
                    <a:pt x="18"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632" name="China South"/>
          <p:cNvGrpSpPr/>
          <p:nvPr/>
        </p:nvGrpSpPr>
        <p:grpSpPr>
          <a:xfrm>
            <a:off x="9083276" y="1870061"/>
            <a:ext cx="956747" cy="380407"/>
            <a:chOff x="9215302" y="1697595"/>
            <a:chExt cx="1042449" cy="414482"/>
          </a:xfrm>
        </p:grpSpPr>
        <p:sp>
          <p:nvSpPr>
            <p:cNvPr id="633" name="Rectangle 31"/>
            <p:cNvSpPr>
              <a:spLocks noChangeArrowheads="1"/>
            </p:cNvSpPr>
            <p:nvPr/>
          </p:nvSpPr>
          <p:spPr bwMode="auto">
            <a:xfrm>
              <a:off x="9215302" y="1697595"/>
              <a:ext cx="1042449"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4" name="Freeform 250"/>
            <p:cNvSpPr>
              <a:spLocks/>
            </p:cNvSpPr>
            <p:nvPr/>
          </p:nvSpPr>
          <p:spPr bwMode="auto">
            <a:xfrm>
              <a:off x="9310353" y="1795762"/>
              <a:ext cx="65445" cy="84143"/>
            </a:xfrm>
            <a:custGeom>
              <a:avLst/>
              <a:gdLst>
                <a:gd name="T0" fmla="*/ 20 w 20"/>
                <a:gd name="T1" fmla="*/ 24 h 26"/>
                <a:gd name="T2" fmla="*/ 13 w 20"/>
                <a:gd name="T3" fmla="*/ 26 h 26"/>
                <a:gd name="T4" fmla="*/ 4 w 20"/>
                <a:gd name="T5" fmla="*/ 22 h 26"/>
                <a:gd name="T6" fmla="*/ 0 w 20"/>
                <a:gd name="T7" fmla="*/ 13 h 26"/>
                <a:gd name="T8" fmla="*/ 4 w 20"/>
                <a:gd name="T9" fmla="*/ 3 h 26"/>
                <a:gd name="T10" fmla="*/ 14 w 20"/>
                <a:gd name="T11" fmla="*/ 0 h 26"/>
                <a:gd name="T12" fmla="*/ 20 w 20"/>
                <a:gd name="T13" fmla="*/ 1 h 26"/>
                <a:gd name="T14" fmla="*/ 20 w 20"/>
                <a:gd name="T15" fmla="*/ 6 h 26"/>
                <a:gd name="T16" fmla="*/ 14 w 20"/>
                <a:gd name="T17" fmla="*/ 4 h 26"/>
                <a:gd name="T18" fmla="*/ 8 w 20"/>
                <a:gd name="T19" fmla="*/ 7 h 26"/>
                <a:gd name="T20" fmla="*/ 6 w 20"/>
                <a:gd name="T21" fmla="*/ 13 h 26"/>
                <a:gd name="T22" fmla="*/ 8 w 20"/>
                <a:gd name="T23" fmla="*/ 19 h 26"/>
                <a:gd name="T24" fmla="*/ 14 w 20"/>
                <a:gd name="T25" fmla="*/ 21 h 26"/>
                <a:gd name="T26" fmla="*/ 20 w 20"/>
                <a:gd name="T27" fmla="*/ 19 h 26"/>
                <a:gd name="T28" fmla="*/ 20 w 20"/>
                <a:gd name="T2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20" y="24"/>
                  </a:moveTo>
                  <a:cubicBezTo>
                    <a:pt x="18" y="25"/>
                    <a:pt x="16" y="26"/>
                    <a:pt x="13" y="26"/>
                  </a:cubicBezTo>
                  <a:cubicBezTo>
                    <a:pt x="9" y="26"/>
                    <a:pt x="6" y="25"/>
                    <a:pt x="4" y="22"/>
                  </a:cubicBezTo>
                  <a:cubicBezTo>
                    <a:pt x="1" y="20"/>
                    <a:pt x="0" y="17"/>
                    <a:pt x="0" y="13"/>
                  </a:cubicBezTo>
                  <a:cubicBezTo>
                    <a:pt x="0" y="9"/>
                    <a:pt x="1" y="6"/>
                    <a:pt x="4" y="3"/>
                  </a:cubicBezTo>
                  <a:cubicBezTo>
                    <a:pt x="6" y="1"/>
                    <a:pt x="10" y="0"/>
                    <a:pt x="14" y="0"/>
                  </a:cubicBezTo>
                  <a:cubicBezTo>
                    <a:pt x="16" y="0"/>
                    <a:pt x="18" y="0"/>
                    <a:pt x="20" y="1"/>
                  </a:cubicBezTo>
                  <a:cubicBezTo>
                    <a:pt x="20" y="6"/>
                    <a:pt x="20" y="6"/>
                    <a:pt x="20" y="6"/>
                  </a:cubicBezTo>
                  <a:cubicBezTo>
                    <a:pt x="18" y="5"/>
                    <a:pt x="16" y="4"/>
                    <a:pt x="14" y="4"/>
                  </a:cubicBezTo>
                  <a:cubicBezTo>
                    <a:pt x="12" y="4"/>
                    <a:pt x="10" y="5"/>
                    <a:pt x="8" y="7"/>
                  </a:cubicBezTo>
                  <a:cubicBezTo>
                    <a:pt x="7" y="8"/>
                    <a:pt x="6" y="10"/>
                    <a:pt x="6" y="13"/>
                  </a:cubicBezTo>
                  <a:cubicBezTo>
                    <a:pt x="6" y="15"/>
                    <a:pt x="7" y="17"/>
                    <a:pt x="8" y="19"/>
                  </a:cubicBezTo>
                  <a:cubicBezTo>
                    <a:pt x="10" y="20"/>
                    <a:pt x="11" y="21"/>
                    <a:pt x="14" y="21"/>
                  </a:cubicBezTo>
                  <a:cubicBezTo>
                    <a:pt x="16" y="21"/>
                    <a:pt x="18" y="20"/>
                    <a:pt x="20" y="19"/>
                  </a:cubicBezTo>
                  <a:lnTo>
                    <a:pt x="2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5" name="Freeform 251"/>
            <p:cNvSpPr>
              <a:spLocks/>
            </p:cNvSpPr>
            <p:nvPr/>
          </p:nvSpPr>
          <p:spPr bwMode="auto">
            <a:xfrm>
              <a:off x="9391381" y="1795762"/>
              <a:ext cx="71678" cy="81026"/>
            </a:xfrm>
            <a:custGeom>
              <a:avLst/>
              <a:gdLst>
                <a:gd name="T0" fmla="*/ 46 w 46"/>
                <a:gd name="T1" fmla="*/ 52 h 52"/>
                <a:gd name="T2" fmla="*/ 34 w 46"/>
                <a:gd name="T3" fmla="*/ 52 h 52"/>
                <a:gd name="T4" fmla="*/ 34 w 46"/>
                <a:gd name="T5" fmla="*/ 31 h 52"/>
                <a:gd name="T6" fmla="*/ 11 w 46"/>
                <a:gd name="T7" fmla="*/ 31 h 52"/>
                <a:gd name="T8" fmla="*/ 11 w 46"/>
                <a:gd name="T9" fmla="*/ 52 h 52"/>
                <a:gd name="T10" fmla="*/ 0 w 46"/>
                <a:gd name="T11" fmla="*/ 52 h 52"/>
                <a:gd name="T12" fmla="*/ 0 w 46"/>
                <a:gd name="T13" fmla="*/ 0 h 52"/>
                <a:gd name="T14" fmla="*/ 11 w 46"/>
                <a:gd name="T15" fmla="*/ 0 h 52"/>
                <a:gd name="T16" fmla="*/ 11 w 46"/>
                <a:gd name="T17" fmla="*/ 20 h 52"/>
                <a:gd name="T18" fmla="*/ 34 w 46"/>
                <a:gd name="T19" fmla="*/ 20 h 52"/>
                <a:gd name="T20" fmla="*/ 34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4" y="52"/>
                  </a:lnTo>
                  <a:lnTo>
                    <a:pt x="34" y="31"/>
                  </a:lnTo>
                  <a:lnTo>
                    <a:pt x="11" y="31"/>
                  </a:lnTo>
                  <a:lnTo>
                    <a:pt x="11" y="52"/>
                  </a:lnTo>
                  <a:lnTo>
                    <a:pt x="0" y="52"/>
                  </a:lnTo>
                  <a:lnTo>
                    <a:pt x="0" y="0"/>
                  </a:lnTo>
                  <a:lnTo>
                    <a:pt x="11" y="0"/>
                  </a:lnTo>
                  <a:lnTo>
                    <a:pt x="11" y="20"/>
                  </a:lnTo>
                  <a:lnTo>
                    <a:pt x="34" y="20"/>
                  </a:lnTo>
                  <a:lnTo>
                    <a:pt x="34"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6" name="Rectangle 252"/>
            <p:cNvSpPr>
              <a:spLocks noChangeArrowheads="1"/>
            </p:cNvSpPr>
            <p:nvPr/>
          </p:nvSpPr>
          <p:spPr bwMode="auto">
            <a:xfrm>
              <a:off x="9483316" y="1795762"/>
              <a:ext cx="18699" cy="810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7" name="Freeform 253"/>
            <p:cNvSpPr>
              <a:spLocks/>
            </p:cNvSpPr>
            <p:nvPr/>
          </p:nvSpPr>
          <p:spPr bwMode="auto">
            <a:xfrm>
              <a:off x="9522271" y="1795762"/>
              <a:ext cx="74795" cy="81026"/>
            </a:xfrm>
            <a:custGeom>
              <a:avLst/>
              <a:gdLst>
                <a:gd name="T0" fmla="*/ 23 w 23"/>
                <a:gd name="T1" fmla="*/ 25 h 25"/>
                <a:gd name="T2" fmla="*/ 17 w 23"/>
                <a:gd name="T3" fmla="*/ 25 h 25"/>
                <a:gd name="T4" fmla="*/ 6 w 23"/>
                <a:gd name="T5" fmla="*/ 9 h 25"/>
                <a:gd name="T6" fmla="*/ 5 w 23"/>
                <a:gd name="T7" fmla="*/ 7 h 25"/>
                <a:gd name="T8" fmla="*/ 5 w 23"/>
                <a:gd name="T9" fmla="*/ 7 h 25"/>
                <a:gd name="T10" fmla="*/ 5 w 23"/>
                <a:gd name="T11" fmla="*/ 11 h 25"/>
                <a:gd name="T12" fmla="*/ 5 w 23"/>
                <a:gd name="T13" fmla="*/ 25 h 25"/>
                <a:gd name="T14" fmla="*/ 0 w 23"/>
                <a:gd name="T15" fmla="*/ 25 h 25"/>
                <a:gd name="T16" fmla="*/ 0 w 23"/>
                <a:gd name="T17" fmla="*/ 0 h 25"/>
                <a:gd name="T18" fmla="*/ 6 w 23"/>
                <a:gd name="T19" fmla="*/ 0 h 25"/>
                <a:gd name="T20" fmla="*/ 16 w 23"/>
                <a:gd name="T21" fmla="*/ 15 h 25"/>
                <a:gd name="T22" fmla="*/ 17 w 23"/>
                <a:gd name="T23" fmla="*/ 17 h 25"/>
                <a:gd name="T24" fmla="*/ 17 w 23"/>
                <a:gd name="T25" fmla="*/ 17 h 25"/>
                <a:gd name="T26" fmla="*/ 17 w 23"/>
                <a:gd name="T27" fmla="*/ 14 h 25"/>
                <a:gd name="T28" fmla="*/ 17 w 23"/>
                <a:gd name="T29" fmla="*/ 0 h 25"/>
                <a:gd name="T30" fmla="*/ 23 w 23"/>
                <a:gd name="T31" fmla="*/ 0 h 25"/>
                <a:gd name="T32" fmla="*/ 23 w 23"/>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5">
                  <a:moveTo>
                    <a:pt x="23" y="25"/>
                  </a:moveTo>
                  <a:cubicBezTo>
                    <a:pt x="17" y="25"/>
                    <a:pt x="17" y="25"/>
                    <a:pt x="17" y="25"/>
                  </a:cubicBezTo>
                  <a:cubicBezTo>
                    <a:pt x="6" y="9"/>
                    <a:pt x="6" y="9"/>
                    <a:pt x="6" y="9"/>
                  </a:cubicBezTo>
                  <a:cubicBezTo>
                    <a:pt x="6" y="8"/>
                    <a:pt x="5" y="8"/>
                    <a:pt x="5" y="7"/>
                  </a:cubicBezTo>
                  <a:cubicBezTo>
                    <a:pt x="5" y="7"/>
                    <a:pt x="5" y="7"/>
                    <a:pt x="5" y="7"/>
                  </a:cubicBezTo>
                  <a:cubicBezTo>
                    <a:pt x="5" y="8"/>
                    <a:pt x="5" y="10"/>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7"/>
                    <a:pt x="17" y="17"/>
                  </a:cubicBezTo>
                  <a:cubicBezTo>
                    <a:pt x="17" y="17"/>
                    <a:pt x="17" y="17"/>
                    <a:pt x="17" y="17"/>
                  </a:cubicBezTo>
                  <a:cubicBezTo>
                    <a:pt x="17" y="17"/>
                    <a:pt x="17" y="16"/>
                    <a:pt x="17" y="14"/>
                  </a:cubicBezTo>
                  <a:cubicBezTo>
                    <a:pt x="17" y="0"/>
                    <a:pt x="17" y="0"/>
                    <a:pt x="17" y="0"/>
                  </a:cubicBezTo>
                  <a:cubicBezTo>
                    <a:pt x="23" y="0"/>
                    <a:pt x="23" y="0"/>
                    <a:pt x="23" y="0"/>
                  </a:cubicBez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8" name="Freeform 254"/>
            <p:cNvSpPr>
              <a:spLocks noEditPoints="1"/>
            </p:cNvSpPr>
            <p:nvPr/>
          </p:nvSpPr>
          <p:spPr bwMode="auto">
            <a:xfrm>
              <a:off x="9606415" y="1795762"/>
              <a:ext cx="82586" cy="81026"/>
            </a:xfrm>
            <a:custGeom>
              <a:avLst/>
              <a:gdLst>
                <a:gd name="T0" fmla="*/ 25 w 25"/>
                <a:gd name="T1" fmla="*/ 25 h 25"/>
                <a:gd name="T2" fmla="*/ 19 w 25"/>
                <a:gd name="T3" fmla="*/ 25 h 25"/>
                <a:gd name="T4" fmla="*/ 17 w 25"/>
                <a:gd name="T5" fmla="*/ 20 h 25"/>
                <a:gd name="T6" fmla="*/ 8 w 25"/>
                <a:gd name="T7" fmla="*/ 20 h 25"/>
                <a:gd name="T8" fmla="*/ 6 w 25"/>
                <a:gd name="T9" fmla="*/ 25 h 25"/>
                <a:gd name="T10" fmla="*/ 0 w 25"/>
                <a:gd name="T11" fmla="*/ 25 h 25"/>
                <a:gd name="T12" fmla="*/ 9 w 25"/>
                <a:gd name="T13" fmla="*/ 0 h 25"/>
                <a:gd name="T14" fmla="*/ 16 w 25"/>
                <a:gd name="T15" fmla="*/ 0 h 25"/>
                <a:gd name="T16" fmla="*/ 25 w 25"/>
                <a:gd name="T17" fmla="*/ 25 h 25"/>
                <a:gd name="T18" fmla="*/ 16 w 25"/>
                <a:gd name="T19" fmla="*/ 15 h 25"/>
                <a:gd name="T20" fmla="*/ 13 w 25"/>
                <a:gd name="T21" fmla="*/ 7 h 25"/>
                <a:gd name="T22" fmla="*/ 13 w 25"/>
                <a:gd name="T23" fmla="*/ 5 h 25"/>
                <a:gd name="T24" fmla="*/ 12 w 25"/>
                <a:gd name="T25" fmla="*/ 5 h 25"/>
                <a:gd name="T26" fmla="*/ 12 w 25"/>
                <a:gd name="T27" fmla="*/ 7 h 25"/>
                <a:gd name="T28" fmla="*/ 9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20"/>
                    <a:pt x="17" y="20"/>
                    <a:pt x="17"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6" y="15"/>
                  </a:moveTo>
                  <a:cubicBezTo>
                    <a:pt x="13" y="7"/>
                    <a:pt x="13" y="7"/>
                    <a:pt x="13" y="7"/>
                  </a:cubicBezTo>
                  <a:cubicBezTo>
                    <a:pt x="13" y="6"/>
                    <a:pt x="13" y="5"/>
                    <a:pt x="13" y="5"/>
                  </a:cubicBezTo>
                  <a:cubicBezTo>
                    <a:pt x="12" y="5"/>
                    <a:pt x="12" y="5"/>
                    <a:pt x="12" y="5"/>
                  </a:cubicBezTo>
                  <a:cubicBezTo>
                    <a:pt x="12" y="5"/>
                    <a:pt x="12" y="6"/>
                    <a:pt x="12" y="7"/>
                  </a:cubicBezTo>
                  <a:cubicBezTo>
                    <a:pt x="9" y="15"/>
                    <a:pt x="9" y="15"/>
                    <a:pt x="9"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39" name="Freeform 255"/>
            <p:cNvSpPr>
              <a:spLocks/>
            </p:cNvSpPr>
            <p:nvPr/>
          </p:nvSpPr>
          <p:spPr bwMode="auto">
            <a:xfrm>
              <a:off x="9731073" y="1795762"/>
              <a:ext cx="56096" cy="84143"/>
            </a:xfrm>
            <a:custGeom>
              <a:avLst/>
              <a:gdLst>
                <a:gd name="T0" fmla="*/ 0 w 17"/>
                <a:gd name="T1" fmla="*/ 24 h 26"/>
                <a:gd name="T2" fmla="*/ 0 w 17"/>
                <a:gd name="T3" fmla="*/ 19 h 26"/>
                <a:gd name="T4" fmla="*/ 3 w 17"/>
                <a:gd name="T5" fmla="*/ 21 h 26"/>
                <a:gd name="T6" fmla="*/ 7 w 17"/>
                <a:gd name="T7" fmla="*/ 21 h 26"/>
                <a:gd name="T8" fmla="*/ 9 w 17"/>
                <a:gd name="T9" fmla="*/ 21 h 26"/>
                <a:gd name="T10" fmla="*/ 10 w 17"/>
                <a:gd name="T11" fmla="*/ 20 h 26"/>
                <a:gd name="T12" fmla="*/ 11 w 17"/>
                <a:gd name="T13" fmla="*/ 20 h 26"/>
                <a:gd name="T14" fmla="*/ 11 w 17"/>
                <a:gd name="T15" fmla="*/ 19 h 26"/>
                <a:gd name="T16" fmla="*/ 11 w 17"/>
                <a:gd name="T17" fmla="*/ 17 h 26"/>
                <a:gd name="T18" fmla="*/ 10 w 17"/>
                <a:gd name="T19" fmla="*/ 16 h 26"/>
                <a:gd name="T20" fmla="*/ 8 w 17"/>
                <a:gd name="T21" fmla="*/ 15 h 26"/>
                <a:gd name="T22" fmla="*/ 6 w 17"/>
                <a:gd name="T23" fmla="*/ 14 h 26"/>
                <a:gd name="T24" fmla="*/ 1 w 17"/>
                <a:gd name="T25" fmla="*/ 11 h 26"/>
                <a:gd name="T26" fmla="*/ 0 w 17"/>
                <a:gd name="T27" fmla="*/ 7 h 26"/>
                <a:gd name="T28" fmla="*/ 1 w 17"/>
                <a:gd name="T29" fmla="*/ 4 h 26"/>
                <a:gd name="T30" fmla="*/ 3 w 17"/>
                <a:gd name="T31" fmla="*/ 1 h 26"/>
                <a:gd name="T32" fmla="*/ 6 w 17"/>
                <a:gd name="T33" fmla="*/ 0 h 26"/>
                <a:gd name="T34" fmla="*/ 10 w 17"/>
                <a:gd name="T35" fmla="*/ 0 h 26"/>
                <a:gd name="T36" fmla="*/ 13 w 17"/>
                <a:gd name="T37" fmla="*/ 0 h 26"/>
                <a:gd name="T38" fmla="*/ 16 w 17"/>
                <a:gd name="T39" fmla="*/ 1 h 26"/>
                <a:gd name="T40" fmla="*/ 16 w 17"/>
                <a:gd name="T41" fmla="*/ 6 h 26"/>
                <a:gd name="T42" fmla="*/ 15 w 17"/>
                <a:gd name="T43" fmla="*/ 5 h 26"/>
                <a:gd name="T44" fmla="*/ 13 w 17"/>
                <a:gd name="T45" fmla="*/ 4 h 26"/>
                <a:gd name="T46" fmla="*/ 12 w 17"/>
                <a:gd name="T47" fmla="*/ 4 h 26"/>
                <a:gd name="T48" fmla="*/ 10 w 17"/>
                <a:gd name="T49" fmla="*/ 4 h 26"/>
                <a:gd name="T50" fmla="*/ 8 w 17"/>
                <a:gd name="T51" fmla="*/ 4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0 h 26"/>
                <a:gd name="T66" fmla="*/ 13 w 17"/>
                <a:gd name="T67" fmla="*/ 12 h 26"/>
                <a:gd name="T68" fmla="*/ 15 w 17"/>
                <a:gd name="T69" fmla="*/ 13 h 26"/>
                <a:gd name="T70" fmla="*/ 17 w 17"/>
                <a:gd name="T71" fmla="*/ 15 h 26"/>
                <a:gd name="T72" fmla="*/ 17 w 17"/>
                <a:gd name="T73" fmla="*/ 18 h 26"/>
                <a:gd name="T74" fmla="*/ 16 w 17"/>
                <a:gd name="T75" fmla="*/ 22 h 26"/>
                <a:gd name="T76" fmla="*/ 14 w 17"/>
                <a:gd name="T77" fmla="*/ 24 h 26"/>
                <a:gd name="T78" fmla="*/ 11 w 17"/>
                <a:gd name="T79" fmla="*/ 25 h 26"/>
                <a:gd name="T80" fmla="*/ 7 w 17"/>
                <a:gd name="T81" fmla="*/ 26 h 26"/>
                <a:gd name="T82" fmla="*/ 3 w 17"/>
                <a:gd name="T83" fmla="*/ 25 h 26"/>
                <a:gd name="T84" fmla="*/ 0 w 17"/>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4"/>
                  </a:moveTo>
                  <a:cubicBezTo>
                    <a:pt x="0" y="19"/>
                    <a:pt x="0" y="19"/>
                    <a:pt x="0" y="19"/>
                  </a:cubicBezTo>
                  <a:cubicBezTo>
                    <a:pt x="1" y="19"/>
                    <a:pt x="2" y="20"/>
                    <a:pt x="3" y="21"/>
                  </a:cubicBezTo>
                  <a:cubicBezTo>
                    <a:pt x="5" y="21"/>
                    <a:pt x="6" y="21"/>
                    <a:pt x="7" y="21"/>
                  </a:cubicBezTo>
                  <a:cubicBezTo>
                    <a:pt x="8" y="21"/>
                    <a:pt x="8" y="21"/>
                    <a:pt x="9" y="21"/>
                  </a:cubicBezTo>
                  <a:cubicBezTo>
                    <a:pt x="9" y="21"/>
                    <a:pt x="10" y="21"/>
                    <a:pt x="10" y="20"/>
                  </a:cubicBezTo>
                  <a:cubicBezTo>
                    <a:pt x="11" y="20"/>
                    <a:pt x="11" y="20"/>
                    <a:pt x="11" y="20"/>
                  </a:cubicBezTo>
                  <a:cubicBezTo>
                    <a:pt x="11" y="19"/>
                    <a:pt x="11" y="19"/>
                    <a:pt x="11" y="19"/>
                  </a:cubicBezTo>
                  <a:cubicBezTo>
                    <a:pt x="11" y="18"/>
                    <a:pt x="11" y="18"/>
                    <a:pt x="11" y="17"/>
                  </a:cubicBezTo>
                  <a:cubicBezTo>
                    <a:pt x="11" y="17"/>
                    <a:pt x="10" y="17"/>
                    <a:pt x="10" y="16"/>
                  </a:cubicBezTo>
                  <a:cubicBezTo>
                    <a:pt x="9" y="16"/>
                    <a:pt x="9" y="16"/>
                    <a:pt x="8" y="15"/>
                  </a:cubicBezTo>
                  <a:cubicBezTo>
                    <a:pt x="7" y="15"/>
                    <a:pt x="7" y="15"/>
                    <a:pt x="6" y="14"/>
                  </a:cubicBezTo>
                  <a:cubicBezTo>
                    <a:pt x="4" y="14"/>
                    <a:pt x="2" y="13"/>
                    <a:pt x="1" y="11"/>
                  </a:cubicBezTo>
                  <a:cubicBezTo>
                    <a:pt x="0" y="10"/>
                    <a:pt x="0" y="9"/>
                    <a:pt x="0" y="7"/>
                  </a:cubicBezTo>
                  <a:cubicBezTo>
                    <a:pt x="0" y="6"/>
                    <a:pt x="0" y="5"/>
                    <a:pt x="1" y="4"/>
                  </a:cubicBezTo>
                  <a:cubicBezTo>
                    <a:pt x="1" y="3"/>
                    <a:pt x="2" y="2"/>
                    <a:pt x="3" y="1"/>
                  </a:cubicBezTo>
                  <a:cubicBezTo>
                    <a:pt x="4" y="1"/>
                    <a:pt x="5" y="0"/>
                    <a:pt x="6" y="0"/>
                  </a:cubicBezTo>
                  <a:cubicBezTo>
                    <a:pt x="7" y="0"/>
                    <a:pt x="8" y="0"/>
                    <a:pt x="10" y="0"/>
                  </a:cubicBezTo>
                  <a:cubicBezTo>
                    <a:pt x="11" y="0"/>
                    <a:pt x="12" y="0"/>
                    <a:pt x="13" y="0"/>
                  </a:cubicBezTo>
                  <a:cubicBezTo>
                    <a:pt x="14" y="0"/>
                    <a:pt x="15" y="0"/>
                    <a:pt x="16" y="1"/>
                  </a:cubicBezTo>
                  <a:cubicBezTo>
                    <a:pt x="16" y="6"/>
                    <a:pt x="16" y="6"/>
                    <a:pt x="16" y="6"/>
                  </a:cubicBezTo>
                  <a:cubicBezTo>
                    <a:pt x="16" y="6"/>
                    <a:pt x="15" y="5"/>
                    <a:pt x="15" y="5"/>
                  </a:cubicBezTo>
                  <a:cubicBezTo>
                    <a:pt x="14" y="5"/>
                    <a:pt x="14" y="5"/>
                    <a:pt x="13" y="4"/>
                  </a:cubicBezTo>
                  <a:cubicBezTo>
                    <a:pt x="13" y="4"/>
                    <a:pt x="12" y="4"/>
                    <a:pt x="12" y="4"/>
                  </a:cubicBezTo>
                  <a:cubicBezTo>
                    <a:pt x="11" y="4"/>
                    <a:pt x="11" y="4"/>
                    <a:pt x="10" y="4"/>
                  </a:cubicBezTo>
                  <a:cubicBezTo>
                    <a:pt x="9" y="4"/>
                    <a:pt x="9" y="4"/>
                    <a:pt x="8" y="4"/>
                  </a:cubicBezTo>
                  <a:cubicBezTo>
                    <a:pt x="8" y="4"/>
                    <a:pt x="7" y="5"/>
                    <a:pt x="7" y="5"/>
                  </a:cubicBezTo>
                  <a:cubicBezTo>
                    <a:pt x="7" y="5"/>
                    <a:pt x="6" y="5"/>
                    <a:pt x="6" y="6"/>
                  </a:cubicBezTo>
                  <a:cubicBezTo>
                    <a:pt x="6" y="6"/>
                    <a:pt x="6" y="6"/>
                    <a:pt x="6" y="7"/>
                  </a:cubicBezTo>
                  <a:cubicBezTo>
                    <a:pt x="6" y="7"/>
                    <a:pt x="6" y="7"/>
                    <a:pt x="6" y="8"/>
                  </a:cubicBezTo>
                  <a:cubicBezTo>
                    <a:pt x="6" y="8"/>
                    <a:pt x="7" y="8"/>
                    <a:pt x="7" y="9"/>
                  </a:cubicBezTo>
                  <a:cubicBezTo>
                    <a:pt x="8" y="9"/>
                    <a:pt x="8" y="9"/>
                    <a:pt x="9" y="10"/>
                  </a:cubicBezTo>
                  <a:cubicBezTo>
                    <a:pt x="9" y="10"/>
                    <a:pt x="10" y="10"/>
                    <a:pt x="11" y="10"/>
                  </a:cubicBezTo>
                  <a:cubicBezTo>
                    <a:pt x="12" y="11"/>
                    <a:pt x="13" y="11"/>
                    <a:pt x="13" y="12"/>
                  </a:cubicBezTo>
                  <a:cubicBezTo>
                    <a:pt x="14" y="12"/>
                    <a:pt x="15" y="13"/>
                    <a:pt x="15" y="13"/>
                  </a:cubicBezTo>
                  <a:cubicBezTo>
                    <a:pt x="16" y="14"/>
                    <a:pt x="16" y="15"/>
                    <a:pt x="17" y="15"/>
                  </a:cubicBezTo>
                  <a:cubicBezTo>
                    <a:pt x="17" y="16"/>
                    <a:pt x="17" y="17"/>
                    <a:pt x="17" y="18"/>
                  </a:cubicBezTo>
                  <a:cubicBezTo>
                    <a:pt x="17" y="20"/>
                    <a:pt x="17" y="21"/>
                    <a:pt x="16" y="22"/>
                  </a:cubicBezTo>
                  <a:cubicBezTo>
                    <a:pt x="16" y="23"/>
                    <a:pt x="15" y="23"/>
                    <a:pt x="14" y="24"/>
                  </a:cubicBezTo>
                  <a:cubicBezTo>
                    <a:pt x="13" y="25"/>
                    <a:pt x="12" y="25"/>
                    <a:pt x="11" y="25"/>
                  </a:cubicBezTo>
                  <a:cubicBezTo>
                    <a:pt x="10" y="26"/>
                    <a:pt x="9" y="26"/>
                    <a:pt x="7" y="26"/>
                  </a:cubicBezTo>
                  <a:cubicBezTo>
                    <a:pt x="6" y="26"/>
                    <a:pt x="5" y="26"/>
                    <a:pt x="3" y="25"/>
                  </a:cubicBezTo>
                  <a:cubicBezTo>
                    <a:pt x="2" y="25"/>
                    <a:pt x="1" y="25"/>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0" name="Freeform 256"/>
            <p:cNvSpPr>
              <a:spLocks noEditPoints="1"/>
            </p:cNvSpPr>
            <p:nvPr/>
          </p:nvSpPr>
          <p:spPr bwMode="auto">
            <a:xfrm>
              <a:off x="9796518" y="1795762"/>
              <a:ext cx="81027" cy="84143"/>
            </a:xfrm>
            <a:custGeom>
              <a:avLst/>
              <a:gdLst>
                <a:gd name="T0" fmla="*/ 13 w 25"/>
                <a:gd name="T1" fmla="*/ 26 h 26"/>
                <a:gd name="T2" fmla="*/ 4 w 25"/>
                <a:gd name="T3" fmla="*/ 22 h 26"/>
                <a:gd name="T4" fmla="*/ 0 w 25"/>
                <a:gd name="T5" fmla="*/ 13 h 26"/>
                <a:gd name="T6" fmla="*/ 4 w 25"/>
                <a:gd name="T7" fmla="*/ 3 h 26"/>
                <a:gd name="T8" fmla="*/ 13 w 25"/>
                <a:gd name="T9" fmla="*/ 0 h 26"/>
                <a:gd name="T10" fmla="*/ 22 w 25"/>
                <a:gd name="T11" fmla="*/ 3 h 26"/>
                <a:gd name="T12" fmla="*/ 25 w 25"/>
                <a:gd name="T13" fmla="*/ 12 h 26"/>
                <a:gd name="T14" fmla="*/ 22 w 25"/>
                <a:gd name="T15" fmla="*/ 22 h 26"/>
                <a:gd name="T16" fmla="*/ 13 w 25"/>
                <a:gd name="T17" fmla="*/ 26 h 26"/>
                <a:gd name="T18" fmla="*/ 13 w 25"/>
                <a:gd name="T19" fmla="*/ 4 h 26"/>
                <a:gd name="T20" fmla="*/ 8 w 25"/>
                <a:gd name="T21" fmla="*/ 7 h 26"/>
                <a:gd name="T22" fmla="*/ 6 w 25"/>
                <a:gd name="T23" fmla="*/ 13 h 26"/>
                <a:gd name="T24" fmla="*/ 8 w 25"/>
                <a:gd name="T25" fmla="*/ 19 h 26"/>
                <a:gd name="T26" fmla="*/ 13 w 25"/>
                <a:gd name="T27" fmla="*/ 21 h 26"/>
                <a:gd name="T28" fmla="*/ 17 w 25"/>
                <a:gd name="T29" fmla="*/ 19 h 26"/>
                <a:gd name="T30" fmla="*/ 19 w 25"/>
                <a:gd name="T31" fmla="*/ 13 h 26"/>
                <a:gd name="T32" fmla="*/ 17 w 25"/>
                <a:gd name="T33" fmla="*/ 7 h 26"/>
                <a:gd name="T34" fmla="*/ 13 w 25"/>
                <a:gd name="T3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3" y="26"/>
                  </a:moveTo>
                  <a:cubicBezTo>
                    <a:pt x="9" y="26"/>
                    <a:pt x="6" y="24"/>
                    <a:pt x="4" y="22"/>
                  </a:cubicBezTo>
                  <a:cubicBezTo>
                    <a:pt x="1" y="20"/>
                    <a:pt x="0" y="17"/>
                    <a:pt x="0" y="13"/>
                  </a:cubicBezTo>
                  <a:cubicBezTo>
                    <a:pt x="0" y="9"/>
                    <a:pt x="1" y="6"/>
                    <a:pt x="4" y="3"/>
                  </a:cubicBezTo>
                  <a:cubicBezTo>
                    <a:pt x="6" y="1"/>
                    <a:pt x="9" y="0"/>
                    <a:pt x="13" y="0"/>
                  </a:cubicBezTo>
                  <a:cubicBezTo>
                    <a:pt x="17" y="0"/>
                    <a:pt x="19" y="1"/>
                    <a:pt x="22" y="3"/>
                  </a:cubicBezTo>
                  <a:cubicBezTo>
                    <a:pt x="24" y="5"/>
                    <a:pt x="25" y="9"/>
                    <a:pt x="25" y="12"/>
                  </a:cubicBezTo>
                  <a:cubicBezTo>
                    <a:pt x="25" y="16"/>
                    <a:pt x="24" y="20"/>
                    <a:pt x="22" y="22"/>
                  </a:cubicBezTo>
                  <a:cubicBezTo>
                    <a:pt x="19" y="24"/>
                    <a:pt x="16" y="26"/>
                    <a:pt x="13" y="26"/>
                  </a:cubicBezTo>
                  <a:close/>
                  <a:moveTo>
                    <a:pt x="13" y="4"/>
                  </a:moveTo>
                  <a:cubicBezTo>
                    <a:pt x="11" y="4"/>
                    <a:pt x="9" y="5"/>
                    <a:pt x="8" y="7"/>
                  </a:cubicBezTo>
                  <a:cubicBezTo>
                    <a:pt x="7" y="8"/>
                    <a:pt x="6" y="10"/>
                    <a:pt x="6" y="13"/>
                  </a:cubicBezTo>
                  <a:cubicBezTo>
                    <a:pt x="6" y="15"/>
                    <a:pt x="7" y="17"/>
                    <a:pt x="8" y="19"/>
                  </a:cubicBezTo>
                  <a:cubicBezTo>
                    <a:pt x="9" y="20"/>
                    <a:pt x="11" y="21"/>
                    <a:pt x="13" y="21"/>
                  </a:cubicBezTo>
                  <a:cubicBezTo>
                    <a:pt x="15" y="21"/>
                    <a:pt x="16" y="20"/>
                    <a:pt x="17" y="19"/>
                  </a:cubicBezTo>
                  <a:cubicBezTo>
                    <a:pt x="18" y="17"/>
                    <a:pt x="19" y="15"/>
                    <a:pt x="19" y="13"/>
                  </a:cubicBezTo>
                  <a:cubicBezTo>
                    <a:pt x="19" y="10"/>
                    <a:pt x="18" y="8"/>
                    <a:pt x="17" y="7"/>
                  </a:cubicBezTo>
                  <a:cubicBezTo>
                    <a:pt x="16" y="5"/>
                    <a:pt x="15" y="4"/>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1" name="Freeform 257"/>
            <p:cNvSpPr>
              <a:spLocks/>
            </p:cNvSpPr>
            <p:nvPr/>
          </p:nvSpPr>
          <p:spPr bwMode="auto">
            <a:xfrm>
              <a:off x="9891570" y="1795762"/>
              <a:ext cx="68562" cy="84143"/>
            </a:xfrm>
            <a:custGeom>
              <a:avLst/>
              <a:gdLst>
                <a:gd name="T0" fmla="*/ 21 w 21"/>
                <a:gd name="T1" fmla="*/ 14 h 26"/>
                <a:gd name="T2" fmla="*/ 11 w 21"/>
                <a:gd name="T3" fmla="*/ 26 h 26"/>
                <a:gd name="T4" fmla="*/ 0 w 21"/>
                <a:gd name="T5" fmla="*/ 15 h 26"/>
                <a:gd name="T6" fmla="*/ 0 w 21"/>
                <a:gd name="T7" fmla="*/ 0 h 26"/>
                <a:gd name="T8" fmla="*/ 6 w 21"/>
                <a:gd name="T9" fmla="*/ 0 h 26"/>
                <a:gd name="T10" fmla="*/ 6 w 21"/>
                <a:gd name="T11" fmla="*/ 15 h 26"/>
                <a:gd name="T12" fmla="*/ 11 w 21"/>
                <a:gd name="T13" fmla="*/ 21 h 26"/>
                <a:gd name="T14" fmla="*/ 16 w 21"/>
                <a:gd name="T15" fmla="*/ 15 h 26"/>
                <a:gd name="T16" fmla="*/ 16 w 21"/>
                <a:gd name="T17" fmla="*/ 0 h 26"/>
                <a:gd name="T18" fmla="*/ 21 w 21"/>
                <a:gd name="T19" fmla="*/ 0 h 26"/>
                <a:gd name="T20" fmla="*/ 21 w 21"/>
                <a:gd name="T2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6">
                  <a:moveTo>
                    <a:pt x="21" y="14"/>
                  </a:moveTo>
                  <a:cubicBezTo>
                    <a:pt x="21" y="22"/>
                    <a:pt x="18" y="26"/>
                    <a:pt x="11" y="26"/>
                  </a:cubicBezTo>
                  <a:cubicBezTo>
                    <a:pt x="4" y="26"/>
                    <a:pt x="0" y="22"/>
                    <a:pt x="0" y="15"/>
                  </a:cubicBezTo>
                  <a:cubicBezTo>
                    <a:pt x="0" y="0"/>
                    <a:pt x="0" y="0"/>
                    <a:pt x="0" y="0"/>
                  </a:cubicBezTo>
                  <a:cubicBezTo>
                    <a:pt x="6" y="0"/>
                    <a:pt x="6" y="0"/>
                    <a:pt x="6" y="0"/>
                  </a:cubicBezTo>
                  <a:cubicBezTo>
                    <a:pt x="6" y="15"/>
                    <a:pt x="6" y="15"/>
                    <a:pt x="6" y="15"/>
                  </a:cubicBezTo>
                  <a:cubicBezTo>
                    <a:pt x="6" y="19"/>
                    <a:pt x="8" y="21"/>
                    <a:pt x="11" y="21"/>
                  </a:cubicBezTo>
                  <a:cubicBezTo>
                    <a:pt x="14" y="21"/>
                    <a:pt x="16" y="19"/>
                    <a:pt x="16" y="15"/>
                  </a:cubicBezTo>
                  <a:cubicBezTo>
                    <a:pt x="16" y="0"/>
                    <a:pt x="16" y="0"/>
                    <a:pt x="16"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2" name="Freeform 258"/>
            <p:cNvSpPr>
              <a:spLocks/>
            </p:cNvSpPr>
            <p:nvPr/>
          </p:nvSpPr>
          <p:spPr bwMode="auto">
            <a:xfrm>
              <a:off x="9972597" y="1795762"/>
              <a:ext cx="65445" cy="81026"/>
            </a:xfrm>
            <a:custGeom>
              <a:avLst/>
              <a:gdLst>
                <a:gd name="T0" fmla="*/ 42 w 42"/>
                <a:gd name="T1" fmla="*/ 10 h 52"/>
                <a:gd name="T2" fmla="*/ 27 w 42"/>
                <a:gd name="T3" fmla="*/ 10 h 52"/>
                <a:gd name="T4" fmla="*/ 27 w 42"/>
                <a:gd name="T5" fmla="*/ 52 h 52"/>
                <a:gd name="T6" fmla="*/ 15 w 42"/>
                <a:gd name="T7" fmla="*/ 52 h 52"/>
                <a:gd name="T8" fmla="*/ 15 w 42"/>
                <a:gd name="T9" fmla="*/ 10 h 52"/>
                <a:gd name="T10" fmla="*/ 0 w 42"/>
                <a:gd name="T11" fmla="*/ 10 h 52"/>
                <a:gd name="T12" fmla="*/ 0 w 42"/>
                <a:gd name="T13" fmla="*/ 0 h 52"/>
                <a:gd name="T14" fmla="*/ 42 w 42"/>
                <a:gd name="T15" fmla="*/ 0 h 52"/>
                <a:gd name="T16" fmla="*/ 42 w 42"/>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10"/>
                  </a:moveTo>
                  <a:lnTo>
                    <a:pt x="27" y="10"/>
                  </a:lnTo>
                  <a:lnTo>
                    <a:pt x="27" y="52"/>
                  </a:lnTo>
                  <a:lnTo>
                    <a:pt x="15" y="52"/>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3" name="Freeform 259"/>
            <p:cNvSpPr>
              <a:spLocks/>
            </p:cNvSpPr>
            <p:nvPr/>
          </p:nvSpPr>
          <p:spPr bwMode="auto">
            <a:xfrm>
              <a:off x="10052066" y="1795762"/>
              <a:ext cx="71678" cy="81026"/>
            </a:xfrm>
            <a:custGeom>
              <a:avLst/>
              <a:gdLst>
                <a:gd name="T0" fmla="*/ 46 w 46"/>
                <a:gd name="T1" fmla="*/ 52 h 52"/>
                <a:gd name="T2" fmla="*/ 33 w 46"/>
                <a:gd name="T3" fmla="*/ 52 h 52"/>
                <a:gd name="T4" fmla="*/ 33 w 46"/>
                <a:gd name="T5" fmla="*/ 31 h 52"/>
                <a:gd name="T6" fmla="*/ 12 w 46"/>
                <a:gd name="T7" fmla="*/ 31 h 52"/>
                <a:gd name="T8" fmla="*/ 12 w 46"/>
                <a:gd name="T9" fmla="*/ 52 h 52"/>
                <a:gd name="T10" fmla="*/ 0 w 46"/>
                <a:gd name="T11" fmla="*/ 52 h 52"/>
                <a:gd name="T12" fmla="*/ 0 w 46"/>
                <a:gd name="T13" fmla="*/ 0 h 52"/>
                <a:gd name="T14" fmla="*/ 12 w 46"/>
                <a:gd name="T15" fmla="*/ 0 h 52"/>
                <a:gd name="T16" fmla="*/ 12 w 46"/>
                <a:gd name="T17" fmla="*/ 20 h 52"/>
                <a:gd name="T18" fmla="*/ 33 w 46"/>
                <a:gd name="T19" fmla="*/ 20 h 52"/>
                <a:gd name="T20" fmla="*/ 33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3" y="52"/>
                  </a:lnTo>
                  <a:lnTo>
                    <a:pt x="33" y="31"/>
                  </a:lnTo>
                  <a:lnTo>
                    <a:pt x="12" y="31"/>
                  </a:lnTo>
                  <a:lnTo>
                    <a:pt x="12" y="52"/>
                  </a:lnTo>
                  <a:lnTo>
                    <a:pt x="0" y="52"/>
                  </a:lnTo>
                  <a:lnTo>
                    <a:pt x="0" y="0"/>
                  </a:lnTo>
                  <a:lnTo>
                    <a:pt x="12" y="0"/>
                  </a:lnTo>
                  <a:lnTo>
                    <a:pt x="12" y="20"/>
                  </a:lnTo>
                  <a:lnTo>
                    <a:pt x="33" y="20"/>
                  </a:lnTo>
                  <a:lnTo>
                    <a:pt x="33"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4" name="Freeform 260"/>
            <p:cNvSpPr>
              <a:spLocks/>
            </p:cNvSpPr>
            <p:nvPr/>
          </p:nvSpPr>
          <p:spPr bwMode="auto">
            <a:xfrm>
              <a:off x="10136210" y="1791087"/>
              <a:ext cx="26490" cy="23373"/>
            </a:xfrm>
            <a:custGeom>
              <a:avLst/>
              <a:gdLst>
                <a:gd name="T0" fmla="*/ 17 w 17"/>
                <a:gd name="T1" fmla="*/ 7 h 15"/>
                <a:gd name="T2" fmla="*/ 10 w 17"/>
                <a:gd name="T3" fmla="*/ 9 h 15"/>
                <a:gd name="T4" fmla="*/ 15 w 17"/>
                <a:gd name="T5" fmla="*/ 13 h 15"/>
                <a:gd name="T6" fmla="*/ 10 w 17"/>
                <a:gd name="T7" fmla="*/ 15 h 15"/>
                <a:gd name="T8" fmla="*/ 8 w 17"/>
                <a:gd name="T9" fmla="*/ 11 h 15"/>
                <a:gd name="T10" fmla="*/ 6 w 17"/>
                <a:gd name="T11" fmla="*/ 15 h 15"/>
                <a:gd name="T12" fmla="*/ 2 w 17"/>
                <a:gd name="T13" fmla="*/ 13 h 15"/>
                <a:gd name="T14" fmla="*/ 6 w 17"/>
                <a:gd name="T15" fmla="*/ 9 h 15"/>
                <a:gd name="T16" fmla="*/ 0 w 17"/>
                <a:gd name="T17" fmla="*/ 7 h 15"/>
                <a:gd name="T18" fmla="*/ 2 w 17"/>
                <a:gd name="T19" fmla="*/ 3 h 15"/>
                <a:gd name="T20" fmla="*/ 6 w 17"/>
                <a:gd name="T21" fmla="*/ 5 h 15"/>
                <a:gd name="T22" fmla="*/ 6 w 17"/>
                <a:gd name="T23" fmla="*/ 0 h 15"/>
                <a:gd name="T24" fmla="*/ 10 w 17"/>
                <a:gd name="T25" fmla="*/ 0 h 15"/>
                <a:gd name="T26" fmla="*/ 10 w 17"/>
                <a:gd name="T27" fmla="*/ 5 h 15"/>
                <a:gd name="T28" fmla="*/ 15 w 17"/>
                <a:gd name="T29" fmla="*/ 3 h 15"/>
                <a:gd name="T30" fmla="*/ 17 w 17"/>
                <a:gd name="T3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7" y="7"/>
                  </a:moveTo>
                  <a:lnTo>
                    <a:pt x="10" y="9"/>
                  </a:lnTo>
                  <a:lnTo>
                    <a:pt x="15" y="13"/>
                  </a:lnTo>
                  <a:lnTo>
                    <a:pt x="10" y="15"/>
                  </a:lnTo>
                  <a:lnTo>
                    <a:pt x="8" y="11"/>
                  </a:lnTo>
                  <a:lnTo>
                    <a:pt x="6" y="15"/>
                  </a:lnTo>
                  <a:lnTo>
                    <a:pt x="2" y="13"/>
                  </a:lnTo>
                  <a:lnTo>
                    <a:pt x="6" y="9"/>
                  </a:lnTo>
                  <a:lnTo>
                    <a:pt x="0" y="7"/>
                  </a:lnTo>
                  <a:lnTo>
                    <a:pt x="2" y="3"/>
                  </a:lnTo>
                  <a:lnTo>
                    <a:pt x="6" y="5"/>
                  </a:lnTo>
                  <a:lnTo>
                    <a:pt x="6" y="0"/>
                  </a:lnTo>
                  <a:lnTo>
                    <a:pt x="10" y="0"/>
                  </a:lnTo>
                  <a:lnTo>
                    <a:pt x="10" y="5"/>
                  </a:lnTo>
                  <a:lnTo>
                    <a:pt x="15" y="3"/>
                  </a:lnTo>
                  <a:lnTo>
                    <a:pt x="17"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5" name="Freeform 261"/>
            <p:cNvSpPr>
              <a:spLocks/>
            </p:cNvSpPr>
            <p:nvPr/>
          </p:nvSpPr>
          <p:spPr bwMode="auto">
            <a:xfrm>
              <a:off x="9444360" y="1936000"/>
              <a:ext cx="57654" cy="84143"/>
            </a:xfrm>
            <a:custGeom>
              <a:avLst/>
              <a:gdLst>
                <a:gd name="T0" fmla="*/ 17 w 18"/>
                <a:gd name="T1" fmla="*/ 4 h 26"/>
                <a:gd name="T2" fmla="*/ 16 w 18"/>
                <a:gd name="T3" fmla="*/ 3 h 26"/>
                <a:gd name="T4" fmla="*/ 15 w 18"/>
                <a:gd name="T5" fmla="*/ 3 h 26"/>
                <a:gd name="T6" fmla="*/ 13 w 18"/>
                <a:gd name="T7" fmla="*/ 3 h 26"/>
                <a:gd name="T8" fmla="*/ 12 w 18"/>
                <a:gd name="T9" fmla="*/ 2 h 26"/>
                <a:gd name="T10" fmla="*/ 9 w 18"/>
                <a:gd name="T11" fmla="*/ 3 h 26"/>
                <a:gd name="T12" fmla="*/ 8 w 18"/>
                <a:gd name="T13" fmla="*/ 4 h 26"/>
                <a:gd name="T14" fmla="*/ 7 w 18"/>
                <a:gd name="T15" fmla="*/ 5 h 26"/>
                <a:gd name="T16" fmla="*/ 7 w 18"/>
                <a:gd name="T17" fmla="*/ 7 h 26"/>
                <a:gd name="T18" fmla="*/ 7 w 18"/>
                <a:gd name="T19" fmla="*/ 8 h 26"/>
                <a:gd name="T20" fmla="*/ 8 w 18"/>
                <a:gd name="T21" fmla="*/ 9 h 26"/>
                <a:gd name="T22" fmla="*/ 9 w 18"/>
                <a:gd name="T23" fmla="*/ 11 h 26"/>
                <a:gd name="T24" fmla="*/ 10 w 18"/>
                <a:gd name="T25" fmla="*/ 12 h 26"/>
                <a:gd name="T26" fmla="*/ 12 w 18"/>
                <a:gd name="T27" fmla="*/ 13 h 26"/>
                <a:gd name="T28" fmla="*/ 14 w 18"/>
                <a:gd name="T29" fmla="*/ 15 h 26"/>
                <a:gd name="T30" fmla="*/ 15 w 18"/>
                <a:gd name="T31" fmla="*/ 17 h 26"/>
                <a:gd name="T32" fmla="*/ 15 w 18"/>
                <a:gd name="T33" fmla="*/ 19 h 26"/>
                <a:gd name="T34" fmla="*/ 15 w 18"/>
                <a:gd name="T35" fmla="*/ 20 h 26"/>
                <a:gd name="T36" fmla="*/ 14 w 18"/>
                <a:gd name="T37" fmla="*/ 22 h 26"/>
                <a:gd name="T38" fmla="*/ 14 w 18"/>
                <a:gd name="T39" fmla="*/ 23 h 26"/>
                <a:gd name="T40" fmla="*/ 12 w 18"/>
                <a:gd name="T41" fmla="*/ 25 h 26"/>
                <a:gd name="T42" fmla="*/ 10 w 18"/>
                <a:gd name="T43" fmla="*/ 25 h 26"/>
                <a:gd name="T44" fmla="*/ 7 w 18"/>
                <a:gd name="T45" fmla="*/ 26 h 26"/>
                <a:gd name="T46" fmla="*/ 5 w 18"/>
                <a:gd name="T47" fmla="*/ 26 h 26"/>
                <a:gd name="T48" fmla="*/ 3 w 18"/>
                <a:gd name="T49" fmla="*/ 25 h 26"/>
                <a:gd name="T50" fmla="*/ 1 w 18"/>
                <a:gd name="T51" fmla="*/ 25 h 26"/>
                <a:gd name="T52" fmla="*/ 0 w 18"/>
                <a:gd name="T53" fmla="*/ 24 h 26"/>
                <a:gd name="T54" fmla="*/ 1 w 18"/>
                <a:gd name="T55" fmla="*/ 21 h 26"/>
                <a:gd name="T56" fmla="*/ 2 w 18"/>
                <a:gd name="T57" fmla="*/ 22 h 26"/>
                <a:gd name="T58" fmla="*/ 4 w 18"/>
                <a:gd name="T59" fmla="*/ 23 h 26"/>
                <a:gd name="T60" fmla="*/ 5 w 18"/>
                <a:gd name="T61" fmla="*/ 23 h 26"/>
                <a:gd name="T62" fmla="*/ 7 w 18"/>
                <a:gd name="T63" fmla="*/ 23 h 26"/>
                <a:gd name="T64" fmla="*/ 9 w 18"/>
                <a:gd name="T65" fmla="*/ 23 h 26"/>
                <a:gd name="T66" fmla="*/ 11 w 18"/>
                <a:gd name="T67" fmla="*/ 22 h 26"/>
                <a:gd name="T68" fmla="*/ 12 w 18"/>
                <a:gd name="T69" fmla="*/ 21 h 26"/>
                <a:gd name="T70" fmla="*/ 12 w 18"/>
                <a:gd name="T71" fmla="*/ 19 h 26"/>
                <a:gd name="T72" fmla="*/ 12 w 18"/>
                <a:gd name="T73" fmla="*/ 18 h 26"/>
                <a:gd name="T74" fmla="*/ 11 w 18"/>
                <a:gd name="T75" fmla="*/ 16 h 26"/>
                <a:gd name="T76" fmla="*/ 10 w 18"/>
                <a:gd name="T77" fmla="*/ 15 h 26"/>
                <a:gd name="T78" fmla="*/ 8 w 18"/>
                <a:gd name="T79" fmla="*/ 14 h 26"/>
                <a:gd name="T80" fmla="*/ 6 w 18"/>
                <a:gd name="T81" fmla="*/ 12 h 26"/>
                <a:gd name="T82" fmla="*/ 5 w 18"/>
                <a:gd name="T83" fmla="*/ 11 h 26"/>
                <a:gd name="T84" fmla="*/ 4 w 18"/>
                <a:gd name="T85" fmla="*/ 9 h 26"/>
                <a:gd name="T86" fmla="*/ 4 w 18"/>
                <a:gd name="T87" fmla="*/ 7 h 26"/>
                <a:gd name="T88" fmla="*/ 4 w 18"/>
                <a:gd name="T89" fmla="*/ 4 h 26"/>
                <a:gd name="T90" fmla="*/ 6 w 18"/>
                <a:gd name="T91" fmla="*/ 2 h 26"/>
                <a:gd name="T92" fmla="*/ 8 w 18"/>
                <a:gd name="T93" fmla="*/ 0 h 26"/>
                <a:gd name="T94" fmla="*/ 12 w 18"/>
                <a:gd name="T95" fmla="*/ 0 h 26"/>
                <a:gd name="T96" fmla="*/ 13 w 18"/>
                <a:gd name="T97" fmla="*/ 0 h 26"/>
                <a:gd name="T98" fmla="*/ 15 w 18"/>
                <a:gd name="T99" fmla="*/ 0 h 26"/>
                <a:gd name="T100" fmla="*/ 16 w 18"/>
                <a:gd name="T101" fmla="*/ 1 h 26"/>
                <a:gd name="T102" fmla="*/ 18 w 18"/>
                <a:gd name="T103" fmla="*/ 1 h 26"/>
                <a:gd name="T104" fmla="*/ 17 w 18"/>
                <a:gd name="T10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26">
                  <a:moveTo>
                    <a:pt x="17" y="4"/>
                  </a:moveTo>
                  <a:cubicBezTo>
                    <a:pt x="17" y="4"/>
                    <a:pt x="16" y="4"/>
                    <a:pt x="16" y="3"/>
                  </a:cubicBezTo>
                  <a:cubicBezTo>
                    <a:pt x="16" y="3"/>
                    <a:pt x="15" y="3"/>
                    <a:pt x="15" y="3"/>
                  </a:cubicBezTo>
                  <a:cubicBezTo>
                    <a:pt x="14" y="3"/>
                    <a:pt x="14" y="3"/>
                    <a:pt x="13" y="3"/>
                  </a:cubicBezTo>
                  <a:cubicBezTo>
                    <a:pt x="13" y="2"/>
                    <a:pt x="12" y="2"/>
                    <a:pt x="12" y="2"/>
                  </a:cubicBezTo>
                  <a:cubicBezTo>
                    <a:pt x="11" y="2"/>
                    <a:pt x="10" y="3"/>
                    <a:pt x="9" y="3"/>
                  </a:cubicBezTo>
                  <a:cubicBezTo>
                    <a:pt x="9" y="3"/>
                    <a:pt x="8" y="3"/>
                    <a:pt x="8" y="4"/>
                  </a:cubicBezTo>
                  <a:cubicBezTo>
                    <a:pt x="7" y="4"/>
                    <a:pt x="7" y="5"/>
                    <a:pt x="7" y="5"/>
                  </a:cubicBezTo>
                  <a:cubicBezTo>
                    <a:pt x="7" y="6"/>
                    <a:pt x="7" y="6"/>
                    <a:pt x="7" y="7"/>
                  </a:cubicBezTo>
                  <a:cubicBezTo>
                    <a:pt x="7" y="7"/>
                    <a:pt x="7" y="8"/>
                    <a:pt x="7" y="8"/>
                  </a:cubicBezTo>
                  <a:cubicBezTo>
                    <a:pt x="7" y="8"/>
                    <a:pt x="7" y="9"/>
                    <a:pt x="8" y="9"/>
                  </a:cubicBezTo>
                  <a:cubicBezTo>
                    <a:pt x="8" y="10"/>
                    <a:pt x="8" y="10"/>
                    <a:pt x="9" y="11"/>
                  </a:cubicBezTo>
                  <a:cubicBezTo>
                    <a:pt x="9" y="11"/>
                    <a:pt x="10" y="11"/>
                    <a:pt x="10" y="12"/>
                  </a:cubicBezTo>
                  <a:cubicBezTo>
                    <a:pt x="11" y="12"/>
                    <a:pt x="12" y="13"/>
                    <a:pt x="12" y="13"/>
                  </a:cubicBezTo>
                  <a:cubicBezTo>
                    <a:pt x="13" y="14"/>
                    <a:pt x="13" y="14"/>
                    <a:pt x="14" y="15"/>
                  </a:cubicBezTo>
                  <a:cubicBezTo>
                    <a:pt x="14" y="16"/>
                    <a:pt x="15" y="16"/>
                    <a:pt x="15" y="17"/>
                  </a:cubicBezTo>
                  <a:cubicBezTo>
                    <a:pt x="15" y="17"/>
                    <a:pt x="15" y="18"/>
                    <a:pt x="15" y="19"/>
                  </a:cubicBezTo>
                  <a:cubicBezTo>
                    <a:pt x="15" y="19"/>
                    <a:pt x="15" y="20"/>
                    <a:pt x="15" y="20"/>
                  </a:cubicBezTo>
                  <a:cubicBezTo>
                    <a:pt x="15" y="21"/>
                    <a:pt x="15" y="21"/>
                    <a:pt x="14" y="22"/>
                  </a:cubicBezTo>
                  <a:cubicBezTo>
                    <a:pt x="14" y="22"/>
                    <a:pt x="14" y="23"/>
                    <a:pt x="14" y="23"/>
                  </a:cubicBezTo>
                  <a:cubicBezTo>
                    <a:pt x="13" y="24"/>
                    <a:pt x="13" y="24"/>
                    <a:pt x="12" y="25"/>
                  </a:cubicBezTo>
                  <a:cubicBezTo>
                    <a:pt x="11" y="25"/>
                    <a:pt x="11" y="25"/>
                    <a:pt x="10" y="25"/>
                  </a:cubicBezTo>
                  <a:cubicBezTo>
                    <a:pt x="9" y="26"/>
                    <a:pt x="8" y="26"/>
                    <a:pt x="7" y="26"/>
                  </a:cubicBezTo>
                  <a:cubicBezTo>
                    <a:pt x="6" y="26"/>
                    <a:pt x="5" y="26"/>
                    <a:pt x="5" y="26"/>
                  </a:cubicBezTo>
                  <a:cubicBezTo>
                    <a:pt x="4" y="26"/>
                    <a:pt x="4" y="25"/>
                    <a:pt x="3" y="25"/>
                  </a:cubicBezTo>
                  <a:cubicBezTo>
                    <a:pt x="2" y="25"/>
                    <a:pt x="2" y="25"/>
                    <a:pt x="1" y="25"/>
                  </a:cubicBezTo>
                  <a:cubicBezTo>
                    <a:pt x="1" y="25"/>
                    <a:pt x="1" y="24"/>
                    <a:pt x="0" y="24"/>
                  </a:cubicBezTo>
                  <a:cubicBezTo>
                    <a:pt x="1" y="21"/>
                    <a:pt x="1" y="21"/>
                    <a:pt x="1" y="21"/>
                  </a:cubicBezTo>
                  <a:cubicBezTo>
                    <a:pt x="1" y="21"/>
                    <a:pt x="2" y="22"/>
                    <a:pt x="2" y="22"/>
                  </a:cubicBezTo>
                  <a:cubicBezTo>
                    <a:pt x="2" y="22"/>
                    <a:pt x="3" y="22"/>
                    <a:pt x="4" y="23"/>
                  </a:cubicBezTo>
                  <a:cubicBezTo>
                    <a:pt x="4" y="23"/>
                    <a:pt x="5" y="23"/>
                    <a:pt x="5" y="23"/>
                  </a:cubicBezTo>
                  <a:cubicBezTo>
                    <a:pt x="6" y="23"/>
                    <a:pt x="6" y="23"/>
                    <a:pt x="7" y="23"/>
                  </a:cubicBezTo>
                  <a:cubicBezTo>
                    <a:pt x="8" y="23"/>
                    <a:pt x="9" y="23"/>
                    <a:pt x="9" y="23"/>
                  </a:cubicBezTo>
                  <a:cubicBezTo>
                    <a:pt x="10" y="23"/>
                    <a:pt x="10" y="22"/>
                    <a:pt x="11" y="22"/>
                  </a:cubicBezTo>
                  <a:cubicBezTo>
                    <a:pt x="11" y="22"/>
                    <a:pt x="12" y="21"/>
                    <a:pt x="12" y="21"/>
                  </a:cubicBezTo>
                  <a:cubicBezTo>
                    <a:pt x="12" y="20"/>
                    <a:pt x="12" y="20"/>
                    <a:pt x="12" y="19"/>
                  </a:cubicBezTo>
                  <a:cubicBezTo>
                    <a:pt x="12" y="19"/>
                    <a:pt x="12" y="18"/>
                    <a:pt x="12" y="18"/>
                  </a:cubicBezTo>
                  <a:cubicBezTo>
                    <a:pt x="12" y="17"/>
                    <a:pt x="11" y="17"/>
                    <a:pt x="11" y="16"/>
                  </a:cubicBezTo>
                  <a:cubicBezTo>
                    <a:pt x="11" y="16"/>
                    <a:pt x="10" y="16"/>
                    <a:pt x="10" y="15"/>
                  </a:cubicBezTo>
                  <a:cubicBezTo>
                    <a:pt x="9" y="15"/>
                    <a:pt x="9" y="14"/>
                    <a:pt x="8" y="14"/>
                  </a:cubicBezTo>
                  <a:cubicBezTo>
                    <a:pt x="7" y="13"/>
                    <a:pt x="7" y="13"/>
                    <a:pt x="6" y="12"/>
                  </a:cubicBezTo>
                  <a:cubicBezTo>
                    <a:pt x="6" y="12"/>
                    <a:pt x="5" y="11"/>
                    <a:pt x="5" y="11"/>
                  </a:cubicBezTo>
                  <a:cubicBezTo>
                    <a:pt x="4" y="10"/>
                    <a:pt x="4" y="10"/>
                    <a:pt x="4" y="9"/>
                  </a:cubicBezTo>
                  <a:cubicBezTo>
                    <a:pt x="4" y="8"/>
                    <a:pt x="4" y="8"/>
                    <a:pt x="4" y="7"/>
                  </a:cubicBezTo>
                  <a:cubicBezTo>
                    <a:pt x="4" y="6"/>
                    <a:pt x="4" y="5"/>
                    <a:pt x="4" y="4"/>
                  </a:cubicBezTo>
                  <a:cubicBezTo>
                    <a:pt x="4" y="3"/>
                    <a:pt x="5" y="3"/>
                    <a:pt x="6" y="2"/>
                  </a:cubicBezTo>
                  <a:cubicBezTo>
                    <a:pt x="6" y="1"/>
                    <a:pt x="7" y="1"/>
                    <a:pt x="8" y="0"/>
                  </a:cubicBezTo>
                  <a:cubicBezTo>
                    <a:pt x="9" y="0"/>
                    <a:pt x="11" y="0"/>
                    <a:pt x="12" y="0"/>
                  </a:cubicBezTo>
                  <a:cubicBezTo>
                    <a:pt x="12" y="0"/>
                    <a:pt x="13" y="0"/>
                    <a:pt x="13" y="0"/>
                  </a:cubicBezTo>
                  <a:cubicBezTo>
                    <a:pt x="14" y="0"/>
                    <a:pt x="15" y="0"/>
                    <a:pt x="15" y="0"/>
                  </a:cubicBezTo>
                  <a:cubicBezTo>
                    <a:pt x="15" y="0"/>
                    <a:pt x="16" y="0"/>
                    <a:pt x="16" y="1"/>
                  </a:cubicBezTo>
                  <a:cubicBezTo>
                    <a:pt x="17" y="1"/>
                    <a:pt x="17" y="1"/>
                    <a:pt x="18" y="1"/>
                  </a:cubicBez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6" name="Freeform 262"/>
            <p:cNvSpPr>
              <a:spLocks/>
            </p:cNvSpPr>
            <p:nvPr/>
          </p:nvSpPr>
          <p:spPr bwMode="auto">
            <a:xfrm>
              <a:off x="9506689" y="1936000"/>
              <a:ext cx="81027" cy="81026"/>
            </a:xfrm>
            <a:custGeom>
              <a:avLst/>
              <a:gdLst>
                <a:gd name="T0" fmla="*/ 39 w 52"/>
                <a:gd name="T1" fmla="*/ 52 h 52"/>
                <a:gd name="T2" fmla="*/ 33 w 52"/>
                <a:gd name="T3" fmla="*/ 52 h 52"/>
                <a:gd name="T4" fmla="*/ 39 w 52"/>
                <a:gd name="T5" fmla="*/ 29 h 52"/>
                <a:gd name="T6" fmla="*/ 12 w 52"/>
                <a:gd name="T7" fmla="*/ 29 h 52"/>
                <a:gd name="T8" fmla="*/ 6 w 52"/>
                <a:gd name="T9" fmla="*/ 52 h 52"/>
                <a:gd name="T10" fmla="*/ 0 w 52"/>
                <a:gd name="T11" fmla="*/ 52 h 52"/>
                <a:gd name="T12" fmla="*/ 12 w 52"/>
                <a:gd name="T13" fmla="*/ 0 h 52"/>
                <a:gd name="T14" fmla="*/ 18 w 52"/>
                <a:gd name="T15" fmla="*/ 0 h 52"/>
                <a:gd name="T16" fmla="*/ 12 w 52"/>
                <a:gd name="T17" fmla="*/ 23 h 52"/>
                <a:gd name="T18" fmla="*/ 39 w 52"/>
                <a:gd name="T19" fmla="*/ 23 h 52"/>
                <a:gd name="T20" fmla="*/ 46 w 52"/>
                <a:gd name="T21" fmla="*/ 0 h 52"/>
                <a:gd name="T22" fmla="*/ 52 w 52"/>
                <a:gd name="T23" fmla="*/ 0 h 52"/>
                <a:gd name="T24" fmla="*/ 39 w 5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52">
                  <a:moveTo>
                    <a:pt x="39" y="52"/>
                  </a:moveTo>
                  <a:lnTo>
                    <a:pt x="33" y="52"/>
                  </a:lnTo>
                  <a:lnTo>
                    <a:pt x="39" y="29"/>
                  </a:lnTo>
                  <a:lnTo>
                    <a:pt x="12" y="29"/>
                  </a:lnTo>
                  <a:lnTo>
                    <a:pt x="6" y="52"/>
                  </a:lnTo>
                  <a:lnTo>
                    <a:pt x="0" y="52"/>
                  </a:lnTo>
                  <a:lnTo>
                    <a:pt x="12" y="0"/>
                  </a:lnTo>
                  <a:lnTo>
                    <a:pt x="18" y="0"/>
                  </a:lnTo>
                  <a:lnTo>
                    <a:pt x="12" y="23"/>
                  </a:lnTo>
                  <a:lnTo>
                    <a:pt x="39" y="23"/>
                  </a:lnTo>
                  <a:lnTo>
                    <a:pt x="46" y="0"/>
                  </a:lnTo>
                  <a:lnTo>
                    <a:pt x="52" y="0"/>
                  </a:lnTo>
                  <a:lnTo>
                    <a:pt x="39"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7" name="Freeform 263"/>
            <p:cNvSpPr>
              <a:spLocks noEditPoints="1"/>
            </p:cNvSpPr>
            <p:nvPr/>
          </p:nvSpPr>
          <p:spPr bwMode="auto">
            <a:xfrm>
              <a:off x="9581484" y="1936000"/>
              <a:ext cx="74795" cy="81026"/>
            </a:xfrm>
            <a:custGeom>
              <a:avLst/>
              <a:gdLst>
                <a:gd name="T0" fmla="*/ 20 w 23"/>
                <a:gd name="T1" fmla="*/ 25 h 25"/>
                <a:gd name="T2" fmla="*/ 18 w 23"/>
                <a:gd name="T3" fmla="*/ 18 h 25"/>
                <a:gd name="T4" fmla="*/ 8 w 23"/>
                <a:gd name="T5" fmla="*/ 18 h 25"/>
                <a:gd name="T6" fmla="*/ 4 w 23"/>
                <a:gd name="T7" fmla="*/ 25 h 25"/>
                <a:gd name="T8" fmla="*/ 0 w 23"/>
                <a:gd name="T9" fmla="*/ 25 h 25"/>
                <a:gd name="T10" fmla="*/ 15 w 23"/>
                <a:gd name="T11" fmla="*/ 0 h 25"/>
                <a:gd name="T12" fmla="*/ 18 w 23"/>
                <a:gd name="T13" fmla="*/ 0 h 25"/>
                <a:gd name="T14" fmla="*/ 23 w 23"/>
                <a:gd name="T15" fmla="*/ 25 h 25"/>
                <a:gd name="T16" fmla="*/ 20 w 23"/>
                <a:gd name="T17" fmla="*/ 25 h 25"/>
                <a:gd name="T18" fmla="*/ 16 w 23"/>
                <a:gd name="T19" fmla="*/ 5 h 25"/>
                <a:gd name="T20" fmla="*/ 16 w 23"/>
                <a:gd name="T21" fmla="*/ 5 h 25"/>
                <a:gd name="T22" fmla="*/ 16 w 23"/>
                <a:gd name="T23" fmla="*/ 4 h 25"/>
                <a:gd name="T24" fmla="*/ 16 w 23"/>
                <a:gd name="T25" fmla="*/ 4 h 25"/>
                <a:gd name="T26" fmla="*/ 16 w 23"/>
                <a:gd name="T27" fmla="*/ 3 h 25"/>
                <a:gd name="T28" fmla="*/ 16 w 23"/>
                <a:gd name="T29" fmla="*/ 3 h 25"/>
                <a:gd name="T30" fmla="*/ 16 w 23"/>
                <a:gd name="T31" fmla="*/ 4 h 25"/>
                <a:gd name="T32" fmla="*/ 16 w 23"/>
                <a:gd name="T33" fmla="*/ 4 h 25"/>
                <a:gd name="T34" fmla="*/ 16 w 23"/>
                <a:gd name="T35" fmla="*/ 5 h 25"/>
                <a:gd name="T36" fmla="*/ 15 w 23"/>
                <a:gd name="T37" fmla="*/ 5 h 25"/>
                <a:gd name="T38" fmla="*/ 9 w 23"/>
                <a:gd name="T39" fmla="*/ 16 h 25"/>
                <a:gd name="T40" fmla="*/ 18 w 23"/>
                <a:gd name="T41" fmla="*/ 16 h 25"/>
                <a:gd name="T42" fmla="*/ 16 w 23"/>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8" y="18"/>
                    <a:pt x="18" y="18"/>
                    <a:pt x="18" y="18"/>
                  </a:cubicBezTo>
                  <a:cubicBezTo>
                    <a:pt x="8" y="18"/>
                    <a:pt x="8" y="18"/>
                    <a:pt x="8" y="18"/>
                  </a:cubicBezTo>
                  <a:cubicBezTo>
                    <a:pt x="4" y="25"/>
                    <a:pt x="4" y="25"/>
                    <a:pt x="4" y="25"/>
                  </a:cubicBezTo>
                  <a:cubicBezTo>
                    <a:pt x="0" y="25"/>
                    <a:pt x="0" y="25"/>
                    <a:pt x="0" y="25"/>
                  </a:cubicBezTo>
                  <a:cubicBezTo>
                    <a:pt x="15" y="0"/>
                    <a:pt x="15" y="0"/>
                    <a:pt x="15" y="0"/>
                  </a:cubicBezTo>
                  <a:cubicBezTo>
                    <a:pt x="18" y="0"/>
                    <a:pt x="18" y="0"/>
                    <a:pt x="18" y="0"/>
                  </a:cubicBezTo>
                  <a:cubicBezTo>
                    <a:pt x="23" y="25"/>
                    <a:pt x="23" y="25"/>
                    <a:pt x="23" y="25"/>
                  </a:cubicBezTo>
                  <a:lnTo>
                    <a:pt x="20" y="25"/>
                  </a:lnTo>
                  <a:close/>
                  <a:moveTo>
                    <a:pt x="16" y="5"/>
                  </a:moveTo>
                  <a:cubicBezTo>
                    <a:pt x="16" y="5"/>
                    <a:pt x="16" y="5"/>
                    <a:pt x="16" y="5"/>
                  </a:cubicBezTo>
                  <a:cubicBezTo>
                    <a:pt x="16" y="4"/>
                    <a:pt x="16" y="4"/>
                    <a:pt x="16" y="4"/>
                  </a:cubicBezTo>
                  <a:cubicBezTo>
                    <a:pt x="16" y="4"/>
                    <a:pt x="16" y="4"/>
                    <a:pt x="16" y="4"/>
                  </a:cubicBezTo>
                  <a:cubicBezTo>
                    <a:pt x="16" y="3"/>
                    <a:pt x="16" y="3"/>
                    <a:pt x="16" y="3"/>
                  </a:cubicBezTo>
                  <a:cubicBezTo>
                    <a:pt x="16" y="3"/>
                    <a:pt x="16" y="3"/>
                    <a:pt x="16" y="3"/>
                  </a:cubicBezTo>
                  <a:cubicBezTo>
                    <a:pt x="16" y="3"/>
                    <a:pt x="16" y="3"/>
                    <a:pt x="16" y="4"/>
                  </a:cubicBezTo>
                  <a:cubicBezTo>
                    <a:pt x="16" y="4"/>
                    <a:pt x="16" y="4"/>
                    <a:pt x="16" y="4"/>
                  </a:cubicBezTo>
                  <a:cubicBezTo>
                    <a:pt x="16" y="4"/>
                    <a:pt x="16" y="4"/>
                    <a:pt x="16" y="5"/>
                  </a:cubicBezTo>
                  <a:cubicBezTo>
                    <a:pt x="16" y="5"/>
                    <a:pt x="16" y="5"/>
                    <a:pt x="15" y="5"/>
                  </a:cubicBezTo>
                  <a:cubicBezTo>
                    <a:pt x="9" y="16"/>
                    <a:pt x="9" y="16"/>
                    <a:pt x="9" y="16"/>
                  </a:cubicBezTo>
                  <a:cubicBezTo>
                    <a:pt x="18" y="16"/>
                    <a:pt x="18" y="16"/>
                    <a:pt x="18"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8" name="Freeform 264"/>
            <p:cNvSpPr>
              <a:spLocks/>
            </p:cNvSpPr>
            <p:nvPr/>
          </p:nvSpPr>
          <p:spPr bwMode="auto">
            <a:xfrm>
              <a:off x="9668744" y="1936000"/>
              <a:ext cx="82586" cy="81026"/>
            </a:xfrm>
            <a:custGeom>
              <a:avLst/>
              <a:gdLst>
                <a:gd name="T0" fmla="*/ 20 w 25"/>
                <a:gd name="T1" fmla="*/ 25 h 25"/>
                <a:gd name="T2" fmla="*/ 17 w 25"/>
                <a:gd name="T3" fmla="*/ 25 h 25"/>
                <a:gd name="T4" fmla="*/ 8 w 25"/>
                <a:gd name="T5" fmla="*/ 5 h 25"/>
                <a:gd name="T6" fmla="*/ 7 w 25"/>
                <a:gd name="T7" fmla="*/ 5 h 25"/>
                <a:gd name="T8" fmla="*/ 7 w 25"/>
                <a:gd name="T9" fmla="*/ 4 h 25"/>
                <a:gd name="T10" fmla="*/ 7 w 25"/>
                <a:gd name="T11" fmla="*/ 4 h 25"/>
                <a:gd name="T12" fmla="*/ 7 w 25"/>
                <a:gd name="T13" fmla="*/ 4 h 25"/>
                <a:gd name="T14" fmla="*/ 7 w 25"/>
                <a:gd name="T15" fmla="*/ 4 h 25"/>
                <a:gd name="T16" fmla="*/ 7 w 25"/>
                <a:gd name="T17" fmla="*/ 4 h 25"/>
                <a:gd name="T18" fmla="*/ 7 w 25"/>
                <a:gd name="T19" fmla="*/ 5 h 25"/>
                <a:gd name="T20" fmla="*/ 7 w 25"/>
                <a:gd name="T21" fmla="*/ 5 h 25"/>
                <a:gd name="T22" fmla="*/ 7 w 25"/>
                <a:gd name="T23" fmla="*/ 6 h 25"/>
                <a:gd name="T24" fmla="*/ 3 w 25"/>
                <a:gd name="T25" fmla="*/ 25 h 25"/>
                <a:gd name="T26" fmla="*/ 0 w 25"/>
                <a:gd name="T27" fmla="*/ 25 h 25"/>
                <a:gd name="T28" fmla="*/ 5 w 25"/>
                <a:gd name="T29" fmla="*/ 0 h 25"/>
                <a:gd name="T30" fmla="*/ 8 w 25"/>
                <a:gd name="T31" fmla="*/ 0 h 25"/>
                <a:gd name="T32" fmla="*/ 17 w 25"/>
                <a:gd name="T33" fmla="*/ 20 h 25"/>
                <a:gd name="T34" fmla="*/ 18 w 25"/>
                <a:gd name="T35" fmla="*/ 20 h 25"/>
                <a:gd name="T36" fmla="*/ 18 w 25"/>
                <a:gd name="T37" fmla="*/ 21 h 25"/>
                <a:gd name="T38" fmla="*/ 18 w 25"/>
                <a:gd name="T39" fmla="*/ 21 h 25"/>
                <a:gd name="T40" fmla="*/ 18 w 25"/>
                <a:gd name="T41" fmla="*/ 22 h 25"/>
                <a:gd name="T42" fmla="*/ 18 w 25"/>
                <a:gd name="T43" fmla="*/ 22 h 25"/>
                <a:gd name="T44" fmla="*/ 18 w 25"/>
                <a:gd name="T45" fmla="*/ 21 h 25"/>
                <a:gd name="T46" fmla="*/ 18 w 25"/>
                <a:gd name="T47" fmla="*/ 21 h 25"/>
                <a:gd name="T48" fmla="*/ 18 w 25"/>
                <a:gd name="T49" fmla="*/ 20 h 25"/>
                <a:gd name="T50" fmla="*/ 18 w 25"/>
                <a:gd name="T51" fmla="*/ 19 h 25"/>
                <a:gd name="T52" fmla="*/ 23 w 25"/>
                <a:gd name="T53" fmla="*/ 0 h 25"/>
                <a:gd name="T54" fmla="*/ 25 w 25"/>
                <a:gd name="T55" fmla="*/ 0 h 25"/>
                <a:gd name="T56" fmla="*/ 20 w 25"/>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25">
                  <a:moveTo>
                    <a:pt x="20" y="25"/>
                  </a:moveTo>
                  <a:cubicBezTo>
                    <a:pt x="17" y="25"/>
                    <a:pt x="17" y="25"/>
                    <a:pt x="17" y="25"/>
                  </a:cubicBezTo>
                  <a:cubicBezTo>
                    <a:pt x="8" y="5"/>
                    <a:pt x="8" y="5"/>
                    <a:pt x="8" y="5"/>
                  </a:cubicBezTo>
                  <a:cubicBezTo>
                    <a:pt x="8" y="5"/>
                    <a:pt x="7" y="5"/>
                    <a:pt x="7" y="5"/>
                  </a:cubicBezTo>
                  <a:cubicBezTo>
                    <a:pt x="7" y="5"/>
                    <a:pt x="7" y="5"/>
                    <a:pt x="7" y="4"/>
                  </a:cubicBezTo>
                  <a:cubicBezTo>
                    <a:pt x="7" y="4"/>
                    <a:pt x="7" y="4"/>
                    <a:pt x="7" y="4"/>
                  </a:cubicBezTo>
                  <a:cubicBezTo>
                    <a:pt x="7" y="4"/>
                    <a:pt x="7" y="4"/>
                    <a:pt x="7" y="4"/>
                  </a:cubicBezTo>
                  <a:cubicBezTo>
                    <a:pt x="7" y="4"/>
                    <a:pt x="7" y="4"/>
                    <a:pt x="7" y="4"/>
                  </a:cubicBezTo>
                  <a:cubicBezTo>
                    <a:pt x="7" y="4"/>
                    <a:pt x="7" y="4"/>
                    <a:pt x="7" y="4"/>
                  </a:cubicBezTo>
                  <a:cubicBezTo>
                    <a:pt x="7" y="4"/>
                    <a:pt x="7" y="4"/>
                    <a:pt x="7" y="5"/>
                  </a:cubicBezTo>
                  <a:cubicBezTo>
                    <a:pt x="7" y="5"/>
                    <a:pt x="7" y="5"/>
                    <a:pt x="7" y="5"/>
                  </a:cubicBezTo>
                  <a:cubicBezTo>
                    <a:pt x="7" y="5"/>
                    <a:pt x="7" y="5"/>
                    <a:pt x="7" y="6"/>
                  </a:cubicBezTo>
                  <a:cubicBezTo>
                    <a:pt x="3" y="25"/>
                    <a:pt x="3" y="25"/>
                    <a:pt x="3" y="25"/>
                  </a:cubicBezTo>
                  <a:cubicBezTo>
                    <a:pt x="0" y="25"/>
                    <a:pt x="0" y="25"/>
                    <a:pt x="0" y="25"/>
                  </a:cubicBezTo>
                  <a:cubicBezTo>
                    <a:pt x="5" y="0"/>
                    <a:pt x="5" y="0"/>
                    <a:pt x="5" y="0"/>
                  </a:cubicBezTo>
                  <a:cubicBezTo>
                    <a:pt x="8" y="0"/>
                    <a:pt x="8" y="0"/>
                    <a:pt x="8" y="0"/>
                  </a:cubicBezTo>
                  <a:cubicBezTo>
                    <a:pt x="17" y="20"/>
                    <a:pt x="17" y="20"/>
                    <a:pt x="17" y="20"/>
                  </a:cubicBezTo>
                  <a:cubicBezTo>
                    <a:pt x="17" y="20"/>
                    <a:pt x="18" y="20"/>
                    <a:pt x="18" y="20"/>
                  </a:cubicBezTo>
                  <a:cubicBezTo>
                    <a:pt x="18" y="21"/>
                    <a:pt x="18" y="21"/>
                    <a:pt x="18" y="21"/>
                  </a:cubicBezTo>
                  <a:cubicBezTo>
                    <a:pt x="18" y="21"/>
                    <a:pt x="18" y="21"/>
                    <a:pt x="18" y="21"/>
                  </a:cubicBezTo>
                  <a:cubicBezTo>
                    <a:pt x="18" y="21"/>
                    <a:pt x="18" y="22"/>
                    <a:pt x="18" y="22"/>
                  </a:cubicBezTo>
                  <a:cubicBezTo>
                    <a:pt x="18" y="22"/>
                    <a:pt x="18" y="22"/>
                    <a:pt x="18" y="22"/>
                  </a:cubicBezTo>
                  <a:cubicBezTo>
                    <a:pt x="18" y="22"/>
                    <a:pt x="18" y="21"/>
                    <a:pt x="18" y="21"/>
                  </a:cubicBezTo>
                  <a:cubicBezTo>
                    <a:pt x="18" y="21"/>
                    <a:pt x="18" y="21"/>
                    <a:pt x="18" y="21"/>
                  </a:cubicBezTo>
                  <a:cubicBezTo>
                    <a:pt x="18" y="20"/>
                    <a:pt x="18" y="20"/>
                    <a:pt x="18" y="20"/>
                  </a:cubicBezTo>
                  <a:cubicBezTo>
                    <a:pt x="18" y="20"/>
                    <a:pt x="18" y="20"/>
                    <a:pt x="18" y="19"/>
                  </a:cubicBezTo>
                  <a:cubicBezTo>
                    <a:pt x="23" y="0"/>
                    <a:pt x="23" y="0"/>
                    <a:pt x="23" y="0"/>
                  </a:cubicBezTo>
                  <a:cubicBezTo>
                    <a:pt x="25" y="0"/>
                    <a:pt x="25" y="0"/>
                    <a:pt x="25"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49" name="Freeform 265"/>
            <p:cNvSpPr>
              <a:spLocks/>
            </p:cNvSpPr>
            <p:nvPr/>
          </p:nvSpPr>
          <p:spPr bwMode="auto">
            <a:xfrm>
              <a:off x="9760679" y="1936000"/>
              <a:ext cx="71678" cy="84143"/>
            </a:xfrm>
            <a:custGeom>
              <a:avLst/>
              <a:gdLst>
                <a:gd name="T0" fmla="*/ 22 w 22"/>
                <a:gd name="T1" fmla="*/ 4 h 26"/>
                <a:gd name="T2" fmla="*/ 20 w 22"/>
                <a:gd name="T3" fmla="*/ 4 h 26"/>
                <a:gd name="T4" fmla="*/ 19 w 22"/>
                <a:gd name="T5" fmla="*/ 3 h 26"/>
                <a:gd name="T6" fmla="*/ 17 w 22"/>
                <a:gd name="T7" fmla="*/ 3 h 26"/>
                <a:gd name="T8" fmla="*/ 14 w 22"/>
                <a:gd name="T9" fmla="*/ 2 h 26"/>
                <a:gd name="T10" fmla="*/ 10 w 22"/>
                <a:gd name="T11" fmla="*/ 3 h 26"/>
                <a:gd name="T12" fmla="*/ 6 w 22"/>
                <a:gd name="T13" fmla="*/ 6 h 26"/>
                <a:gd name="T14" fmla="*/ 4 w 22"/>
                <a:gd name="T15" fmla="*/ 10 h 26"/>
                <a:gd name="T16" fmla="*/ 3 w 22"/>
                <a:gd name="T17" fmla="*/ 14 h 26"/>
                <a:gd name="T18" fmla="*/ 4 w 22"/>
                <a:gd name="T19" fmla="*/ 18 h 26"/>
                <a:gd name="T20" fmla="*/ 6 w 22"/>
                <a:gd name="T21" fmla="*/ 21 h 26"/>
                <a:gd name="T22" fmla="*/ 8 w 22"/>
                <a:gd name="T23" fmla="*/ 23 h 26"/>
                <a:gd name="T24" fmla="*/ 12 w 22"/>
                <a:gd name="T25" fmla="*/ 23 h 26"/>
                <a:gd name="T26" fmla="*/ 14 w 22"/>
                <a:gd name="T27" fmla="*/ 23 h 26"/>
                <a:gd name="T28" fmla="*/ 16 w 22"/>
                <a:gd name="T29" fmla="*/ 22 h 26"/>
                <a:gd name="T30" fmla="*/ 18 w 22"/>
                <a:gd name="T31" fmla="*/ 15 h 26"/>
                <a:gd name="T32" fmla="*/ 12 w 22"/>
                <a:gd name="T33" fmla="*/ 15 h 26"/>
                <a:gd name="T34" fmla="*/ 12 w 22"/>
                <a:gd name="T35" fmla="*/ 12 h 26"/>
                <a:gd name="T36" fmla="*/ 21 w 22"/>
                <a:gd name="T37" fmla="*/ 12 h 26"/>
                <a:gd name="T38" fmla="*/ 19 w 22"/>
                <a:gd name="T39" fmla="*/ 24 h 26"/>
                <a:gd name="T40" fmla="*/ 15 w 22"/>
                <a:gd name="T41" fmla="*/ 25 h 26"/>
                <a:gd name="T42" fmla="*/ 11 w 22"/>
                <a:gd name="T43" fmla="*/ 26 h 26"/>
                <a:gd name="T44" fmla="*/ 7 w 22"/>
                <a:gd name="T45" fmla="*/ 25 h 26"/>
                <a:gd name="T46" fmla="*/ 3 w 22"/>
                <a:gd name="T47" fmla="*/ 23 h 26"/>
                <a:gd name="T48" fmla="*/ 1 w 22"/>
                <a:gd name="T49" fmla="*/ 19 h 26"/>
                <a:gd name="T50" fmla="*/ 0 w 22"/>
                <a:gd name="T51" fmla="*/ 15 h 26"/>
                <a:gd name="T52" fmla="*/ 1 w 22"/>
                <a:gd name="T53" fmla="*/ 11 h 26"/>
                <a:gd name="T54" fmla="*/ 2 w 22"/>
                <a:gd name="T55" fmla="*/ 7 h 26"/>
                <a:gd name="T56" fmla="*/ 4 w 22"/>
                <a:gd name="T57" fmla="*/ 4 h 26"/>
                <a:gd name="T58" fmla="*/ 7 w 22"/>
                <a:gd name="T59" fmla="*/ 2 h 26"/>
                <a:gd name="T60" fmla="*/ 10 w 22"/>
                <a:gd name="T61" fmla="*/ 0 h 26"/>
                <a:gd name="T62" fmla="*/ 15 w 22"/>
                <a:gd name="T63" fmla="*/ 0 h 26"/>
                <a:gd name="T64" fmla="*/ 17 w 22"/>
                <a:gd name="T65" fmla="*/ 0 h 26"/>
                <a:gd name="T66" fmla="*/ 19 w 22"/>
                <a:gd name="T67" fmla="*/ 0 h 26"/>
                <a:gd name="T68" fmla="*/ 21 w 22"/>
                <a:gd name="T69" fmla="*/ 1 h 26"/>
                <a:gd name="T70" fmla="*/ 22 w 22"/>
                <a:gd name="T71" fmla="*/ 1 h 26"/>
                <a:gd name="T72" fmla="*/ 22 w 22"/>
                <a:gd name="T73"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2" y="4"/>
                  </a:moveTo>
                  <a:cubicBezTo>
                    <a:pt x="21" y="4"/>
                    <a:pt x="21" y="4"/>
                    <a:pt x="20" y="4"/>
                  </a:cubicBezTo>
                  <a:cubicBezTo>
                    <a:pt x="20" y="3"/>
                    <a:pt x="19" y="3"/>
                    <a:pt x="19" y="3"/>
                  </a:cubicBezTo>
                  <a:cubicBezTo>
                    <a:pt x="18" y="3"/>
                    <a:pt x="17" y="3"/>
                    <a:pt x="17" y="3"/>
                  </a:cubicBezTo>
                  <a:cubicBezTo>
                    <a:pt x="16" y="2"/>
                    <a:pt x="15" y="2"/>
                    <a:pt x="14" y="2"/>
                  </a:cubicBezTo>
                  <a:cubicBezTo>
                    <a:pt x="13" y="2"/>
                    <a:pt x="11" y="3"/>
                    <a:pt x="10" y="3"/>
                  </a:cubicBezTo>
                  <a:cubicBezTo>
                    <a:pt x="8" y="4"/>
                    <a:pt x="7" y="5"/>
                    <a:pt x="6" y="6"/>
                  </a:cubicBezTo>
                  <a:cubicBezTo>
                    <a:pt x="5" y="7"/>
                    <a:pt x="5" y="8"/>
                    <a:pt x="4" y="10"/>
                  </a:cubicBezTo>
                  <a:cubicBezTo>
                    <a:pt x="4" y="11"/>
                    <a:pt x="3" y="13"/>
                    <a:pt x="3" y="14"/>
                  </a:cubicBezTo>
                  <a:cubicBezTo>
                    <a:pt x="3" y="16"/>
                    <a:pt x="4" y="17"/>
                    <a:pt x="4" y="18"/>
                  </a:cubicBezTo>
                  <a:cubicBezTo>
                    <a:pt x="4" y="19"/>
                    <a:pt x="5" y="20"/>
                    <a:pt x="6" y="21"/>
                  </a:cubicBezTo>
                  <a:cubicBezTo>
                    <a:pt x="6" y="22"/>
                    <a:pt x="7" y="22"/>
                    <a:pt x="8" y="23"/>
                  </a:cubicBezTo>
                  <a:cubicBezTo>
                    <a:pt x="9" y="23"/>
                    <a:pt x="10" y="23"/>
                    <a:pt x="12" y="23"/>
                  </a:cubicBezTo>
                  <a:cubicBezTo>
                    <a:pt x="13" y="23"/>
                    <a:pt x="13" y="23"/>
                    <a:pt x="14" y="23"/>
                  </a:cubicBezTo>
                  <a:cubicBezTo>
                    <a:pt x="15" y="23"/>
                    <a:pt x="15" y="23"/>
                    <a:pt x="16" y="22"/>
                  </a:cubicBezTo>
                  <a:cubicBezTo>
                    <a:pt x="18" y="15"/>
                    <a:pt x="18" y="15"/>
                    <a:pt x="18" y="15"/>
                  </a:cubicBezTo>
                  <a:cubicBezTo>
                    <a:pt x="12" y="15"/>
                    <a:pt x="12" y="15"/>
                    <a:pt x="12" y="15"/>
                  </a:cubicBezTo>
                  <a:cubicBezTo>
                    <a:pt x="12" y="12"/>
                    <a:pt x="12" y="12"/>
                    <a:pt x="12" y="12"/>
                  </a:cubicBezTo>
                  <a:cubicBezTo>
                    <a:pt x="21" y="12"/>
                    <a:pt x="21" y="12"/>
                    <a:pt x="21" y="12"/>
                  </a:cubicBezTo>
                  <a:cubicBezTo>
                    <a:pt x="19" y="24"/>
                    <a:pt x="19" y="24"/>
                    <a:pt x="19" y="24"/>
                  </a:cubicBezTo>
                  <a:cubicBezTo>
                    <a:pt x="18" y="25"/>
                    <a:pt x="17" y="25"/>
                    <a:pt x="15" y="25"/>
                  </a:cubicBezTo>
                  <a:cubicBezTo>
                    <a:pt x="14" y="26"/>
                    <a:pt x="13" y="26"/>
                    <a:pt x="11" y="26"/>
                  </a:cubicBezTo>
                  <a:cubicBezTo>
                    <a:pt x="10" y="26"/>
                    <a:pt x="8" y="26"/>
                    <a:pt x="7" y="25"/>
                  </a:cubicBezTo>
                  <a:cubicBezTo>
                    <a:pt x="5" y="24"/>
                    <a:pt x="4" y="24"/>
                    <a:pt x="3" y="23"/>
                  </a:cubicBezTo>
                  <a:cubicBezTo>
                    <a:pt x="2" y="22"/>
                    <a:pt x="2" y="20"/>
                    <a:pt x="1" y="19"/>
                  </a:cubicBezTo>
                  <a:cubicBezTo>
                    <a:pt x="1" y="18"/>
                    <a:pt x="0" y="16"/>
                    <a:pt x="0" y="15"/>
                  </a:cubicBezTo>
                  <a:cubicBezTo>
                    <a:pt x="0" y="13"/>
                    <a:pt x="0" y="12"/>
                    <a:pt x="1" y="11"/>
                  </a:cubicBezTo>
                  <a:cubicBezTo>
                    <a:pt x="1" y="9"/>
                    <a:pt x="1" y="8"/>
                    <a:pt x="2" y="7"/>
                  </a:cubicBezTo>
                  <a:cubicBezTo>
                    <a:pt x="3" y="6"/>
                    <a:pt x="3" y="5"/>
                    <a:pt x="4" y="4"/>
                  </a:cubicBezTo>
                  <a:cubicBezTo>
                    <a:pt x="5" y="3"/>
                    <a:pt x="6" y="2"/>
                    <a:pt x="7" y="2"/>
                  </a:cubicBezTo>
                  <a:cubicBezTo>
                    <a:pt x="8" y="1"/>
                    <a:pt x="9" y="1"/>
                    <a:pt x="10" y="0"/>
                  </a:cubicBezTo>
                  <a:cubicBezTo>
                    <a:pt x="12" y="0"/>
                    <a:pt x="13" y="0"/>
                    <a:pt x="15" y="0"/>
                  </a:cubicBezTo>
                  <a:cubicBezTo>
                    <a:pt x="16" y="0"/>
                    <a:pt x="17" y="0"/>
                    <a:pt x="17" y="0"/>
                  </a:cubicBezTo>
                  <a:cubicBezTo>
                    <a:pt x="18" y="0"/>
                    <a:pt x="19" y="0"/>
                    <a:pt x="19" y="0"/>
                  </a:cubicBezTo>
                  <a:cubicBezTo>
                    <a:pt x="20" y="1"/>
                    <a:pt x="20" y="1"/>
                    <a:pt x="21" y="1"/>
                  </a:cubicBezTo>
                  <a:cubicBezTo>
                    <a:pt x="21" y="1"/>
                    <a:pt x="22" y="1"/>
                    <a:pt x="22" y="1"/>
                  </a:cubicBezTo>
                  <a:lnTo>
                    <a:pt x="2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0" name="Freeform 266"/>
            <p:cNvSpPr>
              <a:spLocks/>
            </p:cNvSpPr>
            <p:nvPr/>
          </p:nvSpPr>
          <p:spPr bwMode="auto">
            <a:xfrm>
              <a:off x="9838590" y="1936000"/>
              <a:ext cx="82586" cy="81026"/>
            </a:xfrm>
            <a:custGeom>
              <a:avLst/>
              <a:gdLst>
                <a:gd name="T0" fmla="*/ 40 w 53"/>
                <a:gd name="T1" fmla="*/ 52 h 52"/>
                <a:gd name="T2" fmla="*/ 34 w 53"/>
                <a:gd name="T3" fmla="*/ 52 h 52"/>
                <a:gd name="T4" fmla="*/ 40 w 53"/>
                <a:gd name="T5" fmla="*/ 29 h 52"/>
                <a:gd name="T6" fmla="*/ 13 w 53"/>
                <a:gd name="T7" fmla="*/ 29 h 52"/>
                <a:gd name="T8" fmla="*/ 9 w 53"/>
                <a:gd name="T9" fmla="*/ 52 h 52"/>
                <a:gd name="T10" fmla="*/ 0 w 53"/>
                <a:gd name="T11" fmla="*/ 52 h 52"/>
                <a:gd name="T12" fmla="*/ 13 w 53"/>
                <a:gd name="T13" fmla="*/ 0 h 52"/>
                <a:gd name="T14" fmla="*/ 19 w 53"/>
                <a:gd name="T15" fmla="*/ 0 h 52"/>
                <a:gd name="T16" fmla="*/ 15 w 53"/>
                <a:gd name="T17" fmla="*/ 23 h 52"/>
                <a:gd name="T18" fmla="*/ 40 w 53"/>
                <a:gd name="T19" fmla="*/ 23 h 52"/>
                <a:gd name="T20" fmla="*/ 46 w 53"/>
                <a:gd name="T21" fmla="*/ 0 h 52"/>
                <a:gd name="T22" fmla="*/ 53 w 53"/>
                <a:gd name="T23" fmla="*/ 0 h 52"/>
                <a:gd name="T24" fmla="*/ 40 w 53"/>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52">
                  <a:moveTo>
                    <a:pt x="40" y="52"/>
                  </a:moveTo>
                  <a:lnTo>
                    <a:pt x="34" y="52"/>
                  </a:lnTo>
                  <a:lnTo>
                    <a:pt x="40" y="29"/>
                  </a:lnTo>
                  <a:lnTo>
                    <a:pt x="13" y="29"/>
                  </a:lnTo>
                  <a:lnTo>
                    <a:pt x="9" y="52"/>
                  </a:lnTo>
                  <a:lnTo>
                    <a:pt x="0" y="52"/>
                  </a:lnTo>
                  <a:lnTo>
                    <a:pt x="13" y="0"/>
                  </a:lnTo>
                  <a:lnTo>
                    <a:pt x="19" y="0"/>
                  </a:lnTo>
                  <a:lnTo>
                    <a:pt x="15" y="23"/>
                  </a:lnTo>
                  <a:lnTo>
                    <a:pt x="40" y="23"/>
                  </a:lnTo>
                  <a:lnTo>
                    <a:pt x="46" y="0"/>
                  </a:lnTo>
                  <a:lnTo>
                    <a:pt x="53" y="0"/>
                  </a:lnTo>
                  <a:lnTo>
                    <a:pt x="40"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1" name="Freeform 267"/>
            <p:cNvSpPr>
              <a:spLocks noEditPoints="1"/>
            </p:cNvSpPr>
            <p:nvPr/>
          </p:nvSpPr>
          <p:spPr bwMode="auto">
            <a:xfrm>
              <a:off x="9913385" y="1936000"/>
              <a:ext cx="76353" cy="81026"/>
            </a:xfrm>
            <a:custGeom>
              <a:avLst/>
              <a:gdLst>
                <a:gd name="T0" fmla="*/ 20 w 23"/>
                <a:gd name="T1" fmla="*/ 25 h 25"/>
                <a:gd name="T2" fmla="*/ 19 w 23"/>
                <a:gd name="T3" fmla="*/ 18 h 25"/>
                <a:gd name="T4" fmla="*/ 8 w 23"/>
                <a:gd name="T5" fmla="*/ 18 h 25"/>
                <a:gd name="T6" fmla="*/ 4 w 23"/>
                <a:gd name="T7" fmla="*/ 25 h 25"/>
                <a:gd name="T8" fmla="*/ 0 w 23"/>
                <a:gd name="T9" fmla="*/ 25 h 25"/>
                <a:gd name="T10" fmla="*/ 15 w 23"/>
                <a:gd name="T11" fmla="*/ 0 h 25"/>
                <a:gd name="T12" fmla="*/ 19 w 23"/>
                <a:gd name="T13" fmla="*/ 0 h 25"/>
                <a:gd name="T14" fmla="*/ 23 w 23"/>
                <a:gd name="T15" fmla="*/ 25 h 25"/>
                <a:gd name="T16" fmla="*/ 20 w 23"/>
                <a:gd name="T17" fmla="*/ 25 h 25"/>
                <a:gd name="T18" fmla="*/ 17 w 23"/>
                <a:gd name="T19" fmla="*/ 5 h 25"/>
                <a:gd name="T20" fmla="*/ 17 w 23"/>
                <a:gd name="T21" fmla="*/ 5 h 25"/>
                <a:gd name="T22" fmla="*/ 17 w 23"/>
                <a:gd name="T23" fmla="*/ 4 h 25"/>
                <a:gd name="T24" fmla="*/ 17 w 23"/>
                <a:gd name="T25" fmla="*/ 4 h 25"/>
                <a:gd name="T26" fmla="*/ 17 w 23"/>
                <a:gd name="T27" fmla="*/ 3 h 25"/>
                <a:gd name="T28" fmla="*/ 16 w 23"/>
                <a:gd name="T29" fmla="*/ 3 h 25"/>
                <a:gd name="T30" fmla="*/ 16 w 23"/>
                <a:gd name="T31" fmla="*/ 4 h 25"/>
                <a:gd name="T32" fmla="*/ 16 w 23"/>
                <a:gd name="T33" fmla="*/ 4 h 25"/>
                <a:gd name="T34" fmla="*/ 16 w 23"/>
                <a:gd name="T35" fmla="*/ 5 h 25"/>
                <a:gd name="T36" fmla="*/ 16 w 23"/>
                <a:gd name="T37" fmla="*/ 5 h 25"/>
                <a:gd name="T38" fmla="*/ 9 w 23"/>
                <a:gd name="T39" fmla="*/ 16 h 25"/>
                <a:gd name="T40" fmla="*/ 18 w 23"/>
                <a:gd name="T41" fmla="*/ 16 h 25"/>
                <a:gd name="T42" fmla="*/ 17 w 23"/>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9" y="18"/>
                    <a:pt x="19" y="18"/>
                    <a:pt x="19" y="18"/>
                  </a:cubicBezTo>
                  <a:cubicBezTo>
                    <a:pt x="8" y="18"/>
                    <a:pt x="8" y="18"/>
                    <a:pt x="8" y="18"/>
                  </a:cubicBezTo>
                  <a:cubicBezTo>
                    <a:pt x="4" y="25"/>
                    <a:pt x="4" y="25"/>
                    <a:pt x="4" y="25"/>
                  </a:cubicBezTo>
                  <a:cubicBezTo>
                    <a:pt x="0" y="25"/>
                    <a:pt x="0" y="25"/>
                    <a:pt x="0" y="25"/>
                  </a:cubicBezTo>
                  <a:cubicBezTo>
                    <a:pt x="15" y="0"/>
                    <a:pt x="15" y="0"/>
                    <a:pt x="15" y="0"/>
                  </a:cubicBezTo>
                  <a:cubicBezTo>
                    <a:pt x="19" y="0"/>
                    <a:pt x="19" y="0"/>
                    <a:pt x="19" y="0"/>
                  </a:cubicBezTo>
                  <a:cubicBezTo>
                    <a:pt x="23" y="25"/>
                    <a:pt x="23" y="25"/>
                    <a:pt x="23" y="25"/>
                  </a:cubicBezTo>
                  <a:lnTo>
                    <a:pt x="20" y="25"/>
                  </a:lnTo>
                  <a:close/>
                  <a:moveTo>
                    <a:pt x="17" y="5"/>
                  </a:moveTo>
                  <a:cubicBezTo>
                    <a:pt x="17" y="5"/>
                    <a:pt x="17" y="5"/>
                    <a:pt x="17" y="5"/>
                  </a:cubicBezTo>
                  <a:cubicBezTo>
                    <a:pt x="17" y="4"/>
                    <a:pt x="17" y="4"/>
                    <a:pt x="17" y="4"/>
                  </a:cubicBezTo>
                  <a:cubicBezTo>
                    <a:pt x="17" y="4"/>
                    <a:pt x="17" y="4"/>
                    <a:pt x="17" y="4"/>
                  </a:cubicBezTo>
                  <a:cubicBezTo>
                    <a:pt x="17" y="3"/>
                    <a:pt x="17" y="3"/>
                    <a:pt x="17" y="3"/>
                  </a:cubicBezTo>
                  <a:cubicBezTo>
                    <a:pt x="16" y="3"/>
                    <a:pt x="16" y="3"/>
                    <a:pt x="16" y="3"/>
                  </a:cubicBezTo>
                  <a:cubicBezTo>
                    <a:pt x="16" y="3"/>
                    <a:pt x="16" y="3"/>
                    <a:pt x="16" y="4"/>
                  </a:cubicBezTo>
                  <a:cubicBezTo>
                    <a:pt x="16" y="4"/>
                    <a:pt x="16" y="4"/>
                    <a:pt x="16" y="4"/>
                  </a:cubicBezTo>
                  <a:cubicBezTo>
                    <a:pt x="16" y="4"/>
                    <a:pt x="16" y="4"/>
                    <a:pt x="16" y="5"/>
                  </a:cubicBezTo>
                  <a:cubicBezTo>
                    <a:pt x="16" y="5"/>
                    <a:pt x="16" y="5"/>
                    <a:pt x="16" y="5"/>
                  </a:cubicBezTo>
                  <a:cubicBezTo>
                    <a:pt x="9" y="16"/>
                    <a:pt x="9" y="16"/>
                    <a:pt x="9" y="16"/>
                  </a:cubicBezTo>
                  <a:cubicBezTo>
                    <a:pt x="18" y="16"/>
                    <a:pt x="18" y="16"/>
                    <a:pt x="18" y="16"/>
                  </a:cubicBez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2" name="Freeform 268"/>
            <p:cNvSpPr>
              <a:spLocks/>
            </p:cNvSpPr>
            <p:nvPr/>
          </p:nvSpPr>
          <p:spPr bwMode="auto">
            <a:xfrm>
              <a:off x="10002203" y="1936000"/>
              <a:ext cx="26490" cy="81026"/>
            </a:xfrm>
            <a:custGeom>
              <a:avLst/>
              <a:gdLst>
                <a:gd name="T0" fmla="*/ 6 w 17"/>
                <a:gd name="T1" fmla="*/ 52 h 52"/>
                <a:gd name="T2" fmla="*/ 0 w 17"/>
                <a:gd name="T3" fmla="*/ 52 h 52"/>
                <a:gd name="T4" fmla="*/ 11 w 17"/>
                <a:gd name="T5" fmla="*/ 0 h 52"/>
                <a:gd name="T6" fmla="*/ 17 w 17"/>
                <a:gd name="T7" fmla="*/ 0 h 52"/>
                <a:gd name="T8" fmla="*/ 6 w 17"/>
                <a:gd name="T9" fmla="*/ 52 h 52"/>
              </a:gdLst>
              <a:ahLst/>
              <a:cxnLst>
                <a:cxn ang="0">
                  <a:pos x="T0" y="T1"/>
                </a:cxn>
                <a:cxn ang="0">
                  <a:pos x="T2" y="T3"/>
                </a:cxn>
                <a:cxn ang="0">
                  <a:pos x="T4" y="T5"/>
                </a:cxn>
                <a:cxn ang="0">
                  <a:pos x="T6" y="T7"/>
                </a:cxn>
                <a:cxn ang="0">
                  <a:pos x="T8" y="T9"/>
                </a:cxn>
              </a:cxnLst>
              <a:rect l="0" t="0" r="r" b="b"/>
              <a:pathLst>
                <a:path w="17" h="52">
                  <a:moveTo>
                    <a:pt x="6" y="52"/>
                  </a:moveTo>
                  <a:lnTo>
                    <a:pt x="0" y="52"/>
                  </a:lnTo>
                  <a:lnTo>
                    <a:pt x="11" y="0"/>
                  </a:lnTo>
                  <a:lnTo>
                    <a:pt x="17"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653" name="China North"/>
          <p:cNvGrpSpPr/>
          <p:nvPr/>
        </p:nvGrpSpPr>
        <p:grpSpPr>
          <a:xfrm>
            <a:off x="7904188" y="2063879"/>
            <a:ext cx="968187" cy="380407"/>
            <a:chOff x="7928212" y="1906394"/>
            <a:chExt cx="1054915" cy="414482"/>
          </a:xfrm>
        </p:grpSpPr>
        <p:sp>
          <p:nvSpPr>
            <p:cNvPr id="654" name="Rectangle 30"/>
            <p:cNvSpPr>
              <a:spLocks noChangeArrowheads="1"/>
            </p:cNvSpPr>
            <p:nvPr/>
          </p:nvSpPr>
          <p:spPr bwMode="auto">
            <a:xfrm>
              <a:off x="7928212" y="1906394"/>
              <a:ext cx="1054915"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5" name="Freeform 269"/>
            <p:cNvSpPr>
              <a:spLocks/>
            </p:cNvSpPr>
            <p:nvPr/>
          </p:nvSpPr>
          <p:spPr bwMode="auto">
            <a:xfrm>
              <a:off x="8023264" y="2004561"/>
              <a:ext cx="62329" cy="84143"/>
            </a:xfrm>
            <a:custGeom>
              <a:avLst/>
              <a:gdLst>
                <a:gd name="T0" fmla="*/ 19 w 19"/>
                <a:gd name="T1" fmla="*/ 24 h 26"/>
                <a:gd name="T2" fmla="*/ 12 w 19"/>
                <a:gd name="T3" fmla="*/ 26 h 26"/>
                <a:gd name="T4" fmla="*/ 3 w 19"/>
                <a:gd name="T5" fmla="*/ 22 h 26"/>
                <a:gd name="T6" fmla="*/ 0 w 19"/>
                <a:gd name="T7" fmla="*/ 13 h 26"/>
                <a:gd name="T8" fmla="*/ 3 w 19"/>
                <a:gd name="T9" fmla="*/ 3 h 26"/>
                <a:gd name="T10" fmla="*/ 13 w 19"/>
                <a:gd name="T11" fmla="*/ 0 h 26"/>
                <a:gd name="T12" fmla="*/ 19 w 19"/>
                <a:gd name="T13" fmla="*/ 1 h 26"/>
                <a:gd name="T14" fmla="*/ 19 w 19"/>
                <a:gd name="T15" fmla="*/ 6 h 26"/>
                <a:gd name="T16" fmla="*/ 14 w 19"/>
                <a:gd name="T17" fmla="*/ 5 h 26"/>
                <a:gd name="T18" fmla="*/ 8 w 19"/>
                <a:gd name="T19" fmla="*/ 7 h 26"/>
                <a:gd name="T20" fmla="*/ 6 w 19"/>
                <a:gd name="T21" fmla="*/ 13 h 26"/>
                <a:gd name="T22" fmla="*/ 8 w 19"/>
                <a:gd name="T23" fmla="*/ 19 h 26"/>
                <a:gd name="T24" fmla="*/ 13 w 19"/>
                <a:gd name="T25" fmla="*/ 21 h 26"/>
                <a:gd name="T26" fmla="*/ 19 w 19"/>
                <a:gd name="T27" fmla="*/ 19 h 26"/>
                <a:gd name="T28" fmla="*/ 19 w 19"/>
                <a:gd name="T2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6">
                  <a:moveTo>
                    <a:pt x="19" y="24"/>
                  </a:moveTo>
                  <a:cubicBezTo>
                    <a:pt x="18" y="25"/>
                    <a:pt x="15" y="26"/>
                    <a:pt x="12" y="26"/>
                  </a:cubicBezTo>
                  <a:cubicBezTo>
                    <a:pt x="8" y="26"/>
                    <a:pt x="5" y="25"/>
                    <a:pt x="3" y="22"/>
                  </a:cubicBezTo>
                  <a:cubicBezTo>
                    <a:pt x="1" y="20"/>
                    <a:pt x="0" y="17"/>
                    <a:pt x="0" y="13"/>
                  </a:cubicBezTo>
                  <a:cubicBezTo>
                    <a:pt x="0" y="9"/>
                    <a:pt x="1" y="6"/>
                    <a:pt x="3" y="3"/>
                  </a:cubicBezTo>
                  <a:cubicBezTo>
                    <a:pt x="6" y="1"/>
                    <a:pt x="9" y="0"/>
                    <a:pt x="13" y="0"/>
                  </a:cubicBezTo>
                  <a:cubicBezTo>
                    <a:pt x="16" y="0"/>
                    <a:pt x="18" y="0"/>
                    <a:pt x="19" y="1"/>
                  </a:cubicBezTo>
                  <a:cubicBezTo>
                    <a:pt x="19" y="6"/>
                    <a:pt x="19" y="6"/>
                    <a:pt x="19" y="6"/>
                  </a:cubicBezTo>
                  <a:cubicBezTo>
                    <a:pt x="18" y="5"/>
                    <a:pt x="16" y="5"/>
                    <a:pt x="14" y="5"/>
                  </a:cubicBezTo>
                  <a:cubicBezTo>
                    <a:pt x="11" y="5"/>
                    <a:pt x="9" y="5"/>
                    <a:pt x="8" y="7"/>
                  </a:cubicBezTo>
                  <a:cubicBezTo>
                    <a:pt x="6" y="8"/>
                    <a:pt x="6" y="10"/>
                    <a:pt x="6" y="13"/>
                  </a:cubicBezTo>
                  <a:cubicBezTo>
                    <a:pt x="6" y="15"/>
                    <a:pt x="6" y="17"/>
                    <a:pt x="8" y="19"/>
                  </a:cubicBezTo>
                  <a:cubicBezTo>
                    <a:pt x="9" y="20"/>
                    <a:pt x="11" y="21"/>
                    <a:pt x="13" y="21"/>
                  </a:cubicBezTo>
                  <a:cubicBezTo>
                    <a:pt x="15" y="21"/>
                    <a:pt x="18" y="20"/>
                    <a:pt x="19" y="19"/>
                  </a:cubicBezTo>
                  <a:lnTo>
                    <a:pt x="19"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6" name="Freeform 270"/>
            <p:cNvSpPr>
              <a:spLocks/>
            </p:cNvSpPr>
            <p:nvPr/>
          </p:nvSpPr>
          <p:spPr bwMode="auto">
            <a:xfrm>
              <a:off x="8101175" y="2004561"/>
              <a:ext cx="71678" cy="81026"/>
            </a:xfrm>
            <a:custGeom>
              <a:avLst/>
              <a:gdLst>
                <a:gd name="T0" fmla="*/ 46 w 46"/>
                <a:gd name="T1" fmla="*/ 52 h 52"/>
                <a:gd name="T2" fmla="*/ 34 w 46"/>
                <a:gd name="T3" fmla="*/ 52 h 52"/>
                <a:gd name="T4" fmla="*/ 34 w 46"/>
                <a:gd name="T5" fmla="*/ 31 h 52"/>
                <a:gd name="T6" fmla="*/ 13 w 46"/>
                <a:gd name="T7" fmla="*/ 31 h 52"/>
                <a:gd name="T8" fmla="*/ 13 w 46"/>
                <a:gd name="T9" fmla="*/ 52 h 52"/>
                <a:gd name="T10" fmla="*/ 0 w 46"/>
                <a:gd name="T11" fmla="*/ 52 h 52"/>
                <a:gd name="T12" fmla="*/ 0 w 46"/>
                <a:gd name="T13" fmla="*/ 0 h 52"/>
                <a:gd name="T14" fmla="*/ 13 w 46"/>
                <a:gd name="T15" fmla="*/ 0 h 52"/>
                <a:gd name="T16" fmla="*/ 13 w 46"/>
                <a:gd name="T17" fmla="*/ 21 h 52"/>
                <a:gd name="T18" fmla="*/ 34 w 46"/>
                <a:gd name="T19" fmla="*/ 21 h 52"/>
                <a:gd name="T20" fmla="*/ 34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4" y="52"/>
                  </a:lnTo>
                  <a:lnTo>
                    <a:pt x="34" y="31"/>
                  </a:lnTo>
                  <a:lnTo>
                    <a:pt x="13" y="31"/>
                  </a:lnTo>
                  <a:lnTo>
                    <a:pt x="13" y="52"/>
                  </a:lnTo>
                  <a:lnTo>
                    <a:pt x="0" y="52"/>
                  </a:lnTo>
                  <a:lnTo>
                    <a:pt x="0" y="0"/>
                  </a:lnTo>
                  <a:lnTo>
                    <a:pt x="13" y="0"/>
                  </a:lnTo>
                  <a:lnTo>
                    <a:pt x="13" y="21"/>
                  </a:lnTo>
                  <a:lnTo>
                    <a:pt x="34" y="21"/>
                  </a:lnTo>
                  <a:lnTo>
                    <a:pt x="34"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7" name="Rectangle 271"/>
            <p:cNvSpPr>
              <a:spLocks noChangeArrowheads="1"/>
            </p:cNvSpPr>
            <p:nvPr/>
          </p:nvSpPr>
          <p:spPr bwMode="auto">
            <a:xfrm>
              <a:off x="8193110" y="2004561"/>
              <a:ext cx="20257" cy="810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8" name="Freeform 272"/>
            <p:cNvSpPr>
              <a:spLocks/>
            </p:cNvSpPr>
            <p:nvPr/>
          </p:nvSpPr>
          <p:spPr bwMode="auto">
            <a:xfrm>
              <a:off x="8232065" y="2004561"/>
              <a:ext cx="74795" cy="81026"/>
            </a:xfrm>
            <a:custGeom>
              <a:avLst/>
              <a:gdLst>
                <a:gd name="T0" fmla="*/ 23 w 23"/>
                <a:gd name="T1" fmla="*/ 25 h 25"/>
                <a:gd name="T2" fmla="*/ 17 w 23"/>
                <a:gd name="T3" fmla="*/ 25 h 25"/>
                <a:gd name="T4" fmla="*/ 7 w 23"/>
                <a:gd name="T5" fmla="*/ 9 h 25"/>
                <a:gd name="T6" fmla="*/ 6 w 23"/>
                <a:gd name="T7" fmla="*/ 7 h 25"/>
                <a:gd name="T8" fmla="*/ 6 w 23"/>
                <a:gd name="T9" fmla="*/ 7 h 25"/>
                <a:gd name="T10" fmla="*/ 6 w 23"/>
                <a:gd name="T11" fmla="*/ 11 h 25"/>
                <a:gd name="T12" fmla="*/ 6 w 23"/>
                <a:gd name="T13" fmla="*/ 25 h 25"/>
                <a:gd name="T14" fmla="*/ 0 w 23"/>
                <a:gd name="T15" fmla="*/ 25 h 25"/>
                <a:gd name="T16" fmla="*/ 0 w 23"/>
                <a:gd name="T17" fmla="*/ 0 h 25"/>
                <a:gd name="T18" fmla="*/ 6 w 23"/>
                <a:gd name="T19" fmla="*/ 0 h 25"/>
                <a:gd name="T20" fmla="*/ 16 w 23"/>
                <a:gd name="T21" fmla="*/ 15 h 25"/>
                <a:gd name="T22" fmla="*/ 18 w 23"/>
                <a:gd name="T23" fmla="*/ 17 h 25"/>
                <a:gd name="T24" fmla="*/ 18 w 23"/>
                <a:gd name="T25" fmla="*/ 17 h 25"/>
                <a:gd name="T26" fmla="*/ 18 w 23"/>
                <a:gd name="T27" fmla="*/ 14 h 25"/>
                <a:gd name="T28" fmla="*/ 18 w 23"/>
                <a:gd name="T29" fmla="*/ 0 h 25"/>
                <a:gd name="T30" fmla="*/ 23 w 23"/>
                <a:gd name="T31" fmla="*/ 0 h 25"/>
                <a:gd name="T32" fmla="*/ 23 w 23"/>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5">
                  <a:moveTo>
                    <a:pt x="23" y="25"/>
                  </a:moveTo>
                  <a:cubicBezTo>
                    <a:pt x="17" y="25"/>
                    <a:pt x="17" y="25"/>
                    <a:pt x="17" y="25"/>
                  </a:cubicBezTo>
                  <a:cubicBezTo>
                    <a:pt x="7" y="9"/>
                    <a:pt x="7" y="9"/>
                    <a:pt x="7" y="9"/>
                  </a:cubicBezTo>
                  <a:cubicBezTo>
                    <a:pt x="6" y="8"/>
                    <a:pt x="6" y="8"/>
                    <a:pt x="6" y="7"/>
                  </a:cubicBezTo>
                  <a:cubicBezTo>
                    <a:pt x="6" y="7"/>
                    <a:pt x="6" y="7"/>
                    <a:pt x="6" y="7"/>
                  </a:cubicBezTo>
                  <a:cubicBezTo>
                    <a:pt x="6" y="8"/>
                    <a:pt x="6" y="10"/>
                    <a:pt x="6" y="11"/>
                  </a:cubicBezTo>
                  <a:cubicBezTo>
                    <a:pt x="6" y="25"/>
                    <a:pt x="6" y="25"/>
                    <a:pt x="6" y="25"/>
                  </a:cubicBezTo>
                  <a:cubicBezTo>
                    <a:pt x="0" y="25"/>
                    <a:pt x="0" y="25"/>
                    <a:pt x="0" y="25"/>
                  </a:cubicBezTo>
                  <a:cubicBezTo>
                    <a:pt x="0" y="0"/>
                    <a:pt x="0" y="0"/>
                    <a:pt x="0" y="0"/>
                  </a:cubicBezTo>
                  <a:cubicBezTo>
                    <a:pt x="6" y="0"/>
                    <a:pt x="6" y="0"/>
                    <a:pt x="6" y="0"/>
                  </a:cubicBezTo>
                  <a:cubicBezTo>
                    <a:pt x="16" y="15"/>
                    <a:pt x="16" y="15"/>
                    <a:pt x="16" y="15"/>
                  </a:cubicBezTo>
                  <a:cubicBezTo>
                    <a:pt x="17" y="16"/>
                    <a:pt x="17" y="17"/>
                    <a:pt x="18" y="17"/>
                  </a:cubicBezTo>
                  <a:cubicBezTo>
                    <a:pt x="18" y="17"/>
                    <a:pt x="18" y="17"/>
                    <a:pt x="18" y="17"/>
                  </a:cubicBezTo>
                  <a:cubicBezTo>
                    <a:pt x="18" y="17"/>
                    <a:pt x="18" y="16"/>
                    <a:pt x="18" y="14"/>
                  </a:cubicBezTo>
                  <a:cubicBezTo>
                    <a:pt x="18" y="0"/>
                    <a:pt x="18" y="0"/>
                    <a:pt x="18" y="0"/>
                  </a:cubicBezTo>
                  <a:cubicBezTo>
                    <a:pt x="23" y="0"/>
                    <a:pt x="23" y="0"/>
                    <a:pt x="23" y="0"/>
                  </a:cubicBez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59" name="Freeform 273"/>
            <p:cNvSpPr>
              <a:spLocks noEditPoints="1"/>
            </p:cNvSpPr>
            <p:nvPr/>
          </p:nvSpPr>
          <p:spPr bwMode="auto">
            <a:xfrm>
              <a:off x="8320884" y="2004561"/>
              <a:ext cx="81027" cy="81026"/>
            </a:xfrm>
            <a:custGeom>
              <a:avLst/>
              <a:gdLst>
                <a:gd name="T0" fmla="*/ 25 w 25"/>
                <a:gd name="T1" fmla="*/ 25 h 25"/>
                <a:gd name="T2" fmla="*/ 18 w 25"/>
                <a:gd name="T3" fmla="*/ 25 h 25"/>
                <a:gd name="T4" fmla="*/ 17 w 25"/>
                <a:gd name="T5" fmla="*/ 20 h 25"/>
                <a:gd name="T6" fmla="*/ 8 w 25"/>
                <a:gd name="T7" fmla="*/ 20 h 25"/>
                <a:gd name="T8" fmla="*/ 6 w 25"/>
                <a:gd name="T9" fmla="*/ 25 h 25"/>
                <a:gd name="T10" fmla="*/ 0 w 25"/>
                <a:gd name="T11" fmla="*/ 25 h 25"/>
                <a:gd name="T12" fmla="*/ 9 w 25"/>
                <a:gd name="T13" fmla="*/ 0 h 25"/>
                <a:gd name="T14" fmla="*/ 16 w 25"/>
                <a:gd name="T15" fmla="*/ 0 h 25"/>
                <a:gd name="T16" fmla="*/ 25 w 25"/>
                <a:gd name="T17" fmla="*/ 25 h 25"/>
                <a:gd name="T18" fmla="*/ 15 w 25"/>
                <a:gd name="T19" fmla="*/ 15 h 25"/>
                <a:gd name="T20" fmla="*/ 13 w 25"/>
                <a:gd name="T21" fmla="*/ 7 h 25"/>
                <a:gd name="T22" fmla="*/ 12 w 25"/>
                <a:gd name="T23" fmla="*/ 5 h 25"/>
                <a:gd name="T24" fmla="*/ 12 w 25"/>
                <a:gd name="T25" fmla="*/ 5 h 25"/>
                <a:gd name="T26" fmla="*/ 12 w 25"/>
                <a:gd name="T27" fmla="*/ 7 h 25"/>
                <a:gd name="T28" fmla="*/ 9 w 25"/>
                <a:gd name="T29" fmla="*/ 15 h 25"/>
                <a:gd name="T30" fmla="*/ 15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8" y="25"/>
                    <a:pt x="18" y="25"/>
                    <a:pt x="18" y="25"/>
                  </a:cubicBezTo>
                  <a:cubicBezTo>
                    <a:pt x="17" y="20"/>
                    <a:pt x="17" y="20"/>
                    <a:pt x="17"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5" y="15"/>
                  </a:moveTo>
                  <a:cubicBezTo>
                    <a:pt x="13" y="7"/>
                    <a:pt x="13" y="7"/>
                    <a:pt x="13" y="7"/>
                  </a:cubicBezTo>
                  <a:cubicBezTo>
                    <a:pt x="12" y="6"/>
                    <a:pt x="12" y="5"/>
                    <a:pt x="12" y="5"/>
                  </a:cubicBezTo>
                  <a:cubicBezTo>
                    <a:pt x="12" y="5"/>
                    <a:pt x="12" y="5"/>
                    <a:pt x="12" y="5"/>
                  </a:cubicBezTo>
                  <a:cubicBezTo>
                    <a:pt x="12" y="5"/>
                    <a:pt x="12" y="6"/>
                    <a:pt x="12"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0" name="Freeform 274"/>
            <p:cNvSpPr>
              <a:spLocks/>
            </p:cNvSpPr>
            <p:nvPr/>
          </p:nvSpPr>
          <p:spPr bwMode="auto">
            <a:xfrm>
              <a:off x="8447100" y="2004561"/>
              <a:ext cx="73236" cy="81026"/>
            </a:xfrm>
            <a:custGeom>
              <a:avLst/>
              <a:gdLst>
                <a:gd name="T0" fmla="*/ 22 w 22"/>
                <a:gd name="T1" fmla="*/ 25 h 25"/>
                <a:gd name="T2" fmla="*/ 17 w 22"/>
                <a:gd name="T3" fmla="*/ 25 h 25"/>
                <a:gd name="T4" fmla="*/ 6 w 22"/>
                <a:gd name="T5" fmla="*/ 9 h 25"/>
                <a:gd name="T6" fmla="*/ 5 w 22"/>
                <a:gd name="T7" fmla="*/ 7 h 25"/>
                <a:gd name="T8" fmla="*/ 5 w 22"/>
                <a:gd name="T9" fmla="*/ 7 h 25"/>
                <a:gd name="T10" fmla="*/ 5 w 22"/>
                <a:gd name="T11" fmla="*/ 11 h 25"/>
                <a:gd name="T12" fmla="*/ 5 w 22"/>
                <a:gd name="T13" fmla="*/ 25 h 25"/>
                <a:gd name="T14" fmla="*/ 0 w 22"/>
                <a:gd name="T15" fmla="*/ 25 h 25"/>
                <a:gd name="T16" fmla="*/ 0 w 22"/>
                <a:gd name="T17" fmla="*/ 0 h 25"/>
                <a:gd name="T18" fmla="*/ 6 w 22"/>
                <a:gd name="T19" fmla="*/ 0 h 25"/>
                <a:gd name="T20" fmla="*/ 16 w 22"/>
                <a:gd name="T21" fmla="*/ 15 h 25"/>
                <a:gd name="T22" fmla="*/ 17 w 22"/>
                <a:gd name="T23" fmla="*/ 17 h 25"/>
                <a:gd name="T24" fmla="*/ 17 w 22"/>
                <a:gd name="T25" fmla="*/ 17 h 25"/>
                <a:gd name="T26" fmla="*/ 17 w 22"/>
                <a:gd name="T27" fmla="*/ 14 h 25"/>
                <a:gd name="T28" fmla="*/ 17 w 22"/>
                <a:gd name="T29" fmla="*/ 0 h 25"/>
                <a:gd name="T30" fmla="*/ 22 w 22"/>
                <a:gd name="T31" fmla="*/ 0 h 25"/>
                <a:gd name="T32" fmla="*/ 22 w 2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5">
                  <a:moveTo>
                    <a:pt x="22" y="25"/>
                  </a:moveTo>
                  <a:cubicBezTo>
                    <a:pt x="17" y="25"/>
                    <a:pt x="17" y="25"/>
                    <a:pt x="17" y="25"/>
                  </a:cubicBezTo>
                  <a:cubicBezTo>
                    <a:pt x="6" y="9"/>
                    <a:pt x="6" y="9"/>
                    <a:pt x="6" y="9"/>
                  </a:cubicBezTo>
                  <a:cubicBezTo>
                    <a:pt x="6" y="8"/>
                    <a:pt x="5" y="8"/>
                    <a:pt x="5" y="7"/>
                  </a:cubicBezTo>
                  <a:cubicBezTo>
                    <a:pt x="5" y="7"/>
                    <a:pt x="5" y="7"/>
                    <a:pt x="5" y="7"/>
                  </a:cubicBezTo>
                  <a:cubicBezTo>
                    <a:pt x="5" y="8"/>
                    <a:pt x="5" y="10"/>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7"/>
                    <a:pt x="17" y="17"/>
                  </a:cubicBezTo>
                  <a:cubicBezTo>
                    <a:pt x="17" y="17"/>
                    <a:pt x="17" y="17"/>
                    <a:pt x="17" y="17"/>
                  </a:cubicBezTo>
                  <a:cubicBezTo>
                    <a:pt x="17" y="17"/>
                    <a:pt x="17" y="16"/>
                    <a:pt x="17" y="14"/>
                  </a:cubicBezTo>
                  <a:cubicBezTo>
                    <a:pt x="17" y="0"/>
                    <a:pt x="17" y="0"/>
                    <a:pt x="17" y="0"/>
                  </a:cubicBezTo>
                  <a:cubicBezTo>
                    <a:pt x="22" y="0"/>
                    <a:pt x="22" y="0"/>
                    <a:pt x="22" y="0"/>
                  </a:cubicBezTo>
                  <a:lnTo>
                    <a:pt x="2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1" name="Freeform 275"/>
            <p:cNvSpPr>
              <a:spLocks noEditPoints="1"/>
            </p:cNvSpPr>
            <p:nvPr/>
          </p:nvSpPr>
          <p:spPr bwMode="auto">
            <a:xfrm>
              <a:off x="8535918" y="2004561"/>
              <a:ext cx="81027" cy="84143"/>
            </a:xfrm>
            <a:custGeom>
              <a:avLst/>
              <a:gdLst>
                <a:gd name="T0" fmla="*/ 12 w 25"/>
                <a:gd name="T1" fmla="*/ 26 h 26"/>
                <a:gd name="T2" fmla="*/ 3 w 25"/>
                <a:gd name="T3" fmla="*/ 22 h 26"/>
                <a:gd name="T4" fmla="*/ 0 w 25"/>
                <a:gd name="T5" fmla="*/ 13 h 26"/>
                <a:gd name="T6" fmla="*/ 4 w 25"/>
                <a:gd name="T7" fmla="*/ 3 h 26"/>
                <a:gd name="T8" fmla="*/ 13 w 25"/>
                <a:gd name="T9" fmla="*/ 0 h 26"/>
                <a:gd name="T10" fmla="*/ 21 w 25"/>
                <a:gd name="T11" fmla="*/ 3 h 26"/>
                <a:gd name="T12" fmla="*/ 25 w 25"/>
                <a:gd name="T13" fmla="*/ 12 h 26"/>
                <a:gd name="T14" fmla="*/ 21 w 25"/>
                <a:gd name="T15" fmla="*/ 22 h 26"/>
                <a:gd name="T16" fmla="*/ 12 w 25"/>
                <a:gd name="T17" fmla="*/ 26 h 26"/>
                <a:gd name="T18" fmla="*/ 13 w 25"/>
                <a:gd name="T19" fmla="*/ 5 h 26"/>
                <a:gd name="T20" fmla="*/ 8 w 25"/>
                <a:gd name="T21" fmla="*/ 7 h 26"/>
                <a:gd name="T22" fmla="*/ 6 w 25"/>
                <a:gd name="T23" fmla="*/ 13 h 26"/>
                <a:gd name="T24" fmla="*/ 8 w 25"/>
                <a:gd name="T25" fmla="*/ 19 h 26"/>
                <a:gd name="T26" fmla="*/ 12 w 25"/>
                <a:gd name="T27" fmla="*/ 21 h 26"/>
                <a:gd name="T28" fmla="*/ 17 w 25"/>
                <a:gd name="T29" fmla="*/ 19 h 26"/>
                <a:gd name="T30" fmla="*/ 19 w 25"/>
                <a:gd name="T31" fmla="*/ 13 h 26"/>
                <a:gd name="T32" fmla="*/ 17 w 25"/>
                <a:gd name="T33" fmla="*/ 7 h 26"/>
                <a:gd name="T34" fmla="*/ 13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2" y="26"/>
                  </a:moveTo>
                  <a:cubicBezTo>
                    <a:pt x="9" y="26"/>
                    <a:pt x="6" y="25"/>
                    <a:pt x="3" y="22"/>
                  </a:cubicBezTo>
                  <a:cubicBezTo>
                    <a:pt x="1" y="20"/>
                    <a:pt x="0" y="17"/>
                    <a:pt x="0" y="13"/>
                  </a:cubicBezTo>
                  <a:cubicBezTo>
                    <a:pt x="0" y="9"/>
                    <a:pt x="1" y="6"/>
                    <a:pt x="4" y="3"/>
                  </a:cubicBezTo>
                  <a:cubicBezTo>
                    <a:pt x="6" y="1"/>
                    <a:pt x="9" y="0"/>
                    <a:pt x="13" y="0"/>
                  </a:cubicBezTo>
                  <a:cubicBezTo>
                    <a:pt x="16" y="0"/>
                    <a:pt x="19" y="1"/>
                    <a:pt x="21" y="3"/>
                  </a:cubicBezTo>
                  <a:cubicBezTo>
                    <a:pt x="24" y="6"/>
                    <a:pt x="25" y="9"/>
                    <a:pt x="25" y="12"/>
                  </a:cubicBezTo>
                  <a:cubicBezTo>
                    <a:pt x="25" y="16"/>
                    <a:pt x="24" y="20"/>
                    <a:pt x="21" y="22"/>
                  </a:cubicBezTo>
                  <a:cubicBezTo>
                    <a:pt x="19" y="24"/>
                    <a:pt x="16" y="26"/>
                    <a:pt x="12" y="26"/>
                  </a:cubicBezTo>
                  <a:close/>
                  <a:moveTo>
                    <a:pt x="13" y="5"/>
                  </a:moveTo>
                  <a:cubicBezTo>
                    <a:pt x="11" y="5"/>
                    <a:pt x="9" y="5"/>
                    <a:pt x="8" y="7"/>
                  </a:cubicBezTo>
                  <a:cubicBezTo>
                    <a:pt x="7" y="8"/>
                    <a:pt x="6" y="10"/>
                    <a:pt x="6" y="13"/>
                  </a:cubicBezTo>
                  <a:cubicBezTo>
                    <a:pt x="6" y="15"/>
                    <a:pt x="7" y="17"/>
                    <a:pt x="8" y="19"/>
                  </a:cubicBezTo>
                  <a:cubicBezTo>
                    <a:pt x="9" y="20"/>
                    <a:pt x="11" y="21"/>
                    <a:pt x="12" y="21"/>
                  </a:cubicBezTo>
                  <a:cubicBezTo>
                    <a:pt x="14" y="21"/>
                    <a:pt x="16" y="20"/>
                    <a:pt x="17" y="19"/>
                  </a:cubicBezTo>
                  <a:cubicBezTo>
                    <a:pt x="18" y="17"/>
                    <a:pt x="19" y="15"/>
                    <a:pt x="19" y="13"/>
                  </a:cubicBezTo>
                  <a:cubicBezTo>
                    <a:pt x="19" y="10"/>
                    <a:pt x="18" y="8"/>
                    <a:pt x="17" y="7"/>
                  </a:cubicBezTo>
                  <a:cubicBezTo>
                    <a:pt x="16" y="5"/>
                    <a:pt x="14"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2" name="Freeform 276"/>
            <p:cNvSpPr>
              <a:spLocks noEditPoints="1"/>
            </p:cNvSpPr>
            <p:nvPr/>
          </p:nvSpPr>
          <p:spPr bwMode="auto">
            <a:xfrm>
              <a:off x="8630970" y="2004561"/>
              <a:ext cx="71678" cy="81026"/>
            </a:xfrm>
            <a:custGeom>
              <a:avLst/>
              <a:gdLst>
                <a:gd name="T0" fmla="*/ 22 w 22"/>
                <a:gd name="T1" fmla="*/ 25 h 25"/>
                <a:gd name="T2" fmla="*/ 15 w 22"/>
                <a:gd name="T3" fmla="*/ 25 h 25"/>
                <a:gd name="T4" fmla="*/ 11 w 22"/>
                <a:gd name="T5" fmla="*/ 19 h 25"/>
                <a:gd name="T6" fmla="*/ 10 w 22"/>
                <a:gd name="T7" fmla="*/ 17 h 25"/>
                <a:gd name="T8" fmla="*/ 10 w 22"/>
                <a:gd name="T9" fmla="*/ 16 h 25"/>
                <a:gd name="T10" fmla="*/ 9 w 22"/>
                <a:gd name="T11" fmla="*/ 16 h 25"/>
                <a:gd name="T12" fmla="*/ 8 w 22"/>
                <a:gd name="T13" fmla="*/ 16 h 25"/>
                <a:gd name="T14" fmla="*/ 6 w 22"/>
                <a:gd name="T15" fmla="*/ 16 h 25"/>
                <a:gd name="T16" fmla="*/ 6 w 22"/>
                <a:gd name="T17" fmla="*/ 25 h 25"/>
                <a:gd name="T18" fmla="*/ 0 w 22"/>
                <a:gd name="T19" fmla="*/ 25 h 25"/>
                <a:gd name="T20" fmla="*/ 0 w 22"/>
                <a:gd name="T21" fmla="*/ 0 h 25"/>
                <a:gd name="T22" fmla="*/ 9 w 22"/>
                <a:gd name="T23" fmla="*/ 0 h 25"/>
                <a:gd name="T24" fmla="*/ 19 w 22"/>
                <a:gd name="T25" fmla="*/ 7 h 25"/>
                <a:gd name="T26" fmla="*/ 18 w 22"/>
                <a:gd name="T27" fmla="*/ 9 h 25"/>
                <a:gd name="T28" fmla="*/ 17 w 22"/>
                <a:gd name="T29" fmla="*/ 11 h 25"/>
                <a:gd name="T30" fmla="*/ 15 w 22"/>
                <a:gd name="T31" fmla="*/ 13 h 25"/>
                <a:gd name="T32" fmla="*/ 13 w 22"/>
                <a:gd name="T33" fmla="*/ 14 h 25"/>
                <a:gd name="T34" fmla="*/ 13 w 22"/>
                <a:gd name="T35" fmla="*/ 14 h 25"/>
                <a:gd name="T36" fmla="*/ 14 w 22"/>
                <a:gd name="T37" fmla="*/ 15 h 25"/>
                <a:gd name="T38" fmla="*/ 15 w 22"/>
                <a:gd name="T39" fmla="*/ 15 h 25"/>
                <a:gd name="T40" fmla="*/ 16 w 22"/>
                <a:gd name="T41" fmla="*/ 17 h 25"/>
                <a:gd name="T42" fmla="*/ 17 w 22"/>
                <a:gd name="T43" fmla="*/ 18 h 25"/>
                <a:gd name="T44" fmla="*/ 22 w 22"/>
                <a:gd name="T45" fmla="*/ 25 h 25"/>
                <a:gd name="T46" fmla="*/ 6 w 22"/>
                <a:gd name="T47" fmla="*/ 4 h 25"/>
                <a:gd name="T48" fmla="*/ 6 w 22"/>
                <a:gd name="T49" fmla="*/ 11 h 25"/>
                <a:gd name="T50" fmla="*/ 9 w 22"/>
                <a:gd name="T51" fmla="*/ 11 h 25"/>
                <a:gd name="T52" fmla="*/ 12 w 22"/>
                <a:gd name="T53" fmla="*/ 10 h 25"/>
                <a:gd name="T54" fmla="*/ 13 w 22"/>
                <a:gd name="T55" fmla="*/ 8 h 25"/>
                <a:gd name="T56" fmla="*/ 9 w 22"/>
                <a:gd name="T57" fmla="*/ 4 h 25"/>
                <a:gd name="T58" fmla="*/ 6 w 22"/>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25">
                  <a:moveTo>
                    <a:pt x="22" y="25"/>
                  </a:moveTo>
                  <a:cubicBezTo>
                    <a:pt x="15" y="25"/>
                    <a:pt x="15" y="25"/>
                    <a:pt x="15" y="25"/>
                  </a:cubicBezTo>
                  <a:cubicBezTo>
                    <a:pt x="11" y="19"/>
                    <a:pt x="11" y="19"/>
                    <a:pt x="11" y="19"/>
                  </a:cubicBezTo>
                  <a:cubicBezTo>
                    <a:pt x="11" y="18"/>
                    <a:pt x="11" y="18"/>
                    <a:pt x="10" y="17"/>
                  </a:cubicBezTo>
                  <a:cubicBezTo>
                    <a:pt x="10" y="17"/>
                    <a:pt x="10" y="17"/>
                    <a:pt x="10" y="16"/>
                  </a:cubicBezTo>
                  <a:cubicBezTo>
                    <a:pt x="9" y="16"/>
                    <a:pt x="9" y="16"/>
                    <a:pt x="9" y="16"/>
                  </a:cubicBezTo>
                  <a:cubicBezTo>
                    <a:pt x="8" y="16"/>
                    <a:pt x="8" y="16"/>
                    <a:pt x="8" y="16"/>
                  </a:cubicBezTo>
                  <a:cubicBezTo>
                    <a:pt x="6" y="16"/>
                    <a:pt x="6" y="16"/>
                    <a:pt x="6" y="16"/>
                  </a:cubicBezTo>
                  <a:cubicBezTo>
                    <a:pt x="6" y="25"/>
                    <a:pt x="6" y="25"/>
                    <a:pt x="6" y="25"/>
                  </a:cubicBezTo>
                  <a:cubicBezTo>
                    <a:pt x="0" y="25"/>
                    <a:pt x="0" y="25"/>
                    <a:pt x="0" y="25"/>
                  </a:cubicBezTo>
                  <a:cubicBezTo>
                    <a:pt x="0" y="0"/>
                    <a:pt x="0" y="0"/>
                    <a:pt x="0" y="0"/>
                  </a:cubicBezTo>
                  <a:cubicBezTo>
                    <a:pt x="9" y="0"/>
                    <a:pt x="9" y="0"/>
                    <a:pt x="9" y="0"/>
                  </a:cubicBezTo>
                  <a:cubicBezTo>
                    <a:pt x="16" y="0"/>
                    <a:pt x="19" y="2"/>
                    <a:pt x="19" y="7"/>
                  </a:cubicBezTo>
                  <a:cubicBezTo>
                    <a:pt x="19" y="8"/>
                    <a:pt x="19" y="9"/>
                    <a:pt x="18" y="9"/>
                  </a:cubicBezTo>
                  <a:cubicBezTo>
                    <a:pt x="18" y="10"/>
                    <a:pt x="18" y="11"/>
                    <a:pt x="17" y="11"/>
                  </a:cubicBezTo>
                  <a:cubicBezTo>
                    <a:pt x="17" y="12"/>
                    <a:pt x="16" y="12"/>
                    <a:pt x="15" y="13"/>
                  </a:cubicBezTo>
                  <a:cubicBezTo>
                    <a:pt x="15" y="13"/>
                    <a:pt x="14" y="14"/>
                    <a:pt x="13" y="14"/>
                  </a:cubicBezTo>
                  <a:cubicBezTo>
                    <a:pt x="13" y="14"/>
                    <a:pt x="13" y="14"/>
                    <a:pt x="13" y="14"/>
                  </a:cubicBezTo>
                  <a:cubicBezTo>
                    <a:pt x="13" y="14"/>
                    <a:pt x="14" y="14"/>
                    <a:pt x="14" y="15"/>
                  </a:cubicBezTo>
                  <a:cubicBezTo>
                    <a:pt x="14" y="15"/>
                    <a:pt x="15" y="15"/>
                    <a:pt x="15" y="15"/>
                  </a:cubicBezTo>
                  <a:cubicBezTo>
                    <a:pt x="15" y="16"/>
                    <a:pt x="16" y="16"/>
                    <a:pt x="16" y="17"/>
                  </a:cubicBezTo>
                  <a:cubicBezTo>
                    <a:pt x="16" y="17"/>
                    <a:pt x="17" y="17"/>
                    <a:pt x="17" y="18"/>
                  </a:cubicBezTo>
                  <a:lnTo>
                    <a:pt x="22" y="25"/>
                  </a:lnTo>
                  <a:close/>
                  <a:moveTo>
                    <a:pt x="6" y="4"/>
                  </a:moveTo>
                  <a:cubicBezTo>
                    <a:pt x="6" y="11"/>
                    <a:pt x="6" y="11"/>
                    <a:pt x="6" y="11"/>
                  </a:cubicBezTo>
                  <a:cubicBezTo>
                    <a:pt x="9" y="11"/>
                    <a:pt x="9" y="11"/>
                    <a:pt x="9" y="11"/>
                  </a:cubicBezTo>
                  <a:cubicBezTo>
                    <a:pt x="10" y="11"/>
                    <a:pt x="11" y="11"/>
                    <a:pt x="12" y="10"/>
                  </a:cubicBezTo>
                  <a:cubicBezTo>
                    <a:pt x="12" y="10"/>
                    <a:pt x="13" y="9"/>
                    <a:pt x="13" y="8"/>
                  </a:cubicBezTo>
                  <a:cubicBezTo>
                    <a:pt x="13" y="5"/>
                    <a:pt x="11" y="4"/>
                    <a:pt x="9"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3" name="Freeform 277"/>
            <p:cNvSpPr>
              <a:spLocks/>
            </p:cNvSpPr>
            <p:nvPr/>
          </p:nvSpPr>
          <p:spPr bwMode="auto">
            <a:xfrm>
              <a:off x="8699531" y="2004561"/>
              <a:ext cx="68562" cy="81026"/>
            </a:xfrm>
            <a:custGeom>
              <a:avLst/>
              <a:gdLst>
                <a:gd name="T0" fmla="*/ 44 w 44"/>
                <a:gd name="T1" fmla="*/ 10 h 52"/>
                <a:gd name="T2" fmla="*/ 27 w 44"/>
                <a:gd name="T3" fmla="*/ 10 h 52"/>
                <a:gd name="T4" fmla="*/ 27 w 44"/>
                <a:gd name="T5" fmla="*/ 52 h 52"/>
                <a:gd name="T6" fmla="*/ 17 w 44"/>
                <a:gd name="T7" fmla="*/ 52 h 52"/>
                <a:gd name="T8" fmla="*/ 17 w 44"/>
                <a:gd name="T9" fmla="*/ 10 h 52"/>
                <a:gd name="T10" fmla="*/ 0 w 44"/>
                <a:gd name="T11" fmla="*/ 10 h 52"/>
                <a:gd name="T12" fmla="*/ 0 w 44"/>
                <a:gd name="T13" fmla="*/ 0 h 52"/>
                <a:gd name="T14" fmla="*/ 44 w 44"/>
                <a:gd name="T15" fmla="*/ 0 h 52"/>
                <a:gd name="T16" fmla="*/ 44 w 44"/>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44" y="10"/>
                  </a:moveTo>
                  <a:lnTo>
                    <a:pt x="27" y="10"/>
                  </a:lnTo>
                  <a:lnTo>
                    <a:pt x="27" y="52"/>
                  </a:lnTo>
                  <a:lnTo>
                    <a:pt x="17" y="52"/>
                  </a:lnTo>
                  <a:lnTo>
                    <a:pt x="17" y="10"/>
                  </a:lnTo>
                  <a:lnTo>
                    <a:pt x="0" y="10"/>
                  </a:lnTo>
                  <a:lnTo>
                    <a:pt x="0" y="0"/>
                  </a:lnTo>
                  <a:lnTo>
                    <a:pt x="44" y="0"/>
                  </a:lnTo>
                  <a:lnTo>
                    <a:pt x="44"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4" name="Freeform 278"/>
            <p:cNvSpPr>
              <a:spLocks/>
            </p:cNvSpPr>
            <p:nvPr/>
          </p:nvSpPr>
          <p:spPr bwMode="auto">
            <a:xfrm>
              <a:off x="8777442" y="2004561"/>
              <a:ext cx="71678" cy="81026"/>
            </a:xfrm>
            <a:custGeom>
              <a:avLst/>
              <a:gdLst>
                <a:gd name="T0" fmla="*/ 46 w 46"/>
                <a:gd name="T1" fmla="*/ 52 h 52"/>
                <a:gd name="T2" fmla="*/ 36 w 46"/>
                <a:gd name="T3" fmla="*/ 52 h 52"/>
                <a:gd name="T4" fmla="*/ 36 w 46"/>
                <a:gd name="T5" fmla="*/ 31 h 52"/>
                <a:gd name="T6" fmla="*/ 13 w 46"/>
                <a:gd name="T7" fmla="*/ 31 h 52"/>
                <a:gd name="T8" fmla="*/ 13 w 46"/>
                <a:gd name="T9" fmla="*/ 52 h 52"/>
                <a:gd name="T10" fmla="*/ 0 w 46"/>
                <a:gd name="T11" fmla="*/ 52 h 52"/>
                <a:gd name="T12" fmla="*/ 0 w 46"/>
                <a:gd name="T13" fmla="*/ 0 h 52"/>
                <a:gd name="T14" fmla="*/ 13 w 46"/>
                <a:gd name="T15" fmla="*/ 0 h 52"/>
                <a:gd name="T16" fmla="*/ 13 w 46"/>
                <a:gd name="T17" fmla="*/ 21 h 52"/>
                <a:gd name="T18" fmla="*/ 36 w 46"/>
                <a:gd name="T19" fmla="*/ 21 h 52"/>
                <a:gd name="T20" fmla="*/ 36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6" y="52"/>
                  </a:lnTo>
                  <a:lnTo>
                    <a:pt x="36" y="31"/>
                  </a:lnTo>
                  <a:lnTo>
                    <a:pt x="13" y="31"/>
                  </a:lnTo>
                  <a:lnTo>
                    <a:pt x="13" y="52"/>
                  </a:lnTo>
                  <a:lnTo>
                    <a:pt x="0" y="52"/>
                  </a:lnTo>
                  <a:lnTo>
                    <a:pt x="0" y="0"/>
                  </a:lnTo>
                  <a:lnTo>
                    <a:pt x="13" y="0"/>
                  </a:lnTo>
                  <a:lnTo>
                    <a:pt x="13" y="21"/>
                  </a:lnTo>
                  <a:lnTo>
                    <a:pt x="36" y="21"/>
                  </a:lnTo>
                  <a:lnTo>
                    <a:pt x="36"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5" name="Freeform 279"/>
            <p:cNvSpPr>
              <a:spLocks/>
            </p:cNvSpPr>
            <p:nvPr/>
          </p:nvSpPr>
          <p:spPr bwMode="auto">
            <a:xfrm>
              <a:off x="8863144" y="2001444"/>
              <a:ext cx="28048" cy="21815"/>
            </a:xfrm>
            <a:custGeom>
              <a:avLst/>
              <a:gdLst>
                <a:gd name="T0" fmla="*/ 18 w 18"/>
                <a:gd name="T1" fmla="*/ 6 h 14"/>
                <a:gd name="T2" fmla="*/ 12 w 18"/>
                <a:gd name="T3" fmla="*/ 8 h 14"/>
                <a:gd name="T4" fmla="*/ 16 w 18"/>
                <a:gd name="T5" fmla="*/ 12 h 14"/>
                <a:gd name="T6" fmla="*/ 12 w 18"/>
                <a:gd name="T7" fmla="*/ 14 h 14"/>
                <a:gd name="T8" fmla="*/ 8 w 18"/>
                <a:gd name="T9" fmla="*/ 10 h 14"/>
                <a:gd name="T10" fmla="*/ 6 w 18"/>
                <a:gd name="T11" fmla="*/ 14 h 14"/>
                <a:gd name="T12" fmla="*/ 2 w 18"/>
                <a:gd name="T13" fmla="*/ 12 h 14"/>
                <a:gd name="T14" fmla="*/ 6 w 18"/>
                <a:gd name="T15" fmla="*/ 8 h 14"/>
                <a:gd name="T16" fmla="*/ 0 w 18"/>
                <a:gd name="T17" fmla="*/ 6 h 14"/>
                <a:gd name="T18" fmla="*/ 2 w 18"/>
                <a:gd name="T19" fmla="*/ 2 h 14"/>
                <a:gd name="T20" fmla="*/ 8 w 18"/>
                <a:gd name="T21" fmla="*/ 6 h 14"/>
                <a:gd name="T22" fmla="*/ 6 w 18"/>
                <a:gd name="T23" fmla="*/ 0 h 14"/>
                <a:gd name="T24" fmla="*/ 12 w 18"/>
                <a:gd name="T25" fmla="*/ 0 h 14"/>
                <a:gd name="T26" fmla="*/ 10 w 18"/>
                <a:gd name="T27" fmla="*/ 6 h 14"/>
                <a:gd name="T28" fmla="*/ 16 w 18"/>
                <a:gd name="T29" fmla="*/ 2 h 14"/>
                <a:gd name="T30" fmla="*/ 18 w 18"/>
                <a:gd name="T3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4">
                  <a:moveTo>
                    <a:pt x="18" y="6"/>
                  </a:moveTo>
                  <a:lnTo>
                    <a:pt x="12" y="8"/>
                  </a:lnTo>
                  <a:lnTo>
                    <a:pt x="16" y="12"/>
                  </a:lnTo>
                  <a:lnTo>
                    <a:pt x="12" y="14"/>
                  </a:lnTo>
                  <a:lnTo>
                    <a:pt x="8" y="10"/>
                  </a:lnTo>
                  <a:lnTo>
                    <a:pt x="6" y="14"/>
                  </a:lnTo>
                  <a:lnTo>
                    <a:pt x="2" y="12"/>
                  </a:lnTo>
                  <a:lnTo>
                    <a:pt x="6" y="8"/>
                  </a:lnTo>
                  <a:lnTo>
                    <a:pt x="0" y="6"/>
                  </a:lnTo>
                  <a:lnTo>
                    <a:pt x="2" y="2"/>
                  </a:lnTo>
                  <a:lnTo>
                    <a:pt x="8" y="6"/>
                  </a:lnTo>
                  <a:lnTo>
                    <a:pt x="6" y="0"/>
                  </a:lnTo>
                  <a:lnTo>
                    <a:pt x="12" y="0"/>
                  </a:lnTo>
                  <a:lnTo>
                    <a:pt x="10" y="6"/>
                  </a:lnTo>
                  <a:lnTo>
                    <a:pt x="16" y="2"/>
                  </a:lnTo>
                  <a:lnTo>
                    <a:pt x="1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6" name="Freeform 280"/>
            <p:cNvSpPr>
              <a:spLocks noEditPoints="1"/>
            </p:cNvSpPr>
            <p:nvPr/>
          </p:nvSpPr>
          <p:spPr bwMode="auto">
            <a:xfrm>
              <a:off x="8255439" y="2144799"/>
              <a:ext cx="59212" cy="81026"/>
            </a:xfrm>
            <a:custGeom>
              <a:avLst/>
              <a:gdLst>
                <a:gd name="T0" fmla="*/ 18 w 18"/>
                <a:gd name="T1" fmla="*/ 6 h 25"/>
                <a:gd name="T2" fmla="*/ 18 w 18"/>
                <a:gd name="T3" fmla="*/ 8 h 25"/>
                <a:gd name="T4" fmla="*/ 17 w 18"/>
                <a:gd name="T5" fmla="*/ 10 h 25"/>
                <a:gd name="T6" fmla="*/ 15 w 18"/>
                <a:gd name="T7" fmla="*/ 11 h 25"/>
                <a:gd name="T8" fmla="*/ 13 w 18"/>
                <a:gd name="T9" fmla="*/ 12 h 25"/>
                <a:gd name="T10" fmla="*/ 13 w 18"/>
                <a:gd name="T11" fmla="*/ 12 h 25"/>
                <a:gd name="T12" fmla="*/ 15 w 18"/>
                <a:gd name="T13" fmla="*/ 13 h 25"/>
                <a:gd name="T14" fmla="*/ 16 w 18"/>
                <a:gd name="T15" fmla="*/ 14 h 25"/>
                <a:gd name="T16" fmla="*/ 17 w 18"/>
                <a:gd name="T17" fmla="*/ 16 h 25"/>
                <a:gd name="T18" fmla="*/ 17 w 18"/>
                <a:gd name="T19" fmla="*/ 17 h 25"/>
                <a:gd name="T20" fmla="*/ 16 w 18"/>
                <a:gd name="T21" fmla="*/ 21 h 25"/>
                <a:gd name="T22" fmla="*/ 14 w 18"/>
                <a:gd name="T23" fmla="*/ 23 h 25"/>
                <a:gd name="T24" fmla="*/ 11 w 18"/>
                <a:gd name="T25" fmla="*/ 25 h 25"/>
                <a:gd name="T26" fmla="*/ 8 w 18"/>
                <a:gd name="T27" fmla="*/ 25 h 25"/>
                <a:gd name="T28" fmla="*/ 0 w 18"/>
                <a:gd name="T29" fmla="*/ 25 h 25"/>
                <a:gd name="T30" fmla="*/ 5 w 18"/>
                <a:gd name="T31" fmla="*/ 0 h 25"/>
                <a:gd name="T32" fmla="*/ 12 w 18"/>
                <a:gd name="T33" fmla="*/ 0 h 25"/>
                <a:gd name="T34" fmla="*/ 15 w 18"/>
                <a:gd name="T35" fmla="*/ 1 h 25"/>
                <a:gd name="T36" fmla="*/ 17 w 18"/>
                <a:gd name="T37" fmla="*/ 2 h 25"/>
                <a:gd name="T38" fmla="*/ 18 w 18"/>
                <a:gd name="T39" fmla="*/ 4 h 25"/>
                <a:gd name="T40" fmla="*/ 18 w 18"/>
                <a:gd name="T41" fmla="*/ 6 h 25"/>
                <a:gd name="T42" fmla="*/ 14 w 18"/>
                <a:gd name="T43" fmla="*/ 18 h 25"/>
                <a:gd name="T44" fmla="*/ 13 w 18"/>
                <a:gd name="T45" fmla="*/ 15 h 25"/>
                <a:gd name="T46" fmla="*/ 9 w 18"/>
                <a:gd name="T47" fmla="*/ 14 h 25"/>
                <a:gd name="T48" fmla="*/ 5 w 18"/>
                <a:gd name="T49" fmla="*/ 14 h 25"/>
                <a:gd name="T50" fmla="*/ 4 w 18"/>
                <a:gd name="T51" fmla="*/ 23 h 25"/>
                <a:gd name="T52" fmla="*/ 8 w 18"/>
                <a:gd name="T53" fmla="*/ 23 h 25"/>
                <a:gd name="T54" fmla="*/ 11 w 18"/>
                <a:gd name="T55" fmla="*/ 22 h 25"/>
                <a:gd name="T56" fmla="*/ 12 w 18"/>
                <a:gd name="T57" fmla="*/ 21 h 25"/>
                <a:gd name="T58" fmla="*/ 14 w 18"/>
                <a:gd name="T59" fmla="*/ 20 h 25"/>
                <a:gd name="T60" fmla="*/ 14 w 18"/>
                <a:gd name="T61" fmla="*/ 18 h 25"/>
                <a:gd name="T62" fmla="*/ 15 w 18"/>
                <a:gd name="T63" fmla="*/ 6 h 25"/>
                <a:gd name="T64" fmla="*/ 15 w 18"/>
                <a:gd name="T65" fmla="*/ 5 h 25"/>
                <a:gd name="T66" fmla="*/ 15 w 18"/>
                <a:gd name="T67" fmla="*/ 4 h 25"/>
                <a:gd name="T68" fmla="*/ 13 w 18"/>
                <a:gd name="T69" fmla="*/ 3 h 25"/>
                <a:gd name="T70" fmla="*/ 11 w 18"/>
                <a:gd name="T71" fmla="*/ 3 h 25"/>
                <a:gd name="T72" fmla="*/ 8 w 18"/>
                <a:gd name="T73" fmla="*/ 3 h 25"/>
                <a:gd name="T74" fmla="*/ 6 w 18"/>
                <a:gd name="T75" fmla="*/ 11 h 25"/>
                <a:gd name="T76" fmla="*/ 9 w 18"/>
                <a:gd name="T77" fmla="*/ 11 h 25"/>
                <a:gd name="T78" fmla="*/ 12 w 18"/>
                <a:gd name="T79" fmla="*/ 11 h 25"/>
                <a:gd name="T80" fmla="*/ 14 w 18"/>
                <a:gd name="T81" fmla="*/ 10 h 25"/>
                <a:gd name="T82" fmla="*/ 15 w 18"/>
                <a:gd name="T83" fmla="*/ 8 h 25"/>
                <a:gd name="T84" fmla="*/ 15 w 18"/>
                <a:gd name="T8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5">
                  <a:moveTo>
                    <a:pt x="18" y="6"/>
                  </a:moveTo>
                  <a:cubicBezTo>
                    <a:pt x="18" y="6"/>
                    <a:pt x="18" y="7"/>
                    <a:pt x="18" y="8"/>
                  </a:cubicBezTo>
                  <a:cubicBezTo>
                    <a:pt x="18" y="9"/>
                    <a:pt x="18" y="9"/>
                    <a:pt x="17" y="10"/>
                  </a:cubicBezTo>
                  <a:cubicBezTo>
                    <a:pt x="17" y="10"/>
                    <a:pt x="16" y="11"/>
                    <a:pt x="15" y="11"/>
                  </a:cubicBezTo>
                  <a:cubicBezTo>
                    <a:pt x="15" y="12"/>
                    <a:pt x="14" y="12"/>
                    <a:pt x="13" y="12"/>
                  </a:cubicBezTo>
                  <a:cubicBezTo>
                    <a:pt x="13" y="12"/>
                    <a:pt x="13" y="12"/>
                    <a:pt x="13" y="12"/>
                  </a:cubicBezTo>
                  <a:cubicBezTo>
                    <a:pt x="13" y="13"/>
                    <a:pt x="14" y="13"/>
                    <a:pt x="15" y="13"/>
                  </a:cubicBezTo>
                  <a:cubicBezTo>
                    <a:pt x="15" y="13"/>
                    <a:pt x="16" y="14"/>
                    <a:pt x="16" y="14"/>
                  </a:cubicBezTo>
                  <a:cubicBezTo>
                    <a:pt x="16" y="15"/>
                    <a:pt x="17" y="15"/>
                    <a:pt x="17" y="16"/>
                  </a:cubicBezTo>
                  <a:cubicBezTo>
                    <a:pt x="17" y="16"/>
                    <a:pt x="17" y="17"/>
                    <a:pt x="17" y="17"/>
                  </a:cubicBezTo>
                  <a:cubicBezTo>
                    <a:pt x="17" y="19"/>
                    <a:pt x="17" y="20"/>
                    <a:pt x="16" y="21"/>
                  </a:cubicBezTo>
                  <a:cubicBezTo>
                    <a:pt x="16" y="22"/>
                    <a:pt x="15" y="23"/>
                    <a:pt x="14" y="23"/>
                  </a:cubicBezTo>
                  <a:cubicBezTo>
                    <a:pt x="14" y="24"/>
                    <a:pt x="13" y="25"/>
                    <a:pt x="11" y="25"/>
                  </a:cubicBezTo>
                  <a:cubicBezTo>
                    <a:pt x="10" y="25"/>
                    <a:pt x="9" y="25"/>
                    <a:pt x="8" y="25"/>
                  </a:cubicBezTo>
                  <a:cubicBezTo>
                    <a:pt x="0" y="25"/>
                    <a:pt x="0" y="25"/>
                    <a:pt x="0" y="25"/>
                  </a:cubicBezTo>
                  <a:cubicBezTo>
                    <a:pt x="5" y="0"/>
                    <a:pt x="5" y="0"/>
                    <a:pt x="5" y="0"/>
                  </a:cubicBezTo>
                  <a:cubicBezTo>
                    <a:pt x="12" y="0"/>
                    <a:pt x="12" y="0"/>
                    <a:pt x="12" y="0"/>
                  </a:cubicBezTo>
                  <a:cubicBezTo>
                    <a:pt x="13" y="0"/>
                    <a:pt x="14" y="0"/>
                    <a:pt x="15" y="1"/>
                  </a:cubicBezTo>
                  <a:cubicBezTo>
                    <a:pt x="16" y="1"/>
                    <a:pt x="16" y="1"/>
                    <a:pt x="17" y="2"/>
                  </a:cubicBezTo>
                  <a:cubicBezTo>
                    <a:pt x="17" y="2"/>
                    <a:pt x="18" y="3"/>
                    <a:pt x="18" y="4"/>
                  </a:cubicBezTo>
                  <a:cubicBezTo>
                    <a:pt x="18" y="4"/>
                    <a:pt x="18" y="5"/>
                    <a:pt x="18" y="6"/>
                  </a:cubicBezTo>
                  <a:close/>
                  <a:moveTo>
                    <a:pt x="14" y="18"/>
                  </a:moveTo>
                  <a:cubicBezTo>
                    <a:pt x="14" y="16"/>
                    <a:pt x="14" y="15"/>
                    <a:pt x="13" y="15"/>
                  </a:cubicBezTo>
                  <a:cubicBezTo>
                    <a:pt x="12" y="14"/>
                    <a:pt x="11" y="14"/>
                    <a:pt x="9" y="14"/>
                  </a:cubicBezTo>
                  <a:cubicBezTo>
                    <a:pt x="5" y="14"/>
                    <a:pt x="5" y="14"/>
                    <a:pt x="5" y="14"/>
                  </a:cubicBezTo>
                  <a:cubicBezTo>
                    <a:pt x="4" y="23"/>
                    <a:pt x="4" y="23"/>
                    <a:pt x="4" y="23"/>
                  </a:cubicBezTo>
                  <a:cubicBezTo>
                    <a:pt x="8" y="23"/>
                    <a:pt x="8" y="23"/>
                    <a:pt x="8" y="23"/>
                  </a:cubicBezTo>
                  <a:cubicBezTo>
                    <a:pt x="9" y="23"/>
                    <a:pt x="10" y="23"/>
                    <a:pt x="11" y="22"/>
                  </a:cubicBezTo>
                  <a:cubicBezTo>
                    <a:pt x="11" y="22"/>
                    <a:pt x="12" y="22"/>
                    <a:pt x="12" y="21"/>
                  </a:cubicBezTo>
                  <a:cubicBezTo>
                    <a:pt x="13" y="21"/>
                    <a:pt x="13" y="20"/>
                    <a:pt x="14" y="20"/>
                  </a:cubicBezTo>
                  <a:cubicBezTo>
                    <a:pt x="14" y="19"/>
                    <a:pt x="14" y="18"/>
                    <a:pt x="14" y="18"/>
                  </a:cubicBezTo>
                  <a:close/>
                  <a:moveTo>
                    <a:pt x="15" y="6"/>
                  </a:moveTo>
                  <a:cubicBezTo>
                    <a:pt x="15" y="6"/>
                    <a:pt x="15" y="5"/>
                    <a:pt x="15" y="5"/>
                  </a:cubicBezTo>
                  <a:cubicBezTo>
                    <a:pt x="15" y="5"/>
                    <a:pt x="15" y="4"/>
                    <a:pt x="15" y="4"/>
                  </a:cubicBezTo>
                  <a:cubicBezTo>
                    <a:pt x="14" y="4"/>
                    <a:pt x="14" y="3"/>
                    <a:pt x="13" y="3"/>
                  </a:cubicBezTo>
                  <a:cubicBezTo>
                    <a:pt x="13" y="3"/>
                    <a:pt x="12" y="3"/>
                    <a:pt x="11" y="3"/>
                  </a:cubicBezTo>
                  <a:cubicBezTo>
                    <a:pt x="8" y="3"/>
                    <a:pt x="8" y="3"/>
                    <a:pt x="8" y="3"/>
                  </a:cubicBezTo>
                  <a:cubicBezTo>
                    <a:pt x="6" y="11"/>
                    <a:pt x="6" y="11"/>
                    <a:pt x="6" y="11"/>
                  </a:cubicBezTo>
                  <a:cubicBezTo>
                    <a:pt x="9" y="11"/>
                    <a:pt x="9" y="11"/>
                    <a:pt x="9" y="11"/>
                  </a:cubicBezTo>
                  <a:cubicBezTo>
                    <a:pt x="10" y="11"/>
                    <a:pt x="11" y="11"/>
                    <a:pt x="12" y="11"/>
                  </a:cubicBezTo>
                  <a:cubicBezTo>
                    <a:pt x="13" y="10"/>
                    <a:pt x="13" y="10"/>
                    <a:pt x="14" y="10"/>
                  </a:cubicBezTo>
                  <a:cubicBezTo>
                    <a:pt x="14" y="9"/>
                    <a:pt x="15" y="9"/>
                    <a:pt x="15" y="8"/>
                  </a:cubicBezTo>
                  <a:cubicBezTo>
                    <a:pt x="15" y="8"/>
                    <a:pt x="15"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7" name="Freeform 281"/>
            <p:cNvSpPr>
              <a:spLocks/>
            </p:cNvSpPr>
            <p:nvPr/>
          </p:nvSpPr>
          <p:spPr bwMode="auto">
            <a:xfrm>
              <a:off x="8324000" y="2144799"/>
              <a:ext cx="59212" cy="81026"/>
            </a:xfrm>
            <a:custGeom>
              <a:avLst/>
              <a:gdLst>
                <a:gd name="T0" fmla="*/ 38 w 38"/>
                <a:gd name="T1" fmla="*/ 6 h 52"/>
                <a:gd name="T2" fmla="*/ 17 w 38"/>
                <a:gd name="T3" fmla="*/ 6 h 52"/>
                <a:gd name="T4" fmla="*/ 12 w 38"/>
                <a:gd name="T5" fmla="*/ 25 h 52"/>
                <a:gd name="T6" fmla="*/ 31 w 38"/>
                <a:gd name="T7" fmla="*/ 25 h 52"/>
                <a:gd name="T8" fmla="*/ 31 w 38"/>
                <a:gd name="T9" fmla="*/ 29 h 52"/>
                <a:gd name="T10" fmla="*/ 12 w 38"/>
                <a:gd name="T11" fmla="*/ 29 h 52"/>
                <a:gd name="T12" fmla="*/ 8 w 38"/>
                <a:gd name="T13" fmla="*/ 48 h 52"/>
                <a:gd name="T14" fmla="*/ 29 w 38"/>
                <a:gd name="T15" fmla="*/ 48 h 52"/>
                <a:gd name="T16" fmla="*/ 29 w 38"/>
                <a:gd name="T17" fmla="*/ 52 h 52"/>
                <a:gd name="T18" fmla="*/ 0 w 38"/>
                <a:gd name="T19" fmla="*/ 52 h 52"/>
                <a:gd name="T20" fmla="*/ 10 w 38"/>
                <a:gd name="T21" fmla="*/ 0 h 52"/>
                <a:gd name="T22" fmla="*/ 38 w 38"/>
                <a:gd name="T23" fmla="*/ 0 h 52"/>
                <a:gd name="T24" fmla="*/ 38 w 38"/>
                <a:gd name="T25"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2">
                  <a:moveTo>
                    <a:pt x="38" y="6"/>
                  </a:moveTo>
                  <a:lnTo>
                    <a:pt x="17" y="6"/>
                  </a:lnTo>
                  <a:lnTo>
                    <a:pt x="12" y="25"/>
                  </a:lnTo>
                  <a:lnTo>
                    <a:pt x="31" y="25"/>
                  </a:lnTo>
                  <a:lnTo>
                    <a:pt x="31" y="29"/>
                  </a:lnTo>
                  <a:lnTo>
                    <a:pt x="12" y="29"/>
                  </a:lnTo>
                  <a:lnTo>
                    <a:pt x="8" y="48"/>
                  </a:lnTo>
                  <a:lnTo>
                    <a:pt x="29" y="48"/>
                  </a:lnTo>
                  <a:lnTo>
                    <a:pt x="29" y="52"/>
                  </a:lnTo>
                  <a:lnTo>
                    <a:pt x="0" y="52"/>
                  </a:lnTo>
                  <a:lnTo>
                    <a:pt x="10" y="0"/>
                  </a:lnTo>
                  <a:lnTo>
                    <a:pt x="38" y="0"/>
                  </a:lnTo>
                  <a:lnTo>
                    <a:pt x="3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8" name="Freeform 282"/>
            <p:cNvSpPr>
              <a:spLocks/>
            </p:cNvSpPr>
            <p:nvPr/>
          </p:nvSpPr>
          <p:spPr bwMode="auto">
            <a:xfrm>
              <a:off x="8386329" y="2144799"/>
              <a:ext cx="24932" cy="81026"/>
            </a:xfrm>
            <a:custGeom>
              <a:avLst/>
              <a:gdLst>
                <a:gd name="T0" fmla="*/ 6 w 16"/>
                <a:gd name="T1" fmla="*/ 52 h 52"/>
                <a:gd name="T2" fmla="*/ 0 w 16"/>
                <a:gd name="T3" fmla="*/ 52 h 52"/>
                <a:gd name="T4" fmla="*/ 10 w 16"/>
                <a:gd name="T5" fmla="*/ 0 h 52"/>
                <a:gd name="T6" fmla="*/ 16 w 16"/>
                <a:gd name="T7" fmla="*/ 0 h 52"/>
                <a:gd name="T8" fmla="*/ 6 w 16"/>
                <a:gd name="T9" fmla="*/ 52 h 52"/>
              </a:gdLst>
              <a:ahLst/>
              <a:cxnLst>
                <a:cxn ang="0">
                  <a:pos x="T0" y="T1"/>
                </a:cxn>
                <a:cxn ang="0">
                  <a:pos x="T2" y="T3"/>
                </a:cxn>
                <a:cxn ang="0">
                  <a:pos x="T4" y="T5"/>
                </a:cxn>
                <a:cxn ang="0">
                  <a:pos x="T6" y="T7"/>
                </a:cxn>
                <a:cxn ang="0">
                  <a:pos x="T8" y="T9"/>
                </a:cxn>
              </a:cxnLst>
              <a:rect l="0" t="0" r="r" b="b"/>
              <a:pathLst>
                <a:path w="16" h="52">
                  <a:moveTo>
                    <a:pt x="6" y="52"/>
                  </a:moveTo>
                  <a:lnTo>
                    <a:pt x="0" y="52"/>
                  </a:lnTo>
                  <a:lnTo>
                    <a:pt x="10" y="0"/>
                  </a:lnTo>
                  <a:lnTo>
                    <a:pt x="16"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69" name="Freeform 283"/>
            <p:cNvSpPr>
              <a:spLocks/>
            </p:cNvSpPr>
            <p:nvPr/>
          </p:nvSpPr>
          <p:spPr bwMode="auto">
            <a:xfrm>
              <a:off x="8408144" y="2144799"/>
              <a:ext cx="46747" cy="84143"/>
            </a:xfrm>
            <a:custGeom>
              <a:avLst/>
              <a:gdLst>
                <a:gd name="T0" fmla="*/ 11 w 14"/>
                <a:gd name="T1" fmla="*/ 17 h 26"/>
                <a:gd name="T2" fmla="*/ 10 w 14"/>
                <a:gd name="T3" fmla="*/ 21 h 26"/>
                <a:gd name="T4" fmla="*/ 8 w 14"/>
                <a:gd name="T5" fmla="*/ 23 h 26"/>
                <a:gd name="T6" fmla="*/ 6 w 14"/>
                <a:gd name="T7" fmla="*/ 25 h 26"/>
                <a:gd name="T8" fmla="*/ 3 w 14"/>
                <a:gd name="T9" fmla="*/ 26 h 26"/>
                <a:gd name="T10" fmla="*/ 2 w 14"/>
                <a:gd name="T11" fmla="*/ 26 h 26"/>
                <a:gd name="T12" fmla="*/ 1 w 14"/>
                <a:gd name="T13" fmla="*/ 26 h 26"/>
                <a:gd name="T14" fmla="*/ 0 w 14"/>
                <a:gd name="T15" fmla="*/ 25 h 26"/>
                <a:gd name="T16" fmla="*/ 0 w 14"/>
                <a:gd name="T17" fmla="*/ 25 h 26"/>
                <a:gd name="T18" fmla="*/ 0 w 14"/>
                <a:gd name="T19" fmla="*/ 22 h 26"/>
                <a:gd name="T20" fmla="*/ 1 w 14"/>
                <a:gd name="T21" fmla="*/ 23 h 26"/>
                <a:gd name="T22" fmla="*/ 1 w 14"/>
                <a:gd name="T23" fmla="*/ 23 h 26"/>
                <a:gd name="T24" fmla="*/ 2 w 14"/>
                <a:gd name="T25" fmla="*/ 23 h 26"/>
                <a:gd name="T26" fmla="*/ 3 w 14"/>
                <a:gd name="T27" fmla="*/ 23 h 26"/>
                <a:gd name="T28" fmla="*/ 4 w 14"/>
                <a:gd name="T29" fmla="*/ 23 h 26"/>
                <a:gd name="T30" fmla="*/ 6 w 14"/>
                <a:gd name="T31" fmla="*/ 22 h 26"/>
                <a:gd name="T32" fmla="*/ 7 w 14"/>
                <a:gd name="T33" fmla="*/ 20 h 26"/>
                <a:gd name="T34" fmla="*/ 8 w 14"/>
                <a:gd name="T35" fmla="*/ 17 h 26"/>
                <a:gd name="T36" fmla="*/ 11 w 14"/>
                <a:gd name="T37" fmla="*/ 0 h 26"/>
                <a:gd name="T38" fmla="*/ 14 w 14"/>
                <a:gd name="T39" fmla="*/ 0 h 26"/>
                <a:gd name="T40" fmla="*/ 11 w 14"/>
                <a:gd name="T41"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26">
                  <a:moveTo>
                    <a:pt x="11" y="17"/>
                  </a:moveTo>
                  <a:cubicBezTo>
                    <a:pt x="11" y="18"/>
                    <a:pt x="10" y="19"/>
                    <a:pt x="10" y="21"/>
                  </a:cubicBezTo>
                  <a:cubicBezTo>
                    <a:pt x="9" y="22"/>
                    <a:pt x="9" y="23"/>
                    <a:pt x="8" y="23"/>
                  </a:cubicBezTo>
                  <a:cubicBezTo>
                    <a:pt x="7" y="24"/>
                    <a:pt x="6" y="25"/>
                    <a:pt x="6" y="25"/>
                  </a:cubicBezTo>
                  <a:cubicBezTo>
                    <a:pt x="5" y="26"/>
                    <a:pt x="4" y="26"/>
                    <a:pt x="3" y="26"/>
                  </a:cubicBezTo>
                  <a:cubicBezTo>
                    <a:pt x="2" y="26"/>
                    <a:pt x="2" y="26"/>
                    <a:pt x="2" y="26"/>
                  </a:cubicBezTo>
                  <a:cubicBezTo>
                    <a:pt x="1" y="26"/>
                    <a:pt x="1" y="26"/>
                    <a:pt x="1" y="26"/>
                  </a:cubicBezTo>
                  <a:cubicBezTo>
                    <a:pt x="1" y="26"/>
                    <a:pt x="0" y="26"/>
                    <a:pt x="0" y="25"/>
                  </a:cubicBezTo>
                  <a:cubicBezTo>
                    <a:pt x="0" y="25"/>
                    <a:pt x="0" y="25"/>
                    <a:pt x="0" y="25"/>
                  </a:cubicBezTo>
                  <a:cubicBezTo>
                    <a:pt x="0" y="22"/>
                    <a:pt x="0" y="22"/>
                    <a:pt x="0" y="22"/>
                  </a:cubicBezTo>
                  <a:cubicBezTo>
                    <a:pt x="0" y="23"/>
                    <a:pt x="0" y="23"/>
                    <a:pt x="1" y="23"/>
                  </a:cubicBezTo>
                  <a:cubicBezTo>
                    <a:pt x="1" y="23"/>
                    <a:pt x="1" y="23"/>
                    <a:pt x="1" y="23"/>
                  </a:cubicBezTo>
                  <a:cubicBezTo>
                    <a:pt x="1" y="23"/>
                    <a:pt x="2" y="23"/>
                    <a:pt x="2" y="23"/>
                  </a:cubicBezTo>
                  <a:cubicBezTo>
                    <a:pt x="2" y="23"/>
                    <a:pt x="2" y="23"/>
                    <a:pt x="3" y="23"/>
                  </a:cubicBezTo>
                  <a:cubicBezTo>
                    <a:pt x="3" y="23"/>
                    <a:pt x="4" y="23"/>
                    <a:pt x="4" y="23"/>
                  </a:cubicBezTo>
                  <a:cubicBezTo>
                    <a:pt x="5" y="23"/>
                    <a:pt x="5" y="22"/>
                    <a:pt x="6" y="22"/>
                  </a:cubicBezTo>
                  <a:cubicBezTo>
                    <a:pt x="6" y="21"/>
                    <a:pt x="7" y="21"/>
                    <a:pt x="7" y="20"/>
                  </a:cubicBezTo>
                  <a:cubicBezTo>
                    <a:pt x="7" y="19"/>
                    <a:pt x="8" y="18"/>
                    <a:pt x="8" y="17"/>
                  </a:cubicBezTo>
                  <a:cubicBezTo>
                    <a:pt x="11" y="0"/>
                    <a:pt x="11" y="0"/>
                    <a:pt x="11" y="0"/>
                  </a:cubicBezTo>
                  <a:cubicBezTo>
                    <a:pt x="14" y="0"/>
                    <a:pt x="14" y="0"/>
                    <a:pt x="14" y="0"/>
                  </a:cubicBezTo>
                  <a:lnTo>
                    <a:pt x="11"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0" name="Freeform 284"/>
            <p:cNvSpPr>
              <a:spLocks/>
            </p:cNvSpPr>
            <p:nvPr/>
          </p:nvSpPr>
          <p:spPr bwMode="auto">
            <a:xfrm>
              <a:off x="8461124" y="2144799"/>
              <a:ext cx="26490" cy="81026"/>
            </a:xfrm>
            <a:custGeom>
              <a:avLst/>
              <a:gdLst>
                <a:gd name="T0" fmla="*/ 6 w 17"/>
                <a:gd name="T1" fmla="*/ 52 h 52"/>
                <a:gd name="T2" fmla="*/ 0 w 17"/>
                <a:gd name="T3" fmla="*/ 52 h 52"/>
                <a:gd name="T4" fmla="*/ 10 w 17"/>
                <a:gd name="T5" fmla="*/ 0 h 52"/>
                <a:gd name="T6" fmla="*/ 17 w 17"/>
                <a:gd name="T7" fmla="*/ 0 h 52"/>
                <a:gd name="T8" fmla="*/ 6 w 17"/>
                <a:gd name="T9" fmla="*/ 52 h 52"/>
              </a:gdLst>
              <a:ahLst/>
              <a:cxnLst>
                <a:cxn ang="0">
                  <a:pos x="T0" y="T1"/>
                </a:cxn>
                <a:cxn ang="0">
                  <a:pos x="T2" y="T3"/>
                </a:cxn>
                <a:cxn ang="0">
                  <a:pos x="T4" y="T5"/>
                </a:cxn>
                <a:cxn ang="0">
                  <a:pos x="T6" y="T7"/>
                </a:cxn>
                <a:cxn ang="0">
                  <a:pos x="T8" y="T9"/>
                </a:cxn>
              </a:cxnLst>
              <a:rect l="0" t="0" r="r" b="b"/>
              <a:pathLst>
                <a:path w="17" h="52">
                  <a:moveTo>
                    <a:pt x="6" y="52"/>
                  </a:moveTo>
                  <a:lnTo>
                    <a:pt x="0" y="52"/>
                  </a:lnTo>
                  <a:lnTo>
                    <a:pt x="10" y="0"/>
                  </a:lnTo>
                  <a:lnTo>
                    <a:pt x="17"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1" name="Freeform 285"/>
            <p:cNvSpPr>
              <a:spLocks/>
            </p:cNvSpPr>
            <p:nvPr/>
          </p:nvSpPr>
          <p:spPr bwMode="auto">
            <a:xfrm>
              <a:off x="8493846" y="2144799"/>
              <a:ext cx="84144" cy="81026"/>
            </a:xfrm>
            <a:custGeom>
              <a:avLst/>
              <a:gdLst>
                <a:gd name="T0" fmla="*/ 20 w 26"/>
                <a:gd name="T1" fmla="*/ 25 h 25"/>
                <a:gd name="T2" fmla="*/ 17 w 26"/>
                <a:gd name="T3" fmla="*/ 25 h 25"/>
                <a:gd name="T4" fmla="*/ 8 w 26"/>
                <a:gd name="T5" fmla="*/ 5 h 25"/>
                <a:gd name="T6" fmla="*/ 8 w 26"/>
                <a:gd name="T7" fmla="*/ 5 h 25"/>
                <a:gd name="T8" fmla="*/ 8 w 26"/>
                <a:gd name="T9" fmla="*/ 4 h 25"/>
                <a:gd name="T10" fmla="*/ 7 w 26"/>
                <a:gd name="T11" fmla="*/ 4 h 25"/>
                <a:gd name="T12" fmla="*/ 7 w 26"/>
                <a:gd name="T13" fmla="*/ 4 h 25"/>
                <a:gd name="T14" fmla="*/ 7 w 26"/>
                <a:gd name="T15" fmla="*/ 4 h 25"/>
                <a:gd name="T16" fmla="*/ 7 w 26"/>
                <a:gd name="T17" fmla="*/ 4 h 25"/>
                <a:gd name="T18" fmla="*/ 7 w 26"/>
                <a:gd name="T19" fmla="*/ 5 h 25"/>
                <a:gd name="T20" fmla="*/ 7 w 26"/>
                <a:gd name="T21" fmla="*/ 5 h 25"/>
                <a:gd name="T22" fmla="*/ 7 w 26"/>
                <a:gd name="T23" fmla="*/ 6 h 25"/>
                <a:gd name="T24" fmla="*/ 3 w 26"/>
                <a:gd name="T25" fmla="*/ 25 h 25"/>
                <a:gd name="T26" fmla="*/ 0 w 26"/>
                <a:gd name="T27" fmla="*/ 25 h 25"/>
                <a:gd name="T28" fmla="*/ 5 w 26"/>
                <a:gd name="T29" fmla="*/ 0 h 25"/>
                <a:gd name="T30" fmla="*/ 9 w 26"/>
                <a:gd name="T31" fmla="*/ 0 h 25"/>
                <a:gd name="T32" fmla="*/ 18 w 26"/>
                <a:gd name="T33" fmla="*/ 20 h 25"/>
                <a:gd name="T34" fmla="*/ 18 w 26"/>
                <a:gd name="T35" fmla="*/ 20 h 25"/>
                <a:gd name="T36" fmla="*/ 18 w 26"/>
                <a:gd name="T37" fmla="*/ 21 h 25"/>
                <a:gd name="T38" fmla="*/ 18 w 26"/>
                <a:gd name="T39" fmla="*/ 21 h 25"/>
                <a:gd name="T40" fmla="*/ 18 w 26"/>
                <a:gd name="T41" fmla="*/ 22 h 25"/>
                <a:gd name="T42" fmla="*/ 18 w 26"/>
                <a:gd name="T43" fmla="*/ 22 h 25"/>
                <a:gd name="T44" fmla="*/ 18 w 26"/>
                <a:gd name="T45" fmla="*/ 21 h 25"/>
                <a:gd name="T46" fmla="*/ 19 w 26"/>
                <a:gd name="T47" fmla="*/ 21 h 25"/>
                <a:gd name="T48" fmla="*/ 19 w 26"/>
                <a:gd name="T49" fmla="*/ 20 h 25"/>
                <a:gd name="T50" fmla="*/ 19 w 26"/>
                <a:gd name="T51" fmla="*/ 20 h 25"/>
                <a:gd name="T52" fmla="*/ 23 w 26"/>
                <a:gd name="T53" fmla="*/ 0 h 25"/>
                <a:gd name="T54" fmla="*/ 26 w 26"/>
                <a:gd name="T55" fmla="*/ 0 h 25"/>
                <a:gd name="T56" fmla="*/ 20 w 26"/>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5">
                  <a:moveTo>
                    <a:pt x="20" y="25"/>
                  </a:moveTo>
                  <a:cubicBezTo>
                    <a:pt x="17" y="25"/>
                    <a:pt x="17" y="25"/>
                    <a:pt x="17" y="25"/>
                  </a:cubicBezTo>
                  <a:cubicBezTo>
                    <a:pt x="8" y="5"/>
                    <a:pt x="8" y="5"/>
                    <a:pt x="8" y="5"/>
                  </a:cubicBezTo>
                  <a:cubicBezTo>
                    <a:pt x="8" y="5"/>
                    <a:pt x="8" y="5"/>
                    <a:pt x="8" y="5"/>
                  </a:cubicBezTo>
                  <a:cubicBezTo>
                    <a:pt x="8" y="5"/>
                    <a:pt x="8" y="5"/>
                    <a:pt x="8" y="4"/>
                  </a:cubicBezTo>
                  <a:cubicBezTo>
                    <a:pt x="8" y="4"/>
                    <a:pt x="8" y="4"/>
                    <a:pt x="7" y="4"/>
                  </a:cubicBezTo>
                  <a:cubicBezTo>
                    <a:pt x="7" y="4"/>
                    <a:pt x="7" y="4"/>
                    <a:pt x="7" y="4"/>
                  </a:cubicBezTo>
                  <a:cubicBezTo>
                    <a:pt x="7" y="4"/>
                    <a:pt x="7" y="4"/>
                    <a:pt x="7" y="4"/>
                  </a:cubicBezTo>
                  <a:cubicBezTo>
                    <a:pt x="7" y="4"/>
                    <a:pt x="7" y="4"/>
                    <a:pt x="7" y="4"/>
                  </a:cubicBezTo>
                  <a:cubicBezTo>
                    <a:pt x="7" y="4"/>
                    <a:pt x="7" y="4"/>
                    <a:pt x="7" y="5"/>
                  </a:cubicBezTo>
                  <a:cubicBezTo>
                    <a:pt x="7" y="5"/>
                    <a:pt x="7" y="5"/>
                    <a:pt x="7" y="5"/>
                  </a:cubicBezTo>
                  <a:cubicBezTo>
                    <a:pt x="7" y="5"/>
                    <a:pt x="7" y="5"/>
                    <a:pt x="7" y="6"/>
                  </a:cubicBezTo>
                  <a:cubicBezTo>
                    <a:pt x="3" y="25"/>
                    <a:pt x="3" y="25"/>
                    <a:pt x="3" y="25"/>
                  </a:cubicBezTo>
                  <a:cubicBezTo>
                    <a:pt x="0" y="25"/>
                    <a:pt x="0" y="25"/>
                    <a:pt x="0" y="25"/>
                  </a:cubicBezTo>
                  <a:cubicBezTo>
                    <a:pt x="5" y="0"/>
                    <a:pt x="5" y="0"/>
                    <a:pt x="5" y="0"/>
                  </a:cubicBezTo>
                  <a:cubicBezTo>
                    <a:pt x="9" y="0"/>
                    <a:pt x="9" y="0"/>
                    <a:pt x="9" y="0"/>
                  </a:cubicBezTo>
                  <a:cubicBezTo>
                    <a:pt x="18" y="20"/>
                    <a:pt x="18" y="20"/>
                    <a:pt x="18" y="20"/>
                  </a:cubicBezTo>
                  <a:cubicBezTo>
                    <a:pt x="18" y="20"/>
                    <a:pt x="18" y="20"/>
                    <a:pt x="18" y="20"/>
                  </a:cubicBezTo>
                  <a:cubicBezTo>
                    <a:pt x="18" y="21"/>
                    <a:pt x="18" y="21"/>
                    <a:pt x="18" y="21"/>
                  </a:cubicBezTo>
                  <a:cubicBezTo>
                    <a:pt x="18" y="21"/>
                    <a:pt x="18" y="21"/>
                    <a:pt x="18" y="21"/>
                  </a:cubicBezTo>
                  <a:cubicBezTo>
                    <a:pt x="18" y="21"/>
                    <a:pt x="18" y="22"/>
                    <a:pt x="18" y="22"/>
                  </a:cubicBezTo>
                  <a:cubicBezTo>
                    <a:pt x="18" y="22"/>
                    <a:pt x="18" y="22"/>
                    <a:pt x="18" y="22"/>
                  </a:cubicBezTo>
                  <a:cubicBezTo>
                    <a:pt x="18" y="22"/>
                    <a:pt x="18" y="21"/>
                    <a:pt x="18" y="21"/>
                  </a:cubicBezTo>
                  <a:cubicBezTo>
                    <a:pt x="18" y="21"/>
                    <a:pt x="19" y="21"/>
                    <a:pt x="19" y="21"/>
                  </a:cubicBezTo>
                  <a:cubicBezTo>
                    <a:pt x="19" y="20"/>
                    <a:pt x="19" y="20"/>
                    <a:pt x="19" y="20"/>
                  </a:cubicBezTo>
                  <a:cubicBezTo>
                    <a:pt x="19" y="20"/>
                    <a:pt x="19" y="20"/>
                    <a:pt x="19" y="20"/>
                  </a:cubicBezTo>
                  <a:cubicBezTo>
                    <a:pt x="23" y="0"/>
                    <a:pt x="23" y="0"/>
                    <a:pt x="23" y="0"/>
                  </a:cubicBezTo>
                  <a:cubicBezTo>
                    <a:pt x="26" y="0"/>
                    <a:pt x="26" y="0"/>
                    <a:pt x="26"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2" name="Freeform 286"/>
            <p:cNvSpPr>
              <a:spLocks/>
            </p:cNvSpPr>
            <p:nvPr/>
          </p:nvSpPr>
          <p:spPr bwMode="auto">
            <a:xfrm>
              <a:off x="8588898" y="2144799"/>
              <a:ext cx="68562" cy="84143"/>
            </a:xfrm>
            <a:custGeom>
              <a:avLst/>
              <a:gdLst>
                <a:gd name="T0" fmla="*/ 21 w 21"/>
                <a:gd name="T1" fmla="*/ 5 h 26"/>
                <a:gd name="T2" fmla="*/ 20 w 21"/>
                <a:gd name="T3" fmla="*/ 4 h 26"/>
                <a:gd name="T4" fmla="*/ 18 w 21"/>
                <a:gd name="T5" fmla="*/ 3 h 26"/>
                <a:gd name="T6" fmla="*/ 16 w 21"/>
                <a:gd name="T7" fmla="*/ 3 h 26"/>
                <a:gd name="T8" fmla="*/ 14 w 21"/>
                <a:gd name="T9" fmla="*/ 2 h 26"/>
                <a:gd name="T10" fmla="*/ 9 w 21"/>
                <a:gd name="T11" fmla="*/ 3 h 26"/>
                <a:gd name="T12" fmla="*/ 6 w 21"/>
                <a:gd name="T13" fmla="*/ 6 h 26"/>
                <a:gd name="T14" fmla="*/ 3 w 21"/>
                <a:gd name="T15" fmla="*/ 10 h 26"/>
                <a:gd name="T16" fmla="*/ 3 w 21"/>
                <a:gd name="T17" fmla="*/ 14 h 26"/>
                <a:gd name="T18" fmla="*/ 3 w 21"/>
                <a:gd name="T19" fmla="*/ 18 h 26"/>
                <a:gd name="T20" fmla="*/ 5 w 21"/>
                <a:gd name="T21" fmla="*/ 21 h 26"/>
                <a:gd name="T22" fmla="*/ 8 w 21"/>
                <a:gd name="T23" fmla="*/ 23 h 26"/>
                <a:gd name="T24" fmla="*/ 11 w 21"/>
                <a:gd name="T25" fmla="*/ 23 h 26"/>
                <a:gd name="T26" fmla="*/ 13 w 21"/>
                <a:gd name="T27" fmla="*/ 23 h 26"/>
                <a:gd name="T28" fmla="*/ 15 w 21"/>
                <a:gd name="T29" fmla="*/ 22 h 26"/>
                <a:gd name="T30" fmla="*/ 17 w 21"/>
                <a:gd name="T31" fmla="*/ 15 h 26"/>
                <a:gd name="T32" fmla="*/ 11 w 21"/>
                <a:gd name="T33" fmla="*/ 15 h 26"/>
                <a:gd name="T34" fmla="*/ 12 w 21"/>
                <a:gd name="T35" fmla="*/ 12 h 26"/>
                <a:gd name="T36" fmla="*/ 20 w 21"/>
                <a:gd name="T37" fmla="*/ 12 h 26"/>
                <a:gd name="T38" fmla="*/ 18 w 21"/>
                <a:gd name="T39" fmla="*/ 24 h 26"/>
                <a:gd name="T40" fmla="*/ 15 w 21"/>
                <a:gd name="T41" fmla="*/ 25 h 26"/>
                <a:gd name="T42" fmla="*/ 11 w 21"/>
                <a:gd name="T43" fmla="*/ 26 h 26"/>
                <a:gd name="T44" fmla="*/ 6 w 21"/>
                <a:gd name="T45" fmla="*/ 25 h 26"/>
                <a:gd name="T46" fmla="*/ 3 w 21"/>
                <a:gd name="T47" fmla="*/ 23 h 26"/>
                <a:gd name="T48" fmla="*/ 0 w 21"/>
                <a:gd name="T49" fmla="*/ 19 h 26"/>
                <a:gd name="T50" fmla="*/ 0 w 21"/>
                <a:gd name="T51" fmla="*/ 15 h 26"/>
                <a:gd name="T52" fmla="*/ 0 w 21"/>
                <a:gd name="T53" fmla="*/ 11 h 26"/>
                <a:gd name="T54" fmla="*/ 1 w 21"/>
                <a:gd name="T55" fmla="*/ 7 h 26"/>
                <a:gd name="T56" fmla="*/ 3 w 21"/>
                <a:gd name="T57" fmla="*/ 4 h 26"/>
                <a:gd name="T58" fmla="*/ 6 w 21"/>
                <a:gd name="T59" fmla="*/ 2 h 26"/>
                <a:gd name="T60" fmla="*/ 10 w 21"/>
                <a:gd name="T61" fmla="*/ 0 h 26"/>
                <a:gd name="T62" fmla="*/ 14 w 21"/>
                <a:gd name="T63" fmla="*/ 0 h 26"/>
                <a:gd name="T64" fmla="*/ 17 w 21"/>
                <a:gd name="T65" fmla="*/ 0 h 26"/>
                <a:gd name="T66" fmla="*/ 19 w 21"/>
                <a:gd name="T67" fmla="*/ 0 h 26"/>
                <a:gd name="T68" fmla="*/ 20 w 21"/>
                <a:gd name="T69" fmla="*/ 1 h 26"/>
                <a:gd name="T70" fmla="*/ 21 w 21"/>
                <a:gd name="T71" fmla="*/ 1 h 26"/>
                <a:gd name="T72" fmla="*/ 21 w 21"/>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6">
                  <a:moveTo>
                    <a:pt x="21" y="5"/>
                  </a:moveTo>
                  <a:cubicBezTo>
                    <a:pt x="21" y="4"/>
                    <a:pt x="20" y="4"/>
                    <a:pt x="20" y="4"/>
                  </a:cubicBezTo>
                  <a:cubicBezTo>
                    <a:pt x="19" y="4"/>
                    <a:pt x="19" y="3"/>
                    <a:pt x="18" y="3"/>
                  </a:cubicBezTo>
                  <a:cubicBezTo>
                    <a:pt x="17" y="3"/>
                    <a:pt x="17" y="3"/>
                    <a:pt x="16" y="3"/>
                  </a:cubicBezTo>
                  <a:cubicBezTo>
                    <a:pt x="15" y="3"/>
                    <a:pt x="15" y="2"/>
                    <a:pt x="14" y="2"/>
                  </a:cubicBezTo>
                  <a:cubicBezTo>
                    <a:pt x="12" y="2"/>
                    <a:pt x="10" y="3"/>
                    <a:pt x="9" y="3"/>
                  </a:cubicBezTo>
                  <a:cubicBezTo>
                    <a:pt x="8" y="4"/>
                    <a:pt x="7" y="5"/>
                    <a:pt x="6" y="6"/>
                  </a:cubicBezTo>
                  <a:cubicBezTo>
                    <a:pt x="5" y="7"/>
                    <a:pt x="4" y="8"/>
                    <a:pt x="3" y="10"/>
                  </a:cubicBezTo>
                  <a:cubicBezTo>
                    <a:pt x="3" y="11"/>
                    <a:pt x="3" y="13"/>
                    <a:pt x="3" y="14"/>
                  </a:cubicBezTo>
                  <a:cubicBezTo>
                    <a:pt x="3" y="16"/>
                    <a:pt x="3" y="17"/>
                    <a:pt x="3" y="18"/>
                  </a:cubicBezTo>
                  <a:cubicBezTo>
                    <a:pt x="4" y="19"/>
                    <a:pt x="4" y="20"/>
                    <a:pt x="5" y="21"/>
                  </a:cubicBezTo>
                  <a:cubicBezTo>
                    <a:pt x="6" y="22"/>
                    <a:pt x="6" y="22"/>
                    <a:pt x="8" y="23"/>
                  </a:cubicBezTo>
                  <a:cubicBezTo>
                    <a:pt x="9" y="23"/>
                    <a:pt x="10" y="23"/>
                    <a:pt x="11" y="23"/>
                  </a:cubicBezTo>
                  <a:cubicBezTo>
                    <a:pt x="12" y="23"/>
                    <a:pt x="13" y="23"/>
                    <a:pt x="13" y="23"/>
                  </a:cubicBezTo>
                  <a:cubicBezTo>
                    <a:pt x="14" y="23"/>
                    <a:pt x="15" y="23"/>
                    <a:pt x="15" y="22"/>
                  </a:cubicBezTo>
                  <a:cubicBezTo>
                    <a:pt x="17" y="15"/>
                    <a:pt x="17" y="15"/>
                    <a:pt x="17" y="15"/>
                  </a:cubicBezTo>
                  <a:cubicBezTo>
                    <a:pt x="11" y="15"/>
                    <a:pt x="11" y="15"/>
                    <a:pt x="11" y="15"/>
                  </a:cubicBezTo>
                  <a:cubicBezTo>
                    <a:pt x="12" y="12"/>
                    <a:pt x="12" y="12"/>
                    <a:pt x="12" y="12"/>
                  </a:cubicBezTo>
                  <a:cubicBezTo>
                    <a:pt x="20" y="12"/>
                    <a:pt x="20" y="12"/>
                    <a:pt x="20" y="12"/>
                  </a:cubicBezTo>
                  <a:cubicBezTo>
                    <a:pt x="18" y="24"/>
                    <a:pt x="18" y="24"/>
                    <a:pt x="18" y="24"/>
                  </a:cubicBezTo>
                  <a:cubicBezTo>
                    <a:pt x="17" y="25"/>
                    <a:pt x="16" y="25"/>
                    <a:pt x="15" y="25"/>
                  </a:cubicBezTo>
                  <a:cubicBezTo>
                    <a:pt x="13" y="26"/>
                    <a:pt x="12" y="26"/>
                    <a:pt x="11" y="26"/>
                  </a:cubicBezTo>
                  <a:cubicBezTo>
                    <a:pt x="9" y="26"/>
                    <a:pt x="7" y="26"/>
                    <a:pt x="6" y="25"/>
                  </a:cubicBezTo>
                  <a:cubicBezTo>
                    <a:pt x="5" y="24"/>
                    <a:pt x="3" y="24"/>
                    <a:pt x="3" y="23"/>
                  </a:cubicBezTo>
                  <a:cubicBezTo>
                    <a:pt x="2" y="22"/>
                    <a:pt x="1" y="21"/>
                    <a:pt x="0" y="19"/>
                  </a:cubicBezTo>
                  <a:cubicBezTo>
                    <a:pt x="0" y="18"/>
                    <a:pt x="0" y="16"/>
                    <a:pt x="0" y="15"/>
                  </a:cubicBezTo>
                  <a:cubicBezTo>
                    <a:pt x="0" y="13"/>
                    <a:pt x="0" y="12"/>
                    <a:pt x="0" y="11"/>
                  </a:cubicBezTo>
                  <a:cubicBezTo>
                    <a:pt x="0" y="10"/>
                    <a:pt x="1" y="8"/>
                    <a:pt x="1" y="7"/>
                  </a:cubicBezTo>
                  <a:cubicBezTo>
                    <a:pt x="2" y="6"/>
                    <a:pt x="3" y="5"/>
                    <a:pt x="3" y="4"/>
                  </a:cubicBezTo>
                  <a:cubicBezTo>
                    <a:pt x="4" y="3"/>
                    <a:pt x="5" y="3"/>
                    <a:pt x="6" y="2"/>
                  </a:cubicBezTo>
                  <a:cubicBezTo>
                    <a:pt x="7" y="1"/>
                    <a:pt x="8" y="1"/>
                    <a:pt x="10" y="0"/>
                  </a:cubicBezTo>
                  <a:cubicBezTo>
                    <a:pt x="11" y="0"/>
                    <a:pt x="13" y="0"/>
                    <a:pt x="14" y="0"/>
                  </a:cubicBezTo>
                  <a:cubicBezTo>
                    <a:pt x="15" y="0"/>
                    <a:pt x="16" y="0"/>
                    <a:pt x="17" y="0"/>
                  </a:cubicBezTo>
                  <a:cubicBezTo>
                    <a:pt x="17" y="0"/>
                    <a:pt x="18" y="0"/>
                    <a:pt x="19" y="0"/>
                  </a:cubicBezTo>
                  <a:cubicBezTo>
                    <a:pt x="19" y="1"/>
                    <a:pt x="20" y="1"/>
                    <a:pt x="20" y="1"/>
                  </a:cubicBezTo>
                  <a:cubicBezTo>
                    <a:pt x="21" y="1"/>
                    <a:pt x="21" y="1"/>
                    <a:pt x="21" y="1"/>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673" name="India East"/>
          <p:cNvGrpSpPr/>
          <p:nvPr/>
        </p:nvGrpSpPr>
        <p:grpSpPr>
          <a:xfrm>
            <a:off x="8140298" y="3125409"/>
            <a:ext cx="772262" cy="380407"/>
            <a:chOff x="7325181" y="2729125"/>
            <a:chExt cx="841439" cy="414482"/>
          </a:xfrm>
        </p:grpSpPr>
        <p:sp>
          <p:nvSpPr>
            <p:cNvPr id="674" name="Rectangle 28"/>
            <p:cNvSpPr>
              <a:spLocks noChangeArrowheads="1"/>
            </p:cNvSpPr>
            <p:nvPr/>
          </p:nvSpPr>
          <p:spPr bwMode="auto">
            <a:xfrm>
              <a:off x="7325181" y="2729125"/>
              <a:ext cx="841439"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5" name="Rectangle 287"/>
            <p:cNvSpPr>
              <a:spLocks noChangeArrowheads="1"/>
            </p:cNvSpPr>
            <p:nvPr/>
          </p:nvSpPr>
          <p:spPr bwMode="auto">
            <a:xfrm>
              <a:off x="7418674" y="2827291"/>
              <a:ext cx="20257" cy="810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6" name="Freeform 288"/>
            <p:cNvSpPr>
              <a:spLocks/>
            </p:cNvSpPr>
            <p:nvPr/>
          </p:nvSpPr>
          <p:spPr bwMode="auto">
            <a:xfrm>
              <a:off x="7457630" y="2827291"/>
              <a:ext cx="73236" cy="81026"/>
            </a:xfrm>
            <a:custGeom>
              <a:avLst/>
              <a:gdLst>
                <a:gd name="T0" fmla="*/ 22 w 22"/>
                <a:gd name="T1" fmla="*/ 25 h 25"/>
                <a:gd name="T2" fmla="*/ 17 w 22"/>
                <a:gd name="T3" fmla="*/ 25 h 25"/>
                <a:gd name="T4" fmla="*/ 6 w 22"/>
                <a:gd name="T5" fmla="*/ 9 h 25"/>
                <a:gd name="T6" fmla="*/ 5 w 22"/>
                <a:gd name="T7" fmla="*/ 7 h 25"/>
                <a:gd name="T8" fmla="*/ 5 w 22"/>
                <a:gd name="T9" fmla="*/ 7 h 25"/>
                <a:gd name="T10" fmla="*/ 5 w 22"/>
                <a:gd name="T11" fmla="*/ 11 h 25"/>
                <a:gd name="T12" fmla="*/ 5 w 22"/>
                <a:gd name="T13" fmla="*/ 25 h 25"/>
                <a:gd name="T14" fmla="*/ 0 w 22"/>
                <a:gd name="T15" fmla="*/ 25 h 25"/>
                <a:gd name="T16" fmla="*/ 0 w 22"/>
                <a:gd name="T17" fmla="*/ 0 h 25"/>
                <a:gd name="T18" fmla="*/ 6 w 22"/>
                <a:gd name="T19" fmla="*/ 0 h 25"/>
                <a:gd name="T20" fmla="*/ 16 w 22"/>
                <a:gd name="T21" fmla="*/ 15 h 25"/>
                <a:gd name="T22" fmla="*/ 17 w 22"/>
                <a:gd name="T23" fmla="*/ 17 h 25"/>
                <a:gd name="T24" fmla="*/ 17 w 22"/>
                <a:gd name="T25" fmla="*/ 17 h 25"/>
                <a:gd name="T26" fmla="*/ 17 w 22"/>
                <a:gd name="T27" fmla="*/ 14 h 25"/>
                <a:gd name="T28" fmla="*/ 17 w 22"/>
                <a:gd name="T29" fmla="*/ 0 h 25"/>
                <a:gd name="T30" fmla="*/ 22 w 22"/>
                <a:gd name="T31" fmla="*/ 0 h 25"/>
                <a:gd name="T32" fmla="*/ 22 w 2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5">
                  <a:moveTo>
                    <a:pt x="22" y="25"/>
                  </a:moveTo>
                  <a:cubicBezTo>
                    <a:pt x="17" y="25"/>
                    <a:pt x="17" y="25"/>
                    <a:pt x="17" y="25"/>
                  </a:cubicBezTo>
                  <a:cubicBezTo>
                    <a:pt x="6" y="9"/>
                    <a:pt x="6" y="9"/>
                    <a:pt x="6" y="9"/>
                  </a:cubicBezTo>
                  <a:cubicBezTo>
                    <a:pt x="6" y="8"/>
                    <a:pt x="5" y="8"/>
                    <a:pt x="5" y="7"/>
                  </a:cubicBezTo>
                  <a:cubicBezTo>
                    <a:pt x="5" y="7"/>
                    <a:pt x="5" y="7"/>
                    <a:pt x="5" y="7"/>
                  </a:cubicBezTo>
                  <a:cubicBezTo>
                    <a:pt x="5" y="8"/>
                    <a:pt x="5" y="9"/>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6"/>
                    <a:pt x="17" y="17"/>
                  </a:cubicBezTo>
                  <a:cubicBezTo>
                    <a:pt x="17" y="17"/>
                    <a:pt x="17" y="17"/>
                    <a:pt x="17" y="17"/>
                  </a:cubicBezTo>
                  <a:cubicBezTo>
                    <a:pt x="17" y="17"/>
                    <a:pt x="17" y="15"/>
                    <a:pt x="17" y="14"/>
                  </a:cubicBezTo>
                  <a:cubicBezTo>
                    <a:pt x="17" y="0"/>
                    <a:pt x="17" y="0"/>
                    <a:pt x="17" y="0"/>
                  </a:cubicBezTo>
                  <a:cubicBezTo>
                    <a:pt x="22" y="0"/>
                    <a:pt x="22" y="0"/>
                    <a:pt x="22" y="0"/>
                  </a:cubicBezTo>
                  <a:lnTo>
                    <a:pt x="2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7" name="Freeform 289"/>
            <p:cNvSpPr>
              <a:spLocks noEditPoints="1"/>
            </p:cNvSpPr>
            <p:nvPr/>
          </p:nvSpPr>
          <p:spPr bwMode="auto">
            <a:xfrm>
              <a:off x="7552681" y="2827291"/>
              <a:ext cx="71678" cy="81026"/>
            </a:xfrm>
            <a:custGeom>
              <a:avLst/>
              <a:gdLst>
                <a:gd name="T0" fmla="*/ 0 w 22"/>
                <a:gd name="T1" fmla="*/ 25 h 25"/>
                <a:gd name="T2" fmla="*/ 0 w 22"/>
                <a:gd name="T3" fmla="*/ 0 h 25"/>
                <a:gd name="T4" fmla="*/ 9 w 22"/>
                <a:gd name="T5" fmla="*/ 0 h 25"/>
                <a:gd name="T6" fmla="*/ 22 w 22"/>
                <a:gd name="T7" fmla="*/ 12 h 25"/>
                <a:gd name="T8" fmla="*/ 18 w 22"/>
                <a:gd name="T9" fmla="*/ 21 h 25"/>
                <a:gd name="T10" fmla="*/ 9 w 22"/>
                <a:gd name="T11" fmla="*/ 25 h 25"/>
                <a:gd name="T12" fmla="*/ 0 w 22"/>
                <a:gd name="T13" fmla="*/ 25 h 25"/>
                <a:gd name="T14" fmla="*/ 5 w 22"/>
                <a:gd name="T15" fmla="*/ 4 h 25"/>
                <a:gd name="T16" fmla="*/ 5 w 22"/>
                <a:gd name="T17" fmla="*/ 20 h 25"/>
                <a:gd name="T18" fmla="*/ 8 w 22"/>
                <a:gd name="T19" fmla="*/ 20 h 25"/>
                <a:gd name="T20" fmla="*/ 14 w 22"/>
                <a:gd name="T21" fmla="*/ 18 h 25"/>
                <a:gd name="T22" fmla="*/ 16 w 22"/>
                <a:gd name="T23" fmla="*/ 12 h 25"/>
                <a:gd name="T24" fmla="*/ 14 w 22"/>
                <a:gd name="T25" fmla="*/ 6 h 25"/>
                <a:gd name="T26" fmla="*/ 8 w 22"/>
                <a:gd name="T27" fmla="*/ 4 h 25"/>
                <a:gd name="T28" fmla="*/ 5 w 22"/>
                <a:gd name="T2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0" y="25"/>
                  </a:moveTo>
                  <a:cubicBezTo>
                    <a:pt x="0" y="0"/>
                    <a:pt x="0" y="0"/>
                    <a:pt x="0" y="0"/>
                  </a:cubicBezTo>
                  <a:cubicBezTo>
                    <a:pt x="9" y="0"/>
                    <a:pt x="9" y="0"/>
                    <a:pt x="9" y="0"/>
                  </a:cubicBezTo>
                  <a:cubicBezTo>
                    <a:pt x="18" y="0"/>
                    <a:pt x="22" y="4"/>
                    <a:pt x="22" y="12"/>
                  </a:cubicBezTo>
                  <a:cubicBezTo>
                    <a:pt x="22" y="16"/>
                    <a:pt x="21" y="19"/>
                    <a:pt x="18" y="21"/>
                  </a:cubicBezTo>
                  <a:cubicBezTo>
                    <a:pt x="16" y="24"/>
                    <a:pt x="13" y="25"/>
                    <a:pt x="9" y="25"/>
                  </a:cubicBezTo>
                  <a:lnTo>
                    <a:pt x="0" y="25"/>
                  </a:lnTo>
                  <a:close/>
                  <a:moveTo>
                    <a:pt x="5" y="4"/>
                  </a:moveTo>
                  <a:cubicBezTo>
                    <a:pt x="5" y="20"/>
                    <a:pt x="5" y="20"/>
                    <a:pt x="5" y="20"/>
                  </a:cubicBezTo>
                  <a:cubicBezTo>
                    <a:pt x="8" y="20"/>
                    <a:pt x="8" y="20"/>
                    <a:pt x="8" y="20"/>
                  </a:cubicBezTo>
                  <a:cubicBezTo>
                    <a:pt x="11" y="20"/>
                    <a:pt x="13" y="20"/>
                    <a:pt x="14" y="18"/>
                  </a:cubicBezTo>
                  <a:cubicBezTo>
                    <a:pt x="15" y="17"/>
                    <a:pt x="16" y="15"/>
                    <a:pt x="16" y="12"/>
                  </a:cubicBezTo>
                  <a:cubicBezTo>
                    <a:pt x="16" y="10"/>
                    <a:pt x="15" y="8"/>
                    <a:pt x="14" y="6"/>
                  </a:cubicBezTo>
                  <a:cubicBezTo>
                    <a:pt x="13" y="5"/>
                    <a:pt x="11" y="4"/>
                    <a:pt x="8"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8" name="Rectangle 290"/>
            <p:cNvSpPr>
              <a:spLocks noChangeArrowheads="1"/>
            </p:cNvSpPr>
            <p:nvPr/>
          </p:nvSpPr>
          <p:spPr bwMode="auto">
            <a:xfrm>
              <a:off x="7641500" y="2827291"/>
              <a:ext cx="18699" cy="810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79" name="Freeform 291"/>
            <p:cNvSpPr>
              <a:spLocks noEditPoints="1"/>
            </p:cNvSpPr>
            <p:nvPr/>
          </p:nvSpPr>
          <p:spPr bwMode="auto">
            <a:xfrm>
              <a:off x="7671106" y="2827291"/>
              <a:ext cx="81027" cy="81026"/>
            </a:xfrm>
            <a:custGeom>
              <a:avLst/>
              <a:gdLst>
                <a:gd name="T0" fmla="*/ 25 w 25"/>
                <a:gd name="T1" fmla="*/ 25 h 25"/>
                <a:gd name="T2" fmla="*/ 19 w 25"/>
                <a:gd name="T3" fmla="*/ 25 h 25"/>
                <a:gd name="T4" fmla="*/ 17 w 25"/>
                <a:gd name="T5" fmla="*/ 19 h 25"/>
                <a:gd name="T6" fmla="*/ 8 w 25"/>
                <a:gd name="T7" fmla="*/ 19 h 25"/>
                <a:gd name="T8" fmla="*/ 6 w 25"/>
                <a:gd name="T9" fmla="*/ 25 h 25"/>
                <a:gd name="T10" fmla="*/ 0 w 25"/>
                <a:gd name="T11" fmla="*/ 25 h 25"/>
                <a:gd name="T12" fmla="*/ 9 w 25"/>
                <a:gd name="T13" fmla="*/ 0 h 25"/>
                <a:gd name="T14" fmla="*/ 16 w 25"/>
                <a:gd name="T15" fmla="*/ 0 h 25"/>
                <a:gd name="T16" fmla="*/ 25 w 25"/>
                <a:gd name="T17" fmla="*/ 25 h 25"/>
                <a:gd name="T18" fmla="*/ 16 w 25"/>
                <a:gd name="T19" fmla="*/ 15 h 25"/>
                <a:gd name="T20" fmla="*/ 13 w 25"/>
                <a:gd name="T21" fmla="*/ 7 h 25"/>
                <a:gd name="T22" fmla="*/ 13 w 25"/>
                <a:gd name="T23" fmla="*/ 4 h 25"/>
                <a:gd name="T24" fmla="*/ 12 w 25"/>
                <a:gd name="T25" fmla="*/ 4 h 25"/>
                <a:gd name="T26" fmla="*/ 12 w 25"/>
                <a:gd name="T27" fmla="*/ 6 h 25"/>
                <a:gd name="T28" fmla="*/ 9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19"/>
                    <a:pt x="17" y="19"/>
                    <a:pt x="17" y="19"/>
                  </a:cubicBezTo>
                  <a:cubicBezTo>
                    <a:pt x="8" y="19"/>
                    <a:pt x="8" y="19"/>
                    <a:pt x="8" y="19"/>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6" y="15"/>
                  </a:moveTo>
                  <a:cubicBezTo>
                    <a:pt x="13" y="7"/>
                    <a:pt x="13" y="7"/>
                    <a:pt x="13" y="7"/>
                  </a:cubicBezTo>
                  <a:cubicBezTo>
                    <a:pt x="13" y="6"/>
                    <a:pt x="13" y="5"/>
                    <a:pt x="13" y="4"/>
                  </a:cubicBezTo>
                  <a:cubicBezTo>
                    <a:pt x="12" y="4"/>
                    <a:pt x="12" y="4"/>
                    <a:pt x="12" y="4"/>
                  </a:cubicBezTo>
                  <a:cubicBezTo>
                    <a:pt x="12" y="5"/>
                    <a:pt x="12" y="6"/>
                    <a:pt x="12" y="6"/>
                  </a:cubicBezTo>
                  <a:cubicBezTo>
                    <a:pt x="9" y="15"/>
                    <a:pt x="9" y="15"/>
                    <a:pt x="9"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0" name="Freeform 292"/>
            <p:cNvSpPr>
              <a:spLocks/>
            </p:cNvSpPr>
            <p:nvPr/>
          </p:nvSpPr>
          <p:spPr bwMode="auto">
            <a:xfrm>
              <a:off x="7797322" y="2827291"/>
              <a:ext cx="49863" cy="81026"/>
            </a:xfrm>
            <a:custGeom>
              <a:avLst/>
              <a:gdLst>
                <a:gd name="T0" fmla="*/ 32 w 32"/>
                <a:gd name="T1" fmla="*/ 52 h 52"/>
                <a:gd name="T2" fmla="*/ 0 w 32"/>
                <a:gd name="T3" fmla="*/ 52 h 52"/>
                <a:gd name="T4" fmla="*/ 0 w 32"/>
                <a:gd name="T5" fmla="*/ 0 h 52"/>
                <a:gd name="T6" fmla="*/ 32 w 32"/>
                <a:gd name="T7" fmla="*/ 0 h 52"/>
                <a:gd name="T8" fmla="*/ 32 w 32"/>
                <a:gd name="T9" fmla="*/ 8 h 52"/>
                <a:gd name="T10" fmla="*/ 13 w 32"/>
                <a:gd name="T11" fmla="*/ 8 h 52"/>
                <a:gd name="T12" fmla="*/ 13 w 32"/>
                <a:gd name="T13" fmla="*/ 21 h 52"/>
                <a:gd name="T14" fmla="*/ 30 w 32"/>
                <a:gd name="T15" fmla="*/ 21 h 52"/>
                <a:gd name="T16" fmla="*/ 30 w 32"/>
                <a:gd name="T17" fmla="*/ 31 h 52"/>
                <a:gd name="T18" fmla="*/ 13 w 32"/>
                <a:gd name="T19" fmla="*/ 31 h 52"/>
                <a:gd name="T20" fmla="*/ 13 w 32"/>
                <a:gd name="T21" fmla="*/ 42 h 52"/>
                <a:gd name="T22" fmla="*/ 32 w 32"/>
                <a:gd name="T23" fmla="*/ 42 h 52"/>
                <a:gd name="T24" fmla="*/ 32 w 32"/>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2">
                  <a:moveTo>
                    <a:pt x="32" y="52"/>
                  </a:moveTo>
                  <a:lnTo>
                    <a:pt x="0" y="52"/>
                  </a:lnTo>
                  <a:lnTo>
                    <a:pt x="0" y="0"/>
                  </a:lnTo>
                  <a:lnTo>
                    <a:pt x="32" y="0"/>
                  </a:lnTo>
                  <a:lnTo>
                    <a:pt x="32" y="8"/>
                  </a:lnTo>
                  <a:lnTo>
                    <a:pt x="13" y="8"/>
                  </a:lnTo>
                  <a:lnTo>
                    <a:pt x="13" y="21"/>
                  </a:lnTo>
                  <a:lnTo>
                    <a:pt x="30" y="21"/>
                  </a:lnTo>
                  <a:lnTo>
                    <a:pt x="30" y="31"/>
                  </a:lnTo>
                  <a:lnTo>
                    <a:pt x="13" y="31"/>
                  </a:lnTo>
                  <a:lnTo>
                    <a:pt x="13" y="42"/>
                  </a:lnTo>
                  <a:lnTo>
                    <a:pt x="32" y="42"/>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1" name="Freeform 293"/>
            <p:cNvSpPr>
              <a:spLocks noEditPoints="1"/>
            </p:cNvSpPr>
            <p:nvPr/>
          </p:nvSpPr>
          <p:spPr bwMode="auto">
            <a:xfrm>
              <a:off x="7856534" y="2827291"/>
              <a:ext cx="77911" cy="81026"/>
            </a:xfrm>
            <a:custGeom>
              <a:avLst/>
              <a:gdLst>
                <a:gd name="T0" fmla="*/ 24 w 24"/>
                <a:gd name="T1" fmla="*/ 25 h 25"/>
                <a:gd name="T2" fmla="*/ 18 w 24"/>
                <a:gd name="T3" fmla="*/ 25 h 25"/>
                <a:gd name="T4" fmla="*/ 17 w 24"/>
                <a:gd name="T5" fmla="*/ 19 h 25"/>
                <a:gd name="T6" fmla="*/ 8 w 24"/>
                <a:gd name="T7" fmla="*/ 19 h 25"/>
                <a:gd name="T8" fmla="*/ 6 w 24"/>
                <a:gd name="T9" fmla="*/ 25 h 25"/>
                <a:gd name="T10" fmla="*/ 0 w 24"/>
                <a:gd name="T11" fmla="*/ 25 h 25"/>
                <a:gd name="T12" fmla="*/ 9 w 24"/>
                <a:gd name="T13" fmla="*/ 0 h 25"/>
                <a:gd name="T14" fmla="*/ 16 w 24"/>
                <a:gd name="T15" fmla="*/ 0 h 25"/>
                <a:gd name="T16" fmla="*/ 24 w 24"/>
                <a:gd name="T17" fmla="*/ 25 h 25"/>
                <a:gd name="T18" fmla="*/ 15 w 24"/>
                <a:gd name="T19" fmla="*/ 15 h 25"/>
                <a:gd name="T20" fmla="*/ 12 w 24"/>
                <a:gd name="T21" fmla="*/ 7 h 25"/>
                <a:gd name="T22" fmla="*/ 12 w 24"/>
                <a:gd name="T23" fmla="*/ 4 h 25"/>
                <a:gd name="T24" fmla="*/ 12 w 24"/>
                <a:gd name="T25" fmla="*/ 4 h 25"/>
                <a:gd name="T26" fmla="*/ 11 w 24"/>
                <a:gd name="T27" fmla="*/ 6 h 25"/>
                <a:gd name="T28" fmla="*/ 9 w 24"/>
                <a:gd name="T29" fmla="*/ 15 h 25"/>
                <a:gd name="T30" fmla="*/ 15 w 24"/>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5">
                  <a:moveTo>
                    <a:pt x="24" y="25"/>
                  </a:moveTo>
                  <a:cubicBezTo>
                    <a:pt x="18" y="25"/>
                    <a:pt x="18" y="25"/>
                    <a:pt x="18" y="25"/>
                  </a:cubicBezTo>
                  <a:cubicBezTo>
                    <a:pt x="17" y="19"/>
                    <a:pt x="17" y="19"/>
                    <a:pt x="17" y="19"/>
                  </a:cubicBezTo>
                  <a:cubicBezTo>
                    <a:pt x="8" y="19"/>
                    <a:pt x="8" y="19"/>
                    <a:pt x="8" y="19"/>
                  </a:cubicBezTo>
                  <a:cubicBezTo>
                    <a:pt x="6" y="25"/>
                    <a:pt x="6" y="25"/>
                    <a:pt x="6" y="25"/>
                  </a:cubicBezTo>
                  <a:cubicBezTo>
                    <a:pt x="0" y="25"/>
                    <a:pt x="0" y="25"/>
                    <a:pt x="0" y="25"/>
                  </a:cubicBezTo>
                  <a:cubicBezTo>
                    <a:pt x="9" y="0"/>
                    <a:pt x="9" y="0"/>
                    <a:pt x="9" y="0"/>
                  </a:cubicBezTo>
                  <a:cubicBezTo>
                    <a:pt x="16" y="0"/>
                    <a:pt x="16" y="0"/>
                    <a:pt x="16" y="0"/>
                  </a:cubicBezTo>
                  <a:lnTo>
                    <a:pt x="24" y="25"/>
                  </a:lnTo>
                  <a:close/>
                  <a:moveTo>
                    <a:pt x="15" y="15"/>
                  </a:moveTo>
                  <a:cubicBezTo>
                    <a:pt x="12" y="7"/>
                    <a:pt x="12" y="7"/>
                    <a:pt x="12" y="7"/>
                  </a:cubicBezTo>
                  <a:cubicBezTo>
                    <a:pt x="12" y="6"/>
                    <a:pt x="12" y="5"/>
                    <a:pt x="12" y="4"/>
                  </a:cubicBezTo>
                  <a:cubicBezTo>
                    <a:pt x="12" y="4"/>
                    <a:pt x="12" y="4"/>
                    <a:pt x="12" y="4"/>
                  </a:cubicBezTo>
                  <a:cubicBezTo>
                    <a:pt x="12" y="5"/>
                    <a:pt x="12" y="6"/>
                    <a:pt x="11" y="6"/>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2" name="Freeform 294"/>
            <p:cNvSpPr>
              <a:spLocks/>
            </p:cNvSpPr>
            <p:nvPr/>
          </p:nvSpPr>
          <p:spPr bwMode="auto">
            <a:xfrm>
              <a:off x="7945353" y="2824175"/>
              <a:ext cx="54538" cy="84143"/>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3 w 17"/>
                <a:gd name="T37" fmla="*/ 1 h 26"/>
                <a:gd name="T38" fmla="*/ 16 w 17"/>
                <a:gd name="T39" fmla="*/ 1 h 26"/>
                <a:gd name="T40" fmla="*/ 16 w 17"/>
                <a:gd name="T41" fmla="*/ 7 h 26"/>
                <a:gd name="T42" fmla="*/ 15 w 17"/>
                <a:gd name="T43" fmla="*/ 6 h 26"/>
                <a:gd name="T44" fmla="*/ 13 w 17"/>
                <a:gd name="T45" fmla="*/ 5 h 26"/>
                <a:gd name="T46" fmla="*/ 12 w 17"/>
                <a:gd name="T47" fmla="*/ 5 h 26"/>
                <a:gd name="T48" fmla="*/ 10 w 17"/>
                <a:gd name="T49" fmla="*/ 5 h 26"/>
                <a:gd name="T50" fmla="*/ 8 w 17"/>
                <a:gd name="T51" fmla="*/ 5 h 26"/>
                <a:gd name="T52" fmla="*/ 7 w 17"/>
                <a:gd name="T53" fmla="*/ 6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3 h 26"/>
                <a:gd name="T68" fmla="*/ 15 w 17"/>
                <a:gd name="T69" fmla="*/ 14 h 26"/>
                <a:gd name="T70" fmla="*/ 17 w 17"/>
                <a:gd name="T71" fmla="*/ 16 h 26"/>
                <a:gd name="T72" fmla="*/ 17 w 17"/>
                <a:gd name="T73" fmla="*/ 19 h 26"/>
                <a:gd name="T74" fmla="*/ 16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5" y="22"/>
                    <a:pt x="6" y="22"/>
                    <a:pt x="7" y="22"/>
                  </a:cubicBezTo>
                  <a:cubicBezTo>
                    <a:pt x="8" y="22"/>
                    <a:pt x="8" y="22"/>
                    <a:pt x="9" y="22"/>
                  </a:cubicBezTo>
                  <a:cubicBezTo>
                    <a:pt x="9" y="22"/>
                    <a:pt x="10" y="21"/>
                    <a:pt x="10" y="21"/>
                  </a:cubicBezTo>
                  <a:cubicBezTo>
                    <a:pt x="11" y="21"/>
                    <a:pt x="11" y="21"/>
                    <a:pt x="11" y="20"/>
                  </a:cubicBezTo>
                  <a:cubicBezTo>
                    <a:pt x="11" y="20"/>
                    <a:pt x="11" y="20"/>
                    <a:pt x="11" y="19"/>
                  </a:cubicBezTo>
                  <a:cubicBezTo>
                    <a:pt x="11" y="19"/>
                    <a:pt x="11" y="18"/>
                    <a:pt x="11" y="18"/>
                  </a:cubicBezTo>
                  <a:cubicBezTo>
                    <a:pt x="11" y="18"/>
                    <a:pt x="10" y="17"/>
                    <a:pt x="10" y="17"/>
                  </a:cubicBezTo>
                  <a:cubicBezTo>
                    <a:pt x="9" y="17"/>
                    <a:pt x="9" y="16"/>
                    <a:pt x="8" y="16"/>
                  </a:cubicBezTo>
                  <a:cubicBezTo>
                    <a:pt x="7" y="16"/>
                    <a:pt x="7" y="15"/>
                    <a:pt x="6" y="15"/>
                  </a:cubicBezTo>
                  <a:cubicBezTo>
                    <a:pt x="4" y="14"/>
                    <a:pt x="2" y="13"/>
                    <a:pt x="1" y="12"/>
                  </a:cubicBezTo>
                  <a:cubicBezTo>
                    <a:pt x="0" y="11"/>
                    <a:pt x="0" y="9"/>
                    <a:pt x="0" y="8"/>
                  </a:cubicBezTo>
                  <a:cubicBezTo>
                    <a:pt x="0" y="7"/>
                    <a:pt x="0" y="5"/>
                    <a:pt x="1" y="4"/>
                  </a:cubicBezTo>
                  <a:cubicBezTo>
                    <a:pt x="1" y="3"/>
                    <a:pt x="2" y="3"/>
                    <a:pt x="3" y="2"/>
                  </a:cubicBezTo>
                  <a:cubicBezTo>
                    <a:pt x="4" y="2"/>
                    <a:pt x="5" y="1"/>
                    <a:pt x="6" y="1"/>
                  </a:cubicBezTo>
                  <a:cubicBezTo>
                    <a:pt x="7" y="0"/>
                    <a:pt x="8" y="0"/>
                    <a:pt x="10" y="0"/>
                  </a:cubicBezTo>
                  <a:cubicBezTo>
                    <a:pt x="11" y="0"/>
                    <a:pt x="12" y="0"/>
                    <a:pt x="13" y="1"/>
                  </a:cubicBezTo>
                  <a:cubicBezTo>
                    <a:pt x="14" y="1"/>
                    <a:pt x="15" y="1"/>
                    <a:pt x="16" y="1"/>
                  </a:cubicBezTo>
                  <a:cubicBezTo>
                    <a:pt x="16" y="7"/>
                    <a:pt x="16" y="7"/>
                    <a:pt x="16" y="7"/>
                  </a:cubicBezTo>
                  <a:cubicBezTo>
                    <a:pt x="16" y="6"/>
                    <a:pt x="15" y="6"/>
                    <a:pt x="15" y="6"/>
                  </a:cubicBezTo>
                  <a:cubicBezTo>
                    <a:pt x="14" y="6"/>
                    <a:pt x="14" y="5"/>
                    <a:pt x="13" y="5"/>
                  </a:cubicBezTo>
                  <a:cubicBezTo>
                    <a:pt x="13" y="5"/>
                    <a:pt x="12" y="5"/>
                    <a:pt x="12" y="5"/>
                  </a:cubicBezTo>
                  <a:cubicBezTo>
                    <a:pt x="11" y="5"/>
                    <a:pt x="11" y="5"/>
                    <a:pt x="10" y="5"/>
                  </a:cubicBezTo>
                  <a:cubicBezTo>
                    <a:pt x="9" y="5"/>
                    <a:pt x="9" y="5"/>
                    <a:pt x="8" y="5"/>
                  </a:cubicBezTo>
                  <a:cubicBezTo>
                    <a:pt x="8" y="5"/>
                    <a:pt x="7" y="5"/>
                    <a:pt x="7" y="6"/>
                  </a:cubicBezTo>
                  <a:cubicBezTo>
                    <a:pt x="7" y="6"/>
                    <a:pt x="6" y="6"/>
                    <a:pt x="6" y="6"/>
                  </a:cubicBezTo>
                  <a:cubicBezTo>
                    <a:pt x="6" y="7"/>
                    <a:pt x="6" y="7"/>
                    <a:pt x="6" y="7"/>
                  </a:cubicBezTo>
                  <a:cubicBezTo>
                    <a:pt x="6" y="8"/>
                    <a:pt x="6" y="8"/>
                    <a:pt x="6" y="8"/>
                  </a:cubicBezTo>
                  <a:cubicBezTo>
                    <a:pt x="6" y="9"/>
                    <a:pt x="7" y="9"/>
                    <a:pt x="7" y="9"/>
                  </a:cubicBezTo>
                  <a:cubicBezTo>
                    <a:pt x="8" y="10"/>
                    <a:pt x="8" y="10"/>
                    <a:pt x="9" y="10"/>
                  </a:cubicBezTo>
                  <a:cubicBezTo>
                    <a:pt x="9" y="11"/>
                    <a:pt x="10" y="11"/>
                    <a:pt x="11" y="11"/>
                  </a:cubicBezTo>
                  <a:cubicBezTo>
                    <a:pt x="12" y="12"/>
                    <a:pt x="13" y="12"/>
                    <a:pt x="13" y="13"/>
                  </a:cubicBezTo>
                  <a:cubicBezTo>
                    <a:pt x="14" y="13"/>
                    <a:pt x="15" y="14"/>
                    <a:pt x="15" y="14"/>
                  </a:cubicBezTo>
                  <a:cubicBezTo>
                    <a:pt x="16" y="15"/>
                    <a:pt x="16" y="15"/>
                    <a:pt x="17" y="16"/>
                  </a:cubicBezTo>
                  <a:cubicBezTo>
                    <a:pt x="17" y="17"/>
                    <a:pt x="17" y="18"/>
                    <a:pt x="17" y="19"/>
                  </a:cubicBezTo>
                  <a:cubicBezTo>
                    <a:pt x="17" y="20"/>
                    <a:pt x="17" y="21"/>
                    <a:pt x="16" y="22"/>
                  </a:cubicBezTo>
                  <a:cubicBezTo>
                    <a:pt x="16" y="23"/>
                    <a:pt x="15" y="24"/>
                    <a:pt x="14" y="25"/>
                  </a:cubicBezTo>
                  <a:cubicBezTo>
                    <a:pt x="13" y="25"/>
                    <a:pt x="12" y="26"/>
                    <a:pt x="11" y="26"/>
                  </a:cubicBezTo>
                  <a:cubicBezTo>
                    <a:pt x="10" y="26"/>
                    <a:pt x="9" y="26"/>
                    <a:pt x="7" y="26"/>
                  </a:cubicBezTo>
                  <a:cubicBezTo>
                    <a:pt x="6" y="26"/>
                    <a:pt x="5"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3" name="Freeform 295"/>
            <p:cNvSpPr>
              <a:spLocks/>
            </p:cNvSpPr>
            <p:nvPr/>
          </p:nvSpPr>
          <p:spPr bwMode="auto">
            <a:xfrm>
              <a:off x="8010798" y="2827291"/>
              <a:ext cx="65445" cy="81026"/>
            </a:xfrm>
            <a:custGeom>
              <a:avLst/>
              <a:gdLst>
                <a:gd name="T0" fmla="*/ 42 w 42"/>
                <a:gd name="T1" fmla="*/ 8 h 52"/>
                <a:gd name="T2" fmla="*/ 25 w 42"/>
                <a:gd name="T3" fmla="*/ 8 h 52"/>
                <a:gd name="T4" fmla="*/ 25 w 42"/>
                <a:gd name="T5" fmla="*/ 52 h 52"/>
                <a:gd name="T6" fmla="*/ 14 w 42"/>
                <a:gd name="T7" fmla="*/ 52 h 52"/>
                <a:gd name="T8" fmla="*/ 14 w 42"/>
                <a:gd name="T9" fmla="*/ 8 h 52"/>
                <a:gd name="T10" fmla="*/ 0 w 42"/>
                <a:gd name="T11" fmla="*/ 8 h 52"/>
                <a:gd name="T12" fmla="*/ 0 w 42"/>
                <a:gd name="T13" fmla="*/ 0 h 52"/>
                <a:gd name="T14" fmla="*/ 42 w 42"/>
                <a:gd name="T15" fmla="*/ 0 h 52"/>
                <a:gd name="T16" fmla="*/ 42 w 42"/>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8"/>
                  </a:moveTo>
                  <a:lnTo>
                    <a:pt x="25" y="8"/>
                  </a:lnTo>
                  <a:lnTo>
                    <a:pt x="25" y="52"/>
                  </a:lnTo>
                  <a:lnTo>
                    <a:pt x="14" y="52"/>
                  </a:lnTo>
                  <a:lnTo>
                    <a:pt x="14" y="8"/>
                  </a:lnTo>
                  <a:lnTo>
                    <a:pt x="0" y="8"/>
                  </a:lnTo>
                  <a:lnTo>
                    <a:pt x="0" y="0"/>
                  </a:lnTo>
                  <a:lnTo>
                    <a:pt x="42" y="0"/>
                  </a:lnTo>
                  <a:lnTo>
                    <a:pt x="4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4" name="Freeform 296"/>
            <p:cNvSpPr>
              <a:spLocks/>
            </p:cNvSpPr>
            <p:nvPr/>
          </p:nvSpPr>
          <p:spPr bwMode="auto">
            <a:xfrm>
              <a:off x="7644616" y="2967529"/>
              <a:ext cx="59212" cy="81026"/>
            </a:xfrm>
            <a:custGeom>
              <a:avLst/>
              <a:gdLst>
                <a:gd name="T0" fmla="*/ 38 w 38"/>
                <a:gd name="T1" fmla="*/ 6 h 52"/>
                <a:gd name="T2" fmla="*/ 23 w 38"/>
                <a:gd name="T3" fmla="*/ 6 h 52"/>
                <a:gd name="T4" fmla="*/ 12 w 38"/>
                <a:gd name="T5" fmla="*/ 52 h 52"/>
                <a:gd name="T6" fmla="*/ 6 w 38"/>
                <a:gd name="T7" fmla="*/ 52 h 52"/>
                <a:gd name="T8" fmla="*/ 17 w 38"/>
                <a:gd name="T9" fmla="*/ 6 h 52"/>
                <a:gd name="T10" fmla="*/ 0 w 38"/>
                <a:gd name="T11" fmla="*/ 6 h 52"/>
                <a:gd name="T12" fmla="*/ 2 w 38"/>
                <a:gd name="T13" fmla="*/ 0 h 52"/>
                <a:gd name="T14" fmla="*/ 38 w 38"/>
                <a:gd name="T15" fmla="*/ 0 h 52"/>
                <a:gd name="T16" fmla="*/ 38 w 38"/>
                <a:gd name="T17"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2">
                  <a:moveTo>
                    <a:pt x="38" y="6"/>
                  </a:moveTo>
                  <a:lnTo>
                    <a:pt x="23" y="6"/>
                  </a:lnTo>
                  <a:lnTo>
                    <a:pt x="12" y="52"/>
                  </a:lnTo>
                  <a:lnTo>
                    <a:pt x="6" y="52"/>
                  </a:lnTo>
                  <a:lnTo>
                    <a:pt x="17" y="6"/>
                  </a:lnTo>
                  <a:lnTo>
                    <a:pt x="0" y="6"/>
                  </a:lnTo>
                  <a:lnTo>
                    <a:pt x="2" y="0"/>
                  </a:lnTo>
                  <a:lnTo>
                    <a:pt x="38" y="0"/>
                  </a:lnTo>
                  <a:lnTo>
                    <a:pt x="3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5" name="Freeform 297"/>
            <p:cNvSpPr>
              <a:spLocks noEditPoints="1"/>
            </p:cNvSpPr>
            <p:nvPr/>
          </p:nvSpPr>
          <p:spPr bwMode="auto">
            <a:xfrm>
              <a:off x="7703829" y="2967529"/>
              <a:ext cx="57654" cy="81026"/>
            </a:xfrm>
            <a:custGeom>
              <a:avLst/>
              <a:gdLst>
                <a:gd name="T0" fmla="*/ 18 w 18"/>
                <a:gd name="T1" fmla="*/ 5 h 25"/>
                <a:gd name="T2" fmla="*/ 18 w 18"/>
                <a:gd name="T3" fmla="*/ 8 h 25"/>
                <a:gd name="T4" fmla="*/ 17 w 18"/>
                <a:gd name="T5" fmla="*/ 10 h 25"/>
                <a:gd name="T6" fmla="*/ 15 w 18"/>
                <a:gd name="T7" fmla="*/ 11 h 25"/>
                <a:gd name="T8" fmla="*/ 12 w 18"/>
                <a:gd name="T9" fmla="*/ 12 h 25"/>
                <a:gd name="T10" fmla="*/ 12 w 18"/>
                <a:gd name="T11" fmla="*/ 12 h 25"/>
                <a:gd name="T12" fmla="*/ 14 w 18"/>
                <a:gd name="T13" fmla="*/ 13 h 25"/>
                <a:gd name="T14" fmla="*/ 16 w 18"/>
                <a:gd name="T15" fmla="*/ 14 h 25"/>
                <a:gd name="T16" fmla="*/ 17 w 18"/>
                <a:gd name="T17" fmla="*/ 15 h 25"/>
                <a:gd name="T18" fmla="*/ 17 w 18"/>
                <a:gd name="T19" fmla="*/ 17 h 25"/>
                <a:gd name="T20" fmla="*/ 16 w 18"/>
                <a:gd name="T21" fmla="*/ 21 h 25"/>
                <a:gd name="T22" fmla="*/ 14 w 18"/>
                <a:gd name="T23" fmla="*/ 23 h 25"/>
                <a:gd name="T24" fmla="*/ 11 w 18"/>
                <a:gd name="T25" fmla="*/ 25 h 25"/>
                <a:gd name="T26" fmla="*/ 7 w 18"/>
                <a:gd name="T27" fmla="*/ 25 h 25"/>
                <a:gd name="T28" fmla="*/ 0 w 18"/>
                <a:gd name="T29" fmla="*/ 25 h 25"/>
                <a:gd name="T30" fmla="*/ 5 w 18"/>
                <a:gd name="T31" fmla="*/ 0 h 25"/>
                <a:gd name="T32" fmla="*/ 12 w 18"/>
                <a:gd name="T33" fmla="*/ 0 h 25"/>
                <a:gd name="T34" fmla="*/ 15 w 18"/>
                <a:gd name="T35" fmla="*/ 0 h 25"/>
                <a:gd name="T36" fmla="*/ 17 w 18"/>
                <a:gd name="T37" fmla="*/ 2 h 25"/>
                <a:gd name="T38" fmla="*/ 18 w 18"/>
                <a:gd name="T39" fmla="*/ 3 h 25"/>
                <a:gd name="T40" fmla="*/ 18 w 18"/>
                <a:gd name="T41" fmla="*/ 5 h 25"/>
                <a:gd name="T42" fmla="*/ 14 w 18"/>
                <a:gd name="T43" fmla="*/ 17 h 25"/>
                <a:gd name="T44" fmla="*/ 12 w 18"/>
                <a:gd name="T45" fmla="*/ 14 h 25"/>
                <a:gd name="T46" fmla="*/ 8 w 18"/>
                <a:gd name="T47" fmla="*/ 13 h 25"/>
                <a:gd name="T48" fmla="*/ 5 w 18"/>
                <a:gd name="T49" fmla="*/ 13 h 25"/>
                <a:gd name="T50" fmla="*/ 3 w 18"/>
                <a:gd name="T51" fmla="*/ 22 h 25"/>
                <a:gd name="T52" fmla="*/ 7 w 18"/>
                <a:gd name="T53" fmla="*/ 22 h 25"/>
                <a:gd name="T54" fmla="*/ 10 w 18"/>
                <a:gd name="T55" fmla="*/ 22 h 25"/>
                <a:gd name="T56" fmla="*/ 12 w 18"/>
                <a:gd name="T57" fmla="*/ 21 h 25"/>
                <a:gd name="T58" fmla="*/ 13 w 18"/>
                <a:gd name="T59" fmla="*/ 19 h 25"/>
                <a:gd name="T60" fmla="*/ 14 w 18"/>
                <a:gd name="T61" fmla="*/ 17 h 25"/>
                <a:gd name="T62" fmla="*/ 15 w 18"/>
                <a:gd name="T63" fmla="*/ 6 h 25"/>
                <a:gd name="T64" fmla="*/ 15 w 18"/>
                <a:gd name="T65" fmla="*/ 5 h 25"/>
                <a:gd name="T66" fmla="*/ 14 w 18"/>
                <a:gd name="T67" fmla="*/ 4 h 25"/>
                <a:gd name="T68" fmla="*/ 13 w 18"/>
                <a:gd name="T69" fmla="*/ 3 h 25"/>
                <a:gd name="T70" fmla="*/ 11 w 18"/>
                <a:gd name="T71" fmla="*/ 3 h 25"/>
                <a:gd name="T72" fmla="*/ 7 w 18"/>
                <a:gd name="T73" fmla="*/ 3 h 25"/>
                <a:gd name="T74" fmla="*/ 6 w 18"/>
                <a:gd name="T75" fmla="*/ 11 h 25"/>
                <a:gd name="T76" fmla="*/ 9 w 18"/>
                <a:gd name="T77" fmla="*/ 11 h 25"/>
                <a:gd name="T78" fmla="*/ 12 w 18"/>
                <a:gd name="T79" fmla="*/ 10 h 25"/>
                <a:gd name="T80" fmla="*/ 14 w 18"/>
                <a:gd name="T81" fmla="*/ 9 h 25"/>
                <a:gd name="T82" fmla="*/ 15 w 18"/>
                <a:gd name="T83" fmla="*/ 8 h 25"/>
                <a:gd name="T84" fmla="*/ 15 w 18"/>
                <a:gd name="T85"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5">
                  <a:moveTo>
                    <a:pt x="18" y="5"/>
                  </a:moveTo>
                  <a:cubicBezTo>
                    <a:pt x="18" y="6"/>
                    <a:pt x="18" y="7"/>
                    <a:pt x="18" y="8"/>
                  </a:cubicBezTo>
                  <a:cubicBezTo>
                    <a:pt x="18" y="8"/>
                    <a:pt x="17" y="9"/>
                    <a:pt x="17" y="10"/>
                  </a:cubicBezTo>
                  <a:cubicBezTo>
                    <a:pt x="16" y="10"/>
                    <a:pt x="16" y="11"/>
                    <a:pt x="15" y="11"/>
                  </a:cubicBezTo>
                  <a:cubicBezTo>
                    <a:pt x="14" y="12"/>
                    <a:pt x="13" y="12"/>
                    <a:pt x="12" y="12"/>
                  </a:cubicBezTo>
                  <a:cubicBezTo>
                    <a:pt x="12" y="12"/>
                    <a:pt x="12" y="12"/>
                    <a:pt x="12" y="12"/>
                  </a:cubicBezTo>
                  <a:cubicBezTo>
                    <a:pt x="13" y="12"/>
                    <a:pt x="14" y="12"/>
                    <a:pt x="14" y="13"/>
                  </a:cubicBezTo>
                  <a:cubicBezTo>
                    <a:pt x="15" y="13"/>
                    <a:pt x="15" y="13"/>
                    <a:pt x="16" y="14"/>
                  </a:cubicBezTo>
                  <a:cubicBezTo>
                    <a:pt x="16" y="14"/>
                    <a:pt x="16" y="15"/>
                    <a:pt x="17" y="15"/>
                  </a:cubicBezTo>
                  <a:cubicBezTo>
                    <a:pt x="17" y="16"/>
                    <a:pt x="17" y="17"/>
                    <a:pt x="17" y="17"/>
                  </a:cubicBezTo>
                  <a:cubicBezTo>
                    <a:pt x="17" y="18"/>
                    <a:pt x="17" y="20"/>
                    <a:pt x="16" y="21"/>
                  </a:cubicBezTo>
                  <a:cubicBezTo>
                    <a:pt x="16" y="22"/>
                    <a:pt x="15" y="22"/>
                    <a:pt x="14" y="23"/>
                  </a:cubicBezTo>
                  <a:cubicBezTo>
                    <a:pt x="13" y="24"/>
                    <a:pt x="12" y="24"/>
                    <a:pt x="11" y="25"/>
                  </a:cubicBezTo>
                  <a:cubicBezTo>
                    <a:pt x="10" y="25"/>
                    <a:pt x="9" y="25"/>
                    <a:pt x="7" y="25"/>
                  </a:cubicBezTo>
                  <a:cubicBezTo>
                    <a:pt x="0" y="25"/>
                    <a:pt x="0" y="25"/>
                    <a:pt x="0" y="25"/>
                  </a:cubicBezTo>
                  <a:cubicBezTo>
                    <a:pt x="5" y="0"/>
                    <a:pt x="5" y="0"/>
                    <a:pt x="5" y="0"/>
                  </a:cubicBezTo>
                  <a:cubicBezTo>
                    <a:pt x="12" y="0"/>
                    <a:pt x="12" y="0"/>
                    <a:pt x="12" y="0"/>
                  </a:cubicBezTo>
                  <a:cubicBezTo>
                    <a:pt x="13" y="0"/>
                    <a:pt x="14" y="0"/>
                    <a:pt x="15" y="0"/>
                  </a:cubicBezTo>
                  <a:cubicBezTo>
                    <a:pt x="15" y="1"/>
                    <a:pt x="16" y="1"/>
                    <a:pt x="17" y="2"/>
                  </a:cubicBezTo>
                  <a:cubicBezTo>
                    <a:pt x="17" y="2"/>
                    <a:pt x="17" y="3"/>
                    <a:pt x="18" y="3"/>
                  </a:cubicBezTo>
                  <a:cubicBezTo>
                    <a:pt x="18" y="4"/>
                    <a:pt x="18" y="5"/>
                    <a:pt x="18" y="5"/>
                  </a:cubicBezTo>
                  <a:close/>
                  <a:moveTo>
                    <a:pt x="14" y="17"/>
                  </a:moveTo>
                  <a:cubicBezTo>
                    <a:pt x="14" y="16"/>
                    <a:pt x="13" y="15"/>
                    <a:pt x="12" y="14"/>
                  </a:cubicBezTo>
                  <a:cubicBezTo>
                    <a:pt x="12" y="14"/>
                    <a:pt x="10" y="13"/>
                    <a:pt x="8" y="13"/>
                  </a:cubicBezTo>
                  <a:cubicBezTo>
                    <a:pt x="5" y="13"/>
                    <a:pt x="5" y="13"/>
                    <a:pt x="5" y="13"/>
                  </a:cubicBezTo>
                  <a:cubicBezTo>
                    <a:pt x="3" y="22"/>
                    <a:pt x="3" y="22"/>
                    <a:pt x="3" y="22"/>
                  </a:cubicBezTo>
                  <a:cubicBezTo>
                    <a:pt x="7" y="22"/>
                    <a:pt x="7" y="22"/>
                    <a:pt x="7" y="22"/>
                  </a:cubicBezTo>
                  <a:cubicBezTo>
                    <a:pt x="8" y="22"/>
                    <a:pt x="9" y="22"/>
                    <a:pt x="10" y="22"/>
                  </a:cubicBezTo>
                  <a:cubicBezTo>
                    <a:pt x="11" y="22"/>
                    <a:pt x="12" y="22"/>
                    <a:pt x="12" y="21"/>
                  </a:cubicBezTo>
                  <a:cubicBezTo>
                    <a:pt x="13" y="21"/>
                    <a:pt x="13" y="20"/>
                    <a:pt x="13" y="19"/>
                  </a:cubicBezTo>
                  <a:cubicBezTo>
                    <a:pt x="14" y="19"/>
                    <a:pt x="14" y="18"/>
                    <a:pt x="14" y="17"/>
                  </a:cubicBezTo>
                  <a:close/>
                  <a:moveTo>
                    <a:pt x="15" y="6"/>
                  </a:moveTo>
                  <a:cubicBezTo>
                    <a:pt x="15" y="6"/>
                    <a:pt x="15" y="5"/>
                    <a:pt x="15" y="5"/>
                  </a:cubicBezTo>
                  <a:cubicBezTo>
                    <a:pt x="15" y="4"/>
                    <a:pt x="14" y="4"/>
                    <a:pt x="14" y="4"/>
                  </a:cubicBezTo>
                  <a:cubicBezTo>
                    <a:pt x="14" y="3"/>
                    <a:pt x="13" y="3"/>
                    <a:pt x="13" y="3"/>
                  </a:cubicBezTo>
                  <a:cubicBezTo>
                    <a:pt x="12" y="3"/>
                    <a:pt x="12" y="3"/>
                    <a:pt x="11" y="3"/>
                  </a:cubicBezTo>
                  <a:cubicBezTo>
                    <a:pt x="7" y="3"/>
                    <a:pt x="7" y="3"/>
                    <a:pt x="7" y="3"/>
                  </a:cubicBezTo>
                  <a:cubicBezTo>
                    <a:pt x="6" y="11"/>
                    <a:pt x="6" y="11"/>
                    <a:pt x="6" y="11"/>
                  </a:cubicBezTo>
                  <a:cubicBezTo>
                    <a:pt x="9" y="11"/>
                    <a:pt x="9" y="11"/>
                    <a:pt x="9" y="11"/>
                  </a:cubicBezTo>
                  <a:cubicBezTo>
                    <a:pt x="10" y="11"/>
                    <a:pt x="11" y="11"/>
                    <a:pt x="12" y="10"/>
                  </a:cubicBezTo>
                  <a:cubicBezTo>
                    <a:pt x="12" y="10"/>
                    <a:pt x="13" y="10"/>
                    <a:pt x="14" y="9"/>
                  </a:cubicBezTo>
                  <a:cubicBezTo>
                    <a:pt x="14" y="9"/>
                    <a:pt x="14" y="9"/>
                    <a:pt x="15" y="8"/>
                  </a:cubicBezTo>
                  <a:cubicBezTo>
                    <a:pt x="15" y="7"/>
                    <a:pt x="15"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6" name="Freeform 298"/>
            <p:cNvSpPr>
              <a:spLocks noEditPoints="1"/>
            </p:cNvSpPr>
            <p:nvPr/>
          </p:nvSpPr>
          <p:spPr bwMode="auto">
            <a:xfrm>
              <a:off x="7772390" y="2967529"/>
              <a:ext cx="74795" cy="81026"/>
            </a:xfrm>
            <a:custGeom>
              <a:avLst/>
              <a:gdLst>
                <a:gd name="T0" fmla="*/ 23 w 23"/>
                <a:gd name="T1" fmla="*/ 10 h 25"/>
                <a:gd name="T2" fmla="*/ 23 w 23"/>
                <a:gd name="T3" fmla="*/ 14 h 25"/>
                <a:gd name="T4" fmla="*/ 22 w 23"/>
                <a:gd name="T5" fmla="*/ 17 h 25"/>
                <a:gd name="T6" fmla="*/ 20 w 23"/>
                <a:gd name="T7" fmla="*/ 20 h 25"/>
                <a:gd name="T8" fmla="*/ 17 w 23"/>
                <a:gd name="T9" fmla="*/ 23 h 25"/>
                <a:gd name="T10" fmla="*/ 13 w 23"/>
                <a:gd name="T11" fmla="*/ 25 h 25"/>
                <a:gd name="T12" fmla="*/ 8 w 23"/>
                <a:gd name="T13" fmla="*/ 25 h 25"/>
                <a:gd name="T14" fmla="*/ 0 w 23"/>
                <a:gd name="T15" fmla="*/ 25 h 25"/>
                <a:gd name="T16" fmla="*/ 5 w 23"/>
                <a:gd name="T17" fmla="*/ 0 h 25"/>
                <a:gd name="T18" fmla="*/ 12 w 23"/>
                <a:gd name="T19" fmla="*/ 0 h 25"/>
                <a:gd name="T20" fmla="*/ 17 w 23"/>
                <a:gd name="T21" fmla="*/ 1 h 25"/>
                <a:gd name="T22" fmla="*/ 20 w 23"/>
                <a:gd name="T23" fmla="*/ 3 h 25"/>
                <a:gd name="T24" fmla="*/ 22 w 23"/>
                <a:gd name="T25" fmla="*/ 6 h 25"/>
                <a:gd name="T26" fmla="*/ 23 w 23"/>
                <a:gd name="T27" fmla="*/ 10 h 25"/>
                <a:gd name="T28" fmla="*/ 20 w 23"/>
                <a:gd name="T29" fmla="*/ 10 h 25"/>
                <a:gd name="T30" fmla="*/ 18 w 23"/>
                <a:gd name="T31" fmla="*/ 5 h 25"/>
                <a:gd name="T32" fmla="*/ 11 w 23"/>
                <a:gd name="T33" fmla="*/ 3 h 25"/>
                <a:gd name="T34" fmla="*/ 8 w 23"/>
                <a:gd name="T35" fmla="*/ 3 h 25"/>
                <a:gd name="T36" fmla="*/ 3 w 23"/>
                <a:gd name="T37" fmla="*/ 22 h 25"/>
                <a:gd name="T38" fmla="*/ 8 w 23"/>
                <a:gd name="T39" fmla="*/ 22 h 25"/>
                <a:gd name="T40" fmla="*/ 13 w 23"/>
                <a:gd name="T41" fmla="*/ 22 h 25"/>
                <a:gd name="T42" fmla="*/ 17 w 23"/>
                <a:gd name="T43" fmla="*/ 19 h 25"/>
                <a:gd name="T44" fmla="*/ 19 w 23"/>
                <a:gd name="T45" fmla="*/ 15 h 25"/>
                <a:gd name="T46" fmla="*/ 20 w 23"/>
                <a:gd name="T47"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5">
                  <a:moveTo>
                    <a:pt x="23" y="10"/>
                  </a:moveTo>
                  <a:cubicBezTo>
                    <a:pt x="23" y="11"/>
                    <a:pt x="23" y="13"/>
                    <a:pt x="23" y="14"/>
                  </a:cubicBezTo>
                  <a:cubicBezTo>
                    <a:pt x="23" y="15"/>
                    <a:pt x="22" y="16"/>
                    <a:pt x="22" y="17"/>
                  </a:cubicBezTo>
                  <a:cubicBezTo>
                    <a:pt x="21" y="18"/>
                    <a:pt x="20" y="20"/>
                    <a:pt x="20" y="20"/>
                  </a:cubicBezTo>
                  <a:cubicBezTo>
                    <a:pt x="19" y="21"/>
                    <a:pt x="18" y="22"/>
                    <a:pt x="17" y="23"/>
                  </a:cubicBezTo>
                  <a:cubicBezTo>
                    <a:pt x="16" y="24"/>
                    <a:pt x="14" y="24"/>
                    <a:pt x="13" y="25"/>
                  </a:cubicBezTo>
                  <a:cubicBezTo>
                    <a:pt x="11" y="25"/>
                    <a:pt x="10" y="25"/>
                    <a:pt x="8" y="25"/>
                  </a:cubicBezTo>
                  <a:cubicBezTo>
                    <a:pt x="0" y="25"/>
                    <a:pt x="0" y="25"/>
                    <a:pt x="0" y="25"/>
                  </a:cubicBezTo>
                  <a:cubicBezTo>
                    <a:pt x="5" y="0"/>
                    <a:pt x="5" y="0"/>
                    <a:pt x="5" y="0"/>
                  </a:cubicBezTo>
                  <a:cubicBezTo>
                    <a:pt x="12" y="0"/>
                    <a:pt x="12" y="0"/>
                    <a:pt x="12" y="0"/>
                  </a:cubicBezTo>
                  <a:cubicBezTo>
                    <a:pt x="14" y="0"/>
                    <a:pt x="15" y="0"/>
                    <a:pt x="17" y="1"/>
                  </a:cubicBezTo>
                  <a:cubicBezTo>
                    <a:pt x="18" y="1"/>
                    <a:pt x="19" y="2"/>
                    <a:pt x="20" y="3"/>
                  </a:cubicBezTo>
                  <a:cubicBezTo>
                    <a:pt x="21" y="4"/>
                    <a:pt x="22" y="5"/>
                    <a:pt x="22" y="6"/>
                  </a:cubicBezTo>
                  <a:cubicBezTo>
                    <a:pt x="23" y="7"/>
                    <a:pt x="23" y="9"/>
                    <a:pt x="23" y="10"/>
                  </a:cubicBezTo>
                  <a:close/>
                  <a:moveTo>
                    <a:pt x="20" y="10"/>
                  </a:moveTo>
                  <a:cubicBezTo>
                    <a:pt x="20" y="8"/>
                    <a:pt x="19" y="6"/>
                    <a:pt x="18" y="5"/>
                  </a:cubicBezTo>
                  <a:cubicBezTo>
                    <a:pt x="16" y="3"/>
                    <a:pt x="14" y="3"/>
                    <a:pt x="11" y="3"/>
                  </a:cubicBezTo>
                  <a:cubicBezTo>
                    <a:pt x="8" y="3"/>
                    <a:pt x="8" y="3"/>
                    <a:pt x="8" y="3"/>
                  </a:cubicBezTo>
                  <a:cubicBezTo>
                    <a:pt x="3" y="22"/>
                    <a:pt x="3" y="22"/>
                    <a:pt x="3" y="22"/>
                  </a:cubicBezTo>
                  <a:cubicBezTo>
                    <a:pt x="8" y="22"/>
                    <a:pt x="8" y="22"/>
                    <a:pt x="8" y="22"/>
                  </a:cubicBezTo>
                  <a:cubicBezTo>
                    <a:pt x="10" y="22"/>
                    <a:pt x="12" y="22"/>
                    <a:pt x="13" y="22"/>
                  </a:cubicBezTo>
                  <a:cubicBezTo>
                    <a:pt x="15" y="21"/>
                    <a:pt x="16" y="20"/>
                    <a:pt x="17" y="19"/>
                  </a:cubicBezTo>
                  <a:cubicBezTo>
                    <a:pt x="18" y="18"/>
                    <a:pt x="19" y="17"/>
                    <a:pt x="19" y="15"/>
                  </a:cubicBezTo>
                  <a:cubicBezTo>
                    <a:pt x="20" y="14"/>
                    <a:pt x="20" y="12"/>
                    <a:pt x="2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687" name="Virginia East US"/>
          <p:cNvGrpSpPr/>
          <p:nvPr/>
        </p:nvGrpSpPr>
        <p:grpSpPr>
          <a:xfrm>
            <a:off x="2942613" y="4010674"/>
            <a:ext cx="647842" cy="377545"/>
            <a:chOff x="2510281" y="4044247"/>
            <a:chExt cx="705874" cy="411365"/>
          </a:xfrm>
        </p:grpSpPr>
        <p:sp>
          <p:nvSpPr>
            <p:cNvPr id="688" name="Rectangle 23"/>
            <p:cNvSpPr>
              <a:spLocks noChangeArrowheads="1"/>
            </p:cNvSpPr>
            <p:nvPr/>
          </p:nvSpPr>
          <p:spPr bwMode="auto">
            <a:xfrm>
              <a:off x="2510281" y="4044247"/>
              <a:ext cx="705874" cy="411365"/>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89" name="Freeform 299"/>
            <p:cNvSpPr>
              <a:spLocks/>
            </p:cNvSpPr>
            <p:nvPr/>
          </p:nvSpPr>
          <p:spPr bwMode="auto">
            <a:xfrm>
              <a:off x="2631822" y="4139297"/>
              <a:ext cx="48305" cy="81026"/>
            </a:xfrm>
            <a:custGeom>
              <a:avLst/>
              <a:gdLst>
                <a:gd name="T0" fmla="*/ 31 w 31"/>
                <a:gd name="T1" fmla="*/ 52 h 52"/>
                <a:gd name="T2" fmla="*/ 0 w 31"/>
                <a:gd name="T3" fmla="*/ 52 h 52"/>
                <a:gd name="T4" fmla="*/ 0 w 31"/>
                <a:gd name="T5" fmla="*/ 0 h 52"/>
                <a:gd name="T6" fmla="*/ 31 w 31"/>
                <a:gd name="T7" fmla="*/ 0 h 52"/>
                <a:gd name="T8" fmla="*/ 31 w 31"/>
                <a:gd name="T9" fmla="*/ 8 h 52"/>
                <a:gd name="T10" fmla="*/ 12 w 31"/>
                <a:gd name="T11" fmla="*/ 8 h 52"/>
                <a:gd name="T12" fmla="*/ 12 w 31"/>
                <a:gd name="T13" fmla="*/ 21 h 52"/>
                <a:gd name="T14" fmla="*/ 29 w 31"/>
                <a:gd name="T15" fmla="*/ 21 h 52"/>
                <a:gd name="T16" fmla="*/ 29 w 31"/>
                <a:gd name="T17" fmla="*/ 31 h 52"/>
                <a:gd name="T18" fmla="*/ 12 w 31"/>
                <a:gd name="T19" fmla="*/ 31 h 52"/>
                <a:gd name="T20" fmla="*/ 12 w 31"/>
                <a:gd name="T21" fmla="*/ 42 h 52"/>
                <a:gd name="T22" fmla="*/ 31 w 31"/>
                <a:gd name="T23" fmla="*/ 42 h 52"/>
                <a:gd name="T24" fmla="*/ 31 w 31"/>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2">
                  <a:moveTo>
                    <a:pt x="31" y="52"/>
                  </a:moveTo>
                  <a:lnTo>
                    <a:pt x="0" y="52"/>
                  </a:lnTo>
                  <a:lnTo>
                    <a:pt x="0" y="0"/>
                  </a:lnTo>
                  <a:lnTo>
                    <a:pt x="31" y="0"/>
                  </a:lnTo>
                  <a:lnTo>
                    <a:pt x="31" y="8"/>
                  </a:lnTo>
                  <a:lnTo>
                    <a:pt x="12" y="8"/>
                  </a:lnTo>
                  <a:lnTo>
                    <a:pt x="12" y="21"/>
                  </a:lnTo>
                  <a:lnTo>
                    <a:pt x="29" y="21"/>
                  </a:lnTo>
                  <a:lnTo>
                    <a:pt x="29" y="31"/>
                  </a:lnTo>
                  <a:lnTo>
                    <a:pt x="12" y="31"/>
                  </a:lnTo>
                  <a:lnTo>
                    <a:pt x="12" y="42"/>
                  </a:lnTo>
                  <a:lnTo>
                    <a:pt x="31" y="42"/>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0" name="Freeform 300"/>
            <p:cNvSpPr>
              <a:spLocks noEditPoints="1"/>
            </p:cNvSpPr>
            <p:nvPr/>
          </p:nvSpPr>
          <p:spPr bwMode="auto">
            <a:xfrm>
              <a:off x="2691035" y="4139297"/>
              <a:ext cx="81027" cy="81026"/>
            </a:xfrm>
            <a:custGeom>
              <a:avLst/>
              <a:gdLst>
                <a:gd name="T0" fmla="*/ 25 w 25"/>
                <a:gd name="T1" fmla="*/ 25 h 25"/>
                <a:gd name="T2" fmla="*/ 18 w 25"/>
                <a:gd name="T3" fmla="*/ 25 h 25"/>
                <a:gd name="T4" fmla="*/ 17 w 25"/>
                <a:gd name="T5" fmla="*/ 19 h 25"/>
                <a:gd name="T6" fmla="*/ 8 w 25"/>
                <a:gd name="T7" fmla="*/ 19 h 25"/>
                <a:gd name="T8" fmla="*/ 6 w 25"/>
                <a:gd name="T9" fmla="*/ 25 h 25"/>
                <a:gd name="T10" fmla="*/ 0 w 25"/>
                <a:gd name="T11" fmla="*/ 25 h 25"/>
                <a:gd name="T12" fmla="*/ 9 w 25"/>
                <a:gd name="T13" fmla="*/ 0 h 25"/>
                <a:gd name="T14" fmla="*/ 16 w 25"/>
                <a:gd name="T15" fmla="*/ 0 h 25"/>
                <a:gd name="T16" fmla="*/ 25 w 25"/>
                <a:gd name="T17" fmla="*/ 25 h 25"/>
                <a:gd name="T18" fmla="*/ 15 w 25"/>
                <a:gd name="T19" fmla="*/ 15 h 25"/>
                <a:gd name="T20" fmla="*/ 13 w 25"/>
                <a:gd name="T21" fmla="*/ 7 h 25"/>
                <a:gd name="T22" fmla="*/ 12 w 25"/>
                <a:gd name="T23" fmla="*/ 4 h 25"/>
                <a:gd name="T24" fmla="*/ 12 w 25"/>
                <a:gd name="T25" fmla="*/ 4 h 25"/>
                <a:gd name="T26" fmla="*/ 12 w 25"/>
                <a:gd name="T27" fmla="*/ 6 h 25"/>
                <a:gd name="T28" fmla="*/ 9 w 25"/>
                <a:gd name="T29" fmla="*/ 15 h 25"/>
                <a:gd name="T30" fmla="*/ 15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8" y="25"/>
                    <a:pt x="18" y="25"/>
                    <a:pt x="18" y="25"/>
                  </a:cubicBezTo>
                  <a:cubicBezTo>
                    <a:pt x="17" y="19"/>
                    <a:pt x="17" y="19"/>
                    <a:pt x="17" y="19"/>
                  </a:cubicBezTo>
                  <a:cubicBezTo>
                    <a:pt x="8" y="19"/>
                    <a:pt x="8" y="19"/>
                    <a:pt x="8" y="19"/>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5" y="15"/>
                  </a:moveTo>
                  <a:cubicBezTo>
                    <a:pt x="13" y="7"/>
                    <a:pt x="13" y="7"/>
                    <a:pt x="13" y="7"/>
                  </a:cubicBezTo>
                  <a:cubicBezTo>
                    <a:pt x="12" y="6"/>
                    <a:pt x="12" y="5"/>
                    <a:pt x="12" y="4"/>
                  </a:cubicBezTo>
                  <a:cubicBezTo>
                    <a:pt x="12" y="4"/>
                    <a:pt x="12" y="4"/>
                    <a:pt x="12" y="4"/>
                  </a:cubicBezTo>
                  <a:cubicBezTo>
                    <a:pt x="12" y="5"/>
                    <a:pt x="12" y="6"/>
                    <a:pt x="12" y="6"/>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1" name="Freeform 301"/>
            <p:cNvSpPr>
              <a:spLocks/>
            </p:cNvSpPr>
            <p:nvPr/>
          </p:nvSpPr>
          <p:spPr bwMode="auto">
            <a:xfrm>
              <a:off x="2778295" y="4136180"/>
              <a:ext cx="56096" cy="84143"/>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3 w 17"/>
                <a:gd name="T37" fmla="*/ 1 h 26"/>
                <a:gd name="T38" fmla="*/ 16 w 17"/>
                <a:gd name="T39" fmla="*/ 1 h 26"/>
                <a:gd name="T40" fmla="*/ 16 w 17"/>
                <a:gd name="T41" fmla="*/ 7 h 26"/>
                <a:gd name="T42" fmla="*/ 15 w 17"/>
                <a:gd name="T43" fmla="*/ 6 h 26"/>
                <a:gd name="T44" fmla="*/ 13 w 17"/>
                <a:gd name="T45" fmla="*/ 5 h 26"/>
                <a:gd name="T46" fmla="*/ 12 w 17"/>
                <a:gd name="T47" fmla="*/ 5 h 26"/>
                <a:gd name="T48" fmla="*/ 10 w 17"/>
                <a:gd name="T49" fmla="*/ 5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3 h 26"/>
                <a:gd name="T68" fmla="*/ 16 w 17"/>
                <a:gd name="T69" fmla="*/ 14 h 26"/>
                <a:gd name="T70" fmla="*/ 17 w 17"/>
                <a:gd name="T71" fmla="*/ 16 h 26"/>
                <a:gd name="T72" fmla="*/ 17 w 17"/>
                <a:gd name="T73" fmla="*/ 19 h 26"/>
                <a:gd name="T74" fmla="*/ 17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5" y="22"/>
                    <a:pt x="6" y="22"/>
                    <a:pt x="7" y="22"/>
                  </a:cubicBezTo>
                  <a:cubicBezTo>
                    <a:pt x="8" y="22"/>
                    <a:pt x="8" y="22"/>
                    <a:pt x="9" y="22"/>
                  </a:cubicBezTo>
                  <a:cubicBezTo>
                    <a:pt x="9" y="22"/>
                    <a:pt x="10" y="21"/>
                    <a:pt x="10" y="21"/>
                  </a:cubicBezTo>
                  <a:cubicBezTo>
                    <a:pt x="11" y="21"/>
                    <a:pt x="11" y="21"/>
                    <a:pt x="11" y="20"/>
                  </a:cubicBezTo>
                  <a:cubicBezTo>
                    <a:pt x="11" y="20"/>
                    <a:pt x="11" y="20"/>
                    <a:pt x="11" y="19"/>
                  </a:cubicBezTo>
                  <a:cubicBezTo>
                    <a:pt x="11" y="19"/>
                    <a:pt x="11" y="18"/>
                    <a:pt x="11" y="18"/>
                  </a:cubicBezTo>
                  <a:cubicBezTo>
                    <a:pt x="11" y="18"/>
                    <a:pt x="10" y="17"/>
                    <a:pt x="10" y="17"/>
                  </a:cubicBezTo>
                  <a:cubicBezTo>
                    <a:pt x="9" y="17"/>
                    <a:pt x="9" y="16"/>
                    <a:pt x="8" y="16"/>
                  </a:cubicBezTo>
                  <a:cubicBezTo>
                    <a:pt x="7" y="16"/>
                    <a:pt x="7" y="15"/>
                    <a:pt x="6" y="15"/>
                  </a:cubicBezTo>
                  <a:cubicBezTo>
                    <a:pt x="4" y="14"/>
                    <a:pt x="2" y="13"/>
                    <a:pt x="1" y="12"/>
                  </a:cubicBezTo>
                  <a:cubicBezTo>
                    <a:pt x="1" y="11"/>
                    <a:pt x="0" y="9"/>
                    <a:pt x="0" y="8"/>
                  </a:cubicBezTo>
                  <a:cubicBezTo>
                    <a:pt x="0" y="7"/>
                    <a:pt x="0" y="5"/>
                    <a:pt x="1" y="4"/>
                  </a:cubicBezTo>
                  <a:cubicBezTo>
                    <a:pt x="1" y="3"/>
                    <a:pt x="2" y="3"/>
                    <a:pt x="3" y="2"/>
                  </a:cubicBezTo>
                  <a:cubicBezTo>
                    <a:pt x="4" y="1"/>
                    <a:pt x="5" y="1"/>
                    <a:pt x="6" y="1"/>
                  </a:cubicBezTo>
                  <a:cubicBezTo>
                    <a:pt x="7" y="0"/>
                    <a:pt x="9" y="0"/>
                    <a:pt x="10" y="0"/>
                  </a:cubicBezTo>
                  <a:cubicBezTo>
                    <a:pt x="11" y="0"/>
                    <a:pt x="12" y="0"/>
                    <a:pt x="13" y="1"/>
                  </a:cubicBezTo>
                  <a:cubicBezTo>
                    <a:pt x="14" y="1"/>
                    <a:pt x="15" y="1"/>
                    <a:pt x="16" y="1"/>
                  </a:cubicBezTo>
                  <a:cubicBezTo>
                    <a:pt x="16" y="7"/>
                    <a:pt x="16" y="7"/>
                    <a:pt x="16" y="7"/>
                  </a:cubicBezTo>
                  <a:cubicBezTo>
                    <a:pt x="16" y="6"/>
                    <a:pt x="15" y="6"/>
                    <a:pt x="15" y="6"/>
                  </a:cubicBezTo>
                  <a:cubicBezTo>
                    <a:pt x="14" y="6"/>
                    <a:pt x="14" y="5"/>
                    <a:pt x="13" y="5"/>
                  </a:cubicBezTo>
                  <a:cubicBezTo>
                    <a:pt x="13" y="5"/>
                    <a:pt x="12" y="5"/>
                    <a:pt x="12" y="5"/>
                  </a:cubicBezTo>
                  <a:cubicBezTo>
                    <a:pt x="11" y="5"/>
                    <a:pt x="11" y="5"/>
                    <a:pt x="10" y="5"/>
                  </a:cubicBezTo>
                  <a:cubicBezTo>
                    <a:pt x="10" y="5"/>
                    <a:pt x="9" y="5"/>
                    <a:pt x="8" y="5"/>
                  </a:cubicBezTo>
                  <a:cubicBezTo>
                    <a:pt x="8" y="5"/>
                    <a:pt x="8" y="5"/>
                    <a:pt x="7" y="5"/>
                  </a:cubicBezTo>
                  <a:cubicBezTo>
                    <a:pt x="7" y="6"/>
                    <a:pt x="7" y="6"/>
                    <a:pt x="6" y="6"/>
                  </a:cubicBezTo>
                  <a:cubicBezTo>
                    <a:pt x="6" y="7"/>
                    <a:pt x="6" y="7"/>
                    <a:pt x="6" y="7"/>
                  </a:cubicBezTo>
                  <a:cubicBezTo>
                    <a:pt x="6" y="8"/>
                    <a:pt x="6" y="8"/>
                    <a:pt x="6" y="8"/>
                  </a:cubicBezTo>
                  <a:cubicBezTo>
                    <a:pt x="7" y="9"/>
                    <a:pt x="7" y="9"/>
                    <a:pt x="7" y="9"/>
                  </a:cubicBezTo>
                  <a:cubicBezTo>
                    <a:pt x="8" y="10"/>
                    <a:pt x="8" y="10"/>
                    <a:pt x="9" y="10"/>
                  </a:cubicBezTo>
                  <a:cubicBezTo>
                    <a:pt x="9" y="11"/>
                    <a:pt x="10" y="11"/>
                    <a:pt x="11" y="11"/>
                  </a:cubicBezTo>
                  <a:cubicBezTo>
                    <a:pt x="12" y="12"/>
                    <a:pt x="13" y="12"/>
                    <a:pt x="13" y="13"/>
                  </a:cubicBezTo>
                  <a:cubicBezTo>
                    <a:pt x="14" y="13"/>
                    <a:pt x="15" y="14"/>
                    <a:pt x="16" y="14"/>
                  </a:cubicBezTo>
                  <a:cubicBezTo>
                    <a:pt x="16" y="15"/>
                    <a:pt x="17" y="15"/>
                    <a:pt x="17" y="16"/>
                  </a:cubicBezTo>
                  <a:cubicBezTo>
                    <a:pt x="17" y="17"/>
                    <a:pt x="17" y="18"/>
                    <a:pt x="17" y="19"/>
                  </a:cubicBezTo>
                  <a:cubicBezTo>
                    <a:pt x="17" y="20"/>
                    <a:pt x="17" y="21"/>
                    <a:pt x="17" y="22"/>
                  </a:cubicBezTo>
                  <a:cubicBezTo>
                    <a:pt x="16" y="23"/>
                    <a:pt x="15" y="24"/>
                    <a:pt x="14" y="25"/>
                  </a:cubicBezTo>
                  <a:cubicBezTo>
                    <a:pt x="13" y="25"/>
                    <a:pt x="12" y="26"/>
                    <a:pt x="11" y="26"/>
                  </a:cubicBezTo>
                  <a:cubicBezTo>
                    <a:pt x="10" y="26"/>
                    <a:pt x="9" y="26"/>
                    <a:pt x="7" y="26"/>
                  </a:cubicBezTo>
                  <a:cubicBezTo>
                    <a:pt x="6" y="26"/>
                    <a:pt x="5"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2" name="Freeform 302"/>
            <p:cNvSpPr>
              <a:spLocks/>
            </p:cNvSpPr>
            <p:nvPr/>
          </p:nvSpPr>
          <p:spPr bwMode="auto">
            <a:xfrm>
              <a:off x="2843740" y="4139297"/>
              <a:ext cx="65445" cy="81026"/>
            </a:xfrm>
            <a:custGeom>
              <a:avLst/>
              <a:gdLst>
                <a:gd name="T0" fmla="*/ 42 w 42"/>
                <a:gd name="T1" fmla="*/ 8 h 52"/>
                <a:gd name="T2" fmla="*/ 27 w 42"/>
                <a:gd name="T3" fmla="*/ 8 h 52"/>
                <a:gd name="T4" fmla="*/ 27 w 42"/>
                <a:gd name="T5" fmla="*/ 52 h 52"/>
                <a:gd name="T6" fmla="*/ 15 w 42"/>
                <a:gd name="T7" fmla="*/ 52 h 52"/>
                <a:gd name="T8" fmla="*/ 15 w 42"/>
                <a:gd name="T9" fmla="*/ 8 h 52"/>
                <a:gd name="T10" fmla="*/ 0 w 42"/>
                <a:gd name="T11" fmla="*/ 8 h 52"/>
                <a:gd name="T12" fmla="*/ 0 w 42"/>
                <a:gd name="T13" fmla="*/ 0 h 52"/>
                <a:gd name="T14" fmla="*/ 42 w 42"/>
                <a:gd name="T15" fmla="*/ 0 h 52"/>
                <a:gd name="T16" fmla="*/ 42 w 42"/>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8"/>
                  </a:moveTo>
                  <a:lnTo>
                    <a:pt x="27" y="8"/>
                  </a:lnTo>
                  <a:lnTo>
                    <a:pt x="27" y="52"/>
                  </a:lnTo>
                  <a:lnTo>
                    <a:pt x="15" y="52"/>
                  </a:lnTo>
                  <a:lnTo>
                    <a:pt x="15" y="8"/>
                  </a:lnTo>
                  <a:lnTo>
                    <a:pt x="0" y="8"/>
                  </a:lnTo>
                  <a:lnTo>
                    <a:pt x="0" y="0"/>
                  </a:lnTo>
                  <a:lnTo>
                    <a:pt x="42" y="0"/>
                  </a:lnTo>
                  <a:lnTo>
                    <a:pt x="4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3" name="Freeform 303"/>
            <p:cNvSpPr>
              <a:spLocks/>
            </p:cNvSpPr>
            <p:nvPr/>
          </p:nvSpPr>
          <p:spPr bwMode="auto">
            <a:xfrm>
              <a:off x="2954374" y="4139297"/>
              <a:ext cx="68562" cy="81026"/>
            </a:xfrm>
            <a:custGeom>
              <a:avLst/>
              <a:gdLst>
                <a:gd name="T0" fmla="*/ 21 w 21"/>
                <a:gd name="T1" fmla="*/ 14 h 25"/>
                <a:gd name="T2" fmla="*/ 10 w 21"/>
                <a:gd name="T3" fmla="*/ 25 h 25"/>
                <a:gd name="T4" fmla="*/ 0 w 21"/>
                <a:gd name="T5" fmla="*/ 14 h 25"/>
                <a:gd name="T6" fmla="*/ 0 w 21"/>
                <a:gd name="T7" fmla="*/ 0 h 25"/>
                <a:gd name="T8" fmla="*/ 6 w 21"/>
                <a:gd name="T9" fmla="*/ 0 h 25"/>
                <a:gd name="T10" fmla="*/ 6 w 21"/>
                <a:gd name="T11" fmla="*/ 14 h 25"/>
                <a:gd name="T12" fmla="*/ 10 w 21"/>
                <a:gd name="T13" fmla="*/ 20 h 25"/>
                <a:gd name="T14" fmla="*/ 15 w 21"/>
                <a:gd name="T15" fmla="*/ 15 h 25"/>
                <a:gd name="T16" fmla="*/ 15 w 21"/>
                <a:gd name="T17" fmla="*/ 0 h 25"/>
                <a:gd name="T18" fmla="*/ 21 w 21"/>
                <a:gd name="T19" fmla="*/ 0 h 25"/>
                <a:gd name="T20" fmla="*/ 21 w 21"/>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21" y="14"/>
                  </a:moveTo>
                  <a:cubicBezTo>
                    <a:pt x="21" y="22"/>
                    <a:pt x="17" y="25"/>
                    <a:pt x="10" y="25"/>
                  </a:cubicBezTo>
                  <a:cubicBezTo>
                    <a:pt x="3" y="25"/>
                    <a:pt x="0" y="22"/>
                    <a:pt x="0" y="14"/>
                  </a:cubicBezTo>
                  <a:cubicBezTo>
                    <a:pt x="0" y="0"/>
                    <a:pt x="0" y="0"/>
                    <a:pt x="0" y="0"/>
                  </a:cubicBezTo>
                  <a:cubicBezTo>
                    <a:pt x="6" y="0"/>
                    <a:pt x="6" y="0"/>
                    <a:pt x="6" y="0"/>
                  </a:cubicBezTo>
                  <a:cubicBezTo>
                    <a:pt x="6" y="14"/>
                    <a:pt x="6" y="14"/>
                    <a:pt x="6" y="14"/>
                  </a:cubicBezTo>
                  <a:cubicBezTo>
                    <a:pt x="6" y="18"/>
                    <a:pt x="7" y="20"/>
                    <a:pt x="10" y="20"/>
                  </a:cubicBezTo>
                  <a:cubicBezTo>
                    <a:pt x="13" y="20"/>
                    <a:pt x="15" y="19"/>
                    <a:pt x="15" y="15"/>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4" name="Freeform 304"/>
            <p:cNvSpPr>
              <a:spLocks/>
            </p:cNvSpPr>
            <p:nvPr/>
          </p:nvSpPr>
          <p:spPr bwMode="auto">
            <a:xfrm>
              <a:off x="3036960" y="4136180"/>
              <a:ext cx="57654" cy="84143"/>
            </a:xfrm>
            <a:custGeom>
              <a:avLst/>
              <a:gdLst>
                <a:gd name="T0" fmla="*/ 1 w 18"/>
                <a:gd name="T1" fmla="*/ 25 h 26"/>
                <a:gd name="T2" fmla="*/ 1 w 18"/>
                <a:gd name="T3" fmla="*/ 19 h 26"/>
                <a:gd name="T4" fmla="*/ 4 w 18"/>
                <a:gd name="T5" fmla="*/ 21 h 26"/>
                <a:gd name="T6" fmla="*/ 7 w 18"/>
                <a:gd name="T7" fmla="*/ 22 h 26"/>
                <a:gd name="T8" fmla="*/ 9 w 18"/>
                <a:gd name="T9" fmla="*/ 22 h 26"/>
                <a:gd name="T10" fmla="*/ 11 w 18"/>
                <a:gd name="T11" fmla="*/ 21 h 26"/>
                <a:gd name="T12" fmla="*/ 11 w 18"/>
                <a:gd name="T13" fmla="*/ 20 h 26"/>
                <a:gd name="T14" fmla="*/ 12 w 18"/>
                <a:gd name="T15" fmla="*/ 19 h 26"/>
                <a:gd name="T16" fmla="*/ 11 w 18"/>
                <a:gd name="T17" fmla="*/ 18 h 26"/>
                <a:gd name="T18" fmla="*/ 10 w 18"/>
                <a:gd name="T19" fmla="*/ 17 h 26"/>
                <a:gd name="T20" fmla="*/ 8 w 18"/>
                <a:gd name="T21" fmla="*/ 16 h 26"/>
                <a:gd name="T22" fmla="*/ 6 w 18"/>
                <a:gd name="T23" fmla="*/ 15 h 26"/>
                <a:gd name="T24" fmla="*/ 2 w 18"/>
                <a:gd name="T25" fmla="*/ 12 h 26"/>
                <a:gd name="T26" fmla="*/ 0 w 18"/>
                <a:gd name="T27" fmla="*/ 8 h 26"/>
                <a:gd name="T28" fmla="*/ 1 w 18"/>
                <a:gd name="T29" fmla="*/ 4 h 26"/>
                <a:gd name="T30" fmla="*/ 3 w 18"/>
                <a:gd name="T31" fmla="*/ 2 h 26"/>
                <a:gd name="T32" fmla="*/ 7 w 18"/>
                <a:gd name="T33" fmla="*/ 1 h 26"/>
                <a:gd name="T34" fmla="*/ 10 w 18"/>
                <a:gd name="T35" fmla="*/ 0 h 26"/>
                <a:gd name="T36" fmla="*/ 14 w 18"/>
                <a:gd name="T37" fmla="*/ 1 h 26"/>
                <a:gd name="T38" fmla="*/ 17 w 18"/>
                <a:gd name="T39" fmla="*/ 1 h 26"/>
                <a:gd name="T40" fmla="*/ 17 w 18"/>
                <a:gd name="T41" fmla="*/ 7 h 26"/>
                <a:gd name="T42" fmla="*/ 15 w 18"/>
                <a:gd name="T43" fmla="*/ 6 h 26"/>
                <a:gd name="T44" fmla="*/ 14 w 18"/>
                <a:gd name="T45" fmla="*/ 5 h 26"/>
                <a:gd name="T46" fmla="*/ 12 w 18"/>
                <a:gd name="T47" fmla="*/ 5 h 26"/>
                <a:gd name="T48" fmla="*/ 11 w 18"/>
                <a:gd name="T49" fmla="*/ 5 h 26"/>
                <a:gd name="T50" fmla="*/ 9 w 18"/>
                <a:gd name="T51" fmla="*/ 5 h 26"/>
                <a:gd name="T52" fmla="*/ 8 w 18"/>
                <a:gd name="T53" fmla="*/ 5 h 26"/>
                <a:gd name="T54" fmla="*/ 7 w 18"/>
                <a:gd name="T55" fmla="*/ 6 h 26"/>
                <a:gd name="T56" fmla="*/ 6 w 18"/>
                <a:gd name="T57" fmla="*/ 7 h 26"/>
                <a:gd name="T58" fmla="*/ 7 w 18"/>
                <a:gd name="T59" fmla="*/ 8 h 26"/>
                <a:gd name="T60" fmla="*/ 8 w 18"/>
                <a:gd name="T61" fmla="*/ 9 h 26"/>
                <a:gd name="T62" fmla="*/ 9 w 18"/>
                <a:gd name="T63" fmla="*/ 10 h 26"/>
                <a:gd name="T64" fmla="*/ 11 w 18"/>
                <a:gd name="T65" fmla="*/ 11 h 26"/>
                <a:gd name="T66" fmla="*/ 14 w 18"/>
                <a:gd name="T67" fmla="*/ 13 h 26"/>
                <a:gd name="T68" fmla="*/ 16 w 18"/>
                <a:gd name="T69" fmla="*/ 14 h 26"/>
                <a:gd name="T70" fmla="*/ 17 w 18"/>
                <a:gd name="T71" fmla="*/ 16 h 26"/>
                <a:gd name="T72" fmla="*/ 18 w 18"/>
                <a:gd name="T73" fmla="*/ 19 h 26"/>
                <a:gd name="T74" fmla="*/ 17 w 18"/>
                <a:gd name="T75" fmla="*/ 22 h 26"/>
                <a:gd name="T76" fmla="*/ 15 w 18"/>
                <a:gd name="T77" fmla="*/ 25 h 26"/>
                <a:gd name="T78" fmla="*/ 12 w 18"/>
                <a:gd name="T79" fmla="*/ 26 h 26"/>
                <a:gd name="T80" fmla="*/ 8 w 18"/>
                <a:gd name="T81" fmla="*/ 26 h 26"/>
                <a:gd name="T82" fmla="*/ 4 w 18"/>
                <a:gd name="T83" fmla="*/ 26 h 26"/>
                <a:gd name="T84" fmla="*/ 1 w 18"/>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1" y="25"/>
                  </a:moveTo>
                  <a:cubicBezTo>
                    <a:pt x="1" y="19"/>
                    <a:pt x="1" y="19"/>
                    <a:pt x="1" y="19"/>
                  </a:cubicBezTo>
                  <a:cubicBezTo>
                    <a:pt x="2" y="20"/>
                    <a:pt x="3" y="21"/>
                    <a:pt x="4" y="21"/>
                  </a:cubicBezTo>
                  <a:cubicBezTo>
                    <a:pt x="5" y="22"/>
                    <a:pt x="6" y="22"/>
                    <a:pt x="7" y="22"/>
                  </a:cubicBezTo>
                  <a:cubicBezTo>
                    <a:pt x="8" y="22"/>
                    <a:pt x="9" y="22"/>
                    <a:pt x="9" y="22"/>
                  </a:cubicBezTo>
                  <a:cubicBezTo>
                    <a:pt x="10" y="22"/>
                    <a:pt x="10" y="21"/>
                    <a:pt x="11" y="21"/>
                  </a:cubicBezTo>
                  <a:cubicBezTo>
                    <a:pt x="11" y="21"/>
                    <a:pt x="11" y="21"/>
                    <a:pt x="11" y="20"/>
                  </a:cubicBezTo>
                  <a:cubicBezTo>
                    <a:pt x="12" y="20"/>
                    <a:pt x="12" y="20"/>
                    <a:pt x="12" y="19"/>
                  </a:cubicBezTo>
                  <a:cubicBezTo>
                    <a:pt x="12" y="19"/>
                    <a:pt x="12" y="18"/>
                    <a:pt x="11" y="18"/>
                  </a:cubicBezTo>
                  <a:cubicBezTo>
                    <a:pt x="11" y="18"/>
                    <a:pt x="11" y="17"/>
                    <a:pt x="10" y="17"/>
                  </a:cubicBezTo>
                  <a:cubicBezTo>
                    <a:pt x="10" y="17"/>
                    <a:pt x="9" y="16"/>
                    <a:pt x="8" y="16"/>
                  </a:cubicBezTo>
                  <a:cubicBezTo>
                    <a:pt x="8" y="16"/>
                    <a:pt x="7" y="15"/>
                    <a:pt x="6" y="15"/>
                  </a:cubicBezTo>
                  <a:cubicBezTo>
                    <a:pt x="4" y="14"/>
                    <a:pt x="3" y="13"/>
                    <a:pt x="2" y="12"/>
                  </a:cubicBezTo>
                  <a:cubicBezTo>
                    <a:pt x="1" y="11"/>
                    <a:pt x="0" y="9"/>
                    <a:pt x="0" y="8"/>
                  </a:cubicBezTo>
                  <a:cubicBezTo>
                    <a:pt x="0" y="7"/>
                    <a:pt x="1" y="5"/>
                    <a:pt x="1" y="4"/>
                  </a:cubicBezTo>
                  <a:cubicBezTo>
                    <a:pt x="2" y="3"/>
                    <a:pt x="2" y="3"/>
                    <a:pt x="3" y="2"/>
                  </a:cubicBezTo>
                  <a:cubicBezTo>
                    <a:pt x="4" y="1"/>
                    <a:pt x="5" y="1"/>
                    <a:pt x="7" y="1"/>
                  </a:cubicBezTo>
                  <a:cubicBezTo>
                    <a:pt x="8" y="0"/>
                    <a:pt x="9" y="0"/>
                    <a:pt x="10" y="0"/>
                  </a:cubicBezTo>
                  <a:cubicBezTo>
                    <a:pt x="12" y="0"/>
                    <a:pt x="13" y="0"/>
                    <a:pt x="14" y="1"/>
                  </a:cubicBezTo>
                  <a:cubicBezTo>
                    <a:pt x="15" y="1"/>
                    <a:pt x="16" y="1"/>
                    <a:pt x="17" y="1"/>
                  </a:cubicBezTo>
                  <a:cubicBezTo>
                    <a:pt x="17" y="7"/>
                    <a:pt x="17" y="7"/>
                    <a:pt x="17" y="7"/>
                  </a:cubicBezTo>
                  <a:cubicBezTo>
                    <a:pt x="16" y="6"/>
                    <a:pt x="16" y="6"/>
                    <a:pt x="15" y="6"/>
                  </a:cubicBezTo>
                  <a:cubicBezTo>
                    <a:pt x="15" y="6"/>
                    <a:pt x="14" y="5"/>
                    <a:pt x="14" y="5"/>
                  </a:cubicBezTo>
                  <a:cubicBezTo>
                    <a:pt x="13" y="5"/>
                    <a:pt x="13" y="5"/>
                    <a:pt x="12" y="5"/>
                  </a:cubicBezTo>
                  <a:cubicBezTo>
                    <a:pt x="12" y="5"/>
                    <a:pt x="11" y="5"/>
                    <a:pt x="11" y="5"/>
                  </a:cubicBezTo>
                  <a:cubicBezTo>
                    <a:pt x="10" y="5"/>
                    <a:pt x="9" y="5"/>
                    <a:pt x="9" y="5"/>
                  </a:cubicBezTo>
                  <a:cubicBezTo>
                    <a:pt x="8" y="5"/>
                    <a:pt x="8" y="5"/>
                    <a:pt x="8" y="5"/>
                  </a:cubicBezTo>
                  <a:cubicBezTo>
                    <a:pt x="7" y="6"/>
                    <a:pt x="7" y="6"/>
                    <a:pt x="7" y="6"/>
                  </a:cubicBezTo>
                  <a:cubicBezTo>
                    <a:pt x="7" y="7"/>
                    <a:pt x="6" y="7"/>
                    <a:pt x="6" y="7"/>
                  </a:cubicBezTo>
                  <a:cubicBezTo>
                    <a:pt x="6" y="8"/>
                    <a:pt x="7" y="8"/>
                    <a:pt x="7" y="8"/>
                  </a:cubicBezTo>
                  <a:cubicBezTo>
                    <a:pt x="7" y="9"/>
                    <a:pt x="7" y="9"/>
                    <a:pt x="8" y="9"/>
                  </a:cubicBezTo>
                  <a:cubicBezTo>
                    <a:pt x="8" y="10"/>
                    <a:pt x="9" y="10"/>
                    <a:pt x="9" y="10"/>
                  </a:cubicBezTo>
                  <a:cubicBezTo>
                    <a:pt x="10" y="11"/>
                    <a:pt x="10" y="11"/>
                    <a:pt x="11" y="11"/>
                  </a:cubicBezTo>
                  <a:cubicBezTo>
                    <a:pt x="12" y="12"/>
                    <a:pt x="13" y="12"/>
                    <a:pt x="14" y="13"/>
                  </a:cubicBezTo>
                  <a:cubicBezTo>
                    <a:pt x="15" y="13"/>
                    <a:pt x="15" y="14"/>
                    <a:pt x="16" y="14"/>
                  </a:cubicBezTo>
                  <a:cubicBezTo>
                    <a:pt x="17" y="15"/>
                    <a:pt x="17" y="15"/>
                    <a:pt x="17" y="16"/>
                  </a:cubicBezTo>
                  <a:cubicBezTo>
                    <a:pt x="18" y="17"/>
                    <a:pt x="18" y="18"/>
                    <a:pt x="18" y="19"/>
                  </a:cubicBezTo>
                  <a:cubicBezTo>
                    <a:pt x="18" y="20"/>
                    <a:pt x="17" y="21"/>
                    <a:pt x="17" y="22"/>
                  </a:cubicBezTo>
                  <a:cubicBezTo>
                    <a:pt x="16" y="23"/>
                    <a:pt x="16" y="24"/>
                    <a:pt x="15" y="25"/>
                  </a:cubicBezTo>
                  <a:cubicBezTo>
                    <a:pt x="14" y="25"/>
                    <a:pt x="13" y="26"/>
                    <a:pt x="12" y="26"/>
                  </a:cubicBezTo>
                  <a:cubicBezTo>
                    <a:pt x="10" y="26"/>
                    <a:pt x="9" y="26"/>
                    <a:pt x="8" y="26"/>
                  </a:cubicBezTo>
                  <a:cubicBezTo>
                    <a:pt x="6" y="26"/>
                    <a:pt x="5" y="26"/>
                    <a:pt x="4" y="26"/>
                  </a:cubicBezTo>
                  <a:cubicBezTo>
                    <a:pt x="3" y="26"/>
                    <a:pt x="1" y="25"/>
                    <a:pt x="1"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5" name="Freeform 305"/>
            <p:cNvSpPr>
              <a:spLocks/>
            </p:cNvSpPr>
            <p:nvPr/>
          </p:nvSpPr>
          <p:spPr bwMode="auto">
            <a:xfrm>
              <a:off x="2628706" y="4279535"/>
              <a:ext cx="68562" cy="81026"/>
            </a:xfrm>
            <a:custGeom>
              <a:avLst/>
              <a:gdLst>
                <a:gd name="T0" fmla="*/ 6 w 21"/>
                <a:gd name="T1" fmla="*/ 25 h 25"/>
                <a:gd name="T2" fmla="*/ 3 w 21"/>
                <a:gd name="T3" fmla="*/ 25 h 25"/>
                <a:gd name="T4" fmla="*/ 0 w 21"/>
                <a:gd name="T5" fmla="*/ 0 h 25"/>
                <a:gd name="T6" fmla="*/ 3 w 21"/>
                <a:gd name="T7" fmla="*/ 0 h 25"/>
                <a:gd name="T8" fmla="*/ 5 w 21"/>
                <a:gd name="T9" fmla="*/ 20 h 25"/>
                <a:gd name="T10" fmla="*/ 6 w 21"/>
                <a:gd name="T11" fmla="*/ 21 h 25"/>
                <a:gd name="T12" fmla="*/ 6 w 21"/>
                <a:gd name="T13" fmla="*/ 22 h 25"/>
                <a:gd name="T14" fmla="*/ 6 w 21"/>
                <a:gd name="T15" fmla="*/ 22 h 25"/>
                <a:gd name="T16" fmla="*/ 6 w 21"/>
                <a:gd name="T17" fmla="*/ 21 h 25"/>
                <a:gd name="T18" fmla="*/ 6 w 21"/>
                <a:gd name="T19" fmla="*/ 21 h 25"/>
                <a:gd name="T20" fmla="*/ 6 w 21"/>
                <a:gd name="T21" fmla="*/ 20 h 25"/>
                <a:gd name="T22" fmla="*/ 7 w 21"/>
                <a:gd name="T23" fmla="*/ 20 h 25"/>
                <a:gd name="T24" fmla="*/ 18 w 21"/>
                <a:gd name="T25" fmla="*/ 0 h 25"/>
                <a:gd name="T26" fmla="*/ 21 w 21"/>
                <a:gd name="T27" fmla="*/ 0 h 25"/>
                <a:gd name="T28" fmla="*/ 6 w 21"/>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5">
                  <a:moveTo>
                    <a:pt x="6" y="25"/>
                  </a:moveTo>
                  <a:cubicBezTo>
                    <a:pt x="3" y="25"/>
                    <a:pt x="3" y="25"/>
                    <a:pt x="3" y="25"/>
                  </a:cubicBezTo>
                  <a:cubicBezTo>
                    <a:pt x="0" y="0"/>
                    <a:pt x="0" y="0"/>
                    <a:pt x="0" y="0"/>
                  </a:cubicBezTo>
                  <a:cubicBezTo>
                    <a:pt x="3" y="0"/>
                    <a:pt x="3" y="0"/>
                    <a:pt x="3" y="0"/>
                  </a:cubicBezTo>
                  <a:cubicBezTo>
                    <a:pt x="5" y="20"/>
                    <a:pt x="5" y="20"/>
                    <a:pt x="5" y="20"/>
                  </a:cubicBezTo>
                  <a:cubicBezTo>
                    <a:pt x="6" y="20"/>
                    <a:pt x="6" y="20"/>
                    <a:pt x="6" y="21"/>
                  </a:cubicBezTo>
                  <a:cubicBezTo>
                    <a:pt x="6" y="21"/>
                    <a:pt x="6" y="22"/>
                    <a:pt x="6" y="22"/>
                  </a:cubicBezTo>
                  <a:cubicBezTo>
                    <a:pt x="6" y="22"/>
                    <a:pt x="6" y="22"/>
                    <a:pt x="6" y="22"/>
                  </a:cubicBezTo>
                  <a:cubicBezTo>
                    <a:pt x="6" y="22"/>
                    <a:pt x="6" y="22"/>
                    <a:pt x="6" y="21"/>
                  </a:cubicBezTo>
                  <a:cubicBezTo>
                    <a:pt x="6" y="21"/>
                    <a:pt x="6" y="21"/>
                    <a:pt x="6" y="21"/>
                  </a:cubicBezTo>
                  <a:cubicBezTo>
                    <a:pt x="6" y="21"/>
                    <a:pt x="6" y="20"/>
                    <a:pt x="6" y="20"/>
                  </a:cubicBezTo>
                  <a:cubicBezTo>
                    <a:pt x="7" y="20"/>
                    <a:pt x="7" y="20"/>
                    <a:pt x="7" y="20"/>
                  </a:cubicBezTo>
                  <a:cubicBezTo>
                    <a:pt x="18" y="0"/>
                    <a:pt x="18" y="0"/>
                    <a:pt x="18" y="0"/>
                  </a:cubicBezTo>
                  <a:cubicBezTo>
                    <a:pt x="21" y="0"/>
                    <a:pt x="21" y="0"/>
                    <a:pt x="21" y="0"/>
                  </a:cubicBezTo>
                  <a:lnTo>
                    <a:pt x="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6" name="Freeform 306"/>
            <p:cNvSpPr>
              <a:spLocks/>
            </p:cNvSpPr>
            <p:nvPr/>
          </p:nvSpPr>
          <p:spPr bwMode="auto">
            <a:xfrm>
              <a:off x="2694151" y="4279535"/>
              <a:ext cx="29606" cy="81026"/>
            </a:xfrm>
            <a:custGeom>
              <a:avLst/>
              <a:gdLst>
                <a:gd name="T0" fmla="*/ 6 w 19"/>
                <a:gd name="T1" fmla="*/ 52 h 52"/>
                <a:gd name="T2" fmla="*/ 0 w 19"/>
                <a:gd name="T3" fmla="*/ 52 h 52"/>
                <a:gd name="T4" fmla="*/ 12 w 19"/>
                <a:gd name="T5" fmla="*/ 0 h 52"/>
                <a:gd name="T6" fmla="*/ 19 w 19"/>
                <a:gd name="T7" fmla="*/ 0 h 52"/>
                <a:gd name="T8" fmla="*/ 6 w 19"/>
                <a:gd name="T9" fmla="*/ 52 h 52"/>
              </a:gdLst>
              <a:ahLst/>
              <a:cxnLst>
                <a:cxn ang="0">
                  <a:pos x="T0" y="T1"/>
                </a:cxn>
                <a:cxn ang="0">
                  <a:pos x="T2" y="T3"/>
                </a:cxn>
                <a:cxn ang="0">
                  <a:pos x="T4" y="T5"/>
                </a:cxn>
                <a:cxn ang="0">
                  <a:pos x="T6" y="T7"/>
                </a:cxn>
                <a:cxn ang="0">
                  <a:pos x="T8" y="T9"/>
                </a:cxn>
              </a:cxnLst>
              <a:rect l="0" t="0" r="r" b="b"/>
              <a:pathLst>
                <a:path w="19" h="52">
                  <a:moveTo>
                    <a:pt x="6" y="52"/>
                  </a:moveTo>
                  <a:lnTo>
                    <a:pt x="0" y="52"/>
                  </a:lnTo>
                  <a:lnTo>
                    <a:pt x="12" y="0"/>
                  </a:lnTo>
                  <a:lnTo>
                    <a:pt x="19"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7" name="Freeform 307"/>
            <p:cNvSpPr>
              <a:spLocks noEditPoints="1"/>
            </p:cNvSpPr>
            <p:nvPr/>
          </p:nvSpPr>
          <p:spPr bwMode="auto">
            <a:xfrm>
              <a:off x="2726874" y="4279535"/>
              <a:ext cx="65445" cy="81026"/>
            </a:xfrm>
            <a:custGeom>
              <a:avLst/>
              <a:gdLst>
                <a:gd name="T0" fmla="*/ 20 w 20"/>
                <a:gd name="T1" fmla="*/ 6 h 25"/>
                <a:gd name="T2" fmla="*/ 19 w 20"/>
                <a:gd name="T3" fmla="*/ 9 h 25"/>
                <a:gd name="T4" fmla="*/ 18 w 20"/>
                <a:gd name="T5" fmla="*/ 11 h 25"/>
                <a:gd name="T6" fmla="*/ 15 w 20"/>
                <a:gd name="T7" fmla="*/ 13 h 25"/>
                <a:gd name="T8" fmla="*/ 12 w 20"/>
                <a:gd name="T9" fmla="*/ 14 h 25"/>
                <a:gd name="T10" fmla="*/ 12 w 20"/>
                <a:gd name="T11" fmla="*/ 14 h 25"/>
                <a:gd name="T12" fmla="*/ 14 w 20"/>
                <a:gd name="T13" fmla="*/ 15 h 25"/>
                <a:gd name="T14" fmla="*/ 15 w 20"/>
                <a:gd name="T15" fmla="*/ 17 h 25"/>
                <a:gd name="T16" fmla="*/ 17 w 20"/>
                <a:gd name="T17" fmla="*/ 25 h 25"/>
                <a:gd name="T18" fmla="*/ 13 w 20"/>
                <a:gd name="T19" fmla="*/ 25 h 25"/>
                <a:gd name="T20" fmla="*/ 12 w 20"/>
                <a:gd name="T21" fmla="*/ 18 h 25"/>
                <a:gd name="T22" fmla="*/ 10 w 20"/>
                <a:gd name="T23" fmla="*/ 15 h 25"/>
                <a:gd name="T24" fmla="*/ 8 w 20"/>
                <a:gd name="T25" fmla="*/ 14 h 25"/>
                <a:gd name="T26" fmla="*/ 6 w 20"/>
                <a:gd name="T27" fmla="*/ 14 h 25"/>
                <a:gd name="T28" fmla="*/ 3 w 20"/>
                <a:gd name="T29" fmla="*/ 25 h 25"/>
                <a:gd name="T30" fmla="*/ 0 w 20"/>
                <a:gd name="T31" fmla="*/ 25 h 25"/>
                <a:gd name="T32" fmla="*/ 6 w 20"/>
                <a:gd name="T33" fmla="*/ 0 h 25"/>
                <a:gd name="T34" fmla="*/ 13 w 20"/>
                <a:gd name="T35" fmla="*/ 0 h 25"/>
                <a:gd name="T36" fmla="*/ 16 w 20"/>
                <a:gd name="T37" fmla="*/ 0 h 25"/>
                <a:gd name="T38" fmla="*/ 18 w 20"/>
                <a:gd name="T39" fmla="*/ 2 h 25"/>
                <a:gd name="T40" fmla="*/ 19 w 20"/>
                <a:gd name="T41" fmla="*/ 4 h 25"/>
                <a:gd name="T42" fmla="*/ 20 w 20"/>
                <a:gd name="T43" fmla="*/ 6 h 25"/>
                <a:gd name="T44" fmla="*/ 17 w 20"/>
                <a:gd name="T45" fmla="*/ 7 h 25"/>
                <a:gd name="T46" fmla="*/ 16 w 20"/>
                <a:gd name="T47" fmla="*/ 5 h 25"/>
                <a:gd name="T48" fmla="*/ 16 w 20"/>
                <a:gd name="T49" fmla="*/ 4 h 25"/>
                <a:gd name="T50" fmla="*/ 14 w 20"/>
                <a:gd name="T51" fmla="*/ 3 h 25"/>
                <a:gd name="T52" fmla="*/ 12 w 20"/>
                <a:gd name="T53" fmla="*/ 3 h 25"/>
                <a:gd name="T54" fmla="*/ 8 w 20"/>
                <a:gd name="T55" fmla="*/ 3 h 25"/>
                <a:gd name="T56" fmla="*/ 6 w 20"/>
                <a:gd name="T57" fmla="*/ 12 h 25"/>
                <a:gd name="T58" fmla="*/ 10 w 20"/>
                <a:gd name="T59" fmla="*/ 12 h 25"/>
                <a:gd name="T60" fmla="*/ 13 w 20"/>
                <a:gd name="T61" fmla="*/ 11 h 25"/>
                <a:gd name="T62" fmla="*/ 15 w 20"/>
                <a:gd name="T63" fmla="*/ 10 h 25"/>
                <a:gd name="T64" fmla="*/ 16 w 20"/>
                <a:gd name="T65" fmla="*/ 8 h 25"/>
                <a:gd name="T66" fmla="*/ 17 w 20"/>
                <a:gd name="T6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5">
                  <a:moveTo>
                    <a:pt x="20" y="6"/>
                  </a:moveTo>
                  <a:cubicBezTo>
                    <a:pt x="20" y="7"/>
                    <a:pt x="20" y="8"/>
                    <a:pt x="19" y="9"/>
                  </a:cubicBezTo>
                  <a:cubicBezTo>
                    <a:pt x="19" y="10"/>
                    <a:pt x="18" y="11"/>
                    <a:pt x="18" y="11"/>
                  </a:cubicBezTo>
                  <a:cubicBezTo>
                    <a:pt x="17" y="12"/>
                    <a:pt x="16" y="13"/>
                    <a:pt x="15" y="13"/>
                  </a:cubicBezTo>
                  <a:cubicBezTo>
                    <a:pt x="14" y="13"/>
                    <a:pt x="13" y="14"/>
                    <a:pt x="12" y="14"/>
                  </a:cubicBezTo>
                  <a:cubicBezTo>
                    <a:pt x="12" y="14"/>
                    <a:pt x="12" y="14"/>
                    <a:pt x="12" y="14"/>
                  </a:cubicBezTo>
                  <a:cubicBezTo>
                    <a:pt x="13" y="14"/>
                    <a:pt x="13" y="14"/>
                    <a:pt x="14" y="15"/>
                  </a:cubicBezTo>
                  <a:cubicBezTo>
                    <a:pt x="14" y="15"/>
                    <a:pt x="14" y="16"/>
                    <a:pt x="15" y="17"/>
                  </a:cubicBezTo>
                  <a:cubicBezTo>
                    <a:pt x="17" y="25"/>
                    <a:pt x="17" y="25"/>
                    <a:pt x="17" y="25"/>
                  </a:cubicBezTo>
                  <a:cubicBezTo>
                    <a:pt x="13" y="25"/>
                    <a:pt x="13" y="25"/>
                    <a:pt x="13" y="25"/>
                  </a:cubicBezTo>
                  <a:cubicBezTo>
                    <a:pt x="12" y="18"/>
                    <a:pt x="12" y="18"/>
                    <a:pt x="12" y="18"/>
                  </a:cubicBezTo>
                  <a:cubicBezTo>
                    <a:pt x="11" y="17"/>
                    <a:pt x="11" y="16"/>
                    <a:pt x="10" y="15"/>
                  </a:cubicBezTo>
                  <a:cubicBezTo>
                    <a:pt x="10" y="15"/>
                    <a:pt x="9" y="14"/>
                    <a:pt x="8" y="14"/>
                  </a:cubicBezTo>
                  <a:cubicBezTo>
                    <a:pt x="6" y="14"/>
                    <a:pt x="6" y="14"/>
                    <a:pt x="6" y="14"/>
                  </a:cubicBezTo>
                  <a:cubicBezTo>
                    <a:pt x="3" y="25"/>
                    <a:pt x="3" y="25"/>
                    <a:pt x="3" y="25"/>
                  </a:cubicBezTo>
                  <a:cubicBezTo>
                    <a:pt x="0" y="25"/>
                    <a:pt x="0" y="25"/>
                    <a:pt x="0" y="25"/>
                  </a:cubicBezTo>
                  <a:cubicBezTo>
                    <a:pt x="6" y="0"/>
                    <a:pt x="6" y="0"/>
                    <a:pt x="6" y="0"/>
                  </a:cubicBezTo>
                  <a:cubicBezTo>
                    <a:pt x="13" y="0"/>
                    <a:pt x="13" y="0"/>
                    <a:pt x="13" y="0"/>
                  </a:cubicBezTo>
                  <a:cubicBezTo>
                    <a:pt x="14" y="0"/>
                    <a:pt x="15" y="0"/>
                    <a:pt x="16" y="0"/>
                  </a:cubicBezTo>
                  <a:cubicBezTo>
                    <a:pt x="17" y="1"/>
                    <a:pt x="18" y="1"/>
                    <a:pt x="18" y="2"/>
                  </a:cubicBezTo>
                  <a:cubicBezTo>
                    <a:pt x="19" y="2"/>
                    <a:pt x="19" y="3"/>
                    <a:pt x="19" y="4"/>
                  </a:cubicBezTo>
                  <a:cubicBezTo>
                    <a:pt x="20" y="5"/>
                    <a:pt x="20" y="5"/>
                    <a:pt x="20" y="6"/>
                  </a:cubicBezTo>
                  <a:close/>
                  <a:moveTo>
                    <a:pt x="17" y="7"/>
                  </a:moveTo>
                  <a:cubicBezTo>
                    <a:pt x="17" y="6"/>
                    <a:pt x="17" y="5"/>
                    <a:pt x="16" y="5"/>
                  </a:cubicBezTo>
                  <a:cubicBezTo>
                    <a:pt x="16" y="4"/>
                    <a:pt x="16" y="4"/>
                    <a:pt x="16" y="4"/>
                  </a:cubicBezTo>
                  <a:cubicBezTo>
                    <a:pt x="15" y="3"/>
                    <a:pt x="15" y="3"/>
                    <a:pt x="14" y="3"/>
                  </a:cubicBezTo>
                  <a:cubicBezTo>
                    <a:pt x="14" y="3"/>
                    <a:pt x="13" y="3"/>
                    <a:pt x="12" y="3"/>
                  </a:cubicBezTo>
                  <a:cubicBezTo>
                    <a:pt x="8" y="3"/>
                    <a:pt x="8" y="3"/>
                    <a:pt x="8" y="3"/>
                  </a:cubicBezTo>
                  <a:cubicBezTo>
                    <a:pt x="6" y="12"/>
                    <a:pt x="6" y="12"/>
                    <a:pt x="6" y="12"/>
                  </a:cubicBezTo>
                  <a:cubicBezTo>
                    <a:pt x="10" y="12"/>
                    <a:pt x="10" y="12"/>
                    <a:pt x="10" y="12"/>
                  </a:cubicBezTo>
                  <a:cubicBezTo>
                    <a:pt x="11" y="12"/>
                    <a:pt x="12" y="12"/>
                    <a:pt x="13" y="11"/>
                  </a:cubicBezTo>
                  <a:cubicBezTo>
                    <a:pt x="14" y="11"/>
                    <a:pt x="15" y="11"/>
                    <a:pt x="15" y="10"/>
                  </a:cubicBezTo>
                  <a:cubicBezTo>
                    <a:pt x="16" y="10"/>
                    <a:pt x="16" y="9"/>
                    <a:pt x="16" y="8"/>
                  </a:cubicBezTo>
                  <a:cubicBezTo>
                    <a:pt x="16" y="8"/>
                    <a:pt x="17"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8" name="Freeform 308"/>
            <p:cNvSpPr>
              <a:spLocks/>
            </p:cNvSpPr>
            <p:nvPr/>
          </p:nvSpPr>
          <p:spPr bwMode="auto">
            <a:xfrm>
              <a:off x="2801668" y="4279535"/>
              <a:ext cx="71678" cy="85701"/>
            </a:xfrm>
            <a:custGeom>
              <a:avLst/>
              <a:gdLst>
                <a:gd name="T0" fmla="*/ 21 w 22"/>
                <a:gd name="T1" fmla="*/ 4 h 26"/>
                <a:gd name="T2" fmla="*/ 20 w 22"/>
                <a:gd name="T3" fmla="*/ 3 h 26"/>
                <a:gd name="T4" fmla="*/ 18 w 22"/>
                <a:gd name="T5" fmla="*/ 3 h 26"/>
                <a:gd name="T6" fmla="*/ 16 w 22"/>
                <a:gd name="T7" fmla="*/ 2 h 26"/>
                <a:gd name="T8" fmla="*/ 14 w 22"/>
                <a:gd name="T9" fmla="*/ 2 h 26"/>
                <a:gd name="T10" fmla="*/ 10 w 22"/>
                <a:gd name="T11" fmla="*/ 3 h 26"/>
                <a:gd name="T12" fmla="*/ 6 w 22"/>
                <a:gd name="T13" fmla="*/ 6 h 26"/>
                <a:gd name="T14" fmla="*/ 4 w 22"/>
                <a:gd name="T15" fmla="*/ 9 h 26"/>
                <a:gd name="T16" fmla="*/ 3 w 22"/>
                <a:gd name="T17" fmla="*/ 14 h 26"/>
                <a:gd name="T18" fmla="*/ 4 w 22"/>
                <a:gd name="T19" fmla="*/ 18 h 26"/>
                <a:gd name="T20" fmla="*/ 5 w 22"/>
                <a:gd name="T21" fmla="*/ 21 h 26"/>
                <a:gd name="T22" fmla="*/ 8 w 22"/>
                <a:gd name="T23" fmla="*/ 22 h 26"/>
                <a:gd name="T24" fmla="*/ 11 w 22"/>
                <a:gd name="T25" fmla="*/ 23 h 26"/>
                <a:gd name="T26" fmla="*/ 14 w 22"/>
                <a:gd name="T27" fmla="*/ 23 h 26"/>
                <a:gd name="T28" fmla="*/ 16 w 22"/>
                <a:gd name="T29" fmla="*/ 22 h 26"/>
                <a:gd name="T30" fmla="*/ 17 w 22"/>
                <a:gd name="T31" fmla="*/ 15 h 26"/>
                <a:gd name="T32" fmla="*/ 11 w 22"/>
                <a:gd name="T33" fmla="*/ 15 h 26"/>
                <a:gd name="T34" fmla="*/ 12 w 22"/>
                <a:gd name="T35" fmla="*/ 12 h 26"/>
                <a:gd name="T36" fmla="*/ 21 w 22"/>
                <a:gd name="T37" fmla="*/ 12 h 26"/>
                <a:gd name="T38" fmla="*/ 18 w 22"/>
                <a:gd name="T39" fmla="*/ 24 h 26"/>
                <a:gd name="T40" fmla="*/ 15 w 22"/>
                <a:gd name="T41" fmla="*/ 25 h 26"/>
                <a:gd name="T42" fmla="*/ 11 w 22"/>
                <a:gd name="T43" fmla="*/ 26 h 26"/>
                <a:gd name="T44" fmla="*/ 6 w 22"/>
                <a:gd name="T45" fmla="*/ 25 h 26"/>
                <a:gd name="T46" fmla="*/ 3 w 22"/>
                <a:gd name="T47" fmla="*/ 22 h 26"/>
                <a:gd name="T48" fmla="*/ 1 w 22"/>
                <a:gd name="T49" fmla="*/ 19 h 26"/>
                <a:gd name="T50" fmla="*/ 0 w 22"/>
                <a:gd name="T51" fmla="*/ 14 h 26"/>
                <a:gd name="T52" fmla="*/ 0 w 22"/>
                <a:gd name="T53" fmla="*/ 10 h 26"/>
                <a:gd name="T54" fmla="*/ 2 w 22"/>
                <a:gd name="T55" fmla="*/ 7 h 26"/>
                <a:gd name="T56" fmla="*/ 4 w 22"/>
                <a:gd name="T57" fmla="*/ 4 h 26"/>
                <a:gd name="T58" fmla="*/ 7 w 22"/>
                <a:gd name="T59" fmla="*/ 2 h 26"/>
                <a:gd name="T60" fmla="*/ 10 w 22"/>
                <a:gd name="T61" fmla="*/ 0 h 26"/>
                <a:gd name="T62" fmla="*/ 15 w 22"/>
                <a:gd name="T63" fmla="*/ 0 h 26"/>
                <a:gd name="T64" fmla="*/ 17 w 22"/>
                <a:gd name="T65" fmla="*/ 0 h 26"/>
                <a:gd name="T66" fmla="*/ 19 w 22"/>
                <a:gd name="T67" fmla="*/ 0 h 26"/>
                <a:gd name="T68" fmla="*/ 21 w 22"/>
                <a:gd name="T69" fmla="*/ 1 h 26"/>
                <a:gd name="T70" fmla="*/ 22 w 22"/>
                <a:gd name="T71" fmla="*/ 1 h 26"/>
                <a:gd name="T72" fmla="*/ 21 w 22"/>
                <a:gd name="T73"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1" y="4"/>
                  </a:moveTo>
                  <a:cubicBezTo>
                    <a:pt x="21" y="4"/>
                    <a:pt x="20" y="4"/>
                    <a:pt x="20" y="3"/>
                  </a:cubicBezTo>
                  <a:cubicBezTo>
                    <a:pt x="19" y="3"/>
                    <a:pt x="19" y="3"/>
                    <a:pt x="18" y="3"/>
                  </a:cubicBezTo>
                  <a:cubicBezTo>
                    <a:pt x="18" y="3"/>
                    <a:pt x="17" y="2"/>
                    <a:pt x="16" y="2"/>
                  </a:cubicBezTo>
                  <a:cubicBezTo>
                    <a:pt x="16" y="2"/>
                    <a:pt x="15" y="2"/>
                    <a:pt x="14" y="2"/>
                  </a:cubicBezTo>
                  <a:cubicBezTo>
                    <a:pt x="12" y="2"/>
                    <a:pt x="11" y="2"/>
                    <a:pt x="10" y="3"/>
                  </a:cubicBezTo>
                  <a:cubicBezTo>
                    <a:pt x="8" y="4"/>
                    <a:pt x="7" y="5"/>
                    <a:pt x="6" y="6"/>
                  </a:cubicBezTo>
                  <a:cubicBezTo>
                    <a:pt x="5" y="7"/>
                    <a:pt x="4" y="8"/>
                    <a:pt x="4" y="9"/>
                  </a:cubicBezTo>
                  <a:cubicBezTo>
                    <a:pt x="3" y="11"/>
                    <a:pt x="3" y="12"/>
                    <a:pt x="3" y="14"/>
                  </a:cubicBezTo>
                  <a:cubicBezTo>
                    <a:pt x="3" y="15"/>
                    <a:pt x="3" y="17"/>
                    <a:pt x="4" y="18"/>
                  </a:cubicBezTo>
                  <a:cubicBezTo>
                    <a:pt x="4" y="19"/>
                    <a:pt x="5" y="20"/>
                    <a:pt x="5" y="21"/>
                  </a:cubicBezTo>
                  <a:cubicBezTo>
                    <a:pt x="6" y="21"/>
                    <a:pt x="7" y="22"/>
                    <a:pt x="8" y="22"/>
                  </a:cubicBezTo>
                  <a:cubicBezTo>
                    <a:pt x="9" y="23"/>
                    <a:pt x="10" y="23"/>
                    <a:pt x="11" y="23"/>
                  </a:cubicBezTo>
                  <a:cubicBezTo>
                    <a:pt x="12" y="23"/>
                    <a:pt x="13" y="23"/>
                    <a:pt x="14" y="23"/>
                  </a:cubicBezTo>
                  <a:cubicBezTo>
                    <a:pt x="14" y="23"/>
                    <a:pt x="15" y="22"/>
                    <a:pt x="16" y="22"/>
                  </a:cubicBezTo>
                  <a:cubicBezTo>
                    <a:pt x="17" y="15"/>
                    <a:pt x="17" y="15"/>
                    <a:pt x="17" y="15"/>
                  </a:cubicBezTo>
                  <a:cubicBezTo>
                    <a:pt x="11" y="15"/>
                    <a:pt x="11" y="15"/>
                    <a:pt x="11" y="15"/>
                  </a:cubicBezTo>
                  <a:cubicBezTo>
                    <a:pt x="12" y="12"/>
                    <a:pt x="12" y="12"/>
                    <a:pt x="12" y="12"/>
                  </a:cubicBezTo>
                  <a:cubicBezTo>
                    <a:pt x="21" y="12"/>
                    <a:pt x="21" y="12"/>
                    <a:pt x="21" y="12"/>
                  </a:cubicBezTo>
                  <a:cubicBezTo>
                    <a:pt x="18" y="24"/>
                    <a:pt x="18" y="24"/>
                    <a:pt x="18" y="24"/>
                  </a:cubicBezTo>
                  <a:cubicBezTo>
                    <a:pt x="17" y="24"/>
                    <a:pt x="16" y="25"/>
                    <a:pt x="15" y="25"/>
                  </a:cubicBezTo>
                  <a:cubicBezTo>
                    <a:pt x="14" y="25"/>
                    <a:pt x="12" y="26"/>
                    <a:pt x="11" y="26"/>
                  </a:cubicBezTo>
                  <a:cubicBezTo>
                    <a:pt x="9" y="26"/>
                    <a:pt x="8" y="25"/>
                    <a:pt x="6" y="25"/>
                  </a:cubicBezTo>
                  <a:cubicBezTo>
                    <a:pt x="5" y="24"/>
                    <a:pt x="4" y="23"/>
                    <a:pt x="3" y="22"/>
                  </a:cubicBezTo>
                  <a:cubicBezTo>
                    <a:pt x="2" y="21"/>
                    <a:pt x="1" y="20"/>
                    <a:pt x="1" y="19"/>
                  </a:cubicBezTo>
                  <a:cubicBezTo>
                    <a:pt x="0" y="17"/>
                    <a:pt x="0" y="16"/>
                    <a:pt x="0" y="14"/>
                  </a:cubicBezTo>
                  <a:cubicBezTo>
                    <a:pt x="0" y="13"/>
                    <a:pt x="0" y="12"/>
                    <a:pt x="0" y="10"/>
                  </a:cubicBezTo>
                  <a:cubicBezTo>
                    <a:pt x="1" y="9"/>
                    <a:pt x="1" y="8"/>
                    <a:pt x="2" y="7"/>
                  </a:cubicBezTo>
                  <a:cubicBezTo>
                    <a:pt x="2" y="6"/>
                    <a:pt x="3" y="5"/>
                    <a:pt x="4" y="4"/>
                  </a:cubicBezTo>
                  <a:cubicBezTo>
                    <a:pt x="5" y="3"/>
                    <a:pt x="5" y="2"/>
                    <a:pt x="7" y="2"/>
                  </a:cubicBezTo>
                  <a:cubicBezTo>
                    <a:pt x="8" y="1"/>
                    <a:pt x="9" y="0"/>
                    <a:pt x="10" y="0"/>
                  </a:cubicBezTo>
                  <a:cubicBezTo>
                    <a:pt x="12" y="0"/>
                    <a:pt x="13" y="0"/>
                    <a:pt x="15" y="0"/>
                  </a:cubicBezTo>
                  <a:cubicBezTo>
                    <a:pt x="15" y="0"/>
                    <a:pt x="16" y="0"/>
                    <a:pt x="17" y="0"/>
                  </a:cubicBezTo>
                  <a:cubicBezTo>
                    <a:pt x="18" y="0"/>
                    <a:pt x="18" y="0"/>
                    <a:pt x="19" y="0"/>
                  </a:cubicBezTo>
                  <a:cubicBezTo>
                    <a:pt x="20" y="0"/>
                    <a:pt x="20" y="0"/>
                    <a:pt x="21" y="1"/>
                  </a:cubicBezTo>
                  <a:cubicBezTo>
                    <a:pt x="21" y="1"/>
                    <a:pt x="22" y="1"/>
                    <a:pt x="22" y="1"/>
                  </a:cubicBezTo>
                  <a:lnTo>
                    <a:pt x="2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99" name="Freeform 309"/>
            <p:cNvSpPr>
              <a:spLocks/>
            </p:cNvSpPr>
            <p:nvPr/>
          </p:nvSpPr>
          <p:spPr bwMode="auto">
            <a:xfrm>
              <a:off x="2879579" y="4279535"/>
              <a:ext cx="29606" cy="81026"/>
            </a:xfrm>
            <a:custGeom>
              <a:avLst/>
              <a:gdLst>
                <a:gd name="T0" fmla="*/ 6 w 19"/>
                <a:gd name="T1" fmla="*/ 52 h 52"/>
                <a:gd name="T2" fmla="*/ 0 w 19"/>
                <a:gd name="T3" fmla="*/ 52 h 52"/>
                <a:gd name="T4" fmla="*/ 13 w 19"/>
                <a:gd name="T5" fmla="*/ 0 h 52"/>
                <a:gd name="T6" fmla="*/ 19 w 19"/>
                <a:gd name="T7" fmla="*/ 0 h 52"/>
                <a:gd name="T8" fmla="*/ 6 w 19"/>
                <a:gd name="T9" fmla="*/ 52 h 52"/>
              </a:gdLst>
              <a:ahLst/>
              <a:cxnLst>
                <a:cxn ang="0">
                  <a:pos x="T0" y="T1"/>
                </a:cxn>
                <a:cxn ang="0">
                  <a:pos x="T2" y="T3"/>
                </a:cxn>
                <a:cxn ang="0">
                  <a:pos x="T4" y="T5"/>
                </a:cxn>
                <a:cxn ang="0">
                  <a:pos x="T6" y="T7"/>
                </a:cxn>
                <a:cxn ang="0">
                  <a:pos x="T8" y="T9"/>
                </a:cxn>
              </a:cxnLst>
              <a:rect l="0" t="0" r="r" b="b"/>
              <a:pathLst>
                <a:path w="19" h="52">
                  <a:moveTo>
                    <a:pt x="6" y="52"/>
                  </a:moveTo>
                  <a:lnTo>
                    <a:pt x="0" y="52"/>
                  </a:lnTo>
                  <a:lnTo>
                    <a:pt x="13" y="0"/>
                  </a:lnTo>
                  <a:lnTo>
                    <a:pt x="19"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0" name="Freeform 310"/>
            <p:cNvSpPr>
              <a:spLocks/>
            </p:cNvSpPr>
            <p:nvPr/>
          </p:nvSpPr>
          <p:spPr bwMode="auto">
            <a:xfrm>
              <a:off x="2912302" y="4279535"/>
              <a:ext cx="85702" cy="81026"/>
            </a:xfrm>
            <a:custGeom>
              <a:avLst/>
              <a:gdLst>
                <a:gd name="T0" fmla="*/ 21 w 26"/>
                <a:gd name="T1" fmla="*/ 25 h 25"/>
                <a:gd name="T2" fmla="*/ 18 w 26"/>
                <a:gd name="T3" fmla="*/ 25 h 25"/>
                <a:gd name="T4" fmla="*/ 8 w 26"/>
                <a:gd name="T5" fmla="*/ 5 h 25"/>
                <a:gd name="T6" fmla="*/ 8 w 26"/>
                <a:gd name="T7" fmla="*/ 5 h 25"/>
                <a:gd name="T8" fmla="*/ 8 w 26"/>
                <a:gd name="T9" fmla="*/ 4 h 25"/>
                <a:gd name="T10" fmla="*/ 8 w 26"/>
                <a:gd name="T11" fmla="*/ 4 h 25"/>
                <a:gd name="T12" fmla="*/ 8 w 26"/>
                <a:gd name="T13" fmla="*/ 3 h 25"/>
                <a:gd name="T14" fmla="*/ 8 w 26"/>
                <a:gd name="T15" fmla="*/ 3 h 25"/>
                <a:gd name="T16" fmla="*/ 8 w 26"/>
                <a:gd name="T17" fmla="*/ 4 h 25"/>
                <a:gd name="T18" fmla="*/ 8 w 26"/>
                <a:gd name="T19" fmla="*/ 4 h 25"/>
                <a:gd name="T20" fmla="*/ 8 w 26"/>
                <a:gd name="T21" fmla="*/ 5 h 25"/>
                <a:gd name="T22" fmla="*/ 7 w 26"/>
                <a:gd name="T23" fmla="*/ 5 h 25"/>
                <a:gd name="T24" fmla="*/ 3 w 26"/>
                <a:gd name="T25" fmla="*/ 25 h 25"/>
                <a:gd name="T26" fmla="*/ 0 w 26"/>
                <a:gd name="T27" fmla="*/ 25 h 25"/>
                <a:gd name="T28" fmla="*/ 6 w 26"/>
                <a:gd name="T29" fmla="*/ 0 h 25"/>
                <a:gd name="T30" fmla="*/ 9 w 26"/>
                <a:gd name="T31" fmla="*/ 0 h 25"/>
                <a:gd name="T32" fmla="*/ 18 w 26"/>
                <a:gd name="T33" fmla="*/ 20 h 25"/>
                <a:gd name="T34" fmla="*/ 18 w 26"/>
                <a:gd name="T35" fmla="*/ 20 h 25"/>
                <a:gd name="T36" fmla="*/ 18 w 26"/>
                <a:gd name="T37" fmla="*/ 21 h 25"/>
                <a:gd name="T38" fmla="*/ 19 w 26"/>
                <a:gd name="T39" fmla="*/ 21 h 25"/>
                <a:gd name="T40" fmla="*/ 19 w 26"/>
                <a:gd name="T41" fmla="*/ 21 h 25"/>
                <a:gd name="T42" fmla="*/ 19 w 26"/>
                <a:gd name="T43" fmla="*/ 21 h 25"/>
                <a:gd name="T44" fmla="*/ 19 w 26"/>
                <a:gd name="T45" fmla="*/ 21 h 25"/>
                <a:gd name="T46" fmla="*/ 19 w 26"/>
                <a:gd name="T47" fmla="*/ 20 h 25"/>
                <a:gd name="T48" fmla="*/ 19 w 26"/>
                <a:gd name="T49" fmla="*/ 20 h 25"/>
                <a:gd name="T50" fmla="*/ 19 w 26"/>
                <a:gd name="T51" fmla="*/ 19 h 25"/>
                <a:gd name="T52" fmla="*/ 23 w 26"/>
                <a:gd name="T53" fmla="*/ 0 h 25"/>
                <a:gd name="T54" fmla="*/ 26 w 26"/>
                <a:gd name="T55" fmla="*/ 0 h 25"/>
                <a:gd name="T56" fmla="*/ 21 w 26"/>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5">
                  <a:moveTo>
                    <a:pt x="21" y="25"/>
                  </a:moveTo>
                  <a:cubicBezTo>
                    <a:pt x="18" y="25"/>
                    <a:pt x="18" y="25"/>
                    <a:pt x="18" y="25"/>
                  </a:cubicBezTo>
                  <a:cubicBezTo>
                    <a:pt x="8" y="5"/>
                    <a:pt x="8" y="5"/>
                    <a:pt x="8" y="5"/>
                  </a:cubicBezTo>
                  <a:cubicBezTo>
                    <a:pt x="8" y="5"/>
                    <a:pt x="8" y="5"/>
                    <a:pt x="8" y="5"/>
                  </a:cubicBezTo>
                  <a:cubicBezTo>
                    <a:pt x="8" y="4"/>
                    <a:pt x="8" y="4"/>
                    <a:pt x="8" y="4"/>
                  </a:cubicBezTo>
                  <a:cubicBezTo>
                    <a:pt x="8" y="4"/>
                    <a:pt x="8" y="4"/>
                    <a:pt x="8" y="4"/>
                  </a:cubicBezTo>
                  <a:cubicBezTo>
                    <a:pt x="8" y="4"/>
                    <a:pt x="8" y="3"/>
                    <a:pt x="8" y="3"/>
                  </a:cubicBezTo>
                  <a:cubicBezTo>
                    <a:pt x="8" y="3"/>
                    <a:pt x="8" y="3"/>
                    <a:pt x="8" y="3"/>
                  </a:cubicBezTo>
                  <a:cubicBezTo>
                    <a:pt x="8" y="4"/>
                    <a:pt x="8" y="4"/>
                    <a:pt x="8" y="4"/>
                  </a:cubicBezTo>
                  <a:cubicBezTo>
                    <a:pt x="8" y="4"/>
                    <a:pt x="8" y="4"/>
                    <a:pt x="8" y="4"/>
                  </a:cubicBezTo>
                  <a:cubicBezTo>
                    <a:pt x="8" y="5"/>
                    <a:pt x="8" y="5"/>
                    <a:pt x="8" y="5"/>
                  </a:cubicBezTo>
                  <a:cubicBezTo>
                    <a:pt x="7" y="5"/>
                    <a:pt x="7" y="5"/>
                    <a:pt x="7" y="5"/>
                  </a:cubicBezTo>
                  <a:cubicBezTo>
                    <a:pt x="3" y="25"/>
                    <a:pt x="3" y="25"/>
                    <a:pt x="3" y="25"/>
                  </a:cubicBezTo>
                  <a:cubicBezTo>
                    <a:pt x="0" y="25"/>
                    <a:pt x="0" y="25"/>
                    <a:pt x="0" y="25"/>
                  </a:cubicBezTo>
                  <a:cubicBezTo>
                    <a:pt x="6" y="0"/>
                    <a:pt x="6" y="0"/>
                    <a:pt x="6" y="0"/>
                  </a:cubicBezTo>
                  <a:cubicBezTo>
                    <a:pt x="9" y="0"/>
                    <a:pt x="9" y="0"/>
                    <a:pt x="9" y="0"/>
                  </a:cubicBezTo>
                  <a:cubicBezTo>
                    <a:pt x="18" y="20"/>
                    <a:pt x="18" y="20"/>
                    <a:pt x="18" y="20"/>
                  </a:cubicBezTo>
                  <a:cubicBezTo>
                    <a:pt x="18" y="20"/>
                    <a:pt x="18" y="20"/>
                    <a:pt x="18" y="20"/>
                  </a:cubicBezTo>
                  <a:cubicBezTo>
                    <a:pt x="18" y="20"/>
                    <a:pt x="18" y="20"/>
                    <a:pt x="18" y="21"/>
                  </a:cubicBezTo>
                  <a:cubicBezTo>
                    <a:pt x="18" y="21"/>
                    <a:pt x="19" y="21"/>
                    <a:pt x="19" y="21"/>
                  </a:cubicBezTo>
                  <a:cubicBezTo>
                    <a:pt x="19" y="21"/>
                    <a:pt x="19" y="21"/>
                    <a:pt x="19" y="21"/>
                  </a:cubicBezTo>
                  <a:cubicBezTo>
                    <a:pt x="19" y="21"/>
                    <a:pt x="19" y="21"/>
                    <a:pt x="19" y="21"/>
                  </a:cubicBezTo>
                  <a:cubicBezTo>
                    <a:pt x="19" y="21"/>
                    <a:pt x="19" y="21"/>
                    <a:pt x="19" y="21"/>
                  </a:cubicBezTo>
                  <a:cubicBezTo>
                    <a:pt x="19" y="21"/>
                    <a:pt x="19" y="21"/>
                    <a:pt x="19" y="20"/>
                  </a:cubicBezTo>
                  <a:cubicBezTo>
                    <a:pt x="19" y="20"/>
                    <a:pt x="19" y="20"/>
                    <a:pt x="19" y="20"/>
                  </a:cubicBezTo>
                  <a:cubicBezTo>
                    <a:pt x="19" y="20"/>
                    <a:pt x="19" y="19"/>
                    <a:pt x="19" y="19"/>
                  </a:cubicBezTo>
                  <a:cubicBezTo>
                    <a:pt x="23" y="0"/>
                    <a:pt x="23" y="0"/>
                    <a:pt x="23" y="0"/>
                  </a:cubicBezTo>
                  <a:cubicBezTo>
                    <a:pt x="26" y="0"/>
                    <a:pt x="26" y="0"/>
                    <a:pt x="26" y="0"/>
                  </a:cubicBezTo>
                  <a:lnTo>
                    <a:pt x="2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1" name="Freeform 311"/>
            <p:cNvSpPr>
              <a:spLocks/>
            </p:cNvSpPr>
            <p:nvPr/>
          </p:nvSpPr>
          <p:spPr bwMode="auto">
            <a:xfrm>
              <a:off x="3004237" y="4279535"/>
              <a:ext cx="26490" cy="81026"/>
            </a:xfrm>
            <a:custGeom>
              <a:avLst/>
              <a:gdLst>
                <a:gd name="T0" fmla="*/ 6 w 17"/>
                <a:gd name="T1" fmla="*/ 52 h 52"/>
                <a:gd name="T2" fmla="*/ 0 w 17"/>
                <a:gd name="T3" fmla="*/ 52 h 52"/>
                <a:gd name="T4" fmla="*/ 10 w 17"/>
                <a:gd name="T5" fmla="*/ 0 h 52"/>
                <a:gd name="T6" fmla="*/ 17 w 17"/>
                <a:gd name="T7" fmla="*/ 0 h 52"/>
                <a:gd name="T8" fmla="*/ 6 w 17"/>
                <a:gd name="T9" fmla="*/ 52 h 52"/>
              </a:gdLst>
              <a:ahLst/>
              <a:cxnLst>
                <a:cxn ang="0">
                  <a:pos x="T0" y="T1"/>
                </a:cxn>
                <a:cxn ang="0">
                  <a:pos x="T2" y="T3"/>
                </a:cxn>
                <a:cxn ang="0">
                  <a:pos x="T4" y="T5"/>
                </a:cxn>
                <a:cxn ang="0">
                  <a:pos x="T6" y="T7"/>
                </a:cxn>
                <a:cxn ang="0">
                  <a:pos x="T8" y="T9"/>
                </a:cxn>
              </a:cxnLst>
              <a:rect l="0" t="0" r="r" b="b"/>
              <a:pathLst>
                <a:path w="17" h="52">
                  <a:moveTo>
                    <a:pt x="6" y="52"/>
                  </a:moveTo>
                  <a:lnTo>
                    <a:pt x="0" y="52"/>
                  </a:lnTo>
                  <a:lnTo>
                    <a:pt x="10" y="0"/>
                  </a:lnTo>
                  <a:lnTo>
                    <a:pt x="17"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2" name="Freeform 312"/>
            <p:cNvSpPr>
              <a:spLocks noEditPoints="1"/>
            </p:cNvSpPr>
            <p:nvPr/>
          </p:nvSpPr>
          <p:spPr bwMode="auto">
            <a:xfrm>
              <a:off x="3026052" y="4279535"/>
              <a:ext cx="73236" cy="81026"/>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6 w 22"/>
                <a:gd name="T31" fmla="*/ 3 h 25"/>
                <a:gd name="T32" fmla="*/ 16 w 22"/>
                <a:gd name="T33" fmla="*/ 4 h 25"/>
                <a:gd name="T34" fmla="*/ 15 w 22"/>
                <a:gd name="T35" fmla="*/ 4 h 25"/>
                <a:gd name="T36" fmla="*/ 15 w 22"/>
                <a:gd name="T37" fmla="*/ 5 h 25"/>
                <a:gd name="T38" fmla="*/ 9 w 22"/>
                <a:gd name="T39" fmla="*/ 15 h 25"/>
                <a:gd name="T40" fmla="*/ 18 w 22"/>
                <a:gd name="T41" fmla="*/ 15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5"/>
                    <a:pt x="16" y="4"/>
                    <a:pt x="16" y="4"/>
                  </a:cubicBezTo>
                  <a:cubicBezTo>
                    <a:pt x="16" y="4"/>
                    <a:pt x="16" y="4"/>
                    <a:pt x="16" y="4"/>
                  </a:cubicBezTo>
                  <a:cubicBezTo>
                    <a:pt x="16" y="4"/>
                    <a:pt x="16" y="4"/>
                    <a:pt x="16" y="3"/>
                  </a:cubicBezTo>
                  <a:cubicBezTo>
                    <a:pt x="16" y="3"/>
                    <a:pt x="16" y="3"/>
                    <a:pt x="16" y="3"/>
                  </a:cubicBezTo>
                  <a:cubicBezTo>
                    <a:pt x="16" y="3"/>
                    <a:pt x="16" y="3"/>
                    <a:pt x="16" y="3"/>
                  </a:cubicBezTo>
                  <a:cubicBezTo>
                    <a:pt x="16" y="3"/>
                    <a:pt x="16" y="3"/>
                    <a:pt x="16" y="3"/>
                  </a:cubicBezTo>
                  <a:cubicBezTo>
                    <a:pt x="16" y="4"/>
                    <a:pt x="16" y="4"/>
                    <a:pt x="16" y="4"/>
                  </a:cubicBezTo>
                  <a:cubicBezTo>
                    <a:pt x="16" y="4"/>
                    <a:pt x="15" y="4"/>
                    <a:pt x="15" y="4"/>
                  </a:cubicBezTo>
                  <a:cubicBezTo>
                    <a:pt x="15" y="4"/>
                    <a:pt x="15" y="5"/>
                    <a:pt x="15" y="5"/>
                  </a:cubicBezTo>
                  <a:cubicBezTo>
                    <a:pt x="9" y="15"/>
                    <a:pt x="9" y="15"/>
                    <a:pt x="9" y="15"/>
                  </a:cubicBezTo>
                  <a:cubicBezTo>
                    <a:pt x="18" y="15"/>
                    <a:pt x="18" y="15"/>
                    <a:pt x="18" y="15"/>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703" name="Virginia GOV"/>
          <p:cNvGrpSpPr/>
          <p:nvPr/>
        </p:nvGrpSpPr>
        <p:grpSpPr>
          <a:xfrm>
            <a:off x="3588268" y="4381663"/>
            <a:ext cx="647842" cy="380407"/>
            <a:chOff x="3216155" y="4455612"/>
            <a:chExt cx="705874" cy="414482"/>
          </a:xfrm>
        </p:grpSpPr>
        <p:sp>
          <p:nvSpPr>
            <p:cNvPr id="704" name="Rectangle 21"/>
            <p:cNvSpPr>
              <a:spLocks noChangeArrowheads="1"/>
            </p:cNvSpPr>
            <p:nvPr/>
          </p:nvSpPr>
          <p:spPr bwMode="auto">
            <a:xfrm>
              <a:off x="3216155" y="4455612"/>
              <a:ext cx="705874"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5" name="Freeform 313"/>
            <p:cNvSpPr>
              <a:spLocks/>
            </p:cNvSpPr>
            <p:nvPr/>
          </p:nvSpPr>
          <p:spPr bwMode="auto">
            <a:xfrm>
              <a:off x="3353278" y="4553778"/>
              <a:ext cx="68562" cy="81026"/>
            </a:xfrm>
            <a:custGeom>
              <a:avLst/>
              <a:gdLst>
                <a:gd name="T0" fmla="*/ 21 w 21"/>
                <a:gd name="T1" fmla="*/ 14 h 25"/>
                <a:gd name="T2" fmla="*/ 10 w 21"/>
                <a:gd name="T3" fmla="*/ 25 h 25"/>
                <a:gd name="T4" fmla="*/ 0 w 21"/>
                <a:gd name="T5" fmla="*/ 14 h 25"/>
                <a:gd name="T6" fmla="*/ 0 w 21"/>
                <a:gd name="T7" fmla="*/ 0 h 25"/>
                <a:gd name="T8" fmla="*/ 6 w 21"/>
                <a:gd name="T9" fmla="*/ 0 h 25"/>
                <a:gd name="T10" fmla="*/ 6 w 21"/>
                <a:gd name="T11" fmla="*/ 14 h 25"/>
                <a:gd name="T12" fmla="*/ 10 w 21"/>
                <a:gd name="T13" fmla="*/ 20 h 25"/>
                <a:gd name="T14" fmla="*/ 15 w 21"/>
                <a:gd name="T15" fmla="*/ 14 h 25"/>
                <a:gd name="T16" fmla="*/ 15 w 21"/>
                <a:gd name="T17" fmla="*/ 0 h 25"/>
                <a:gd name="T18" fmla="*/ 21 w 21"/>
                <a:gd name="T19" fmla="*/ 0 h 25"/>
                <a:gd name="T20" fmla="*/ 21 w 21"/>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21" y="14"/>
                  </a:moveTo>
                  <a:cubicBezTo>
                    <a:pt x="21" y="21"/>
                    <a:pt x="17" y="25"/>
                    <a:pt x="10" y="25"/>
                  </a:cubicBezTo>
                  <a:cubicBezTo>
                    <a:pt x="3" y="25"/>
                    <a:pt x="0" y="22"/>
                    <a:pt x="0" y="14"/>
                  </a:cubicBezTo>
                  <a:cubicBezTo>
                    <a:pt x="0" y="0"/>
                    <a:pt x="0" y="0"/>
                    <a:pt x="0" y="0"/>
                  </a:cubicBezTo>
                  <a:cubicBezTo>
                    <a:pt x="6" y="0"/>
                    <a:pt x="6" y="0"/>
                    <a:pt x="6" y="0"/>
                  </a:cubicBezTo>
                  <a:cubicBezTo>
                    <a:pt x="6" y="14"/>
                    <a:pt x="6" y="14"/>
                    <a:pt x="6" y="14"/>
                  </a:cubicBezTo>
                  <a:cubicBezTo>
                    <a:pt x="6" y="18"/>
                    <a:pt x="7" y="20"/>
                    <a:pt x="10" y="20"/>
                  </a:cubicBezTo>
                  <a:cubicBezTo>
                    <a:pt x="13" y="20"/>
                    <a:pt x="15" y="18"/>
                    <a:pt x="15" y="14"/>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6" name="Freeform 314"/>
            <p:cNvSpPr>
              <a:spLocks/>
            </p:cNvSpPr>
            <p:nvPr/>
          </p:nvSpPr>
          <p:spPr bwMode="auto">
            <a:xfrm>
              <a:off x="3434306" y="4550662"/>
              <a:ext cx="59212" cy="84143"/>
            </a:xfrm>
            <a:custGeom>
              <a:avLst/>
              <a:gdLst>
                <a:gd name="T0" fmla="*/ 1 w 18"/>
                <a:gd name="T1" fmla="*/ 25 h 26"/>
                <a:gd name="T2" fmla="*/ 1 w 18"/>
                <a:gd name="T3" fmla="*/ 19 h 26"/>
                <a:gd name="T4" fmla="*/ 4 w 18"/>
                <a:gd name="T5" fmla="*/ 21 h 26"/>
                <a:gd name="T6" fmla="*/ 8 w 18"/>
                <a:gd name="T7" fmla="*/ 22 h 26"/>
                <a:gd name="T8" fmla="*/ 9 w 18"/>
                <a:gd name="T9" fmla="*/ 22 h 26"/>
                <a:gd name="T10" fmla="*/ 11 w 18"/>
                <a:gd name="T11" fmla="*/ 21 h 26"/>
                <a:gd name="T12" fmla="*/ 12 w 18"/>
                <a:gd name="T13" fmla="*/ 20 h 26"/>
                <a:gd name="T14" fmla="*/ 12 w 18"/>
                <a:gd name="T15" fmla="*/ 19 h 26"/>
                <a:gd name="T16" fmla="*/ 11 w 18"/>
                <a:gd name="T17" fmla="*/ 18 h 26"/>
                <a:gd name="T18" fmla="*/ 10 w 18"/>
                <a:gd name="T19" fmla="*/ 17 h 26"/>
                <a:gd name="T20" fmla="*/ 8 w 18"/>
                <a:gd name="T21" fmla="*/ 16 h 26"/>
                <a:gd name="T22" fmla="*/ 6 w 18"/>
                <a:gd name="T23" fmla="*/ 15 h 26"/>
                <a:gd name="T24" fmla="*/ 2 w 18"/>
                <a:gd name="T25" fmla="*/ 12 h 26"/>
                <a:gd name="T26" fmla="*/ 0 w 18"/>
                <a:gd name="T27" fmla="*/ 8 h 26"/>
                <a:gd name="T28" fmla="*/ 1 w 18"/>
                <a:gd name="T29" fmla="*/ 4 h 26"/>
                <a:gd name="T30" fmla="*/ 3 w 18"/>
                <a:gd name="T31" fmla="*/ 2 h 26"/>
                <a:gd name="T32" fmla="*/ 7 w 18"/>
                <a:gd name="T33" fmla="*/ 1 h 26"/>
                <a:gd name="T34" fmla="*/ 10 w 18"/>
                <a:gd name="T35" fmla="*/ 0 h 26"/>
                <a:gd name="T36" fmla="*/ 14 w 18"/>
                <a:gd name="T37" fmla="*/ 0 h 26"/>
                <a:gd name="T38" fmla="*/ 17 w 18"/>
                <a:gd name="T39" fmla="*/ 1 h 26"/>
                <a:gd name="T40" fmla="*/ 17 w 18"/>
                <a:gd name="T41" fmla="*/ 6 h 26"/>
                <a:gd name="T42" fmla="*/ 15 w 18"/>
                <a:gd name="T43" fmla="*/ 6 h 26"/>
                <a:gd name="T44" fmla="*/ 14 w 18"/>
                <a:gd name="T45" fmla="*/ 5 h 26"/>
                <a:gd name="T46" fmla="*/ 12 w 18"/>
                <a:gd name="T47" fmla="*/ 5 h 26"/>
                <a:gd name="T48" fmla="*/ 11 w 18"/>
                <a:gd name="T49" fmla="*/ 5 h 26"/>
                <a:gd name="T50" fmla="*/ 9 w 18"/>
                <a:gd name="T51" fmla="*/ 5 h 26"/>
                <a:gd name="T52" fmla="*/ 8 w 18"/>
                <a:gd name="T53" fmla="*/ 5 h 26"/>
                <a:gd name="T54" fmla="*/ 7 w 18"/>
                <a:gd name="T55" fmla="*/ 6 h 26"/>
                <a:gd name="T56" fmla="*/ 6 w 18"/>
                <a:gd name="T57" fmla="*/ 7 h 26"/>
                <a:gd name="T58" fmla="*/ 7 w 18"/>
                <a:gd name="T59" fmla="*/ 8 h 26"/>
                <a:gd name="T60" fmla="*/ 8 w 18"/>
                <a:gd name="T61" fmla="*/ 9 h 26"/>
                <a:gd name="T62" fmla="*/ 9 w 18"/>
                <a:gd name="T63" fmla="*/ 10 h 26"/>
                <a:gd name="T64" fmla="*/ 11 w 18"/>
                <a:gd name="T65" fmla="*/ 11 h 26"/>
                <a:gd name="T66" fmla="*/ 14 w 18"/>
                <a:gd name="T67" fmla="*/ 12 h 26"/>
                <a:gd name="T68" fmla="*/ 16 w 18"/>
                <a:gd name="T69" fmla="*/ 14 h 26"/>
                <a:gd name="T70" fmla="*/ 17 w 18"/>
                <a:gd name="T71" fmla="*/ 16 h 26"/>
                <a:gd name="T72" fmla="*/ 18 w 18"/>
                <a:gd name="T73" fmla="*/ 19 h 26"/>
                <a:gd name="T74" fmla="*/ 17 w 18"/>
                <a:gd name="T75" fmla="*/ 22 h 26"/>
                <a:gd name="T76" fmla="*/ 15 w 18"/>
                <a:gd name="T77" fmla="*/ 25 h 26"/>
                <a:gd name="T78" fmla="*/ 12 w 18"/>
                <a:gd name="T79" fmla="*/ 26 h 26"/>
                <a:gd name="T80" fmla="*/ 8 w 18"/>
                <a:gd name="T81" fmla="*/ 26 h 26"/>
                <a:gd name="T82" fmla="*/ 4 w 18"/>
                <a:gd name="T83" fmla="*/ 26 h 26"/>
                <a:gd name="T84" fmla="*/ 1 w 18"/>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1" y="25"/>
                  </a:moveTo>
                  <a:cubicBezTo>
                    <a:pt x="1" y="19"/>
                    <a:pt x="1" y="19"/>
                    <a:pt x="1" y="19"/>
                  </a:cubicBezTo>
                  <a:cubicBezTo>
                    <a:pt x="2" y="20"/>
                    <a:pt x="3" y="21"/>
                    <a:pt x="4" y="21"/>
                  </a:cubicBezTo>
                  <a:cubicBezTo>
                    <a:pt x="5" y="22"/>
                    <a:pt x="6" y="22"/>
                    <a:pt x="8" y="22"/>
                  </a:cubicBezTo>
                  <a:cubicBezTo>
                    <a:pt x="8" y="22"/>
                    <a:pt x="9" y="22"/>
                    <a:pt x="9" y="22"/>
                  </a:cubicBezTo>
                  <a:cubicBezTo>
                    <a:pt x="10" y="21"/>
                    <a:pt x="10" y="21"/>
                    <a:pt x="11" y="21"/>
                  </a:cubicBezTo>
                  <a:cubicBezTo>
                    <a:pt x="11" y="21"/>
                    <a:pt x="11" y="21"/>
                    <a:pt x="12" y="20"/>
                  </a:cubicBezTo>
                  <a:cubicBezTo>
                    <a:pt x="12" y="20"/>
                    <a:pt x="12" y="20"/>
                    <a:pt x="12" y="19"/>
                  </a:cubicBezTo>
                  <a:cubicBezTo>
                    <a:pt x="12" y="19"/>
                    <a:pt x="12" y="18"/>
                    <a:pt x="11" y="18"/>
                  </a:cubicBezTo>
                  <a:cubicBezTo>
                    <a:pt x="11" y="18"/>
                    <a:pt x="11" y="17"/>
                    <a:pt x="10" y="17"/>
                  </a:cubicBezTo>
                  <a:cubicBezTo>
                    <a:pt x="10" y="17"/>
                    <a:pt x="9" y="16"/>
                    <a:pt x="8" y="16"/>
                  </a:cubicBezTo>
                  <a:cubicBezTo>
                    <a:pt x="8" y="16"/>
                    <a:pt x="7" y="15"/>
                    <a:pt x="6" y="15"/>
                  </a:cubicBezTo>
                  <a:cubicBezTo>
                    <a:pt x="4" y="14"/>
                    <a:pt x="3" y="13"/>
                    <a:pt x="2" y="12"/>
                  </a:cubicBezTo>
                  <a:cubicBezTo>
                    <a:pt x="1" y="11"/>
                    <a:pt x="0" y="9"/>
                    <a:pt x="0" y="8"/>
                  </a:cubicBezTo>
                  <a:cubicBezTo>
                    <a:pt x="0" y="6"/>
                    <a:pt x="1" y="5"/>
                    <a:pt x="1" y="4"/>
                  </a:cubicBezTo>
                  <a:cubicBezTo>
                    <a:pt x="2" y="3"/>
                    <a:pt x="3" y="3"/>
                    <a:pt x="3" y="2"/>
                  </a:cubicBezTo>
                  <a:cubicBezTo>
                    <a:pt x="4" y="1"/>
                    <a:pt x="5" y="1"/>
                    <a:pt x="7" y="1"/>
                  </a:cubicBezTo>
                  <a:cubicBezTo>
                    <a:pt x="8" y="0"/>
                    <a:pt x="9" y="0"/>
                    <a:pt x="10" y="0"/>
                  </a:cubicBezTo>
                  <a:cubicBezTo>
                    <a:pt x="12" y="0"/>
                    <a:pt x="13" y="0"/>
                    <a:pt x="14" y="0"/>
                  </a:cubicBezTo>
                  <a:cubicBezTo>
                    <a:pt x="15" y="1"/>
                    <a:pt x="16" y="1"/>
                    <a:pt x="17" y="1"/>
                  </a:cubicBezTo>
                  <a:cubicBezTo>
                    <a:pt x="17" y="6"/>
                    <a:pt x="17" y="6"/>
                    <a:pt x="17" y="6"/>
                  </a:cubicBezTo>
                  <a:cubicBezTo>
                    <a:pt x="16" y="6"/>
                    <a:pt x="16" y="6"/>
                    <a:pt x="15" y="6"/>
                  </a:cubicBezTo>
                  <a:cubicBezTo>
                    <a:pt x="15" y="5"/>
                    <a:pt x="14" y="5"/>
                    <a:pt x="14" y="5"/>
                  </a:cubicBezTo>
                  <a:cubicBezTo>
                    <a:pt x="13" y="5"/>
                    <a:pt x="13" y="5"/>
                    <a:pt x="12" y="5"/>
                  </a:cubicBezTo>
                  <a:cubicBezTo>
                    <a:pt x="12" y="5"/>
                    <a:pt x="11" y="5"/>
                    <a:pt x="11" y="5"/>
                  </a:cubicBezTo>
                  <a:cubicBezTo>
                    <a:pt x="10" y="5"/>
                    <a:pt x="9" y="5"/>
                    <a:pt x="9" y="5"/>
                  </a:cubicBezTo>
                  <a:cubicBezTo>
                    <a:pt x="8" y="5"/>
                    <a:pt x="8" y="5"/>
                    <a:pt x="8" y="5"/>
                  </a:cubicBezTo>
                  <a:cubicBezTo>
                    <a:pt x="7" y="6"/>
                    <a:pt x="7" y="6"/>
                    <a:pt x="7" y="6"/>
                  </a:cubicBezTo>
                  <a:cubicBezTo>
                    <a:pt x="7" y="6"/>
                    <a:pt x="6" y="7"/>
                    <a:pt x="6" y="7"/>
                  </a:cubicBezTo>
                  <a:cubicBezTo>
                    <a:pt x="6" y="8"/>
                    <a:pt x="7" y="8"/>
                    <a:pt x="7" y="8"/>
                  </a:cubicBezTo>
                  <a:cubicBezTo>
                    <a:pt x="7" y="9"/>
                    <a:pt x="7" y="9"/>
                    <a:pt x="8" y="9"/>
                  </a:cubicBezTo>
                  <a:cubicBezTo>
                    <a:pt x="8" y="10"/>
                    <a:pt x="9" y="10"/>
                    <a:pt x="9" y="10"/>
                  </a:cubicBezTo>
                  <a:cubicBezTo>
                    <a:pt x="10" y="10"/>
                    <a:pt x="10" y="11"/>
                    <a:pt x="11" y="11"/>
                  </a:cubicBezTo>
                  <a:cubicBezTo>
                    <a:pt x="12" y="11"/>
                    <a:pt x="13" y="12"/>
                    <a:pt x="14" y="12"/>
                  </a:cubicBezTo>
                  <a:cubicBezTo>
                    <a:pt x="15" y="13"/>
                    <a:pt x="15" y="13"/>
                    <a:pt x="16" y="14"/>
                  </a:cubicBezTo>
                  <a:cubicBezTo>
                    <a:pt x="17" y="15"/>
                    <a:pt x="17" y="15"/>
                    <a:pt x="17" y="16"/>
                  </a:cubicBezTo>
                  <a:cubicBezTo>
                    <a:pt x="18" y="17"/>
                    <a:pt x="18" y="18"/>
                    <a:pt x="18" y="19"/>
                  </a:cubicBezTo>
                  <a:cubicBezTo>
                    <a:pt x="18" y="20"/>
                    <a:pt x="17" y="21"/>
                    <a:pt x="17" y="22"/>
                  </a:cubicBezTo>
                  <a:cubicBezTo>
                    <a:pt x="16" y="23"/>
                    <a:pt x="16" y="24"/>
                    <a:pt x="15" y="25"/>
                  </a:cubicBezTo>
                  <a:cubicBezTo>
                    <a:pt x="14" y="25"/>
                    <a:pt x="13" y="26"/>
                    <a:pt x="12" y="26"/>
                  </a:cubicBezTo>
                  <a:cubicBezTo>
                    <a:pt x="10" y="26"/>
                    <a:pt x="9" y="26"/>
                    <a:pt x="8" y="26"/>
                  </a:cubicBezTo>
                  <a:cubicBezTo>
                    <a:pt x="6" y="26"/>
                    <a:pt x="5" y="26"/>
                    <a:pt x="4" y="26"/>
                  </a:cubicBezTo>
                  <a:cubicBezTo>
                    <a:pt x="3" y="26"/>
                    <a:pt x="1" y="25"/>
                    <a:pt x="1"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7" name="Freeform 315"/>
            <p:cNvSpPr>
              <a:spLocks/>
            </p:cNvSpPr>
            <p:nvPr/>
          </p:nvSpPr>
          <p:spPr bwMode="auto">
            <a:xfrm>
              <a:off x="3535590" y="4550662"/>
              <a:ext cx="76353" cy="84143"/>
            </a:xfrm>
            <a:custGeom>
              <a:avLst/>
              <a:gdLst>
                <a:gd name="T0" fmla="*/ 23 w 23"/>
                <a:gd name="T1" fmla="*/ 24 h 26"/>
                <a:gd name="T2" fmla="*/ 13 w 23"/>
                <a:gd name="T3" fmla="*/ 26 h 26"/>
                <a:gd name="T4" fmla="*/ 4 w 23"/>
                <a:gd name="T5" fmla="*/ 23 h 26"/>
                <a:gd name="T6" fmla="*/ 0 w 23"/>
                <a:gd name="T7" fmla="*/ 14 h 26"/>
                <a:gd name="T8" fmla="*/ 4 w 23"/>
                <a:gd name="T9" fmla="*/ 4 h 26"/>
                <a:gd name="T10" fmla="*/ 14 w 23"/>
                <a:gd name="T11" fmla="*/ 0 h 26"/>
                <a:gd name="T12" fmla="*/ 21 w 23"/>
                <a:gd name="T13" fmla="*/ 1 h 26"/>
                <a:gd name="T14" fmla="*/ 21 w 23"/>
                <a:gd name="T15" fmla="*/ 7 h 26"/>
                <a:gd name="T16" fmla="*/ 14 w 23"/>
                <a:gd name="T17" fmla="*/ 5 h 26"/>
                <a:gd name="T18" fmla="*/ 9 w 23"/>
                <a:gd name="T19" fmla="*/ 7 h 26"/>
                <a:gd name="T20" fmla="*/ 6 w 23"/>
                <a:gd name="T21" fmla="*/ 13 h 26"/>
                <a:gd name="T22" fmla="*/ 8 w 23"/>
                <a:gd name="T23" fmla="*/ 19 h 26"/>
                <a:gd name="T24" fmla="*/ 14 w 23"/>
                <a:gd name="T25" fmla="*/ 21 h 26"/>
                <a:gd name="T26" fmla="*/ 17 w 23"/>
                <a:gd name="T27" fmla="*/ 21 h 26"/>
                <a:gd name="T28" fmla="*/ 17 w 23"/>
                <a:gd name="T29" fmla="*/ 16 h 26"/>
                <a:gd name="T30" fmla="*/ 12 w 23"/>
                <a:gd name="T31" fmla="*/ 16 h 26"/>
                <a:gd name="T32" fmla="*/ 12 w 23"/>
                <a:gd name="T33" fmla="*/ 11 h 26"/>
                <a:gd name="T34" fmla="*/ 23 w 23"/>
                <a:gd name="T35" fmla="*/ 11 h 26"/>
                <a:gd name="T36" fmla="*/ 23 w 23"/>
                <a:gd name="T37"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6">
                  <a:moveTo>
                    <a:pt x="23" y="24"/>
                  </a:moveTo>
                  <a:cubicBezTo>
                    <a:pt x="20" y="26"/>
                    <a:pt x="17" y="26"/>
                    <a:pt x="13" y="26"/>
                  </a:cubicBezTo>
                  <a:cubicBezTo>
                    <a:pt x="9" y="26"/>
                    <a:pt x="6" y="25"/>
                    <a:pt x="4" y="23"/>
                  </a:cubicBezTo>
                  <a:cubicBezTo>
                    <a:pt x="2" y="21"/>
                    <a:pt x="0" y="18"/>
                    <a:pt x="0" y="14"/>
                  </a:cubicBezTo>
                  <a:cubicBezTo>
                    <a:pt x="0" y="10"/>
                    <a:pt x="2" y="6"/>
                    <a:pt x="4" y="4"/>
                  </a:cubicBezTo>
                  <a:cubicBezTo>
                    <a:pt x="7" y="1"/>
                    <a:pt x="10" y="0"/>
                    <a:pt x="14" y="0"/>
                  </a:cubicBezTo>
                  <a:cubicBezTo>
                    <a:pt x="17" y="0"/>
                    <a:pt x="19" y="1"/>
                    <a:pt x="21" y="1"/>
                  </a:cubicBezTo>
                  <a:cubicBezTo>
                    <a:pt x="21" y="7"/>
                    <a:pt x="21" y="7"/>
                    <a:pt x="21" y="7"/>
                  </a:cubicBezTo>
                  <a:cubicBezTo>
                    <a:pt x="19" y="5"/>
                    <a:pt x="17" y="5"/>
                    <a:pt x="14" y="5"/>
                  </a:cubicBezTo>
                  <a:cubicBezTo>
                    <a:pt x="12" y="5"/>
                    <a:pt x="10" y="6"/>
                    <a:pt x="9" y="7"/>
                  </a:cubicBezTo>
                  <a:cubicBezTo>
                    <a:pt x="7" y="9"/>
                    <a:pt x="6" y="11"/>
                    <a:pt x="6" y="13"/>
                  </a:cubicBezTo>
                  <a:cubicBezTo>
                    <a:pt x="6" y="16"/>
                    <a:pt x="7" y="18"/>
                    <a:pt x="8" y="19"/>
                  </a:cubicBezTo>
                  <a:cubicBezTo>
                    <a:pt x="10" y="21"/>
                    <a:pt x="11" y="21"/>
                    <a:pt x="14" y="21"/>
                  </a:cubicBezTo>
                  <a:cubicBezTo>
                    <a:pt x="15" y="21"/>
                    <a:pt x="16" y="21"/>
                    <a:pt x="17" y="21"/>
                  </a:cubicBezTo>
                  <a:cubicBezTo>
                    <a:pt x="17" y="16"/>
                    <a:pt x="17" y="16"/>
                    <a:pt x="17" y="16"/>
                  </a:cubicBezTo>
                  <a:cubicBezTo>
                    <a:pt x="12" y="16"/>
                    <a:pt x="12" y="16"/>
                    <a:pt x="12" y="16"/>
                  </a:cubicBezTo>
                  <a:cubicBezTo>
                    <a:pt x="12" y="11"/>
                    <a:pt x="12" y="11"/>
                    <a:pt x="12" y="11"/>
                  </a:cubicBezTo>
                  <a:cubicBezTo>
                    <a:pt x="23" y="11"/>
                    <a:pt x="23" y="11"/>
                    <a:pt x="23" y="11"/>
                  </a:cubicBezTo>
                  <a:lnTo>
                    <a:pt x="2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8" name="Freeform 316"/>
            <p:cNvSpPr>
              <a:spLocks noEditPoints="1"/>
            </p:cNvSpPr>
            <p:nvPr/>
          </p:nvSpPr>
          <p:spPr bwMode="auto">
            <a:xfrm>
              <a:off x="3621292" y="4550662"/>
              <a:ext cx="81027" cy="84143"/>
            </a:xfrm>
            <a:custGeom>
              <a:avLst/>
              <a:gdLst>
                <a:gd name="T0" fmla="*/ 13 w 25"/>
                <a:gd name="T1" fmla="*/ 26 h 26"/>
                <a:gd name="T2" fmla="*/ 4 w 25"/>
                <a:gd name="T3" fmla="*/ 23 h 26"/>
                <a:gd name="T4" fmla="*/ 0 w 25"/>
                <a:gd name="T5" fmla="*/ 14 h 26"/>
                <a:gd name="T6" fmla="*/ 4 w 25"/>
                <a:gd name="T7" fmla="*/ 4 h 26"/>
                <a:gd name="T8" fmla="*/ 13 w 25"/>
                <a:gd name="T9" fmla="*/ 0 h 26"/>
                <a:gd name="T10" fmla="*/ 22 w 25"/>
                <a:gd name="T11" fmla="*/ 4 h 26"/>
                <a:gd name="T12" fmla="*/ 25 w 25"/>
                <a:gd name="T13" fmla="*/ 13 h 26"/>
                <a:gd name="T14" fmla="*/ 22 w 25"/>
                <a:gd name="T15" fmla="*/ 23 h 26"/>
                <a:gd name="T16" fmla="*/ 13 w 25"/>
                <a:gd name="T17" fmla="*/ 26 h 26"/>
                <a:gd name="T18" fmla="*/ 13 w 25"/>
                <a:gd name="T19" fmla="*/ 5 h 26"/>
                <a:gd name="T20" fmla="*/ 8 w 25"/>
                <a:gd name="T21" fmla="*/ 7 h 26"/>
                <a:gd name="T22" fmla="*/ 6 w 25"/>
                <a:gd name="T23" fmla="*/ 13 h 26"/>
                <a:gd name="T24" fmla="*/ 8 w 25"/>
                <a:gd name="T25" fmla="*/ 19 h 26"/>
                <a:gd name="T26" fmla="*/ 13 w 25"/>
                <a:gd name="T27" fmla="*/ 21 h 26"/>
                <a:gd name="T28" fmla="*/ 17 w 25"/>
                <a:gd name="T29" fmla="*/ 19 h 26"/>
                <a:gd name="T30" fmla="*/ 19 w 25"/>
                <a:gd name="T31" fmla="*/ 13 h 26"/>
                <a:gd name="T32" fmla="*/ 18 w 25"/>
                <a:gd name="T33" fmla="*/ 7 h 26"/>
                <a:gd name="T34" fmla="*/ 13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3" y="26"/>
                  </a:moveTo>
                  <a:cubicBezTo>
                    <a:pt x="9" y="26"/>
                    <a:pt x="6" y="25"/>
                    <a:pt x="4" y="23"/>
                  </a:cubicBezTo>
                  <a:cubicBezTo>
                    <a:pt x="2" y="20"/>
                    <a:pt x="0" y="17"/>
                    <a:pt x="0" y="14"/>
                  </a:cubicBezTo>
                  <a:cubicBezTo>
                    <a:pt x="0" y="10"/>
                    <a:pt x="2" y="6"/>
                    <a:pt x="4" y="4"/>
                  </a:cubicBezTo>
                  <a:cubicBezTo>
                    <a:pt x="6" y="1"/>
                    <a:pt x="9" y="0"/>
                    <a:pt x="13" y="0"/>
                  </a:cubicBezTo>
                  <a:cubicBezTo>
                    <a:pt x="17" y="0"/>
                    <a:pt x="20" y="1"/>
                    <a:pt x="22" y="4"/>
                  </a:cubicBezTo>
                  <a:cubicBezTo>
                    <a:pt x="24" y="6"/>
                    <a:pt x="25" y="9"/>
                    <a:pt x="25" y="13"/>
                  </a:cubicBezTo>
                  <a:cubicBezTo>
                    <a:pt x="25" y="17"/>
                    <a:pt x="24" y="20"/>
                    <a:pt x="22" y="23"/>
                  </a:cubicBezTo>
                  <a:cubicBezTo>
                    <a:pt x="19" y="25"/>
                    <a:pt x="16" y="26"/>
                    <a:pt x="13" y="26"/>
                  </a:cubicBezTo>
                  <a:close/>
                  <a:moveTo>
                    <a:pt x="13" y="5"/>
                  </a:moveTo>
                  <a:cubicBezTo>
                    <a:pt x="11" y="5"/>
                    <a:pt x="9" y="6"/>
                    <a:pt x="8" y="7"/>
                  </a:cubicBezTo>
                  <a:cubicBezTo>
                    <a:pt x="7" y="9"/>
                    <a:pt x="6" y="11"/>
                    <a:pt x="6" y="13"/>
                  </a:cubicBezTo>
                  <a:cubicBezTo>
                    <a:pt x="6" y="16"/>
                    <a:pt x="7" y="18"/>
                    <a:pt x="8" y="19"/>
                  </a:cubicBezTo>
                  <a:cubicBezTo>
                    <a:pt x="9" y="21"/>
                    <a:pt x="11" y="21"/>
                    <a:pt x="13" y="21"/>
                  </a:cubicBezTo>
                  <a:cubicBezTo>
                    <a:pt x="15" y="21"/>
                    <a:pt x="16" y="21"/>
                    <a:pt x="17" y="19"/>
                  </a:cubicBezTo>
                  <a:cubicBezTo>
                    <a:pt x="19" y="18"/>
                    <a:pt x="19" y="16"/>
                    <a:pt x="19" y="13"/>
                  </a:cubicBezTo>
                  <a:cubicBezTo>
                    <a:pt x="19" y="11"/>
                    <a:pt x="19" y="9"/>
                    <a:pt x="18" y="7"/>
                  </a:cubicBezTo>
                  <a:cubicBezTo>
                    <a:pt x="16" y="6"/>
                    <a:pt x="15"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09" name="Freeform 317"/>
            <p:cNvSpPr>
              <a:spLocks/>
            </p:cNvSpPr>
            <p:nvPr/>
          </p:nvSpPr>
          <p:spPr bwMode="auto">
            <a:xfrm>
              <a:off x="3708552" y="4553778"/>
              <a:ext cx="79469" cy="81026"/>
            </a:xfrm>
            <a:custGeom>
              <a:avLst/>
              <a:gdLst>
                <a:gd name="T0" fmla="*/ 24 w 24"/>
                <a:gd name="T1" fmla="*/ 0 h 25"/>
                <a:gd name="T2" fmla="*/ 15 w 24"/>
                <a:gd name="T3" fmla="*/ 25 h 25"/>
                <a:gd name="T4" fmla="*/ 9 w 24"/>
                <a:gd name="T5" fmla="*/ 25 h 25"/>
                <a:gd name="T6" fmla="*/ 0 w 24"/>
                <a:gd name="T7" fmla="*/ 0 h 25"/>
                <a:gd name="T8" fmla="*/ 6 w 24"/>
                <a:gd name="T9" fmla="*/ 0 h 25"/>
                <a:gd name="T10" fmla="*/ 12 w 24"/>
                <a:gd name="T11" fmla="*/ 17 h 25"/>
                <a:gd name="T12" fmla="*/ 12 w 24"/>
                <a:gd name="T13" fmla="*/ 20 h 25"/>
                <a:gd name="T14" fmla="*/ 12 w 24"/>
                <a:gd name="T15" fmla="*/ 20 h 25"/>
                <a:gd name="T16" fmla="*/ 13 w 24"/>
                <a:gd name="T17" fmla="*/ 17 h 25"/>
                <a:gd name="T18" fmla="*/ 18 w 24"/>
                <a:gd name="T19" fmla="*/ 0 h 25"/>
                <a:gd name="T20" fmla="*/ 24 w 24"/>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5">
                  <a:moveTo>
                    <a:pt x="24" y="0"/>
                  </a:moveTo>
                  <a:cubicBezTo>
                    <a:pt x="15" y="25"/>
                    <a:pt x="15" y="25"/>
                    <a:pt x="15" y="25"/>
                  </a:cubicBezTo>
                  <a:cubicBezTo>
                    <a:pt x="9" y="25"/>
                    <a:pt x="9" y="25"/>
                    <a:pt x="9" y="25"/>
                  </a:cubicBezTo>
                  <a:cubicBezTo>
                    <a:pt x="0" y="0"/>
                    <a:pt x="0" y="0"/>
                    <a:pt x="0" y="0"/>
                  </a:cubicBezTo>
                  <a:cubicBezTo>
                    <a:pt x="6" y="0"/>
                    <a:pt x="6" y="0"/>
                    <a:pt x="6" y="0"/>
                  </a:cubicBezTo>
                  <a:cubicBezTo>
                    <a:pt x="12" y="17"/>
                    <a:pt x="12" y="17"/>
                    <a:pt x="12" y="17"/>
                  </a:cubicBezTo>
                  <a:cubicBezTo>
                    <a:pt x="12" y="18"/>
                    <a:pt x="12" y="19"/>
                    <a:pt x="12" y="20"/>
                  </a:cubicBezTo>
                  <a:cubicBezTo>
                    <a:pt x="12" y="20"/>
                    <a:pt x="12" y="20"/>
                    <a:pt x="12" y="20"/>
                  </a:cubicBezTo>
                  <a:cubicBezTo>
                    <a:pt x="12" y="19"/>
                    <a:pt x="12" y="18"/>
                    <a:pt x="13" y="17"/>
                  </a:cubicBezTo>
                  <a:cubicBezTo>
                    <a:pt x="18" y="0"/>
                    <a:pt x="18" y="0"/>
                    <a:pt x="18"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0" name="Freeform 318"/>
            <p:cNvSpPr>
              <a:spLocks/>
            </p:cNvSpPr>
            <p:nvPr/>
          </p:nvSpPr>
          <p:spPr bwMode="auto">
            <a:xfrm>
              <a:off x="3333021" y="4694016"/>
              <a:ext cx="68562" cy="82585"/>
            </a:xfrm>
            <a:custGeom>
              <a:avLst/>
              <a:gdLst>
                <a:gd name="T0" fmla="*/ 6 w 21"/>
                <a:gd name="T1" fmla="*/ 25 h 25"/>
                <a:gd name="T2" fmla="*/ 3 w 21"/>
                <a:gd name="T3" fmla="*/ 25 h 25"/>
                <a:gd name="T4" fmla="*/ 0 w 21"/>
                <a:gd name="T5" fmla="*/ 0 h 25"/>
                <a:gd name="T6" fmla="*/ 3 w 21"/>
                <a:gd name="T7" fmla="*/ 0 h 25"/>
                <a:gd name="T8" fmla="*/ 5 w 21"/>
                <a:gd name="T9" fmla="*/ 20 h 25"/>
                <a:gd name="T10" fmla="*/ 6 w 21"/>
                <a:gd name="T11" fmla="*/ 21 h 25"/>
                <a:gd name="T12" fmla="*/ 6 w 21"/>
                <a:gd name="T13" fmla="*/ 22 h 25"/>
                <a:gd name="T14" fmla="*/ 6 w 21"/>
                <a:gd name="T15" fmla="*/ 22 h 25"/>
                <a:gd name="T16" fmla="*/ 6 w 21"/>
                <a:gd name="T17" fmla="*/ 21 h 25"/>
                <a:gd name="T18" fmla="*/ 6 w 21"/>
                <a:gd name="T19" fmla="*/ 21 h 25"/>
                <a:gd name="T20" fmla="*/ 6 w 21"/>
                <a:gd name="T21" fmla="*/ 20 h 25"/>
                <a:gd name="T22" fmla="*/ 7 w 21"/>
                <a:gd name="T23" fmla="*/ 20 h 25"/>
                <a:gd name="T24" fmla="*/ 18 w 21"/>
                <a:gd name="T25" fmla="*/ 0 h 25"/>
                <a:gd name="T26" fmla="*/ 21 w 21"/>
                <a:gd name="T27" fmla="*/ 0 h 25"/>
                <a:gd name="T28" fmla="*/ 6 w 21"/>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5">
                  <a:moveTo>
                    <a:pt x="6" y="25"/>
                  </a:moveTo>
                  <a:cubicBezTo>
                    <a:pt x="3" y="25"/>
                    <a:pt x="3" y="25"/>
                    <a:pt x="3" y="25"/>
                  </a:cubicBezTo>
                  <a:cubicBezTo>
                    <a:pt x="0" y="0"/>
                    <a:pt x="0" y="0"/>
                    <a:pt x="0" y="0"/>
                  </a:cubicBezTo>
                  <a:cubicBezTo>
                    <a:pt x="3" y="0"/>
                    <a:pt x="3" y="0"/>
                    <a:pt x="3" y="0"/>
                  </a:cubicBezTo>
                  <a:cubicBezTo>
                    <a:pt x="5" y="20"/>
                    <a:pt x="5" y="20"/>
                    <a:pt x="5" y="20"/>
                  </a:cubicBezTo>
                  <a:cubicBezTo>
                    <a:pt x="6" y="20"/>
                    <a:pt x="6" y="20"/>
                    <a:pt x="6" y="21"/>
                  </a:cubicBezTo>
                  <a:cubicBezTo>
                    <a:pt x="6" y="21"/>
                    <a:pt x="6" y="21"/>
                    <a:pt x="6" y="22"/>
                  </a:cubicBezTo>
                  <a:cubicBezTo>
                    <a:pt x="6" y="22"/>
                    <a:pt x="6" y="22"/>
                    <a:pt x="6" y="22"/>
                  </a:cubicBezTo>
                  <a:cubicBezTo>
                    <a:pt x="6" y="22"/>
                    <a:pt x="6" y="21"/>
                    <a:pt x="6" y="21"/>
                  </a:cubicBezTo>
                  <a:cubicBezTo>
                    <a:pt x="6" y="21"/>
                    <a:pt x="6" y="21"/>
                    <a:pt x="6" y="21"/>
                  </a:cubicBezTo>
                  <a:cubicBezTo>
                    <a:pt x="6" y="20"/>
                    <a:pt x="6" y="20"/>
                    <a:pt x="6" y="20"/>
                  </a:cubicBezTo>
                  <a:cubicBezTo>
                    <a:pt x="6" y="20"/>
                    <a:pt x="7" y="20"/>
                    <a:pt x="7" y="20"/>
                  </a:cubicBezTo>
                  <a:cubicBezTo>
                    <a:pt x="18" y="0"/>
                    <a:pt x="18" y="0"/>
                    <a:pt x="18" y="0"/>
                  </a:cubicBezTo>
                  <a:cubicBezTo>
                    <a:pt x="21" y="0"/>
                    <a:pt x="21" y="0"/>
                    <a:pt x="21" y="0"/>
                  </a:cubicBezTo>
                  <a:lnTo>
                    <a:pt x="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1" name="Freeform 319"/>
            <p:cNvSpPr>
              <a:spLocks/>
            </p:cNvSpPr>
            <p:nvPr/>
          </p:nvSpPr>
          <p:spPr bwMode="auto">
            <a:xfrm>
              <a:off x="3398467" y="4694016"/>
              <a:ext cx="29606" cy="82585"/>
            </a:xfrm>
            <a:custGeom>
              <a:avLst/>
              <a:gdLst>
                <a:gd name="T0" fmla="*/ 7 w 19"/>
                <a:gd name="T1" fmla="*/ 53 h 53"/>
                <a:gd name="T2" fmla="*/ 0 w 19"/>
                <a:gd name="T3" fmla="*/ 53 h 53"/>
                <a:gd name="T4" fmla="*/ 13 w 19"/>
                <a:gd name="T5" fmla="*/ 0 h 53"/>
                <a:gd name="T6" fmla="*/ 19 w 19"/>
                <a:gd name="T7" fmla="*/ 0 h 53"/>
                <a:gd name="T8" fmla="*/ 7 w 19"/>
                <a:gd name="T9" fmla="*/ 53 h 53"/>
              </a:gdLst>
              <a:ahLst/>
              <a:cxnLst>
                <a:cxn ang="0">
                  <a:pos x="T0" y="T1"/>
                </a:cxn>
                <a:cxn ang="0">
                  <a:pos x="T2" y="T3"/>
                </a:cxn>
                <a:cxn ang="0">
                  <a:pos x="T4" y="T5"/>
                </a:cxn>
                <a:cxn ang="0">
                  <a:pos x="T6" y="T7"/>
                </a:cxn>
                <a:cxn ang="0">
                  <a:pos x="T8" y="T9"/>
                </a:cxn>
              </a:cxnLst>
              <a:rect l="0" t="0" r="r" b="b"/>
              <a:pathLst>
                <a:path w="19" h="53">
                  <a:moveTo>
                    <a:pt x="7" y="53"/>
                  </a:moveTo>
                  <a:lnTo>
                    <a:pt x="0" y="53"/>
                  </a:lnTo>
                  <a:lnTo>
                    <a:pt x="13" y="0"/>
                  </a:lnTo>
                  <a:lnTo>
                    <a:pt x="19" y="0"/>
                  </a:lnTo>
                  <a:lnTo>
                    <a:pt x="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2" name="Freeform 320"/>
            <p:cNvSpPr>
              <a:spLocks noEditPoints="1"/>
            </p:cNvSpPr>
            <p:nvPr/>
          </p:nvSpPr>
          <p:spPr bwMode="auto">
            <a:xfrm>
              <a:off x="3431189" y="4694016"/>
              <a:ext cx="65445" cy="82585"/>
            </a:xfrm>
            <a:custGeom>
              <a:avLst/>
              <a:gdLst>
                <a:gd name="T0" fmla="*/ 20 w 20"/>
                <a:gd name="T1" fmla="*/ 6 h 25"/>
                <a:gd name="T2" fmla="*/ 19 w 20"/>
                <a:gd name="T3" fmla="*/ 9 h 25"/>
                <a:gd name="T4" fmla="*/ 18 w 20"/>
                <a:gd name="T5" fmla="*/ 11 h 25"/>
                <a:gd name="T6" fmla="*/ 15 w 20"/>
                <a:gd name="T7" fmla="*/ 13 h 25"/>
                <a:gd name="T8" fmla="*/ 12 w 20"/>
                <a:gd name="T9" fmla="*/ 14 h 25"/>
                <a:gd name="T10" fmla="*/ 12 w 20"/>
                <a:gd name="T11" fmla="*/ 14 h 25"/>
                <a:gd name="T12" fmla="*/ 14 w 20"/>
                <a:gd name="T13" fmla="*/ 15 h 25"/>
                <a:gd name="T14" fmla="*/ 15 w 20"/>
                <a:gd name="T15" fmla="*/ 17 h 25"/>
                <a:gd name="T16" fmla="*/ 17 w 20"/>
                <a:gd name="T17" fmla="*/ 25 h 25"/>
                <a:gd name="T18" fmla="*/ 13 w 20"/>
                <a:gd name="T19" fmla="*/ 25 h 25"/>
                <a:gd name="T20" fmla="*/ 12 w 20"/>
                <a:gd name="T21" fmla="*/ 17 h 25"/>
                <a:gd name="T22" fmla="*/ 10 w 20"/>
                <a:gd name="T23" fmla="*/ 15 h 25"/>
                <a:gd name="T24" fmla="*/ 8 w 20"/>
                <a:gd name="T25" fmla="*/ 14 h 25"/>
                <a:gd name="T26" fmla="*/ 6 w 20"/>
                <a:gd name="T27" fmla="*/ 14 h 25"/>
                <a:gd name="T28" fmla="*/ 3 w 20"/>
                <a:gd name="T29" fmla="*/ 25 h 25"/>
                <a:gd name="T30" fmla="*/ 0 w 20"/>
                <a:gd name="T31" fmla="*/ 25 h 25"/>
                <a:gd name="T32" fmla="*/ 6 w 20"/>
                <a:gd name="T33" fmla="*/ 0 h 25"/>
                <a:gd name="T34" fmla="*/ 13 w 20"/>
                <a:gd name="T35" fmla="*/ 0 h 25"/>
                <a:gd name="T36" fmla="*/ 16 w 20"/>
                <a:gd name="T37" fmla="*/ 0 h 25"/>
                <a:gd name="T38" fmla="*/ 18 w 20"/>
                <a:gd name="T39" fmla="*/ 2 h 25"/>
                <a:gd name="T40" fmla="*/ 19 w 20"/>
                <a:gd name="T41" fmla="*/ 4 h 25"/>
                <a:gd name="T42" fmla="*/ 20 w 20"/>
                <a:gd name="T43" fmla="*/ 6 h 25"/>
                <a:gd name="T44" fmla="*/ 17 w 20"/>
                <a:gd name="T45" fmla="*/ 6 h 25"/>
                <a:gd name="T46" fmla="*/ 16 w 20"/>
                <a:gd name="T47" fmla="*/ 5 h 25"/>
                <a:gd name="T48" fmla="*/ 16 w 20"/>
                <a:gd name="T49" fmla="*/ 4 h 25"/>
                <a:gd name="T50" fmla="*/ 14 w 20"/>
                <a:gd name="T51" fmla="*/ 3 h 25"/>
                <a:gd name="T52" fmla="*/ 12 w 20"/>
                <a:gd name="T53" fmla="*/ 2 h 25"/>
                <a:gd name="T54" fmla="*/ 8 w 20"/>
                <a:gd name="T55" fmla="*/ 2 h 25"/>
                <a:gd name="T56" fmla="*/ 6 w 20"/>
                <a:gd name="T57" fmla="*/ 12 h 25"/>
                <a:gd name="T58" fmla="*/ 10 w 20"/>
                <a:gd name="T59" fmla="*/ 12 h 25"/>
                <a:gd name="T60" fmla="*/ 13 w 20"/>
                <a:gd name="T61" fmla="*/ 11 h 25"/>
                <a:gd name="T62" fmla="*/ 15 w 20"/>
                <a:gd name="T63" fmla="*/ 10 h 25"/>
                <a:gd name="T64" fmla="*/ 16 w 20"/>
                <a:gd name="T65" fmla="*/ 8 h 25"/>
                <a:gd name="T66" fmla="*/ 17 w 20"/>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5">
                  <a:moveTo>
                    <a:pt x="20" y="6"/>
                  </a:moveTo>
                  <a:cubicBezTo>
                    <a:pt x="20" y="7"/>
                    <a:pt x="19" y="8"/>
                    <a:pt x="19" y="9"/>
                  </a:cubicBezTo>
                  <a:cubicBezTo>
                    <a:pt x="19" y="10"/>
                    <a:pt x="18" y="11"/>
                    <a:pt x="18" y="11"/>
                  </a:cubicBezTo>
                  <a:cubicBezTo>
                    <a:pt x="17" y="12"/>
                    <a:pt x="16" y="12"/>
                    <a:pt x="15" y="13"/>
                  </a:cubicBezTo>
                  <a:cubicBezTo>
                    <a:pt x="14" y="13"/>
                    <a:pt x="13" y="13"/>
                    <a:pt x="12" y="14"/>
                  </a:cubicBezTo>
                  <a:cubicBezTo>
                    <a:pt x="12" y="14"/>
                    <a:pt x="12" y="14"/>
                    <a:pt x="12" y="14"/>
                  </a:cubicBezTo>
                  <a:cubicBezTo>
                    <a:pt x="13" y="14"/>
                    <a:pt x="13" y="14"/>
                    <a:pt x="14" y="15"/>
                  </a:cubicBezTo>
                  <a:cubicBezTo>
                    <a:pt x="14" y="15"/>
                    <a:pt x="14" y="16"/>
                    <a:pt x="15" y="17"/>
                  </a:cubicBezTo>
                  <a:cubicBezTo>
                    <a:pt x="17" y="25"/>
                    <a:pt x="17" y="25"/>
                    <a:pt x="17" y="25"/>
                  </a:cubicBezTo>
                  <a:cubicBezTo>
                    <a:pt x="13" y="25"/>
                    <a:pt x="13" y="25"/>
                    <a:pt x="13" y="25"/>
                  </a:cubicBezTo>
                  <a:cubicBezTo>
                    <a:pt x="12" y="17"/>
                    <a:pt x="12" y="17"/>
                    <a:pt x="12" y="17"/>
                  </a:cubicBezTo>
                  <a:cubicBezTo>
                    <a:pt x="11" y="16"/>
                    <a:pt x="11" y="16"/>
                    <a:pt x="10" y="15"/>
                  </a:cubicBezTo>
                  <a:cubicBezTo>
                    <a:pt x="10" y="15"/>
                    <a:pt x="9" y="14"/>
                    <a:pt x="8" y="14"/>
                  </a:cubicBezTo>
                  <a:cubicBezTo>
                    <a:pt x="6" y="14"/>
                    <a:pt x="6" y="14"/>
                    <a:pt x="6" y="14"/>
                  </a:cubicBezTo>
                  <a:cubicBezTo>
                    <a:pt x="3" y="25"/>
                    <a:pt x="3" y="25"/>
                    <a:pt x="3" y="25"/>
                  </a:cubicBezTo>
                  <a:cubicBezTo>
                    <a:pt x="0" y="25"/>
                    <a:pt x="0" y="25"/>
                    <a:pt x="0" y="25"/>
                  </a:cubicBezTo>
                  <a:cubicBezTo>
                    <a:pt x="6" y="0"/>
                    <a:pt x="6" y="0"/>
                    <a:pt x="6" y="0"/>
                  </a:cubicBezTo>
                  <a:cubicBezTo>
                    <a:pt x="13" y="0"/>
                    <a:pt x="13" y="0"/>
                    <a:pt x="13" y="0"/>
                  </a:cubicBezTo>
                  <a:cubicBezTo>
                    <a:pt x="14" y="0"/>
                    <a:pt x="15" y="0"/>
                    <a:pt x="16" y="0"/>
                  </a:cubicBezTo>
                  <a:cubicBezTo>
                    <a:pt x="17" y="1"/>
                    <a:pt x="17" y="1"/>
                    <a:pt x="18" y="2"/>
                  </a:cubicBezTo>
                  <a:cubicBezTo>
                    <a:pt x="19" y="2"/>
                    <a:pt x="19" y="3"/>
                    <a:pt x="19" y="4"/>
                  </a:cubicBezTo>
                  <a:cubicBezTo>
                    <a:pt x="20" y="4"/>
                    <a:pt x="20" y="5"/>
                    <a:pt x="20" y="6"/>
                  </a:cubicBezTo>
                  <a:close/>
                  <a:moveTo>
                    <a:pt x="17" y="6"/>
                  </a:moveTo>
                  <a:cubicBezTo>
                    <a:pt x="17" y="6"/>
                    <a:pt x="17" y="5"/>
                    <a:pt x="16" y="5"/>
                  </a:cubicBezTo>
                  <a:cubicBezTo>
                    <a:pt x="16" y="4"/>
                    <a:pt x="16" y="4"/>
                    <a:pt x="16" y="4"/>
                  </a:cubicBezTo>
                  <a:cubicBezTo>
                    <a:pt x="15" y="3"/>
                    <a:pt x="15" y="3"/>
                    <a:pt x="14" y="3"/>
                  </a:cubicBezTo>
                  <a:cubicBezTo>
                    <a:pt x="14" y="3"/>
                    <a:pt x="13" y="2"/>
                    <a:pt x="12" y="2"/>
                  </a:cubicBezTo>
                  <a:cubicBezTo>
                    <a:pt x="8" y="2"/>
                    <a:pt x="8" y="2"/>
                    <a:pt x="8" y="2"/>
                  </a:cubicBezTo>
                  <a:cubicBezTo>
                    <a:pt x="6" y="12"/>
                    <a:pt x="6" y="12"/>
                    <a:pt x="6" y="12"/>
                  </a:cubicBezTo>
                  <a:cubicBezTo>
                    <a:pt x="10" y="12"/>
                    <a:pt x="10" y="12"/>
                    <a:pt x="10" y="12"/>
                  </a:cubicBezTo>
                  <a:cubicBezTo>
                    <a:pt x="11" y="12"/>
                    <a:pt x="12" y="11"/>
                    <a:pt x="13" y="11"/>
                  </a:cubicBezTo>
                  <a:cubicBezTo>
                    <a:pt x="14" y="11"/>
                    <a:pt x="14" y="11"/>
                    <a:pt x="15" y="10"/>
                  </a:cubicBezTo>
                  <a:cubicBezTo>
                    <a:pt x="16" y="10"/>
                    <a:pt x="16" y="9"/>
                    <a:pt x="16" y="8"/>
                  </a:cubicBezTo>
                  <a:cubicBezTo>
                    <a:pt x="16" y="8"/>
                    <a:pt x="17" y="7"/>
                    <a:pt x="1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3" name="Freeform 321"/>
            <p:cNvSpPr>
              <a:spLocks/>
            </p:cNvSpPr>
            <p:nvPr/>
          </p:nvSpPr>
          <p:spPr bwMode="auto">
            <a:xfrm>
              <a:off x="3507542" y="4690900"/>
              <a:ext cx="71678" cy="85701"/>
            </a:xfrm>
            <a:custGeom>
              <a:avLst/>
              <a:gdLst>
                <a:gd name="T0" fmla="*/ 21 w 22"/>
                <a:gd name="T1" fmla="*/ 5 h 26"/>
                <a:gd name="T2" fmla="*/ 20 w 22"/>
                <a:gd name="T3" fmla="*/ 4 h 26"/>
                <a:gd name="T4" fmla="*/ 18 w 22"/>
                <a:gd name="T5" fmla="*/ 4 h 26"/>
                <a:gd name="T6" fmla="*/ 16 w 22"/>
                <a:gd name="T7" fmla="*/ 3 h 26"/>
                <a:gd name="T8" fmla="*/ 14 w 22"/>
                <a:gd name="T9" fmla="*/ 3 h 26"/>
                <a:gd name="T10" fmla="*/ 9 w 22"/>
                <a:gd name="T11" fmla="*/ 4 h 26"/>
                <a:gd name="T12" fmla="*/ 6 w 22"/>
                <a:gd name="T13" fmla="*/ 7 h 26"/>
                <a:gd name="T14" fmla="*/ 4 w 22"/>
                <a:gd name="T15" fmla="*/ 10 h 26"/>
                <a:gd name="T16" fmla="*/ 3 w 22"/>
                <a:gd name="T17" fmla="*/ 15 h 26"/>
                <a:gd name="T18" fmla="*/ 4 w 22"/>
                <a:gd name="T19" fmla="*/ 19 h 26"/>
                <a:gd name="T20" fmla="*/ 5 w 22"/>
                <a:gd name="T21" fmla="*/ 21 h 26"/>
                <a:gd name="T22" fmla="*/ 8 w 22"/>
                <a:gd name="T23" fmla="*/ 23 h 26"/>
                <a:gd name="T24" fmla="*/ 11 w 22"/>
                <a:gd name="T25" fmla="*/ 24 h 26"/>
                <a:gd name="T26" fmla="*/ 14 w 22"/>
                <a:gd name="T27" fmla="*/ 24 h 26"/>
                <a:gd name="T28" fmla="*/ 16 w 22"/>
                <a:gd name="T29" fmla="*/ 23 h 26"/>
                <a:gd name="T30" fmla="*/ 17 w 22"/>
                <a:gd name="T31" fmla="*/ 16 h 26"/>
                <a:gd name="T32" fmla="*/ 11 w 22"/>
                <a:gd name="T33" fmla="*/ 16 h 26"/>
                <a:gd name="T34" fmla="*/ 12 w 22"/>
                <a:gd name="T35" fmla="*/ 13 h 26"/>
                <a:gd name="T36" fmla="*/ 21 w 22"/>
                <a:gd name="T37" fmla="*/ 13 h 26"/>
                <a:gd name="T38" fmla="*/ 18 w 22"/>
                <a:gd name="T39" fmla="*/ 25 h 26"/>
                <a:gd name="T40" fmla="*/ 15 w 22"/>
                <a:gd name="T41" fmla="*/ 26 h 26"/>
                <a:gd name="T42" fmla="*/ 11 w 22"/>
                <a:gd name="T43" fmla="*/ 26 h 26"/>
                <a:gd name="T44" fmla="*/ 6 w 22"/>
                <a:gd name="T45" fmla="*/ 26 h 26"/>
                <a:gd name="T46" fmla="*/ 3 w 22"/>
                <a:gd name="T47" fmla="*/ 23 h 26"/>
                <a:gd name="T48" fmla="*/ 1 w 22"/>
                <a:gd name="T49" fmla="*/ 20 h 26"/>
                <a:gd name="T50" fmla="*/ 0 w 22"/>
                <a:gd name="T51" fmla="*/ 15 h 26"/>
                <a:gd name="T52" fmla="*/ 0 w 22"/>
                <a:gd name="T53" fmla="*/ 11 h 26"/>
                <a:gd name="T54" fmla="*/ 2 w 22"/>
                <a:gd name="T55" fmla="*/ 8 h 26"/>
                <a:gd name="T56" fmla="*/ 4 w 22"/>
                <a:gd name="T57" fmla="*/ 5 h 26"/>
                <a:gd name="T58" fmla="*/ 7 w 22"/>
                <a:gd name="T59" fmla="*/ 2 h 26"/>
                <a:gd name="T60" fmla="*/ 10 w 22"/>
                <a:gd name="T61" fmla="*/ 1 h 26"/>
                <a:gd name="T62" fmla="*/ 15 w 22"/>
                <a:gd name="T63" fmla="*/ 0 h 26"/>
                <a:gd name="T64" fmla="*/ 17 w 22"/>
                <a:gd name="T65" fmla="*/ 1 h 26"/>
                <a:gd name="T66" fmla="*/ 19 w 22"/>
                <a:gd name="T67" fmla="*/ 1 h 26"/>
                <a:gd name="T68" fmla="*/ 21 w 22"/>
                <a:gd name="T69" fmla="*/ 1 h 26"/>
                <a:gd name="T70" fmla="*/ 22 w 22"/>
                <a:gd name="T71" fmla="*/ 2 h 26"/>
                <a:gd name="T72" fmla="*/ 21 w 22"/>
                <a:gd name="T7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1" y="5"/>
                  </a:moveTo>
                  <a:cubicBezTo>
                    <a:pt x="21" y="5"/>
                    <a:pt x="20" y="5"/>
                    <a:pt x="20" y="4"/>
                  </a:cubicBezTo>
                  <a:cubicBezTo>
                    <a:pt x="19" y="4"/>
                    <a:pt x="19" y="4"/>
                    <a:pt x="18" y="4"/>
                  </a:cubicBezTo>
                  <a:cubicBezTo>
                    <a:pt x="18" y="3"/>
                    <a:pt x="17" y="3"/>
                    <a:pt x="16" y="3"/>
                  </a:cubicBezTo>
                  <a:cubicBezTo>
                    <a:pt x="16" y="3"/>
                    <a:pt x="15" y="3"/>
                    <a:pt x="14" y="3"/>
                  </a:cubicBezTo>
                  <a:cubicBezTo>
                    <a:pt x="12" y="3"/>
                    <a:pt x="11" y="3"/>
                    <a:pt x="9" y="4"/>
                  </a:cubicBezTo>
                  <a:cubicBezTo>
                    <a:pt x="8" y="5"/>
                    <a:pt x="7" y="5"/>
                    <a:pt x="6" y="7"/>
                  </a:cubicBezTo>
                  <a:cubicBezTo>
                    <a:pt x="5" y="8"/>
                    <a:pt x="4" y="9"/>
                    <a:pt x="4" y="10"/>
                  </a:cubicBezTo>
                  <a:cubicBezTo>
                    <a:pt x="3" y="12"/>
                    <a:pt x="3" y="13"/>
                    <a:pt x="3" y="15"/>
                  </a:cubicBezTo>
                  <a:cubicBezTo>
                    <a:pt x="3" y="16"/>
                    <a:pt x="3" y="18"/>
                    <a:pt x="4" y="19"/>
                  </a:cubicBezTo>
                  <a:cubicBezTo>
                    <a:pt x="4" y="20"/>
                    <a:pt x="5" y="21"/>
                    <a:pt x="5" y="21"/>
                  </a:cubicBezTo>
                  <a:cubicBezTo>
                    <a:pt x="6" y="22"/>
                    <a:pt x="7" y="23"/>
                    <a:pt x="8" y="23"/>
                  </a:cubicBezTo>
                  <a:cubicBezTo>
                    <a:pt x="9" y="24"/>
                    <a:pt x="10" y="24"/>
                    <a:pt x="11" y="24"/>
                  </a:cubicBezTo>
                  <a:cubicBezTo>
                    <a:pt x="12" y="24"/>
                    <a:pt x="13" y="24"/>
                    <a:pt x="14" y="24"/>
                  </a:cubicBezTo>
                  <a:cubicBezTo>
                    <a:pt x="14" y="23"/>
                    <a:pt x="15" y="23"/>
                    <a:pt x="16" y="23"/>
                  </a:cubicBezTo>
                  <a:cubicBezTo>
                    <a:pt x="17" y="16"/>
                    <a:pt x="17" y="16"/>
                    <a:pt x="17" y="16"/>
                  </a:cubicBezTo>
                  <a:cubicBezTo>
                    <a:pt x="11" y="16"/>
                    <a:pt x="11" y="16"/>
                    <a:pt x="11" y="16"/>
                  </a:cubicBezTo>
                  <a:cubicBezTo>
                    <a:pt x="12" y="13"/>
                    <a:pt x="12" y="13"/>
                    <a:pt x="12" y="13"/>
                  </a:cubicBezTo>
                  <a:cubicBezTo>
                    <a:pt x="21" y="13"/>
                    <a:pt x="21" y="13"/>
                    <a:pt x="21" y="13"/>
                  </a:cubicBezTo>
                  <a:cubicBezTo>
                    <a:pt x="18" y="25"/>
                    <a:pt x="18" y="25"/>
                    <a:pt x="18" y="25"/>
                  </a:cubicBezTo>
                  <a:cubicBezTo>
                    <a:pt x="17" y="25"/>
                    <a:pt x="16" y="26"/>
                    <a:pt x="15" y="26"/>
                  </a:cubicBezTo>
                  <a:cubicBezTo>
                    <a:pt x="14" y="26"/>
                    <a:pt x="12" y="26"/>
                    <a:pt x="11" y="26"/>
                  </a:cubicBezTo>
                  <a:cubicBezTo>
                    <a:pt x="9" y="26"/>
                    <a:pt x="8" y="26"/>
                    <a:pt x="6" y="26"/>
                  </a:cubicBezTo>
                  <a:cubicBezTo>
                    <a:pt x="5" y="25"/>
                    <a:pt x="4" y="24"/>
                    <a:pt x="3" y="23"/>
                  </a:cubicBezTo>
                  <a:cubicBezTo>
                    <a:pt x="2" y="22"/>
                    <a:pt x="1" y="21"/>
                    <a:pt x="1" y="20"/>
                  </a:cubicBezTo>
                  <a:cubicBezTo>
                    <a:pt x="0" y="18"/>
                    <a:pt x="0" y="17"/>
                    <a:pt x="0" y="15"/>
                  </a:cubicBezTo>
                  <a:cubicBezTo>
                    <a:pt x="0" y="14"/>
                    <a:pt x="0" y="13"/>
                    <a:pt x="0" y="11"/>
                  </a:cubicBezTo>
                  <a:cubicBezTo>
                    <a:pt x="1" y="10"/>
                    <a:pt x="1" y="9"/>
                    <a:pt x="2" y="8"/>
                  </a:cubicBezTo>
                  <a:cubicBezTo>
                    <a:pt x="2" y="7"/>
                    <a:pt x="3" y="6"/>
                    <a:pt x="4" y="5"/>
                  </a:cubicBezTo>
                  <a:cubicBezTo>
                    <a:pt x="5" y="4"/>
                    <a:pt x="5" y="3"/>
                    <a:pt x="7" y="2"/>
                  </a:cubicBezTo>
                  <a:cubicBezTo>
                    <a:pt x="8" y="2"/>
                    <a:pt x="9" y="1"/>
                    <a:pt x="10" y="1"/>
                  </a:cubicBezTo>
                  <a:cubicBezTo>
                    <a:pt x="11" y="1"/>
                    <a:pt x="13" y="0"/>
                    <a:pt x="15" y="0"/>
                  </a:cubicBezTo>
                  <a:cubicBezTo>
                    <a:pt x="15" y="0"/>
                    <a:pt x="16" y="0"/>
                    <a:pt x="17" y="1"/>
                  </a:cubicBezTo>
                  <a:cubicBezTo>
                    <a:pt x="18" y="1"/>
                    <a:pt x="18" y="1"/>
                    <a:pt x="19" y="1"/>
                  </a:cubicBezTo>
                  <a:cubicBezTo>
                    <a:pt x="20" y="1"/>
                    <a:pt x="20" y="1"/>
                    <a:pt x="21" y="1"/>
                  </a:cubicBezTo>
                  <a:cubicBezTo>
                    <a:pt x="21" y="2"/>
                    <a:pt x="22" y="2"/>
                    <a:pt x="22" y="2"/>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4" name="Freeform 322"/>
            <p:cNvSpPr>
              <a:spLocks/>
            </p:cNvSpPr>
            <p:nvPr/>
          </p:nvSpPr>
          <p:spPr bwMode="auto">
            <a:xfrm>
              <a:off x="3585453" y="4694016"/>
              <a:ext cx="29606" cy="82585"/>
            </a:xfrm>
            <a:custGeom>
              <a:avLst/>
              <a:gdLst>
                <a:gd name="T0" fmla="*/ 6 w 19"/>
                <a:gd name="T1" fmla="*/ 53 h 53"/>
                <a:gd name="T2" fmla="*/ 0 w 19"/>
                <a:gd name="T3" fmla="*/ 53 h 53"/>
                <a:gd name="T4" fmla="*/ 10 w 19"/>
                <a:gd name="T5" fmla="*/ 0 h 53"/>
                <a:gd name="T6" fmla="*/ 19 w 19"/>
                <a:gd name="T7" fmla="*/ 0 h 53"/>
                <a:gd name="T8" fmla="*/ 6 w 19"/>
                <a:gd name="T9" fmla="*/ 53 h 53"/>
              </a:gdLst>
              <a:ahLst/>
              <a:cxnLst>
                <a:cxn ang="0">
                  <a:pos x="T0" y="T1"/>
                </a:cxn>
                <a:cxn ang="0">
                  <a:pos x="T2" y="T3"/>
                </a:cxn>
                <a:cxn ang="0">
                  <a:pos x="T4" y="T5"/>
                </a:cxn>
                <a:cxn ang="0">
                  <a:pos x="T6" y="T7"/>
                </a:cxn>
                <a:cxn ang="0">
                  <a:pos x="T8" y="T9"/>
                </a:cxn>
              </a:cxnLst>
              <a:rect l="0" t="0" r="r" b="b"/>
              <a:pathLst>
                <a:path w="19" h="53">
                  <a:moveTo>
                    <a:pt x="6" y="53"/>
                  </a:moveTo>
                  <a:lnTo>
                    <a:pt x="0" y="53"/>
                  </a:lnTo>
                  <a:lnTo>
                    <a:pt x="10" y="0"/>
                  </a:lnTo>
                  <a:lnTo>
                    <a:pt x="19" y="0"/>
                  </a:ln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5" name="Freeform 323"/>
            <p:cNvSpPr>
              <a:spLocks/>
            </p:cNvSpPr>
            <p:nvPr/>
          </p:nvSpPr>
          <p:spPr bwMode="auto">
            <a:xfrm>
              <a:off x="3618176" y="4694016"/>
              <a:ext cx="84144" cy="82585"/>
            </a:xfrm>
            <a:custGeom>
              <a:avLst/>
              <a:gdLst>
                <a:gd name="T0" fmla="*/ 21 w 26"/>
                <a:gd name="T1" fmla="*/ 25 h 25"/>
                <a:gd name="T2" fmla="*/ 18 w 26"/>
                <a:gd name="T3" fmla="*/ 25 h 25"/>
                <a:gd name="T4" fmla="*/ 8 w 26"/>
                <a:gd name="T5" fmla="*/ 5 h 25"/>
                <a:gd name="T6" fmla="*/ 8 w 26"/>
                <a:gd name="T7" fmla="*/ 4 h 25"/>
                <a:gd name="T8" fmla="*/ 8 w 26"/>
                <a:gd name="T9" fmla="*/ 4 h 25"/>
                <a:gd name="T10" fmla="*/ 8 w 26"/>
                <a:gd name="T11" fmla="*/ 4 h 25"/>
                <a:gd name="T12" fmla="*/ 8 w 26"/>
                <a:gd name="T13" fmla="*/ 3 h 25"/>
                <a:gd name="T14" fmla="*/ 8 w 26"/>
                <a:gd name="T15" fmla="*/ 3 h 25"/>
                <a:gd name="T16" fmla="*/ 8 w 26"/>
                <a:gd name="T17" fmla="*/ 4 h 25"/>
                <a:gd name="T18" fmla="*/ 8 w 26"/>
                <a:gd name="T19" fmla="*/ 4 h 25"/>
                <a:gd name="T20" fmla="*/ 7 w 26"/>
                <a:gd name="T21" fmla="*/ 5 h 25"/>
                <a:gd name="T22" fmla="*/ 7 w 26"/>
                <a:gd name="T23" fmla="*/ 5 h 25"/>
                <a:gd name="T24" fmla="*/ 3 w 26"/>
                <a:gd name="T25" fmla="*/ 25 h 25"/>
                <a:gd name="T26" fmla="*/ 0 w 26"/>
                <a:gd name="T27" fmla="*/ 25 h 25"/>
                <a:gd name="T28" fmla="*/ 6 w 26"/>
                <a:gd name="T29" fmla="*/ 0 h 25"/>
                <a:gd name="T30" fmla="*/ 9 w 26"/>
                <a:gd name="T31" fmla="*/ 0 h 25"/>
                <a:gd name="T32" fmla="*/ 18 w 26"/>
                <a:gd name="T33" fmla="*/ 20 h 25"/>
                <a:gd name="T34" fmla="*/ 18 w 26"/>
                <a:gd name="T35" fmla="*/ 20 h 25"/>
                <a:gd name="T36" fmla="*/ 18 w 26"/>
                <a:gd name="T37" fmla="*/ 20 h 25"/>
                <a:gd name="T38" fmla="*/ 19 w 26"/>
                <a:gd name="T39" fmla="*/ 21 h 25"/>
                <a:gd name="T40" fmla="*/ 19 w 26"/>
                <a:gd name="T41" fmla="*/ 21 h 25"/>
                <a:gd name="T42" fmla="*/ 19 w 26"/>
                <a:gd name="T43" fmla="*/ 21 h 25"/>
                <a:gd name="T44" fmla="*/ 19 w 26"/>
                <a:gd name="T45" fmla="*/ 21 h 25"/>
                <a:gd name="T46" fmla="*/ 19 w 26"/>
                <a:gd name="T47" fmla="*/ 20 h 25"/>
                <a:gd name="T48" fmla="*/ 19 w 26"/>
                <a:gd name="T49" fmla="*/ 20 h 25"/>
                <a:gd name="T50" fmla="*/ 19 w 26"/>
                <a:gd name="T51" fmla="*/ 19 h 25"/>
                <a:gd name="T52" fmla="*/ 23 w 26"/>
                <a:gd name="T53" fmla="*/ 0 h 25"/>
                <a:gd name="T54" fmla="*/ 26 w 26"/>
                <a:gd name="T55" fmla="*/ 0 h 25"/>
                <a:gd name="T56" fmla="*/ 21 w 26"/>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5">
                  <a:moveTo>
                    <a:pt x="21" y="25"/>
                  </a:moveTo>
                  <a:cubicBezTo>
                    <a:pt x="18" y="25"/>
                    <a:pt x="18" y="25"/>
                    <a:pt x="18" y="25"/>
                  </a:cubicBezTo>
                  <a:cubicBezTo>
                    <a:pt x="8" y="5"/>
                    <a:pt x="8" y="5"/>
                    <a:pt x="8" y="5"/>
                  </a:cubicBezTo>
                  <a:cubicBezTo>
                    <a:pt x="8" y="5"/>
                    <a:pt x="8" y="5"/>
                    <a:pt x="8" y="4"/>
                  </a:cubicBezTo>
                  <a:cubicBezTo>
                    <a:pt x="8" y="4"/>
                    <a:pt x="8" y="4"/>
                    <a:pt x="8" y="4"/>
                  </a:cubicBezTo>
                  <a:cubicBezTo>
                    <a:pt x="8" y="4"/>
                    <a:pt x="8" y="4"/>
                    <a:pt x="8" y="4"/>
                  </a:cubicBezTo>
                  <a:cubicBezTo>
                    <a:pt x="8" y="3"/>
                    <a:pt x="8" y="3"/>
                    <a:pt x="8" y="3"/>
                  </a:cubicBezTo>
                  <a:cubicBezTo>
                    <a:pt x="8" y="3"/>
                    <a:pt x="8" y="3"/>
                    <a:pt x="8" y="3"/>
                  </a:cubicBezTo>
                  <a:cubicBezTo>
                    <a:pt x="8" y="3"/>
                    <a:pt x="8" y="4"/>
                    <a:pt x="8" y="4"/>
                  </a:cubicBezTo>
                  <a:cubicBezTo>
                    <a:pt x="8" y="4"/>
                    <a:pt x="8" y="4"/>
                    <a:pt x="8" y="4"/>
                  </a:cubicBezTo>
                  <a:cubicBezTo>
                    <a:pt x="8" y="4"/>
                    <a:pt x="8" y="5"/>
                    <a:pt x="7" y="5"/>
                  </a:cubicBezTo>
                  <a:cubicBezTo>
                    <a:pt x="7" y="5"/>
                    <a:pt x="7" y="5"/>
                    <a:pt x="7" y="5"/>
                  </a:cubicBezTo>
                  <a:cubicBezTo>
                    <a:pt x="3" y="25"/>
                    <a:pt x="3" y="25"/>
                    <a:pt x="3" y="25"/>
                  </a:cubicBezTo>
                  <a:cubicBezTo>
                    <a:pt x="0" y="25"/>
                    <a:pt x="0" y="25"/>
                    <a:pt x="0" y="25"/>
                  </a:cubicBezTo>
                  <a:cubicBezTo>
                    <a:pt x="6" y="0"/>
                    <a:pt x="6" y="0"/>
                    <a:pt x="6" y="0"/>
                  </a:cubicBezTo>
                  <a:cubicBezTo>
                    <a:pt x="9" y="0"/>
                    <a:pt x="9" y="0"/>
                    <a:pt x="9" y="0"/>
                  </a:cubicBezTo>
                  <a:cubicBezTo>
                    <a:pt x="18" y="20"/>
                    <a:pt x="18" y="20"/>
                    <a:pt x="18" y="20"/>
                  </a:cubicBezTo>
                  <a:cubicBezTo>
                    <a:pt x="18" y="20"/>
                    <a:pt x="18" y="20"/>
                    <a:pt x="18" y="20"/>
                  </a:cubicBezTo>
                  <a:cubicBezTo>
                    <a:pt x="18" y="20"/>
                    <a:pt x="18" y="20"/>
                    <a:pt x="18" y="20"/>
                  </a:cubicBezTo>
                  <a:cubicBezTo>
                    <a:pt x="18" y="21"/>
                    <a:pt x="19" y="21"/>
                    <a:pt x="19" y="21"/>
                  </a:cubicBezTo>
                  <a:cubicBezTo>
                    <a:pt x="19" y="21"/>
                    <a:pt x="19" y="21"/>
                    <a:pt x="19" y="21"/>
                  </a:cubicBezTo>
                  <a:cubicBezTo>
                    <a:pt x="19" y="21"/>
                    <a:pt x="19" y="21"/>
                    <a:pt x="19" y="21"/>
                  </a:cubicBezTo>
                  <a:cubicBezTo>
                    <a:pt x="19" y="21"/>
                    <a:pt x="19" y="21"/>
                    <a:pt x="19" y="21"/>
                  </a:cubicBezTo>
                  <a:cubicBezTo>
                    <a:pt x="19" y="21"/>
                    <a:pt x="19" y="20"/>
                    <a:pt x="19" y="20"/>
                  </a:cubicBezTo>
                  <a:cubicBezTo>
                    <a:pt x="19" y="20"/>
                    <a:pt x="19" y="20"/>
                    <a:pt x="19" y="20"/>
                  </a:cubicBezTo>
                  <a:cubicBezTo>
                    <a:pt x="19" y="19"/>
                    <a:pt x="19" y="19"/>
                    <a:pt x="19" y="19"/>
                  </a:cubicBezTo>
                  <a:cubicBezTo>
                    <a:pt x="23" y="0"/>
                    <a:pt x="23" y="0"/>
                    <a:pt x="23" y="0"/>
                  </a:cubicBezTo>
                  <a:cubicBezTo>
                    <a:pt x="26" y="0"/>
                    <a:pt x="26" y="0"/>
                    <a:pt x="26" y="0"/>
                  </a:cubicBezTo>
                  <a:lnTo>
                    <a:pt x="2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6" name="Freeform 324"/>
            <p:cNvSpPr>
              <a:spLocks/>
            </p:cNvSpPr>
            <p:nvPr/>
          </p:nvSpPr>
          <p:spPr bwMode="auto">
            <a:xfrm>
              <a:off x="3708552" y="4694016"/>
              <a:ext cx="26490" cy="82585"/>
            </a:xfrm>
            <a:custGeom>
              <a:avLst/>
              <a:gdLst>
                <a:gd name="T0" fmla="*/ 7 w 17"/>
                <a:gd name="T1" fmla="*/ 53 h 53"/>
                <a:gd name="T2" fmla="*/ 0 w 17"/>
                <a:gd name="T3" fmla="*/ 53 h 53"/>
                <a:gd name="T4" fmla="*/ 11 w 17"/>
                <a:gd name="T5" fmla="*/ 0 h 53"/>
                <a:gd name="T6" fmla="*/ 17 w 17"/>
                <a:gd name="T7" fmla="*/ 0 h 53"/>
                <a:gd name="T8" fmla="*/ 7 w 17"/>
                <a:gd name="T9" fmla="*/ 53 h 53"/>
              </a:gdLst>
              <a:ahLst/>
              <a:cxnLst>
                <a:cxn ang="0">
                  <a:pos x="T0" y="T1"/>
                </a:cxn>
                <a:cxn ang="0">
                  <a:pos x="T2" y="T3"/>
                </a:cxn>
                <a:cxn ang="0">
                  <a:pos x="T4" y="T5"/>
                </a:cxn>
                <a:cxn ang="0">
                  <a:pos x="T6" y="T7"/>
                </a:cxn>
                <a:cxn ang="0">
                  <a:pos x="T8" y="T9"/>
                </a:cxn>
              </a:cxnLst>
              <a:rect l="0" t="0" r="r" b="b"/>
              <a:pathLst>
                <a:path w="17" h="53">
                  <a:moveTo>
                    <a:pt x="7" y="53"/>
                  </a:moveTo>
                  <a:lnTo>
                    <a:pt x="0" y="53"/>
                  </a:lnTo>
                  <a:lnTo>
                    <a:pt x="11" y="0"/>
                  </a:lnTo>
                  <a:lnTo>
                    <a:pt x="17" y="0"/>
                  </a:lnTo>
                  <a:lnTo>
                    <a:pt x="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17" name="Freeform 325"/>
            <p:cNvSpPr>
              <a:spLocks noEditPoints="1"/>
            </p:cNvSpPr>
            <p:nvPr/>
          </p:nvSpPr>
          <p:spPr bwMode="auto">
            <a:xfrm>
              <a:off x="3731926" y="4694016"/>
              <a:ext cx="71678" cy="82585"/>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5 h 25"/>
                <a:gd name="T20" fmla="*/ 16 w 22"/>
                <a:gd name="T21" fmla="*/ 4 h 25"/>
                <a:gd name="T22" fmla="*/ 16 w 22"/>
                <a:gd name="T23" fmla="*/ 4 h 25"/>
                <a:gd name="T24" fmla="*/ 16 w 22"/>
                <a:gd name="T25" fmla="*/ 3 h 25"/>
                <a:gd name="T26" fmla="*/ 16 w 22"/>
                <a:gd name="T27" fmla="*/ 3 h 25"/>
                <a:gd name="T28" fmla="*/ 16 w 22"/>
                <a:gd name="T29" fmla="*/ 3 h 25"/>
                <a:gd name="T30" fmla="*/ 16 w 22"/>
                <a:gd name="T31" fmla="*/ 3 h 25"/>
                <a:gd name="T32" fmla="*/ 16 w 22"/>
                <a:gd name="T33" fmla="*/ 4 h 25"/>
                <a:gd name="T34" fmla="*/ 15 w 22"/>
                <a:gd name="T35" fmla="*/ 4 h 25"/>
                <a:gd name="T36" fmla="*/ 15 w 22"/>
                <a:gd name="T37" fmla="*/ 5 h 25"/>
                <a:gd name="T38" fmla="*/ 9 w 22"/>
                <a:gd name="T39" fmla="*/ 15 h 25"/>
                <a:gd name="T40" fmla="*/ 18 w 22"/>
                <a:gd name="T41" fmla="*/ 15 h 25"/>
                <a:gd name="T42" fmla="*/ 16 w 22"/>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5"/>
                  </a:moveTo>
                  <a:cubicBezTo>
                    <a:pt x="16" y="4"/>
                    <a:pt x="16" y="4"/>
                    <a:pt x="16" y="4"/>
                  </a:cubicBezTo>
                  <a:cubicBezTo>
                    <a:pt x="16" y="4"/>
                    <a:pt x="16" y="4"/>
                    <a:pt x="16" y="4"/>
                  </a:cubicBezTo>
                  <a:cubicBezTo>
                    <a:pt x="16" y="4"/>
                    <a:pt x="16" y="3"/>
                    <a:pt x="16" y="3"/>
                  </a:cubicBezTo>
                  <a:cubicBezTo>
                    <a:pt x="16" y="3"/>
                    <a:pt x="16" y="3"/>
                    <a:pt x="16" y="3"/>
                  </a:cubicBezTo>
                  <a:cubicBezTo>
                    <a:pt x="16" y="3"/>
                    <a:pt x="16" y="3"/>
                    <a:pt x="16" y="3"/>
                  </a:cubicBezTo>
                  <a:cubicBezTo>
                    <a:pt x="16" y="3"/>
                    <a:pt x="16" y="3"/>
                    <a:pt x="16" y="3"/>
                  </a:cubicBezTo>
                  <a:cubicBezTo>
                    <a:pt x="16" y="3"/>
                    <a:pt x="16" y="4"/>
                    <a:pt x="16" y="4"/>
                  </a:cubicBezTo>
                  <a:cubicBezTo>
                    <a:pt x="16" y="4"/>
                    <a:pt x="15" y="4"/>
                    <a:pt x="15" y="4"/>
                  </a:cubicBezTo>
                  <a:cubicBezTo>
                    <a:pt x="15" y="4"/>
                    <a:pt x="15" y="4"/>
                    <a:pt x="15" y="5"/>
                  </a:cubicBezTo>
                  <a:cubicBezTo>
                    <a:pt x="9" y="15"/>
                    <a:pt x="9" y="15"/>
                    <a:pt x="9" y="15"/>
                  </a:cubicBezTo>
                  <a:cubicBezTo>
                    <a:pt x="18" y="15"/>
                    <a:pt x="18" y="15"/>
                    <a:pt x="18" y="15"/>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718" name="Virginia East US 2"/>
          <p:cNvGrpSpPr/>
          <p:nvPr/>
        </p:nvGrpSpPr>
        <p:grpSpPr>
          <a:xfrm>
            <a:off x="3588268" y="3630267"/>
            <a:ext cx="689316" cy="380407"/>
            <a:chOff x="3216155" y="3629765"/>
            <a:chExt cx="751062" cy="414482"/>
          </a:xfrm>
        </p:grpSpPr>
        <p:sp>
          <p:nvSpPr>
            <p:cNvPr id="719" name="Rectangle 22"/>
            <p:cNvSpPr>
              <a:spLocks noChangeArrowheads="1"/>
            </p:cNvSpPr>
            <p:nvPr/>
          </p:nvSpPr>
          <p:spPr bwMode="auto">
            <a:xfrm>
              <a:off x="3216155" y="3629765"/>
              <a:ext cx="751062"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0" name="Freeform 326"/>
            <p:cNvSpPr>
              <a:spLocks/>
            </p:cNvSpPr>
            <p:nvPr/>
          </p:nvSpPr>
          <p:spPr bwMode="auto">
            <a:xfrm>
              <a:off x="3311206" y="3724815"/>
              <a:ext cx="48305" cy="81026"/>
            </a:xfrm>
            <a:custGeom>
              <a:avLst/>
              <a:gdLst>
                <a:gd name="T0" fmla="*/ 31 w 31"/>
                <a:gd name="T1" fmla="*/ 52 h 52"/>
                <a:gd name="T2" fmla="*/ 0 w 31"/>
                <a:gd name="T3" fmla="*/ 52 h 52"/>
                <a:gd name="T4" fmla="*/ 0 w 31"/>
                <a:gd name="T5" fmla="*/ 0 h 52"/>
                <a:gd name="T6" fmla="*/ 29 w 31"/>
                <a:gd name="T7" fmla="*/ 0 h 52"/>
                <a:gd name="T8" fmla="*/ 29 w 31"/>
                <a:gd name="T9" fmla="*/ 10 h 52"/>
                <a:gd name="T10" fmla="*/ 10 w 31"/>
                <a:gd name="T11" fmla="*/ 10 h 52"/>
                <a:gd name="T12" fmla="*/ 10 w 31"/>
                <a:gd name="T13" fmla="*/ 21 h 52"/>
                <a:gd name="T14" fmla="*/ 29 w 31"/>
                <a:gd name="T15" fmla="*/ 21 h 52"/>
                <a:gd name="T16" fmla="*/ 29 w 31"/>
                <a:gd name="T17" fmla="*/ 31 h 52"/>
                <a:gd name="T18" fmla="*/ 10 w 31"/>
                <a:gd name="T19" fmla="*/ 31 h 52"/>
                <a:gd name="T20" fmla="*/ 10 w 31"/>
                <a:gd name="T21" fmla="*/ 42 h 52"/>
                <a:gd name="T22" fmla="*/ 31 w 31"/>
                <a:gd name="T23" fmla="*/ 42 h 52"/>
                <a:gd name="T24" fmla="*/ 31 w 31"/>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2">
                  <a:moveTo>
                    <a:pt x="31" y="52"/>
                  </a:moveTo>
                  <a:lnTo>
                    <a:pt x="0" y="52"/>
                  </a:lnTo>
                  <a:lnTo>
                    <a:pt x="0" y="0"/>
                  </a:lnTo>
                  <a:lnTo>
                    <a:pt x="29" y="0"/>
                  </a:lnTo>
                  <a:lnTo>
                    <a:pt x="29" y="10"/>
                  </a:lnTo>
                  <a:lnTo>
                    <a:pt x="10" y="10"/>
                  </a:lnTo>
                  <a:lnTo>
                    <a:pt x="10" y="21"/>
                  </a:lnTo>
                  <a:lnTo>
                    <a:pt x="29" y="21"/>
                  </a:lnTo>
                  <a:lnTo>
                    <a:pt x="29" y="31"/>
                  </a:lnTo>
                  <a:lnTo>
                    <a:pt x="10" y="31"/>
                  </a:lnTo>
                  <a:lnTo>
                    <a:pt x="10" y="42"/>
                  </a:lnTo>
                  <a:lnTo>
                    <a:pt x="31" y="42"/>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1" name="Freeform 327"/>
            <p:cNvSpPr>
              <a:spLocks noEditPoints="1"/>
            </p:cNvSpPr>
            <p:nvPr/>
          </p:nvSpPr>
          <p:spPr bwMode="auto">
            <a:xfrm>
              <a:off x="3365744" y="3724815"/>
              <a:ext cx="82586" cy="81026"/>
            </a:xfrm>
            <a:custGeom>
              <a:avLst/>
              <a:gdLst>
                <a:gd name="T0" fmla="*/ 25 w 25"/>
                <a:gd name="T1" fmla="*/ 25 h 25"/>
                <a:gd name="T2" fmla="*/ 19 w 25"/>
                <a:gd name="T3" fmla="*/ 25 h 25"/>
                <a:gd name="T4" fmla="*/ 17 w 25"/>
                <a:gd name="T5" fmla="*/ 19 h 25"/>
                <a:gd name="T6" fmla="*/ 8 w 25"/>
                <a:gd name="T7" fmla="*/ 19 h 25"/>
                <a:gd name="T8" fmla="*/ 6 w 25"/>
                <a:gd name="T9" fmla="*/ 25 h 25"/>
                <a:gd name="T10" fmla="*/ 0 w 25"/>
                <a:gd name="T11" fmla="*/ 25 h 25"/>
                <a:gd name="T12" fmla="*/ 9 w 25"/>
                <a:gd name="T13" fmla="*/ 0 h 25"/>
                <a:gd name="T14" fmla="*/ 16 w 25"/>
                <a:gd name="T15" fmla="*/ 0 h 25"/>
                <a:gd name="T16" fmla="*/ 25 w 25"/>
                <a:gd name="T17" fmla="*/ 25 h 25"/>
                <a:gd name="T18" fmla="*/ 16 w 25"/>
                <a:gd name="T19" fmla="*/ 15 h 25"/>
                <a:gd name="T20" fmla="*/ 13 w 25"/>
                <a:gd name="T21" fmla="*/ 7 h 25"/>
                <a:gd name="T22" fmla="*/ 13 w 25"/>
                <a:gd name="T23" fmla="*/ 4 h 25"/>
                <a:gd name="T24" fmla="*/ 13 w 25"/>
                <a:gd name="T25" fmla="*/ 4 h 25"/>
                <a:gd name="T26" fmla="*/ 12 w 25"/>
                <a:gd name="T27" fmla="*/ 7 h 25"/>
                <a:gd name="T28" fmla="*/ 9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19"/>
                    <a:pt x="17" y="19"/>
                    <a:pt x="17" y="19"/>
                  </a:cubicBezTo>
                  <a:cubicBezTo>
                    <a:pt x="8" y="19"/>
                    <a:pt x="8" y="19"/>
                    <a:pt x="8" y="19"/>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6" y="15"/>
                  </a:moveTo>
                  <a:cubicBezTo>
                    <a:pt x="13" y="7"/>
                    <a:pt x="13" y="7"/>
                    <a:pt x="13" y="7"/>
                  </a:cubicBezTo>
                  <a:cubicBezTo>
                    <a:pt x="13" y="6"/>
                    <a:pt x="13" y="5"/>
                    <a:pt x="13" y="4"/>
                  </a:cubicBezTo>
                  <a:cubicBezTo>
                    <a:pt x="13" y="4"/>
                    <a:pt x="13" y="4"/>
                    <a:pt x="13" y="4"/>
                  </a:cubicBezTo>
                  <a:cubicBezTo>
                    <a:pt x="13" y="5"/>
                    <a:pt x="12" y="6"/>
                    <a:pt x="12" y="7"/>
                  </a:cubicBezTo>
                  <a:cubicBezTo>
                    <a:pt x="9" y="15"/>
                    <a:pt x="9" y="15"/>
                    <a:pt x="9"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2" name="Freeform 328"/>
            <p:cNvSpPr>
              <a:spLocks/>
            </p:cNvSpPr>
            <p:nvPr/>
          </p:nvSpPr>
          <p:spPr bwMode="auto">
            <a:xfrm>
              <a:off x="3457679" y="3721699"/>
              <a:ext cx="56096" cy="87259"/>
            </a:xfrm>
            <a:custGeom>
              <a:avLst/>
              <a:gdLst>
                <a:gd name="T0" fmla="*/ 0 w 17"/>
                <a:gd name="T1" fmla="*/ 25 h 27"/>
                <a:gd name="T2" fmla="*/ 0 w 17"/>
                <a:gd name="T3" fmla="*/ 19 h 27"/>
                <a:gd name="T4" fmla="*/ 3 w 17"/>
                <a:gd name="T5" fmla="*/ 21 h 27"/>
                <a:gd name="T6" fmla="*/ 7 w 17"/>
                <a:gd name="T7" fmla="*/ 22 h 27"/>
                <a:gd name="T8" fmla="*/ 9 w 17"/>
                <a:gd name="T9" fmla="*/ 22 h 27"/>
                <a:gd name="T10" fmla="*/ 10 w 17"/>
                <a:gd name="T11" fmla="*/ 21 h 27"/>
                <a:gd name="T12" fmla="*/ 11 w 17"/>
                <a:gd name="T13" fmla="*/ 21 h 27"/>
                <a:gd name="T14" fmla="*/ 11 w 17"/>
                <a:gd name="T15" fmla="*/ 20 h 27"/>
                <a:gd name="T16" fmla="*/ 10 w 17"/>
                <a:gd name="T17" fmla="*/ 18 h 27"/>
                <a:gd name="T18" fmla="*/ 9 w 17"/>
                <a:gd name="T19" fmla="*/ 17 h 27"/>
                <a:gd name="T20" fmla="*/ 8 w 17"/>
                <a:gd name="T21" fmla="*/ 16 h 27"/>
                <a:gd name="T22" fmla="*/ 5 w 17"/>
                <a:gd name="T23" fmla="*/ 15 h 27"/>
                <a:gd name="T24" fmla="*/ 1 w 17"/>
                <a:gd name="T25" fmla="*/ 12 h 27"/>
                <a:gd name="T26" fmla="*/ 0 w 17"/>
                <a:gd name="T27" fmla="*/ 8 h 27"/>
                <a:gd name="T28" fmla="*/ 0 w 17"/>
                <a:gd name="T29" fmla="*/ 5 h 27"/>
                <a:gd name="T30" fmla="*/ 3 w 17"/>
                <a:gd name="T31" fmla="*/ 2 h 27"/>
                <a:gd name="T32" fmla="*/ 6 w 17"/>
                <a:gd name="T33" fmla="*/ 1 h 27"/>
                <a:gd name="T34" fmla="*/ 9 w 17"/>
                <a:gd name="T35" fmla="*/ 0 h 27"/>
                <a:gd name="T36" fmla="*/ 13 w 17"/>
                <a:gd name="T37" fmla="*/ 1 h 27"/>
                <a:gd name="T38" fmla="*/ 16 w 17"/>
                <a:gd name="T39" fmla="*/ 1 h 27"/>
                <a:gd name="T40" fmla="*/ 16 w 17"/>
                <a:gd name="T41" fmla="*/ 7 h 27"/>
                <a:gd name="T42" fmla="*/ 14 w 17"/>
                <a:gd name="T43" fmla="*/ 6 h 27"/>
                <a:gd name="T44" fmla="*/ 13 w 17"/>
                <a:gd name="T45" fmla="*/ 5 h 27"/>
                <a:gd name="T46" fmla="*/ 11 w 17"/>
                <a:gd name="T47" fmla="*/ 5 h 27"/>
                <a:gd name="T48" fmla="*/ 10 w 17"/>
                <a:gd name="T49" fmla="*/ 5 h 27"/>
                <a:gd name="T50" fmla="*/ 8 w 17"/>
                <a:gd name="T51" fmla="*/ 5 h 27"/>
                <a:gd name="T52" fmla="*/ 7 w 17"/>
                <a:gd name="T53" fmla="*/ 6 h 27"/>
                <a:gd name="T54" fmla="*/ 6 w 17"/>
                <a:gd name="T55" fmla="*/ 6 h 27"/>
                <a:gd name="T56" fmla="*/ 6 w 17"/>
                <a:gd name="T57" fmla="*/ 7 h 27"/>
                <a:gd name="T58" fmla="*/ 6 w 17"/>
                <a:gd name="T59" fmla="*/ 9 h 27"/>
                <a:gd name="T60" fmla="*/ 7 w 17"/>
                <a:gd name="T61" fmla="*/ 10 h 27"/>
                <a:gd name="T62" fmla="*/ 8 w 17"/>
                <a:gd name="T63" fmla="*/ 10 h 27"/>
                <a:gd name="T64" fmla="*/ 10 w 17"/>
                <a:gd name="T65" fmla="*/ 11 h 27"/>
                <a:gd name="T66" fmla="*/ 13 w 17"/>
                <a:gd name="T67" fmla="*/ 13 h 27"/>
                <a:gd name="T68" fmla="*/ 15 w 17"/>
                <a:gd name="T69" fmla="*/ 14 h 27"/>
                <a:gd name="T70" fmla="*/ 16 w 17"/>
                <a:gd name="T71" fmla="*/ 16 h 27"/>
                <a:gd name="T72" fmla="*/ 17 w 17"/>
                <a:gd name="T73" fmla="*/ 19 h 27"/>
                <a:gd name="T74" fmla="*/ 16 w 17"/>
                <a:gd name="T75" fmla="*/ 23 h 27"/>
                <a:gd name="T76" fmla="*/ 14 w 17"/>
                <a:gd name="T77" fmla="*/ 25 h 27"/>
                <a:gd name="T78" fmla="*/ 11 w 17"/>
                <a:gd name="T79" fmla="*/ 26 h 27"/>
                <a:gd name="T80" fmla="*/ 7 w 17"/>
                <a:gd name="T81" fmla="*/ 27 h 27"/>
                <a:gd name="T82" fmla="*/ 3 w 17"/>
                <a:gd name="T83" fmla="*/ 26 h 27"/>
                <a:gd name="T84" fmla="*/ 0 w 17"/>
                <a:gd name="T8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7">
                  <a:moveTo>
                    <a:pt x="0" y="25"/>
                  </a:moveTo>
                  <a:cubicBezTo>
                    <a:pt x="0" y="19"/>
                    <a:pt x="0" y="19"/>
                    <a:pt x="0" y="19"/>
                  </a:cubicBezTo>
                  <a:cubicBezTo>
                    <a:pt x="1" y="20"/>
                    <a:pt x="2" y="21"/>
                    <a:pt x="3" y="21"/>
                  </a:cubicBezTo>
                  <a:cubicBezTo>
                    <a:pt x="4" y="22"/>
                    <a:pt x="5" y="22"/>
                    <a:pt x="7" y="22"/>
                  </a:cubicBezTo>
                  <a:cubicBezTo>
                    <a:pt x="7" y="22"/>
                    <a:pt x="8" y="22"/>
                    <a:pt x="9" y="22"/>
                  </a:cubicBezTo>
                  <a:cubicBezTo>
                    <a:pt x="9" y="22"/>
                    <a:pt x="9" y="22"/>
                    <a:pt x="10" y="21"/>
                  </a:cubicBezTo>
                  <a:cubicBezTo>
                    <a:pt x="10" y="21"/>
                    <a:pt x="10" y="21"/>
                    <a:pt x="11" y="21"/>
                  </a:cubicBezTo>
                  <a:cubicBezTo>
                    <a:pt x="11" y="20"/>
                    <a:pt x="11" y="20"/>
                    <a:pt x="11" y="20"/>
                  </a:cubicBezTo>
                  <a:cubicBezTo>
                    <a:pt x="11" y="19"/>
                    <a:pt x="11" y="19"/>
                    <a:pt x="10" y="18"/>
                  </a:cubicBezTo>
                  <a:cubicBezTo>
                    <a:pt x="10" y="18"/>
                    <a:pt x="10" y="17"/>
                    <a:pt x="9" y="17"/>
                  </a:cubicBezTo>
                  <a:cubicBezTo>
                    <a:pt x="9" y="17"/>
                    <a:pt x="8" y="16"/>
                    <a:pt x="8" y="16"/>
                  </a:cubicBezTo>
                  <a:cubicBezTo>
                    <a:pt x="7" y="16"/>
                    <a:pt x="6" y="16"/>
                    <a:pt x="5" y="15"/>
                  </a:cubicBezTo>
                  <a:cubicBezTo>
                    <a:pt x="3" y="14"/>
                    <a:pt x="2" y="13"/>
                    <a:pt x="1" y="12"/>
                  </a:cubicBezTo>
                  <a:cubicBezTo>
                    <a:pt x="0" y="11"/>
                    <a:pt x="0" y="10"/>
                    <a:pt x="0" y="8"/>
                  </a:cubicBezTo>
                  <a:cubicBezTo>
                    <a:pt x="0" y="7"/>
                    <a:pt x="0" y="6"/>
                    <a:pt x="0" y="5"/>
                  </a:cubicBezTo>
                  <a:cubicBezTo>
                    <a:pt x="1" y="4"/>
                    <a:pt x="2" y="3"/>
                    <a:pt x="3" y="2"/>
                  </a:cubicBezTo>
                  <a:cubicBezTo>
                    <a:pt x="3" y="2"/>
                    <a:pt x="4" y="1"/>
                    <a:pt x="6" y="1"/>
                  </a:cubicBezTo>
                  <a:cubicBezTo>
                    <a:pt x="7" y="1"/>
                    <a:pt x="8" y="0"/>
                    <a:pt x="9" y="0"/>
                  </a:cubicBezTo>
                  <a:cubicBezTo>
                    <a:pt x="11" y="0"/>
                    <a:pt x="12" y="1"/>
                    <a:pt x="13" y="1"/>
                  </a:cubicBezTo>
                  <a:cubicBezTo>
                    <a:pt x="14" y="1"/>
                    <a:pt x="15" y="1"/>
                    <a:pt x="16" y="1"/>
                  </a:cubicBezTo>
                  <a:cubicBezTo>
                    <a:pt x="16" y="7"/>
                    <a:pt x="16" y="7"/>
                    <a:pt x="16" y="7"/>
                  </a:cubicBezTo>
                  <a:cubicBezTo>
                    <a:pt x="15" y="6"/>
                    <a:pt x="15" y="6"/>
                    <a:pt x="14" y="6"/>
                  </a:cubicBezTo>
                  <a:cubicBezTo>
                    <a:pt x="14" y="6"/>
                    <a:pt x="13" y="6"/>
                    <a:pt x="13" y="5"/>
                  </a:cubicBezTo>
                  <a:cubicBezTo>
                    <a:pt x="12" y="5"/>
                    <a:pt x="12" y="5"/>
                    <a:pt x="11" y="5"/>
                  </a:cubicBezTo>
                  <a:cubicBezTo>
                    <a:pt x="11" y="5"/>
                    <a:pt x="10" y="5"/>
                    <a:pt x="10" y="5"/>
                  </a:cubicBezTo>
                  <a:cubicBezTo>
                    <a:pt x="9" y="5"/>
                    <a:pt x="9" y="5"/>
                    <a:pt x="8" y="5"/>
                  </a:cubicBezTo>
                  <a:cubicBezTo>
                    <a:pt x="8" y="5"/>
                    <a:pt x="7" y="5"/>
                    <a:pt x="7" y="6"/>
                  </a:cubicBezTo>
                  <a:cubicBezTo>
                    <a:pt x="6" y="6"/>
                    <a:pt x="6" y="6"/>
                    <a:pt x="6" y="6"/>
                  </a:cubicBezTo>
                  <a:cubicBezTo>
                    <a:pt x="6" y="7"/>
                    <a:pt x="6" y="7"/>
                    <a:pt x="6" y="7"/>
                  </a:cubicBezTo>
                  <a:cubicBezTo>
                    <a:pt x="6" y="8"/>
                    <a:pt x="6" y="8"/>
                    <a:pt x="6" y="9"/>
                  </a:cubicBezTo>
                  <a:cubicBezTo>
                    <a:pt x="6" y="9"/>
                    <a:pt x="6" y="9"/>
                    <a:pt x="7" y="10"/>
                  </a:cubicBezTo>
                  <a:cubicBezTo>
                    <a:pt x="7" y="10"/>
                    <a:pt x="8" y="10"/>
                    <a:pt x="8" y="10"/>
                  </a:cubicBezTo>
                  <a:cubicBezTo>
                    <a:pt x="9" y="11"/>
                    <a:pt x="10" y="11"/>
                    <a:pt x="10" y="11"/>
                  </a:cubicBezTo>
                  <a:cubicBezTo>
                    <a:pt x="11" y="12"/>
                    <a:pt x="12" y="12"/>
                    <a:pt x="13" y="13"/>
                  </a:cubicBezTo>
                  <a:cubicBezTo>
                    <a:pt x="14" y="13"/>
                    <a:pt x="15" y="14"/>
                    <a:pt x="15" y="14"/>
                  </a:cubicBezTo>
                  <a:cubicBezTo>
                    <a:pt x="16" y="15"/>
                    <a:pt x="16" y="16"/>
                    <a:pt x="16" y="16"/>
                  </a:cubicBezTo>
                  <a:cubicBezTo>
                    <a:pt x="17" y="17"/>
                    <a:pt x="17" y="18"/>
                    <a:pt x="17" y="19"/>
                  </a:cubicBezTo>
                  <a:cubicBezTo>
                    <a:pt x="17" y="20"/>
                    <a:pt x="17" y="22"/>
                    <a:pt x="16" y="23"/>
                  </a:cubicBezTo>
                  <a:cubicBezTo>
                    <a:pt x="16" y="24"/>
                    <a:pt x="15" y="24"/>
                    <a:pt x="14" y="25"/>
                  </a:cubicBezTo>
                  <a:cubicBezTo>
                    <a:pt x="13" y="25"/>
                    <a:pt x="12" y="26"/>
                    <a:pt x="11" y="26"/>
                  </a:cubicBezTo>
                  <a:cubicBezTo>
                    <a:pt x="10" y="26"/>
                    <a:pt x="8" y="27"/>
                    <a:pt x="7" y="27"/>
                  </a:cubicBezTo>
                  <a:cubicBezTo>
                    <a:pt x="6" y="27"/>
                    <a:pt x="4" y="26"/>
                    <a:pt x="3" y="26"/>
                  </a:cubicBezTo>
                  <a:cubicBezTo>
                    <a:pt x="2" y="26"/>
                    <a:pt x="1" y="26"/>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3" name="Freeform 329"/>
            <p:cNvSpPr>
              <a:spLocks/>
            </p:cNvSpPr>
            <p:nvPr/>
          </p:nvSpPr>
          <p:spPr bwMode="auto">
            <a:xfrm>
              <a:off x="3520008" y="3724815"/>
              <a:ext cx="65445" cy="81026"/>
            </a:xfrm>
            <a:custGeom>
              <a:avLst/>
              <a:gdLst>
                <a:gd name="T0" fmla="*/ 42 w 42"/>
                <a:gd name="T1" fmla="*/ 10 h 52"/>
                <a:gd name="T2" fmla="*/ 27 w 42"/>
                <a:gd name="T3" fmla="*/ 10 h 52"/>
                <a:gd name="T4" fmla="*/ 27 w 42"/>
                <a:gd name="T5" fmla="*/ 52 h 52"/>
                <a:gd name="T6" fmla="*/ 15 w 42"/>
                <a:gd name="T7" fmla="*/ 52 h 52"/>
                <a:gd name="T8" fmla="*/ 15 w 42"/>
                <a:gd name="T9" fmla="*/ 10 h 52"/>
                <a:gd name="T10" fmla="*/ 0 w 42"/>
                <a:gd name="T11" fmla="*/ 10 h 52"/>
                <a:gd name="T12" fmla="*/ 0 w 42"/>
                <a:gd name="T13" fmla="*/ 0 h 52"/>
                <a:gd name="T14" fmla="*/ 42 w 42"/>
                <a:gd name="T15" fmla="*/ 0 h 52"/>
                <a:gd name="T16" fmla="*/ 42 w 42"/>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10"/>
                  </a:moveTo>
                  <a:lnTo>
                    <a:pt x="27" y="10"/>
                  </a:lnTo>
                  <a:lnTo>
                    <a:pt x="27" y="52"/>
                  </a:lnTo>
                  <a:lnTo>
                    <a:pt x="15" y="52"/>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4" name="Freeform 330"/>
            <p:cNvSpPr>
              <a:spLocks/>
            </p:cNvSpPr>
            <p:nvPr/>
          </p:nvSpPr>
          <p:spPr bwMode="auto">
            <a:xfrm>
              <a:off x="3630641" y="3724815"/>
              <a:ext cx="68562" cy="84143"/>
            </a:xfrm>
            <a:custGeom>
              <a:avLst/>
              <a:gdLst>
                <a:gd name="T0" fmla="*/ 21 w 21"/>
                <a:gd name="T1" fmla="*/ 14 h 26"/>
                <a:gd name="T2" fmla="*/ 11 w 21"/>
                <a:gd name="T3" fmla="*/ 26 h 26"/>
                <a:gd name="T4" fmla="*/ 0 w 21"/>
                <a:gd name="T5" fmla="*/ 14 h 26"/>
                <a:gd name="T6" fmla="*/ 0 w 21"/>
                <a:gd name="T7" fmla="*/ 0 h 26"/>
                <a:gd name="T8" fmla="*/ 6 w 21"/>
                <a:gd name="T9" fmla="*/ 0 h 26"/>
                <a:gd name="T10" fmla="*/ 6 w 21"/>
                <a:gd name="T11" fmla="*/ 15 h 26"/>
                <a:gd name="T12" fmla="*/ 11 w 21"/>
                <a:gd name="T13" fmla="*/ 21 h 26"/>
                <a:gd name="T14" fmla="*/ 16 w 21"/>
                <a:gd name="T15" fmla="*/ 15 h 26"/>
                <a:gd name="T16" fmla="*/ 16 w 21"/>
                <a:gd name="T17" fmla="*/ 0 h 26"/>
                <a:gd name="T18" fmla="*/ 21 w 21"/>
                <a:gd name="T19" fmla="*/ 0 h 26"/>
                <a:gd name="T20" fmla="*/ 21 w 21"/>
                <a:gd name="T2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6">
                  <a:moveTo>
                    <a:pt x="21" y="14"/>
                  </a:moveTo>
                  <a:cubicBezTo>
                    <a:pt x="21" y="22"/>
                    <a:pt x="18" y="26"/>
                    <a:pt x="11" y="26"/>
                  </a:cubicBezTo>
                  <a:cubicBezTo>
                    <a:pt x="4" y="26"/>
                    <a:pt x="0" y="22"/>
                    <a:pt x="0" y="14"/>
                  </a:cubicBezTo>
                  <a:cubicBezTo>
                    <a:pt x="0" y="0"/>
                    <a:pt x="0" y="0"/>
                    <a:pt x="0" y="0"/>
                  </a:cubicBezTo>
                  <a:cubicBezTo>
                    <a:pt x="6" y="0"/>
                    <a:pt x="6" y="0"/>
                    <a:pt x="6" y="0"/>
                  </a:cubicBezTo>
                  <a:cubicBezTo>
                    <a:pt x="6" y="15"/>
                    <a:pt x="6" y="15"/>
                    <a:pt x="6" y="15"/>
                  </a:cubicBezTo>
                  <a:cubicBezTo>
                    <a:pt x="6" y="19"/>
                    <a:pt x="8" y="21"/>
                    <a:pt x="11" y="21"/>
                  </a:cubicBezTo>
                  <a:cubicBezTo>
                    <a:pt x="14" y="21"/>
                    <a:pt x="16" y="19"/>
                    <a:pt x="16" y="15"/>
                  </a:cubicBezTo>
                  <a:cubicBezTo>
                    <a:pt x="16" y="0"/>
                    <a:pt x="16" y="0"/>
                    <a:pt x="16"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5" name="Freeform 331"/>
            <p:cNvSpPr>
              <a:spLocks/>
            </p:cNvSpPr>
            <p:nvPr/>
          </p:nvSpPr>
          <p:spPr bwMode="auto">
            <a:xfrm>
              <a:off x="3716344" y="3721699"/>
              <a:ext cx="54538" cy="87259"/>
            </a:xfrm>
            <a:custGeom>
              <a:avLst/>
              <a:gdLst>
                <a:gd name="T0" fmla="*/ 0 w 17"/>
                <a:gd name="T1" fmla="*/ 25 h 27"/>
                <a:gd name="T2" fmla="*/ 0 w 17"/>
                <a:gd name="T3" fmla="*/ 19 h 27"/>
                <a:gd name="T4" fmla="*/ 3 w 17"/>
                <a:gd name="T5" fmla="*/ 21 h 27"/>
                <a:gd name="T6" fmla="*/ 7 w 17"/>
                <a:gd name="T7" fmla="*/ 22 h 27"/>
                <a:gd name="T8" fmla="*/ 9 w 17"/>
                <a:gd name="T9" fmla="*/ 22 h 27"/>
                <a:gd name="T10" fmla="*/ 10 w 17"/>
                <a:gd name="T11" fmla="*/ 21 h 27"/>
                <a:gd name="T12" fmla="*/ 11 w 17"/>
                <a:gd name="T13" fmla="*/ 21 h 27"/>
                <a:gd name="T14" fmla="*/ 11 w 17"/>
                <a:gd name="T15" fmla="*/ 20 h 27"/>
                <a:gd name="T16" fmla="*/ 11 w 17"/>
                <a:gd name="T17" fmla="*/ 18 h 27"/>
                <a:gd name="T18" fmla="*/ 10 w 17"/>
                <a:gd name="T19" fmla="*/ 17 h 27"/>
                <a:gd name="T20" fmla="*/ 8 w 17"/>
                <a:gd name="T21" fmla="*/ 16 h 27"/>
                <a:gd name="T22" fmla="*/ 6 w 17"/>
                <a:gd name="T23" fmla="*/ 15 h 27"/>
                <a:gd name="T24" fmla="*/ 1 w 17"/>
                <a:gd name="T25" fmla="*/ 12 h 27"/>
                <a:gd name="T26" fmla="*/ 0 w 17"/>
                <a:gd name="T27" fmla="*/ 8 h 27"/>
                <a:gd name="T28" fmla="*/ 1 w 17"/>
                <a:gd name="T29" fmla="*/ 5 h 27"/>
                <a:gd name="T30" fmla="*/ 3 w 17"/>
                <a:gd name="T31" fmla="*/ 2 h 27"/>
                <a:gd name="T32" fmla="*/ 6 w 17"/>
                <a:gd name="T33" fmla="*/ 1 h 27"/>
                <a:gd name="T34" fmla="*/ 10 w 17"/>
                <a:gd name="T35" fmla="*/ 0 h 27"/>
                <a:gd name="T36" fmla="*/ 13 w 17"/>
                <a:gd name="T37" fmla="*/ 1 h 27"/>
                <a:gd name="T38" fmla="*/ 16 w 17"/>
                <a:gd name="T39" fmla="*/ 1 h 27"/>
                <a:gd name="T40" fmla="*/ 16 w 17"/>
                <a:gd name="T41" fmla="*/ 7 h 27"/>
                <a:gd name="T42" fmla="*/ 15 w 17"/>
                <a:gd name="T43" fmla="*/ 6 h 27"/>
                <a:gd name="T44" fmla="*/ 13 w 17"/>
                <a:gd name="T45" fmla="*/ 5 h 27"/>
                <a:gd name="T46" fmla="*/ 12 w 17"/>
                <a:gd name="T47" fmla="*/ 5 h 27"/>
                <a:gd name="T48" fmla="*/ 10 w 17"/>
                <a:gd name="T49" fmla="*/ 5 h 27"/>
                <a:gd name="T50" fmla="*/ 8 w 17"/>
                <a:gd name="T51" fmla="*/ 5 h 27"/>
                <a:gd name="T52" fmla="*/ 7 w 17"/>
                <a:gd name="T53" fmla="*/ 6 h 27"/>
                <a:gd name="T54" fmla="*/ 6 w 17"/>
                <a:gd name="T55" fmla="*/ 6 h 27"/>
                <a:gd name="T56" fmla="*/ 6 w 17"/>
                <a:gd name="T57" fmla="*/ 7 h 27"/>
                <a:gd name="T58" fmla="*/ 6 w 17"/>
                <a:gd name="T59" fmla="*/ 9 h 27"/>
                <a:gd name="T60" fmla="*/ 7 w 17"/>
                <a:gd name="T61" fmla="*/ 10 h 27"/>
                <a:gd name="T62" fmla="*/ 9 w 17"/>
                <a:gd name="T63" fmla="*/ 10 h 27"/>
                <a:gd name="T64" fmla="*/ 11 w 17"/>
                <a:gd name="T65" fmla="*/ 11 h 27"/>
                <a:gd name="T66" fmla="*/ 13 w 17"/>
                <a:gd name="T67" fmla="*/ 13 h 27"/>
                <a:gd name="T68" fmla="*/ 16 w 17"/>
                <a:gd name="T69" fmla="*/ 14 h 27"/>
                <a:gd name="T70" fmla="*/ 17 w 17"/>
                <a:gd name="T71" fmla="*/ 16 h 27"/>
                <a:gd name="T72" fmla="*/ 17 w 17"/>
                <a:gd name="T73" fmla="*/ 19 h 27"/>
                <a:gd name="T74" fmla="*/ 16 w 17"/>
                <a:gd name="T75" fmla="*/ 23 h 27"/>
                <a:gd name="T76" fmla="*/ 14 w 17"/>
                <a:gd name="T77" fmla="*/ 25 h 27"/>
                <a:gd name="T78" fmla="*/ 11 w 17"/>
                <a:gd name="T79" fmla="*/ 26 h 27"/>
                <a:gd name="T80" fmla="*/ 7 w 17"/>
                <a:gd name="T81" fmla="*/ 27 h 27"/>
                <a:gd name="T82" fmla="*/ 3 w 17"/>
                <a:gd name="T83" fmla="*/ 26 h 27"/>
                <a:gd name="T84" fmla="*/ 0 w 17"/>
                <a:gd name="T8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7">
                  <a:moveTo>
                    <a:pt x="0" y="25"/>
                  </a:moveTo>
                  <a:cubicBezTo>
                    <a:pt x="0" y="19"/>
                    <a:pt x="0" y="19"/>
                    <a:pt x="0" y="19"/>
                  </a:cubicBezTo>
                  <a:cubicBezTo>
                    <a:pt x="1" y="20"/>
                    <a:pt x="2" y="21"/>
                    <a:pt x="3" y="21"/>
                  </a:cubicBezTo>
                  <a:cubicBezTo>
                    <a:pt x="5" y="22"/>
                    <a:pt x="6" y="22"/>
                    <a:pt x="7" y="22"/>
                  </a:cubicBezTo>
                  <a:cubicBezTo>
                    <a:pt x="8" y="22"/>
                    <a:pt x="8" y="22"/>
                    <a:pt x="9" y="22"/>
                  </a:cubicBezTo>
                  <a:cubicBezTo>
                    <a:pt x="9" y="22"/>
                    <a:pt x="10" y="22"/>
                    <a:pt x="10" y="21"/>
                  </a:cubicBezTo>
                  <a:cubicBezTo>
                    <a:pt x="11" y="21"/>
                    <a:pt x="11" y="21"/>
                    <a:pt x="11" y="21"/>
                  </a:cubicBezTo>
                  <a:cubicBezTo>
                    <a:pt x="11" y="20"/>
                    <a:pt x="11" y="20"/>
                    <a:pt x="11" y="20"/>
                  </a:cubicBezTo>
                  <a:cubicBezTo>
                    <a:pt x="11" y="19"/>
                    <a:pt x="11" y="19"/>
                    <a:pt x="11" y="18"/>
                  </a:cubicBezTo>
                  <a:cubicBezTo>
                    <a:pt x="11" y="18"/>
                    <a:pt x="10" y="17"/>
                    <a:pt x="10" y="17"/>
                  </a:cubicBezTo>
                  <a:cubicBezTo>
                    <a:pt x="9" y="17"/>
                    <a:pt x="9" y="16"/>
                    <a:pt x="8" y="16"/>
                  </a:cubicBezTo>
                  <a:cubicBezTo>
                    <a:pt x="7" y="16"/>
                    <a:pt x="7" y="16"/>
                    <a:pt x="6" y="15"/>
                  </a:cubicBezTo>
                  <a:cubicBezTo>
                    <a:pt x="4" y="14"/>
                    <a:pt x="2" y="13"/>
                    <a:pt x="1" y="12"/>
                  </a:cubicBezTo>
                  <a:cubicBezTo>
                    <a:pt x="0" y="11"/>
                    <a:pt x="0" y="10"/>
                    <a:pt x="0" y="8"/>
                  </a:cubicBezTo>
                  <a:cubicBezTo>
                    <a:pt x="0" y="7"/>
                    <a:pt x="0" y="6"/>
                    <a:pt x="1" y="5"/>
                  </a:cubicBezTo>
                  <a:cubicBezTo>
                    <a:pt x="1" y="4"/>
                    <a:pt x="2" y="3"/>
                    <a:pt x="3" y="2"/>
                  </a:cubicBezTo>
                  <a:cubicBezTo>
                    <a:pt x="4" y="2"/>
                    <a:pt x="5" y="1"/>
                    <a:pt x="6" y="1"/>
                  </a:cubicBezTo>
                  <a:cubicBezTo>
                    <a:pt x="7" y="1"/>
                    <a:pt x="9" y="0"/>
                    <a:pt x="10" y="0"/>
                  </a:cubicBezTo>
                  <a:cubicBezTo>
                    <a:pt x="11" y="0"/>
                    <a:pt x="12" y="1"/>
                    <a:pt x="13" y="1"/>
                  </a:cubicBezTo>
                  <a:cubicBezTo>
                    <a:pt x="14" y="1"/>
                    <a:pt x="15" y="1"/>
                    <a:pt x="16" y="1"/>
                  </a:cubicBezTo>
                  <a:cubicBezTo>
                    <a:pt x="16" y="7"/>
                    <a:pt x="16" y="7"/>
                    <a:pt x="16" y="7"/>
                  </a:cubicBezTo>
                  <a:cubicBezTo>
                    <a:pt x="16" y="6"/>
                    <a:pt x="15" y="6"/>
                    <a:pt x="15" y="6"/>
                  </a:cubicBezTo>
                  <a:cubicBezTo>
                    <a:pt x="14" y="6"/>
                    <a:pt x="14" y="6"/>
                    <a:pt x="13" y="5"/>
                  </a:cubicBezTo>
                  <a:cubicBezTo>
                    <a:pt x="13" y="5"/>
                    <a:pt x="12" y="5"/>
                    <a:pt x="12" y="5"/>
                  </a:cubicBezTo>
                  <a:cubicBezTo>
                    <a:pt x="11" y="5"/>
                    <a:pt x="11" y="5"/>
                    <a:pt x="10" y="5"/>
                  </a:cubicBezTo>
                  <a:cubicBezTo>
                    <a:pt x="10" y="5"/>
                    <a:pt x="9" y="5"/>
                    <a:pt x="8" y="5"/>
                  </a:cubicBezTo>
                  <a:cubicBezTo>
                    <a:pt x="8" y="5"/>
                    <a:pt x="7" y="5"/>
                    <a:pt x="7" y="6"/>
                  </a:cubicBezTo>
                  <a:cubicBezTo>
                    <a:pt x="7" y="6"/>
                    <a:pt x="6" y="6"/>
                    <a:pt x="6" y="6"/>
                  </a:cubicBezTo>
                  <a:cubicBezTo>
                    <a:pt x="6" y="7"/>
                    <a:pt x="6" y="7"/>
                    <a:pt x="6" y="7"/>
                  </a:cubicBezTo>
                  <a:cubicBezTo>
                    <a:pt x="6" y="8"/>
                    <a:pt x="6" y="8"/>
                    <a:pt x="6" y="9"/>
                  </a:cubicBezTo>
                  <a:cubicBezTo>
                    <a:pt x="7" y="9"/>
                    <a:pt x="7" y="9"/>
                    <a:pt x="7" y="10"/>
                  </a:cubicBezTo>
                  <a:cubicBezTo>
                    <a:pt x="8" y="10"/>
                    <a:pt x="8" y="10"/>
                    <a:pt x="9" y="10"/>
                  </a:cubicBezTo>
                  <a:cubicBezTo>
                    <a:pt x="9" y="11"/>
                    <a:pt x="10" y="11"/>
                    <a:pt x="11" y="11"/>
                  </a:cubicBezTo>
                  <a:cubicBezTo>
                    <a:pt x="12" y="12"/>
                    <a:pt x="13" y="12"/>
                    <a:pt x="13" y="13"/>
                  </a:cubicBezTo>
                  <a:cubicBezTo>
                    <a:pt x="14" y="13"/>
                    <a:pt x="15" y="14"/>
                    <a:pt x="16" y="14"/>
                  </a:cubicBezTo>
                  <a:cubicBezTo>
                    <a:pt x="16" y="15"/>
                    <a:pt x="17" y="16"/>
                    <a:pt x="17" y="16"/>
                  </a:cubicBezTo>
                  <a:cubicBezTo>
                    <a:pt x="17" y="17"/>
                    <a:pt x="17" y="18"/>
                    <a:pt x="17" y="19"/>
                  </a:cubicBezTo>
                  <a:cubicBezTo>
                    <a:pt x="17" y="20"/>
                    <a:pt x="17" y="22"/>
                    <a:pt x="16" y="23"/>
                  </a:cubicBezTo>
                  <a:cubicBezTo>
                    <a:pt x="16" y="24"/>
                    <a:pt x="15" y="24"/>
                    <a:pt x="14" y="25"/>
                  </a:cubicBezTo>
                  <a:cubicBezTo>
                    <a:pt x="13" y="25"/>
                    <a:pt x="12" y="26"/>
                    <a:pt x="11" y="26"/>
                  </a:cubicBezTo>
                  <a:cubicBezTo>
                    <a:pt x="10" y="26"/>
                    <a:pt x="9" y="27"/>
                    <a:pt x="7" y="27"/>
                  </a:cubicBezTo>
                  <a:cubicBezTo>
                    <a:pt x="6" y="27"/>
                    <a:pt x="5" y="26"/>
                    <a:pt x="3" y="26"/>
                  </a:cubicBezTo>
                  <a:cubicBezTo>
                    <a:pt x="2" y="26"/>
                    <a:pt x="1" y="26"/>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6" name="Freeform 332"/>
            <p:cNvSpPr>
              <a:spLocks/>
            </p:cNvSpPr>
            <p:nvPr/>
          </p:nvSpPr>
          <p:spPr bwMode="auto">
            <a:xfrm>
              <a:off x="3817628" y="3721699"/>
              <a:ext cx="54538" cy="84143"/>
            </a:xfrm>
            <a:custGeom>
              <a:avLst/>
              <a:gdLst>
                <a:gd name="T0" fmla="*/ 6 w 17"/>
                <a:gd name="T1" fmla="*/ 21 h 26"/>
                <a:gd name="T2" fmla="*/ 17 w 17"/>
                <a:gd name="T3" fmla="*/ 21 h 26"/>
                <a:gd name="T4" fmla="*/ 17 w 17"/>
                <a:gd name="T5" fmla="*/ 26 h 26"/>
                <a:gd name="T6" fmla="*/ 0 w 17"/>
                <a:gd name="T7" fmla="*/ 26 h 26"/>
                <a:gd name="T8" fmla="*/ 0 w 17"/>
                <a:gd name="T9" fmla="*/ 24 h 26"/>
                <a:gd name="T10" fmla="*/ 1 w 17"/>
                <a:gd name="T11" fmla="*/ 21 h 26"/>
                <a:gd name="T12" fmla="*/ 2 w 17"/>
                <a:gd name="T13" fmla="*/ 18 h 26"/>
                <a:gd name="T14" fmla="*/ 4 w 17"/>
                <a:gd name="T15" fmla="*/ 16 h 26"/>
                <a:gd name="T16" fmla="*/ 7 w 17"/>
                <a:gd name="T17" fmla="*/ 14 h 26"/>
                <a:gd name="T18" fmla="*/ 9 w 17"/>
                <a:gd name="T19" fmla="*/ 13 h 26"/>
                <a:gd name="T20" fmla="*/ 10 w 17"/>
                <a:gd name="T21" fmla="*/ 11 h 26"/>
                <a:gd name="T22" fmla="*/ 11 w 17"/>
                <a:gd name="T23" fmla="*/ 10 h 26"/>
                <a:gd name="T24" fmla="*/ 11 w 17"/>
                <a:gd name="T25" fmla="*/ 8 h 26"/>
                <a:gd name="T26" fmla="*/ 10 w 17"/>
                <a:gd name="T27" fmla="*/ 6 h 26"/>
                <a:gd name="T28" fmla="*/ 7 w 17"/>
                <a:gd name="T29" fmla="*/ 5 h 26"/>
                <a:gd name="T30" fmla="*/ 1 w 17"/>
                <a:gd name="T31" fmla="*/ 7 h 26"/>
                <a:gd name="T32" fmla="*/ 1 w 17"/>
                <a:gd name="T33" fmla="*/ 3 h 26"/>
                <a:gd name="T34" fmla="*/ 9 w 17"/>
                <a:gd name="T35" fmla="*/ 0 h 26"/>
                <a:gd name="T36" fmla="*/ 12 w 17"/>
                <a:gd name="T37" fmla="*/ 1 h 26"/>
                <a:gd name="T38" fmla="*/ 15 w 17"/>
                <a:gd name="T39" fmla="*/ 2 h 26"/>
                <a:gd name="T40" fmla="*/ 16 w 17"/>
                <a:gd name="T41" fmla="*/ 5 h 26"/>
                <a:gd name="T42" fmla="*/ 17 w 17"/>
                <a:gd name="T43" fmla="*/ 8 h 26"/>
                <a:gd name="T44" fmla="*/ 16 w 17"/>
                <a:gd name="T45" fmla="*/ 11 h 26"/>
                <a:gd name="T46" fmla="*/ 15 w 17"/>
                <a:gd name="T47" fmla="*/ 13 h 26"/>
                <a:gd name="T48" fmla="*/ 13 w 17"/>
                <a:gd name="T49" fmla="*/ 15 h 26"/>
                <a:gd name="T50" fmla="*/ 10 w 17"/>
                <a:gd name="T51" fmla="*/ 17 h 26"/>
                <a:gd name="T52" fmla="*/ 9 w 17"/>
                <a:gd name="T53" fmla="*/ 18 h 26"/>
                <a:gd name="T54" fmla="*/ 7 w 17"/>
                <a:gd name="T55" fmla="*/ 19 h 26"/>
                <a:gd name="T56" fmla="*/ 6 w 17"/>
                <a:gd name="T57" fmla="*/ 20 h 26"/>
                <a:gd name="T58" fmla="*/ 6 w 17"/>
                <a:gd name="T5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26">
                  <a:moveTo>
                    <a:pt x="6" y="21"/>
                  </a:moveTo>
                  <a:cubicBezTo>
                    <a:pt x="17" y="21"/>
                    <a:pt x="17" y="21"/>
                    <a:pt x="17" y="21"/>
                  </a:cubicBezTo>
                  <a:cubicBezTo>
                    <a:pt x="17" y="26"/>
                    <a:pt x="17" y="26"/>
                    <a:pt x="17" y="26"/>
                  </a:cubicBezTo>
                  <a:cubicBezTo>
                    <a:pt x="0" y="26"/>
                    <a:pt x="0" y="26"/>
                    <a:pt x="0" y="26"/>
                  </a:cubicBezTo>
                  <a:cubicBezTo>
                    <a:pt x="0" y="24"/>
                    <a:pt x="0" y="24"/>
                    <a:pt x="0" y="24"/>
                  </a:cubicBezTo>
                  <a:cubicBezTo>
                    <a:pt x="0" y="23"/>
                    <a:pt x="0" y="22"/>
                    <a:pt x="1" y="21"/>
                  </a:cubicBezTo>
                  <a:cubicBezTo>
                    <a:pt x="1" y="20"/>
                    <a:pt x="2" y="19"/>
                    <a:pt x="2" y="18"/>
                  </a:cubicBezTo>
                  <a:cubicBezTo>
                    <a:pt x="3" y="17"/>
                    <a:pt x="4" y="16"/>
                    <a:pt x="4" y="16"/>
                  </a:cubicBezTo>
                  <a:cubicBezTo>
                    <a:pt x="5" y="15"/>
                    <a:pt x="6" y="15"/>
                    <a:pt x="7" y="14"/>
                  </a:cubicBezTo>
                  <a:cubicBezTo>
                    <a:pt x="7" y="14"/>
                    <a:pt x="8" y="13"/>
                    <a:pt x="9" y="13"/>
                  </a:cubicBezTo>
                  <a:cubicBezTo>
                    <a:pt x="9" y="12"/>
                    <a:pt x="10" y="12"/>
                    <a:pt x="10" y="11"/>
                  </a:cubicBezTo>
                  <a:cubicBezTo>
                    <a:pt x="10" y="11"/>
                    <a:pt x="11" y="10"/>
                    <a:pt x="11" y="10"/>
                  </a:cubicBezTo>
                  <a:cubicBezTo>
                    <a:pt x="11" y="9"/>
                    <a:pt x="11" y="9"/>
                    <a:pt x="11" y="8"/>
                  </a:cubicBezTo>
                  <a:cubicBezTo>
                    <a:pt x="11" y="7"/>
                    <a:pt x="11" y="6"/>
                    <a:pt x="10" y="6"/>
                  </a:cubicBezTo>
                  <a:cubicBezTo>
                    <a:pt x="10" y="5"/>
                    <a:pt x="9" y="5"/>
                    <a:pt x="7" y="5"/>
                  </a:cubicBezTo>
                  <a:cubicBezTo>
                    <a:pt x="5" y="5"/>
                    <a:pt x="3" y="6"/>
                    <a:pt x="1" y="7"/>
                  </a:cubicBezTo>
                  <a:cubicBezTo>
                    <a:pt x="1" y="3"/>
                    <a:pt x="1" y="3"/>
                    <a:pt x="1" y="3"/>
                  </a:cubicBezTo>
                  <a:cubicBezTo>
                    <a:pt x="3" y="1"/>
                    <a:pt x="6" y="0"/>
                    <a:pt x="9" y="0"/>
                  </a:cubicBezTo>
                  <a:cubicBezTo>
                    <a:pt x="10" y="0"/>
                    <a:pt x="11" y="1"/>
                    <a:pt x="12" y="1"/>
                  </a:cubicBezTo>
                  <a:cubicBezTo>
                    <a:pt x="13" y="1"/>
                    <a:pt x="14" y="2"/>
                    <a:pt x="15" y="2"/>
                  </a:cubicBezTo>
                  <a:cubicBezTo>
                    <a:pt x="15" y="3"/>
                    <a:pt x="16" y="4"/>
                    <a:pt x="16" y="5"/>
                  </a:cubicBezTo>
                  <a:cubicBezTo>
                    <a:pt x="17" y="6"/>
                    <a:pt x="17" y="7"/>
                    <a:pt x="17" y="8"/>
                  </a:cubicBezTo>
                  <a:cubicBezTo>
                    <a:pt x="17" y="9"/>
                    <a:pt x="17" y="10"/>
                    <a:pt x="16" y="11"/>
                  </a:cubicBezTo>
                  <a:cubicBezTo>
                    <a:pt x="16" y="12"/>
                    <a:pt x="15" y="12"/>
                    <a:pt x="15" y="13"/>
                  </a:cubicBezTo>
                  <a:cubicBezTo>
                    <a:pt x="14" y="14"/>
                    <a:pt x="14" y="15"/>
                    <a:pt x="13" y="15"/>
                  </a:cubicBezTo>
                  <a:cubicBezTo>
                    <a:pt x="12" y="16"/>
                    <a:pt x="11" y="16"/>
                    <a:pt x="10" y="17"/>
                  </a:cubicBezTo>
                  <a:cubicBezTo>
                    <a:pt x="10" y="17"/>
                    <a:pt x="9" y="18"/>
                    <a:pt x="9" y="18"/>
                  </a:cubicBezTo>
                  <a:cubicBezTo>
                    <a:pt x="8" y="19"/>
                    <a:pt x="8" y="19"/>
                    <a:pt x="7" y="19"/>
                  </a:cubicBezTo>
                  <a:cubicBezTo>
                    <a:pt x="7" y="20"/>
                    <a:pt x="7" y="20"/>
                    <a:pt x="6" y="20"/>
                  </a:cubicBezTo>
                  <a:cubicBezTo>
                    <a:pt x="6" y="21"/>
                    <a:pt x="6" y="21"/>
                    <a:pt x="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7" name="Freeform 333"/>
            <p:cNvSpPr>
              <a:spLocks/>
            </p:cNvSpPr>
            <p:nvPr/>
          </p:nvSpPr>
          <p:spPr bwMode="auto">
            <a:xfrm>
              <a:off x="3356395" y="3865053"/>
              <a:ext cx="71678" cy="81026"/>
            </a:xfrm>
            <a:custGeom>
              <a:avLst/>
              <a:gdLst>
                <a:gd name="T0" fmla="*/ 7 w 22"/>
                <a:gd name="T1" fmla="*/ 25 h 25"/>
                <a:gd name="T2" fmla="*/ 4 w 22"/>
                <a:gd name="T3" fmla="*/ 25 h 25"/>
                <a:gd name="T4" fmla="*/ 0 w 22"/>
                <a:gd name="T5" fmla="*/ 0 h 25"/>
                <a:gd name="T6" fmla="*/ 3 w 22"/>
                <a:gd name="T7" fmla="*/ 0 h 25"/>
                <a:gd name="T8" fmla="*/ 6 w 22"/>
                <a:gd name="T9" fmla="*/ 20 h 25"/>
                <a:gd name="T10" fmla="*/ 6 w 22"/>
                <a:gd name="T11" fmla="*/ 21 h 25"/>
                <a:gd name="T12" fmla="*/ 6 w 22"/>
                <a:gd name="T13" fmla="*/ 22 h 25"/>
                <a:gd name="T14" fmla="*/ 6 w 22"/>
                <a:gd name="T15" fmla="*/ 22 h 25"/>
                <a:gd name="T16" fmla="*/ 6 w 22"/>
                <a:gd name="T17" fmla="*/ 22 h 25"/>
                <a:gd name="T18" fmla="*/ 7 w 22"/>
                <a:gd name="T19" fmla="*/ 21 h 25"/>
                <a:gd name="T20" fmla="*/ 7 w 22"/>
                <a:gd name="T21" fmla="*/ 20 h 25"/>
                <a:gd name="T22" fmla="*/ 7 w 22"/>
                <a:gd name="T23" fmla="*/ 20 h 25"/>
                <a:gd name="T24" fmla="*/ 18 w 22"/>
                <a:gd name="T25" fmla="*/ 0 h 25"/>
                <a:gd name="T26" fmla="*/ 22 w 22"/>
                <a:gd name="T27" fmla="*/ 0 h 25"/>
                <a:gd name="T28" fmla="*/ 7 w 22"/>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5">
                  <a:moveTo>
                    <a:pt x="7" y="25"/>
                  </a:moveTo>
                  <a:cubicBezTo>
                    <a:pt x="4" y="25"/>
                    <a:pt x="4" y="25"/>
                    <a:pt x="4" y="25"/>
                  </a:cubicBezTo>
                  <a:cubicBezTo>
                    <a:pt x="0" y="0"/>
                    <a:pt x="0" y="0"/>
                    <a:pt x="0" y="0"/>
                  </a:cubicBezTo>
                  <a:cubicBezTo>
                    <a:pt x="3" y="0"/>
                    <a:pt x="3" y="0"/>
                    <a:pt x="3" y="0"/>
                  </a:cubicBezTo>
                  <a:cubicBezTo>
                    <a:pt x="6" y="20"/>
                    <a:pt x="6" y="20"/>
                    <a:pt x="6" y="20"/>
                  </a:cubicBezTo>
                  <a:cubicBezTo>
                    <a:pt x="6" y="20"/>
                    <a:pt x="6" y="21"/>
                    <a:pt x="6" y="21"/>
                  </a:cubicBezTo>
                  <a:cubicBezTo>
                    <a:pt x="6" y="21"/>
                    <a:pt x="6" y="22"/>
                    <a:pt x="6" y="22"/>
                  </a:cubicBezTo>
                  <a:cubicBezTo>
                    <a:pt x="6" y="22"/>
                    <a:pt x="6" y="22"/>
                    <a:pt x="6" y="22"/>
                  </a:cubicBezTo>
                  <a:cubicBezTo>
                    <a:pt x="6" y="22"/>
                    <a:pt x="6" y="22"/>
                    <a:pt x="6" y="22"/>
                  </a:cubicBezTo>
                  <a:cubicBezTo>
                    <a:pt x="6" y="21"/>
                    <a:pt x="6" y="21"/>
                    <a:pt x="7" y="21"/>
                  </a:cubicBezTo>
                  <a:cubicBezTo>
                    <a:pt x="7" y="21"/>
                    <a:pt x="7" y="21"/>
                    <a:pt x="7" y="20"/>
                  </a:cubicBezTo>
                  <a:cubicBezTo>
                    <a:pt x="7" y="20"/>
                    <a:pt x="7" y="20"/>
                    <a:pt x="7" y="20"/>
                  </a:cubicBezTo>
                  <a:cubicBezTo>
                    <a:pt x="18" y="0"/>
                    <a:pt x="18" y="0"/>
                    <a:pt x="18" y="0"/>
                  </a:cubicBezTo>
                  <a:cubicBezTo>
                    <a:pt x="22" y="0"/>
                    <a:pt x="22" y="0"/>
                    <a:pt x="22" y="0"/>
                  </a:cubicBezTo>
                  <a:lnTo>
                    <a:pt x="7"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8" name="Freeform 334"/>
            <p:cNvSpPr>
              <a:spLocks/>
            </p:cNvSpPr>
            <p:nvPr/>
          </p:nvSpPr>
          <p:spPr bwMode="auto">
            <a:xfrm>
              <a:off x="3424956" y="3865053"/>
              <a:ext cx="26490" cy="81026"/>
            </a:xfrm>
            <a:custGeom>
              <a:avLst/>
              <a:gdLst>
                <a:gd name="T0" fmla="*/ 6 w 17"/>
                <a:gd name="T1" fmla="*/ 52 h 52"/>
                <a:gd name="T2" fmla="*/ 0 w 17"/>
                <a:gd name="T3" fmla="*/ 52 h 52"/>
                <a:gd name="T4" fmla="*/ 11 w 17"/>
                <a:gd name="T5" fmla="*/ 0 h 52"/>
                <a:gd name="T6" fmla="*/ 17 w 17"/>
                <a:gd name="T7" fmla="*/ 0 h 52"/>
                <a:gd name="T8" fmla="*/ 6 w 17"/>
                <a:gd name="T9" fmla="*/ 52 h 52"/>
              </a:gdLst>
              <a:ahLst/>
              <a:cxnLst>
                <a:cxn ang="0">
                  <a:pos x="T0" y="T1"/>
                </a:cxn>
                <a:cxn ang="0">
                  <a:pos x="T2" y="T3"/>
                </a:cxn>
                <a:cxn ang="0">
                  <a:pos x="T4" y="T5"/>
                </a:cxn>
                <a:cxn ang="0">
                  <a:pos x="T6" y="T7"/>
                </a:cxn>
                <a:cxn ang="0">
                  <a:pos x="T8" y="T9"/>
                </a:cxn>
              </a:cxnLst>
              <a:rect l="0" t="0" r="r" b="b"/>
              <a:pathLst>
                <a:path w="17" h="52">
                  <a:moveTo>
                    <a:pt x="6" y="52"/>
                  </a:moveTo>
                  <a:lnTo>
                    <a:pt x="0" y="52"/>
                  </a:lnTo>
                  <a:lnTo>
                    <a:pt x="11" y="0"/>
                  </a:lnTo>
                  <a:lnTo>
                    <a:pt x="17"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29" name="Freeform 335"/>
            <p:cNvSpPr>
              <a:spLocks noEditPoints="1"/>
            </p:cNvSpPr>
            <p:nvPr/>
          </p:nvSpPr>
          <p:spPr bwMode="auto">
            <a:xfrm>
              <a:off x="3457679" y="3865053"/>
              <a:ext cx="62329" cy="81026"/>
            </a:xfrm>
            <a:custGeom>
              <a:avLst/>
              <a:gdLst>
                <a:gd name="T0" fmla="*/ 19 w 19"/>
                <a:gd name="T1" fmla="*/ 6 h 25"/>
                <a:gd name="T2" fmla="*/ 19 w 19"/>
                <a:gd name="T3" fmla="*/ 9 h 25"/>
                <a:gd name="T4" fmla="*/ 17 w 19"/>
                <a:gd name="T5" fmla="*/ 12 h 25"/>
                <a:gd name="T6" fmla="*/ 15 w 19"/>
                <a:gd name="T7" fmla="*/ 13 h 25"/>
                <a:gd name="T8" fmla="*/ 12 w 19"/>
                <a:gd name="T9" fmla="*/ 14 h 25"/>
                <a:gd name="T10" fmla="*/ 12 w 19"/>
                <a:gd name="T11" fmla="*/ 14 h 25"/>
                <a:gd name="T12" fmla="*/ 13 w 19"/>
                <a:gd name="T13" fmla="*/ 15 h 25"/>
                <a:gd name="T14" fmla="*/ 14 w 19"/>
                <a:gd name="T15" fmla="*/ 17 h 25"/>
                <a:gd name="T16" fmla="*/ 16 w 19"/>
                <a:gd name="T17" fmla="*/ 25 h 25"/>
                <a:gd name="T18" fmla="*/ 13 w 19"/>
                <a:gd name="T19" fmla="*/ 25 h 25"/>
                <a:gd name="T20" fmla="*/ 11 w 19"/>
                <a:gd name="T21" fmla="*/ 18 h 25"/>
                <a:gd name="T22" fmla="*/ 10 w 19"/>
                <a:gd name="T23" fmla="*/ 15 h 25"/>
                <a:gd name="T24" fmla="*/ 7 w 19"/>
                <a:gd name="T25" fmla="*/ 15 h 25"/>
                <a:gd name="T26" fmla="*/ 5 w 19"/>
                <a:gd name="T27" fmla="*/ 15 h 25"/>
                <a:gd name="T28" fmla="*/ 3 w 19"/>
                <a:gd name="T29" fmla="*/ 25 h 25"/>
                <a:gd name="T30" fmla="*/ 0 w 19"/>
                <a:gd name="T31" fmla="*/ 25 h 25"/>
                <a:gd name="T32" fmla="*/ 5 w 19"/>
                <a:gd name="T33" fmla="*/ 0 h 25"/>
                <a:gd name="T34" fmla="*/ 12 w 19"/>
                <a:gd name="T35" fmla="*/ 0 h 25"/>
                <a:gd name="T36" fmla="*/ 15 w 19"/>
                <a:gd name="T37" fmla="*/ 1 h 25"/>
                <a:gd name="T38" fmla="*/ 17 w 19"/>
                <a:gd name="T39" fmla="*/ 2 h 25"/>
                <a:gd name="T40" fmla="*/ 19 w 19"/>
                <a:gd name="T41" fmla="*/ 4 h 25"/>
                <a:gd name="T42" fmla="*/ 19 w 19"/>
                <a:gd name="T43" fmla="*/ 6 h 25"/>
                <a:gd name="T44" fmla="*/ 16 w 19"/>
                <a:gd name="T45" fmla="*/ 7 h 25"/>
                <a:gd name="T46" fmla="*/ 16 w 19"/>
                <a:gd name="T47" fmla="*/ 5 h 25"/>
                <a:gd name="T48" fmla="*/ 15 w 19"/>
                <a:gd name="T49" fmla="*/ 4 h 25"/>
                <a:gd name="T50" fmla="*/ 14 w 19"/>
                <a:gd name="T51" fmla="*/ 3 h 25"/>
                <a:gd name="T52" fmla="*/ 12 w 19"/>
                <a:gd name="T53" fmla="*/ 3 h 25"/>
                <a:gd name="T54" fmla="*/ 8 w 19"/>
                <a:gd name="T55" fmla="*/ 3 h 25"/>
                <a:gd name="T56" fmla="*/ 6 w 19"/>
                <a:gd name="T57" fmla="*/ 12 h 25"/>
                <a:gd name="T58" fmla="*/ 9 w 19"/>
                <a:gd name="T59" fmla="*/ 12 h 25"/>
                <a:gd name="T60" fmla="*/ 12 w 19"/>
                <a:gd name="T61" fmla="*/ 11 h 25"/>
                <a:gd name="T62" fmla="*/ 14 w 19"/>
                <a:gd name="T63" fmla="*/ 10 h 25"/>
                <a:gd name="T64" fmla="*/ 16 w 19"/>
                <a:gd name="T65" fmla="*/ 9 h 25"/>
                <a:gd name="T66" fmla="*/ 16 w 19"/>
                <a:gd name="T6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5">
                  <a:moveTo>
                    <a:pt x="19" y="6"/>
                  </a:moveTo>
                  <a:cubicBezTo>
                    <a:pt x="19" y="7"/>
                    <a:pt x="19" y="8"/>
                    <a:pt x="19" y="9"/>
                  </a:cubicBezTo>
                  <a:cubicBezTo>
                    <a:pt x="18" y="10"/>
                    <a:pt x="18" y="11"/>
                    <a:pt x="17" y="12"/>
                  </a:cubicBezTo>
                  <a:cubicBezTo>
                    <a:pt x="16" y="12"/>
                    <a:pt x="16" y="13"/>
                    <a:pt x="15" y="13"/>
                  </a:cubicBezTo>
                  <a:cubicBezTo>
                    <a:pt x="14" y="13"/>
                    <a:pt x="13" y="14"/>
                    <a:pt x="12" y="14"/>
                  </a:cubicBezTo>
                  <a:cubicBezTo>
                    <a:pt x="12" y="14"/>
                    <a:pt x="12" y="14"/>
                    <a:pt x="12" y="14"/>
                  </a:cubicBezTo>
                  <a:cubicBezTo>
                    <a:pt x="12" y="14"/>
                    <a:pt x="13" y="14"/>
                    <a:pt x="13" y="15"/>
                  </a:cubicBezTo>
                  <a:cubicBezTo>
                    <a:pt x="13" y="16"/>
                    <a:pt x="14" y="16"/>
                    <a:pt x="14" y="17"/>
                  </a:cubicBezTo>
                  <a:cubicBezTo>
                    <a:pt x="16" y="25"/>
                    <a:pt x="16" y="25"/>
                    <a:pt x="16" y="25"/>
                  </a:cubicBezTo>
                  <a:cubicBezTo>
                    <a:pt x="13" y="25"/>
                    <a:pt x="13" y="25"/>
                    <a:pt x="13" y="25"/>
                  </a:cubicBezTo>
                  <a:cubicBezTo>
                    <a:pt x="11" y="18"/>
                    <a:pt x="11" y="18"/>
                    <a:pt x="11" y="18"/>
                  </a:cubicBezTo>
                  <a:cubicBezTo>
                    <a:pt x="11" y="17"/>
                    <a:pt x="10" y="16"/>
                    <a:pt x="10" y="15"/>
                  </a:cubicBezTo>
                  <a:cubicBezTo>
                    <a:pt x="9" y="15"/>
                    <a:pt x="8" y="15"/>
                    <a:pt x="7" y="15"/>
                  </a:cubicBezTo>
                  <a:cubicBezTo>
                    <a:pt x="5" y="15"/>
                    <a:pt x="5" y="15"/>
                    <a:pt x="5" y="15"/>
                  </a:cubicBezTo>
                  <a:cubicBezTo>
                    <a:pt x="3" y="25"/>
                    <a:pt x="3" y="25"/>
                    <a:pt x="3" y="25"/>
                  </a:cubicBezTo>
                  <a:cubicBezTo>
                    <a:pt x="0" y="25"/>
                    <a:pt x="0" y="25"/>
                    <a:pt x="0" y="25"/>
                  </a:cubicBezTo>
                  <a:cubicBezTo>
                    <a:pt x="5" y="0"/>
                    <a:pt x="5" y="0"/>
                    <a:pt x="5" y="0"/>
                  </a:cubicBezTo>
                  <a:cubicBezTo>
                    <a:pt x="12" y="0"/>
                    <a:pt x="12" y="0"/>
                    <a:pt x="12" y="0"/>
                  </a:cubicBezTo>
                  <a:cubicBezTo>
                    <a:pt x="13" y="0"/>
                    <a:pt x="14" y="0"/>
                    <a:pt x="15" y="1"/>
                  </a:cubicBezTo>
                  <a:cubicBezTo>
                    <a:pt x="16" y="1"/>
                    <a:pt x="17" y="1"/>
                    <a:pt x="17" y="2"/>
                  </a:cubicBezTo>
                  <a:cubicBezTo>
                    <a:pt x="18" y="2"/>
                    <a:pt x="18" y="3"/>
                    <a:pt x="19" y="4"/>
                  </a:cubicBezTo>
                  <a:cubicBezTo>
                    <a:pt x="19" y="5"/>
                    <a:pt x="19" y="5"/>
                    <a:pt x="19" y="6"/>
                  </a:cubicBezTo>
                  <a:close/>
                  <a:moveTo>
                    <a:pt x="16" y="7"/>
                  </a:moveTo>
                  <a:cubicBezTo>
                    <a:pt x="16" y="6"/>
                    <a:pt x="16" y="6"/>
                    <a:pt x="16" y="5"/>
                  </a:cubicBezTo>
                  <a:cubicBezTo>
                    <a:pt x="16" y="5"/>
                    <a:pt x="15" y="4"/>
                    <a:pt x="15" y="4"/>
                  </a:cubicBezTo>
                  <a:cubicBezTo>
                    <a:pt x="15" y="4"/>
                    <a:pt x="14" y="3"/>
                    <a:pt x="14" y="3"/>
                  </a:cubicBezTo>
                  <a:cubicBezTo>
                    <a:pt x="13" y="3"/>
                    <a:pt x="12" y="3"/>
                    <a:pt x="12" y="3"/>
                  </a:cubicBezTo>
                  <a:cubicBezTo>
                    <a:pt x="8" y="3"/>
                    <a:pt x="8" y="3"/>
                    <a:pt x="8" y="3"/>
                  </a:cubicBezTo>
                  <a:cubicBezTo>
                    <a:pt x="6" y="12"/>
                    <a:pt x="6" y="12"/>
                    <a:pt x="6" y="12"/>
                  </a:cubicBezTo>
                  <a:cubicBezTo>
                    <a:pt x="9" y="12"/>
                    <a:pt x="9" y="12"/>
                    <a:pt x="9" y="12"/>
                  </a:cubicBezTo>
                  <a:cubicBezTo>
                    <a:pt x="10" y="12"/>
                    <a:pt x="12" y="12"/>
                    <a:pt x="12" y="11"/>
                  </a:cubicBezTo>
                  <a:cubicBezTo>
                    <a:pt x="13" y="11"/>
                    <a:pt x="14" y="11"/>
                    <a:pt x="14" y="10"/>
                  </a:cubicBezTo>
                  <a:cubicBezTo>
                    <a:pt x="15" y="10"/>
                    <a:pt x="15" y="9"/>
                    <a:pt x="16" y="9"/>
                  </a:cubicBezTo>
                  <a:cubicBezTo>
                    <a:pt x="16" y="8"/>
                    <a:pt x="16" y="7"/>
                    <a:pt x="1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0" name="Freeform 336"/>
            <p:cNvSpPr>
              <a:spLocks/>
            </p:cNvSpPr>
            <p:nvPr/>
          </p:nvSpPr>
          <p:spPr bwMode="auto">
            <a:xfrm>
              <a:off x="3529357" y="3865053"/>
              <a:ext cx="71678" cy="84143"/>
            </a:xfrm>
            <a:custGeom>
              <a:avLst/>
              <a:gdLst>
                <a:gd name="T0" fmla="*/ 22 w 22"/>
                <a:gd name="T1" fmla="*/ 4 h 26"/>
                <a:gd name="T2" fmla="*/ 20 w 22"/>
                <a:gd name="T3" fmla="*/ 4 h 26"/>
                <a:gd name="T4" fmla="*/ 19 w 22"/>
                <a:gd name="T5" fmla="*/ 3 h 26"/>
                <a:gd name="T6" fmla="*/ 17 w 22"/>
                <a:gd name="T7" fmla="*/ 2 h 26"/>
                <a:gd name="T8" fmla="*/ 15 w 22"/>
                <a:gd name="T9" fmla="*/ 2 h 26"/>
                <a:gd name="T10" fmla="*/ 10 w 22"/>
                <a:gd name="T11" fmla="*/ 3 h 26"/>
                <a:gd name="T12" fmla="*/ 6 w 22"/>
                <a:gd name="T13" fmla="*/ 6 h 26"/>
                <a:gd name="T14" fmla="*/ 4 w 22"/>
                <a:gd name="T15" fmla="*/ 10 h 26"/>
                <a:gd name="T16" fmla="*/ 4 w 22"/>
                <a:gd name="T17" fmla="*/ 14 h 26"/>
                <a:gd name="T18" fmla="*/ 4 w 22"/>
                <a:gd name="T19" fmla="*/ 18 h 26"/>
                <a:gd name="T20" fmla="*/ 6 w 22"/>
                <a:gd name="T21" fmla="*/ 21 h 26"/>
                <a:gd name="T22" fmla="*/ 8 w 22"/>
                <a:gd name="T23" fmla="*/ 22 h 26"/>
                <a:gd name="T24" fmla="*/ 12 w 22"/>
                <a:gd name="T25" fmla="*/ 23 h 26"/>
                <a:gd name="T26" fmla="*/ 14 w 22"/>
                <a:gd name="T27" fmla="*/ 23 h 26"/>
                <a:gd name="T28" fmla="*/ 16 w 22"/>
                <a:gd name="T29" fmla="*/ 22 h 26"/>
                <a:gd name="T30" fmla="*/ 18 w 22"/>
                <a:gd name="T31" fmla="*/ 15 h 26"/>
                <a:gd name="T32" fmla="*/ 12 w 22"/>
                <a:gd name="T33" fmla="*/ 15 h 26"/>
                <a:gd name="T34" fmla="*/ 12 w 22"/>
                <a:gd name="T35" fmla="*/ 12 h 26"/>
                <a:gd name="T36" fmla="*/ 21 w 22"/>
                <a:gd name="T37" fmla="*/ 12 h 26"/>
                <a:gd name="T38" fmla="*/ 19 w 22"/>
                <a:gd name="T39" fmla="*/ 24 h 26"/>
                <a:gd name="T40" fmla="*/ 15 w 22"/>
                <a:gd name="T41" fmla="*/ 25 h 26"/>
                <a:gd name="T42" fmla="*/ 11 w 22"/>
                <a:gd name="T43" fmla="*/ 26 h 26"/>
                <a:gd name="T44" fmla="*/ 7 w 22"/>
                <a:gd name="T45" fmla="*/ 25 h 26"/>
                <a:gd name="T46" fmla="*/ 3 w 22"/>
                <a:gd name="T47" fmla="*/ 23 h 26"/>
                <a:gd name="T48" fmla="*/ 1 w 22"/>
                <a:gd name="T49" fmla="*/ 19 h 26"/>
                <a:gd name="T50" fmla="*/ 0 w 22"/>
                <a:gd name="T51" fmla="*/ 15 h 26"/>
                <a:gd name="T52" fmla="*/ 1 w 22"/>
                <a:gd name="T53" fmla="*/ 11 h 26"/>
                <a:gd name="T54" fmla="*/ 2 w 22"/>
                <a:gd name="T55" fmla="*/ 7 h 26"/>
                <a:gd name="T56" fmla="*/ 4 w 22"/>
                <a:gd name="T57" fmla="*/ 4 h 26"/>
                <a:gd name="T58" fmla="*/ 7 w 22"/>
                <a:gd name="T59" fmla="*/ 2 h 26"/>
                <a:gd name="T60" fmla="*/ 11 w 22"/>
                <a:gd name="T61" fmla="*/ 0 h 26"/>
                <a:gd name="T62" fmla="*/ 15 w 22"/>
                <a:gd name="T63" fmla="*/ 0 h 26"/>
                <a:gd name="T64" fmla="*/ 17 w 22"/>
                <a:gd name="T65" fmla="*/ 0 h 26"/>
                <a:gd name="T66" fmla="*/ 19 w 22"/>
                <a:gd name="T67" fmla="*/ 0 h 26"/>
                <a:gd name="T68" fmla="*/ 21 w 22"/>
                <a:gd name="T69" fmla="*/ 1 h 26"/>
                <a:gd name="T70" fmla="*/ 22 w 22"/>
                <a:gd name="T71" fmla="*/ 1 h 26"/>
                <a:gd name="T72" fmla="*/ 22 w 22"/>
                <a:gd name="T73"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6">
                  <a:moveTo>
                    <a:pt x="22" y="4"/>
                  </a:moveTo>
                  <a:cubicBezTo>
                    <a:pt x="21" y="4"/>
                    <a:pt x="21" y="4"/>
                    <a:pt x="20" y="4"/>
                  </a:cubicBezTo>
                  <a:cubicBezTo>
                    <a:pt x="20" y="3"/>
                    <a:pt x="19" y="3"/>
                    <a:pt x="19" y="3"/>
                  </a:cubicBezTo>
                  <a:cubicBezTo>
                    <a:pt x="18" y="3"/>
                    <a:pt x="18" y="3"/>
                    <a:pt x="17" y="2"/>
                  </a:cubicBezTo>
                  <a:cubicBezTo>
                    <a:pt x="16" y="2"/>
                    <a:pt x="15" y="2"/>
                    <a:pt x="15" y="2"/>
                  </a:cubicBezTo>
                  <a:cubicBezTo>
                    <a:pt x="13" y="2"/>
                    <a:pt x="11" y="3"/>
                    <a:pt x="10" y="3"/>
                  </a:cubicBezTo>
                  <a:cubicBezTo>
                    <a:pt x="9" y="4"/>
                    <a:pt x="7" y="5"/>
                    <a:pt x="6" y="6"/>
                  </a:cubicBezTo>
                  <a:cubicBezTo>
                    <a:pt x="5" y="7"/>
                    <a:pt x="5" y="8"/>
                    <a:pt x="4" y="10"/>
                  </a:cubicBezTo>
                  <a:cubicBezTo>
                    <a:pt x="4" y="11"/>
                    <a:pt x="4" y="13"/>
                    <a:pt x="4" y="14"/>
                  </a:cubicBezTo>
                  <a:cubicBezTo>
                    <a:pt x="4" y="16"/>
                    <a:pt x="4" y="17"/>
                    <a:pt x="4" y="18"/>
                  </a:cubicBezTo>
                  <a:cubicBezTo>
                    <a:pt x="4" y="19"/>
                    <a:pt x="5" y="20"/>
                    <a:pt x="6" y="21"/>
                  </a:cubicBezTo>
                  <a:cubicBezTo>
                    <a:pt x="6" y="21"/>
                    <a:pt x="7" y="22"/>
                    <a:pt x="8" y="22"/>
                  </a:cubicBezTo>
                  <a:cubicBezTo>
                    <a:pt x="9" y="23"/>
                    <a:pt x="10" y="23"/>
                    <a:pt x="12" y="23"/>
                  </a:cubicBezTo>
                  <a:cubicBezTo>
                    <a:pt x="13" y="23"/>
                    <a:pt x="13" y="23"/>
                    <a:pt x="14" y="23"/>
                  </a:cubicBezTo>
                  <a:cubicBezTo>
                    <a:pt x="15" y="23"/>
                    <a:pt x="15" y="22"/>
                    <a:pt x="16" y="22"/>
                  </a:cubicBezTo>
                  <a:cubicBezTo>
                    <a:pt x="18" y="15"/>
                    <a:pt x="18" y="15"/>
                    <a:pt x="18" y="15"/>
                  </a:cubicBezTo>
                  <a:cubicBezTo>
                    <a:pt x="12" y="15"/>
                    <a:pt x="12" y="15"/>
                    <a:pt x="12" y="15"/>
                  </a:cubicBezTo>
                  <a:cubicBezTo>
                    <a:pt x="12" y="12"/>
                    <a:pt x="12" y="12"/>
                    <a:pt x="12" y="12"/>
                  </a:cubicBezTo>
                  <a:cubicBezTo>
                    <a:pt x="21" y="12"/>
                    <a:pt x="21" y="12"/>
                    <a:pt x="21" y="12"/>
                  </a:cubicBezTo>
                  <a:cubicBezTo>
                    <a:pt x="19" y="24"/>
                    <a:pt x="19" y="24"/>
                    <a:pt x="19" y="24"/>
                  </a:cubicBezTo>
                  <a:cubicBezTo>
                    <a:pt x="18" y="24"/>
                    <a:pt x="17" y="25"/>
                    <a:pt x="15" y="25"/>
                  </a:cubicBezTo>
                  <a:cubicBezTo>
                    <a:pt x="14" y="26"/>
                    <a:pt x="13" y="26"/>
                    <a:pt x="11" y="26"/>
                  </a:cubicBezTo>
                  <a:cubicBezTo>
                    <a:pt x="10" y="26"/>
                    <a:pt x="8" y="25"/>
                    <a:pt x="7" y="25"/>
                  </a:cubicBezTo>
                  <a:cubicBezTo>
                    <a:pt x="5" y="24"/>
                    <a:pt x="4" y="24"/>
                    <a:pt x="3" y="23"/>
                  </a:cubicBezTo>
                  <a:cubicBezTo>
                    <a:pt x="2" y="22"/>
                    <a:pt x="2" y="20"/>
                    <a:pt x="1" y="19"/>
                  </a:cubicBezTo>
                  <a:cubicBezTo>
                    <a:pt x="1" y="18"/>
                    <a:pt x="0" y="16"/>
                    <a:pt x="0" y="15"/>
                  </a:cubicBezTo>
                  <a:cubicBezTo>
                    <a:pt x="0" y="13"/>
                    <a:pt x="1" y="12"/>
                    <a:pt x="1" y="11"/>
                  </a:cubicBezTo>
                  <a:cubicBezTo>
                    <a:pt x="1" y="9"/>
                    <a:pt x="2" y="8"/>
                    <a:pt x="2" y="7"/>
                  </a:cubicBezTo>
                  <a:cubicBezTo>
                    <a:pt x="3" y="6"/>
                    <a:pt x="3" y="5"/>
                    <a:pt x="4" y="4"/>
                  </a:cubicBezTo>
                  <a:cubicBezTo>
                    <a:pt x="5" y="3"/>
                    <a:pt x="6" y="2"/>
                    <a:pt x="7" y="2"/>
                  </a:cubicBezTo>
                  <a:cubicBezTo>
                    <a:pt x="8" y="1"/>
                    <a:pt x="9" y="1"/>
                    <a:pt x="11" y="0"/>
                  </a:cubicBezTo>
                  <a:cubicBezTo>
                    <a:pt x="12" y="0"/>
                    <a:pt x="13" y="0"/>
                    <a:pt x="15" y="0"/>
                  </a:cubicBezTo>
                  <a:cubicBezTo>
                    <a:pt x="16" y="0"/>
                    <a:pt x="17" y="0"/>
                    <a:pt x="17" y="0"/>
                  </a:cubicBezTo>
                  <a:cubicBezTo>
                    <a:pt x="18" y="0"/>
                    <a:pt x="19" y="0"/>
                    <a:pt x="19" y="0"/>
                  </a:cubicBezTo>
                  <a:cubicBezTo>
                    <a:pt x="20" y="0"/>
                    <a:pt x="21" y="1"/>
                    <a:pt x="21" y="1"/>
                  </a:cubicBezTo>
                  <a:cubicBezTo>
                    <a:pt x="22" y="1"/>
                    <a:pt x="22" y="1"/>
                    <a:pt x="22" y="1"/>
                  </a:cubicBezTo>
                  <a:lnTo>
                    <a:pt x="2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1" name="Freeform 337"/>
            <p:cNvSpPr>
              <a:spLocks/>
            </p:cNvSpPr>
            <p:nvPr/>
          </p:nvSpPr>
          <p:spPr bwMode="auto">
            <a:xfrm>
              <a:off x="3611943" y="3865053"/>
              <a:ext cx="24932" cy="81026"/>
            </a:xfrm>
            <a:custGeom>
              <a:avLst/>
              <a:gdLst>
                <a:gd name="T0" fmla="*/ 6 w 16"/>
                <a:gd name="T1" fmla="*/ 52 h 52"/>
                <a:gd name="T2" fmla="*/ 0 w 16"/>
                <a:gd name="T3" fmla="*/ 52 h 52"/>
                <a:gd name="T4" fmla="*/ 10 w 16"/>
                <a:gd name="T5" fmla="*/ 0 h 52"/>
                <a:gd name="T6" fmla="*/ 16 w 16"/>
                <a:gd name="T7" fmla="*/ 0 h 52"/>
                <a:gd name="T8" fmla="*/ 6 w 16"/>
                <a:gd name="T9" fmla="*/ 52 h 52"/>
              </a:gdLst>
              <a:ahLst/>
              <a:cxnLst>
                <a:cxn ang="0">
                  <a:pos x="T0" y="T1"/>
                </a:cxn>
                <a:cxn ang="0">
                  <a:pos x="T2" y="T3"/>
                </a:cxn>
                <a:cxn ang="0">
                  <a:pos x="T4" y="T5"/>
                </a:cxn>
                <a:cxn ang="0">
                  <a:pos x="T6" y="T7"/>
                </a:cxn>
                <a:cxn ang="0">
                  <a:pos x="T8" y="T9"/>
                </a:cxn>
              </a:cxnLst>
              <a:rect l="0" t="0" r="r" b="b"/>
              <a:pathLst>
                <a:path w="16" h="52">
                  <a:moveTo>
                    <a:pt x="6" y="52"/>
                  </a:moveTo>
                  <a:lnTo>
                    <a:pt x="0" y="52"/>
                  </a:lnTo>
                  <a:lnTo>
                    <a:pt x="10" y="0"/>
                  </a:lnTo>
                  <a:lnTo>
                    <a:pt x="16"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2" name="Freeform 338"/>
            <p:cNvSpPr>
              <a:spLocks/>
            </p:cNvSpPr>
            <p:nvPr/>
          </p:nvSpPr>
          <p:spPr bwMode="auto">
            <a:xfrm>
              <a:off x="3644665" y="3865053"/>
              <a:ext cx="84144" cy="81026"/>
            </a:xfrm>
            <a:custGeom>
              <a:avLst/>
              <a:gdLst>
                <a:gd name="T0" fmla="*/ 20 w 26"/>
                <a:gd name="T1" fmla="*/ 25 h 25"/>
                <a:gd name="T2" fmla="*/ 17 w 26"/>
                <a:gd name="T3" fmla="*/ 25 h 25"/>
                <a:gd name="T4" fmla="*/ 8 w 26"/>
                <a:gd name="T5" fmla="*/ 5 h 25"/>
                <a:gd name="T6" fmla="*/ 8 w 26"/>
                <a:gd name="T7" fmla="*/ 5 h 25"/>
                <a:gd name="T8" fmla="*/ 7 w 26"/>
                <a:gd name="T9" fmla="*/ 4 h 25"/>
                <a:gd name="T10" fmla="*/ 7 w 26"/>
                <a:gd name="T11" fmla="*/ 4 h 25"/>
                <a:gd name="T12" fmla="*/ 7 w 26"/>
                <a:gd name="T13" fmla="*/ 4 h 25"/>
                <a:gd name="T14" fmla="*/ 7 w 26"/>
                <a:gd name="T15" fmla="*/ 4 h 25"/>
                <a:gd name="T16" fmla="*/ 7 w 26"/>
                <a:gd name="T17" fmla="*/ 4 h 25"/>
                <a:gd name="T18" fmla="*/ 7 w 26"/>
                <a:gd name="T19" fmla="*/ 4 h 25"/>
                <a:gd name="T20" fmla="*/ 7 w 26"/>
                <a:gd name="T21" fmla="*/ 5 h 25"/>
                <a:gd name="T22" fmla="*/ 7 w 26"/>
                <a:gd name="T23" fmla="*/ 5 h 25"/>
                <a:gd name="T24" fmla="*/ 3 w 26"/>
                <a:gd name="T25" fmla="*/ 25 h 25"/>
                <a:gd name="T26" fmla="*/ 0 w 26"/>
                <a:gd name="T27" fmla="*/ 25 h 25"/>
                <a:gd name="T28" fmla="*/ 5 w 26"/>
                <a:gd name="T29" fmla="*/ 0 h 25"/>
                <a:gd name="T30" fmla="*/ 9 w 26"/>
                <a:gd name="T31" fmla="*/ 0 h 25"/>
                <a:gd name="T32" fmla="*/ 18 w 26"/>
                <a:gd name="T33" fmla="*/ 20 h 25"/>
                <a:gd name="T34" fmla="*/ 18 w 26"/>
                <a:gd name="T35" fmla="*/ 20 h 25"/>
                <a:gd name="T36" fmla="*/ 18 w 26"/>
                <a:gd name="T37" fmla="*/ 21 h 25"/>
                <a:gd name="T38" fmla="*/ 18 w 26"/>
                <a:gd name="T39" fmla="*/ 21 h 25"/>
                <a:gd name="T40" fmla="*/ 18 w 26"/>
                <a:gd name="T41" fmla="*/ 22 h 25"/>
                <a:gd name="T42" fmla="*/ 18 w 26"/>
                <a:gd name="T43" fmla="*/ 22 h 25"/>
                <a:gd name="T44" fmla="*/ 18 w 26"/>
                <a:gd name="T45" fmla="*/ 21 h 25"/>
                <a:gd name="T46" fmla="*/ 18 w 26"/>
                <a:gd name="T47" fmla="*/ 20 h 25"/>
                <a:gd name="T48" fmla="*/ 18 w 26"/>
                <a:gd name="T49" fmla="*/ 20 h 25"/>
                <a:gd name="T50" fmla="*/ 19 w 26"/>
                <a:gd name="T51" fmla="*/ 19 h 25"/>
                <a:gd name="T52" fmla="*/ 23 w 26"/>
                <a:gd name="T53" fmla="*/ 0 h 25"/>
                <a:gd name="T54" fmla="*/ 26 w 26"/>
                <a:gd name="T55" fmla="*/ 0 h 25"/>
                <a:gd name="T56" fmla="*/ 20 w 26"/>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5">
                  <a:moveTo>
                    <a:pt x="20" y="25"/>
                  </a:moveTo>
                  <a:cubicBezTo>
                    <a:pt x="17" y="25"/>
                    <a:pt x="17" y="25"/>
                    <a:pt x="17" y="25"/>
                  </a:cubicBezTo>
                  <a:cubicBezTo>
                    <a:pt x="8" y="5"/>
                    <a:pt x="8" y="5"/>
                    <a:pt x="8" y="5"/>
                  </a:cubicBezTo>
                  <a:cubicBezTo>
                    <a:pt x="8" y="5"/>
                    <a:pt x="8" y="5"/>
                    <a:pt x="8" y="5"/>
                  </a:cubicBezTo>
                  <a:cubicBezTo>
                    <a:pt x="8" y="5"/>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7" y="5"/>
                    <a:pt x="7" y="5"/>
                    <a:pt x="7" y="5"/>
                  </a:cubicBezTo>
                  <a:cubicBezTo>
                    <a:pt x="3" y="25"/>
                    <a:pt x="3" y="25"/>
                    <a:pt x="3" y="25"/>
                  </a:cubicBezTo>
                  <a:cubicBezTo>
                    <a:pt x="0" y="25"/>
                    <a:pt x="0" y="25"/>
                    <a:pt x="0" y="25"/>
                  </a:cubicBezTo>
                  <a:cubicBezTo>
                    <a:pt x="5" y="0"/>
                    <a:pt x="5" y="0"/>
                    <a:pt x="5" y="0"/>
                  </a:cubicBezTo>
                  <a:cubicBezTo>
                    <a:pt x="9" y="0"/>
                    <a:pt x="9" y="0"/>
                    <a:pt x="9" y="0"/>
                  </a:cubicBezTo>
                  <a:cubicBezTo>
                    <a:pt x="18" y="20"/>
                    <a:pt x="18" y="20"/>
                    <a:pt x="18" y="20"/>
                  </a:cubicBezTo>
                  <a:cubicBezTo>
                    <a:pt x="18" y="20"/>
                    <a:pt x="18" y="20"/>
                    <a:pt x="18" y="20"/>
                  </a:cubicBezTo>
                  <a:cubicBezTo>
                    <a:pt x="18" y="20"/>
                    <a:pt x="18" y="21"/>
                    <a:pt x="18" y="21"/>
                  </a:cubicBezTo>
                  <a:cubicBezTo>
                    <a:pt x="18" y="21"/>
                    <a:pt x="18" y="21"/>
                    <a:pt x="18" y="21"/>
                  </a:cubicBezTo>
                  <a:cubicBezTo>
                    <a:pt x="18" y="21"/>
                    <a:pt x="18" y="21"/>
                    <a:pt x="18" y="22"/>
                  </a:cubicBezTo>
                  <a:cubicBezTo>
                    <a:pt x="18" y="22"/>
                    <a:pt x="18" y="22"/>
                    <a:pt x="18" y="22"/>
                  </a:cubicBezTo>
                  <a:cubicBezTo>
                    <a:pt x="18" y="21"/>
                    <a:pt x="18" y="21"/>
                    <a:pt x="18" y="21"/>
                  </a:cubicBezTo>
                  <a:cubicBezTo>
                    <a:pt x="18" y="21"/>
                    <a:pt x="18" y="21"/>
                    <a:pt x="18" y="20"/>
                  </a:cubicBezTo>
                  <a:cubicBezTo>
                    <a:pt x="18" y="20"/>
                    <a:pt x="18" y="20"/>
                    <a:pt x="18" y="20"/>
                  </a:cubicBezTo>
                  <a:cubicBezTo>
                    <a:pt x="18" y="20"/>
                    <a:pt x="18" y="19"/>
                    <a:pt x="19" y="19"/>
                  </a:cubicBezTo>
                  <a:cubicBezTo>
                    <a:pt x="23" y="0"/>
                    <a:pt x="23" y="0"/>
                    <a:pt x="23" y="0"/>
                  </a:cubicBezTo>
                  <a:cubicBezTo>
                    <a:pt x="26" y="0"/>
                    <a:pt x="26" y="0"/>
                    <a:pt x="26"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3" name="Freeform 339"/>
            <p:cNvSpPr>
              <a:spLocks/>
            </p:cNvSpPr>
            <p:nvPr/>
          </p:nvSpPr>
          <p:spPr bwMode="auto">
            <a:xfrm>
              <a:off x="3731926" y="3865053"/>
              <a:ext cx="29606" cy="81026"/>
            </a:xfrm>
            <a:custGeom>
              <a:avLst/>
              <a:gdLst>
                <a:gd name="T0" fmla="*/ 6 w 19"/>
                <a:gd name="T1" fmla="*/ 52 h 52"/>
                <a:gd name="T2" fmla="*/ 0 w 19"/>
                <a:gd name="T3" fmla="*/ 52 h 52"/>
                <a:gd name="T4" fmla="*/ 13 w 19"/>
                <a:gd name="T5" fmla="*/ 0 h 52"/>
                <a:gd name="T6" fmla="*/ 19 w 19"/>
                <a:gd name="T7" fmla="*/ 0 h 52"/>
                <a:gd name="T8" fmla="*/ 6 w 19"/>
                <a:gd name="T9" fmla="*/ 52 h 52"/>
              </a:gdLst>
              <a:ahLst/>
              <a:cxnLst>
                <a:cxn ang="0">
                  <a:pos x="T0" y="T1"/>
                </a:cxn>
                <a:cxn ang="0">
                  <a:pos x="T2" y="T3"/>
                </a:cxn>
                <a:cxn ang="0">
                  <a:pos x="T4" y="T5"/>
                </a:cxn>
                <a:cxn ang="0">
                  <a:pos x="T6" y="T7"/>
                </a:cxn>
                <a:cxn ang="0">
                  <a:pos x="T8" y="T9"/>
                </a:cxn>
              </a:cxnLst>
              <a:rect l="0" t="0" r="r" b="b"/>
              <a:pathLst>
                <a:path w="19" h="52">
                  <a:moveTo>
                    <a:pt x="6" y="52"/>
                  </a:moveTo>
                  <a:lnTo>
                    <a:pt x="0" y="52"/>
                  </a:lnTo>
                  <a:lnTo>
                    <a:pt x="13" y="0"/>
                  </a:lnTo>
                  <a:lnTo>
                    <a:pt x="19"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4" name="Freeform 340"/>
            <p:cNvSpPr>
              <a:spLocks noEditPoints="1"/>
            </p:cNvSpPr>
            <p:nvPr/>
          </p:nvSpPr>
          <p:spPr bwMode="auto">
            <a:xfrm>
              <a:off x="3755299" y="3865053"/>
              <a:ext cx="74795" cy="81026"/>
            </a:xfrm>
            <a:custGeom>
              <a:avLst/>
              <a:gdLst>
                <a:gd name="T0" fmla="*/ 20 w 23"/>
                <a:gd name="T1" fmla="*/ 25 h 25"/>
                <a:gd name="T2" fmla="*/ 19 w 23"/>
                <a:gd name="T3" fmla="*/ 18 h 25"/>
                <a:gd name="T4" fmla="*/ 8 w 23"/>
                <a:gd name="T5" fmla="*/ 18 h 25"/>
                <a:gd name="T6" fmla="*/ 4 w 23"/>
                <a:gd name="T7" fmla="*/ 25 h 25"/>
                <a:gd name="T8" fmla="*/ 0 w 23"/>
                <a:gd name="T9" fmla="*/ 25 h 25"/>
                <a:gd name="T10" fmla="*/ 15 w 23"/>
                <a:gd name="T11" fmla="*/ 0 h 25"/>
                <a:gd name="T12" fmla="*/ 18 w 23"/>
                <a:gd name="T13" fmla="*/ 0 h 25"/>
                <a:gd name="T14" fmla="*/ 23 w 23"/>
                <a:gd name="T15" fmla="*/ 25 h 25"/>
                <a:gd name="T16" fmla="*/ 20 w 23"/>
                <a:gd name="T17" fmla="*/ 25 h 25"/>
                <a:gd name="T18" fmla="*/ 16 w 23"/>
                <a:gd name="T19" fmla="*/ 5 h 25"/>
                <a:gd name="T20" fmla="*/ 16 w 23"/>
                <a:gd name="T21" fmla="*/ 4 h 25"/>
                <a:gd name="T22" fmla="*/ 16 w 23"/>
                <a:gd name="T23" fmla="*/ 4 h 25"/>
                <a:gd name="T24" fmla="*/ 16 w 23"/>
                <a:gd name="T25" fmla="*/ 4 h 25"/>
                <a:gd name="T26" fmla="*/ 16 w 23"/>
                <a:gd name="T27" fmla="*/ 3 h 25"/>
                <a:gd name="T28" fmla="*/ 16 w 23"/>
                <a:gd name="T29" fmla="*/ 3 h 25"/>
                <a:gd name="T30" fmla="*/ 16 w 23"/>
                <a:gd name="T31" fmla="*/ 4 h 25"/>
                <a:gd name="T32" fmla="*/ 16 w 23"/>
                <a:gd name="T33" fmla="*/ 4 h 25"/>
                <a:gd name="T34" fmla="*/ 16 w 23"/>
                <a:gd name="T35" fmla="*/ 4 h 25"/>
                <a:gd name="T36" fmla="*/ 16 w 23"/>
                <a:gd name="T37" fmla="*/ 5 h 25"/>
                <a:gd name="T38" fmla="*/ 9 w 23"/>
                <a:gd name="T39" fmla="*/ 16 h 25"/>
                <a:gd name="T40" fmla="*/ 18 w 23"/>
                <a:gd name="T41" fmla="*/ 16 h 25"/>
                <a:gd name="T42" fmla="*/ 16 w 23"/>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9" y="18"/>
                    <a:pt x="19" y="18"/>
                    <a:pt x="19" y="18"/>
                  </a:cubicBezTo>
                  <a:cubicBezTo>
                    <a:pt x="8" y="18"/>
                    <a:pt x="8" y="18"/>
                    <a:pt x="8" y="18"/>
                  </a:cubicBezTo>
                  <a:cubicBezTo>
                    <a:pt x="4" y="25"/>
                    <a:pt x="4" y="25"/>
                    <a:pt x="4" y="25"/>
                  </a:cubicBezTo>
                  <a:cubicBezTo>
                    <a:pt x="0" y="25"/>
                    <a:pt x="0" y="25"/>
                    <a:pt x="0" y="25"/>
                  </a:cubicBezTo>
                  <a:cubicBezTo>
                    <a:pt x="15" y="0"/>
                    <a:pt x="15" y="0"/>
                    <a:pt x="15" y="0"/>
                  </a:cubicBezTo>
                  <a:cubicBezTo>
                    <a:pt x="18" y="0"/>
                    <a:pt x="18" y="0"/>
                    <a:pt x="18" y="0"/>
                  </a:cubicBezTo>
                  <a:cubicBezTo>
                    <a:pt x="23" y="25"/>
                    <a:pt x="23" y="25"/>
                    <a:pt x="23" y="25"/>
                  </a:cubicBezTo>
                  <a:lnTo>
                    <a:pt x="20" y="25"/>
                  </a:lnTo>
                  <a:close/>
                  <a:moveTo>
                    <a:pt x="16" y="5"/>
                  </a:moveTo>
                  <a:cubicBezTo>
                    <a:pt x="16" y="5"/>
                    <a:pt x="16" y="5"/>
                    <a:pt x="16" y="4"/>
                  </a:cubicBezTo>
                  <a:cubicBezTo>
                    <a:pt x="16" y="4"/>
                    <a:pt x="16" y="4"/>
                    <a:pt x="16" y="4"/>
                  </a:cubicBezTo>
                  <a:cubicBezTo>
                    <a:pt x="16" y="4"/>
                    <a:pt x="16" y="4"/>
                    <a:pt x="16" y="4"/>
                  </a:cubicBezTo>
                  <a:cubicBezTo>
                    <a:pt x="16" y="3"/>
                    <a:pt x="16" y="3"/>
                    <a:pt x="16" y="3"/>
                  </a:cubicBezTo>
                  <a:cubicBezTo>
                    <a:pt x="16" y="3"/>
                    <a:pt x="16" y="3"/>
                    <a:pt x="16" y="3"/>
                  </a:cubicBezTo>
                  <a:cubicBezTo>
                    <a:pt x="16" y="3"/>
                    <a:pt x="16" y="3"/>
                    <a:pt x="16" y="4"/>
                  </a:cubicBezTo>
                  <a:cubicBezTo>
                    <a:pt x="16" y="4"/>
                    <a:pt x="16" y="4"/>
                    <a:pt x="16" y="4"/>
                  </a:cubicBezTo>
                  <a:cubicBezTo>
                    <a:pt x="16" y="4"/>
                    <a:pt x="16" y="4"/>
                    <a:pt x="16" y="4"/>
                  </a:cubicBezTo>
                  <a:cubicBezTo>
                    <a:pt x="16" y="5"/>
                    <a:pt x="16" y="5"/>
                    <a:pt x="16" y="5"/>
                  </a:cubicBezTo>
                  <a:cubicBezTo>
                    <a:pt x="9" y="16"/>
                    <a:pt x="9" y="16"/>
                    <a:pt x="9" y="16"/>
                  </a:cubicBezTo>
                  <a:cubicBezTo>
                    <a:pt x="18" y="16"/>
                    <a:pt x="18" y="16"/>
                    <a:pt x="18" y="16"/>
                  </a:cubicBezTo>
                  <a:lnTo>
                    <a:pt x="1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735" name="Texas"/>
          <p:cNvGrpSpPr/>
          <p:nvPr/>
        </p:nvGrpSpPr>
        <p:grpSpPr>
          <a:xfrm>
            <a:off x="1693533" y="3463299"/>
            <a:ext cx="1228466" cy="381836"/>
            <a:chOff x="1142164" y="3469270"/>
            <a:chExt cx="1338511" cy="416040"/>
          </a:xfrm>
        </p:grpSpPr>
        <p:sp>
          <p:nvSpPr>
            <p:cNvPr id="736" name="Rectangle 17"/>
            <p:cNvSpPr>
              <a:spLocks noChangeArrowheads="1"/>
            </p:cNvSpPr>
            <p:nvPr/>
          </p:nvSpPr>
          <p:spPr bwMode="auto">
            <a:xfrm>
              <a:off x="1142164" y="3469270"/>
              <a:ext cx="1338511" cy="416040"/>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7" name="Freeform 341"/>
            <p:cNvSpPr>
              <a:spLocks/>
            </p:cNvSpPr>
            <p:nvPr/>
          </p:nvSpPr>
          <p:spPr bwMode="auto">
            <a:xfrm>
              <a:off x="1237215" y="3564320"/>
              <a:ext cx="56096" cy="85701"/>
            </a:xfrm>
            <a:custGeom>
              <a:avLst/>
              <a:gdLst>
                <a:gd name="T0" fmla="*/ 0 w 17"/>
                <a:gd name="T1" fmla="*/ 25 h 26"/>
                <a:gd name="T2" fmla="*/ 0 w 17"/>
                <a:gd name="T3" fmla="*/ 19 h 26"/>
                <a:gd name="T4" fmla="*/ 4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2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3 w 17"/>
                <a:gd name="T37" fmla="*/ 0 h 26"/>
                <a:gd name="T38" fmla="*/ 16 w 17"/>
                <a:gd name="T39" fmla="*/ 1 h 26"/>
                <a:gd name="T40" fmla="*/ 16 w 17"/>
                <a:gd name="T41" fmla="*/ 6 h 26"/>
                <a:gd name="T42" fmla="*/ 15 w 17"/>
                <a:gd name="T43" fmla="*/ 6 h 26"/>
                <a:gd name="T44" fmla="*/ 13 w 17"/>
                <a:gd name="T45" fmla="*/ 5 h 26"/>
                <a:gd name="T46" fmla="*/ 12 w 17"/>
                <a:gd name="T47" fmla="*/ 5 h 26"/>
                <a:gd name="T48" fmla="*/ 10 w 17"/>
                <a:gd name="T49" fmla="*/ 5 h 26"/>
                <a:gd name="T50" fmla="*/ 9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4 w 17"/>
                <a:gd name="T67" fmla="*/ 12 h 26"/>
                <a:gd name="T68" fmla="*/ 16 w 17"/>
                <a:gd name="T69" fmla="*/ 14 h 26"/>
                <a:gd name="T70" fmla="*/ 17 w 17"/>
                <a:gd name="T71" fmla="*/ 16 h 26"/>
                <a:gd name="T72" fmla="*/ 17 w 17"/>
                <a:gd name="T73" fmla="*/ 19 h 26"/>
                <a:gd name="T74" fmla="*/ 17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4" y="21"/>
                  </a:cubicBezTo>
                  <a:cubicBezTo>
                    <a:pt x="5" y="22"/>
                    <a:pt x="6" y="22"/>
                    <a:pt x="7" y="22"/>
                  </a:cubicBezTo>
                  <a:cubicBezTo>
                    <a:pt x="8" y="22"/>
                    <a:pt x="8" y="22"/>
                    <a:pt x="9" y="22"/>
                  </a:cubicBezTo>
                  <a:cubicBezTo>
                    <a:pt x="10" y="22"/>
                    <a:pt x="10" y="21"/>
                    <a:pt x="10" y="21"/>
                  </a:cubicBezTo>
                  <a:cubicBezTo>
                    <a:pt x="11" y="21"/>
                    <a:pt x="11" y="21"/>
                    <a:pt x="11" y="20"/>
                  </a:cubicBezTo>
                  <a:cubicBezTo>
                    <a:pt x="11" y="20"/>
                    <a:pt x="11" y="20"/>
                    <a:pt x="11" y="19"/>
                  </a:cubicBezTo>
                  <a:cubicBezTo>
                    <a:pt x="11" y="19"/>
                    <a:pt x="11" y="18"/>
                    <a:pt x="11" y="18"/>
                  </a:cubicBezTo>
                  <a:cubicBezTo>
                    <a:pt x="11" y="18"/>
                    <a:pt x="10" y="17"/>
                    <a:pt x="10" y="17"/>
                  </a:cubicBezTo>
                  <a:cubicBezTo>
                    <a:pt x="9" y="17"/>
                    <a:pt x="9" y="16"/>
                    <a:pt x="8" y="16"/>
                  </a:cubicBezTo>
                  <a:cubicBezTo>
                    <a:pt x="7" y="16"/>
                    <a:pt x="7" y="15"/>
                    <a:pt x="6" y="15"/>
                  </a:cubicBezTo>
                  <a:cubicBezTo>
                    <a:pt x="4" y="14"/>
                    <a:pt x="3" y="13"/>
                    <a:pt x="2" y="12"/>
                  </a:cubicBezTo>
                  <a:cubicBezTo>
                    <a:pt x="1" y="11"/>
                    <a:pt x="0" y="9"/>
                    <a:pt x="0" y="8"/>
                  </a:cubicBezTo>
                  <a:cubicBezTo>
                    <a:pt x="0" y="6"/>
                    <a:pt x="0" y="5"/>
                    <a:pt x="1" y="4"/>
                  </a:cubicBezTo>
                  <a:cubicBezTo>
                    <a:pt x="1" y="3"/>
                    <a:pt x="2" y="3"/>
                    <a:pt x="3" y="2"/>
                  </a:cubicBezTo>
                  <a:cubicBezTo>
                    <a:pt x="4" y="1"/>
                    <a:pt x="5" y="1"/>
                    <a:pt x="6" y="1"/>
                  </a:cubicBezTo>
                  <a:cubicBezTo>
                    <a:pt x="7" y="0"/>
                    <a:pt x="9" y="0"/>
                    <a:pt x="10" y="0"/>
                  </a:cubicBezTo>
                  <a:cubicBezTo>
                    <a:pt x="11" y="0"/>
                    <a:pt x="12" y="0"/>
                    <a:pt x="13" y="0"/>
                  </a:cubicBezTo>
                  <a:cubicBezTo>
                    <a:pt x="14" y="1"/>
                    <a:pt x="15" y="1"/>
                    <a:pt x="16" y="1"/>
                  </a:cubicBezTo>
                  <a:cubicBezTo>
                    <a:pt x="16" y="6"/>
                    <a:pt x="16" y="6"/>
                    <a:pt x="16" y="6"/>
                  </a:cubicBezTo>
                  <a:cubicBezTo>
                    <a:pt x="16" y="6"/>
                    <a:pt x="15" y="6"/>
                    <a:pt x="15" y="6"/>
                  </a:cubicBezTo>
                  <a:cubicBezTo>
                    <a:pt x="14" y="5"/>
                    <a:pt x="14" y="5"/>
                    <a:pt x="13" y="5"/>
                  </a:cubicBezTo>
                  <a:cubicBezTo>
                    <a:pt x="13" y="5"/>
                    <a:pt x="12" y="5"/>
                    <a:pt x="12" y="5"/>
                  </a:cubicBezTo>
                  <a:cubicBezTo>
                    <a:pt x="11" y="5"/>
                    <a:pt x="11" y="5"/>
                    <a:pt x="10" y="5"/>
                  </a:cubicBezTo>
                  <a:cubicBezTo>
                    <a:pt x="10" y="5"/>
                    <a:pt x="9" y="5"/>
                    <a:pt x="9" y="5"/>
                  </a:cubicBezTo>
                  <a:cubicBezTo>
                    <a:pt x="8" y="5"/>
                    <a:pt x="8" y="5"/>
                    <a:pt x="7" y="5"/>
                  </a:cubicBezTo>
                  <a:cubicBezTo>
                    <a:pt x="7" y="6"/>
                    <a:pt x="7" y="6"/>
                    <a:pt x="6" y="6"/>
                  </a:cubicBezTo>
                  <a:cubicBezTo>
                    <a:pt x="6" y="7"/>
                    <a:pt x="6" y="7"/>
                    <a:pt x="6" y="7"/>
                  </a:cubicBezTo>
                  <a:cubicBezTo>
                    <a:pt x="6" y="8"/>
                    <a:pt x="6" y="8"/>
                    <a:pt x="6" y="8"/>
                  </a:cubicBezTo>
                  <a:cubicBezTo>
                    <a:pt x="7" y="9"/>
                    <a:pt x="7" y="9"/>
                    <a:pt x="7" y="9"/>
                  </a:cubicBezTo>
                  <a:cubicBezTo>
                    <a:pt x="8" y="10"/>
                    <a:pt x="8" y="10"/>
                    <a:pt x="9" y="10"/>
                  </a:cubicBezTo>
                  <a:cubicBezTo>
                    <a:pt x="9" y="11"/>
                    <a:pt x="10" y="11"/>
                    <a:pt x="11" y="11"/>
                  </a:cubicBezTo>
                  <a:cubicBezTo>
                    <a:pt x="12" y="12"/>
                    <a:pt x="13" y="12"/>
                    <a:pt x="14" y="12"/>
                  </a:cubicBezTo>
                  <a:cubicBezTo>
                    <a:pt x="14" y="13"/>
                    <a:pt x="15" y="13"/>
                    <a:pt x="16" y="14"/>
                  </a:cubicBezTo>
                  <a:cubicBezTo>
                    <a:pt x="16" y="15"/>
                    <a:pt x="17" y="15"/>
                    <a:pt x="17" y="16"/>
                  </a:cubicBezTo>
                  <a:cubicBezTo>
                    <a:pt x="17" y="17"/>
                    <a:pt x="17" y="18"/>
                    <a:pt x="17" y="19"/>
                  </a:cubicBezTo>
                  <a:cubicBezTo>
                    <a:pt x="17" y="20"/>
                    <a:pt x="17" y="21"/>
                    <a:pt x="17" y="22"/>
                  </a:cubicBezTo>
                  <a:cubicBezTo>
                    <a:pt x="16" y="23"/>
                    <a:pt x="15" y="24"/>
                    <a:pt x="14" y="25"/>
                  </a:cubicBezTo>
                  <a:cubicBezTo>
                    <a:pt x="13" y="25"/>
                    <a:pt x="12" y="26"/>
                    <a:pt x="11" y="26"/>
                  </a:cubicBezTo>
                  <a:cubicBezTo>
                    <a:pt x="10" y="26"/>
                    <a:pt x="9" y="26"/>
                    <a:pt x="7" y="26"/>
                  </a:cubicBezTo>
                  <a:cubicBezTo>
                    <a:pt x="6" y="26"/>
                    <a:pt x="5"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8" name="Freeform 342"/>
            <p:cNvSpPr>
              <a:spLocks noEditPoints="1"/>
            </p:cNvSpPr>
            <p:nvPr/>
          </p:nvSpPr>
          <p:spPr bwMode="auto">
            <a:xfrm>
              <a:off x="1302661" y="3564320"/>
              <a:ext cx="81027" cy="85701"/>
            </a:xfrm>
            <a:custGeom>
              <a:avLst/>
              <a:gdLst>
                <a:gd name="T0" fmla="*/ 13 w 25"/>
                <a:gd name="T1" fmla="*/ 26 h 26"/>
                <a:gd name="T2" fmla="*/ 4 w 25"/>
                <a:gd name="T3" fmla="*/ 23 h 26"/>
                <a:gd name="T4" fmla="*/ 0 w 25"/>
                <a:gd name="T5" fmla="*/ 14 h 26"/>
                <a:gd name="T6" fmla="*/ 4 w 25"/>
                <a:gd name="T7" fmla="*/ 4 h 26"/>
                <a:gd name="T8" fmla="*/ 13 w 25"/>
                <a:gd name="T9" fmla="*/ 0 h 26"/>
                <a:gd name="T10" fmla="*/ 22 w 25"/>
                <a:gd name="T11" fmla="*/ 4 h 26"/>
                <a:gd name="T12" fmla="*/ 25 w 25"/>
                <a:gd name="T13" fmla="*/ 13 h 26"/>
                <a:gd name="T14" fmla="*/ 22 w 25"/>
                <a:gd name="T15" fmla="*/ 23 h 26"/>
                <a:gd name="T16" fmla="*/ 13 w 25"/>
                <a:gd name="T17" fmla="*/ 26 h 26"/>
                <a:gd name="T18" fmla="*/ 13 w 25"/>
                <a:gd name="T19" fmla="*/ 5 h 26"/>
                <a:gd name="T20" fmla="*/ 8 w 25"/>
                <a:gd name="T21" fmla="*/ 7 h 26"/>
                <a:gd name="T22" fmla="*/ 6 w 25"/>
                <a:gd name="T23" fmla="*/ 13 h 26"/>
                <a:gd name="T24" fmla="*/ 8 w 25"/>
                <a:gd name="T25" fmla="*/ 19 h 26"/>
                <a:gd name="T26" fmla="*/ 13 w 25"/>
                <a:gd name="T27" fmla="*/ 21 h 26"/>
                <a:gd name="T28" fmla="*/ 17 w 25"/>
                <a:gd name="T29" fmla="*/ 19 h 26"/>
                <a:gd name="T30" fmla="*/ 19 w 25"/>
                <a:gd name="T31" fmla="*/ 13 h 26"/>
                <a:gd name="T32" fmla="*/ 18 w 25"/>
                <a:gd name="T33" fmla="*/ 7 h 26"/>
                <a:gd name="T34" fmla="*/ 13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3" y="26"/>
                  </a:moveTo>
                  <a:cubicBezTo>
                    <a:pt x="9" y="26"/>
                    <a:pt x="6" y="25"/>
                    <a:pt x="4" y="23"/>
                  </a:cubicBezTo>
                  <a:cubicBezTo>
                    <a:pt x="2" y="20"/>
                    <a:pt x="0" y="17"/>
                    <a:pt x="0" y="14"/>
                  </a:cubicBezTo>
                  <a:cubicBezTo>
                    <a:pt x="0" y="10"/>
                    <a:pt x="2" y="6"/>
                    <a:pt x="4" y="4"/>
                  </a:cubicBezTo>
                  <a:cubicBezTo>
                    <a:pt x="6" y="1"/>
                    <a:pt x="9" y="0"/>
                    <a:pt x="13" y="0"/>
                  </a:cubicBezTo>
                  <a:cubicBezTo>
                    <a:pt x="17" y="0"/>
                    <a:pt x="20" y="1"/>
                    <a:pt x="22" y="4"/>
                  </a:cubicBezTo>
                  <a:cubicBezTo>
                    <a:pt x="24" y="6"/>
                    <a:pt x="25" y="9"/>
                    <a:pt x="25" y="13"/>
                  </a:cubicBezTo>
                  <a:cubicBezTo>
                    <a:pt x="25" y="17"/>
                    <a:pt x="24" y="20"/>
                    <a:pt x="22" y="23"/>
                  </a:cubicBezTo>
                  <a:cubicBezTo>
                    <a:pt x="19" y="25"/>
                    <a:pt x="16" y="26"/>
                    <a:pt x="13" y="26"/>
                  </a:cubicBezTo>
                  <a:close/>
                  <a:moveTo>
                    <a:pt x="13" y="5"/>
                  </a:moveTo>
                  <a:cubicBezTo>
                    <a:pt x="11" y="5"/>
                    <a:pt x="9" y="6"/>
                    <a:pt x="8" y="7"/>
                  </a:cubicBezTo>
                  <a:cubicBezTo>
                    <a:pt x="7" y="9"/>
                    <a:pt x="6" y="11"/>
                    <a:pt x="6" y="13"/>
                  </a:cubicBezTo>
                  <a:cubicBezTo>
                    <a:pt x="6" y="16"/>
                    <a:pt x="7" y="18"/>
                    <a:pt x="8" y="19"/>
                  </a:cubicBezTo>
                  <a:cubicBezTo>
                    <a:pt x="9" y="21"/>
                    <a:pt x="11" y="21"/>
                    <a:pt x="13" y="21"/>
                  </a:cubicBezTo>
                  <a:cubicBezTo>
                    <a:pt x="15" y="21"/>
                    <a:pt x="16" y="21"/>
                    <a:pt x="17" y="19"/>
                  </a:cubicBezTo>
                  <a:cubicBezTo>
                    <a:pt x="19" y="18"/>
                    <a:pt x="19" y="16"/>
                    <a:pt x="19" y="13"/>
                  </a:cubicBezTo>
                  <a:cubicBezTo>
                    <a:pt x="19" y="11"/>
                    <a:pt x="19" y="9"/>
                    <a:pt x="18" y="7"/>
                  </a:cubicBezTo>
                  <a:cubicBezTo>
                    <a:pt x="16" y="6"/>
                    <a:pt x="15"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39" name="Freeform 343"/>
            <p:cNvSpPr>
              <a:spLocks/>
            </p:cNvSpPr>
            <p:nvPr/>
          </p:nvSpPr>
          <p:spPr bwMode="auto">
            <a:xfrm>
              <a:off x="1400829" y="3567437"/>
              <a:ext cx="65445" cy="82585"/>
            </a:xfrm>
            <a:custGeom>
              <a:avLst/>
              <a:gdLst>
                <a:gd name="T0" fmla="*/ 20 w 20"/>
                <a:gd name="T1" fmla="*/ 14 h 25"/>
                <a:gd name="T2" fmla="*/ 10 w 20"/>
                <a:gd name="T3" fmla="*/ 25 h 25"/>
                <a:gd name="T4" fmla="*/ 0 w 20"/>
                <a:gd name="T5" fmla="*/ 14 h 25"/>
                <a:gd name="T6" fmla="*/ 0 w 20"/>
                <a:gd name="T7" fmla="*/ 0 h 25"/>
                <a:gd name="T8" fmla="*/ 5 w 20"/>
                <a:gd name="T9" fmla="*/ 0 h 25"/>
                <a:gd name="T10" fmla="*/ 5 w 20"/>
                <a:gd name="T11" fmla="*/ 14 h 25"/>
                <a:gd name="T12" fmla="*/ 10 w 20"/>
                <a:gd name="T13" fmla="*/ 20 h 25"/>
                <a:gd name="T14" fmla="*/ 15 w 20"/>
                <a:gd name="T15" fmla="*/ 15 h 25"/>
                <a:gd name="T16" fmla="*/ 15 w 20"/>
                <a:gd name="T17" fmla="*/ 0 h 25"/>
                <a:gd name="T18" fmla="*/ 20 w 20"/>
                <a:gd name="T19" fmla="*/ 0 h 25"/>
                <a:gd name="T20" fmla="*/ 20 w 20"/>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14"/>
                  </a:moveTo>
                  <a:cubicBezTo>
                    <a:pt x="20" y="22"/>
                    <a:pt x="17" y="25"/>
                    <a:pt x="10" y="25"/>
                  </a:cubicBezTo>
                  <a:cubicBezTo>
                    <a:pt x="3" y="25"/>
                    <a:pt x="0" y="22"/>
                    <a:pt x="0" y="14"/>
                  </a:cubicBezTo>
                  <a:cubicBezTo>
                    <a:pt x="0" y="0"/>
                    <a:pt x="0" y="0"/>
                    <a:pt x="0" y="0"/>
                  </a:cubicBezTo>
                  <a:cubicBezTo>
                    <a:pt x="5" y="0"/>
                    <a:pt x="5" y="0"/>
                    <a:pt x="5" y="0"/>
                  </a:cubicBezTo>
                  <a:cubicBezTo>
                    <a:pt x="5" y="14"/>
                    <a:pt x="5" y="14"/>
                    <a:pt x="5" y="14"/>
                  </a:cubicBezTo>
                  <a:cubicBezTo>
                    <a:pt x="5" y="18"/>
                    <a:pt x="7" y="20"/>
                    <a:pt x="10" y="20"/>
                  </a:cubicBezTo>
                  <a:cubicBezTo>
                    <a:pt x="13" y="20"/>
                    <a:pt x="15" y="18"/>
                    <a:pt x="15" y="15"/>
                  </a:cubicBezTo>
                  <a:cubicBezTo>
                    <a:pt x="15" y="0"/>
                    <a:pt x="15" y="0"/>
                    <a:pt x="15" y="0"/>
                  </a:cubicBezTo>
                  <a:cubicBezTo>
                    <a:pt x="20" y="0"/>
                    <a:pt x="20" y="0"/>
                    <a:pt x="20" y="0"/>
                  </a:cubicBezTo>
                  <a:lnTo>
                    <a:pt x="2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0" name="Freeform 344"/>
            <p:cNvSpPr>
              <a:spLocks/>
            </p:cNvSpPr>
            <p:nvPr/>
          </p:nvSpPr>
          <p:spPr bwMode="auto">
            <a:xfrm>
              <a:off x="1478740" y="3567437"/>
              <a:ext cx="65445" cy="82585"/>
            </a:xfrm>
            <a:custGeom>
              <a:avLst/>
              <a:gdLst>
                <a:gd name="T0" fmla="*/ 42 w 42"/>
                <a:gd name="T1" fmla="*/ 9 h 53"/>
                <a:gd name="T2" fmla="*/ 27 w 42"/>
                <a:gd name="T3" fmla="*/ 9 h 53"/>
                <a:gd name="T4" fmla="*/ 27 w 42"/>
                <a:gd name="T5" fmla="*/ 53 h 53"/>
                <a:gd name="T6" fmla="*/ 15 w 42"/>
                <a:gd name="T7" fmla="*/ 53 h 53"/>
                <a:gd name="T8" fmla="*/ 15 w 42"/>
                <a:gd name="T9" fmla="*/ 9 h 53"/>
                <a:gd name="T10" fmla="*/ 0 w 42"/>
                <a:gd name="T11" fmla="*/ 9 h 53"/>
                <a:gd name="T12" fmla="*/ 0 w 42"/>
                <a:gd name="T13" fmla="*/ 0 h 53"/>
                <a:gd name="T14" fmla="*/ 42 w 42"/>
                <a:gd name="T15" fmla="*/ 0 h 53"/>
                <a:gd name="T16" fmla="*/ 42 w 42"/>
                <a:gd name="T1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42" y="9"/>
                  </a:moveTo>
                  <a:lnTo>
                    <a:pt x="27" y="9"/>
                  </a:lnTo>
                  <a:lnTo>
                    <a:pt x="27" y="53"/>
                  </a:lnTo>
                  <a:lnTo>
                    <a:pt x="15" y="53"/>
                  </a:lnTo>
                  <a:lnTo>
                    <a:pt x="15" y="9"/>
                  </a:lnTo>
                  <a:lnTo>
                    <a:pt x="0" y="9"/>
                  </a:lnTo>
                  <a:lnTo>
                    <a:pt x="0" y="0"/>
                  </a:lnTo>
                  <a:lnTo>
                    <a:pt x="42" y="0"/>
                  </a:lnTo>
                  <a:lnTo>
                    <a:pt x="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1" name="Freeform 345"/>
            <p:cNvSpPr>
              <a:spLocks/>
            </p:cNvSpPr>
            <p:nvPr/>
          </p:nvSpPr>
          <p:spPr bwMode="auto">
            <a:xfrm>
              <a:off x="1556651" y="3567437"/>
              <a:ext cx="71678" cy="82585"/>
            </a:xfrm>
            <a:custGeom>
              <a:avLst/>
              <a:gdLst>
                <a:gd name="T0" fmla="*/ 46 w 46"/>
                <a:gd name="T1" fmla="*/ 53 h 53"/>
                <a:gd name="T2" fmla="*/ 34 w 46"/>
                <a:gd name="T3" fmla="*/ 53 h 53"/>
                <a:gd name="T4" fmla="*/ 34 w 46"/>
                <a:gd name="T5" fmla="*/ 32 h 53"/>
                <a:gd name="T6" fmla="*/ 13 w 46"/>
                <a:gd name="T7" fmla="*/ 32 h 53"/>
                <a:gd name="T8" fmla="*/ 13 w 46"/>
                <a:gd name="T9" fmla="*/ 53 h 53"/>
                <a:gd name="T10" fmla="*/ 0 w 46"/>
                <a:gd name="T11" fmla="*/ 53 h 53"/>
                <a:gd name="T12" fmla="*/ 0 w 46"/>
                <a:gd name="T13" fmla="*/ 0 h 53"/>
                <a:gd name="T14" fmla="*/ 13 w 46"/>
                <a:gd name="T15" fmla="*/ 0 h 53"/>
                <a:gd name="T16" fmla="*/ 13 w 46"/>
                <a:gd name="T17" fmla="*/ 21 h 53"/>
                <a:gd name="T18" fmla="*/ 34 w 46"/>
                <a:gd name="T19" fmla="*/ 21 h 53"/>
                <a:gd name="T20" fmla="*/ 34 w 46"/>
                <a:gd name="T21" fmla="*/ 0 h 53"/>
                <a:gd name="T22" fmla="*/ 46 w 46"/>
                <a:gd name="T23" fmla="*/ 0 h 53"/>
                <a:gd name="T24" fmla="*/ 46 w 4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3">
                  <a:moveTo>
                    <a:pt x="46" y="53"/>
                  </a:moveTo>
                  <a:lnTo>
                    <a:pt x="34" y="53"/>
                  </a:lnTo>
                  <a:lnTo>
                    <a:pt x="34" y="32"/>
                  </a:lnTo>
                  <a:lnTo>
                    <a:pt x="13" y="32"/>
                  </a:lnTo>
                  <a:lnTo>
                    <a:pt x="13" y="53"/>
                  </a:lnTo>
                  <a:lnTo>
                    <a:pt x="0" y="53"/>
                  </a:lnTo>
                  <a:lnTo>
                    <a:pt x="0" y="0"/>
                  </a:lnTo>
                  <a:lnTo>
                    <a:pt x="13" y="0"/>
                  </a:lnTo>
                  <a:lnTo>
                    <a:pt x="13" y="21"/>
                  </a:lnTo>
                  <a:lnTo>
                    <a:pt x="34" y="21"/>
                  </a:lnTo>
                  <a:lnTo>
                    <a:pt x="34" y="0"/>
                  </a:lnTo>
                  <a:lnTo>
                    <a:pt x="46" y="0"/>
                  </a:lnTo>
                  <a:lnTo>
                    <a:pt x="4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2" name="Freeform 346"/>
            <p:cNvSpPr>
              <a:spLocks/>
            </p:cNvSpPr>
            <p:nvPr/>
          </p:nvSpPr>
          <p:spPr bwMode="auto">
            <a:xfrm>
              <a:off x="1678192" y="3564320"/>
              <a:ext cx="65445" cy="85701"/>
            </a:xfrm>
            <a:custGeom>
              <a:avLst/>
              <a:gdLst>
                <a:gd name="T0" fmla="*/ 20 w 20"/>
                <a:gd name="T1" fmla="*/ 25 h 26"/>
                <a:gd name="T2" fmla="*/ 13 w 20"/>
                <a:gd name="T3" fmla="*/ 26 h 26"/>
                <a:gd name="T4" fmla="*/ 3 w 20"/>
                <a:gd name="T5" fmla="*/ 23 h 26"/>
                <a:gd name="T6" fmla="*/ 0 w 20"/>
                <a:gd name="T7" fmla="*/ 14 h 26"/>
                <a:gd name="T8" fmla="*/ 4 w 20"/>
                <a:gd name="T9" fmla="*/ 4 h 26"/>
                <a:gd name="T10" fmla="*/ 14 w 20"/>
                <a:gd name="T11" fmla="*/ 0 h 26"/>
                <a:gd name="T12" fmla="*/ 20 w 20"/>
                <a:gd name="T13" fmla="*/ 1 h 26"/>
                <a:gd name="T14" fmla="*/ 20 w 20"/>
                <a:gd name="T15" fmla="*/ 7 h 26"/>
                <a:gd name="T16" fmla="*/ 14 w 20"/>
                <a:gd name="T17" fmla="*/ 5 h 26"/>
                <a:gd name="T18" fmla="*/ 8 w 20"/>
                <a:gd name="T19" fmla="*/ 7 h 26"/>
                <a:gd name="T20" fmla="*/ 6 w 20"/>
                <a:gd name="T21" fmla="*/ 13 h 26"/>
                <a:gd name="T22" fmla="*/ 8 w 20"/>
                <a:gd name="T23" fmla="*/ 19 h 26"/>
                <a:gd name="T24" fmla="*/ 14 w 20"/>
                <a:gd name="T25" fmla="*/ 21 h 26"/>
                <a:gd name="T26" fmla="*/ 20 w 20"/>
                <a:gd name="T27" fmla="*/ 20 h 26"/>
                <a:gd name="T28" fmla="*/ 20 w 20"/>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20" y="25"/>
                  </a:moveTo>
                  <a:cubicBezTo>
                    <a:pt x="18" y="26"/>
                    <a:pt x="16" y="26"/>
                    <a:pt x="13" y="26"/>
                  </a:cubicBezTo>
                  <a:cubicBezTo>
                    <a:pt x="9" y="26"/>
                    <a:pt x="6" y="25"/>
                    <a:pt x="3" y="23"/>
                  </a:cubicBezTo>
                  <a:cubicBezTo>
                    <a:pt x="1" y="21"/>
                    <a:pt x="0" y="18"/>
                    <a:pt x="0" y="14"/>
                  </a:cubicBezTo>
                  <a:cubicBezTo>
                    <a:pt x="0" y="10"/>
                    <a:pt x="1" y="7"/>
                    <a:pt x="4" y="4"/>
                  </a:cubicBezTo>
                  <a:cubicBezTo>
                    <a:pt x="6" y="2"/>
                    <a:pt x="10" y="0"/>
                    <a:pt x="14" y="0"/>
                  </a:cubicBezTo>
                  <a:cubicBezTo>
                    <a:pt x="16" y="0"/>
                    <a:pt x="18" y="1"/>
                    <a:pt x="20" y="1"/>
                  </a:cubicBezTo>
                  <a:cubicBezTo>
                    <a:pt x="20" y="7"/>
                    <a:pt x="20" y="7"/>
                    <a:pt x="20" y="7"/>
                  </a:cubicBezTo>
                  <a:cubicBezTo>
                    <a:pt x="18" y="6"/>
                    <a:pt x="16" y="5"/>
                    <a:pt x="14" y="5"/>
                  </a:cubicBezTo>
                  <a:cubicBezTo>
                    <a:pt x="12" y="5"/>
                    <a:pt x="10" y="6"/>
                    <a:pt x="8" y="7"/>
                  </a:cubicBezTo>
                  <a:cubicBezTo>
                    <a:pt x="7" y="9"/>
                    <a:pt x="6" y="11"/>
                    <a:pt x="6" y="13"/>
                  </a:cubicBezTo>
                  <a:cubicBezTo>
                    <a:pt x="6" y="16"/>
                    <a:pt x="7" y="18"/>
                    <a:pt x="8" y="19"/>
                  </a:cubicBezTo>
                  <a:cubicBezTo>
                    <a:pt x="10" y="21"/>
                    <a:pt x="11" y="21"/>
                    <a:pt x="14" y="21"/>
                  </a:cubicBezTo>
                  <a:cubicBezTo>
                    <a:pt x="16" y="21"/>
                    <a:pt x="18" y="21"/>
                    <a:pt x="20" y="2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3" name="Freeform 347"/>
            <p:cNvSpPr>
              <a:spLocks/>
            </p:cNvSpPr>
            <p:nvPr/>
          </p:nvSpPr>
          <p:spPr bwMode="auto">
            <a:xfrm>
              <a:off x="1759219" y="3567437"/>
              <a:ext cx="49863" cy="82585"/>
            </a:xfrm>
            <a:custGeom>
              <a:avLst/>
              <a:gdLst>
                <a:gd name="T0" fmla="*/ 32 w 32"/>
                <a:gd name="T1" fmla="*/ 53 h 53"/>
                <a:gd name="T2" fmla="*/ 0 w 32"/>
                <a:gd name="T3" fmla="*/ 53 h 53"/>
                <a:gd name="T4" fmla="*/ 0 w 32"/>
                <a:gd name="T5" fmla="*/ 0 h 53"/>
                <a:gd name="T6" fmla="*/ 30 w 32"/>
                <a:gd name="T7" fmla="*/ 0 h 53"/>
                <a:gd name="T8" fmla="*/ 30 w 32"/>
                <a:gd name="T9" fmla="*/ 9 h 53"/>
                <a:gd name="T10" fmla="*/ 11 w 32"/>
                <a:gd name="T11" fmla="*/ 9 h 53"/>
                <a:gd name="T12" fmla="*/ 11 w 32"/>
                <a:gd name="T13" fmla="*/ 21 h 53"/>
                <a:gd name="T14" fmla="*/ 30 w 32"/>
                <a:gd name="T15" fmla="*/ 21 h 53"/>
                <a:gd name="T16" fmla="*/ 30 w 32"/>
                <a:gd name="T17" fmla="*/ 32 h 53"/>
                <a:gd name="T18" fmla="*/ 11 w 32"/>
                <a:gd name="T19" fmla="*/ 32 h 53"/>
                <a:gd name="T20" fmla="*/ 11 w 32"/>
                <a:gd name="T21" fmla="*/ 42 h 53"/>
                <a:gd name="T22" fmla="*/ 32 w 32"/>
                <a:gd name="T23" fmla="*/ 42 h 53"/>
                <a:gd name="T24" fmla="*/ 32 w 32"/>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53">
                  <a:moveTo>
                    <a:pt x="32" y="53"/>
                  </a:moveTo>
                  <a:lnTo>
                    <a:pt x="0" y="53"/>
                  </a:lnTo>
                  <a:lnTo>
                    <a:pt x="0" y="0"/>
                  </a:lnTo>
                  <a:lnTo>
                    <a:pt x="30" y="0"/>
                  </a:lnTo>
                  <a:lnTo>
                    <a:pt x="30" y="9"/>
                  </a:lnTo>
                  <a:lnTo>
                    <a:pt x="11" y="9"/>
                  </a:lnTo>
                  <a:lnTo>
                    <a:pt x="11" y="21"/>
                  </a:lnTo>
                  <a:lnTo>
                    <a:pt x="30" y="21"/>
                  </a:lnTo>
                  <a:lnTo>
                    <a:pt x="30" y="32"/>
                  </a:lnTo>
                  <a:lnTo>
                    <a:pt x="11" y="32"/>
                  </a:lnTo>
                  <a:lnTo>
                    <a:pt x="11" y="42"/>
                  </a:lnTo>
                  <a:lnTo>
                    <a:pt x="32" y="42"/>
                  </a:lnTo>
                  <a:lnTo>
                    <a:pt x="3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4" name="Freeform 348"/>
            <p:cNvSpPr>
              <a:spLocks/>
            </p:cNvSpPr>
            <p:nvPr/>
          </p:nvSpPr>
          <p:spPr bwMode="auto">
            <a:xfrm>
              <a:off x="1821548" y="3567437"/>
              <a:ext cx="74795" cy="82585"/>
            </a:xfrm>
            <a:custGeom>
              <a:avLst/>
              <a:gdLst>
                <a:gd name="T0" fmla="*/ 23 w 23"/>
                <a:gd name="T1" fmla="*/ 25 h 25"/>
                <a:gd name="T2" fmla="*/ 17 w 23"/>
                <a:gd name="T3" fmla="*/ 25 h 25"/>
                <a:gd name="T4" fmla="*/ 7 w 23"/>
                <a:gd name="T5" fmla="*/ 9 h 25"/>
                <a:gd name="T6" fmla="*/ 6 w 23"/>
                <a:gd name="T7" fmla="*/ 7 h 25"/>
                <a:gd name="T8" fmla="*/ 6 w 23"/>
                <a:gd name="T9" fmla="*/ 7 h 25"/>
                <a:gd name="T10" fmla="*/ 6 w 23"/>
                <a:gd name="T11" fmla="*/ 11 h 25"/>
                <a:gd name="T12" fmla="*/ 6 w 23"/>
                <a:gd name="T13" fmla="*/ 25 h 25"/>
                <a:gd name="T14" fmla="*/ 0 w 23"/>
                <a:gd name="T15" fmla="*/ 25 h 25"/>
                <a:gd name="T16" fmla="*/ 0 w 23"/>
                <a:gd name="T17" fmla="*/ 0 h 25"/>
                <a:gd name="T18" fmla="*/ 7 w 23"/>
                <a:gd name="T19" fmla="*/ 0 h 25"/>
                <a:gd name="T20" fmla="*/ 17 w 23"/>
                <a:gd name="T21" fmla="*/ 15 h 25"/>
                <a:gd name="T22" fmla="*/ 18 w 23"/>
                <a:gd name="T23" fmla="*/ 17 h 25"/>
                <a:gd name="T24" fmla="*/ 18 w 23"/>
                <a:gd name="T25" fmla="*/ 17 h 25"/>
                <a:gd name="T26" fmla="*/ 18 w 23"/>
                <a:gd name="T27" fmla="*/ 14 h 25"/>
                <a:gd name="T28" fmla="*/ 18 w 23"/>
                <a:gd name="T29" fmla="*/ 0 h 25"/>
                <a:gd name="T30" fmla="*/ 23 w 23"/>
                <a:gd name="T31" fmla="*/ 0 h 25"/>
                <a:gd name="T32" fmla="*/ 23 w 23"/>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5">
                  <a:moveTo>
                    <a:pt x="23" y="25"/>
                  </a:moveTo>
                  <a:cubicBezTo>
                    <a:pt x="17" y="25"/>
                    <a:pt x="17" y="25"/>
                    <a:pt x="17" y="25"/>
                  </a:cubicBezTo>
                  <a:cubicBezTo>
                    <a:pt x="7" y="9"/>
                    <a:pt x="7" y="9"/>
                    <a:pt x="7" y="9"/>
                  </a:cubicBezTo>
                  <a:cubicBezTo>
                    <a:pt x="6" y="8"/>
                    <a:pt x="6" y="7"/>
                    <a:pt x="6" y="7"/>
                  </a:cubicBezTo>
                  <a:cubicBezTo>
                    <a:pt x="6" y="7"/>
                    <a:pt x="6" y="7"/>
                    <a:pt x="6" y="7"/>
                  </a:cubicBezTo>
                  <a:cubicBezTo>
                    <a:pt x="6" y="8"/>
                    <a:pt x="6" y="9"/>
                    <a:pt x="6" y="11"/>
                  </a:cubicBezTo>
                  <a:cubicBezTo>
                    <a:pt x="6" y="25"/>
                    <a:pt x="6" y="25"/>
                    <a:pt x="6" y="25"/>
                  </a:cubicBezTo>
                  <a:cubicBezTo>
                    <a:pt x="0" y="25"/>
                    <a:pt x="0" y="25"/>
                    <a:pt x="0" y="25"/>
                  </a:cubicBezTo>
                  <a:cubicBezTo>
                    <a:pt x="0" y="0"/>
                    <a:pt x="0" y="0"/>
                    <a:pt x="0" y="0"/>
                  </a:cubicBezTo>
                  <a:cubicBezTo>
                    <a:pt x="7" y="0"/>
                    <a:pt x="7" y="0"/>
                    <a:pt x="7" y="0"/>
                  </a:cubicBezTo>
                  <a:cubicBezTo>
                    <a:pt x="17" y="15"/>
                    <a:pt x="17" y="15"/>
                    <a:pt x="17" y="15"/>
                  </a:cubicBezTo>
                  <a:cubicBezTo>
                    <a:pt x="17" y="16"/>
                    <a:pt x="17" y="16"/>
                    <a:pt x="18" y="17"/>
                  </a:cubicBezTo>
                  <a:cubicBezTo>
                    <a:pt x="18" y="17"/>
                    <a:pt x="18" y="17"/>
                    <a:pt x="18" y="17"/>
                  </a:cubicBezTo>
                  <a:cubicBezTo>
                    <a:pt x="18" y="16"/>
                    <a:pt x="18" y="15"/>
                    <a:pt x="18" y="14"/>
                  </a:cubicBezTo>
                  <a:cubicBezTo>
                    <a:pt x="18" y="0"/>
                    <a:pt x="18" y="0"/>
                    <a:pt x="18" y="0"/>
                  </a:cubicBezTo>
                  <a:cubicBezTo>
                    <a:pt x="23" y="0"/>
                    <a:pt x="23" y="0"/>
                    <a:pt x="23" y="0"/>
                  </a:cubicBez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5" name="Freeform 349"/>
            <p:cNvSpPr>
              <a:spLocks/>
            </p:cNvSpPr>
            <p:nvPr/>
          </p:nvSpPr>
          <p:spPr bwMode="auto">
            <a:xfrm>
              <a:off x="1910366" y="3567437"/>
              <a:ext cx="65445" cy="82585"/>
            </a:xfrm>
            <a:custGeom>
              <a:avLst/>
              <a:gdLst>
                <a:gd name="T0" fmla="*/ 42 w 42"/>
                <a:gd name="T1" fmla="*/ 9 h 53"/>
                <a:gd name="T2" fmla="*/ 27 w 42"/>
                <a:gd name="T3" fmla="*/ 9 h 53"/>
                <a:gd name="T4" fmla="*/ 27 w 42"/>
                <a:gd name="T5" fmla="*/ 53 h 53"/>
                <a:gd name="T6" fmla="*/ 14 w 42"/>
                <a:gd name="T7" fmla="*/ 53 h 53"/>
                <a:gd name="T8" fmla="*/ 14 w 42"/>
                <a:gd name="T9" fmla="*/ 9 h 53"/>
                <a:gd name="T10" fmla="*/ 0 w 42"/>
                <a:gd name="T11" fmla="*/ 9 h 53"/>
                <a:gd name="T12" fmla="*/ 0 w 42"/>
                <a:gd name="T13" fmla="*/ 0 h 53"/>
                <a:gd name="T14" fmla="*/ 42 w 42"/>
                <a:gd name="T15" fmla="*/ 0 h 53"/>
                <a:gd name="T16" fmla="*/ 42 w 42"/>
                <a:gd name="T1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3">
                  <a:moveTo>
                    <a:pt x="42" y="9"/>
                  </a:moveTo>
                  <a:lnTo>
                    <a:pt x="27" y="9"/>
                  </a:lnTo>
                  <a:lnTo>
                    <a:pt x="27" y="53"/>
                  </a:lnTo>
                  <a:lnTo>
                    <a:pt x="14" y="53"/>
                  </a:lnTo>
                  <a:lnTo>
                    <a:pt x="14" y="9"/>
                  </a:lnTo>
                  <a:lnTo>
                    <a:pt x="0" y="9"/>
                  </a:lnTo>
                  <a:lnTo>
                    <a:pt x="0" y="0"/>
                  </a:lnTo>
                  <a:lnTo>
                    <a:pt x="42" y="0"/>
                  </a:lnTo>
                  <a:lnTo>
                    <a:pt x="4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6" name="Freeform 350"/>
            <p:cNvSpPr>
              <a:spLocks noEditPoints="1"/>
            </p:cNvSpPr>
            <p:nvPr/>
          </p:nvSpPr>
          <p:spPr bwMode="auto">
            <a:xfrm>
              <a:off x="1988277" y="3567437"/>
              <a:ext cx="68562" cy="82585"/>
            </a:xfrm>
            <a:custGeom>
              <a:avLst/>
              <a:gdLst>
                <a:gd name="T0" fmla="*/ 21 w 21"/>
                <a:gd name="T1" fmla="*/ 25 h 25"/>
                <a:gd name="T2" fmla="*/ 15 w 21"/>
                <a:gd name="T3" fmla="*/ 25 h 25"/>
                <a:gd name="T4" fmla="*/ 11 w 21"/>
                <a:gd name="T5" fmla="*/ 18 h 25"/>
                <a:gd name="T6" fmla="*/ 10 w 21"/>
                <a:gd name="T7" fmla="*/ 17 h 25"/>
                <a:gd name="T8" fmla="*/ 9 w 21"/>
                <a:gd name="T9" fmla="*/ 16 h 25"/>
                <a:gd name="T10" fmla="*/ 8 w 21"/>
                <a:gd name="T11" fmla="*/ 15 h 25"/>
                <a:gd name="T12" fmla="*/ 7 w 21"/>
                <a:gd name="T13" fmla="*/ 15 h 25"/>
                <a:gd name="T14" fmla="*/ 6 w 21"/>
                <a:gd name="T15" fmla="*/ 15 h 25"/>
                <a:gd name="T16" fmla="*/ 6 w 21"/>
                <a:gd name="T17" fmla="*/ 25 h 25"/>
                <a:gd name="T18" fmla="*/ 0 w 21"/>
                <a:gd name="T19" fmla="*/ 25 h 25"/>
                <a:gd name="T20" fmla="*/ 0 w 21"/>
                <a:gd name="T21" fmla="*/ 0 h 25"/>
                <a:gd name="T22" fmla="*/ 9 w 21"/>
                <a:gd name="T23" fmla="*/ 0 h 25"/>
                <a:gd name="T24" fmla="*/ 18 w 21"/>
                <a:gd name="T25" fmla="*/ 7 h 25"/>
                <a:gd name="T26" fmla="*/ 18 w 21"/>
                <a:gd name="T27" fmla="*/ 9 h 25"/>
                <a:gd name="T28" fmla="*/ 17 w 21"/>
                <a:gd name="T29" fmla="*/ 11 h 25"/>
                <a:gd name="T30" fmla="*/ 15 w 21"/>
                <a:gd name="T31" fmla="*/ 13 h 25"/>
                <a:gd name="T32" fmla="*/ 13 w 21"/>
                <a:gd name="T33" fmla="*/ 14 h 25"/>
                <a:gd name="T34" fmla="*/ 13 w 21"/>
                <a:gd name="T35" fmla="*/ 14 h 25"/>
                <a:gd name="T36" fmla="*/ 14 w 21"/>
                <a:gd name="T37" fmla="*/ 14 h 25"/>
                <a:gd name="T38" fmla="*/ 15 w 21"/>
                <a:gd name="T39" fmla="*/ 15 h 25"/>
                <a:gd name="T40" fmla="*/ 16 w 21"/>
                <a:gd name="T41" fmla="*/ 16 h 25"/>
                <a:gd name="T42" fmla="*/ 16 w 21"/>
                <a:gd name="T43" fmla="*/ 17 h 25"/>
                <a:gd name="T44" fmla="*/ 21 w 21"/>
                <a:gd name="T45" fmla="*/ 25 h 25"/>
                <a:gd name="T46" fmla="*/ 6 w 21"/>
                <a:gd name="T47" fmla="*/ 4 h 25"/>
                <a:gd name="T48" fmla="*/ 6 w 21"/>
                <a:gd name="T49" fmla="*/ 11 h 25"/>
                <a:gd name="T50" fmla="*/ 8 w 21"/>
                <a:gd name="T51" fmla="*/ 11 h 25"/>
                <a:gd name="T52" fmla="*/ 11 w 21"/>
                <a:gd name="T53" fmla="*/ 10 h 25"/>
                <a:gd name="T54" fmla="*/ 12 w 21"/>
                <a:gd name="T55" fmla="*/ 7 h 25"/>
                <a:gd name="T56" fmla="*/ 8 w 21"/>
                <a:gd name="T57" fmla="*/ 4 h 25"/>
                <a:gd name="T58" fmla="*/ 6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5" y="25"/>
                    <a:pt x="15" y="25"/>
                    <a:pt x="15" y="25"/>
                  </a:cubicBezTo>
                  <a:cubicBezTo>
                    <a:pt x="11" y="18"/>
                    <a:pt x="11" y="18"/>
                    <a:pt x="11" y="18"/>
                  </a:cubicBezTo>
                  <a:cubicBezTo>
                    <a:pt x="10" y="18"/>
                    <a:pt x="10" y="17"/>
                    <a:pt x="10" y="17"/>
                  </a:cubicBezTo>
                  <a:cubicBezTo>
                    <a:pt x="10" y="17"/>
                    <a:pt x="9" y="16"/>
                    <a:pt x="9" y="16"/>
                  </a:cubicBezTo>
                  <a:cubicBezTo>
                    <a:pt x="9" y="16"/>
                    <a:pt x="9" y="16"/>
                    <a:pt x="8" y="15"/>
                  </a:cubicBezTo>
                  <a:cubicBezTo>
                    <a:pt x="8" y="15"/>
                    <a:pt x="8" y="15"/>
                    <a:pt x="7" y="15"/>
                  </a:cubicBezTo>
                  <a:cubicBezTo>
                    <a:pt x="6" y="15"/>
                    <a:pt x="6" y="15"/>
                    <a:pt x="6" y="15"/>
                  </a:cubicBezTo>
                  <a:cubicBezTo>
                    <a:pt x="6" y="25"/>
                    <a:pt x="6" y="25"/>
                    <a:pt x="6" y="25"/>
                  </a:cubicBezTo>
                  <a:cubicBezTo>
                    <a:pt x="0" y="25"/>
                    <a:pt x="0" y="25"/>
                    <a:pt x="0" y="25"/>
                  </a:cubicBezTo>
                  <a:cubicBezTo>
                    <a:pt x="0" y="0"/>
                    <a:pt x="0" y="0"/>
                    <a:pt x="0" y="0"/>
                  </a:cubicBezTo>
                  <a:cubicBezTo>
                    <a:pt x="9" y="0"/>
                    <a:pt x="9" y="0"/>
                    <a:pt x="9" y="0"/>
                  </a:cubicBezTo>
                  <a:cubicBezTo>
                    <a:pt x="15" y="0"/>
                    <a:pt x="18" y="2"/>
                    <a:pt x="18" y="7"/>
                  </a:cubicBezTo>
                  <a:cubicBezTo>
                    <a:pt x="18" y="7"/>
                    <a:pt x="18" y="8"/>
                    <a:pt x="18" y="9"/>
                  </a:cubicBezTo>
                  <a:cubicBezTo>
                    <a:pt x="18" y="10"/>
                    <a:pt x="17" y="10"/>
                    <a:pt x="17" y="11"/>
                  </a:cubicBezTo>
                  <a:cubicBezTo>
                    <a:pt x="16" y="12"/>
                    <a:pt x="16" y="12"/>
                    <a:pt x="15" y="13"/>
                  </a:cubicBezTo>
                  <a:cubicBezTo>
                    <a:pt x="14" y="13"/>
                    <a:pt x="13" y="13"/>
                    <a:pt x="13" y="14"/>
                  </a:cubicBezTo>
                  <a:cubicBezTo>
                    <a:pt x="13" y="14"/>
                    <a:pt x="13" y="14"/>
                    <a:pt x="13" y="14"/>
                  </a:cubicBezTo>
                  <a:cubicBezTo>
                    <a:pt x="13" y="14"/>
                    <a:pt x="13" y="14"/>
                    <a:pt x="14" y="14"/>
                  </a:cubicBezTo>
                  <a:cubicBezTo>
                    <a:pt x="14" y="14"/>
                    <a:pt x="14" y="15"/>
                    <a:pt x="15" y="15"/>
                  </a:cubicBezTo>
                  <a:cubicBezTo>
                    <a:pt x="15" y="15"/>
                    <a:pt x="15" y="16"/>
                    <a:pt x="16" y="16"/>
                  </a:cubicBezTo>
                  <a:cubicBezTo>
                    <a:pt x="16" y="17"/>
                    <a:pt x="16" y="17"/>
                    <a:pt x="16" y="17"/>
                  </a:cubicBezTo>
                  <a:lnTo>
                    <a:pt x="21" y="25"/>
                  </a:lnTo>
                  <a:close/>
                  <a:moveTo>
                    <a:pt x="6" y="4"/>
                  </a:moveTo>
                  <a:cubicBezTo>
                    <a:pt x="6" y="11"/>
                    <a:pt x="6" y="11"/>
                    <a:pt x="6" y="11"/>
                  </a:cubicBezTo>
                  <a:cubicBezTo>
                    <a:pt x="8" y="11"/>
                    <a:pt x="8" y="11"/>
                    <a:pt x="8" y="11"/>
                  </a:cubicBezTo>
                  <a:cubicBezTo>
                    <a:pt x="9" y="11"/>
                    <a:pt x="10" y="11"/>
                    <a:pt x="11" y="10"/>
                  </a:cubicBezTo>
                  <a:cubicBezTo>
                    <a:pt x="12" y="9"/>
                    <a:pt x="12" y="8"/>
                    <a:pt x="12" y="7"/>
                  </a:cubicBezTo>
                  <a:cubicBezTo>
                    <a:pt x="12" y="5"/>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7" name="Freeform 351"/>
            <p:cNvSpPr>
              <a:spLocks noEditPoints="1"/>
            </p:cNvSpPr>
            <p:nvPr/>
          </p:nvSpPr>
          <p:spPr bwMode="auto">
            <a:xfrm>
              <a:off x="2056839" y="3567437"/>
              <a:ext cx="81027" cy="82585"/>
            </a:xfrm>
            <a:custGeom>
              <a:avLst/>
              <a:gdLst>
                <a:gd name="T0" fmla="*/ 25 w 25"/>
                <a:gd name="T1" fmla="*/ 25 h 25"/>
                <a:gd name="T2" fmla="*/ 19 w 25"/>
                <a:gd name="T3" fmla="*/ 25 h 25"/>
                <a:gd name="T4" fmla="*/ 17 w 25"/>
                <a:gd name="T5" fmla="*/ 19 h 25"/>
                <a:gd name="T6" fmla="*/ 8 w 25"/>
                <a:gd name="T7" fmla="*/ 19 h 25"/>
                <a:gd name="T8" fmla="*/ 7 w 25"/>
                <a:gd name="T9" fmla="*/ 25 h 25"/>
                <a:gd name="T10" fmla="*/ 0 w 25"/>
                <a:gd name="T11" fmla="*/ 25 h 25"/>
                <a:gd name="T12" fmla="*/ 10 w 25"/>
                <a:gd name="T13" fmla="*/ 0 h 25"/>
                <a:gd name="T14" fmla="*/ 16 w 25"/>
                <a:gd name="T15" fmla="*/ 0 h 25"/>
                <a:gd name="T16" fmla="*/ 25 w 25"/>
                <a:gd name="T17" fmla="*/ 25 h 25"/>
                <a:gd name="T18" fmla="*/ 16 w 25"/>
                <a:gd name="T19" fmla="*/ 15 h 25"/>
                <a:gd name="T20" fmla="*/ 13 w 25"/>
                <a:gd name="T21" fmla="*/ 6 h 25"/>
                <a:gd name="T22" fmla="*/ 13 w 25"/>
                <a:gd name="T23" fmla="*/ 4 h 25"/>
                <a:gd name="T24" fmla="*/ 13 w 25"/>
                <a:gd name="T25" fmla="*/ 4 h 25"/>
                <a:gd name="T26" fmla="*/ 12 w 25"/>
                <a:gd name="T27" fmla="*/ 6 h 25"/>
                <a:gd name="T28" fmla="*/ 10 w 25"/>
                <a:gd name="T29" fmla="*/ 15 h 25"/>
                <a:gd name="T30" fmla="*/ 16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9" y="25"/>
                    <a:pt x="19" y="25"/>
                    <a:pt x="19" y="25"/>
                  </a:cubicBezTo>
                  <a:cubicBezTo>
                    <a:pt x="17" y="19"/>
                    <a:pt x="17" y="19"/>
                    <a:pt x="17" y="19"/>
                  </a:cubicBezTo>
                  <a:cubicBezTo>
                    <a:pt x="8" y="19"/>
                    <a:pt x="8" y="19"/>
                    <a:pt x="8" y="19"/>
                  </a:cubicBezTo>
                  <a:cubicBezTo>
                    <a:pt x="7" y="25"/>
                    <a:pt x="7" y="25"/>
                    <a:pt x="7" y="25"/>
                  </a:cubicBezTo>
                  <a:cubicBezTo>
                    <a:pt x="0" y="25"/>
                    <a:pt x="0" y="25"/>
                    <a:pt x="0" y="25"/>
                  </a:cubicBezTo>
                  <a:cubicBezTo>
                    <a:pt x="10" y="0"/>
                    <a:pt x="10" y="0"/>
                    <a:pt x="10" y="0"/>
                  </a:cubicBezTo>
                  <a:cubicBezTo>
                    <a:pt x="16" y="0"/>
                    <a:pt x="16" y="0"/>
                    <a:pt x="16" y="0"/>
                  </a:cubicBezTo>
                  <a:lnTo>
                    <a:pt x="25" y="25"/>
                  </a:lnTo>
                  <a:close/>
                  <a:moveTo>
                    <a:pt x="16" y="15"/>
                  </a:moveTo>
                  <a:cubicBezTo>
                    <a:pt x="13" y="6"/>
                    <a:pt x="13" y="6"/>
                    <a:pt x="13" y="6"/>
                  </a:cubicBezTo>
                  <a:cubicBezTo>
                    <a:pt x="13" y="6"/>
                    <a:pt x="13" y="5"/>
                    <a:pt x="13" y="4"/>
                  </a:cubicBezTo>
                  <a:cubicBezTo>
                    <a:pt x="13" y="4"/>
                    <a:pt x="13" y="4"/>
                    <a:pt x="13" y="4"/>
                  </a:cubicBezTo>
                  <a:cubicBezTo>
                    <a:pt x="13" y="5"/>
                    <a:pt x="12" y="6"/>
                    <a:pt x="12" y="6"/>
                  </a:cubicBezTo>
                  <a:cubicBezTo>
                    <a:pt x="10" y="15"/>
                    <a:pt x="10" y="15"/>
                    <a:pt x="10" y="15"/>
                  </a:cubicBez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8" name="Freeform 352"/>
            <p:cNvSpPr>
              <a:spLocks/>
            </p:cNvSpPr>
            <p:nvPr/>
          </p:nvSpPr>
          <p:spPr bwMode="auto">
            <a:xfrm>
              <a:off x="2151891" y="3567437"/>
              <a:ext cx="48305" cy="82585"/>
            </a:xfrm>
            <a:custGeom>
              <a:avLst/>
              <a:gdLst>
                <a:gd name="T0" fmla="*/ 31 w 31"/>
                <a:gd name="T1" fmla="*/ 53 h 53"/>
                <a:gd name="T2" fmla="*/ 0 w 31"/>
                <a:gd name="T3" fmla="*/ 53 h 53"/>
                <a:gd name="T4" fmla="*/ 0 w 31"/>
                <a:gd name="T5" fmla="*/ 0 h 53"/>
                <a:gd name="T6" fmla="*/ 12 w 31"/>
                <a:gd name="T7" fmla="*/ 0 h 53"/>
                <a:gd name="T8" fmla="*/ 12 w 31"/>
                <a:gd name="T9" fmla="*/ 42 h 53"/>
                <a:gd name="T10" fmla="*/ 31 w 31"/>
                <a:gd name="T11" fmla="*/ 42 h 53"/>
                <a:gd name="T12" fmla="*/ 31 w 31"/>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31" h="53">
                  <a:moveTo>
                    <a:pt x="31" y="53"/>
                  </a:moveTo>
                  <a:lnTo>
                    <a:pt x="0" y="53"/>
                  </a:lnTo>
                  <a:lnTo>
                    <a:pt x="0" y="0"/>
                  </a:lnTo>
                  <a:lnTo>
                    <a:pt x="12" y="0"/>
                  </a:lnTo>
                  <a:lnTo>
                    <a:pt x="12" y="42"/>
                  </a:lnTo>
                  <a:lnTo>
                    <a:pt x="31" y="42"/>
                  </a:lnTo>
                  <a:lnTo>
                    <a:pt x="31"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49" name="Freeform 353"/>
            <p:cNvSpPr>
              <a:spLocks/>
            </p:cNvSpPr>
            <p:nvPr/>
          </p:nvSpPr>
          <p:spPr bwMode="auto">
            <a:xfrm>
              <a:off x="2246942" y="3567437"/>
              <a:ext cx="68562" cy="82585"/>
            </a:xfrm>
            <a:custGeom>
              <a:avLst/>
              <a:gdLst>
                <a:gd name="T0" fmla="*/ 21 w 21"/>
                <a:gd name="T1" fmla="*/ 14 h 25"/>
                <a:gd name="T2" fmla="*/ 10 w 21"/>
                <a:gd name="T3" fmla="*/ 25 h 25"/>
                <a:gd name="T4" fmla="*/ 0 w 21"/>
                <a:gd name="T5" fmla="*/ 14 h 25"/>
                <a:gd name="T6" fmla="*/ 0 w 21"/>
                <a:gd name="T7" fmla="*/ 0 h 25"/>
                <a:gd name="T8" fmla="*/ 6 w 21"/>
                <a:gd name="T9" fmla="*/ 0 h 25"/>
                <a:gd name="T10" fmla="*/ 6 w 21"/>
                <a:gd name="T11" fmla="*/ 14 h 25"/>
                <a:gd name="T12" fmla="*/ 11 w 21"/>
                <a:gd name="T13" fmla="*/ 20 h 25"/>
                <a:gd name="T14" fmla="*/ 15 w 21"/>
                <a:gd name="T15" fmla="*/ 15 h 25"/>
                <a:gd name="T16" fmla="*/ 15 w 21"/>
                <a:gd name="T17" fmla="*/ 0 h 25"/>
                <a:gd name="T18" fmla="*/ 21 w 21"/>
                <a:gd name="T19" fmla="*/ 0 h 25"/>
                <a:gd name="T20" fmla="*/ 21 w 21"/>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21" y="14"/>
                  </a:moveTo>
                  <a:cubicBezTo>
                    <a:pt x="21" y="22"/>
                    <a:pt x="17" y="25"/>
                    <a:pt x="10" y="25"/>
                  </a:cubicBezTo>
                  <a:cubicBezTo>
                    <a:pt x="3" y="25"/>
                    <a:pt x="0" y="22"/>
                    <a:pt x="0" y="14"/>
                  </a:cubicBezTo>
                  <a:cubicBezTo>
                    <a:pt x="0" y="0"/>
                    <a:pt x="0" y="0"/>
                    <a:pt x="0" y="0"/>
                  </a:cubicBezTo>
                  <a:cubicBezTo>
                    <a:pt x="6" y="0"/>
                    <a:pt x="6" y="0"/>
                    <a:pt x="6" y="0"/>
                  </a:cubicBezTo>
                  <a:cubicBezTo>
                    <a:pt x="6" y="14"/>
                    <a:pt x="6" y="14"/>
                    <a:pt x="6" y="14"/>
                  </a:cubicBezTo>
                  <a:cubicBezTo>
                    <a:pt x="6" y="18"/>
                    <a:pt x="7" y="20"/>
                    <a:pt x="11" y="20"/>
                  </a:cubicBezTo>
                  <a:cubicBezTo>
                    <a:pt x="14" y="20"/>
                    <a:pt x="15" y="18"/>
                    <a:pt x="15" y="15"/>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0" name="Freeform 354"/>
            <p:cNvSpPr>
              <a:spLocks/>
            </p:cNvSpPr>
            <p:nvPr/>
          </p:nvSpPr>
          <p:spPr bwMode="auto">
            <a:xfrm>
              <a:off x="2331086" y="3564320"/>
              <a:ext cx="56096" cy="85701"/>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9 w 17"/>
                <a:gd name="T19" fmla="*/ 17 h 26"/>
                <a:gd name="T20" fmla="*/ 8 w 17"/>
                <a:gd name="T21" fmla="*/ 16 h 26"/>
                <a:gd name="T22" fmla="*/ 5 w 17"/>
                <a:gd name="T23" fmla="*/ 15 h 26"/>
                <a:gd name="T24" fmla="*/ 1 w 17"/>
                <a:gd name="T25" fmla="*/ 12 h 26"/>
                <a:gd name="T26" fmla="*/ 0 w 17"/>
                <a:gd name="T27" fmla="*/ 8 h 26"/>
                <a:gd name="T28" fmla="*/ 0 w 17"/>
                <a:gd name="T29" fmla="*/ 4 h 26"/>
                <a:gd name="T30" fmla="*/ 3 w 17"/>
                <a:gd name="T31" fmla="*/ 2 h 26"/>
                <a:gd name="T32" fmla="*/ 6 w 17"/>
                <a:gd name="T33" fmla="*/ 1 h 26"/>
                <a:gd name="T34" fmla="*/ 10 w 17"/>
                <a:gd name="T35" fmla="*/ 0 h 26"/>
                <a:gd name="T36" fmla="*/ 13 w 17"/>
                <a:gd name="T37" fmla="*/ 0 h 26"/>
                <a:gd name="T38" fmla="*/ 16 w 17"/>
                <a:gd name="T39" fmla="*/ 1 h 26"/>
                <a:gd name="T40" fmla="*/ 16 w 17"/>
                <a:gd name="T41" fmla="*/ 6 h 26"/>
                <a:gd name="T42" fmla="*/ 14 w 17"/>
                <a:gd name="T43" fmla="*/ 6 h 26"/>
                <a:gd name="T44" fmla="*/ 13 w 17"/>
                <a:gd name="T45" fmla="*/ 5 h 26"/>
                <a:gd name="T46" fmla="*/ 11 w 17"/>
                <a:gd name="T47" fmla="*/ 5 h 26"/>
                <a:gd name="T48" fmla="*/ 10 w 17"/>
                <a:gd name="T49" fmla="*/ 5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8 w 17"/>
                <a:gd name="T63" fmla="*/ 10 h 26"/>
                <a:gd name="T64" fmla="*/ 10 w 17"/>
                <a:gd name="T65" fmla="*/ 11 h 26"/>
                <a:gd name="T66" fmla="*/ 13 w 17"/>
                <a:gd name="T67" fmla="*/ 12 h 26"/>
                <a:gd name="T68" fmla="*/ 15 w 17"/>
                <a:gd name="T69" fmla="*/ 14 h 26"/>
                <a:gd name="T70" fmla="*/ 16 w 17"/>
                <a:gd name="T71" fmla="*/ 16 h 26"/>
                <a:gd name="T72" fmla="*/ 17 w 17"/>
                <a:gd name="T73" fmla="*/ 19 h 26"/>
                <a:gd name="T74" fmla="*/ 16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4" y="22"/>
                    <a:pt x="5" y="22"/>
                    <a:pt x="7" y="22"/>
                  </a:cubicBezTo>
                  <a:cubicBezTo>
                    <a:pt x="7" y="22"/>
                    <a:pt x="8" y="22"/>
                    <a:pt x="9" y="22"/>
                  </a:cubicBezTo>
                  <a:cubicBezTo>
                    <a:pt x="9" y="22"/>
                    <a:pt x="10" y="21"/>
                    <a:pt x="10" y="21"/>
                  </a:cubicBezTo>
                  <a:cubicBezTo>
                    <a:pt x="10" y="21"/>
                    <a:pt x="11" y="21"/>
                    <a:pt x="11" y="20"/>
                  </a:cubicBezTo>
                  <a:cubicBezTo>
                    <a:pt x="11" y="20"/>
                    <a:pt x="11" y="20"/>
                    <a:pt x="11" y="19"/>
                  </a:cubicBezTo>
                  <a:cubicBezTo>
                    <a:pt x="11" y="19"/>
                    <a:pt x="11" y="18"/>
                    <a:pt x="11" y="18"/>
                  </a:cubicBezTo>
                  <a:cubicBezTo>
                    <a:pt x="10" y="18"/>
                    <a:pt x="10" y="17"/>
                    <a:pt x="9" y="17"/>
                  </a:cubicBezTo>
                  <a:cubicBezTo>
                    <a:pt x="9" y="17"/>
                    <a:pt x="8" y="16"/>
                    <a:pt x="8" y="16"/>
                  </a:cubicBezTo>
                  <a:cubicBezTo>
                    <a:pt x="7" y="16"/>
                    <a:pt x="6" y="15"/>
                    <a:pt x="5" y="15"/>
                  </a:cubicBezTo>
                  <a:cubicBezTo>
                    <a:pt x="4" y="14"/>
                    <a:pt x="2" y="13"/>
                    <a:pt x="1" y="12"/>
                  </a:cubicBezTo>
                  <a:cubicBezTo>
                    <a:pt x="0" y="11"/>
                    <a:pt x="0" y="9"/>
                    <a:pt x="0" y="8"/>
                  </a:cubicBezTo>
                  <a:cubicBezTo>
                    <a:pt x="0" y="6"/>
                    <a:pt x="0" y="5"/>
                    <a:pt x="0" y="4"/>
                  </a:cubicBezTo>
                  <a:cubicBezTo>
                    <a:pt x="1" y="3"/>
                    <a:pt x="2" y="3"/>
                    <a:pt x="3" y="2"/>
                  </a:cubicBezTo>
                  <a:cubicBezTo>
                    <a:pt x="3" y="1"/>
                    <a:pt x="5" y="1"/>
                    <a:pt x="6" y="1"/>
                  </a:cubicBezTo>
                  <a:cubicBezTo>
                    <a:pt x="7" y="0"/>
                    <a:pt x="8" y="0"/>
                    <a:pt x="10" y="0"/>
                  </a:cubicBezTo>
                  <a:cubicBezTo>
                    <a:pt x="11" y="0"/>
                    <a:pt x="12" y="0"/>
                    <a:pt x="13" y="0"/>
                  </a:cubicBezTo>
                  <a:cubicBezTo>
                    <a:pt x="14" y="1"/>
                    <a:pt x="15" y="1"/>
                    <a:pt x="16" y="1"/>
                  </a:cubicBezTo>
                  <a:cubicBezTo>
                    <a:pt x="16" y="6"/>
                    <a:pt x="16" y="6"/>
                    <a:pt x="16" y="6"/>
                  </a:cubicBezTo>
                  <a:cubicBezTo>
                    <a:pt x="15" y="6"/>
                    <a:pt x="15" y="6"/>
                    <a:pt x="14" y="6"/>
                  </a:cubicBezTo>
                  <a:cubicBezTo>
                    <a:pt x="14" y="5"/>
                    <a:pt x="13" y="5"/>
                    <a:pt x="13" y="5"/>
                  </a:cubicBezTo>
                  <a:cubicBezTo>
                    <a:pt x="12" y="5"/>
                    <a:pt x="12" y="5"/>
                    <a:pt x="11" y="5"/>
                  </a:cubicBezTo>
                  <a:cubicBezTo>
                    <a:pt x="11" y="5"/>
                    <a:pt x="10" y="5"/>
                    <a:pt x="10" y="5"/>
                  </a:cubicBezTo>
                  <a:cubicBezTo>
                    <a:pt x="9" y="5"/>
                    <a:pt x="9" y="5"/>
                    <a:pt x="8" y="5"/>
                  </a:cubicBezTo>
                  <a:cubicBezTo>
                    <a:pt x="8" y="5"/>
                    <a:pt x="7" y="5"/>
                    <a:pt x="7" y="5"/>
                  </a:cubicBezTo>
                  <a:cubicBezTo>
                    <a:pt x="6" y="6"/>
                    <a:pt x="6" y="6"/>
                    <a:pt x="6" y="6"/>
                  </a:cubicBezTo>
                  <a:cubicBezTo>
                    <a:pt x="6" y="7"/>
                    <a:pt x="6" y="7"/>
                    <a:pt x="6" y="7"/>
                  </a:cubicBezTo>
                  <a:cubicBezTo>
                    <a:pt x="6" y="8"/>
                    <a:pt x="6" y="8"/>
                    <a:pt x="6" y="8"/>
                  </a:cubicBezTo>
                  <a:cubicBezTo>
                    <a:pt x="6" y="9"/>
                    <a:pt x="6" y="9"/>
                    <a:pt x="7" y="9"/>
                  </a:cubicBezTo>
                  <a:cubicBezTo>
                    <a:pt x="7" y="10"/>
                    <a:pt x="8" y="10"/>
                    <a:pt x="8" y="10"/>
                  </a:cubicBezTo>
                  <a:cubicBezTo>
                    <a:pt x="9" y="11"/>
                    <a:pt x="10" y="11"/>
                    <a:pt x="10" y="11"/>
                  </a:cubicBezTo>
                  <a:cubicBezTo>
                    <a:pt x="11" y="12"/>
                    <a:pt x="12" y="12"/>
                    <a:pt x="13" y="12"/>
                  </a:cubicBezTo>
                  <a:cubicBezTo>
                    <a:pt x="14" y="13"/>
                    <a:pt x="15" y="13"/>
                    <a:pt x="15" y="14"/>
                  </a:cubicBezTo>
                  <a:cubicBezTo>
                    <a:pt x="16" y="15"/>
                    <a:pt x="16" y="15"/>
                    <a:pt x="16" y="16"/>
                  </a:cubicBezTo>
                  <a:cubicBezTo>
                    <a:pt x="17" y="17"/>
                    <a:pt x="17" y="18"/>
                    <a:pt x="17" y="19"/>
                  </a:cubicBezTo>
                  <a:cubicBezTo>
                    <a:pt x="17" y="20"/>
                    <a:pt x="17" y="21"/>
                    <a:pt x="16" y="22"/>
                  </a:cubicBezTo>
                  <a:cubicBezTo>
                    <a:pt x="16" y="23"/>
                    <a:pt x="15" y="24"/>
                    <a:pt x="14" y="25"/>
                  </a:cubicBezTo>
                  <a:cubicBezTo>
                    <a:pt x="13" y="25"/>
                    <a:pt x="12" y="26"/>
                    <a:pt x="11" y="26"/>
                  </a:cubicBezTo>
                  <a:cubicBezTo>
                    <a:pt x="10" y="26"/>
                    <a:pt x="8" y="26"/>
                    <a:pt x="7" y="26"/>
                  </a:cubicBezTo>
                  <a:cubicBezTo>
                    <a:pt x="6" y="26"/>
                    <a:pt x="4"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1" name="Freeform 355"/>
            <p:cNvSpPr>
              <a:spLocks/>
            </p:cNvSpPr>
            <p:nvPr/>
          </p:nvSpPr>
          <p:spPr bwMode="auto">
            <a:xfrm>
              <a:off x="1657935" y="3707675"/>
              <a:ext cx="59212" cy="82585"/>
            </a:xfrm>
            <a:custGeom>
              <a:avLst/>
              <a:gdLst>
                <a:gd name="T0" fmla="*/ 36 w 38"/>
                <a:gd name="T1" fmla="*/ 7 h 53"/>
                <a:gd name="T2" fmla="*/ 21 w 38"/>
                <a:gd name="T3" fmla="*/ 7 h 53"/>
                <a:gd name="T4" fmla="*/ 11 w 38"/>
                <a:gd name="T5" fmla="*/ 53 h 53"/>
                <a:gd name="T6" fmla="*/ 4 w 38"/>
                <a:gd name="T7" fmla="*/ 53 h 53"/>
                <a:gd name="T8" fmla="*/ 15 w 38"/>
                <a:gd name="T9" fmla="*/ 7 h 53"/>
                <a:gd name="T10" fmla="*/ 0 w 38"/>
                <a:gd name="T11" fmla="*/ 7 h 53"/>
                <a:gd name="T12" fmla="*/ 0 w 38"/>
                <a:gd name="T13" fmla="*/ 0 h 53"/>
                <a:gd name="T14" fmla="*/ 38 w 38"/>
                <a:gd name="T15" fmla="*/ 0 h 53"/>
                <a:gd name="T16" fmla="*/ 36 w 38"/>
                <a:gd name="T1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3">
                  <a:moveTo>
                    <a:pt x="36" y="7"/>
                  </a:moveTo>
                  <a:lnTo>
                    <a:pt x="21" y="7"/>
                  </a:lnTo>
                  <a:lnTo>
                    <a:pt x="11" y="53"/>
                  </a:lnTo>
                  <a:lnTo>
                    <a:pt x="4" y="53"/>
                  </a:lnTo>
                  <a:lnTo>
                    <a:pt x="15" y="7"/>
                  </a:lnTo>
                  <a:lnTo>
                    <a:pt x="0" y="7"/>
                  </a:lnTo>
                  <a:lnTo>
                    <a:pt x="0" y="0"/>
                  </a:lnTo>
                  <a:lnTo>
                    <a:pt x="38" y="0"/>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2" name="Freeform 356"/>
            <p:cNvSpPr>
              <a:spLocks/>
            </p:cNvSpPr>
            <p:nvPr/>
          </p:nvSpPr>
          <p:spPr bwMode="auto">
            <a:xfrm>
              <a:off x="1714031" y="3707675"/>
              <a:ext cx="59212" cy="82585"/>
            </a:xfrm>
            <a:custGeom>
              <a:avLst/>
              <a:gdLst>
                <a:gd name="T0" fmla="*/ 36 w 38"/>
                <a:gd name="T1" fmla="*/ 7 h 53"/>
                <a:gd name="T2" fmla="*/ 17 w 38"/>
                <a:gd name="T3" fmla="*/ 7 h 53"/>
                <a:gd name="T4" fmla="*/ 12 w 38"/>
                <a:gd name="T5" fmla="*/ 23 h 53"/>
                <a:gd name="T6" fmla="*/ 31 w 38"/>
                <a:gd name="T7" fmla="*/ 23 h 53"/>
                <a:gd name="T8" fmla="*/ 29 w 38"/>
                <a:gd name="T9" fmla="*/ 30 h 53"/>
                <a:gd name="T10" fmla="*/ 10 w 38"/>
                <a:gd name="T11" fmla="*/ 30 h 53"/>
                <a:gd name="T12" fmla="*/ 8 w 38"/>
                <a:gd name="T13" fmla="*/ 46 h 53"/>
                <a:gd name="T14" fmla="*/ 29 w 38"/>
                <a:gd name="T15" fmla="*/ 46 h 53"/>
                <a:gd name="T16" fmla="*/ 27 w 38"/>
                <a:gd name="T17" fmla="*/ 53 h 53"/>
                <a:gd name="T18" fmla="*/ 0 w 38"/>
                <a:gd name="T19" fmla="*/ 53 h 53"/>
                <a:gd name="T20" fmla="*/ 10 w 38"/>
                <a:gd name="T21" fmla="*/ 0 h 53"/>
                <a:gd name="T22" fmla="*/ 38 w 38"/>
                <a:gd name="T23" fmla="*/ 0 h 53"/>
                <a:gd name="T24" fmla="*/ 36 w 38"/>
                <a:gd name="T25"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53">
                  <a:moveTo>
                    <a:pt x="36" y="7"/>
                  </a:moveTo>
                  <a:lnTo>
                    <a:pt x="17" y="7"/>
                  </a:lnTo>
                  <a:lnTo>
                    <a:pt x="12" y="23"/>
                  </a:lnTo>
                  <a:lnTo>
                    <a:pt x="31" y="23"/>
                  </a:lnTo>
                  <a:lnTo>
                    <a:pt x="29" y="30"/>
                  </a:lnTo>
                  <a:lnTo>
                    <a:pt x="10" y="30"/>
                  </a:lnTo>
                  <a:lnTo>
                    <a:pt x="8" y="46"/>
                  </a:lnTo>
                  <a:lnTo>
                    <a:pt x="29" y="46"/>
                  </a:lnTo>
                  <a:lnTo>
                    <a:pt x="27" y="53"/>
                  </a:lnTo>
                  <a:lnTo>
                    <a:pt x="0" y="53"/>
                  </a:lnTo>
                  <a:lnTo>
                    <a:pt x="10" y="0"/>
                  </a:lnTo>
                  <a:lnTo>
                    <a:pt x="38" y="0"/>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3" name="Freeform 357"/>
            <p:cNvSpPr>
              <a:spLocks/>
            </p:cNvSpPr>
            <p:nvPr/>
          </p:nvSpPr>
          <p:spPr bwMode="auto">
            <a:xfrm>
              <a:off x="1765452" y="3707675"/>
              <a:ext cx="82586" cy="82585"/>
            </a:xfrm>
            <a:custGeom>
              <a:avLst/>
              <a:gdLst>
                <a:gd name="T0" fmla="*/ 25 w 25"/>
                <a:gd name="T1" fmla="*/ 0 h 25"/>
                <a:gd name="T2" fmla="*/ 25 w 25"/>
                <a:gd name="T3" fmla="*/ 1 h 25"/>
                <a:gd name="T4" fmla="*/ 24 w 25"/>
                <a:gd name="T5" fmla="*/ 2 h 25"/>
                <a:gd name="T6" fmla="*/ 22 w 25"/>
                <a:gd name="T7" fmla="*/ 4 h 25"/>
                <a:gd name="T8" fmla="*/ 20 w 25"/>
                <a:gd name="T9" fmla="*/ 6 h 25"/>
                <a:gd name="T10" fmla="*/ 18 w 25"/>
                <a:gd name="T11" fmla="*/ 8 h 25"/>
                <a:gd name="T12" fmla="*/ 17 w 25"/>
                <a:gd name="T13" fmla="*/ 10 h 25"/>
                <a:gd name="T14" fmla="*/ 15 w 25"/>
                <a:gd name="T15" fmla="*/ 12 h 25"/>
                <a:gd name="T16" fmla="*/ 15 w 25"/>
                <a:gd name="T17" fmla="*/ 12 h 25"/>
                <a:gd name="T18" fmla="*/ 15 w 25"/>
                <a:gd name="T19" fmla="*/ 13 h 25"/>
                <a:gd name="T20" fmla="*/ 16 w 25"/>
                <a:gd name="T21" fmla="*/ 15 h 25"/>
                <a:gd name="T22" fmla="*/ 17 w 25"/>
                <a:gd name="T23" fmla="*/ 17 h 25"/>
                <a:gd name="T24" fmla="*/ 17 w 25"/>
                <a:gd name="T25" fmla="*/ 19 h 25"/>
                <a:gd name="T26" fmla="*/ 18 w 25"/>
                <a:gd name="T27" fmla="*/ 21 h 25"/>
                <a:gd name="T28" fmla="*/ 19 w 25"/>
                <a:gd name="T29" fmla="*/ 23 h 25"/>
                <a:gd name="T30" fmla="*/ 20 w 25"/>
                <a:gd name="T31" fmla="*/ 24 h 25"/>
                <a:gd name="T32" fmla="*/ 20 w 25"/>
                <a:gd name="T33" fmla="*/ 25 h 25"/>
                <a:gd name="T34" fmla="*/ 17 w 25"/>
                <a:gd name="T35" fmla="*/ 25 h 25"/>
                <a:gd name="T36" fmla="*/ 13 w 25"/>
                <a:gd name="T37" fmla="*/ 15 h 25"/>
                <a:gd name="T38" fmla="*/ 13 w 25"/>
                <a:gd name="T39" fmla="*/ 15 h 25"/>
                <a:gd name="T40" fmla="*/ 13 w 25"/>
                <a:gd name="T41" fmla="*/ 15 h 25"/>
                <a:gd name="T42" fmla="*/ 13 w 25"/>
                <a:gd name="T43" fmla="*/ 14 h 25"/>
                <a:gd name="T44" fmla="*/ 13 w 25"/>
                <a:gd name="T45" fmla="*/ 14 h 25"/>
                <a:gd name="T46" fmla="*/ 13 w 25"/>
                <a:gd name="T47" fmla="*/ 14 h 25"/>
                <a:gd name="T48" fmla="*/ 12 w 25"/>
                <a:gd name="T49" fmla="*/ 14 h 25"/>
                <a:gd name="T50" fmla="*/ 12 w 25"/>
                <a:gd name="T51" fmla="*/ 15 h 25"/>
                <a:gd name="T52" fmla="*/ 12 w 25"/>
                <a:gd name="T53" fmla="*/ 15 h 25"/>
                <a:gd name="T54" fmla="*/ 12 w 25"/>
                <a:gd name="T55" fmla="*/ 16 h 25"/>
                <a:gd name="T56" fmla="*/ 4 w 25"/>
                <a:gd name="T57" fmla="*/ 25 h 25"/>
                <a:gd name="T58" fmla="*/ 0 w 25"/>
                <a:gd name="T59" fmla="*/ 25 h 25"/>
                <a:gd name="T60" fmla="*/ 1 w 25"/>
                <a:gd name="T61" fmla="*/ 24 h 25"/>
                <a:gd name="T62" fmla="*/ 2 w 25"/>
                <a:gd name="T63" fmla="*/ 23 h 25"/>
                <a:gd name="T64" fmla="*/ 4 w 25"/>
                <a:gd name="T65" fmla="*/ 21 h 25"/>
                <a:gd name="T66" fmla="*/ 5 w 25"/>
                <a:gd name="T67" fmla="*/ 19 h 25"/>
                <a:gd name="T68" fmla="*/ 7 w 25"/>
                <a:gd name="T69" fmla="*/ 17 h 25"/>
                <a:gd name="T70" fmla="*/ 9 w 25"/>
                <a:gd name="T71" fmla="*/ 15 h 25"/>
                <a:gd name="T72" fmla="*/ 10 w 25"/>
                <a:gd name="T73" fmla="*/ 13 h 25"/>
                <a:gd name="T74" fmla="*/ 11 w 25"/>
                <a:gd name="T75" fmla="*/ 12 h 25"/>
                <a:gd name="T76" fmla="*/ 11 w 25"/>
                <a:gd name="T77" fmla="*/ 11 h 25"/>
                <a:gd name="T78" fmla="*/ 10 w 25"/>
                <a:gd name="T79" fmla="*/ 10 h 25"/>
                <a:gd name="T80" fmla="*/ 9 w 25"/>
                <a:gd name="T81" fmla="*/ 8 h 25"/>
                <a:gd name="T82" fmla="*/ 8 w 25"/>
                <a:gd name="T83" fmla="*/ 6 h 25"/>
                <a:gd name="T84" fmla="*/ 8 w 25"/>
                <a:gd name="T85" fmla="*/ 4 h 25"/>
                <a:gd name="T86" fmla="*/ 7 w 25"/>
                <a:gd name="T87" fmla="*/ 2 h 25"/>
                <a:gd name="T88" fmla="*/ 6 w 25"/>
                <a:gd name="T89" fmla="*/ 1 h 25"/>
                <a:gd name="T90" fmla="*/ 6 w 25"/>
                <a:gd name="T91" fmla="*/ 0 h 25"/>
                <a:gd name="T92" fmla="*/ 9 w 25"/>
                <a:gd name="T93" fmla="*/ 0 h 25"/>
                <a:gd name="T94" fmla="*/ 13 w 25"/>
                <a:gd name="T95" fmla="*/ 9 h 25"/>
                <a:gd name="T96" fmla="*/ 13 w 25"/>
                <a:gd name="T97" fmla="*/ 10 h 25"/>
                <a:gd name="T98" fmla="*/ 13 w 25"/>
                <a:gd name="T99" fmla="*/ 10 h 25"/>
                <a:gd name="T100" fmla="*/ 13 w 25"/>
                <a:gd name="T101" fmla="*/ 10 h 25"/>
                <a:gd name="T102" fmla="*/ 13 w 25"/>
                <a:gd name="T103" fmla="*/ 11 h 25"/>
                <a:gd name="T104" fmla="*/ 13 w 25"/>
                <a:gd name="T105" fmla="*/ 11 h 25"/>
                <a:gd name="T106" fmla="*/ 14 w 25"/>
                <a:gd name="T107" fmla="*/ 10 h 25"/>
                <a:gd name="T108" fmla="*/ 14 w 25"/>
                <a:gd name="T109" fmla="*/ 10 h 25"/>
                <a:gd name="T110" fmla="*/ 14 w 25"/>
                <a:gd name="T111" fmla="*/ 10 h 25"/>
                <a:gd name="T112" fmla="*/ 14 w 25"/>
                <a:gd name="T113" fmla="*/ 9 h 25"/>
                <a:gd name="T114" fmla="*/ 22 w 25"/>
                <a:gd name="T115" fmla="*/ 0 h 25"/>
                <a:gd name="T116" fmla="*/ 25 w 25"/>
                <a:gd name="T1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 h="25">
                  <a:moveTo>
                    <a:pt x="25" y="0"/>
                  </a:moveTo>
                  <a:cubicBezTo>
                    <a:pt x="25" y="0"/>
                    <a:pt x="25" y="0"/>
                    <a:pt x="25" y="1"/>
                  </a:cubicBezTo>
                  <a:cubicBezTo>
                    <a:pt x="25" y="1"/>
                    <a:pt x="24" y="1"/>
                    <a:pt x="24" y="2"/>
                  </a:cubicBezTo>
                  <a:cubicBezTo>
                    <a:pt x="23" y="3"/>
                    <a:pt x="23" y="3"/>
                    <a:pt x="22" y="4"/>
                  </a:cubicBezTo>
                  <a:cubicBezTo>
                    <a:pt x="21" y="5"/>
                    <a:pt x="21" y="5"/>
                    <a:pt x="20" y="6"/>
                  </a:cubicBezTo>
                  <a:cubicBezTo>
                    <a:pt x="20" y="7"/>
                    <a:pt x="19" y="8"/>
                    <a:pt x="18" y="8"/>
                  </a:cubicBezTo>
                  <a:cubicBezTo>
                    <a:pt x="18" y="9"/>
                    <a:pt x="17" y="10"/>
                    <a:pt x="17" y="10"/>
                  </a:cubicBezTo>
                  <a:cubicBezTo>
                    <a:pt x="16" y="11"/>
                    <a:pt x="16" y="11"/>
                    <a:pt x="15" y="12"/>
                  </a:cubicBezTo>
                  <a:cubicBezTo>
                    <a:pt x="15" y="12"/>
                    <a:pt x="15" y="12"/>
                    <a:pt x="15" y="12"/>
                  </a:cubicBezTo>
                  <a:cubicBezTo>
                    <a:pt x="15" y="13"/>
                    <a:pt x="15" y="13"/>
                    <a:pt x="15" y="13"/>
                  </a:cubicBezTo>
                  <a:cubicBezTo>
                    <a:pt x="15" y="14"/>
                    <a:pt x="15" y="14"/>
                    <a:pt x="16" y="15"/>
                  </a:cubicBezTo>
                  <a:cubicBezTo>
                    <a:pt x="16" y="15"/>
                    <a:pt x="16" y="16"/>
                    <a:pt x="17" y="17"/>
                  </a:cubicBezTo>
                  <a:cubicBezTo>
                    <a:pt x="17" y="17"/>
                    <a:pt x="17" y="18"/>
                    <a:pt x="17" y="19"/>
                  </a:cubicBezTo>
                  <a:cubicBezTo>
                    <a:pt x="18" y="20"/>
                    <a:pt x="18" y="20"/>
                    <a:pt x="18" y="21"/>
                  </a:cubicBezTo>
                  <a:cubicBezTo>
                    <a:pt x="19" y="22"/>
                    <a:pt x="19" y="22"/>
                    <a:pt x="19" y="23"/>
                  </a:cubicBezTo>
                  <a:cubicBezTo>
                    <a:pt x="19" y="23"/>
                    <a:pt x="20" y="24"/>
                    <a:pt x="20" y="24"/>
                  </a:cubicBezTo>
                  <a:cubicBezTo>
                    <a:pt x="20" y="25"/>
                    <a:pt x="20" y="25"/>
                    <a:pt x="20" y="25"/>
                  </a:cubicBezTo>
                  <a:cubicBezTo>
                    <a:pt x="17" y="25"/>
                    <a:pt x="17" y="25"/>
                    <a:pt x="17" y="25"/>
                  </a:cubicBezTo>
                  <a:cubicBezTo>
                    <a:pt x="13" y="15"/>
                    <a:pt x="13" y="15"/>
                    <a:pt x="13" y="15"/>
                  </a:cubicBezTo>
                  <a:cubicBezTo>
                    <a:pt x="13" y="15"/>
                    <a:pt x="13" y="15"/>
                    <a:pt x="13" y="15"/>
                  </a:cubicBezTo>
                  <a:cubicBezTo>
                    <a:pt x="13" y="15"/>
                    <a:pt x="13" y="15"/>
                    <a:pt x="13" y="15"/>
                  </a:cubicBezTo>
                  <a:cubicBezTo>
                    <a:pt x="13" y="15"/>
                    <a:pt x="13" y="15"/>
                    <a:pt x="13" y="14"/>
                  </a:cubicBezTo>
                  <a:cubicBezTo>
                    <a:pt x="13" y="14"/>
                    <a:pt x="13" y="14"/>
                    <a:pt x="13" y="14"/>
                  </a:cubicBezTo>
                  <a:cubicBezTo>
                    <a:pt x="13" y="14"/>
                    <a:pt x="13" y="14"/>
                    <a:pt x="13" y="14"/>
                  </a:cubicBezTo>
                  <a:cubicBezTo>
                    <a:pt x="13" y="14"/>
                    <a:pt x="12" y="14"/>
                    <a:pt x="12" y="14"/>
                  </a:cubicBezTo>
                  <a:cubicBezTo>
                    <a:pt x="12" y="15"/>
                    <a:pt x="12" y="15"/>
                    <a:pt x="12" y="15"/>
                  </a:cubicBezTo>
                  <a:cubicBezTo>
                    <a:pt x="12" y="15"/>
                    <a:pt x="12" y="15"/>
                    <a:pt x="12" y="15"/>
                  </a:cubicBezTo>
                  <a:cubicBezTo>
                    <a:pt x="12" y="15"/>
                    <a:pt x="12" y="15"/>
                    <a:pt x="12" y="16"/>
                  </a:cubicBezTo>
                  <a:cubicBezTo>
                    <a:pt x="4" y="25"/>
                    <a:pt x="4" y="25"/>
                    <a:pt x="4" y="25"/>
                  </a:cubicBezTo>
                  <a:cubicBezTo>
                    <a:pt x="0" y="25"/>
                    <a:pt x="0" y="25"/>
                    <a:pt x="0" y="25"/>
                  </a:cubicBezTo>
                  <a:cubicBezTo>
                    <a:pt x="0" y="25"/>
                    <a:pt x="0" y="25"/>
                    <a:pt x="1" y="24"/>
                  </a:cubicBezTo>
                  <a:cubicBezTo>
                    <a:pt x="1" y="24"/>
                    <a:pt x="1" y="23"/>
                    <a:pt x="2" y="23"/>
                  </a:cubicBezTo>
                  <a:cubicBezTo>
                    <a:pt x="2" y="22"/>
                    <a:pt x="3" y="22"/>
                    <a:pt x="4" y="21"/>
                  </a:cubicBezTo>
                  <a:cubicBezTo>
                    <a:pt x="4" y="20"/>
                    <a:pt x="5" y="20"/>
                    <a:pt x="5" y="19"/>
                  </a:cubicBezTo>
                  <a:cubicBezTo>
                    <a:pt x="6" y="18"/>
                    <a:pt x="7" y="17"/>
                    <a:pt x="7" y="17"/>
                  </a:cubicBezTo>
                  <a:cubicBezTo>
                    <a:pt x="8" y="16"/>
                    <a:pt x="9" y="15"/>
                    <a:pt x="9" y="15"/>
                  </a:cubicBezTo>
                  <a:cubicBezTo>
                    <a:pt x="10" y="14"/>
                    <a:pt x="10" y="13"/>
                    <a:pt x="10" y="13"/>
                  </a:cubicBezTo>
                  <a:cubicBezTo>
                    <a:pt x="11" y="13"/>
                    <a:pt x="11" y="12"/>
                    <a:pt x="11" y="12"/>
                  </a:cubicBezTo>
                  <a:cubicBezTo>
                    <a:pt x="11" y="12"/>
                    <a:pt x="11" y="12"/>
                    <a:pt x="11" y="11"/>
                  </a:cubicBezTo>
                  <a:cubicBezTo>
                    <a:pt x="11" y="11"/>
                    <a:pt x="10" y="10"/>
                    <a:pt x="10" y="10"/>
                  </a:cubicBezTo>
                  <a:cubicBezTo>
                    <a:pt x="10" y="9"/>
                    <a:pt x="10" y="9"/>
                    <a:pt x="9" y="8"/>
                  </a:cubicBezTo>
                  <a:cubicBezTo>
                    <a:pt x="9" y="7"/>
                    <a:pt x="9" y="7"/>
                    <a:pt x="8" y="6"/>
                  </a:cubicBezTo>
                  <a:cubicBezTo>
                    <a:pt x="8" y="5"/>
                    <a:pt x="8" y="4"/>
                    <a:pt x="8" y="4"/>
                  </a:cubicBezTo>
                  <a:cubicBezTo>
                    <a:pt x="7" y="3"/>
                    <a:pt x="7" y="2"/>
                    <a:pt x="7" y="2"/>
                  </a:cubicBezTo>
                  <a:cubicBezTo>
                    <a:pt x="7" y="1"/>
                    <a:pt x="6" y="1"/>
                    <a:pt x="6" y="1"/>
                  </a:cubicBezTo>
                  <a:cubicBezTo>
                    <a:pt x="6" y="0"/>
                    <a:pt x="6" y="0"/>
                    <a:pt x="6" y="0"/>
                  </a:cubicBezTo>
                  <a:cubicBezTo>
                    <a:pt x="9" y="0"/>
                    <a:pt x="9" y="0"/>
                    <a:pt x="9" y="0"/>
                  </a:cubicBezTo>
                  <a:cubicBezTo>
                    <a:pt x="13" y="9"/>
                    <a:pt x="13" y="9"/>
                    <a:pt x="13" y="9"/>
                  </a:cubicBezTo>
                  <a:cubicBezTo>
                    <a:pt x="13" y="9"/>
                    <a:pt x="13" y="9"/>
                    <a:pt x="13" y="10"/>
                  </a:cubicBezTo>
                  <a:cubicBezTo>
                    <a:pt x="13" y="10"/>
                    <a:pt x="13" y="10"/>
                    <a:pt x="13" y="10"/>
                  </a:cubicBezTo>
                  <a:cubicBezTo>
                    <a:pt x="13" y="10"/>
                    <a:pt x="13" y="10"/>
                    <a:pt x="13" y="10"/>
                  </a:cubicBezTo>
                  <a:cubicBezTo>
                    <a:pt x="13" y="10"/>
                    <a:pt x="13" y="11"/>
                    <a:pt x="13" y="11"/>
                  </a:cubicBezTo>
                  <a:cubicBezTo>
                    <a:pt x="13" y="11"/>
                    <a:pt x="13" y="11"/>
                    <a:pt x="13" y="11"/>
                  </a:cubicBezTo>
                  <a:cubicBezTo>
                    <a:pt x="13" y="11"/>
                    <a:pt x="13" y="10"/>
                    <a:pt x="14" y="10"/>
                  </a:cubicBezTo>
                  <a:cubicBezTo>
                    <a:pt x="14" y="10"/>
                    <a:pt x="14" y="10"/>
                    <a:pt x="14" y="10"/>
                  </a:cubicBezTo>
                  <a:cubicBezTo>
                    <a:pt x="14" y="10"/>
                    <a:pt x="14" y="10"/>
                    <a:pt x="14" y="10"/>
                  </a:cubicBezTo>
                  <a:cubicBezTo>
                    <a:pt x="14" y="9"/>
                    <a:pt x="14" y="9"/>
                    <a:pt x="14" y="9"/>
                  </a:cubicBezTo>
                  <a:cubicBezTo>
                    <a:pt x="22" y="0"/>
                    <a:pt x="22" y="0"/>
                    <a:pt x="22" y="0"/>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4" name="Freeform 358"/>
            <p:cNvSpPr>
              <a:spLocks noEditPoints="1"/>
            </p:cNvSpPr>
            <p:nvPr/>
          </p:nvSpPr>
          <p:spPr bwMode="auto">
            <a:xfrm>
              <a:off x="1834014" y="3707675"/>
              <a:ext cx="76353" cy="82585"/>
            </a:xfrm>
            <a:custGeom>
              <a:avLst/>
              <a:gdLst>
                <a:gd name="T0" fmla="*/ 20 w 23"/>
                <a:gd name="T1" fmla="*/ 25 h 25"/>
                <a:gd name="T2" fmla="*/ 19 w 23"/>
                <a:gd name="T3" fmla="*/ 18 h 25"/>
                <a:gd name="T4" fmla="*/ 8 w 23"/>
                <a:gd name="T5" fmla="*/ 18 h 25"/>
                <a:gd name="T6" fmla="*/ 4 w 23"/>
                <a:gd name="T7" fmla="*/ 25 h 25"/>
                <a:gd name="T8" fmla="*/ 0 w 23"/>
                <a:gd name="T9" fmla="*/ 25 h 25"/>
                <a:gd name="T10" fmla="*/ 15 w 23"/>
                <a:gd name="T11" fmla="*/ 0 h 25"/>
                <a:gd name="T12" fmla="*/ 19 w 23"/>
                <a:gd name="T13" fmla="*/ 0 h 25"/>
                <a:gd name="T14" fmla="*/ 23 w 23"/>
                <a:gd name="T15" fmla="*/ 25 h 25"/>
                <a:gd name="T16" fmla="*/ 20 w 23"/>
                <a:gd name="T17" fmla="*/ 25 h 25"/>
                <a:gd name="T18" fmla="*/ 17 w 23"/>
                <a:gd name="T19" fmla="*/ 5 h 25"/>
                <a:gd name="T20" fmla="*/ 17 w 23"/>
                <a:gd name="T21" fmla="*/ 4 h 25"/>
                <a:gd name="T22" fmla="*/ 17 w 23"/>
                <a:gd name="T23" fmla="*/ 4 h 25"/>
                <a:gd name="T24" fmla="*/ 17 w 23"/>
                <a:gd name="T25" fmla="*/ 3 h 25"/>
                <a:gd name="T26" fmla="*/ 17 w 23"/>
                <a:gd name="T27" fmla="*/ 3 h 25"/>
                <a:gd name="T28" fmla="*/ 17 w 23"/>
                <a:gd name="T29" fmla="*/ 3 h 25"/>
                <a:gd name="T30" fmla="*/ 16 w 23"/>
                <a:gd name="T31" fmla="*/ 3 h 25"/>
                <a:gd name="T32" fmla="*/ 16 w 23"/>
                <a:gd name="T33" fmla="*/ 4 h 25"/>
                <a:gd name="T34" fmla="*/ 16 w 23"/>
                <a:gd name="T35" fmla="*/ 4 h 25"/>
                <a:gd name="T36" fmla="*/ 16 w 23"/>
                <a:gd name="T37" fmla="*/ 5 h 25"/>
                <a:gd name="T38" fmla="*/ 10 w 23"/>
                <a:gd name="T39" fmla="*/ 15 h 25"/>
                <a:gd name="T40" fmla="*/ 18 w 23"/>
                <a:gd name="T41" fmla="*/ 15 h 25"/>
                <a:gd name="T42" fmla="*/ 17 w 23"/>
                <a:gd name="T43"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9" y="18"/>
                    <a:pt x="19" y="18"/>
                    <a:pt x="19" y="18"/>
                  </a:cubicBezTo>
                  <a:cubicBezTo>
                    <a:pt x="8" y="18"/>
                    <a:pt x="8" y="18"/>
                    <a:pt x="8" y="18"/>
                  </a:cubicBezTo>
                  <a:cubicBezTo>
                    <a:pt x="4" y="25"/>
                    <a:pt x="4" y="25"/>
                    <a:pt x="4" y="25"/>
                  </a:cubicBezTo>
                  <a:cubicBezTo>
                    <a:pt x="0" y="25"/>
                    <a:pt x="0" y="25"/>
                    <a:pt x="0" y="25"/>
                  </a:cubicBezTo>
                  <a:cubicBezTo>
                    <a:pt x="15" y="0"/>
                    <a:pt x="15" y="0"/>
                    <a:pt x="15" y="0"/>
                  </a:cubicBezTo>
                  <a:cubicBezTo>
                    <a:pt x="19" y="0"/>
                    <a:pt x="19" y="0"/>
                    <a:pt x="19" y="0"/>
                  </a:cubicBezTo>
                  <a:cubicBezTo>
                    <a:pt x="23" y="25"/>
                    <a:pt x="23" y="25"/>
                    <a:pt x="23" y="25"/>
                  </a:cubicBezTo>
                  <a:lnTo>
                    <a:pt x="20" y="25"/>
                  </a:lnTo>
                  <a:close/>
                  <a:moveTo>
                    <a:pt x="17" y="5"/>
                  </a:moveTo>
                  <a:cubicBezTo>
                    <a:pt x="17" y="5"/>
                    <a:pt x="17" y="4"/>
                    <a:pt x="17" y="4"/>
                  </a:cubicBezTo>
                  <a:cubicBezTo>
                    <a:pt x="17" y="4"/>
                    <a:pt x="17" y="4"/>
                    <a:pt x="17" y="4"/>
                  </a:cubicBezTo>
                  <a:cubicBezTo>
                    <a:pt x="17" y="4"/>
                    <a:pt x="17" y="3"/>
                    <a:pt x="17" y="3"/>
                  </a:cubicBezTo>
                  <a:cubicBezTo>
                    <a:pt x="17" y="3"/>
                    <a:pt x="17" y="3"/>
                    <a:pt x="17" y="3"/>
                  </a:cubicBezTo>
                  <a:cubicBezTo>
                    <a:pt x="17" y="3"/>
                    <a:pt x="17" y="3"/>
                    <a:pt x="17" y="3"/>
                  </a:cubicBezTo>
                  <a:cubicBezTo>
                    <a:pt x="17" y="3"/>
                    <a:pt x="16" y="3"/>
                    <a:pt x="16" y="3"/>
                  </a:cubicBezTo>
                  <a:cubicBezTo>
                    <a:pt x="16" y="3"/>
                    <a:pt x="16" y="4"/>
                    <a:pt x="16" y="4"/>
                  </a:cubicBezTo>
                  <a:cubicBezTo>
                    <a:pt x="16" y="4"/>
                    <a:pt x="16" y="4"/>
                    <a:pt x="16" y="4"/>
                  </a:cubicBezTo>
                  <a:cubicBezTo>
                    <a:pt x="16" y="4"/>
                    <a:pt x="16" y="5"/>
                    <a:pt x="16" y="5"/>
                  </a:cubicBezTo>
                  <a:cubicBezTo>
                    <a:pt x="10" y="15"/>
                    <a:pt x="10" y="15"/>
                    <a:pt x="10" y="15"/>
                  </a:cubicBezTo>
                  <a:cubicBezTo>
                    <a:pt x="18" y="15"/>
                    <a:pt x="18" y="15"/>
                    <a:pt x="18" y="15"/>
                  </a:cubicBez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5" name="Freeform 359"/>
            <p:cNvSpPr>
              <a:spLocks/>
            </p:cNvSpPr>
            <p:nvPr/>
          </p:nvSpPr>
          <p:spPr bwMode="auto">
            <a:xfrm>
              <a:off x="1919716" y="3704559"/>
              <a:ext cx="59212" cy="88817"/>
            </a:xfrm>
            <a:custGeom>
              <a:avLst/>
              <a:gdLst>
                <a:gd name="T0" fmla="*/ 17 w 18"/>
                <a:gd name="T1" fmla="*/ 5 h 27"/>
                <a:gd name="T2" fmla="*/ 16 w 18"/>
                <a:gd name="T3" fmla="*/ 4 h 27"/>
                <a:gd name="T4" fmla="*/ 15 w 18"/>
                <a:gd name="T5" fmla="*/ 4 h 27"/>
                <a:gd name="T6" fmla="*/ 13 w 18"/>
                <a:gd name="T7" fmla="*/ 3 h 27"/>
                <a:gd name="T8" fmla="*/ 12 w 18"/>
                <a:gd name="T9" fmla="*/ 3 h 27"/>
                <a:gd name="T10" fmla="*/ 9 w 18"/>
                <a:gd name="T11" fmla="*/ 4 h 27"/>
                <a:gd name="T12" fmla="*/ 8 w 18"/>
                <a:gd name="T13" fmla="*/ 5 h 27"/>
                <a:gd name="T14" fmla="*/ 7 w 18"/>
                <a:gd name="T15" fmla="*/ 6 h 27"/>
                <a:gd name="T16" fmla="*/ 7 w 18"/>
                <a:gd name="T17" fmla="*/ 7 h 27"/>
                <a:gd name="T18" fmla="*/ 7 w 18"/>
                <a:gd name="T19" fmla="*/ 9 h 27"/>
                <a:gd name="T20" fmla="*/ 8 w 18"/>
                <a:gd name="T21" fmla="*/ 10 h 27"/>
                <a:gd name="T22" fmla="*/ 9 w 18"/>
                <a:gd name="T23" fmla="*/ 11 h 27"/>
                <a:gd name="T24" fmla="*/ 11 w 18"/>
                <a:gd name="T25" fmla="*/ 13 h 27"/>
                <a:gd name="T26" fmla="*/ 12 w 18"/>
                <a:gd name="T27" fmla="*/ 14 h 27"/>
                <a:gd name="T28" fmla="*/ 14 w 18"/>
                <a:gd name="T29" fmla="*/ 16 h 27"/>
                <a:gd name="T30" fmla="*/ 15 w 18"/>
                <a:gd name="T31" fmla="*/ 17 h 27"/>
                <a:gd name="T32" fmla="*/ 15 w 18"/>
                <a:gd name="T33" fmla="*/ 19 h 27"/>
                <a:gd name="T34" fmla="*/ 15 w 18"/>
                <a:gd name="T35" fmla="*/ 21 h 27"/>
                <a:gd name="T36" fmla="*/ 15 w 18"/>
                <a:gd name="T37" fmla="*/ 22 h 27"/>
                <a:gd name="T38" fmla="*/ 14 w 18"/>
                <a:gd name="T39" fmla="*/ 24 h 27"/>
                <a:gd name="T40" fmla="*/ 12 w 18"/>
                <a:gd name="T41" fmla="*/ 25 h 27"/>
                <a:gd name="T42" fmla="*/ 10 w 18"/>
                <a:gd name="T43" fmla="*/ 26 h 27"/>
                <a:gd name="T44" fmla="*/ 7 w 18"/>
                <a:gd name="T45" fmla="*/ 27 h 27"/>
                <a:gd name="T46" fmla="*/ 5 w 18"/>
                <a:gd name="T47" fmla="*/ 26 h 27"/>
                <a:gd name="T48" fmla="*/ 3 w 18"/>
                <a:gd name="T49" fmla="*/ 26 h 27"/>
                <a:gd name="T50" fmla="*/ 1 w 18"/>
                <a:gd name="T51" fmla="*/ 25 h 27"/>
                <a:gd name="T52" fmla="*/ 0 w 18"/>
                <a:gd name="T53" fmla="*/ 25 h 27"/>
                <a:gd name="T54" fmla="*/ 1 w 18"/>
                <a:gd name="T55" fmla="*/ 22 h 27"/>
                <a:gd name="T56" fmla="*/ 2 w 18"/>
                <a:gd name="T57" fmla="*/ 23 h 27"/>
                <a:gd name="T58" fmla="*/ 4 w 18"/>
                <a:gd name="T59" fmla="*/ 23 h 27"/>
                <a:gd name="T60" fmla="*/ 5 w 18"/>
                <a:gd name="T61" fmla="*/ 24 h 27"/>
                <a:gd name="T62" fmla="*/ 7 w 18"/>
                <a:gd name="T63" fmla="*/ 24 h 27"/>
                <a:gd name="T64" fmla="*/ 9 w 18"/>
                <a:gd name="T65" fmla="*/ 24 h 27"/>
                <a:gd name="T66" fmla="*/ 11 w 18"/>
                <a:gd name="T67" fmla="*/ 23 h 27"/>
                <a:gd name="T68" fmla="*/ 12 w 18"/>
                <a:gd name="T69" fmla="*/ 21 h 27"/>
                <a:gd name="T70" fmla="*/ 12 w 18"/>
                <a:gd name="T71" fmla="*/ 20 h 27"/>
                <a:gd name="T72" fmla="*/ 12 w 18"/>
                <a:gd name="T73" fmla="*/ 18 h 27"/>
                <a:gd name="T74" fmla="*/ 11 w 18"/>
                <a:gd name="T75" fmla="*/ 17 h 27"/>
                <a:gd name="T76" fmla="*/ 10 w 18"/>
                <a:gd name="T77" fmla="*/ 16 h 27"/>
                <a:gd name="T78" fmla="*/ 8 w 18"/>
                <a:gd name="T79" fmla="*/ 14 h 27"/>
                <a:gd name="T80" fmla="*/ 6 w 18"/>
                <a:gd name="T81" fmla="*/ 13 h 27"/>
                <a:gd name="T82" fmla="*/ 5 w 18"/>
                <a:gd name="T83" fmla="*/ 12 h 27"/>
                <a:gd name="T84" fmla="*/ 4 w 18"/>
                <a:gd name="T85" fmla="*/ 10 h 27"/>
                <a:gd name="T86" fmla="*/ 4 w 18"/>
                <a:gd name="T87" fmla="*/ 8 h 27"/>
                <a:gd name="T88" fmla="*/ 4 w 18"/>
                <a:gd name="T89" fmla="*/ 5 h 27"/>
                <a:gd name="T90" fmla="*/ 6 w 18"/>
                <a:gd name="T91" fmla="*/ 3 h 27"/>
                <a:gd name="T92" fmla="*/ 8 w 18"/>
                <a:gd name="T93" fmla="*/ 1 h 27"/>
                <a:gd name="T94" fmla="*/ 12 w 18"/>
                <a:gd name="T95" fmla="*/ 0 h 27"/>
                <a:gd name="T96" fmla="*/ 14 w 18"/>
                <a:gd name="T97" fmla="*/ 1 h 27"/>
                <a:gd name="T98" fmla="*/ 15 w 18"/>
                <a:gd name="T99" fmla="*/ 1 h 27"/>
                <a:gd name="T100" fmla="*/ 16 w 18"/>
                <a:gd name="T101" fmla="*/ 1 h 27"/>
                <a:gd name="T102" fmla="*/ 18 w 18"/>
                <a:gd name="T103" fmla="*/ 2 h 27"/>
                <a:gd name="T104" fmla="*/ 17 w 18"/>
                <a:gd name="T105"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27">
                  <a:moveTo>
                    <a:pt x="17" y="5"/>
                  </a:moveTo>
                  <a:cubicBezTo>
                    <a:pt x="17" y="4"/>
                    <a:pt x="16" y="4"/>
                    <a:pt x="16" y="4"/>
                  </a:cubicBezTo>
                  <a:cubicBezTo>
                    <a:pt x="16" y="4"/>
                    <a:pt x="15" y="4"/>
                    <a:pt x="15" y="4"/>
                  </a:cubicBezTo>
                  <a:cubicBezTo>
                    <a:pt x="14" y="3"/>
                    <a:pt x="14" y="3"/>
                    <a:pt x="13" y="3"/>
                  </a:cubicBezTo>
                  <a:cubicBezTo>
                    <a:pt x="13" y="3"/>
                    <a:pt x="12" y="3"/>
                    <a:pt x="12" y="3"/>
                  </a:cubicBezTo>
                  <a:cubicBezTo>
                    <a:pt x="11" y="3"/>
                    <a:pt x="10" y="3"/>
                    <a:pt x="9" y="4"/>
                  </a:cubicBezTo>
                  <a:cubicBezTo>
                    <a:pt x="9" y="4"/>
                    <a:pt x="8" y="4"/>
                    <a:pt x="8" y="5"/>
                  </a:cubicBezTo>
                  <a:cubicBezTo>
                    <a:pt x="7" y="5"/>
                    <a:pt x="7" y="5"/>
                    <a:pt x="7" y="6"/>
                  </a:cubicBezTo>
                  <a:cubicBezTo>
                    <a:pt x="7" y="6"/>
                    <a:pt x="7" y="7"/>
                    <a:pt x="7" y="7"/>
                  </a:cubicBezTo>
                  <a:cubicBezTo>
                    <a:pt x="7" y="8"/>
                    <a:pt x="7" y="8"/>
                    <a:pt x="7" y="9"/>
                  </a:cubicBezTo>
                  <a:cubicBezTo>
                    <a:pt x="7" y="9"/>
                    <a:pt x="7" y="10"/>
                    <a:pt x="8" y="10"/>
                  </a:cubicBezTo>
                  <a:cubicBezTo>
                    <a:pt x="8" y="10"/>
                    <a:pt x="8" y="11"/>
                    <a:pt x="9" y="11"/>
                  </a:cubicBezTo>
                  <a:cubicBezTo>
                    <a:pt x="9" y="12"/>
                    <a:pt x="10" y="12"/>
                    <a:pt x="11" y="13"/>
                  </a:cubicBezTo>
                  <a:cubicBezTo>
                    <a:pt x="11" y="13"/>
                    <a:pt x="12" y="14"/>
                    <a:pt x="12" y="14"/>
                  </a:cubicBezTo>
                  <a:cubicBezTo>
                    <a:pt x="13" y="15"/>
                    <a:pt x="14" y="15"/>
                    <a:pt x="14" y="16"/>
                  </a:cubicBezTo>
                  <a:cubicBezTo>
                    <a:pt x="14" y="16"/>
                    <a:pt x="15" y="17"/>
                    <a:pt x="15" y="17"/>
                  </a:cubicBezTo>
                  <a:cubicBezTo>
                    <a:pt x="15" y="18"/>
                    <a:pt x="15" y="19"/>
                    <a:pt x="15" y="19"/>
                  </a:cubicBezTo>
                  <a:cubicBezTo>
                    <a:pt x="15" y="20"/>
                    <a:pt x="15" y="20"/>
                    <a:pt x="15" y="21"/>
                  </a:cubicBezTo>
                  <a:cubicBezTo>
                    <a:pt x="15" y="21"/>
                    <a:pt x="15" y="22"/>
                    <a:pt x="15" y="22"/>
                  </a:cubicBezTo>
                  <a:cubicBezTo>
                    <a:pt x="14" y="23"/>
                    <a:pt x="14" y="23"/>
                    <a:pt x="14" y="24"/>
                  </a:cubicBezTo>
                  <a:cubicBezTo>
                    <a:pt x="13" y="24"/>
                    <a:pt x="13" y="25"/>
                    <a:pt x="12" y="25"/>
                  </a:cubicBezTo>
                  <a:cubicBezTo>
                    <a:pt x="11" y="26"/>
                    <a:pt x="11" y="26"/>
                    <a:pt x="10" y="26"/>
                  </a:cubicBezTo>
                  <a:cubicBezTo>
                    <a:pt x="9" y="26"/>
                    <a:pt x="8" y="27"/>
                    <a:pt x="7" y="27"/>
                  </a:cubicBezTo>
                  <a:cubicBezTo>
                    <a:pt x="6" y="27"/>
                    <a:pt x="5" y="26"/>
                    <a:pt x="5" y="26"/>
                  </a:cubicBezTo>
                  <a:cubicBezTo>
                    <a:pt x="4" y="26"/>
                    <a:pt x="4" y="26"/>
                    <a:pt x="3" y="26"/>
                  </a:cubicBezTo>
                  <a:cubicBezTo>
                    <a:pt x="2" y="26"/>
                    <a:pt x="2" y="26"/>
                    <a:pt x="1" y="25"/>
                  </a:cubicBezTo>
                  <a:cubicBezTo>
                    <a:pt x="1" y="25"/>
                    <a:pt x="1" y="25"/>
                    <a:pt x="0" y="25"/>
                  </a:cubicBezTo>
                  <a:cubicBezTo>
                    <a:pt x="1" y="22"/>
                    <a:pt x="1" y="22"/>
                    <a:pt x="1" y="22"/>
                  </a:cubicBezTo>
                  <a:cubicBezTo>
                    <a:pt x="1" y="22"/>
                    <a:pt x="2" y="22"/>
                    <a:pt x="2" y="23"/>
                  </a:cubicBezTo>
                  <a:cubicBezTo>
                    <a:pt x="3" y="23"/>
                    <a:pt x="3" y="23"/>
                    <a:pt x="4" y="23"/>
                  </a:cubicBezTo>
                  <a:cubicBezTo>
                    <a:pt x="4" y="23"/>
                    <a:pt x="5" y="24"/>
                    <a:pt x="5" y="24"/>
                  </a:cubicBezTo>
                  <a:cubicBezTo>
                    <a:pt x="6" y="24"/>
                    <a:pt x="6" y="24"/>
                    <a:pt x="7" y="24"/>
                  </a:cubicBezTo>
                  <a:cubicBezTo>
                    <a:pt x="8" y="24"/>
                    <a:pt x="9" y="24"/>
                    <a:pt x="9" y="24"/>
                  </a:cubicBezTo>
                  <a:cubicBezTo>
                    <a:pt x="10" y="23"/>
                    <a:pt x="10" y="23"/>
                    <a:pt x="11" y="23"/>
                  </a:cubicBezTo>
                  <a:cubicBezTo>
                    <a:pt x="11" y="22"/>
                    <a:pt x="12" y="22"/>
                    <a:pt x="12" y="21"/>
                  </a:cubicBezTo>
                  <a:cubicBezTo>
                    <a:pt x="12" y="21"/>
                    <a:pt x="12" y="20"/>
                    <a:pt x="12" y="20"/>
                  </a:cubicBezTo>
                  <a:cubicBezTo>
                    <a:pt x="12" y="19"/>
                    <a:pt x="12" y="19"/>
                    <a:pt x="12" y="18"/>
                  </a:cubicBezTo>
                  <a:cubicBezTo>
                    <a:pt x="12" y="18"/>
                    <a:pt x="11" y="17"/>
                    <a:pt x="11" y="17"/>
                  </a:cubicBezTo>
                  <a:cubicBezTo>
                    <a:pt x="11" y="17"/>
                    <a:pt x="10" y="16"/>
                    <a:pt x="10" y="16"/>
                  </a:cubicBezTo>
                  <a:cubicBezTo>
                    <a:pt x="9" y="15"/>
                    <a:pt x="9" y="15"/>
                    <a:pt x="8" y="14"/>
                  </a:cubicBezTo>
                  <a:cubicBezTo>
                    <a:pt x="7" y="14"/>
                    <a:pt x="7" y="14"/>
                    <a:pt x="6" y="13"/>
                  </a:cubicBezTo>
                  <a:cubicBezTo>
                    <a:pt x="6" y="13"/>
                    <a:pt x="5" y="12"/>
                    <a:pt x="5" y="12"/>
                  </a:cubicBezTo>
                  <a:cubicBezTo>
                    <a:pt x="4" y="11"/>
                    <a:pt x="4" y="10"/>
                    <a:pt x="4" y="10"/>
                  </a:cubicBezTo>
                  <a:cubicBezTo>
                    <a:pt x="4" y="9"/>
                    <a:pt x="4" y="8"/>
                    <a:pt x="4" y="8"/>
                  </a:cubicBezTo>
                  <a:cubicBezTo>
                    <a:pt x="4" y="7"/>
                    <a:pt x="4" y="6"/>
                    <a:pt x="4" y="5"/>
                  </a:cubicBezTo>
                  <a:cubicBezTo>
                    <a:pt x="4" y="4"/>
                    <a:pt x="5" y="3"/>
                    <a:pt x="6" y="3"/>
                  </a:cubicBezTo>
                  <a:cubicBezTo>
                    <a:pt x="6" y="2"/>
                    <a:pt x="7" y="1"/>
                    <a:pt x="8" y="1"/>
                  </a:cubicBezTo>
                  <a:cubicBezTo>
                    <a:pt x="9" y="1"/>
                    <a:pt x="11" y="0"/>
                    <a:pt x="12" y="0"/>
                  </a:cubicBezTo>
                  <a:cubicBezTo>
                    <a:pt x="12" y="0"/>
                    <a:pt x="13" y="0"/>
                    <a:pt x="14" y="1"/>
                  </a:cubicBezTo>
                  <a:cubicBezTo>
                    <a:pt x="14" y="1"/>
                    <a:pt x="15" y="1"/>
                    <a:pt x="15" y="1"/>
                  </a:cubicBezTo>
                  <a:cubicBezTo>
                    <a:pt x="16" y="1"/>
                    <a:pt x="16" y="1"/>
                    <a:pt x="16" y="1"/>
                  </a:cubicBezTo>
                  <a:cubicBezTo>
                    <a:pt x="17" y="1"/>
                    <a:pt x="17" y="1"/>
                    <a:pt x="18" y="2"/>
                  </a:cubicBez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756" name="Illinois"/>
          <p:cNvGrpSpPr/>
          <p:nvPr/>
        </p:nvGrpSpPr>
        <p:grpSpPr>
          <a:xfrm>
            <a:off x="3350872" y="2300116"/>
            <a:ext cx="1238479" cy="380407"/>
            <a:chOff x="2957490" y="2189987"/>
            <a:chExt cx="1349419" cy="414482"/>
          </a:xfrm>
        </p:grpSpPr>
        <p:sp>
          <p:nvSpPr>
            <p:cNvPr id="757" name="Rectangle 20"/>
            <p:cNvSpPr>
              <a:spLocks noChangeArrowheads="1"/>
            </p:cNvSpPr>
            <p:nvPr/>
          </p:nvSpPr>
          <p:spPr bwMode="auto">
            <a:xfrm>
              <a:off x="2957490" y="2189987"/>
              <a:ext cx="1349419"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8" name="Freeform 360"/>
            <p:cNvSpPr>
              <a:spLocks/>
            </p:cNvSpPr>
            <p:nvPr/>
          </p:nvSpPr>
          <p:spPr bwMode="auto">
            <a:xfrm>
              <a:off x="3052542" y="2288153"/>
              <a:ext cx="71678" cy="81026"/>
            </a:xfrm>
            <a:custGeom>
              <a:avLst/>
              <a:gdLst>
                <a:gd name="T0" fmla="*/ 22 w 22"/>
                <a:gd name="T1" fmla="*/ 25 h 25"/>
                <a:gd name="T2" fmla="*/ 16 w 22"/>
                <a:gd name="T3" fmla="*/ 25 h 25"/>
                <a:gd name="T4" fmla="*/ 6 w 22"/>
                <a:gd name="T5" fmla="*/ 9 h 25"/>
                <a:gd name="T6" fmla="*/ 5 w 22"/>
                <a:gd name="T7" fmla="*/ 7 h 25"/>
                <a:gd name="T8" fmla="*/ 5 w 22"/>
                <a:gd name="T9" fmla="*/ 7 h 25"/>
                <a:gd name="T10" fmla="*/ 5 w 22"/>
                <a:gd name="T11" fmla="*/ 11 h 25"/>
                <a:gd name="T12" fmla="*/ 5 w 22"/>
                <a:gd name="T13" fmla="*/ 25 h 25"/>
                <a:gd name="T14" fmla="*/ 0 w 22"/>
                <a:gd name="T15" fmla="*/ 25 h 25"/>
                <a:gd name="T16" fmla="*/ 0 w 22"/>
                <a:gd name="T17" fmla="*/ 0 h 25"/>
                <a:gd name="T18" fmla="*/ 6 w 22"/>
                <a:gd name="T19" fmla="*/ 0 h 25"/>
                <a:gd name="T20" fmla="*/ 16 w 22"/>
                <a:gd name="T21" fmla="*/ 15 h 25"/>
                <a:gd name="T22" fmla="*/ 17 w 22"/>
                <a:gd name="T23" fmla="*/ 17 h 25"/>
                <a:gd name="T24" fmla="*/ 17 w 22"/>
                <a:gd name="T25" fmla="*/ 17 h 25"/>
                <a:gd name="T26" fmla="*/ 17 w 22"/>
                <a:gd name="T27" fmla="*/ 13 h 25"/>
                <a:gd name="T28" fmla="*/ 17 w 22"/>
                <a:gd name="T29" fmla="*/ 0 h 25"/>
                <a:gd name="T30" fmla="*/ 22 w 22"/>
                <a:gd name="T31" fmla="*/ 0 h 25"/>
                <a:gd name="T32" fmla="*/ 22 w 2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5">
                  <a:moveTo>
                    <a:pt x="22" y="25"/>
                  </a:moveTo>
                  <a:cubicBezTo>
                    <a:pt x="16" y="25"/>
                    <a:pt x="16" y="25"/>
                    <a:pt x="16" y="25"/>
                  </a:cubicBezTo>
                  <a:cubicBezTo>
                    <a:pt x="6" y="9"/>
                    <a:pt x="6" y="9"/>
                    <a:pt x="6" y="9"/>
                  </a:cubicBezTo>
                  <a:cubicBezTo>
                    <a:pt x="5" y="8"/>
                    <a:pt x="5" y="7"/>
                    <a:pt x="5" y="7"/>
                  </a:cubicBezTo>
                  <a:cubicBezTo>
                    <a:pt x="5" y="7"/>
                    <a:pt x="5" y="7"/>
                    <a:pt x="5" y="7"/>
                  </a:cubicBezTo>
                  <a:cubicBezTo>
                    <a:pt x="5" y="8"/>
                    <a:pt x="5" y="9"/>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6"/>
                    <a:pt x="17" y="17"/>
                  </a:cubicBezTo>
                  <a:cubicBezTo>
                    <a:pt x="17" y="17"/>
                    <a:pt x="17" y="17"/>
                    <a:pt x="17" y="17"/>
                  </a:cubicBezTo>
                  <a:cubicBezTo>
                    <a:pt x="17" y="16"/>
                    <a:pt x="17" y="15"/>
                    <a:pt x="17" y="13"/>
                  </a:cubicBezTo>
                  <a:cubicBezTo>
                    <a:pt x="17" y="0"/>
                    <a:pt x="17" y="0"/>
                    <a:pt x="17" y="0"/>
                  </a:cubicBezTo>
                  <a:cubicBezTo>
                    <a:pt x="22" y="0"/>
                    <a:pt x="22" y="0"/>
                    <a:pt x="22" y="0"/>
                  </a:cubicBezTo>
                  <a:lnTo>
                    <a:pt x="2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59" name="Freeform 361"/>
            <p:cNvSpPr>
              <a:spLocks noEditPoints="1"/>
            </p:cNvSpPr>
            <p:nvPr/>
          </p:nvSpPr>
          <p:spPr bwMode="auto">
            <a:xfrm>
              <a:off x="3141360" y="2285037"/>
              <a:ext cx="81027" cy="84143"/>
            </a:xfrm>
            <a:custGeom>
              <a:avLst/>
              <a:gdLst>
                <a:gd name="T0" fmla="*/ 12 w 25"/>
                <a:gd name="T1" fmla="*/ 26 h 26"/>
                <a:gd name="T2" fmla="*/ 3 w 25"/>
                <a:gd name="T3" fmla="*/ 23 h 26"/>
                <a:gd name="T4" fmla="*/ 0 w 25"/>
                <a:gd name="T5" fmla="*/ 13 h 26"/>
                <a:gd name="T6" fmla="*/ 3 w 25"/>
                <a:gd name="T7" fmla="*/ 4 h 26"/>
                <a:gd name="T8" fmla="*/ 13 w 25"/>
                <a:gd name="T9" fmla="*/ 0 h 26"/>
                <a:gd name="T10" fmla="*/ 21 w 25"/>
                <a:gd name="T11" fmla="*/ 4 h 26"/>
                <a:gd name="T12" fmla="*/ 25 w 25"/>
                <a:gd name="T13" fmla="*/ 13 h 26"/>
                <a:gd name="T14" fmla="*/ 21 w 25"/>
                <a:gd name="T15" fmla="*/ 23 h 26"/>
                <a:gd name="T16" fmla="*/ 12 w 25"/>
                <a:gd name="T17" fmla="*/ 26 h 26"/>
                <a:gd name="T18" fmla="*/ 12 w 25"/>
                <a:gd name="T19" fmla="*/ 5 h 26"/>
                <a:gd name="T20" fmla="*/ 8 w 25"/>
                <a:gd name="T21" fmla="*/ 7 h 26"/>
                <a:gd name="T22" fmla="*/ 6 w 25"/>
                <a:gd name="T23" fmla="*/ 13 h 26"/>
                <a:gd name="T24" fmla="*/ 8 w 25"/>
                <a:gd name="T25" fmla="*/ 19 h 26"/>
                <a:gd name="T26" fmla="*/ 12 w 25"/>
                <a:gd name="T27" fmla="*/ 21 h 26"/>
                <a:gd name="T28" fmla="*/ 17 w 25"/>
                <a:gd name="T29" fmla="*/ 19 h 26"/>
                <a:gd name="T30" fmla="*/ 19 w 25"/>
                <a:gd name="T31" fmla="*/ 13 h 26"/>
                <a:gd name="T32" fmla="*/ 17 w 25"/>
                <a:gd name="T33" fmla="*/ 7 h 26"/>
                <a:gd name="T34" fmla="*/ 12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2" y="26"/>
                  </a:moveTo>
                  <a:cubicBezTo>
                    <a:pt x="9" y="26"/>
                    <a:pt x="6" y="25"/>
                    <a:pt x="3" y="23"/>
                  </a:cubicBezTo>
                  <a:cubicBezTo>
                    <a:pt x="1" y="20"/>
                    <a:pt x="0" y="17"/>
                    <a:pt x="0" y="13"/>
                  </a:cubicBezTo>
                  <a:cubicBezTo>
                    <a:pt x="0" y="9"/>
                    <a:pt x="1" y="6"/>
                    <a:pt x="3" y="4"/>
                  </a:cubicBezTo>
                  <a:cubicBezTo>
                    <a:pt x="6" y="1"/>
                    <a:pt x="9" y="0"/>
                    <a:pt x="13" y="0"/>
                  </a:cubicBezTo>
                  <a:cubicBezTo>
                    <a:pt x="16" y="0"/>
                    <a:pt x="19" y="1"/>
                    <a:pt x="21" y="4"/>
                  </a:cubicBezTo>
                  <a:cubicBezTo>
                    <a:pt x="24" y="6"/>
                    <a:pt x="25" y="9"/>
                    <a:pt x="25" y="13"/>
                  </a:cubicBezTo>
                  <a:cubicBezTo>
                    <a:pt x="25" y="17"/>
                    <a:pt x="23" y="20"/>
                    <a:pt x="21" y="23"/>
                  </a:cubicBezTo>
                  <a:cubicBezTo>
                    <a:pt x="19" y="25"/>
                    <a:pt x="16" y="26"/>
                    <a:pt x="12" y="26"/>
                  </a:cubicBezTo>
                  <a:close/>
                  <a:moveTo>
                    <a:pt x="12" y="5"/>
                  </a:moveTo>
                  <a:cubicBezTo>
                    <a:pt x="10" y="5"/>
                    <a:pt x="9" y="6"/>
                    <a:pt x="8" y="7"/>
                  </a:cubicBezTo>
                  <a:cubicBezTo>
                    <a:pt x="6" y="9"/>
                    <a:pt x="6" y="11"/>
                    <a:pt x="6" y="13"/>
                  </a:cubicBezTo>
                  <a:cubicBezTo>
                    <a:pt x="6" y="16"/>
                    <a:pt x="6" y="18"/>
                    <a:pt x="8" y="19"/>
                  </a:cubicBezTo>
                  <a:cubicBezTo>
                    <a:pt x="9" y="21"/>
                    <a:pt x="10" y="21"/>
                    <a:pt x="12" y="21"/>
                  </a:cubicBezTo>
                  <a:cubicBezTo>
                    <a:pt x="14" y="21"/>
                    <a:pt x="16" y="21"/>
                    <a:pt x="17" y="19"/>
                  </a:cubicBezTo>
                  <a:cubicBezTo>
                    <a:pt x="18" y="18"/>
                    <a:pt x="19" y="16"/>
                    <a:pt x="19" y="13"/>
                  </a:cubicBezTo>
                  <a:cubicBezTo>
                    <a:pt x="19" y="11"/>
                    <a:pt x="18" y="9"/>
                    <a:pt x="17" y="7"/>
                  </a:cubicBezTo>
                  <a:cubicBezTo>
                    <a:pt x="16" y="6"/>
                    <a:pt x="14" y="5"/>
                    <a:pt x="1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0" name="Freeform 362"/>
            <p:cNvSpPr>
              <a:spLocks noEditPoints="1"/>
            </p:cNvSpPr>
            <p:nvPr/>
          </p:nvSpPr>
          <p:spPr bwMode="auto">
            <a:xfrm>
              <a:off x="3236412" y="2288153"/>
              <a:ext cx="71678" cy="81026"/>
            </a:xfrm>
            <a:custGeom>
              <a:avLst/>
              <a:gdLst>
                <a:gd name="T0" fmla="*/ 22 w 22"/>
                <a:gd name="T1" fmla="*/ 25 h 25"/>
                <a:gd name="T2" fmla="*/ 15 w 22"/>
                <a:gd name="T3" fmla="*/ 25 h 25"/>
                <a:gd name="T4" fmla="*/ 11 w 22"/>
                <a:gd name="T5" fmla="*/ 18 h 25"/>
                <a:gd name="T6" fmla="*/ 10 w 22"/>
                <a:gd name="T7" fmla="*/ 17 h 25"/>
                <a:gd name="T8" fmla="*/ 9 w 22"/>
                <a:gd name="T9" fmla="*/ 16 h 25"/>
                <a:gd name="T10" fmla="*/ 9 w 22"/>
                <a:gd name="T11" fmla="*/ 15 h 25"/>
                <a:gd name="T12" fmla="*/ 8 w 22"/>
                <a:gd name="T13" fmla="*/ 15 h 25"/>
                <a:gd name="T14" fmla="*/ 6 w 22"/>
                <a:gd name="T15" fmla="*/ 15 h 25"/>
                <a:gd name="T16" fmla="*/ 6 w 22"/>
                <a:gd name="T17" fmla="*/ 25 h 25"/>
                <a:gd name="T18" fmla="*/ 0 w 22"/>
                <a:gd name="T19" fmla="*/ 25 h 25"/>
                <a:gd name="T20" fmla="*/ 0 w 22"/>
                <a:gd name="T21" fmla="*/ 0 h 25"/>
                <a:gd name="T22" fmla="*/ 9 w 22"/>
                <a:gd name="T23" fmla="*/ 0 h 25"/>
                <a:gd name="T24" fmla="*/ 19 w 22"/>
                <a:gd name="T25" fmla="*/ 6 h 25"/>
                <a:gd name="T26" fmla="*/ 18 w 22"/>
                <a:gd name="T27" fmla="*/ 9 h 25"/>
                <a:gd name="T28" fmla="*/ 17 w 22"/>
                <a:gd name="T29" fmla="*/ 11 h 25"/>
                <a:gd name="T30" fmla="*/ 15 w 22"/>
                <a:gd name="T31" fmla="*/ 12 h 25"/>
                <a:gd name="T32" fmla="*/ 13 w 22"/>
                <a:gd name="T33" fmla="*/ 13 h 25"/>
                <a:gd name="T34" fmla="*/ 13 w 22"/>
                <a:gd name="T35" fmla="*/ 13 h 25"/>
                <a:gd name="T36" fmla="*/ 14 w 22"/>
                <a:gd name="T37" fmla="*/ 14 h 25"/>
                <a:gd name="T38" fmla="*/ 15 w 22"/>
                <a:gd name="T39" fmla="*/ 15 h 25"/>
                <a:gd name="T40" fmla="*/ 16 w 22"/>
                <a:gd name="T41" fmla="*/ 16 h 25"/>
                <a:gd name="T42" fmla="*/ 17 w 22"/>
                <a:gd name="T43" fmla="*/ 17 h 25"/>
                <a:gd name="T44" fmla="*/ 22 w 22"/>
                <a:gd name="T45" fmla="*/ 25 h 25"/>
                <a:gd name="T46" fmla="*/ 6 w 22"/>
                <a:gd name="T47" fmla="*/ 4 h 25"/>
                <a:gd name="T48" fmla="*/ 6 w 22"/>
                <a:gd name="T49" fmla="*/ 11 h 25"/>
                <a:gd name="T50" fmla="*/ 8 w 22"/>
                <a:gd name="T51" fmla="*/ 11 h 25"/>
                <a:gd name="T52" fmla="*/ 11 w 22"/>
                <a:gd name="T53" fmla="*/ 10 h 25"/>
                <a:gd name="T54" fmla="*/ 13 w 22"/>
                <a:gd name="T55" fmla="*/ 7 h 25"/>
                <a:gd name="T56" fmla="*/ 9 w 22"/>
                <a:gd name="T57" fmla="*/ 4 h 25"/>
                <a:gd name="T58" fmla="*/ 6 w 22"/>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25">
                  <a:moveTo>
                    <a:pt x="22" y="25"/>
                  </a:moveTo>
                  <a:cubicBezTo>
                    <a:pt x="15" y="25"/>
                    <a:pt x="15" y="25"/>
                    <a:pt x="15" y="25"/>
                  </a:cubicBezTo>
                  <a:cubicBezTo>
                    <a:pt x="11" y="18"/>
                    <a:pt x="11" y="18"/>
                    <a:pt x="11" y="18"/>
                  </a:cubicBezTo>
                  <a:cubicBezTo>
                    <a:pt x="11" y="18"/>
                    <a:pt x="10" y="17"/>
                    <a:pt x="10" y="17"/>
                  </a:cubicBezTo>
                  <a:cubicBezTo>
                    <a:pt x="10" y="17"/>
                    <a:pt x="10" y="16"/>
                    <a:pt x="9" y="16"/>
                  </a:cubicBezTo>
                  <a:cubicBezTo>
                    <a:pt x="9" y="16"/>
                    <a:pt x="9" y="15"/>
                    <a:pt x="9" y="15"/>
                  </a:cubicBezTo>
                  <a:cubicBezTo>
                    <a:pt x="8" y="15"/>
                    <a:pt x="8" y="15"/>
                    <a:pt x="8" y="15"/>
                  </a:cubicBezTo>
                  <a:cubicBezTo>
                    <a:pt x="6" y="15"/>
                    <a:pt x="6" y="15"/>
                    <a:pt x="6" y="15"/>
                  </a:cubicBezTo>
                  <a:cubicBezTo>
                    <a:pt x="6" y="25"/>
                    <a:pt x="6" y="25"/>
                    <a:pt x="6" y="25"/>
                  </a:cubicBezTo>
                  <a:cubicBezTo>
                    <a:pt x="0" y="25"/>
                    <a:pt x="0" y="25"/>
                    <a:pt x="0" y="25"/>
                  </a:cubicBezTo>
                  <a:cubicBezTo>
                    <a:pt x="0" y="0"/>
                    <a:pt x="0" y="0"/>
                    <a:pt x="0" y="0"/>
                  </a:cubicBezTo>
                  <a:cubicBezTo>
                    <a:pt x="9" y="0"/>
                    <a:pt x="9" y="0"/>
                    <a:pt x="9" y="0"/>
                  </a:cubicBezTo>
                  <a:cubicBezTo>
                    <a:pt x="15" y="0"/>
                    <a:pt x="19" y="2"/>
                    <a:pt x="19" y="6"/>
                  </a:cubicBezTo>
                  <a:cubicBezTo>
                    <a:pt x="19" y="7"/>
                    <a:pt x="18" y="8"/>
                    <a:pt x="18" y="9"/>
                  </a:cubicBezTo>
                  <a:cubicBezTo>
                    <a:pt x="18" y="10"/>
                    <a:pt x="17" y="10"/>
                    <a:pt x="17" y="11"/>
                  </a:cubicBezTo>
                  <a:cubicBezTo>
                    <a:pt x="16" y="11"/>
                    <a:pt x="16" y="12"/>
                    <a:pt x="15" y="12"/>
                  </a:cubicBezTo>
                  <a:cubicBezTo>
                    <a:pt x="15" y="13"/>
                    <a:pt x="14" y="13"/>
                    <a:pt x="13" y="13"/>
                  </a:cubicBezTo>
                  <a:cubicBezTo>
                    <a:pt x="13" y="13"/>
                    <a:pt x="13" y="13"/>
                    <a:pt x="13" y="13"/>
                  </a:cubicBezTo>
                  <a:cubicBezTo>
                    <a:pt x="13" y="14"/>
                    <a:pt x="14" y="14"/>
                    <a:pt x="14" y="14"/>
                  </a:cubicBezTo>
                  <a:cubicBezTo>
                    <a:pt x="14" y="14"/>
                    <a:pt x="15" y="15"/>
                    <a:pt x="15" y="15"/>
                  </a:cubicBezTo>
                  <a:cubicBezTo>
                    <a:pt x="15" y="15"/>
                    <a:pt x="16" y="16"/>
                    <a:pt x="16" y="16"/>
                  </a:cubicBezTo>
                  <a:cubicBezTo>
                    <a:pt x="16" y="16"/>
                    <a:pt x="16" y="17"/>
                    <a:pt x="17" y="17"/>
                  </a:cubicBezTo>
                  <a:lnTo>
                    <a:pt x="22" y="25"/>
                  </a:lnTo>
                  <a:close/>
                  <a:moveTo>
                    <a:pt x="6" y="4"/>
                  </a:moveTo>
                  <a:cubicBezTo>
                    <a:pt x="6" y="11"/>
                    <a:pt x="6" y="11"/>
                    <a:pt x="6" y="11"/>
                  </a:cubicBezTo>
                  <a:cubicBezTo>
                    <a:pt x="8" y="11"/>
                    <a:pt x="8" y="11"/>
                    <a:pt x="8" y="11"/>
                  </a:cubicBezTo>
                  <a:cubicBezTo>
                    <a:pt x="10" y="11"/>
                    <a:pt x="11" y="10"/>
                    <a:pt x="11" y="10"/>
                  </a:cubicBezTo>
                  <a:cubicBezTo>
                    <a:pt x="12" y="9"/>
                    <a:pt x="13" y="8"/>
                    <a:pt x="13" y="7"/>
                  </a:cubicBezTo>
                  <a:cubicBezTo>
                    <a:pt x="13" y="5"/>
                    <a:pt x="11" y="4"/>
                    <a:pt x="9"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1" name="Freeform 363"/>
            <p:cNvSpPr>
              <a:spLocks/>
            </p:cNvSpPr>
            <p:nvPr/>
          </p:nvSpPr>
          <p:spPr bwMode="auto">
            <a:xfrm>
              <a:off x="3304973" y="2288153"/>
              <a:ext cx="63887" cy="81026"/>
            </a:xfrm>
            <a:custGeom>
              <a:avLst/>
              <a:gdLst>
                <a:gd name="T0" fmla="*/ 41 w 41"/>
                <a:gd name="T1" fmla="*/ 8 h 52"/>
                <a:gd name="T2" fmla="*/ 27 w 41"/>
                <a:gd name="T3" fmla="*/ 8 h 52"/>
                <a:gd name="T4" fmla="*/ 27 w 41"/>
                <a:gd name="T5" fmla="*/ 52 h 52"/>
                <a:gd name="T6" fmla="*/ 14 w 41"/>
                <a:gd name="T7" fmla="*/ 52 h 52"/>
                <a:gd name="T8" fmla="*/ 14 w 41"/>
                <a:gd name="T9" fmla="*/ 8 h 52"/>
                <a:gd name="T10" fmla="*/ 0 w 41"/>
                <a:gd name="T11" fmla="*/ 8 h 52"/>
                <a:gd name="T12" fmla="*/ 0 w 41"/>
                <a:gd name="T13" fmla="*/ 0 h 52"/>
                <a:gd name="T14" fmla="*/ 41 w 41"/>
                <a:gd name="T15" fmla="*/ 0 h 52"/>
                <a:gd name="T16" fmla="*/ 41 w 41"/>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2">
                  <a:moveTo>
                    <a:pt x="41" y="8"/>
                  </a:moveTo>
                  <a:lnTo>
                    <a:pt x="27" y="8"/>
                  </a:lnTo>
                  <a:lnTo>
                    <a:pt x="27" y="52"/>
                  </a:lnTo>
                  <a:lnTo>
                    <a:pt x="14" y="52"/>
                  </a:lnTo>
                  <a:lnTo>
                    <a:pt x="14" y="8"/>
                  </a:lnTo>
                  <a:lnTo>
                    <a:pt x="0" y="8"/>
                  </a:lnTo>
                  <a:lnTo>
                    <a:pt x="0" y="0"/>
                  </a:lnTo>
                  <a:lnTo>
                    <a:pt x="41" y="0"/>
                  </a:ln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2" name="Freeform 364"/>
            <p:cNvSpPr>
              <a:spLocks/>
            </p:cNvSpPr>
            <p:nvPr/>
          </p:nvSpPr>
          <p:spPr bwMode="auto">
            <a:xfrm>
              <a:off x="3382884" y="2288153"/>
              <a:ext cx="71678" cy="81026"/>
            </a:xfrm>
            <a:custGeom>
              <a:avLst/>
              <a:gdLst>
                <a:gd name="T0" fmla="*/ 46 w 46"/>
                <a:gd name="T1" fmla="*/ 52 h 52"/>
                <a:gd name="T2" fmla="*/ 33 w 46"/>
                <a:gd name="T3" fmla="*/ 52 h 52"/>
                <a:gd name="T4" fmla="*/ 33 w 46"/>
                <a:gd name="T5" fmla="*/ 29 h 52"/>
                <a:gd name="T6" fmla="*/ 12 w 46"/>
                <a:gd name="T7" fmla="*/ 29 h 52"/>
                <a:gd name="T8" fmla="*/ 12 w 46"/>
                <a:gd name="T9" fmla="*/ 52 h 52"/>
                <a:gd name="T10" fmla="*/ 0 w 46"/>
                <a:gd name="T11" fmla="*/ 52 h 52"/>
                <a:gd name="T12" fmla="*/ 0 w 46"/>
                <a:gd name="T13" fmla="*/ 0 h 52"/>
                <a:gd name="T14" fmla="*/ 12 w 46"/>
                <a:gd name="T15" fmla="*/ 0 h 52"/>
                <a:gd name="T16" fmla="*/ 12 w 46"/>
                <a:gd name="T17" fmla="*/ 21 h 52"/>
                <a:gd name="T18" fmla="*/ 33 w 46"/>
                <a:gd name="T19" fmla="*/ 21 h 52"/>
                <a:gd name="T20" fmla="*/ 33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3" y="52"/>
                  </a:lnTo>
                  <a:lnTo>
                    <a:pt x="33" y="29"/>
                  </a:lnTo>
                  <a:lnTo>
                    <a:pt x="12" y="29"/>
                  </a:lnTo>
                  <a:lnTo>
                    <a:pt x="12" y="52"/>
                  </a:lnTo>
                  <a:lnTo>
                    <a:pt x="0" y="52"/>
                  </a:lnTo>
                  <a:lnTo>
                    <a:pt x="0" y="0"/>
                  </a:lnTo>
                  <a:lnTo>
                    <a:pt x="12" y="0"/>
                  </a:lnTo>
                  <a:lnTo>
                    <a:pt x="12" y="21"/>
                  </a:lnTo>
                  <a:lnTo>
                    <a:pt x="33" y="21"/>
                  </a:lnTo>
                  <a:lnTo>
                    <a:pt x="33"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3" name="Freeform 365"/>
            <p:cNvSpPr>
              <a:spLocks/>
            </p:cNvSpPr>
            <p:nvPr/>
          </p:nvSpPr>
          <p:spPr bwMode="auto">
            <a:xfrm>
              <a:off x="3502867" y="2285037"/>
              <a:ext cx="65445" cy="84143"/>
            </a:xfrm>
            <a:custGeom>
              <a:avLst/>
              <a:gdLst>
                <a:gd name="T0" fmla="*/ 20 w 20"/>
                <a:gd name="T1" fmla="*/ 25 h 26"/>
                <a:gd name="T2" fmla="*/ 13 w 20"/>
                <a:gd name="T3" fmla="*/ 26 h 26"/>
                <a:gd name="T4" fmla="*/ 4 w 20"/>
                <a:gd name="T5" fmla="*/ 23 h 26"/>
                <a:gd name="T6" fmla="*/ 0 w 20"/>
                <a:gd name="T7" fmla="*/ 14 h 26"/>
                <a:gd name="T8" fmla="*/ 4 w 20"/>
                <a:gd name="T9" fmla="*/ 4 h 26"/>
                <a:gd name="T10" fmla="*/ 14 w 20"/>
                <a:gd name="T11" fmla="*/ 0 h 26"/>
                <a:gd name="T12" fmla="*/ 20 w 20"/>
                <a:gd name="T13" fmla="*/ 1 h 26"/>
                <a:gd name="T14" fmla="*/ 20 w 20"/>
                <a:gd name="T15" fmla="*/ 6 h 26"/>
                <a:gd name="T16" fmla="*/ 14 w 20"/>
                <a:gd name="T17" fmla="*/ 5 h 26"/>
                <a:gd name="T18" fmla="*/ 8 w 20"/>
                <a:gd name="T19" fmla="*/ 7 h 26"/>
                <a:gd name="T20" fmla="*/ 6 w 20"/>
                <a:gd name="T21" fmla="*/ 13 h 26"/>
                <a:gd name="T22" fmla="*/ 8 w 20"/>
                <a:gd name="T23" fmla="*/ 19 h 26"/>
                <a:gd name="T24" fmla="*/ 14 w 20"/>
                <a:gd name="T25" fmla="*/ 21 h 26"/>
                <a:gd name="T26" fmla="*/ 20 w 20"/>
                <a:gd name="T27" fmla="*/ 20 h 26"/>
                <a:gd name="T28" fmla="*/ 20 w 20"/>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20" y="25"/>
                  </a:moveTo>
                  <a:cubicBezTo>
                    <a:pt x="18" y="26"/>
                    <a:pt x="16" y="26"/>
                    <a:pt x="13" y="26"/>
                  </a:cubicBezTo>
                  <a:cubicBezTo>
                    <a:pt x="9" y="26"/>
                    <a:pt x="6" y="25"/>
                    <a:pt x="4" y="23"/>
                  </a:cubicBezTo>
                  <a:cubicBezTo>
                    <a:pt x="1" y="20"/>
                    <a:pt x="0" y="17"/>
                    <a:pt x="0" y="14"/>
                  </a:cubicBezTo>
                  <a:cubicBezTo>
                    <a:pt x="0" y="10"/>
                    <a:pt x="2" y="6"/>
                    <a:pt x="4" y="4"/>
                  </a:cubicBezTo>
                  <a:cubicBezTo>
                    <a:pt x="7" y="1"/>
                    <a:pt x="10" y="0"/>
                    <a:pt x="14" y="0"/>
                  </a:cubicBezTo>
                  <a:cubicBezTo>
                    <a:pt x="16" y="0"/>
                    <a:pt x="18" y="0"/>
                    <a:pt x="20" y="1"/>
                  </a:cubicBezTo>
                  <a:cubicBezTo>
                    <a:pt x="20" y="6"/>
                    <a:pt x="20" y="6"/>
                    <a:pt x="20" y="6"/>
                  </a:cubicBezTo>
                  <a:cubicBezTo>
                    <a:pt x="18" y="5"/>
                    <a:pt x="16" y="5"/>
                    <a:pt x="14" y="5"/>
                  </a:cubicBezTo>
                  <a:cubicBezTo>
                    <a:pt x="12" y="5"/>
                    <a:pt x="10" y="6"/>
                    <a:pt x="8" y="7"/>
                  </a:cubicBezTo>
                  <a:cubicBezTo>
                    <a:pt x="7" y="9"/>
                    <a:pt x="6" y="11"/>
                    <a:pt x="6" y="13"/>
                  </a:cubicBezTo>
                  <a:cubicBezTo>
                    <a:pt x="6" y="16"/>
                    <a:pt x="7" y="18"/>
                    <a:pt x="8" y="19"/>
                  </a:cubicBezTo>
                  <a:cubicBezTo>
                    <a:pt x="10" y="21"/>
                    <a:pt x="12" y="21"/>
                    <a:pt x="14" y="21"/>
                  </a:cubicBezTo>
                  <a:cubicBezTo>
                    <a:pt x="16" y="21"/>
                    <a:pt x="18" y="21"/>
                    <a:pt x="20" y="2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4" name="Freeform 366"/>
            <p:cNvSpPr>
              <a:spLocks/>
            </p:cNvSpPr>
            <p:nvPr/>
          </p:nvSpPr>
          <p:spPr bwMode="auto">
            <a:xfrm>
              <a:off x="3585453" y="2288153"/>
              <a:ext cx="48305" cy="81026"/>
            </a:xfrm>
            <a:custGeom>
              <a:avLst/>
              <a:gdLst>
                <a:gd name="T0" fmla="*/ 31 w 31"/>
                <a:gd name="T1" fmla="*/ 52 h 52"/>
                <a:gd name="T2" fmla="*/ 0 w 31"/>
                <a:gd name="T3" fmla="*/ 52 h 52"/>
                <a:gd name="T4" fmla="*/ 0 w 31"/>
                <a:gd name="T5" fmla="*/ 0 h 52"/>
                <a:gd name="T6" fmla="*/ 29 w 31"/>
                <a:gd name="T7" fmla="*/ 0 h 52"/>
                <a:gd name="T8" fmla="*/ 29 w 31"/>
                <a:gd name="T9" fmla="*/ 8 h 52"/>
                <a:gd name="T10" fmla="*/ 12 w 31"/>
                <a:gd name="T11" fmla="*/ 8 h 52"/>
                <a:gd name="T12" fmla="*/ 12 w 31"/>
                <a:gd name="T13" fmla="*/ 21 h 52"/>
                <a:gd name="T14" fmla="*/ 29 w 31"/>
                <a:gd name="T15" fmla="*/ 21 h 52"/>
                <a:gd name="T16" fmla="*/ 29 w 31"/>
                <a:gd name="T17" fmla="*/ 29 h 52"/>
                <a:gd name="T18" fmla="*/ 12 w 31"/>
                <a:gd name="T19" fmla="*/ 29 h 52"/>
                <a:gd name="T20" fmla="*/ 12 w 31"/>
                <a:gd name="T21" fmla="*/ 42 h 52"/>
                <a:gd name="T22" fmla="*/ 31 w 31"/>
                <a:gd name="T23" fmla="*/ 42 h 52"/>
                <a:gd name="T24" fmla="*/ 31 w 31"/>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2">
                  <a:moveTo>
                    <a:pt x="31" y="52"/>
                  </a:moveTo>
                  <a:lnTo>
                    <a:pt x="0" y="52"/>
                  </a:lnTo>
                  <a:lnTo>
                    <a:pt x="0" y="0"/>
                  </a:lnTo>
                  <a:lnTo>
                    <a:pt x="29" y="0"/>
                  </a:lnTo>
                  <a:lnTo>
                    <a:pt x="29" y="8"/>
                  </a:lnTo>
                  <a:lnTo>
                    <a:pt x="12" y="8"/>
                  </a:lnTo>
                  <a:lnTo>
                    <a:pt x="12" y="21"/>
                  </a:lnTo>
                  <a:lnTo>
                    <a:pt x="29" y="21"/>
                  </a:lnTo>
                  <a:lnTo>
                    <a:pt x="29" y="29"/>
                  </a:lnTo>
                  <a:lnTo>
                    <a:pt x="12" y="29"/>
                  </a:lnTo>
                  <a:lnTo>
                    <a:pt x="12" y="42"/>
                  </a:lnTo>
                  <a:lnTo>
                    <a:pt x="31" y="42"/>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5" name="Freeform 367"/>
            <p:cNvSpPr>
              <a:spLocks/>
            </p:cNvSpPr>
            <p:nvPr/>
          </p:nvSpPr>
          <p:spPr bwMode="auto">
            <a:xfrm>
              <a:off x="3650898" y="2288153"/>
              <a:ext cx="71678" cy="81026"/>
            </a:xfrm>
            <a:custGeom>
              <a:avLst/>
              <a:gdLst>
                <a:gd name="T0" fmla="*/ 22 w 22"/>
                <a:gd name="T1" fmla="*/ 25 h 25"/>
                <a:gd name="T2" fmla="*/ 17 w 22"/>
                <a:gd name="T3" fmla="*/ 25 h 25"/>
                <a:gd name="T4" fmla="*/ 6 w 22"/>
                <a:gd name="T5" fmla="*/ 9 h 25"/>
                <a:gd name="T6" fmla="*/ 5 w 22"/>
                <a:gd name="T7" fmla="*/ 7 h 25"/>
                <a:gd name="T8" fmla="*/ 5 w 22"/>
                <a:gd name="T9" fmla="*/ 7 h 25"/>
                <a:gd name="T10" fmla="*/ 5 w 22"/>
                <a:gd name="T11" fmla="*/ 11 h 25"/>
                <a:gd name="T12" fmla="*/ 5 w 22"/>
                <a:gd name="T13" fmla="*/ 25 h 25"/>
                <a:gd name="T14" fmla="*/ 0 w 22"/>
                <a:gd name="T15" fmla="*/ 25 h 25"/>
                <a:gd name="T16" fmla="*/ 0 w 22"/>
                <a:gd name="T17" fmla="*/ 0 h 25"/>
                <a:gd name="T18" fmla="*/ 6 w 22"/>
                <a:gd name="T19" fmla="*/ 0 h 25"/>
                <a:gd name="T20" fmla="*/ 16 w 22"/>
                <a:gd name="T21" fmla="*/ 15 h 25"/>
                <a:gd name="T22" fmla="*/ 17 w 22"/>
                <a:gd name="T23" fmla="*/ 17 h 25"/>
                <a:gd name="T24" fmla="*/ 17 w 22"/>
                <a:gd name="T25" fmla="*/ 17 h 25"/>
                <a:gd name="T26" fmla="*/ 17 w 22"/>
                <a:gd name="T27" fmla="*/ 13 h 25"/>
                <a:gd name="T28" fmla="*/ 17 w 22"/>
                <a:gd name="T29" fmla="*/ 0 h 25"/>
                <a:gd name="T30" fmla="*/ 22 w 22"/>
                <a:gd name="T31" fmla="*/ 0 h 25"/>
                <a:gd name="T32" fmla="*/ 22 w 2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5">
                  <a:moveTo>
                    <a:pt x="22" y="25"/>
                  </a:moveTo>
                  <a:cubicBezTo>
                    <a:pt x="17" y="25"/>
                    <a:pt x="17" y="25"/>
                    <a:pt x="17" y="25"/>
                  </a:cubicBezTo>
                  <a:cubicBezTo>
                    <a:pt x="6" y="9"/>
                    <a:pt x="6" y="9"/>
                    <a:pt x="6" y="9"/>
                  </a:cubicBezTo>
                  <a:cubicBezTo>
                    <a:pt x="6" y="8"/>
                    <a:pt x="5" y="7"/>
                    <a:pt x="5" y="7"/>
                  </a:cubicBezTo>
                  <a:cubicBezTo>
                    <a:pt x="5" y="7"/>
                    <a:pt x="5" y="7"/>
                    <a:pt x="5" y="7"/>
                  </a:cubicBezTo>
                  <a:cubicBezTo>
                    <a:pt x="5" y="8"/>
                    <a:pt x="5" y="9"/>
                    <a:pt x="5" y="11"/>
                  </a:cubicBezTo>
                  <a:cubicBezTo>
                    <a:pt x="5" y="25"/>
                    <a:pt x="5" y="25"/>
                    <a:pt x="5" y="25"/>
                  </a:cubicBezTo>
                  <a:cubicBezTo>
                    <a:pt x="0" y="25"/>
                    <a:pt x="0" y="25"/>
                    <a:pt x="0" y="25"/>
                  </a:cubicBezTo>
                  <a:cubicBezTo>
                    <a:pt x="0" y="0"/>
                    <a:pt x="0" y="0"/>
                    <a:pt x="0" y="0"/>
                  </a:cubicBezTo>
                  <a:cubicBezTo>
                    <a:pt x="6" y="0"/>
                    <a:pt x="6" y="0"/>
                    <a:pt x="6" y="0"/>
                  </a:cubicBezTo>
                  <a:cubicBezTo>
                    <a:pt x="16" y="15"/>
                    <a:pt x="16" y="15"/>
                    <a:pt x="16" y="15"/>
                  </a:cubicBezTo>
                  <a:cubicBezTo>
                    <a:pt x="16" y="16"/>
                    <a:pt x="17" y="16"/>
                    <a:pt x="17" y="17"/>
                  </a:cubicBezTo>
                  <a:cubicBezTo>
                    <a:pt x="17" y="17"/>
                    <a:pt x="17" y="17"/>
                    <a:pt x="17" y="17"/>
                  </a:cubicBezTo>
                  <a:cubicBezTo>
                    <a:pt x="17" y="16"/>
                    <a:pt x="17" y="15"/>
                    <a:pt x="17" y="13"/>
                  </a:cubicBezTo>
                  <a:cubicBezTo>
                    <a:pt x="17" y="0"/>
                    <a:pt x="17" y="0"/>
                    <a:pt x="17" y="0"/>
                  </a:cubicBezTo>
                  <a:cubicBezTo>
                    <a:pt x="22" y="0"/>
                    <a:pt x="22" y="0"/>
                    <a:pt x="22" y="0"/>
                  </a:cubicBezTo>
                  <a:lnTo>
                    <a:pt x="2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6" name="Freeform 368"/>
            <p:cNvSpPr>
              <a:spLocks/>
            </p:cNvSpPr>
            <p:nvPr/>
          </p:nvSpPr>
          <p:spPr bwMode="auto">
            <a:xfrm>
              <a:off x="3735042" y="2288153"/>
              <a:ext cx="65445" cy="81026"/>
            </a:xfrm>
            <a:custGeom>
              <a:avLst/>
              <a:gdLst>
                <a:gd name="T0" fmla="*/ 42 w 42"/>
                <a:gd name="T1" fmla="*/ 8 h 52"/>
                <a:gd name="T2" fmla="*/ 27 w 42"/>
                <a:gd name="T3" fmla="*/ 8 h 52"/>
                <a:gd name="T4" fmla="*/ 27 w 42"/>
                <a:gd name="T5" fmla="*/ 52 h 52"/>
                <a:gd name="T6" fmla="*/ 15 w 42"/>
                <a:gd name="T7" fmla="*/ 52 h 52"/>
                <a:gd name="T8" fmla="*/ 15 w 42"/>
                <a:gd name="T9" fmla="*/ 8 h 52"/>
                <a:gd name="T10" fmla="*/ 0 w 42"/>
                <a:gd name="T11" fmla="*/ 8 h 52"/>
                <a:gd name="T12" fmla="*/ 0 w 42"/>
                <a:gd name="T13" fmla="*/ 0 h 52"/>
                <a:gd name="T14" fmla="*/ 42 w 42"/>
                <a:gd name="T15" fmla="*/ 0 h 52"/>
                <a:gd name="T16" fmla="*/ 42 w 42"/>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8"/>
                  </a:moveTo>
                  <a:lnTo>
                    <a:pt x="27" y="8"/>
                  </a:lnTo>
                  <a:lnTo>
                    <a:pt x="27" y="52"/>
                  </a:lnTo>
                  <a:lnTo>
                    <a:pt x="15" y="52"/>
                  </a:lnTo>
                  <a:lnTo>
                    <a:pt x="15" y="8"/>
                  </a:lnTo>
                  <a:lnTo>
                    <a:pt x="0" y="8"/>
                  </a:lnTo>
                  <a:lnTo>
                    <a:pt x="0" y="0"/>
                  </a:lnTo>
                  <a:lnTo>
                    <a:pt x="42" y="0"/>
                  </a:lnTo>
                  <a:lnTo>
                    <a:pt x="4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7" name="Freeform 369"/>
            <p:cNvSpPr>
              <a:spLocks noEditPoints="1"/>
            </p:cNvSpPr>
            <p:nvPr/>
          </p:nvSpPr>
          <p:spPr bwMode="auto">
            <a:xfrm>
              <a:off x="3814511" y="2288153"/>
              <a:ext cx="68562" cy="81026"/>
            </a:xfrm>
            <a:custGeom>
              <a:avLst/>
              <a:gdLst>
                <a:gd name="T0" fmla="*/ 21 w 21"/>
                <a:gd name="T1" fmla="*/ 25 h 25"/>
                <a:gd name="T2" fmla="*/ 15 w 21"/>
                <a:gd name="T3" fmla="*/ 25 h 25"/>
                <a:gd name="T4" fmla="*/ 11 w 21"/>
                <a:gd name="T5" fmla="*/ 18 h 25"/>
                <a:gd name="T6" fmla="*/ 10 w 21"/>
                <a:gd name="T7" fmla="*/ 17 h 25"/>
                <a:gd name="T8" fmla="*/ 9 w 21"/>
                <a:gd name="T9" fmla="*/ 16 h 25"/>
                <a:gd name="T10" fmla="*/ 8 w 21"/>
                <a:gd name="T11" fmla="*/ 15 h 25"/>
                <a:gd name="T12" fmla="*/ 7 w 21"/>
                <a:gd name="T13" fmla="*/ 15 h 25"/>
                <a:gd name="T14" fmla="*/ 6 w 21"/>
                <a:gd name="T15" fmla="*/ 15 h 25"/>
                <a:gd name="T16" fmla="*/ 6 w 21"/>
                <a:gd name="T17" fmla="*/ 25 h 25"/>
                <a:gd name="T18" fmla="*/ 0 w 21"/>
                <a:gd name="T19" fmla="*/ 25 h 25"/>
                <a:gd name="T20" fmla="*/ 0 w 21"/>
                <a:gd name="T21" fmla="*/ 0 h 25"/>
                <a:gd name="T22" fmla="*/ 9 w 21"/>
                <a:gd name="T23" fmla="*/ 0 h 25"/>
                <a:gd name="T24" fmla="*/ 18 w 21"/>
                <a:gd name="T25" fmla="*/ 6 h 25"/>
                <a:gd name="T26" fmla="*/ 18 w 21"/>
                <a:gd name="T27" fmla="*/ 9 h 25"/>
                <a:gd name="T28" fmla="*/ 17 w 21"/>
                <a:gd name="T29" fmla="*/ 11 h 25"/>
                <a:gd name="T30" fmla="*/ 15 w 21"/>
                <a:gd name="T31" fmla="*/ 12 h 25"/>
                <a:gd name="T32" fmla="*/ 13 w 21"/>
                <a:gd name="T33" fmla="*/ 13 h 25"/>
                <a:gd name="T34" fmla="*/ 13 w 21"/>
                <a:gd name="T35" fmla="*/ 13 h 25"/>
                <a:gd name="T36" fmla="*/ 14 w 21"/>
                <a:gd name="T37" fmla="*/ 14 h 25"/>
                <a:gd name="T38" fmla="*/ 15 w 21"/>
                <a:gd name="T39" fmla="*/ 15 h 25"/>
                <a:gd name="T40" fmla="*/ 16 w 21"/>
                <a:gd name="T41" fmla="*/ 16 h 25"/>
                <a:gd name="T42" fmla="*/ 17 w 21"/>
                <a:gd name="T43" fmla="*/ 17 h 25"/>
                <a:gd name="T44" fmla="*/ 21 w 21"/>
                <a:gd name="T45" fmla="*/ 25 h 25"/>
                <a:gd name="T46" fmla="*/ 6 w 21"/>
                <a:gd name="T47" fmla="*/ 4 h 25"/>
                <a:gd name="T48" fmla="*/ 6 w 21"/>
                <a:gd name="T49" fmla="*/ 11 h 25"/>
                <a:gd name="T50" fmla="*/ 8 w 21"/>
                <a:gd name="T51" fmla="*/ 11 h 25"/>
                <a:gd name="T52" fmla="*/ 11 w 21"/>
                <a:gd name="T53" fmla="*/ 10 h 25"/>
                <a:gd name="T54" fmla="*/ 12 w 21"/>
                <a:gd name="T55" fmla="*/ 7 h 25"/>
                <a:gd name="T56" fmla="*/ 8 w 21"/>
                <a:gd name="T57" fmla="*/ 4 h 25"/>
                <a:gd name="T58" fmla="*/ 6 w 21"/>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5">
                  <a:moveTo>
                    <a:pt x="21" y="25"/>
                  </a:moveTo>
                  <a:cubicBezTo>
                    <a:pt x="15" y="25"/>
                    <a:pt x="15" y="25"/>
                    <a:pt x="15" y="25"/>
                  </a:cubicBezTo>
                  <a:cubicBezTo>
                    <a:pt x="11" y="18"/>
                    <a:pt x="11" y="18"/>
                    <a:pt x="11" y="18"/>
                  </a:cubicBezTo>
                  <a:cubicBezTo>
                    <a:pt x="11" y="18"/>
                    <a:pt x="10" y="17"/>
                    <a:pt x="10" y="17"/>
                  </a:cubicBezTo>
                  <a:cubicBezTo>
                    <a:pt x="10" y="17"/>
                    <a:pt x="10" y="16"/>
                    <a:pt x="9" y="16"/>
                  </a:cubicBezTo>
                  <a:cubicBezTo>
                    <a:pt x="9" y="16"/>
                    <a:pt x="9" y="15"/>
                    <a:pt x="8" y="15"/>
                  </a:cubicBezTo>
                  <a:cubicBezTo>
                    <a:pt x="8" y="15"/>
                    <a:pt x="8" y="15"/>
                    <a:pt x="7" y="15"/>
                  </a:cubicBezTo>
                  <a:cubicBezTo>
                    <a:pt x="6" y="15"/>
                    <a:pt x="6" y="15"/>
                    <a:pt x="6" y="15"/>
                  </a:cubicBezTo>
                  <a:cubicBezTo>
                    <a:pt x="6" y="25"/>
                    <a:pt x="6" y="25"/>
                    <a:pt x="6" y="25"/>
                  </a:cubicBezTo>
                  <a:cubicBezTo>
                    <a:pt x="0" y="25"/>
                    <a:pt x="0" y="25"/>
                    <a:pt x="0" y="25"/>
                  </a:cubicBezTo>
                  <a:cubicBezTo>
                    <a:pt x="0" y="0"/>
                    <a:pt x="0" y="0"/>
                    <a:pt x="0" y="0"/>
                  </a:cubicBezTo>
                  <a:cubicBezTo>
                    <a:pt x="9" y="0"/>
                    <a:pt x="9" y="0"/>
                    <a:pt x="9" y="0"/>
                  </a:cubicBezTo>
                  <a:cubicBezTo>
                    <a:pt x="15" y="0"/>
                    <a:pt x="18" y="2"/>
                    <a:pt x="18" y="6"/>
                  </a:cubicBezTo>
                  <a:cubicBezTo>
                    <a:pt x="18" y="7"/>
                    <a:pt x="18" y="8"/>
                    <a:pt x="18" y="9"/>
                  </a:cubicBezTo>
                  <a:cubicBezTo>
                    <a:pt x="18" y="10"/>
                    <a:pt x="17" y="10"/>
                    <a:pt x="17" y="11"/>
                  </a:cubicBezTo>
                  <a:cubicBezTo>
                    <a:pt x="16" y="11"/>
                    <a:pt x="16" y="12"/>
                    <a:pt x="15" y="12"/>
                  </a:cubicBezTo>
                  <a:cubicBezTo>
                    <a:pt x="14" y="13"/>
                    <a:pt x="14" y="13"/>
                    <a:pt x="13" y="13"/>
                  </a:cubicBezTo>
                  <a:cubicBezTo>
                    <a:pt x="13" y="13"/>
                    <a:pt x="13" y="13"/>
                    <a:pt x="13" y="13"/>
                  </a:cubicBezTo>
                  <a:cubicBezTo>
                    <a:pt x="13" y="14"/>
                    <a:pt x="13" y="14"/>
                    <a:pt x="14" y="14"/>
                  </a:cubicBezTo>
                  <a:cubicBezTo>
                    <a:pt x="14" y="14"/>
                    <a:pt x="15" y="15"/>
                    <a:pt x="15" y="15"/>
                  </a:cubicBezTo>
                  <a:cubicBezTo>
                    <a:pt x="15" y="15"/>
                    <a:pt x="15" y="16"/>
                    <a:pt x="16" y="16"/>
                  </a:cubicBezTo>
                  <a:cubicBezTo>
                    <a:pt x="16" y="16"/>
                    <a:pt x="16" y="17"/>
                    <a:pt x="17" y="17"/>
                  </a:cubicBezTo>
                  <a:lnTo>
                    <a:pt x="21" y="25"/>
                  </a:lnTo>
                  <a:close/>
                  <a:moveTo>
                    <a:pt x="6" y="4"/>
                  </a:moveTo>
                  <a:cubicBezTo>
                    <a:pt x="6" y="11"/>
                    <a:pt x="6" y="11"/>
                    <a:pt x="6" y="11"/>
                  </a:cubicBezTo>
                  <a:cubicBezTo>
                    <a:pt x="8" y="11"/>
                    <a:pt x="8" y="11"/>
                    <a:pt x="8" y="11"/>
                  </a:cubicBezTo>
                  <a:cubicBezTo>
                    <a:pt x="10" y="11"/>
                    <a:pt x="11" y="10"/>
                    <a:pt x="11" y="10"/>
                  </a:cubicBezTo>
                  <a:cubicBezTo>
                    <a:pt x="12" y="9"/>
                    <a:pt x="12" y="8"/>
                    <a:pt x="12" y="7"/>
                  </a:cubicBezTo>
                  <a:cubicBezTo>
                    <a:pt x="12" y="5"/>
                    <a:pt x="11" y="4"/>
                    <a:pt x="8"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8" name="Freeform 370"/>
            <p:cNvSpPr>
              <a:spLocks noEditPoints="1"/>
            </p:cNvSpPr>
            <p:nvPr/>
          </p:nvSpPr>
          <p:spPr bwMode="auto">
            <a:xfrm>
              <a:off x="3886190" y="2288153"/>
              <a:ext cx="77911" cy="81026"/>
            </a:xfrm>
            <a:custGeom>
              <a:avLst/>
              <a:gdLst>
                <a:gd name="T0" fmla="*/ 24 w 24"/>
                <a:gd name="T1" fmla="*/ 25 h 25"/>
                <a:gd name="T2" fmla="*/ 18 w 24"/>
                <a:gd name="T3" fmla="*/ 25 h 25"/>
                <a:gd name="T4" fmla="*/ 16 w 24"/>
                <a:gd name="T5" fmla="*/ 19 h 25"/>
                <a:gd name="T6" fmla="*/ 7 w 24"/>
                <a:gd name="T7" fmla="*/ 19 h 25"/>
                <a:gd name="T8" fmla="*/ 6 w 24"/>
                <a:gd name="T9" fmla="*/ 25 h 25"/>
                <a:gd name="T10" fmla="*/ 0 w 24"/>
                <a:gd name="T11" fmla="*/ 25 h 25"/>
                <a:gd name="T12" fmla="*/ 9 w 24"/>
                <a:gd name="T13" fmla="*/ 0 h 25"/>
                <a:gd name="T14" fmla="*/ 15 w 24"/>
                <a:gd name="T15" fmla="*/ 0 h 25"/>
                <a:gd name="T16" fmla="*/ 24 w 24"/>
                <a:gd name="T17" fmla="*/ 25 h 25"/>
                <a:gd name="T18" fmla="*/ 15 w 24"/>
                <a:gd name="T19" fmla="*/ 15 h 25"/>
                <a:gd name="T20" fmla="*/ 12 w 24"/>
                <a:gd name="T21" fmla="*/ 6 h 25"/>
                <a:gd name="T22" fmla="*/ 12 w 24"/>
                <a:gd name="T23" fmla="*/ 4 h 25"/>
                <a:gd name="T24" fmla="*/ 12 w 24"/>
                <a:gd name="T25" fmla="*/ 4 h 25"/>
                <a:gd name="T26" fmla="*/ 11 w 24"/>
                <a:gd name="T27" fmla="*/ 6 h 25"/>
                <a:gd name="T28" fmla="*/ 9 w 24"/>
                <a:gd name="T29" fmla="*/ 15 h 25"/>
                <a:gd name="T30" fmla="*/ 15 w 24"/>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5">
                  <a:moveTo>
                    <a:pt x="24" y="25"/>
                  </a:moveTo>
                  <a:cubicBezTo>
                    <a:pt x="18" y="25"/>
                    <a:pt x="18" y="25"/>
                    <a:pt x="18" y="25"/>
                  </a:cubicBezTo>
                  <a:cubicBezTo>
                    <a:pt x="16" y="19"/>
                    <a:pt x="16" y="19"/>
                    <a:pt x="16" y="19"/>
                  </a:cubicBezTo>
                  <a:cubicBezTo>
                    <a:pt x="7" y="19"/>
                    <a:pt x="7" y="19"/>
                    <a:pt x="7" y="19"/>
                  </a:cubicBezTo>
                  <a:cubicBezTo>
                    <a:pt x="6" y="25"/>
                    <a:pt x="6" y="25"/>
                    <a:pt x="6" y="25"/>
                  </a:cubicBezTo>
                  <a:cubicBezTo>
                    <a:pt x="0" y="25"/>
                    <a:pt x="0" y="25"/>
                    <a:pt x="0" y="25"/>
                  </a:cubicBezTo>
                  <a:cubicBezTo>
                    <a:pt x="9" y="0"/>
                    <a:pt x="9" y="0"/>
                    <a:pt x="9" y="0"/>
                  </a:cubicBezTo>
                  <a:cubicBezTo>
                    <a:pt x="15" y="0"/>
                    <a:pt x="15" y="0"/>
                    <a:pt x="15" y="0"/>
                  </a:cubicBezTo>
                  <a:lnTo>
                    <a:pt x="24" y="25"/>
                  </a:lnTo>
                  <a:close/>
                  <a:moveTo>
                    <a:pt x="15" y="15"/>
                  </a:moveTo>
                  <a:cubicBezTo>
                    <a:pt x="12" y="6"/>
                    <a:pt x="12" y="6"/>
                    <a:pt x="12" y="6"/>
                  </a:cubicBezTo>
                  <a:cubicBezTo>
                    <a:pt x="12" y="6"/>
                    <a:pt x="12" y="5"/>
                    <a:pt x="12" y="4"/>
                  </a:cubicBezTo>
                  <a:cubicBezTo>
                    <a:pt x="12" y="4"/>
                    <a:pt x="12" y="4"/>
                    <a:pt x="12" y="4"/>
                  </a:cubicBezTo>
                  <a:cubicBezTo>
                    <a:pt x="12" y="5"/>
                    <a:pt x="12" y="5"/>
                    <a:pt x="11" y="6"/>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69" name="Freeform 371"/>
            <p:cNvSpPr>
              <a:spLocks/>
            </p:cNvSpPr>
            <p:nvPr/>
          </p:nvSpPr>
          <p:spPr bwMode="auto">
            <a:xfrm>
              <a:off x="3976566" y="2288153"/>
              <a:ext cx="49863" cy="81026"/>
            </a:xfrm>
            <a:custGeom>
              <a:avLst/>
              <a:gdLst>
                <a:gd name="T0" fmla="*/ 32 w 32"/>
                <a:gd name="T1" fmla="*/ 52 h 52"/>
                <a:gd name="T2" fmla="*/ 0 w 32"/>
                <a:gd name="T3" fmla="*/ 52 h 52"/>
                <a:gd name="T4" fmla="*/ 0 w 32"/>
                <a:gd name="T5" fmla="*/ 0 h 52"/>
                <a:gd name="T6" fmla="*/ 13 w 32"/>
                <a:gd name="T7" fmla="*/ 0 h 52"/>
                <a:gd name="T8" fmla="*/ 13 w 32"/>
                <a:gd name="T9" fmla="*/ 42 h 52"/>
                <a:gd name="T10" fmla="*/ 32 w 32"/>
                <a:gd name="T11" fmla="*/ 42 h 52"/>
                <a:gd name="T12" fmla="*/ 32 w 32"/>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2" h="52">
                  <a:moveTo>
                    <a:pt x="32" y="52"/>
                  </a:moveTo>
                  <a:lnTo>
                    <a:pt x="0" y="52"/>
                  </a:lnTo>
                  <a:lnTo>
                    <a:pt x="0" y="0"/>
                  </a:lnTo>
                  <a:lnTo>
                    <a:pt x="13" y="0"/>
                  </a:lnTo>
                  <a:lnTo>
                    <a:pt x="13" y="42"/>
                  </a:lnTo>
                  <a:lnTo>
                    <a:pt x="32" y="42"/>
                  </a:lnTo>
                  <a:lnTo>
                    <a:pt x="3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0" name="Freeform 372"/>
            <p:cNvSpPr>
              <a:spLocks/>
            </p:cNvSpPr>
            <p:nvPr/>
          </p:nvSpPr>
          <p:spPr bwMode="auto">
            <a:xfrm>
              <a:off x="4071618" y="2288153"/>
              <a:ext cx="68562" cy="81026"/>
            </a:xfrm>
            <a:custGeom>
              <a:avLst/>
              <a:gdLst>
                <a:gd name="T0" fmla="*/ 21 w 21"/>
                <a:gd name="T1" fmla="*/ 14 h 25"/>
                <a:gd name="T2" fmla="*/ 11 w 21"/>
                <a:gd name="T3" fmla="*/ 25 h 25"/>
                <a:gd name="T4" fmla="*/ 0 w 21"/>
                <a:gd name="T5" fmla="*/ 14 h 25"/>
                <a:gd name="T6" fmla="*/ 0 w 21"/>
                <a:gd name="T7" fmla="*/ 0 h 25"/>
                <a:gd name="T8" fmla="*/ 6 w 21"/>
                <a:gd name="T9" fmla="*/ 0 h 25"/>
                <a:gd name="T10" fmla="*/ 6 w 21"/>
                <a:gd name="T11" fmla="*/ 14 h 25"/>
                <a:gd name="T12" fmla="*/ 11 w 21"/>
                <a:gd name="T13" fmla="*/ 20 h 25"/>
                <a:gd name="T14" fmla="*/ 15 w 21"/>
                <a:gd name="T15" fmla="*/ 14 h 25"/>
                <a:gd name="T16" fmla="*/ 15 w 21"/>
                <a:gd name="T17" fmla="*/ 0 h 25"/>
                <a:gd name="T18" fmla="*/ 21 w 21"/>
                <a:gd name="T19" fmla="*/ 0 h 25"/>
                <a:gd name="T20" fmla="*/ 21 w 21"/>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21" y="14"/>
                  </a:moveTo>
                  <a:cubicBezTo>
                    <a:pt x="21" y="21"/>
                    <a:pt x="18" y="25"/>
                    <a:pt x="11" y="25"/>
                  </a:cubicBezTo>
                  <a:cubicBezTo>
                    <a:pt x="4" y="25"/>
                    <a:pt x="0" y="21"/>
                    <a:pt x="0" y="14"/>
                  </a:cubicBezTo>
                  <a:cubicBezTo>
                    <a:pt x="0" y="0"/>
                    <a:pt x="0" y="0"/>
                    <a:pt x="0" y="0"/>
                  </a:cubicBezTo>
                  <a:cubicBezTo>
                    <a:pt x="6" y="0"/>
                    <a:pt x="6" y="0"/>
                    <a:pt x="6" y="0"/>
                  </a:cubicBezTo>
                  <a:cubicBezTo>
                    <a:pt x="6" y="14"/>
                    <a:pt x="6" y="14"/>
                    <a:pt x="6" y="14"/>
                  </a:cubicBezTo>
                  <a:cubicBezTo>
                    <a:pt x="6" y="18"/>
                    <a:pt x="8" y="20"/>
                    <a:pt x="11" y="20"/>
                  </a:cubicBezTo>
                  <a:cubicBezTo>
                    <a:pt x="14" y="20"/>
                    <a:pt x="15" y="18"/>
                    <a:pt x="15" y="14"/>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1" name="Freeform 373"/>
            <p:cNvSpPr>
              <a:spLocks/>
            </p:cNvSpPr>
            <p:nvPr/>
          </p:nvSpPr>
          <p:spPr bwMode="auto">
            <a:xfrm>
              <a:off x="4157320" y="2285037"/>
              <a:ext cx="54538" cy="84143"/>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3 w 17"/>
                <a:gd name="T37" fmla="*/ 0 h 26"/>
                <a:gd name="T38" fmla="*/ 16 w 17"/>
                <a:gd name="T39" fmla="*/ 1 h 26"/>
                <a:gd name="T40" fmla="*/ 16 w 17"/>
                <a:gd name="T41" fmla="*/ 6 h 26"/>
                <a:gd name="T42" fmla="*/ 15 w 17"/>
                <a:gd name="T43" fmla="*/ 6 h 26"/>
                <a:gd name="T44" fmla="*/ 13 w 17"/>
                <a:gd name="T45" fmla="*/ 5 h 26"/>
                <a:gd name="T46" fmla="*/ 12 w 17"/>
                <a:gd name="T47" fmla="*/ 5 h 26"/>
                <a:gd name="T48" fmla="*/ 10 w 17"/>
                <a:gd name="T49" fmla="*/ 5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2 h 26"/>
                <a:gd name="T68" fmla="*/ 15 w 17"/>
                <a:gd name="T69" fmla="*/ 14 h 26"/>
                <a:gd name="T70" fmla="*/ 17 w 17"/>
                <a:gd name="T71" fmla="*/ 16 h 26"/>
                <a:gd name="T72" fmla="*/ 17 w 17"/>
                <a:gd name="T73" fmla="*/ 19 h 26"/>
                <a:gd name="T74" fmla="*/ 16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4" y="21"/>
                    <a:pt x="6" y="22"/>
                    <a:pt x="7" y="22"/>
                  </a:cubicBezTo>
                  <a:cubicBezTo>
                    <a:pt x="8" y="22"/>
                    <a:pt x="8" y="22"/>
                    <a:pt x="9" y="22"/>
                  </a:cubicBezTo>
                  <a:cubicBezTo>
                    <a:pt x="9" y="21"/>
                    <a:pt x="10" y="21"/>
                    <a:pt x="10" y="21"/>
                  </a:cubicBezTo>
                  <a:cubicBezTo>
                    <a:pt x="10" y="21"/>
                    <a:pt x="11" y="20"/>
                    <a:pt x="11" y="20"/>
                  </a:cubicBezTo>
                  <a:cubicBezTo>
                    <a:pt x="11" y="20"/>
                    <a:pt x="11" y="20"/>
                    <a:pt x="11" y="19"/>
                  </a:cubicBezTo>
                  <a:cubicBezTo>
                    <a:pt x="11" y="19"/>
                    <a:pt x="11" y="18"/>
                    <a:pt x="11" y="18"/>
                  </a:cubicBezTo>
                  <a:cubicBezTo>
                    <a:pt x="10" y="17"/>
                    <a:pt x="10" y="17"/>
                    <a:pt x="10" y="17"/>
                  </a:cubicBezTo>
                  <a:cubicBezTo>
                    <a:pt x="9" y="16"/>
                    <a:pt x="9" y="16"/>
                    <a:pt x="8" y="16"/>
                  </a:cubicBezTo>
                  <a:cubicBezTo>
                    <a:pt x="7" y="16"/>
                    <a:pt x="6" y="15"/>
                    <a:pt x="6" y="15"/>
                  </a:cubicBezTo>
                  <a:cubicBezTo>
                    <a:pt x="4" y="14"/>
                    <a:pt x="2" y="13"/>
                    <a:pt x="1" y="12"/>
                  </a:cubicBezTo>
                  <a:cubicBezTo>
                    <a:pt x="0" y="11"/>
                    <a:pt x="0" y="9"/>
                    <a:pt x="0" y="8"/>
                  </a:cubicBezTo>
                  <a:cubicBezTo>
                    <a:pt x="0" y="6"/>
                    <a:pt x="0" y="5"/>
                    <a:pt x="1" y="4"/>
                  </a:cubicBezTo>
                  <a:cubicBezTo>
                    <a:pt x="1" y="3"/>
                    <a:pt x="2" y="2"/>
                    <a:pt x="3" y="2"/>
                  </a:cubicBezTo>
                  <a:cubicBezTo>
                    <a:pt x="4" y="1"/>
                    <a:pt x="5" y="1"/>
                    <a:pt x="6" y="1"/>
                  </a:cubicBezTo>
                  <a:cubicBezTo>
                    <a:pt x="7" y="0"/>
                    <a:pt x="8" y="0"/>
                    <a:pt x="10" y="0"/>
                  </a:cubicBezTo>
                  <a:cubicBezTo>
                    <a:pt x="11" y="0"/>
                    <a:pt x="12" y="0"/>
                    <a:pt x="13" y="0"/>
                  </a:cubicBezTo>
                  <a:cubicBezTo>
                    <a:pt x="14" y="0"/>
                    <a:pt x="15" y="1"/>
                    <a:pt x="16" y="1"/>
                  </a:cubicBezTo>
                  <a:cubicBezTo>
                    <a:pt x="16" y="6"/>
                    <a:pt x="16" y="6"/>
                    <a:pt x="16" y="6"/>
                  </a:cubicBezTo>
                  <a:cubicBezTo>
                    <a:pt x="16" y="6"/>
                    <a:pt x="15" y="6"/>
                    <a:pt x="15" y="6"/>
                  </a:cubicBezTo>
                  <a:cubicBezTo>
                    <a:pt x="14" y="5"/>
                    <a:pt x="14" y="5"/>
                    <a:pt x="13" y="5"/>
                  </a:cubicBezTo>
                  <a:cubicBezTo>
                    <a:pt x="13" y="5"/>
                    <a:pt x="12" y="5"/>
                    <a:pt x="12" y="5"/>
                  </a:cubicBezTo>
                  <a:cubicBezTo>
                    <a:pt x="11" y="5"/>
                    <a:pt x="11" y="5"/>
                    <a:pt x="10" y="5"/>
                  </a:cubicBezTo>
                  <a:cubicBezTo>
                    <a:pt x="9" y="5"/>
                    <a:pt x="9" y="5"/>
                    <a:pt x="8" y="5"/>
                  </a:cubicBezTo>
                  <a:cubicBezTo>
                    <a:pt x="8" y="5"/>
                    <a:pt x="7" y="5"/>
                    <a:pt x="7" y="5"/>
                  </a:cubicBezTo>
                  <a:cubicBezTo>
                    <a:pt x="7" y="5"/>
                    <a:pt x="6" y="6"/>
                    <a:pt x="6" y="6"/>
                  </a:cubicBezTo>
                  <a:cubicBezTo>
                    <a:pt x="6" y="6"/>
                    <a:pt x="6" y="7"/>
                    <a:pt x="6" y="7"/>
                  </a:cubicBezTo>
                  <a:cubicBezTo>
                    <a:pt x="6" y="8"/>
                    <a:pt x="6" y="8"/>
                    <a:pt x="6" y="8"/>
                  </a:cubicBezTo>
                  <a:cubicBezTo>
                    <a:pt x="6" y="9"/>
                    <a:pt x="7" y="9"/>
                    <a:pt x="7" y="9"/>
                  </a:cubicBezTo>
                  <a:cubicBezTo>
                    <a:pt x="8" y="9"/>
                    <a:pt x="8" y="10"/>
                    <a:pt x="9" y="10"/>
                  </a:cubicBezTo>
                  <a:cubicBezTo>
                    <a:pt x="9" y="10"/>
                    <a:pt x="10" y="11"/>
                    <a:pt x="11" y="11"/>
                  </a:cubicBezTo>
                  <a:cubicBezTo>
                    <a:pt x="12" y="11"/>
                    <a:pt x="12" y="12"/>
                    <a:pt x="13" y="12"/>
                  </a:cubicBezTo>
                  <a:cubicBezTo>
                    <a:pt x="14" y="13"/>
                    <a:pt x="15" y="13"/>
                    <a:pt x="15" y="14"/>
                  </a:cubicBezTo>
                  <a:cubicBezTo>
                    <a:pt x="16" y="15"/>
                    <a:pt x="16" y="15"/>
                    <a:pt x="17" y="16"/>
                  </a:cubicBezTo>
                  <a:cubicBezTo>
                    <a:pt x="17" y="17"/>
                    <a:pt x="17" y="18"/>
                    <a:pt x="17" y="19"/>
                  </a:cubicBezTo>
                  <a:cubicBezTo>
                    <a:pt x="17" y="20"/>
                    <a:pt x="17" y="21"/>
                    <a:pt x="16" y="22"/>
                  </a:cubicBezTo>
                  <a:cubicBezTo>
                    <a:pt x="16" y="23"/>
                    <a:pt x="15" y="24"/>
                    <a:pt x="14" y="25"/>
                  </a:cubicBezTo>
                  <a:cubicBezTo>
                    <a:pt x="13" y="25"/>
                    <a:pt x="12" y="26"/>
                    <a:pt x="11" y="26"/>
                  </a:cubicBezTo>
                  <a:cubicBezTo>
                    <a:pt x="10" y="26"/>
                    <a:pt x="8" y="26"/>
                    <a:pt x="7" y="26"/>
                  </a:cubicBezTo>
                  <a:cubicBezTo>
                    <a:pt x="6" y="26"/>
                    <a:pt x="4"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2" name="Freeform 374"/>
            <p:cNvSpPr>
              <a:spLocks/>
            </p:cNvSpPr>
            <p:nvPr/>
          </p:nvSpPr>
          <p:spPr bwMode="auto">
            <a:xfrm>
              <a:off x="3409374" y="2428392"/>
              <a:ext cx="24932" cy="81026"/>
            </a:xfrm>
            <a:custGeom>
              <a:avLst/>
              <a:gdLst>
                <a:gd name="T0" fmla="*/ 6 w 16"/>
                <a:gd name="T1" fmla="*/ 52 h 52"/>
                <a:gd name="T2" fmla="*/ 0 w 16"/>
                <a:gd name="T3" fmla="*/ 52 h 52"/>
                <a:gd name="T4" fmla="*/ 10 w 16"/>
                <a:gd name="T5" fmla="*/ 0 h 52"/>
                <a:gd name="T6" fmla="*/ 16 w 16"/>
                <a:gd name="T7" fmla="*/ 0 h 52"/>
                <a:gd name="T8" fmla="*/ 6 w 16"/>
                <a:gd name="T9" fmla="*/ 52 h 52"/>
              </a:gdLst>
              <a:ahLst/>
              <a:cxnLst>
                <a:cxn ang="0">
                  <a:pos x="T0" y="T1"/>
                </a:cxn>
                <a:cxn ang="0">
                  <a:pos x="T2" y="T3"/>
                </a:cxn>
                <a:cxn ang="0">
                  <a:pos x="T4" y="T5"/>
                </a:cxn>
                <a:cxn ang="0">
                  <a:pos x="T6" y="T7"/>
                </a:cxn>
                <a:cxn ang="0">
                  <a:pos x="T8" y="T9"/>
                </a:cxn>
              </a:cxnLst>
              <a:rect l="0" t="0" r="r" b="b"/>
              <a:pathLst>
                <a:path w="16" h="52">
                  <a:moveTo>
                    <a:pt x="6" y="52"/>
                  </a:moveTo>
                  <a:lnTo>
                    <a:pt x="0" y="52"/>
                  </a:lnTo>
                  <a:lnTo>
                    <a:pt x="10" y="0"/>
                  </a:lnTo>
                  <a:lnTo>
                    <a:pt x="16"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3" name="Freeform 375"/>
            <p:cNvSpPr>
              <a:spLocks/>
            </p:cNvSpPr>
            <p:nvPr/>
          </p:nvSpPr>
          <p:spPr bwMode="auto">
            <a:xfrm>
              <a:off x="3442097" y="2428392"/>
              <a:ext cx="45188" cy="81026"/>
            </a:xfrm>
            <a:custGeom>
              <a:avLst/>
              <a:gdLst>
                <a:gd name="T0" fmla="*/ 27 w 29"/>
                <a:gd name="T1" fmla="*/ 52 h 52"/>
                <a:gd name="T2" fmla="*/ 0 w 29"/>
                <a:gd name="T3" fmla="*/ 52 h 52"/>
                <a:gd name="T4" fmla="*/ 10 w 29"/>
                <a:gd name="T5" fmla="*/ 0 h 52"/>
                <a:gd name="T6" fmla="*/ 16 w 29"/>
                <a:gd name="T7" fmla="*/ 0 h 52"/>
                <a:gd name="T8" fmla="*/ 8 w 29"/>
                <a:gd name="T9" fmla="*/ 46 h 52"/>
                <a:gd name="T10" fmla="*/ 29 w 29"/>
                <a:gd name="T11" fmla="*/ 46 h 52"/>
                <a:gd name="T12" fmla="*/ 27 w 29"/>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29" h="52">
                  <a:moveTo>
                    <a:pt x="27" y="52"/>
                  </a:moveTo>
                  <a:lnTo>
                    <a:pt x="0" y="52"/>
                  </a:lnTo>
                  <a:lnTo>
                    <a:pt x="10" y="0"/>
                  </a:lnTo>
                  <a:lnTo>
                    <a:pt x="16" y="0"/>
                  </a:lnTo>
                  <a:lnTo>
                    <a:pt x="8" y="46"/>
                  </a:lnTo>
                  <a:lnTo>
                    <a:pt x="29" y="46"/>
                  </a:lnTo>
                  <a:lnTo>
                    <a:pt x="2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4" name="Freeform 376"/>
            <p:cNvSpPr>
              <a:spLocks/>
            </p:cNvSpPr>
            <p:nvPr/>
          </p:nvSpPr>
          <p:spPr bwMode="auto">
            <a:xfrm>
              <a:off x="3496634" y="2428392"/>
              <a:ext cx="46747" cy="81026"/>
            </a:xfrm>
            <a:custGeom>
              <a:avLst/>
              <a:gdLst>
                <a:gd name="T0" fmla="*/ 27 w 30"/>
                <a:gd name="T1" fmla="*/ 52 h 52"/>
                <a:gd name="T2" fmla="*/ 0 w 30"/>
                <a:gd name="T3" fmla="*/ 52 h 52"/>
                <a:gd name="T4" fmla="*/ 13 w 30"/>
                <a:gd name="T5" fmla="*/ 0 h 52"/>
                <a:gd name="T6" fmla="*/ 19 w 30"/>
                <a:gd name="T7" fmla="*/ 0 h 52"/>
                <a:gd name="T8" fmla="*/ 9 w 30"/>
                <a:gd name="T9" fmla="*/ 46 h 52"/>
                <a:gd name="T10" fmla="*/ 30 w 30"/>
                <a:gd name="T11" fmla="*/ 46 h 52"/>
                <a:gd name="T12" fmla="*/ 27 w 3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0" h="52">
                  <a:moveTo>
                    <a:pt x="27" y="52"/>
                  </a:moveTo>
                  <a:lnTo>
                    <a:pt x="0" y="52"/>
                  </a:lnTo>
                  <a:lnTo>
                    <a:pt x="13" y="0"/>
                  </a:lnTo>
                  <a:lnTo>
                    <a:pt x="19" y="0"/>
                  </a:lnTo>
                  <a:lnTo>
                    <a:pt x="9" y="46"/>
                  </a:lnTo>
                  <a:lnTo>
                    <a:pt x="30" y="46"/>
                  </a:lnTo>
                  <a:lnTo>
                    <a:pt x="2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5" name="Freeform 377"/>
            <p:cNvSpPr>
              <a:spLocks/>
            </p:cNvSpPr>
            <p:nvPr/>
          </p:nvSpPr>
          <p:spPr bwMode="auto">
            <a:xfrm>
              <a:off x="3552730" y="2428392"/>
              <a:ext cx="29606" cy="81026"/>
            </a:xfrm>
            <a:custGeom>
              <a:avLst/>
              <a:gdLst>
                <a:gd name="T0" fmla="*/ 6 w 19"/>
                <a:gd name="T1" fmla="*/ 52 h 52"/>
                <a:gd name="T2" fmla="*/ 0 w 19"/>
                <a:gd name="T3" fmla="*/ 52 h 52"/>
                <a:gd name="T4" fmla="*/ 12 w 19"/>
                <a:gd name="T5" fmla="*/ 0 h 52"/>
                <a:gd name="T6" fmla="*/ 19 w 19"/>
                <a:gd name="T7" fmla="*/ 0 h 52"/>
                <a:gd name="T8" fmla="*/ 6 w 19"/>
                <a:gd name="T9" fmla="*/ 52 h 52"/>
              </a:gdLst>
              <a:ahLst/>
              <a:cxnLst>
                <a:cxn ang="0">
                  <a:pos x="T0" y="T1"/>
                </a:cxn>
                <a:cxn ang="0">
                  <a:pos x="T2" y="T3"/>
                </a:cxn>
                <a:cxn ang="0">
                  <a:pos x="T4" y="T5"/>
                </a:cxn>
                <a:cxn ang="0">
                  <a:pos x="T6" y="T7"/>
                </a:cxn>
                <a:cxn ang="0">
                  <a:pos x="T8" y="T9"/>
                </a:cxn>
              </a:cxnLst>
              <a:rect l="0" t="0" r="r" b="b"/>
              <a:pathLst>
                <a:path w="19" h="52">
                  <a:moveTo>
                    <a:pt x="6" y="52"/>
                  </a:moveTo>
                  <a:lnTo>
                    <a:pt x="0" y="52"/>
                  </a:lnTo>
                  <a:lnTo>
                    <a:pt x="12" y="0"/>
                  </a:lnTo>
                  <a:lnTo>
                    <a:pt x="19"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6" name="Freeform 378"/>
            <p:cNvSpPr>
              <a:spLocks/>
            </p:cNvSpPr>
            <p:nvPr/>
          </p:nvSpPr>
          <p:spPr bwMode="auto">
            <a:xfrm>
              <a:off x="3588569" y="2428392"/>
              <a:ext cx="81027" cy="81026"/>
            </a:xfrm>
            <a:custGeom>
              <a:avLst/>
              <a:gdLst>
                <a:gd name="T0" fmla="*/ 20 w 25"/>
                <a:gd name="T1" fmla="*/ 25 h 25"/>
                <a:gd name="T2" fmla="*/ 17 w 25"/>
                <a:gd name="T3" fmla="*/ 25 h 25"/>
                <a:gd name="T4" fmla="*/ 7 w 25"/>
                <a:gd name="T5" fmla="*/ 5 h 25"/>
                <a:gd name="T6" fmla="*/ 7 w 25"/>
                <a:gd name="T7" fmla="*/ 4 h 25"/>
                <a:gd name="T8" fmla="*/ 7 w 25"/>
                <a:gd name="T9" fmla="*/ 4 h 25"/>
                <a:gd name="T10" fmla="*/ 7 w 25"/>
                <a:gd name="T11" fmla="*/ 4 h 25"/>
                <a:gd name="T12" fmla="*/ 7 w 25"/>
                <a:gd name="T13" fmla="*/ 3 h 25"/>
                <a:gd name="T14" fmla="*/ 7 w 25"/>
                <a:gd name="T15" fmla="*/ 3 h 25"/>
                <a:gd name="T16" fmla="*/ 7 w 25"/>
                <a:gd name="T17" fmla="*/ 4 h 25"/>
                <a:gd name="T18" fmla="*/ 7 w 25"/>
                <a:gd name="T19" fmla="*/ 4 h 25"/>
                <a:gd name="T20" fmla="*/ 7 w 25"/>
                <a:gd name="T21" fmla="*/ 5 h 25"/>
                <a:gd name="T22" fmla="*/ 7 w 25"/>
                <a:gd name="T23" fmla="*/ 5 h 25"/>
                <a:gd name="T24" fmla="*/ 2 w 25"/>
                <a:gd name="T25" fmla="*/ 25 h 25"/>
                <a:gd name="T26" fmla="*/ 0 w 25"/>
                <a:gd name="T27" fmla="*/ 25 h 25"/>
                <a:gd name="T28" fmla="*/ 5 w 25"/>
                <a:gd name="T29" fmla="*/ 0 h 25"/>
                <a:gd name="T30" fmla="*/ 8 w 25"/>
                <a:gd name="T31" fmla="*/ 0 h 25"/>
                <a:gd name="T32" fmla="*/ 17 w 25"/>
                <a:gd name="T33" fmla="*/ 19 h 25"/>
                <a:gd name="T34" fmla="*/ 17 w 25"/>
                <a:gd name="T35" fmla="*/ 20 h 25"/>
                <a:gd name="T36" fmla="*/ 18 w 25"/>
                <a:gd name="T37" fmla="*/ 20 h 25"/>
                <a:gd name="T38" fmla="*/ 18 w 25"/>
                <a:gd name="T39" fmla="*/ 21 h 25"/>
                <a:gd name="T40" fmla="*/ 18 w 25"/>
                <a:gd name="T41" fmla="*/ 21 h 25"/>
                <a:gd name="T42" fmla="*/ 18 w 25"/>
                <a:gd name="T43" fmla="*/ 21 h 25"/>
                <a:gd name="T44" fmla="*/ 18 w 25"/>
                <a:gd name="T45" fmla="*/ 21 h 25"/>
                <a:gd name="T46" fmla="*/ 18 w 25"/>
                <a:gd name="T47" fmla="*/ 20 h 25"/>
                <a:gd name="T48" fmla="*/ 18 w 25"/>
                <a:gd name="T49" fmla="*/ 19 h 25"/>
                <a:gd name="T50" fmla="*/ 18 w 25"/>
                <a:gd name="T51" fmla="*/ 19 h 25"/>
                <a:gd name="T52" fmla="*/ 22 w 25"/>
                <a:gd name="T53" fmla="*/ 0 h 25"/>
                <a:gd name="T54" fmla="*/ 25 w 25"/>
                <a:gd name="T55" fmla="*/ 0 h 25"/>
                <a:gd name="T56" fmla="*/ 20 w 25"/>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25">
                  <a:moveTo>
                    <a:pt x="20" y="25"/>
                  </a:moveTo>
                  <a:cubicBezTo>
                    <a:pt x="17" y="25"/>
                    <a:pt x="17" y="25"/>
                    <a:pt x="17" y="25"/>
                  </a:cubicBezTo>
                  <a:cubicBezTo>
                    <a:pt x="7" y="5"/>
                    <a:pt x="7" y="5"/>
                    <a:pt x="7" y="5"/>
                  </a:cubicBezTo>
                  <a:cubicBezTo>
                    <a:pt x="7" y="5"/>
                    <a:pt x="7" y="5"/>
                    <a:pt x="7" y="4"/>
                  </a:cubicBezTo>
                  <a:cubicBezTo>
                    <a:pt x="7" y="4"/>
                    <a:pt x="7" y="4"/>
                    <a:pt x="7" y="4"/>
                  </a:cubicBezTo>
                  <a:cubicBezTo>
                    <a:pt x="7" y="4"/>
                    <a:pt x="7" y="4"/>
                    <a:pt x="7" y="4"/>
                  </a:cubicBezTo>
                  <a:cubicBezTo>
                    <a:pt x="7" y="3"/>
                    <a:pt x="7" y="3"/>
                    <a:pt x="7" y="3"/>
                  </a:cubicBezTo>
                  <a:cubicBezTo>
                    <a:pt x="7" y="3"/>
                    <a:pt x="7" y="3"/>
                    <a:pt x="7" y="3"/>
                  </a:cubicBezTo>
                  <a:cubicBezTo>
                    <a:pt x="7" y="3"/>
                    <a:pt x="7" y="3"/>
                    <a:pt x="7" y="4"/>
                  </a:cubicBezTo>
                  <a:cubicBezTo>
                    <a:pt x="7" y="4"/>
                    <a:pt x="7" y="4"/>
                    <a:pt x="7" y="4"/>
                  </a:cubicBezTo>
                  <a:cubicBezTo>
                    <a:pt x="7" y="4"/>
                    <a:pt x="7" y="4"/>
                    <a:pt x="7" y="5"/>
                  </a:cubicBezTo>
                  <a:cubicBezTo>
                    <a:pt x="7" y="5"/>
                    <a:pt x="7" y="5"/>
                    <a:pt x="7" y="5"/>
                  </a:cubicBezTo>
                  <a:cubicBezTo>
                    <a:pt x="2" y="25"/>
                    <a:pt x="2" y="25"/>
                    <a:pt x="2" y="25"/>
                  </a:cubicBezTo>
                  <a:cubicBezTo>
                    <a:pt x="0" y="25"/>
                    <a:pt x="0" y="25"/>
                    <a:pt x="0" y="25"/>
                  </a:cubicBezTo>
                  <a:cubicBezTo>
                    <a:pt x="5" y="0"/>
                    <a:pt x="5" y="0"/>
                    <a:pt x="5" y="0"/>
                  </a:cubicBezTo>
                  <a:cubicBezTo>
                    <a:pt x="8" y="0"/>
                    <a:pt x="8" y="0"/>
                    <a:pt x="8" y="0"/>
                  </a:cubicBezTo>
                  <a:cubicBezTo>
                    <a:pt x="17" y="19"/>
                    <a:pt x="17" y="19"/>
                    <a:pt x="17" y="19"/>
                  </a:cubicBezTo>
                  <a:cubicBezTo>
                    <a:pt x="17" y="20"/>
                    <a:pt x="17" y="20"/>
                    <a:pt x="17" y="20"/>
                  </a:cubicBezTo>
                  <a:cubicBezTo>
                    <a:pt x="18" y="20"/>
                    <a:pt x="18" y="20"/>
                    <a:pt x="18" y="20"/>
                  </a:cubicBezTo>
                  <a:cubicBezTo>
                    <a:pt x="18" y="20"/>
                    <a:pt x="18" y="21"/>
                    <a:pt x="18" y="21"/>
                  </a:cubicBezTo>
                  <a:cubicBezTo>
                    <a:pt x="18" y="21"/>
                    <a:pt x="18" y="21"/>
                    <a:pt x="18" y="21"/>
                  </a:cubicBezTo>
                  <a:cubicBezTo>
                    <a:pt x="18" y="21"/>
                    <a:pt x="18" y="21"/>
                    <a:pt x="18" y="21"/>
                  </a:cubicBezTo>
                  <a:cubicBezTo>
                    <a:pt x="18" y="21"/>
                    <a:pt x="18" y="21"/>
                    <a:pt x="18" y="21"/>
                  </a:cubicBezTo>
                  <a:cubicBezTo>
                    <a:pt x="18" y="21"/>
                    <a:pt x="18" y="20"/>
                    <a:pt x="18" y="20"/>
                  </a:cubicBezTo>
                  <a:cubicBezTo>
                    <a:pt x="18" y="20"/>
                    <a:pt x="18" y="20"/>
                    <a:pt x="18" y="19"/>
                  </a:cubicBezTo>
                  <a:cubicBezTo>
                    <a:pt x="18" y="19"/>
                    <a:pt x="18" y="19"/>
                    <a:pt x="18" y="19"/>
                  </a:cubicBezTo>
                  <a:cubicBezTo>
                    <a:pt x="22" y="0"/>
                    <a:pt x="22" y="0"/>
                    <a:pt x="22" y="0"/>
                  </a:cubicBezTo>
                  <a:cubicBezTo>
                    <a:pt x="25" y="0"/>
                    <a:pt x="25" y="0"/>
                    <a:pt x="25" y="0"/>
                  </a:cubicBezTo>
                  <a:lnTo>
                    <a:pt x="2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7" name="Freeform 379"/>
            <p:cNvSpPr>
              <a:spLocks noEditPoints="1"/>
            </p:cNvSpPr>
            <p:nvPr/>
          </p:nvSpPr>
          <p:spPr bwMode="auto">
            <a:xfrm>
              <a:off x="3680504" y="2425275"/>
              <a:ext cx="77911" cy="84143"/>
            </a:xfrm>
            <a:custGeom>
              <a:avLst/>
              <a:gdLst>
                <a:gd name="T0" fmla="*/ 24 w 24"/>
                <a:gd name="T1" fmla="*/ 11 h 26"/>
                <a:gd name="T2" fmla="*/ 24 w 24"/>
                <a:gd name="T3" fmla="*/ 14 h 26"/>
                <a:gd name="T4" fmla="*/ 23 w 24"/>
                <a:gd name="T5" fmla="*/ 17 h 26"/>
                <a:gd name="T6" fmla="*/ 21 w 24"/>
                <a:gd name="T7" fmla="*/ 20 h 26"/>
                <a:gd name="T8" fmla="*/ 20 w 24"/>
                <a:gd name="T9" fmla="*/ 23 h 26"/>
                <a:gd name="T10" fmla="*/ 18 w 24"/>
                <a:gd name="T11" fmla="*/ 24 h 26"/>
                <a:gd name="T12" fmla="*/ 16 w 24"/>
                <a:gd name="T13" fmla="*/ 25 h 26"/>
                <a:gd name="T14" fmla="*/ 13 w 24"/>
                <a:gd name="T15" fmla="*/ 26 h 26"/>
                <a:gd name="T16" fmla="*/ 10 w 24"/>
                <a:gd name="T17" fmla="*/ 26 h 26"/>
                <a:gd name="T18" fmla="*/ 6 w 24"/>
                <a:gd name="T19" fmla="*/ 26 h 26"/>
                <a:gd name="T20" fmla="*/ 3 w 24"/>
                <a:gd name="T21" fmla="*/ 23 h 26"/>
                <a:gd name="T22" fmla="*/ 1 w 24"/>
                <a:gd name="T23" fmla="*/ 20 h 26"/>
                <a:gd name="T24" fmla="*/ 0 w 24"/>
                <a:gd name="T25" fmla="*/ 16 h 26"/>
                <a:gd name="T26" fmla="*/ 1 w 24"/>
                <a:gd name="T27" fmla="*/ 9 h 26"/>
                <a:gd name="T28" fmla="*/ 5 w 24"/>
                <a:gd name="T29" fmla="*/ 4 h 26"/>
                <a:gd name="T30" fmla="*/ 9 w 24"/>
                <a:gd name="T31" fmla="*/ 1 h 26"/>
                <a:gd name="T32" fmla="*/ 14 w 24"/>
                <a:gd name="T33" fmla="*/ 0 h 26"/>
                <a:gd name="T34" fmla="*/ 18 w 24"/>
                <a:gd name="T35" fmla="*/ 1 h 26"/>
                <a:gd name="T36" fmla="*/ 21 w 24"/>
                <a:gd name="T37" fmla="*/ 3 h 26"/>
                <a:gd name="T38" fmla="*/ 23 w 24"/>
                <a:gd name="T39" fmla="*/ 7 h 26"/>
                <a:gd name="T40" fmla="*/ 24 w 24"/>
                <a:gd name="T41" fmla="*/ 11 h 26"/>
                <a:gd name="T42" fmla="*/ 21 w 24"/>
                <a:gd name="T43" fmla="*/ 11 h 26"/>
                <a:gd name="T44" fmla="*/ 20 w 24"/>
                <a:gd name="T45" fmla="*/ 8 h 26"/>
                <a:gd name="T46" fmla="*/ 19 w 24"/>
                <a:gd name="T47" fmla="*/ 5 h 26"/>
                <a:gd name="T48" fmla="*/ 17 w 24"/>
                <a:gd name="T49" fmla="*/ 4 h 26"/>
                <a:gd name="T50" fmla="*/ 14 w 24"/>
                <a:gd name="T51" fmla="*/ 3 h 26"/>
                <a:gd name="T52" fmla="*/ 10 w 24"/>
                <a:gd name="T53" fmla="*/ 4 h 26"/>
                <a:gd name="T54" fmla="*/ 7 w 24"/>
                <a:gd name="T55" fmla="*/ 6 h 26"/>
                <a:gd name="T56" fmla="*/ 5 w 24"/>
                <a:gd name="T57" fmla="*/ 8 h 26"/>
                <a:gd name="T58" fmla="*/ 4 w 24"/>
                <a:gd name="T59" fmla="*/ 10 h 26"/>
                <a:gd name="T60" fmla="*/ 4 w 24"/>
                <a:gd name="T61" fmla="*/ 13 h 26"/>
                <a:gd name="T62" fmla="*/ 3 w 24"/>
                <a:gd name="T63" fmla="*/ 16 h 26"/>
                <a:gd name="T64" fmla="*/ 4 w 24"/>
                <a:gd name="T65" fmla="*/ 19 h 26"/>
                <a:gd name="T66" fmla="*/ 5 w 24"/>
                <a:gd name="T67" fmla="*/ 21 h 26"/>
                <a:gd name="T68" fmla="*/ 7 w 24"/>
                <a:gd name="T69" fmla="*/ 23 h 26"/>
                <a:gd name="T70" fmla="*/ 11 w 24"/>
                <a:gd name="T71" fmla="*/ 24 h 26"/>
                <a:gd name="T72" fmla="*/ 14 w 24"/>
                <a:gd name="T73" fmla="*/ 23 h 26"/>
                <a:gd name="T74" fmla="*/ 17 w 24"/>
                <a:gd name="T75" fmla="*/ 21 h 26"/>
                <a:gd name="T76" fmla="*/ 19 w 24"/>
                <a:gd name="T77" fmla="*/ 18 h 26"/>
                <a:gd name="T78" fmla="*/ 20 w 24"/>
                <a:gd name="T79" fmla="*/ 16 h 26"/>
                <a:gd name="T80" fmla="*/ 21 w 24"/>
                <a:gd name="T81" fmla="*/ 14 h 26"/>
                <a:gd name="T82" fmla="*/ 21 w 24"/>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6">
                  <a:moveTo>
                    <a:pt x="24" y="11"/>
                  </a:moveTo>
                  <a:cubicBezTo>
                    <a:pt x="24" y="12"/>
                    <a:pt x="24" y="13"/>
                    <a:pt x="24" y="14"/>
                  </a:cubicBezTo>
                  <a:cubicBezTo>
                    <a:pt x="23" y="15"/>
                    <a:pt x="23" y="16"/>
                    <a:pt x="23" y="17"/>
                  </a:cubicBezTo>
                  <a:cubicBezTo>
                    <a:pt x="22" y="18"/>
                    <a:pt x="22" y="19"/>
                    <a:pt x="21" y="20"/>
                  </a:cubicBezTo>
                  <a:cubicBezTo>
                    <a:pt x="21" y="21"/>
                    <a:pt x="20" y="22"/>
                    <a:pt x="20" y="23"/>
                  </a:cubicBezTo>
                  <a:cubicBezTo>
                    <a:pt x="19" y="23"/>
                    <a:pt x="18" y="24"/>
                    <a:pt x="18" y="24"/>
                  </a:cubicBezTo>
                  <a:cubicBezTo>
                    <a:pt x="17" y="25"/>
                    <a:pt x="16" y="25"/>
                    <a:pt x="16" y="25"/>
                  </a:cubicBezTo>
                  <a:cubicBezTo>
                    <a:pt x="15" y="26"/>
                    <a:pt x="14" y="26"/>
                    <a:pt x="13" y="26"/>
                  </a:cubicBezTo>
                  <a:cubicBezTo>
                    <a:pt x="12" y="26"/>
                    <a:pt x="11" y="26"/>
                    <a:pt x="10" y="26"/>
                  </a:cubicBezTo>
                  <a:cubicBezTo>
                    <a:pt x="9" y="26"/>
                    <a:pt x="7" y="26"/>
                    <a:pt x="6" y="26"/>
                  </a:cubicBezTo>
                  <a:cubicBezTo>
                    <a:pt x="5" y="25"/>
                    <a:pt x="4" y="24"/>
                    <a:pt x="3" y="23"/>
                  </a:cubicBezTo>
                  <a:cubicBezTo>
                    <a:pt x="2" y="22"/>
                    <a:pt x="1" y="21"/>
                    <a:pt x="1" y="20"/>
                  </a:cubicBezTo>
                  <a:cubicBezTo>
                    <a:pt x="0" y="19"/>
                    <a:pt x="0" y="17"/>
                    <a:pt x="0" y="16"/>
                  </a:cubicBezTo>
                  <a:cubicBezTo>
                    <a:pt x="0" y="13"/>
                    <a:pt x="1" y="11"/>
                    <a:pt x="1" y="9"/>
                  </a:cubicBezTo>
                  <a:cubicBezTo>
                    <a:pt x="2" y="7"/>
                    <a:pt x="3" y="5"/>
                    <a:pt x="5" y="4"/>
                  </a:cubicBezTo>
                  <a:cubicBezTo>
                    <a:pt x="6" y="3"/>
                    <a:pt x="7" y="2"/>
                    <a:pt x="9" y="1"/>
                  </a:cubicBezTo>
                  <a:cubicBezTo>
                    <a:pt x="10" y="1"/>
                    <a:pt x="12" y="0"/>
                    <a:pt x="14" y="0"/>
                  </a:cubicBezTo>
                  <a:cubicBezTo>
                    <a:pt x="15" y="0"/>
                    <a:pt x="17" y="1"/>
                    <a:pt x="18" y="1"/>
                  </a:cubicBezTo>
                  <a:cubicBezTo>
                    <a:pt x="19" y="2"/>
                    <a:pt x="20" y="2"/>
                    <a:pt x="21" y="3"/>
                  </a:cubicBezTo>
                  <a:cubicBezTo>
                    <a:pt x="22" y="4"/>
                    <a:pt x="23" y="5"/>
                    <a:pt x="23" y="7"/>
                  </a:cubicBezTo>
                  <a:cubicBezTo>
                    <a:pt x="24" y="8"/>
                    <a:pt x="24" y="9"/>
                    <a:pt x="24" y="11"/>
                  </a:cubicBezTo>
                  <a:close/>
                  <a:moveTo>
                    <a:pt x="21" y="11"/>
                  </a:moveTo>
                  <a:cubicBezTo>
                    <a:pt x="21" y="10"/>
                    <a:pt x="21" y="9"/>
                    <a:pt x="20" y="8"/>
                  </a:cubicBezTo>
                  <a:cubicBezTo>
                    <a:pt x="20" y="7"/>
                    <a:pt x="19" y="6"/>
                    <a:pt x="19" y="5"/>
                  </a:cubicBezTo>
                  <a:cubicBezTo>
                    <a:pt x="18" y="4"/>
                    <a:pt x="17" y="4"/>
                    <a:pt x="17" y="4"/>
                  </a:cubicBezTo>
                  <a:cubicBezTo>
                    <a:pt x="16" y="3"/>
                    <a:pt x="15" y="3"/>
                    <a:pt x="14" y="3"/>
                  </a:cubicBezTo>
                  <a:cubicBezTo>
                    <a:pt x="12" y="3"/>
                    <a:pt x="11" y="3"/>
                    <a:pt x="10" y="4"/>
                  </a:cubicBezTo>
                  <a:cubicBezTo>
                    <a:pt x="9" y="4"/>
                    <a:pt x="8" y="5"/>
                    <a:pt x="7" y="6"/>
                  </a:cubicBezTo>
                  <a:cubicBezTo>
                    <a:pt x="6" y="7"/>
                    <a:pt x="6" y="7"/>
                    <a:pt x="5" y="8"/>
                  </a:cubicBezTo>
                  <a:cubicBezTo>
                    <a:pt x="5" y="9"/>
                    <a:pt x="5" y="10"/>
                    <a:pt x="4" y="10"/>
                  </a:cubicBezTo>
                  <a:cubicBezTo>
                    <a:pt x="4" y="11"/>
                    <a:pt x="4" y="12"/>
                    <a:pt x="4" y="13"/>
                  </a:cubicBezTo>
                  <a:cubicBezTo>
                    <a:pt x="3" y="14"/>
                    <a:pt x="3" y="15"/>
                    <a:pt x="3" y="16"/>
                  </a:cubicBezTo>
                  <a:cubicBezTo>
                    <a:pt x="3" y="17"/>
                    <a:pt x="3" y="18"/>
                    <a:pt x="4" y="19"/>
                  </a:cubicBezTo>
                  <a:cubicBezTo>
                    <a:pt x="4" y="20"/>
                    <a:pt x="5" y="21"/>
                    <a:pt x="5" y="21"/>
                  </a:cubicBezTo>
                  <a:cubicBezTo>
                    <a:pt x="6" y="22"/>
                    <a:pt x="7" y="23"/>
                    <a:pt x="7" y="23"/>
                  </a:cubicBezTo>
                  <a:cubicBezTo>
                    <a:pt x="8" y="23"/>
                    <a:pt x="9" y="24"/>
                    <a:pt x="11" y="24"/>
                  </a:cubicBezTo>
                  <a:cubicBezTo>
                    <a:pt x="12" y="24"/>
                    <a:pt x="13" y="23"/>
                    <a:pt x="14" y="23"/>
                  </a:cubicBezTo>
                  <a:cubicBezTo>
                    <a:pt x="15" y="22"/>
                    <a:pt x="17" y="22"/>
                    <a:pt x="17" y="21"/>
                  </a:cubicBezTo>
                  <a:cubicBezTo>
                    <a:pt x="18" y="20"/>
                    <a:pt x="18" y="19"/>
                    <a:pt x="19" y="18"/>
                  </a:cubicBezTo>
                  <a:cubicBezTo>
                    <a:pt x="19" y="18"/>
                    <a:pt x="20" y="17"/>
                    <a:pt x="20" y="16"/>
                  </a:cubicBezTo>
                  <a:cubicBezTo>
                    <a:pt x="20" y="15"/>
                    <a:pt x="20" y="14"/>
                    <a:pt x="21" y="14"/>
                  </a:cubicBezTo>
                  <a:cubicBezTo>
                    <a:pt x="21" y="13"/>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8" name="Freeform 380"/>
            <p:cNvSpPr>
              <a:spLocks/>
            </p:cNvSpPr>
            <p:nvPr/>
          </p:nvSpPr>
          <p:spPr bwMode="auto">
            <a:xfrm>
              <a:off x="3767765" y="2428392"/>
              <a:ext cx="26490" cy="81026"/>
            </a:xfrm>
            <a:custGeom>
              <a:avLst/>
              <a:gdLst>
                <a:gd name="T0" fmla="*/ 6 w 17"/>
                <a:gd name="T1" fmla="*/ 52 h 52"/>
                <a:gd name="T2" fmla="*/ 0 w 17"/>
                <a:gd name="T3" fmla="*/ 52 h 52"/>
                <a:gd name="T4" fmla="*/ 11 w 17"/>
                <a:gd name="T5" fmla="*/ 0 h 52"/>
                <a:gd name="T6" fmla="*/ 17 w 17"/>
                <a:gd name="T7" fmla="*/ 0 h 52"/>
                <a:gd name="T8" fmla="*/ 6 w 17"/>
                <a:gd name="T9" fmla="*/ 52 h 52"/>
              </a:gdLst>
              <a:ahLst/>
              <a:cxnLst>
                <a:cxn ang="0">
                  <a:pos x="T0" y="T1"/>
                </a:cxn>
                <a:cxn ang="0">
                  <a:pos x="T2" y="T3"/>
                </a:cxn>
                <a:cxn ang="0">
                  <a:pos x="T4" y="T5"/>
                </a:cxn>
                <a:cxn ang="0">
                  <a:pos x="T6" y="T7"/>
                </a:cxn>
                <a:cxn ang="0">
                  <a:pos x="T8" y="T9"/>
                </a:cxn>
              </a:cxnLst>
              <a:rect l="0" t="0" r="r" b="b"/>
              <a:pathLst>
                <a:path w="17" h="52">
                  <a:moveTo>
                    <a:pt x="6" y="52"/>
                  </a:moveTo>
                  <a:lnTo>
                    <a:pt x="0" y="52"/>
                  </a:lnTo>
                  <a:lnTo>
                    <a:pt x="11" y="0"/>
                  </a:lnTo>
                  <a:lnTo>
                    <a:pt x="17" y="0"/>
                  </a:lnTo>
                  <a:lnTo>
                    <a:pt x="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779" name="Freeform 381"/>
            <p:cNvSpPr>
              <a:spLocks/>
            </p:cNvSpPr>
            <p:nvPr/>
          </p:nvSpPr>
          <p:spPr bwMode="auto">
            <a:xfrm>
              <a:off x="3797371" y="2425275"/>
              <a:ext cx="59212" cy="84143"/>
            </a:xfrm>
            <a:custGeom>
              <a:avLst/>
              <a:gdLst>
                <a:gd name="T0" fmla="*/ 17 w 18"/>
                <a:gd name="T1" fmla="*/ 4 h 26"/>
                <a:gd name="T2" fmla="*/ 16 w 18"/>
                <a:gd name="T3" fmla="*/ 4 h 26"/>
                <a:gd name="T4" fmla="*/ 15 w 18"/>
                <a:gd name="T5" fmla="*/ 3 h 26"/>
                <a:gd name="T6" fmla="*/ 13 w 18"/>
                <a:gd name="T7" fmla="*/ 3 h 26"/>
                <a:gd name="T8" fmla="*/ 12 w 18"/>
                <a:gd name="T9" fmla="*/ 3 h 26"/>
                <a:gd name="T10" fmla="*/ 9 w 18"/>
                <a:gd name="T11" fmla="*/ 3 h 26"/>
                <a:gd name="T12" fmla="*/ 8 w 18"/>
                <a:gd name="T13" fmla="*/ 4 h 26"/>
                <a:gd name="T14" fmla="*/ 7 w 18"/>
                <a:gd name="T15" fmla="*/ 6 h 26"/>
                <a:gd name="T16" fmla="*/ 7 w 18"/>
                <a:gd name="T17" fmla="*/ 7 h 26"/>
                <a:gd name="T18" fmla="*/ 7 w 18"/>
                <a:gd name="T19" fmla="*/ 9 h 26"/>
                <a:gd name="T20" fmla="*/ 8 w 18"/>
                <a:gd name="T21" fmla="*/ 10 h 26"/>
                <a:gd name="T22" fmla="*/ 9 w 18"/>
                <a:gd name="T23" fmla="*/ 11 h 26"/>
                <a:gd name="T24" fmla="*/ 11 w 18"/>
                <a:gd name="T25" fmla="*/ 12 h 26"/>
                <a:gd name="T26" fmla="*/ 12 w 18"/>
                <a:gd name="T27" fmla="*/ 14 h 26"/>
                <a:gd name="T28" fmla="*/ 14 w 18"/>
                <a:gd name="T29" fmla="*/ 16 h 26"/>
                <a:gd name="T30" fmla="*/ 15 w 18"/>
                <a:gd name="T31" fmla="*/ 17 h 26"/>
                <a:gd name="T32" fmla="*/ 15 w 18"/>
                <a:gd name="T33" fmla="*/ 19 h 26"/>
                <a:gd name="T34" fmla="*/ 15 w 18"/>
                <a:gd name="T35" fmla="*/ 21 h 26"/>
                <a:gd name="T36" fmla="*/ 15 w 18"/>
                <a:gd name="T37" fmla="*/ 22 h 26"/>
                <a:gd name="T38" fmla="*/ 14 w 18"/>
                <a:gd name="T39" fmla="*/ 24 h 26"/>
                <a:gd name="T40" fmla="*/ 12 w 18"/>
                <a:gd name="T41" fmla="*/ 25 h 26"/>
                <a:gd name="T42" fmla="*/ 10 w 18"/>
                <a:gd name="T43" fmla="*/ 26 h 26"/>
                <a:gd name="T44" fmla="*/ 7 w 18"/>
                <a:gd name="T45" fmla="*/ 26 h 26"/>
                <a:gd name="T46" fmla="*/ 5 w 18"/>
                <a:gd name="T47" fmla="*/ 26 h 26"/>
                <a:gd name="T48" fmla="*/ 3 w 18"/>
                <a:gd name="T49" fmla="*/ 26 h 26"/>
                <a:gd name="T50" fmla="*/ 1 w 18"/>
                <a:gd name="T51" fmla="*/ 25 h 26"/>
                <a:gd name="T52" fmla="*/ 0 w 18"/>
                <a:gd name="T53" fmla="*/ 25 h 26"/>
                <a:gd name="T54" fmla="*/ 1 w 18"/>
                <a:gd name="T55" fmla="*/ 22 h 26"/>
                <a:gd name="T56" fmla="*/ 2 w 18"/>
                <a:gd name="T57" fmla="*/ 22 h 26"/>
                <a:gd name="T58" fmla="*/ 4 w 18"/>
                <a:gd name="T59" fmla="*/ 23 h 26"/>
                <a:gd name="T60" fmla="*/ 5 w 18"/>
                <a:gd name="T61" fmla="*/ 24 h 26"/>
                <a:gd name="T62" fmla="*/ 7 w 18"/>
                <a:gd name="T63" fmla="*/ 24 h 26"/>
                <a:gd name="T64" fmla="*/ 9 w 18"/>
                <a:gd name="T65" fmla="*/ 23 h 26"/>
                <a:gd name="T66" fmla="*/ 11 w 18"/>
                <a:gd name="T67" fmla="*/ 23 h 26"/>
                <a:gd name="T68" fmla="*/ 12 w 18"/>
                <a:gd name="T69" fmla="*/ 21 h 26"/>
                <a:gd name="T70" fmla="*/ 12 w 18"/>
                <a:gd name="T71" fmla="*/ 20 h 26"/>
                <a:gd name="T72" fmla="*/ 12 w 18"/>
                <a:gd name="T73" fmla="*/ 18 h 26"/>
                <a:gd name="T74" fmla="*/ 11 w 18"/>
                <a:gd name="T75" fmla="*/ 17 h 26"/>
                <a:gd name="T76" fmla="*/ 10 w 18"/>
                <a:gd name="T77" fmla="*/ 16 h 26"/>
                <a:gd name="T78" fmla="*/ 8 w 18"/>
                <a:gd name="T79" fmla="*/ 14 h 26"/>
                <a:gd name="T80" fmla="*/ 6 w 18"/>
                <a:gd name="T81" fmla="*/ 13 h 26"/>
                <a:gd name="T82" fmla="*/ 5 w 18"/>
                <a:gd name="T83" fmla="*/ 11 h 26"/>
                <a:gd name="T84" fmla="*/ 4 w 18"/>
                <a:gd name="T85" fmla="*/ 10 h 26"/>
                <a:gd name="T86" fmla="*/ 4 w 18"/>
                <a:gd name="T87" fmla="*/ 7 h 26"/>
                <a:gd name="T88" fmla="*/ 4 w 18"/>
                <a:gd name="T89" fmla="*/ 5 h 26"/>
                <a:gd name="T90" fmla="*/ 6 w 18"/>
                <a:gd name="T91" fmla="*/ 2 h 26"/>
                <a:gd name="T92" fmla="*/ 8 w 18"/>
                <a:gd name="T93" fmla="*/ 1 h 26"/>
                <a:gd name="T94" fmla="*/ 12 w 18"/>
                <a:gd name="T95" fmla="*/ 0 h 26"/>
                <a:gd name="T96" fmla="*/ 14 w 18"/>
                <a:gd name="T97" fmla="*/ 0 h 26"/>
                <a:gd name="T98" fmla="*/ 15 w 18"/>
                <a:gd name="T99" fmla="*/ 1 h 26"/>
                <a:gd name="T100" fmla="*/ 16 w 18"/>
                <a:gd name="T101" fmla="*/ 1 h 26"/>
                <a:gd name="T102" fmla="*/ 18 w 18"/>
                <a:gd name="T103" fmla="*/ 1 h 26"/>
                <a:gd name="T104" fmla="*/ 17 w 18"/>
                <a:gd name="T10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 h="26">
                  <a:moveTo>
                    <a:pt x="17" y="4"/>
                  </a:moveTo>
                  <a:cubicBezTo>
                    <a:pt x="17" y="4"/>
                    <a:pt x="16" y="4"/>
                    <a:pt x="16" y="4"/>
                  </a:cubicBezTo>
                  <a:cubicBezTo>
                    <a:pt x="16" y="4"/>
                    <a:pt x="15" y="4"/>
                    <a:pt x="15" y="3"/>
                  </a:cubicBezTo>
                  <a:cubicBezTo>
                    <a:pt x="14" y="3"/>
                    <a:pt x="14" y="3"/>
                    <a:pt x="13" y="3"/>
                  </a:cubicBezTo>
                  <a:cubicBezTo>
                    <a:pt x="13" y="3"/>
                    <a:pt x="12" y="3"/>
                    <a:pt x="12" y="3"/>
                  </a:cubicBezTo>
                  <a:cubicBezTo>
                    <a:pt x="11" y="3"/>
                    <a:pt x="10" y="3"/>
                    <a:pt x="9" y="3"/>
                  </a:cubicBezTo>
                  <a:cubicBezTo>
                    <a:pt x="9" y="4"/>
                    <a:pt x="8" y="4"/>
                    <a:pt x="8" y="4"/>
                  </a:cubicBezTo>
                  <a:cubicBezTo>
                    <a:pt x="7" y="5"/>
                    <a:pt x="7" y="5"/>
                    <a:pt x="7" y="6"/>
                  </a:cubicBezTo>
                  <a:cubicBezTo>
                    <a:pt x="7" y="6"/>
                    <a:pt x="7" y="7"/>
                    <a:pt x="7" y="7"/>
                  </a:cubicBezTo>
                  <a:cubicBezTo>
                    <a:pt x="7" y="8"/>
                    <a:pt x="7" y="8"/>
                    <a:pt x="7" y="9"/>
                  </a:cubicBezTo>
                  <a:cubicBezTo>
                    <a:pt x="7" y="9"/>
                    <a:pt x="7" y="9"/>
                    <a:pt x="8" y="10"/>
                  </a:cubicBezTo>
                  <a:cubicBezTo>
                    <a:pt x="8" y="10"/>
                    <a:pt x="8" y="11"/>
                    <a:pt x="9" y="11"/>
                  </a:cubicBezTo>
                  <a:cubicBezTo>
                    <a:pt x="9" y="11"/>
                    <a:pt x="10" y="12"/>
                    <a:pt x="11" y="12"/>
                  </a:cubicBezTo>
                  <a:cubicBezTo>
                    <a:pt x="11" y="13"/>
                    <a:pt x="12" y="13"/>
                    <a:pt x="12" y="14"/>
                  </a:cubicBezTo>
                  <a:cubicBezTo>
                    <a:pt x="13" y="14"/>
                    <a:pt x="14" y="15"/>
                    <a:pt x="14" y="16"/>
                  </a:cubicBezTo>
                  <a:cubicBezTo>
                    <a:pt x="14" y="16"/>
                    <a:pt x="15" y="17"/>
                    <a:pt x="15" y="17"/>
                  </a:cubicBezTo>
                  <a:cubicBezTo>
                    <a:pt x="15" y="18"/>
                    <a:pt x="15" y="18"/>
                    <a:pt x="15" y="19"/>
                  </a:cubicBezTo>
                  <a:cubicBezTo>
                    <a:pt x="15" y="20"/>
                    <a:pt x="15" y="20"/>
                    <a:pt x="15" y="21"/>
                  </a:cubicBezTo>
                  <a:cubicBezTo>
                    <a:pt x="15" y="21"/>
                    <a:pt x="15" y="22"/>
                    <a:pt x="15" y="22"/>
                  </a:cubicBezTo>
                  <a:cubicBezTo>
                    <a:pt x="14" y="23"/>
                    <a:pt x="14" y="23"/>
                    <a:pt x="14" y="24"/>
                  </a:cubicBezTo>
                  <a:cubicBezTo>
                    <a:pt x="13" y="24"/>
                    <a:pt x="13" y="25"/>
                    <a:pt x="12" y="25"/>
                  </a:cubicBezTo>
                  <a:cubicBezTo>
                    <a:pt x="11" y="25"/>
                    <a:pt x="11" y="26"/>
                    <a:pt x="10" y="26"/>
                  </a:cubicBezTo>
                  <a:cubicBezTo>
                    <a:pt x="9" y="26"/>
                    <a:pt x="8" y="26"/>
                    <a:pt x="7" y="26"/>
                  </a:cubicBezTo>
                  <a:cubicBezTo>
                    <a:pt x="6" y="26"/>
                    <a:pt x="5" y="26"/>
                    <a:pt x="5" y="26"/>
                  </a:cubicBezTo>
                  <a:cubicBezTo>
                    <a:pt x="4" y="26"/>
                    <a:pt x="4" y="26"/>
                    <a:pt x="3" y="26"/>
                  </a:cubicBezTo>
                  <a:cubicBezTo>
                    <a:pt x="2" y="26"/>
                    <a:pt x="2" y="26"/>
                    <a:pt x="1" y="25"/>
                  </a:cubicBezTo>
                  <a:cubicBezTo>
                    <a:pt x="1" y="25"/>
                    <a:pt x="1" y="25"/>
                    <a:pt x="0" y="25"/>
                  </a:cubicBezTo>
                  <a:cubicBezTo>
                    <a:pt x="1" y="22"/>
                    <a:pt x="1" y="22"/>
                    <a:pt x="1" y="22"/>
                  </a:cubicBezTo>
                  <a:cubicBezTo>
                    <a:pt x="1" y="22"/>
                    <a:pt x="2" y="22"/>
                    <a:pt x="2" y="22"/>
                  </a:cubicBezTo>
                  <a:cubicBezTo>
                    <a:pt x="3" y="23"/>
                    <a:pt x="3" y="23"/>
                    <a:pt x="4" y="23"/>
                  </a:cubicBezTo>
                  <a:cubicBezTo>
                    <a:pt x="4" y="23"/>
                    <a:pt x="5" y="23"/>
                    <a:pt x="5" y="24"/>
                  </a:cubicBezTo>
                  <a:cubicBezTo>
                    <a:pt x="6" y="24"/>
                    <a:pt x="6" y="24"/>
                    <a:pt x="7" y="24"/>
                  </a:cubicBezTo>
                  <a:cubicBezTo>
                    <a:pt x="8" y="24"/>
                    <a:pt x="9" y="24"/>
                    <a:pt x="9" y="23"/>
                  </a:cubicBezTo>
                  <a:cubicBezTo>
                    <a:pt x="10" y="23"/>
                    <a:pt x="10" y="23"/>
                    <a:pt x="11" y="23"/>
                  </a:cubicBezTo>
                  <a:cubicBezTo>
                    <a:pt x="11" y="22"/>
                    <a:pt x="12" y="22"/>
                    <a:pt x="12" y="21"/>
                  </a:cubicBezTo>
                  <a:cubicBezTo>
                    <a:pt x="12" y="21"/>
                    <a:pt x="12" y="20"/>
                    <a:pt x="12" y="20"/>
                  </a:cubicBezTo>
                  <a:cubicBezTo>
                    <a:pt x="12" y="19"/>
                    <a:pt x="12" y="19"/>
                    <a:pt x="12" y="18"/>
                  </a:cubicBezTo>
                  <a:cubicBezTo>
                    <a:pt x="12" y="18"/>
                    <a:pt x="11" y="17"/>
                    <a:pt x="11" y="17"/>
                  </a:cubicBezTo>
                  <a:cubicBezTo>
                    <a:pt x="11" y="16"/>
                    <a:pt x="10" y="16"/>
                    <a:pt x="10" y="16"/>
                  </a:cubicBezTo>
                  <a:cubicBezTo>
                    <a:pt x="9" y="15"/>
                    <a:pt x="9" y="15"/>
                    <a:pt x="8" y="14"/>
                  </a:cubicBezTo>
                  <a:cubicBezTo>
                    <a:pt x="7" y="14"/>
                    <a:pt x="7" y="13"/>
                    <a:pt x="6" y="13"/>
                  </a:cubicBezTo>
                  <a:cubicBezTo>
                    <a:pt x="6" y="12"/>
                    <a:pt x="5" y="12"/>
                    <a:pt x="5" y="11"/>
                  </a:cubicBezTo>
                  <a:cubicBezTo>
                    <a:pt x="4" y="11"/>
                    <a:pt x="4" y="10"/>
                    <a:pt x="4" y="10"/>
                  </a:cubicBezTo>
                  <a:cubicBezTo>
                    <a:pt x="4" y="9"/>
                    <a:pt x="4" y="8"/>
                    <a:pt x="4" y="7"/>
                  </a:cubicBezTo>
                  <a:cubicBezTo>
                    <a:pt x="4" y="6"/>
                    <a:pt x="4" y="6"/>
                    <a:pt x="4" y="5"/>
                  </a:cubicBezTo>
                  <a:cubicBezTo>
                    <a:pt x="4" y="4"/>
                    <a:pt x="5" y="3"/>
                    <a:pt x="6" y="2"/>
                  </a:cubicBezTo>
                  <a:cubicBezTo>
                    <a:pt x="6" y="2"/>
                    <a:pt x="7" y="1"/>
                    <a:pt x="8" y="1"/>
                  </a:cubicBezTo>
                  <a:cubicBezTo>
                    <a:pt x="9" y="0"/>
                    <a:pt x="11" y="0"/>
                    <a:pt x="12" y="0"/>
                  </a:cubicBezTo>
                  <a:cubicBezTo>
                    <a:pt x="12" y="0"/>
                    <a:pt x="13" y="0"/>
                    <a:pt x="14" y="0"/>
                  </a:cubicBezTo>
                  <a:cubicBezTo>
                    <a:pt x="14" y="0"/>
                    <a:pt x="15" y="1"/>
                    <a:pt x="15" y="1"/>
                  </a:cubicBezTo>
                  <a:cubicBezTo>
                    <a:pt x="16" y="1"/>
                    <a:pt x="16" y="1"/>
                    <a:pt x="16" y="1"/>
                  </a:cubicBezTo>
                  <a:cubicBezTo>
                    <a:pt x="17" y="1"/>
                    <a:pt x="17" y="1"/>
                    <a:pt x="18" y="1"/>
                  </a:cubicBez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cxnSp>
        <p:nvCxnSpPr>
          <p:cNvPr id="780" name="Straight Connector 779"/>
          <p:cNvCxnSpPr/>
          <p:nvPr/>
        </p:nvCxnSpPr>
        <p:spPr>
          <a:xfrm>
            <a:off x="2437447" y="2415875"/>
            <a:ext cx="0" cy="64611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p:cNvCxnSpPr/>
          <p:nvPr/>
        </p:nvCxnSpPr>
        <p:spPr>
          <a:xfrm>
            <a:off x="2918660" y="3270323"/>
            <a:ext cx="0" cy="60214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a:off x="3162342" y="1524125"/>
            <a:ext cx="0" cy="1424902"/>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p:cNvCxnSpPr/>
          <p:nvPr/>
        </p:nvCxnSpPr>
        <p:spPr>
          <a:xfrm>
            <a:off x="3354579" y="2263016"/>
            <a:ext cx="0" cy="692249"/>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p:cNvCxnSpPr/>
          <p:nvPr/>
        </p:nvCxnSpPr>
        <p:spPr>
          <a:xfrm>
            <a:off x="3592025" y="3055455"/>
            <a:ext cx="0" cy="1740503"/>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p:cNvCxnSpPr/>
          <p:nvPr/>
        </p:nvCxnSpPr>
        <p:spPr>
          <a:xfrm>
            <a:off x="5586056" y="2554762"/>
            <a:ext cx="0" cy="763747"/>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p:cNvCxnSpPr/>
          <p:nvPr/>
        </p:nvCxnSpPr>
        <p:spPr>
          <a:xfrm>
            <a:off x="5873666" y="1798907"/>
            <a:ext cx="0" cy="769751"/>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p:cNvCxnSpPr/>
          <p:nvPr/>
        </p:nvCxnSpPr>
        <p:spPr>
          <a:xfrm>
            <a:off x="4370790" y="5095658"/>
            <a:ext cx="0" cy="674193"/>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p:nvPr/>
        </p:nvCxnSpPr>
        <p:spPr>
          <a:xfrm>
            <a:off x="7836216" y="3632455"/>
            <a:ext cx="0" cy="667179"/>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8124709" y="3125409"/>
            <a:ext cx="0" cy="562567"/>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8762981" y="4269359"/>
            <a:ext cx="0" cy="667179"/>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a:off x="8868899" y="2031930"/>
            <a:ext cx="0" cy="95680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a:off x="9001111" y="3544917"/>
            <a:ext cx="0" cy="966210"/>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a:xfrm>
            <a:off x="9078409" y="1841215"/>
            <a:ext cx="0" cy="1431111"/>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p:cNvCxnSpPr/>
          <p:nvPr/>
        </p:nvCxnSpPr>
        <p:spPr>
          <a:xfrm>
            <a:off x="9483717" y="3157656"/>
            <a:ext cx="0" cy="729352"/>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a:off x="9588076" y="2470649"/>
            <a:ext cx="0" cy="639973"/>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9940628" y="4762585"/>
            <a:ext cx="0" cy="639973"/>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9711349" y="5557078"/>
            <a:ext cx="0" cy="606820"/>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sp>
        <p:nvSpPr>
          <p:cNvPr id="798" name="TextBox 797"/>
          <p:cNvSpPr txBox="1"/>
          <p:nvPr/>
        </p:nvSpPr>
        <p:spPr>
          <a:xfrm>
            <a:off x="324304" y="928504"/>
            <a:ext cx="5784622" cy="502409"/>
          </a:xfrm>
          <a:prstGeom prst="rect">
            <a:avLst/>
          </a:prstGeom>
          <a:noFill/>
        </p:spPr>
        <p:txBody>
          <a:bodyPr wrap="none" lIns="111896" tIns="111896" rIns="111896" bIns="111896" rtlCol="0">
            <a:spAutoFit/>
          </a:bodyPr>
          <a:lstStyle/>
          <a:p>
            <a:pPr defTabSz="1112766">
              <a:lnSpc>
                <a:spcPct val="90000"/>
              </a:lnSpc>
              <a:spcAft>
                <a:spcPts val="734"/>
              </a:spcAft>
            </a:pPr>
            <a:r>
              <a:rPr lang="en-US" sz="1957" dirty="0">
                <a:solidFill>
                  <a:srgbClr val="0078D7">
                    <a:lumMod val="60000"/>
                    <a:lumOff val="40000"/>
                  </a:srgbClr>
                </a:solidFill>
                <a:latin typeface="Segoe UI Light"/>
              </a:rPr>
              <a:t>Microsoft’s network is one of the largest in the world</a:t>
            </a:r>
          </a:p>
        </p:txBody>
      </p:sp>
      <p:grpSp>
        <p:nvGrpSpPr>
          <p:cNvPr id="4" name="Group 3"/>
          <p:cNvGrpSpPr/>
          <p:nvPr/>
        </p:nvGrpSpPr>
        <p:grpSpPr>
          <a:xfrm>
            <a:off x="9486489" y="3480780"/>
            <a:ext cx="845197" cy="381836"/>
            <a:chOff x="7242761" y="2844031"/>
            <a:chExt cx="690681" cy="312030"/>
          </a:xfrm>
        </p:grpSpPr>
        <p:grpSp>
          <p:nvGrpSpPr>
            <p:cNvPr id="598" name="Japan East"/>
            <p:cNvGrpSpPr/>
            <p:nvPr/>
          </p:nvGrpSpPr>
          <p:grpSpPr>
            <a:xfrm>
              <a:off x="7242761" y="2844031"/>
              <a:ext cx="690681" cy="312030"/>
              <a:chOff x="9659395" y="3469270"/>
              <a:chExt cx="920908" cy="416040"/>
            </a:xfrm>
          </p:grpSpPr>
          <p:sp>
            <p:nvSpPr>
              <p:cNvPr id="599" name="Rectangle 35"/>
              <p:cNvSpPr>
                <a:spLocks noChangeArrowheads="1"/>
              </p:cNvSpPr>
              <p:nvPr/>
            </p:nvSpPr>
            <p:spPr bwMode="auto">
              <a:xfrm>
                <a:off x="9659395" y="3469270"/>
                <a:ext cx="920908" cy="416040"/>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00" name="Freeform 220"/>
              <p:cNvSpPr>
                <a:spLocks/>
              </p:cNvSpPr>
              <p:nvPr/>
            </p:nvSpPr>
            <p:spPr bwMode="auto">
              <a:xfrm>
                <a:off x="9770028" y="3564320"/>
                <a:ext cx="43630" cy="85701"/>
              </a:xfrm>
              <a:custGeom>
                <a:avLst/>
                <a:gdLst>
                  <a:gd name="T0" fmla="*/ 13 w 13"/>
                  <a:gd name="T1" fmla="*/ 16 h 26"/>
                  <a:gd name="T2" fmla="*/ 10 w 13"/>
                  <a:gd name="T3" fmla="*/ 23 h 26"/>
                  <a:gd name="T4" fmla="*/ 3 w 13"/>
                  <a:gd name="T5" fmla="*/ 26 h 26"/>
                  <a:gd name="T6" fmla="*/ 0 w 13"/>
                  <a:gd name="T7" fmla="*/ 25 h 26"/>
                  <a:gd name="T8" fmla="*/ 0 w 13"/>
                  <a:gd name="T9" fmla="*/ 20 h 26"/>
                  <a:gd name="T10" fmla="*/ 3 w 13"/>
                  <a:gd name="T11" fmla="*/ 21 h 26"/>
                  <a:gd name="T12" fmla="*/ 7 w 13"/>
                  <a:gd name="T13" fmla="*/ 15 h 26"/>
                  <a:gd name="T14" fmla="*/ 7 w 13"/>
                  <a:gd name="T15" fmla="*/ 0 h 26"/>
                  <a:gd name="T16" fmla="*/ 13 w 13"/>
                  <a:gd name="T17" fmla="*/ 0 h 26"/>
                  <a:gd name="T18" fmla="*/ 13 w 13"/>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6">
                    <a:moveTo>
                      <a:pt x="13" y="16"/>
                    </a:moveTo>
                    <a:cubicBezTo>
                      <a:pt x="13" y="19"/>
                      <a:pt x="12" y="22"/>
                      <a:pt x="10" y="23"/>
                    </a:cubicBezTo>
                    <a:cubicBezTo>
                      <a:pt x="9" y="25"/>
                      <a:pt x="6" y="26"/>
                      <a:pt x="3" y="26"/>
                    </a:cubicBezTo>
                    <a:cubicBezTo>
                      <a:pt x="2" y="26"/>
                      <a:pt x="1" y="26"/>
                      <a:pt x="0" y="25"/>
                    </a:cubicBezTo>
                    <a:cubicBezTo>
                      <a:pt x="0" y="20"/>
                      <a:pt x="0" y="20"/>
                      <a:pt x="0" y="20"/>
                    </a:cubicBezTo>
                    <a:cubicBezTo>
                      <a:pt x="1" y="21"/>
                      <a:pt x="2" y="21"/>
                      <a:pt x="3" y="21"/>
                    </a:cubicBezTo>
                    <a:cubicBezTo>
                      <a:pt x="6" y="21"/>
                      <a:pt x="7" y="19"/>
                      <a:pt x="7" y="15"/>
                    </a:cubicBezTo>
                    <a:cubicBezTo>
                      <a:pt x="7" y="0"/>
                      <a:pt x="7" y="0"/>
                      <a:pt x="7" y="0"/>
                    </a:cubicBezTo>
                    <a:cubicBezTo>
                      <a:pt x="13" y="0"/>
                      <a:pt x="13" y="0"/>
                      <a:pt x="13" y="0"/>
                    </a:cubicBezTo>
                    <a:lnTo>
                      <a:pt x="1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01" name="Freeform 221"/>
              <p:cNvSpPr>
                <a:spLocks noEditPoints="1"/>
              </p:cNvSpPr>
              <p:nvPr/>
            </p:nvSpPr>
            <p:spPr bwMode="auto">
              <a:xfrm>
                <a:off x="9819891" y="3564320"/>
                <a:ext cx="81027" cy="85701"/>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5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5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5" y="16"/>
                    </a:moveTo>
                    <a:cubicBezTo>
                      <a:pt x="13" y="7"/>
                      <a:pt x="13" y="7"/>
                      <a:pt x="13" y="7"/>
                    </a:cubicBezTo>
                    <a:cubicBezTo>
                      <a:pt x="13" y="7"/>
                      <a:pt x="12" y="6"/>
                      <a:pt x="12" y="5"/>
                    </a:cubicBezTo>
                    <a:cubicBezTo>
                      <a:pt x="12" y="5"/>
                      <a:pt x="12" y="5"/>
                      <a:pt x="12" y="5"/>
                    </a:cubicBezTo>
                    <a:cubicBezTo>
                      <a:pt x="12" y="6"/>
                      <a:pt x="12" y="6"/>
                      <a:pt x="12" y="7"/>
                    </a:cubicBezTo>
                    <a:cubicBezTo>
                      <a:pt x="9" y="16"/>
                      <a:pt x="9" y="16"/>
                      <a:pt x="9" y="16"/>
                    </a:cubicBezTo>
                    <a:lnTo>
                      <a:pt x="1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02" name="Freeform 222"/>
              <p:cNvSpPr>
                <a:spLocks noEditPoints="1"/>
              </p:cNvSpPr>
              <p:nvPr/>
            </p:nvSpPr>
            <p:spPr bwMode="auto">
              <a:xfrm>
                <a:off x="9910268" y="3564320"/>
                <a:ext cx="62329" cy="85701"/>
              </a:xfrm>
              <a:custGeom>
                <a:avLst/>
                <a:gdLst>
                  <a:gd name="T0" fmla="*/ 6 w 19"/>
                  <a:gd name="T1" fmla="*/ 17 h 26"/>
                  <a:gd name="T2" fmla="*/ 6 w 19"/>
                  <a:gd name="T3" fmla="*/ 26 h 26"/>
                  <a:gd name="T4" fmla="*/ 0 w 19"/>
                  <a:gd name="T5" fmla="*/ 26 h 26"/>
                  <a:gd name="T6" fmla="*/ 0 w 19"/>
                  <a:gd name="T7" fmla="*/ 0 h 26"/>
                  <a:gd name="T8" fmla="*/ 9 w 19"/>
                  <a:gd name="T9" fmla="*/ 0 h 26"/>
                  <a:gd name="T10" fmla="*/ 19 w 19"/>
                  <a:gd name="T11" fmla="*/ 8 h 26"/>
                  <a:gd name="T12" fmla="*/ 16 w 19"/>
                  <a:gd name="T13" fmla="*/ 15 h 26"/>
                  <a:gd name="T14" fmla="*/ 9 w 19"/>
                  <a:gd name="T15" fmla="*/ 17 h 26"/>
                  <a:gd name="T16" fmla="*/ 6 w 19"/>
                  <a:gd name="T17" fmla="*/ 17 h 26"/>
                  <a:gd name="T18" fmla="*/ 6 w 19"/>
                  <a:gd name="T19" fmla="*/ 5 h 26"/>
                  <a:gd name="T20" fmla="*/ 6 w 19"/>
                  <a:gd name="T21" fmla="*/ 13 h 26"/>
                  <a:gd name="T22" fmla="*/ 8 w 19"/>
                  <a:gd name="T23" fmla="*/ 13 h 26"/>
                  <a:gd name="T24" fmla="*/ 13 w 19"/>
                  <a:gd name="T25" fmla="*/ 9 h 26"/>
                  <a:gd name="T26" fmla="*/ 8 w 19"/>
                  <a:gd name="T27" fmla="*/ 5 h 26"/>
                  <a:gd name="T28" fmla="*/ 6 w 19"/>
                  <a:gd name="T29"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6">
                    <a:moveTo>
                      <a:pt x="6" y="17"/>
                    </a:moveTo>
                    <a:cubicBezTo>
                      <a:pt x="6" y="26"/>
                      <a:pt x="6" y="26"/>
                      <a:pt x="6" y="26"/>
                    </a:cubicBezTo>
                    <a:cubicBezTo>
                      <a:pt x="0" y="26"/>
                      <a:pt x="0" y="26"/>
                      <a:pt x="0" y="26"/>
                    </a:cubicBezTo>
                    <a:cubicBezTo>
                      <a:pt x="0" y="0"/>
                      <a:pt x="0" y="0"/>
                      <a:pt x="0" y="0"/>
                    </a:cubicBezTo>
                    <a:cubicBezTo>
                      <a:pt x="9" y="0"/>
                      <a:pt x="9" y="0"/>
                      <a:pt x="9" y="0"/>
                    </a:cubicBezTo>
                    <a:cubicBezTo>
                      <a:pt x="16" y="0"/>
                      <a:pt x="19" y="3"/>
                      <a:pt x="19" y="8"/>
                    </a:cubicBezTo>
                    <a:cubicBezTo>
                      <a:pt x="19" y="11"/>
                      <a:pt x="18" y="13"/>
                      <a:pt x="16" y="15"/>
                    </a:cubicBezTo>
                    <a:cubicBezTo>
                      <a:pt x="14" y="16"/>
                      <a:pt x="12" y="17"/>
                      <a:pt x="9" y="17"/>
                    </a:cubicBezTo>
                    <a:lnTo>
                      <a:pt x="6" y="17"/>
                    </a:lnTo>
                    <a:close/>
                    <a:moveTo>
                      <a:pt x="6" y="5"/>
                    </a:moveTo>
                    <a:cubicBezTo>
                      <a:pt x="6" y="13"/>
                      <a:pt x="6" y="13"/>
                      <a:pt x="6" y="13"/>
                    </a:cubicBezTo>
                    <a:cubicBezTo>
                      <a:pt x="8" y="13"/>
                      <a:pt x="8" y="13"/>
                      <a:pt x="8" y="13"/>
                    </a:cubicBezTo>
                    <a:cubicBezTo>
                      <a:pt x="11" y="13"/>
                      <a:pt x="13" y="11"/>
                      <a:pt x="13" y="9"/>
                    </a:cubicBezTo>
                    <a:cubicBezTo>
                      <a:pt x="13" y="6"/>
                      <a:pt x="11" y="5"/>
                      <a:pt x="8"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03" name="Freeform 223"/>
              <p:cNvSpPr>
                <a:spLocks noEditPoints="1"/>
              </p:cNvSpPr>
              <p:nvPr/>
            </p:nvSpPr>
            <p:spPr bwMode="auto">
              <a:xfrm>
                <a:off x="9969481" y="3564320"/>
                <a:ext cx="82586" cy="85701"/>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3 w 25"/>
                  <a:gd name="T23" fmla="*/ 5 h 26"/>
                  <a:gd name="T24" fmla="*/ 13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3" y="6"/>
                      <a:pt x="13" y="5"/>
                    </a:cubicBezTo>
                    <a:cubicBezTo>
                      <a:pt x="13" y="5"/>
                      <a:pt x="13" y="5"/>
                      <a:pt x="13" y="5"/>
                    </a:cubicBezTo>
                    <a:cubicBezTo>
                      <a:pt x="13"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04" name="Freeform 224"/>
              <p:cNvSpPr>
                <a:spLocks/>
              </p:cNvSpPr>
              <p:nvPr/>
            </p:nvSpPr>
            <p:spPr bwMode="auto">
              <a:xfrm>
                <a:off x="10064532" y="3564320"/>
                <a:ext cx="71678" cy="85701"/>
              </a:xfrm>
              <a:custGeom>
                <a:avLst/>
                <a:gdLst>
                  <a:gd name="T0" fmla="*/ 22 w 22"/>
                  <a:gd name="T1" fmla="*/ 26 h 26"/>
                  <a:gd name="T2" fmla="*/ 17 w 22"/>
                  <a:gd name="T3" fmla="*/ 26 h 26"/>
                  <a:gd name="T4" fmla="*/ 6 w 22"/>
                  <a:gd name="T5" fmla="*/ 10 h 26"/>
                  <a:gd name="T6" fmla="*/ 5 w 22"/>
                  <a:gd name="T7" fmla="*/ 8 h 26"/>
                  <a:gd name="T8" fmla="*/ 5 w 22"/>
                  <a:gd name="T9" fmla="*/ 8 h 26"/>
                  <a:gd name="T10" fmla="*/ 5 w 22"/>
                  <a:gd name="T11" fmla="*/ 12 h 26"/>
                  <a:gd name="T12" fmla="*/ 5 w 22"/>
                  <a:gd name="T13" fmla="*/ 26 h 26"/>
                  <a:gd name="T14" fmla="*/ 0 w 22"/>
                  <a:gd name="T15" fmla="*/ 26 h 26"/>
                  <a:gd name="T16" fmla="*/ 0 w 22"/>
                  <a:gd name="T17" fmla="*/ 0 h 26"/>
                  <a:gd name="T18" fmla="*/ 6 w 22"/>
                  <a:gd name="T19" fmla="*/ 0 h 26"/>
                  <a:gd name="T20" fmla="*/ 16 w 22"/>
                  <a:gd name="T21" fmla="*/ 16 h 26"/>
                  <a:gd name="T22" fmla="*/ 17 w 22"/>
                  <a:gd name="T23" fmla="*/ 18 h 26"/>
                  <a:gd name="T24" fmla="*/ 17 w 22"/>
                  <a:gd name="T25" fmla="*/ 18 h 26"/>
                  <a:gd name="T26" fmla="*/ 17 w 22"/>
                  <a:gd name="T27" fmla="*/ 14 h 26"/>
                  <a:gd name="T28" fmla="*/ 17 w 22"/>
                  <a:gd name="T29" fmla="*/ 0 h 26"/>
                  <a:gd name="T30" fmla="*/ 22 w 22"/>
                  <a:gd name="T31" fmla="*/ 0 h 26"/>
                  <a:gd name="T32" fmla="*/ 22 w 22"/>
                  <a:gd name="T3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6">
                    <a:moveTo>
                      <a:pt x="22" y="26"/>
                    </a:moveTo>
                    <a:cubicBezTo>
                      <a:pt x="17" y="26"/>
                      <a:pt x="17" y="26"/>
                      <a:pt x="17" y="26"/>
                    </a:cubicBezTo>
                    <a:cubicBezTo>
                      <a:pt x="6" y="10"/>
                      <a:pt x="6" y="10"/>
                      <a:pt x="6" y="10"/>
                    </a:cubicBezTo>
                    <a:cubicBezTo>
                      <a:pt x="6" y="9"/>
                      <a:pt x="5" y="8"/>
                      <a:pt x="5" y="8"/>
                    </a:cubicBezTo>
                    <a:cubicBezTo>
                      <a:pt x="5" y="8"/>
                      <a:pt x="5" y="8"/>
                      <a:pt x="5" y="8"/>
                    </a:cubicBezTo>
                    <a:cubicBezTo>
                      <a:pt x="5" y="9"/>
                      <a:pt x="5" y="10"/>
                      <a:pt x="5" y="12"/>
                    </a:cubicBezTo>
                    <a:cubicBezTo>
                      <a:pt x="5" y="26"/>
                      <a:pt x="5" y="26"/>
                      <a:pt x="5" y="26"/>
                    </a:cubicBezTo>
                    <a:cubicBezTo>
                      <a:pt x="0" y="26"/>
                      <a:pt x="0" y="26"/>
                      <a:pt x="0" y="26"/>
                    </a:cubicBezTo>
                    <a:cubicBezTo>
                      <a:pt x="0" y="0"/>
                      <a:pt x="0" y="0"/>
                      <a:pt x="0" y="0"/>
                    </a:cubicBezTo>
                    <a:cubicBezTo>
                      <a:pt x="6" y="0"/>
                      <a:pt x="6" y="0"/>
                      <a:pt x="6" y="0"/>
                    </a:cubicBezTo>
                    <a:cubicBezTo>
                      <a:pt x="16" y="16"/>
                      <a:pt x="16" y="16"/>
                      <a:pt x="16" y="16"/>
                    </a:cubicBezTo>
                    <a:cubicBezTo>
                      <a:pt x="16" y="16"/>
                      <a:pt x="17" y="17"/>
                      <a:pt x="17" y="18"/>
                    </a:cubicBezTo>
                    <a:cubicBezTo>
                      <a:pt x="17" y="18"/>
                      <a:pt x="17" y="18"/>
                      <a:pt x="17" y="18"/>
                    </a:cubicBezTo>
                    <a:cubicBezTo>
                      <a:pt x="17" y="17"/>
                      <a:pt x="17" y="16"/>
                      <a:pt x="17" y="14"/>
                    </a:cubicBezTo>
                    <a:cubicBezTo>
                      <a:pt x="17" y="0"/>
                      <a:pt x="17" y="0"/>
                      <a:pt x="17" y="0"/>
                    </a:cubicBezTo>
                    <a:cubicBezTo>
                      <a:pt x="22" y="0"/>
                      <a:pt x="22" y="0"/>
                      <a:pt x="22" y="0"/>
                    </a:cubicBezTo>
                    <a:lnTo>
                      <a:pt x="2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09" name="Freeform 229"/>
              <p:cNvSpPr>
                <a:spLocks noEditPoints="1"/>
              </p:cNvSpPr>
              <p:nvPr/>
            </p:nvSpPr>
            <p:spPr bwMode="auto">
              <a:xfrm>
                <a:off x="9939874" y="3704559"/>
                <a:ext cx="79469" cy="85701"/>
              </a:xfrm>
              <a:custGeom>
                <a:avLst/>
                <a:gdLst>
                  <a:gd name="T0" fmla="*/ 24 w 24"/>
                  <a:gd name="T1" fmla="*/ 11 h 26"/>
                  <a:gd name="T2" fmla="*/ 23 w 24"/>
                  <a:gd name="T3" fmla="*/ 14 h 26"/>
                  <a:gd name="T4" fmla="*/ 23 w 24"/>
                  <a:gd name="T5" fmla="*/ 17 h 26"/>
                  <a:gd name="T6" fmla="*/ 21 w 24"/>
                  <a:gd name="T7" fmla="*/ 20 h 26"/>
                  <a:gd name="T8" fmla="*/ 19 w 24"/>
                  <a:gd name="T9" fmla="*/ 22 h 26"/>
                  <a:gd name="T10" fmla="*/ 18 w 24"/>
                  <a:gd name="T11" fmla="*/ 24 h 26"/>
                  <a:gd name="T12" fmla="*/ 15 w 24"/>
                  <a:gd name="T13" fmla="*/ 25 h 26"/>
                  <a:gd name="T14" fmla="*/ 13 w 24"/>
                  <a:gd name="T15" fmla="*/ 26 h 26"/>
                  <a:gd name="T16" fmla="*/ 10 w 24"/>
                  <a:gd name="T17" fmla="*/ 26 h 26"/>
                  <a:gd name="T18" fmla="*/ 6 w 24"/>
                  <a:gd name="T19" fmla="*/ 25 h 26"/>
                  <a:gd name="T20" fmla="*/ 3 w 24"/>
                  <a:gd name="T21" fmla="*/ 23 h 26"/>
                  <a:gd name="T22" fmla="*/ 1 w 24"/>
                  <a:gd name="T23" fmla="*/ 20 h 26"/>
                  <a:gd name="T24" fmla="*/ 0 w 24"/>
                  <a:gd name="T25" fmla="*/ 16 h 26"/>
                  <a:gd name="T26" fmla="*/ 1 w 24"/>
                  <a:gd name="T27" fmla="*/ 9 h 26"/>
                  <a:gd name="T28" fmla="*/ 5 w 24"/>
                  <a:gd name="T29" fmla="*/ 4 h 26"/>
                  <a:gd name="T30" fmla="*/ 8 w 24"/>
                  <a:gd name="T31" fmla="*/ 1 h 26"/>
                  <a:gd name="T32" fmla="*/ 14 w 24"/>
                  <a:gd name="T33" fmla="*/ 0 h 26"/>
                  <a:gd name="T34" fmla="*/ 18 w 24"/>
                  <a:gd name="T35" fmla="*/ 1 h 26"/>
                  <a:gd name="T36" fmla="*/ 21 w 24"/>
                  <a:gd name="T37" fmla="*/ 3 h 26"/>
                  <a:gd name="T38" fmla="*/ 23 w 24"/>
                  <a:gd name="T39" fmla="*/ 7 h 26"/>
                  <a:gd name="T40" fmla="*/ 24 w 24"/>
                  <a:gd name="T41" fmla="*/ 11 h 26"/>
                  <a:gd name="T42" fmla="*/ 21 w 24"/>
                  <a:gd name="T43" fmla="*/ 11 h 26"/>
                  <a:gd name="T44" fmla="*/ 20 w 24"/>
                  <a:gd name="T45" fmla="*/ 8 h 26"/>
                  <a:gd name="T46" fmla="*/ 19 w 24"/>
                  <a:gd name="T47" fmla="*/ 5 h 26"/>
                  <a:gd name="T48" fmla="*/ 16 w 24"/>
                  <a:gd name="T49" fmla="*/ 3 h 26"/>
                  <a:gd name="T50" fmla="*/ 13 w 24"/>
                  <a:gd name="T51" fmla="*/ 3 h 26"/>
                  <a:gd name="T52" fmla="*/ 10 w 24"/>
                  <a:gd name="T53" fmla="*/ 4 h 26"/>
                  <a:gd name="T54" fmla="*/ 6 w 24"/>
                  <a:gd name="T55" fmla="*/ 6 h 26"/>
                  <a:gd name="T56" fmla="*/ 5 w 24"/>
                  <a:gd name="T57" fmla="*/ 8 h 26"/>
                  <a:gd name="T58" fmla="*/ 4 w 24"/>
                  <a:gd name="T59" fmla="*/ 10 h 26"/>
                  <a:gd name="T60" fmla="*/ 3 w 24"/>
                  <a:gd name="T61" fmla="*/ 13 h 26"/>
                  <a:gd name="T62" fmla="*/ 3 w 24"/>
                  <a:gd name="T63" fmla="*/ 16 h 26"/>
                  <a:gd name="T64" fmla="*/ 4 w 24"/>
                  <a:gd name="T65" fmla="*/ 19 h 26"/>
                  <a:gd name="T66" fmla="*/ 5 w 24"/>
                  <a:gd name="T67" fmla="*/ 21 h 26"/>
                  <a:gd name="T68" fmla="*/ 7 w 24"/>
                  <a:gd name="T69" fmla="*/ 23 h 26"/>
                  <a:gd name="T70" fmla="*/ 10 w 24"/>
                  <a:gd name="T71" fmla="*/ 24 h 26"/>
                  <a:gd name="T72" fmla="*/ 14 w 24"/>
                  <a:gd name="T73" fmla="*/ 23 h 26"/>
                  <a:gd name="T74" fmla="*/ 17 w 24"/>
                  <a:gd name="T75" fmla="*/ 20 h 26"/>
                  <a:gd name="T76" fmla="*/ 19 w 24"/>
                  <a:gd name="T77" fmla="*/ 18 h 26"/>
                  <a:gd name="T78" fmla="*/ 20 w 24"/>
                  <a:gd name="T79" fmla="*/ 16 h 26"/>
                  <a:gd name="T80" fmla="*/ 20 w 24"/>
                  <a:gd name="T81" fmla="*/ 13 h 26"/>
                  <a:gd name="T82" fmla="*/ 21 w 24"/>
                  <a:gd name="T8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6">
                    <a:moveTo>
                      <a:pt x="24" y="11"/>
                    </a:moveTo>
                    <a:cubicBezTo>
                      <a:pt x="24" y="12"/>
                      <a:pt x="24" y="13"/>
                      <a:pt x="23" y="14"/>
                    </a:cubicBezTo>
                    <a:cubicBezTo>
                      <a:pt x="23" y="15"/>
                      <a:pt x="23" y="16"/>
                      <a:pt x="23" y="17"/>
                    </a:cubicBezTo>
                    <a:cubicBezTo>
                      <a:pt x="22" y="18"/>
                      <a:pt x="22" y="19"/>
                      <a:pt x="21" y="20"/>
                    </a:cubicBezTo>
                    <a:cubicBezTo>
                      <a:pt x="21" y="21"/>
                      <a:pt x="20" y="22"/>
                      <a:pt x="19" y="22"/>
                    </a:cubicBezTo>
                    <a:cubicBezTo>
                      <a:pt x="19" y="23"/>
                      <a:pt x="18" y="24"/>
                      <a:pt x="18" y="24"/>
                    </a:cubicBezTo>
                    <a:cubicBezTo>
                      <a:pt x="17" y="24"/>
                      <a:pt x="16" y="25"/>
                      <a:pt x="15" y="25"/>
                    </a:cubicBezTo>
                    <a:cubicBezTo>
                      <a:pt x="15" y="26"/>
                      <a:pt x="14" y="26"/>
                      <a:pt x="13" y="26"/>
                    </a:cubicBezTo>
                    <a:cubicBezTo>
                      <a:pt x="12" y="26"/>
                      <a:pt x="11" y="26"/>
                      <a:pt x="10" y="26"/>
                    </a:cubicBezTo>
                    <a:cubicBezTo>
                      <a:pt x="9" y="26"/>
                      <a:pt x="7" y="26"/>
                      <a:pt x="6" y="25"/>
                    </a:cubicBezTo>
                    <a:cubicBezTo>
                      <a:pt x="5" y="25"/>
                      <a:pt x="4" y="24"/>
                      <a:pt x="3" y="23"/>
                    </a:cubicBezTo>
                    <a:cubicBezTo>
                      <a:pt x="2" y="22"/>
                      <a:pt x="1" y="21"/>
                      <a:pt x="1" y="20"/>
                    </a:cubicBezTo>
                    <a:cubicBezTo>
                      <a:pt x="0" y="18"/>
                      <a:pt x="0" y="17"/>
                      <a:pt x="0" y="16"/>
                    </a:cubicBezTo>
                    <a:cubicBezTo>
                      <a:pt x="0" y="13"/>
                      <a:pt x="0" y="11"/>
                      <a:pt x="1" y="9"/>
                    </a:cubicBezTo>
                    <a:cubicBezTo>
                      <a:pt x="2" y="7"/>
                      <a:pt x="3" y="5"/>
                      <a:pt x="5" y="4"/>
                    </a:cubicBezTo>
                    <a:cubicBezTo>
                      <a:pt x="6" y="3"/>
                      <a:pt x="7" y="2"/>
                      <a:pt x="8" y="1"/>
                    </a:cubicBezTo>
                    <a:cubicBezTo>
                      <a:pt x="10" y="1"/>
                      <a:pt x="12" y="0"/>
                      <a:pt x="14" y="0"/>
                    </a:cubicBezTo>
                    <a:cubicBezTo>
                      <a:pt x="15" y="0"/>
                      <a:pt x="17" y="0"/>
                      <a:pt x="18" y="1"/>
                    </a:cubicBezTo>
                    <a:cubicBezTo>
                      <a:pt x="19" y="1"/>
                      <a:pt x="20" y="2"/>
                      <a:pt x="21" y="3"/>
                    </a:cubicBezTo>
                    <a:cubicBezTo>
                      <a:pt x="22" y="4"/>
                      <a:pt x="23" y="5"/>
                      <a:pt x="23" y="7"/>
                    </a:cubicBezTo>
                    <a:cubicBezTo>
                      <a:pt x="24" y="8"/>
                      <a:pt x="24" y="9"/>
                      <a:pt x="24" y="11"/>
                    </a:cubicBezTo>
                    <a:close/>
                    <a:moveTo>
                      <a:pt x="21" y="11"/>
                    </a:moveTo>
                    <a:cubicBezTo>
                      <a:pt x="21" y="10"/>
                      <a:pt x="20" y="9"/>
                      <a:pt x="20" y="8"/>
                    </a:cubicBezTo>
                    <a:cubicBezTo>
                      <a:pt x="20" y="7"/>
                      <a:pt x="19" y="6"/>
                      <a:pt x="19" y="5"/>
                    </a:cubicBezTo>
                    <a:cubicBezTo>
                      <a:pt x="18" y="4"/>
                      <a:pt x="17" y="4"/>
                      <a:pt x="16" y="3"/>
                    </a:cubicBezTo>
                    <a:cubicBezTo>
                      <a:pt x="15" y="3"/>
                      <a:pt x="14" y="3"/>
                      <a:pt x="13" y="3"/>
                    </a:cubicBezTo>
                    <a:cubicBezTo>
                      <a:pt x="12" y="3"/>
                      <a:pt x="11" y="3"/>
                      <a:pt x="10" y="4"/>
                    </a:cubicBezTo>
                    <a:cubicBezTo>
                      <a:pt x="8" y="4"/>
                      <a:pt x="7" y="5"/>
                      <a:pt x="6" y="6"/>
                    </a:cubicBezTo>
                    <a:cubicBezTo>
                      <a:pt x="6" y="7"/>
                      <a:pt x="6" y="7"/>
                      <a:pt x="5" y="8"/>
                    </a:cubicBezTo>
                    <a:cubicBezTo>
                      <a:pt x="5" y="9"/>
                      <a:pt x="4" y="9"/>
                      <a:pt x="4" y="10"/>
                    </a:cubicBezTo>
                    <a:cubicBezTo>
                      <a:pt x="4" y="11"/>
                      <a:pt x="3" y="12"/>
                      <a:pt x="3" y="13"/>
                    </a:cubicBezTo>
                    <a:cubicBezTo>
                      <a:pt x="3" y="14"/>
                      <a:pt x="3" y="15"/>
                      <a:pt x="3" y="16"/>
                    </a:cubicBezTo>
                    <a:cubicBezTo>
                      <a:pt x="3" y="17"/>
                      <a:pt x="3" y="18"/>
                      <a:pt x="4" y="19"/>
                    </a:cubicBezTo>
                    <a:cubicBezTo>
                      <a:pt x="4" y="20"/>
                      <a:pt x="4" y="21"/>
                      <a:pt x="5" y="21"/>
                    </a:cubicBezTo>
                    <a:cubicBezTo>
                      <a:pt x="6" y="22"/>
                      <a:pt x="6" y="23"/>
                      <a:pt x="7" y="23"/>
                    </a:cubicBezTo>
                    <a:cubicBezTo>
                      <a:pt x="8" y="23"/>
                      <a:pt x="9" y="24"/>
                      <a:pt x="10" y="24"/>
                    </a:cubicBezTo>
                    <a:cubicBezTo>
                      <a:pt x="12" y="24"/>
                      <a:pt x="13" y="23"/>
                      <a:pt x="14" y="23"/>
                    </a:cubicBezTo>
                    <a:cubicBezTo>
                      <a:pt x="15" y="22"/>
                      <a:pt x="16" y="22"/>
                      <a:pt x="17" y="20"/>
                    </a:cubicBezTo>
                    <a:cubicBezTo>
                      <a:pt x="18" y="20"/>
                      <a:pt x="18" y="19"/>
                      <a:pt x="19" y="18"/>
                    </a:cubicBezTo>
                    <a:cubicBezTo>
                      <a:pt x="19" y="18"/>
                      <a:pt x="19" y="17"/>
                      <a:pt x="20" y="16"/>
                    </a:cubicBezTo>
                    <a:cubicBezTo>
                      <a:pt x="20" y="15"/>
                      <a:pt x="20" y="14"/>
                      <a:pt x="20" y="13"/>
                    </a:cubicBezTo>
                    <a:cubicBezTo>
                      <a:pt x="21" y="13"/>
                      <a:pt x="21" y="12"/>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0" name="Freeform 230"/>
              <p:cNvSpPr>
                <a:spLocks/>
              </p:cNvSpPr>
              <p:nvPr/>
            </p:nvSpPr>
            <p:spPr bwMode="auto">
              <a:xfrm>
                <a:off x="10025576" y="3704559"/>
                <a:ext cx="54538" cy="85701"/>
              </a:xfrm>
              <a:custGeom>
                <a:avLst/>
                <a:gdLst>
                  <a:gd name="T0" fmla="*/ 17 w 17"/>
                  <a:gd name="T1" fmla="*/ 4 h 26"/>
                  <a:gd name="T2" fmla="*/ 16 w 17"/>
                  <a:gd name="T3" fmla="*/ 4 h 26"/>
                  <a:gd name="T4" fmla="*/ 14 w 17"/>
                  <a:gd name="T5" fmla="*/ 3 h 26"/>
                  <a:gd name="T6" fmla="*/ 13 w 17"/>
                  <a:gd name="T7" fmla="*/ 3 h 26"/>
                  <a:gd name="T8" fmla="*/ 11 w 17"/>
                  <a:gd name="T9" fmla="*/ 3 h 26"/>
                  <a:gd name="T10" fmla="*/ 9 w 17"/>
                  <a:gd name="T11" fmla="*/ 3 h 26"/>
                  <a:gd name="T12" fmla="*/ 8 w 17"/>
                  <a:gd name="T13" fmla="*/ 4 h 26"/>
                  <a:gd name="T14" fmla="*/ 7 w 17"/>
                  <a:gd name="T15" fmla="*/ 6 h 26"/>
                  <a:gd name="T16" fmla="*/ 6 w 17"/>
                  <a:gd name="T17" fmla="*/ 7 h 26"/>
                  <a:gd name="T18" fmla="*/ 7 w 17"/>
                  <a:gd name="T19" fmla="*/ 8 h 26"/>
                  <a:gd name="T20" fmla="*/ 7 w 17"/>
                  <a:gd name="T21" fmla="*/ 10 h 26"/>
                  <a:gd name="T22" fmla="*/ 9 w 17"/>
                  <a:gd name="T23" fmla="*/ 11 h 26"/>
                  <a:gd name="T24" fmla="*/ 10 w 17"/>
                  <a:gd name="T25" fmla="*/ 12 h 26"/>
                  <a:gd name="T26" fmla="*/ 12 w 17"/>
                  <a:gd name="T27" fmla="*/ 14 h 26"/>
                  <a:gd name="T28" fmla="*/ 14 w 17"/>
                  <a:gd name="T29" fmla="*/ 15 h 26"/>
                  <a:gd name="T30" fmla="*/ 14 w 17"/>
                  <a:gd name="T31" fmla="*/ 17 h 26"/>
                  <a:gd name="T32" fmla="*/ 15 w 17"/>
                  <a:gd name="T33" fmla="*/ 19 h 26"/>
                  <a:gd name="T34" fmla="*/ 15 w 17"/>
                  <a:gd name="T35" fmla="*/ 21 h 26"/>
                  <a:gd name="T36" fmla="*/ 14 w 17"/>
                  <a:gd name="T37" fmla="*/ 22 h 26"/>
                  <a:gd name="T38" fmla="*/ 13 w 17"/>
                  <a:gd name="T39" fmla="*/ 24 h 26"/>
                  <a:gd name="T40" fmla="*/ 12 w 17"/>
                  <a:gd name="T41" fmla="*/ 25 h 26"/>
                  <a:gd name="T42" fmla="*/ 10 w 17"/>
                  <a:gd name="T43" fmla="*/ 26 h 26"/>
                  <a:gd name="T44" fmla="*/ 6 w 17"/>
                  <a:gd name="T45" fmla="*/ 26 h 26"/>
                  <a:gd name="T46" fmla="*/ 5 w 17"/>
                  <a:gd name="T47" fmla="*/ 26 h 26"/>
                  <a:gd name="T48" fmla="*/ 3 w 17"/>
                  <a:gd name="T49" fmla="*/ 26 h 26"/>
                  <a:gd name="T50" fmla="*/ 1 w 17"/>
                  <a:gd name="T51" fmla="*/ 25 h 26"/>
                  <a:gd name="T52" fmla="*/ 0 w 17"/>
                  <a:gd name="T53" fmla="*/ 25 h 26"/>
                  <a:gd name="T54" fmla="*/ 0 w 17"/>
                  <a:gd name="T55" fmla="*/ 22 h 26"/>
                  <a:gd name="T56" fmla="*/ 2 w 17"/>
                  <a:gd name="T57" fmla="*/ 22 h 26"/>
                  <a:gd name="T58" fmla="*/ 3 w 17"/>
                  <a:gd name="T59" fmla="*/ 23 h 26"/>
                  <a:gd name="T60" fmla="*/ 5 w 17"/>
                  <a:gd name="T61" fmla="*/ 23 h 26"/>
                  <a:gd name="T62" fmla="*/ 7 w 17"/>
                  <a:gd name="T63" fmla="*/ 24 h 26"/>
                  <a:gd name="T64" fmla="*/ 9 w 17"/>
                  <a:gd name="T65" fmla="*/ 23 h 26"/>
                  <a:gd name="T66" fmla="*/ 11 w 17"/>
                  <a:gd name="T67" fmla="*/ 22 h 26"/>
                  <a:gd name="T68" fmla="*/ 11 w 17"/>
                  <a:gd name="T69" fmla="*/ 21 h 26"/>
                  <a:gd name="T70" fmla="*/ 12 w 17"/>
                  <a:gd name="T71" fmla="*/ 19 h 26"/>
                  <a:gd name="T72" fmla="*/ 11 w 17"/>
                  <a:gd name="T73" fmla="*/ 18 h 26"/>
                  <a:gd name="T74" fmla="*/ 11 w 17"/>
                  <a:gd name="T75" fmla="*/ 17 h 26"/>
                  <a:gd name="T76" fmla="*/ 9 w 17"/>
                  <a:gd name="T77" fmla="*/ 16 h 26"/>
                  <a:gd name="T78" fmla="*/ 8 w 17"/>
                  <a:gd name="T79" fmla="*/ 14 h 26"/>
                  <a:gd name="T80" fmla="*/ 6 w 17"/>
                  <a:gd name="T81" fmla="*/ 13 h 26"/>
                  <a:gd name="T82" fmla="*/ 5 w 17"/>
                  <a:gd name="T83" fmla="*/ 11 h 26"/>
                  <a:gd name="T84" fmla="*/ 4 w 17"/>
                  <a:gd name="T85" fmla="*/ 9 h 26"/>
                  <a:gd name="T86" fmla="*/ 3 w 17"/>
                  <a:gd name="T87" fmla="*/ 7 h 26"/>
                  <a:gd name="T88" fmla="*/ 4 w 17"/>
                  <a:gd name="T89" fmla="*/ 5 h 26"/>
                  <a:gd name="T90" fmla="*/ 5 w 17"/>
                  <a:gd name="T91" fmla="*/ 2 h 26"/>
                  <a:gd name="T92" fmla="*/ 8 w 17"/>
                  <a:gd name="T93" fmla="*/ 1 h 26"/>
                  <a:gd name="T94" fmla="*/ 12 w 17"/>
                  <a:gd name="T95" fmla="*/ 0 h 26"/>
                  <a:gd name="T96" fmla="*/ 13 w 17"/>
                  <a:gd name="T97" fmla="*/ 0 h 26"/>
                  <a:gd name="T98" fmla="*/ 15 w 17"/>
                  <a:gd name="T99" fmla="*/ 1 h 26"/>
                  <a:gd name="T100" fmla="*/ 16 w 17"/>
                  <a:gd name="T101" fmla="*/ 1 h 26"/>
                  <a:gd name="T102" fmla="*/ 17 w 17"/>
                  <a:gd name="T103" fmla="*/ 1 h 26"/>
                  <a:gd name="T104" fmla="*/ 17 w 17"/>
                  <a:gd name="T10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 h="26">
                    <a:moveTo>
                      <a:pt x="17" y="4"/>
                    </a:moveTo>
                    <a:cubicBezTo>
                      <a:pt x="16" y="4"/>
                      <a:pt x="16" y="4"/>
                      <a:pt x="16" y="4"/>
                    </a:cubicBezTo>
                    <a:cubicBezTo>
                      <a:pt x="15" y="4"/>
                      <a:pt x="15" y="3"/>
                      <a:pt x="14" y="3"/>
                    </a:cubicBezTo>
                    <a:cubicBezTo>
                      <a:pt x="14" y="3"/>
                      <a:pt x="13" y="3"/>
                      <a:pt x="13" y="3"/>
                    </a:cubicBezTo>
                    <a:cubicBezTo>
                      <a:pt x="12" y="3"/>
                      <a:pt x="12" y="3"/>
                      <a:pt x="11" y="3"/>
                    </a:cubicBezTo>
                    <a:cubicBezTo>
                      <a:pt x="10" y="3"/>
                      <a:pt x="10" y="3"/>
                      <a:pt x="9" y="3"/>
                    </a:cubicBezTo>
                    <a:cubicBezTo>
                      <a:pt x="8" y="3"/>
                      <a:pt x="8" y="4"/>
                      <a:pt x="8" y="4"/>
                    </a:cubicBezTo>
                    <a:cubicBezTo>
                      <a:pt x="7" y="5"/>
                      <a:pt x="7" y="5"/>
                      <a:pt x="7" y="6"/>
                    </a:cubicBezTo>
                    <a:cubicBezTo>
                      <a:pt x="7" y="6"/>
                      <a:pt x="6" y="6"/>
                      <a:pt x="6" y="7"/>
                    </a:cubicBezTo>
                    <a:cubicBezTo>
                      <a:pt x="6" y="7"/>
                      <a:pt x="6" y="8"/>
                      <a:pt x="7" y="8"/>
                    </a:cubicBezTo>
                    <a:cubicBezTo>
                      <a:pt x="7" y="9"/>
                      <a:pt x="7" y="9"/>
                      <a:pt x="7" y="10"/>
                    </a:cubicBezTo>
                    <a:cubicBezTo>
                      <a:pt x="8" y="10"/>
                      <a:pt x="8" y="11"/>
                      <a:pt x="9" y="11"/>
                    </a:cubicBezTo>
                    <a:cubicBezTo>
                      <a:pt x="9" y="11"/>
                      <a:pt x="10" y="12"/>
                      <a:pt x="10" y="12"/>
                    </a:cubicBezTo>
                    <a:cubicBezTo>
                      <a:pt x="11" y="13"/>
                      <a:pt x="12" y="13"/>
                      <a:pt x="12" y="14"/>
                    </a:cubicBezTo>
                    <a:cubicBezTo>
                      <a:pt x="13" y="14"/>
                      <a:pt x="13" y="15"/>
                      <a:pt x="14" y="15"/>
                    </a:cubicBezTo>
                    <a:cubicBezTo>
                      <a:pt x="14" y="16"/>
                      <a:pt x="14" y="17"/>
                      <a:pt x="14" y="17"/>
                    </a:cubicBezTo>
                    <a:cubicBezTo>
                      <a:pt x="15" y="18"/>
                      <a:pt x="15" y="18"/>
                      <a:pt x="15" y="19"/>
                    </a:cubicBezTo>
                    <a:cubicBezTo>
                      <a:pt x="15" y="20"/>
                      <a:pt x="15" y="20"/>
                      <a:pt x="15" y="21"/>
                    </a:cubicBezTo>
                    <a:cubicBezTo>
                      <a:pt x="15" y="21"/>
                      <a:pt x="14" y="22"/>
                      <a:pt x="14" y="22"/>
                    </a:cubicBezTo>
                    <a:cubicBezTo>
                      <a:pt x="14" y="23"/>
                      <a:pt x="14" y="23"/>
                      <a:pt x="13" y="24"/>
                    </a:cubicBezTo>
                    <a:cubicBezTo>
                      <a:pt x="13" y="24"/>
                      <a:pt x="12" y="25"/>
                      <a:pt x="12" y="25"/>
                    </a:cubicBezTo>
                    <a:cubicBezTo>
                      <a:pt x="11" y="25"/>
                      <a:pt x="10" y="26"/>
                      <a:pt x="10" y="26"/>
                    </a:cubicBezTo>
                    <a:cubicBezTo>
                      <a:pt x="9" y="26"/>
                      <a:pt x="8" y="26"/>
                      <a:pt x="6" y="26"/>
                    </a:cubicBezTo>
                    <a:cubicBezTo>
                      <a:pt x="6" y="26"/>
                      <a:pt x="5" y="26"/>
                      <a:pt x="5" y="26"/>
                    </a:cubicBezTo>
                    <a:cubicBezTo>
                      <a:pt x="4" y="26"/>
                      <a:pt x="3" y="26"/>
                      <a:pt x="3" y="26"/>
                    </a:cubicBezTo>
                    <a:cubicBezTo>
                      <a:pt x="2" y="26"/>
                      <a:pt x="2" y="25"/>
                      <a:pt x="1" y="25"/>
                    </a:cubicBezTo>
                    <a:cubicBezTo>
                      <a:pt x="1" y="25"/>
                      <a:pt x="0" y="25"/>
                      <a:pt x="0" y="25"/>
                    </a:cubicBezTo>
                    <a:cubicBezTo>
                      <a:pt x="0" y="22"/>
                      <a:pt x="0" y="22"/>
                      <a:pt x="0" y="22"/>
                    </a:cubicBezTo>
                    <a:cubicBezTo>
                      <a:pt x="1" y="22"/>
                      <a:pt x="1" y="22"/>
                      <a:pt x="2" y="22"/>
                    </a:cubicBezTo>
                    <a:cubicBezTo>
                      <a:pt x="2" y="23"/>
                      <a:pt x="3" y="23"/>
                      <a:pt x="3" y="23"/>
                    </a:cubicBezTo>
                    <a:cubicBezTo>
                      <a:pt x="4" y="23"/>
                      <a:pt x="4" y="23"/>
                      <a:pt x="5" y="23"/>
                    </a:cubicBezTo>
                    <a:cubicBezTo>
                      <a:pt x="5" y="24"/>
                      <a:pt x="6" y="24"/>
                      <a:pt x="7" y="24"/>
                    </a:cubicBezTo>
                    <a:cubicBezTo>
                      <a:pt x="8" y="24"/>
                      <a:pt x="8" y="23"/>
                      <a:pt x="9" y="23"/>
                    </a:cubicBezTo>
                    <a:cubicBezTo>
                      <a:pt x="10" y="23"/>
                      <a:pt x="10" y="23"/>
                      <a:pt x="11" y="22"/>
                    </a:cubicBezTo>
                    <a:cubicBezTo>
                      <a:pt x="11" y="22"/>
                      <a:pt x="11" y="22"/>
                      <a:pt x="11" y="21"/>
                    </a:cubicBezTo>
                    <a:cubicBezTo>
                      <a:pt x="12" y="21"/>
                      <a:pt x="12" y="20"/>
                      <a:pt x="12" y="19"/>
                    </a:cubicBezTo>
                    <a:cubicBezTo>
                      <a:pt x="12" y="19"/>
                      <a:pt x="12" y="18"/>
                      <a:pt x="11" y="18"/>
                    </a:cubicBezTo>
                    <a:cubicBezTo>
                      <a:pt x="11" y="18"/>
                      <a:pt x="11" y="17"/>
                      <a:pt x="11" y="17"/>
                    </a:cubicBezTo>
                    <a:cubicBezTo>
                      <a:pt x="10" y="16"/>
                      <a:pt x="10" y="16"/>
                      <a:pt x="9" y="16"/>
                    </a:cubicBezTo>
                    <a:cubicBezTo>
                      <a:pt x="9" y="15"/>
                      <a:pt x="8" y="15"/>
                      <a:pt x="8" y="14"/>
                    </a:cubicBezTo>
                    <a:cubicBezTo>
                      <a:pt x="7" y="14"/>
                      <a:pt x="6" y="13"/>
                      <a:pt x="6" y="13"/>
                    </a:cubicBezTo>
                    <a:cubicBezTo>
                      <a:pt x="5" y="12"/>
                      <a:pt x="5" y="12"/>
                      <a:pt x="5" y="11"/>
                    </a:cubicBezTo>
                    <a:cubicBezTo>
                      <a:pt x="4" y="11"/>
                      <a:pt x="4" y="10"/>
                      <a:pt x="4" y="9"/>
                    </a:cubicBezTo>
                    <a:cubicBezTo>
                      <a:pt x="3" y="9"/>
                      <a:pt x="3" y="8"/>
                      <a:pt x="3" y="7"/>
                    </a:cubicBezTo>
                    <a:cubicBezTo>
                      <a:pt x="3" y="6"/>
                      <a:pt x="3" y="5"/>
                      <a:pt x="4" y="5"/>
                    </a:cubicBezTo>
                    <a:cubicBezTo>
                      <a:pt x="4" y="4"/>
                      <a:pt x="5" y="3"/>
                      <a:pt x="5" y="2"/>
                    </a:cubicBezTo>
                    <a:cubicBezTo>
                      <a:pt x="6" y="2"/>
                      <a:pt x="7" y="1"/>
                      <a:pt x="8" y="1"/>
                    </a:cubicBezTo>
                    <a:cubicBezTo>
                      <a:pt x="9" y="0"/>
                      <a:pt x="10" y="0"/>
                      <a:pt x="12" y="0"/>
                    </a:cubicBezTo>
                    <a:cubicBezTo>
                      <a:pt x="12" y="0"/>
                      <a:pt x="13" y="0"/>
                      <a:pt x="13" y="0"/>
                    </a:cubicBezTo>
                    <a:cubicBezTo>
                      <a:pt x="14" y="0"/>
                      <a:pt x="14" y="0"/>
                      <a:pt x="15" y="1"/>
                    </a:cubicBezTo>
                    <a:cubicBezTo>
                      <a:pt x="15" y="1"/>
                      <a:pt x="16" y="1"/>
                      <a:pt x="16" y="1"/>
                    </a:cubicBezTo>
                    <a:cubicBezTo>
                      <a:pt x="17" y="1"/>
                      <a:pt x="17" y="1"/>
                      <a:pt x="17" y="1"/>
                    </a:cubicBez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1" name="Freeform 231"/>
              <p:cNvSpPr>
                <a:spLocks noEditPoints="1"/>
              </p:cNvSpPr>
              <p:nvPr/>
            </p:nvSpPr>
            <p:spPr bwMode="auto">
              <a:xfrm>
                <a:off x="10076998" y="3707675"/>
                <a:ext cx="71678" cy="82585"/>
              </a:xfrm>
              <a:custGeom>
                <a:avLst/>
                <a:gdLst>
                  <a:gd name="T0" fmla="*/ 19 w 22"/>
                  <a:gd name="T1" fmla="*/ 25 h 25"/>
                  <a:gd name="T2" fmla="*/ 18 w 22"/>
                  <a:gd name="T3" fmla="*/ 18 h 25"/>
                  <a:gd name="T4" fmla="*/ 7 w 22"/>
                  <a:gd name="T5" fmla="*/ 18 h 25"/>
                  <a:gd name="T6" fmla="*/ 3 w 22"/>
                  <a:gd name="T7" fmla="*/ 25 h 25"/>
                  <a:gd name="T8" fmla="*/ 0 w 22"/>
                  <a:gd name="T9" fmla="*/ 25 h 25"/>
                  <a:gd name="T10" fmla="*/ 15 w 22"/>
                  <a:gd name="T11" fmla="*/ 0 h 25"/>
                  <a:gd name="T12" fmla="*/ 18 w 22"/>
                  <a:gd name="T13" fmla="*/ 0 h 25"/>
                  <a:gd name="T14" fmla="*/ 22 w 22"/>
                  <a:gd name="T15" fmla="*/ 25 h 25"/>
                  <a:gd name="T16" fmla="*/ 19 w 22"/>
                  <a:gd name="T17" fmla="*/ 25 h 25"/>
                  <a:gd name="T18" fmla="*/ 16 w 22"/>
                  <a:gd name="T19" fmla="*/ 4 h 25"/>
                  <a:gd name="T20" fmla="*/ 16 w 22"/>
                  <a:gd name="T21" fmla="*/ 4 h 25"/>
                  <a:gd name="T22" fmla="*/ 16 w 22"/>
                  <a:gd name="T23" fmla="*/ 4 h 25"/>
                  <a:gd name="T24" fmla="*/ 16 w 22"/>
                  <a:gd name="T25" fmla="*/ 3 h 25"/>
                  <a:gd name="T26" fmla="*/ 16 w 22"/>
                  <a:gd name="T27" fmla="*/ 3 h 25"/>
                  <a:gd name="T28" fmla="*/ 16 w 22"/>
                  <a:gd name="T29" fmla="*/ 3 h 25"/>
                  <a:gd name="T30" fmla="*/ 16 w 22"/>
                  <a:gd name="T31" fmla="*/ 3 h 25"/>
                  <a:gd name="T32" fmla="*/ 16 w 22"/>
                  <a:gd name="T33" fmla="*/ 3 h 25"/>
                  <a:gd name="T34" fmla="*/ 15 w 22"/>
                  <a:gd name="T35" fmla="*/ 4 h 25"/>
                  <a:gd name="T36" fmla="*/ 15 w 22"/>
                  <a:gd name="T37" fmla="*/ 4 h 25"/>
                  <a:gd name="T38" fmla="*/ 9 w 22"/>
                  <a:gd name="T39" fmla="*/ 15 h 25"/>
                  <a:gd name="T40" fmla="*/ 18 w 22"/>
                  <a:gd name="T41" fmla="*/ 15 h 25"/>
                  <a:gd name="T42" fmla="*/ 16 w 22"/>
                  <a:gd name="T4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25">
                    <a:moveTo>
                      <a:pt x="19" y="25"/>
                    </a:moveTo>
                    <a:cubicBezTo>
                      <a:pt x="18" y="18"/>
                      <a:pt x="18" y="18"/>
                      <a:pt x="18" y="18"/>
                    </a:cubicBezTo>
                    <a:cubicBezTo>
                      <a:pt x="7" y="18"/>
                      <a:pt x="7" y="18"/>
                      <a:pt x="7" y="18"/>
                    </a:cubicBezTo>
                    <a:cubicBezTo>
                      <a:pt x="3" y="25"/>
                      <a:pt x="3" y="25"/>
                      <a:pt x="3" y="25"/>
                    </a:cubicBezTo>
                    <a:cubicBezTo>
                      <a:pt x="0" y="25"/>
                      <a:pt x="0" y="25"/>
                      <a:pt x="0" y="25"/>
                    </a:cubicBezTo>
                    <a:cubicBezTo>
                      <a:pt x="15" y="0"/>
                      <a:pt x="15" y="0"/>
                      <a:pt x="15" y="0"/>
                    </a:cubicBezTo>
                    <a:cubicBezTo>
                      <a:pt x="18" y="0"/>
                      <a:pt x="18" y="0"/>
                      <a:pt x="18" y="0"/>
                    </a:cubicBezTo>
                    <a:cubicBezTo>
                      <a:pt x="22" y="25"/>
                      <a:pt x="22" y="25"/>
                      <a:pt x="22" y="25"/>
                    </a:cubicBezTo>
                    <a:lnTo>
                      <a:pt x="19" y="25"/>
                    </a:lnTo>
                    <a:close/>
                    <a:moveTo>
                      <a:pt x="16" y="4"/>
                    </a:moveTo>
                    <a:cubicBezTo>
                      <a:pt x="16" y="4"/>
                      <a:pt x="16" y="4"/>
                      <a:pt x="16" y="4"/>
                    </a:cubicBezTo>
                    <a:cubicBezTo>
                      <a:pt x="16" y="4"/>
                      <a:pt x="16" y="4"/>
                      <a:pt x="16" y="4"/>
                    </a:cubicBezTo>
                    <a:cubicBezTo>
                      <a:pt x="16" y="3"/>
                      <a:pt x="16" y="3"/>
                      <a:pt x="16" y="3"/>
                    </a:cubicBezTo>
                    <a:cubicBezTo>
                      <a:pt x="16" y="3"/>
                      <a:pt x="16" y="3"/>
                      <a:pt x="16" y="3"/>
                    </a:cubicBezTo>
                    <a:cubicBezTo>
                      <a:pt x="16" y="3"/>
                      <a:pt x="16" y="3"/>
                      <a:pt x="16" y="3"/>
                    </a:cubicBezTo>
                    <a:cubicBezTo>
                      <a:pt x="16" y="3"/>
                      <a:pt x="16" y="3"/>
                      <a:pt x="16" y="3"/>
                    </a:cubicBezTo>
                    <a:cubicBezTo>
                      <a:pt x="16" y="3"/>
                      <a:pt x="16" y="3"/>
                      <a:pt x="16" y="3"/>
                    </a:cubicBezTo>
                    <a:cubicBezTo>
                      <a:pt x="16" y="4"/>
                      <a:pt x="15" y="4"/>
                      <a:pt x="15" y="4"/>
                    </a:cubicBezTo>
                    <a:cubicBezTo>
                      <a:pt x="15" y="4"/>
                      <a:pt x="15" y="4"/>
                      <a:pt x="15" y="4"/>
                    </a:cubicBezTo>
                    <a:cubicBezTo>
                      <a:pt x="9" y="15"/>
                      <a:pt x="9" y="15"/>
                      <a:pt x="9" y="15"/>
                    </a:cubicBezTo>
                    <a:cubicBezTo>
                      <a:pt x="18" y="15"/>
                      <a:pt x="18" y="15"/>
                      <a:pt x="18" y="15"/>
                    </a:cubicBezTo>
                    <a:lnTo>
                      <a:pt x="1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2" name="Freeform 232"/>
              <p:cNvSpPr>
                <a:spLocks/>
              </p:cNvSpPr>
              <p:nvPr/>
            </p:nvSpPr>
            <p:spPr bwMode="auto">
              <a:xfrm>
                <a:off x="10162700" y="3707675"/>
                <a:ext cx="74795" cy="82585"/>
              </a:xfrm>
              <a:custGeom>
                <a:avLst/>
                <a:gdLst>
                  <a:gd name="T0" fmla="*/ 9 w 23"/>
                  <a:gd name="T1" fmla="*/ 12 h 25"/>
                  <a:gd name="T2" fmla="*/ 18 w 23"/>
                  <a:gd name="T3" fmla="*/ 25 h 25"/>
                  <a:gd name="T4" fmla="*/ 14 w 23"/>
                  <a:gd name="T5" fmla="*/ 25 h 25"/>
                  <a:gd name="T6" fmla="*/ 7 w 23"/>
                  <a:gd name="T7" fmla="*/ 13 h 25"/>
                  <a:gd name="T8" fmla="*/ 6 w 23"/>
                  <a:gd name="T9" fmla="*/ 13 h 25"/>
                  <a:gd name="T10" fmla="*/ 6 w 23"/>
                  <a:gd name="T11" fmla="*/ 12 h 25"/>
                  <a:gd name="T12" fmla="*/ 6 w 23"/>
                  <a:gd name="T13" fmla="*/ 12 h 25"/>
                  <a:gd name="T14" fmla="*/ 3 w 23"/>
                  <a:gd name="T15" fmla="*/ 25 h 25"/>
                  <a:gd name="T16" fmla="*/ 0 w 23"/>
                  <a:gd name="T17" fmla="*/ 25 h 25"/>
                  <a:gd name="T18" fmla="*/ 6 w 23"/>
                  <a:gd name="T19" fmla="*/ 0 h 25"/>
                  <a:gd name="T20" fmla="*/ 9 w 23"/>
                  <a:gd name="T21" fmla="*/ 0 h 25"/>
                  <a:gd name="T22" fmla="*/ 6 w 23"/>
                  <a:gd name="T23" fmla="*/ 11 h 25"/>
                  <a:gd name="T24" fmla="*/ 6 w 23"/>
                  <a:gd name="T25" fmla="*/ 11 h 25"/>
                  <a:gd name="T26" fmla="*/ 7 w 23"/>
                  <a:gd name="T27" fmla="*/ 11 h 25"/>
                  <a:gd name="T28" fmla="*/ 7 w 23"/>
                  <a:gd name="T29" fmla="*/ 11 h 25"/>
                  <a:gd name="T30" fmla="*/ 19 w 23"/>
                  <a:gd name="T31" fmla="*/ 0 h 25"/>
                  <a:gd name="T32" fmla="*/ 23 w 23"/>
                  <a:gd name="T33" fmla="*/ 0 h 25"/>
                  <a:gd name="T34" fmla="*/ 9 w 23"/>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5">
                    <a:moveTo>
                      <a:pt x="9" y="12"/>
                    </a:moveTo>
                    <a:cubicBezTo>
                      <a:pt x="18" y="25"/>
                      <a:pt x="18" y="25"/>
                      <a:pt x="18" y="25"/>
                    </a:cubicBezTo>
                    <a:cubicBezTo>
                      <a:pt x="14" y="25"/>
                      <a:pt x="14" y="25"/>
                      <a:pt x="14" y="25"/>
                    </a:cubicBezTo>
                    <a:cubicBezTo>
                      <a:pt x="7" y="13"/>
                      <a:pt x="7" y="13"/>
                      <a:pt x="7" y="13"/>
                    </a:cubicBezTo>
                    <a:cubicBezTo>
                      <a:pt x="6" y="13"/>
                      <a:pt x="6" y="13"/>
                      <a:pt x="6" y="13"/>
                    </a:cubicBezTo>
                    <a:cubicBezTo>
                      <a:pt x="6" y="13"/>
                      <a:pt x="6" y="13"/>
                      <a:pt x="6" y="12"/>
                    </a:cubicBezTo>
                    <a:cubicBezTo>
                      <a:pt x="6" y="12"/>
                      <a:pt x="6" y="12"/>
                      <a:pt x="6" y="12"/>
                    </a:cubicBezTo>
                    <a:cubicBezTo>
                      <a:pt x="3" y="25"/>
                      <a:pt x="3" y="25"/>
                      <a:pt x="3" y="25"/>
                    </a:cubicBezTo>
                    <a:cubicBezTo>
                      <a:pt x="0" y="25"/>
                      <a:pt x="0" y="25"/>
                      <a:pt x="0" y="25"/>
                    </a:cubicBezTo>
                    <a:cubicBezTo>
                      <a:pt x="6" y="0"/>
                      <a:pt x="6" y="0"/>
                      <a:pt x="6" y="0"/>
                    </a:cubicBezTo>
                    <a:cubicBezTo>
                      <a:pt x="9" y="0"/>
                      <a:pt x="9" y="0"/>
                      <a:pt x="9" y="0"/>
                    </a:cubicBezTo>
                    <a:cubicBezTo>
                      <a:pt x="6" y="11"/>
                      <a:pt x="6" y="11"/>
                      <a:pt x="6" y="11"/>
                    </a:cubicBezTo>
                    <a:cubicBezTo>
                      <a:pt x="6" y="11"/>
                      <a:pt x="6" y="11"/>
                      <a:pt x="6" y="11"/>
                    </a:cubicBezTo>
                    <a:cubicBezTo>
                      <a:pt x="6" y="11"/>
                      <a:pt x="7" y="11"/>
                      <a:pt x="7" y="11"/>
                    </a:cubicBezTo>
                    <a:cubicBezTo>
                      <a:pt x="7" y="11"/>
                      <a:pt x="7" y="11"/>
                      <a:pt x="7" y="11"/>
                    </a:cubicBezTo>
                    <a:cubicBezTo>
                      <a:pt x="19" y="0"/>
                      <a:pt x="19" y="0"/>
                      <a:pt x="19" y="0"/>
                    </a:cubicBezTo>
                    <a:cubicBezTo>
                      <a:pt x="23" y="0"/>
                      <a:pt x="23" y="0"/>
                      <a:pt x="23" y="0"/>
                    </a:cubicBezTo>
                    <a:lnTo>
                      <a:pt x="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613" name="Freeform 233"/>
              <p:cNvSpPr>
                <a:spLocks noEditPoints="1"/>
              </p:cNvSpPr>
              <p:nvPr/>
            </p:nvSpPr>
            <p:spPr bwMode="auto">
              <a:xfrm>
                <a:off x="10225029" y="3707675"/>
                <a:ext cx="74795" cy="82585"/>
              </a:xfrm>
              <a:custGeom>
                <a:avLst/>
                <a:gdLst>
                  <a:gd name="T0" fmla="*/ 20 w 23"/>
                  <a:gd name="T1" fmla="*/ 25 h 25"/>
                  <a:gd name="T2" fmla="*/ 19 w 23"/>
                  <a:gd name="T3" fmla="*/ 18 h 25"/>
                  <a:gd name="T4" fmla="*/ 8 w 23"/>
                  <a:gd name="T5" fmla="*/ 18 h 25"/>
                  <a:gd name="T6" fmla="*/ 4 w 23"/>
                  <a:gd name="T7" fmla="*/ 25 h 25"/>
                  <a:gd name="T8" fmla="*/ 0 w 23"/>
                  <a:gd name="T9" fmla="*/ 25 h 25"/>
                  <a:gd name="T10" fmla="*/ 15 w 23"/>
                  <a:gd name="T11" fmla="*/ 0 h 25"/>
                  <a:gd name="T12" fmla="*/ 18 w 23"/>
                  <a:gd name="T13" fmla="*/ 0 h 25"/>
                  <a:gd name="T14" fmla="*/ 23 w 23"/>
                  <a:gd name="T15" fmla="*/ 25 h 25"/>
                  <a:gd name="T16" fmla="*/ 20 w 23"/>
                  <a:gd name="T17" fmla="*/ 25 h 25"/>
                  <a:gd name="T18" fmla="*/ 16 w 23"/>
                  <a:gd name="T19" fmla="*/ 4 h 25"/>
                  <a:gd name="T20" fmla="*/ 16 w 23"/>
                  <a:gd name="T21" fmla="*/ 4 h 25"/>
                  <a:gd name="T22" fmla="*/ 16 w 23"/>
                  <a:gd name="T23" fmla="*/ 4 h 25"/>
                  <a:gd name="T24" fmla="*/ 16 w 23"/>
                  <a:gd name="T25" fmla="*/ 3 h 25"/>
                  <a:gd name="T26" fmla="*/ 16 w 23"/>
                  <a:gd name="T27" fmla="*/ 3 h 25"/>
                  <a:gd name="T28" fmla="*/ 16 w 23"/>
                  <a:gd name="T29" fmla="*/ 3 h 25"/>
                  <a:gd name="T30" fmla="*/ 16 w 23"/>
                  <a:gd name="T31" fmla="*/ 3 h 25"/>
                  <a:gd name="T32" fmla="*/ 16 w 23"/>
                  <a:gd name="T33" fmla="*/ 3 h 25"/>
                  <a:gd name="T34" fmla="*/ 16 w 23"/>
                  <a:gd name="T35" fmla="*/ 4 h 25"/>
                  <a:gd name="T36" fmla="*/ 16 w 23"/>
                  <a:gd name="T37" fmla="*/ 4 h 25"/>
                  <a:gd name="T38" fmla="*/ 9 w 23"/>
                  <a:gd name="T39" fmla="*/ 15 h 25"/>
                  <a:gd name="T40" fmla="*/ 18 w 23"/>
                  <a:gd name="T41" fmla="*/ 15 h 25"/>
                  <a:gd name="T42" fmla="*/ 16 w 23"/>
                  <a:gd name="T4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5">
                    <a:moveTo>
                      <a:pt x="20" y="25"/>
                    </a:moveTo>
                    <a:cubicBezTo>
                      <a:pt x="19" y="18"/>
                      <a:pt x="19" y="18"/>
                      <a:pt x="19" y="18"/>
                    </a:cubicBezTo>
                    <a:cubicBezTo>
                      <a:pt x="8" y="18"/>
                      <a:pt x="8" y="18"/>
                      <a:pt x="8" y="18"/>
                    </a:cubicBezTo>
                    <a:cubicBezTo>
                      <a:pt x="4" y="25"/>
                      <a:pt x="4" y="25"/>
                      <a:pt x="4" y="25"/>
                    </a:cubicBezTo>
                    <a:cubicBezTo>
                      <a:pt x="0" y="25"/>
                      <a:pt x="0" y="25"/>
                      <a:pt x="0" y="25"/>
                    </a:cubicBezTo>
                    <a:cubicBezTo>
                      <a:pt x="15" y="0"/>
                      <a:pt x="15" y="0"/>
                      <a:pt x="15" y="0"/>
                    </a:cubicBezTo>
                    <a:cubicBezTo>
                      <a:pt x="18" y="0"/>
                      <a:pt x="18" y="0"/>
                      <a:pt x="18" y="0"/>
                    </a:cubicBezTo>
                    <a:cubicBezTo>
                      <a:pt x="23" y="25"/>
                      <a:pt x="23" y="25"/>
                      <a:pt x="23" y="25"/>
                    </a:cubicBezTo>
                    <a:lnTo>
                      <a:pt x="20" y="25"/>
                    </a:lnTo>
                    <a:close/>
                    <a:moveTo>
                      <a:pt x="16" y="4"/>
                    </a:moveTo>
                    <a:cubicBezTo>
                      <a:pt x="16" y="4"/>
                      <a:pt x="16" y="4"/>
                      <a:pt x="16" y="4"/>
                    </a:cubicBezTo>
                    <a:cubicBezTo>
                      <a:pt x="16" y="4"/>
                      <a:pt x="16" y="4"/>
                      <a:pt x="16" y="4"/>
                    </a:cubicBezTo>
                    <a:cubicBezTo>
                      <a:pt x="16" y="3"/>
                      <a:pt x="16" y="3"/>
                      <a:pt x="16" y="3"/>
                    </a:cubicBezTo>
                    <a:cubicBezTo>
                      <a:pt x="16" y="3"/>
                      <a:pt x="16" y="3"/>
                      <a:pt x="16" y="3"/>
                    </a:cubicBezTo>
                    <a:cubicBezTo>
                      <a:pt x="16" y="3"/>
                      <a:pt x="16" y="3"/>
                      <a:pt x="16" y="3"/>
                    </a:cubicBezTo>
                    <a:cubicBezTo>
                      <a:pt x="16" y="3"/>
                      <a:pt x="16" y="3"/>
                      <a:pt x="16" y="3"/>
                    </a:cubicBezTo>
                    <a:cubicBezTo>
                      <a:pt x="16" y="3"/>
                      <a:pt x="16" y="3"/>
                      <a:pt x="16" y="3"/>
                    </a:cubicBezTo>
                    <a:cubicBezTo>
                      <a:pt x="16" y="4"/>
                      <a:pt x="16" y="4"/>
                      <a:pt x="16" y="4"/>
                    </a:cubicBezTo>
                    <a:cubicBezTo>
                      <a:pt x="16" y="4"/>
                      <a:pt x="16" y="4"/>
                      <a:pt x="16" y="4"/>
                    </a:cubicBezTo>
                    <a:cubicBezTo>
                      <a:pt x="9" y="15"/>
                      <a:pt x="9" y="15"/>
                      <a:pt x="9" y="15"/>
                    </a:cubicBezTo>
                    <a:cubicBezTo>
                      <a:pt x="18" y="15"/>
                      <a:pt x="18" y="15"/>
                      <a:pt x="18" y="15"/>
                    </a:cubicBezTo>
                    <a:lnTo>
                      <a:pt x="1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sp>
          <p:nvSpPr>
            <p:cNvPr id="800" name="Freeform 187"/>
            <p:cNvSpPr>
              <a:spLocks/>
            </p:cNvSpPr>
            <p:nvPr/>
          </p:nvSpPr>
          <p:spPr bwMode="auto">
            <a:xfrm>
              <a:off x="7639977" y="2919583"/>
              <a:ext cx="87650" cy="60770"/>
            </a:xfrm>
            <a:custGeom>
              <a:avLst/>
              <a:gdLst>
                <a:gd name="T0" fmla="*/ 36 w 36"/>
                <a:gd name="T1" fmla="*/ 0 h 25"/>
                <a:gd name="T2" fmla="*/ 29 w 36"/>
                <a:gd name="T3" fmla="*/ 25 h 25"/>
                <a:gd name="T4" fmla="*/ 23 w 36"/>
                <a:gd name="T5" fmla="*/ 25 h 25"/>
                <a:gd name="T6" fmla="*/ 18 w 36"/>
                <a:gd name="T7" fmla="*/ 9 h 25"/>
                <a:gd name="T8" fmla="*/ 18 w 36"/>
                <a:gd name="T9" fmla="*/ 6 h 25"/>
                <a:gd name="T10" fmla="*/ 18 w 36"/>
                <a:gd name="T11" fmla="*/ 6 h 25"/>
                <a:gd name="T12" fmla="*/ 17 w 36"/>
                <a:gd name="T13" fmla="*/ 9 h 25"/>
                <a:gd name="T14" fmla="*/ 13 w 36"/>
                <a:gd name="T15" fmla="*/ 25 h 25"/>
                <a:gd name="T16" fmla="*/ 7 w 36"/>
                <a:gd name="T17" fmla="*/ 25 h 25"/>
                <a:gd name="T18" fmla="*/ 0 w 36"/>
                <a:gd name="T19" fmla="*/ 0 h 25"/>
                <a:gd name="T20" fmla="*/ 6 w 36"/>
                <a:gd name="T21" fmla="*/ 0 h 25"/>
                <a:gd name="T22" fmla="*/ 10 w 36"/>
                <a:gd name="T23" fmla="*/ 17 h 25"/>
                <a:gd name="T24" fmla="*/ 10 w 36"/>
                <a:gd name="T25" fmla="*/ 20 h 25"/>
                <a:gd name="T26" fmla="*/ 10 w 36"/>
                <a:gd name="T27" fmla="*/ 20 h 25"/>
                <a:gd name="T28" fmla="*/ 11 w 36"/>
                <a:gd name="T29" fmla="*/ 17 h 25"/>
                <a:gd name="T30" fmla="*/ 15 w 36"/>
                <a:gd name="T31" fmla="*/ 0 h 25"/>
                <a:gd name="T32" fmla="*/ 21 w 36"/>
                <a:gd name="T33" fmla="*/ 0 h 25"/>
                <a:gd name="T34" fmla="*/ 25 w 36"/>
                <a:gd name="T35" fmla="*/ 17 h 25"/>
                <a:gd name="T36" fmla="*/ 26 w 36"/>
                <a:gd name="T37" fmla="*/ 20 h 25"/>
                <a:gd name="T38" fmla="*/ 26 w 36"/>
                <a:gd name="T39" fmla="*/ 20 h 25"/>
                <a:gd name="T40" fmla="*/ 26 w 36"/>
                <a:gd name="T41" fmla="*/ 17 h 25"/>
                <a:gd name="T42" fmla="*/ 30 w 36"/>
                <a:gd name="T43" fmla="*/ 0 h 25"/>
                <a:gd name="T44" fmla="*/ 36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36" y="0"/>
                  </a:moveTo>
                  <a:cubicBezTo>
                    <a:pt x="29" y="25"/>
                    <a:pt x="29" y="25"/>
                    <a:pt x="29" y="25"/>
                  </a:cubicBezTo>
                  <a:cubicBezTo>
                    <a:pt x="23" y="25"/>
                    <a:pt x="23" y="25"/>
                    <a:pt x="23" y="25"/>
                  </a:cubicBezTo>
                  <a:cubicBezTo>
                    <a:pt x="18" y="9"/>
                    <a:pt x="18" y="9"/>
                    <a:pt x="18" y="9"/>
                  </a:cubicBezTo>
                  <a:cubicBezTo>
                    <a:pt x="18" y="8"/>
                    <a:pt x="18" y="7"/>
                    <a:pt x="18" y="6"/>
                  </a:cubicBezTo>
                  <a:cubicBezTo>
                    <a:pt x="18" y="6"/>
                    <a:pt x="18" y="6"/>
                    <a:pt x="18" y="6"/>
                  </a:cubicBezTo>
                  <a:cubicBezTo>
                    <a:pt x="18" y="7"/>
                    <a:pt x="18" y="8"/>
                    <a:pt x="17" y="9"/>
                  </a:cubicBezTo>
                  <a:cubicBezTo>
                    <a:pt x="13" y="25"/>
                    <a:pt x="13" y="25"/>
                    <a:pt x="13" y="25"/>
                  </a:cubicBezTo>
                  <a:cubicBezTo>
                    <a:pt x="7" y="25"/>
                    <a:pt x="7" y="25"/>
                    <a:pt x="7" y="25"/>
                  </a:cubicBezTo>
                  <a:cubicBezTo>
                    <a:pt x="0" y="0"/>
                    <a:pt x="0" y="0"/>
                    <a:pt x="0" y="0"/>
                  </a:cubicBezTo>
                  <a:cubicBezTo>
                    <a:pt x="6" y="0"/>
                    <a:pt x="6" y="0"/>
                    <a:pt x="6" y="0"/>
                  </a:cubicBezTo>
                  <a:cubicBezTo>
                    <a:pt x="10" y="17"/>
                    <a:pt x="10" y="17"/>
                    <a:pt x="10" y="17"/>
                  </a:cubicBezTo>
                  <a:cubicBezTo>
                    <a:pt x="10" y="17"/>
                    <a:pt x="10" y="18"/>
                    <a:pt x="10" y="20"/>
                  </a:cubicBezTo>
                  <a:cubicBezTo>
                    <a:pt x="10" y="20"/>
                    <a:pt x="10" y="20"/>
                    <a:pt x="10" y="20"/>
                  </a:cubicBezTo>
                  <a:cubicBezTo>
                    <a:pt x="10" y="19"/>
                    <a:pt x="10" y="18"/>
                    <a:pt x="11" y="17"/>
                  </a:cubicBezTo>
                  <a:cubicBezTo>
                    <a:pt x="15" y="0"/>
                    <a:pt x="15" y="0"/>
                    <a:pt x="15" y="0"/>
                  </a:cubicBezTo>
                  <a:cubicBezTo>
                    <a:pt x="21" y="0"/>
                    <a:pt x="21" y="0"/>
                    <a:pt x="21" y="0"/>
                  </a:cubicBezTo>
                  <a:cubicBezTo>
                    <a:pt x="25" y="17"/>
                    <a:pt x="25" y="17"/>
                    <a:pt x="25" y="17"/>
                  </a:cubicBezTo>
                  <a:cubicBezTo>
                    <a:pt x="26" y="18"/>
                    <a:pt x="26" y="18"/>
                    <a:pt x="26" y="20"/>
                  </a:cubicBezTo>
                  <a:cubicBezTo>
                    <a:pt x="26" y="20"/>
                    <a:pt x="26" y="20"/>
                    <a:pt x="26" y="20"/>
                  </a:cubicBezTo>
                  <a:cubicBezTo>
                    <a:pt x="26" y="19"/>
                    <a:pt x="26" y="18"/>
                    <a:pt x="26" y="17"/>
                  </a:cubicBezTo>
                  <a:cubicBezTo>
                    <a:pt x="30" y="0"/>
                    <a:pt x="30" y="0"/>
                    <a:pt x="30" y="0"/>
                  </a:cubicBez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02" name="Freeform 188"/>
            <p:cNvSpPr>
              <a:spLocks/>
            </p:cNvSpPr>
            <p:nvPr/>
          </p:nvSpPr>
          <p:spPr bwMode="auto">
            <a:xfrm>
              <a:off x="7735807" y="2919583"/>
              <a:ext cx="36229" cy="60770"/>
            </a:xfrm>
            <a:custGeom>
              <a:avLst/>
              <a:gdLst>
                <a:gd name="T0" fmla="*/ 31 w 31"/>
                <a:gd name="T1" fmla="*/ 52 h 52"/>
                <a:gd name="T2" fmla="*/ 0 w 31"/>
                <a:gd name="T3" fmla="*/ 52 h 52"/>
                <a:gd name="T4" fmla="*/ 0 w 31"/>
                <a:gd name="T5" fmla="*/ 0 h 52"/>
                <a:gd name="T6" fmla="*/ 31 w 31"/>
                <a:gd name="T7" fmla="*/ 0 h 52"/>
                <a:gd name="T8" fmla="*/ 31 w 31"/>
                <a:gd name="T9" fmla="*/ 10 h 52"/>
                <a:gd name="T10" fmla="*/ 12 w 31"/>
                <a:gd name="T11" fmla="*/ 10 h 52"/>
                <a:gd name="T12" fmla="*/ 12 w 31"/>
                <a:gd name="T13" fmla="*/ 21 h 52"/>
                <a:gd name="T14" fmla="*/ 29 w 31"/>
                <a:gd name="T15" fmla="*/ 21 h 52"/>
                <a:gd name="T16" fmla="*/ 29 w 31"/>
                <a:gd name="T17" fmla="*/ 31 h 52"/>
                <a:gd name="T18" fmla="*/ 12 w 31"/>
                <a:gd name="T19" fmla="*/ 31 h 52"/>
                <a:gd name="T20" fmla="*/ 12 w 31"/>
                <a:gd name="T21" fmla="*/ 44 h 52"/>
                <a:gd name="T22" fmla="*/ 31 w 31"/>
                <a:gd name="T23" fmla="*/ 44 h 52"/>
                <a:gd name="T24" fmla="*/ 31 w 31"/>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2">
                  <a:moveTo>
                    <a:pt x="31" y="52"/>
                  </a:moveTo>
                  <a:lnTo>
                    <a:pt x="0" y="52"/>
                  </a:lnTo>
                  <a:lnTo>
                    <a:pt x="0" y="0"/>
                  </a:lnTo>
                  <a:lnTo>
                    <a:pt x="31" y="0"/>
                  </a:lnTo>
                  <a:lnTo>
                    <a:pt x="31" y="10"/>
                  </a:lnTo>
                  <a:lnTo>
                    <a:pt x="12" y="10"/>
                  </a:lnTo>
                  <a:lnTo>
                    <a:pt x="12" y="21"/>
                  </a:lnTo>
                  <a:lnTo>
                    <a:pt x="29" y="21"/>
                  </a:lnTo>
                  <a:lnTo>
                    <a:pt x="29" y="31"/>
                  </a:lnTo>
                  <a:lnTo>
                    <a:pt x="12" y="31"/>
                  </a:lnTo>
                  <a:lnTo>
                    <a:pt x="12" y="44"/>
                  </a:lnTo>
                  <a:lnTo>
                    <a:pt x="31" y="44"/>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03" name="Freeform 189"/>
            <p:cNvSpPr>
              <a:spLocks/>
            </p:cNvSpPr>
            <p:nvPr/>
          </p:nvSpPr>
          <p:spPr bwMode="auto">
            <a:xfrm>
              <a:off x="7782554" y="2919583"/>
              <a:ext cx="40903" cy="63107"/>
            </a:xfrm>
            <a:custGeom>
              <a:avLst/>
              <a:gdLst>
                <a:gd name="T0" fmla="*/ 0 w 17"/>
                <a:gd name="T1" fmla="*/ 24 h 26"/>
                <a:gd name="T2" fmla="*/ 0 w 17"/>
                <a:gd name="T3" fmla="*/ 19 h 26"/>
                <a:gd name="T4" fmla="*/ 3 w 17"/>
                <a:gd name="T5" fmla="*/ 21 h 26"/>
                <a:gd name="T6" fmla="*/ 7 w 17"/>
                <a:gd name="T7" fmla="*/ 21 h 26"/>
                <a:gd name="T8" fmla="*/ 9 w 17"/>
                <a:gd name="T9" fmla="*/ 21 h 26"/>
                <a:gd name="T10" fmla="*/ 10 w 17"/>
                <a:gd name="T11" fmla="*/ 20 h 26"/>
                <a:gd name="T12" fmla="*/ 11 w 17"/>
                <a:gd name="T13" fmla="*/ 20 h 26"/>
                <a:gd name="T14" fmla="*/ 11 w 17"/>
                <a:gd name="T15" fmla="*/ 19 h 26"/>
                <a:gd name="T16" fmla="*/ 11 w 17"/>
                <a:gd name="T17" fmla="*/ 17 h 26"/>
                <a:gd name="T18" fmla="*/ 9 w 17"/>
                <a:gd name="T19" fmla="*/ 16 h 26"/>
                <a:gd name="T20" fmla="*/ 8 w 17"/>
                <a:gd name="T21" fmla="*/ 15 h 26"/>
                <a:gd name="T22" fmla="*/ 6 w 17"/>
                <a:gd name="T23" fmla="*/ 14 h 26"/>
                <a:gd name="T24" fmla="*/ 1 w 17"/>
                <a:gd name="T25" fmla="*/ 11 h 26"/>
                <a:gd name="T26" fmla="*/ 0 w 17"/>
                <a:gd name="T27" fmla="*/ 7 h 26"/>
                <a:gd name="T28" fmla="*/ 0 w 17"/>
                <a:gd name="T29" fmla="*/ 4 h 26"/>
                <a:gd name="T30" fmla="*/ 3 w 17"/>
                <a:gd name="T31" fmla="*/ 1 h 26"/>
                <a:gd name="T32" fmla="*/ 6 w 17"/>
                <a:gd name="T33" fmla="*/ 0 h 26"/>
                <a:gd name="T34" fmla="*/ 10 w 17"/>
                <a:gd name="T35" fmla="*/ 0 h 26"/>
                <a:gd name="T36" fmla="*/ 13 w 17"/>
                <a:gd name="T37" fmla="*/ 0 h 26"/>
                <a:gd name="T38" fmla="*/ 16 w 17"/>
                <a:gd name="T39" fmla="*/ 1 h 26"/>
                <a:gd name="T40" fmla="*/ 16 w 17"/>
                <a:gd name="T41" fmla="*/ 6 h 26"/>
                <a:gd name="T42" fmla="*/ 14 w 17"/>
                <a:gd name="T43" fmla="*/ 5 h 26"/>
                <a:gd name="T44" fmla="*/ 13 w 17"/>
                <a:gd name="T45" fmla="*/ 4 h 26"/>
                <a:gd name="T46" fmla="*/ 11 w 17"/>
                <a:gd name="T47" fmla="*/ 4 h 26"/>
                <a:gd name="T48" fmla="*/ 10 w 17"/>
                <a:gd name="T49" fmla="*/ 4 h 26"/>
                <a:gd name="T50" fmla="*/ 8 w 17"/>
                <a:gd name="T51" fmla="*/ 4 h 26"/>
                <a:gd name="T52" fmla="*/ 7 w 17"/>
                <a:gd name="T53" fmla="*/ 5 h 26"/>
                <a:gd name="T54" fmla="*/ 6 w 17"/>
                <a:gd name="T55" fmla="*/ 6 h 26"/>
                <a:gd name="T56" fmla="*/ 6 w 17"/>
                <a:gd name="T57" fmla="*/ 7 h 26"/>
                <a:gd name="T58" fmla="*/ 6 w 17"/>
                <a:gd name="T59" fmla="*/ 8 h 26"/>
                <a:gd name="T60" fmla="*/ 7 w 17"/>
                <a:gd name="T61" fmla="*/ 9 h 26"/>
                <a:gd name="T62" fmla="*/ 8 w 17"/>
                <a:gd name="T63" fmla="*/ 10 h 26"/>
                <a:gd name="T64" fmla="*/ 10 w 17"/>
                <a:gd name="T65" fmla="*/ 10 h 26"/>
                <a:gd name="T66" fmla="*/ 13 w 17"/>
                <a:gd name="T67" fmla="*/ 12 h 26"/>
                <a:gd name="T68" fmla="*/ 15 w 17"/>
                <a:gd name="T69" fmla="*/ 13 h 26"/>
                <a:gd name="T70" fmla="*/ 17 w 17"/>
                <a:gd name="T71" fmla="*/ 15 h 26"/>
                <a:gd name="T72" fmla="*/ 17 w 17"/>
                <a:gd name="T73" fmla="*/ 18 h 26"/>
                <a:gd name="T74" fmla="*/ 16 w 17"/>
                <a:gd name="T75" fmla="*/ 22 h 26"/>
                <a:gd name="T76" fmla="*/ 14 w 17"/>
                <a:gd name="T77" fmla="*/ 24 h 26"/>
                <a:gd name="T78" fmla="*/ 11 w 17"/>
                <a:gd name="T79" fmla="*/ 25 h 26"/>
                <a:gd name="T80" fmla="*/ 7 w 17"/>
                <a:gd name="T81" fmla="*/ 26 h 26"/>
                <a:gd name="T82" fmla="*/ 3 w 17"/>
                <a:gd name="T83" fmla="*/ 25 h 26"/>
                <a:gd name="T84" fmla="*/ 0 w 17"/>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4"/>
                  </a:moveTo>
                  <a:cubicBezTo>
                    <a:pt x="0" y="19"/>
                    <a:pt x="0" y="19"/>
                    <a:pt x="0" y="19"/>
                  </a:cubicBezTo>
                  <a:cubicBezTo>
                    <a:pt x="1" y="19"/>
                    <a:pt x="2" y="20"/>
                    <a:pt x="3" y="21"/>
                  </a:cubicBezTo>
                  <a:cubicBezTo>
                    <a:pt x="4" y="21"/>
                    <a:pt x="6" y="21"/>
                    <a:pt x="7" y="21"/>
                  </a:cubicBezTo>
                  <a:cubicBezTo>
                    <a:pt x="7" y="21"/>
                    <a:pt x="8" y="21"/>
                    <a:pt x="9" y="21"/>
                  </a:cubicBezTo>
                  <a:cubicBezTo>
                    <a:pt x="9" y="21"/>
                    <a:pt x="10" y="21"/>
                    <a:pt x="10" y="20"/>
                  </a:cubicBezTo>
                  <a:cubicBezTo>
                    <a:pt x="10" y="20"/>
                    <a:pt x="11" y="20"/>
                    <a:pt x="11" y="20"/>
                  </a:cubicBezTo>
                  <a:cubicBezTo>
                    <a:pt x="11" y="19"/>
                    <a:pt x="11" y="19"/>
                    <a:pt x="11" y="19"/>
                  </a:cubicBezTo>
                  <a:cubicBezTo>
                    <a:pt x="11" y="18"/>
                    <a:pt x="11" y="18"/>
                    <a:pt x="11" y="17"/>
                  </a:cubicBezTo>
                  <a:cubicBezTo>
                    <a:pt x="10" y="17"/>
                    <a:pt x="10" y="17"/>
                    <a:pt x="9" y="16"/>
                  </a:cubicBezTo>
                  <a:cubicBezTo>
                    <a:pt x="9" y="16"/>
                    <a:pt x="8" y="16"/>
                    <a:pt x="8" y="15"/>
                  </a:cubicBezTo>
                  <a:cubicBezTo>
                    <a:pt x="7" y="15"/>
                    <a:pt x="6" y="15"/>
                    <a:pt x="6" y="14"/>
                  </a:cubicBezTo>
                  <a:cubicBezTo>
                    <a:pt x="4" y="14"/>
                    <a:pt x="2" y="13"/>
                    <a:pt x="1" y="11"/>
                  </a:cubicBezTo>
                  <a:cubicBezTo>
                    <a:pt x="0" y="10"/>
                    <a:pt x="0" y="9"/>
                    <a:pt x="0" y="7"/>
                  </a:cubicBezTo>
                  <a:cubicBezTo>
                    <a:pt x="0" y="6"/>
                    <a:pt x="0" y="5"/>
                    <a:pt x="0" y="4"/>
                  </a:cubicBezTo>
                  <a:cubicBezTo>
                    <a:pt x="1" y="3"/>
                    <a:pt x="2" y="2"/>
                    <a:pt x="3" y="1"/>
                  </a:cubicBezTo>
                  <a:cubicBezTo>
                    <a:pt x="4" y="1"/>
                    <a:pt x="5" y="0"/>
                    <a:pt x="6" y="0"/>
                  </a:cubicBezTo>
                  <a:cubicBezTo>
                    <a:pt x="7" y="0"/>
                    <a:pt x="8" y="0"/>
                    <a:pt x="10" y="0"/>
                  </a:cubicBezTo>
                  <a:cubicBezTo>
                    <a:pt x="11" y="0"/>
                    <a:pt x="12" y="0"/>
                    <a:pt x="13" y="0"/>
                  </a:cubicBezTo>
                  <a:cubicBezTo>
                    <a:pt x="14" y="0"/>
                    <a:pt x="15" y="0"/>
                    <a:pt x="16" y="1"/>
                  </a:cubicBezTo>
                  <a:cubicBezTo>
                    <a:pt x="16" y="6"/>
                    <a:pt x="16" y="6"/>
                    <a:pt x="16" y="6"/>
                  </a:cubicBezTo>
                  <a:cubicBezTo>
                    <a:pt x="15" y="6"/>
                    <a:pt x="15" y="5"/>
                    <a:pt x="14" y="5"/>
                  </a:cubicBezTo>
                  <a:cubicBezTo>
                    <a:pt x="14" y="5"/>
                    <a:pt x="13" y="5"/>
                    <a:pt x="13" y="4"/>
                  </a:cubicBezTo>
                  <a:cubicBezTo>
                    <a:pt x="12" y="4"/>
                    <a:pt x="12" y="4"/>
                    <a:pt x="11" y="4"/>
                  </a:cubicBezTo>
                  <a:cubicBezTo>
                    <a:pt x="11" y="4"/>
                    <a:pt x="10" y="4"/>
                    <a:pt x="10" y="4"/>
                  </a:cubicBezTo>
                  <a:cubicBezTo>
                    <a:pt x="9" y="4"/>
                    <a:pt x="9" y="4"/>
                    <a:pt x="8" y="4"/>
                  </a:cubicBezTo>
                  <a:cubicBezTo>
                    <a:pt x="8" y="4"/>
                    <a:pt x="7" y="5"/>
                    <a:pt x="7" y="5"/>
                  </a:cubicBezTo>
                  <a:cubicBezTo>
                    <a:pt x="6" y="5"/>
                    <a:pt x="6" y="5"/>
                    <a:pt x="6" y="6"/>
                  </a:cubicBezTo>
                  <a:cubicBezTo>
                    <a:pt x="6" y="6"/>
                    <a:pt x="6" y="6"/>
                    <a:pt x="6" y="7"/>
                  </a:cubicBezTo>
                  <a:cubicBezTo>
                    <a:pt x="6" y="7"/>
                    <a:pt x="6" y="7"/>
                    <a:pt x="6" y="8"/>
                  </a:cubicBezTo>
                  <a:cubicBezTo>
                    <a:pt x="6" y="8"/>
                    <a:pt x="7" y="8"/>
                    <a:pt x="7" y="9"/>
                  </a:cubicBezTo>
                  <a:cubicBezTo>
                    <a:pt x="7" y="9"/>
                    <a:pt x="8" y="9"/>
                    <a:pt x="8" y="10"/>
                  </a:cubicBezTo>
                  <a:cubicBezTo>
                    <a:pt x="9" y="10"/>
                    <a:pt x="10" y="10"/>
                    <a:pt x="10" y="10"/>
                  </a:cubicBezTo>
                  <a:cubicBezTo>
                    <a:pt x="11" y="11"/>
                    <a:pt x="12" y="11"/>
                    <a:pt x="13" y="12"/>
                  </a:cubicBezTo>
                  <a:cubicBezTo>
                    <a:pt x="14" y="12"/>
                    <a:pt x="15" y="13"/>
                    <a:pt x="15" y="13"/>
                  </a:cubicBezTo>
                  <a:cubicBezTo>
                    <a:pt x="16" y="14"/>
                    <a:pt x="16" y="15"/>
                    <a:pt x="17" y="15"/>
                  </a:cubicBezTo>
                  <a:cubicBezTo>
                    <a:pt x="17" y="16"/>
                    <a:pt x="17" y="17"/>
                    <a:pt x="17" y="18"/>
                  </a:cubicBezTo>
                  <a:cubicBezTo>
                    <a:pt x="17" y="20"/>
                    <a:pt x="17" y="21"/>
                    <a:pt x="16" y="22"/>
                  </a:cubicBezTo>
                  <a:cubicBezTo>
                    <a:pt x="16" y="23"/>
                    <a:pt x="15" y="23"/>
                    <a:pt x="14" y="24"/>
                  </a:cubicBezTo>
                  <a:cubicBezTo>
                    <a:pt x="13" y="25"/>
                    <a:pt x="12" y="25"/>
                    <a:pt x="11" y="25"/>
                  </a:cubicBezTo>
                  <a:cubicBezTo>
                    <a:pt x="10" y="26"/>
                    <a:pt x="8" y="26"/>
                    <a:pt x="7" y="26"/>
                  </a:cubicBezTo>
                  <a:cubicBezTo>
                    <a:pt x="6" y="26"/>
                    <a:pt x="4" y="26"/>
                    <a:pt x="3" y="25"/>
                  </a:cubicBezTo>
                  <a:cubicBezTo>
                    <a:pt x="2" y="25"/>
                    <a:pt x="1" y="25"/>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04" name="Freeform 190"/>
            <p:cNvSpPr>
              <a:spLocks/>
            </p:cNvSpPr>
            <p:nvPr/>
          </p:nvSpPr>
          <p:spPr bwMode="auto">
            <a:xfrm>
              <a:off x="7828131" y="2919583"/>
              <a:ext cx="49084" cy="60770"/>
            </a:xfrm>
            <a:custGeom>
              <a:avLst/>
              <a:gdLst>
                <a:gd name="T0" fmla="*/ 42 w 42"/>
                <a:gd name="T1" fmla="*/ 10 h 52"/>
                <a:gd name="T2" fmla="*/ 28 w 42"/>
                <a:gd name="T3" fmla="*/ 10 h 52"/>
                <a:gd name="T4" fmla="*/ 28 w 42"/>
                <a:gd name="T5" fmla="*/ 52 h 52"/>
                <a:gd name="T6" fmla="*/ 15 w 42"/>
                <a:gd name="T7" fmla="*/ 52 h 52"/>
                <a:gd name="T8" fmla="*/ 15 w 42"/>
                <a:gd name="T9" fmla="*/ 10 h 52"/>
                <a:gd name="T10" fmla="*/ 0 w 42"/>
                <a:gd name="T11" fmla="*/ 10 h 52"/>
                <a:gd name="T12" fmla="*/ 0 w 42"/>
                <a:gd name="T13" fmla="*/ 0 h 52"/>
                <a:gd name="T14" fmla="*/ 42 w 42"/>
                <a:gd name="T15" fmla="*/ 0 h 52"/>
                <a:gd name="T16" fmla="*/ 42 w 42"/>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10"/>
                  </a:moveTo>
                  <a:lnTo>
                    <a:pt x="28" y="10"/>
                  </a:lnTo>
                  <a:lnTo>
                    <a:pt x="28" y="52"/>
                  </a:lnTo>
                  <a:lnTo>
                    <a:pt x="15" y="52"/>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9" name="Group 8"/>
          <p:cNvGrpSpPr/>
          <p:nvPr/>
        </p:nvGrpSpPr>
        <p:grpSpPr>
          <a:xfrm>
            <a:off x="9935299" y="4798143"/>
            <a:ext cx="1066865" cy="380407"/>
            <a:chOff x="7609522" y="3920558"/>
            <a:chExt cx="871824" cy="310862"/>
          </a:xfrm>
        </p:grpSpPr>
        <p:grpSp>
          <p:nvGrpSpPr>
            <p:cNvPr id="577" name="Australia East"/>
            <p:cNvGrpSpPr/>
            <p:nvPr/>
          </p:nvGrpSpPr>
          <p:grpSpPr>
            <a:xfrm>
              <a:off x="7609522" y="3920558"/>
              <a:ext cx="871824" cy="310862"/>
              <a:chOff x="10162700" y="4890350"/>
              <a:chExt cx="1162432" cy="414482"/>
            </a:xfrm>
          </p:grpSpPr>
          <p:sp>
            <p:nvSpPr>
              <p:cNvPr id="578" name="Rectangle 36"/>
              <p:cNvSpPr>
                <a:spLocks noChangeArrowheads="1"/>
              </p:cNvSpPr>
              <p:nvPr/>
            </p:nvSpPr>
            <p:spPr bwMode="auto">
              <a:xfrm>
                <a:off x="10162700" y="4890350"/>
                <a:ext cx="1162432" cy="414482"/>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79" name="Freeform 200"/>
              <p:cNvSpPr>
                <a:spLocks noEditPoints="1"/>
              </p:cNvSpPr>
              <p:nvPr/>
            </p:nvSpPr>
            <p:spPr bwMode="auto">
              <a:xfrm>
                <a:off x="10253077" y="4985400"/>
                <a:ext cx="82586" cy="84143"/>
              </a:xfrm>
              <a:custGeom>
                <a:avLst/>
                <a:gdLst>
                  <a:gd name="T0" fmla="*/ 25 w 25"/>
                  <a:gd name="T1" fmla="*/ 26 h 26"/>
                  <a:gd name="T2" fmla="*/ 19 w 25"/>
                  <a:gd name="T3" fmla="*/ 26 h 26"/>
                  <a:gd name="T4" fmla="*/ 17 w 25"/>
                  <a:gd name="T5" fmla="*/ 20 h 26"/>
                  <a:gd name="T6" fmla="*/ 8 w 25"/>
                  <a:gd name="T7" fmla="*/ 20 h 26"/>
                  <a:gd name="T8" fmla="*/ 7 w 25"/>
                  <a:gd name="T9" fmla="*/ 26 h 26"/>
                  <a:gd name="T10" fmla="*/ 0 w 25"/>
                  <a:gd name="T11" fmla="*/ 26 h 26"/>
                  <a:gd name="T12" fmla="*/ 10 w 25"/>
                  <a:gd name="T13" fmla="*/ 0 h 26"/>
                  <a:gd name="T14" fmla="*/ 16 w 25"/>
                  <a:gd name="T15" fmla="*/ 0 h 26"/>
                  <a:gd name="T16" fmla="*/ 25 w 25"/>
                  <a:gd name="T17" fmla="*/ 26 h 26"/>
                  <a:gd name="T18" fmla="*/ 16 w 25"/>
                  <a:gd name="T19" fmla="*/ 16 h 26"/>
                  <a:gd name="T20" fmla="*/ 13 w 25"/>
                  <a:gd name="T21" fmla="*/ 7 h 26"/>
                  <a:gd name="T22" fmla="*/ 13 w 25"/>
                  <a:gd name="T23" fmla="*/ 5 h 26"/>
                  <a:gd name="T24" fmla="*/ 13 w 25"/>
                  <a:gd name="T25" fmla="*/ 5 h 26"/>
                  <a:gd name="T26" fmla="*/ 12 w 25"/>
                  <a:gd name="T27" fmla="*/ 7 h 26"/>
                  <a:gd name="T28" fmla="*/ 10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7" y="26"/>
                      <a:pt x="7" y="26"/>
                      <a:pt x="7" y="26"/>
                    </a:cubicBezTo>
                    <a:cubicBezTo>
                      <a:pt x="0" y="26"/>
                      <a:pt x="0" y="26"/>
                      <a:pt x="0" y="26"/>
                    </a:cubicBezTo>
                    <a:cubicBezTo>
                      <a:pt x="10" y="0"/>
                      <a:pt x="10" y="0"/>
                      <a:pt x="10" y="0"/>
                    </a:cubicBezTo>
                    <a:cubicBezTo>
                      <a:pt x="16" y="0"/>
                      <a:pt x="16" y="0"/>
                      <a:pt x="16" y="0"/>
                    </a:cubicBezTo>
                    <a:lnTo>
                      <a:pt x="25" y="26"/>
                    </a:lnTo>
                    <a:close/>
                    <a:moveTo>
                      <a:pt x="16" y="16"/>
                    </a:moveTo>
                    <a:cubicBezTo>
                      <a:pt x="13" y="7"/>
                      <a:pt x="13" y="7"/>
                      <a:pt x="13" y="7"/>
                    </a:cubicBezTo>
                    <a:cubicBezTo>
                      <a:pt x="13" y="7"/>
                      <a:pt x="13" y="6"/>
                      <a:pt x="13" y="5"/>
                    </a:cubicBezTo>
                    <a:cubicBezTo>
                      <a:pt x="13" y="5"/>
                      <a:pt x="13" y="5"/>
                      <a:pt x="13" y="5"/>
                    </a:cubicBezTo>
                    <a:cubicBezTo>
                      <a:pt x="13" y="6"/>
                      <a:pt x="13" y="6"/>
                      <a:pt x="12" y="7"/>
                    </a:cubicBezTo>
                    <a:cubicBezTo>
                      <a:pt x="10" y="16"/>
                      <a:pt x="10" y="16"/>
                      <a:pt x="10"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0" name="Freeform 201"/>
              <p:cNvSpPr>
                <a:spLocks/>
              </p:cNvSpPr>
              <p:nvPr/>
            </p:nvSpPr>
            <p:spPr bwMode="auto">
              <a:xfrm>
                <a:off x="10345012" y="4985400"/>
                <a:ext cx="68562" cy="84143"/>
              </a:xfrm>
              <a:custGeom>
                <a:avLst/>
                <a:gdLst>
                  <a:gd name="T0" fmla="*/ 21 w 21"/>
                  <a:gd name="T1" fmla="*/ 15 h 26"/>
                  <a:gd name="T2" fmla="*/ 10 w 21"/>
                  <a:gd name="T3" fmla="*/ 26 h 26"/>
                  <a:gd name="T4" fmla="*/ 0 w 21"/>
                  <a:gd name="T5" fmla="*/ 15 h 26"/>
                  <a:gd name="T6" fmla="*/ 0 w 21"/>
                  <a:gd name="T7" fmla="*/ 0 h 26"/>
                  <a:gd name="T8" fmla="*/ 6 w 21"/>
                  <a:gd name="T9" fmla="*/ 0 h 26"/>
                  <a:gd name="T10" fmla="*/ 6 w 21"/>
                  <a:gd name="T11" fmla="*/ 15 h 26"/>
                  <a:gd name="T12" fmla="*/ 11 w 21"/>
                  <a:gd name="T13" fmla="*/ 21 h 26"/>
                  <a:gd name="T14" fmla="*/ 15 w 21"/>
                  <a:gd name="T15" fmla="*/ 15 h 26"/>
                  <a:gd name="T16" fmla="*/ 15 w 21"/>
                  <a:gd name="T17" fmla="*/ 0 h 26"/>
                  <a:gd name="T18" fmla="*/ 21 w 21"/>
                  <a:gd name="T19" fmla="*/ 0 h 26"/>
                  <a:gd name="T20" fmla="*/ 21 w 21"/>
                  <a:gd name="T21"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6">
                    <a:moveTo>
                      <a:pt x="21" y="15"/>
                    </a:moveTo>
                    <a:cubicBezTo>
                      <a:pt x="21" y="22"/>
                      <a:pt x="17" y="26"/>
                      <a:pt x="10" y="26"/>
                    </a:cubicBezTo>
                    <a:cubicBezTo>
                      <a:pt x="4" y="26"/>
                      <a:pt x="0" y="22"/>
                      <a:pt x="0" y="15"/>
                    </a:cubicBezTo>
                    <a:cubicBezTo>
                      <a:pt x="0" y="0"/>
                      <a:pt x="0" y="0"/>
                      <a:pt x="0" y="0"/>
                    </a:cubicBezTo>
                    <a:cubicBezTo>
                      <a:pt x="6" y="0"/>
                      <a:pt x="6" y="0"/>
                      <a:pt x="6" y="0"/>
                    </a:cubicBezTo>
                    <a:cubicBezTo>
                      <a:pt x="6" y="15"/>
                      <a:pt x="6" y="15"/>
                      <a:pt x="6" y="15"/>
                    </a:cubicBezTo>
                    <a:cubicBezTo>
                      <a:pt x="6" y="19"/>
                      <a:pt x="7" y="21"/>
                      <a:pt x="11" y="21"/>
                    </a:cubicBezTo>
                    <a:cubicBezTo>
                      <a:pt x="14" y="21"/>
                      <a:pt x="15" y="19"/>
                      <a:pt x="15" y="15"/>
                    </a:cubicBezTo>
                    <a:cubicBezTo>
                      <a:pt x="15" y="0"/>
                      <a:pt x="15" y="0"/>
                      <a:pt x="15" y="0"/>
                    </a:cubicBezTo>
                    <a:cubicBezTo>
                      <a:pt x="21" y="0"/>
                      <a:pt x="21" y="0"/>
                      <a:pt x="21" y="0"/>
                    </a:cubicBezTo>
                    <a:lnTo>
                      <a:pt x="21"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1" name="Freeform 202"/>
              <p:cNvSpPr>
                <a:spLocks/>
              </p:cNvSpPr>
              <p:nvPr/>
            </p:nvSpPr>
            <p:spPr bwMode="auto">
              <a:xfrm>
                <a:off x="10430714" y="4985400"/>
                <a:ext cx="54538" cy="84143"/>
              </a:xfrm>
              <a:custGeom>
                <a:avLst/>
                <a:gdLst>
                  <a:gd name="T0" fmla="*/ 0 w 17"/>
                  <a:gd name="T1" fmla="*/ 25 h 26"/>
                  <a:gd name="T2" fmla="*/ 0 w 17"/>
                  <a:gd name="T3" fmla="*/ 19 h 26"/>
                  <a:gd name="T4" fmla="*/ 3 w 17"/>
                  <a:gd name="T5" fmla="*/ 21 h 26"/>
                  <a:gd name="T6" fmla="*/ 7 w 17"/>
                  <a:gd name="T7" fmla="*/ 22 h 26"/>
                  <a:gd name="T8" fmla="*/ 9 w 17"/>
                  <a:gd name="T9" fmla="*/ 21 h 26"/>
                  <a:gd name="T10" fmla="*/ 10 w 17"/>
                  <a:gd name="T11" fmla="*/ 21 h 26"/>
                  <a:gd name="T12" fmla="*/ 11 w 17"/>
                  <a:gd name="T13" fmla="*/ 20 h 26"/>
                  <a:gd name="T14" fmla="*/ 11 w 17"/>
                  <a:gd name="T15" fmla="*/ 19 h 26"/>
                  <a:gd name="T16" fmla="*/ 11 w 17"/>
                  <a:gd name="T17" fmla="*/ 18 h 26"/>
                  <a:gd name="T18" fmla="*/ 9 w 17"/>
                  <a:gd name="T19" fmla="*/ 17 h 26"/>
                  <a:gd name="T20" fmla="*/ 8 w 17"/>
                  <a:gd name="T21" fmla="*/ 16 h 26"/>
                  <a:gd name="T22" fmla="*/ 6 w 17"/>
                  <a:gd name="T23" fmla="*/ 15 h 26"/>
                  <a:gd name="T24" fmla="*/ 1 w 17"/>
                  <a:gd name="T25" fmla="*/ 12 h 26"/>
                  <a:gd name="T26" fmla="*/ 0 w 17"/>
                  <a:gd name="T27" fmla="*/ 7 h 26"/>
                  <a:gd name="T28" fmla="*/ 0 w 17"/>
                  <a:gd name="T29" fmla="*/ 4 h 26"/>
                  <a:gd name="T30" fmla="*/ 3 w 17"/>
                  <a:gd name="T31" fmla="*/ 2 h 26"/>
                  <a:gd name="T32" fmla="*/ 6 w 17"/>
                  <a:gd name="T33" fmla="*/ 0 h 26"/>
                  <a:gd name="T34" fmla="*/ 10 w 17"/>
                  <a:gd name="T35" fmla="*/ 0 h 26"/>
                  <a:gd name="T36" fmla="*/ 13 w 17"/>
                  <a:gd name="T37" fmla="*/ 0 h 26"/>
                  <a:gd name="T38" fmla="*/ 16 w 17"/>
                  <a:gd name="T39" fmla="*/ 1 h 26"/>
                  <a:gd name="T40" fmla="*/ 16 w 17"/>
                  <a:gd name="T41" fmla="*/ 6 h 26"/>
                  <a:gd name="T42" fmla="*/ 14 w 17"/>
                  <a:gd name="T43" fmla="*/ 5 h 26"/>
                  <a:gd name="T44" fmla="*/ 13 w 17"/>
                  <a:gd name="T45" fmla="*/ 5 h 26"/>
                  <a:gd name="T46" fmla="*/ 11 w 17"/>
                  <a:gd name="T47" fmla="*/ 5 h 26"/>
                  <a:gd name="T48" fmla="*/ 10 w 17"/>
                  <a:gd name="T49" fmla="*/ 4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8 w 17"/>
                  <a:gd name="T63" fmla="*/ 10 h 26"/>
                  <a:gd name="T64" fmla="*/ 10 w 17"/>
                  <a:gd name="T65" fmla="*/ 11 h 26"/>
                  <a:gd name="T66" fmla="*/ 13 w 17"/>
                  <a:gd name="T67" fmla="*/ 12 h 26"/>
                  <a:gd name="T68" fmla="*/ 15 w 17"/>
                  <a:gd name="T69" fmla="*/ 14 h 26"/>
                  <a:gd name="T70" fmla="*/ 17 w 17"/>
                  <a:gd name="T71" fmla="*/ 16 h 26"/>
                  <a:gd name="T72" fmla="*/ 17 w 17"/>
                  <a:gd name="T73" fmla="*/ 19 h 26"/>
                  <a:gd name="T74" fmla="*/ 16 w 17"/>
                  <a:gd name="T75" fmla="*/ 22 h 26"/>
                  <a:gd name="T76" fmla="*/ 14 w 17"/>
                  <a:gd name="T77" fmla="*/ 24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4" y="21"/>
                      <a:pt x="6" y="22"/>
                      <a:pt x="7" y="22"/>
                    </a:cubicBezTo>
                    <a:cubicBezTo>
                      <a:pt x="7" y="22"/>
                      <a:pt x="8" y="22"/>
                      <a:pt x="9" y="21"/>
                    </a:cubicBezTo>
                    <a:cubicBezTo>
                      <a:pt x="9" y="21"/>
                      <a:pt x="10" y="21"/>
                      <a:pt x="10" y="21"/>
                    </a:cubicBezTo>
                    <a:cubicBezTo>
                      <a:pt x="10" y="21"/>
                      <a:pt x="11" y="20"/>
                      <a:pt x="11" y="20"/>
                    </a:cubicBezTo>
                    <a:cubicBezTo>
                      <a:pt x="11" y="20"/>
                      <a:pt x="11" y="19"/>
                      <a:pt x="11" y="19"/>
                    </a:cubicBezTo>
                    <a:cubicBezTo>
                      <a:pt x="11" y="19"/>
                      <a:pt x="11" y="18"/>
                      <a:pt x="11" y="18"/>
                    </a:cubicBezTo>
                    <a:cubicBezTo>
                      <a:pt x="10" y="17"/>
                      <a:pt x="10" y="17"/>
                      <a:pt x="9" y="17"/>
                    </a:cubicBezTo>
                    <a:cubicBezTo>
                      <a:pt x="9" y="16"/>
                      <a:pt x="8" y="16"/>
                      <a:pt x="8" y="16"/>
                    </a:cubicBezTo>
                    <a:cubicBezTo>
                      <a:pt x="7" y="15"/>
                      <a:pt x="6" y="15"/>
                      <a:pt x="6" y="15"/>
                    </a:cubicBezTo>
                    <a:cubicBezTo>
                      <a:pt x="4" y="14"/>
                      <a:pt x="2" y="13"/>
                      <a:pt x="1" y="12"/>
                    </a:cubicBezTo>
                    <a:cubicBezTo>
                      <a:pt x="0" y="11"/>
                      <a:pt x="0" y="9"/>
                      <a:pt x="0" y="7"/>
                    </a:cubicBezTo>
                    <a:cubicBezTo>
                      <a:pt x="0" y="6"/>
                      <a:pt x="0" y="5"/>
                      <a:pt x="0" y="4"/>
                    </a:cubicBezTo>
                    <a:cubicBezTo>
                      <a:pt x="1" y="3"/>
                      <a:pt x="2" y="2"/>
                      <a:pt x="3" y="2"/>
                    </a:cubicBezTo>
                    <a:cubicBezTo>
                      <a:pt x="4" y="1"/>
                      <a:pt x="5" y="1"/>
                      <a:pt x="6" y="0"/>
                    </a:cubicBezTo>
                    <a:cubicBezTo>
                      <a:pt x="7" y="0"/>
                      <a:pt x="8" y="0"/>
                      <a:pt x="10" y="0"/>
                    </a:cubicBezTo>
                    <a:cubicBezTo>
                      <a:pt x="11" y="0"/>
                      <a:pt x="12" y="0"/>
                      <a:pt x="13" y="0"/>
                    </a:cubicBezTo>
                    <a:cubicBezTo>
                      <a:pt x="14" y="0"/>
                      <a:pt x="15" y="1"/>
                      <a:pt x="16" y="1"/>
                    </a:cubicBezTo>
                    <a:cubicBezTo>
                      <a:pt x="16" y="6"/>
                      <a:pt x="16" y="6"/>
                      <a:pt x="16" y="6"/>
                    </a:cubicBezTo>
                    <a:cubicBezTo>
                      <a:pt x="15" y="6"/>
                      <a:pt x="15" y="6"/>
                      <a:pt x="14" y="5"/>
                    </a:cubicBezTo>
                    <a:cubicBezTo>
                      <a:pt x="14" y="5"/>
                      <a:pt x="13" y="5"/>
                      <a:pt x="13" y="5"/>
                    </a:cubicBezTo>
                    <a:cubicBezTo>
                      <a:pt x="12" y="5"/>
                      <a:pt x="12" y="5"/>
                      <a:pt x="11" y="5"/>
                    </a:cubicBezTo>
                    <a:cubicBezTo>
                      <a:pt x="11" y="4"/>
                      <a:pt x="10" y="4"/>
                      <a:pt x="10" y="4"/>
                    </a:cubicBezTo>
                    <a:cubicBezTo>
                      <a:pt x="9" y="4"/>
                      <a:pt x="9" y="5"/>
                      <a:pt x="8" y="5"/>
                    </a:cubicBezTo>
                    <a:cubicBezTo>
                      <a:pt x="8" y="5"/>
                      <a:pt x="7" y="5"/>
                      <a:pt x="7" y="5"/>
                    </a:cubicBezTo>
                    <a:cubicBezTo>
                      <a:pt x="6" y="5"/>
                      <a:pt x="6" y="6"/>
                      <a:pt x="6" y="6"/>
                    </a:cubicBezTo>
                    <a:cubicBezTo>
                      <a:pt x="6" y="6"/>
                      <a:pt x="6" y="7"/>
                      <a:pt x="6" y="7"/>
                    </a:cubicBezTo>
                    <a:cubicBezTo>
                      <a:pt x="6" y="7"/>
                      <a:pt x="6" y="8"/>
                      <a:pt x="6" y="8"/>
                    </a:cubicBezTo>
                    <a:cubicBezTo>
                      <a:pt x="6" y="8"/>
                      <a:pt x="7" y="9"/>
                      <a:pt x="7" y="9"/>
                    </a:cubicBezTo>
                    <a:cubicBezTo>
                      <a:pt x="7" y="9"/>
                      <a:pt x="8" y="10"/>
                      <a:pt x="8" y="10"/>
                    </a:cubicBezTo>
                    <a:cubicBezTo>
                      <a:pt x="9" y="10"/>
                      <a:pt x="10" y="11"/>
                      <a:pt x="10" y="11"/>
                    </a:cubicBezTo>
                    <a:cubicBezTo>
                      <a:pt x="11" y="11"/>
                      <a:pt x="12" y="12"/>
                      <a:pt x="13" y="12"/>
                    </a:cubicBezTo>
                    <a:cubicBezTo>
                      <a:pt x="14" y="13"/>
                      <a:pt x="15" y="13"/>
                      <a:pt x="15" y="14"/>
                    </a:cubicBezTo>
                    <a:cubicBezTo>
                      <a:pt x="16" y="14"/>
                      <a:pt x="16" y="15"/>
                      <a:pt x="17" y="16"/>
                    </a:cubicBezTo>
                    <a:cubicBezTo>
                      <a:pt x="17" y="17"/>
                      <a:pt x="17" y="18"/>
                      <a:pt x="17" y="19"/>
                    </a:cubicBezTo>
                    <a:cubicBezTo>
                      <a:pt x="17" y="20"/>
                      <a:pt x="17" y="21"/>
                      <a:pt x="16" y="22"/>
                    </a:cubicBezTo>
                    <a:cubicBezTo>
                      <a:pt x="16" y="23"/>
                      <a:pt x="15" y="24"/>
                      <a:pt x="14" y="24"/>
                    </a:cubicBezTo>
                    <a:cubicBezTo>
                      <a:pt x="13" y="25"/>
                      <a:pt x="12" y="25"/>
                      <a:pt x="11" y="26"/>
                    </a:cubicBezTo>
                    <a:cubicBezTo>
                      <a:pt x="10" y="26"/>
                      <a:pt x="8" y="26"/>
                      <a:pt x="7" y="26"/>
                    </a:cubicBezTo>
                    <a:cubicBezTo>
                      <a:pt x="6" y="26"/>
                      <a:pt x="4" y="26"/>
                      <a:pt x="3"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2" name="Freeform 203"/>
              <p:cNvSpPr>
                <a:spLocks/>
              </p:cNvSpPr>
              <p:nvPr/>
            </p:nvSpPr>
            <p:spPr bwMode="auto">
              <a:xfrm>
                <a:off x="10491484" y="4985400"/>
                <a:ext cx="65445" cy="84143"/>
              </a:xfrm>
              <a:custGeom>
                <a:avLst/>
                <a:gdLst>
                  <a:gd name="T0" fmla="*/ 42 w 42"/>
                  <a:gd name="T1" fmla="*/ 10 h 54"/>
                  <a:gd name="T2" fmla="*/ 28 w 42"/>
                  <a:gd name="T3" fmla="*/ 10 h 54"/>
                  <a:gd name="T4" fmla="*/ 28 w 42"/>
                  <a:gd name="T5" fmla="*/ 54 h 54"/>
                  <a:gd name="T6" fmla="*/ 15 w 42"/>
                  <a:gd name="T7" fmla="*/ 54 h 54"/>
                  <a:gd name="T8" fmla="*/ 15 w 42"/>
                  <a:gd name="T9" fmla="*/ 10 h 54"/>
                  <a:gd name="T10" fmla="*/ 0 w 42"/>
                  <a:gd name="T11" fmla="*/ 10 h 54"/>
                  <a:gd name="T12" fmla="*/ 0 w 42"/>
                  <a:gd name="T13" fmla="*/ 0 h 54"/>
                  <a:gd name="T14" fmla="*/ 42 w 42"/>
                  <a:gd name="T15" fmla="*/ 0 h 54"/>
                  <a:gd name="T16" fmla="*/ 42 w 42"/>
                  <a:gd name="T1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42" y="10"/>
                    </a:moveTo>
                    <a:lnTo>
                      <a:pt x="28" y="10"/>
                    </a:lnTo>
                    <a:lnTo>
                      <a:pt x="28" y="54"/>
                    </a:lnTo>
                    <a:lnTo>
                      <a:pt x="15" y="54"/>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3" name="Freeform 204"/>
              <p:cNvSpPr>
                <a:spLocks noEditPoints="1"/>
              </p:cNvSpPr>
              <p:nvPr/>
            </p:nvSpPr>
            <p:spPr bwMode="auto">
              <a:xfrm>
                <a:off x="10570953" y="4985400"/>
                <a:ext cx="68562" cy="84143"/>
              </a:xfrm>
              <a:custGeom>
                <a:avLst/>
                <a:gdLst>
                  <a:gd name="T0" fmla="*/ 21 w 21"/>
                  <a:gd name="T1" fmla="*/ 26 h 26"/>
                  <a:gd name="T2" fmla="*/ 15 w 21"/>
                  <a:gd name="T3" fmla="*/ 26 h 26"/>
                  <a:gd name="T4" fmla="*/ 11 w 21"/>
                  <a:gd name="T5" fmla="*/ 19 h 26"/>
                  <a:gd name="T6" fmla="*/ 10 w 21"/>
                  <a:gd name="T7" fmla="*/ 18 h 26"/>
                  <a:gd name="T8" fmla="*/ 9 w 21"/>
                  <a:gd name="T9" fmla="*/ 17 h 26"/>
                  <a:gd name="T10" fmla="*/ 8 w 21"/>
                  <a:gd name="T11" fmla="*/ 16 h 26"/>
                  <a:gd name="T12" fmla="*/ 8 w 21"/>
                  <a:gd name="T13" fmla="*/ 16 h 26"/>
                  <a:gd name="T14" fmla="*/ 6 w 21"/>
                  <a:gd name="T15" fmla="*/ 16 h 26"/>
                  <a:gd name="T16" fmla="*/ 6 w 21"/>
                  <a:gd name="T17" fmla="*/ 26 h 26"/>
                  <a:gd name="T18" fmla="*/ 0 w 21"/>
                  <a:gd name="T19" fmla="*/ 26 h 26"/>
                  <a:gd name="T20" fmla="*/ 0 w 21"/>
                  <a:gd name="T21" fmla="*/ 0 h 26"/>
                  <a:gd name="T22" fmla="*/ 9 w 21"/>
                  <a:gd name="T23" fmla="*/ 0 h 26"/>
                  <a:gd name="T24" fmla="*/ 18 w 21"/>
                  <a:gd name="T25" fmla="*/ 7 h 26"/>
                  <a:gd name="T26" fmla="*/ 18 w 21"/>
                  <a:gd name="T27" fmla="*/ 10 h 26"/>
                  <a:gd name="T28" fmla="*/ 17 w 21"/>
                  <a:gd name="T29" fmla="*/ 12 h 26"/>
                  <a:gd name="T30" fmla="*/ 15 w 21"/>
                  <a:gd name="T31" fmla="*/ 13 h 26"/>
                  <a:gd name="T32" fmla="*/ 13 w 21"/>
                  <a:gd name="T33" fmla="*/ 14 h 26"/>
                  <a:gd name="T34" fmla="*/ 13 w 21"/>
                  <a:gd name="T35" fmla="*/ 14 h 26"/>
                  <a:gd name="T36" fmla="*/ 14 w 21"/>
                  <a:gd name="T37" fmla="*/ 15 h 26"/>
                  <a:gd name="T38" fmla="*/ 15 w 21"/>
                  <a:gd name="T39" fmla="*/ 16 h 26"/>
                  <a:gd name="T40" fmla="*/ 16 w 21"/>
                  <a:gd name="T41" fmla="*/ 17 h 26"/>
                  <a:gd name="T42" fmla="*/ 17 w 21"/>
                  <a:gd name="T43" fmla="*/ 18 h 26"/>
                  <a:gd name="T44" fmla="*/ 21 w 21"/>
                  <a:gd name="T45" fmla="*/ 26 h 26"/>
                  <a:gd name="T46" fmla="*/ 6 w 21"/>
                  <a:gd name="T47" fmla="*/ 5 h 26"/>
                  <a:gd name="T48" fmla="*/ 6 w 21"/>
                  <a:gd name="T49" fmla="*/ 12 h 26"/>
                  <a:gd name="T50" fmla="*/ 8 w 21"/>
                  <a:gd name="T51" fmla="*/ 12 h 26"/>
                  <a:gd name="T52" fmla="*/ 11 w 21"/>
                  <a:gd name="T53" fmla="*/ 11 h 26"/>
                  <a:gd name="T54" fmla="*/ 13 w 21"/>
                  <a:gd name="T55" fmla="*/ 8 h 26"/>
                  <a:gd name="T56" fmla="*/ 9 w 21"/>
                  <a:gd name="T57" fmla="*/ 5 h 26"/>
                  <a:gd name="T58" fmla="*/ 6 w 21"/>
                  <a:gd name="T59"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6">
                    <a:moveTo>
                      <a:pt x="21" y="26"/>
                    </a:moveTo>
                    <a:cubicBezTo>
                      <a:pt x="15" y="26"/>
                      <a:pt x="15" y="26"/>
                      <a:pt x="15" y="26"/>
                    </a:cubicBezTo>
                    <a:cubicBezTo>
                      <a:pt x="11" y="19"/>
                      <a:pt x="11" y="19"/>
                      <a:pt x="11" y="19"/>
                    </a:cubicBezTo>
                    <a:cubicBezTo>
                      <a:pt x="11" y="19"/>
                      <a:pt x="10" y="18"/>
                      <a:pt x="10" y="18"/>
                    </a:cubicBezTo>
                    <a:cubicBezTo>
                      <a:pt x="10" y="17"/>
                      <a:pt x="10" y="17"/>
                      <a:pt x="9" y="17"/>
                    </a:cubicBezTo>
                    <a:cubicBezTo>
                      <a:pt x="9" y="17"/>
                      <a:pt x="9" y="16"/>
                      <a:pt x="8" y="16"/>
                    </a:cubicBezTo>
                    <a:cubicBezTo>
                      <a:pt x="8" y="16"/>
                      <a:pt x="8" y="16"/>
                      <a:pt x="8" y="16"/>
                    </a:cubicBezTo>
                    <a:cubicBezTo>
                      <a:pt x="6" y="16"/>
                      <a:pt x="6" y="16"/>
                      <a:pt x="6" y="16"/>
                    </a:cubicBezTo>
                    <a:cubicBezTo>
                      <a:pt x="6" y="26"/>
                      <a:pt x="6" y="26"/>
                      <a:pt x="6" y="26"/>
                    </a:cubicBezTo>
                    <a:cubicBezTo>
                      <a:pt x="0" y="26"/>
                      <a:pt x="0" y="26"/>
                      <a:pt x="0" y="26"/>
                    </a:cubicBezTo>
                    <a:cubicBezTo>
                      <a:pt x="0" y="0"/>
                      <a:pt x="0" y="0"/>
                      <a:pt x="0" y="0"/>
                    </a:cubicBezTo>
                    <a:cubicBezTo>
                      <a:pt x="9" y="0"/>
                      <a:pt x="9" y="0"/>
                      <a:pt x="9" y="0"/>
                    </a:cubicBezTo>
                    <a:cubicBezTo>
                      <a:pt x="15" y="0"/>
                      <a:pt x="18" y="3"/>
                      <a:pt x="18" y="7"/>
                    </a:cubicBezTo>
                    <a:cubicBezTo>
                      <a:pt x="18" y="8"/>
                      <a:pt x="18" y="9"/>
                      <a:pt x="18" y="10"/>
                    </a:cubicBezTo>
                    <a:cubicBezTo>
                      <a:pt x="18" y="10"/>
                      <a:pt x="17" y="11"/>
                      <a:pt x="17" y="12"/>
                    </a:cubicBezTo>
                    <a:cubicBezTo>
                      <a:pt x="16" y="12"/>
                      <a:pt x="16" y="13"/>
                      <a:pt x="15" y="13"/>
                    </a:cubicBezTo>
                    <a:cubicBezTo>
                      <a:pt x="14" y="14"/>
                      <a:pt x="14" y="14"/>
                      <a:pt x="13" y="14"/>
                    </a:cubicBezTo>
                    <a:cubicBezTo>
                      <a:pt x="13" y="14"/>
                      <a:pt x="13" y="14"/>
                      <a:pt x="13" y="14"/>
                    </a:cubicBezTo>
                    <a:cubicBezTo>
                      <a:pt x="13" y="14"/>
                      <a:pt x="14" y="15"/>
                      <a:pt x="14" y="15"/>
                    </a:cubicBezTo>
                    <a:cubicBezTo>
                      <a:pt x="14" y="15"/>
                      <a:pt x="15" y="16"/>
                      <a:pt x="15" y="16"/>
                    </a:cubicBezTo>
                    <a:cubicBezTo>
                      <a:pt x="15" y="16"/>
                      <a:pt x="16" y="17"/>
                      <a:pt x="16" y="17"/>
                    </a:cubicBezTo>
                    <a:cubicBezTo>
                      <a:pt x="16" y="17"/>
                      <a:pt x="16" y="18"/>
                      <a:pt x="17" y="18"/>
                    </a:cubicBezTo>
                    <a:lnTo>
                      <a:pt x="21" y="26"/>
                    </a:lnTo>
                    <a:close/>
                    <a:moveTo>
                      <a:pt x="6" y="5"/>
                    </a:moveTo>
                    <a:cubicBezTo>
                      <a:pt x="6" y="12"/>
                      <a:pt x="6" y="12"/>
                      <a:pt x="6" y="12"/>
                    </a:cubicBezTo>
                    <a:cubicBezTo>
                      <a:pt x="8" y="12"/>
                      <a:pt x="8" y="12"/>
                      <a:pt x="8" y="12"/>
                    </a:cubicBezTo>
                    <a:cubicBezTo>
                      <a:pt x="10" y="12"/>
                      <a:pt x="11" y="11"/>
                      <a:pt x="11" y="11"/>
                    </a:cubicBezTo>
                    <a:cubicBezTo>
                      <a:pt x="12" y="10"/>
                      <a:pt x="13" y="9"/>
                      <a:pt x="13" y="8"/>
                    </a:cubicBezTo>
                    <a:cubicBezTo>
                      <a:pt x="13" y="6"/>
                      <a:pt x="11" y="5"/>
                      <a:pt x="9"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4" name="Freeform 205"/>
              <p:cNvSpPr>
                <a:spLocks noEditPoints="1"/>
              </p:cNvSpPr>
              <p:nvPr/>
            </p:nvSpPr>
            <p:spPr bwMode="auto">
              <a:xfrm>
                <a:off x="10642632" y="4985400"/>
                <a:ext cx="81027" cy="84143"/>
              </a:xfrm>
              <a:custGeom>
                <a:avLst/>
                <a:gdLst>
                  <a:gd name="T0" fmla="*/ 25 w 25"/>
                  <a:gd name="T1" fmla="*/ 26 h 26"/>
                  <a:gd name="T2" fmla="*/ 18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5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5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8" y="26"/>
                      <a:pt x="18" y="26"/>
                      <a:pt x="18"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5" y="16"/>
                    </a:moveTo>
                    <a:cubicBezTo>
                      <a:pt x="13" y="7"/>
                      <a:pt x="13" y="7"/>
                      <a:pt x="13" y="7"/>
                    </a:cubicBezTo>
                    <a:cubicBezTo>
                      <a:pt x="12" y="7"/>
                      <a:pt x="12" y="6"/>
                      <a:pt x="12" y="5"/>
                    </a:cubicBezTo>
                    <a:cubicBezTo>
                      <a:pt x="12" y="5"/>
                      <a:pt x="12" y="5"/>
                      <a:pt x="12" y="5"/>
                    </a:cubicBezTo>
                    <a:cubicBezTo>
                      <a:pt x="12" y="6"/>
                      <a:pt x="12" y="6"/>
                      <a:pt x="12" y="7"/>
                    </a:cubicBezTo>
                    <a:cubicBezTo>
                      <a:pt x="9" y="16"/>
                      <a:pt x="9" y="16"/>
                      <a:pt x="9" y="16"/>
                    </a:cubicBezTo>
                    <a:lnTo>
                      <a:pt x="1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5" name="Freeform 206"/>
              <p:cNvSpPr>
                <a:spLocks/>
              </p:cNvSpPr>
              <p:nvPr/>
            </p:nvSpPr>
            <p:spPr bwMode="auto">
              <a:xfrm>
                <a:off x="10734567" y="4985400"/>
                <a:ext cx="48305" cy="84143"/>
              </a:xfrm>
              <a:custGeom>
                <a:avLst/>
                <a:gdLst>
                  <a:gd name="T0" fmla="*/ 31 w 31"/>
                  <a:gd name="T1" fmla="*/ 54 h 54"/>
                  <a:gd name="T2" fmla="*/ 0 w 31"/>
                  <a:gd name="T3" fmla="*/ 54 h 54"/>
                  <a:gd name="T4" fmla="*/ 0 w 31"/>
                  <a:gd name="T5" fmla="*/ 0 h 54"/>
                  <a:gd name="T6" fmla="*/ 12 w 31"/>
                  <a:gd name="T7" fmla="*/ 0 h 54"/>
                  <a:gd name="T8" fmla="*/ 12 w 31"/>
                  <a:gd name="T9" fmla="*/ 44 h 54"/>
                  <a:gd name="T10" fmla="*/ 31 w 31"/>
                  <a:gd name="T11" fmla="*/ 44 h 54"/>
                  <a:gd name="T12" fmla="*/ 31 w 31"/>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31" h="54">
                    <a:moveTo>
                      <a:pt x="31" y="54"/>
                    </a:moveTo>
                    <a:lnTo>
                      <a:pt x="0" y="54"/>
                    </a:lnTo>
                    <a:lnTo>
                      <a:pt x="0" y="0"/>
                    </a:lnTo>
                    <a:lnTo>
                      <a:pt x="12" y="0"/>
                    </a:lnTo>
                    <a:lnTo>
                      <a:pt x="12" y="44"/>
                    </a:lnTo>
                    <a:lnTo>
                      <a:pt x="31" y="44"/>
                    </a:lnTo>
                    <a:lnTo>
                      <a:pt x="31"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6" name="Rectangle 207"/>
              <p:cNvSpPr>
                <a:spLocks noChangeArrowheads="1"/>
              </p:cNvSpPr>
              <p:nvPr/>
            </p:nvSpPr>
            <p:spPr bwMode="auto">
              <a:xfrm>
                <a:off x="10795337" y="4985400"/>
                <a:ext cx="20257" cy="841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7" name="Freeform 208"/>
              <p:cNvSpPr>
                <a:spLocks noEditPoints="1"/>
              </p:cNvSpPr>
              <p:nvPr/>
            </p:nvSpPr>
            <p:spPr bwMode="auto">
              <a:xfrm>
                <a:off x="10824943" y="4985400"/>
                <a:ext cx="82586" cy="84143"/>
              </a:xfrm>
              <a:custGeom>
                <a:avLst/>
                <a:gdLst>
                  <a:gd name="T0" fmla="*/ 25 w 25"/>
                  <a:gd name="T1" fmla="*/ 26 h 26"/>
                  <a:gd name="T2" fmla="*/ 19 w 25"/>
                  <a:gd name="T3" fmla="*/ 26 h 26"/>
                  <a:gd name="T4" fmla="*/ 17 w 25"/>
                  <a:gd name="T5" fmla="*/ 20 h 26"/>
                  <a:gd name="T6" fmla="*/ 8 w 25"/>
                  <a:gd name="T7" fmla="*/ 20 h 26"/>
                  <a:gd name="T8" fmla="*/ 7 w 25"/>
                  <a:gd name="T9" fmla="*/ 26 h 26"/>
                  <a:gd name="T10" fmla="*/ 0 w 25"/>
                  <a:gd name="T11" fmla="*/ 26 h 26"/>
                  <a:gd name="T12" fmla="*/ 10 w 25"/>
                  <a:gd name="T13" fmla="*/ 0 h 26"/>
                  <a:gd name="T14" fmla="*/ 16 w 25"/>
                  <a:gd name="T15" fmla="*/ 0 h 26"/>
                  <a:gd name="T16" fmla="*/ 25 w 25"/>
                  <a:gd name="T17" fmla="*/ 26 h 26"/>
                  <a:gd name="T18" fmla="*/ 16 w 25"/>
                  <a:gd name="T19" fmla="*/ 16 h 26"/>
                  <a:gd name="T20" fmla="*/ 13 w 25"/>
                  <a:gd name="T21" fmla="*/ 7 h 26"/>
                  <a:gd name="T22" fmla="*/ 13 w 25"/>
                  <a:gd name="T23" fmla="*/ 5 h 26"/>
                  <a:gd name="T24" fmla="*/ 13 w 25"/>
                  <a:gd name="T25" fmla="*/ 5 h 26"/>
                  <a:gd name="T26" fmla="*/ 12 w 25"/>
                  <a:gd name="T27" fmla="*/ 7 h 26"/>
                  <a:gd name="T28" fmla="*/ 10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7" y="26"/>
                      <a:pt x="7" y="26"/>
                      <a:pt x="7" y="26"/>
                    </a:cubicBezTo>
                    <a:cubicBezTo>
                      <a:pt x="0" y="26"/>
                      <a:pt x="0" y="26"/>
                      <a:pt x="0" y="26"/>
                    </a:cubicBezTo>
                    <a:cubicBezTo>
                      <a:pt x="10" y="0"/>
                      <a:pt x="10" y="0"/>
                      <a:pt x="10" y="0"/>
                    </a:cubicBezTo>
                    <a:cubicBezTo>
                      <a:pt x="16" y="0"/>
                      <a:pt x="16" y="0"/>
                      <a:pt x="16" y="0"/>
                    </a:cubicBezTo>
                    <a:lnTo>
                      <a:pt x="25" y="26"/>
                    </a:lnTo>
                    <a:close/>
                    <a:moveTo>
                      <a:pt x="16" y="16"/>
                    </a:moveTo>
                    <a:cubicBezTo>
                      <a:pt x="13" y="7"/>
                      <a:pt x="13" y="7"/>
                      <a:pt x="13" y="7"/>
                    </a:cubicBezTo>
                    <a:cubicBezTo>
                      <a:pt x="13" y="7"/>
                      <a:pt x="13" y="6"/>
                      <a:pt x="13" y="5"/>
                    </a:cubicBezTo>
                    <a:cubicBezTo>
                      <a:pt x="13" y="5"/>
                      <a:pt x="13" y="5"/>
                      <a:pt x="13" y="5"/>
                    </a:cubicBezTo>
                    <a:cubicBezTo>
                      <a:pt x="13" y="6"/>
                      <a:pt x="13" y="6"/>
                      <a:pt x="12" y="7"/>
                    </a:cubicBezTo>
                    <a:cubicBezTo>
                      <a:pt x="10" y="16"/>
                      <a:pt x="10" y="16"/>
                      <a:pt x="10"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8" name="Freeform 209"/>
              <p:cNvSpPr>
                <a:spLocks/>
              </p:cNvSpPr>
              <p:nvPr/>
            </p:nvSpPr>
            <p:spPr bwMode="auto">
              <a:xfrm>
                <a:off x="10952717" y="4985400"/>
                <a:ext cx="51421" cy="84143"/>
              </a:xfrm>
              <a:custGeom>
                <a:avLst/>
                <a:gdLst>
                  <a:gd name="T0" fmla="*/ 33 w 33"/>
                  <a:gd name="T1" fmla="*/ 54 h 54"/>
                  <a:gd name="T2" fmla="*/ 0 w 33"/>
                  <a:gd name="T3" fmla="*/ 54 h 54"/>
                  <a:gd name="T4" fmla="*/ 0 w 33"/>
                  <a:gd name="T5" fmla="*/ 0 h 54"/>
                  <a:gd name="T6" fmla="*/ 31 w 33"/>
                  <a:gd name="T7" fmla="*/ 0 h 54"/>
                  <a:gd name="T8" fmla="*/ 31 w 33"/>
                  <a:gd name="T9" fmla="*/ 10 h 54"/>
                  <a:gd name="T10" fmla="*/ 13 w 33"/>
                  <a:gd name="T11" fmla="*/ 10 h 54"/>
                  <a:gd name="T12" fmla="*/ 13 w 33"/>
                  <a:gd name="T13" fmla="*/ 23 h 54"/>
                  <a:gd name="T14" fmla="*/ 29 w 33"/>
                  <a:gd name="T15" fmla="*/ 23 h 54"/>
                  <a:gd name="T16" fmla="*/ 29 w 33"/>
                  <a:gd name="T17" fmla="*/ 31 h 54"/>
                  <a:gd name="T18" fmla="*/ 13 w 33"/>
                  <a:gd name="T19" fmla="*/ 31 h 54"/>
                  <a:gd name="T20" fmla="*/ 13 w 33"/>
                  <a:gd name="T21" fmla="*/ 44 h 54"/>
                  <a:gd name="T22" fmla="*/ 33 w 33"/>
                  <a:gd name="T23" fmla="*/ 44 h 54"/>
                  <a:gd name="T24" fmla="*/ 33 w 33"/>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54">
                    <a:moveTo>
                      <a:pt x="33" y="54"/>
                    </a:moveTo>
                    <a:lnTo>
                      <a:pt x="0" y="54"/>
                    </a:lnTo>
                    <a:lnTo>
                      <a:pt x="0" y="0"/>
                    </a:lnTo>
                    <a:lnTo>
                      <a:pt x="31" y="0"/>
                    </a:lnTo>
                    <a:lnTo>
                      <a:pt x="31" y="10"/>
                    </a:lnTo>
                    <a:lnTo>
                      <a:pt x="13" y="10"/>
                    </a:lnTo>
                    <a:lnTo>
                      <a:pt x="13" y="23"/>
                    </a:lnTo>
                    <a:lnTo>
                      <a:pt x="29" y="23"/>
                    </a:lnTo>
                    <a:lnTo>
                      <a:pt x="29" y="31"/>
                    </a:lnTo>
                    <a:lnTo>
                      <a:pt x="13" y="31"/>
                    </a:lnTo>
                    <a:lnTo>
                      <a:pt x="13" y="44"/>
                    </a:lnTo>
                    <a:lnTo>
                      <a:pt x="33" y="44"/>
                    </a:lnTo>
                    <a:lnTo>
                      <a:pt x="33"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89" name="Freeform 210"/>
              <p:cNvSpPr>
                <a:spLocks noEditPoints="1"/>
              </p:cNvSpPr>
              <p:nvPr/>
            </p:nvSpPr>
            <p:spPr bwMode="auto">
              <a:xfrm>
                <a:off x="11011930" y="4985400"/>
                <a:ext cx="81027" cy="84143"/>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2" y="6"/>
                      <a:pt x="12" y="5"/>
                    </a:cubicBezTo>
                    <a:cubicBezTo>
                      <a:pt x="12" y="5"/>
                      <a:pt x="12" y="5"/>
                      <a:pt x="12" y="5"/>
                    </a:cubicBezTo>
                    <a:cubicBezTo>
                      <a:pt x="12"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90" name="Freeform 211"/>
              <p:cNvSpPr>
                <a:spLocks/>
              </p:cNvSpPr>
              <p:nvPr/>
            </p:nvSpPr>
            <p:spPr bwMode="auto">
              <a:xfrm>
                <a:off x="11099190" y="4985400"/>
                <a:ext cx="59212" cy="84143"/>
              </a:xfrm>
              <a:custGeom>
                <a:avLst/>
                <a:gdLst>
                  <a:gd name="T0" fmla="*/ 0 w 18"/>
                  <a:gd name="T1" fmla="*/ 25 h 26"/>
                  <a:gd name="T2" fmla="*/ 0 w 18"/>
                  <a:gd name="T3" fmla="*/ 19 h 26"/>
                  <a:gd name="T4" fmla="*/ 4 w 18"/>
                  <a:gd name="T5" fmla="*/ 21 h 26"/>
                  <a:gd name="T6" fmla="*/ 7 w 18"/>
                  <a:gd name="T7" fmla="*/ 22 h 26"/>
                  <a:gd name="T8" fmla="*/ 9 w 18"/>
                  <a:gd name="T9" fmla="*/ 21 h 26"/>
                  <a:gd name="T10" fmla="*/ 10 w 18"/>
                  <a:gd name="T11" fmla="*/ 21 h 26"/>
                  <a:gd name="T12" fmla="*/ 11 w 18"/>
                  <a:gd name="T13" fmla="*/ 20 h 26"/>
                  <a:gd name="T14" fmla="*/ 12 w 18"/>
                  <a:gd name="T15" fmla="*/ 19 h 26"/>
                  <a:gd name="T16" fmla="*/ 11 w 18"/>
                  <a:gd name="T17" fmla="*/ 18 h 26"/>
                  <a:gd name="T18" fmla="*/ 10 w 18"/>
                  <a:gd name="T19" fmla="*/ 17 h 26"/>
                  <a:gd name="T20" fmla="*/ 8 w 18"/>
                  <a:gd name="T21" fmla="*/ 16 h 26"/>
                  <a:gd name="T22" fmla="*/ 6 w 18"/>
                  <a:gd name="T23" fmla="*/ 15 h 26"/>
                  <a:gd name="T24" fmla="*/ 2 w 18"/>
                  <a:gd name="T25" fmla="*/ 12 h 26"/>
                  <a:gd name="T26" fmla="*/ 0 w 18"/>
                  <a:gd name="T27" fmla="*/ 7 h 26"/>
                  <a:gd name="T28" fmla="*/ 1 w 18"/>
                  <a:gd name="T29" fmla="*/ 4 h 26"/>
                  <a:gd name="T30" fmla="*/ 3 w 18"/>
                  <a:gd name="T31" fmla="*/ 2 h 26"/>
                  <a:gd name="T32" fmla="*/ 6 w 18"/>
                  <a:gd name="T33" fmla="*/ 0 h 26"/>
                  <a:gd name="T34" fmla="*/ 10 w 18"/>
                  <a:gd name="T35" fmla="*/ 0 h 26"/>
                  <a:gd name="T36" fmla="*/ 14 w 18"/>
                  <a:gd name="T37" fmla="*/ 0 h 26"/>
                  <a:gd name="T38" fmla="*/ 16 w 18"/>
                  <a:gd name="T39" fmla="*/ 1 h 26"/>
                  <a:gd name="T40" fmla="*/ 16 w 18"/>
                  <a:gd name="T41" fmla="*/ 6 h 26"/>
                  <a:gd name="T42" fmla="*/ 15 w 18"/>
                  <a:gd name="T43" fmla="*/ 5 h 26"/>
                  <a:gd name="T44" fmla="*/ 13 w 18"/>
                  <a:gd name="T45" fmla="*/ 5 h 26"/>
                  <a:gd name="T46" fmla="*/ 12 w 18"/>
                  <a:gd name="T47" fmla="*/ 5 h 26"/>
                  <a:gd name="T48" fmla="*/ 10 w 18"/>
                  <a:gd name="T49" fmla="*/ 4 h 26"/>
                  <a:gd name="T50" fmla="*/ 9 w 18"/>
                  <a:gd name="T51" fmla="*/ 5 h 26"/>
                  <a:gd name="T52" fmla="*/ 7 w 18"/>
                  <a:gd name="T53" fmla="*/ 5 h 26"/>
                  <a:gd name="T54" fmla="*/ 6 w 18"/>
                  <a:gd name="T55" fmla="*/ 6 h 26"/>
                  <a:gd name="T56" fmla="*/ 6 w 18"/>
                  <a:gd name="T57" fmla="*/ 7 h 26"/>
                  <a:gd name="T58" fmla="*/ 7 w 18"/>
                  <a:gd name="T59" fmla="*/ 8 h 26"/>
                  <a:gd name="T60" fmla="*/ 7 w 18"/>
                  <a:gd name="T61" fmla="*/ 9 h 26"/>
                  <a:gd name="T62" fmla="*/ 9 w 18"/>
                  <a:gd name="T63" fmla="*/ 10 h 26"/>
                  <a:gd name="T64" fmla="*/ 11 w 18"/>
                  <a:gd name="T65" fmla="*/ 11 h 26"/>
                  <a:gd name="T66" fmla="*/ 14 w 18"/>
                  <a:gd name="T67" fmla="*/ 12 h 26"/>
                  <a:gd name="T68" fmla="*/ 16 w 18"/>
                  <a:gd name="T69" fmla="*/ 14 h 26"/>
                  <a:gd name="T70" fmla="*/ 17 w 18"/>
                  <a:gd name="T71" fmla="*/ 16 h 26"/>
                  <a:gd name="T72" fmla="*/ 18 w 18"/>
                  <a:gd name="T73" fmla="*/ 19 h 26"/>
                  <a:gd name="T74" fmla="*/ 17 w 18"/>
                  <a:gd name="T75" fmla="*/ 22 h 26"/>
                  <a:gd name="T76" fmla="*/ 15 w 18"/>
                  <a:gd name="T77" fmla="*/ 24 h 26"/>
                  <a:gd name="T78" fmla="*/ 11 w 18"/>
                  <a:gd name="T79" fmla="*/ 26 h 26"/>
                  <a:gd name="T80" fmla="*/ 8 w 18"/>
                  <a:gd name="T81" fmla="*/ 26 h 26"/>
                  <a:gd name="T82" fmla="*/ 4 w 18"/>
                  <a:gd name="T83" fmla="*/ 26 h 26"/>
                  <a:gd name="T84" fmla="*/ 0 w 18"/>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0" y="25"/>
                    </a:moveTo>
                    <a:cubicBezTo>
                      <a:pt x="0" y="19"/>
                      <a:pt x="0" y="19"/>
                      <a:pt x="0" y="19"/>
                    </a:cubicBezTo>
                    <a:cubicBezTo>
                      <a:pt x="1" y="20"/>
                      <a:pt x="2" y="21"/>
                      <a:pt x="4" y="21"/>
                    </a:cubicBezTo>
                    <a:cubicBezTo>
                      <a:pt x="5" y="21"/>
                      <a:pt x="6" y="22"/>
                      <a:pt x="7" y="22"/>
                    </a:cubicBezTo>
                    <a:cubicBezTo>
                      <a:pt x="8" y="22"/>
                      <a:pt x="9" y="22"/>
                      <a:pt x="9" y="21"/>
                    </a:cubicBezTo>
                    <a:cubicBezTo>
                      <a:pt x="10" y="21"/>
                      <a:pt x="10" y="21"/>
                      <a:pt x="10" y="21"/>
                    </a:cubicBezTo>
                    <a:cubicBezTo>
                      <a:pt x="11" y="21"/>
                      <a:pt x="11" y="20"/>
                      <a:pt x="11" y="20"/>
                    </a:cubicBezTo>
                    <a:cubicBezTo>
                      <a:pt x="11" y="20"/>
                      <a:pt x="12" y="19"/>
                      <a:pt x="12" y="19"/>
                    </a:cubicBezTo>
                    <a:cubicBezTo>
                      <a:pt x="12" y="19"/>
                      <a:pt x="11" y="18"/>
                      <a:pt x="11" y="18"/>
                    </a:cubicBezTo>
                    <a:cubicBezTo>
                      <a:pt x="11" y="17"/>
                      <a:pt x="10" y="17"/>
                      <a:pt x="10" y="17"/>
                    </a:cubicBezTo>
                    <a:cubicBezTo>
                      <a:pt x="9" y="16"/>
                      <a:pt x="9" y="16"/>
                      <a:pt x="8" y="16"/>
                    </a:cubicBezTo>
                    <a:cubicBezTo>
                      <a:pt x="8" y="15"/>
                      <a:pt x="7" y="15"/>
                      <a:pt x="6" y="15"/>
                    </a:cubicBezTo>
                    <a:cubicBezTo>
                      <a:pt x="4" y="14"/>
                      <a:pt x="3" y="13"/>
                      <a:pt x="2" y="12"/>
                    </a:cubicBezTo>
                    <a:cubicBezTo>
                      <a:pt x="1" y="11"/>
                      <a:pt x="0" y="9"/>
                      <a:pt x="0" y="7"/>
                    </a:cubicBezTo>
                    <a:cubicBezTo>
                      <a:pt x="0" y="6"/>
                      <a:pt x="0" y="5"/>
                      <a:pt x="1" y="4"/>
                    </a:cubicBezTo>
                    <a:cubicBezTo>
                      <a:pt x="2" y="3"/>
                      <a:pt x="2" y="2"/>
                      <a:pt x="3" y="2"/>
                    </a:cubicBezTo>
                    <a:cubicBezTo>
                      <a:pt x="4" y="1"/>
                      <a:pt x="5" y="1"/>
                      <a:pt x="6" y="0"/>
                    </a:cubicBezTo>
                    <a:cubicBezTo>
                      <a:pt x="8" y="0"/>
                      <a:pt x="9" y="0"/>
                      <a:pt x="10" y="0"/>
                    </a:cubicBezTo>
                    <a:cubicBezTo>
                      <a:pt x="11" y="0"/>
                      <a:pt x="13" y="0"/>
                      <a:pt x="14" y="0"/>
                    </a:cubicBezTo>
                    <a:cubicBezTo>
                      <a:pt x="15" y="0"/>
                      <a:pt x="16" y="1"/>
                      <a:pt x="16" y="1"/>
                    </a:cubicBezTo>
                    <a:cubicBezTo>
                      <a:pt x="16" y="6"/>
                      <a:pt x="16" y="6"/>
                      <a:pt x="16" y="6"/>
                    </a:cubicBezTo>
                    <a:cubicBezTo>
                      <a:pt x="16" y="6"/>
                      <a:pt x="16" y="6"/>
                      <a:pt x="15" y="5"/>
                    </a:cubicBezTo>
                    <a:cubicBezTo>
                      <a:pt x="15" y="5"/>
                      <a:pt x="14" y="5"/>
                      <a:pt x="13" y="5"/>
                    </a:cubicBezTo>
                    <a:cubicBezTo>
                      <a:pt x="13" y="5"/>
                      <a:pt x="12" y="5"/>
                      <a:pt x="12" y="5"/>
                    </a:cubicBezTo>
                    <a:cubicBezTo>
                      <a:pt x="11" y="4"/>
                      <a:pt x="11" y="4"/>
                      <a:pt x="10" y="4"/>
                    </a:cubicBezTo>
                    <a:cubicBezTo>
                      <a:pt x="10" y="4"/>
                      <a:pt x="9" y="5"/>
                      <a:pt x="9" y="5"/>
                    </a:cubicBezTo>
                    <a:cubicBezTo>
                      <a:pt x="8" y="5"/>
                      <a:pt x="8" y="5"/>
                      <a:pt x="7" y="5"/>
                    </a:cubicBezTo>
                    <a:cubicBezTo>
                      <a:pt x="7" y="5"/>
                      <a:pt x="7" y="6"/>
                      <a:pt x="6" y="6"/>
                    </a:cubicBezTo>
                    <a:cubicBezTo>
                      <a:pt x="6" y="6"/>
                      <a:pt x="6" y="7"/>
                      <a:pt x="6" y="7"/>
                    </a:cubicBezTo>
                    <a:cubicBezTo>
                      <a:pt x="6" y="7"/>
                      <a:pt x="6" y="8"/>
                      <a:pt x="7" y="8"/>
                    </a:cubicBezTo>
                    <a:cubicBezTo>
                      <a:pt x="7" y="8"/>
                      <a:pt x="7" y="9"/>
                      <a:pt x="7" y="9"/>
                    </a:cubicBezTo>
                    <a:cubicBezTo>
                      <a:pt x="8" y="9"/>
                      <a:pt x="8" y="10"/>
                      <a:pt x="9" y="10"/>
                    </a:cubicBezTo>
                    <a:cubicBezTo>
                      <a:pt x="10" y="10"/>
                      <a:pt x="10" y="11"/>
                      <a:pt x="11" y="11"/>
                    </a:cubicBezTo>
                    <a:cubicBezTo>
                      <a:pt x="12" y="11"/>
                      <a:pt x="13" y="12"/>
                      <a:pt x="14" y="12"/>
                    </a:cubicBezTo>
                    <a:cubicBezTo>
                      <a:pt x="14" y="13"/>
                      <a:pt x="15" y="13"/>
                      <a:pt x="16" y="14"/>
                    </a:cubicBezTo>
                    <a:cubicBezTo>
                      <a:pt x="16" y="14"/>
                      <a:pt x="17" y="15"/>
                      <a:pt x="17" y="16"/>
                    </a:cubicBezTo>
                    <a:cubicBezTo>
                      <a:pt x="17" y="17"/>
                      <a:pt x="18" y="18"/>
                      <a:pt x="18" y="19"/>
                    </a:cubicBezTo>
                    <a:cubicBezTo>
                      <a:pt x="18" y="20"/>
                      <a:pt x="17" y="21"/>
                      <a:pt x="17" y="22"/>
                    </a:cubicBezTo>
                    <a:cubicBezTo>
                      <a:pt x="16" y="23"/>
                      <a:pt x="15" y="24"/>
                      <a:pt x="15" y="24"/>
                    </a:cubicBezTo>
                    <a:cubicBezTo>
                      <a:pt x="14" y="25"/>
                      <a:pt x="13" y="25"/>
                      <a:pt x="11" y="26"/>
                    </a:cubicBezTo>
                    <a:cubicBezTo>
                      <a:pt x="10" y="26"/>
                      <a:pt x="9" y="26"/>
                      <a:pt x="8" y="26"/>
                    </a:cubicBezTo>
                    <a:cubicBezTo>
                      <a:pt x="6" y="26"/>
                      <a:pt x="5" y="26"/>
                      <a:pt x="4"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91" name="Freeform 212"/>
              <p:cNvSpPr>
                <a:spLocks/>
              </p:cNvSpPr>
              <p:nvPr/>
            </p:nvSpPr>
            <p:spPr bwMode="auto">
              <a:xfrm>
                <a:off x="11164635" y="4985400"/>
                <a:ext cx="65445" cy="84143"/>
              </a:xfrm>
              <a:custGeom>
                <a:avLst/>
                <a:gdLst>
                  <a:gd name="T0" fmla="*/ 42 w 42"/>
                  <a:gd name="T1" fmla="*/ 10 h 54"/>
                  <a:gd name="T2" fmla="*/ 27 w 42"/>
                  <a:gd name="T3" fmla="*/ 10 h 54"/>
                  <a:gd name="T4" fmla="*/ 27 w 42"/>
                  <a:gd name="T5" fmla="*/ 54 h 54"/>
                  <a:gd name="T6" fmla="*/ 15 w 42"/>
                  <a:gd name="T7" fmla="*/ 54 h 54"/>
                  <a:gd name="T8" fmla="*/ 15 w 42"/>
                  <a:gd name="T9" fmla="*/ 10 h 54"/>
                  <a:gd name="T10" fmla="*/ 0 w 42"/>
                  <a:gd name="T11" fmla="*/ 10 h 54"/>
                  <a:gd name="T12" fmla="*/ 0 w 42"/>
                  <a:gd name="T13" fmla="*/ 0 h 54"/>
                  <a:gd name="T14" fmla="*/ 42 w 42"/>
                  <a:gd name="T15" fmla="*/ 0 h 54"/>
                  <a:gd name="T16" fmla="*/ 42 w 42"/>
                  <a:gd name="T1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42" y="10"/>
                    </a:moveTo>
                    <a:lnTo>
                      <a:pt x="27" y="10"/>
                    </a:lnTo>
                    <a:lnTo>
                      <a:pt x="27" y="54"/>
                    </a:lnTo>
                    <a:lnTo>
                      <a:pt x="15" y="54"/>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72614" y="4086860"/>
              <a:ext cx="742048" cy="87300"/>
            </a:xfrm>
            <a:prstGeom prst="rect">
              <a:avLst/>
            </a:prstGeom>
          </p:spPr>
        </p:pic>
      </p:grpSp>
      <p:grpSp>
        <p:nvGrpSpPr>
          <p:cNvPr id="11" name="Group 10"/>
          <p:cNvGrpSpPr/>
          <p:nvPr/>
        </p:nvGrpSpPr>
        <p:grpSpPr>
          <a:xfrm>
            <a:off x="8279550" y="5752077"/>
            <a:ext cx="1421531" cy="380407"/>
            <a:chOff x="6256471" y="4700098"/>
            <a:chExt cx="1161651" cy="310862"/>
          </a:xfrm>
        </p:grpSpPr>
        <p:grpSp>
          <p:nvGrpSpPr>
            <p:cNvPr id="553" name="Australia West"/>
            <p:cNvGrpSpPr/>
            <p:nvPr/>
          </p:nvGrpSpPr>
          <p:grpSpPr>
            <a:xfrm>
              <a:off x="6256471" y="4700098"/>
              <a:ext cx="1161651" cy="310862"/>
              <a:chOff x="8352086" y="5951589"/>
              <a:chExt cx="1548876" cy="414489"/>
            </a:xfrm>
          </p:grpSpPr>
          <p:sp>
            <p:nvSpPr>
              <p:cNvPr id="554" name="Rectangle 33"/>
              <p:cNvSpPr>
                <a:spLocks noChangeArrowheads="1"/>
              </p:cNvSpPr>
              <p:nvPr/>
            </p:nvSpPr>
            <p:spPr bwMode="auto">
              <a:xfrm>
                <a:off x="8352086" y="5951589"/>
                <a:ext cx="1548876" cy="414489"/>
              </a:xfrm>
              <a:prstGeom prst="rect">
                <a:avLst/>
              </a:prstGeom>
              <a:solidFill>
                <a:srgbClr val="007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5" name="Freeform 178"/>
              <p:cNvSpPr>
                <a:spLocks noEditPoints="1"/>
              </p:cNvSpPr>
              <p:nvPr/>
            </p:nvSpPr>
            <p:spPr bwMode="auto">
              <a:xfrm>
                <a:off x="8402746" y="6046641"/>
                <a:ext cx="77911" cy="81028"/>
              </a:xfrm>
              <a:custGeom>
                <a:avLst/>
                <a:gdLst>
                  <a:gd name="T0" fmla="*/ 24 w 24"/>
                  <a:gd name="T1" fmla="*/ 25 h 25"/>
                  <a:gd name="T2" fmla="*/ 18 w 24"/>
                  <a:gd name="T3" fmla="*/ 25 h 25"/>
                  <a:gd name="T4" fmla="*/ 16 w 24"/>
                  <a:gd name="T5" fmla="*/ 20 h 25"/>
                  <a:gd name="T6" fmla="*/ 7 w 24"/>
                  <a:gd name="T7" fmla="*/ 20 h 25"/>
                  <a:gd name="T8" fmla="*/ 6 w 24"/>
                  <a:gd name="T9" fmla="*/ 25 h 25"/>
                  <a:gd name="T10" fmla="*/ 0 w 24"/>
                  <a:gd name="T11" fmla="*/ 25 h 25"/>
                  <a:gd name="T12" fmla="*/ 9 w 24"/>
                  <a:gd name="T13" fmla="*/ 0 h 25"/>
                  <a:gd name="T14" fmla="*/ 15 w 24"/>
                  <a:gd name="T15" fmla="*/ 0 h 25"/>
                  <a:gd name="T16" fmla="*/ 24 w 24"/>
                  <a:gd name="T17" fmla="*/ 25 h 25"/>
                  <a:gd name="T18" fmla="*/ 15 w 24"/>
                  <a:gd name="T19" fmla="*/ 15 h 25"/>
                  <a:gd name="T20" fmla="*/ 12 w 24"/>
                  <a:gd name="T21" fmla="*/ 7 h 25"/>
                  <a:gd name="T22" fmla="*/ 12 w 24"/>
                  <a:gd name="T23" fmla="*/ 4 h 25"/>
                  <a:gd name="T24" fmla="*/ 12 w 24"/>
                  <a:gd name="T25" fmla="*/ 4 h 25"/>
                  <a:gd name="T26" fmla="*/ 11 w 24"/>
                  <a:gd name="T27" fmla="*/ 7 h 25"/>
                  <a:gd name="T28" fmla="*/ 9 w 24"/>
                  <a:gd name="T29" fmla="*/ 15 h 25"/>
                  <a:gd name="T30" fmla="*/ 15 w 24"/>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5">
                    <a:moveTo>
                      <a:pt x="24" y="25"/>
                    </a:moveTo>
                    <a:cubicBezTo>
                      <a:pt x="18" y="25"/>
                      <a:pt x="18" y="25"/>
                      <a:pt x="18" y="25"/>
                    </a:cubicBezTo>
                    <a:cubicBezTo>
                      <a:pt x="16" y="20"/>
                      <a:pt x="16" y="20"/>
                      <a:pt x="16" y="20"/>
                    </a:cubicBezTo>
                    <a:cubicBezTo>
                      <a:pt x="7" y="20"/>
                      <a:pt x="7" y="20"/>
                      <a:pt x="7" y="20"/>
                    </a:cubicBezTo>
                    <a:cubicBezTo>
                      <a:pt x="6" y="25"/>
                      <a:pt x="6" y="25"/>
                      <a:pt x="6" y="25"/>
                    </a:cubicBezTo>
                    <a:cubicBezTo>
                      <a:pt x="0" y="25"/>
                      <a:pt x="0" y="25"/>
                      <a:pt x="0" y="25"/>
                    </a:cubicBezTo>
                    <a:cubicBezTo>
                      <a:pt x="9" y="0"/>
                      <a:pt x="9" y="0"/>
                      <a:pt x="9" y="0"/>
                    </a:cubicBezTo>
                    <a:cubicBezTo>
                      <a:pt x="15" y="0"/>
                      <a:pt x="15" y="0"/>
                      <a:pt x="15" y="0"/>
                    </a:cubicBezTo>
                    <a:lnTo>
                      <a:pt x="24" y="25"/>
                    </a:lnTo>
                    <a:close/>
                    <a:moveTo>
                      <a:pt x="15" y="15"/>
                    </a:moveTo>
                    <a:cubicBezTo>
                      <a:pt x="12" y="7"/>
                      <a:pt x="12" y="7"/>
                      <a:pt x="12" y="7"/>
                    </a:cubicBezTo>
                    <a:cubicBezTo>
                      <a:pt x="12" y="6"/>
                      <a:pt x="12" y="5"/>
                      <a:pt x="12" y="4"/>
                    </a:cubicBezTo>
                    <a:cubicBezTo>
                      <a:pt x="12" y="4"/>
                      <a:pt x="12" y="4"/>
                      <a:pt x="12" y="4"/>
                    </a:cubicBezTo>
                    <a:cubicBezTo>
                      <a:pt x="12" y="5"/>
                      <a:pt x="12" y="6"/>
                      <a:pt x="11"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6" name="Freeform 179"/>
              <p:cNvSpPr>
                <a:spLocks/>
              </p:cNvSpPr>
              <p:nvPr/>
            </p:nvSpPr>
            <p:spPr bwMode="auto">
              <a:xfrm>
                <a:off x="8490009" y="6046593"/>
                <a:ext cx="68562" cy="84143"/>
              </a:xfrm>
              <a:custGeom>
                <a:avLst/>
                <a:gdLst>
                  <a:gd name="T0" fmla="*/ 21 w 21"/>
                  <a:gd name="T1" fmla="*/ 14 h 26"/>
                  <a:gd name="T2" fmla="*/ 10 w 21"/>
                  <a:gd name="T3" fmla="*/ 26 h 26"/>
                  <a:gd name="T4" fmla="*/ 0 w 21"/>
                  <a:gd name="T5" fmla="*/ 15 h 26"/>
                  <a:gd name="T6" fmla="*/ 0 w 21"/>
                  <a:gd name="T7" fmla="*/ 0 h 26"/>
                  <a:gd name="T8" fmla="*/ 6 w 21"/>
                  <a:gd name="T9" fmla="*/ 0 h 26"/>
                  <a:gd name="T10" fmla="*/ 6 w 21"/>
                  <a:gd name="T11" fmla="*/ 15 h 26"/>
                  <a:gd name="T12" fmla="*/ 11 w 21"/>
                  <a:gd name="T13" fmla="*/ 21 h 26"/>
                  <a:gd name="T14" fmla="*/ 15 w 21"/>
                  <a:gd name="T15" fmla="*/ 15 h 26"/>
                  <a:gd name="T16" fmla="*/ 15 w 21"/>
                  <a:gd name="T17" fmla="*/ 0 h 26"/>
                  <a:gd name="T18" fmla="*/ 21 w 21"/>
                  <a:gd name="T19" fmla="*/ 0 h 26"/>
                  <a:gd name="T20" fmla="*/ 21 w 21"/>
                  <a:gd name="T2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6">
                    <a:moveTo>
                      <a:pt x="21" y="14"/>
                    </a:moveTo>
                    <a:cubicBezTo>
                      <a:pt x="21" y="22"/>
                      <a:pt x="18" y="26"/>
                      <a:pt x="10" y="26"/>
                    </a:cubicBezTo>
                    <a:cubicBezTo>
                      <a:pt x="4" y="26"/>
                      <a:pt x="0" y="22"/>
                      <a:pt x="0" y="15"/>
                    </a:cubicBezTo>
                    <a:cubicBezTo>
                      <a:pt x="0" y="0"/>
                      <a:pt x="0" y="0"/>
                      <a:pt x="0" y="0"/>
                    </a:cubicBezTo>
                    <a:cubicBezTo>
                      <a:pt x="6" y="0"/>
                      <a:pt x="6" y="0"/>
                      <a:pt x="6" y="0"/>
                    </a:cubicBezTo>
                    <a:cubicBezTo>
                      <a:pt x="6" y="15"/>
                      <a:pt x="6" y="15"/>
                      <a:pt x="6" y="15"/>
                    </a:cubicBezTo>
                    <a:cubicBezTo>
                      <a:pt x="6" y="19"/>
                      <a:pt x="7" y="21"/>
                      <a:pt x="11" y="21"/>
                    </a:cubicBezTo>
                    <a:cubicBezTo>
                      <a:pt x="14" y="21"/>
                      <a:pt x="15" y="19"/>
                      <a:pt x="15" y="15"/>
                    </a:cubicBezTo>
                    <a:cubicBezTo>
                      <a:pt x="15" y="0"/>
                      <a:pt x="15" y="0"/>
                      <a:pt x="15" y="0"/>
                    </a:cubicBezTo>
                    <a:cubicBezTo>
                      <a:pt x="21" y="0"/>
                      <a:pt x="21" y="0"/>
                      <a:pt x="21" y="0"/>
                    </a:cubicBez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7" name="Freeform 180"/>
              <p:cNvSpPr>
                <a:spLocks/>
              </p:cNvSpPr>
              <p:nvPr/>
            </p:nvSpPr>
            <p:spPr bwMode="auto">
              <a:xfrm>
                <a:off x="8575720" y="6046571"/>
                <a:ext cx="56096" cy="84143"/>
              </a:xfrm>
              <a:custGeom>
                <a:avLst/>
                <a:gdLst>
                  <a:gd name="T0" fmla="*/ 0 w 17"/>
                  <a:gd name="T1" fmla="*/ 24 h 26"/>
                  <a:gd name="T2" fmla="*/ 0 w 17"/>
                  <a:gd name="T3" fmla="*/ 19 h 26"/>
                  <a:gd name="T4" fmla="*/ 3 w 17"/>
                  <a:gd name="T5" fmla="*/ 21 h 26"/>
                  <a:gd name="T6" fmla="*/ 7 w 17"/>
                  <a:gd name="T7" fmla="*/ 21 h 26"/>
                  <a:gd name="T8" fmla="*/ 9 w 17"/>
                  <a:gd name="T9" fmla="*/ 21 h 26"/>
                  <a:gd name="T10" fmla="*/ 10 w 17"/>
                  <a:gd name="T11" fmla="*/ 20 h 26"/>
                  <a:gd name="T12" fmla="*/ 11 w 17"/>
                  <a:gd name="T13" fmla="*/ 20 h 26"/>
                  <a:gd name="T14" fmla="*/ 11 w 17"/>
                  <a:gd name="T15" fmla="*/ 19 h 26"/>
                  <a:gd name="T16" fmla="*/ 11 w 17"/>
                  <a:gd name="T17" fmla="*/ 17 h 26"/>
                  <a:gd name="T18" fmla="*/ 10 w 17"/>
                  <a:gd name="T19" fmla="*/ 16 h 26"/>
                  <a:gd name="T20" fmla="*/ 8 w 17"/>
                  <a:gd name="T21" fmla="*/ 15 h 26"/>
                  <a:gd name="T22" fmla="*/ 6 w 17"/>
                  <a:gd name="T23" fmla="*/ 14 h 26"/>
                  <a:gd name="T24" fmla="*/ 1 w 17"/>
                  <a:gd name="T25" fmla="*/ 11 h 26"/>
                  <a:gd name="T26" fmla="*/ 0 w 17"/>
                  <a:gd name="T27" fmla="*/ 7 h 26"/>
                  <a:gd name="T28" fmla="*/ 1 w 17"/>
                  <a:gd name="T29" fmla="*/ 4 h 26"/>
                  <a:gd name="T30" fmla="*/ 3 w 17"/>
                  <a:gd name="T31" fmla="*/ 1 h 26"/>
                  <a:gd name="T32" fmla="*/ 6 w 17"/>
                  <a:gd name="T33" fmla="*/ 0 h 26"/>
                  <a:gd name="T34" fmla="*/ 10 w 17"/>
                  <a:gd name="T35" fmla="*/ 0 h 26"/>
                  <a:gd name="T36" fmla="*/ 13 w 17"/>
                  <a:gd name="T37" fmla="*/ 0 h 26"/>
                  <a:gd name="T38" fmla="*/ 16 w 17"/>
                  <a:gd name="T39" fmla="*/ 1 h 26"/>
                  <a:gd name="T40" fmla="*/ 16 w 17"/>
                  <a:gd name="T41" fmla="*/ 6 h 26"/>
                  <a:gd name="T42" fmla="*/ 15 w 17"/>
                  <a:gd name="T43" fmla="*/ 5 h 26"/>
                  <a:gd name="T44" fmla="*/ 13 w 17"/>
                  <a:gd name="T45" fmla="*/ 4 h 26"/>
                  <a:gd name="T46" fmla="*/ 12 w 17"/>
                  <a:gd name="T47" fmla="*/ 4 h 26"/>
                  <a:gd name="T48" fmla="*/ 10 w 17"/>
                  <a:gd name="T49" fmla="*/ 4 h 26"/>
                  <a:gd name="T50" fmla="*/ 8 w 17"/>
                  <a:gd name="T51" fmla="*/ 4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0 h 26"/>
                  <a:gd name="T66" fmla="*/ 13 w 17"/>
                  <a:gd name="T67" fmla="*/ 12 h 26"/>
                  <a:gd name="T68" fmla="*/ 15 w 17"/>
                  <a:gd name="T69" fmla="*/ 13 h 26"/>
                  <a:gd name="T70" fmla="*/ 17 w 17"/>
                  <a:gd name="T71" fmla="*/ 15 h 26"/>
                  <a:gd name="T72" fmla="*/ 17 w 17"/>
                  <a:gd name="T73" fmla="*/ 18 h 26"/>
                  <a:gd name="T74" fmla="*/ 16 w 17"/>
                  <a:gd name="T75" fmla="*/ 22 h 26"/>
                  <a:gd name="T76" fmla="*/ 14 w 17"/>
                  <a:gd name="T77" fmla="*/ 24 h 26"/>
                  <a:gd name="T78" fmla="*/ 11 w 17"/>
                  <a:gd name="T79" fmla="*/ 25 h 26"/>
                  <a:gd name="T80" fmla="*/ 7 w 17"/>
                  <a:gd name="T81" fmla="*/ 26 h 26"/>
                  <a:gd name="T82" fmla="*/ 3 w 17"/>
                  <a:gd name="T83" fmla="*/ 25 h 26"/>
                  <a:gd name="T84" fmla="*/ 0 w 17"/>
                  <a:gd name="T8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4"/>
                    </a:moveTo>
                    <a:cubicBezTo>
                      <a:pt x="0" y="19"/>
                      <a:pt x="0" y="19"/>
                      <a:pt x="0" y="19"/>
                    </a:cubicBezTo>
                    <a:cubicBezTo>
                      <a:pt x="1" y="19"/>
                      <a:pt x="2" y="20"/>
                      <a:pt x="3" y="21"/>
                    </a:cubicBezTo>
                    <a:cubicBezTo>
                      <a:pt x="4" y="21"/>
                      <a:pt x="6" y="21"/>
                      <a:pt x="7" y="21"/>
                    </a:cubicBezTo>
                    <a:cubicBezTo>
                      <a:pt x="8" y="21"/>
                      <a:pt x="8" y="21"/>
                      <a:pt x="9" y="21"/>
                    </a:cubicBezTo>
                    <a:cubicBezTo>
                      <a:pt x="9" y="21"/>
                      <a:pt x="10" y="21"/>
                      <a:pt x="10" y="20"/>
                    </a:cubicBezTo>
                    <a:cubicBezTo>
                      <a:pt x="10" y="20"/>
                      <a:pt x="11" y="20"/>
                      <a:pt x="11" y="20"/>
                    </a:cubicBezTo>
                    <a:cubicBezTo>
                      <a:pt x="11" y="19"/>
                      <a:pt x="11" y="19"/>
                      <a:pt x="11" y="19"/>
                    </a:cubicBezTo>
                    <a:cubicBezTo>
                      <a:pt x="11" y="18"/>
                      <a:pt x="11" y="18"/>
                      <a:pt x="11" y="17"/>
                    </a:cubicBezTo>
                    <a:cubicBezTo>
                      <a:pt x="10" y="17"/>
                      <a:pt x="10" y="17"/>
                      <a:pt x="10" y="16"/>
                    </a:cubicBezTo>
                    <a:cubicBezTo>
                      <a:pt x="9" y="16"/>
                      <a:pt x="8" y="16"/>
                      <a:pt x="8" y="15"/>
                    </a:cubicBezTo>
                    <a:cubicBezTo>
                      <a:pt x="7" y="15"/>
                      <a:pt x="6" y="15"/>
                      <a:pt x="6" y="14"/>
                    </a:cubicBezTo>
                    <a:cubicBezTo>
                      <a:pt x="4" y="14"/>
                      <a:pt x="2" y="13"/>
                      <a:pt x="1" y="11"/>
                    </a:cubicBezTo>
                    <a:cubicBezTo>
                      <a:pt x="0" y="10"/>
                      <a:pt x="0" y="9"/>
                      <a:pt x="0" y="7"/>
                    </a:cubicBezTo>
                    <a:cubicBezTo>
                      <a:pt x="0" y="6"/>
                      <a:pt x="0" y="5"/>
                      <a:pt x="1" y="4"/>
                    </a:cubicBezTo>
                    <a:cubicBezTo>
                      <a:pt x="1" y="3"/>
                      <a:pt x="2" y="2"/>
                      <a:pt x="3" y="1"/>
                    </a:cubicBezTo>
                    <a:cubicBezTo>
                      <a:pt x="4" y="1"/>
                      <a:pt x="5" y="0"/>
                      <a:pt x="6" y="0"/>
                    </a:cubicBezTo>
                    <a:cubicBezTo>
                      <a:pt x="7" y="0"/>
                      <a:pt x="8" y="0"/>
                      <a:pt x="10" y="0"/>
                    </a:cubicBezTo>
                    <a:cubicBezTo>
                      <a:pt x="11" y="0"/>
                      <a:pt x="12" y="0"/>
                      <a:pt x="13" y="0"/>
                    </a:cubicBezTo>
                    <a:cubicBezTo>
                      <a:pt x="14" y="0"/>
                      <a:pt x="15" y="0"/>
                      <a:pt x="16" y="1"/>
                    </a:cubicBezTo>
                    <a:cubicBezTo>
                      <a:pt x="16" y="6"/>
                      <a:pt x="16" y="6"/>
                      <a:pt x="16" y="6"/>
                    </a:cubicBezTo>
                    <a:cubicBezTo>
                      <a:pt x="16" y="6"/>
                      <a:pt x="15" y="5"/>
                      <a:pt x="15" y="5"/>
                    </a:cubicBezTo>
                    <a:cubicBezTo>
                      <a:pt x="14" y="5"/>
                      <a:pt x="14" y="5"/>
                      <a:pt x="13" y="4"/>
                    </a:cubicBezTo>
                    <a:cubicBezTo>
                      <a:pt x="13" y="4"/>
                      <a:pt x="12" y="4"/>
                      <a:pt x="12" y="4"/>
                    </a:cubicBezTo>
                    <a:cubicBezTo>
                      <a:pt x="11" y="4"/>
                      <a:pt x="10" y="4"/>
                      <a:pt x="10" y="4"/>
                    </a:cubicBezTo>
                    <a:cubicBezTo>
                      <a:pt x="9" y="4"/>
                      <a:pt x="9" y="4"/>
                      <a:pt x="8" y="4"/>
                    </a:cubicBezTo>
                    <a:cubicBezTo>
                      <a:pt x="8" y="4"/>
                      <a:pt x="7" y="5"/>
                      <a:pt x="7" y="5"/>
                    </a:cubicBezTo>
                    <a:cubicBezTo>
                      <a:pt x="7" y="5"/>
                      <a:pt x="6" y="5"/>
                      <a:pt x="6" y="6"/>
                    </a:cubicBezTo>
                    <a:cubicBezTo>
                      <a:pt x="6" y="6"/>
                      <a:pt x="6" y="6"/>
                      <a:pt x="6" y="7"/>
                    </a:cubicBezTo>
                    <a:cubicBezTo>
                      <a:pt x="6" y="7"/>
                      <a:pt x="6" y="7"/>
                      <a:pt x="6" y="8"/>
                    </a:cubicBezTo>
                    <a:cubicBezTo>
                      <a:pt x="6" y="8"/>
                      <a:pt x="7" y="8"/>
                      <a:pt x="7" y="9"/>
                    </a:cubicBezTo>
                    <a:cubicBezTo>
                      <a:pt x="7" y="9"/>
                      <a:pt x="8" y="9"/>
                      <a:pt x="9" y="10"/>
                    </a:cubicBezTo>
                    <a:cubicBezTo>
                      <a:pt x="9" y="10"/>
                      <a:pt x="10" y="10"/>
                      <a:pt x="11" y="10"/>
                    </a:cubicBezTo>
                    <a:cubicBezTo>
                      <a:pt x="12" y="11"/>
                      <a:pt x="12" y="11"/>
                      <a:pt x="13" y="12"/>
                    </a:cubicBezTo>
                    <a:cubicBezTo>
                      <a:pt x="14" y="12"/>
                      <a:pt x="15" y="13"/>
                      <a:pt x="15" y="13"/>
                    </a:cubicBezTo>
                    <a:cubicBezTo>
                      <a:pt x="16" y="14"/>
                      <a:pt x="16" y="15"/>
                      <a:pt x="17" y="15"/>
                    </a:cubicBezTo>
                    <a:cubicBezTo>
                      <a:pt x="17" y="16"/>
                      <a:pt x="17" y="17"/>
                      <a:pt x="17" y="18"/>
                    </a:cubicBezTo>
                    <a:cubicBezTo>
                      <a:pt x="17" y="20"/>
                      <a:pt x="17" y="21"/>
                      <a:pt x="16" y="22"/>
                    </a:cubicBezTo>
                    <a:cubicBezTo>
                      <a:pt x="16" y="23"/>
                      <a:pt x="15" y="23"/>
                      <a:pt x="14" y="24"/>
                    </a:cubicBezTo>
                    <a:cubicBezTo>
                      <a:pt x="13" y="25"/>
                      <a:pt x="12" y="25"/>
                      <a:pt x="11" y="25"/>
                    </a:cubicBezTo>
                    <a:cubicBezTo>
                      <a:pt x="10" y="26"/>
                      <a:pt x="8" y="26"/>
                      <a:pt x="7" y="26"/>
                    </a:cubicBezTo>
                    <a:cubicBezTo>
                      <a:pt x="6" y="26"/>
                      <a:pt x="4" y="26"/>
                      <a:pt x="3" y="25"/>
                    </a:cubicBezTo>
                    <a:cubicBezTo>
                      <a:pt x="2" y="25"/>
                      <a:pt x="1" y="25"/>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8" name="Freeform 181"/>
              <p:cNvSpPr>
                <a:spLocks/>
              </p:cNvSpPr>
              <p:nvPr/>
            </p:nvSpPr>
            <p:spPr bwMode="auto">
              <a:xfrm>
                <a:off x="8638044" y="6046571"/>
                <a:ext cx="65446" cy="81027"/>
              </a:xfrm>
              <a:custGeom>
                <a:avLst/>
                <a:gdLst>
                  <a:gd name="T0" fmla="*/ 42 w 42"/>
                  <a:gd name="T1" fmla="*/ 10 h 52"/>
                  <a:gd name="T2" fmla="*/ 27 w 42"/>
                  <a:gd name="T3" fmla="*/ 10 h 52"/>
                  <a:gd name="T4" fmla="*/ 27 w 42"/>
                  <a:gd name="T5" fmla="*/ 52 h 52"/>
                  <a:gd name="T6" fmla="*/ 16 w 42"/>
                  <a:gd name="T7" fmla="*/ 52 h 52"/>
                  <a:gd name="T8" fmla="*/ 16 w 42"/>
                  <a:gd name="T9" fmla="*/ 10 h 52"/>
                  <a:gd name="T10" fmla="*/ 0 w 42"/>
                  <a:gd name="T11" fmla="*/ 10 h 52"/>
                  <a:gd name="T12" fmla="*/ 0 w 42"/>
                  <a:gd name="T13" fmla="*/ 0 h 52"/>
                  <a:gd name="T14" fmla="*/ 42 w 42"/>
                  <a:gd name="T15" fmla="*/ 0 h 52"/>
                  <a:gd name="T16" fmla="*/ 42 w 42"/>
                  <a:gd name="T17"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10"/>
                    </a:moveTo>
                    <a:lnTo>
                      <a:pt x="27" y="10"/>
                    </a:lnTo>
                    <a:lnTo>
                      <a:pt x="27" y="52"/>
                    </a:lnTo>
                    <a:lnTo>
                      <a:pt x="16" y="52"/>
                    </a:lnTo>
                    <a:lnTo>
                      <a:pt x="16"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59" name="Freeform 182"/>
              <p:cNvSpPr>
                <a:spLocks noEditPoints="1"/>
              </p:cNvSpPr>
              <p:nvPr/>
            </p:nvSpPr>
            <p:spPr bwMode="auto">
              <a:xfrm>
                <a:off x="8715958" y="6046571"/>
                <a:ext cx="71678" cy="81027"/>
              </a:xfrm>
              <a:custGeom>
                <a:avLst/>
                <a:gdLst>
                  <a:gd name="T0" fmla="*/ 22 w 22"/>
                  <a:gd name="T1" fmla="*/ 25 h 25"/>
                  <a:gd name="T2" fmla="*/ 15 w 22"/>
                  <a:gd name="T3" fmla="*/ 25 h 25"/>
                  <a:gd name="T4" fmla="*/ 11 w 22"/>
                  <a:gd name="T5" fmla="*/ 19 h 25"/>
                  <a:gd name="T6" fmla="*/ 10 w 22"/>
                  <a:gd name="T7" fmla="*/ 17 h 25"/>
                  <a:gd name="T8" fmla="*/ 9 w 22"/>
                  <a:gd name="T9" fmla="*/ 16 h 25"/>
                  <a:gd name="T10" fmla="*/ 9 w 22"/>
                  <a:gd name="T11" fmla="*/ 16 h 25"/>
                  <a:gd name="T12" fmla="*/ 8 w 22"/>
                  <a:gd name="T13" fmla="*/ 16 h 25"/>
                  <a:gd name="T14" fmla="*/ 6 w 22"/>
                  <a:gd name="T15" fmla="*/ 16 h 25"/>
                  <a:gd name="T16" fmla="*/ 6 w 22"/>
                  <a:gd name="T17" fmla="*/ 25 h 25"/>
                  <a:gd name="T18" fmla="*/ 0 w 22"/>
                  <a:gd name="T19" fmla="*/ 25 h 25"/>
                  <a:gd name="T20" fmla="*/ 0 w 22"/>
                  <a:gd name="T21" fmla="*/ 0 h 25"/>
                  <a:gd name="T22" fmla="*/ 9 w 22"/>
                  <a:gd name="T23" fmla="*/ 0 h 25"/>
                  <a:gd name="T24" fmla="*/ 19 w 22"/>
                  <a:gd name="T25" fmla="*/ 7 h 25"/>
                  <a:gd name="T26" fmla="*/ 18 w 22"/>
                  <a:gd name="T27" fmla="*/ 9 h 25"/>
                  <a:gd name="T28" fmla="*/ 17 w 22"/>
                  <a:gd name="T29" fmla="*/ 11 h 25"/>
                  <a:gd name="T30" fmla="*/ 15 w 22"/>
                  <a:gd name="T31" fmla="*/ 13 h 25"/>
                  <a:gd name="T32" fmla="*/ 13 w 22"/>
                  <a:gd name="T33" fmla="*/ 14 h 25"/>
                  <a:gd name="T34" fmla="*/ 13 w 22"/>
                  <a:gd name="T35" fmla="*/ 14 h 25"/>
                  <a:gd name="T36" fmla="*/ 14 w 22"/>
                  <a:gd name="T37" fmla="*/ 15 h 25"/>
                  <a:gd name="T38" fmla="*/ 15 w 22"/>
                  <a:gd name="T39" fmla="*/ 15 h 25"/>
                  <a:gd name="T40" fmla="*/ 16 w 22"/>
                  <a:gd name="T41" fmla="*/ 17 h 25"/>
                  <a:gd name="T42" fmla="*/ 17 w 22"/>
                  <a:gd name="T43" fmla="*/ 18 h 25"/>
                  <a:gd name="T44" fmla="*/ 22 w 22"/>
                  <a:gd name="T45" fmla="*/ 25 h 25"/>
                  <a:gd name="T46" fmla="*/ 6 w 22"/>
                  <a:gd name="T47" fmla="*/ 4 h 25"/>
                  <a:gd name="T48" fmla="*/ 6 w 22"/>
                  <a:gd name="T49" fmla="*/ 11 h 25"/>
                  <a:gd name="T50" fmla="*/ 9 w 22"/>
                  <a:gd name="T51" fmla="*/ 11 h 25"/>
                  <a:gd name="T52" fmla="*/ 11 w 22"/>
                  <a:gd name="T53" fmla="*/ 10 h 25"/>
                  <a:gd name="T54" fmla="*/ 13 w 22"/>
                  <a:gd name="T55" fmla="*/ 8 h 25"/>
                  <a:gd name="T56" fmla="*/ 9 w 22"/>
                  <a:gd name="T57" fmla="*/ 4 h 25"/>
                  <a:gd name="T58" fmla="*/ 6 w 22"/>
                  <a:gd name="T5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25">
                    <a:moveTo>
                      <a:pt x="22" y="25"/>
                    </a:moveTo>
                    <a:cubicBezTo>
                      <a:pt x="15" y="25"/>
                      <a:pt x="15" y="25"/>
                      <a:pt x="15" y="25"/>
                    </a:cubicBezTo>
                    <a:cubicBezTo>
                      <a:pt x="11" y="19"/>
                      <a:pt x="11" y="19"/>
                      <a:pt x="11" y="19"/>
                    </a:cubicBezTo>
                    <a:cubicBezTo>
                      <a:pt x="11" y="18"/>
                      <a:pt x="11" y="18"/>
                      <a:pt x="10" y="17"/>
                    </a:cubicBezTo>
                    <a:cubicBezTo>
                      <a:pt x="10" y="17"/>
                      <a:pt x="10" y="17"/>
                      <a:pt x="9" y="16"/>
                    </a:cubicBezTo>
                    <a:cubicBezTo>
                      <a:pt x="9" y="16"/>
                      <a:pt x="9" y="16"/>
                      <a:pt x="9" y="16"/>
                    </a:cubicBezTo>
                    <a:cubicBezTo>
                      <a:pt x="8" y="16"/>
                      <a:pt x="8" y="16"/>
                      <a:pt x="8" y="16"/>
                    </a:cubicBezTo>
                    <a:cubicBezTo>
                      <a:pt x="6" y="16"/>
                      <a:pt x="6" y="16"/>
                      <a:pt x="6" y="16"/>
                    </a:cubicBezTo>
                    <a:cubicBezTo>
                      <a:pt x="6" y="25"/>
                      <a:pt x="6" y="25"/>
                      <a:pt x="6" y="25"/>
                    </a:cubicBezTo>
                    <a:cubicBezTo>
                      <a:pt x="0" y="25"/>
                      <a:pt x="0" y="25"/>
                      <a:pt x="0" y="25"/>
                    </a:cubicBezTo>
                    <a:cubicBezTo>
                      <a:pt x="0" y="0"/>
                      <a:pt x="0" y="0"/>
                      <a:pt x="0" y="0"/>
                    </a:cubicBezTo>
                    <a:cubicBezTo>
                      <a:pt x="9" y="0"/>
                      <a:pt x="9" y="0"/>
                      <a:pt x="9" y="0"/>
                    </a:cubicBezTo>
                    <a:cubicBezTo>
                      <a:pt x="16" y="0"/>
                      <a:pt x="19" y="2"/>
                      <a:pt x="19" y="7"/>
                    </a:cubicBezTo>
                    <a:cubicBezTo>
                      <a:pt x="19" y="8"/>
                      <a:pt x="18" y="9"/>
                      <a:pt x="18" y="9"/>
                    </a:cubicBezTo>
                    <a:cubicBezTo>
                      <a:pt x="18" y="10"/>
                      <a:pt x="18" y="11"/>
                      <a:pt x="17" y="11"/>
                    </a:cubicBezTo>
                    <a:cubicBezTo>
                      <a:pt x="17" y="12"/>
                      <a:pt x="16" y="12"/>
                      <a:pt x="15" y="13"/>
                    </a:cubicBezTo>
                    <a:cubicBezTo>
                      <a:pt x="15" y="13"/>
                      <a:pt x="14" y="14"/>
                      <a:pt x="13" y="14"/>
                    </a:cubicBezTo>
                    <a:cubicBezTo>
                      <a:pt x="13" y="14"/>
                      <a:pt x="13" y="14"/>
                      <a:pt x="13" y="14"/>
                    </a:cubicBezTo>
                    <a:cubicBezTo>
                      <a:pt x="13" y="14"/>
                      <a:pt x="14" y="14"/>
                      <a:pt x="14" y="15"/>
                    </a:cubicBezTo>
                    <a:cubicBezTo>
                      <a:pt x="14" y="15"/>
                      <a:pt x="15" y="15"/>
                      <a:pt x="15" y="15"/>
                    </a:cubicBezTo>
                    <a:cubicBezTo>
                      <a:pt x="15" y="16"/>
                      <a:pt x="16" y="16"/>
                      <a:pt x="16" y="17"/>
                    </a:cubicBezTo>
                    <a:cubicBezTo>
                      <a:pt x="16" y="17"/>
                      <a:pt x="17" y="17"/>
                      <a:pt x="17" y="18"/>
                    </a:cubicBezTo>
                    <a:lnTo>
                      <a:pt x="22" y="25"/>
                    </a:lnTo>
                    <a:close/>
                    <a:moveTo>
                      <a:pt x="6" y="4"/>
                    </a:moveTo>
                    <a:cubicBezTo>
                      <a:pt x="6" y="11"/>
                      <a:pt x="6" y="11"/>
                      <a:pt x="6" y="11"/>
                    </a:cubicBezTo>
                    <a:cubicBezTo>
                      <a:pt x="9" y="11"/>
                      <a:pt x="9" y="11"/>
                      <a:pt x="9" y="11"/>
                    </a:cubicBezTo>
                    <a:cubicBezTo>
                      <a:pt x="10" y="11"/>
                      <a:pt x="11" y="11"/>
                      <a:pt x="11" y="10"/>
                    </a:cubicBezTo>
                    <a:cubicBezTo>
                      <a:pt x="12" y="9"/>
                      <a:pt x="13" y="9"/>
                      <a:pt x="13" y="8"/>
                    </a:cubicBezTo>
                    <a:cubicBezTo>
                      <a:pt x="13" y="5"/>
                      <a:pt x="11" y="4"/>
                      <a:pt x="9"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60" name="Freeform 183"/>
              <p:cNvSpPr>
                <a:spLocks noEditPoints="1"/>
              </p:cNvSpPr>
              <p:nvPr/>
            </p:nvSpPr>
            <p:spPr bwMode="auto">
              <a:xfrm>
                <a:off x="8787633" y="6046571"/>
                <a:ext cx="82586" cy="81027"/>
              </a:xfrm>
              <a:custGeom>
                <a:avLst/>
                <a:gdLst>
                  <a:gd name="T0" fmla="*/ 25 w 25"/>
                  <a:gd name="T1" fmla="*/ 25 h 25"/>
                  <a:gd name="T2" fmla="*/ 18 w 25"/>
                  <a:gd name="T3" fmla="*/ 25 h 25"/>
                  <a:gd name="T4" fmla="*/ 17 w 25"/>
                  <a:gd name="T5" fmla="*/ 20 h 25"/>
                  <a:gd name="T6" fmla="*/ 8 w 25"/>
                  <a:gd name="T7" fmla="*/ 20 h 25"/>
                  <a:gd name="T8" fmla="*/ 6 w 25"/>
                  <a:gd name="T9" fmla="*/ 25 h 25"/>
                  <a:gd name="T10" fmla="*/ 0 w 25"/>
                  <a:gd name="T11" fmla="*/ 25 h 25"/>
                  <a:gd name="T12" fmla="*/ 9 w 25"/>
                  <a:gd name="T13" fmla="*/ 0 h 25"/>
                  <a:gd name="T14" fmla="*/ 16 w 25"/>
                  <a:gd name="T15" fmla="*/ 0 h 25"/>
                  <a:gd name="T16" fmla="*/ 25 w 25"/>
                  <a:gd name="T17" fmla="*/ 25 h 25"/>
                  <a:gd name="T18" fmla="*/ 15 w 25"/>
                  <a:gd name="T19" fmla="*/ 15 h 25"/>
                  <a:gd name="T20" fmla="*/ 13 w 25"/>
                  <a:gd name="T21" fmla="*/ 7 h 25"/>
                  <a:gd name="T22" fmla="*/ 12 w 25"/>
                  <a:gd name="T23" fmla="*/ 4 h 25"/>
                  <a:gd name="T24" fmla="*/ 12 w 25"/>
                  <a:gd name="T25" fmla="*/ 4 h 25"/>
                  <a:gd name="T26" fmla="*/ 12 w 25"/>
                  <a:gd name="T27" fmla="*/ 7 h 25"/>
                  <a:gd name="T28" fmla="*/ 9 w 25"/>
                  <a:gd name="T29" fmla="*/ 15 h 25"/>
                  <a:gd name="T30" fmla="*/ 15 w 25"/>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25" y="25"/>
                    </a:moveTo>
                    <a:cubicBezTo>
                      <a:pt x="18" y="25"/>
                      <a:pt x="18" y="25"/>
                      <a:pt x="18" y="25"/>
                    </a:cubicBezTo>
                    <a:cubicBezTo>
                      <a:pt x="17" y="20"/>
                      <a:pt x="17" y="20"/>
                      <a:pt x="17" y="20"/>
                    </a:cubicBezTo>
                    <a:cubicBezTo>
                      <a:pt x="8" y="20"/>
                      <a:pt x="8" y="20"/>
                      <a:pt x="8" y="20"/>
                    </a:cubicBezTo>
                    <a:cubicBezTo>
                      <a:pt x="6" y="25"/>
                      <a:pt x="6" y="25"/>
                      <a:pt x="6" y="25"/>
                    </a:cubicBezTo>
                    <a:cubicBezTo>
                      <a:pt x="0" y="25"/>
                      <a:pt x="0" y="25"/>
                      <a:pt x="0" y="25"/>
                    </a:cubicBezTo>
                    <a:cubicBezTo>
                      <a:pt x="9" y="0"/>
                      <a:pt x="9" y="0"/>
                      <a:pt x="9" y="0"/>
                    </a:cubicBezTo>
                    <a:cubicBezTo>
                      <a:pt x="16" y="0"/>
                      <a:pt x="16" y="0"/>
                      <a:pt x="16" y="0"/>
                    </a:cubicBezTo>
                    <a:lnTo>
                      <a:pt x="25" y="25"/>
                    </a:lnTo>
                    <a:close/>
                    <a:moveTo>
                      <a:pt x="15" y="15"/>
                    </a:moveTo>
                    <a:cubicBezTo>
                      <a:pt x="13" y="7"/>
                      <a:pt x="13" y="7"/>
                      <a:pt x="13" y="7"/>
                    </a:cubicBezTo>
                    <a:cubicBezTo>
                      <a:pt x="12" y="6"/>
                      <a:pt x="12" y="5"/>
                      <a:pt x="12" y="4"/>
                    </a:cubicBezTo>
                    <a:cubicBezTo>
                      <a:pt x="12" y="4"/>
                      <a:pt x="12" y="4"/>
                      <a:pt x="12" y="4"/>
                    </a:cubicBezTo>
                    <a:cubicBezTo>
                      <a:pt x="12" y="5"/>
                      <a:pt x="12" y="6"/>
                      <a:pt x="12"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61" name="Freeform 184"/>
              <p:cNvSpPr>
                <a:spLocks/>
              </p:cNvSpPr>
              <p:nvPr/>
            </p:nvSpPr>
            <p:spPr bwMode="auto">
              <a:xfrm>
                <a:off x="8879543" y="6046596"/>
                <a:ext cx="48305" cy="81027"/>
              </a:xfrm>
              <a:custGeom>
                <a:avLst/>
                <a:gdLst>
                  <a:gd name="T0" fmla="*/ 31 w 31"/>
                  <a:gd name="T1" fmla="*/ 52 h 52"/>
                  <a:gd name="T2" fmla="*/ 0 w 31"/>
                  <a:gd name="T3" fmla="*/ 52 h 52"/>
                  <a:gd name="T4" fmla="*/ 0 w 31"/>
                  <a:gd name="T5" fmla="*/ 0 h 52"/>
                  <a:gd name="T6" fmla="*/ 12 w 31"/>
                  <a:gd name="T7" fmla="*/ 0 h 52"/>
                  <a:gd name="T8" fmla="*/ 12 w 31"/>
                  <a:gd name="T9" fmla="*/ 44 h 52"/>
                  <a:gd name="T10" fmla="*/ 31 w 31"/>
                  <a:gd name="T11" fmla="*/ 44 h 52"/>
                  <a:gd name="T12" fmla="*/ 31 w 3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1" h="52">
                    <a:moveTo>
                      <a:pt x="31" y="52"/>
                    </a:moveTo>
                    <a:lnTo>
                      <a:pt x="0" y="52"/>
                    </a:lnTo>
                    <a:lnTo>
                      <a:pt x="0" y="0"/>
                    </a:lnTo>
                    <a:lnTo>
                      <a:pt x="12" y="0"/>
                    </a:lnTo>
                    <a:lnTo>
                      <a:pt x="12" y="44"/>
                    </a:lnTo>
                    <a:lnTo>
                      <a:pt x="31" y="44"/>
                    </a:lnTo>
                    <a:lnTo>
                      <a:pt x="3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62" name="Rectangle 185"/>
              <p:cNvSpPr>
                <a:spLocks noChangeArrowheads="1"/>
              </p:cNvSpPr>
              <p:nvPr/>
            </p:nvSpPr>
            <p:spPr bwMode="auto">
              <a:xfrm>
                <a:off x="8941885" y="6046571"/>
                <a:ext cx="18699" cy="810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563" name="Freeform 186"/>
              <p:cNvSpPr>
                <a:spLocks noEditPoints="1"/>
              </p:cNvSpPr>
              <p:nvPr/>
            </p:nvSpPr>
            <p:spPr bwMode="auto">
              <a:xfrm>
                <a:off x="8974573" y="6046536"/>
                <a:ext cx="77911" cy="81027"/>
              </a:xfrm>
              <a:custGeom>
                <a:avLst/>
                <a:gdLst>
                  <a:gd name="T0" fmla="*/ 24 w 24"/>
                  <a:gd name="T1" fmla="*/ 25 h 25"/>
                  <a:gd name="T2" fmla="*/ 18 w 24"/>
                  <a:gd name="T3" fmla="*/ 25 h 25"/>
                  <a:gd name="T4" fmla="*/ 16 w 24"/>
                  <a:gd name="T5" fmla="*/ 20 h 25"/>
                  <a:gd name="T6" fmla="*/ 7 w 24"/>
                  <a:gd name="T7" fmla="*/ 20 h 25"/>
                  <a:gd name="T8" fmla="*/ 6 w 24"/>
                  <a:gd name="T9" fmla="*/ 25 h 25"/>
                  <a:gd name="T10" fmla="*/ 0 w 24"/>
                  <a:gd name="T11" fmla="*/ 25 h 25"/>
                  <a:gd name="T12" fmla="*/ 9 w 24"/>
                  <a:gd name="T13" fmla="*/ 0 h 25"/>
                  <a:gd name="T14" fmla="*/ 15 w 24"/>
                  <a:gd name="T15" fmla="*/ 0 h 25"/>
                  <a:gd name="T16" fmla="*/ 24 w 24"/>
                  <a:gd name="T17" fmla="*/ 25 h 25"/>
                  <a:gd name="T18" fmla="*/ 15 w 24"/>
                  <a:gd name="T19" fmla="*/ 15 h 25"/>
                  <a:gd name="T20" fmla="*/ 12 w 24"/>
                  <a:gd name="T21" fmla="*/ 7 h 25"/>
                  <a:gd name="T22" fmla="*/ 12 w 24"/>
                  <a:gd name="T23" fmla="*/ 4 h 25"/>
                  <a:gd name="T24" fmla="*/ 12 w 24"/>
                  <a:gd name="T25" fmla="*/ 4 h 25"/>
                  <a:gd name="T26" fmla="*/ 11 w 24"/>
                  <a:gd name="T27" fmla="*/ 7 h 25"/>
                  <a:gd name="T28" fmla="*/ 9 w 24"/>
                  <a:gd name="T29" fmla="*/ 15 h 25"/>
                  <a:gd name="T30" fmla="*/ 15 w 24"/>
                  <a:gd name="T3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5">
                    <a:moveTo>
                      <a:pt x="24" y="25"/>
                    </a:moveTo>
                    <a:cubicBezTo>
                      <a:pt x="18" y="25"/>
                      <a:pt x="18" y="25"/>
                      <a:pt x="18" y="25"/>
                    </a:cubicBezTo>
                    <a:cubicBezTo>
                      <a:pt x="16" y="20"/>
                      <a:pt x="16" y="20"/>
                      <a:pt x="16" y="20"/>
                    </a:cubicBezTo>
                    <a:cubicBezTo>
                      <a:pt x="7" y="20"/>
                      <a:pt x="7" y="20"/>
                      <a:pt x="7" y="20"/>
                    </a:cubicBezTo>
                    <a:cubicBezTo>
                      <a:pt x="6" y="25"/>
                      <a:pt x="6" y="25"/>
                      <a:pt x="6" y="25"/>
                    </a:cubicBezTo>
                    <a:cubicBezTo>
                      <a:pt x="0" y="25"/>
                      <a:pt x="0" y="25"/>
                      <a:pt x="0" y="25"/>
                    </a:cubicBezTo>
                    <a:cubicBezTo>
                      <a:pt x="9" y="0"/>
                      <a:pt x="9" y="0"/>
                      <a:pt x="9" y="0"/>
                    </a:cubicBezTo>
                    <a:cubicBezTo>
                      <a:pt x="15" y="0"/>
                      <a:pt x="15" y="0"/>
                      <a:pt x="15" y="0"/>
                    </a:cubicBezTo>
                    <a:lnTo>
                      <a:pt x="24" y="25"/>
                    </a:lnTo>
                    <a:close/>
                    <a:moveTo>
                      <a:pt x="15" y="15"/>
                    </a:moveTo>
                    <a:cubicBezTo>
                      <a:pt x="12" y="7"/>
                      <a:pt x="12" y="7"/>
                      <a:pt x="12" y="7"/>
                    </a:cubicBezTo>
                    <a:cubicBezTo>
                      <a:pt x="12" y="6"/>
                      <a:pt x="12" y="5"/>
                      <a:pt x="12" y="4"/>
                    </a:cubicBezTo>
                    <a:cubicBezTo>
                      <a:pt x="12" y="4"/>
                      <a:pt x="12" y="4"/>
                      <a:pt x="12" y="4"/>
                    </a:cubicBezTo>
                    <a:cubicBezTo>
                      <a:pt x="12" y="5"/>
                      <a:pt x="12" y="6"/>
                      <a:pt x="11" y="7"/>
                    </a:cubicBezTo>
                    <a:cubicBezTo>
                      <a:pt x="9" y="15"/>
                      <a:pt x="9" y="15"/>
                      <a:pt x="9" y="15"/>
                    </a:cubicBez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48450" y="4870095"/>
              <a:ext cx="363138" cy="85445"/>
            </a:xfrm>
            <a:prstGeom prst="rect">
              <a:avLst/>
            </a:prstGeom>
          </p:spPr>
        </p:pic>
        <p:grpSp>
          <p:nvGrpSpPr>
            <p:cNvPr id="5" name="Group 4"/>
            <p:cNvGrpSpPr/>
            <p:nvPr/>
          </p:nvGrpSpPr>
          <p:grpSpPr>
            <a:xfrm>
              <a:off x="7168138" y="4773930"/>
              <a:ext cx="208022" cy="63107"/>
              <a:chOff x="7183378" y="4838700"/>
              <a:chExt cx="208022" cy="63107"/>
            </a:xfrm>
          </p:grpSpPr>
          <p:sp>
            <p:nvSpPr>
              <p:cNvPr id="809" name="Freeform 209"/>
              <p:cNvSpPr>
                <a:spLocks/>
              </p:cNvSpPr>
              <p:nvPr/>
            </p:nvSpPr>
            <p:spPr bwMode="auto">
              <a:xfrm>
                <a:off x="7183378" y="4838700"/>
                <a:ext cx="38566" cy="63107"/>
              </a:xfrm>
              <a:custGeom>
                <a:avLst/>
                <a:gdLst>
                  <a:gd name="T0" fmla="*/ 33 w 33"/>
                  <a:gd name="T1" fmla="*/ 54 h 54"/>
                  <a:gd name="T2" fmla="*/ 0 w 33"/>
                  <a:gd name="T3" fmla="*/ 54 h 54"/>
                  <a:gd name="T4" fmla="*/ 0 w 33"/>
                  <a:gd name="T5" fmla="*/ 0 h 54"/>
                  <a:gd name="T6" fmla="*/ 31 w 33"/>
                  <a:gd name="T7" fmla="*/ 0 h 54"/>
                  <a:gd name="T8" fmla="*/ 31 w 33"/>
                  <a:gd name="T9" fmla="*/ 10 h 54"/>
                  <a:gd name="T10" fmla="*/ 13 w 33"/>
                  <a:gd name="T11" fmla="*/ 10 h 54"/>
                  <a:gd name="T12" fmla="*/ 13 w 33"/>
                  <a:gd name="T13" fmla="*/ 23 h 54"/>
                  <a:gd name="T14" fmla="*/ 29 w 33"/>
                  <a:gd name="T15" fmla="*/ 23 h 54"/>
                  <a:gd name="T16" fmla="*/ 29 w 33"/>
                  <a:gd name="T17" fmla="*/ 31 h 54"/>
                  <a:gd name="T18" fmla="*/ 13 w 33"/>
                  <a:gd name="T19" fmla="*/ 31 h 54"/>
                  <a:gd name="T20" fmla="*/ 13 w 33"/>
                  <a:gd name="T21" fmla="*/ 44 h 54"/>
                  <a:gd name="T22" fmla="*/ 33 w 33"/>
                  <a:gd name="T23" fmla="*/ 44 h 54"/>
                  <a:gd name="T24" fmla="*/ 33 w 33"/>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54">
                    <a:moveTo>
                      <a:pt x="33" y="54"/>
                    </a:moveTo>
                    <a:lnTo>
                      <a:pt x="0" y="54"/>
                    </a:lnTo>
                    <a:lnTo>
                      <a:pt x="0" y="0"/>
                    </a:lnTo>
                    <a:lnTo>
                      <a:pt x="31" y="0"/>
                    </a:lnTo>
                    <a:lnTo>
                      <a:pt x="31" y="10"/>
                    </a:lnTo>
                    <a:lnTo>
                      <a:pt x="13" y="10"/>
                    </a:lnTo>
                    <a:lnTo>
                      <a:pt x="13" y="23"/>
                    </a:lnTo>
                    <a:lnTo>
                      <a:pt x="29" y="23"/>
                    </a:lnTo>
                    <a:lnTo>
                      <a:pt x="29" y="31"/>
                    </a:lnTo>
                    <a:lnTo>
                      <a:pt x="13" y="31"/>
                    </a:lnTo>
                    <a:lnTo>
                      <a:pt x="13" y="44"/>
                    </a:lnTo>
                    <a:lnTo>
                      <a:pt x="33" y="44"/>
                    </a:lnTo>
                    <a:lnTo>
                      <a:pt x="33"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10" name="Freeform 210"/>
              <p:cNvSpPr>
                <a:spLocks noEditPoints="1"/>
              </p:cNvSpPr>
              <p:nvPr/>
            </p:nvSpPr>
            <p:spPr bwMode="auto">
              <a:xfrm>
                <a:off x="7227788" y="4838700"/>
                <a:ext cx="60770" cy="63107"/>
              </a:xfrm>
              <a:custGeom>
                <a:avLst/>
                <a:gdLst>
                  <a:gd name="T0" fmla="*/ 25 w 25"/>
                  <a:gd name="T1" fmla="*/ 26 h 26"/>
                  <a:gd name="T2" fmla="*/ 19 w 25"/>
                  <a:gd name="T3" fmla="*/ 26 h 26"/>
                  <a:gd name="T4" fmla="*/ 17 w 25"/>
                  <a:gd name="T5" fmla="*/ 20 h 26"/>
                  <a:gd name="T6" fmla="*/ 8 w 25"/>
                  <a:gd name="T7" fmla="*/ 20 h 26"/>
                  <a:gd name="T8" fmla="*/ 6 w 25"/>
                  <a:gd name="T9" fmla="*/ 26 h 26"/>
                  <a:gd name="T10" fmla="*/ 0 w 25"/>
                  <a:gd name="T11" fmla="*/ 26 h 26"/>
                  <a:gd name="T12" fmla="*/ 9 w 25"/>
                  <a:gd name="T13" fmla="*/ 0 h 26"/>
                  <a:gd name="T14" fmla="*/ 16 w 25"/>
                  <a:gd name="T15" fmla="*/ 0 h 26"/>
                  <a:gd name="T16" fmla="*/ 25 w 25"/>
                  <a:gd name="T17" fmla="*/ 26 h 26"/>
                  <a:gd name="T18" fmla="*/ 16 w 25"/>
                  <a:gd name="T19" fmla="*/ 16 h 26"/>
                  <a:gd name="T20" fmla="*/ 13 w 25"/>
                  <a:gd name="T21" fmla="*/ 7 h 26"/>
                  <a:gd name="T22" fmla="*/ 12 w 25"/>
                  <a:gd name="T23" fmla="*/ 5 h 26"/>
                  <a:gd name="T24" fmla="*/ 12 w 25"/>
                  <a:gd name="T25" fmla="*/ 5 h 26"/>
                  <a:gd name="T26" fmla="*/ 12 w 25"/>
                  <a:gd name="T27" fmla="*/ 7 h 26"/>
                  <a:gd name="T28" fmla="*/ 9 w 25"/>
                  <a:gd name="T29" fmla="*/ 16 h 26"/>
                  <a:gd name="T30" fmla="*/ 16 w 25"/>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6">
                    <a:moveTo>
                      <a:pt x="25" y="26"/>
                    </a:moveTo>
                    <a:cubicBezTo>
                      <a:pt x="19" y="26"/>
                      <a:pt x="19" y="26"/>
                      <a:pt x="19" y="26"/>
                    </a:cubicBezTo>
                    <a:cubicBezTo>
                      <a:pt x="17" y="20"/>
                      <a:pt x="17" y="20"/>
                      <a:pt x="17" y="20"/>
                    </a:cubicBezTo>
                    <a:cubicBezTo>
                      <a:pt x="8" y="20"/>
                      <a:pt x="8" y="20"/>
                      <a:pt x="8" y="20"/>
                    </a:cubicBezTo>
                    <a:cubicBezTo>
                      <a:pt x="6" y="26"/>
                      <a:pt x="6" y="26"/>
                      <a:pt x="6" y="26"/>
                    </a:cubicBezTo>
                    <a:cubicBezTo>
                      <a:pt x="0" y="26"/>
                      <a:pt x="0" y="26"/>
                      <a:pt x="0" y="26"/>
                    </a:cubicBezTo>
                    <a:cubicBezTo>
                      <a:pt x="9" y="0"/>
                      <a:pt x="9" y="0"/>
                      <a:pt x="9" y="0"/>
                    </a:cubicBezTo>
                    <a:cubicBezTo>
                      <a:pt x="16" y="0"/>
                      <a:pt x="16" y="0"/>
                      <a:pt x="16" y="0"/>
                    </a:cubicBezTo>
                    <a:lnTo>
                      <a:pt x="25" y="26"/>
                    </a:lnTo>
                    <a:close/>
                    <a:moveTo>
                      <a:pt x="16" y="16"/>
                    </a:moveTo>
                    <a:cubicBezTo>
                      <a:pt x="13" y="7"/>
                      <a:pt x="13" y="7"/>
                      <a:pt x="13" y="7"/>
                    </a:cubicBezTo>
                    <a:cubicBezTo>
                      <a:pt x="13" y="7"/>
                      <a:pt x="12" y="6"/>
                      <a:pt x="12" y="5"/>
                    </a:cubicBezTo>
                    <a:cubicBezTo>
                      <a:pt x="12" y="5"/>
                      <a:pt x="12" y="5"/>
                      <a:pt x="12" y="5"/>
                    </a:cubicBezTo>
                    <a:cubicBezTo>
                      <a:pt x="12" y="6"/>
                      <a:pt x="12" y="6"/>
                      <a:pt x="12" y="7"/>
                    </a:cubicBezTo>
                    <a:cubicBezTo>
                      <a:pt x="9" y="16"/>
                      <a:pt x="9" y="16"/>
                      <a:pt x="9" y="16"/>
                    </a:cubicBez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11" name="Freeform 211"/>
              <p:cNvSpPr>
                <a:spLocks/>
              </p:cNvSpPr>
              <p:nvPr/>
            </p:nvSpPr>
            <p:spPr bwMode="auto">
              <a:xfrm>
                <a:off x="7293233" y="4838700"/>
                <a:ext cx="44409" cy="63107"/>
              </a:xfrm>
              <a:custGeom>
                <a:avLst/>
                <a:gdLst>
                  <a:gd name="T0" fmla="*/ 0 w 18"/>
                  <a:gd name="T1" fmla="*/ 25 h 26"/>
                  <a:gd name="T2" fmla="*/ 0 w 18"/>
                  <a:gd name="T3" fmla="*/ 19 h 26"/>
                  <a:gd name="T4" fmla="*/ 4 w 18"/>
                  <a:gd name="T5" fmla="*/ 21 h 26"/>
                  <a:gd name="T6" fmla="*/ 7 w 18"/>
                  <a:gd name="T7" fmla="*/ 22 h 26"/>
                  <a:gd name="T8" fmla="*/ 9 w 18"/>
                  <a:gd name="T9" fmla="*/ 21 h 26"/>
                  <a:gd name="T10" fmla="*/ 10 w 18"/>
                  <a:gd name="T11" fmla="*/ 21 h 26"/>
                  <a:gd name="T12" fmla="*/ 11 w 18"/>
                  <a:gd name="T13" fmla="*/ 20 h 26"/>
                  <a:gd name="T14" fmla="*/ 12 w 18"/>
                  <a:gd name="T15" fmla="*/ 19 h 26"/>
                  <a:gd name="T16" fmla="*/ 11 w 18"/>
                  <a:gd name="T17" fmla="*/ 18 h 26"/>
                  <a:gd name="T18" fmla="*/ 10 w 18"/>
                  <a:gd name="T19" fmla="*/ 17 h 26"/>
                  <a:gd name="T20" fmla="*/ 8 w 18"/>
                  <a:gd name="T21" fmla="*/ 16 h 26"/>
                  <a:gd name="T22" fmla="*/ 6 w 18"/>
                  <a:gd name="T23" fmla="*/ 15 h 26"/>
                  <a:gd name="T24" fmla="*/ 2 w 18"/>
                  <a:gd name="T25" fmla="*/ 12 h 26"/>
                  <a:gd name="T26" fmla="*/ 0 w 18"/>
                  <a:gd name="T27" fmla="*/ 7 h 26"/>
                  <a:gd name="T28" fmla="*/ 1 w 18"/>
                  <a:gd name="T29" fmla="*/ 4 h 26"/>
                  <a:gd name="T30" fmla="*/ 3 w 18"/>
                  <a:gd name="T31" fmla="*/ 2 h 26"/>
                  <a:gd name="T32" fmla="*/ 6 w 18"/>
                  <a:gd name="T33" fmla="*/ 0 h 26"/>
                  <a:gd name="T34" fmla="*/ 10 w 18"/>
                  <a:gd name="T35" fmla="*/ 0 h 26"/>
                  <a:gd name="T36" fmla="*/ 14 w 18"/>
                  <a:gd name="T37" fmla="*/ 0 h 26"/>
                  <a:gd name="T38" fmla="*/ 16 w 18"/>
                  <a:gd name="T39" fmla="*/ 1 h 26"/>
                  <a:gd name="T40" fmla="*/ 16 w 18"/>
                  <a:gd name="T41" fmla="*/ 6 h 26"/>
                  <a:gd name="T42" fmla="*/ 15 w 18"/>
                  <a:gd name="T43" fmla="*/ 5 h 26"/>
                  <a:gd name="T44" fmla="*/ 13 w 18"/>
                  <a:gd name="T45" fmla="*/ 5 h 26"/>
                  <a:gd name="T46" fmla="*/ 12 w 18"/>
                  <a:gd name="T47" fmla="*/ 5 h 26"/>
                  <a:gd name="T48" fmla="*/ 10 w 18"/>
                  <a:gd name="T49" fmla="*/ 4 h 26"/>
                  <a:gd name="T50" fmla="*/ 9 w 18"/>
                  <a:gd name="T51" fmla="*/ 5 h 26"/>
                  <a:gd name="T52" fmla="*/ 7 w 18"/>
                  <a:gd name="T53" fmla="*/ 5 h 26"/>
                  <a:gd name="T54" fmla="*/ 6 w 18"/>
                  <a:gd name="T55" fmla="*/ 6 h 26"/>
                  <a:gd name="T56" fmla="*/ 6 w 18"/>
                  <a:gd name="T57" fmla="*/ 7 h 26"/>
                  <a:gd name="T58" fmla="*/ 7 w 18"/>
                  <a:gd name="T59" fmla="*/ 8 h 26"/>
                  <a:gd name="T60" fmla="*/ 7 w 18"/>
                  <a:gd name="T61" fmla="*/ 9 h 26"/>
                  <a:gd name="T62" fmla="*/ 9 w 18"/>
                  <a:gd name="T63" fmla="*/ 10 h 26"/>
                  <a:gd name="T64" fmla="*/ 11 w 18"/>
                  <a:gd name="T65" fmla="*/ 11 h 26"/>
                  <a:gd name="T66" fmla="*/ 14 w 18"/>
                  <a:gd name="T67" fmla="*/ 12 h 26"/>
                  <a:gd name="T68" fmla="*/ 16 w 18"/>
                  <a:gd name="T69" fmla="*/ 14 h 26"/>
                  <a:gd name="T70" fmla="*/ 17 w 18"/>
                  <a:gd name="T71" fmla="*/ 16 h 26"/>
                  <a:gd name="T72" fmla="*/ 18 w 18"/>
                  <a:gd name="T73" fmla="*/ 19 h 26"/>
                  <a:gd name="T74" fmla="*/ 17 w 18"/>
                  <a:gd name="T75" fmla="*/ 22 h 26"/>
                  <a:gd name="T76" fmla="*/ 15 w 18"/>
                  <a:gd name="T77" fmla="*/ 24 h 26"/>
                  <a:gd name="T78" fmla="*/ 11 w 18"/>
                  <a:gd name="T79" fmla="*/ 26 h 26"/>
                  <a:gd name="T80" fmla="*/ 8 w 18"/>
                  <a:gd name="T81" fmla="*/ 26 h 26"/>
                  <a:gd name="T82" fmla="*/ 4 w 18"/>
                  <a:gd name="T83" fmla="*/ 26 h 26"/>
                  <a:gd name="T84" fmla="*/ 0 w 18"/>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6">
                    <a:moveTo>
                      <a:pt x="0" y="25"/>
                    </a:moveTo>
                    <a:cubicBezTo>
                      <a:pt x="0" y="19"/>
                      <a:pt x="0" y="19"/>
                      <a:pt x="0" y="19"/>
                    </a:cubicBezTo>
                    <a:cubicBezTo>
                      <a:pt x="1" y="20"/>
                      <a:pt x="2" y="21"/>
                      <a:pt x="4" y="21"/>
                    </a:cubicBezTo>
                    <a:cubicBezTo>
                      <a:pt x="5" y="21"/>
                      <a:pt x="6" y="22"/>
                      <a:pt x="7" y="22"/>
                    </a:cubicBezTo>
                    <a:cubicBezTo>
                      <a:pt x="8" y="22"/>
                      <a:pt x="9" y="22"/>
                      <a:pt x="9" y="21"/>
                    </a:cubicBezTo>
                    <a:cubicBezTo>
                      <a:pt x="10" y="21"/>
                      <a:pt x="10" y="21"/>
                      <a:pt x="10" y="21"/>
                    </a:cubicBezTo>
                    <a:cubicBezTo>
                      <a:pt x="11" y="21"/>
                      <a:pt x="11" y="20"/>
                      <a:pt x="11" y="20"/>
                    </a:cubicBezTo>
                    <a:cubicBezTo>
                      <a:pt x="11" y="20"/>
                      <a:pt x="12" y="19"/>
                      <a:pt x="12" y="19"/>
                    </a:cubicBezTo>
                    <a:cubicBezTo>
                      <a:pt x="12" y="19"/>
                      <a:pt x="11" y="18"/>
                      <a:pt x="11" y="18"/>
                    </a:cubicBezTo>
                    <a:cubicBezTo>
                      <a:pt x="11" y="17"/>
                      <a:pt x="10" y="17"/>
                      <a:pt x="10" y="17"/>
                    </a:cubicBezTo>
                    <a:cubicBezTo>
                      <a:pt x="9" y="16"/>
                      <a:pt x="9" y="16"/>
                      <a:pt x="8" y="16"/>
                    </a:cubicBezTo>
                    <a:cubicBezTo>
                      <a:pt x="8" y="15"/>
                      <a:pt x="7" y="15"/>
                      <a:pt x="6" y="15"/>
                    </a:cubicBezTo>
                    <a:cubicBezTo>
                      <a:pt x="4" y="14"/>
                      <a:pt x="3" y="13"/>
                      <a:pt x="2" y="12"/>
                    </a:cubicBezTo>
                    <a:cubicBezTo>
                      <a:pt x="1" y="11"/>
                      <a:pt x="0" y="9"/>
                      <a:pt x="0" y="7"/>
                    </a:cubicBezTo>
                    <a:cubicBezTo>
                      <a:pt x="0" y="6"/>
                      <a:pt x="0" y="5"/>
                      <a:pt x="1" y="4"/>
                    </a:cubicBezTo>
                    <a:cubicBezTo>
                      <a:pt x="2" y="3"/>
                      <a:pt x="2" y="2"/>
                      <a:pt x="3" y="2"/>
                    </a:cubicBezTo>
                    <a:cubicBezTo>
                      <a:pt x="4" y="1"/>
                      <a:pt x="5" y="1"/>
                      <a:pt x="6" y="0"/>
                    </a:cubicBezTo>
                    <a:cubicBezTo>
                      <a:pt x="8" y="0"/>
                      <a:pt x="9" y="0"/>
                      <a:pt x="10" y="0"/>
                    </a:cubicBezTo>
                    <a:cubicBezTo>
                      <a:pt x="11" y="0"/>
                      <a:pt x="13" y="0"/>
                      <a:pt x="14" y="0"/>
                    </a:cubicBezTo>
                    <a:cubicBezTo>
                      <a:pt x="15" y="0"/>
                      <a:pt x="16" y="1"/>
                      <a:pt x="16" y="1"/>
                    </a:cubicBezTo>
                    <a:cubicBezTo>
                      <a:pt x="16" y="6"/>
                      <a:pt x="16" y="6"/>
                      <a:pt x="16" y="6"/>
                    </a:cubicBezTo>
                    <a:cubicBezTo>
                      <a:pt x="16" y="6"/>
                      <a:pt x="16" y="6"/>
                      <a:pt x="15" y="5"/>
                    </a:cubicBezTo>
                    <a:cubicBezTo>
                      <a:pt x="15" y="5"/>
                      <a:pt x="14" y="5"/>
                      <a:pt x="13" y="5"/>
                    </a:cubicBezTo>
                    <a:cubicBezTo>
                      <a:pt x="13" y="5"/>
                      <a:pt x="12" y="5"/>
                      <a:pt x="12" y="5"/>
                    </a:cubicBezTo>
                    <a:cubicBezTo>
                      <a:pt x="11" y="4"/>
                      <a:pt x="11" y="4"/>
                      <a:pt x="10" y="4"/>
                    </a:cubicBezTo>
                    <a:cubicBezTo>
                      <a:pt x="10" y="4"/>
                      <a:pt x="9" y="5"/>
                      <a:pt x="9" y="5"/>
                    </a:cubicBezTo>
                    <a:cubicBezTo>
                      <a:pt x="8" y="5"/>
                      <a:pt x="8" y="5"/>
                      <a:pt x="7" y="5"/>
                    </a:cubicBezTo>
                    <a:cubicBezTo>
                      <a:pt x="7" y="5"/>
                      <a:pt x="7" y="6"/>
                      <a:pt x="6" y="6"/>
                    </a:cubicBezTo>
                    <a:cubicBezTo>
                      <a:pt x="6" y="6"/>
                      <a:pt x="6" y="7"/>
                      <a:pt x="6" y="7"/>
                    </a:cubicBezTo>
                    <a:cubicBezTo>
                      <a:pt x="6" y="7"/>
                      <a:pt x="6" y="8"/>
                      <a:pt x="7" y="8"/>
                    </a:cubicBezTo>
                    <a:cubicBezTo>
                      <a:pt x="7" y="8"/>
                      <a:pt x="7" y="9"/>
                      <a:pt x="7" y="9"/>
                    </a:cubicBezTo>
                    <a:cubicBezTo>
                      <a:pt x="8" y="9"/>
                      <a:pt x="8" y="10"/>
                      <a:pt x="9" y="10"/>
                    </a:cubicBezTo>
                    <a:cubicBezTo>
                      <a:pt x="10" y="10"/>
                      <a:pt x="10" y="11"/>
                      <a:pt x="11" y="11"/>
                    </a:cubicBezTo>
                    <a:cubicBezTo>
                      <a:pt x="12" y="11"/>
                      <a:pt x="13" y="12"/>
                      <a:pt x="14" y="12"/>
                    </a:cubicBezTo>
                    <a:cubicBezTo>
                      <a:pt x="14" y="13"/>
                      <a:pt x="15" y="13"/>
                      <a:pt x="16" y="14"/>
                    </a:cubicBezTo>
                    <a:cubicBezTo>
                      <a:pt x="16" y="14"/>
                      <a:pt x="17" y="15"/>
                      <a:pt x="17" y="16"/>
                    </a:cubicBezTo>
                    <a:cubicBezTo>
                      <a:pt x="17" y="17"/>
                      <a:pt x="18" y="18"/>
                      <a:pt x="18" y="19"/>
                    </a:cubicBezTo>
                    <a:cubicBezTo>
                      <a:pt x="18" y="20"/>
                      <a:pt x="17" y="21"/>
                      <a:pt x="17" y="22"/>
                    </a:cubicBezTo>
                    <a:cubicBezTo>
                      <a:pt x="16" y="23"/>
                      <a:pt x="15" y="24"/>
                      <a:pt x="15" y="24"/>
                    </a:cubicBezTo>
                    <a:cubicBezTo>
                      <a:pt x="14" y="25"/>
                      <a:pt x="13" y="25"/>
                      <a:pt x="11" y="26"/>
                    </a:cubicBezTo>
                    <a:cubicBezTo>
                      <a:pt x="10" y="26"/>
                      <a:pt x="9" y="26"/>
                      <a:pt x="8" y="26"/>
                    </a:cubicBezTo>
                    <a:cubicBezTo>
                      <a:pt x="6" y="26"/>
                      <a:pt x="5" y="26"/>
                      <a:pt x="4" y="26"/>
                    </a:cubicBezTo>
                    <a:cubicBezTo>
                      <a:pt x="2" y="25"/>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12" name="Freeform 212"/>
              <p:cNvSpPr>
                <a:spLocks/>
              </p:cNvSpPr>
              <p:nvPr/>
            </p:nvSpPr>
            <p:spPr bwMode="auto">
              <a:xfrm>
                <a:off x="7342316" y="4838700"/>
                <a:ext cx="49084" cy="63107"/>
              </a:xfrm>
              <a:custGeom>
                <a:avLst/>
                <a:gdLst>
                  <a:gd name="T0" fmla="*/ 42 w 42"/>
                  <a:gd name="T1" fmla="*/ 10 h 54"/>
                  <a:gd name="T2" fmla="*/ 27 w 42"/>
                  <a:gd name="T3" fmla="*/ 10 h 54"/>
                  <a:gd name="T4" fmla="*/ 27 w 42"/>
                  <a:gd name="T5" fmla="*/ 54 h 54"/>
                  <a:gd name="T6" fmla="*/ 15 w 42"/>
                  <a:gd name="T7" fmla="*/ 54 h 54"/>
                  <a:gd name="T8" fmla="*/ 15 w 42"/>
                  <a:gd name="T9" fmla="*/ 10 h 54"/>
                  <a:gd name="T10" fmla="*/ 0 w 42"/>
                  <a:gd name="T11" fmla="*/ 10 h 54"/>
                  <a:gd name="T12" fmla="*/ 0 w 42"/>
                  <a:gd name="T13" fmla="*/ 0 h 54"/>
                  <a:gd name="T14" fmla="*/ 42 w 42"/>
                  <a:gd name="T15" fmla="*/ 0 h 54"/>
                  <a:gd name="T16" fmla="*/ 42 w 42"/>
                  <a:gd name="T1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42" y="10"/>
                    </a:moveTo>
                    <a:lnTo>
                      <a:pt x="27" y="10"/>
                    </a:lnTo>
                    <a:lnTo>
                      <a:pt x="27" y="54"/>
                    </a:lnTo>
                    <a:lnTo>
                      <a:pt x="15" y="54"/>
                    </a:lnTo>
                    <a:lnTo>
                      <a:pt x="15" y="10"/>
                    </a:lnTo>
                    <a:lnTo>
                      <a:pt x="0" y="10"/>
                    </a:lnTo>
                    <a:lnTo>
                      <a:pt x="0" y="0"/>
                    </a:lnTo>
                    <a:lnTo>
                      <a:pt x="42" y="0"/>
                    </a:lnTo>
                    <a:lnTo>
                      <a:pt x="4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nvGrpSpPr>
            <p:cNvPr id="10" name="Group 9"/>
            <p:cNvGrpSpPr/>
            <p:nvPr/>
          </p:nvGrpSpPr>
          <p:grpSpPr>
            <a:xfrm>
              <a:off x="6842418" y="4771239"/>
              <a:ext cx="293335" cy="63107"/>
              <a:chOff x="6717065" y="4599204"/>
              <a:chExt cx="293335" cy="63107"/>
            </a:xfrm>
          </p:grpSpPr>
          <p:sp>
            <p:nvSpPr>
              <p:cNvPr id="818" name="Freeform 122"/>
              <p:cNvSpPr>
                <a:spLocks/>
              </p:cNvSpPr>
              <p:nvPr/>
            </p:nvSpPr>
            <p:spPr bwMode="auto">
              <a:xfrm>
                <a:off x="6717065" y="4599204"/>
                <a:ext cx="40904" cy="63107"/>
              </a:xfrm>
              <a:custGeom>
                <a:avLst/>
                <a:gdLst>
                  <a:gd name="T0" fmla="*/ 0 w 17"/>
                  <a:gd name="T1" fmla="*/ 25 h 26"/>
                  <a:gd name="T2" fmla="*/ 0 w 17"/>
                  <a:gd name="T3" fmla="*/ 19 h 26"/>
                  <a:gd name="T4" fmla="*/ 3 w 17"/>
                  <a:gd name="T5" fmla="*/ 21 h 26"/>
                  <a:gd name="T6" fmla="*/ 7 w 17"/>
                  <a:gd name="T7" fmla="*/ 22 h 26"/>
                  <a:gd name="T8" fmla="*/ 9 w 17"/>
                  <a:gd name="T9" fmla="*/ 22 h 26"/>
                  <a:gd name="T10" fmla="*/ 10 w 17"/>
                  <a:gd name="T11" fmla="*/ 21 h 26"/>
                  <a:gd name="T12" fmla="*/ 11 w 17"/>
                  <a:gd name="T13" fmla="*/ 20 h 26"/>
                  <a:gd name="T14" fmla="*/ 11 w 17"/>
                  <a:gd name="T15" fmla="*/ 19 h 26"/>
                  <a:gd name="T16" fmla="*/ 11 w 17"/>
                  <a:gd name="T17" fmla="*/ 18 h 26"/>
                  <a:gd name="T18" fmla="*/ 10 w 17"/>
                  <a:gd name="T19" fmla="*/ 17 h 26"/>
                  <a:gd name="T20" fmla="*/ 8 w 17"/>
                  <a:gd name="T21" fmla="*/ 16 h 26"/>
                  <a:gd name="T22" fmla="*/ 6 w 17"/>
                  <a:gd name="T23" fmla="*/ 15 h 26"/>
                  <a:gd name="T24" fmla="*/ 1 w 17"/>
                  <a:gd name="T25" fmla="*/ 12 h 26"/>
                  <a:gd name="T26" fmla="*/ 0 w 17"/>
                  <a:gd name="T27" fmla="*/ 8 h 26"/>
                  <a:gd name="T28" fmla="*/ 1 w 17"/>
                  <a:gd name="T29" fmla="*/ 4 h 26"/>
                  <a:gd name="T30" fmla="*/ 3 w 17"/>
                  <a:gd name="T31" fmla="*/ 2 h 26"/>
                  <a:gd name="T32" fmla="*/ 6 w 17"/>
                  <a:gd name="T33" fmla="*/ 1 h 26"/>
                  <a:gd name="T34" fmla="*/ 10 w 17"/>
                  <a:gd name="T35" fmla="*/ 0 h 26"/>
                  <a:gd name="T36" fmla="*/ 13 w 17"/>
                  <a:gd name="T37" fmla="*/ 0 h 26"/>
                  <a:gd name="T38" fmla="*/ 16 w 17"/>
                  <a:gd name="T39" fmla="*/ 1 h 26"/>
                  <a:gd name="T40" fmla="*/ 16 w 17"/>
                  <a:gd name="T41" fmla="*/ 6 h 26"/>
                  <a:gd name="T42" fmla="*/ 15 w 17"/>
                  <a:gd name="T43" fmla="*/ 6 h 26"/>
                  <a:gd name="T44" fmla="*/ 13 w 17"/>
                  <a:gd name="T45" fmla="*/ 5 h 26"/>
                  <a:gd name="T46" fmla="*/ 12 w 17"/>
                  <a:gd name="T47" fmla="*/ 5 h 26"/>
                  <a:gd name="T48" fmla="*/ 10 w 17"/>
                  <a:gd name="T49" fmla="*/ 5 h 26"/>
                  <a:gd name="T50" fmla="*/ 8 w 17"/>
                  <a:gd name="T51" fmla="*/ 5 h 26"/>
                  <a:gd name="T52" fmla="*/ 7 w 17"/>
                  <a:gd name="T53" fmla="*/ 5 h 26"/>
                  <a:gd name="T54" fmla="*/ 6 w 17"/>
                  <a:gd name="T55" fmla="*/ 6 h 26"/>
                  <a:gd name="T56" fmla="*/ 6 w 17"/>
                  <a:gd name="T57" fmla="*/ 7 h 26"/>
                  <a:gd name="T58" fmla="*/ 6 w 17"/>
                  <a:gd name="T59" fmla="*/ 8 h 26"/>
                  <a:gd name="T60" fmla="*/ 7 w 17"/>
                  <a:gd name="T61" fmla="*/ 9 h 26"/>
                  <a:gd name="T62" fmla="*/ 9 w 17"/>
                  <a:gd name="T63" fmla="*/ 10 h 26"/>
                  <a:gd name="T64" fmla="*/ 11 w 17"/>
                  <a:gd name="T65" fmla="*/ 11 h 26"/>
                  <a:gd name="T66" fmla="*/ 13 w 17"/>
                  <a:gd name="T67" fmla="*/ 12 h 26"/>
                  <a:gd name="T68" fmla="*/ 16 w 17"/>
                  <a:gd name="T69" fmla="*/ 14 h 26"/>
                  <a:gd name="T70" fmla="*/ 17 w 17"/>
                  <a:gd name="T71" fmla="*/ 16 h 26"/>
                  <a:gd name="T72" fmla="*/ 17 w 17"/>
                  <a:gd name="T73" fmla="*/ 19 h 26"/>
                  <a:gd name="T74" fmla="*/ 17 w 17"/>
                  <a:gd name="T75" fmla="*/ 22 h 26"/>
                  <a:gd name="T76" fmla="*/ 14 w 17"/>
                  <a:gd name="T77" fmla="*/ 25 h 26"/>
                  <a:gd name="T78" fmla="*/ 11 w 17"/>
                  <a:gd name="T79" fmla="*/ 26 h 26"/>
                  <a:gd name="T80" fmla="*/ 7 w 17"/>
                  <a:gd name="T81" fmla="*/ 26 h 26"/>
                  <a:gd name="T82" fmla="*/ 3 w 17"/>
                  <a:gd name="T83" fmla="*/ 26 h 26"/>
                  <a:gd name="T84" fmla="*/ 0 w 17"/>
                  <a:gd name="T8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26">
                    <a:moveTo>
                      <a:pt x="0" y="25"/>
                    </a:moveTo>
                    <a:cubicBezTo>
                      <a:pt x="0" y="19"/>
                      <a:pt x="0" y="19"/>
                      <a:pt x="0" y="19"/>
                    </a:cubicBezTo>
                    <a:cubicBezTo>
                      <a:pt x="1" y="20"/>
                      <a:pt x="2" y="21"/>
                      <a:pt x="3" y="21"/>
                    </a:cubicBezTo>
                    <a:cubicBezTo>
                      <a:pt x="5" y="22"/>
                      <a:pt x="6" y="22"/>
                      <a:pt x="7" y="22"/>
                    </a:cubicBezTo>
                    <a:cubicBezTo>
                      <a:pt x="8" y="22"/>
                      <a:pt x="8" y="22"/>
                      <a:pt x="9" y="22"/>
                    </a:cubicBezTo>
                    <a:cubicBezTo>
                      <a:pt x="9" y="22"/>
                      <a:pt x="10" y="21"/>
                      <a:pt x="10" y="21"/>
                    </a:cubicBezTo>
                    <a:cubicBezTo>
                      <a:pt x="11" y="21"/>
                      <a:pt x="11" y="21"/>
                      <a:pt x="11" y="20"/>
                    </a:cubicBezTo>
                    <a:cubicBezTo>
                      <a:pt x="11" y="20"/>
                      <a:pt x="11" y="20"/>
                      <a:pt x="11" y="19"/>
                    </a:cubicBezTo>
                    <a:cubicBezTo>
                      <a:pt x="11" y="19"/>
                      <a:pt x="11" y="18"/>
                      <a:pt x="11" y="18"/>
                    </a:cubicBezTo>
                    <a:cubicBezTo>
                      <a:pt x="11" y="18"/>
                      <a:pt x="10" y="17"/>
                      <a:pt x="10" y="17"/>
                    </a:cubicBezTo>
                    <a:cubicBezTo>
                      <a:pt x="9" y="17"/>
                      <a:pt x="9" y="16"/>
                      <a:pt x="8" y="16"/>
                    </a:cubicBezTo>
                    <a:cubicBezTo>
                      <a:pt x="7" y="16"/>
                      <a:pt x="7" y="15"/>
                      <a:pt x="6" y="15"/>
                    </a:cubicBezTo>
                    <a:cubicBezTo>
                      <a:pt x="4" y="14"/>
                      <a:pt x="2" y="13"/>
                      <a:pt x="1" y="12"/>
                    </a:cubicBezTo>
                    <a:cubicBezTo>
                      <a:pt x="1" y="11"/>
                      <a:pt x="0" y="9"/>
                      <a:pt x="0" y="8"/>
                    </a:cubicBezTo>
                    <a:cubicBezTo>
                      <a:pt x="0" y="6"/>
                      <a:pt x="0" y="5"/>
                      <a:pt x="1" y="4"/>
                    </a:cubicBezTo>
                    <a:cubicBezTo>
                      <a:pt x="1" y="3"/>
                      <a:pt x="2" y="3"/>
                      <a:pt x="3" y="2"/>
                    </a:cubicBezTo>
                    <a:cubicBezTo>
                      <a:pt x="4" y="1"/>
                      <a:pt x="5" y="1"/>
                      <a:pt x="6" y="1"/>
                    </a:cubicBezTo>
                    <a:cubicBezTo>
                      <a:pt x="7" y="0"/>
                      <a:pt x="9" y="0"/>
                      <a:pt x="10" y="0"/>
                    </a:cubicBezTo>
                    <a:cubicBezTo>
                      <a:pt x="11" y="0"/>
                      <a:pt x="12" y="0"/>
                      <a:pt x="13" y="0"/>
                    </a:cubicBezTo>
                    <a:cubicBezTo>
                      <a:pt x="14" y="1"/>
                      <a:pt x="15" y="1"/>
                      <a:pt x="16" y="1"/>
                    </a:cubicBezTo>
                    <a:cubicBezTo>
                      <a:pt x="16" y="6"/>
                      <a:pt x="16" y="6"/>
                      <a:pt x="16" y="6"/>
                    </a:cubicBezTo>
                    <a:cubicBezTo>
                      <a:pt x="16" y="6"/>
                      <a:pt x="15" y="6"/>
                      <a:pt x="15" y="6"/>
                    </a:cubicBezTo>
                    <a:cubicBezTo>
                      <a:pt x="14" y="5"/>
                      <a:pt x="14" y="5"/>
                      <a:pt x="13" y="5"/>
                    </a:cubicBezTo>
                    <a:cubicBezTo>
                      <a:pt x="13" y="5"/>
                      <a:pt x="12" y="5"/>
                      <a:pt x="12" y="5"/>
                    </a:cubicBezTo>
                    <a:cubicBezTo>
                      <a:pt x="11" y="5"/>
                      <a:pt x="11" y="5"/>
                      <a:pt x="10" y="5"/>
                    </a:cubicBezTo>
                    <a:cubicBezTo>
                      <a:pt x="10" y="5"/>
                      <a:pt x="9" y="5"/>
                      <a:pt x="8" y="5"/>
                    </a:cubicBezTo>
                    <a:cubicBezTo>
                      <a:pt x="8" y="5"/>
                      <a:pt x="8" y="5"/>
                      <a:pt x="7" y="5"/>
                    </a:cubicBezTo>
                    <a:cubicBezTo>
                      <a:pt x="7" y="6"/>
                      <a:pt x="7" y="6"/>
                      <a:pt x="6" y="6"/>
                    </a:cubicBezTo>
                    <a:cubicBezTo>
                      <a:pt x="6" y="7"/>
                      <a:pt x="6" y="7"/>
                      <a:pt x="6" y="7"/>
                    </a:cubicBezTo>
                    <a:cubicBezTo>
                      <a:pt x="6" y="8"/>
                      <a:pt x="6" y="8"/>
                      <a:pt x="6" y="8"/>
                    </a:cubicBezTo>
                    <a:cubicBezTo>
                      <a:pt x="7" y="9"/>
                      <a:pt x="7" y="9"/>
                      <a:pt x="7" y="9"/>
                    </a:cubicBezTo>
                    <a:cubicBezTo>
                      <a:pt x="8" y="10"/>
                      <a:pt x="8" y="10"/>
                      <a:pt x="9" y="10"/>
                    </a:cubicBezTo>
                    <a:cubicBezTo>
                      <a:pt x="9" y="10"/>
                      <a:pt x="10" y="11"/>
                      <a:pt x="11" y="11"/>
                    </a:cubicBezTo>
                    <a:cubicBezTo>
                      <a:pt x="12" y="12"/>
                      <a:pt x="13" y="12"/>
                      <a:pt x="13" y="12"/>
                    </a:cubicBezTo>
                    <a:cubicBezTo>
                      <a:pt x="14" y="13"/>
                      <a:pt x="15" y="13"/>
                      <a:pt x="16" y="14"/>
                    </a:cubicBezTo>
                    <a:cubicBezTo>
                      <a:pt x="16" y="15"/>
                      <a:pt x="17" y="15"/>
                      <a:pt x="17" y="16"/>
                    </a:cubicBezTo>
                    <a:cubicBezTo>
                      <a:pt x="17" y="17"/>
                      <a:pt x="17" y="18"/>
                      <a:pt x="17" y="19"/>
                    </a:cubicBezTo>
                    <a:cubicBezTo>
                      <a:pt x="17" y="20"/>
                      <a:pt x="17" y="21"/>
                      <a:pt x="17" y="22"/>
                    </a:cubicBezTo>
                    <a:cubicBezTo>
                      <a:pt x="16" y="23"/>
                      <a:pt x="15" y="24"/>
                      <a:pt x="14" y="25"/>
                    </a:cubicBezTo>
                    <a:cubicBezTo>
                      <a:pt x="13" y="25"/>
                      <a:pt x="12" y="26"/>
                      <a:pt x="11" y="26"/>
                    </a:cubicBezTo>
                    <a:cubicBezTo>
                      <a:pt x="10" y="26"/>
                      <a:pt x="9" y="26"/>
                      <a:pt x="7" y="26"/>
                    </a:cubicBezTo>
                    <a:cubicBezTo>
                      <a:pt x="6" y="26"/>
                      <a:pt x="5" y="26"/>
                      <a:pt x="3" y="26"/>
                    </a:cubicBezTo>
                    <a:cubicBezTo>
                      <a:pt x="2" y="26"/>
                      <a:pt x="1" y="25"/>
                      <a:pt x="0"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19" name="Freeform 123"/>
              <p:cNvSpPr>
                <a:spLocks noEditPoints="1"/>
              </p:cNvSpPr>
              <p:nvPr/>
            </p:nvSpPr>
            <p:spPr bwMode="auto">
              <a:xfrm>
                <a:off x="6766150" y="4599204"/>
                <a:ext cx="60770" cy="63107"/>
              </a:xfrm>
              <a:custGeom>
                <a:avLst/>
                <a:gdLst>
                  <a:gd name="T0" fmla="*/ 13 w 25"/>
                  <a:gd name="T1" fmla="*/ 26 h 26"/>
                  <a:gd name="T2" fmla="*/ 4 w 25"/>
                  <a:gd name="T3" fmla="*/ 23 h 26"/>
                  <a:gd name="T4" fmla="*/ 0 w 25"/>
                  <a:gd name="T5" fmla="*/ 14 h 26"/>
                  <a:gd name="T6" fmla="*/ 4 w 25"/>
                  <a:gd name="T7" fmla="*/ 4 h 26"/>
                  <a:gd name="T8" fmla="*/ 13 w 25"/>
                  <a:gd name="T9" fmla="*/ 0 h 26"/>
                  <a:gd name="T10" fmla="*/ 22 w 25"/>
                  <a:gd name="T11" fmla="*/ 4 h 26"/>
                  <a:gd name="T12" fmla="*/ 25 w 25"/>
                  <a:gd name="T13" fmla="*/ 13 h 26"/>
                  <a:gd name="T14" fmla="*/ 22 w 25"/>
                  <a:gd name="T15" fmla="*/ 23 h 26"/>
                  <a:gd name="T16" fmla="*/ 13 w 25"/>
                  <a:gd name="T17" fmla="*/ 26 h 26"/>
                  <a:gd name="T18" fmla="*/ 13 w 25"/>
                  <a:gd name="T19" fmla="*/ 5 h 26"/>
                  <a:gd name="T20" fmla="*/ 8 w 25"/>
                  <a:gd name="T21" fmla="*/ 7 h 26"/>
                  <a:gd name="T22" fmla="*/ 6 w 25"/>
                  <a:gd name="T23" fmla="*/ 13 h 26"/>
                  <a:gd name="T24" fmla="*/ 8 w 25"/>
                  <a:gd name="T25" fmla="*/ 19 h 26"/>
                  <a:gd name="T26" fmla="*/ 13 w 25"/>
                  <a:gd name="T27" fmla="*/ 21 h 26"/>
                  <a:gd name="T28" fmla="*/ 17 w 25"/>
                  <a:gd name="T29" fmla="*/ 19 h 26"/>
                  <a:gd name="T30" fmla="*/ 19 w 25"/>
                  <a:gd name="T31" fmla="*/ 13 h 26"/>
                  <a:gd name="T32" fmla="*/ 17 w 25"/>
                  <a:gd name="T33" fmla="*/ 7 h 26"/>
                  <a:gd name="T34" fmla="*/ 13 w 25"/>
                  <a:gd name="T3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13" y="26"/>
                    </a:moveTo>
                    <a:cubicBezTo>
                      <a:pt x="9" y="26"/>
                      <a:pt x="6" y="25"/>
                      <a:pt x="4" y="23"/>
                    </a:cubicBezTo>
                    <a:cubicBezTo>
                      <a:pt x="2" y="20"/>
                      <a:pt x="0" y="17"/>
                      <a:pt x="0" y="14"/>
                    </a:cubicBezTo>
                    <a:cubicBezTo>
                      <a:pt x="0" y="10"/>
                      <a:pt x="2" y="6"/>
                      <a:pt x="4" y="4"/>
                    </a:cubicBezTo>
                    <a:cubicBezTo>
                      <a:pt x="6" y="1"/>
                      <a:pt x="9" y="0"/>
                      <a:pt x="13" y="0"/>
                    </a:cubicBezTo>
                    <a:cubicBezTo>
                      <a:pt x="17" y="0"/>
                      <a:pt x="20" y="1"/>
                      <a:pt x="22" y="4"/>
                    </a:cubicBezTo>
                    <a:cubicBezTo>
                      <a:pt x="24" y="6"/>
                      <a:pt x="25" y="9"/>
                      <a:pt x="25" y="13"/>
                    </a:cubicBezTo>
                    <a:cubicBezTo>
                      <a:pt x="25" y="17"/>
                      <a:pt x="24" y="20"/>
                      <a:pt x="22" y="23"/>
                    </a:cubicBezTo>
                    <a:cubicBezTo>
                      <a:pt x="19" y="25"/>
                      <a:pt x="16" y="26"/>
                      <a:pt x="13" y="26"/>
                    </a:cubicBezTo>
                    <a:close/>
                    <a:moveTo>
                      <a:pt x="13" y="5"/>
                    </a:moveTo>
                    <a:cubicBezTo>
                      <a:pt x="11" y="5"/>
                      <a:pt x="9" y="6"/>
                      <a:pt x="8" y="7"/>
                    </a:cubicBezTo>
                    <a:cubicBezTo>
                      <a:pt x="7" y="9"/>
                      <a:pt x="6" y="11"/>
                      <a:pt x="6" y="13"/>
                    </a:cubicBezTo>
                    <a:cubicBezTo>
                      <a:pt x="6" y="16"/>
                      <a:pt x="7" y="18"/>
                      <a:pt x="8" y="19"/>
                    </a:cubicBezTo>
                    <a:cubicBezTo>
                      <a:pt x="9" y="21"/>
                      <a:pt x="11" y="21"/>
                      <a:pt x="13" y="21"/>
                    </a:cubicBezTo>
                    <a:cubicBezTo>
                      <a:pt x="15" y="21"/>
                      <a:pt x="16" y="21"/>
                      <a:pt x="17" y="19"/>
                    </a:cubicBezTo>
                    <a:cubicBezTo>
                      <a:pt x="19" y="18"/>
                      <a:pt x="19" y="16"/>
                      <a:pt x="19" y="13"/>
                    </a:cubicBezTo>
                    <a:cubicBezTo>
                      <a:pt x="19" y="11"/>
                      <a:pt x="19" y="9"/>
                      <a:pt x="17" y="7"/>
                    </a:cubicBezTo>
                    <a:cubicBezTo>
                      <a:pt x="16" y="6"/>
                      <a:pt x="15" y="5"/>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20" name="Freeform 124"/>
              <p:cNvSpPr>
                <a:spLocks/>
              </p:cNvSpPr>
              <p:nvPr/>
            </p:nvSpPr>
            <p:spPr bwMode="auto">
              <a:xfrm>
                <a:off x="6839775" y="4601541"/>
                <a:ext cx="47915" cy="60770"/>
              </a:xfrm>
              <a:custGeom>
                <a:avLst/>
                <a:gdLst>
                  <a:gd name="T0" fmla="*/ 20 w 20"/>
                  <a:gd name="T1" fmla="*/ 14 h 25"/>
                  <a:gd name="T2" fmla="*/ 10 w 20"/>
                  <a:gd name="T3" fmla="*/ 25 h 25"/>
                  <a:gd name="T4" fmla="*/ 0 w 20"/>
                  <a:gd name="T5" fmla="*/ 14 h 25"/>
                  <a:gd name="T6" fmla="*/ 0 w 20"/>
                  <a:gd name="T7" fmla="*/ 0 h 25"/>
                  <a:gd name="T8" fmla="*/ 5 w 20"/>
                  <a:gd name="T9" fmla="*/ 0 h 25"/>
                  <a:gd name="T10" fmla="*/ 5 w 20"/>
                  <a:gd name="T11" fmla="*/ 14 h 25"/>
                  <a:gd name="T12" fmla="*/ 10 w 20"/>
                  <a:gd name="T13" fmla="*/ 20 h 25"/>
                  <a:gd name="T14" fmla="*/ 15 w 20"/>
                  <a:gd name="T15" fmla="*/ 14 h 25"/>
                  <a:gd name="T16" fmla="*/ 15 w 20"/>
                  <a:gd name="T17" fmla="*/ 0 h 25"/>
                  <a:gd name="T18" fmla="*/ 20 w 20"/>
                  <a:gd name="T19" fmla="*/ 0 h 25"/>
                  <a:gd name="T20" fmla="*/ 20 w 20"/>
                  <a:gd name="T21"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5">
                    <a:moveTo>
                      <a:pt x="20" y="14"/>
                    </a:moveTo>
                    <a:cubicBezTo>
                      <a:pt x="20" y="22"/>
                      <a:pt x="17" y="25"/>
                      <a:pt x="10" y="25"/>
                    </a:cubicBezTo>
                    <a:cubicBezTo>
                      <a:pt x="3" y="25"/>
                      <a:pt x="0" y="22"/>
                      <a:pt x="0" y="14"/>
                    </a:cubicBezTo>
                    <a:cubicBezTo>
                      <a:pt x="0" y="0"/>
                      <a:pt x="0" y="0"/>
                      <a:pt x="0" y="0"/>
                    </a:cubicBezTo>
                    <a:cubicBezTo>
                      <a:pt x="5" y="0"/>
                      <a:pt x="5" y="0"/>
                      <a:pt x="5" y="0"/>
                    </a:cubicBezTo>
                    <a:cubicBezTo>
                      <a:pt x="5" y="14"/>
                      <a:pt x="5" y="14"/>
                      <a:pt x="5" y="14"/>
                    </a:cubicBezTo>
                    <a:cubicBezTo>
                      <a:pt x="5" y="18"/>
                      <a:pt x="7" y="20"/>
                      <a:pt x="10" y="20"/>
                    </a:cubicBezTo>
                    <a:cubicBezTo>
                      <a:pt x="13" y="20"/>
                      <a:pt x="15" y="18"/>
                      <a:pt x="15" y="14"/>
                    </a:cubicBezTo>
                    <a:cubicBezTo>
                      <a:pt x="15" y="0"/>
                      <a:pt x="15" y="0"/>
                      <a:pt x="15" y="0"/>
                    </a:cubicBezTo>
                    <a:cubicBezTo>
                      <a:pt x="20" y="0"/>
                      <a:pt x="20" y="0"/>
                      <a:pt x="20" y="0"/>
                    </a:cubicBezTo>
                    <a:lnTo>
                      <a:pt x="2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21" name="Freeform 125"/>
              <p:cNvSpPr>
                <a:spLocks/>
              </p:cNvSpPr>
              <p:nvPr/>
            </p:nvSpPr>
            <p:spPr bwMode="auto">
              <a:xfrm>
                <a:off x="6898208" y="4601541"/>
                <a:ext cx="49084" cy="60770"/>
              </a:xfrm>
              <a:custGeom>
                <a:avLst/>
                <a:gdLst>
                  <a:gd name="T0" fmla="*/ 42 w 42"/>
                  <a:gd name="T1" fmla="*/ 8 h 52"/>
                  <a:gd name="T2" fmla="*/ 27 w 42"/>
                  <a:gd name="T3" fmla="*/ 8 h 52"/>
                  <a:gd name="T4" fmla="*/ 27 w 42"/>
                  <a:gd name="T5" fmla="*/ 52 h 52"/>
                  <a:gd name="T6" fmla="*/ 15 w 42"/>
                  <a:gd name="T7" fmla="*/ 52 h 52"/>
                  <a:gd name="T8" fmla="*/ 15 w 42"/>
                  <a:gd name="T9" fmla="*/ 8 h 52"/>
                  <a:gd name="T10" fmla="*/ 0 w 42"/>
                  <a:gd name="T11" fmla="*/ 8 h 52"/>
                  <a:gd name="T12" fmla="*/ 0 w 42"/>
                  <a:gd name="T13" fmla="*/ 0 h 52"/>
                  <a:gd name="T14" fmla="*/ 42 w 42"/>
                  <a:gd name="T15" fmla="*/ 0 h 52"/>
                  <a:gd name="T16" fmla="*/ 42 w 42"/>
                  <a:gd name="T1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2">
                    <a:moveTo>
                      <a:pt x="42" y="8"/>
                    </a:moveTo>
                    <a:lnTo>
                      <a:pt x="27" y="8"/>
                    </a:lnTo>
                    <a:lnTo>
                      <a:pt x="27" y="52"/>
                    </a:lnTo>
                    <a:lnTo>
                      <a:pt x="15" y="52"/>
                    </a:lnTo>
                    <a:lnTo>
                      <a:pt x="15" y="8"/>
                    </a:lnTo>
                    <a:lnTo>
                      <a:pt x="0" y="8"/>
                    </a:lnTo>
                    <a:lnTo>
                      <a:pt x="0" y="0"/>
                    </a:lnTo>
                    <a:lnTo>
                      <a:pt x="42" y="0"/>
                    </a:lnTo>
                    <a:lnTo>
                      <a:pt x="4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sp>
            <p:nvSpPr>
              <p:cNvPr id="822" name="Freeform 126"/>
              <p:cNvSpPr>
                <a:spLocks/>
              </p:cNvSpPr>
              <p:nvPr/>
            </p:nvSpPr>
            <p:spPr bwMode="auto">
              <a:xfrm>
                <a:off x="6956641" y="4601541"/>
                <a:ext cx="53759" cy="60770"/>
              </a:xfrm>
              <a:custGeom>
                <a:avLst/>
                <a:gdLst>
                  <a:gd name="T0" fmla="*/ 46 w 46"/>
                  <a:gd name="T1" fmla="*/ 52 h 52"/>
                  <a:gd name="T2" fmla="*/ 34 w 46"/>
                  <a:gd name="T3" fmla="*/ 52 h 52"/>
                  <a:gd name="T4" fmla="*/ 34 w 46"/>
                  <a:gd name="T5" fmla="*/ 31 h 52"/>
                  <a:gd name="T6" fmla="*/ 13 w 46"/>
                  <a:gd name="T7" fmla="*/ 31 h 52"/>
                  <a:gd name="T8" fmla="*/ 13 w 46"/>
                  <a:gd name="T9" fmla="*/ 52 h 52"/>
                  <a:gd name="T10" fmla="*/ 0 w 46"/>
                  <a:gd name="T11" fmla="*/ 52 h 52"/>
                  <a:gd name="T12" fmla="*/ 0 w 46"/>
                  <a:gd name="T13" fmla="*/ 0 h 52"/>
                  <a:gd name="T14" fmla="*/ 13 w 46"/>
                  <a:gd name="T15" fmla="*/ 0 h 52"/>
                  <a:gd name="T16" fmla="*/ 13 w 46"/>
                  <a:gd name="T17" fmla="*/ 21 h 52"/>
                  <a:gd name="T18" fmla="*/ 34 w 46"/>
                  <a:gd name="T19" fmla="*/ 21 h 52"/>
                  <a:gd name="T20" fmla="*/ 34 w 46"/>
                  <a:gd name="T21" fmla="*/ 0 h 52"/>
                  <a:gd name="T22" fmla="*/ 46 w 46"/>
                  <a:gd name="T23" fmla="*/ 0 h 52"/>
                  <a:gd name="T24" fmla="*/ 46 w 46"/>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2">
                    <a:moveTo>
                      <a:pt x="46" y="52"/>
                    </a:moveTo>
                    <a:lnTo>
                      <a:pt x="34" y="52"/>
                    </a:lnTo>
                    <a:lnTo>
                      <a:pt x="34" y="31"/>
                    </a:lnTo>
                    <a:lnTo>
                      <a:pt x="13" y="31"/>
                    </a:lnTo>
                    <a:lnTo>
                      <a:pt x="13" y="52"/>
                    </a:lnTo>
                    <a:lnTo>
                      <a:pt x="0" y="52"/>
                    </a:lnTo>
                    <a:lnTo>
                      <a:pt x="0" y="0"/>
                    </a:lnTo>
                    <a:lnTo>
                      <a:pt x="13" y="0"/>
                    </a:lnTo>
                    <a:lnTo>
                      <a:pt x="13" y="21"/>
                    </a:lnTo>
                    <a:lnTo>
                      <a:pt x="34" y="21"/>
                    </a:lnTo>
                    <a:lnTo>
                      <a:pt x="34" y="0"/>
                    </a:lnTo>
                    <a:lnTo>
                      <a:pt x="46" y="0"/>
                    </a:lnTo>
                    <a:lnTo>
                      <a:pt x="4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22" tIns="41961" rIns="83922" bIns="41961" numCol="1" anchor="t" anchorCtr="0" compatLnSpc="1">
                <a:prstTxWarp prst="textNoShape">
                  <a:avLst/>
                </a:prstTxWarp>
              </a:bodyPr>
              <a:lstStyle/>
              <a:p>
                <a:pPr defTabSz="872757"/>
                <a:endParaRPr lang="en-US" sz="1289" dirty="0">
                  <a:solidFill>
                    <a:prstClr val="black"/>
                  </a:solidFill>
                </a:endParaRPr>
              </a:p>
            </p:txBody>
          </p:sp>
        </p:grpSp>
      </p:grpSp>
      <p:sp>
        <p:nvSpPr>
          <p:cNvPr id="566" name="Title: Microsoft Azure Datacenter Regions"/>
          <p:cNvSpPr txBox="1">
            <a:spLocks/>
          </p:cNvSpPr>
          <p:nvPr/>
        </p:nvSpPr>
        <p:spPr>
          <a:xfrm>
            <a:off x="342899" y="396912"/>
            <a:ext cx="10140621" cy="643420"/>
          </a:xfrm>
          <a:prstGeom prst="rect">
            <a:avLst/>
          </a:prstGeom>
        </p:spPr>
        <p:txBody>
          <a:bodyPr vert="horz" lIns="83922" tIns="41961" rIns="83922" bIns="41961" rtlCol="0" anchor="ctr">
            <a:normAutofit lnSpcReduction="10000"/>
          </a:bodyPr>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en-US" sz="4405" spc="-86" dirty="0">
                <a:solidFill>
                  <a:srgbClr val="FFFFFF"/>
                </a:solidFill>
                <a:cs typeface="Segoe UI Light" panose="020B0502040204020203" pitchFamily="34" charset="0"/>
              </a:rPr>
              <a:t>Microsoft Azure datacenter regions</a:t>
            </a:r>
          </a:p>
        </p:txBody>
      </p:sp>
      <p:sp>
        <p:nvSpPr>
          <p:cNvPr id="567" name="Title: Internet connectivity by country"/>
          <p:cNvSpPr>
            <a:spLocks noGrp="1"/>
          </p:cNvSpPr>
          <p:nvPr>
            <p:ph type="title"/>
          </p:nvPr>
        </p:nvSpPr>
        <p:spPr>
          <a:xfrm>
            <a:off x="275481" y="295275"/>
            <a:ext cx="11887878" cy="917575"/>
          </a:xfrm>
        </p:spPr>
        <p:txBody>
          <a:bodyPr>
            <a:noAutofit/>
          </a:bodyPr>
          <a:lstStyle/>
          <a:p>
            <a:r>
              <a:rPr lang="en-US" sz="4405" dirty="0">
                <a:solidFill>
                  <a:schemeClr val="tx1"/>
                </a:solidFill>
              </a:rPr>
              <a:t>Internet connectivity by country</a:t>
            </a:r>
          </a:p>
        </p:txBody>
      </p:sp>
      <p:sp>
        <p:nvSpPr>
          <p:cNvPr id="12" name="India North"/>
          <p:cNvSpPr/>
          <p:nvPr/>
        </p:nvSpPr>
        <p:spPr bwMode="auto">
          <a:xfrm>
            <a:off x="7063942" y="2677446"/>
            <a:ext cx="798940" cy="373578"/>
          </a:xfrm>
          <a:prstGeom prst="rect">
            <a:avLst/>
          </a:prstGeom>
          <a:solidFill>
            <a:srgbClr val="0073C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7565" rIns="0" bIns="47565" numCol="1" spcCol="0" rtlCol="0" fromWordArt="0" anchor="t" anchorCtr="0" forceAA="0" compatLnSpc="1">
            <a:prstTxWarp prst="textNoShape">
              <a:avLst/>
            </a:prstTxWarp>
            <a:noAutofit/>
          </a:bodyPr>
          <a:lstStyle/>
          <a:p>
            <a:pPr algn="ctr" defTabSz="950953" fontAlgn="base">
              <a:spcBef>
                <a:spcPct val="0"/>
              </a:spcBef>
              <a:spcAft>
                <a:spcPct val="0"/>
              </a:spcAft>
            </a:pPr>
            <a:r>
              <a:rPr lang="en-US" sz="816" b="1" dirty="0">
                <a:gradFill>
                  <a:gsLst>
                    <a:gs pos="16814">
                      <a:srgbClr val="FFFFFF"/>
                    </a:gs>
                    <a:gs pos="46000">
                      <a:srgbClr val="FFFFFF"/>
                    </a:gs>
                  </a:gsLst>
                  <a:lin ang="5400000" scaled="0"/>
                </a:gradFill>
              </a:rPr>
              <a:t>INDIA NORTH</a:t>
            </a:r>
          </a:p>
          <a:p>
            <a:pPr algn="ctr" defTabSz="950953" fontAlgn="base">
              <a:spcBef>
                <a:spcPct val="0"/>
              </a:spcBef>
              <a:spcAft>
                <a:spcPct val="0"/>
              </a:spcAft>
            </a:pPr>
            <a:r>
              <a:rPr lang="en-US" sz="816" i="1" dirty="0">
                <a:gradFill>
                  <a:gsLst>
                    <a:gs pos="16814">
                      <a:srgbClr val="FFFFFF"/>
                    </a:gs>
                    <a:gs pos="46000">
                      <a:srgbClr val="FFFFFF"/>
                    </a:gs>
                  </a:gsLst>
                  <a:lin ang="5400000" scaled="0"/>
                </a:gradFill>
              </a:rPr>
              <a:t>TBD</a:t>
            </a:r>
          </a:p>
        </p:txBody>
      </p:sp>
      <p:cxnSp>
        <p:nvCxnSpPr>
          <p:cNvPr id="569" name="Straight Connector India N"/>
          <p:cNvCxnSpPr/>
          <p:nvPr/>
        </p:nvCxnSpPr>
        <p:spPr>
          <a:xfrm>
            <a:off x="7844175" y="2679728"/>
            <a:ext cx="0" cy="551074"/>
          </a:xfrm>
          <a:prstGeom prst="line">
            <a:avLst/>
          </a:prstGeom>
          <a:ln w="12700" cap="rnd">
            <a:solidFill>
              <a:srgbClr val="00188F"/>
            </a:solidFill>
          </a:ln>
        </p:spPr>
        <p:style>
          <a:lnRef idx="1">
            <a:schemeClr val="accent1"/>
          </a:lnRef>
          <a:fillRef idx="0">
            <a:schemeClr val="accent1"/>
          </a:fillRef>
          <a:effectRef idx="0">
            <a:schemeClr val="accent1"/>
          </a:effectRef>
          <a:fontRef idx="minor">
            <a:schemeClr val="tx1"/>
          </a:fontRef>
        </p:style>
      </p:cxnSp>
      <p:pic>
        <p:nvPicPr>
          <p:cNvPr id="570" name="radiating circle India N"/>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733110" y="3146267"/>
            <a:ext cx="229474" cy="230927"/>
          </a:xfrm>
          <a:prstGeom prst="ellipse">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09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2500"/>
                            </p:stCondLst>
                            <p:childTnLst>
                              <p:par>
                                <p:cTn id="13" presetID="10" presetClass="entr" presetSubtype="0" fill="hold" nodeType="afterEffect">
                                  <p:stCondLst>
                                    <p:cond delay="75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500"/>
                                        <p:tgtEl>
                                          <p:spTgt spid="2056"/>
                                        </p:tgtEl>
                                      </p:cBhvr>
                                    </p:animEffect>
                                  </p:childTnLst>
                                </p:cTn>
                              </p:par>
                            </p:childTnLst>
                          </p:cTn>
                        </p:par>
                        <p:par>
                          <p:cTn id="16" fill="hold">
                            <p:stCondLst>
                              <p:cond delay="3750"/>
                            </p:stCondLst>
                            <p:childTnLst>
                              <p:par>
                                <p:cTn id="17" presetID="10" presetClass="entr" presetSubtype="0" fill="hold" nodeType="afterEffect">
                                  <p:stCondLst>
                                    <p:cond delay="750"/>
                                  </p:stCondLst>
                                  <p:childTnLst>
                                    <p:set>
                                      <p:cBhvr>
                                        <p:cTn id="18" dur="1" fill="hold">
                                          <p:stCondLst>
                                            <p:cond delay="0"/>
                                          </p:stCondLst>
                                        </p:cTn>
                                        <p:tgtEl>
                                          <p:spTgt spid="2057"/>
                                        </p:tgtEl>
                                        <p:attrNameLst>
                                          <p:attrName>style.visibility</p:attrName>
                                        </p:attrNameLst>
                                      </p:cBhvr>
                                      <p:to>
                                        <p:strVal val="visible"/>
                                      </p:to>
                                    </p:set>
                                    <p:animEffect transition="in" filter="fade">
                                      <p:cBhvr>
                                        <p:cTn id="19" dur="500"/>
                                        <p:tgtEl>
                                          <p:spTgt spid="2057"/>
                                        </p:tgtEl>
                                      </p:cBhvr>
                                    </p:animEffect>
                                  </p:childTnLst>
                                </p:cTn>
                              </p:par>
                            </p:childTnLst>
                          </p:cTn>
                        </p:par>
                        <p:par>
                          <p:cTn id="20" fill="hold">
                            <p:stCondLst>
                              <p:cond delay="5000"/>
                            </p:stCondLst>
                            <p:childTnLst>
                              <p:par>
                                <p:cTn id="21" presetID="10" presetClass="entr" presetSubtype="0" fill="hold" nodeType="afterEffect">
                                  <p:stCondLst>
                                    <p:cond delay="750"/>
                                  </p:stCondLst>
                                  <p:childTnLst>
                                    <p:set>
                                      <p:cBhvr>
                                        <p:cTn id="22" dur="1" fill="hold">
                                          <p:stCondLst>
                                            <p:cond delay="0"/>
                                          </p:stCondLst>
                                        </p:cTn>
                                        <p:tgtEl>
                                          <p:spTgt spid="2058"/>
                                        </p:tgtEl>
                                        <p:attrNameLst>
                                          <p:attrName>style.visibility</p:attrName>
                                        </p:attrNameLst>
                                      </p:cBhvr>
                                      <p:to>
                                        <p:strVal val="visible"/>
                                      </p:to>
                                    </p:set>
                                    <p:animEffect transition="in" filter="fade">
                                      <p:cBhvr>
                                        <p:cTn id="23" dur="500"/>
                                        <p:tgtEl>
                                          <p:spTgt spid="2058"/>
                                        </p:tgtEl>
                                      </p:cBhvr>
                                    </p:animEffect>
                                  </p:childTnLst>
                                </p:cTn>
                              </p:par>
                            </p:childTnLst>
                          </p:cTn>
                        </p:par>
                        <p:par>
                          <p:cTn id="24" fill="hold">
                            <p:stCondLst>
                              <p:cond delay="6250"/>
                            </p:stCondLst>
                            <p:childTnLst>
                              <p:par>
                                <p:cTn id="25" presetID="10" presetClass="entr" presetSubtype="0" fill="hold" nodeType="afterEffect">
                                  <p:stCondLst>
                                    <p:cond delay="750"/>
                                  </p:stCondLst>
                                  <p:childTnLst>
                                    <p:set>
                                      <p:cBhvr>
                                        <p:cTn id="26" dur="1" fill="hold">
                                          <p:stCondLst>
                                            <p:cond delay="0"/>
                                          </p:stCondLst>
                                        </p:cTn>
                                        <p:tgtEl>
                                          <p:spTgt spid="2059"/>
                                        </p:tgtEl>
                                        <p:attrNameLst>
                                          <p:attrName>style.visibility</p:attrName>
                                        </p:attrNameLst>
                                      </p:cBhvr>
                                      <p:to>
                                        <p:strVal val="visible"/>
                                      </p:to>
                                    </p:set>
                                    <p:animEffect transition="in" filter="fade">
                                      <p:cBhvr>
                                        <p:cTn id="27" dur="500"/>
                                        <p:tgtEl>
                                          <p:spTgt spid="2059"/>
                                        </p:tgtEl>
                                      </p:cBhvr>
                                    </p:animEffect>
                                  </p:childTnLst>
                                </p:cTn>
                              </p:par>
                            </p:childTnLst>
                          </p:cTn>
                        </p:par>
                        <p:par>
                          <p:cTn id="28" fill="hold">
                            <p:stCondLst>
                              <p:cond delay="7500"/>
                            </p:stCondLst>
                            <p:childTnLst>
                              <p:par>
                                <p:cTn id="29" presetID="10" presetClass="entr" presetSubtype="0" fill="hold" nodeType="afterEffect">
                                  <p:stCondLst>
                                    <p:cond delay="750"/>
                                  </p:stCondLst>
                                  <p:childTnLst>
                                    <p:set>
                                      <p:cBhvr>
                                        <p:cTn id="30" dur="1" fill="hold">
                                          <p:stCondLst>
                                            <p:cond delay="0"/>
                                          </p:stCondLst>
                                        </p:cTn>
                                        <p:tgtEl>
                                          <p:spTgt spid="2060"/>
                                        </p:tgtEl>
                                        <p:attrNameLst>
                                          <p:attrName>style.visibility</p:attrName>
                                        </p:attrNameLst>
                                      </p:cBhvr>
                                      <p:to>
                                        <p:strVal val="visible"/>
                                      </p:to>
                                    </p:set>
                                    <p:animEffect transition="in" filter="fade">
                                      <p:cBhvr>
                                        <p:cTn id="31" dur="500"/>
                                        <p:tgtEl>
                                          <p:spTgt spid="2060"/>
                                        </p:tgtEl>
                                      </p:cBhvr>
                                    </p:animEffect>
                                  </p:childTnLst>
                                </p:cTn>
                              </p:par>
                            </p:childTnLst>
                          </p:cTn>
                        </p:par>
                        <p:par>
                          <p:cTn id="32" fill="hold">
                            <p:stCondLst>
                              <p:cond delay="8750"/>
                            </p:stCondLst>
                            <p:childTnLst>
                              <p:par>
                                <p:cTn id="33" presetID="10" presetClass="entr" presetSubtype="0" fill="hold" nodeType="afterEffect">
                                  <p:stCondLst>
                                    <p:cond delay="750"/>
                                  </p:stCondLst>
                                  <p:childTnLst>
                                    <p:set>
                                      <p:cBhvr>
                                        <p:cTn id="34" dur="1" fill="hold">
                                          <p:stCondLst>
                                            <p:cond delay="0"/>
                                          </p:stCondLst>
                                        </p:cTn>
                                        <p:tgtEl>
                                          <p:spTgt spid="2061"/>
                                        </p:tgtEl>
                                        <p:attrNameLst>
                                          <p:attrName>style.visibility</p:attrName>
                                        </p:attrNameLst>
                                      </p:cBhvr>
                                      <p:to>
                                        <p:strVal val="visible"/>
                                      </p:to>
                                    </p:set>
                                    <p:animEffect transition="in" filter="fade">
                                      <p:cBhvr>
                                        <p:cTn id="35" dur="500"/>
                                        <p:tgtEl>
                                          <p:spTgt spid="206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6"/>
                                        </p:tgtEl>
                                        <p:attrNameLst>
                                          <p:attrName>style.visibility</p:attrName>
                                        </p:attrNameLst>
                                      </p:cBhvr>
                                      <p:to>
                                        <p:strVal val="visible"/>
                                      </p:to>
                                    </p:set>
                                    <p:animEffect transition="in" filter="fade">
                                      <p:cBhvr>
                                        <p:cTn id="38" dur="500"/>
                                        <p:tgtEl>
                                          <p:spTgt spid="37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27"/>
                                        </p:tgtEl>
                                      </p:cBhvr>
                                    </p:animEffect>
                                    <p:set>
                                      <p:cBhvr>
                                        <p:cTn id="49" dur="1" fill="hold">
                                          <p:stCondLst>
                                            <p:cond delay="499"/>
                                          </p:stCondLst>
                                        </p:cTn>
                                        <p:tgtEl>
                                          <p:spTgt spid="102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056"/>
                                        </p:tgtEl>
                                      </p:cBhvr>
                                    </p:animEffect>
                                    <p:set>
                                      <p:cBhvr>
                                        <p:cTn id="52" dur="1" fill="hold">
                                          <p:stCondLst>
                                            <p:cond delay="499"/>
                                          </p:stCondLst>
                                        </p:cTn>
                                        <p:tgtEl>
                                          <p:spTgt spid="205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57"/>
                                        </p:tgtEl>
                                      </p:cBhvr>
                                    </p:animEffect>
                                    <p:set>
                                      <p:cBhvr>
                                        <p:cTn id="55" dur="1" fill="hold">
                                          <p:stCondLst>
                                            <p:cond delay="499"/>
                                          </p:stCondLst>
                                        </p:cTn>
                                        <p:tgtEl>
                                          <p:spTgt spid="205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058"/>
                                        </p:tgtEl>
                                      </p:cBhvr>
                                    </p:animEffect>
                                    <p:set>
                                      <p:cBhvr>
                                        <p:cTn id="58" dur="1" fill="hold">
                                          <p:stCondLst>
                                            <p:cond delay="499"/>
                                          </p:stCondLst>
                                        </p:cTn>
                                        <p:tgtEl>
                                          <p:spTgt spid="205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059"/>
                                        </p:tgtEl>
                                      </p:cBhvr>
                                    </p:animEffect>
                                    <p:set>
                                      <p:cBhvr>
                                        <p:cTn id="61" dur="1" fill="hold">
                                          <p:stCondLst>
                                            <p:cond delay="499"/>
                                          </p:stCondLst>
                                        </p:cTn>
                                        <p:tgtEl>
                                          <p:spTgt spid="205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060"/>
                                        </p:tgtEl>
                                      </p:cBhvr>
                                    </p:animEffect>
                                    <p:set>
                                      <p:cBhvr>
                                        <p:cTn id="64" dur="1" fill="hold">
                                          <p:stCondLst>
                                            <p:cond delay="499"/>
                                          </p:stCondLst>
                                        </p:cTn>
                                        <p:tgtEl>
                                          <p:spTgt spid="206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061"/>
                                        </p:tgtEl>
                                      </p:cBhvr>
                                    </p:animEffect>
                                    <p:set>
                                      <p:cBhvr>
                                        <p:cTn id="67" dur="1" fill="hold">
                                          <p:stCondLst>
                                            <p:cond delay="499"/>
                                          </p:stCondLst>
                                        </p:cTn>
                                        <p:tgtEl>
                                          <p:spTgt spid="2061"/>
                                        </p:tgtEl>
                                        <p:attrNameLst>
                                          <p:attrName>style.visibility</p:attrName>
                                        </p:attrNameLst>
                                      </p:cBhvr>
                                      <p:to>
                                        <p:strVal val="hidden"/>
                                      </p:to>
                                    </p:set>
                                  </p:childTnLst>
                                </p:cTn>
                              </p:par>
                              <p:par>
                                <p:cTn id="68" presetID="2" presetClass="exit" presetSubtype="8" fill="hold" grpId="0" nodeType="withEffect">
                                  <p:stCondLst>
                                    <p:cond delay="0"/>
                                  </p:stCondLst>
                                  <p:childTnLst>
                                    <p:anim calcmode="lin" valueType="num">
                                      <p:cBhvr additive="base">
                                        <p:cTn id="69" dur="500"/>
                                        <p:tgtEl>
                                          <p:spTgt spid="567"/>
                                        </p:tgtEl>
                                        <p:attrNameLst>
                                          <p:attrName>ppt_x</p:attrName>
                                        </p:attrNameLst>
                                      </p:cBhvr>
                                      <p:tavLst>
                                        <p:tav tm="0">
                                          <p:val>
                                            <p:strVal val="ppt_x"/>
                                          </p:val>
                                        </p:tav>
                                        <p:tav tm="100000">
                                          <p:val>
                                            <p:strVal val="0-ppt_w/2"/>
                                          </p:val>
                                        </p:tav>
                                      </p:tavLst>
                                    </p:anim>
                                    <p:anim calcmode="lin" valueType="num">
                                      <p:cBhvr additive="base">
                                        <p:cTn id="70" dur="500"/>
                                        <p:tgtEl>
                                          <p:spTgt spid="567"/>
                                        </p:tgtEl>
                                        <p:attrNameLst>
                                          <p:attrName>ppt_y</p:attrName>
                                        </p:attrNameLst>
                                      </p:cBhvr>
                                      <p:tavLst>
                                        <p:tav tm="0">
                                          <p:val>
                                            <p:strVal val="ppt_y"/>
                                          </p:val>
                                        </p:tav>
                                        <p:tav tm="100000">
                                          <p:val>
                                            <p:strVal val="ppt_y"/>
                                          </p:val>
                                        </p:tav>
                                      </p:tavLst>
                                    </p:anim>
                                    <p:set>
                                      <p:cBhvr>
                                        <p:cTn id="71" dur="1" fill="hold">
                                          <p:stCondLst>
                                            <p:cond delay="499"/>
                                          </p:stCondLst>
                                        </p:cTn>
                                        <p:tgtEl>
                                          <p:spTgt spid="567"/>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3"/>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568"/>
                                        </p:tgtEl>
                                        <p:attrNameLst>
                                          <p:attrName>style.visibility</p:attrName>
                                        </p:attrNameLst>
                                      </p:cBhvr>
                                      <p:to>
                                        <p:strVal val="visible"/>
                                      </p:to>
                                    </p:set>
                                  </p:childTnLst>
                                </p:cTn>
                              </p:par>
                            </p:childTnLst>
                          </p:cTn>
                        </p:par>
                        <p:par>
                          <p:cTn id="76" fill="hold">
                            <p:stCondLst>
                              <p:cond delay="500"/>
                            </p:stCondLst>
                            <p:childTnLst>
                              <p:par>
                                <p:cTn id="77" presetID="2" presetClass="entr" presetSubtype="8" decel="100000" fill="hold" grpId="0" nodeType="afterEffect">
                                  <p:stCondLst>
                                    <p:cond delay="250"/>
                                  </p:stCondLst>
                                  <p:childTnLst>
                                    <p:set>
                                      <p:cBhvr>
                                        <p:cTn id="78" dur="1" fill="hold">
                                          <p:stCondLst>
                                            <p:cond delay="0"/>
                                          </p:stCondLst>
                                        </p:cTn>
                                        <p:tgtEl>
                                          <p:spTgt spid="566"/>
                                        </p:tgtEl>
                                        <p:attrNameLst>
                                          <p:attrName>style.visibility</p:attrName>
                                        </p:attrNameLst>
                                      </p:cBhvr>
                                      <p:to>
                                        <p:strVal val="visible"/>
                                      </p:to>
                                    </p:set>
                                    <p:anim calcmode="lin" valueType="num">
                                      <p:cBhvr additive="base">
                                        <p:cTn id="79" dur="500" fill="hold"/>
                                        <p:tgtEl>
                                          <p:spTgt spid="566"/>
                                        </p:tgtEl>
                                        <p:attrNameLst>
                                          <p:attrName>ppt_x</p:attrName>
                                        </p:attrNameLst>
                                      </p:cBhvr>
                                      <p:tavLst>
                                        <p:tav tm="0">
                                          <p:val>
                                            <p:strVal val="0-#ppt_w/2"/>
                                          </p:val>
                                        </p:tav>
                                        <p:tav tm="100000">
                                          <p:val>
                                            <p:strVal val="#ppt_x"/>
                                          </p:val>
                                        </p:tav>
                                      </p:tavLst>
                                    </p:anim>
                                    <p:anim calcmode="lin" valueType="num">
                                      <p:cBhvr additive="base">
                                        <p:cTn id="80" dur="500" fill="hold"/>
                                        <p:tgtEl>
                                          <p:spTgt spid="566"/>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798"/>
                                        </p:tgtEl>
                                        <p:attrNameLst>
                                          <p:attrName>style.visibility</p:attrName>
                                        </p:attrNameLst>
                                      </p:cBhvr>
                                      <p:to>
                                        <p:strVal val="visible"/>
                                      </p:to>
                                    </p:set>
                                    <p:animEffect transition="in" filter="fade">
                                      <p:cBhvr>
                                        <p:cTn id="83" dur="500"/>
                                        <p:tgtEl>
                                          <p:spTgt spid="798"/>
                                        </p:tgtEl>
                                      </p:cBhvr>
                                    </p:animEffect>
                                  </p:childTnLst>
                                </p:cTn>
                              </p:par>
                            </p:childTnLst>
                          </p:cTn>
                        </p:par>
                        <p:par>
                          <p:cTn id="84" fill="hold">
                            <p:stCondLst>
                              <p:cond delay="1250"/>
                            </p:stCondLst>
                            <p:childTnLst>
                              <p:par>
                                <p:cTn id="85" presetID="10" presetClass="entr" presetSubtype="0" fill="hold" nodeType="afterEffect">
                                  <p:stCondLst>
                                    <p:cond delay="1000"/>
                                  </p:stCondLst>
                                  <p:childTnLst>
                                    <p:set>
                                      <p:cBhvr>
                                        <p:cTn id="86" dur="1" fill="hold">
                                          <p:stCondLst>
                                            <p:cond delay="0"/>
                                          </p:stCondLst>
                                        </p:cTn>
                                        <p:tgtEl>
                                          <p:spTgt spid="378"/>
                                        </p:tgtEl>
                                        <p:attrNameLst>
                                          <p:attrName>style.visibility</p:attrName>
                                        </p:attrNameLst>
                                      </p:cBhvr>
                                      <p:to>
                                        <p:strVal val="visible"/>
                                      </p:to>
                                    </p:set>
                                    <p:animEffect transition="in" filter="fade">
                                      <p:cBhvr>
                                        <p:cTn id="87" dur="500"/>
                                        <p:tgtEl>
                                          <p:spTgt spid="378"/>
                                        </p:tgtEl>
                                      </p:cBhvr>
                                    </p:animEffect>
                                  </p:childTnLst>
                                </p:cTn>
                              </p:par>
                              <p:par>
                                <p:cTn id="88" presetID="26" presetClass="emph" presetSubtype="0" repeatCount="indefinite" fill="hold" nodeType="withEffect">
                                  <p:stCondLst>
                                    <p:cond delay="1000"/>
                                  </p:stCondLst>
                                  <p:childTnLst>
                                    <p:animEffect transition="out" filter="fade">
                                      <p:cBhvr>
                                        <p:cTn id="89" dur="500" tmFilter="0, 0; .2, .5; .8, .5; 1, 0"/>
                                        <p:tgtEl>
                                          <p:spTgt spid="378"/>
                                        </p:tgtEl>
                                      </p:cBhvr>
                                    </p:animEffect>
                                    <p:animScale>
                                      <p:cBhvr>
                                        <p:cTn id="90" dur="250" autoRev="1" fill="hold"/>
                                        <p:tgtEl>
                                          <p:spTgt spid="378"/>
                                        </p:tgtEl>
                                      </p:cBhvr>
                                      <p:by x="105000" y="105000"/>
                                    </p:animScale>
                                  </p:childTnLst>
                                </p:cTn>
                              </p:par>
                              <p:par>
                                <p:cTn id="91" presetID="22" presetClass="entr" presetSubtype="4" fill="hold" nodeType="withEffect">
                                  <p:stCondLst>
                                    <p:cond delay="1000"/>
                                  </p:stCondLst>
                                  <p:childTnLst>
                                    <p:set>
                                      <p:cBhvr>
                                        <p:cTn id="92" dur="1" fill="hold">
                                          <p:stCondLst>
                                            <p:cond delay="0"/>
                                          </p:stCondLst>
                                        </p:cTn>
                                        <p:tgtEl>
                                          <p:spTgt spid="780"/>
                                        </p:tgtEl>
                                        <p:attrNameLst>
                                          <p:attrName>style.visibility</p:attrName>
                                        </p:attrNameLst>
                                      </p:cBhvr>
                                      <p:to>
                                        <p:strVal val="visible"/>
                                      </p:to>
                                    </p:set>
                                    <p:animEffect transition="in" filter="wipe(down)">
                                      <p:cBhvr>
                                        <p:cTn id="93" dur="300"/>
                                        <p:tgtEl>
                                          <p:spTgt spid="780"/>
                                        </p:tgtEl>
                                      </p:cBhvr>
                                    </p:animEffect>
                                  </p:childTnLst>
                                </p:cTn>
                              </p:par>
                              <p:par>
                                <p:cTn id="94" presetID="22" presetClass="entr" presetSubtype="2" fill="hold" nodeType="withEffect">
                                  <p:stCondLst>
                                    <p:cond delay="1000"/>
                                  </p:stCondLst>
                                  <p:childTnLst>
                                    <p:set>
                                      <p:cBhvr>
                                        <p:cTn id="95" dur="1" fill="hold">
                                          <p:stCondLst>
                                            <p:cond delay="0"/>
                                          </p:stCondLst>
                                        </p:cTn>
                                        <p:tgtEl>
                                          <p:spTgt spid="422"/>
                                        </p:tgtEl>
                                        <p:attrNameLst>
                                          <p:attrName>style.visibility</p:attrName>
                                        </p:attrNameLst>
                                      </p:cBhvr>
                                      <p:to>
                                        <p:strVal val="visible"/>
                                      </p:to>
                                    </p:set>
                                    <p:animEffect transition="in" filter="wipe(right)">
                                      <p:cBhvr>
                                        <p:cTn id="96" dur="750"/>
                                        <p:tgtEl>
                                          <p:spTgt spid="422"/>
                                        </p:tgtEl>
                                      </p:cBhvr>
                                    </p:animEffect>
                                  </p:childTnLst>
                                </p:cTn>
                              </p:par>
                              <p:par>
                                <p:cTn id="97" presetID="10" presetClass="entr" presetSubtype="0" fill="hold" nodeType="withEffect">
                                  <p:stCondLst>
                                    <p:cond delay="1000"/>
                                  </p:stCondLst>
                                  <p:childTnLst>
                                    <p:set>
                                      <p:cBhvr>
                                        <p:cTn id="98" dur="1" fill="hold">
                                          <p:stCondLst>
                                            <p:cond delay="0"/>
                                          </p:stCondLst>
                                        </p:cTn>
                                        <p:tgtEl>
                                          <p:spTgt spid="379"/>
                                        </p:tgtEl>
                                        <p:attrNameLst>
                                          <p:attrName>style.visibility</p:attrName>
                                        </p:attrNameLst>
                                      </p:cBhvr>
                                      <p:to>
                                        <p:strVal val="visible"/>
                                      </p:to>
                                    </p:set>
                                    <p:animEffect transition="in" filter="fade">
                                      <p:cBhvr>
                                        <p:cTn id="99" dur="500"/>
                                        <p:tgtEl>
                                          <p:spTgt spid="379"/>
                                        </p:tgtEl>
                                      </p:cBhvr>
                                    </p:animEffect>
                                  </p:childTnLst>
                                </p:cTn>
                              </p:par>
                              <p:par>
                                <p:cTn id="100" presetID="26" presetClass="emph" presetSubtype="0" repeatCount="indefinite" fill="hold" nodeType="withEffect">
                                  <p:stCondLst>
                                    <p:cond delay="1000"/>
                                  </p:stCondLst>
                                  <p:childTnLst>
                                    <p:animEffect transition="out" filter="fade">
                                      <p:cBhvr>
                                        <p:cTn id="101" dur="500" tmFilter="0, 0; .2, .5; .8, .5; 1, 0"/>
                                        <p:tgtEl>
                                          <p:spTgt spid="379"/>
                                        </p:tgtEl>
                                      </p:cBhvr>
                                    </p:animEffect>
                                    <p:animScale>
                                      <p:cBhvr>
                                        <p:cTn id="102" dur="250" autoRev="1" fill="hold"/>
                                        <p:tgtEl>
                                          <p:spTgt spid="379"/>
                                        </p:tgtEl>
                                      </p:cBhvr>
                                      <p:by x="105000" y="105000"/>
                                    </p:animScale>
                                  </p:childTnLst>
                                </p:cTn>
                              </p:par>
                              <p:par>
                                <p:cTn id="103" presetID="22" presetClass="entr" presetSubtype="1" fill="hold" nodeType="withEffect">
                                  <p:stCondLst>
                                    <p:cond delay="1000"/>
                                  </p:stCondLst>
                                  <p:childTnLst>
                                    <p:set>
                                      <p:cBhvr>
                                        <p:cTn id="104" dur="1" fill="hold">
                                          <p:stCondLst>
                                            <p:cond delay="0"/>
                                          </p:stCondLst>
                                        </p:cTn>
                                        <p:tgtEl>
                                          <p:spTgt spid="781"/>
                                        </p:tgtEl>
                                        <p:attrNameLst>
                                          <p:attrName>style.visibility</p:attrName>
                                        </p:attrNameLst>
                                      </p:cBhvr>
                                      <p:to>
                                        <p:strVal val="visible"/>
                                      </p:to>
                                    </p:set>
                                    <p:animEffect transition="in" filter="wipe(up)">
                                      <p:cBhvr>
                                        <p:cTn id="105" dur="300"/>
                                        <p:tgtEl>
                                          <p:spTgt spid="781"/>
                                        </p:tgtEl>
                                      </p:cBhvr>
                                    </p:animEffect>
                                  </p:childTnLst>
                                </p:cTn>
                              </p:par>
                              <p:par>
                                <p:cTn id="106" presetID="22" presetClass="entr" presetSubtype="2" fill="hold" nodeType="withEffect">
                                  <p:stCondLst>
                                    <p:cond delay="1000"/>
                                  </p:stCondLst>
                                  <p:childTnLst>
                                    <p:set>
                                      <p:cBhvr>
                                        <p:cTn id="107" dur="1" fill="hold">
                                          <p:stCondLst>
                                            <p:cond delay="0"/>
                                          </p:stCondLst>
                                        </p:cTn>
                                        <p:tgtEl>
                                          <p:spTgt spid="735"/>
                                        </p:tgtEl>
                                        <p:attrNameLst>
                                          <p:attrName>style.visibility</p:attrName>
                                        </p:attrNameLst>
                                      </p:cBhvr>
                                      <p:to>
                                        <p:strVal val="visible"/>
                                      </p:to>
                                    </p:set>
                                    <p:animEffect transition="in" filter="wipe(right)">
                                      <p:cBhvr>
                                        <p:cTn id="108" dur="750"/>
                                        <p:tgtEl>
                                          <p:spTgt spid="735"/>
                                        </p:tgtEl>
                                      </p:cBhvr>
                                    </p:animEffect>
                                  </p:childTnLst>
                                </p:cTn>
                              </p:par>
                              <p:par>
                                <p:cTn id="109" presetID="10" presetClass="entr" presetSubtype="0" fill="hold" nodeType="withEffect">
                                  <p:stCondLst>
                                    <p:cond delay="1000"/>
                                  </p:stCondLst>
                                  <p:childTnLst>
                                    <p:set>
                                      <p:cBhvr>
                                        <p:cTn id="110" dur="1" fill="hold">
                                          <p:stCondLst>
                                            <p:cond delay="0"/>
                                          </p:stCondLst>
                                        </p:cTn>
                                        <p:tgtEl>
                                          <p:spTgt spid="380"/>
                                        </p:tgtEl>
                                        <p:attrNameLst>
                                          <p:attrName>style.visibility</p:attrName>
                                        </p:attrNameLst>
                                      </p:cBhvr>
                                      <p:to>
                                        <p:strVal val="visible"/>
                                      </p:to>
                                    </p:set>
                                    <p:animEffect transition="in" filter="fade">
                                      <p:cBhvr>
                                        <p:cTn id="111" dur="500"/>
                                        <p:tgtEl>
                                          <p:spTgt spid="380"/>
                                        </p:tgtEl>
                                      </p:cBhvr>
                                    </p:animEffect>
                                  </p:childTnLst>
                                </p:cTn>
                              </p:par>
                              <p:par>
                                <p:cTn id="112" presetID="26" presetClass="emph" presetSubtype="0" repeatCount="indefinite" fill="hold" nodeType="withEffect">
                                  <p:stCondLst>
                                    <p:cond delay="1000"/>
                                  </p:stCondLst>
                                  <p:childTnLst>
                                    <p:animEffect transition="out" filter="fade">
                                      <p:cBhvr>
                                        <p:cTn id="113" dur="500" tmFilter="0, 0; .2, .5; .8, .5; 1, 0"/>
                                        <p:tgtEl>
                                          <p:spTgt spid="380"/>
                                        </p:tgtEl>
                                      </p:cBhvr>
                                    </p:animEffect>
                                    <p:animScale>
                                      <p:cBhvr>
                                        <p:cTn id="114" dur="250" autoRev="1" fill="hold"/>
                                        <p:tgtEl>
                                          <p:spTgt spid="380"/>
                                        </p:tgtEl>
                                      </p:cBhvr>
                                      <p:by x="105000" y="105000"/>
                                    </p:animScale>
                                  </p:childTnLst>
                                </p:cTn>
                              </p:par>
                              <p:par>
                                <p:cTn id="115" presetID="22" presetClass="entr" presetSubtype="4" fill="hold" nodeType="withEffect">
                                  <p:stCondLst>
                                    <p:cond delay="1000"/>
                                  </p:stCondLst>
                                  <p:childTnLst>
                                    <p:set>
                                      <p:cBhvr>
                                        <p:cTn id="116" dur="1" fill="hold">
                                          <p:stCondLst>
                                            <p:cond delay="0"/>
                                          </p:stCondLst>
                                        </p:cTn>
                                        <p:tgtEl>
                                          <p:spTgt spid="782"/>
                                        </p:tgtEl>
                                        <p:attrNameLst>
                                          <p:attrName>style.visibility</p:attrName>
                                        </p:attrNameLst>
                                      </p:cBhvr>
                                      <p:to>
                                        <p:strVal val="visible"/>
                                      </p:to>
                                    </p:set>
                                    <p:animEffect transition="in" filter="wipe(down)">
                                      <p:cBhvr>
                                        <p:cTn id="117" dur="300"/>
                                        <p:tgtEl>
                                          <p:spTgt spid="782"/>
                                        </p:tgtEl>
                                      </p:cBhvr>
                                    </p:animEffect>
                                  </p:childTnLst>
                                </p:cTn>
                              </p:par>
                              <p:par>
                                <p:cTn id="118" presetID="22" presetClass="entr" presetSubtype="2" fill="hold" nodeType="withEffect">
                                  <p:stCondLst>
                                    <p:cond delay="1000"/>
                                  </p:stCondLst>
                                  <p:childTnLst>
                                    <p:set>
                                      <p:cBhvr>
                                        <p:cTn id="119" dur="1" fill="hold">
                                          <p:stCondLst>
                                            <p:cond delay="0"/>
                                          </p:stCondLst>
                                        </p:cTn>
                                        <p:tgtEl>
                                          <p:spTgt spid="407"/>
                                        </p:tgtEl>
                                        <p:attrNameLst>
                                          <p:attrName>style.visibility</p:attrName>
                                        </p:attrNameLst>
                                      </p:cBhvr>
                                      <p:to>
                                        <p:strVal val="visible"/>
                                      </p:to>
                                    </p:set>
                                    <p:animEffect transition="in" filter="wipe(right)">
                                      <p:cBhvr>
                                        <p:cTn id="120" dur="500"/>
                                        <p:tgtEl>
                                          <p:spTgt spid="407"/>
                                        </p:tgtEl>
                                      </p:cBhvr>
                                    </p:animEffect>
                                  </p:childTnLst>
                                </p:cTn>
                              </p:par>
                              <p:par>
                                <p:cTn id="121" presetID="22" presetClass="entr" presetSubtype="8" fill="hold" nodeType="withEffect">
                                  <p:stCondLst>
                                    <p:cond delay="1000"/>
                                  </p:stCondLst>
                                  <p:childTnLst>
                                    <p:set>
                                      <p:cBhvr>
                                        <p:cTn id="122" dur="1" fill="hold">
                                          <p:stCondLst>
                                            <p:cond delay="0"/>
                                          </p:stCondLst>
                                        </p:cTn>
                                        <p:tgtEl>
                                          <p:spTgt spid="396"/>
                                        </p:tgtEl>
                                        <p:attrNameLst>
                                          <p:attrName>style.visibility</p:attrName>
                                        </p:attrNameLst>
                                      </p:cBhvr>
                                      <p:to>
                                        <p:strVal val="visible"/>
                                      </p:to>
                                    </p:set>
                                    <p:animEffect transition="in" filter="wipe(left)">
                                      <p:cBhvr>
                                        <p:cTn id="123" dur="750"/>
                                        <p:tgtEl>
                                          <p:spTgt spid="396"/>
                                        </p:tgtEl>
                                      </p:cBhvr>
                                    </p:animEffect>
                                  </p:childTnLst>
                                </p:cTn>
                              </p:par>
                              <p:par>
                                <p:cTn id="124" presetID="10" presetClass="entr" presetSubtype="0" fill="hold" nodeType="withEffect">
                                  <p:stCondLst>
                                    <p:cond delay="1000"/>
                                  </p:stCondLst>
                                  <p:childTnLst>
                                    <p:set>
                                      <p:cBhvr>
                                        <p:cTn id="125" dur="1" fill="hold">
                                          <p:stCondLst>
                                            <p:cond delay="0"/>
                                          </p:stCondLst>
                                        </p:cTn>
                                        <p:tgtEl>
                                          <p:spTgt spid="381"/>
                                        </p:tgtEl>
                                        <p:attrNameLst>
                                          <p:attrName>style.visibility</p:attrName>
                                        </p:attrNameLst>
                                      </p:cBhvr>
                                      <p:to>
                                        <p:strVal val="visible"/>
                                      </p:to>
                                    </p:set>
                                    <p:animEffect transition="in" filter="fade">
                                      <p:cBhvr>
                                        <p:cTn id="126" dur="500"/>
                                        <p:tgtEl>
                                          <p:spTgt spid="381"/>
                                        </p:tgtEl>
                                      </p:cBhvr>
                                    </p:animEffect>
                                  </p:childTnLst>
                                </p:cTn>
                              </p:par>
                              <p:par>
                                <p:cTn id="127" presetID="26" presetClass="emph" presetSubtype="0" repeatCount="indefinite" fill="hold" nodeType="withEffect">
                                  <p:stCondLst>
                                    <p:cond delay="1000"/>
                                  </p:stCondLst>
                                  <p:childTnLst>
                                    <p:animEffect transition="out" filter="fade">
                                      <p:cBhvr>
                                        <p:cTn id="128" dur="500" tmFilter="0, 0; .2, .5; .8, .5; 1, 0"/>
                                        <p:tgtEl>
                                          <p:spTgt spid="381"/>
                                        </p:tgtEl>
                                      </p:cBhvr>
                                    </p:animEffect>
                                    <p:animScale>
                                      <p:cBhvr>
                                        <p:cTn id="129" dur="250" autoRev="1" fill="hold"/>
                                        <p:tgtEl>
                                          <p:spTgt spid="381"/>
                                        </p:tgtEl>
                                      </p:cBhvr>
                                      <p:by x="105000" y="105000"/>
                                    </p:animScale>
                                  </p:childTnLst>
                                </p:cTn>
                              </p:par>
                              <p:par>
                                <p:cTn id="130" presetID="22" presetClass="entr" presetSubtype="4" fill="hold" nodeType="withEffect">
                                  <p:stCondLst>
                                    <p:cond delay="1000"/>
                                  </p:stCondLst>
                                  <p:childTnLst>
                                    <p:set>
                                      <p:cBhvr>
                                        <p:cTn id="131" dur="1" fill="hold">
                                          <p:stCondLst>
                                            <p:cond delay="0"/>
                                          </p:stCondLst>
                                        </p:cTn>
                                        <p:tgtEl>
                                          <p:spTgt spid="783"/>
                                        </p:tgtEl>
                                        <p:attrNameLst>
                                          <p:attrName>style.visibility</p:attrName>
                                        </p:attrNameLst>
                                      </p:cBhvr>
                                      <p:to>
                                        <p:strVal val="visible"/>
                                      </p:to>
                                    </p:set>
                                    <p:animEffect transition="in" filter="wipe(down)">
                                      <p:cBhvr>
                                        <p:cTn id="132" dur="300"/>
                                        <p:tgtEl>
                                          <p:spTgt spid="783"/>
                                        </p:tgtEl>
                                      </p:cBhvr>
                                    </p:animEffect>
                                  </p:childTnLst>
                                </p:cTn>
                              </p:par>
                              <p:par>
                                <p:cTn id="133" presetID="22" presetClass="entr" presetSubtype="8" fill="hold" nodeType="withEffect">
                                  <p:stCondLst>
                                    <p:cond delay="1000"/>
                                  </p:stCondLst>
                                  <p:childTnLst>
                                    <p:set>
                                      <p:cBhvr>
                                        <p:cTn id="134" dur="1" fill="hold">
                                          <p:stCondLst>
                                            <p:cond delay="0"/>
                                          </p:stCondLst>
                                        </p:cTn>
                                        <p:tgtEl>
                                          <p:spTgt spid="756"/>
                                        </p:tgtEl>
                                        <p:attrNameLst>
                                          <p:attrName>style.visibility</p:attrName>
                                        </p:attrNameLst>
                                      </p:cBhvr>
                                      <p:to>
                                        <p:strVal val="visible"/>
                                      </p:to>
                                    </p:set>
                                    <p:animEffect transition="in" filter="wipe(left)">
                                      <p:cBhvr>
                                        <p:cTn id="135" dur="750"/>
                                        <p:tgtEl>
                                          <p:spTgt spid="756"/>
                                        </p:tgtEl>
                                      </p:cBhvr>
                                    </p:animEffect>
                                  </p:childTnLst>
                                </p:cTn>
                              </p:par>
                              <p:par>
                                <p:cTn id="136" presetID="10" presetClass="entr" presetSubtype="0" fill="hold" nodeType="withEffect">
                                  <p:stCondLst>
                                    <p:cond delay="1000"/>
                                  </p:stCondLst>
                                  <p:childTnLst>
                                    <p:set>
                                      <p:cBhvr>
                                        <p:cTn id="137" dur="1" fill="hold">
                                          <p:stCondLst>
                                            <p:cond delay="0"/>
                                          </p:stCondLst>
                                        </p:cTn>
                                        <p:tgtEl>
                                          <p:spTgt spid="382"/>
                                        </p:tgtEl>
                                        <p:attrNameLst>
                                          <p:attrName>style.visibility</p:attrName>
                                        </p:attrNameLst>
                                      </p:cBhvr>
                                      <p:to>
                                        <p:strVal val="visible"/>
                                      </p:to>
                                    </p:set>
                                    <p:animEffect transition="in" filter="fade">
                                      <p:cBhvr>
                                        <p:cTn id="138" dur="500"/>
                                        <p:tgtEl>
                                          <p:spTgt spid="382"/>
                                        </p:tgtEl>
                                      </p:cBhvr>
                                    </p:animEffect>
                                  </p:childTnLst>
                                </p:cTn>
                              </p:par>
                              <p:par>
                                <p:cTn id="139" presetID="26" presetClass="emph" presetSubtype="0" repeatCount="indefinite" fill="hold" nodeType="withEffect">
                                  <p:stCondLst>
                                    <p:cond delay="1000"/>
                                  </p:stCondLst>
                                  <p:childTnLst>
                                    <p:animEffect transition="out" filter="fade">
                                      <p:cBhvr>
                                        <p:cTn id="140" dur="500" tmFilter="0, 0; .2, .5; .8, .5; 1, 0"/>
                                        <p:tgtEl>
                                          <p:spTgt spid="382"/>
                                        </p:tgtEl>
                                      </p:cBhvr>
                                    </p:animEffect>
                                    <p:animScale>
                                      <p:cBhvr>
                                        <p:cTn id="141" dur="250" autoRev="1" fill="hold"/>
                                        <p:tgtEl>
                                          <p:spTgt spid="382"/>
                                        </p:tgtEl>
                                      </p:cBhvr>
                                      <p:by x="105000" y="105000"/>
                                    </p:animScale>
                                  </p:childTnLst>
                                </p:cTn>
                              </p:par>
                              <p:par>
                                <p:cTn id="142" presetID="22" presetClass="entr" presetSubtype="1" fill="hold" nodeType="withEffect">
                                  <p:stCondLst>
                                    <p:cond delay="1000"/>
                                  </p:stCondLst>
                                  <p:childTnLst>
                                    <p:set>
                                      <p:cBhvr>
                                        <p:cTn id="143" dur="1" fill="hold">
                                          <p:stCondLst>
                                            <p:cond delay="0"/>
                                          </p:stCondLst>
                                        </p:cTn>
                                        <p:tgtEl>
                                          <p:spTgt spid="784"/>
                                        </p:tgtEl>
                                        <p:attrNameLst>
                                          <p:attrName>style.visibility</p:attrName>
                                        </p:attrNameLst>
                                      </p:cBhvr>
                                      <p:to>
                                        <p:strVal val="visible"/>
                                      </p:to>
                                    </p:set>
                                    <p:animEffect transition="in" filter="wipe(up)">
                                      <p:cBhvr>
                                        <p:cTn id="144" dur="300"/>
                                        <p:tgtEl>
                                          <p:spTgt spid="784"/>
                                        </p:tgtEl>
                                      </p:cBhvr>
                                    </p:animEffect>
                                  </p:childTnLst>
                                </p:cTn>
                              </p:par>
                              <p:par>
                                <p:cTn id="145" presetID="22" presetClass="entr" presetSubtype="8" fill="hold" nodeType="withEffect">
                                  <p:stCondLst>
                                    <p:cond delay="1000"/>
                                  </p:stCondLst>
                                  <p:childTnLst>
                                    <p:set>
                                      <p:cBhvr>
                                        <p:cTn id="146" dur="1" fill="hold">
                                          <p:stCondLst>
                                            <p:cond delay="0"/>
                                          </p:stCondLst>
                                        </p:cTn>
                                        <p:tgtEl>
                                          <p:spTgt spid="718"/>
                                        </p:tgtEl>
                                        <p:attrNameLst>
                                          <p:attrName>style.visibility</p:attrName>
                                        </p:attrNameLst>
                                      </p:cBhvr>
                                      <p:to>
                                        <p:strVal val="visible"/>
                                      </p:to>
                                    </p:set>
                                    <p:animEffect transition="in" filter="wipe(left)">
                                      <p:cBhvr>
                                        <p:cTn id="147" dur="750"/>
                                        <p:tgtEl>
                                          <p:spTgt spid="718"/>
                                        </p:tgtEl>
                                      </p:cBhvr>
                                    </p:animEffect>
                                  </p:childTnLst>
                                </p:cTn>
                              </p:par>
                              <p:par>
                                <p:cTn id="148" presetID="22" presetClass="entr" presetSubtype="2" fill="hold" nodeType="withEffect">
                                  <p:stCondLst>
                                    <p:cond delay="1000"/>
                                  </p:stCondLst>
                                  <p:childTnLst>
                                    <p:set>
                                      <p:cBhvr>
                                        <p:cTn id="149" dur="1" fill="hold">
                                          <p:stCondLst>
                                            <p:cond delay="0"/>
                                          </p:stCondLst>
                                        </p:cTn>
                                        <p:tgtEl>
                                          <p:spTgt spid="687"/>
                                        </p:tgtEl>
                                        <p:attrNameLst>
                                          <p:attrName>style.visibility</p:attrName>
                                        </p:attrNameLst>
                                      </p:cBhvr>
                                      <p:to>
                                        <p:strVal val="visible"/>
                                      </p:to>
                                    </p:set>
                                    <p:animEffect transition="in" filter="wipe(right)">
                                      <p:cBhvr>
                                        <p:cTn id="150" dur="750"/>
                                        <p:tgtEl>
                                          <p:spTgt spid="687"/>
                                        </p:tgtEl>
                                      </p:cBhvr>
                                    </p:animEffect>
                                  </p:childTnLst>
                                </p:cTn>
                              </p:par>
                              <p:par>
                                <p:cTn id="151" presetID="22" presetClass="entr" presetSubtype="8" fill="hold" nodeType="withEffect">
                                  <p:stCondLst>
                                    <p:cond delay="1000"/>
                                  </p:stCondLst>
                                  <p:childTnLst>
                                    <p:set>
                                      <p:cBhvr>
                                        <p:cTn id="152" dur="1" fill="hold">
                                          <p:stCondLst>
                                            <p:cond delay="0"/>
                                          </p:stCondLst>
                                        </p:cTn>
                                        <p:tgtEl>
                                          <p:spTgt spid="703"/>
                                        </p:tgtEl>
                                        <p:attrNameLst>
                                          <p:attrName>style.visibility</p:attrName>
                                        </p:attrNameLst>
                                      </p:cBhvr>
                                      <p:to>
                                        <p:strVal val="visible"/>
                                      </p:to>
                                    </p:set>
                                    <p:animEffect transition="in" filter="wipe(left)">
                                      <p:cBhvr>
                                        <p:cTn id="153" dur="750"/>
                                        <p:tgtEl>
                                          <p:spTgt spid="703"/>
                                        </p:tgtEl>
                                      </p:cBhvr>
                                    </p:animEffect>
                                  </p:childTnLst>
                                </p:cTn>
                              </p:par>
                            </p:childTnLst>
                          </p:cTn>
                        </p:par>
                        <p:par>
                          <p:cTn id="154" fill="hold">
                            <p:stCondLst>
                              <p:cond delay="3000"/>
                            </p:stCondLst>
                            <p:childTnLst>
                              <p:par>
                                <p:cTn id="155" presetID="10" presetClass="entr" presetSubtype="0" fill="hold" nodeType="afterEffect">
                                  <p:stCondLst>
                                    <p:cond delay="0"/>
                                  </p:stCondLst>
                                  <p:childTnLst>
                                    <p:set>
                                      <p:cBhvr>
                                        <p:cTn id="156" dur="1" fill="hold">
                                          <p:stCondLst>
                                            <p:cond delay="0"/>
                                          </p:stCondLst>
                                        </p:cTn>
                                        <p:tgtEl>
                                          <p:spTgt spid="383"/>
                                        </p:tgtEl>
                                        <p:attrNameLst>
                                          <p:attrName>style.visibility</p:attrName>
                                        </p:attrNameLst>
                                      </p:cBhvr>
                                      <p:to>
                                        <p:strVal val="visible"/>
                                      </p:to>
                                    </p:set>
                                    <p:animEffect transition="in" filter="fade">
                                      <p:cBhvr>
                                        <p:cTn id="157" dur="500"/>
                                        <p:tgtEl>
                                          <p:spTgt spid="383"/>
                                        </p:tgtEl>
                                      </p:cBhvr>
                                    </p:animEffect>
                                  </p:childTnLst>
                                </p:cTn>
                              </p:par>
                              <p:par>
                                <p:cTn id="158" presetID="26" presetClass="emph" presetSubtype="0" repeatCount="indefinite" fill="hold" nodeType="withEffect">
                                  <p:stCondLst>
                                    <p:cond delay="0"/>
                                  </p:stCondLst>
                                  <p:childTnLst>
                                    <p:animEffect transition="out" filter="fade">
                                      <p:cBhvr>
                                        <p:cTn id="159" dur="500" tmFilter="0, 0; .2, .5; .8, .5; 1, 0"/>
                                        <p:tgtEl>
                                          <p:spTgt spid="383"/>
                                        </p:tgtEl>
                                      </p:cBhvr>
                                    </p:animEffect>
                                    <p:animScale>
                                      <p:cBhvr>
                                        <p:cTn id="160" dur="250" autoRev="1" fill="hold"/>
                                        <p:tgtEl>
                                          <p:spTgt spid="383"/>
                                        </p:tgtEl>
                                      </p:cBhvr>
                                      <p:by x="105000" y="105000"/>
                                    </p:animScale>
                                  </p:childTnLst>
                                </p:cTn>
                              </p:par>
                              <p:par>
                                <p:cTn id="161" presetID="22" presetClass="entr" presetSubtype="1" fill="hold" nodeType="withEffect">
                                  <p:stCondLst>
                                    <p:cond delay="0"/>
                                  </p:stCondLst>
                                  <p:childTnLst>
                                    <p:set>
                                      <p:cBhvr>
                                        <p:cTn id="162" dur="1" fill="hold">
                                          <p:stCondLst>
                                            <p:cond delay="0"/>
                                          </p:stCondLst>
                                        </p:cTn>
                                        <p:tgtEl>
                                          <p:spTgt spid="787"/>
                                        </p:tgtEl>
                                        <p:attrNameLst>
                                          <p:attrName>style.visibility</p:attrName>
                                        </p:attrNameLst>
                                      </p:cBhvr>
                                      <p:to>
                                        <p:strVal val="visible"/>
                                      </p:to>
                                    </p:set>
                                    <p:animEffect transition="in" filter="wipe(up)">
                                      <p:cBhvr>
                                        <p:cTn id="163" dur="300"/>
                                        <p:tgtEl>
                                          <p:spTgt spid="787"/>
                                        </p:tgtEl>
                                      </p:cBhvr>
                                    </p:animEffect>
                                  </p:childTnLst>
                                </p:cTn>
                              </p:par>
                              <p:par>
                                <p:cTn id="164" presetID="22" presetClass="entr" presetSubtype="8" fill="hold" nodeType="withEffect">
                                  <p:stCondLst>
                                    <p:cond delay="0"/>
                                  </p:stCondLst>
                                  <p:childTnLst>
                                    <p:set>
                                      <p:cBhvr>
                                        <p:cTn id="165" dur="1" fill="hold">
                                          <p:stCondLst>
                                            <p:cond delay="0"/>
                                          </p:stCondLst>
                                        </p:cTn>
                                        <p:tgtEl>
                                          <p:spTgt spid="483"/>
                                        </p:tgtEl>
                                        <p:attrNameLst>
                                          <p:attrName>style.visibility</p:attrName>
                                        </p:attrNameLst>
                                      </p:cBhvr>
                                      <p:to>
                                        <p:strVal val="visible"/>
                                      </p:to>
                                    </p:set>
                                    <p:animEffect transition="in" filter="wipe(left)">
                                      <p:cBhvr>
                                        <p:cTn id="166" dur="750"/>
                                        <p:tgtEl>
                                          <p:spTgt spid="483"/>
                                        </p:tgtEl>
                                      </p:cBhvr>
                                    </p:animEffect>
                                  </p:childTnLst>
                                </p:cTn>
                              </p:par>
                            </p:childTnLst>
                          </p:cTn>
                        </p:par>
                        <p:par>
                          <p:cTn id="167" fill="hold">
                            <p:stCondLst>
                              <p:cond delay="3750"/>
                            </p:stCondLst>
                            <p:childTnLst>
                              <p:par>
                                <p:cTn id="168" presetID="10" presetClass="entr" presetSubtype="0" fill="hold" nodeType="afterEffect">
                                  <p:stCondLst>
                                    <p:cond delay="0"/>
                                  </p:stCondLst>
                                  <p:childTnLst>
                                    <p:set>
                                      <p:cBhvr>
                                        <p:cTn id="169" dur="1" fill="hold">
                                          <p:stCondLst>
                                            <p:cond delay="0"/>
                                          </p:stCondLst>
                                        </p:cTn>
                                        <p:tgtEl>
                                          <p:spTgt spid="384"/>
                                        </p:tgtEl>
                                        <p:attrNameLst>
                                          <p:attrName>style.visibility</p:attrName>
                                        </p:attrNameLst>
                                      </p:cBhvr>
                                      <p:to>
                                        <p:strVal val="visible"/>
                                      </p:to>
                                    </p:set>
                                    <p:animEffect transition="in" filter="fade">
                                      <p:cBhvr>
                                        <p:cTn id="170" dur="500"/>
                                        <p:tgtEl>
                                          <p:spTgt spid="384"/>
                                        </p:tgtEl>
                                      </p:cBhvr>
                                    </p:animEffect>
                                  </p:childTnLst>
                                </p:cTn>
                              </p:par>
                              <p:par>
                                <p:cTn id="171" presetID="26" presetClass="emph" presetSubtype="0" repeatCount="indefinite" fill="hold" nodeType="withEffect">
                                  <p:stCondLst>
                                    <p:cond delay="0"/>
                                  </p:stCondLst>
                                  <p:childTnLst>
                                    <p:animEffect transition="out" filter="fade">
                                      <p:cBhvr>
                                        <p:cTn id="172" dur="500" tmFilter="0, 0; .2, .5; .8, .5; 1, 0"/>
                                        <p:tgtEl>
                                          <p:spTgt spid="384"/>
                                        </p:tgtEl>
                                      </p:cBhvr>
                                    </p:animEffect>
                                    <p:animScale>
                                      <p:cBhvr>
                                        <p:cTn id="173" dur="250" autoRev="1" fill="hold"/>
                                        <p:tgtEl>
                                          <p:spTgt spid="384"/>
                                        </p:tgtEl>
                                      </p:cBhvr>
                                      <p:by x="105000" y="105000"/>
                                    </p:animScale>
                                  </p:childTnLst>
                                </p:cTn>
                              </p:par>
                              <p:par>
                                <p:cTn id="174" presetID="22" presetClass="entr" presetSubtype="1" fill="hold" nodeType="withEffect">
                                  <p:stCondLst>
                                    <p:cond delay="0"/>
                                  </p:stCondLst>
                                  <p:childTnLst>
                                    <p:set>
                                      <p:cBhvr>
                                        <p:cTn id="175" dur="1" fill="hold">
                                          <p:stCondLst>
                                            <p:cond delay="0"/>
                                          </p:stCondLst>
                                        </p:cTn>
                                        <p:tgtEl>
                                          <p:spTgt spid="785"/>
                                        </p:tgtEl>
                                        <p:attrNameLst>
                                          <p:attrName>style.visibility</p:attrName>
                                        </p:attrNameLst>
                                      </p:cBhvr>
                                      <p:to>
                                        <p:strVal val="visible"/>
                                      </p:to>
                                    </p:set>
                                    <p:animEffect transition="in" filter="wipe(up)">
                                      <p:cBhvr>
                                        <p:cTn id="176" dur="300"/>
                                        <p:tgtEl>
                                          <p:spTgt spid="785"/>
                                        </p:tgtEl>
                                      </p:cBhvr>
                                    </p:animEffect>
                                  </p:childTnLst>
                                </p:cTn>
                              </p:par>
                              <p:par>
                                <p:cTn id="177" presetID="22" presetClass="entr" presetSubtype="2" fill="hold" nodeType="withEffect">
                                  <p:stCondLst>
                                    <p:cond delay="0"/>
                                  </p:stCondLst>
                                  <p:childTnLst>
                                    <p:set>
                                      <p:cBhvr>
                                        <p:cTn id="178" dur="1" fill="hold">
                                          <p:stCondLst>
                                            <p:cond delay="0"/>
                                          </p:stCondLst>
                                        </p:cTn>
                                        <p:tgtEl>
                                          <p:spTgt spid="463"/>
                                        </p:tgtEl>
                                        <p:attrNameLst>
                                          <p:attrName>style.visibility</p:attrName>
                                        </p:attrNameLst>
                                      </p:cBhvr>
                                      <p:to>
                                        <p:strVal val="visible"/>
                                      </p:to>
                                    </p:set>
                                    <p:animEffect transition="in" filter="wipe(right)">
                                      <p:cBhvr>
                                        <p:cTn id="179" dur="750"/>
                                        <p:tgtEl>
                                          <p:spTgt spid="463"/>
                                        </p:tgtEl>
                                      </p:cBhvr>
                                    </p:animEffect>
                                  </p:childTnLst>
                                </p:cTn>
                              </p:par>
                              <p:par>
                                <p:cTn id="180" presetID="10" presetClass="entr" presetSubtype="0" fill="hold" nodeType="withEffect">
                                  <p:stCondLst>
                                    <p:cond delay="0"/>
                                  </p:stCondLst>
                                  <p:childTnLst>
                                    <p:set>
                                      <p:cBhvr>
                                        <p:cTn id="181" dur="1" fill="hold">
                                          <p:stCondLst>
                                            <p:cond delay="0"/>
                                          </p:stCondLst>
                                        </p:cTn>
                                        <p:tgtEl>
                                          <p:spTgt spid="385"/>
                                        </p:tgtEl>
                                        <p:attrNameLst>
                                          <p:attrName>style.visibility</p:attrName>
                                        </p:attrNameLst>
                                      </p:cBhvr>
                                      <p:to>
                                        <p:strVal val="visible"/>
                                      </p:to>
                                    </p:set>
                                    <p:animEffect transition="in" filter="fade">
                                      <p:cBhvr>
                                        <p:cTn id="182" dur="500"/>
                                        <p:tgtEl>
                                          <p:spTgt spid="385"/>
                                        </p:tgtEl>
                                      </p:cBhvr>
                                    </p:animEffect>
                                  </p:childTnLst>
                                </p:cTn>
                              </p:par>
                              <p:par>
                                <p:cTn id="183" presetID="26" presetClass="emph" presetSubtype="0" repeatCount="indefinite" fill="hold" nodeType="withEffect">
                                  <p:stCondLst>
                                    <p:cond delay="0"/>
                                  </p:stCondLst>
                                  <p:childTnLst>
                                    <p:animEffect transition="out" filter="fade">
                                      <p:cBhvr>
                                        <p:cTn id="184" dur="500" tmFilter="0, 0; .2, .5; .8, .5; 1, 0"/>
                                        <p:tgtEl>
                                          <p:spTgt spid="385"/>
                                        </p:tgtEl>
                                      </p:cBhvr>
                                    </p:animEffect>
                                    <p:animScale>
                                      <p:cBhvr>
                                        <p:cTn id="185" dur="250" autoRev="1" fill="hold"/>
                                        <p:tgtEl>
                                          <p:spTgt spid="385"/>
                                        </p:tgtEl>
                                      </p:cBhvr>
                                      <p:by x="105000" y="105000"/>
                                    </p:animScale>
                                  </p:childTnLst>
                                </p:cTn>
                              </p:par>
                              <p:par>
                                <p:cTn id="186" presetID="22" presetClass="entr" presetSubtype="4" fill="hold" nodeType="withEffect">
                                  <p:stCondLst>
                                    <p:cond delay="0"/>
                                  </p:stCondLst>
                                  <p:childTnLst>
                                    <p:set>
                                      <p:cBhvr>
                                        <p:cTn id="187" dur="1" fill="hold">
                                          <p:stCondLst>
                                            <p:cond delay="0"/>
                                          </p:stCondLst>
                                        </p:cTn>
                                        <p:tgtEl>
                                          <p:spTgt spid="786"/>
                                        </p:tgtEl>
                                        <p:attrNameLst>
                                          <p:attrName>style.visibility</p:attrName>
                                        </p:attrNameLst>
                                      </p:cBhvr>
                                      <p:to>
                                        <p:strVal val="visible"/>
                                      </p:to>
                                    </p:set>
                                    <p:animEffect transition="in" filter="wipe(down)">
                                      <p:cBhvr>
                                        <p:cTn id="188" dur="300"/>
                                        <p:tgtEl>
                                          <p:spTgt spid="786"/>
                                        </p:tgtEl>
                                      </p:cBhvr>
                                    </p:animEffect>
                                  </p:childTnLst>
                                </p:cTn>
                              </p:par>
                              <p:par>
                                <p:cTn id="189" presetID="22" presetClass="entr" presetSubtype="8" fill="hold" nodeType="withEffect">
                                  <p:stCondLst>
                                    <p:cond delay="0"/>
                                  </p:stCondLst>
                                  <p:childTnLst>
                                    <p:set>
                                      <p:cBhvr>
                                        <p:cTn id="190" dur="1" fill="hold">
                                          <p:stCondLst>
                                            <p:cond delay="0"/>
                                          </p:stCondLst>
                                        </p:cTn>
                                        <p:tgtEl>
                                          <p:spTgt spid="440"/>
                                        </p:tgtEl>
                                        <p:attrNameLst>
                                          <p:attrName>style.visibility</p:attrName>
                                        </p:attrNameLst>
                                      </p:cBhvr>
                                      <p:to>
                                        <p:strVal val="visible"/>
                                      </p:to>
                                    </p:set>
                                    <p:animEffect transition="in" filter="wipe(left)">
                                      <p:cBhvr>
                                        <p:cTn id="191" dur="750"/>
                                        <p:tgtEl>
                                          <p:spTgt spid="440"/>
                                        </p:tgtEl>
                                      </p:cBhvr>
                                    </p:animEffect>
                                  </p:childTnLst>
                                </p:cTn>
                              </p:par>
                            </p:childTnLst>
                          </p:cTn>
                        </p:par>
                        <p:par>
                          <p:cTn id="192" fill="hold">
                            <p:stCondLst>
                              <p:cond delay="4500"/>
                            </p:stCondLst>
                            <p:childTnLst>
                              <p:par>
                                <p:cTn id="193" presetID="10" presetClass="entr" presetSubtype="0" fill="hold" nodeType="afterEffect">
                                  <p:stCondLst>
                                    <p:cond delay="0"/>
                                  </p:stCondLst>
                                  <p:childTnLst>
                                    <p:set>
                                      <p:cBhvr>
                                        <p:cTn id="194" dur="1" fill="hold">
                                          <p:stCondLst>
                                            <p:cond delay="0"/>
                                          </p:stCondLst>
                                        </p:cTn>
                                        <p:tgtEl>
                                          <p:spTgt spid="386"/>
                                        </p:tgtEl>
                                        <p:attrNameLst>
                                          <p:attrName>style.visibility</p:attrName>
                                        </p:attrNameLst>
                                      </p:cBhvr>
                                      <p:to>
                                        <p:strVal val="visible"/>
                                      </p:to>
                                    </p:set>
                                    <p:animEffect transition="in" filter="fade">
                                      <p:cBhvr>
                                        <p:cTn id="195" dur="500"/>
                                        <p:tgtEl>
                                          <p:spTgt spid="386"/>
                                        </p:tgtEl>
                                      </p:cBhvr>
                                    </p:animEffect>
                                  </p:childTnLst>
                                </p:cTn>
                              </p:par>
                              <p:par>
                                <p:cTn id="196" presetID="26" presetClass="emph" presetSubtype="0" repeatCount="indefinite" fill="hold" nodeType="withEffect">
                                  <p:stCondLst>
                                    <p:cond delay="0"/>
                                  </p:stCondLst>
                                  <p:childTnLst>
                                    <p:animEffect transition="out" filter="fade">
                                      <p:cBhvr>
                                        <p:cTn id="197" dur="500" tmFilter="0, 0; .2, .5; .8, .5; 1, 0"/>
                                        <p:tgtEl>
                                          <p:spTgt spid="386"/>
                                        </p:tgtEl>
                                      </p:cBhvr>
                                    </p:animEffect>
                                    <p:animScale>
                                      <p:cBhvr>
                                        <p:cTn id="198" dur="250" autoRev="1" fill="hold"/>
                                        <p:tgtEl>
                                          <p:spTgt spid="386"/>
                                        </p:tgtEl>
                                      </p:cBhvr>
                                      <p:by x="105000" y="105000"/>
                                    </p:animScale>
                                  </p:childTnLst>
                                </p:cTn>
                              </p:par>
                              <p:par>
                                <p:cTn id="199" presetID="22" presetClass="entr" presetSubtype="1" fill="hold" nodeType="withEffect">
                                  <p:stCondLst>
                                    <p:cond delay="0"/>
                                  </p:stCondLst>
                                  <p:childTnLst>
                                    <p:set>
                                      <p:cBhvr>
                                        <p:cTn id="200" dur="1" fill="hold">
                                          <p:stCondLst>
                                            <p:cond delay="0"/>
                                          </p:stCondLst>
                                        </p:cTn>
                                        <p:tgtEl>
                                          <p:spTgt spid="788"/>
                                        </p:tgtEl>
                                        <p:attrNameLst>
                                          <p:attrName>style.visibility</p:attrName>
                                        </p:attrNameLst>
                                      </p:cBhvr>
                                      <p:to>
                                        <p:strVal val="visible"/>
                                      </p:to>
                                    </p:set>
                                    <p:animEffect transition="in" filter="wipe(up)">
                                      <p:cBhvr>
                                        <p:cTn id="201" dur="300"/>
                                        <p:tgtEl>
                                          <p:spTgt spid="788"/>
                                        </p:tgtEl>
                                      </p:cBhvr>
                                    </p:animEffect>
                                  </p:childTnLst>
                                </p:cTn>
                              </p:par>
                              <p:par>
                                <p:cTn id="202" presetID="22" presetClass="entr" presetSubtype="2" fill="hold" nodeType="withEffect">
                                  <p:stCondLst>
                                    <p:cond delay="0"/>
                                  </p:stCondLst>
                                  <p:childTnLst>
                                    <p:set>
                                      <p:cBhvr>
                                        <p:cTn id="203" dur="1" fill="hold">
                                          <p:stCondLst>
                                            <p:cond delay="0"/>
                                          </p:stCondLst>
                                        </p:cTn>
                                        <p:tgtEl>
                                          <p:spTgt spid="504"/>
                                        </p:tgtEl>
                                        <p:attrNameLst>
                                          <p:attrName>style.visibility</p:attrName>
                                        </p:attrNameLst>
                                      </p:cBhvr>
                                      <p:to>
                                        <p:strVal val="visible"/>
                                      </p:to>
                                    </p:set>
                                    <p:animEffect transition="in" filter="wipe(right)">
                                      <p:cBhvr>
                                        <p:cTn id="204" dur="750"/>
                                        <p:tgtEl>
                                          <p:spTgt spid="504"/>
                                        </p:tgtEl>
                                      </p:cBhvr>
                                    </p:animEffect>
                                  </p:childTnLst>
                                </p:cTn>
                              </p:par>
                              <p:par>
                                <p:cTn id="205" presetID="10" presetClass="entr" presetSubtype="0" fill="hold" nodeType="withEffect">
                                  <p:stCondLst>
                                    <p:cond delay="0"/>
                                  </p:stCondLst>
                                  <p:childTnLst>
                                    <p:set>
                                      <p:cBhvr>
                                        <p:cTn id="206" dur="1" fill="hold">
                                          <p:stCondLst>
                                            <p:cond delay="0"/>
                                          </p:stCondLst>
                                        </p:cTn>
                                        <p:tgtEl>
                                          <p:spTgt spid="387"/>
                                        </p:tgtEl>
                                        <p:attrNameLst>
                                          <p:attrName>style.visibility</p:attrName>
                                        </p:attrNameLst>
                                      </p:cBhvr>
                                      <p:to>
                                        <p:strVal val="visible"/>
                                      </p:to>
                                    </p:set>
                                    <p:animEffect transition="in" filter="fade">
                                      <p:cBhvr>
                                        <p:cTn id="207" dur="500"/>
                                        <p:tgtEl>
                                          <p:spTgt spid="387"/>
                                        </p:tgtEl>
                                      </p:cBhvr>
                                    </p:animEffect>
                                  </p:childTnLst>
                                </p:cTn>
                              </p:par>
                              <p:par>
                                <p:cTn id="208" presetID="26" presetClass="emph" presetSubtype="0" repeatCount="indefinite" fill="hold" nodeType="withEffect">
                                  <p:stCondLst>
                                    <p:cond delay="0"/>
                                  </p:stCondLst>
                                  <p:childTnLst>
                                    <p:animEffect transition="out" filter="fade">
                                      <p:cBhvr>
                                        <p:cTn id="209" dur="500" tmFilter="0, 0; .2, .5; .8, .5; 1, 0"/>
                                        <p:tgtEl>
                                          <p:spTgt spid="387"/>
                                        </p:tgtEl>
                                      </p:cBhvr>
                                    </p:animEffect>
                                    <p:animScale>
                                      <p:cBhvr>
                                        <p:cTn id="210" dur="250" autoRev="1" fill="hold"/>
                                        <p:tgtEl>
                                          <p:spTgt spid="387"/>
                                        </p:tgtEl>
                                      </p:cBhvr>
                                      <p:by x="105000" y="105000"/>
                                    </p:animScale>
                                  </p:childTnLst>
                                </p:cTn>
                              </p:par>
                              <p:par>
                                <p:cTn id="211" presetID="22" presetClass="entr" presetSubtype="4" fill="hold" nodeType="withEffect">
                                  <p:stCondLst>
                                    <p:cond delay="0"/>
                                  </p:stCondLst>
                                  <p:childTnLst>
                                    <p:set>
                                      <p:cBhvr>
                                        <p:cTn id="212" dur="1" fill="hold">
                                          <p:stCondLst>
                                            <p:cond delay="0"/>
                                          </p:stCondLst>
                                        </p:cTn>
                                        <p:tgtEl>
                                          <p:spTgt spid="789"/>
                                        </p:tgtEl>
                                        <p:attrNameLst>
                                          <p:attrName>style.visibility</p:attrName>
                                        </p:attrNameLst>
                                      </p:cBhvr>
                                      <p:to>
                                        <p:strVal val="visible"/>
                                      </p:to>
                                    </p:set>
                                    <p:animEffect transition="in" filter="wipe(down)">
                                      <p:cBhvr>
                                        <p:cTn id="213" dur="300"/>
                                        <p:tgtEl>
                                          <p:spTgt spid="789"/>
                                        </p:tgtEl>
                                      </p:cBhvr>
                                    </p:animEffect>
                                  </p:childTnLst>
                                </p:cTn>
                              </p:par>
                              <p:par>
                                <p:cTn id="214" presetID="22" presetClass="entr" presetSubtype="1" fill="hold" nodeType="withEffect">
                                  <p:stCondLst>
                                    <p:cond delay="0"/>
                                  </p:stCondLst>
                                  <p:childTnLst>
                                    <p:set>
                                      <p:cBhvr>
                                        <p:cTn id="215" dur="1" fill="hold">
                                          <p:stCondLst>
                                            <p:cond delay="0"/>
                                          </p:stCondLst>
                                        </p:cTn>
                                        <p:tgtEl>
                                          <p:spTgt spid="569"/>
                                        </p:tgtEl>
                                        <p:attrNameLst>
                                          <p:attrName>style.visibility</p:attrName>
                                        </p:attrNameLst>
                                      </p:cBhvr>
                                      <p:to>
                                        <p:strVal val="visible"/>
                                      </p:to>
                                    </p:set>
                                    <p:animEffect transition="in" filter="wipe(up)">
                                      <p:cBhvr>
                                        <p:cTn id="216" dur="300"/>
                                        <p:tgtEl>
                                          <p:spTgt spid="569"/>
                                        </p:tgtEl>
                                      </p:cBhvr>
                                    </p:animEffect>
                                  </p:childTnLst>
                                </p:cTn>
                              </p:par>
                              <p:par>
                                <p:cTn id="217" presetID="10" presetClass="entr" presetSubtype="0" fill="hold" nodeType="withEffect">
                                  <p:stCondLst>
                                    <p:cond delay="0"/>
                                  </p:stCondLst>
                                  <p:childTnLst>
                                    <p:set>
                                      <p:cBhvr>
                                        <p:cTn id="218" dur="1" fill="hold">
                                          <p:stCondLst>
                                            <p:cond delay="0"/>
                                          </p:stCondLst>
                                        </p:cTn>
                                        <p:tgtEl>
                                          <p:spTgt spid="570"/>
                                        </p:tgtEl>
                                        <p:attrNameLst>
                                          <p:attrName>style.visibility</p:attrName>
                                        </p:attrNameLst>
                                      </p:cBhvr>
                                      <p:to>
                                        <p:strVal val="visible"/>
                                      </p:to>
                                    </p:set>
                                    <p:animEffect transition="in" filter="fade">
                                      <p:cBhvr>
                                        <p:cTn id="219" dur="500"/>
                                        <p:tgtEl>
                                          <p:spTgt spid="570"/>
                                        </p:tgtEl>
                                      </p:cBhvr>
                                    </p:animEffect>
                                  </p:childTnLst>
                                </p:cTn>
                              </p:par>
                              <p:par>
                                <p:cTn id="220" presetID="26" presetClass="emph" presetSubtype="0" repeatCount="indefinite" fill="hold" nodeType="withEffect">
                                  <p:stCondLst>
                                    <p:cond delay="0"/>
                                  </p:stCondLst>
                                  <p:childTnLst>
                                    <p:animEffect transition="out" filter="fade">
                                      <p:cBhvr>
                                        <p:cTn id="221" dur="800" tmFilter="0, 0; .2, .5; .8, .5; 1, 0"/>
                                        <p:tgtEl>
                                          <p:spTgt spid="570"/>
                                        </p:tgtEl>
                                      </p:cBhvr>
                                    </p:animEffect>
                                    <p:animScale>
                                      <p:cBhvr>
                                        <p:cTn id="222" dur="400" autoRev="1" fill="hold"/>
                                        <p:tgtEl>
                                          <p:spTgt spid="570"/>
                                        </p:tgtEl>
                                      </p:cBhvr>
                                      <p:by x="105000" y="105000"/>
                                    </p:animScale>
                                  </p:childTnLst>
                                </p:cTn>
                              </p:par>
                              <p:par>
                                <p:cTn id="223" presetID="22" presetClass="entr" presetSubtype="2" fill="hold" grpId="0" nodeType="withEffect">
                                  <p:stCondLst>
                                    <p:cond delay="0"/>
                                  </p:stCondLst>
                                  <p:childTnLst>
                                    <p:set>
                                      <p:cBhvr>
                                        <p:cTn id="224" dur="1" fill="hold">
                                          <p:stCondLst>
                                            <p:cond delay="0"/>
                                          </p:stCondLst>
                                        </p:cTn>
                                        <p:tgtEl>
                                          <p:spTgt spid="12"/>
                                        </p:tgtEl>
                                        <p:attrNameLst>
                                          <p:attrName>style.visibility</p:attrName>
                                        </p:attrNameLst>
                                      </p:cBhvr>
                                      <p:to>
                                        <p:strVal val="visible"/>
                                      </p:to>
                                    </p:set>
                                    <p:animEffect transition="in" filter="wipe(right)">
                                      <p:cBhvr>
                                        <p:cTn id="225" dur="750"/>
                                        <p:tgtEl>
                                          <p:spTgt spid="12"/>
                                        </p:tgtEl>
                                      </p:cBhvr>
                                    </p:animEffect>
                                  </p:childTnLst>
                                </p:cTn>
                              </p:par>
                              <p:par>
                                <p:cTn id="226" presetID="22" presetClass="entr" presetSubtype="8" fill="hold" nodeType="withEffect">
                                  <p:stCondLst>
                                    <p:cond delay="0"/>
                                  </p:stCondLst>
                                  <p:childTnLst>
                                    <p:set>
                                      <p:cBhvr>
                                        <p:cTn id="227" dur="1" fill="hold">
                                          <p:stCondLst>
                                            <p:cond delay="0"/>
                                          </p:stCondLst>
                                        </p:cTn>
                                        <p:tgtEl>
                                          <p:spTgt spid="673"/>
                                        </p:tgtEl>
                                        <p:attrNameLst>
                                          <p:attrName>style.visibility</p:attrName>
                                        </p:attrNameLst>
                                      </p:cBhvr>
                                      <p:to>
                                        <p:strVal val="visible"/>
                                      </p:to>
                                    </p:set>
                                    <p:animEffect transition="in" filter="wipe(left)">
                                      <p:cBhvr>
                                        <p:cTn id="228" dur="750"/>
                                        <p:tgtEl>
                                          <p:spTgt spid="673"/>
                                        </p:tgtEl>
                                      </p:cBhvr>
                                    </p:animEffect>
                                  </p:childTnLst>
                                </p:cTn>
                              </p:par>
                              <p:par>
                                <p:cTn id="229" presetID="10" presetClass="entr" presetSubtype="0" fill="hold" nodeType="withEffect">
                                  <p:stCondLst>
                                    <p:cond delay="0"/>
                                  </p:stCondLst>
                                  <p:childTnLst>
                                    <p:set>
                                      <p:cBhvr>
                                        <p:cTn id="230" dur="1" fill="hold">
                                          <p:stCondLst>
                                            <p:cond delay="0"/>
                                          </p:stCondLst>
                                        </p:cTn>
                                        <p:tgtEl>
                                          <p:spTgt spid="389"/>
                                        </p:tgtEl>
                                        <p:attrNameLst>
                                          <p:attrName>style.visibility</p:attrName>
                                        </p:attrNameLst>
                                      </p:cBhvr>
                                      <p:to>
                                        <p:strVal val="visible"/>
                                      </p:to>
                                    </p:set>
                                    <p:animEffect transition="in" filter="fade">
                                      <p:cBhvr>
                                        <p:cTn id="231" dur="500"/>
                                        <p:tgtEl>
                                          <p:spTgt spid="389"/>
                                        </p:tgtEl>
                                      </p:cBhvr>
                                    </p:animEffect>
                                  </p:childTnLst>
                                </p:cTn>
                              </p:par>
                              <p:par>
                                <p:cTn id="232" presetID="26" presetClass="emph" presetSubtype="0" repeatCount="indefinite" fill="hold" nodeType="withEffect">
                                  <p:stCondLst>
                                    <p:cond delay="0"/>
                                  </p:stCondLst>
                                  <p:childTnLst>
                                    <p:animEffect transition="out" filter="fade">
                                      <p:cBhvr>
                                        <p:cTn id="233" dur="500" tmFilter="0, 0; .2, .5; .8, .5; 1, 0"/>
                                        <p:tgtEl>
                                          <p:spTgt spid="389"/>
                                        </p:tgtEl>
                                      </p:cBhvr>
                                    </p:animEffect>
                                    <p:animScale>
                                      <p:cBhvr>
                                        <p:cTn id="234" dur="250" autoRev="1" fill="hold"/>
                                        <p:tgtEl>
                                          <p:spTgt spid="389"/>
                                        </p:tgtEl>
                                      </p:cBhvr>
                                      <p:by x="105000" y="105000"/>
                                    </p:animScale>
                                  </p:childTnLst>
                                </p:cTn>
                              </p:par>
                              <p:par>
                                <p:cTn id="235" presetID="22" presetClass="entr" presetSubtype="4" fill="hold" nodeType="withEffect">
                                  <p:stCondLst>
                                    <p:cond delay="0"/>
                                  </p:stCondLst>
                                  <p:childTnLst>
                                    <p:set>
                                      <p:cBhvr>
                                        <p:cTn id="236" dur="1" fill="hold">
                                          <p:stCondLst>
                                            <p:cond delay="0"/>
                                          </p:stCondLst>
                                        </p:cTn>
                                        <p:tgtEl>
                                          <p:spTgt spid="791"/>
                                        </p:tgtEl>
                                        <p:attrNameLst>
                                          <p:attrName>style.visibility</p:attrName>
                                        </p:attrNameLst>
                                      </p:cBhvr>
                                      <p:to>
                                        <p:strVal val="visible"/>
                                      </p:to>
                                    </p:set>
                                    <p:animEffect transition="in" filter="wipe(down)">
                                      <p:cBhvr>
                                        <p:cTn id="237" dur="300"/>
                                        <p:tgtEl>
                                          <p:spTgt spid="791"/>
                                        </p:tgtEl>
                                      </p:cBhvr>
                                    </p:animEffect>
                                  </p:childTnLst>
                                </p:cTn>
                              </p:par>
                              <p:par>
                                <p:cTn id="238" presetID="22" presetClass="entr" presetSubtype="2" fill="hold" nodeType="withEffect">
                                  <p:stCondLst>
                                    <p:cond delay="0"/>
                                  </p:stCondLst>
                                  <p:childTnLst>
                                    <p:set>
                                      <p:cBhvr>
                                        <p:cTn id="239" dur="1" fill="hold">
                                          <p:stCondLst>
                                            <p:cond delay="0"/>
                                          </p:stCondLst>
                                        </p:cTn>
                                        <p:tgtEl>
                                          <p:spTgt spid="653"/>
                                        </p:tgtEl>
                                        <p:attrNameLst>
                                          <p:attrName>style.visibility</p:attrName>
                                        </p:attrNameLst>
                                      </p:cBhvr>
                                      <p:to>
                                        <p:strVal val="visible"/>
                                      </p:to>
                                    </p:set>
                                    <p:animEffect transition="in" filter="wipe(right)">
                                      <p:cBhvr>
                                        <p:cTn id="240" dur="750"/>
                                        <p:tgtEl>
                                          <p:spTgt spid="653"/>
                                        </p:tgtEl>
                                      </p:cBhvr>
                                    </p:animEffect>
                                  </p:childTnLst>
                                </p:cTn>
                              </p:par>
                              <p:par>
                                <p:cTn id="241" presetID="10" presetClass="entr" presetSubtype="0" fill="hold" nodeType="withEffect">
                                  <p:stCondLst>
                                    <p:cond delay="0"/>
                                  </p:stCondLst>
                                  <p:childTnLst>
                                    <p:set>
                                      <p:cBhvr>
                                        <p:cTn id="242" dur="1" fill="hold">
                                          <p:stCondLst>
                                            <p:cond delay="0"/>
                                          </p:stCondLst>
                                        </p:cTn>
                                        <p:tgtEl>
                                          <p:spTgt spid="388"/>
                                        </p:tgtEl>
                                        <p:attrNameLst>
                                          <p:attrName>style.visibility</p:attrName>
                                        </p:attrNameLst>
                                      </p:cBhvr>
                                      <p:to>
                                        <p:strVal val="visible"/>
                                      </p:to>
                                    </p:set>
                                    <p:animEffect transition="in" filter="fade">
                                      <p:cBhvr>
                                        <p:cTn id="243" dur="500"/>
                                        <p:tgtEl>
                                          <p:spTgt spid="388"/>
                                        </p:tgtEl>
                                      </p:cBhvr>
                                    </p:animEffect>
                                  </p:childTnLst>
                                </p:cTn>
                              </p:par>
                              <p:par>
                                <p:cTn id="244" presetID="26" presetClass="emph" presetSubtype="0" repeatCount="indefinite" fill="hold" nodeType="withEffect">
                                  <p:stCondLst>
                                    <p:cond delay="0"/>
                                  </p:stCondLst>
                                  <p:childTnLst>
                                    <p:animEffect transition="out" filter="fade">
                                      <p:cBhvr>
                                        <p:cTn id="245" dur="500" tmFilter="0, 0; .2, .5; .8, .5; 1, 0"/>
                                        <p:tgtEl>
                                          <p:spTgt spid="388"/>
                                        </p:tgtEl>
                                      </p:cBhvr>
                                    </p:animEffect>
                                    <p:animScale>
                                      <p:cBhvr>
                                        <p:cTn id="246" dur="250" autoRev="1" fill="hold"/>
                                        <p:tgtEl>
                                          <p:spTgt spid="388"/>
                                        </p:tgtEl>
                                      </p:cBhvr>
                                      <p:by x="105000" y="105000"/>
                                    </p:animScale>
                                  </p:childTnLst>
                                </p:cTn>
                              </p:par>
                              <p:par>
                                <p:cTn id="247" presetID="22" presetClass="entr" presetSubtype="1" fill="hold" nodeType="withEffect">
                                  <p:stCondLst>
                                    <p:cond delay="0"/>
                                  </p:stCondLst>
                                  <p:childTnLst>
                                    <p:set>
                                      <p:cBhvr>
                                        <p:cTn id="248" dur="1" fill="hold">
                                          <p:stCondLst>
                                            <p:cond delay="0"/>
                                          </p:stCondLst>
                                        </p:cTn>
                                        <p:tgtEl>
                                          <p:spTgt spid="790"/>
                                        </p:tgtEl>
                                        <p:attrNameLst>
                                          <p:attrName>style.visibility</p:attrName>
                                        </p:attrNameLst>
                                      </p:cBhvr>
                                      <p:to>
                                        <p:strVal val="visible"/>
                                      </p:to>
                                    </p:set>
                                    <p:animEffect transition="in" filter="wipe(up)">
                                      <p:cBhvr>
                                        <p:cTn id="249" dur="300"/>
                                        <p:tgtEl>
                                          <p:spTgt spid="790"/>
                                        </p:tgtEl>
                                      </p:cBhvr>
                                    </p:animEffect>
                                  </p:childTnLst>
                                </p:cTn>
                              </p:par>
                              <p:par>
                                <p:cTn id="250" presetID="22" presetClass="entr" presetSubtype="2" fill="hold" nodeType="withEffect">
                                  <p:stCondLst>
                                    <p:cond delay="0"/>
                                  </p:stCondLst>
                                  <p:childTnLst>
                                    <p:set>
                                      <p:cBhvr>
                                        <p:cTn id="251" dur="1" fill="hold">
                                          <p:stCondLst>
                                            <p:cond delay="0"/>
                                          </p:stCondLst>
                                        </p:cTn>
                                        <p:tgtEl>
                                          <p:spTgt spid="518"/>
                                        </p:tgtEl>
                                        <p:attrNameLst>
                                          <p:attrName>style.visibility</p:attrName>
                                        </p:attrNameLst>
                                      </p:cBhvr>
                                      <p:to>
                                        <p:strVal val="visible"/>
                                      </p:to>
                                    </p:set>
                                    <p:animEffect transition="in" filter="wipe(right)">
                                      <p:cBhvr>
                                        <p:cTn id="252" dur="750"/>
                                        <p:tgtEl>
                                          <p:spTgt spid="518"/>
                                        </p:tgtEl>
                                      </p:cBhvr>
                                    </p:animEffect>
                                  </p:childTnLst>
                                </p:cTn>
                              </p:par>
                              <p:par>
                                <p:cTn id="253" presetID="10" presetClass="entr" presetSubtype="0" fill="hold" nodeType="withEffect">
                                  <p:stCondLst>
                                    <p:cond delay="0"/>
                                  </p:stCondLst>
                                  <p:childTnLst>
                                    <p:set>
                                      <p:cBhvr>
                                        <p:cTn id="254" dur="1" fill="hold">
                                          <p:stCondLst>
                                            <p:cond delay="0"/>
                                          </p:stCondLst>
                                        </p:cTn>
                                        <p:tgtEl>
                                          <p:spTgt spid="390"/>
                                        </p:tgtEl>
                                        <p:attrNameLst>
                                          <p:attrName>style.visibility</p:attrName>
                                        </p:attrNameLst>
                                      </p:cBhvr>
                                      <p:to>
                                        <p:strVal val="visible"/>
                                      </p:to>
                                    </p:set>
                                    <p:animEffect transition="in" filter="fade">
                                      <p:cBhvr>
                                        <p:cTn id="255" dur="500"/>
                                        <p:tgtEl>
                                          <p:spTgt spid="390"/>
                                        </p:tgtEl>
                                      </p:cBhvr>
                                    </p:animEffect>
                                  </p:childTnLst>
                                </p:cTn>
                              </p:par>
                              <p:par>
                                <p:cTn id="256" presetID="26" presetClass="emph" presetSubtype="0" repeatCount="indefinite" fill="hold" nodeType="withEffect">
                                  <p:stCondLst>
                                    <p:cond delay="0"/>
                                  </p:stCondLst>
                                  <p:childTnLst>
                                    <p:animEffect transition="out" filter="fade">
                                      <p:cBhvr>
                                        <p:cTn id="257" dur="500" tmFilter="0, 0; .2, .5; .8, .5; 1, 0"/>
                                        <p:tgtEl>
                                          <p:spTgt spid="390"/>
                                        </p:tgtEl>
                                      </p:cBhvr>
                                    </p:animEffect>
                                    <p:animScale>
                                      <p:cBhvr>
                                        <p:cTn id="258" dur="250" autoRev="1" fill="hold"/>
                                        <p:tgtEl>
                                          <p:spTgt spid="390"/>
                                        </p:tgtEl>
                                      </p:cBhvr>
                                      <p:by x="105000" y="105000"/>
                                    </p:animScale>
                                  </p:childTnLst>
                                </p:cTn>
                              </p:par>
                              <p:par>
                                <p:cTn id="259" presetID="22" presetClass="entr" presetSubtype="1" fill="hold" nodeType="withEffect">
                                  <p:stCondLst>
                                    <p:cond delay="0"/>
                                  </p:stCondLst>
                                  <p:childTnLst>
                                    <p:set>
                                      <p:cBhvr>
                                        <p:cTn id="260" dur="1" fill="hold">
                                          <p:stCondLst>
                                            <p:cond delay="0"/>
                                          </p:stCondLst>
                                        </p:cTn>
                                        <p:tgtEl>
                                          <p:spTgt spid="792"/>
                                        </p:tgtEl>
                                        <p:attrNameLst>
                                          <p:attrName>style.visibility</p:attrName>
                                        </p:attrNameLst>
                                      </p:cBhvr>
                                      <p:to>
                                        <p:strVal val="visible"/>
                                      </p:to>
                                    </p:set>
                                    <p:animEffect transition="in" filter="wipe(up)">
                                      <p:cBhvr>
                                        <p:cTn id="261" dur="300"/>
                                        <p:tgtEl>
                                          <p:spTgt spid="792"/>
                                        </p:tgtEl>
                                      </p:cBhvr>
                                    </p:animEffect>
                                  </p:childTnLst>
                                </p:cTn>
                              </p:par>
                              <p:par>
                                <p:cTn id="262" presetID="22" presetClass="entr" presetSubtype="8" fill="hold" nodeType="withEffect">
                                  <p:stCondLst>
                                    <p:cond delay="0"/>
                                  </p:stCondLst>
                                  <p:childTnLst>
                                    <p:set>
                                      <p:cBhvr>
                                        <p:cTn id="263" dur="1" fill="hold">
                                          <p:stCondLst>
                                            <p:cond delay="0"/>
                                          </p:stCondLst>
                                        </p:cTn>
                                        <p:tgtEl>
                                          <p:spTgt spid="535"/>
                                        </p:tgtEl>
                                        <p:attrNameLst>
                                          <p:attrName>style.visibility</p:attrName>
                                        </p:attrNameLst>
                                      </p:cBhvr>
                                      <p:to>
                                        <p:strVal val="visible"/>
                                      </p:to>
                                    </p:set>
                                    <p:animEffect transition="in" filter="wipe(left)">
                                      <p:cBhvr>
                                        <p:cTn id="264" dur="750"/>
                                        <p:tgtEl>
                                          <p:spTgt spid="535"/>
                                        </p:tgtEl>
                                      </p:cBhvr>
                                    </p:animEffect>
                                  </p:childTnLst>
                                </p:cTn>
                              </p:par>
                              <p:par>
                                <p:cTn id="265" presetID="10" presetClass="entr" presetSubtype="0" fill="hold" nodeType="withEffect">
                                  <p:stCondLst>
                                    <p:cond delay="0"/>
                                  </p:stCondLst>
                                  <p:childTnLst>
                                    <p:set>
                                      <p:cBhvr>
                                        <p:cTn id="266" dur="1" fill="hold">
                                          <p:stCondLst>
                                            <p:cond delay="0"/>
                                          </p:stCondLst>
                                        </p:cTn>
                                        <p:tgtEl>
                                          <p:spTgt spid="391"/>
                                        </p:tgtEl>
                                        <p:attrNameLst>
                                          <p:attrName>style.visibility</p:attrName>
                                        </p:attrNameLst>
                                      </p:cBhvr>
                                      <p:to>
                                        <p:strVal val="visible"/>
                                      </p:to>
                                    </p:set>
                                    <p:animEffect transition="in" filter="fade">
                                      <p:cBhvr>
                                        <p:cTn id="267" dur="500"/>
                                        <p:tgtEl>
                                          <p:spTgt spid="391"/>
                                        </p:tgtEl>
                                      </p:cBhvr>
                                    </p:animEffect>
                                  </p:childTnLst>
                                </p:cTn>
                              </p:par>
                              <p:par>
                                <p:cTn id="268" presetID="26" presetClass="emph" presetSubtype="0" repeatCount="indefinite" fill="hold" nodeType="withEffect">
                                  <p:stCondLst>
                                    <p:cond delay="0"/>
                                  </p:stCondLst>
                                  <p:childTnLst>
                                    <p:animEffect transition="out" filter="fade">
                                      <p:cBhvr>
                                        <p:cTn id="269" dur="500" tmFilter="0, 0; .2, .5; .8, .5; 1, 0"/>
                                        <p:tgtEl>
                                          <p:spTgt spid="391"/>
                                        </p:tgtEl>
                                      </p:cBhvr>
                                    </p:animEffect>
                                    <p:animScale>
                                      <p:cBhvr>
                                        <p:cTn id="270" dur="250" autoRev="1" fill="hold"/>
                                        <p:tgtEl>
                                          <p:spTgt spid="391"/>
                                        </p:tgtEl>
                                      </p:cBhvr>
                                      <p:by x="105000" y="105000"/>
                                    </p:animScale>
                                  </p:childTnLst>
                                </p:cTn>
                              </p:par>
                              <p:par>
                                <p:cTn id="271" presetID="22" presetClass="entr" presetSubtype="4" fill="hold" nodeType="withEffect">
                                  <p:stCondLst>
                                    <p:cond delay="0"/>
                                  </p:stCondLst>
                                  <p:childTnLst>
                                    <p:set>
                                      <p:cBhvr>
                                        <p:cTn id="272" dur="1" fill="hold">
                                          <p:stCondLst>
                                            <p:cond delay="0"/>
                                          </p:stCondLst>
                                        </p:cTn>
                                        <p:tgtEl>
                                          <p:spTgt spid="793"/>
                                        </p:tgtEl>
                                        <p:attrNameLst>
                                          <p:attrName>style.visibility</p:attrName>
                                        </p:attrNameLst>
                                      </p:cBhvr>
                                      <p:to>
                                        <p:strVal val="visible"/>
                                      </p:to>
                                    </p:set>
                                    <p:animEffect transition="in" filter="wipe(down)">
                                      <p:cBhvr>
                                        <p:cTn id="273" dur="300"/>
                                        <p:tgtEl>
                                          <p:spTgt spid="793"/>
                                        </p:tgtEl>
                                      </p:cBhvr>
                                    </p:animEffect>
                                  </p:childTnLst>
                                </p:cTn>
                              </p:par>
                              <p:par>
                                <p:cTn id="274" presetID="22" presetClass="entr" presetSubtype="8" fill="hold" nodeType="withEffect">
                                  <p:stCondLst>
                                    <p:cond delay="0"/>
                                  </p:stCondLst>
                                  <p:childTnLst>
                                    <p:set>
                                      <p:cBhvr>
                                        <p:cTn id="275" dur="1" fill="hold">
                                          <p:stCondLst>
                                            <p:cond delay="0"/>
                                          </p:stCondLst>
                                        </p:cTn>
                                        <p:tgtEl>
                                          <p:spTgt spid="632"/>
                                        </p:tgtEl>
                                        <p:attrNameLst>
                                          <p:attrName>style.visibility</p:attrName>
                                        </p:attrNameLst>
                                      </p:cBhvr>
                                      <p:to>
                                        <p:strVal val="visible"/>
                                      </p:to>
                                    </p:set>
                                    <p:animEffect transition="in" filter="wipe(left)">
                                      <p:cBhvr>
                                        <p:cTn id="276" dur="750"/>
                                        <p:tgtEl>
                                          <p:spTgt spid="632"/>
                                        </p:tgtEl>
                                      </p:cBhvr>
                                    </p:animEffect>
                                  </p:childTnLst>
                                </p:cTn>
                              </p:par>
                              <p:par>
                                <p:cTn id="277" presetID="10" presetClass="entr" presetSubtype="0" fill="hold" nodeType="withEffect">
                                  <p:stCondLst>
                                    <p:cond delay="0"/>
                                  </p:stCondLst>
                                  <p:childTnLst>
                                    <p:set>
                                      <p:cBhvr>
                                        <p:cTn id="278" dur="1" fill="hold">
                                          <p:stCondLst>
                                            <p:cond delay="0"/>
                                          </p:stCondLst>
                                        </p:cTn>
                                        <p:tgtEl>
                                          <p:spTgt spid="392"/>
                                        </p:tgtEl>
                                        <p:attrNameLst>
                                          <p:attrName>style.visibility</p:attrName>
                                        </p:attrNameLst>
                                      </p:cBhvr>
                                      <p:to>
                                        <p:strVal val="visible"/>
                                      </p:to>
                                    </p:set>
                                    <p:animEffect transition="in" filter="fade">
                                      <p:cBhvr>
                                        <p:cTn id="279" dur="500"/>
                                        <p:tgtEl>
                                          <p:spTgt spid="392"/>
                                        </p:tgtEl>
                                      </p:cBhvr>
                                    </p:animEffect>
                                  </p:childTnLst>
                                </p:cTn>
                              </p:par>
                              <p:par>
                                <p:cTn id="280" presetID="26" presetClass="emph" presetSubtype="0" repeatCount="indefinite" fill="hold" nodeType="withEffect">
                                  <p:stCondLst>
                                    <p:cond delay="0"/>
                                  </p:stCondLst>
                                  <p:childTnLst>
                                    <p:animEffect transition="out" filter="fade">
                                      <p:cBhvr>
                                        <p:cTn id="281" dur="500" tmFilter="0, 0; .2, .5; .8, .5; 1, 0"/>
                                        <p:tgtEl>
                                          <p:spTgt spid="392"/>
                                        </p:tgtEl>
                                      </p:cBhvr>
                                    </p:animEffect>
                                    <p:animScale>
                                      <p:cBhvr>
                                        <p:cTn id="282" dur="250" autoRev="1" fill="hold"/>
                                        <p:tgtEl>
                                          <p:spTgt spid="392"/>
                                        </p:tgtEl>
                                      </p:cBhvr>
                                      <p:by x="105000" y="105000"/>
                                    </p:animScale>
                                  </p:childTnLst>
                                </p:cTn>
                              </p:par>
                              <p:par>
                                <p:cTn id="283" presetID="22" presetClass="entr" presetSubtype="1" fill="hold" nodeType="withEffect">
                                  <p:stCondLst>
                                    <p:cond delay="0"/>
                                  </p:stCondLst>
                                  <p:childTnLst>
                                    <p:set>
                                      <p:cBhvr>
                                        <p:cTn id="284" dur="1" fill="hold">
                                          <p:stCondLst>
                                            <p:cond delay="0"/>
                                          </p:stCondLst>
                                        </p:cTn>
                                        <p:tgtEl>
                                          <p:spTgt spid="794"/>
                                        </p:tgtEl>
                                        <p:attrNameLst>
                                          <p:attrName>style.visibility</p:attrName>
                                        </p:attrNameLst>
                                      </p:cBhvr>
                                      <p:to>
                                        <p:strVal val="visible"/>
                                      </p:to>
                                    </p:set>
                                    <p:animEffect transition="in" filter="wipe(up)">
                                      <p:cBhvr>
                                        <p:cTn id="285" dur="300"/>
                                        <p:tgtEl>
                                          <p:spTgt spid="794"/>
                                        </p:tgtEl>
                                      </p:cBhvr>
                                    </p:animEffect>
                                  </p:childTnLst>
                                </p:cTn>
                              </p:par>
                              <p:par>
                                <p:cTn id="286" presetID="22" presetClass="entr" presetSubtype="8" fill="hold" nodeType="withEffect">
                                  <p:stCondLst>
                                    <p:cond delay="0"/>
                                  </p:stCondLst>
                                  <p:childTnLst>
                                    <p:set>
                                      <p:cBhvr>
                                        <p:cTn id="287" dur="1" fill="hold">
                                          <p:stCondLst>
                                            <p:cond delay="0"/>
                                          </p:stCondLst>
                                        </p:cTn>
                                        <p:tgtEl>
                                          <p:spTgt spid="4"/>
                                        </p:tgtEl>
                                        <p:attrNameLst>
                                          <p:attrName>style.visibility</p:attrName>
                                        </p:attrNameLst>
                                      </p:cBhvr>
                                      <p:to>
                                        <p:strVal val="visible"/>
                                      </p:to>
                                    </p:set>
                                    <p:animEffect transition="in" filter="wipe(left)">
                                      <p:cBhvr>
                                        <p:cTn id="288" dur="750"/>
                                        <p:tgtEl>
                                          <p:spTgt spid="4"/>
                                        </p:tgtEl>
                                      </p:cBhvr>
                                    </p:animEffect>
                                  </p:childTnLst>
                                </p:cTn>
                              </p:par>
                              <p:par>
                                <p:cTn id="289" presetID="10" presetClass="entr" presetSubtype="0" fill="hold" nodeType="withEffect">
                                  <p:stCondLst>
                                    <p:cond delay="0"/>
                                  </p:stCondLst>
                                  <p:childTnLst>
                                    <p:set>
                                      <p:cBhvr>
                                        <p:cTn id="290" dur="1" fill="hold">
                                          <p:stCondLst>
                                            <p:cond delay="0"/>
                                          </p:stCondLst>
                                        </p:cTn>
                                        <p:tgtEl>
                                          <p:spTgt spid="393"/>
                                        </p:tgtEl>
                                        <p:attrNameLst>
                                          <p:attrName>style.visibility</p:attrName>
                                        </p:attrNameLst>
                                      </p:cBhvr>
                                      <p:to>
                                        <p:strVal val="visible"/>
                                      </p:to>
                                    </p:set>
                                    <p:animEffect transition="in" filter="fade">
                                      <p:cBhvr>
                                        <p:cTn id="291" dur="500"/>
                                        <p:tgtEl>
                                          <p:spTgt spid="393"/>
                                        </p:tgtEl>
                                      </p:cBhvr>
                                    </p:animEffect>
                                  </p:childTnLst>
                                </p:cTn>
                              </p:par>
                              <p:par>
                                <p:cTn id="292" presetID="26" presetClass="emph" presetSubtype="0" repeatCount="indefinite" fill="hold" nodeType="withEffect">
                                  <p:stCondLst>
                                    <p:cond delay="0"/>
                                  </p:stCondLst>
                                  <p:childTnLst>
                                    <p:animEffect transition="out" filter="fade">
                                      <p:cBhvr>
                                        <p:cTn id="293" dur="500" tmFilter="0, 0; .2, .5; .8, .5; 1, 0"/>
                                        <p:tgtEl>
                                          <p:spTgt spid="393"/>
                                        </p:tgtEl>
                                      </p:cBhvr>
                                    </p:animEffect>
                                    <p:animScale>
                                      <p:cBhvr>
                                        <p:cTn id="294" dur="250" autoRev="1" fill="hold"/>
                                        <p:tgtEl>
                                          <p:spTgt spid="393"/>
                                        </p:tgtEl>
                                      </p:cBhvr>
                                      <p:by x="105000" y="105000"/>
                                    </p:animScale>
                                  </p:childTnLst>
                                </p:cTn>
                              </p:par>
                              <p:par>
                                <p:cTn id="295" presetID="22" presetClass="entr" presetSubtype="4" fill="hold" nodeType="withEffect">
                                  <p:stCondLst>
                                    <p:cond delay="0"/>
                                  </p:stCondLst>
                                  <p:childTnLst>
                                    <p:set>
                                      <p:cBhvr>
                                        <p:cTn id="296" dur="1" fill="hold">
                                          <p:stCondLst>
                                            <p:cond delay="0"/>
                                          </p:stCondLst>
                                        </p:cTn>
                                        <p:tgtEl>
                                          <p:spTgt spid="795"/>
                                        </p:tgtEl>
                                        <p:attrNameLst>
                                          <p:attrName>style.visibility</p:attrName>
                                        </p:attrNameLst>
                                      </p:cBhvr>
                                      <p:to>
                                        <p:strVal val="visible"/>
                                      </p:to>
                                    </p:set>
                                    <p:animEffect transition="in" filter="wipe(down)">
                                      <p:cBhvr>
                                        <p:cTn id="297" dur="300"/>
                                        <p:tgtEl>
                                          <p:spTgt spid="795"/>
                                        </p:tgtEl>
                                      </p:cBhvr>
                                    </p:animEffect>
                                  </p:childTnLst>
                                </p:cTn>
                              </p:par>
                              <p:par>
                                <p:cTn id="298" presetID="22" presetClass="entr" presetSubtype="8" fill="hold" nodeType="withEffect">
                                  <p:stCondLst>
                                    <p:cond delay="0"/>
                                  </p:stCondLst>
                                  <p:childTnLst>
                                    <p:set>
                                      <p:cBhvr>
                                        <p:cTn id="299" dur="1" fill="hold">
                                          <p:stCondLst>
                                            <p:cond delay="0"/>
                                          </p:stCondLst>
                                        </p:cTn>
                                        <p:tgtEl>
                                          <p:spTgt spid="614"/>
                                        </p:tgtEl>
                                        <p:attrNameLst>
                                          <p:attrName>style.visibility</p:attrName>
                                        </p:attrNameLst>
                                      </p:cBhvr>
                                      <p:to>
                                        <p:strVal val="visible"/>
                                      </p:to>
                                    </p:set>
                                    <p:animEffect transition="in" filter="wipe(left)">
                                      <p:cBhvr>
                                        <p:cTn id="300" dur="750"/>
                                        <p:tgtEl>
                                          <p:spTgt spid="614"/>
                                        </p:tgtEl>
                                      </p:cBhvr>
                                    </p:animEffect>
                                  </p:childTnLst>
                                </p:cTn>
                              </p:par>
                            </p:childTnLst>
                          </p:cTn>
                        </p:par>
                        <p:par>
                          <p:cTn id="301" fill="hold">
                            <p:stCondLst>
                              <p:cond delay="5300"/>
                            </p:stCondLst>
                            <p:childTnLst>
                              <p:par>
                                <p:cTn id="302" presetID="10" presetClass="entr" presetSubtype="0" fill="hold" nodeType="afterEffect">
                                  <p:stCondLst>
                                    <p:cond delay="0"/>
                                  </p:stCondLst>
                                  <p:childTnLst>
                                    <p:set>
                                      <p:cBhvr>
                                        <p:cTn id="303" dur="1" fill="hold">
                                          <p:stCondLst>
                                            <p:cond delay="0"/>
                                          </p:stCondLst>
                                        </p:cTn>
                                        <p:tgtEl>
                                          <p:spTgt spid="394"/>
                                        </p:tgtEl>
                                        <p:attrNameLst>
                                          <p:attrName>style.visibility</p:attrName>
                                        </p:attrNameLst>
                                      </p:cBhvr>
                                      <p:to>
                                        <p:strVal val="visible"/>
                                      </p:to>
                                    </p:set>
                                    <p:animEffect transition="in" filter="fade">
                                      <p:cBhvr>
                                        <p:cTn id="304" dur="500"/>
                                        <p:tgtEl>
                                          <p:spTgt spid="394"/>
                                        </p:tgtEl>
                                      </p:cBhvr>
                                    </p:animEffect>
                                  </p:childTnLst>
                                </p:cTn>
                              </p:par>
                              <p:par>
                                <p:cTn id="305" presetID="26" presetClass="emph" presetSubtype="0" repeatCount="indefinite" fill="hold" nodeType="withEffect">
                                  <p:stCondLst>
                                    <p:cond delay="0"/>
                                  </p:stCondLst>
                                  <p:childTnLst>
                                    <p:animEffect transition="out" filter="fade">
                                      <p:cBhvr>
                                        <p:cTn id="306" dur="500" tmFilter="0, 0; .2, .5; .8, .5; 1, 0"/>
                                        <p:tgtEl>
                                          <p:spTgt spid="394"/>
                                        </p:tgtEl>
                                      </p:cBhvr>
                                    </p:animEffect>
                                    <p:animScale>
                                      <p:cBhvr>
                                        <p:cTn id="307" dur="250" autoRev="1" fill="hold"/>
                                        <p:tgtEl>
                                          <p:spTgt spid="394"/>
                                        </p:tgtEl>
                                      </p:cBhvr>
                                      <p:by x="105000" y="105000"/>
                                    </p:animScale>
                                  </p:childTnLst>
                                </p:cTn>
                              </p:par>
                              <p:par>
                                <p:cTn id="308" presetID="22" presetClass="entr" presetSubtype="1" fill="hold" nodeType="withEffect">
                                  <p:stCondLst>
                                    <p:cond delay="0"/>
                                  </p:stCondLst>
                                  <p:childTnLst>
                                    <p:set>
                                      <p:cBhvr>
                                        <p:cTn id="309" dur="1" fill="hold">
                                          <p:stCondLst>
                                            <p:cond delay="0"/>
                                          </p:stCondLst>
                                        </p:cTn>
                                        <p:tgtEl>
                                          <p:spTgt spid="797"/>
                                        </p:tgtEl>
                                        <p:attrNameLst>
                                          <p:attrName>style.visibility</p:attrName>
                                        </p:attrNameLst>
                                      </p:cBhvr>
                                      <p:to>
                                        <p:strVal val="visible"/>
                                      </p:to>
                                    </p:set>
                                    <p:animEffect transition="in" filter="wipe(up)">
                                      <p:cBhvr>
                                        <p:cTn id="310" dur="300"/>
                                        <p:tgtEl>
                                          <p:spTgt spid="797"/>
                                        </p:tgtEl>
                                      </p:cBhvr>
                                    </p:animEffect>
                                  </p:childTnLst>
                                </p:cTn>
                              </p:par>
                              <p:par>
                                <p:cTn id="311" presetID="22" presetClass="entr" presetSubtype="8" fill="hold" nodeType="withEffect">
                                  <p:stCondLst>
                                    <p:cond delay="0"/>
                                  </p:stCondLst>
                                  <p:childTnLst>
                                    <p:set>
                                      <p:cBhvr>
                                        <p:cTn id="312" dur="1" fill="hold">
                                          <p:stCondLst>
                                            <p:cond delay="0"/>
                                          </p:stCondLst>
                                        </p:cTn>
                                        <p:tgtEl>
                                          <p:spTgt spid="9"/>
                                        </p:tgtEl>
                                        <p:attrNameLst>
                                          <p:attrName>style.visibility</p:attrName>
                                        </p:attrNameLst>
                                      </p:cBhvr>
                                      <p:to>
                                        <p:strVal val="visible"/>
                                      </p:to>
                                    </p:set>
                                    <p:animEffect transition="in" filter="wipe(left)">
                                      <p:cBhvr>
                                        <p:cTn id="313" dur="750"/>
                                        <p:tgtEl>
                                          <p:spTgt spid="9"/>
                                        </p:tgtEl>
                                      </p:cBhvr>
                                    </p:animEffect>
                                  </p:childTnLst>
                                </p:cTn>
                              </p:par>
                              <p:par>
                                <p:cTn id="314" presetID="22" presetClass="entr" presetSubtype="2" fill="hold" nodeType="withEffect">
                                  <p:stCondLst>
                                    <p:cond delay="0"/>
                                  </p:stCondLst>
                                  <p:childTnLst>
                                    <p:set>
                                      <p:cBhvr>
                                        <p:cTn id="315" dur="1" fill="hold">
                                          <p:stCondLst>
                                            <p:cond delay="0"/>
                                          </p:stCondLst>
                                        </p:cTn>
                                        <p:tgtEl>
                                          <p:spTgt spid="11"/>
                                        </p:tgtEl>
                                        <p:attrNameLst>
                                          <p:attrName>style.visibility</p:attrName>
                                        </p:attrNameLst>
                                      </p:cBhvr>
                                      <p:to>
                                        <p:strVal val="visible"/>
                                      </p:to>
                                    </p:set>
                                    <p:animEffect transition="in" filter="wipe(right)">
                                      <p:cBhvr>
                                        <p:cTn id="316" dur="750"/>
                                        <p:tgtEl>
                                          <p:spTgt spid="11"/>
                                        </p:tgtEl>
                                      </p:cBhvr>
                                    </p:animEffect>
                                  </p:childTnLst>
                                </p:cTn>
                              </p:par>
                              <p:par>
                                <p:cTn id="317" presetID="10" presetClass="entr" presetSubtype="0" fill="hold" nodeType="withEffect">
                                  <p:stCondLst>
                                    <p:cond delay="0"/>
                                  </p:stCondLst>
                                  <p:childTnLst>
                                    <p:set>
                                      <p:cBhvr>
                                        <p:cTn id="318" dur="1" fill="hold">
                                          <p:stCondLst>
                                            <p:cond delay="0"/>
                                          </p:stCondLst>
                                        </p:cTn>
                                        <p:tgtEl>
                                          <p:spTgt spid="395"/>
                                        </p:tgtEl>
                                        <p:attrNameLst>
                                          <p:attrName>style.visibility</p:attrName>
                                        </p:attrNameLst>
                                      </p:cBhvr>
                                      <p:to>
                                        <p:strVal val="visible"/>
                                      </p:to>
                                    </p:set>
                                    <p:animEffect transition="in" filter="fade">
                                      <p:cBhvr>
                                        <p:cTn id="319" dur="500"/>
                                        <p:tgtEl>
                                          <p:spTgt spid="395"/>
                                        </p:tgtEl>
                                      </p:cBhvr>
                                    </p:animEffect>
                                  </p:childTnLst>
                                </p:cTn>
                              </p:par>
                              <p:par>
                                <p:cTn id="320" presetID="26" presetClass="emph" presetSubtype="0" repeatCount="indefinite" fill="hold" nodeType="withEffect">
                                  <p:stCondLst>
                                    <p:cond delay="0"/>
                                  </p:stCondLst>
                                  <p:childTnLst>
                                    <p:animEffect transition="out" filter="fade">
                                      <p:cBhvr>
                                        <p:cTn id="321" dur="750" tmFilter="0, 0; .2, .5; .8, .5; 1, 0"/>
                                        <p:tgtEl>
                                          <p:spTgt spid="395"/>
                                        </p:tgtEl>
                                      </p:cBhvr>
                                    </p:animEffect>
                                    <p:animScale>
                                      <p:cBhvr>
                                        <p:cTn id="322" dur="375" autoRev="1" fill="hold"/>
                                        <p:tgtEl>
                                          <p:spTgt spid="395"/>
                                        </p:tgtEl>
                                      </p:cBhvr>
                                      <p:by x="105000" y="105000"/>
                                    </p:animScale>
                                  </p:childTnLst>
                                </p:cTn>
                              </p:par>
                              <p:par>
                                <p:cTn id="323" presetID="22" presetClass="entr" presetSubtype="4" fill="hold" nodeType="withEffect">
                                  <p:stCondLst>
                                    <p:cond delay="0"/>
                                  </p:stCondLst>
                                  <p:childTnLst>
                                    <p:set>
                                      <p:cBhvr>
                                        <p:cTn id="324" dur="1" fill="hold">
                                          <p:stCondLst>
                                            <p:cond delay="0"/>
                                          </p:stCondLst>
                                        </p:cTn>
                                        <p:tgtEl>
                                          <p:spTgt spid="796"/>
                                        </p:tgtEl>
                                        <p:attrNameLst>
                                          <p:attrName>style.visibility</p:attrName>
                                        </p:attrNameLst>
                                      </p:cBhvr>
                                      <p:to>
                                        <p:strVal val="visible"/>
                                      </p:to>
                                    </p:set>
                                    <p:animEffect transition="in" filter="wipe(down)">
                                      <p:cBhvr>
                                        <p:cTn id="325" dur="3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798" grpId="0"/>
      <p:bldP spid="566" grpId="0"/>
      <p:bldP spid="567" grpId="0"/>
      <p:bldP spid="12" grpId="0" animBg="1"/>
    </p:bld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1_USED_Server and Cloud 2013">
  <a:themeElements>
    <a:clrScheme name="STB">
      <a:dk1>
        <a:srgbClr val="505050"/>
      </a:dk1>
      <a:lt1>
        <a:srgbClr val="FFFFFF"/>
      </a:lt1>
      <a:dk2>
        <a:srgbClr val="00188F"/>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3.potx" id="{E6C7328A-7432-4964-ABFD-DFF5D441CE7B}" vid="{837F8EB0-5AAA-4548-B4B7-BF228168AD07}"/>
    </a:ext>
  </a:extLst>
</a:theme>
</file>

<file path=ppt/theme/theme5.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6.xml><?xml version="1.0" encoding="utf-8"?>
<a:theme xmlns:a="http://schemas.openxmlformats.org/drawingml/2006/main" name="4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7.xml><?xml version="1.0" encoding="utf-8"?>
<a:theme xmlns:a="http://schemas.openxmlformats.org/drawingml/2006/main" name="5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8.xml><?xml version="1.0" encoding="utf-8"?>
<a:theme xmlns:a="http://schemas.openxmlformats.org/drawingml/2006/main" name="6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h9a868b2ee15488883f623ae5237ecae>
    <k62f7d35b80b40fb8c27985e50b34fcd xmlns="12a172fe-0250-434a-85cf-03b10810c5e5">
      <Terms xmlns="http://schemas.microsoft.com/office/infopath/2007/PartnerControls"/>
    </k62f7d35b80b40fb8c27985e50b34fcd>
    <LikesCount xmlns="http://schemas.microsoft.com/sharepoint/v3" xsi:nil="true"/>
    <pfbfa50075a04958bd8757dc155d3e08 xmlns="12a172fe-0250-434a-85cf-03b10810c5e5">
      <Terms xmlns="http://schemas.microsoft.com/office/infopath/2007/PartnerControl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2015-05-04T00:00:00-05:00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Bala Rajagopalan; Don Stanwyck; Rajeev Nagar; Yousef Khalidi</External_x0020_Speaker>
    <Session_x0020_Code xmlns="12a172fe-0250-434a-85cf-03b10810c5e5">BRK2471</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2015-05-08T00:00:00-05:00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51bd902e-d5ac-4b35-a5c6-2aeeb48cd79f</TermId>
        </TermInfo>
      </Terms>
    </TaxKeywordTaxHTField>
    <TaxCatchAll xmlns="230e9df3-be65-4c73-a93b-d1236ebd677e"/>
    <eb9cf3a3af7b473faa5c9c98148a90a4 xmlns="12a172fe-0250-434a-85cf-03b10810c5e5">
      <Terms xmlns="http://schemas.microsoft.com/office/infopath/2007/PartnerControls"/>
    </eb9cf3a3af7b473faa5c9c98148a90a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sharepoint/v3"/>
    <ds:schemaRef ds:uri="http://schemas.microsoft.com/office/2006/documentManagement/types"/>
    <ds:schemaRef ds:uri="12a172fe-0250-434a-85cf-03b10810c5e5"/>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4619</TotalTime>
  <Words>3094</Words>
  <Application>Microsoft Office PowerPoint</Application>
  <PresentationFormat>Custom</PresentationFormat>
  <Paragraphs>760</Paragraphs>
  <Slides>59</Slides>
  <Notes>31</Notes>
  <HiddenSlides>1</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59</vt:i4>
      </vt:variant>
    </vt:vector>
  </HeadingPairs>
  <TitlesOfParts>
    <vt:vector size="77" baseType="lpstr">
      <vt:lpstr>Arial</vt:lpstr>
      <vt:lpstr>Calibri</vt:lpstr>
      <vt:lpstr>Consolas</vt:lpstr>
      <vt:lpstr>Segoe Semibold</vt:lpstr>
      <vt:lpstr>Segoe UI</vt:lpstr>
      <vt:lpstr>Segoe UI </vt:lpstr>
      <vt:lpstr>Segoe UI Light</vt:lpstr>
      <vt:lpstr>Segoe UI Semibold</vt:lpstr>
      <vt:lpstr>Segoe UI Semilight</vt:lpstr>
      <vt:lpstr>Wingdings</vt:lpstr>
      <vt:lpstr>5-30610_Microsoft_Ignite_Keynote_Template</vt:lpstr>
      <vt:lpstr>1_5-30610_Microsoft_Ignite_Keynote_Template</vt:lpstr>
      <vt:lpstr>2_5-30610_Microsoft_Ignite_Keynote_Template</vt:lpstr>
      <vt:lpstr>1_USED_Server and Cloud 2013</vt:lpstr>
      <vt:lpstr>3_5-30610_Microsoft_Ignite_Keynote_Template</vt:lpstr>
      <vt:lpstr>4_5-30610_Microsoft_Ignite_Keynote_Template</vt:lpstr>
      <vt:lpstr>5_5-30610_Microsoft_Ignite_Keynote_Template</vt:lpstr>
      <vt:lpstr>6_5-30610_Microsoft_Ignite_Keynote_Template</vt:lpstr>
      <vt:lpstr>PowerPoint Presentation</vt:lpstr>
      <vt:lpstr>Platform Vision &amp; Strategy (3 of 7): Networking Overview </vt:lpstr>
      <vt:lpstr>Azure Networking</vt:lpstr>
      <vt:lpstr>PowerPoint Presentation</vt:lpstr>
      <vt:lpstr>Hyper-scale Footprint</vt:lpstr>
      <vt:lpstr>Hyper-scale Footprint</vt:lpstr>
      <vt:lpstr>PowerPoint Presentation</vt:lpstr>
      <vt:lpstr>Hyper-Growth</vt:lpstr>
      <vt:lpstr>Internet connectivity by country</vt:lpstr>
      <vt:lpstr>Classic vs. Hyper-scale networks</vt:lpstr>
      <vt:lpstr>Software-defined networking (SDN)</vt:lpstr>
      <vt:lpstr>The Big (Network) Picture</vt:lpstr>
      <vt:lpstr>Virtual Network</vt:lpstr>
      <vt:lpstr>User Defined Routes</vt:lpstr>
      <vt:lpstr>Network Security Groups</vt:lpstr>
      <vt:lpstr>Layered Security, Protection, and Isolation</vt:lpstr>
      <vt:lpstr>Network Virtual Appliances</vt:lpstr>
      <vt:lpstr>Virtual Appliances - Firewalls, IDS/IPS, VPNs</vt:lpstr>
      <vt:lpstr>Network Virtual Appliance Ecosystem</vt:lpstr>
      <vt:lpstr>Connectivity Options and Hybrid Offerings</vt:lpstr>
      <vt:lpstr>On-premises VPN Ecosystem</vt:lpstr>
      <vt:lpstr>Connectivity choices: Internet or Private</vt:lpstr>
      <vt:lpstr>ExpressRoute</vt:lpstr>
      <vt:lpstr>Private Connectivity to Azure and Office 365</vt:lpstr>
      <vt:lpstr>ExpressRoute and Microsoft Clouds</vt:lpstr>
      <vt:lpstr>Office 365 Timelines and Partners</vt:lpstr>
      <vt:lpstr>ExpressRoute Sites and Partners</vt:lpstr>
      <vt:lpstr>ExpressRoute Partners</vt:lpstr>
      <vt:lpstr>ExpressRoute Premium Add On</vt:lpstr>
      <vt:lpstr>Putting it all together</vt:lpstr>
      <vt:lpstr>Cloud Inspired Infrastructure</vt:lpstr>
      <vt:lpstr>Benefits: Cloud Inspired Network Infrastructure</vt:lpstr>
      <vt:lpstr>Infrastructure Deployable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Upcoming Enhancements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Video</vt:lpstr>
      <vt:lpstr>PowerPoint Presentation</vt:lpstr>
      <vt:lpstr>Learn more  with FREE  IT Pro Resources</vt:lpstr>
      <vt:lpstr>Ignite Azure Challenge Sweepstakes</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Platform Vision &amp; Strategy (3 of 7): Networking Overview </dc:title>
  <dc:subject>Microsoft Ignite 2015</dc:subject>
  <dc:creator>Jenn Cooley</dc:creator>
  <cp:keywords>Microsoft Ignite 2015</cp:keywords>
  <dc:description>Template: Mitchell Derrey, Silver Fox Productions
Formatting: 
Audience Type: Internal/External</dc:description>
  <cp:lastModifiedBy>Brittany Hart</cp:lastModifiedBy>
  <cp:revision>415</cp:revision>
  <dcterms:created xsi:type="dcterms:W3CDTF">2015-04-16T21:57:17Z</dcterms:created>
  <dcterms:modified xsi:type="dcterms:W3CDTF">2015-05-05T17:23:41Z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