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9" r:id="rId5"/>
    <p:sldMasterId id="2147484307" r:id="rId6"/>
    <p:sldMasterId id="2147484335" r:id="rId7"/>
  </p:sldMasterIdLst>
  <p:notesMasterIdLst>
    <p:notesMasterId r:id="rId54"/>
  </p:notesMasterIdLst>
  <p:handoutMasterIdLst>
    <p:handoutMasterId r:id="rId55"/>
  </p:handoutMasterIdLst>
  <p:sldIdLst>
    <p:sldId id="1368" r:id="rId8"/>
    <p:sldId id="1511" r:id="rId9"/>
    <p:sldId id="1513" r:id="rId10"/>
    <p:sldId id="1460" r:id="rId11"/>
    <p:sldId id="1461" r:id="rId12"/>
    <p:sldId id="1462" r:id="rId13"/>
    <p:sldId id="1464" r:id="rId14"/>
    <p:sldId id="1498" r:id="rId15"/>
    <p:sldId id="1465" r:id="rId16"/>
    <p:sldId id="1466" r:id="rId17"/>
    <p:sldId id="1467" r:id="rId18"/>
    <p:sldId id="1501" r:id="rId19"/>
    <p:sldId id="1502" r:id="rId20"/>
    <p:sldId id="1469" r:id="rId21"/>
    <p:sldId id="1471" r:id="rId22"/>
    <p:sldId id="1474" r:id="rId23"/>
    <p:sldId id="1473" r:id="rId24"/>
    <p:sldId id="1472" r:id="rId25"/>
    <p:sldId id="1505" r:id="rId26"/>
    <p:sldId id="1475" r:id="rId27"/>
    <p:sldId id="1476" r:id="rId28"/>
    <p:sldId id="1477" r:id="rId29"/>
    <p:sldId id="1478" r:id="rId30"/>
    <p:sldId id="1479" r:id="rId31"/>
    <p:sldId id="1480" r:id="rId32"/>
    <p:sldId id="1481" r:id="rId33"/>
    <p:sldId id="1499" r:id="rId34"/>
    <p:sldId id="1483" r:id="rId35"/>
    <p:sldId id="1484" r:id="rId36"/>
    <p:sldId id="1489" r:id="rId37"/>
    <p:sldId id="1490" r:id="rId38"/>
    <p:sldId id="1493" r:id="rId39"/>
    <p:sldId id="1506" r:id="rId40"/>
    <p:sldId id="1512" r:id="rId41"/>
    <p:sldId id="1508" r:id="rId42"/>
    <p:sldId id="1494" r:id="rId43"/>
    <p:sldId id="1495" r:id="rId44"/>
    <p:sldId id="1510" r:id="rId45"/>
    <p:sldId id="1509" r:id="rId46"/>
    <p:sldId id="1497" r:id="rId47"/>
    <p:sldId id="1503" r:id="rId48"/>
    <p:sldId id="1504" r:id="rId49"/>
    <p:sldId id="1515" r:id="rId50"/>
    <p:sldId id="1516" r:id="rId51"/>
    <p:sldId id="1514" r:id="rId52"/>
    <p:sldId id="1326" r:id="rId5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511"/>
            <p14:sldId id="1513"/>
            <p14:sldId id="1460"/>
            <p14:sldId id="1461"/>
            <p14:sldId id="1462"/>
            <p14:sldId id="1464"/>
            <p14:sldId id="1498"/>
            <p14:sldId id="1465"/>
            <p14:sldId id="1466"/>
            <p14:sldId id="1467"/>
            <p14:sldId id="1501"/>
            <p14:sldId id="1502"/>
            <p14:sldId id="1469"/>
            <p14:sldId id="1471"/>
            <p14:sldId id="1474"/>
            <p14:sldId id="1473"/>
            <p14:sldId id="1472"/>
            <p14:sldId id="1505"/>
            <p14:sldId id="1475"/>
            <p14:sldId id="1476"/>
            <p14:sldId id="1477"/>
            <p14:sldId id="1478"/>
            <p14:sldId id="1479"/>
            <p14:sldId id="1480"/>
            <p14:sldId id="1481"/>
            <p14:sldId id="1499"/>
            <p14:sldId id="1483"/>
            <p14:sldId id="1484"/>
            <p14:sldId id="1489"/>
            <p14:sldId id="1490"/>
            <p14:sldId id="1493"/>
            <p14:sldId id="1506"/>
            <p14:sldId id="1512"/>
            <p14:sldId id="1508"/>
            <p14:sldId id="1494"/>
            <p14:sldId id="1495"/>
            <p14:sldId id="1510"/>
            <p14:sldId id="1509"/>
            <p14:sldId id="1497"/>
            <p14:sldId id="1503"/>
            <p14:sldId id="1504"/>
            <p14:sldId id="1515"/>
            <p14:sldId id="1516"/>
            <p14:sldId id="1514"/>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Alfredo Pizzirani" initials="AP" lastIdx="5" clrIdx="4">
    <p:extLst>
      <p:ext uri="{19B8F6BF-5375-455C-9EA6-DF929625EA0E}">
        <p15:presenceInfo xmlns:p15="http://schemas.microsoft.com/office/powerpoint/2012/main" userId="S-1-5-21-2127521184-1604012920-1887927527-62614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FFFFF"/>
    <a:srgbClr val="47D8FF"/>
    <a:srgbClr val="11CCFF"/>
    <a:srgbClr val="85E5FF"/>
    <a:srgbClr val="43D7FF"/>
    <a:srgbClr val="B4A0FF"/>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187" autoAdjust="0"/>
  </p:normalViewPr>
  <p:slideViewPr>
    <p:cSldViewPr>
      <p:cViewPr varScale="1">
        <p:scale>
          <a:sx n="119" d="100"/>
          <a:sy n="119" d="100"/>
        </p:scale>
        <p:origin x="84" y="144"/>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microsoft-my.sharepoint.com/personal/danlo_ntdev_microsoft_com/Documents/AAActive/CPS/WhitePaper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microsoft-my.sharepoint.com/personal/danlo_ntdev_microsoft_com/Documents/AAActive/CPS/WhitePaperDat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danlo_ntdev_microsoft_com/Documents/AAActive/CPS/BootStorm%20VMBootTimeAnalysisCombin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[WhitePaperData.xlsx]Basics - No Rebuild!PivotTable3</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Random</a:t>
            </a:r>
            <a:r>
              <a:rPr lang="en-US" baseline="0"/>
              <a:t> 4K Read Performance - 112 VMs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pPr>
            <a:solidFill>
              <a:schemeClr val="accent3"/>
            </a:solidFill>
            <a:ln w="9525">
              <a:solidFill>
                <a:schemeClr val="accent3"/>
              </a:solidFill>
            </a:ln>
            <a:effectLst/>
          </c:spPr>
        </c:marker>
      </c:pivotFmt>
      <c:pivotFmt>
        <c:idx val="15"/>
        <c:spPr>
          <a:solidFill>
            <a:schemeClr val="accent1"/>
          </a:solidFill>
          <a:ln w="28575" cap="rnd">
            <a:solidFill>
              <a:schemeClr val="accent1"/>
            </a:solidFill>
            <a:round/>
          </a:ln>
          <a:effectLst/>
        </c:spPr>
        <c:marker>
          <c:spPr>
            <a:solidFill>
              <a:schemeClr val="accent3"/>
            </a:solidFill>
            <a:ln w="9525">
              <a:solidFill>
                <a:schemeClr val="accent3"/>
              </a:solidFill>
            </a:ln>
            <a:effectLst/>
          </c:spPr>
        </c:marker>
      </c:pivotFmt>
      <c:pivotFmt>
        <c:idx val="16"/>
        <c:spPr>
          <a:solidFill>
            <a:schemeClr val="accent1"/>
          </a:solidFill>
          <a:ln w="28575" cap="rnd">
            <a:solidFill>
              <a:schemeClr val="accent1"/>
            </a:solidFill>
            <a:prstDash val="sysDot"/>
            <a:round/>
          </a:ln>
          <a:effectLst/>
        </c:spPr>
        <c:marker>
          <c:symbol val="circle"/>
          <c:size val="5"/>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3"/>
            </a:solidFill>
            <a:prstDash val="sysDot"/>
            <a:round/>
          </a:ln>
          <a:effectLst/>
        </c:spPr>
        <c:marker>
          <c:spPr>
            <a:solidFill>
              <a:schemeClr val="accent3"/>
            </a:solidFill>
            <a:ln w="9525">
              <a:solidFill>
                <a:schemeClr val="accent3"/>
              </a:solidFill>
            </a:ln>
            <a:effectLst/>
          </c:spPr>
        </c:marker>
      </c:pivotFmt>
      <c:pivotFmt>
        <c:idx val="23"/>
        <c:spPr>
          <a:solidFill>
            <a:schemeClr val="accent1"/>
          </a:solidFill>
          <a:ln w="28575" cap="rnd">
            <a:solidFill>
              <a:schemeClr val="accent3"/>
            </a:solidFill>
            <a:prstDash val="solid"/>
            <a:round/>
          </a:ln>
          <a:effectLst/>
        </c:spPr>
        <c:marker>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4"/>
        <c:dLbl>
          <c:idx val="0"/>
          <c:layout>
            <c:manualLayout>
              <c:x val="1.0116336274027493E-2"/>
              <c:y val="-1.3248868327045195E-16"/>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layout>
            <c:manualLayout>
              <c:x val="-3.3201815651358234E-2"/>
              <c:y val="6.142728093947599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prstDash val="sysDot"/>
            <a:round/>
          </a:ln>
          <a:effectLst/>
        </c:spPr>
        <c:marker>
          <c:symbol val="circle"/>
          <c:size val="5"/>
          <c:spPr>
            <a:solidFill>
              <a:schemeClr val="accent3"/>
            </a:solidFill>
            <a:ln w="9525">
              <a:solidFill>
                <a:schemeClr val="accent3"/>
              </a:solidFill>
            </a:ln>
            <a:effectLst/>
          </c:spPr>
        </c:marker>
        <c:dLbl>
          <c:idx val="0"/>
          <c:layout>
            <c:manualLayout>
              <c:x val="-9.2473509537076448E-2"/>
              <c:y val="-7.7660414399419592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prstDash val="sysDot"/>
            <a:round/>
          </a:ln>
          <a:effectLst/>
        </c:spPr>
        <c:marker>
          <c:symbol val="circle"/>
          <c:size val="5"/>
          <c:spPr>
            <a:solidFill>
              <a:schemeClr val="accent4"/>
            </a:solidFill>
            <a:ln w="9525">
              <a:solidFill>
                <a:schemeClr val="accent4"/>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pivotFmt>
      <c:pivotFmt>
        <c:idx val="29"/>
        <c:spPr>
          <a:solidFill>
            <a:schemeClr val="accent1"/>
          </a:solidFill>
          <a:ln w="28575" cap="rnd">
            <a:solidFill>
              <a:schemeClr val="accent1"/>
            </a:solidFill>
            <a:prstDash val="sysDot"/>
            <a:round/>
          </a:ln>
          <a:effectLst/>
        </c:spPr>
        <c:marker>
          <c:symbol val="circle"/>
          <c:size val="5"/>
          <c:spPr>
            <a:solidFill>
              <a:schemeClr val="accent4"/>
            </a:solidFill>
            <a:ln w="9525">
              <a:solidFill>
                <a:schemeClr val="accent4"/>
              </a:solidFill>
            </a:ln>
            <a:effectLst/>
          </c:spPr>
        </c:marker>
        <c:dLbl>
          <c:idx val="0"/>
          <c:layout>
            <c:manualLayout>
              <c:x val="-4.3715205367544613E-2"/>
              <c:y val="-4.5140089196167549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layout>
            <c:manualLayout>
              <c:x val="-3.3201815651358234E-2"/>
              <c:y val="6.142728093947599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rgbClr val="9BBB59"/>
            </a:solidFill>
            <a:prstDash val="sysDot"/>
            <a:round/>
          </a:ln>
          <a:effectLst/>
        </c:spPr>
        <c:marker>
          <c:symbol val="circle"/>
          <c:size val="5"/>
          <c:spPr>
            <a:solidFill>
              <a:srgbClr val="9BBB59"/>
            </a:solidFill>
            <a:ln w="9525">
              <a:solidFill>
                <a:srgbClr val="9BBB59"/>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rgbClr val="9BBB59"/>
            </a:solidFill>
            <a:prstDash val="sysDot"/>
            <a:round/>
          </a:ln>
          <a:effectLst/>
        </c:spPr>
        <c:marker>
          <c:symbol val="circle"/>
          <c:size val="5"/>
          <c:spPr>
            <a:solidFill>
              <a:srgbClr val="9BBB59"/>
            </a:solidFill>
            <a:ln w="9525">
              <a:solidFill>
                <a:srgbClr val="9BBB59"/>
              </a:solidFill>
            </a:ln>
            <a:effectLst/>
          </c:spPr>
        </c:marker>
        <c:dLbl>
          <c:idx val="0"/>
          <c:layout>
            <c:manualLayout>
              <c:x val="-6.5008068416474565E-2"/>
              <c:y val="-7.2545430083649942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layout>
            <c:manualLayout>
              <c:x val="-3.3201815651358234E-2"/>
              <c:y val="6.142728093947599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rgbClr val="9BBB59"/>
            </a:solidFill>
            <a:prstDash val="sysDot"/>
            <a:round/>
          </a:ln>
          <a:effectLst/>
        </c:spPr>
        <c:marker>
          <c:symbol val="circle"/>
          <c:size val="5"/>
          <c:spPr>
            <a:solidFill>
              <a:srgbClr val="9BBB59"/>
            </a:solidFill>
            <a:ln w="9525">
              <a:solidFill>
                <a:srgbClr val="9BBB59"/>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rgbClr val="9BBB59"/>
            </a:solidFill>
            <a:prstDash val="sysDot"/>
            <a:round/>
          </a:ln>
          <a:effectLst/>
        </c:spPr>
        <c:marker>
          <c:symbol val="circle"/>
          <c:size val="5"/>
          <c:spPr>
            <a:solidFill>
              <a:srgbClr val="9BBB59"/>
            </a:solidFill>
            <a:ln w="9525">
              <a:solidFill>
                <a:srgbClr val="9BBB59"/>
              </a:solidFill>
            </a:ln>
            <a:effectLst/>
          </c:spPr>
        </c:marker>
        <c:dLbl>
          <c:idx val="0"/>
          <c:layout>
            <c:manualLayout>
              <c:x val="-6.5008068416474565E-2"/>
              <c:y val="-7.2545430083649942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layout>
            <c:manualLayout>
              <c:x val="-3.3201815651358234E-2"/>
              <c:y val="6.142728093947599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rgbClr val="9BBB59"/>
            </a:solidFill>
            <a:prstDash val="sysDot"/>
            <a:round/>
          </a:ln>
          <a:effectLst/>
        </c:spPr>
        <c:marker>
          <c:symbol val="circle"/>
          <c:size val="5"/>
          <c:spPr>
            <a:solidFill>
              <a:srgbClr val="9BBB59"/>
            </a:solidFill>
            <a:ln w="9525">
              <a:solidFill>
                <a:srgbClr val="9BBB59"/>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rgbClr val="9BBB59"/>
            </a:solidFill>
            <a:prstDash val="sysDot"/>
            <a:round/>
          </a:ln>
          <a:effectLst/>
        </c:spPr>
        <c:marker>
          <c:symbol val="circle"/>
          <c:size val="5"/>
          <c:spPr>
            <a:solidFill>
              <a:srgbClr val="9BBB59"/>
            </a:solidFill>
            <a:ln w="9525">
              <a:solidFill>
                <a:srgbClr val="9BBB59"/>
              </a:solidFill>
            </a:ln>
            <a:effectLst/>
          </c:spPr>
        </c:marker>
        <c:dLbl>
          <c:idx val="0"/>
          <c:layout>
            <c:manualLayout>
              <c:x val="-6.5008068416474565E-2"/>
              <c:y val="-7.2545430083649942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'Basics - No Rebuild'!$B$42</c:f>
              <c:strCache>
                <c:ptCount val="1"/>
                <c:pt idx="0">
                  <c:v> IOPS</c:v>
                </c:pt>
              </c:strCache>
            </c:strRef>
          </c:tx>
          <c:spPr>
            <a:ln w="28575" cap="rnd">
              <a:solidFill>
                <a:srgbClr val="A5A5A5"/>
              </a:solidFill>
              <a:round/>
            </a:ln>
            <a:effectLst/>
          </c:spPr>
          <c:marker>
            <c:symbol val="circle"/>
            <c:size val="5"/>
            <c:spPr>
              <a:solidFill>
                <a:srgbClr val="A5A5A5"/>
              </a:solidFill>
              <a:ln w="9525">
                <a:solidFill>
                  <a:srgbClr val="A5A5A5"/>
                </a:solidFill>
              </a:ln>
              <a:effectLst/>
            </c:spPr>
          </c:marker>
          <c:dPt>
            <c:idx val="3"/>
            <c:marker>
              <c:symbol val="circle"/>
              <c:size val="5"/>
              <c:spPr>
                <a:solidFill>
                  <a:srgbClr val="A5A5A5"/>
                </a:solidFill>
                <a:ln w="9525">
                  <a:solidFill>
                    <a:srgbClr val="A5A5A5"/>
                  </a:solidFill>
                </a:ln>
                <a:effectLst/>
              </c:spPr>
            </c:marker>
            <c:bubble3D val="0"/>
          </c:dPt>
          <c:dLbls>
            <c:dLbl>
              <c:idx val="3"/>
              <c:layout>
                <c:manualLayout>
                  <c:x val="-3.3201815651358234E-2"/>
                  <c:y val="6.1427280939475998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'Basics - No Rebuild'!$A$43:$A$48</c:f>
              <c:strCache>
                <c:ptCount val="6"/>
                <c:pt idx="0">
                  <c:v>112</c:v>
                </c:pt>
                <c:pt idx="1">
                  <c:v>224</c:v>
                </c:pt>
                <c:pt idx="2">
                  <c:v>448</c:v>
                </c:pt>
                <c:pt idx="3">
                  <c:v>896</c:v>
                </c:pt>
                <c:pt idx="4">
                  <c:v>1792</c:v>
                </c:pt>
                <c:pt idx="5">
                  <c:v>3584</c:v>
                </c:pt>
              </c:strCache>
            </c:strRef>
          </c:cat>
          <c:val>
            <c:numRef>
              <c:f>'Basics - No Rebuild'!$B$43:$B$48</c:f>
              <c:numCache>
                <c:formatCode>General</c:formatCode>
                <c:ptCount val="6"/>
                <c:pt idx="0">
                  <c:v>188758.35804000596</c:v>
                </c:pt>
                <c:pt idx="1">
                  <c:v>369998.21225718426</c:v>
                </c:pt>
                <c:pt idx="2">
                  <c:v>702877.93220290274</c:v>
                </c:pt>
                <c:pt idx="3">
                  <c:v>1013720.5941192734</c:v>
                </c:pt>
                <c:pt idx="4">
                  <c:v>1093206.903464329</c:v>
                </c:pt>
                <c:pt idx="5">
                  <c:v>1235761.5143186646</c:v>
                </c:pt>
              </c:numCache>
            </c:numRef>
          </c:val>
          <c:smooth val="0"/>
          <c:extLst>
            <c:ext xmlns:c16="http://schemas.microsoft.com/office/drawing/2014/chart" uri="{C3380CC4-5D6E-409C-BE32-E72D297353CC}">
              <c16:uniqueId val="{0000000C-6B76-4A11-A40B-954E503D349C}"/>
            </c:ext>
          </c:extLst>
        </c:ser>
        <c:dLbls>
          <c:showLegendKey val="0"/>
          <c:showVal val="0"/>
          <c:showCatName val="0"/>
          <c:showSerName val="0"/>
          <c:showPercent val="0"/>
          <c:showBubbleSize val="0"/>
        </c:dLbls>
        <c:marker val="1"/>
        <c:smooth val="0"/>
        <c:axId val="1860039856"/>
        <c:axId val="1860040400"/>
      </c:lineChart>
      <c:lineChart>
        <c:grouping val="standard"/>
        <c:varyColors val="0"/>
        <c:ser>
          <c:idx val="1"/>
          <c:order val="1"/>
          <c:tx>
            <c:strRef>
              <c:f>'Basics - No Rebuild'!$C$42</c:f>
              <c:strCache>
                <c:ptCount val="1"/>
                <c:pt idx="0">
                  <c:v> Avg Read Latency</c:v>
                </c:pt>
              </c:strCache>
            </c:strRef>
          </c:tx>
          <c:spPr>
            <a:ln w="28575" cap="rnd">
              <a:solidFill>
                <a:srgbClr val="A5A5A5"/>
              </a:solidFill>
              <a:prstDash val="sysDot"/>
              <a:round/>
            </a:ln>
            <a:effectLst/>
          </c:spPr>
          <c:marker>
            <c:symbol val="circle"/>
            <c:size val="5"/>
            <c:spPr>
              <a:solidFill>
                <a:srgbClr val="A5A5A5"/>
              </a:solidFill>
              <a:ln w="9525">
                <a:solidFill>
                  <a:srgbClr val="A5A5A5"/>
                </a:solidFill>
              </a:ln>
              <a:effectLst/>
            </c:spPr>
          </c:marker>
          <c:dPt>
            <c:idx val="3"/>
            <c:marker>
              <c:symbol val="circle"/>
              <c:size val="5"/>
              <c:spPr>
                <a:solidFill>
                  <a:srgbClr val="A5A5A5"/>
                </a:solidFill>
                <a:ln w="9525">
                  <a:solidFill>
                    <a:srgbClr val="A5A5A5"/>
                  </a:solidFill>
                </a:ln>
                <a:effectLst/>
              </c:spPr>
            </c:marker>
            <c:bubble3D val="0"/>
          </c:dPt>
          <c:dLbls>
            <c:dLbl>
              <c:idx val="3"/>
              <c:layout>
                <c:manualLayout>
                  <c:x val="-6.5008068416474565E-2"/>
                  <c:y val="-7.2545430083649942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'Basics - No Rebuild'!$A$43:$A$48</c:f>
              <c:strCache>
                <c:ptCount val="6"/>
                <c:pt idx="0">
                  <c:v>112</c:v>
                </c:pt>
                <c:pt idx="1">
                  <c:v>224</c:v>
                </c:pt>
                <c:pt idx="2">
                  <c:v>448</c:v>
                </c:pt>
                <c:pt idx="3">
                  <c:v>896</c:v>
                </c:pt>
                <c:pt idx="4">
                  <c:v>1792</c:v>
                </c:pt>
                <c:pt idx="5">
                  <c:v>3584</c:v>
                </c:pt>
              </c:strCache>
            </c:strRef>
          </c:cat>
          <c:val>
            <c:numRef>
              <c:f>'Basics - No Rebuild'!$C$43:$C$48</c:f>
              <c:numCache>
                <c:formatCode>General</c:formatCode>
                <c:ptCount val="6"/>
                <c:pt idx="0">
                  <c:v>0.58916071428571459</c:v>
                </c:pt>
                <c:pt idx="1">
                  <c:v>0.61391964285714262</c:v>
                </c:pt>
                <c:pt idx="2">
                  <c:v>0.64886607142857133</c:v>
                </c:pt>
                <c:pt idx="3">
                  <c:v>0.89982142857142866</c:v>
                </c:pt>
                <c:pt idx="4">
                  <c:v>1.6662410714285716</c:v>
                </c:pt>
                <c:pt idx="5">
                  <c:v>2.9317767857142853</c:v>
                </c:pt>
              </c:numCache>
            </c:numRef>
          </c:val>
          <c:smooth val="0"/>
          <c:extLst>
            <c:ext xmlns:c16="http://schemas.microsoft.com/office/drawing/2014/chart" uri="{C3380CC4-5D6E-409C-BE32-E72D297353CC}">
              <c16:uniqueId val="{0000000D-6B76-4A11-A40B-954E503D349C}"/>
            </c:ext>
          </c:extLst>
        </c:ser>
        <c:dLbls>
          <c:showLegendKey val="0"/>
          <c:showVal val="0"/>
          <c:showCatName val="0"/>
          <c:showSerName val="0"/>
          <c:showPercent val="0"/>
          <c:showBubbleSize val="0"/>
        </c:dLbls>
        <c:marker val="1"/>
        <c:smooth val="0"/>
        <c:axId val="1753387664"/>
        <c:axId val="1753387120"/>
      </c:lineChart>
      <c:catAx>
        <c:axId val="18600398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Aggregate Request Depth (112 VMs x Per VM Depth)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0040400"/>
        <c:crosses val="autoZero"/>
        <c:auto val="1"/>
        <c:lblAlgn val="ctr"/>
        <c:lblOffset val="100"/>
        <c:noMultiLvlLbl val="0"/>
      </c:catAx>
      <c:valAx>
        <c:axId val="1860040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IOPS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0039856"/>
        <c:crosses val="autoZero"/>
        <c:crossBetween val="between"/>
      </c:valAx>
      <c:valAx>
        <c:axId val="1753387120"/>
        <c:scaling>
          <c:orientation val="minMax"/>
          <c:max val="7"/>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Latency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3387664"/>
        <c:crosses val="max"/>
        <c:crossBetween val="between"/>
      </c:valAx>
      <c:catAx>
        <c:axId val="1753387664"/>
        <c:scaling>
          <c:orientation val="minMax"/>
        </c:scaling>
        <c:delete val="1"/>
        <c:axPos val="b"/>
        <c:numFmt formatCode="General" sourceLinked="1"/>
        <c:majorTickMark val="out"/>
        <c:minorTickMark val="none"/>
        <c:tickLblPos val="nextTo"/>
        <c:crossAx val="1753387120"/>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[WhitePaperData.xlsx]Basics - No Rebuild!PivotTable1</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Random 4K 70:30 Performance - 112 VMs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pivotFmt>
      <c:pivotFmt>
        <c:idx val="1"/>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pivotFmt>
      <c:pivotFmt>
        <c:idx val="2"/>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4"/>
            </a:solidFill>
            <a:prstDash val="sysDot"/>
            <a:round/>
          </a:ln>
          <a:effectLst/>
        </c:spPr>
        <c:marker>
          <c:symbol val="circle"/>
          <c:size val="5"/>
          <c:spPr>
            <a:solidFill>
              <a:schemeClr val="accent4"/>
            </a:solidFill>
            <a:ln w="9525">
              <a:solidFill>
                <a:schemeClr val="accent4"/>
              </a:solidFill>
            </a:ln>
            <a:effectLst/>
          </c:spPr>
        </c:marker>
      </c:pivotFmt>
      <c:pivotFmt>
        <c:idx val="4"/>
        <c:spPr>
          <a:solidFill>
            <a:schemeClr val="accent1"/>
          </a:solidFill>
          <a:ln w="28575" cap="rnd">
            <a:solidFill>
              <a:schemeClr val="accent3"/>
            </a:solidFill>
            <a:prstDash val="sysDot"/>
            <a:round/>
          </a:ln>
          <a:effectLst/>
        </c:spPr>
        <c:marker>
          <c:symbol val="circle"/>
          <c:size val="5"/>
          <c:spPr>
            <a:solidFill>
              <a:schemeClr val="accent3"/>
            </a:solidFill>
            <a:ln w="9525">
              <a:solidFill>
                <a:schemeClr val="accent3"/>
              </a:solidFill>
            </a:ln>
            <a:effectLst/>
          </c:spPr>
        </c:marker>
      </c:pivotFmt>
      <c:pivotFmt>
        <c:idx val="5"/>
        <c:spPr>
          <a:solidFill>
            <a:schemeClr val="accent1"/>
          </a:solidFill>
          <a:ln w="28575" cap="rnd">
            <a:solidFill>
              <a:schemeClr val="accent5"/>
            </a:solidFill>
            <a:prstDash val="sysDot"/>
            <a:round/>
          </a:ln>
          <a:effectLst/>
        </c:spPr>
        <c:marker>
          <c:symbol val="circle"/>
          <c:size val="5"/>
          <c:spPr>
            <a:solidFill>
              <a:schemeClr val="accent5"/>
            </a:solidFill>
            <a:ln w="9525">
              <a:solidFill>
                <a:schemeClr val="accent5"/>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pivotFmt>
      <c:pivotFmt>
        <c:idx val="7"/>
        <c:spPr>
          <a:solidFill>
            <a:schemeClr val="accent1"/>
          </a:solidFill>
          <a:ln w="28575" cap="rnd">
            <a:solidFill>
              <a:schemeClr val="accent5"/>
            </a:solidFill>
            <a:prstDash val="sysDot"/>
            <a:round/>
          </a:ln>
          <a:effectLst/>
        </c:spPr>
        <c:marker>
          <c:symbol val="circle"/>
          <c:size val="5"/>
          <c:spPr>
            <a:solidFill>
              <a:schemeClr val="accent5"/>
            </a:solidFill>
            <a:ln w="9525">
              <a:solidFill>
                <a:schemeClr val="accent5"/>
              </a:solidFill>
            </a:ln>
            <a:effectLst/>
          </c:spPr>
        </c:marker>
      </c:pivotFmt>
      <c:pivotFmt>
        <c:idx val="8"/>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layout>
            <c:manualLayout>
              <c:x val="-0.10437492188476441"/>
              <c:y val="-3.174603174603174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5"/>
            </a:solidFill>
            <a:prstDash val="sysDot"/>
            <a:round/>
          </a:ln>
          <a:effectLst/>
        </c:spPr>
        <c:marker>
          <c:symbol val="circle"/>
          <c:size val="5"/>
          <c:spPr>
            <a:solidFill>
              <a:schemeClr val="accent5"/>
            </a:solidFill>
            <a:ln w="9525">
              <a:solidFill>
                <a:schemeClr val="accent5"/>
              </a:solidFill>
            </a:ln>
            <a:effectLst/>
          </c:spPr>
        </c:marker>
        <c:dLbl>
          <c:idx val="0"/>
          <c:layout>
            <c:manualLayout>
              <c:x val="-0.15873015873015872"/>
              <c:y val="-4.365079365079364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layout>
            <c:manualLayout>
              <c:x val="-0.11447586097192387"/>
              <c:y val="-5.437695718080430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layout>
            <c:manualLayout>
              <c:x val="1.2626262626262626E-2"/>
              <c:y val="3.394624672714226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dLbl>
          <c:idx val="0"/>
          <c:layout>
            <c:manualLayout>
              <c:x val="2.4153940984649645E-2"/>
              <c:y val="4.711935060800311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layout>
            <c:manualLayout>
              <c:x val="1.2626262626262626E-2"/>
              <c:y val="3.394624672714226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dLbl>
          <c:idx val="0"/>
          <c:layout>
            <c:manualLayout>
              <c:x val="2.4153940984649645E-2"/>
              <c:y val="4.711935060800311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layout>
            <c:manualLayout>
              <c:x val="-0.11447586097192387"/>
              <c:y val="-5.437695718080430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layout>
            <c:manualLayout>
              <c:x val="1.2626262626262626E-2"/>
              <c:y val="3.394624672714226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dLbl>
          <c:idx val="0"/>
          <c:layout>
            <c:manualLayout>
              <c:x val="2.4153940984649645E-2"/>
              <c:y val="4.711935060800311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layout>
            <c:manualLayout>
              <c:x val="-0.11447586097192387"/>
              <c:y val="-5.437695718080430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'Basics - No Rebuild'!$B$5</c:f>
              <c:strCache>
                <c:ptCount val="1"/>
                <c:pt idx="0">
                  <c:v> Read IOPS</c:v>
                </c:pt>
              </c:strCache>
            </c:strRef>
          </c:tx>
          <c:spPr>
            <a:ln w="28575" cap="rnd">
              <a:solidFill>
                <a:srgbClr val="A5A5A5"/>
              </a:solidFill>
              <a:round/>
            </a:ln>
            <a:effectLst/>
          </c:spPr>
          <c:marker>
            <c:symbol val="circle"/>
            <c:size val="5"/>
            <c:spPr>
              <a:solidFill>
                <a:srgbClr val="A5A5A5"/>
              </a:solidFill>
              <a:ln w="9525">
                <a:solidFill>
                  <a:srgbClr val="A5A5A5"/>
                </a:solidFill>
              </a:ln>
              <a:effectLst/>
            </c:spPr>
          </c:marker>
          <c:dPt>
            <c:idx val="3"/>
            <c:marker>
              <c:symbol val="circle"/>
              <c:size val="5"/>
              <c:spPr>
                <a:solidFill>
                  <a:srgbClr val="A5A5A5"/>
                </a:solidFill>
                <a:ln w="9525">
                  <a:solidFill>
                    <a:srgbClr val="A5A5A5"/>
                  </a:solidFill>
                </a:ln>
                <a:effectLst/>
              </c:spPr>
            </c:marker>
            <c:bubble3D val="0"/>
            <c:spPr>
              <a:ln w="28575" cap="rnd">
                <a:solidFill>
                  <a:srgbClr val="A5A5A5"/>
                </a:solidFill>
                <a:round/>
              </a:ln>
              <a:effectLst/>
            </c:spPr>
          </c:dPt>
          <c:dLbls>
            <c:dLbl>
              <c:idx val="3"/>
              <c:layout>
                <c:manualLayout>
                  <c:x val="1.2626262626262626E-2"/>
                  <c:y val="3.3946246727142269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'Basics - No Rebuild'!$A$6:$A$11</c:f>
              <c:strCache>
                <c:ptCount val="6"/>
                <c:pt idx="0">
                  <c:v>112</c:v>
                </c:pt>
                <c:pt idx="1">
                  <c:v>224</c:v>
                </c:pt>
                <c:pt idx="2">
                  <c:v>448</c:v>
                </c:pt>
                <c:pt idx="3">
                  <c:v>896</c:v>
                </c:pt>
                <c:pt idx="4">
                  <c:v>1792</c:v>
                </c:pt>
                <c:pt idx="5">
                  <c:v>3584</c:v>
                </c:pt>
              </c:strCache>
            </c:strRef>
          </c:cat>
          <c:val>
            <c:numRef>
              <c:f>'Basics - No Rebuild'!$B$6:$B$11</c:f>
              <c:numCache>
                <c:formatCode>General</c:formatCode>
                <c:ptCount val="6"/>
                <c:pt idx="0">
                  <c:v>58199.582452475304</c:v>
                </c:pt>
                <c:pt idx="1">
                  <c:v>102761.50941777133</c:v>
                </c:pt>
                <c:pt idx="2">
                  <c:v>156003.80267851401</c:v>
                </c:pt>
                <c:pt idx="3">
                  <c:v>224542.17536259719</c:v>
                </c:pt>
                <c:pt idx="4">
                  <c:v>269885.86285025632</c:v>
                </c:pt>
                <c:pt idx="5">
                  <c:v>291505.54408366518</c:v>
                </c:pt>
              </c:numCache>
            </c:numRef>
          </c:val>
          <c:smooth val="0"/>
        </c:ser>
        <c:ser>
          <c:idx val="1"/>
          <c:order val="1"/>
          <c:tx>
            <c:strRef>
              <c:f>'Basics - No Rebuild'!$C$5</c:f>
              <c:strCache>
                <c:ptCount val="1"/>
                <c:pt idx="0">
                  <c:v> Write IOPS</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dPt>
            <c:idx val="3"/>
            <c:marker>
              <c:symbol val="circle"/>
              <c:size val="5"/>
              <c:spPr>
                <a:solidFill>
                  <a:srgbClr val="FFC000"/>
                </a:solidFill>
                <a:ln w="9525">
                  <a:solidFill>
                    <a:srgbClr val="FFC000"/>
                  </a:solidFill>
                </a:ln>
                <a:effectLst/>
              </c:spPr>
            </c:marker>
            <c:bubble3D val="0"/>
          </c:dPt>
          <c:dLbls>
            <c:dLbl>
              <c:idx val="3"/>
              <c:layout>
                <c:manualLayout>
                  <c:x val="2.4153940984649645E-2"/>
                  <c:y val="4.711935060800311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'Basics - No Rebuild'!$A$6:$A$11</c:f>
              <c:strCache>
                <c:ptCount val="6"/>
                <c:pt idx="0">
                  <c:v>112</c:v>
                </c:pt>
                <c:pt idx="1">
                  <c:v>224</c:v>
                </c:pt>
                <c:pt idx="2">
                  <c:v>448</c:v>
                </c:pt>
                <c:pt idx="3">
                  <c:v>896</c:v>
                </c:pt>
                <c:pt idx="4">
                  <c:v>1792</c:v>
                </c:pt>
                <c:pt idx="5">
                  <c:v>3584</c:v>
                </c:pt>
              </c:strCache>
            </c:strRef>
          </c:cat>
          <c:val>
            <c:numRef>
              <c:f>'Basics - No Rebuild'!$C$6:$C$11</c:f>
              <c:numCache>
                <c:formatCode>General</c:formatCode>
                <c:ptCount val="6"/>
                <c:pt idx="0">
                  <c:v>24911.263748492915</c:v>
                </c:pt>
                <c:pt idx="1">
                  <c:v>43999.736495228462</c:v>
                </c:pt>
                <c:pt idx="2">
                  <c:v>66824.481003823064</c:v>
                </c:pt>
                <c:pt idx="3">
                  <c:v>96291.374124119844</c:v>
                </c:pt>
                <c:pt idx="4">
                  <c:v>115721.18143546878</c:v>
                </c:pt>
                <c:pt idx="5">
                  <c:v>124951.82297719433</c:v>
                </c:pt>
              </c:numCache>
            </c:numRef>
          </c:val>
          <c:smooth val="0"/>
        </c:ser>
        <c:ser>
          <c:idx val="2"/>
          <c:order val="2"/>
          <c:tx>
            <c:strRef>
              <c:f>'Basics - No Rebuild'!$D$5</c:f>
              <c:strCache>
                <c:ptCount val="1"/>
                <c:pt idx="0">
                  <c:v> Total IOPS</c:v>
                </c:pt>
              </c:strCache>
            </c:strRef>
          </c:tx>
          <c:spPr>
            <a:ln w="28575" cap="rnd">
              <a:solidFill>
                <a:srgbClr val="4472C4"/>
              </a:solidFill>
              <a:round/>
            </a:ln>
            <a:effectLst/>
          </c:spPr>
          <c:marker>
            <c:symbol val="circle"/>
            <c:size val="5"/>
            <c:spPr>
              <a:solidFill>
                <a:srgbClr val="4472C4"/>
              </a:solidFill>
              <a:ln w="9525">
                <a:solidFill>
                  <a:srgbClr val="4472C4"/>
                </a:solidFill>
              </a:ln>
              <a:effectLst/>
            </c:spPr>
          </c:marker>
          <c:dPt>
            <c:idx val="3"/>
            <c:marker>
              <c:symbol val="circle"/>
              <c:size val="5"/>
              <c:spPr>
                <a:solidFill>
                  <a:srgbClr val="4472C4"/>
                </a:solidFill>
                <a:ln w="9525">
                  <a:solidFill>
                    <a:srgbClr val="4472C4"/>
                  </a:solidFill>
                </a:ln>
                <a:effectLst/>
              </c:spPr>
            </c:marker>
            <c:bubble3D val="0"/>
            <c:spPr>
              <a:ln w="28575" cap="rnd">
                <a:solidFill>
                  <a:srgbClr val="4472C4"/>
                </a:solidFill>
                <a:round/>
              </a:ln>
              <a:effectLst/>
            </c:spPr>
          </c:dPt>
          <c:dLbls>
            <c:dLbl>
              <c:idx val="3"/>
              <c:layout>
                <c:manualLayout>
                  <c:x val="-0.11447586097192387"/>
                  <c:y val="-5.4376957180804306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'Basics - No Rebuild'!$A$6:$A$11</c:f>
              <c:strCache>
                <c:ptCount val="6"/>
                <c:pt idx="0">
                  <c:v>112</c:v>
                </c:pt>
                <c:pt idx="1">
                  <c:v>224</c:v>
                </c:pt>
                <c:pt idx="2">
                  <c:v>448</c:v>
                </c:pt>
                <c:pt idx="3">
                  <c:v>896</c:v>
                </c:pt>
                <c:pt idx="4">
                  <c:v>1792</c:v>
                </c:pt>
                <c:pt idx="5">
                  <c:v>3584</c:v>
                </c:pt>
              </c:strCache>
            </c:strRef>
          </c:cat>
          <c:val>
            <c:numRef>
              <c:f>'Basics - No Rebuild'!$D$6:$D$11</c:f>
              <c:numCache>
                <c:formatCode>General</c:formatCode>
                <c:ptCount val="6"/>
                <c:pt idx="0">
                  <c:v>83110.846200968241</c:v>
                </c:pt>
                <c:pt idx="1">
                  <c:v>146761.2459129999</c:v>
                </c:pt>
                <c:pt idx="2">
                  <c:v>222828.28368233697</c:v>
                </c:pt>
                <c:pt idx="3">
                  <c:v>320833.54948671721</c:v>
                </c:pt>
                <c:pt idx="4">
                  <c:v>385607.04428572499</c:v>
                </c:pt>
                <c:pt idx="5">
                  <c:v>416457.36706085957</c:v>
                </c:pt>
              </c:numCache>
            </c:numRef>
          </c:val>
          <c:smooth val="0"/>
        </c:ser>
        <c:dLbls>
          <c:showLegendKey val="0"/>
          <c:showVal val="0"/>
          <c:showCatName val="0"/>
          <c:showSerName val="0"/>
          <c:showPercent val="0"/>
          <c:showBubbleSize val="0"/>
        </c:dLbls>
        <c:marker val="1"/>
        <c:smooth val="0"/>
        <c:axId val="1859131072"/>
        <c:axId val="1859129984"/>
      </c:lineChart>
      <c:catAx>
        <c:axId val="18591310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Aggregate Request</a:t>
                </a:r>
                <a:r>
                  <a:rPr lang="en-US" baseline="0"/>
                  <a:t> Depth (112 VMs x Per VM Depth)</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9129984"/>
        <c:crosses val="autoZero"/>
        <c:auto val="1"/>
        <c:lblAlgn val="ctr"/>
        <c:lblOffset val="100"/>
        <c:noMultiLvlLbl val="0"/>
      </c:catAx>
      <c:valAx>
        <c:axId val="1859129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IOPS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91310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70" baseline="0">
                <a:solidFill>
                  <a:schemeClr val="bg1">
                    <a:lumMod val="50000"/>
                  </a:schemeClr>
                </a:solidFill>
                <a:latin typeface="+mj-lt"/>
                <a:ea typeface="+mn-ea"/>
                <a:cs typeface="+mn-cs"/>
              </a:defRPr>
            </a:pPr>
            <a:r>
              <a:rPr lang="en-US">
                <a:solidFill>
                  <a:schemeClr val="bg1">
                    <a:lumMod val="50000"/>
                  </a:schemeClr>
                </a:solidFill>
              </a:rPr>
              <a:t>Boot Storm Virtual Machine Completion Times</a:t>
            </a:r>
          </a:p>
        </c:rich>
      </c:tx>
      <c:overlay val="0"/>
      <c:spPr>
        <a:noFill/>
        <a:ln>
          <a:noFill/>
        </a:ln>
        <a:effectLst/>
      </c:spPr>
      <c:txPr>
        <a:bodyPr rot="0" spcFirstLastPara="1" vertOverflow="ellipsis" vert="horz" wrap="square" anchor="ctr" anchorCtr="1"/>
        <a:lstStyle/>
        <a:p>
          <a:pPr>
            <a:defRPr sz="2400" b="0" i="0" u="none" strike="noStrike" kern="1200" spc="70" baseline="0">
              <a:solidFill>
                <a:schemeClr val="bg1">
                  <a:lumMod val="50000"/>
                </a:schemeClr>
              </a:solidFill>
              <a:latin typeface="+mj-lt"/>
              <a:ea typeface="+mn-ea"/>
              <a:cs typeface="+mn-cs"/>
            </a:defRPr>
          </a:pPr>
          <a:endParaRPr lang="en-US"/>
        </a:p>
      </c:txPr>
    </c:title>
    <c:autoTitleDeleted val="0"/>
    <c:plotArea>
      <c:layout>
        <c:manualLayout>
          <c:layoutTarget val="inner"/>
          <c:xMode val="edge"/>
          <c:yMode val="edge"/>
          <c:x val="0.15972789534120735"/>
          <c:y val="0.24977813762243453"/>
          <c:w val="0.81635939550524939"/>
          <c:h val="0.48882637939325635"/>
        </c:manualLayout>
      </c:layout>
      <c:scatterChart>
        <c:scatterStyle val="lineMarker"/>
        <c:varyColors val="0"/>
        <c:ser>
          <c:idx val="0"/>
          <c:order val="0"/>
          <c:spPr>
            <a:ln w="28575">
              <a:solidFill>
                <a:schemeClr val="accent1">
                  <a:alpha val="20000"/>
                </a:schemeClr>
              </a:solidFill>
            </a:ln>
            <a:effectLst/>
          </c:spPr>
          <c:marker>
            <c:symbol val="circle"/>
            <c:size val="4"/>
            <c:spPr>
              <a:solidFill>
                <a:srgbClr val="FF0000"/>
              </a:solidFill>
              <a:ln w="9525" cap="flat" cmpd="sng" algn="ctr">
                <a:solidFill>
                  <a:schemeClr val="accent1"/>
                </a:solidFill>
                <a:round/>
              </a:ln>
              <a:effectLst/>
            </c:spPr>
          </c:marker>
          <c:dLbls>
            <c:dLbl>
              <c:idx val="7"/>
              <c:layout>
                <c:manualLayout>
                  <c:x val="2.2222222222222119E-2"/>
                  <c:y val="1.851851851851851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000" b="0" i="0" u="none" strike="noStrike" kern="1200" baseline="0">
                    <a:solidFill>
                      <a:schemeClr val="bg1">
                        <a:lumMod val="50000"/>
                      </a:schemeClr>
                    </a:solidFill>
                    <a:latin typeface="+mj-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xVal>
            <c:numRef>
              <c:f>'[BootStorm VMBootTimeAnalysisCombined.xlsx]VM Boot Time - 1st Tiering'!$A$3:$A$11</c:f>
              <c:numCache>
                <c:formatCode>General</c:formatCode>
                <c:ptCount val="9"/>
                <c:pt idx="0">
                  <c:v>0</c:v>
                </c:pt>
                <c:pt idx="1">
                  <c:v>3</c:v>
                </c:pt>
                <c:pt idx="2">
                  <c:v>6</c:v>
                </c:pt>
                <c:pt idx="3">
                  <c:v>9</c:v>
                </c:pt>
                <c:pt idx="4">
                  <c:v>12</c:v>
                </c:pt>
                <c:pt idx="5">
                  <c:v>15</c:v>
                </c:pt>
                <c:pt idx="6">
                  <c:v>18</c:v>
                </c:pt>
                <c:pt idx="7">
                  <c:v>21</c:v>
                </c:pt>
                <c:pt idx="8">
                  <c:v>24</c:v>
                </c:pt>
              </c:numCache>
            </c:numRef>
          </c:xVal>
          <c:yVal>
            <c:numRef>
              <c:f>'[BootStorm VMBootTimeAnalysisCombined.xlsx]VM Boot Time - 1st Tiering'!$B$3:$B$11</c:f>
              <c:numCache>
                <c:formatCode>General</c:formatCode>
                <c:ptCount val="9"/>
                <c:pt idx="5">
                  <c:v>8</c:v>
                </c:pt>
                <c:pt idx="6">
                  <c:v>346</c:v>
                </c:pt>
                <c:pt idx="7">
                  <c:v>1330</c:v>
                </c:pt>
                <c:pt idx="8">
                  <c:v>108</c:v>
                </c:pt>
              </c:numCache>
            </c:numRef>
          </c:yVal>
          <c:smooth val="0"/>
          <c:extLst>
            <c:ext xmlns:c15="http://schemas.microsoft.com/office/drawing/2012/chart" uri="{02D57815-91ED-43cb-92C2-25804820EDAC}">
              <c15:filteredSeriesTitle>
                <c15:tx>
                  <c:strRef>
                    <c:extLst>
                      <c:ext uri="{02D57815-91ED-43cb-92C2-25804820EDAC}">
                        <c15:formulaRef>
                          <c15:sqref>'[BootStorm VMBootTimeAnalysisCombined.xlsx]VM Boot Time - 1st Tiering'!$B$2</c15:sqref>
                        </c15:formulaRef>
                      </c:ext>
                    </c:extLst>
                    <c:strCache>
                      <c:ptCount val="1"/>
                      <c:pt idx="0">
                        <c:v>VMs</c:v>
                      </c:pt>
                    </c:strCache>
                  </c:strRef>
                </c15:tx>
              </c15:filteredSeriesTitle>
            </c:ext>
          </c:extLst>
        </c:ser>
        <c:dLbls>
          <c:showLegendKey val="0"/>
          <c:showVal val="0"/>
          <c:showCatName val="0"/>
          <c:showSerName val="0"/>
          <c:showPercent val="0"/>
          <c:showBubbleSize val="0"/>
        </c:dLbls>
        <c:axId val="1859135968"/>
        <c:axId val="1859136512"/>
      </c:scatterChart>
      <c:valAx>
        <c:axId val="1859135968"/>
        <c:scaling>
          <c:orientation val="minMax"/>
          <c:max val="25"/>
          <c:min val="1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bg1">
                        <a:lumMod val="50000"/>
                      </a:schemeClr>
                    </a:solidFill>
                    <a:latin typeface="+mj-lt"/>
                    <a:ea typeface="+mn-ea"/>
                    <a:cs typeface="+mn-cs"/>
                  </a:defRPr>
                </a:pPr>
                <a:r>
                  <a:rPr lang="en-US">
                    <a:solidFill>
                      <a:schemeClr val="bg1">
                        <a:lumMod val="50000"/>
                      </a:schemeClr>
                    </a:solidFill>
                  </a:rPr>
                  <a:t>Virtual Machine Time to Completion (s)</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bg1">
                      <a:lumMod val="50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lumMod val="50000"/>
                  </a:schemeClr>
                </a:solidFill>
                <a:latin typeface="+mj-lt"/>
                <a:ea typeface="+mn-ea"/>
                <a:cs typeface="+mn-cs"/>
              </a:defRPr>
            </a:pPr>
            <a:endParaRPr lang="en-US"/>
          </a:p>
        </c:txPr>
        <c:crossAx val="1859136512"/>
        <c:crosses val="autoZero"/>
        <c:crossBetween val="midCat"/>
      </c:valAx>
      <c:valAx>
        <c:axId val="185913651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lumMod val="50000"/>
                      </a:schemeClr>
                    </a:solidFill>
                    <a:latin typeface="+mj-lt"/>
                    <a:ea typeface="+mn-ea"/>
                    <a:cs typeface="+mn-cs"/>
                  </a:defRPr>
                </a:pPr>
                <a:r>
                  <a:rPr lang="en-US">
                    <a:solidFill>
                      <a:schemeClr val="bg1">
                        <a:lumMod val="50000"/>
                      </a:schemeClr>
                    </a:solidFill>
                  </a:rPr>
                  <a:t>Number of Virtual Machines</a:t>
                </a:r>
              </a:p>
            </c:rich>
          </c:tx>
          <c:layout>
            <c:manualLayout>
              <c:xMode val="edge"/>
              <c:yMode val="edge"/>
              <c:x val="8.8719898605830166E-3"/>
              <c:y val="0.196897342057594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bg1">
                      <a:lumMod val="50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lumMod val="50000"/>
                  </a:schemeClr>
                </a:solidFill>
                <a:latin typeface="+mj-lt"/>
                <a:ea typeface="+mn-ea"/>
                <a:cs typeface="+mn-cs"/>
              </a:defRPr>
            </a:pPr>
            <a:endParaRPr lang="en-US"/>
          </a:p>
        </c:txPr>
        <c:crossAx val="185913596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bg1">
                  <a:lumMod val="50000"/>
                </a:schemeClr>
              </a:solidFill>
              <a:latin typeface="+mj-lt"/>
              <a:ea typeface="+mn-ea"/>
              <a:cs typeface="+mn-cs"/>
            </a:defRPr>
          </a:pPr>
          <a:endParaRPr lang="en-US"/>
        </a:p>
      </c:txPr>
    </c:legend>
    <c:plotVisOnly val="1"/>
    <c:dispBlanksAs val="gap"/>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sz="2000" b="0">
          <a:latin typeface="+mj-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932927048502495E-2"/>
          <c:y val="6.1924288310115073E-2"/>
          <c:w val="0.85242940537605227"/>
          <c:h val="0.76330555369576569"/>
        </c:manualLayout>
      </c:layout>
      <c:barChart>
        <c:barDir val="col"/>
        <c:grouping val="clustered"/>
        <c:varyColors val="0"/>
        <c:ser>
          <c:idx val="0"/>
          <c:order val="0"/>
          <c:tx>
            <c:strRef>
              <c:f>Sheet1!$B$1</c:f>
              <c:strCache>
                <c:ptCount val="1"/>
                <c:pt idx="0">
                  <c:v>VM to VM (within CPS)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Without NVGRE Offload</c:v>
                </c:pt>
                <c:pt idx="1">
                  <c:v>With NVGRE Offload</c:v>
                </c:pt>
              </c:strCache>
            </c:strRef>
          </c:cat>
          <c:val>
            <c:numRef>
              <c:f>Sheet1!$B$2:$B$3</c:f>
              <c:numCache>
                <c:formatCode>General</c:formatCode>
                <c:ptCount val="2"/>
                <c:pt idx="0">
                  <c:v>4</c:v>
                </c:pt>
                <c:pt idx="1">
                  <c:v>18</c:v>
                </c:pt>
              </c:numCache>
            </c:numRef>
          </c:val>
          <c:extLst>
            <c:ext xmlns:c16="http://schemas.microsoft.com/office/drawing/2014/chart" uri="{C3380CC4-5D6E-409C-BE32-E72D297353CC}">
              <c16:uniqueId val="{00000000-CE9B-497A-8BA0-07EEB53B0BDA}"/>
            </c:ext>
          </c:extLst>
        </c:ser>
        <c:ser>
          <c:idx val="1"/>
          <c:order val="1"/>
          <c:tx>
            <c:strRef>
              <c:f>Sheet1!$C$1</c:f>
              <c:strCache>
                <c:ptCount val="1"/>
                <c:pt idx="0">
                  <c:v>Offrack Forwarding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Without NVGRE Offload</c:v>
                </c:pt>
                <c:pt idx="1">
                  <c:v>With NVGRE Offload</c:v>
                </c:pt>
              </c:strCache>
            </c:strRef>
          </c:cat>
          <c:val>
            <c:numRef>
              <c:f>Sheet1!$C$2:$C$3</c:f>
              <c:numCache>
                <c:formatCode>General</c:formatCode>
                <c:ptCount val="2"/>
                <c:pt idx="0">
                  <c:v>2</c:v>
                </c:pt>
                <c:pt idx="1">
                  <c:v>10</c:v>
                </c:pt>
              </c:numCache>
            </c:numRef>
          </c:val>
          <c:extLst>
            <c:ext xmlns:c16="http://schemas.microsoft.com/office/drawing/2014/chart" uri="{C3380CC4-5D6E-409C-BE32-E72D297353CC}">
              <c16:uniqueId val="{00000001-CE9B-497A-8BA0-07EEB53B0BDA}"/>
            </c:ext>
          </c:extLst>
        </c:ser>
        <c:ser>
          <c:idx val="2"/>
          <c:order val="2"/>
          <c:tx>
            <c:strRef>
              <c:f>Sheet1!$D$1</c:f>
              <c:strCache>
                <c:ptCount val="1"/>
                <c:pt idx="0">
                  <c:v>Offrack NAT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Without NVGRE Offload</c:v>
                </c:pt>
                <c:pt idx="1">
                  <c:v>With NVGRE Offload</c:v>
                </c:pt>
              </c:strCache>
            </c:strRef>
          </c:cat>
          <c:val>
            <c:numRef>
              <c:f>Sheet1!$D$2:$D$3</c:f>
              <c:numCache>
                <c:formatCode>General</c:formatCode>
                <c:ptCount val="2"/>
                <c:pt idx="0">
                  <c:v>2</c:v>
                </c:pt>
                <c:pt idx="1">
                  <c:v>8</c:v>
                </c:pt>
              </c:numCache>
            </c:numRef>
          </c:val>
          <c:extLst>
            <c:ext xmlns:c16="http://schemas.microsoft.com/office/drawing/2014/chart" uri="{C3380CC4-5D6E-409C-BE32-E72D297353CC}">
              <c16:uniqueId val="{00000002-CE9B-497A-8BA0-07EEB53B0BDA}"/>
            </c:ext>
          </c:extLst>
        </c:ser>
        <c:ser>
          <c:idx val="3"/>
          <c:order val="3"/>
          <c:tx>
            <c:strRef>
              <c:f>Sheet1!$E$1</c:f>
              <c:strCache>
                <c:ptCount val="1"/>
                <c:pt idx="0">
                  <c:v>Offrack S2S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Without NVGRE Offload</c:v>
                </c:pt>
                <c:pt idx="1">
                  <c:v>With NVGRE Offload</c:v>
                </c:pt>
              </c:strCache>
            </c:strRef>
          </c:cat>
          <c:val>
            <c:numRef>
              <c:f>Sheet1!$E$2:$E$3</c:f>
              <c:numCache>
                <c:formatCode>General</c:formatCode>
                <c:ptCount val="2"/>
                <c:pt idx="0">
                  <c:v>0.8</c:v>
                </c:pt>
                <c:pt idx="1">
                  <c:v>1.8</c:v>
                </c:pt>
              </c:numCache>
            </c:numRef>
          </c:val>
          <c:extLst>
            <c:ext xmlns:c16="http://schemas.microsoft.com/office/drawing/2014/chart" uri="{C3380CC4-5D6E-409C-BE32-E72D297353CC}">
              <c16:uniqueId val="{00000003-CE9B-497A-8BA0-07EEB53B0BDA}"/>
            </c:ext>
          </c:extLst>
        </c:ser>
        <c:dLbls>
          <c:dLblPos val="outEnd"/>
          <c:showLegendKey val="0"/>
          <c:showVal val="1"/>
          <c:showCatName val="0"/>
          <c:showSerName val="0"/>
          <c:showPercent val="0"/>
          <c:showBubbleSize val="0"/>
        </c:dLbls>
        <c:gapWidth val="219"/>
        <c:overlap val="-27"/>
        <c:axId val="1308315824"/>
        <c:axId val="1308314736"/>
      </c:barChart>
      <c:catAx>
        <c:axId val="130831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08314736"/>
        <c:crosses val="autoZero"/>
        <c:auto val="1"/>
        <c:lblAlgn val="ctr"/>
        <c:lblOffset val="100"/>
        <c:noMultiLvlLbl val="0"/>
      </c:catAx>
      <c:valAx>
        <c:axId val="1308314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Throughput Gbps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08315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A4CF8B-A450-4BE5-A71D-999C6ED0177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77A7EE04-E82F-4C41-BBD6-B8B827F370B7}">
      <dgm:prSet phldrT="[Text]"/>
      <dgm:spPr>
        <a:solidFill>
          <a:schemeClr val="accent1">
            <a:lumMod val="50000"/>
          </a:schemeClr>
        </a:solidFill>
      </dgm:spPr>
      <dgm:t>
        <a:bodyPr/>
        <a:lstStyle/>
        <a:p>
          <a:r>
            <a:rPr lang="en-US" dirty="0" smtClean="0"/>
            <a:t>Compute Node</a:t>
          </a:r>
          <a:endParaRPr lang="en-US" dirty="0"/>
        </a:p>
      </dgm:t>
    </dgm:pt>
    <dgm:pt modelId="{C712D366-6230-4AE5-850D-44403CC66999}" type="parTrans" cxnId="{4229A549-41C0-421D-B62C-9E8716A468AE}">
      <dgm:prSet/>
      <dgm:spPr/>
      <dgm:t>
        <a:bodyPr/>
        <a:lstStyle/>
        <a:p>
          <a:endParaRPr lang="en-US"/>
        </a:p>
      </dgm:t>
    </dgm:pt>
    <dgm:pt modelId="{B1EAA32D-73B0-424F-83A8-74040CCD1EEC}" type="sibTrans" cxnId="{4229A549-41C0-421D-B62C-9E8716A468AE}">
      <dgm:prSet/>
      <dgm:spPr/>
      <dgm:t>
        <a:bodyPr/>
        <a:lstStyle/>
        <a:p>
          <a:endParaRPr lang="en-US"/>
        </a:p>
      </dgm:t>
    </dgm:pt>
    <dgm:pt modelId="{F1CB8112-7B06-4204-B1BE-922B2B0CF7AF}">
      <dgm:prSet phldrT="[Text]"/>
      <dgm:spPr>
        <a:ln>
          <a:solidFill>
            <a:schemeClr val="accent6">
              <a:lumMod val="50000"/>
            </a:schemeClr>
          </a:solidFill>
        </a:ln>
      </dgm:spPr>
      <dgm:t>
        <a:bodyPr/>
        <a:lstStyle/>
        <a:p>
          <a:r>
            <a:rPr lang="en-US" dirty="0" smtClean="0"/>
            <a:t>Highly Available Virtual Machine Workloads</a:t>
          </a:r>
          <a:endParaRPr lang="en-US" dirty="0"/>
        </a:p>
      </dgm:t>
    </dgm:pt>
    <dgm:pt modelId="{F9A43A19-F8B3-48A7-9862-35D1AD6D424A}" type="parTrans" cxnId="{71BEDF59-C457-43DF-AF7A-DE2F419EEAD9}">
      <dgm:prSet/>
      <dgm:spPr/>
      <dgm:t>
        <a:bodyPr/>
        <a:lstStyle/>
        <a:p>
          <a:endParaRPr lang="en-US"/>
        </a:p>
      </dgm:t>
    </dgm:pt>
    <dgm:pt modelId="{742D643F-8583-46FD-B9B8-D3965AF2294E}" type="sibTrans" cxnId="{71BEDF59-C457-43DF-AF7A-DE2F419EEAD9}">
      <dgm:prSet/>
      <dgm:spPr/>
      <dgm:t>
        <a:bodyPr/>
        <a:lstStyle/>
        <a:p>
          <a:endParaRPr lang="en-US"/>
        </a:p>
      </dgm:t>
    </dgm:pt>
    <dgm:pt modelId="{BEC7A444-E0A7-4EB8-92A6-26464A449D23}">
      <dgm:prSet phldrT="[Text]"/>
      <dgm:spPr>
        <a:solidFill>
          <a:schemeClr val="accent1">
            <a:lumMod val="50000"/>
          </a:schemeClr>
        </a:solidFill>
      </dgm:spPr>
      <dgm:t>
        <a:bodyPr/>
        <a:lstStyle/>
        <a:p>
          <a:r>
            <a:rPr lang="en-US" dirty="0" smtClean="0"/>
            <a:t>Compute Node</a:t>
          </a:r>
          <a:endParaRPr lang="en-US" dirty="0"/>
        </a:p>
      </dgm:t>
    </dgm:pt>
    <dgm:pt modelId="{8DD9D66C-1BFC-4211-8A9E-9499F4518102}" type="parTrans" cxnId="{5EB2EE70-140E-41E8-ACC3-7E4EC4060392}">
      <dgm:prSet/>
      <dgm:spPr/>
      <dgm:t>
        <a:bodyPr/>
        <a:lstStyle/>
        <a:p>
          <a:endParaRPr lang="en-US"/>
        </a:p>
      </dgm:t>
    </dgm:pt>
    <dgm:pt modelId="{490B76BC-AC86-4617-A61E-695A9C4861C4}" type="sibTrans" cxnId="{5EB2EE70-140E-41E8-ACC3-7E4EC4060392}">
      <dgm:prSet/>
      <dgm:spPr/>
      <dgm:t>
        <a:bodyPr/>
        <a:lstStyle/>
        <a:p>
          <a:endParaRPr lang="en-US"/>
        </a:p>
      </dgm:t>
    </dgm:pt>
    <dgm:pt modelId="{F0A6E31F-B76B-4D8A-A962-DA00C6E9F87F}">
      <dgm:prSet phldrT="[Text]"/>
      <dgm:spPr>
        <a:ln>
          <a:solidFill>
            <a:schemeClr val="accent6">
              <a:lumMod val="50000"/>
            </a:schemeClr>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Orchestration</a:t>
          </a:r>
          <a:endParaRPr lang="en-US" dirty="0"/>
        </a:p>
      </dgm:t>
    </dgm:pt>
    <dgm:pt modelId="{BEAB9639-7B6C-4999-87C3-03027A03B4AD}" type="parTrans" cxnId="{61BB77C3-42EA-4A32-9CD0-1ECDBBC54448}">
      <dgm:prSet/>
      <dgm:spPr/>
      <dgm:t>
        <a:bodyPr/>
        <a:lstStyle/>
        <a:p>
          <a:endParaRPr lang="en-US"/>
        </a:p>
      </dgm:t>
    </dgm:pt>
    <dgm:pt modelId="{BC2FAF73-D7E9-49F3-BF3F-F96EE7417F4F}" type="sibTrans" cxnId="{61BB77C3-42EA-4A32-9CD0-1ECDBBC54448}">
      <dgm:prSet/>
      <dgm:spPr/>
      <dgm:t>
        <a:bodyPr/>
        <a:lstStyle/>
        <a:p>
          <a:endParaRPr lang="en-US"/>
        </a:p>
      </dgm:t>
    </dgm:pt>
    <dgm:pt modelId="{AAAD7653-4A24-4190-BC40-70504030FB9E}">
      <dgm:prSet phldrT="[Text]"/>
      <dgm:spPr>
        <a:solidFill>
          <a:schemeClr val="accent1">
            <a:lumMod val="50000"/>
          </a:schemeClr>
        </a:solidFill>
      </dgm:spPr>
      <dgm:t>
        <a:bodyPr/>
        <a:lstStyle/>
        <a:p>
          <a:r>
            <a:rPr lang="en-US" dirty="0" smtClean="0"/>
            <a:t>Compute Node</a:t>
          </a:r>
          <a:endParaRPr lang="en-US" dirty="0"/>
        </a:p>
      </dgm:t>
    </dgm:pt>
    <dgm:pt modelId="{8C4D90D9-D3A8-4773-954E-847D00E3F6C7}" type="parTrans" cxnId="{F94A1490-2ADC-4AA4-9F4B-2D4A42EAFBE5}">
      <dgm:prSet/>
      <dgm:spPr/>
      <dgm:t>
        <a:bodyPr/>
        <a:lstStyle/>
        <a:p>
          <a:endParaRPr lang="en-US"/>
        </a:p>
      </dgm:t>
    </dgm:pt>
    <dgm:pt modelId="{2853CBD0-CF6C-416B-AE1B-1E284F50F6A5}" type="sibTrans" cxnId="{F94A1490-2ADC-4AA4-9F4B-2D4A42EAFBE5}">
      <dgm:prSet/>
      <dgm:spPr/>
      <dgm:t>
        <a:bodyPr/>
        <a:lstStyle/>
        <a:p>
          <a:endParaRPr lang="en-US"/>
        </a:p>
      </dgm:t>
    </dgm:pt>
    <dgm:pt modelId="{B6EFB2F8-12EE-4E94-8368-EFDE1362029F}">
      <dgm:prSet phldrT="[Text]"/>
      <dgm:spPr>
        <a:ln>
          <a:solidFill>
            <a:schemeClr val="accent6">
              <a:lumMod val="50000"/>
            </a:schemeClr>
          </a:solidFill>
        </a:ln>
      </dgm:spPr>
      <dgm:t>
        <a:bodyPr/>
        <a:lstStyle/>
        <a:p>
          <a:r>
            <a:rPr lang="en-US" dirty="0" smtClean="0"/>
            <a:t>Running Workloads Keep Running</a:t>
          </a:r>
          <a:endParaRPr lang="en-US" dirty="0"/>
        </a:p>
      </dgm:t>
    </dgm:pt>
    <dgm:pt modelId="{D8E778EE-A09E-481E-8FC4-4ECCB51B9174}" type="parTrans" cxnId="{67272EBE-3FFB-4777-9E45-9E7A890024E5}">
      <dgm:prSet/>
      <dgm:spPr/>
      <dgm:t>
        <a:bodyPr/>
        <a:lstStyle/>
        <a:p>
          <a:endParaRPr lang="en-US"/>
        </a:p>
      </dgm:t>
    </dgm:pt>
    <dgm:pt modelId="{16747322-733E-4E44-9D05-CC962409AE5B}" type="sibTrans" cxnId="{67272EBE-3FFB-4777-9E45-9E7A890024E5}">
      <dgm:prSet/>
      <dgm:spPr/>
      <dgm:t>
        <a:bodyPr/>
        <a:lstStyle/>
        <a:p>
          <a:endParaRPr lang="en-US"/>
        </a:p>
      </dgm:t>
    </dgm:pt>
    <dgm:pt modelId="{87C9E493-F7B4-4699-BEFC-F439A244D561}">
      <dgm:prSet phldrT="[Text]"/>
      <dgm:spPr>
        <a:ln>
          <a:solidFill>
            <a:schemeClr val="accent6">
              <a:lumMod val="50000"/>
            </a:schemeClr>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Live Migration</a:t>
          </a:r>
          <a:endParaRPr lang="en-US" dirty="0"/>
        </a:p>
      </dgm:t>
    </dgm:pt>
    <dgm:pt modelId="{56AE70DF-AE02-486A-B5A7-25633F5A3363}" type="parTrans" cxnId="{0828478D-51C6-48D7-A934-D2D8468DF806}">
      <dgm:prSet/>
      <dgm:spPr/>
      <dgm:t>
        <a:bodyPr/>
        <a:lstStyle/>
        <a:p>
          <a:endParaRPr lang="en-US"/>
        </a:p>
      </dgm:t>
    </dgm:pt>
    <dgm:pt modelId="{6223677E-27A9-4571-A7B2-F5E268A01BF4}" type="sibTrans" cxnId="{0828478D-51C6-48D7-A934-D2D8468DF806}">
      <dgm:prSet/>
      <dgm:spPr/>
      <dgm:t>
        <a:bodyPr/>
        <a:lstStyle/>
        <a:p>
          <a:endParaRPr lang="en-US"/>
        </a:p>
      </dgm:t>
    </dgm:pt>
    <dgm:pt modelId="{B671248F-2FA8-484C-B589-257B388BC032}">
      <dgm:prSet phldrT="[Text]"/>
      <dgm:spPr>
        <a:ln>
          <a:solidFill>
            <a:schemeClr val="accent6">
              <a:lumMod val="50000"/>
            </a:schemeClr>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Maintenance Mode</a:t>
          </a:r>
          <a:endParaRPr lang="en-US" dirty="0"/>
        </a:p>
      </dgm:t>
    </dgm:pt>
    <dgm:pt modelId="{56334AF9-4F58-412E-A5E7-E8BBAD4DC9C4}" type="parTrans" cxnId="{03BCACA9-079D-4718-8399-5136D8354593}">
      <dgm:prSet/>
      <dgm:spPr/>
      <dgm:t>
        <a:bodyPr/>
        <a:lstStyle/>
        <a:p>
          <a:endParaRPr lang="en-US"/>
        </a:p>
      </dgm:t>
    </dgm:pt>
    <dgm:pt modelId="{A481295C-B889-47D9-BB77-60608E626CA0}" type="sibTrans" cxnId="{03BCACA9-079D-4718-8399-5136D8354593}">
      <dgm:prSet/>
      <dgm:spPr/>
      <dgm:t>
        <a:bodyPr/>
        <a:lstStyle/>
        <a:p>
          <a:endParaRPr lang="en-US"/>
        </a:p>
      </dgm:t>
    </dgm:pt>
    <dgm:pt modelId="{39CA99DB-62C4-4FF4-9CE8-90AE9D8D9DAE}" type="pres">
      <dgm:prSet presAssocID="{90A4CF8B-A450-4BE5-A71D-999C6ED01777}" presName="Name0" presStyleCnt="0">
        <dgm:presLayoutVars>
          <dgm:dir/>
          <dgm:animLvl val="lvl"/>
          <dgm:resizeHandles val="exact"/>
        </dgm:presLayoutVars>
      </dgm:prSet>
      <dgm:spPr/>
      <dgm:t>
        <a:bodyPr/>
        <a:lstStyle/>
        <a:p>
          <a:endParaRPr lang="en-US"/>
        </a:p>
      </dgm:t>
    </dgm:pt>
    <dgm:pt modelId="{CA909C09-D8D5-49E0-B8F3-4D0D8D103E43}" type="pres">
      <dgm:prSet presAssocID="{90A4CF8B-A450-4BE5-A71D-999C6ED01777}" presName="tSp" presStyleCnt="0"/>
      <dgm:spPr/>
    </dgm:pt>
    <dgm:pt modelId="{D4E5290B-AA63-4D68-BAF4-7D1DF4AFCA90}" type="pres">
      <dgm:prSet presAssocID="{90A4CF8B-A450-4BE5-A71D-999C6ED01777}" presName="bSp" presStyleCnt="0"/>
      <dgm:spPr/>
    </dgm:pt>
    <dgm:pt modelId="{362AFDEB-CA94-4827-ADB7-44B23CE9C363}" type="pres">
      <dgm:prSet presAssocID="{90A4CF8B-A450-4BE5-A71D-999C6ED01777}" presName="process" presStyleCnt="0"/>
      <dgm:spPr/>
    </dgm:pt>
    <dgm:pt modelId="{D2F188E5-87DD-4EF3-A7BF-4548EAA597EF}" type="pres">
      <dgm:prSet presAssocID="{77A7EE04-E82F-4C41-BBD6-B8B827F370B7}" presName="composite1" presStyleCnt="0"/>
      <dgm:spPr/>
    </dgm:pt>
    <dgm:pt modelId="{6FE65EF9-DD05-4DB5-B2B8-F67E4C8E7840}" type="pres">
      <dgm:prSet presAssocID="{77A7EE04-E82F-4C41-BBD6-B8B827F370B7}" presName="dummyNode1" presStyleLbl="node1" presStyleIdx="0" presStyleCnt="3"/>
      <dgm:spPr/>
    </dgm:pt>
    <dgm:pt modelId="{15D66E78-0E1D-4098-A8C3-5084D02608AF}" type="pres">
      <dgm:prSet presAssocID="{77A7EE04-E82F-4C41-BBD6-B8B827F370B7}" presName="childNode1" presStyleLbl="bgAcc1" presStyleIdx="0" presStyleCnt="3">
        <dgm:presLayoutVars>
          <dgm:bulletEnabled val="1"/>
        </dgm:presLayoutVars>
      </dgm:prSet>
      <dgm:spPr/>
      <dgm:t>
        <a:bodyPr/>
        <a:lstStyle/>
        <a:p>
          <a:endParaRPr lang="en-US"/>
        </a:p>
      </dgm:t>
    </dgm:pt>
    <dgm:pt modelId="{7691168F-FDE6-4222-BAC2-39A4EE4A4B87}" type="pres">
      <dgm:prSet presAssocID="{77A7EE04-E82F-4C41-BBD6-B8B827F370B7}" presName="childNode1tx" presStyleLbl="bgAcc1" presStyleIdx="0" presStyleCnt="3">
        <dgm:presLayoutVars>
          <dgm:bulletEnabled val="1"/>
        </dgm:presLayoutVars>
      </dgm:prSet>
      <dgm:spPr/>
      <dgm:t>
        <a:bodyPr/>
        <a:lstStyle/>
        <a:p>
          <a:endParaRPr lang="en-US"/>
        </a:p>
      </dgm:t>
    </dgm:pt>
    <dgm:pt modelId="{DBB575CE-BDF8-4C5D-B772-77586922AB01}" type="pres">
      <dgm:prSet presAssocID="{77A7EE04-E82F-4C41-BBD6-B8B827F370B7}" presName="parentNode1" presStyleLbl="node1" presStyleIdx="0" presStyleCnt="3">
        <dgm:presLayoutVars>
          <dgm:chMax val="1"/>
          <dgm:bulletEnabled val="1"/>
        </dgm:presLayoutVars>
      </dgm:prSet>
      <dgm:spPr/>
      <dgm:t>
        <a:bodyPr/>
        <a:lstStyle/>
        <a:p>
          <a:endParaRPr lang="en-US"/>
        </a:p>
      </dgm:t>
    </dgm:pt>
    <dgm:pt modelId="{B5C64917-43E7-40A7-8FEE-4D2F0CCA75FE}" type="pres">
      <dgm:prSet presAssocID="{77A7EE04-E82F-4C41-BBD6-B8B827F370B7}" presName="connSite1" presStyleCnt="0"/>
      <dgm:spPr/>
    </dgm:pt>
    <dgm:pt modelId="{4368D6C2-DE81-42F7-8B11-8CE430C68DDC}" type="pres">
      <dgm:prSet presAssocID="{B1EAA32D-73B0-424F-83A8-74040CCD1EEC}" presName="Name9" presStyleLbl="sibTrans2D1" presStyleIdx="0" presStyleCnt="2"/>
      <dgm:spPr/>
      <dgm:t>
        <a:bodyPr/>
        <a:lstStyle/>
        <a:p>
          <a:endParaRPr lang="en-US"/>
        </a:p>
      </dgm:t>
    </dgm:pt>
    <dgm:pt modelId="{CC6B9670-C053-433F-956A-1DAD8731EDE4}" type="pres">
      <dgm:prSet presAssocID="{BEC7A444-E0A7-4EB8-92A6-26464A449D23}" presName="composite2" presStyleCnt="0"/>
      <dgm:spPr/>
    </dgm:pt>
    <dgm:pt modelId="{F28651F5-61CC-4A27-A644-E719F8C4D285}" type="pres">
      <dgm:prSet presAssocID="{BEC7A444-E0A7-4EB8-92A6-26464A449D23}" presName="dummyNode2" presStyleLbl="node1" presStyleIdx="0" presStyleCnt="3"/>
      <dgm:spPr/>
    </dgm:pt>
    <dgm:pt modelId="{F0B28F73-CC9F-496A-B9A8-5D4A25ACF91B}" type="pres">
      <dgm:prSet presAssocID="{BEC7A444-E0A7-4EB8-92A6-26464A449D23}" presName="childNode2" presStyleLbl="bgAcc1" presStyleIdx="1" presStyleCnt="3">
        <dgm:presLayoutVars>
          <dgm:bulletEnabled val="1"/>
        </dgm:presLayoutVars>
      </dgm:prSet>
      <dgm:spPr/>
      <dgm:t>
        <a:bodyPr/>
        <a:lstStyle/>
        <a:p>
          <a:endParaRPr lang="en-US"/>
        </a:p>
      </dgm:t>
    </dgm:pt>
    <dgm:pt modelId="{0FCC15CF-8BD7-49B2-BE2C-180285BDDD7D}" type="pres">
      <dgm:prSet presAssocID="{BEC7A444-E0A7-4EB8-92A6-26464A449D23}" presName="childNode2tx" presStyleLbl="bgAcc1" presStyleIdx="1" presStyleCnt="3">
        <dgm:presLayoutVars>
          <dgm:bulletEnabled val="1"/>
        </dgm:presLayoutVars>
      </dgm:prSet>
      <dgm:spPr/>
      <dgm:t>
        <a:bodyPr/>
        <a:lstStyle/>
        <a:p>
          <a:endParaRPr lang="en-US"/>
        </a:p>
      </dgm:t>
    </dgm:pt>
    <dgm:pt modelId="{BE894299-DC88-4174-AAFC-499755F9B612}" type="pres">
      <dgm:prSet presAssocID="{BEC7A444-E0A7-4EB8-92A6-26464A449D23}" presName="parentNode2" presStyleLbl="node1" presStyleIdx="1" presStyleCnt="3">
        <dgm:presLayoutVars>
          <dgm:chMax val="0"/>
          <dgm:bulletEnabled val="1"/>
        </dgm:presLayoutVars>
      </dgm:prSet>
      <dgm:spPr/>
      <dgm:t>
        <a:bodyPr/>
        <a:lstStyle/>
        <a:p>
          <a:endParaRPr lang="en-US"/>
        </a:p>
      </dgm:t>
    </dgm:pt>
    <dgm:pt modelId="{2613C7DD-3C38-41CB-880B-65D80368A09A}" type="pres">
      <dgm:prSet presAssocID="{BEC7A444-E0A7-4EB8-92A6-26464A449D23}" presName="connSite2" presStyleCnt="0"/>
      <dgm:spPr/>
    </dgm:pt>
    <dgm:pt modelId="{E79D6EAC-7FDD-4A85-8A9C-FB1D3550EE13}" type="pres">
      <dgm:prSet presAssocID="{490B76BC-AC86-4617-A61E-695A9C4861C4}" presName="Name18" presStyleLbl="sibTrans2D1" presStyleIdx="1" presStyleCnt="2"/>
      <dgm:spPr/>
      <dgm:t>
        <a:bodyPr/>
        <a:lstStyle/>
        <a:p>
          <a:endParaRPr lang="en-US"/>
        </a:p>
      </dgm:t>
    </dgm:pt>
    <dgm:pt modelId="{3E66C396-1304-476E-8D05-0902535385CD}" type="pres">
      <dgm:prSet presAssocID="{AAAD7653-4A24-4190-BC40-70504030FB9E}" presName="composite1" presStyleCnt="0"/>
      <dgm:spPr/>
    </dgm:pt>
    <dgm:pt modelId="{64004A3F-2A4F-4BAB-B85D-09030A461E11}" type="pres">
      <dgm:prSet presAssocID="{AAAD7653-4A24-4190-BC40-70504030FB9E}" presName="dummyNode1" presStyleLbl="node1" presStyleIdx="1" presStyleCnt="3"/>
      <dgm:spPr/>
    </dgm:pt>
    <dgm:pt modelId="{C5B106BB-CFD5-4D21-9BDC-2C0F10E349C3}" type="pres">
      <dgm:prSet presAssocID="{AAAD7653-4A24-4190-BC40-70504030FB9E}" presName="childNode1" presStyleLbl="bgAcc1" presStyleIdx="2" presStyleCnt="3">
        <dgm:presLayoutVars>
          <dgm:bulletEnabled val="1"/>
        </dgm:presLayoutVars>
      </dgm:prSet>
      <dgm:spPr/>
      <dgm:t>
        <a:bodyPr/>
        <a:lstStyle/>
        <a:p>
          <a:endParaRPr lang="en-US"/>
        </a:p>
      </dgm:t>
    </dgm:pt>
    <dgm:pt modelId="{77AF9C2B-BC14-490F-A4F3-B28D920CDC05}" type="pres">
      <dgm:prSet presAssocID="{AAAD7653-4A24-4190-BC40-70504030FB9E}" presName="childNode1tx" presStyleLbl="bgAcc1" presStyleIdx="2" presStyleCnt="3">
        <dgm:presLayoutVars>
          <dgm:bulletEnabled val="1"/>
        </dgm:presLayoutVars>
      </dgm:prSet>
      <dgm:spPr/>
      <dgm:t>
        <a:bodyPr/>
        <a:lstStyle/>
        <a:p>
          <a:endParaRPr lang="en-US"/>
        </a:p>
      </dgm:t>
    </dgm:pt>
    <dgm:pt modelId="{75FF03AA-EC1F-44B7-9F6A-D51B120A1CD6}" type="pres">
      <dgm:prSet presAssocID="{AAAD7653-4A24-4190-BC40-70504030FB9E}" presName="parentNode1" presStyleLbl="node1" presStyleIdx="2" presStyleCnt="3">
        <dgm:presLayoutVars>
          <dgm:chMax val="1"/>
          <dgm:bulletEnabled val="1"/>
        </dgm:presLayoutVars>
      </dgm:prSet>
      <dgm:spPr/>
      <dgm:t>
        <a:bodyPr/>
        <a:lstStyle/>
        <a:p>
          <a:endParaRPr lang="en-US"/>
        </a:p>
      </dgm:t>
    </dgm:pt>
    <dgm:pt modelId="{37BD6E47-E85B-495C-9374-D1D26BCEF15B}" type="pres">
      <dgm:prSet presAssocID="{AAAD7653-4A24-4190-BC40-70504030FB9E}" presName="connSite1" presStyleCnt="0"/>
      <dgm:spPr/>
    </dgm:pt>
  </dgm:ptLst>
  <dgm:cxnLst>
    <dgm:cxn modelId="{E7EEF893-2015-4F34-935A-F8668AD39C6B}" type="presOf" srcId="{B1EAA32D-73B0-424F-83A8-74040CCD1EEC}" destId="{4368D6C2-DE81-42F7-8B11-8CE430C68DDC}" srcOrd="0" destOrd="0" presId="urn:microsoft.com/office/officeart/2005/8/layout/hProcess4"/>
    <dgm:cxn modelId="{5EB2EE70-140E-41E8-ACC3-7E4EC4060392}" srcId="{90A4CF8B-A450-4BE5-A71D-999C6ED01777}" destId="{BEC7A444-E0A7-4EB8-92A6-26464A449D23}" srcOrd="1" destOrd="0" parTransId="{8DD9D66C-1BFC-4211-8A9E-9499F4518102}" sibTransId="{490B76BC-AC86-4617-A61E-695A9C4861C4}"/>
    <dgm:cxn modelId="{845C72A8-49B6-4E63-A978-F40FA9DB70F8}" type="presOf" srcId="{490B76BC-AC86-4617-A61E-695A9C4861C4}" destId="{E79D6EAC-7FDD-4A85-8A9C-FB1D3550EE13}" srcOrd="0" destOrd="0" presId="urn:microsoft.com/office/officeart/2005/8/layout/hProcess4"/>
    <dgm:cxn modelId="{61F01591-BBF6-42AA-8865-49F841397F17}" type="presOf" srcId="{B671248F-2FA8-484C-B589-257B388BC032}" destId="{0FCC15CF-8BD7-49B2-BE2C-180285BDDD7D}" srcOrd="1" destOrd="2" presId="urn:microsoft.com/office/officeart/2005/8/layout/hProcess4"/>
    <dgm:cxn modelId="{249C2654-C07C-4950-9E87-A43A4254A7E0}" type="presOf" srcId="{87C9E493-F7B4-4699-BEFC-F439A244D561}" destId="{F0B28F73-CC9F-496A-B9A8-5D4A25ACF91B}" srcOrd="0" destOrd="1" presId="urn:microsoft.com/office/officeart/2005/8/layout/hProcess4"/>
    <dgm:cxn modelId="{0828478D-51C6-48D7-A934-D2D8468DF806}" srcId="{BEC7A444-E0A7-4EB8-92A6-26464A449D23}" destId="{87C9E493-F7B4-4699-BEFC-F439A244D561}" srcOrd="1" destOrd="0" parTransId="{56AE70DF-AE02-486A-B5A7-25633F5A3363}" sibTransId="{6223677E-27A9-4571-A7B2-F5E268A01BF4}"/>
    <dgm:cxn modelId="{151565D8-689B-4A3F-AAFC-76B51DCE49D6}" type="presOf" srcId="{F0A6E31F-B76B-4D8A-A962-DA00C6E9F87F}" destId="{F0B28F73-CC9F-496A-B9A8-5D4A25ACF91B}" srcOrd="0" destOrd="0" presId="urn:microsoft.com/office/officeart/2005/8/layout/hProcess4"/>
    <dgm:cxn modelId="{67272EBE-3FFB-4777-9E45-9E7A890024E5}" srcId="{AAAD7653-4A24-4190-BC40-70504030FB9E}" destId="{B6EFB2F8-12EE-4E94-8368-EFDE1362029F}" srcOrd="0" destOrd="0" parTransId="{D8E778EE-A09E-481E-8FC4-4ECCB51B9174}" sibTransId="{16747322-733E-4E44-9D05-CC962409AE5B}"/>
    <dgm:cxn modelId="{13A7CAF3-484A-430E-9516-9420E8DC113A}" type="presOf" srcId="{B6EFB2F8-12EE-4E94-8368-EFDE1362029F}" destId="{C5B106BB-CFD5-4D21-9BDC-2C0F10E349C3}" srcOrd="0" destOrd="0" presId="urn:microsoft.com/office/officeart/2005/8/layout/hProcess4"/>
    <dgm:cxn modelId="{5498C558-CADE-4FC9-A179-1B39694A29C0}" type="presOf" srcId="{BEC7A444-E0A7-4EB8-92A6-26464A449D23}" destId="{BE894299-DC88-4174-AAFC-499755F9B612}" srcOrd="0" destOrd="0" presId="urn:microsoft.com/office/officeart/2005/8/layout/hProcess4"/>
    <dgm:cxn modelId="{4229A549-41C0-421D-B62C-9E8716A468AE}" srcId="{90A4CF8B-A450-4BE5-A71D-999C6ED01777}" destId="{77A7EE04-E82F-4C41-BBD6-B8B827F370B7}" srcOrd="0" destOrd="0" parTransId="{C712D366-6230-4AE5-850D-44403CC66999}" sibTransId="{B1EAA32D-73B0-424F-83A8-74040CCD1EEC}"/>
    <dgm:cxn modelId="{71BEDF59-C457-43DF-AF7A-DE2F419EEAD9}" srcId="{77A7EE04-E82F-4C41-BBD6-B8B827F370B7}" destId="{F1CB8112-7B06-4204-B1BE-922B2B0CF7AF}" srcOrd="0" destOrd="0" parTransId="{F9A43A19-F8B3-48A7-9862-35D1AD6D424A}" sibTransId="{742D643F-8583-46FD-B9B8-D3965AF2294E}"/>
    <dgm:cxn modelId="{910C477A-8402-49F1-A10E-43569A24D0D3}" type="presOf" srcId="{F1CB8112-7B06-4204-B1BE-922B2B0CF7AF}" destId="{15D66E78-0E1D-4098-A8C3-5084D02608AF}" srcOrd="0" destOrd="0" presId="urn:microsoft.com/office/officeart/2005/8/layout/hProcess4"/>
    <dgm:cxn modelId="{F94A1490-2ADC-4AA4-9F4B-2D4A42EAFBE5}" srcId="{90A4CF8B-A450-4BE5-A71D-999C6ED01777}" destId="{AAAD7653-4A24-4190-BC40-70504030FB9E}" srcOrd="2" destOrd="0" parTransId="{8C4D90D9-D3A8-4773-954E-847D00E3F6C7}" sibTransId="{2853CBD0-CF6C-416B-AE1B-1E284F50F6A5}"/>
    <dgm:cxn modelId="{042CED4A-4F79-473F-ADEB-EDA8726AF32D}" type="presOf" srcId="{AAAD7653-4A24-4190-BC40-70504030FB9E}" destId="{75FF03AA-EC1F-44B7-9F6A-D51B120A1CD6}" srcOrd="0" destOrd="0" presId="urn:microsoft.com/office/officeart/2005/8/layout/hProcess4"/>
    <dgm:cxn modelId="{A3EEF97A-597E-4162-B0D6-C653311FC655}" type="presOf" srcId="{B6EFB2F8-12EE-4E94-8368-EFDE1362029F}" destId="{77AF9C2B-BC14-490F-A4F3-B28D920CDC05}" srcOrd="1" destOrd="0" presId="urn:microsoft.com/office/officeart/2005/8/layout/hProcess4"/>
    <dgm:cxn modelId="{C3B87E63-CA2C-4D5B-A234-2BAFD95C71DD}" type="presOf" srcId="{87C9E493-F7B4-4699-BEFC-F439A244D561}" destId="{0FCC15CF-8BD7-49B2-BE2C-180285BDDD7D}" srcOrd="1" destOrd="1" presId="urn:microsoft.com/office/officeart/2005/8/layout/hProcess4"/>
    <dgm:cxn modelId="{5E8A19DA-4EA0-4A9D-970C-68F590E14B51}" type="presOf" srcId="{B671248F-2FA8-484C-B589-257B388BC032}" destId="{F0B28F73-CC9F-496A-B9A8-5D4A25ACF91B}" srcOrd="0" destOrd="2" presId="urn:microsoft.com/office/officeart/2005/8/layout/hProcess4"/>
    <dgm:cxn modelId="{E9527749-94B8-4B63-949A-A5EC4212D3CD}" type="presOf" srcId="{77A7EE04-E82F-4C41-BBD6-B8B827F370B7}" destId="{DBB575CE-BDF8-4C5D-B772-77586922AB01}" srcOrd="0" destOrd="0" presId="urn:microsoft.com/office/officeart/2005/8/layout/hProcess4"/>
    <dgm:cxn modelId="{90818BBC-48E2-49A1-A05F-177E13F3144F}" type="presOf" srcId="{90A4CF8B-A450-4BE5-A71D-999C6ED01777}" destId="{39CA99DB-62C4-4FF4-9CE8-90AE9D8D9DAE}" srcOrd="0" destOrd="0" presId="urn:microsoft.com/office/officeart/2005/8/layout/hProcess4"/>
    <dgm:cxn modelId="{05D83FB6-9F27-43DF-839A-ED94554F546C}" type="presOf" srcId="{F1CB8112-7B06-4204-B1BE-922B2B0CF7AF}" destId="{7691168F-FDE6-4222-BAC2-39A4EE4A4B87}" srcOrd="1" destOrd="0" presId="urn:microsoft.com/office/officeart/2005/8/layout/hProcess4"/>
    <dgm:cxn modelId="{DE4917B7-88C3-4CEF-B026-839B51052B6E}" type="presOf" srcId="{F0A6E31F-B76B-4D8A-A962-DA00C6E9F87F}" destId="{0FCC15CF-8BD7-49B2-BE2C-180285BDDD7D}" srcOrd="1" destOrd="0" presId="urn:microsoft.com/office/officeart/2005/8/layout/hProcess4"/>
    <dgm:cxn modelId="{03BCACA9-079D-4718-8399-5136D8354593}" srcId="{BEC7A444-E0A7-4EB8-92A6-26464A449D23}" destId="{B671248F-2FA8-484C-B589-257B388BC032}" srcOrd="2" destOrd="0" parTransId="{56334AF9-4F58-412E-A5E7-E8BBAD4DC9C4}" sibTransId="{A481295C-B889-47D9-BB77-60608E626CA0}"/>
    <dgm:cxn modelId="{61BB77C3-42EA-4A32-9CD0-1ECDBBC54448}" srcId="{BEC7A444-E0A7-4EB8-92A6-26464A449D23}" destId="{F0A6E31F-B76B-4D8A-A962-DA00C6E9F87F}" srcOrd="0" destOrd="0" parTransId="{BEAB9639-7B6C-4999-87C3-03027A03B4AD}" sibTransId="{BC2FAF73-D7E9-49F3-BF3F-F96EE7417F4F}"/>
    <dgm:cxn modelId="{68738500-2DB5-4727-A316-E648E5B6B507}" type="presParOf" srcId="{39CA99DB-62C4-4FF4-9CE8-90AE9D8D9DAE}" destId="{CA909C09-D8D5-49E0-B8F3-4D0D8D103E43}" srcOrd="0" destOrd="0" presId="urn:microsoft.com/office/officeart/2005/8/layout/hProcess4"/>
    <dgm:cxn modelId="{5EDEA547-CFB7-41C1-8A91-8C8514DB300F}" type="presParOf" srcId="{39CA99DB-62C4-4FF4-9CE8-90AE9D8D9DAE}" destId="{D4E5290B-AA63-4D68-BAF4-7D1DF4AFCA90}" srcOrd="1" destOrd="0" presId="urn:microsoft.com/office/officeart/2005/8/layout/hProcess4"/>
    <dgm:cxn modelId="{F231CA5E-21FD-48BC-B662-95F3091E8E66}" type="presParOf" srcId="{39CA99DB-62C4-4FF4-9CE8-90AE9D8D9DAE}" destId="{362AFDEB-CA94-4827-ADB7-44B23CE9C363}" srcOrd="2" destOrd="0" presId="urn:microsoft.com/office/officeart/2005/8/layout/hProcess4"/>
    <dgm:cxn modelId="{3200A6F7-5769-4E04-85D5-44B4381F794A}" type="presParOf" srcId="{362AFDEB-CA94-4827-ADB7-44B23CE9C363}" destId="{D2F188E5-87DD-4EF3-A7BF-4548EAA597EF}" srcOrd="0" destOrd="0" presId="urn:microsoft.com/office/officeart/2005/8/layout/hProcess4"/>
    <dgm:cxn modelId="{AAF5B27D-035B-4704-8CEE-789949BB4EBE}" type="presParOf" srcId="{D2F188E5-87DD-4EF3-A7BF-4548EAA597EF}" destId="{6FE65EF9-DD05-4DB5-B2B8-F67E4C8E7840}" srcOrd="0" destOrd="0" presId="urn:microsoft.com/office/officeart/2005/8/layout/hProcess4"/>
    <dgm:cxn modelId="{D88B6888-9F06-4E0D-A421-798A71ECAAA1}" type="presParOf" srcId="{D2F188E5-87DD-4EF3-A7BF-4548EAA597EF}" destId="{15D66E78-0E1D-4098-A8C3-5084D02608AF}" srcOrd="1" destOrd="0" presId="urn:microsoft.com/office/officeart/2005/8/layout/hProcess4"/>
    <dgm:cxn modelId="{6424A4CD-A843-4594-AC1C-6CAD677C215F}" type="presParOf" srcId="{D2F188E5-87DD-4EF3-A7BF-4548EAA597EF}" destId="{7691168F-FDE6-4222-BAC2-39A4EE4A4B87}" srcOrd="2" destOrd="0" presId="urn:microsoft.com/office/officeart/2005/8/layout/hProcess4"/>
    <dgm:cxn modelId="{E91CDEB0-0B69-4F26-9AD6-FCEEBA7A739E}" type="presParOf" srcId="{D2F188E5-87DD-4EF3-A7BF-4548EAA597EF}" destId="{DBB575CE-BDF8-4C5D-B772-77586922AB01}" srcOrd="3" destOrd="0" presId="urn:microsoft.com/office/officeart/2005/8/layout/hProcess4"/>
    <dgm:cxn modelId="{1456B8A3-EA10-4AE9-8C85-13745E485345}" type="presParOf" srcId="{D2F188E5-87DD-4EF3-A7BF-4548EAA597EF}" destId="{B5C64917-43E7-40A7-8FEE-4D2F0CCA75FE}" srcOrd="4" destOrd="0" presId="urn:microsoft.com/office/officeart/2005/8/layout/hProcess4"/>
    <dgm:cxn modelId="{EECE41D2-7530-48AC-A42B-29823E2AC47B}" type="presParOf" srcId="{362AFDEB-CA94-4827-ADB7-44B23CE9C363}" destId="{4368D6C2-DE81-42F7-8B11-8CE430C68DDC}" srcOrd="1" destOrd="0" presId="urn:microsoft.com/office/officeart/2005/8/layout/hProcess4"/>
    <dgm:cxn modelId="{6CAD621D-7B89-4D3B-A1C3-A492BA02D9A6}" type="presParOf" srcId="{362AFDEB-CA94-4827-ADB7-44B23CE9C363}" destId="{CC6B9670-C053-433F-956A-1DAD8731EDE4}" srcOrd="2" destOrd="0" presId="urn:microsoft.com/office/officeart/2005/8/layout/hProcess4"/>
    <dgm:cxn modelId="{67C62601-3641-43E9-8B26-0935E928990F}" type="presParOf" srcId="{CC6B9670-C053-433F-956A-1DAD8731EDE4}" destId="{F28651F5-61CC-4A27-A644-E719F8C4D285}" srcOrd="0" destOrd="0" presId="urn:microsoft.com/office/officeart/2005/8/layout/hProcess4"/>
    <dgm:cxn modelId="{5D09EFAF-CB8A-4FB2-87CC-A48A8355813E}" type="presParOf" srcId="{CC6B9670-C053-433F-956A-1DAD8731EDE4}" destId="{F0B28F73-CC9F-496A-B9A8-5D4A25ACF91B}" srcOrd="1" destOrd="0" presId="urn:microsoft.com/office/officeart/2005/8/layout/hProcess4"/>
    <dgm:cxn modelId="{F53A7541-C3CE-488E-9591-B4806DF53FE7}" type="presParOf" srcId="{CC6B9670-C053-433F-956A-1DAD8731EDE4}" destId="{0FCC15CF-8BD7-49B2-BE2C-180285BDDD7D}" srcOrd="2" destOrd="0" presId="urn:microsoft.com/office/officeart/2005/8/layout/hProcess4"/>
    <dgm:cxn modelId="{B3E351C3-9890-4C62-B865-F241AE4AE8CC}" type="presParOf" srcId="{CC6B9670-C053-433F-956A-1DAD8731EDE4}" destId="{BE894299-DC88-4174-AAFC-499755F9B612}" srcOrd="3" destOrd="0" presId="urn:microsoft.com/office/officeart/2005/8/layout/hProcess4"/>
    <dgm:cxn modelId="{A52CCC7E-F0E3-4CD6-982D-AF31D9F08F6F}" type="presParOf" srcId="{CC6B9670-C053-433F-956A-1DAD8731EDE4}" destId="{2613C7DD-3C38-41CB-880B-65D80368A09A}" srcOrd="4" destOrd="0" presId="urn:microsoft.com/office/officeart/2005/8/layout/hProcess4"/>
    <dgm:cxn modelId="{B35E1323-4BA7-439B-B234-BC306446451D}" type="presParOf" srcId="{362AFDEB-CA94-4827-ADB7-44B23CE9C363}" destId="{E79D6EAC-7FDD-4A85-8A9C-FB1D3550EE13}" srcOrd="3" destOrd="0" presId="urn:microsoft.com/office/officeart/2005/8/layout/hProcess4"/>
    <dgm:cxn modelId="{65FA0C3E-46FA-4464-9510-D15AC0AA97BD}" type="presParOf" srcId="{362AFDEB-CA94-4827-ADB7-44B23CE9C363}" destId="{3E66C396-1304-476E-8D05-0902535385CD}" srcOrd="4" destOrd="0" presId="urn:microsoft.com/office/officeart/2005/8/layout/hProcess4"/>
    <dgm:cxn modelId="{DC8DDB30-372C-46A1-8A2E-CBF9B38F4B35}" type="presParOf" srcId="{3E66C396-1304-476E-8D05-0902535385CD}" destId="{64004A3F-2A4F-4BAB-B85D-09030A461E11}" srcOrd="0" destOrd="0" presId="urn:microsoft.com/office/officeart/2005/8/layout/hProcess4"/>
    <dgm:cxn modelId="{A537DA3E-E50A-4862-81AD-7AB17119DC72}" type="presParOf" srcId="{3E66C396-1304-476E-8D05-0902535385CD}" destId="{C5B106BB-CFD5-4D21-9BDC-2C0F10E349C3}" srcOrd="1" destOrd="0" presId="urn:microsoft.com/office/officeart/2005/8/layout/hProcess4"/>
    <dgm:cxn modelId="{1D648BCB-5614-418B-AAFC-31F782C4A455}" type="presParOf" srcId="{3E66C396-1304-476E-8D05-0902535385CD}" destId="{77AF9C2B-BC14-490F-A4F3-B28D920CDC05}" srcOrd="2" destOrd="0" presId="urn:microsoft.com/office/officeart/2005/8/layout/hProcess4"/>
    <dgm:cxn modelId="{68F30DF7-FAA4-425A-9C5A-989AA07DB675}" type="presParOf" srcId="{3E66C396-1304-476E-8D05-0902535385CD}" destId="{75FF03AA-EC1F-44B7-9F6A-D51B120A1CD6}" srcOrd="3" destOrd="0" presId="urn:microsoft.com/office/officeart/2005/8/layout/hProcess4"/>
    <dgm:cxn modelId="{C0262025-6F67-4396-990D-44EC7D07E066}" type="presParOf" srcId="{3E66C396-1304-476E-8D05-0902535385CD}" destId="{37BD6E47-E85B-495C-9374-D1D26BCEF15B}"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98CF47-C3EC-4235-8B2D-58EF12609096}"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n-US"/>
        </a:p>
      </dgm:t>
    </dgm:pt>
    <dgm:pt modelId="{DDADB684-274D-40F7-AE42-EBDBAB61DFAA}">
      <dgm:prSet phldrT="[Text]" custT="1"/>
      <dgm:spPr>
        <a:solidFill>
          <a:schemeClr val="accent1">
            <a:lumMod val="75000"/>
          </a:schemeClr>
        </a:solidFill>
      </dgm:spPr>
      <dgm:t>
        <a:bodyPr/>
        <a:lstStyle/>
        <a:p>
          <a:r>
            <a:rPr lang="en-US" sz="1600" dirty="0" smtClean="0">
              <a:latin typeface="+mj-lt"/>
            </a:rPr>
            <a:t>Inventory, update FW, Drivers, BIOS, WS, SC &amp; WAP</a:t>
          </a:r>
        </a:p>
      </dgm:t>
    </dgm:pt>
    <dgm:pt modelId="{23CCB39E-84BE-4722-8EDC-A984355EF21E}" type="parTrans" cxnId="{CE31CB0C-B826-48BC-86F6-168C798E037A}">
      <dgm:prSet/>
      <dgm:spPr/>
      <dgm:t>
        <a:bodyPr/>
        <a:lstStyle/>
        <a:p>
          <a:endParaRPr lang="en-US" sz="1800"/>
        </a:p>
      </dgm:t>
    </dgm:pt>
    <dgm:pt modelId="{936697AC-7EE6-456F-82FF-60964F77A7E7}" type="sibTrans" cxnId="{CE31CB0C-B826-48BC-86F6-168C798E037A}">
      <dgm:prSet/>
      <dgm:spPr>
        <a:solidFill>
          <a:schemeClr val="accent6">
            <a:lumMod val="60000"/>
            <a:lumOff val="40000"/>
          </a:schemeClr>
        </a:solidFill>
      </dgm:spPr>
      <dgm:t>
        <a:bodyPr/>
        <a:lstStyle/>
        <a:p>
          <a:endParaRPr lang="en-US" sz="1800"/>
        </a:p>
      </dgm:t>
    </dgm:pt>
    <dgm:pt modelId="{6FBE68B1-26DC-4217-8C70-AFB4C7CA210F}">
      <dgm:prSet phldrT="[Text]" custT="1"/>
      <dgm:spPr>
        <a:solidFill>
          <a:schemeClr val="accent1">
            <a:lumMod val="75000"/>
          </a:schemeClr>
        </a:solidFill>
      </dgm:spPr>
      <dgm:t>
        <a:bodyPr/>
        <a:lstStyle/>
        <a:p>
          <a:r>
            <a:rPr lang="en-US" sz="1600" dirty="0" smtClean="0">
              <a:latin typeface="+mj-lt"/>
            </a:rPr>
            <a:t>Aggregate Patches (FW, Drivers, WS, SC, WAP</a:t>
          </a:r>
          <a:r>
            <a:rPr lang="en-US" sz="1600" dirty="0" smtClean="0"/>
            <a:t>)</a:t>
          </a:r>
          <a:endParaRPr lang="en-US" sz="1600" dirty="0"/>
        </a:p>
      </dgm:t>
    </dgm:pt>
    <dgm:pt modelId="{6E54CB54-774D-4400-B359-A694A4887CB8}" type="parTrans" cxnId="{A130AA12-54DE-4DB9-80FF-CF009B1F7C35}">
      <dgm:prSet/>
      <dgm:spPr/>
      <dgm:t>
        <a:bodyPr/>
        <a:lstStyle/>
        <a:p>
          <a:endParaRPr lang="en-US" sz="1800"/>
        </a:p>
      </dgm:t>
    </dgm:pt>
    <dgm:pt modelId="{8F879465-3431-42D2-A23C-2299E1B02DD5}" type="sibTrans" cxnId="{A130AA12-54DE-4DB9-80FF-CF009B1F7C35}">
      <dgm:prSet/>
      <dgm:spPr>
        <a:solidFill>
          <a:schemeClr val="accent1">
            <a:lumMod val="50000"/>
          </a:schemeClr>
        </a:solidFill>
      </dgm:spPr>
      <dgm:t>
        <a:bodyPr/>
        <a:lstStyle/>
        <a:p>
          <a:endParaRPr lang="en-US" sz="1800"/>
        </a:p>
      </dgm:t>
    </dgm:pt>
    <dgm:pt modelId="{736745B0-0928-4197-AA5D-33CCE33590D4}">
      <dgm:prSet phldrT="[Text]" custT="1"/>
      <dgm:spPr>
        <a:solidFill>
          <a:schemeClr val="accent1">
            <a:lumMod val="75000"/>
          </a:schemeClr>
        </a:solidFill>
      </dgm:spPr>
      <dgm:t>
        <a:bodyPr/>
        <a:lstStyle/>
        <a:p>
          <a:r>
            <a:rPr lang="en-US" sz="1600" dirty="0" smtClean="0">
              <a:latin typeface="+mj-lt"/>
            </a:rPr>
            <a:t>Validated on Microsoft internal stamps and Nebula</a:t>
          </a:r>
          <a:endParaRPr lang="en-US" sz="1600" dirty="0">
            <a:latin typeface="+mj-lt"/>
          </a:endParaRPr>
        </a:p>
      </dgm:t>
    </dgm:pt>
    <dgm:pt modelId="{982ED2A0-1176-4FBE-A1DC-B14B366996ED}" type="parTrans" cxnId="{2EE36E0B-150E-468D-8C19-B040DE6D6A2D}">
      <dgm:prSet/>
      <dgm:spPr/>
      <dgm:t>
        <a:bodyPr/>
        <a:lstStyle/>
        <a:p>
          <a:endParaRPr lang="en-US" sz="1800"/>
        </a:p>
      </dgm:t>
    </dgm:pt>
    <dgm:pt modelId="{CCFEA2BD-FE87-433D-AA65-34FC4863F4DB}" type="sibTrans" cxnId="{2EE36E0B-150E-468D-8C19-B040DE6D6A2D}">
      <dgm:prSet/>
      <dgm:spPr>
        <a:solidFill>
          <a:schemeClr val="accent1">
            <a:lumMod val="50000"/>
          </a:schemeClr>
        </a:solidFill>
      </dgm:spPr>
      <dgm:t>
        <a:bodyPr/>
        <a:lstStyle/>
        <a:p>
          <a:endParaRPr lang="en-US" sz="1800"/>
        </a:p>
      </dgm:t>
    </dgm:pt>
    <dgm:pt modelId="{E0C84212-D165-4E81-B891-0F2267D33FE1}">
      <dgm:prSet phldrT="[Text]" custT="1"/>
      <dgm:spPr>
        <a:solidFill>
          <a:schemeClr val="accent1">
            <a:lumMod val="75000"/>
          </a:schemeClr>
        </a:solidFill>
      </dgm:spPr>
      <dgm:t>
        <a:bodyPr/>
        <a:lstStyle/>
        <a:p>
          <a:r>
            <a:rPr lang="en-US" sz="1400" dirty="0" smtClean="0">
              <a:latin typeface="+mj-lt"/>
            </a:rPr>
            <a:t>Patch made available to customers</a:t>
          </a:r>
        </a:p>
      </dgm:t>
    </dgm:pt>
    <dgm:pt modelId="{057A14A0-1EA6-4052-98B4-82C61DD2BCF9}" type="parTrans" cxnId="{7984FD48-5EC8-498F-9EA8-A631A00050D7}">
      <dgm:prSet/>
      <dgm:spPr/>
      <dgm:t>
        <a:bodyPr/>
        <a:lstStyle/>
        <a:p>
          <a:endParaRPr lang="en-US" sz="1800"/>
        </a:p>
      </dgm:t>
    </dgm:pt>
    <dgm:pt modelId="{4D78AEB4-5AC9-4928-A341-0DEFE6C3D4BF}" type="sibTrans" cxnId="{7984FD48-5EC8-498F-9EA8-A631A00050D7}">
      <dgm:prSet/>
      <dgm:spPr>
        <a:solidFill>
          <a:schemeClr val="accent1">
            <a:lumMod val="50000"/>
          </a:schemeClr>
        </a:solidFill>
      </dgm:spPr>
      <dgm:t>
        <a:bodyPr/>
        <a:lstStyle/>
        <a:p>
          <a:endParaRPr lang="en-US" sz="1800"/>
        </a:p>
      </dgm:t>
    </dgm:pt>
    <dgm:pt modelId="{E76D23E0-6EB0-4B2F-844D-C62C47D4FB6B}" type="pres">
      <dgm:prSet presAssocID="{2498CF47-C3EC-4235-8B2D-58EF12609096}" presName="diagram" presStyleCnt="0">
        <dgm:presLayoutVars>
          <dgm:dir/>
          <dgm:resizeHandles/>
        </dgm:presLayoutVars>
      </dgm:prSet>
      <dgm:spPr/>
      <dgm:t>
        <a:bodyPr/>
        <a:lstStyle/>
        <a:p>
          <a:endParaRPr lang="en-US"/>
        </a:p>
      </dgm:t>
    </dgm:pt>
    <dgm:pt modelId="{A8A619A0-82CD-4CC0-82C3-61143AE53640}" type="pres">
      <dgm:prSet presAssocID="{6FBE68B1-26DC-4217-8C70-AFB4C7CA210F}" presName="firstNode" presStyleLbl="node1" presStyleIdx="0" presStyleCnt="4">
        <dgm:presLayoutVars>
          <dgm:bulletEnabled val="1"/>
        </dgm:presLayoutVars>
      </dgm:prSet>
      <dgm:spPr/>
      <dgm:t>
        <a:bodyPr/>
        <a:lstStyle/>
        <a:p>
          <a:endParaRPr lang="en-US"/>
        </a:p>
      </dgm:t>
    </dgm:pt>
    <dgm:pt modelId="{98452255-01C5-456D-9C3B-93540EDEAF50}" type="pres">
      <dgm:prSet presAssocID="{8F879465-3431-42D2-A23C-2299E1B02DD5}" presName="sibTrans" presStyleLbl="sibTrans2D1" presStyleIdx="0" presStyleCnt="3"/>
      <dgm:spPr/>
      <dgm:t>
        <a:bodyPr/>
        <a:lstStyle/>
        <a:p>
          <a:endParaRPr lang="en-US"/>
        </a:p>
      </dgm:t>
    </dgm:pt>
    <dgm:pt modelId="{29620E4D-62CA-4187-8937-9F91837766FD}" type="pres">
      <dgm:prSet presAssocID="{736745B0-0928-4197-AA5D-33CCE33590D4}" presName="middleNode" presStyleCnt="0"/>
      <dgm:spPr/>
    </dgm:pt>
    <dgm:pt modelId="{F91A7787-1A65-4693-BBFF-C99F4935548C}" type="pres">
      <dgm:prSet presAssocID="{736745B0-0928-4197-AA5D-33CCE33590D4}" presName="padding" presStyleLbl="node1" presStyleIdx="0" presStyleCnt="4"/>
      <dgm:spPr/>
    </dgm:pt>
    <dgm:pt modelId="{07C536B1-42F4-495F-8A3C-9DAC1D72FAEB}" type="pres">
      <dgm:prSet presAssocID="{736745B0-0928-4197-AA5D-33CCE33590D4}" presName="shape" presStyleLbl="node1" presStyleIdx="1" presStyleCnt="4" custScaleX="148867" custScaleY="150060">
        <dgm:presLayoutVars>
          <dgm:bulletEnabled val="1"/>
        </dgm:presLayoutVars>
      </dgm:prSet>
      <dgm:spPr/>
      <dgm:t>
        <a:bodyPr/>
        <a:lstStyle/>
        <a:p>
          <a:endParaRPr lang="en-US"/>
        </a:p>
      </dgm:t>
    </dgm:pt>
    <dgm:pt modelId="{75BF7FFE-40AF-4286-9855-F56A0F42372B}" type="pres">
      <dgm:prSet presAssocID="{CCFEA2BD-FE87-433D-AA65-34FC4863F4DB}" presName="sibTrans" presStyleLbl="sibTrans2D1" presStyleIdx="1" presStyleCnt="3"/>
      <dgm:spPr/>
      <dgm:t>
        <a:bodyPr/>
        <a:lstStyle/>
        <a:p>
          <a:endParaRPr lang="en-US"/>
        </a:p>
      </dgm:t>
    </dgm:pt>
    <dgm:pt modelId="{558F707F-B1F5-4974-8B45-8E4A639E27F7}" type="pres">
      <dgm:prSet presAssocID="{E0C84212-D165-4E81-B891-0F2267D33FE1}" presName="middleNode" presStyleCnt="0"/>
      <dgm:spPr/>
    </dgm:pt>
    <dgm:pt modelId="{BF833F28-0F44-47F2-9F75-E7CA053568AE}" type="pres">
      <dgm:prSet presAssocID="{E0C84212-D165-4E81-B891-0F2267D33FE1}" presName="padding" presStyleLbl="node1" presStyleIdx="1" presStyleCnt="4"/>
      <dgm:spPr/>
    </dgm:pt>
    <dgm:pt modelId="{E664CD39-9F80-4926-8E0A-D42E2DBEF34E}" type="pres">
      <dgm:prSet presAssocID="{E0C84212-D165-4E81-B891-0F2267D33FE1}" presName="shape" presStyleLbl="node1" presStyleIdx="2" presStyleCnt="4">
        <dgm:presLayoutVars>
          <dgm:bulletEnabled val="1"/>
        </dgm:presLayoutVars>
      </dgm:prSet>
      <dgm:spPr/>
      <dgm:t>
        <a:bodyPr/>
        <a:lstStyle/>
        <a:p>
          <a:endParaRPr lang="en-US"/>
        </a:p>
      </dgm:t>
    </dgm:pt>
    <dgm:pt modelId="{DBE04FB7-DC1B-4D73-B627-CB5262DFF986}" type="pres">
      <dgm:prSet presAssocID="{4D78AEB4-5AC9-4928-A341-0DEFE6C3D4BF}" presName="sibTrans" presStyleLbl="sibTrans2D1" presStyleIdx="2" presStyleCnt="3"/>
      <dgm:spPr/>
      <dgm:t>
        <a:bodyPr/>
        <a:lstStyle/>
        <a:p>
          <a:endParaRPr lang="en-US"/>
        </a:p>
      </dgm:t>
    </dgm:pt>
    <dgm:pt modelId="{7627D8BE-47A8-40B2-8201-42A2EF184598}" type="pres">
      <dgm:prSet presAssocID="{DDADB684-274D-40F7-AE42-EBDBAB61DFAA}" presName="lastNode" presStyleLbl="node1" presStyleIdx="3" presStyleCnt="4">
        <dgm:presLayoutVars>
          <dgm:bulletEnabled val="1"/>
        </dgm:presLayoutVars>
      </dgm:prSet>
      <dgm:spPr/>
      <dgm:t>
        <a:bodyPr/>
        <a:lstStyle/>
        <a:p>
          <a:endParaRPr lang="en-US"/>
        </a:p>
      </dgm:t>
    </dgm:pt>
  </dgm:ptLst>
  <dgm:cxnLst>
    <dgm:cxn modelId="{5270121E-36B9-44BD-870A-88CD68E56566}" type="presOf" srcId="{8F879465-3431-42D2-A23C-2299E1B02DD5}" destId="{98452255-01C5-456D-9C3B-93540EDEAF50}" srcOrd="0" destOrd="0" presId="urn:microsoft.com/office/officeart/2005/8/layout/bProcess2"/>
    <dgm:cxn modelId="{A130AA12-54DE-4DB9-80FF-CF009B1F7C35}" srcId="{2498CF47-C3EC-4235-8B2D-58EF12609096}" destId="{6FBE68B1-26DC-4217-8C70-AFB4C7CA210F}" srcOrd="0" destOrd="0" parTransId="{6E54CB54-774D-4400-B359-A694A4887CB8}" sibTransId="{8F879465-3431-42D2-A23C-2299E1B02DD5}"/>
    <dgm:cxn modelId="{CE31CB0C-B826-48BC-86F6-168C798E037A}" srcId="{2498CF47-C3EC-4235-8B2D-58EF12609096}" destId="{DDADB684-274D-40F7-AE42-EBDBAB61DFAA}" srcOrd="3" destOrd="0" parTransId="{23CCB39E-84BE-4722-8EDC-A984355EF21E}" sibTransId="{936697AC-7EE6-456F-82FF-60964F77A7E7}"/>
    <dgm:cxn modelId="{B6CDEED5-4385-4A94-AB3F-AE66FD165897}" type="presOf" srcId="{6FBE68B1-26DC-4217-8C70-AFB4C7CA210F}" destId="{A8A619A0-82CD-4CC0-82C3-61143AE53640}" srcOrd="0" destOrd="0" presId="urn:microsoft.com/office/officeart/2005/8/layout/bProcess2"/>
    <dgm:cxn modelId="{DD77C2C4-2FF9-403B-A309-E1EF396A52C5}" type="presOf" srcId="{CCFEA2BD-FE87-433D-AA65-34FC4863F4DB}" destId="{75BF7FFE-40AF-4286-9855-F56A0F42372B}" srcOrd="0" destOrd="0" presId="urn:microsoft.com/office/officeart/2005/8/layout/bProcess2"/>
    <dgm:cxn modelId="{DF75E550-9A2E-46C9-A38D-C123CE68F060}" type="presOf" srcId="{DDADB684-274D-40F7-AE42-EBDBAB61DFAA}" destId="{7627D8BE-47A8-40B2-8201-42A2EF184598}" srcOrd="0" destOrd="0" presId="urn:microsoft.com/office/officeart/2005/8/layout/bProcess2"/>
    <dgm:cxn modelId="{1139A3DA-C4EC-49A8-8C58-F947C1D118EF}" type="presOf" srcId="{736745B0-0928-4197-AA5D-33CCE33590D4}" destId="{07C536B1-42F4-495F-8A3C-9DAC1D72FAEB}" srcOrd="0" destOrd="0" presId="urn:microsoft.com/office/officeart/2005/8/layout/bProcess2"/>
    <dgm:cxn modelId="{7984FD48-5EC8-498F-9EA8-A631A00050D7}" srcId="{2498CF47-C3EC-4235-8B2D-58EF12609096}" destId="{E0C84212-D165-4E81-B891-0F2267D33FE1}" srcOrd="2" destOrd="0" parTransId="{057A14A0-1EA6-4052-98B4-82C61DD2BCF9}" sibTransId="{4D78AEB4-5AC9-4928-A341-0DEFE6C3D4BF}"/>
    <dgm:cxn modelId="{E7EB5852-426F-4B0D-9C4C-8E72BFE60362}" type="presOf" srcId="{2498CF47-C3EC-4235-8B2D-58EF12609096}" destId="{E76D23E0-6EB0-4B2F-844D-C62C47D4FB6B}" srcOrd="0" destOrd="0" presId="urn:microsoft.com/office/officeart/2005/8/layout/bProcess2"/>
    <dgm:cxn modelId="{2EE36E0B-150E-468D-8C19-B040DE6D6A2D}" srcId="{2498CF47-C3EC-4235-8B2D-58EF12609096}" destId="{736745B0-0928-4197-AA5D-33CCE33590D4}" srcOrd="1" destOrd="0" parTransId="{982ED2A0-1176-4FBE-A1DC-B14B366996ED}" sibTransId="{CCFEA2BD-FE87-433D-AA65-34FC4863F4DB}"/>
    <dgm:cxn modelId="{6CEEE50E-0CE5-4C6F-8FDF-60FB9EB1E32B}" type="presOf" srcId="{4D78AEB4-5AC9-4928-A341-0DEFE6C3D4BF}" destId="{DBE04FB7-DC1B-4D73-B627-CB5262DFF986}" srcOrd="0" destOrd="0" presId="urn:microsoft.com/office/officeart/2005/8/layout/bProcess2"/>
    <dgm:cxn modelId="{79CC958E-B1D4-4EF3-8DC8-80C9F29EF9CE}" type="presOf" srcId="{E0C84212-D165-4E81-B891-0F2267D33FE1}" destId="{E664CD39-9F80-4926-8E0A-D42E2DBEF34E}" srcOrd="0" destOrd="0" presId="urn:microsoft.com/office/officeart/2005/8/layout/bProcess2"/>
    <dgm:cxn modelId="{38CB5F13-CA76-4D8F-8F71-B1ABFC0CF3EB}" type="presParOf" srcId="{E76D23E0-6EB0-4B2F-844D-C62C47D4FB6B}" destId="{A8A619A0-82CD-4CC0-82C3-61143AE53640}" srcOrd="0" destOrd="0" presId="urn:microsoft.com/office/officeart/2005/8/layout/bProcess2"/>
    <dgm:cxn modelId="{70B5F2A5-1809-4995-A328-B6D51546788D}" type="presParOf" srcId="{E76D23E0-6EB0-4B2F-844D-C62C47D4FB6B}" destId="{98452255-01C5-456D-9C3B-93540EDEAF50}" srcOrd="1" destOrd="0" presId="urn:microsoft.com/office/officeart/2005/8/layout/bProcess2"/>
    <dgm:cxn modelId="{89FE66A4-8893-4E2C-98CE-2474C400035E}" type="presParOf" srcId="{E76D23E0-6EB0-4B2F-844D-C62C47D4FB6B}" destId="{29620E4D-62CA-4187-8937-9F91837766FD}" srcOrd="2" destOrd="0" presId="urn:microsoft.com/office/officeart/2005/8/layout/bProcess2"/>
    <dgm:cxn modelId="{6ABEBF33-26FB-4A2D-A4F8-6A704B94E070}" type="presParOf" srcId="{29620E4D-62CA-4187-8937-9F91837766FD}" destId="{F91A7787-1A65-4693-BBFF-C99F4935548C}" srcOrd="0" destOrd="0" presId="urn:microsoft.com/office/officeart/2005/8/layout/bProcess2"/>
    <dgm:cxn modelId="{5E768010-EF47-4FB8-91F4-40456B0EE6EA}" type="presParOf" srcId="{29620E4D-62CA-4187-8937-9F91837766FD}" destId="{07C536B1-42F4-495F-8A3C-9DAC1D72FAEB}" srcOrd="1" destOrd="0" presId="urn:microsoft.com/office/officeart/2005/8/layout/bProcess2"/>
    <dgm:cxn modelId="{7C6173F0-ABD5-4D1B-A4CB-6F1469EACCD2}" type="presParOf" srcId="{E76D23E0-6EB0-4B2F-844D-C62C47D4FB6B}" destId="{75BF7FFE-40AF-4286-9855-F56A0F42372B}" srcOrd="3" destOrd="0" presId="urn:microsoft.com/office/officeart/2005/8/layout/bProcess2"/>
    <dgm:cxn modelId="{90BC449E-A979-4E32-A5A0-0218840D5C5E}" type="presParOf" srcId="{E76D23E0-6EB0-4B2F-844D-C62C47D4FB6B}" destId="{558F707F-B1F5-4974-8B45-8E4A639E27F7}" srcOrd="4" destOrd="0" presId="urn:microsoft.com/office/officeart/2005/8/layout/bProcess2"/>
    <dgm:cxn modelId="{6E30095B-DE78-4E6A-A720-18293A07246A}" type="presParOf" srcId="{558F707F-B1F5-4974-8B45-8E4A639E27F7}" destId="{BF833F28-0F44-47F2-9F75-E7CA053568AE}" srcOrd="0" destOrd="0" presId="urn:microsoft.com/office/officeart/2005/8/layout/bProcess2"/>
    <dgm:cxn modelId="{C9AC39B2-BE86-4AD0-A762-21494BF05200}" type="presParOf" srcId="{558F707F-B1F5-4974-8B45-8E4A639E27F7}" destId="{E664CD39-9F80-4926-8E0A-D42E2DBEF34E}" srcOrd="1" destOrd="0" presId="urn:microsoft.com/office/officeart/2005/8/layout/bProcess2"/>
    <dgm:cxn modelId="{8318F6A9-6B98-43DB-8F47-CAA7C0FA22DE}" type="presParOf" srcId="{E76D23E0-6EB0-4B2F-844D-C62C47D4FB6B}" destId="{DBE04FB7-DC1B-4D73-B627-CB5262DFF986}" srcOrd="5" destOrd="0" presId="urn:microsoft.com/office/officeart/2005/8/layout/bProcess2"/>
    <dgm:cxn modelId="{98E217AE-BD10-4D57-9871-DFF1F7AD74A6}" type="presParOf" srcId="{E76D23E0-6EB0-4B2F-844D-C62C47D4FB6B}" destId="{7627D8BE-47A8-40B2-8201-42A2EF184598}" srcOrd="6" destOrd="0" presId="urn:microsoft.com/office/officeart/2005/8/layout/b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5/5/2015 4:17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5/5/2015 4:17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5/5/2015 4:17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425596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352480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71998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55997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656975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2746184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73448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116276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3797300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64795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pPr/>
              <a:t>5/5/2015</a:t>
            </a:fld>
            <a:endParaRPr lang="en-US" dirty="0"/>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pPr/>
              <a:t>4</a:t>
            </a:fld>
            <a:endParaRPr lang="en-US" dirty="0"/>
          </a:p>
        </p:txBody>
      </p:sp>
      <p:sp>
        <p:nvSpPr>
          <p:cNvPr id="8" name="Header Placeholder 7"/>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2486187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149638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2816186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034186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136417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3693255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extLst>
      <p:ext uri="{BB962C8B-B14F-4D97-AF65-F5344CB8AC3E}">
        <p14:creationId xmlns:p14="http://schemas.microsoft.com/office/powerpoint/2010/main" val="188267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3116051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120383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53B9473-204C-4147-A2E0-C3E143278840}" type="datetime8">
              <a:rPr lang="en-US" smtClean="0">
                <a:solidFill>
                  <a:prstClr val="black"/>
                </a:solidFill>
              </a:rPr>
              <a:pPr/>
              <a:t>5/5/2015 4:17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404355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5/5/2015 4:17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403267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550218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4:17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460959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4:17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938877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5/5/2015 4:17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46</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42099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Cloud Platform System</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417D941-8620-4558-A25D-564AC550D7F9}"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41564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12</a:t>
            </a:fld>
            <a:endParaRPr lang="en-US" dirty="0"/>
          </a:p>
        </p:txBody>
      </p:sp>
      <p:sp>
        <p:nvSpPr>
          <p:cNvPr id="10" name="Date Placeholder 9"/>
          <p:cNvSpPr>
            <a:spLocks noGrp="1"/>
          </p:cNvSpPr>
          <p:nvPr>
            <p:ph type="dt" idx="13"/>
          </p:nvPr>
        </p:nvSpPr>
        <p:spPr/>
        <p:txBody>
          <a:bodyPr/>
          <a:lstStyle/>
          <a:p>
            <a:fld id="{79687EF5-0895-448F-A4AC-188A0D571FCC}" type="datetime8">
              <a:rPr lang="en-US" smtClean="0"/>
              <a:t>5/5/2015 4:17 PM</a:t>
            </a:fld>
            <a:endParaRPr lang="en-US" dirty="0"/>
          </a:p>
        </p:txBody>
      </p:sp>
      <p:sp>
        <p:nvSpPr>
          <p:cNvPr id="12" name="Header Placeholder 11"/>
          <p:cNvSpPr>
            <a:spLocks noGrp="1"/>
          </p:cNvSpPr>
          <p:nvPr>
            <p:ph type="hdr" sz="quarter" idx="15"/>
          </p:nvPr>
        </p:nvSpPr>
        <p:spPr/>
        <p:txBody>
          <a:bodyPr/>
          <a:lstStyle/>
          <a:p>
            <a:endParaRPr lang="en-US" dirty="0"/>
          </a:p>
        </p:txBody>
      </p:sp>
      <p:sp>
        <p:nvSpPr>
          <p:cNvPr id="4" name="Footer Placeholder 3"/>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41948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20073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360567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4065996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567684"/>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2524786"/>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55686868"/>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6538004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92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6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Title 4"/>
          <p:cNvSpPr>
            <a:spLocks noGrp="1"/>
          </p:cNvSpPr>
          <p:nvPr>
            <p:ph type="title"/>
          </p:nvPr>
        </p:nvSpPr>
        <p:spPr/>
        <p:txBody>
          <a:bodyPr/>
          <a:lstStyle>
            <a:lvl1pPr>
              <a:defRPr sz="4487"/>
            </a:lvl1pPr>
          </a:lstStyle>
          <a:p>
            <a:r>
              <a:rPr lang="en-US" dirty="0" smtClean="0"/>
              <a:t>Click to edit Master title style</a:t>
            </a:r>
            <a:endParaRPr lang="en-IN" dirty="0"/>
          </a:p>
        </p:txBody>
      </p:sp>
    </p:spTree>
    <p:extLst>
      <p:ext uri="{BB962C8B-B14F-4D97-AF65-F5344CB8AC3E}">
        <p14:creationId xmlns:p14="http://schemas.microsoft.com/office/powerpoint/2010/main" val="406985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4286739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33786780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469732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0409495"/>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593785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95556032"/>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825993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827280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837926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0244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0268388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721560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11864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3754793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5553035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8523934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38135189"/>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8459060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73202959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26469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95032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518190"/>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19100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207964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90147986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17827496"/>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0505286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
        <p:nvSpPr>
          <p:cNvPr id="9" name="Rectangle 8"/>
          <p:cNvSpPr/>
          <p:nvPr userDrawn="1"/>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2343687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802929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474266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8267503"/>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937726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4309156"/>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4222716"/>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1489694"/>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0699879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6576607"/>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14930685"/>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211289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459863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9646514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19760373"/>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74592723"/>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01922320"/>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215751"/>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9572784"/>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26383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389878"/>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645071"/>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42500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8978270"/>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248420129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08820919"/>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7479619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2929732"/>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097853"/>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8700677"/>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1863775"/>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1003245"/>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264265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9839692"/>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5101132"/>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03313840"/>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27293985"/>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99079865"/>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77816388"/>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18150910"/>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0154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948790"/>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78084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7" r:id="rId28"/>
    <p:sldLayoutId id="2147484278"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743047359"/>
      </p:ext>
    </p:extLst>
  </p:cSld>
  <p:clrMap bg1="dk1" tx1="lt1" bg2="dk2"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 id="2147484302" r:id="rId23"/>
    <p:sldLayoutId id="2147484303" r:id="rId24"/>
    <p:sldLayoutId id="2147484304" r:id="rId25"/>
    <p:sldLayoutId id="2147484305" r:id="rId26"/>
    <p:sldLayoutId id="214748430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2681874792"/>
      </p:ext>
    </p:extLst>
  </p:cSld>
  <p:clrMap bg1="dk1" tx1="lt1" bg2="dk2"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 id="2147484332" r:id="rId25"/>
    <p:sldLayoutId id="2147484333" r:id="rId26"/>
    <p:sldLayoutId id="2147484334" r:id="rId27"/>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2"/>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405749210"/>
      </p:ext>
    </p:extLst>
  </p:cSld>
  <p:clrMap bg1="dk1" tx1="lt1" bg2="dk2" tx2="lt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emf"/><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hyperlink" Target="http://www.microsoft.com/web/webpi/partners/servicemodels.x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45.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51.png"/><Relationship Id="rId4" Type="http://schemas.openxmlformats.org/officeDocument/2006/relationships/image" Target="../media/image32.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52.jp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62.emf"/><Relationship Id="rId4" Type="http://schemas.openxmlformats.org/officeDocument/2006/relationships/image" Target="../media/image61.emf"/></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61.emf"/></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0.xml"/><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hyperlink" Target="http://aka.ms/wap-lab" TargetMode="External"/><Relationship Id="rId3" Type="http://schemas.openxmlformats.org/officeDocument/2006/relationships/hyperlink" Target="http://aka.ms/moderninfrastructure" TargetMode="External"/><Relationship Id="rId7" Type="http://schemas.openxmlformats.org/officeDocument/2006/relationships/hyperlink" Target="http://aka.ms/virtualization-lab" TargetMode="External"/><Relationship Id="rId2" Type="http://schemas.openxmlformats.org/officeDocument/2006/relationships/notesSlide" Target="../notesSlides/notesSlide30.xml"/><Relationship Id="rId1" Type="http://schemas.openxmlformats.org/officeDocument/2006/relationships/slideLayout" Target="../slideLayouts/slideLayout84.xml"/><Relationship Id="rId6" Type="http://schemas.openxmlformats.org/officeDocument/2006/relationships/hyperlink" Target="https://twitter.com/MS_ITPro" TargetMode="External"/><Relationship Id="rId5" Type="http://schemas.openxmlformats.org/officeDocument/2006/relationships/hyperlink" Target="http://aka.ms/cloud-platform-ebook" TargetMode="External"/><Relationship Id="rId4" Type="http://schemas.openxmlformats.org/officeDocument/2006/relationships/hyperlink" Target="http://aka.ms/deployinghyper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67.png"/><Relationship Id="rId4" Type="http://schemas.openxmlformats.org/officeDocument/2006/relationships/hyperlink" Target="http://myignite.microsoft.co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hyperlink" Target="http://idcdocserv.com/IDC_Solution_Brief_254796" TargetMode="External"/><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7883" y="239760"/>
            <a:ext cx="11889564" cy="917575"/>
          </a:xfrm>
        </p:spPr>
        <p:txBody>
          <a:bodyPr/>
          <a:lstStyle/>
          <a:p>
            <a:r>
              <a:rPr lang="en-US" sz="4400" dirty="0" smtClean="0"/>
              <a:t>CPS brings the Cloud Model On-Premises</a:t>
            </a:r>
            <a:endParaRPr lang="en-US" sz="4400" dirty="0"/>
          </a:p>
        </p:txBody>
      </p:sp>
      <p:grpSp>
        <p:nvGrpSpPr>
          <p:cNvPr id="47" name="Group 46"/>
          <p:cNvGrpSpPr/>
          <p:nvPr/>
        </p:nvGrpSpPr>
        <p:grpSpPr>
          <a:xfrm>
            <a:off x="138122" y="1984504"/>
            <a:ext cx="7564228" cy="2396475"/>
            <a:chOff x="78066" y="1104221"/>
            <a:chExt cx="7564228" cy="2396475"/>
          </a:xfrm>
        </p:grpSpPr>
        <p:grpSp>
          <p:nvGrpSpPr>
            <p:cNvPr id="24" name="Group 23"/>
            <p:cNvGrpSpPr/>
            <p:nvPr/>
          </p:nvGrpSpPr>
          <p:grpSpPr>
            <a:xfrm>
              <a:off x="78066" y="1104221"/>
              <a:ext cx="7564228" cy="2396475"/>
              <a:chOff x="274639" y="1415903"/>
              <a:chExt cx="7564228" cy="2396475"/>
            </a:xfrm>
          </p:grpSpPr>
          <p:sp>
            <p:nvSpPr>
              <p:cNvPr id="19" name="TextBox 18"/>
              <p:cNvSpPr txBox="1"/>
              <p:nvPr/>
            </p:nvSpPr>
            <p:spPr>
              <a:xfrm>
                <a:off x="274639" y="2524615"/>
                <a:ext cx="2520281" cy="1280351"/>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Customer of </a:t>
                </a:r>
              </a:p>
              <a:p>
                <a:pPr algn="ctr">
                  <a:lnSpc>
                    <a:spcPct val="90000"/>
                  </a:lnSpc>
                  <a:spcAft>
                    <a:spcPts val="600"/>
                  </a:spcAft>
                </a:pPr>
                <a:r>
                  <a:rPr lang="en-US" sz="2000" dirty="0" smtClean="0">
                    <a:gradFill>
                      <a:gsLst>
                        <a:gs pos="2917">
                          <a:schemeClr val="tx1"/>
                        </a:gs>
                        <a:gs pos="30000">
                          <a:schemeClr val="tx1"/>
                        </a:gs>
                      </a:gsLst>
                      <a:lin ang="5400000" scaled="0"/>
                    </a:gradFill>
                    <a:latin typeface="+mj-lt"/>
                  </a:rPr>
                  <a:t>Service Provider</a:t>
                </a:r>
              </a:p>
              <a:p>
                <a:pPr algn="ctr">
                  <a:lnSpc>
                    <a:spcPct val="90000"/>
                  </a:lnSpc>
                  <a:spcAft>
                    <a:spcPts val="600"/>
                  </a:spcAft>
                </a:pPr>
                <a:r>
                  <a:rPr lang="en-US" sz="2000" dirty="0" err="1" smtClean="0">
                    <a:gradFill>
                      <a:gsLst>
                        <a:gs pos="2917">
                          <a:schemeClr val="tx1"/>
                        </a:gs>
                        <a:gs pos="30000">
                          <a:schemeClr val="tx1"/>
                        </a:gs>
                      </a:gsLst>
                      <a:lin ang="5400000" scaled="0"/>
                    </a:gradFill>
                    <a:latin typeface="+mj-lt"/>
                  </a:rPr>
                  <a:t>Jill@CONTOSO</a:t>
                </a:r>
                <a:endParaRPr lang="en-US" sz="2000" dirty="0" smtClean="0">
                  <a:gradFill>
                    <a:gsLst>
                      <a:gs pos="2917">
                        <a:schemeClr val="tx1"/>
                      </a:gs>
                      <a:gs pos="30000">
                        <a:schemeClr val="tx1"/>
                      </a:gs>
                    </a:gsLst>
                    <a:lin ang="5400000" scaled="0"/>
                  </a:gradFill>
                  <a:latin typeface="+mj-lt"/>
                </a:endParaRPr>
              </a:p>
            </p:txBody>
          </p:sp>
          <p:grpSp>
            <p:nvGrpSpPr>
              <p:cNvPr id="23" name="Group 22"/>
              <p:cNvGrpSpPr/>
              <p:nvPr/>
            </p:nvGrpSpPr>
            <p:grpSpPr>
              <a:xfrm>
                <a:off x="1172440" y="1415903"/>
                <a:ext cx="6666427" cy="2396475"/>
                <a:chOff x="1172440" y="1415903"/>
                <a:chExt cx="6666427" cy="2396475"/>
              </a:xfrm>
            </p:grpSpPr>
            <p:pic>
              <p:nvPicPr>
                <p:cNvPr id="17" name="Picture 16"/>
                <p:cNvPicPr>
                  <a:picLocks noChangeAspect="1"/>
                </p:cNvPicPr>
                <p:nvPr/>
              </p:nvPicPr>
              <p:blipFill>
                <a:blip r:embed="rId2"/>
                <a:stretch>
                  <a:fillRect/>
                </a:stretch>
              </p:blipFill>
              <p:spPr>
                <a:xfrm>
                  <a:off x="3874227" y="1415903"/>
                  <a:ext cx="2714486" cy="1571915"/>
                </a:xfrm>
                <a:prstGeom prst="rect">
                  <a:avLst/>
                </a:prstGeom>
              </p:spPr>
            </p:pic>
            <p:pic>
              <p:nvPicPr>
                <p:cNvPr id="18" name="Picture 17"/>
                <p:cNvPicPr>
                  <a:picLocks noChangeAspect="1"/>
                </p:cNvPicPr>
                <p:nvPr/>
              </p:nvPicPr>
              <p:blipFill>
                <a:blip r:embed="rId3"/>
                <a:stretch>
                  <a:fillRect/>
                </a:stretch>
              </p:blipFill>
              <p:spPr>
                <a:xfrm>
                  <a:off x="1172440" y="1759902"/>
                  <a:ext cx="695250" cy="883920"/>
                </a:xfrm>
                <a:prstGeom prst="rect">
                  <a:avLst/>
                </a:prstGeom>
              </p:spPr>
            </p:pic>
            <p:sp>
              <p:nvSpPr>
                <p:cNvPr id="20" name="TextBox 19"/>
                <p:cNvSpPr txBox="1"/>
                <p:nvPr/>
              </p:nvSpPr>
              <p:spPr>
                <a:xfrm>
                  <a:off x="2452410" y="2885971"/>
                  <a:ext cx="5386457" cy="926407"/>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Tenant Portal of </a:t>
                  </a:r>
                </a:p>
                <a:p>
                  <a:pPr algn="ctr">
                    <a:lnSpc>
                      <a:spcPct val="90000"/>
                    </a:lnSpc>
                    <a:spcAft>
                      <a:spcPts val="600"/>
                    </a:spcAft>
                  </a:pPr>
                  <a:r>
                    <a:rPr lang="en-US" sz="2000" dirty="0" smtClean="0">
                      <a:gradFill>
                        <a:gsLst>
                          <a:gs pos="2917">
                            <a:schemeClr val="tx1"/>
                          </a:gs>
                          <a:gs pos="30000">
                            <a:schemeClr val="tx1"/>
                          </a:gs>
                        </a:gsLst>
                        <a:lin ang="5400000" scaled="0"/>
                      </a:gradFill>
                      <a:latin typeface="+mj-lt"/>
                    </a:rPr>
                    <a:t>Service Provider (FABRIKAM)</a:t>
                  </a:r>
                </a:p>
              </p:txBody>
            </p:sp>
            <p:cxnSp>
              <p:nvCxnSpPr>
                <p:cNvPr id="22" name="Straight Arrow Connector 21"/>
                <p:cNvCxnSpPr/>
                <p:nvPr/>
              </p:nvCxnSpPr>
              <p:spPr>
                <a:xfrm>
                  <a:off x="2332037" y="2201860"/>
                  <a:ext cx="838200"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45" name="TextBox 44"/>
            <p:cNvSpPr txBox="1"/>
            <p:nvPr/>
          </p:nvSpPr>
          <p:spPr>
            <a:xfrm>
              <a:off x="2101058" y="1350040"/>
              <a:ext cx="952316"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use</a:t>
              </a:r>
            </a:p>
          </p:txBody>
        </p:sp>
      </p:grpSp>
      <p:grpSp>
        <p:nvGrpSpPr>
          <p:cNvPr id="51" name="Group 50"/>
          <p:cNvGrpSpPr/>
          <p:nvPr/>
        </p:nvGrpSpPr>
        <p:grpSpPr>
          <a:xfrm>
            <a:off x="7274675" y="1721869"/>
            <a:ext cx="4982772" cy="5048720"/>
            <a:chOff x="7274675" y="1721869"/>
            <a:chExt cx="4982772" cy="5048720"/>
          </a:xfrm>
        </p:grpSpPr>
        <p:pic>
          <p:nvPicPr>
            <p:cNvPr id="25" name="Picture 24"/>
            <p:cNvPicPr>
              <a:picLocks noChangeAspect="1"/>
            </p:cNvPicPr>
            <p:nvPr/>
          </p:nvPicPr>
          <p:blipFill>
            <a:blip r:embed="rId4"/>
            <a:stretch>
              <a:fillRect/>
            </a:stretch>
          </p:blipFill>
          <p:spPr>
            <a:xfrm>
              <a:off x="9418638" y="5434121"/>
              <a:ext cx="695250" cy="883920"/>
            </a:xfrm>
            <a:prstGeom prst="rect">
              <a:avLst/>
            </a:prstGeom>
          </p:spPr>
        </p:pic>
        <p:sp>
          <p:nvSpPr>
            <p:cNvPr id="26" name="TextBox 25"/>
            <p:cNvSpPr txBox="1"/>
            <p:nvPr/>
          </p:nvSpPr>
          <p:spPr>
            <a:xfrm>
              <a:off x="8776380" y="6198125"/>
              <a:ext cx="2576570"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Admins @FABRIKAM</a:t>
              </a:r>
            </a:p>
          </p:txBody>
        </p:sp>
        <p:grpSp>
          <p:nvGrpSpPr>
            <p:cNvPr id="40" name="Group 39"/>
            <p:cNvGrpSpPr/>
            <p:nvPr/>
          </p:nvGrpSpPr>
          <p:grpSpPr>
            <a:xfrm>
              <a:off x="7274675" y="1721869"/>
              <a:ext cx="4982772" cy="2787760"/>
              <a:chOff x="7609891" y="1276289"/>
              <a:chExt cx="4982772" cy="2787760"/>
            </a:xfrm>
          </p:grpSpPr>
          <p:grpSp>
            <p:nvGrpSpPr>
              <p:cNvPr id="39" name="Group 38"/>
              <p:cNvGrpSpPr/>
              <p:nvPr/>
            </p:nvGrpSpPr>
            <p:grpSpPr>
              <a:xfrm>
                <a:off x="7609891" y="1276289"/>
                <a:ext cx="4247146" cy="2787760"/>
                <a:chOff x="7609891" y="1276289"/>
                <a:chExt cx="4247146" cy="2787760"/>
              </a:xfrm>
            </p:grpSpPr>
            <p:pic>
              <p:nvPicPr>
                <p:cNvPr id="27" name="Picture 26"/>
                <p:cNvPicPr>
                  <a:picLocks noChangeAspect="1"/>
                </p:cNvPicPr>
                <p:nvPr/>
              </p:nvPicPr>
              <p:blipFill>
                <a:blip r:embed="rId5"/>
                <a:stretch>
                  <a:fillRect/>
                </a:stretch>
              </p:blipFill>
              <p:spPr>
                <a:xfrm>
                  <a:off x="7609891" y="1372539"/>
                  <a:ext cx="1431925" cy="1063930"/>
                </a:xfrm>
                <a:prstGeom prst="rect">
                  <a:avLst/>
                </a:prstGeom>
              </p:spPr>
            </p:pic>
            <p:pic>
              <p:nvPicPr>
                <p:cNvPr id="28" name="Picture 27"/>
                <p:cNvPicPr>
                  <a:picLocks noChangeAspect="1"/>
                </p:cNvPicPr>
                <p:nvPr/>
              </p:nvPicPr>
              <p:blipFill>
                <a:blip r:embed="rId6"/>
                <a:stretch>
                  <a:fillRect/>
                </a:stretch>
              </p:blipFill>
              <p:spPr>
                <a:xfrm>
                  <a:off x="7944854" y="1724803"/>
                  <a:ext cx="1437237" cy="1039492"/>
                </a:xfrm>
                <a:prstGeom prst="rect">
                  <a:avLst/>
                </a:prstGeom>
              </p:spPr>
            </p:pic>
            <p:pic>
              <p:nvPicPr>
                <p:cNvPr id="29" name="Picture 28"/>
                <p:cNvPicPr>
                  <a:picLocks noChangeAspect="1"/>
                </p:cNvPicPr>
                <p:nvPr/>
              </p:nvPicPr>
              <p:blipFill>
                <a:blip r:embed="rId7"/>
                <a:stretch>
                  <a:fillRect/>
                </a:stretch>
              </p:blipFill>
              <p:spPr>
                <a:xfrm>
                  <a:off x="8412883" y="2041410"/>
                  <a:ext cx="1397426" cy="997970"/>
                </a:xfrm>
                <a:prstGeom prst="rect">
                  <a:avLst/>
                </a:prstGeom>
              </p:spPr>
            </p:pic>
            <p:pic>
              <p:nvPicPr>
                <p:cNvPr id="30" name="Picture 29" descr="D:\chasat\My Pictures\demo\Virtual Machine Dashboard.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09954" y="2405496"/>
                  <a:ext cx="1168555" cy="961711"/>
                </a:xfrm>
                <a:prstGeom prst="rect">
                  <a:avLst/>
                </a:prstGeom>
                <a:noFill/>
                <a:ln>
                  <a:noFill/>
                </a:ln>
              </p:spPr>
            </p:pic>
            <p:pic>
              <p:nvPicPr>
                <p:cNvPr id="31" name="Picture 30"/>
                <p:cNvPicPr>
                  <a:picLocks noChangeAspect="1"/>
                </p:cNvPicPr>
                <p:nvPr/>
              </p:nvPicPr>
              <p:blipFill>
                <a:blip r:embed="rId9"/>
                <a:stretch>
                  <a:fillRect/>
                </a:stretch>
              </p:blipFill>
              <p:spPr>
                <a:xfrm>
                  <a:off x="9071229" y="2737162"/>
                  <a:ext cx="1433221" cy="1023533"/>
                </a:xfrm>
                <a:prstGeom prst="rect">
                  <a:avLst/>
                </a:prstGeom>
              </p:spPr>
            </p:pic>
            <p:pic>
              <p:nvPicPr>
                <p:cNvPr id="32" name="Picture 31"/>
                <p:cNvPicPr>
                  <a:picLocks noChangeAspect="1"/>
                </p:cNvPicPr>
                <p:nvPr/>
              </p:nvPicPr>
              <p:blipFill>
                <a:blip r:embed="rId10"/>
                <a:stretch>
                  <a:fillRect/>
                </a:stretch>
              </p:blipFill>
              <p:spPr>
                <a:xfrm>
                  <a:off x="9339780" y="3037993"/>
                  <a:ext cx="1436754" cy="1026056"/>
                </a:xfrm>
                <a:prstGeom prst="rect">
                  <a:avLst/>
                </a:prstGeom>
              </p:spPr>
            </p:pic>
            <p:sp>
              <p:nvSpPr>
                <p:cNvPr id="33" name="TextBox 32"/>
                <p:cNvSpPr txBox="1"/>
                <p:nvPr/>
              </p:nvSpPr>
              <p:spPr>
                <a:xfrm>
                  <a:off x="8916300" y="1276289"/>
                  <a:ext cx="2559885"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Configuration</a:t>
                  </a:r>
                </a:p>
              </p:txBody>
            </p:sp>
            <p:sp>
              <p:nvSpPr>
                <p:cNvPr id="34" name="TextBox 33"/>
                <p:cNvSpPr txBox="1"/>
                <p:nvPr/>
              </p:nvSpPr>
              <p:spPr>
                <a:xfrm>
                  <a:off x="9239123" y="1640375"/>
                  <a:ext cx="2617914"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Automation</a:t>
                  </a:r>
                </a:p>
              </p:txBody>
            </p:sp>
            <p:sp>
              <p:nvSpPr>
                <p:cNvPr id="35" name="TextBox 34"/>
                <p:cNvSpPr txBox="1"/>
                <p:nvPr/>
              </p:nvSpPr>
              <p:spPr>
                <a:xfrm>
                  <a:off x="9662574" y="1975098"/>
                  <a:ext cx="1450282"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Backup</a:t>
                  </a:r>
                </a:p>
              </p:txBody>
            </p:sp>
            <p:sp>
              <p:nvSpPr>
                <p:cNvPr id="36" name="TextBox 35"/>
                <p:cNvSpPr txBox="1"/>
                <p:nvPr/>
              </p:nvSpPr>
              <p:spPr>
                <a:xfrm>
                  <a:off x="9840723" y="2358846"/>
                  <a:ext cx="169739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Monitoring</a:t>
                  </a:r>
                </a:p>
              </p:txBody>
            </p:sp>
          </p:grpSp>
          <p:sp>
            <p:nvSpPr>
              <p:cNvPr id="37" name="TextBox 36"/>
              <p:cNvSpPr txBox="1"/>
              <p:nvPr/>
            </p:nvSpPr>
            <p:spPr>
              <a:xfrm>
                <a:off x="10618434" y="3219760"/>
                <a:ext cx="1974229" cy="794064"/>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Disaster Recovery</a:t>
                </a:r>
              </a:p>
            </p:txBody>
          </p:sp>
          <p:sp>
            <p:nvSpPr>
              <p:cNvPr id="38" name="TextBox 37"/>
              <p:cNvSpPr txBox="1"/>
              <p:nvPr/>
            </p:nvSpPr>
            <p:spPr>
              <a:xfrm>
                <a:off x="10353826" y="2638189"/>
                <a:ext cx="1903622"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Patching</a:t>
                </a:r>
              </a:p>
            </p:txBody>
          </p:sp>
        </p:grpSp>
        <p:cxnSp>
          <p:nvCxnSpPr>
            <p:cNvPr id="42" name="Straight Arrow Connector 41"/>
            <p:cNvCxnSpPr/>
            <p:nvPr/>
          </p:nvCxnSpPr>
          <p:spPr>
            <a:xfrm flipV="1">
              <a:off x="9805288" y="4509629"/>
              <a:ext cx="0" cy="8382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9731399" y="4588943"/>
              <a:ext cx="179042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operate</a:t>
              </a:r>
            </a:p>
          </p:txBody>
        </p:sp>
      </p:grpSp>
      <p:grpSp>
        <p:nvGrpSpPr>
          <p:cNvPr id="50" name="Group 49"/>
          <p:cNvGrpSpPr/>
          <p:nvPr/>
        </p:nvGrpSpPr>
        <p:grpSpPr>
          <a:xfrm>
            <a:off x="3033720" y="1053889"/>
            <a:ext cx="9051917" cy="3662574"/>
            <a:chOff x="3033720" y="1053889"/>
            <a:chExt cx="9051917" cy="3662574"/>
          </a:xfrm>
        </p:grpSpPr>
        <p:sp>
          <p:nvSpPr>
            <p:cNvPr id="48" name="Rectangle 47"/>
            <p:cNvSpPr/>
            <p:nvPr/>
          </p:nvSpPr>
          <p:spPr bwMode="auto">
            <a:xfrm>
              <a:off x="3033720" y="1583039"/>
              <a:ext cx="9051917" cy="3133424"/>
            </a:xfrm>
            <a:prstGeom prst="rect">
              <a:avLst/>
            </a:prstGeom>
            <a:noFill/>
            <a:ln w="3175">
              <a:solidFill>
                <a:schemeClr val="tx1"/>
              </a:solidFill>
              <a:prstDash val="lg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9" name="TextBox 48"/>
            <p:cNvSpPr txBox="1"/>
            <p:nvPr/>
          </p:nvSpPr>
          <p:spPr>
            <a:xfrm>
              <a:off x="6934667" y="1053889"/>
              <a:ext cx="1143000"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smtClean="0">
                  <a:gradFill>
                    <a:gsLst>
                      <a:gs pos="2917">
                        <a:schemeClr val="tx1"/>
                      </a:gs>
                      <a:gs pos="30000">
                        <a:schemeClr val="tx1"/>
                      </a:gs>
                    </a:gsLst>
                    <a:lin ang="5400000" scaled="0"/>
                  </a:gradFill>
                  <a:latin typeface="+mj-lt"/>
                </a:rPr>
                <a:t>CPS</a:t>
              </a:r>
            </a:p>
          </p:txBody>
        </p:sp>
      </p:grpSp>
      <p:sp>
        <p:nvSpPr>
          <p:cNvPr id="52" name="TextBox 51"/>
          <p:cNvSpPr txBox="1"/>
          <p:nvPr/>
        </p:nvSpPr>
        <p:spPr>
          <a:xfrm>
            <a:off x="-26670" y="5748716"/>
            <a:ext cx="8137515"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i="1" dirty="0" smtClean="0">
                <a:gradFill>
                  <a:gsLst>
                    <a:gs pos="2917">
                      <a:schemeClr val="tx1"/>
                    </a:gs>
                    <a:gs pos="30000">
                      <a:schemeClr val="tx1"/>
                    </a:gs>
                  </a:gsLst>
                  <a:lin ang="5400000" scaled="0"/>
                </a:gradFill>
                <a:latin typeface="+mj-lt"/>
              </a:rPr>
              <a:t>*For enterprise scenarios treat Jill as being from FABRIKAM domain</a:t>
            </a:r>
          </a:p>
        </p:txBody>
      </p:sp>
    </p:spTree>
    <p:extLst>
      <p:ext uri="{BB962C8B-B14F-4D97-AF65-F5344CB8AC3E}">
        <p14:creationId xmlns:p14="http://schemas.microsoft.com/office/powerpoint/2010/main" val="60804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6720" y="1233799"/>
            <a:ext cx="6472518" cy="500666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nvSpPr>
        <p:spPr>
          <a:xfrm>
            <a:off x="6547820" y="913095"/>
            <a:ext cx="5859740" cy="5936967"/>
          </a:xfrm>
          <a:prstGeom prst="rect">
            <a:avLst/>
          </a:prstGeom>
          <a:noFill/>
        </p:spPr>
        <p:txBody>
          <a:bodyPr wrap="square" lIns="182854" tIns="146283" rIns="182854" bIns="146283" rtlCol="0">
            <a:spAutoFit/>
          </a:bodyPr>
          <a:lstStyle/>
          <a:p>
            <a:pPr marL="231531" indent="-231531">
              <a:lnSpc>
                <a:spcPct val="90000"/>
              </a:lnSpc>
              <a:spcBef>
                <a:spcPts val="306"/>
              </a:spcBef>
              <a:spcAft>
                <a:spcPts val="306"/>
              </a:spcAft>
              <a:buFont typeface="Arial" panose="020B0604020202020204" pitchFamily="34" charset="0"/>
              <a:buChar char="•"/>
            </a:pPr>
            <a:r>
              <a:rPr lang="en-US" dirty="0" smtClean="0">
                <a:latin typeface="Segoe UI Light"/>
              </a:rPr>
              <a:t>Self-service portal (Windows Azure Pack)_ with integrated usage reporting</a:t>
            </a:r>
          </a:p>
          <a:p>
            <a:pPr marL="231531" indent="-231531">
              <a:lnSpc>
                <a:spcPct val="90000"/>
              </a:lnSpc>
              <a:spcBef>
                <a:spcPts val="306"/>
              </a:spcBef>
              <a:spcAft>
                <a:spcPts val="306"/>
              </a:spcAft>
              <a:buFont typeface="Arial" panose="020B0604020202020204" pitchFamily="34" charset="0"/>
              <a:buChar char="•"/>
            </a:pPr>
            <a:endParaRPr lang="en-US" dirty="0" smtClean="0">
              <a:latin typeface="Segoe UI Light"/>
            </a:endParaRPr>
          </a:p>
          <a:p>
            <a:pPr marL="231531" indent="-231531">
              <a:lnSpc>
                <a:spcPct val="90000"/>
              </a:lnSpc>
              <a:spcBef>
                <a:spcPts val="306"/>
              </a:spcBef>
              <a:spcAft>
                <a:spcPts val="306"/>
              </a:spcAft>
              <a:buFont typeface="Arial" panose="020B0604020202020204" pitchFamily="34" charset="0"/>
              <a:buChar char="•"/>
            </a:pPr>
            <a:r>
              <a:rPr lang="en-US" dirty="0" smtClean="0">
                <a:latin typeface="Segoe UI Light"/>
              </a:rPr>
              <a:t>Pre-deployed stack configured by product team</a:t>
            </a:r>
            <a:r>
              <a:rPr lang="en-US" dirty="0">
                <a:latin typeface="Segoe UI Light"/>
                <a:sym typeface="Wingdings" panose="05000000000000000000" pitchFamily="2" charset="2"/>
              </a:rPr>
              <a:t>.</a:t>
            </a:r>
            <a:endParaRPr lang="en-US" dirty="0">
              <a:latin typeface="Segoe UI Light"/>
            </a:endParaRPr>
          </a:p>
          <a:p>
            <a:pPr marL="697902" lvl="1" indent="-231531">
              <a:lnSpc>
                <a:spcPct val="90000"/>
              </a:lnSpc>
              <a:spcBef>
                <a:spcPts val="306"/>
              </a:spcBef>
              <a:spcAft>
                <a:spcPts val="306"/>
              </a:spcAft>
              <a:buFont typeface="Arial" panose="020B0604020202020204" pitchFamily="34" charset="0"/>
              <a:buChar char="•"/>
            </a:pPr>
            <a:r>
              <a:rPr lang="en-US" dirty="0" smtClean="0">
                <a:latin typeface="Segoe UI Light"/>
              </a:rPr>
              <a:t>Arrives fully deployed and integrated</a:t>
            </a:r>
          </a:p>
          <a:p>
            <a:pPr marL="697902" lvl="1" indent="-231531">
              <a:lnSpc>
                <a:spcPct val="90000"/>
              </a:lnSpc>
              <a:spcBef>
                <a:spcPts val="306"/>
              </a:spcBef>
              <a:spcAft>
                <a:spcPts val="306"/>
              </a:spcAft>
              <a:buFont typeface="Arial" panose="020B0604020202020204" pitchFamily="34" charset="0"/>
              <a:buChar char="•"/>
            </a:pPr>
            <a:r>
              <a:rPr lang="en-US" dirty="0" smtClean="0">
                <a:latin typeface="Segoe UI Light"/>
              </a:rPr>
              <a:t>Optimal fault tolerant design</a:t>
            </a:r>
            <a:endParaRPr lang="en-US" dirty="0">
              <a:latin typeface="Segoe UI Light"/>
            </a:endParaRPr>
          </a:p>
          <a:p>
            <a:pPr>
              <a:lnSpc>
                <a:spcPct val="90000"/>
              </a:lnSpc>
              <a:spcBef>
                <a:spcPts val="306"/>
              </a:spcBef>
              <a:spcAft>
                <a:spcPts val="306"/>
              </a:spcAft>
            </a:pPr>
            <a:endParaRPr lang="en-US" dirty="0" smtClean="0">
              <a:latin typeface="Segoe UI Light"/>
            </a:endParaRPr>
          </a:p>
          <a:p>
            <a:pPr marL="231531" indent="-231531">
              <a:lnSpc>
                <a:spcPct val="90000"/>
              </a:lnSpc>
              <a:spcBef>
                <a:spcPts val="306"/>
              </a:spcBef>
              <a:spcAft>
                <a:spcPts val="306"/>
              </a:spcAft>
              <a:buFont typeface="Arial" panose="020B0604020202020204" pitchFamily="34" charset="0"/>
              <a:buChar char="•"/>
            </a:pPr>
            <a:r>
              <a:rPr lang="en-US" dirty="0" smtClean="0">
                <a:latin typeface="Segoe UI Light"/>
              </a:rPr>
              <a:t>Integrated </a:t>
            </a:r>
            <a:r>
              <a:rPr lang="en-US" dirty="0">
                <a:latin typeface="Segoe UI Light"/>
              </a:rPr>
              <a:t>Management </a:t>
            </a:r>
          </a:p>
          <a:p>
            <a:pPr marL="701067" lvl="1" indent="-234769">
              <a:lnSpc>
                <a:spcPct val="90000"/>
              </a:lnSpc>
              <a:spcBef>
                <a:spcPts val="306"/>
              </a:spcBef>
              <a:spcAft>
                <a:spcPts val="306"/>
              </a:spcAft>
              <a:buFont typeface="Arial" panose="020B0604020202020204" pitchFamily="34" charset="0"/>
              <a:buChar char="•"/>
            </a:pPr>
            <a:r>
              <a:rPr lang="en-US" dirty="0" smtClean="0">
                <a:latin typeface="Segoe UI Light"/>
              </a:rPr>
              <a:t>Service Administration</a:t>
            </a:r>
          </a:p>
          <a:p>
            <a:pPr marL="701067" lvl="1" indent="-234769">
              <a:lnSpc>
                <a:spcPct val="90000"/>
              </a:lnSpc>
              <a:spcBef>
                <a:spcPts val="306"/>
              </a:spcBef>
              <a:spcAft>
                <a:spcPts val="306"/>
              </a:spcAft>
              <a:buFont typeface="Arial" panose="020B0604020202020204" pitchFamily="34" charset="0"/>
              <a:buChar char="•"/>
            </a:pPr>
            <a:r>
              <a:rPr lang="en-US" dirty="0" smtClean="0">
                <a:latin typeface="Segoe UI Light"/>
              </a:rPr>
              <a:t>Patching</a:t>
            </a:r>
            <a:endParaRPr lang="en-US" dirty="0">
              <a:latin typeface="Segoe UI Light"/>
            </a:endParaRPr>
          </a:p>
          <a:p>
            <a:pPr marL="701067" lvl="1" indent="-234769">
              <a:lnSpc>
                <a:spcPct val="90000"/>
              </a:lnSpc>
              <a:spcBef>
                <a:spcPts val="306"/>
              </a:spcBef>
              <a:spcAft>
                <a:spcPts val="306"/>
              </a:spcAft>
              <a:buFont typeface="Arial" panose="020B0604020202020204" pitchFamily="34" charset="0"/>
              <a:buChar char="•"/>
            </a:pPr>
            <a:r>
              <a:rPr lang="en-US" dirty="0">
                <a:latin typeface="Segoe UI Light"/>
              </a:rPr>
              <a:t>Monitoring</a:t>
            </a:r>
          </a:p>
          <a:p>
            <a:pPr marL="701067" lvl="1" indent="-234769">
              <a:lnSpc>
                <a:spcPct val="90000"/>
              </a:lnSpc>
              <a:spcBef>
                <a:spcPts val="306"/>
              </a:spcBef>
              <a:spcAft>
                <a:spcPts val="306"/>
              </a:spcAft>
              <a:buFont typeface="Arial" panose="020B0604020202020204" pitchFamily="34" charset="0"/>
              <a:buChar char="•"/>
            </a:pPr>
            <a:r>
              <a:rPr lang="en-US" dirty="0">
                <a:latin typeface="Segoe UI Light"/>
              </a:rPr>
              <a:t>Backup and DR</a:t>
            </a:r>
          </a:p>
          <a:p>
            <a:pPr marL="701067" lvl="1" indent="-234769">
              <a:lnSpc>
                <a:spcPct val="90000"/>
              </a:lnSpc>
              <a:spcBef>
                <a:spcPts val="306"/>
              </a:spcBef>
              <a:spcAft>
                <a:spcPts val="306"/>
              </a:spcAft>
              <a:buFont typeface="Arial" panose="020B0604020202020204" pitchFamily="34" charset="0"/>
              <a:buChar char="•"/>
            </a:pPr>
            <a:r>
              <a:rPr lang="en-US" dirty="0">
                <a:latin typeface="Segoe UI Light"/>
              </a:rPr>
              <a:t>Automation</a:t>
            </a:r>
          </a:p>
          <a:p>
            <a:pPr marL="231531" indent="-231531">
              <a:lnSpc>
                <a:spcPct val="90000"/>
              </a:lnSpc>
              <a:spcBef>
                <a:spcPts val="306"/>
              </a:spcBef>
              <a:spcAft>
                <a:spcPts val="306"/>
              </a:spcAft>
              <a:buFont typeface="Arial" panose="020B0604020202020204" pitchFamily="34" charset="0"/>
              <a:buChar char="•"/>
            </a:pPr>
            <a:endParaRPr lang="en-US" dirty="0" smtClean="0">
              <a:latin typeface="Segoe UI Light"/>
            </a:endParaRPr>
          </a:p>
          <a:p>
            <a:pPr marL="231531" indent="-231531">
              <a:lnSpc>
                <a:spcPct val="90000"/>
              </a:lnSpc>
              <a:spcBef>
                <a:spcPts val="306"/>
              </a:spcBef>
              <a:spcAft>
                <a:spcPts val="306"/>
              </a:spcAft>
              <a:buFont typeface="Arial" panose="020B0604020202020204" pitchFamily="34" charset="0"/>
              <a:buChar char="•"/>
            </a:pPr>
            <a:r>
              <a:rPr lang="en-US" dirty="0" smtClean="0">
                <a:latin typeface="Segoe UI Light"/>
              </a:rPr>
              <a:t>One rack: 512 cores, 8 TB RAM, 156 TB Tiered Storage</a:t>
            </a:r>
          </a:p>
          <a:p>
            <a:pPr>
              <a:lnSpc>
                <a:spcPct val="90000"/>
              </a:lnSpc>
              <a:spcBef>
                <a:spcPts val="306"/>
              </a:spcBef>
              <a:spcAft>
                <a:spcPts val="306"/>
              </a:spcAft>
            </a:pPr>
            <a:endParaRPr lang="en-US" dirty="0" smtClean="0">
              <a:latin typeface="Segoe UI Light"/>
            </a:endParaRPr>
          </a:p>
          <a:p>
            <a:pPr marL="231531" indent="-231531">
              <a:lnSpc>
                <a:spcPct val="90000"/>
              </a:lnSpc>
              <a:spcBef>
                <a:spcPts val="306"/>
              </a:spcBef>
              <a:spcAft>
                <a:spcPts val="306"/>
              </a:spcAft>
              <a:buFont typeface="Arial" panose="020B0604020202020204" pitchFamily="34" charset="0"/>
              <a:buChar char="•"/>
            </a:pPr>
            <a:r>
              <a:rPr lang="en-US" dirty="0" smtClean="0">
                <a:latin typeface="Segoe UI Light"/>
              </a:rPr>
              <a:t>Optimized </a:t>
            </a:r>
            <a:r>
              <a:rPr lang="en-US" dirty="0">
                <a:latin typeface="Segoe UI Light"/>
              </a:rPr>
              <a:t>deployment and operations for Microsoft and other standard workloads</a:t>
            </a:r>
          </a:p>
        </p:txBody>
      </p:sp>
      <p:sp>
        <p:nvSpPr>
          <p:cNvPr id="2" name="Text Placeholder 1"/>
          <p:cNvSpPr>
            <a:spLocks noGrp="1"/>
          </p:cNvSpPr>
          <p:nvPr>
            <p:ph type="body" sz="quarter" idx="4294967295"/>
          </p:nvPr>
        </p:nvSpPr>
        <p:spPr>
          <a:xfrm>
            <a:off x="503237" y="144462"/>
            <a:ext cx="10972800" cy="849463"/>
          </a:xfrm>
        </p:spPr>
        <p:txBody>
          <a:bodyPr/>
          <a:lstStyle/>
          <a:p>
            <a:pPr marL="0" indent="0">
              <a:buNone/>
            </a:pPr>
            <a:r>
              <a:rPr lang="en-US" sz="4800" dirty="0" smtClean="0"/>
              <a:t>Cloud Platform System - Capabilities</a:t>
            </a:r>
            <a:endParaRPr lang="en-US" sz="4800" dirty="0"/>
          </a:p>
        </p:txBody>
      </p:sp>
      <p:pic>
        <p:nvPicPr>
          <p:cNvPr id="6" name="Picture 5"/>
          <p:cNvPicPr>
            <a:picLocks noChangeAspect="1"/>
          </p:cNvPicPr>
          <p:nvPr/>
        </p:nvPicPr>
        <p:blipFill>
          <a:blip r:embed="rId3"/>
          <a:stretch>
            <a:fillRect/>
          </a:stretch>
        </p:blipFill>
        <p:spPr>
          <a:xfrm>
            <a:off x="162286" y="1233799"/>
            <a:ext cx="6385534" cy="4860883"/>
          </a:xfrm>
          <a:prstGeom prst="rect">
            <a:avLst/>
          </a:prstGeom>
        </p:spPr>
      </p:pic>
    </p:spTree>
    <p:extLst>
      <p:ext uri="{BB962C8B-B14F-4D97-AF65-F5344CB8AC3E}">
        <p14:creationId xmlns:p14="http://schemas.microsoft.com/office/powerpoint/2010/main" val="2175386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Self –Service Deployment of Workloads</a:t>
            </a:r>
            <a:endParaRPr lang="en-US" dirty="0"/>
          </a:p>
        </p:txBody>
      </p:sp>
      <p:sp>
        <p:nvSpPr>
          <p:cNvPr id="6" name="Text Placeholder 5"/>
          <p:cNvSpPr>
            <a:spLocks noGrp="1"/>
          </p:cNvSpPr>
          <p:nvPr>
            <p:ph type="body" sz="quarter" idx="10"/>
          </p:nvPr>
        </p:nvSpPr>
        <p:spPr>
          <a:xfrm>
            <a:off x="274638" y="1702347"/>
            <a:ext cx="11887200" cy="4690515"/>
          </a:xfrm>
        </p:spPr>
        <p:txBody>
          <a:bodyPr/>
          <a:lstStyle/>
          <a:p>
            <a:r>
              <a:rPr lang="en-US" sz="3200" dirty="0" smtClean="0"/>
              <a:t>Exchange</a:t>
            </a:r>
          </a:p>
          <a:p>
            <a:pPr lvl="0"/>
            <a:endParaRPr lang="en-US" sz="3200" dirty="0" smtClean="0"/>
          </a:p>
          <a:p>
            <a:pPr lvl="0"/>
            <a:r>
              <a:rPr lang="en-US" sz="3200" dirty="0" smtClean="0"/>
              <a:t>SQL Server</a:t>
            </a:r>
            <a:endParaRPr lang="en-US" sz="3200" dirty="0"/>
          </a:p>
          <a:p>
            <a:pPr lvl="0"/>
            <a:endParaRPr lang="en-US" sz="3200" dirty="0" smtClean="0"/>
          </a:p>
          <a:p>
            <a:pPr lvl="0"/>
            <a:r>
              <a:rPr lang="en-US" sz="3200" dirty="0" smtClean="0"/>
              <a:t>SharePoint</a:t>
            </a:r>
          </a:p>
          <a:p>
            <a:endParaRPr lang="en-US" sz="3200" dirty="0" smtClean="0"/>
          </a:p>
          <a:p>
            <a:r>
              <a:rPr lang="en-US" sz="3200" dirty="0" smtClean="0"/>
              <a:t>Skype for business (coming soon)</a:t>
            </a:r>
            <a:endParaRPr lang="en-US" sz="3200" dirty="0"/>
          </a:p>
          <a:p>
            <a:endParaRPr lang="en-US" sz="3200" dirty="0" smtClean="0"/>
          </a:p>
          <a:p>
            <a:pPr lvl="1"/>
            <a:endParaRPr lang="en-US"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569" y="2746152"/>
            <a:ext cx="3618287" cy="2494963"/>
          </a:xfrm>
          <a:prstGeom prst="rect">
            <a:avLst/>
          </a:prstGeom>
        </p:spPr>
      </p:pic>
      <p:sp>
        <p:nvSpPr>
          <p:cNvPr id="14" name="TextBox 13"/>
          <p:cNvSpPr txBox="1"/>
          <p:nvPr/>
        </p:nvSpPr>
        <p:spPr>
          <a:xfrm>
            <a:off x="8291447" y="1633319"/>
            <a:ext cx="3943165" cy="1181862"/>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gradFill>
                  <a:gsLst>
                    <a:gs pos="20354">
                      <a:schemeClr val="tx2"/>
                    </a:gs>
                    <a:gs pos="40000">
                      <a:schemeClr val="tx2"/>
                    </a:gs>
                  </a:gsLst>
                  <a:lin ang="5400000" scaled="0"/>
                </a:gradFill>
                <a:latin typeface="+mj-lt"/>
              </a:rPr>
              <a:t>Downloadable today via </a:t>
            </a:r>
            <a:r>
              <a:rPr lang="en-US" sz="3200" dirty="0" err="1" smtClean="0">
                <a:gradFill>
                  <a:gsLst>
                    <a:gs pos="20354">
                      <a:schemeClr val="tx2"/>
                    </a:gs>
                    <a:gs pos="40000">
                      <a:schemeClr val="tx2"/>
                    </a:gs>
                  </a:gsLst>
                  <a:lin ang="5400000" scaled="0"/>
                </a:gradFill>
                <a:latin typeface="+mj-lt"/>
              </a:rPr>
              <a:t>WebPI</a:t>
            </a:r>
            <a:r>
              <a:rPr lang="en-US" sz="3200" dirty="0" smtClean="0">
                <a:gradFill>
                  <a:gsLst>
                    <a:gs pos="20354">
                      <a:schemeClr val="tx2"/>
                    </a:gs>
                    <a:gs pos="40000">
                      <a:schemeClr val="tx2"/>
                    </a:gs>
                  </a:gsLst>
                  <a:lin ang="5400000" scaled="0"/>
                </a:gradFill>
                <a:latin typeface="+mj-lt"/>
              </a:rPr>
              <a:t> feed</a:t>
            </a:r>
            <a:endParaRPr lang="en-US" sz="3200" dirty="0">
              <a:gradFill>
                <a:gsLst>
                  <a:gs pos="20354">
                    <a:schemeClr val="tx2"/>
                  </a:gs>
                  <a:gs pos="40000">
                    <a:schemeClr val="tx2"/>
                  </a:gs>
                </a:gsLst>
                <a:lin ang="5400000" scaled="0"/>
              </a:gradFill>
              <a:latin typeface="+mj-lt"/>
            </a:endParaRPr>
          </a:p>
        </p:txBody>
      </p:sp>
      <p:sp>
        <p:nvSpPr>
          <p:cNvPr id="15" name="TextBox 14"/>
          <p:cNvSpPr txBox="1"/>
          <p:nvPr/>
        </p:nvSpPr>
        <p:spPr>
          <a:xfrm>
            <a:off x="8275637" y="5191552"/>
            <a:ext cx="4572000" cy="447815"/>
          </a:xfrm>
          <a:prstGeom prst="rect">
            <a:avLst/>
          </a:prstGeom>
          <a:noFill/>
        </p:spPr>
        <p:txBody>
          <a:bodyPr wrap="square" lIns="182880" tIns="146304" rIns="182880" bIns="146304" rtlCol="0">
            <a:spAutoFit/>
          </a:bodyPr>
          <a:lstStyle/>
          <a:p>
            <a:pPr>
              <a:lnSpc>
                <a:spcPct val="90000"/>
              </a:lnSpc>
              <a:spcAft>
                <a:spcPts val="600"/>
              </a:spcAft>
            </a:pPr>
            <a:r>
              <a:rPr lang="en-US" sz="1000" dirty="0" smtClean="0">
                <a:hlinkClick r:id="rId4"/>
              </a:rPr>
              <a:t>http</a:t>
            </a:r>
            <a:r>
              <a:rPr lang="en-US" sz="1000" dirty="0">
                <a:hlinkClick r:id="rId4"/>
              </a:rPr>
              <a:t>://www.microsoft.com/web/webpi/partners/servicemodels.xml</a:t>
            </a:r>
            <a:endParaRPr lang="en-US" sz="1000" dirty="0" smtClean="0">
              <a:gradFill>
                <a:gsLst>
                  <a:gs pos="2917">
                    <a:schemeClr val="tx1"/>
                  </a:gs>
                  <a:gs pos="30000">
                    <a:schemeClr val="tx1"/>
                  </a:gs>
                </a:gsLst>
                <a:lin ang="5400000" scaled="0"/>
              </a:gra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1637" y="1194973"/>
            <a:ext cx="1467010" cy="146701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9038" y="2646193"/>
            <a:ext cx="2638425" cy="91736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2247" y="3411117"/>
            <a:ext cx="1375186" cy="137518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9897" y="4515520"/>
            <a:ext cx="1529119" cy="1352063"/>
          </a:xfrm>
          <a:prstGeom prst="rect">
            <a:avLst/>
          </a:prstGeom>
        </p:spPr>
      </p:pic>
    </p:spTree>
    <p:extLst>
      <p:ext uri="{BB962C8B-B14F-4D97-AF65-F5344CB8AC3E}">
        <p14:creationId xmlns:p14="http://schemas.microsoft.com/office/powerpoint/2010/main" val="164781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Announcing</a:t>
            </a:r>
            <a:endParaRPr lang="en-US" i="1" dirty="0"/>
          </a:p>
        </p:txBody>
      </p:sp>
      <p:sp>
        <p:nvSpPr>
          <p:cNvPr id="5" name="Text Placeholder 4"/>
          <p:cNvSpPr>
            <a:spLocks noGrp="1"/>
          </p:cNvSpPr>
          <p:nvPr>
            <p:ph type="body" sz="quarter" idx="12"/>
          </p:nvPr>
        </p:nvSpPr>
        <p:spPr>
          <a:xfrm>
            <a:off x="304111" y="3802062"/>
            <a:ext cx="10058401" cy="1625060"/>
          </a:xfrm>
        </p:spPr>
        <p:txBody>
          <a:bodyPr/>
          <a:lstStyle/>
          <a:p>
            <a:r>
              <a:rPr lang="en-US" dirty="0" smtClean="0"/>
              <a:t>Microsoft VDI (RDS-H and Virtual Desktops) on CPS</a:t>
            </a:r>
          </a:p>
          <a:p>
            <a:endParaRPr lang="en-US" dirty="0"/>
          </a:p>
          <a:p>
            <a:r>
              <a:rPr lang="en-US" dirty="0" smtClean="0"/>
              <a:t>Citrix </a:t>
            </a:r>
            <a:r>
              <a:rPr lang="en-US" dirty="0" err="1" smtClean="0"/>
              <a:t>XenDesktop</a:t>
            </a:r>
            <a:r>
              <a:rPr lang="en-US" dirty="0" smtClean="0"/>
              <a:t> on CPS</a:t>
            </a:r>
            <a:endParaRPr lang="en-US" dirty="0"/>
          </a:p>
        </p:txBody>
      </p:sp>
    </p:spTree>
    <p:extLst>
      <p:ext uri="{BB962C8B-B14F-4D97-AF65-F5344CB8AC3E}">
        <p14:creationId xmlns:p14="http://schemas.microsoft.com/office/powerpoint/2010/main" val="3281853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2887662"/>
            <a:ext cx="11658600" cy="2178802"/>
          </a:xfrm>
        </p:spPr>
        <p:txBody>
          <a:bodyPr/>
          <a:lstStyle/>
          <a:p>
            <a:r>
              <a:rPr lang="en-US" dirty="0" smtClean="0"/>
              <a:t>Demo: Self-Service and VDI</a:t>
            </a:r>
            <a:endParaRPr lang="en-US" dirty="0"/>
          </a:p>
        </p:txBody>
      </p:sp>
    </p:spTree>
    <p:extLst>
      <p:ext uri="{BB962C8B-B14F-4D97-AF65-F5344CB8AC3E}">
        <p14:creationId xmlns:p14="http://schemas.microsoft.com/office/powerpoint/2010/main" val="3084406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215" y="1820862"/>
            <a:ext cx="3436625" cy="51535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037" y="1820862"/>
            <a:ext cx="3420351" cy="515358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223" y="1820863"/>
            <a:ext cx="3634030" cy="5161520"/>
          </a:xfrm>
          <a:prstGeom prst="rect">
            <a:avLst/>
          </a:prstGeom>
        </p:spPr>
      </p:pic>
      <p:sp>
        <p:nvSpPr>
          <p:cNvPr id="3" name="Title 2"/>
          <p:cNvSpPr>
            <a:spLocks noGrp="1"/>
          </p:cNvSpPr>
          <p:nvPr>
            <p:ph type="title"/>
          </p:nvPr>
        </p:nvSpPr>
        <p:spPr/>
        <p:txBody>
          <a:bodyPr/>
          <a:lstStyle/>
          <a:p>
            <a:r>
              <a:rPr lang="en-US" dirty="0" smtClean="0"/>
              <a:t>Microsoft Cloud Platform System</a:t>
            </a:r>
            <a:br>
              <a:rPr lang="en-US" dirty="0" smtClean="0"/>
            </a:br>
            <a:r>
              <a:rPr lang="en-US" sz="3600" dirty="0" smtClean="0"/>
              <a:t>powered by Dell</a:t>
            </a:r>
            <a:endParaRPr lang="en-US" sz="3600" dirty="0"/>
          </a:p>
        </p:txBody>
      </p:sp>
    </p:spTree>
    <p:extLst>
      <p:ext uri="{BB962C8B-B14F-4D97-AF65-F5344CB8AC3E}">
        <p14:creationId xmlns:p14="http://schemas.microsoft.com/office/powerpoint/2010/main" val="4003245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1" name="Group 2060"/>
          <p:cNvGrpSpPr/>
          <p:nvPr/>
        </p:nvGrpSpPr>
        <p:grpSpPr>
          <a:xfrm>
            <a:off x="4981785" y="1212849"/>
            <a:ext cx="1560332" cy="5469311"/>
            <a:chOff x="4981785" y="1212849"/>
            <a:chExt cx="1560332" cy="5469311"/>
          </a:xfrm>
        </p:grpSpPr>
        <p:pic>
          <p:nvPicPr>
            <p:cNvPr id="77" name="Picture 76"/>
            <p:cNvPicPr>
              <a:picLocks noChangeAspect="1"/>
            </p:cNvPicPr>
            <p:nvPr/>
          </p:nvPicPr>
          <p:blipFill rotWithShape="1">
            <a:blip r:embed="rId3"/>
            <a:srcRect l="5663" r="7544"/>
            <a:stretch/>
          </p:blipFill>
          <p:spPr>
            <a:xfrm>
              <a:off x="4981785" y="1453790"/>
              <a:ext cx="1560332" cy="5228370"/>
            </a:xfrm>
            <a:prstGeom prst="rect">
              <a:avLst/>
            </a:prstGeom>
          </p:spPr>
        </p:pic>
        <p:sp>
          <p:nvSpPr>
            <p:cNvPr id="68" name="TextBox 67"/>
            <p:cNvSpPr txBox="1"/>
            <p:nvPr/>
          </p:nvSpPr>
          <p:spPr>
            <a:xfrm>
              <a:off x="5149548" y="1212849"/>
              <a:ext cx="1297289" cy="270284"/>
            </a:xfrm>
            <a:prstGeom prst="rect">
              <a:avLst/>
            </a:prstGeom>
            <a:noFill/>
          </p:spPr>
          <p:txBody>
            <a:bodyPr wrap="square" rtlCol="0">
              <a:spAutoFit/>
            </a:bodyPr>
            <a:lstStyle/>
            <a:p>
              <a:pPr algn="ctr"/>
              <a:r>
                <a:rPr lang="en-US" sz="1122" dirty="0" smtClean="0">
                  <a:solidFill>
                    <a:srgbClr val="FFFFFF"/>
                  </a:solidFill>
                  <a:latin typeface="+mj-lt"/>
                </a:rPr>
                <a:t>Rack 1</a:t>
              </a:r>
              <a:endParaRPr lang="en-US" sz="1122" dirty="0">
                <a:solidFill>
                  <a:srgbClr val="FFFFFF"/>
                </a:solidFill>
                <a:latin typeface="+mj-lt"/>
              </a:endParaRPr>
            </a:p>
          </p:txBody>
        </p:sp>
      </p:grpSp>
      <p:grpSp>
        <p:nvGrpSpPr>
          <p:cNvPr id="2062" name="Group 2061"/>
          <p:cNvGrpSpPr/>
          <p:nvPr/>
        </p:nvGrpSpPr>
        <p:grpSpPr>
          <a:xfrm>
            <a:off x="6730381" y="1223287"/>
            <a:ext cx="5106253" cy="5458873"/>
            <a:chOff x="6730381" y="1223287"/>
            <a:chExt cx="5106253" cy="5458873"/>
          </a:xfrm>
        </p:grpSpPr>
        <p:pic>
          <p:nvPicPr>
            <p:cNvPr id="78" name="Picture 77"/>
            <p:cNvPicPr>
              <a:picLocks noChangeAspect="1"/>
            </p:cNvPicPr>
            <p:nvPr/>
          </p:nvPicPr>
          <p:blipFill rotWithShape="1">
            <a:blip r:embed="rId3"/>
            <a:srcRect l="5663" r="7544"/>
            <a:stretch/>
          </p:blipFill>
          <p:spPr>
            <a:xfrm>
              <a:off x="6730381" y="1453790"/>
              <a:ext cx="1560332" cy="5228370"/>
            </a:xfrm>
            <a:prstGeom prst="rect">
              <a:avLst/>
            </a:prstGeom>
          </p:spPr>
        </p:pic>
        <p:pic>
          <p:nvPicPr>
            <p:cNvPr id="79" name="Picture 78"/>
            <p:cNvPicPr>
              <a:picLocks noChangeAspect="1"/>
            </p:cNvPicPr>
            <p:nvPr/>
          </p:nvPicPr>
          <p:blipFill rotWithShape="1">
            <a:blip r:embed="rId3"/>
            <a:srcRect l="5663" r="7544"/>
            <a:stretch/>
          </p:blipFill>
          <p:spPr>
            <a:xfrm>
              <a:off x="8489750" y="1453790"/>
              <a:ext cx="1560332" cy="5228370"/>
            </a:xfrm>
            <a:prstGeom prst="rect">
              <a:avLst/>
            </a:prstGeom>
          </p:spPr>
        </p:pic>
        <p:pic>
          <p:nvPicPr>
            <p:cNvPr id="80" name="Picture 79"/>
            <p:cNvPicPr>
              <a:picLocks noChangeAspect="1"/>
            </p:cNvPicPr>
            <p:nvPr/>
          </p:nvPicPr>
          <p:blipFill rotWithShape="1">
            <a:blip r:embed="rId3"/>
            <a:srcRect l="5663" r="7544"/>
            <a:stretch/>
          </p:blipFill>
          <p:spPr>
            <a:xfrm>
              <a:off x="10276302" y="1439862"/>
              <a:ext cx="1560332" cy="5228370"/>
            </a:xfrm>
            <a:prstGeom prst="rect">
              <a:avLst/>
            </a:prstGeom>
          </p:spPr>
        </p:pic>
        <p:sp>
          <p:nvSpPr>
            <p:cNvPr id="69" name="TextBox 68"/>
            <p:cNvSpPr txBox="1"/>
            <p:nvPr/>
          </p:nvSpPr>
          <p:spPr>
            <a:xfrm>
              <a:off x="6823018" y="1229817"/>
              <a:ext cx="1297289" cy="270284"/>
            </a:xfrm>
            <a:prstGeom prst="rect">
              <a:avLst/>
            </a:prstGeom>
            <a:noFill/>
          </p:spPr>
          <p:txBody>
            <a:bodyPr wrap="square" rtlCol="0">
              <a:spAutoFit/>
            </a:bodyPr>
            <a:lstStyle/>
            <a:p>
              <a:pPr algn="ctr"/>
              <a:r>
                <a:rPr lang="en-US" sz="1122" dirty="0" smtClean="0">
                  <a:solidFill>
                    <a:srgbClr val="FFFFFF"/>
                  </a:solidFill>
                  <a:latin typeface="+mj-lt"/>
                </a:rPr>
                <a:t>Rack 2</a:t>
              </a:r>
              <a:endParaRPr lang="en-US" sz="1122" dirty="0">
                <a:solidFill>
                  <a:srgbClr val="FFFFFF"/>
                </a:solidFill>
                <a:latin typeface="+mj-lt"/>
              </a:endParaRPr>
            </a:p>
          </p:txBody>
        </p:sp>
        <p:sp>
          <p:nvSpPr>
            <p:cNvPr id="70" name="TextBox 69"/>
            <p:cNvSpPr txBox="1"/>
            <p:nvPr/>
          </p:nvSpPr>
          <p:spPr>
            <a:xfrm>
              <a:off x="8666944" y="1223287"/>
              <a:ext cx="1297289" cy="270284"/>
            </a:xfrm>
            <a:prstGeom prst="rect">
              <a:avLst/>
            </a:prstGeom>
            <a:noFill/>
          </p:spPr>
          <p:txBody>
            <a:bodyPr wrap="square" rtlCol="0">
              <a:spAutoFit/>
            </a:bodyPr>
            <a:lstStyle/>
            <a:p>
              <a:pPr algn="ctr"/>
              <a:r>
                <a:rPr lang="en-US" sz="1122" dirty="0" smtClean="0">
                  <a:solidFill>
                    <a:srgbClr val="FFFFFF"/>
                  </a:solidFill>
                  <a:latin typeface="+mj-lt"/>
                </a:rPr>
                <a:t>Rack 3</a:t>
              </a:r>
              <a:endParaRPr lang="en-US" sz="1122" dirty="0">
                <a:solidFill>
                  <a:srgbClr val="FFFFFF"/>
                </a:solidFill>
                <a:latin typeface="+mj-lt"/>
              </a:endParaRPr>
            </a:p>
          </p:txBody>
        </p:sp>
        <p:sp>
          <p:nvSpPr>
            <p:cNvPr id="71" name="TextBox 70"/>
            <p:cNvSpPr txBox="1"/>
            <p:nvPr/>
          </p:nvSpPr>
          <p:spPr>
            <a:xfrm>
              <a:off x="10342665" y="1229817"/>
              <a:ext cx="1297289" cy="270284"/>
            </a:xfrm>
            <a:prstGeom prst="rect">
              <a:avLst/>
            </a:prstGeom>
            <a:noFill/>
          </p:spPr>
          <p:txBody>
            <a:bodyPr wrap="square" rtlCol="0">
              <a:spAutoFit/>
            </a:bodyPr>
            <a:lstStyle/>
            <a:p>
              <a:pPr algn="ctr"/>
              <a:r>
                <a:rPr lang="en-US" sz="1122" dirty="0" smtClean="0">
                  <a:solidFill>
                    <a:srgbClr val="FFFFFF"/>
                  </a:solidFill>
                  <a:latin typeface="+mj-lt"/>
                </a:rPr>
                <a:t>Rack 4</a:t>
              </a:r>
              <a:endParaRPr lang="en-US" sz="1122" dirty="0">
                <a:solidFill>
                  <a:srgbClr val="FFFFFF"/>
                </a:solidFill>
                <a:latin typeface="+mj-lt"/>
              </a:endParaRPr>
            </a:p>
          </p:txBody>
        </p:sp>
      </p:grpSp>
      <p:grpSp>
        <p:nvGrpSpPr>
          <p:cNvPr id="2063" name="Group 2062"/>
          <p:cNvGrpSpPr/>
          <p:nvPr/>
        </p:nvGrpSpPr>
        <p:grpSpPr>
          <a:xfrm>
            <a:off x="5055835" y="1589634"/>
            <a:ext cx="1389876" cy="4898361"/>
            <a:chOff x="5055835" y="1589634"/>
            <a:chExt cx="1389876" cy="4898361"/>
          </a:xfrm>
        </p:grpSpPr>
        <p:sp>
          <p:nvSpPr>
            <p:cNvPr id="10" name="Rounded Rectangle 9"/>
            <p:cNvSpPr/>
            <p:nvPr/>
          </p:nvSpPr>
          <p:spPr>
            <a:xfrm>
              <a:off x="5055835" y="2296970"/>
              <a:ext cx="1376763" cy="211469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dirty="0" smtClean="0">
                <a:solidFill>
                  <a:srgbClr val="505050"/>
                </a:solidFill>
                <a:latin typeface="+mj-lt"/>
              </a:endParaRPr>
            </a:p>
            <a:p>
              <a:pPr algn="ctr"/>
              <a:r>
                <a:rPr lang="en-US" sz="1836" dirty="0" smtClean="0">
                  <a:solidFill>
                    <a:srgbClr val="505050"/>
                  </a:solidFill>
                  <a:latin typeface="+mj-lt"/>
                </a:rPr>
                <a:t>Compute Scale Unit</a:t>
              </a:r>
              <a:endParaRPr lang="en-US" sz="1836" dirty="0">
                <a:solidFill>
                  <a:srgbClr val="505050"/>
                </a:solidFill>
                <a:latin typeface="+mj-lt"/>
              </a:endParaRPr>
            </a:p>
          </p:txBody>
        </p:sp>
        <p:sp>
          <p:nvSpPr>
            <p:cNvPr id="13" name="Rounded Rectangle 12"/>
            <p:cNvSpPr/>
            <p:nvPr/>
          </p:nvSpPr>
          <p:spPr>
            <a:xfrm>
              <a:off x="5068948" y="1589634"/>
              <a:ext cx="1376763" cy="597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505050"/>
                  </a:solidFill>
                  <a:latin typeface="+mj-lt"/>
                </a:rPr>
                <a:t>Network Scale Unit</a:t>
              </a:r>
              <a:endParaRPr lang="en-US" dirty="0">
                <a:solidFill>
                  <a:srgbClr val="505050"/>
                </a:solidFill>
                <a:latin typeface="+mj-lt"/>
              </a:endParaRPr>
            </a:p>
          </p:txBody>
        </p:sp>
        <p:sp>
          <p:nvSpPr>
            <p:cNvPr id="12" name="Rounded Rectangle 11"/>
            <p:cNvSpPr/>
            <p:nvPr/>
          </p:nvSpPr>
          <p:spPr>
            <a:xfrm>
              <a:off x="5068948" y="4484442"/>
              <a:ext cx="1376763" cy="20035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36" dirty="0" smtClean="0">
                  <a:solidFill>
                    <a:srgbClr val="505050"/>
                  </a:solidFill>
                  <a:latin typeface="+mj-lt"/>
                </a:rPr>
                <a:t>Storage Scale Unit</a:t>
              </a:r>
            </a:p>
            <a:p>
              <a:pPr algn="ctr"/>
              <a:endParaRPr lang="en-US" sz="1836" dirty="0">
                <a:solidFill>
                  <a:srgbClr val="505050"/>
                </a:solidFill>
                <a:latin typeface="+mj-lt"/>
              </a:endParaRPr>
            </a:p>
          </p:txBody>
        </p:sp>
      </p:grpSp>
      <p:grpSp>
        <p:nvGrpSpPr>
          <p:cNvPr id="2064" name="Group 2063"/>
          <p:cNvGrpSpPr/>
          <p:nvPr/>
        </p:nvGrpSpPr>
        <p:grpSpPr>
          <a:xfrm>
            <a:off x="6822216" y="1589634"/>
            <a:ext cx="4922634" cy="4898361"/>
            <a:chOff x="6822216" y="1589634"/>
            <a:chExt cx="4922634" cy="4898361"/>
          </a:xfrm>
        </p:grpSpPr>
        <p:sp>
          <p:nvSpPr>
            <p:cNvPr id="47" name="Rounded Rectangle 46"/>
            <p:cNvSpPr/>
            <p:nvPr/>
          </p:nvSpPr>
          <p:spPr>
            <a:xfrm>
              <a:off x="10354975" y="2259673"/>
              <a:ext cx="1376763" cy="21519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dirty="0" smtClean="0">
                <a:solidFill>
                  <a:srgbClr val="505050"/>
                </a:solidFill>
                <a:latin typeface="+mj-lt"/>
              </a:endParaRPr>
            </a:p>
            <a:p>
              <a:pPr algn="ctr"/>
              <a:endParaRPr lang="en-US" sz="1836" dirty="0">
                <a:solidFill>
                  <a:srgbClr val="505050"/>
                </a:solidFill>
                <a:latin typeface="+mj-lt"/>
              </a:endParaRPr>
            </a:p>
            <a:p>
              <a:pPr algn="ctr"/>
              <a:r>
                <a:rPr lang="en-US" sz="1836" dirty="0" err="1" smtClean="0">
                  <a:solidFill>
                    <a:srgbClr val="505050"/>
                  </a:solidFill>
                  <a:latin typeface="+mj-lt"/>
                </a:rPr>
                <a:t>ComputeScale</a:t>
              </a:r>
              <a:r>
                <a:rPr lang="en-US" sz="1836" dirty="0" smtClean="0">
                  <a:solidFill>
                    <a:srgbClr val="505050"/>
                  </a:solidFill>
                  <a:latin typeface="+mj-lt"/>
                </a:rPr>
                <a:t> </a:t>
              </a:r>
              <a:r>
                <a:rPr lang="en-US" sz="1836" dirty="0">
                  <a:solidFill>
                    <a:srgbClr val="505050"/>
                  </a:solidFill>
                  <a:latin typeface="+mj-lt"/>
                </a:rPr>
                <a:t>Unit</a:t>
              </a:r>
            </a:p>
            <a:p>
              <a:pPr algn="ctr"/>
              <a:endParaRPr lang="en-US" sz="1836" dirty="0">
                <a:solidFill>
                  <a:srgbClr val="505050"/>
                </a:solidFill>
                <a:latin typeface="+mj-lt"/>
              </a:endParaRPr>
            </a:p>
          </p:txBody>
        </p:sp>
        <p:sp>
          <p:nvSpPr>
            <p:cNvPr id="49" name="Rounded Rectangle 48"/>
            <p:cNvSpPr/>
            <p:nvPr/>
          </p:nvSpPr>
          <p:spPr>
            <a:xfrm>
              <a:off x="10368087" y="1589634"/>
              <a:ext cx="1376763" cy="597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rgbClr val="505050"/>
                  </a:solidFill>
                  <a:latin typeface="+mj-lt"/>
                </a:rPr>
                <a:t>Network Scale Unit</a:t>
              </a:r>
            </a:p>
          </p:txBody>
        </p:sp>
        <p:sp>
          <p:nvSpPr>
            <p:cNvPr id="48" name="Rounded Rectangle 47"/>
            <p:cNvSpPr/>
            <p:nvPr/>
          </p:nvSpPr>
          <p:spPr>
            <a:xfrm>
              <a:off x="10368087" y="4484442"/>
              <a:ext cx="1376763" cy="20035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36" dirty="0" smtClean="0">
                  <a:solidFill>
                    <a:srgbClr val="505050"/>
                  </a:solidFill>
                  <a:latin typeface="+mj-lt"/>
                </a:rPr>
                <a:t>Storage Scale Unit</a:t>
              </a:r>
              <a:endParaRPr lang="en-US" sz="1836" dirty="0">
                <a:solidFill>
                  <a:srgbClr val="505050"/>
                </a:solidFill>
                <a:latin typeface="+mj-lt"/>
              </a:endParaRPr>
            </a:p>
          </p:txBody>
        </p:sp>
        <p:sp>
          <p:nvSpPr>
            <p:cNvPr id="36" name="Rounded Rectangle 35"/>
            <p:cNvSpPr/>
            <p:nvPr/>
          </p:nvSpPr>
          <p:spPr>
            <a:xfrm>
              <a:off x="8588596" y="2259673"/>
              <a:ext cx="1376763" cy="21519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dirty="0" smtClean="0">
                <a:solidFill>
                  <a:srgbClr val="505050"/>
                </a:solidFill>
                <a:latin typeface="+mj-lt"/>
              </a:endParaRPr>
            </a:p>
            <a:p>
              <a:pPr algn="ctr"/>
              <a:endParaRPr lang="en-US" sz="1836" dirty="0">
                <a:solidFill>
                  <a:srgbClr val="505050"/>
                </a:solidFill>
                <a:latin typeface="+mj-lt"/>
              </a:endParaRPr>
            </a:p>
            <a:p>
              <a:pPr algn="ctr"/>
              <a:r>
                <a:rPr lang="en-US" sz="1836" dirty="0" err="1" smtClean="0">
                  <a:solidFill>
                    <a:srgbClr val="505050"/>
                  </a:solidFill>
                  <a:latin typeface="+mj-lt"/>
                </a:rPr>
                <a:t>ComputeScale</a:t>
              </a:r>
              <a:r>
                <a:rPr lang="en-US" sz="1836" dirty="0" smtClean="0">
                  <a:solidFill>
                    <a:srgbClr val="505050"/>
                  </a:solidFill>
                  <a:latin typeface="+mj-lt"/>
                </a:rPr>
                <a:t> </a:t>
              </a:r>
              <a:r>
                <a:rPr lang="en-US" sz="1836" dirty="0">
                  <a:solidFill>
                    <a:srgbClr val="505050"/>
                  </a:solidFill>
                  <a:latin typeface="+mj-lt"/>
                </a:rPr>
                <a:t>Unit</a:t>
              </a:r>
            </a:p>
            <a:p>
              <a:pPr algn="ctr"/>
              <a:endParaRPr lang="en-US" sz="1836" dirty="0">
                <a:solidFill>
                  <a:srgbClr val="505050"/>
                </a:solidFill>
                <a:latin typeface="+mj-lt"/>
              </a:endParaRPr>
            </a:p>
          </p:txBody>
        </p:sp>
        <p:sp>
          <p:nvSpPr>
            <p:cNvPr id="38" name="Rounded Rectangle 37"/>
            <p:cNvSpPr/>
            <p:nvPr/>
          </p:nvSpPr>
          <p:spPr>
            <a:xfrm>
              <a:off x="8601708" y="1589634"/>
              <a:ext cx="1376763" cy="597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rgbClr val="505050"/>
                  </a:solidFill>
                  <a:latin typeface="+mj-lt"/>
                </a:rPr>
                <a:t>Network Scale Unit</a:t>
              </a:r>
            </a:p>
          </p:txBody>
        </p:sp>
        <p:sp>
          <p:nvSpPr>
            <p:cNvPr id="37" name="Rounded Rectangle 36"/>
            <p:cNvSpPr/>
            <p:nvPr/>
          </p:nvSpPr>
          <p:spPr>
            <a:xfrm>
              <a:off x="8601708" y="4484442"/>
              <a:ext cx="1376763" cy="20035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36" dirty="0" smtClean="0">
                  <a:solidFill>
                    <a:srgbClr val="505050"/>
                  </a:solidFill>
                  <a:latin typeface="+mj-lt"/>
                </a:rPr>
                <a:t>Storage Scale Unit</a:t>
              </a:r>
              <a:endParaRPr lang="en-US" sz="1836" dirty="0">
                <a:solidFill>
                  <a:srgbClr val="505050"/>
                </a:solidFill>
                <a:latin typeface="+mj-lt"/>
              </a:endParaRPr>
            </a:p>
          </p:txBody>
        </p:sp>
        <p:sp>
          <p:nvSpPr>
            <p:cNvPr id="25" name="Rounded Rectangle 24"/>
            <p:cNvSpPr/>
            <p:nvPr/>
          </p:nvSpPr>
          <p:spPr>
            <a:xfrm>
              <a:off x="6822216" y="2259673"/>
              <a:ext cx="1376763" cy="21519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dirty="0" smtClean="0">
                <a:solidFill>
                  <a:srgbClr val="505050"/>
                </a:solidFill>
                <a:latin typeface="+mj-lt"/>
              </a:endParaRPr>
            </a:p>
            <a:p>
              <a:pPr algn="ctr"/>
              <a:r>
                <a:rPr lang="en-US" sz="1836" dirty="0" err="1" smtClean="0">
                  <a:solidFill>
                    <a:srgbClr val="505050"/>
                  </a:solidFill>
                  <a:latin typeface="+mj-lt"/>
                </a:rPr>
                <a:t>ComputeScale</a:t>
              </a:r>
              <a:r>
                <a:rPr lang="en-US" sz="1836" dirty="0" smtClean="0">
                  <a:solidFill>
                    <a:srgbClr val="505050"/>
                  </a:solidFill>
                  <a:latin typeface="+mj-lt"/>
                </a:rPr>
                <a:t> Unit</a:t>
              </a:r>
              <a:endParaRPr lang="en-US" sz="1836" dirty="0">
                <a:solidFill>
                  <a:srgbClr val="505050"/>
                </a:solidFill>
                <a:latin typeface="+mj-lt"/>
              </a:endParaRPr>
            </a:p>
          </p:txBody>
        </p:sp>
        <p:sp>
          <p:nvSpPr>
            <p:cNvPr id="27" name="Rounded Rectangle 26"/>
            <p:cNvSpPr/>
            <p:nvPr/>
          </p:nvSpPr>
          <p:spPr>
            <a:xfrm>
              <a:off x="6835328" y="1589634"/>
              <a:ext cx="1376763" cy="597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rgbClr val="505050"/>
                  </a:solidFill>
                  <a:latin typeface="+mj-lt"/>
                </a:rPr>
                <a:t>Network Scale Unit</a:t>
              </a:r>
            </a:p>
          </p:txBody>
        </p:sp>
        <p:sp>
          <p:nvSpPr>
            <p:cNvPr id="26" name="Rounded Rectangle 25"/>
            <p:cNvSpPr/>
            <p:nvPr/>
          </p:nvSpPr>
          <p:spPr>
            <a:xfrm>
              <a:off x="6835328" y="4484442"/>
              <a:ext cx="1376763" cy="20035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36" dirty="0" smtClean="0">
                  <a:solidFill>
                    <a:srgbClr val="505050"/>
                  </a:solidFill>
                  <a:latin typeface="+mj-lt"/>
                </a:rPr>
                <a:t>Storage Scale Unit</a:t>
              </a:r>
              <a:endParaRPr lang="en-US" sz="1836" dirty="0">
                <a:solidFill>
                  <a:srgbClr val="505050"/>
                </a:solidFill>
                <a:latin typeface="+mj-lt"/>
              </a:endParaRPr>
            </a:p>
          </p:txBody>
        </p:sp>
      </p:grpSp>
      <p:sp>
        <p:nvSpPr>
          <p:cNvPr id="2" name="Title 1"/>
          <p:cNvSpPr>
            <a:spLocks noGrp="1"/>
          </p:cNvSpPr>
          <p:nvPr>
            <p:ph type="title"/>
          </p:nvPr>
        </p:nvSpPr>
        <p:spPr/>
        <p:txBody>
          <a:bodyPr/>
          <a:lstStyle/>
          <a:p>
            <a:r>
              <a:rPr lang="en-US" dirty="0" smtClean="0"/>
              <a:t>Converged Infrastructure</a:t>
            </a:r>
            <a:endParaRPr lang="en-US" dirty="0"/>
          </a:p>
        </p:txBody>
      </p:sp>
      <p:sp>
        <p:nvSpPr>
          <p:cNvPr id="9" name="Rounded Rectangle 8"/>
          <p:cNvSpPr/>
          <p:nvPr/>
        </p:nvSpPr>
        <p:spPr>
          <a:xfrm>
            <a:off x="5154443" y="2722071"/>
            <a:ext cx="1193195" cy="430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rgbClr val="FFFFFF"/>
                </a:solidFill>
                <a:latin typeface="+mj-lt"/>
              </a:rPr>
              <a:t>Mgmt</a:t>
            </a:r>
            <a:r>
              <a:rPr lang="en-US" sz="1200" dirty="0" smtClean="0">
                <a:solidFill>
                  <a:srgbClr val="FFFFFF"/>
                </a:solidFill>
                <a:latin typeface="+mj-lt"/>
              </a:rPr>
              <a:t> (HA Cluster</a:t>
            </a:r>
            <a:endParaRPr lang="en-US" sz="1200" dirty="0">
              <a:solidFill>
                <a:srgbClr val="FFFFFF"/>
              </a:solidFill>
              <a:latin typeface="+mj-lt"/>
            </a:endParaRPr>
          </a:p>
        </p:txBody>
      </p:sp>
      <p:sp>
        <p:nvSpPr>
          <p:cNvPr id="14" name="Rounded Rectangle 13"/>
          <p:cNvSpPr/>
          <p:nvPr/>
        </p:nvSpPr>
        <p:spPr>
          <a:xfrm>
            <a:off x="5147620" y="2373938"/>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latin typeface="+mj-lt"/>
              </a:rPr>
              <a:t>Net Edge</a:t>
            </a:r>
            <a:endParaRPr lang="en-US" sz="1600" dirty="0">
              <a:solidFill>
                <a:srgbClr val="FFFFFF"/>
              </a:solidFill>
              <a:latin typeface="+mj-lt"/>
            </a:endParaRPr>
          </a:p>
        </p:txBody>
      </p:sp>
      <p:sp>
        <p:nvSpPr>
          <p:cNvPr id="15" name="Rounded Rectangle 14"/>
          <p:cNvSpPr/>
          <p:nvPr/>
        </p:nvSpPr>
        <p:spPr>
          <a:xfrm>
            <a:off x="5147618" y="3225440"/>
            <a:ext cx="1193195" cy="10668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latin typeface="+mj-lt"/>
              </a:rPr>
              <a:t>Tenant</a:t>
            </a:r>
          </a:p>
          <a:p>
            <a:pPr algn="ctr"/>
            <a:r>
              <a:rPr lang="en-US" sz="1600" dirty="0" smtClean="0">
                <a:solidFill>
                  <a:srgbClr val="FFFFFF"/>
                </a:solidFill>
                <a:latin typeface="+mj-lt"/>
              </a:rPr>
              <a:t>Compute </a:t>
            </a:r>
          </a:p>
          <a:p>
            <a:pPr algn="ctr"/>
            <a:r>
              <a:rPr lang="en-US" sz="1600" dirty="0" smtClean="0">
                <a:solidFill>
                  <a:srgbClr val="FFFFFF"/>
                </a:solidFill>
                <a:latin typeface="+mj-lt"/>
              </a:rPr>
              <a:t>(HA Cluster)</a:t>
            </a:r>
            <a:endParaRPr lang="en-US" sz="1600" dirty="0">
              <a:solidFill>
                <a:srgbClr val="FFFFFF"/>
              </a:solidFill>
              <a:latin typeface="+mj-lt"/>
            </a:endParaRPr>
          </a:p>
        </p:txBody>
      </p:sp>
      <p:sp>
        <p:nvSpPr>
          <p:cNvPr id="16" name="Rounded Rectangle 15"/>
          <p:cNvSpPr/>
          <p:nvPr/>
        </p:nvSpPr>
        <p:spPr>
          <a:xfrm>
            <a:off x="5160732" y="4597939"/>
            <a:ext cx="1193195" cy="179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mj-lt"/>
              </a:rPr>
              <a:t>Storage</a:t>
            </a:r>
            <a:r>
              <a:rPr lang="en-US" sz="1600" dirty="0" smtClean="0">
                <a:solidFill>
                  <a:srgbClr val="FFFFFF"/>
                </a:solidFill>
                <a:latin typeface="+mj-lt"/>
              </a:rPr>
              <a:t> (Scale out File server and Storage Spaces)</a:t>
            </a:r>
            <a:endParaRPr lang="en-US" sz="1600" dirty="0">
              <a:solidFill>
                <a:srgbClr val="FFFFFF"/>
              </a:solidFill>
              <a:latin typeface="+mj-lt"/>
            </a:endParaRPr>
          </a:p>
        </p:txBody>
      </p:sp>
      <p:grpSp>
        <p:nvGrpSpPr>
          <p:cNvPr id="2066" name="Group 2065"/>
          <p:cNvGrpSpPr/>
          <p:nvPr/>
        </p:nvGrpSpPr>
        <p:grpSpPr>
          <a:xfrm>
            <a:off x="3574390" y="2373775"/>
            <a:ext cx="8435047" cy="4027948"/>
            <a:chOff x="3574390" y="2373775"/>
            <a:chExt cx="8435047" cy="4027948"/>
          </a:xfrm>
        </p:grpSpPr>
        <p:grpSp>
          <p:nvGrpSpPr>
            <p:cNvPr id="2065" name="Group 2064"/>
            <p:cNvGrpSpPr/>
            <p:nvPr/>
          </p:nvGrpSpPr>
          <p:grpSpPr>
            <a:xfrm>
              <a:off x="6907443" y="2378681"/>
              <a:ext cx="4739067" cy="4023042"/>
              <a:chOff x="6907443" y="2378681"/>
              <a:chExt cx="4739067" cy="4023042"/>
            </a:xfrm>
          </p:grpSpPr>
          <p:sp>
            <p:nvSpPr>
              <p:cNvPr id="29" name="Rounded Rectangle 28"/>
              <p:cNvSpPr/>
              <p:nvPr/>
            </p:nvSpPr>
            <p:spPr>
              <a:xfrm>
                <a:off x="6907443" y="2378681"/>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latin typeface="+mj-lt"/>
                  </a:rPr>
                  <a:t>Net Edge</a:t>
                </a:r>
                <a:endParaRPr lang="en-US" sz="1600" dirty="0">
                  <a:solidFill>
                    <a:srgbClr val="FFFFFF"/>
                  </a:solidFill>
                  <a:latin typeface="+mj-lt"/>
                </a:endParaRPr>
              </a:p>
            </p:txBody>
          </p:sp>
          <p:sp>
            <p:nvSpPr>
              <p:cNvPr id="30" name="Rounded Rectangle 29"/>
              <p:cNvSpPr/>
              <p:nvPr/>
            </p:nvSpPr>
            <p:spPr>
              <a:xfrm>
                <a:off x="6907443" y="2767531"/>
                <a:ext cx="1193195" cy="1515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latin typeface="+mj-lt"/>
                  </a:rPr>
                  <a:t>Tenant </a:t>
                </a:r>
                <a:r>
                  <a:rPr lang="en-US" sz="1600" dirty="0" smtClean="0">
                    <a:solidFill>
                      <a:srgbClr val="FFFFFF"/>
                    </a:solidFill>
                    <a:latin typeface="+mj-lt"/>
                  </a:rPr>
                  <a:t>Compute</a:t>
                </a:r>
              </a:p>
              <a:p>
                <a:pPr algn="ctr"/>
                <a:r>
                  <a:rPr lang="en-US" sz="1600" dirty="0">
                    <a:solidFill>
                      <a:srgbClr val="FFFFFF"/>
                    </a:solidFill>
                    <a:latin typeface="+mj-lt"/>
                  </a:rPr>
                  <a:t>(HA Cluster</a:t>
                </a:r>
                <a:r>
                  <a:rPr lang="en-US" sz="1600" dirty="0" smtClean="0">
                    <a:solidFill>
                      <a:srgbClr val="FFFFFF"/>
                    </a:solidFill>
                    <a:latin typeface="+mj-lt"/>
                  </a:rPr>
                  <a:t>)</a:t>
                </a:r>
                <a:endParaRPr lang="en-US" sz="1600" dirty="0">
                  <a:solidFill>
                    <a:srgbClr val="FFFFFF"/>
                  </a:solidFill>
                  <a:latin typeface="+mj-lt"/>
                </a:endParaRPr>
              </a:p>
            </p:txBody>
          </p:sp>
          <p:sp>
            <p:nvSpPr>
              <p:cNvPr id="40" name="Rounded Rectangle 39"/>
              <p:cNvSpPr/>
              <p:nvPr/>
            </p:nvSpPr>
            <p:spPr>
              <a:xfrm>
                <a:off x="8673823" y="2378681"/>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latin typeface="+mj-lt"/>
                  </a:rPr>
                  <a:t>Net Edge</a:t>
                </a:r>
                <a:endParaRPr lang="en-US" sz="1600" dirty="0">
                  <a:solidFill>
                    <a:srgbClr val="FFFFFF"/>
                  </a:solidFill>
                  <a:latin typeface="+mj-lt"/>
                </a:endParaRPr>
              </a:p>
            </p:txBody>
          </p:sp>
          <p:sp>
            <p:nvSpPr>
              <p:cNvPr id="41" name="Rounded Rectangle 40"/>
              <p:cNvSpPr/>
              <p:nvPr/>
            </p:nvSpPr>
            <p:spPr>
              <a:xfrm>
                <a:off x="8673823" y="2767531"/>
                <a:ext cx="1193195" cy="1515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latin typeface="+mj-lt"/>
                  </a:rPr>
                  <a:t>Tenant </a:t>
                </a:r>
                <a:r>
                  <a:rPr lang="en-US" sz="1600" dirty="0" smtClean="0">
                    <a:solidFill>
                      <a:srgbClr val="FFFFFF"/>
                    </a:solidFill>
                    <a:latin typeface="+mj-lt"/>
                  </a:rPr>
                  <a:t>Compute</a:t>
                </a:r>
              </a:p>
              <a:p>
                <a:pPr algn="ctr"/>
                <a:r>
                  <a:rPr lang="en-US" sz="1600" dirty="0">
                    <a:solidFill>
                      <a:srgbClr val="FFFFFF"/>
                    </a:solidFill>
                    <a:latin typeface="+mj-lt"/>
                  </a:rPr>
                  <a:t>(HA Cluster</a:t>
                </a:r>
                <a:r>
                  <a:rPr lang="en-US" sz="1600" dirty="0" smtClean="0">
                    <a:solidFill>
                      <a:srgbClr val="FFFFFF"/>
                    </a:solidFill>
                    <a:latin typeface="+mj-lt"/>
                  </a:rPr>
                  <a:t>)</a:t>
                </a:r>
                <a:endParaRPr lang="en-US" sz="1600" dirty="0">
                  <a:solidFill>
                    <a:srgbClr val="FFFFFF"/>
                  </a:solidFill>
                  <a:latin typeface="+mj-lt"/>
                </a:endParaRPr>
              </a:p>
            </p:txBody>
          </p:sp>
          <p:sp>
            <p:nvSpPr>
              <p:cNvPr id="51" name="Rounded Rectangle 50"/>
              <p:cNvSpPr/>
              <p:nvPr/>
            </p:nvSpPr>
            <p:spPr>
              <a:xfrm>
                <a:off x="10440202" y="2378681"/>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latin typeface="+mj-lt"/>
                  </a:rPr>
                  <a:t>Net Edge</a:t>
                </a:r>
                <a:endParaRPr lang="en-US" sz="1600" dirty="0">
                  <a:solidFill>
                    <a:srgbClr val="FFFFFF"/>
                  </a:solidFill>
                  <a:latin typeface="+mj-lt"/>
                </a:endParaRPr>
              </a:p>
            </p:txBody>
          </p:sp>
          <p:sp>
            <p:nvSpPr>
              <p:cNvPr id="52" name="Rounded Rectangle 51"/>
              <p:cNvSpPr/>
              <p:nvPr/>
            </p:nvSpPr>
            <p:spPr>
              <a:xfrm>
                <a:off x="10440202" y="2767531"/>
                <a:ext cx="1193195" cy="1515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latin typeface="+mj-lt"/>
                  </a:rPr>
                  <a:t>Tenant </a:t>
                </a:r>
                <a:r>
                  <a:rPr lang="en-US" sz="1600" dirty="0" smtClean="0">
                    <a:solidFill>
                      <a:srgbClr val="FFFFFF"/>
                    </a:solidFill>
                    <a:latin typeface="+mj-lt"/>
                  </a:rPr>
                  <a:t>Compute</a:t>
                </a:r>
              </a:p>
              <a:p>
                <a:pPr algn="ctr"/>
                <a:r>
                  <a:rPr lang="en-US" sz="1600" dirty="0">
                    <a:solidFill>
                      <a:srgbClr val="FFFFFF"/>
                    </a:solidFill>
                    <a:latin typeface="+mj-lt"/>
                  </a:rPr>
                  <a:t>(HA Cluster</a:t>
                </a:r>
                <a:r>
                  <a:rPr lang="en-US" sz="1600" dirty="0" smtClean="0">
                    <a:solidFill>
                      <a:srgbClr val="FFFFFF"/>
                    </a:solidFill>
                    <a:latin typeface="+mj-lt"/>
                  </a:rPr>
                  <a:t>)</a:t>
                </a:r>
                <a:endParaRPr lang="en-US" sz="1600" dirty="0">
                  <a:solidFill>
                    <a:srgbClr val="FFFFFF"/>
                  </a:solidFill>
                  <a:latin typeface="+mj-lt"/>
                </a:endParaRPr>
              </a:p>
            </p:txBody>
          </p:sp>
          <p:sp>
            <p:nvSpPr>
              <p:cNvPr id="31" name="Rounded Rectangle 30"/>
              <p:cNvSpPr/>
              <p:nvPr/>
            </p:nvSpPr>
            <p:spPr>
              <a:xfrm>
                <a:off x="6920555" y="4603450"/>
                <a:ext cx="1193195" cy="1798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mj-lt"/>
                  </a:rPr>
                  <a:t>Storage</a:t>
                </a:r>
                <a:r>
                  <a:rPr lang="en-US" sz="1600" dirty="0">
                    <a:solidFill>
                      <a:srgbClr val="FFFFFF"/>
                    </a:solidFill>
                    <a:latin typeface="+mj-lt"/>
                  </a:rPr>
                  <a:t> (Scale out File server and Storage Spaces)</a:t>
                </a:r>
              </a:p>
              <a:p>
                <a:pPr algn="ctr"/>
                <a:endParaRPr lang="en-US" sz="1600" dirty="0">
                  <a:solidFill>
                    <a:srgbClr val="FFFFFF"/>
                  </a:solidFill>
                  <a:latin typeface="+mj-lt"/>
                </a:endParaRPr>
              </a:p>
            </p:txBody>
          </p:sp>
          <p:sp>
            <p:nvSpPr>
              <p:cNvPr id="42" name="Rounded Rectangle 41"/>
              <p:cNvSpPr/>
              <p:nvPr/>
            </p:nvSpPr>
            <p:spPr>
              <a:xfrm>
                <a:off x="8686936" y="4603450"/>
                <a:ext cx="1193195" cy="1798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mj-lt"/>
                  </a:rPr>
                  <a:t>Storage</a:t>
                </a:r>
                <a:r>
                  <a:rPr lang="en-US" sz="1600" dirty="0">
                    <a:solidFill>
                      <a:srgbClr val="FFFFFF"/>
                    </a:solidFill>
                    <a:latin typeface="+mj-lt"/>
                  </a:rPr>
                  <a:t> (Scale out File server and Storage Spaces)</a:t>
                </a:r>
              </a:p>
              <a:p>
                <a:pPr algn="ctr"/>
                <a:endParaRPr lang="en-US" sz="1600" dirty="0">
                  <a:solidFill>
                    <a:srgbClr val="FFFFFF"/>
                  </a:solidFill>
                  <a:latin typeface="+mj-lt"/>
                </a:endParaRPr>
              </a:p>
            </p:txBody>
          </p:sp>
          <p:sp>
            <p:nvSpPr>
              <p:cNvPr id="53" name="Rounded Rectangle 52"/>
              <p:cNvSpPr/>
              <p:nvPr/>
            </p:nvSpPr>
            <p:spPr>
              <a:xfrm>
                <a:off x="10453315" y="4603450"/>
                <a:ext cx="1193195" cy="1798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mj-lt"/>
                  </a:rPr>
                  <a:t>Storage</a:t>
                </a:r>
                <a:r>
                  <a:rPr lang="en-US" sz="1600" dirty="0">
                    <a:solidFill>
                      <a:srgbClr val="FFFFFF"/>
                    </a:solidFill>
                    <a:latin typeface="+mj-lt"/>
                  </a:rPr>
                  <a:t> (Scale out File server and Storage Spaces)</a:t>
                </a:r>
              </a:p>
              <a:p>
                <a:pPr algn="ctr"/>
                <a:endParaRPr lang="en-US" sz="1600" dirty="0">
                  <a:solidFill>
                    <a:srgbClr val="FFFFFF"/>
                  </a:solidFill>
                  <a:latin typeface="+mj-lt"/>
                </a:endParaRPr>
              </a:p>
            </p:txBody>
          </p:sp>
        </p:grpSp>
        <p:grpSp>
          <p:nvGrpSpPr>
            <p:cNvPr id="2049" name="Group 2048"/>
            <p:cNvGrpSpPr/>
            <p:nvPr/>
          </p:nvGrpSpPr>
          <p:grpSpPr>
            <a:xfrm>
              <a:off x="3574390" y="2373775"/>
              <a:ext cx="8435047" cy="1714844"/>
              <a:chOff x="1516990" y="2354867"/>
              <a:chExt cx="8435047" cy="1714844"/>
            </a:xfrm>
          </p:grpSpPr>
          <p:sp>
            <p:nvSpPr>
              <p:cNvPr id="21" name="Rectangle 20"/>
              <p:cNvSpPr/>
              <p:nvPr/>
            </p:nvSpPr>
            <p:spPr>
              <a:xfrm>
                <a:off x="1516990" y="2697931"/>
                <a:ext cx="3041779" cy="44625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latin typeface="+mj-lt"/>
                </a:endParaRPr>
              </a:p>
            </p:txBody>
          </p:sp>
          <p:sp>
            <p:nvSpPr>
              <p:cNvPr id="2048" name="TextBox 2047"/>
              <p:cNvSpPr txBox="1"/>
              <p:nvPr/>
            </p:nvSpPr>
            <p:spPr>
              <a:xfrm>
                <a:off x="1516991" y="2786070"/>
                <a:ext cx="1285929" cy="265009"/>
              </a:xfrm>
              <a:prstGeom prst="rect">
                <a:avLst/>
              </a:prstGeom>
              <a:noFill/>
            </p:spPr>
            <p:txBody>
              <a:bodyPr wrap="none" rtlCol="0">
                <a:spAutoFit/>
              </a:bodyPr>
              <a:lstStyle/>
              <a:p>
                <a:r>
                  <a:rPr lang="en-US" sz="1122" dirty="0" err="1" smtClean="0">
                    <a:solidFill>
                      <a:srgbClr val="FFFFFF"/>
                    </a:solidFill>
                    <a:latin typeface="+mj-lt"/>
                  </a:rPr>
                  <a:t>Mgmt</a:t>
                </a:r>
                <a:r>
                  <a:rPr lang="en-US" sz="1122" dirty="0" smtClean="0">
                    <a:solidFill>
                      <a:srgbClr val="FFFFFF"/>
                    </a:solidFill>
                    <a:latin typeface="+mj-lt"/>
                  </a:rPr>
                  <a:t> Host </a:t>
                </a:r>
                <a:r>
                  <a:rPr lang="en-US" sz="1122" dirty="0">
                    <a:solidFill>
                      <a:srgbClr val="FFFFFF"/>
                    </a:solidFill>
                    <a:latin typeface="+mj-lt"/>
                  </a:rPr>
                  <a:t>Group</a:t>
                </a:r>
              </a:p>
            </p:txBody>
          </p:sp>
          <p:sp>
            <p:nvSpPr>
              <p:cNvPr id="57" name="Rectangle 56"/>
              <p:cNvSpPr/>
              <p:nvPr/>
            </p:nvSpPr>
            <p:spPr>
              <a:xfrm>
                <a:off x="1524691" y="2359773"/>
                <a:ext cx="8427346" cy="2849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latin typeface="+mj-lt"/>
                </a:endParaRPr>
              </a:p>
            </p:txBody>
          </p:sp>
          <p:sp>
            <p:nvSpPr>
              <p:cNvPr id="58" name="TextBox 57"/>
              <p:cNvSpPr txBox="1"/>
              <p:nvPr/>
            </p:nvSpPr>
            <p:spPr>
              <a:xfrm>
                <a:off x="1524691" y="2354867"/>
                <a:ext cx="1297289" cy="270284"/>
              </a:xfrm>
              <a:prstGeom prst="rect">
                <a:avLst/>
              </a:prstGeom>
              <a:noFill/>
            </p:spPr>
            <p:txBody>
              <a:bodyPr wrap="square" rtlCol="0">
                <a:spAutoFit/>
              </a:bodyPr>
              <a:lstStyle/>
              <a:p>
                <a:r>
                  <a:rPr lang="en-US" sz="1122" dirty="0">
                    <a:solidFill>
                      <a:srgbClr val="FFFFFF"/>
                    </a:solidFill>
                    <a:latin typeface="+mj-lt"/>
                  </a:rPr>
                  <a:t>Edge Host Group</a:t>
                </a:r>
              </a:p>
            </p:txBody>
          </p:sp>
          <p:sp>
            <p:nvSpPr>
              <p:cNvPr id="60" name="TextBox 59"/>
              <p:cNvSpPr txBox="1"/>
              <p:nvPr/>
            </p:nvSpPr>
            <p:spPr>
              <a:xfrm>
                <a:off x="1516991" y="3632027"/>
                <a:ext cx="1103187" cy="437684"/>
              </a:xfrm>
              <a:prstGeom prst="rect">
                <a:avLst/>
              </a:prstGeom>
              <a:noFill/>
            </p:spPr>
            <p:txBody>
              <a:bodyPr wrap="none" rtlCol="0">
                <a:spAutoFit/>
              </a:bodyPr>
              <a:lstStyle/>
              <a:p>
                <a:r>
                  <a:rPr lang="en-US" sz="1122" dirty="0">
                    <a:solidFill>
                      <a:srgbClr val="FFFFFF"/>
                    </a:solidFill>
                    <a:latin typeface="+mj-lt"/>
                  </a:rPr>
                  <a:t>Compute Host </a:t>
                </a:r>
                <a:endParaRPr lang="en-US" sz="1122" dirty="0" smtClean="0">
                  <a:solidFill>
                    <a:srgbClr val="FFFFFF"/>
                  </a:solidFill>
                  <a:latin typeface="+mj-lt"/>
                </a:endParaRPr>
              </a:p>
              <a:p>
                <a:r>
                  <a:rPr lang="en-US" sz="1122" dirty="0" smtClean="0">
                    <a:solidFill>
                      <a:srgbClr val="FFFFFF"/>
                    </a:solidFill>
                    <a:latin typeface="+mj-lt"/>
                  </a:rPr>
                  <a:t>Group</a:t>
                </a:r>
                <a:endParaRPr lang="en-US" sz="1122" dirty="0">
                  <a:solidFill>
                    <a:srgbClr val="FFFFFF"/>
                  </a:solidFill>
                  <a:latin typeface="+mj-lt"/>
                </a:endParaRPr>
              </a:p>
            </p:txBody>
          </p:sp>
        </p:grpSp>
      </p:grpSp>
      <p:grpSp>
        <p:nvGrpSpPr>
          <p:cNvPr id="4" name="Group 3"/>
          <p:cNvGrpSpPr/>
          <p:nvPr/>
        </p:nvGrpSpPr>
        <p:grpSpPr>
          <a:xfrm>
            <a:off x="2289888" y="5033570"/>
            <a:ext cx="2363063" cy="1500400"/>
            <a:chOff x="9182408" y="6560663"/>
            <a:chExt cx="2869456" cy="1821929"/>
          </a:xfrm>
        </p:grpSpPr>
        <p:sp>
          <p:nvSpPr>
            <p:cNvPr id="65" name="Rounded Rectangle 64"/>
            <p:cNvSpPr/>
            <p:nvPr/>
          </p:nvSpPr>
          <p:spPr>
            <a:xfrm>
              <a:off x="9342708" y="7039939"/>
              <a:ext cx="378009" cy="27992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dirty="0">
                <a:solidFill>
                  <a:srgbClr val="505050"/>
                </a:solidFill>
                <a:latin typeface="+mj-lt"/>
              </a:endParaRPr>
            </a:p>
          </p:txBody>
        </p:sp>
        <p:sp>
          <p:nvSpPr>
            <p:cNvPr id="66" name="Rounded Rectangle 65"/>
            <p:cNvSpPr/>
            <p:nvPr/>
          </p:nvSpPr>
          <p:spPr>
            <a:xfrm>
              <a:off x="9342708" y="7513717"/>
              <a:ext cx="362684" cy="28019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a:solidFill>
                  <a:srgbClr val="505050"/>
                </a:solidFill>
                <a:latin typeface="+mj-lt"/>
              </a:endParaRPr>
            </a:p>
          </p:txBody>
        </p:sp>
        <p:sp>
          <p:nvSpPr>
            <p:cNvPr id="67" name="Rounded Rectangle 66"/>
            <p:cNvSpPr/>
            <p:nvPr/>
          </p:nvSpPr>
          <p:spPr>
            <a:xfrm>
              <a:off x="9342708" y="7954049"/>
              <a:ext cx="362684" cy="2836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a:solidFill>
                  <a:srgbClr val="505050"/>
                </a:solidFill>
                <a:latin typeface="+mj-lt"/>
              </a:endParaRPr>
            </a:p>
          </p:txBody>
        </p:sp>
        <p:sp>
          <p:nvSpPr>
            <p:cNvPr id="2053" name="TextBox 2052"/>
            <p:cNvSpPr txBox="1"/>
            <p:nvPr/>
          </p:nvSpPr>
          <p:spPr>
            <a:xfrm>
              <a:off x="9760422" y="6925038"/>
              <a:ext cx="2291442" cy="1457554"/>
            </a:xfrm>
            <a:prstGeom prst="rect">
              <a:avLst/>
            </a:prstGeom>
            <a:noFill/>
          </p:spPr>
          <p:txBody>
            <a:bodyPr wrap="none" rtlCol="0">
              <a:spAutoFit/>
            </a:bodyPr>
            <a:lstStyle/>
            <a:p>
              <a:pPr>
                <a:lnSpc>
                  <a:spcPct val="150000"/>
                </a:lnSpc>
              </a:pPr>
              <a:r>
                <a:rPr lang="en-US" sz="1600" dirty="0" smtClean="0">
                  <a:solidFill>
                    <a:srgbClr val="FFFFFF"/>
                  </a:solidFill>
                  <a:latin typeface="+mj-lt"/>
                </a:rPr>
                <a:t>Network Scale Unit</a:t>
              </a:r>
              <a:endParaRPr lang="en-US" sz="1600" dirty="0">
                <a:solidFill>
                  <a:srgbClr val="FFFFFF"/>
                </a:solidFill>
                <a:latin typeface="+mj-lt"/>
              </a:endParaRPr>
            </a:p>
            <a:p>
              <a:pPr>
                <a:lnSpc>
                  <a:spcPct val="150000"/>
                </a:lnSpc>
              </a:pPr>
              <a:r>
                <a:rPr lang="en-US" sz="1600" dirty="0" smtClean="0">
                  <a:solidFill>
                    <a:srgbClr val="FFFFFF"/>
                  </a:solidFill>
                  <a:latin typeface="+mj-lt"/>
                </a:rPr>
                <a:t>Compute Scale Unit</a:t>
              </a:r>
              <a:endParaRPr lang="en-US" sz="1600" dirty="0">
                <a:solidFill>
                  <a:srgbClr val="FFFFFF"/>
                </a:solidFill>
                <a:latin typeface="+mj-lt"/>
              </a:endParaRPr>
            </a:p>
            <a:p>
              <a:pPr>
                <a:lnSpc>
                  <a:spcPct val="150000"/>
                </a:lnSpc>
              </a:pPr>
              <a:r>
                <a:rPr lang="en-US" sz="1600" dirty="0" smtClean="0">
                  <a:solidFill>
                    <a:srgbClr val="FFFFFF"/>
                  </a:solidFill>
                  <a:latin typeface="+mj-lt"/>
                </a:rPr>
                <a:t>Storage Scale Unit</a:t>
              </a:r>
              <a:endParaRPr lang="en-US" sz="1600" dirty="0">
                <a:solidFill>
                  <a:srgbClr val="FFFFFF"/>
                </a:solidFill>
                <a:latin typeface="+mj-lt"/>
              </a:endParaRPr>
            </a:p>
          </p:txBody>
        </p:sp>
        <p:sp>
          <p:nvSpPr>
            <p:cNvPr id="2054" name="TextBox 2053"/>
            <p:cNvSpPr txBox="1"/>
            <p:nvPr/>
          </p:nvSpPr>
          <p:spPr>
            <a:xfrm>
              <a:off x="9182408" y="6560663"/>
              <a:ext cx="1102120" cy="448478"/>
            </a:xfrm>
            <a:prstGeom prst="rect">
              <a:avLst/>
            </a:prstGeom>
            <a:noFill/>
          </p:spPr>
          <p:txBody>
            <a:bodyPr wrap="none" rtlCol="0">
              <a:spAutoFit/>
            </a:bodyPr>
            <a:lstStyle/>
            <a:p>
              <a:r>
                <a:rPr lang="en-US" b="1" u="sng" dirty="0">
                  <a:solidFill>
                    <a:srgbClr val="FFFFFF"/>
                  </a:solidFill>
                  <a:latin typeface="+mj-lt"/>
                </a:rPr>
                <a:t>Legend</a:t>
              </a:r>
            </a:p>
          </p:txBody>
        </p:sp>
      </p:grpSp>
      <p:sp>
        <p:nvSpPr>
          <p:cNvPr id="2059" name="TextBox 2058"/>
          <p:cNvSpPr txBox="1"/>
          <p:nvPr/>
        </p:nvSpPr>
        <p:spPr>
          <a:xfrm>
            <a:off x="274639" y="1223287"/>
            <a:ext cx="3375155" cy="2037481"/>
          </a:xfrm>
          <a:prstGeom prst="rect">
            <a:avLst/>
          </a:prstGeom>
          <a:noFill/>
        </p:spPr>
        <p:txBody>
          <a:bodyPr wrap="none" lIns="182880" tIns="146304" rIns="182880" bIns="146304" rtlCol="0">
            <a:spAutoFit/>
          </a:bodyPr>
          <a:lstStyle/>
          <a:p>
            <a:pPr>
              <a:lnSpc>
                <a:spcPct val="90000"/>
              </a:lnSpc>
              <a:spcAft>
                <a:spcPts val="600"/>
              </a:spcAft>
            </a:pPr>
            <a:r>
              <a:rPr lang="en-US" b="1" dirty="0" smtClean="0">
                <a:gradFill>
                  <a:gsLst>
                    <a:gs pos="2917">
                      <a:srgbClr val="FFFFFF"/>
                    </a:gs>
                    <a:gs pos="30000">
                      <a:srgbClr val="FFFFFF"/>
                    </a:gs>
                  </a:gsLst>
                  <a:lin ang="5400000" scaled="0"/>
                </a:gradFill>
                <a:latin typeface="+mj-lt"/>
              </a:rPr>
              <a:t>Converged Solution Combines:</a:t>
            </a:r>
          </a:p>
          <a:p>
            <a:pPr marL="342900" indent="-173038">
              <a:lnSpc>
                <a:spcPct val="90000"/>
              </a:lnSpc>
              <a:spcAft>
                <a:spcPts val="600"/>
              </a:spcAft>
              <a:buFont typeface="Arial" panose="020B0604020202020204" pitchFamily="34" charset="0"/>
              <a:buChar char="•"/>
            </a:pPr>
            <a:r>
              <a:rPr lang="en-US" sz="1600" dirty="0" smtClean="0">
                <a:gradFill>
                  <a:gsLst>
                    <a:gs pos="2917">
                      <a:srgbClr val="FFFFFF"/>
                    </a:gs>
                    <a:gs pos="30000">
                      <a:srgbClr val="FFFFFF"/>
                    </a:gs>
                  </a:gsLst>
                  <a:lin ang="5400000" scaled="0"/>
                </a:gradFill>
                <a:latin typeface="+mj-lt"/>
              </a:rPr>
              <a:t>Software Defined Storage</a:t>
            </a:r>
          </a:p>
          <a:p>
            <a:pPr marL="342900" indent="-173038">
              <a:lnSpc>
                <a:spcPct val="90000"/>
              </a:lnSpc>
              <a:spcAft>
                <a:spcPts val="600"/>
              </a:spcAft>
              <a:buFont typeface="Arial" panose="020B0604020202020204" pitchFamily="34" charset="0"/>
              <a:buChar char="•"/>
            </a:pPr>
            <a:r>
              <a:rPr lang="en-US" sz="1600" dirty="0" smtClean="0">
                <a:gradFill>
                  <a:gsLst>
                    <a:gs pos="2917">
                      <a:srgbClr val="FFFFFF"/>
                    </a:gs>
                    <a:gs pos="30000">
                      <a:srgbClr val="FFFFFF"/>
                    </a:gs>
                  </a:gsLst>
                  <a:lin ang="5400000" scaled="0"/>
                </a:gradFill>
                <a:latin typeface="+mj-lt"/>
              </a:rPr>
              <a:t>Software Defined Network</a:t>
            </a:r>
          </a:p>
          <a:p>
            <a:pPr marL="342900" indent="-173038">
              <a:lnSpc>
                <a:spcPct val="90000"/>
              </a:lnSpc>
              <a:spcAft>
                <a:spcPts val="600"/>
              </a:spcAft>
              <a:buFont typeface="Arial" panose="020B0604020202020204" pitchFamily="34" charset="0"/>
              <a:buChar char="•"/>
            </a:pPr>
            <a:r>
              <a:rPr lang="en-US" sz="1600" dirty="0" smtClean="0">
                <a:gradFill>
                  <a:gsLst>
                    <a:gs pos="2917">
                      <a:srgbClr val="FFFFFF"/>
                    </a:gs>
                    <a:gs pos="30000">
                      <a:srgbClr val="FFFFFF"/>
                    </a:gs>
                  </a:gsLst>
                  <a:lin ang="5400000" scaled="0"/>
                </a:gradFill>
                <a:latin typeface="+mj-lt"/>
              </a:rPr>
              <a:t>Software Defined Compute</a:t>
            </a:r>
          </a:p>
          <a:p>
            <a:pPr marL="342900" indent="-173038">
              <a:lnSpc>
                <a:spcPct val="90000"/>
              </a:lnSpc>
              <a:spcAft>
                <a:spcPts val="600"/>
              </a:spcAft>
              <a:buFont typeface="Arial" panose="020B0604020202020204" pitchFamily="34" charset="0"/>
              <a:buChar char="•"/>
            </a:pPr>
            <a:r>
              <a:rPr lang="en-US" sz="1600" dirty="0" smtClean="0">
                <a:gradFill>
                  <a:gsLst>
                    <a:gs pos="2917">
                      <a:srgbClr val="FFFFFF"/>
                    </a:gs>
                    <a:gs pos="30000">
                      <a:srgbClr val="FFFFFF"/>
                    </a:gs>
                  </a:gsLst>
                  <a:lin ang="5400000" scaled="0"/>
                </a:gradFill>
                <a:latin typeface="+mj-lt"/>
              </a:rPr>
              <a:t>Integrated Management</a:t>
            </a:r>
          </a:p>
          <a:p>
            <a:pPr marL="169862">
              <a:lnSpc>
                <a:spcPct val="90000"/>
              </a:lnSpc>
              <a:spcAft>
                <a:spcPts val="600"/>
              </a:spcAft>
            </a:pPr>
            <a:endParaRPr lang="en-US" sz="1600" dirty="0" smtClean="0">
              <a:gradFill>
                <a:gsLst>
                  <a:gs pos="2917">
                    <a:srgbClr val="FFFFFF"/>
                  </a:gs>
                  <a:gs pos="30000">
                    <a:srgbClr val="FFFFFF"/>
                  </a:gs>
                </a:gsLst>
                <a:lin ang="5400000" scaled="0"/>
              </a:gradFill>
              <a:latin typeface="+mj-lt"/>
            </a:endParaRPr>
          </a:p>
        </p:txBody>
      </p:sp>
      <p:cxnSp>
        <p:nvCxnSpPr>
          <p:cNvPr id="5" name="Straight Connector 4"/>
          <p:cNvCxnSpPr/>
          <p:nvPr/>
        </p:nvCxnSpPr>
        <p:spPr>
          <a:xfrm>
            <a:off x="3582091" y="3198201"/>
            <a:ext cx="0" cy="1137261"/>
          </a:xfrm>
          <a:prstGeom prst="line">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582091" y="4335462"/>
            <a:ext cx="8427346" cy="1"/>
          </a:xfrm>
          <a:prstGeom prst="line">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3582091" y="3198201"/>
            <a:ext cx="3325352" cy="1"/>
          </a:xfrm>
          <a:prstGeom prst="line">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907443" y="2767531"/>
            <a:ext cx="0" cy="430671"/>
          </a:xfrm>
          <a:prstGeom prst="line">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924727" y="2748174"/>
            <a:ext cx="5084710" cy="1"/>
          </a:xfrm>
          <a:prstGeom prst="line">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2009437" y="2748174"/>
            <a:ext cx="0" cy="1587288"/>
          </a:xfrm>
          <a:prstGeom prst="line">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91934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schemeClr>
                </a:solidFill>
              </a:rPr>
              <a:t>High-density, industry-standard hardware</a:t>
            </a:r>
          </a:p>
        </p:txBody>
      </p:sp>
      <p:graphicFrame>
        <p:nvGraphicFramePr>
          <p:cNvPr id="3" name="Table 2"/>
          <p:cNvGraphicFramePr>
            <a:graphicFrameLocks noGrp="1"/>
          </p:cNvGraphicFramePr>
          <p:nvPr>
            <p:extLst>
              <p:ext uri="{D42A27DB-BD31-4B8C-83A1-F6EECF244321}">
                <p14:modId xmlns:p14="http://schemas.microsoft.com/office/powerpoint/2010/main" val="2854858917"/>
              </p:ext>
            </p:extLst>
          </p:nvPr>
        </p:nvGraphicFramePr>
        <p:xfrm>
          <a:off x="684729" y="1439862"/>
          <a:ext cx="11096108" cy="4209658"/>
        </p:xfrm>
        <a:graphic>
          <a:graphicData uri="http://schemas.openxmlformats.org/drawingml/2006/table">
            <a:tbl>
              <a:tblPr firstRow="1" bandRow="1">
                <a:tableStyleId>{793D81CF-94F2-401A-BA57-92F5A7B2D0C5}</a:tableStyleId>
              </a:tblPr>
              <a:tblGrid>
                <a:gridCol w="5264538">
                  <a:extLst>
                    <a:ext uri="{9D8B030D-6E8A-4147-A177-3AD203B41FA5}">
                      <a16:colId xmlns="" xmlns:a16="http://schemas.microsoft.com/office/drawing/2014/main" val="3669740550"/>
                    </a:ext>
                  </a:extLst>
                </a:gridCol>
                <a:gridCol w="2849001">
                  <a:extLst>
                    <a:ext uri="{9D8B030D-6E8A-4147-A177-3AD203B41FA5}">
                      <a16:colId xmlns="" xmlns:a16="http://schemas.microsoft.com/office/drawing/2014/main" val="2757113249"/>
                    </a:ext>
                  </a:extLst>
                </a:gridCol>
                <a:gridCol w="2982569">
                  <a:extLst>
                    <a:ext uri="{9D8B030D-6E8A-4147-A177-3AD203B41FA5}">
                      <a16:colId xmlns="" xmlns:a16="http://schemas.microsoft.com/office/drawing/2014/main" val="3295661540"/>
                    </a:ext>
                  </a:extLst>
                </a:gridCol>
              </a:tblGrid>
              <a:tr h="673546">
                <a:tc>
                  <a:txBody>
                    <a:bodyPr/>
                    <a:lstStyle/>
                    <a:p>
                      <a:endParaRPr lang="en-US" sz="3200" b="0" dirty="0">
                        <a:latin typeface="+mj-lt"/>
                      </a:endParaRPr>
                    </a:p>
                  </a:txBody>
                  <a:tcPr marL="89642" marR="89642" marT="0" marB="0" anchor="ctr"/>
                </a:tc>
                <a:tc>
                  <a:txBody>
                    <a:bodyPr/>
                    <a:lstStyle/>
                    <a:p>
                      <a:r>
                        <a:rPr lang="en-US" sz="3200" b="0" dirty="0" smtClean="0">
                          <a:latin typeface="+mj-lt"/>
                        </a:rPr>
                        <a:t>Per Rack</a:t>
                      </a:r>
                      <a:endParaRPr lang="en-US" sz="3200" b="0" dirty="0">
                        <a:latin typeface="+mj-lt"/>
                      </a:endParaRPr>
                    </a:p>
                  </a:txBody>
                  <a:tcPr marL="89642" marR="89642" marT="0" marB="0" anchor="ctr"/>
                </a:tc>
                <a:tc>
                  <a:txBody>
                    <a:bodyPr/>
                    <a:lstStyle/>
                    <a:p>
                      <a:r>
                        <a:rPr lang="en-US" sz="3200" b="0" dirty="0" smtClean="0">
                          <a:latin typeface="+mj-lt"/>
                        </a:rPr>
                        <a:t>Max</a:t>
                      </a:r>
                      <a:r>
                        <a:rPr lang="en-US" sz="3200" b="0" baseline="0" dirty="0" smtClean="0">
                          <a:latin typeface="+mj-lt"/>
                        </a:rPr>
                        <a:t> per Stamp</a:t>
                      </a:r>
                      <a:endParaRPr lang="en-US" sz="3200" b="0" dirty="0">
                        <a:latin typeface="+mj-lt"/>
                      </a:endParaRPr>
                    </a:p>
                  </a:txBody>
                  <a:tcPr marL="89642" marR="89642" marT="0" marB="0" anchor="ctr"/>
                </a:tc>
                <a:extLst>
                  <a:ext uri="{0D108BD9-81ED-4DB2-BD59-A6C34878D82A}">
                    <a16:rowId xmlns="" xmlns:a16="http://schemas.microsoft.com/office/drawing/2014/main" val="2776604025"/>
                  </a:ext>
                </a:extLst>
              </a:tr>
              <a:tr h="589352">
                <a:tc>
                  <a:txBody>
                    <a:bodyPr/>
                    <a:lstStyle/>
                    <a:p>
                      <a:r>
                        <a:rPr lang="en-US" sz="2800" dirty="0" smtClean="0">
                          <a:latin typeface="+mj-lt"/>
                        </a:rPr>
                        <a:t>Compute Nodes</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32</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128</a:t>
                      </a:r>
                      <a:endParaRPr lang="en-US" sz="2800" b="0" dirty="0">
                        <a:solidFill>
                          <a:schemeClr val="tx1">
                            <a:lumMod val="75000"/>
                            <a:lumOff val="25000"/>
                          </a:schemeClr>
                        </a:solidFill>
                        <a:latin typeface="+mj-lt"/>
                      </a:endParaRPr>
                    </a:p>
                  </a:txBody>
                  <a:tcPr marL="89642" marR="89642" marT="0" marB="0" anchor="ctr"/>
                </a:tc>
                <a:extLst>
                  <a:ext uri="{0D108BD9-81ED-4DB2-BD59-A6C34878D82A}">
                    <a16:rowId xmlns="" xmlns:a16="http://schemas.microsoft.com/office/drawing/2014/main" val="1238276783"/>
                  </a:ext>
                </a:extLst>
              </a:tr>
              <a:tr h="589352">
                <a:tc>
                  <a:txBody>
                    <a:bodyPr/>
                    <a:lstStyle/>
                    <a:p>
                      <a:r>
                        <a:rPr lang="en-US" sz="2800" dirty="0" smtClean="0">
                          <a:latin typeface="+mj-lt"/>
                        </a:rPr>
                        <a:t>Cores</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512</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2048</a:t>
                      </a:r>
                      <a:endParaRPr lang="en-US" sz="2800" b="0" dirty="0">
                        <a:solidFill>
                          <a:schemeClr val="tx1">
                            <a:lumMod val="75000"/>
                            <a:lumOff val="25000"/>
                          </a:schemeClr>
                        </a:solidFill>
                        <a:latin typeface="+mj-lt"/>
                      </a:endParaRPr>
                    </a:p>
                  </a:txBody>
                  <a:tcPr marL="89642" marR="89642" marT="0" marB="0" anchor="ctr"/>
                </a:tc>
                <a:extLst>
                  <a:ext uri="{0D108BD9-81ED-4DB2-BD59-A6C34878D82A}">
                    <a16:rowId xmlns="" xmlns:a16="http://schemas.microsoft.com/office/drawing/2014/main" val="4093461918"/>
                  </a:ext>
                </a:extLst>
              </a:tr>
              <a:tr h="589352">
                <a:tc>
                  <a:txBody>
                    <a:bodyPr/>
                    <a:lstStyle/>
                    <a:p>
                      <a:r>
                        <a:rPr lang="en-US" sz="2800" dirty="0" smtClean="0">
                          <a:latin typeface="+mj-lt"/>
                        </a:rPr>
                        <a:t>Memory</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8 TB</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32 TB</a:t>
                      </a:r>
                      <a:endParaRPr lang="en-US" sz="2800" b="0" dirty="0">
                        <a:solidFill>
                          <a:schemeClr val="tx1">
                            <a:lumMod val="75000"/>
                            <a:lumOff val="25000"/>
                          </a:schemeClr>
                        </a:solidFill>
                        <a:latin typeface="+mj-lt"/>
                      </a:endParaRPr>
                    </a:p>
                  </a:txBody>
                  <a:tcPr marL="89642" marR="89642" marT="0" marB="0" anchor="ctr"/>
                </a:tc>
                <a:extLst>
                  <a:ext uri="{0D108BD9-81ED-4DB2-BD59-A6C34878D82A}">
                    <a16:rowId xmlns="" xmlns:a16="http://schemas.microsoft.com/office/drawing/2014/main" val="2717543490"/>
                  </a:ext>
                </a:extLst>
              </a:tr>
              <a:tr h="589352">
                <a:tc>
                  <a:txBody>
                    <a:bodyPr/>
                    <a:lstStyle/>
                    <a:p>
                      <a:r>
                        <a:rPr lang="en-US" sz="2800" dirty="0" smtClean="0">
                          <a:latin typeface="+mj-lt"/>
                        </a:rPr>
                        <a:t>Storage Used for Backup</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126 TB</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504 TB</a:t>
                      </a:r>
                      <a:endParaRPr lang="en-US" sz="2800" b="0" dirty="0">
                        <a:solidFill>
                          <a:schemeClr val="tx1">
                            <a:lumMod val="75000"/>
                            <a:lumOff val="25000"/>
                          </a:schemeClr>
                        </a:solidFill>
                        <a:latin typeface="+mj-lt"/>
                      </a:endParaRPr>
                    </a:p>
                  </a:txBody>
                  <a:tcPr marL="89642" marR="89642" marT="0" marB="0" anchor="ctr"/>
                </a:tc>
                <a:extLst>
                  <a:ext uri="{0D108BD9-81ED-4DB2-BD59-A6C34878D82A}">
                    <a16:rowId xmlns="" xmlns:a16="http://schemas.microsoft.com/office/drawing/2014/main" val="265481718"/>
                  </a:ext>
                </a:extLst>
              </a:tr>
              <a:tr h="589352">
                <a:tc>
                  <a:txBody>
                    <a:bodyPr/>
                    <a:lstStyle/>
                    <a:p>
                      <a:r>
                        <a:rPr lang="en-US" sz="2800" dirty="0" smtClean="0">
                          <a:latin typeface="+mj-lt"/>
                        </a:rPr>
                        <a:t>Storage</a:t>
                      </a:r>
                      <a:r>
                        <a:rPr lang="en-US" sz="2800" baseline="0" dirty="0" smtClean="0">
                          <a:latin typeface="+mj-lt"/>
                        </a:rPr>
                        <a:t> Available for Workloads</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156 TB*</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605 TB</a:t>
                      </a:r>
                      <a:endParaRPr lang="en-US" sz="2800" b="0" dirty="0">
                        <a:solidFill>
                          <a:schemeClr val="tx1">
                            <a:lumMod val="75000"/>
                            <a:lumOff val="25000"/>
                          </a:schemeClr>
                        </a:solidFill>
                        <a:latin typeface="+mj-lt"/>
                      </a:endParaRPr>
                    </a:p>
                  </a:txBody>
                  <a:tcPr marL="89642" marR="89642" marT="0" marB="0" anchor="ctr"/>
                </a:tc>
                <a:extLst>
                  <a:ext uri="{0D108BD9-81ED-4DB2-BD59-A6C34878D82A}">
                    <a16:rowId xmlns="" xmlns:a16="http://schemas.microsoft.com/office/drawing/2014/main" val="497283836"/>
                  </a:ext>
                </a:extLst>
              </a:tr>
              <a:tr h="589352">
                <a:tc>
                  <a:txBody>
                    <a:bodyPr/>
                    <a:lstStyle/>
                    <a:p>
                      <a:r>
                        <a:rPr lang="en-US" sz="2800" dirty="0" smtClean="0">
                          <a:latin typeface="+mj-lt"/>
                        </a:rPr>
                        <a:t>Total Storage</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282 TB</a:t>
                      </a:r>
                      <a:endParaRPr lang="en-US" sz="2800" b="0" dirty="0">
                        <a:solidFill>
                          <a:schemeClr val="tx1">
                            <a:lumMod val="75000"/>
                            <a:lumOff val="25000"/>
                          </a:schemeClr>
                        </a:solidFill>
                        <a:latin typeface="+mj-lt"/>
                      </a:endParaRPr>
                    </a:p>
                  </a:txBody>
                  <a:tcPr marL="89642" marR="89642" marT="0" marB="0" anchor="ctr"/>
                </a:tc>
                <a:tc>
                  <a:txBody>
                    <a:bodyPr/>
                    <a:lstStyle/>
                    <a:p>
                      <a:r>
                        <a:rPr lang="en-US" sz="2800" dirty="0" smtClean="0">
                          <a:latin typeface="+mj-lt"/>
                        </a:rPr>
                        <a:t>1.1 PB</a:t>
                      </a:r>
                      <a:endParaRPr lang="en-US" sz="2800" b="0" dirty="0">
                        <a:solidFill>
                          <a:schemeClr val="tx1">
                            <a:lumMod val="75000"/>
                            <a:lumOff val="25000"/>
                          </a:schemeClr>
                        </a:solidFill>
                        <a:latin typeface="+mj-lt"/>
                      </a:endParaRPr>
                    </a:p>
                  </a:txBody>
                  <a:tcPr marL="89642" marR="89642" marT="0" marB="0" anchor="ctr"/>
                </a:tc>
              </a:tr>
            </a:tbl>
          </a:graphicData>
        </a:graphic>
      </p:graphicFrame>
      <p:sp>
        <p:nvSpPr>
          <p:cNvPr id="4" name="TextBox 3"/>
          <p:cNvSpPr txBox="1"/>
          <p:nvPr/>
        </p:nvSpPr>
        <p:spPr>
          <a:xfrm>
            <a:off x="427037" y="6121806"/>
            <a:ext cx="11353800" cy="544765"/>
          </a:xfrm>
          <a:prstGeom prst="rect">
            <a:avLst/>
          </a:prstGeom>
          <a:noFill/>
        </p:spPr>
        <p:txBody>
          <a:bodyPr wrap="square" lIns="182880" tIns="146304" rIns="182880" bIns="146304" rtlCol="0">
            <a:spAutoFit/>
          </a:bodyPr>
          <a:lstStyle/>
          <a:p>
            <a:pPr>
              <a:lnSpc>
                <a:spcPct val="90000"/>
              </a:lnSpc>
              <a:spcAft>
                <a:spcPts val="600"/>
              </a:spcAft>
            </a:pPr>
            <a:r>
              <a:rPr lang="en-US" i="1" dirty="0" smtClean="0">
                <a:gradFill>
                  <a:gsLst>
                    <a:gs pos="2917">
                      <a:schemeClr val="tx1"/>
                    </a:gs>
                    <a:gs pos="30000">
                      <a:schemeClr val="tx1"/>
                    </a:gs>
                  </a:gsLst>
                  <a:lin ang="5400000" scaled="0"/>
                </a:gradFill>
                <a:latin typeface="+mj-lt"/>
              </a:rPr>
              <a:t>* Rack One has 136TB and </a:t>
            </a:r>
            <a:r>
              <a:rPr lang="en-US" i="1" dirty="0">
                <a:gradFill>
                  <a:gsLst>
                    <a:gs pos="2917">
                      <a:schemeClr val="tx1"/>
                    </a:gs>
                    <a:gs pos="30000">
                      <a:schemeClr val="tx1"/>
                    </a:gs>
                  </a:gsLst>
                  <a:lin ang="5400000" scaled="0"/>
                </a:gradFill>
                <a:latin typeface="+mj-lt"/>
              </a:rPr>
              <a:t>24 </a:t>
            </a:r>
            <a:r>
              <a:rPr lang="en-US" i="1" dirty="0" smtClean="0">
                <a:gradFill>
                  <a:gsLst>
                    <a:gs pos="2917">
                      <a:schemeClr val="tx1"/>
                    </a:gs>
                    <a:gs pos="30000">
                      <a:schemeClr val="tx1"/>
                    </a:gs>
                  </a:gsLst>
                  <a:lin ang="5400000" scaled="0"/>
                </a:gradFill>
                <a:latin typeface="+mj-lt"/>
              </a:rPr>
              <a:t>nodes available to workloads (20TB and 6 nodes are </a:t>
            </a:r>
            <a:r>
              <a:rPr lang="en-US" i="1" dirty="0">
                <a:gradFill>
                  <a:gsLst>
                    <a:gs pos="2917">
                      <a:schemeClr val="tx1"/>
                    </a:gs>
                    <a:gs pos="30000">
                      <a:schemeClr val="tx1"/>
                    </a:gs>
                  </a:gsLst>
                  <a:lin ang="5400000" scaled="0"/>
                </a:gradFill>
                <a:latin typeface="+mj-lt"/>
              </a:rPr>
              <a:t>taken by </a:t>
            </a:r>
            <a:r>
              <a:rPr lang="en-US" i="1" dirty="0" smtClean="0">
                <a:gradFill>
                  <a:gsLst>
                    <a:gs pos="2917">
                      <a:schemeClr val="tx1"/>
                    </a:gs>
                    <a:gs pos="30000">
                      <a:schemeClr val="tx1"/>
                    </a:gs>
                  </a:gsLst>
                  <a:lin ang="5400000" scaled="0"/>
                </a:gradFill>
                <a:latin typeface="+mj-lt"/>
              </a:rPr>
              <a:t>the management </a:t>
            </a:r>
            <a:r>
              <a:rPr lang="en-US" i="1" dirty="0">
                <a:gradFill>
                  <a:gsLst>
                    <a:gs pos="2917">
                      <a:schemeClr val="tx1"/>
                    </a:gs>
                    <a:gs pos="30000">
                      <a:schemeClr val="tx1"/>
                    </a:gs>
                  </a:gsLst>
                  <a:lin ang="5400000" scaled="0"/>
                </a:gradFill>
                <a:latin typeface="+mj-lt"/>
              </a:rPr>
              <a:t>stack)</a:t>
            </a:r>
            <a:endParaRPr lang="en-US" i="1" dirty="0" smtClean="0">
              <a:gradFill>
                <a:gsLst>
                  <a:gs pos="2917">
                    <a:schemeClr val="tx1"/>
                  </a:gs>
                  <a:gs pos="30000">
                    <a:schemeClr val="tx1"/>
                  </a:gs>
                </a:gsLst>
                <a:lin ang="5400000" scaled="0"/>
              </a:gradFill>
              <a:latin typeface="+mj-lt"/>
            </a:endParaRPr>
          </a:p>
        </p:txBody>
      </p:sp>
    </p:spTree>
    <p:extLst>
      <p:ext uri="{BB962C8B-B14F-4D97-AF65-F5344CB8AC3E}">
        <p14:creationId xmlns:p14="http://schemas.microsoft.com/office/powerpoint/2010/main" val="55765344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144462"/>
            <a:ext cx="11889564" cy="917575"/>
          </a:xfrm>
        </p:spPr>
        <p:txBody>
          <a:bodyPr/>
          <a:lstStyle/>
          <a:p>
            <a:r>
              <a:rPr lang="en-US" dirty="0" smtClean="0">
                <a:solidFill>
                  <a:schemeClr val="tx1">
                    <a:lumMod val="95000"/>
                  </a:schemeClr>
                </a:solidFill>
              </a:rPr>
              <a:t>CPS - Integrated solution for HW and SW</a:t>
            </a:r>
            <a:endParaRPr lang="en-US" dirty="0">
              <a:solidFill>
                <a:schemeClr val="tx1">
                  <a:lumMod val="95000"/>
                </a:schemeClr>
              </a:solidFill>
            </a:endParaRPr>
          </a:p>
        </p:txBody>
      </p:sp>
      <p:sp>
        <p:nvSpPr>
          <p:cNvPr id="22" name="Rectangle 21"/>
          <p:cNvSpPr/>
          <p:nvPr/>
        </p:nvSpPr>
        <p:spPr bwMode="auto">
          <a:xfrm>
            <a:off x="274639" y="1130221"/>
            <a:ext cx="3420825" cy="5106629"/>
          </a:xfrm>
          <a:prstGeom prst="rect">
            <a:avLst/>
          </a:prstGeom>
          <a:solidFill>
            <a:schemeClr val="tx2">
              <a:lumMod val="1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91440" rIns="91440" bIns="46637" numCol="1" rtlCol="0" anchor="t" anchorCtr="0" compatLnSpc="1">
            <a:prstTxWarp prst="textNoShape">
              <a:avLst/>
            </a:prstTxWarp>
          </a:bodyPr>
          <a:lstStyle/>
          <a:p>
            <a:pPr defTabSz="932472" fontAlgn="base">
              <a:spcBef>
                <a:spcPct val="0"/>
              </a:spcBef>
              <a:spcAft>
                <a:spcPct val="0"/>
              </a:spcAft>
            </a:pPr>
            <a:r>
              <a:rPr lang="en-US" sz="2800" dirty="0" smtClean="0">
                <a:gradFill>
                  <a:gsLst>
                    <a:gs pos="0">
                      <a:srgbClr val="FFFFFF"/>
                    </a:gs>
                    <a:gs pos="100000">
                      <a:srgbClr val="FFFFFF"/>
                    </a:gs>
                  </a:gsLst>
                  <a:lin ang="5400000" scaled="0"/>
                </a:gradFill>
                <a:latin typeface="+mj-lt"/>
              </a:rPr>
              <a:t>One Rack</a:t>
            </a:r>
          </a:p>
          <a:p>
            <a:pPr defTabSz="932472" fontAlgn="base">
              <a:spcBef>
                <a:spcPct val="0"/>
              </a:spcBef>
              <a:spcAft>
                <a:spcPct val="0"/>
              </a:spcAft>
            </a:pPr>
            <a:endParaRPr lang="en-US" sz="1600" dirty="0" smtClean="0">
              <a:gradFill>
                <a:gsLst>
                  <a:gs pos="0">
                    <a:srgbClr val="FFFFFF"/>
                  </a:gs>
                  <a:gs pos="100000">
                    <a:srgbClr val="FFFFFF"/>
                  </a:gs>
                </a:gsLst>
                <a:lin ang="5400000" scaled="0"/>
              </a:gradFill>
              <a:latin typeface="+mj-lt"/>
            </a:endParaRPr>
          </a:p>
          <a:p>
            <a:pPr defTabSz="932472" fontAlgn="base">
              <a:spcBef>
                <a:spcPct val="0"/>
              </a:spcBef>
              <a:spcAft>
                <a:spcPct val="0"/>
              </a:spcAft>
            </a:pPr>
            <a:r>
              <a:rPr lang="en-US" sz="1600" dirty="0" smtClean="0">
                <a:gradFill>
                  <a:gsLst>
                    <a:gs pos="0">
                      <a:srgbClr val="FFFFFF"/>
                    </a:gs>
                    <a:gs pos="100000">
                      <a:srgbClr val="FFFFFF"/>
                    </a:gs>
                  </a:gsLst>
                  <a:lin ang="5400000" scaled="0"/>
                </a:gradFill>
                <a:latin typeface="+mj-lt"/>
              </a:rPr>
              <a:t>512 Cores</a:t>
            </a:r>
          </a:p>
          <a:p>
            <a:pPr defTabSz="932472" fontAlgn="base">
              <a:spcBef>
                <a:spcPct val="0"/>
              </a:spcBef>
              <a:spcAft>
                <a:spcPct val="0"/>
              </a:spcAft>
            </a:pPr>
            <a:r>
              <a:rPr lang="en-US" sz="1600" dirty="0">
                <a:gradFill>
                  <a:gsLst>
                    <a:gs pos="0">
                      <a:srgbClr val="FFFFFF"/>
                    </a:gs>
                    <a:gs pos="100000">
                      <a:srgbClr val="FFFFFF"/>
                    </a:gs>
                  </a:gsLst>
                  <a:lin ang="5400000" scaled="0"/>
                </a:gradFill>
                <a:latin typeface="+mj-lt"/>
              </a:rPr>
              <a:t/>
            </a:r>
            <a:br>
              <a:rPr lang="en-US" sz="1600" dirty="0">
                <a:gradFill>
                  <a:gsLst>
                    <a:gs pos="0">
                      <a:srgbClr val="FFFFFF"/>
                    </a:gs>
                    <a:gs pos="100000">
                      <a:srgbClr val="FFFFFF"/>
                    </a:gs>
                  </a:gsLst>
                  <a:lin ang="5400000" scaled="0"/>
                </a:gradFill>
                <a:latin typeface="+mj-lt"/>
              </a:rPr>
            </a:br>
            <a:r>
              <a:rPr lang="en-US" sz="1600" dirty="0" smtClean="0">
                <a:gradFill>
                  <a:gsLst>
                    <a:gs pos="0">
                      <a:srgbClr val="FFFFFF"/>
                    </a:gs>
                    <a:gs pos="100000">
                      <a:srgbClr val="FFFFFF"/>
                    </a:gs>
                  </a:gsLst>
                  <a:lin ang="5400000" scaled="0"/>
                </a:gradFill>
                <a:latin typeface="+mj-lt"/>
              </a:rPr>
              <a:t>8TB RAM</a:t>
            </a:r>
          </a:p>
          <a:p>
            <a:pPr defTabSz="932472" fontAlgn="base">
              <a:spcBef>
                <a:spcPct val="0"/>
              </a:spcBef>
              <a:spcAft>
                <a:spcPct val="0"/>
              </a:spcAft>
            </a:pPr>
            <a:endParaRPr lang="en-US" sz="1600" dirty="0" smtClean="0">
              <a:gradFill>
                <a:gsLst>
                  <a:gs pos="0">
                    <a:srgbClr val="FFFFFF"/>
                  </a:gs>
                  <a:gs pos="100000">
                    <a:srgbClr val="FFFFFF"/>
                  </a:gs>
                </a:gsLst>
                <a:lin ang="5400000" scaled="0"/>
              </a:gradFill>
              <a:latin typeface="+mj-lt"/>
            </a:endParaRPr>
          </a:p>
          <a:p>
            <a:pPr defTabSz="932472" fontAlgn="base">
              <a:spcBef>
                <a:spcPct val="0"/>
              </a:spcBef>
              <a:spcAft>
                <a:spcPct val="0"/>
              </a:spcAft>
            </a:pPr>
            <a:r>
              <a:rPr lang="en-US" sz="1600" dirty="0" smtClean="0">
                <a:gradFill>
                  <a:gsLst>
                    <a:gs pos="0">
                      <a:srgbClr val="FFFFFF"/>
                    </a:gs>
                    <a:gs pos="100000">
                      <a:srgbClr val="FFFFFF"/>
                    </a:gs>
                  </a:gsLst>
                  <a:lin ang="5400000" scaled="0"/>
                </a:gradFill>
                <a:latin typeface="+mj-lt"/>
              </a:rPr>
              <a:t>282 TB usable storage</a:t>
            </a:r>
          </a:p>
          <a:p>
            <a:pPr defTabSz="932472" fontAlgn="base">
              <a:spcBef>
                <a:spcPct val="0"/>
              </a:spcBef>
              <a:spcAft>
                <a:spcPct val="0"/>
              </a:spcAft>
            </a:pPr>
            <a:endParaRPr lang="en-US" sz="1600" dirty="0">
              <a:gradFill>
                <a:gsLst>
                  <a:gs pos="0">
                    <a:srgbClr val="FFFFFF"/>
                  </a:gs>
                  <a:gs pos="100000">
                    <a:srgbClr val="FFFFFF"/>
                  </a:gs>
                </a:gsLst>
                <a:lin ang="5400000" scaled="0"/>
              </a:gradFill>
              <a:latin typeface="+mj-lt"/>
            </a:endParaRPr>
          </a:p>
          <a:p>
            <a:pPr defTabSz="932472" fontAlgn="base">
              <a:spcBef>
                <a:spcPct val="0"/>
              </a:spcBef>
              <a:spcAft>
                <a:spcPct val="0"/>
              </a:spcAft>
            </a:pPr>
            <a:r>
              <a:rPr lang="en-US" sz="1600" dirty="0">
                <a:gradFill>
                  <a:gsLst>
                    <a:gs pos="0">
                      <a:srgbClr val="FFFFFF"/>
                    </a:gs>
                    <a:gs pos="100000">
                      <a:srgbClr val="FFFFFF"/>
                    </a:gs>
                  </a:gsLst>
                  <a:lin ang="5400000" scaled="0"/>
                </a:gradFill>
              </a:rPr>
              <a:t>60 Gb/s external   </a:t>
            </a:r>
            <a:endParaRPr lang="en-US" sz="1600" dirty="0" smtClean="0">
              <a:gradFill>
                <a:gsLst>
                  <a:gs pos="0">
                    <a:srgbClr val="FFFFFF"/>
                  </a:gs>
                  <a:gs pos="100000">
                    <a:srgbClr val="FFFFFF"/>
                  </a:gs>
                </a:gsLst>
                <a:lin ang="5400000" scaled="0"/>
              </a:gradFill>
            </a:endParaRPr>
          </a:p>
          <a:p>
            <a:pPr defTabSz="932472" fontAlgn="base">
              <a:spcBef>
                <a:spcPct val="0"/>
              </a:spcBef>
              <a:spcAft>
                <a:spcPct val="0"/>
              </a:spcAft>
            </a:pPr>
            <a:endParaRPr lang="en-US" sz="1600" dirty="0" smtClean="0">
              <a:gradFill>
                <a:gsLst>
                  <a:gs pos="0">
                    <a:srgbClr val="FFFFFF"/>
                  </a:gs>
                  <a:gs pos="100000">
                    <a:srgbClr val="FFFFFF"/>
                  </a:gs>
                </a:gsLst>
                <a:lin ang="5400000" scaled="0"/>
              </a:gradFill>
              <a:latin typeface="+mj-lt"/>
            </a:endParaRPr>
          </a:p>
          <a:p>
            <a:pPr defTabSz="932472" fontAlgn="base">
              <a:spcBef>
                <a:spcPct val="0"/>
              </a:spcBef>
              <a:spcAft>
                <a:spcPct val="0"/>
              </a:spcAft>
            </a:pPr>
            <a:r>
              <a:rPr lang="en-US" sz="1600" dirty="0" smtClean="0">
                <a:gradFill>
                  <a:gsLst>
                    <a:gs pos="0">
                      <a:srgbClr val="FFFFFF"/>
                    </a:gs>
                    <a:gs pos="100000">
                      <a:srgbClr val="FFFFFF"/>
                    </a:gs>
                  </a:gsLst>
                  <a:lin ang="5400000" scaled="0"/>
                </a:gradFill>
                <a:latin typeface="+mj-lt"/>
              </a:rPr>
              <a:t>1360 Gb/s internal connectivity</a:t>
            </a:r>
          </a:p>
          <a:p>
            <a:pPr defTabSz="932472" fontAlgn="base">
              <a:spcBef>
                <a:spcPct val="0"/>
              </a:spcBef>
              <a:spcAft>
                <a:spcPct val="0"/>
              </a:spcAft>
            </a:pPr>
            <a:endParaRPr lang="en-US" sz="1600" dirty="0" smtClean="0">
              <a:gradFill>
                <a:gsLst>
                  <a:gs pos="0">
                    <a:srgbClr val="FFFFFF"/>
                  </a:gs>
                  <a:gs pos="100000">
                    <a:srgbClr val="FFFFFF"/>
                  </a:gs>
                </a:gsLst>
                <a:lin ang="5400000" scaled="0"/>
              </a:gradFill>
              <a:latin typeface="+mj-lt"/>
            </a:endParaRPr>
          </a:p>
          <a:p>
            <a:pPr defTabSz="932472" fontAlgn="base">
              <a:spcBef>
                <a:spcPct val="0"/>
              </a:spcBef>
              <a:spcAft>
                <a:spcPct val="0"/>
              </a:spcAft>
            </a:pPr>
            <a:r>
              <a:rPr lang="en-US" sz="1600" dirty="0" smtClean="0">
                <a:gradFill>
                  <a:gsLst>
                    <a:gs pos="0">
                      <a:srgbClr val="FFFFFF"/>
                    </a:gs>
                    <a:gs pos="100000">
                      <a:srgbClr val="FFFFFF"/>
                    </a:gs>
                  </a:gsLst>
                  <a:lin ang="5400000" scaled="0"/>
                </a:gradFill>
                <a:latin typeface="+mj-lt"/>
              </a:rPr>
              <a:t>560 Gb/s inter-rack connectivity</a:t>
            </a:r>
          </a:p>
          <a:p>
            <a:pPr defTabSz="932472" fontAlgn="base">
              <a:spcBef>
                <a:spcPct val="0"/>
              </a:spcBef>
              <a:spcAft>
                <a:spcPct val="0"/>
              </a:spcAft>
            </a:pPr>
            <a:endParaRPr lang="en-US" sz="1600" dirty="0">
              <a:gradFill>
                <a:gsLst>
                  <a:gs pos="0">
                    <a:srgbClr val="FFFFFF"/>
                  </a:gs>
                  <a:gs pos="100000">
                    <a:srgbClr val="FFFFFF"/>
                  </a:gs>
                </a:gsLst>
                <a:lin ang="5400000" scaled="0"/>
              </a:gradFill>
              <a:latin typeface="+mj-lt"/>
            </a:endParaRPr>
          </a:p>
          <a:p>
            <a:pPr defTabSz="932472" fontAlgn="base">
              <a:spcBef>
                <a:spcPct val="0"/>
              </a:spcBef>
              <a:spcAft>
                <a:spcPct val="0"/>
              </a:spcAft>
            </a:pPr>
            <a:r>
              <a:rPr lang="en-US" sz="1600" dirty="0" smtClean="0">
                <a:gradFill>
                  <a:gsLst>
                    <a:gs pos="0">
                      <a:srgbClr val="FFFFFF"/>
                    </a:gs>
                    <a:gs pos="100000">
                      <a:srgbClr val="FFFFFF"/>
                    </a:gs>
                  </a:gsLst>
                  <a:lin ang="5400000" scaled="0"/>
                </a:gradFill>
                <a:latin typeface="+mj-lt"/>
              </a:rPr>
              <a:t>2322 </a:t>
            </a:r>
            <a:r>
              <a:rPr lang="en-US" sz="1600" dirty="0" err="1" smtClean="0">
                <a:gradFill>
                  <a:gsLst>
                    <a:gs pos="0">
                      <a:srgbClr val="FFFFFF"/>
                    </a:gs>
                    <a:gs pos="100000">
                      <a:srgbClr val="FFFFFF"/>
                    </a:gs>
                  </a:gsLst>
                  <a:lin ang="5400000" scaled="0"/>
                </a:gradFill>
                <a:latin typeface="+mj-lt"/>
              </a:rPr>
              <a:t>Lbs</a:t>
            </a:r>
            <a:endParaRPr lang="en-US" sz="1600" dirty="0" smtClean="0">
              <a:gradFill>
                <a:gsLst>
                  <a:gs pos="0">
                    <a:srgbClr val="FFFFFF"/>
                  </a:gs>
                  <a:gs pos="100000">
                    <a:srgbClr val="FFFFFF"/>
                  </a:gs>
                </a:gsLst>
                <a:lin ang="5400000" scaled="0"/>
              </a:gradFill>
              <a:latin typeface="+mj-lt"/>
            </a:endParaRPr>
          </a:p>
          <a:p>
            <a:pPr defTabSz="932472" fontAlgn="base">
              <a:spcBef>
                <a:spcPct val="0"/>
              </a:spcBef>
              <a:spcAft>
                <a:spcPct val="0"/>
              </a:spcAft>
            </a:pPr>
            <a:endParaRPr lang="en-US" sz="1600" dirty="0">
              <a:gradFill>
                <a:gsLst>
                  <a:gs pos="0">
                    <a:srgbClr val="FFFFFF"/>
                  </a:gs>
                  <a:gs pos="100000">
                    <a:srgbClr val="FFFFFF"/>
                  </a:gs>
                </a:gsLst>
                <a:lin ang="5400000" scaled="0"/>
              </a:gradFill>
              <a:latin typeface="+mj-lt"/>
            </a:endParaRPr>
          </a:p>
          <a:p>
            <a:pPr defTabSz="932472" fontAlgn="base">
              <a:spcBef>
                <a:spcPct val="0"/>
              </a:spcBef>
              <a:spcAft>
                <a:spcPct val="0"/>
              </a:spcAft>
            </a:pPr>
            <a:r>
              <a:rPr lang="en-US" sz="1600" dirty="0" smtClean="0">
                <a:gradFill>
                  <a:gsLst>
                    <a:gs pos="0">
                      <a:srgbClr val="FFFFFF"/>
                    </a:gs>
                    <a:gs pos="100000">
                      <a:srgbClr val="FFFFFF"/>
                    </a:gs>
                  </a:gsLst>
                  <a:lin ang="5400000" scaled="0"/>
                </a:gradFill>
                <a:latin typeface="+mj-lt"/>
              </a:rPr>
              <a:t>42U</a:t>
            </a:r>
          </a:p>
          <a:p>
            <a:pPr defTabSz="932472" fontAlgn="base">
              <a:spcBef>
                <a:spcPct val="0"/>
              </a:spcBef>
              <a:spcAft>
                <a:spcPct val="0"/>
              </a:spcAft>
            </a:pPr>
            <a:endParaRPr lang="en-US" sz="1600" dirty="0">
              <a:gradFill>
                <a:gsLst>
                  <a:gs pos="0">
                    <a:srgbClr val="FFFFFF"/>
                  </a:gs>
                  <a:gs pos="100000">
                    <a:srgbClr val="FFFFFF"/>
                  </a:gs>
                </a:gsLst>
                <a:lin ang="5400000" scaled="0"/>
              </a:gradFill>
              <a:latin typeface="+mj-lt"/>
            </a:endParaRPr>
          </a:p>
          <a:p>
            <a:pPr defTabSz="932472" fontAlgn="base">
              <a:spcBef>
                <a:spcPct val="0"/>
              </a:spcBef>
              <a:spcAft>
                <a:spcPct val="0"/>
              </a:spcAft>
            </a:pPr>
            <a:r>
              <a:rPr lang="en-US" sz="1600" dirty="0">
                <a:gradFill>
                  <a:gsLst>
                    <a:gs pos="0">
                      <a:srgbClr val="FFFFFF"/>
                    </a:gs>
                    <a:gs pos="100000">
                      <a:srgbClr val="FFFFFF"/>
                    </a:gs>
                  </a:gsLst>
                  <a:lin ang="5400000" scaled="0"/>
                </a:gradFill>
                <a:latin typeface="+mj-lt"/>
              </a:rPr>
              <a:t>16.6 </a:t>
            </a:r>
            <a:r>
              <a:rPr lang="en-US" sz="1600" dirty="0" err="1" smtClean="0">
                <a:gradFill>
                  <a:gsLst>
                    <a:gs pos="0">
                      <a:srgbClr val="FFFFFF"/>
                    </a:gs>
                    <a:gs pos="100000">
                      <a:srgbClr val="FFFFFF"/>
                    </a:gs>
                  </a:gsLst>
                  <a:lin ang="5400000" scaled="0"/>
                </a:gradFill>
                <a:latin typeface="+mj-lt"/>
              </a:rPr>
              <a:t>KwH</a:t>
            </a:r>
            <a:r>
              <a:rPr lang="en-US" sz="1600" dirty="0" smtClean="0">
                <a:gradFill>
                  <a:gsLst>
                    <a:gs pos="0">
                      <a:srgbClr val="FFFFFF"/>
                    </a:gs>
                    <a:gs pos="100000">
                      <a:srgbClr val="FFFFFF"/>
                    </a:gs>
                  </a:gsLst>
                  <a:lin ang="5400000" scaled="0"/>
                </a:gradFill>
                <a:latin typeface="+mj-lt"/>
              </a:rPr>
              <a:t> </a:t>
            </a:r>
            <a:r>
              <a:rPr lang="en-US" sz="1600" dirty="0">
                <a:gradFill>
                  <a:gsLst>
                    <a:gs pos="0">
                      <a:srgbClr val="FFFFFF"/>
                    </a:gs>
                    <a:gs pos="100000">
                      <a:srgbClr val="FFFFFF"/>
                    </a:gs>
                  </a:gsLst>
                  <a:lin ang="5400000" scaled="0"/>
                </a:gradFill>
                <a:latin typeface="+mj-lt"/>
              </a:rPr>
              <a:t>Maximum</a:t>
            </a:r>
          </a:p>
          <a:p>
            <a:pPr defTabSz="932472" fontAlgn="base">
              <a:spcBef>
                <a:spcPct val="0"/>
              </a:spcBef>
              <a:spcAft>
                <a:spcPct val="0"/>
              </a:spcAft>
            </a:pPr>
            <a:endParaRPr lang="en-US" sz="1400" dirty="0">
              <a:gradFill>
                <a:gsLst>
                  <a:gs pos="0">
                    <a:srgbClr val="FFFFFF"/>
                  </a:gs>
                  <a:gs pos="100000">
                    <a:srgbClr val="FFFFFF"/>
                  </a:gs>
                </a:gsLst>
                <a:lin ang="5400000" scaled="0"/>
              </a:gradFill>
              <a:latin typeface="+mj-lt"/>
            </a:endParaRPr>
          </a:p>
        </p:txBody>
      </p:sp>
      <p:sp>
        <p:nvSpPr>
          <p:cNvPr id="25" name="Text Placeholder 1"/>
          <p:cNvSpPr>
            <a:spLocks noGrp="1"/>
          </p:cNvSpPr>
          <p:nvPr>
            <p:ph type="body" sz="quarter" idx="10"/>
          </p:nvPr>
        </p:nvSpPr>
        <p:spPr>
          <a:xfrm>
            <a:off x="5887932" y="897663"/>
            <a:ext cx="6490346" cy="5952399"/>
          </a:xfrm>
        </p:spPr>
        <p:txBody>
          <a:bodyPr/>
          <a:lstStyle/>
          <a:p>
            <a:pPr marL="0" indent="0">
              <a:buNone/>
            </a:pPr>
            <a:r>
              <a:rPr lang="en-US" sz="2400" dirty="0">
                <a:solidFill>
                  <a:schemeClr val="tx1">
                    <a:lumMod val="95000"/>
                  </a:schemeClr>
                </a:solidFill>
              </a:rPr>
              <a:t>Networking</a:t>
            </a:r>
          </a:p>
          <a:p>
            <a:r>
              <a:rPr lang="en-US" sz="1600" dirty="0">
                <a:solidFill>
                  <a:schemeClr val="tx1">
                    <a:lumMod val="95000"/>
                  </a:schemeClr>
                </a:solidFill>
                <a:latin typeface="+mj-lt"/>
              </a:rPr>
              <a:t>6</a:t>
            </a:r>
            <a:r>
              <a:rPr lang="en-US" sz="1600" dirty="0" smtClean="0">
                <a:solidFill>
                  <a:schemeClr val="tx1">
                    <a:lumMod val="95000"/>
                  </a:schemeClr>
                </a:solidFill>
                <a:latin typeface="+mj-lt"/>
              </a:rPr>
              <a:t> x Force </a:t>
            </a:r>
            <a:r>
              <a:rPr lang="en-US" sz="1600" dirty="0">
                <a:solidFill>
                  <a:schemeClr val="tx1">
                    <a:lumMod val="95000"/>
                  </a:schemeClr>
                </a:solidFill>
                <a:latin typeface="+mj-lt"/>
              </a:rPr>
              <a:t>10 – </a:t>
            </a:r>
            <a:r>
              <a:rPr lang="en-US" sz="1600" dirty="0" smtClean="0">
                <a:solidFill>
                  <a:schemeClr val="tx1">
                    <a:lumMod val="95000"/>
                  </a:schemeClr>
                </a:solidFill>
                <a:latin typeface="+mj-lt"/>
              </a:rPr>
              <a:t>S4810P </a:t>
            </a:r>
          </a:p>
          <a:p>
            <a:r>
              <a:rPr lang="en-US" sz="1600" dirty="0" smtClean="0">
                <a:solidFill>
                  <a:schemeClr val="tx1">
                    <a:lumMod val="95000"/>
                  </a:schemeClr>
                </a:solidFill>
                <a:latin typeface="+mj-lt"/>
              </a:rPr>
              <a:t>1 x Force 10 – S55</a:t>
            </a:r>
          </a:p>
          <a:p>
            <a:r>
              <a:rPr lang="en-US" sz="1600" dirty="0" smtClean="0">
                <a:solidFill>
                  <a:schemeClr val="tx1">
                    <a:lumMod val="95000"/>
                  </a:schemeClr>
                </a:solidFill>
                <a:latin typeface="+mj-lt"/>
              </a:rPr>
              <a:t>F5 </a:t>
            </a:r>
            <a:r>
              <a:rPr lang="en-US" sz="1600" dirty="0" err="1" smtClean="0">
                <a:solidFill>
                  <a:schemeClr val="tx1">
                    <a:lumMod val="95000"/>
                  </a:schemeClr>
                </a:solidFill>
                <a:latin typeface="+mj-lt"/>
              </a:rPr>
              <a:t>Loadbalancer</a:t>
            </a:r>
            <a:r>
              <a:rPr lang="en-US" sz="1600" dirty="0" smtClean="0">
                <a:solidFill>
                  <a:schemeClr val="tx1">
                    <a:lumMod val="95000"/>
                  </a:schemeClr>
                </a:solidFill>
                <a:latin typeface="+mj-lt"/>
              </a:rPr>
              <a:t> (</a:t>
            </a:r>
            <a:r>
              <a:rPr lang="en-US" sz="1600" dirty="0" err="1" smtClean="0">
                <a:solidFill>
                  <a:schemeClr val="tx1">
                    <a:lumMod val="95000"/>
                  </a:schemeClr>
                </a:solidFill>
                <a:latin typeface="+mj-lt"/>
              </a:rPr>
              <a:t>Vipiron</a:t>
            </a:r>
            <a:r>
              <a:rPr lang="en-US" sz="1600" dirty="0" smtClean="0">
                <a:solidFill>
                  <a:schemeClr val="tx1">
                    <a:lumMod val="95000"/>
                  </a:schemeClr>
                </a:solidFill>
                <a:latin typeface="+mj-lt"/>
              </a:rPr>
              <a:t> 2200 chassis, 2 x 2150 blade, </a:t>
            </a:r>
            <a:r>
              <a:rPr lang="en-US" sz="1600" dirty="0" err="1" smtClean="0">
                <a:solidFill>
                  <a:schemeClr val="tx1">
                    <a:lumMod val="95000"/>
                  </a:schemeClr>
                </a:solidFill>
                <a:latin typeface="+mj-lt"/>
              </a:rPr>
              <a:t>std</a:t>
            </a:r>
            <a:r>
              <a:rPr lang="en-US" sz="1600" dirty="0" smtClean="0">
                <a:solidFill>
                  <a:schemeClr val="tx1">
                    <a:lumMod val="95000"/>
                  </a:schemeClr>
                </a:solidFill>
                <a:latin typeface="+mj-lt"/>
              </a:rPr>
              <a:t> LTM)</a:t>
            </a:r>
          </a:p>
          <a:p>
            <a:endParaRPr lang="en-US" sz="1100" dirty="0" smtClean="0">
              <a:solidFill>
                <a:schemeClr val="tx1">
                  <a:lumMod val="95000"/>
                </a:schemeClr>
              </a:solidFill>
            </a:endParaRPr>
          </a:p>
          <a:p>
            <a:pPr marL="0" indent="0">
              <a:buNone/>
            </a:pPr>
            <a:r>
              <a:rPr lang="en-US" sz="2400" dirty="0" smtClean="0">
                <a:solidFill>
                  <a:schemeClr val="tx1">
                    <a:lumMod val="95000"/>
                  </a:schemeClr>
                </a:solidFill>
              </a:rPr>
              <a:t>Compute </a:t>
            </a:r>
            <a:r>
              <a:rPr lang="en-US" sz="2400" dirty="0">
                <a:solidFill>
                  <a:schemeClr val="tx1">
                    <a:lumMod val="95000"/>
                  </a:schemeClr>
                </a:solidFill>
              </a:rPr>
              <a:t>Scale </a:t>
            </a:r>
            <a:r>
              <a:rPr lang="en-US" sz="2400" dirty="0" smtClean="0">
                <a:solidFill>
                  <a:schemeClr val="tx1">
                    <a:lumMod val="95000"/>
                  </a:schemeClr>
                </a:solidFill>
              </a:rPr>
              <a:t>Unit (32 x Hyper-V hosts)</a:t>
            </a:r>
            <a:endParaRPr lang="en-US" sz="2400" dirty="0">
              <a:solidFill>
                <a:schemeClr val="tx1">
                  <a:lumMod val="95000"/>
                </a:schemeClr>
              </a:solidFill>
            </a:endParaRPr>
          </a:p>
          <a:p>
            <a:pPr lvl="1"/>
            <a:r>
              <a:rPr lang="en-US" sz="1600" dirty="0" smtClean="0">
                <a:solidFill>
                  <a:schemeClr val="tx1">
                    <a:lumMod val="95000"/>
                  </a:schemeClr>
                </a:solidFill>
                <a:latin typeface="+mj-lt"/>
              </a:rPr>
              <a:t>Dell PowerEdge C6220ii </a:t>
            </a:r>
            <a:r>
              <a:rPr lang="en-US" sz="1600" dirty="0">
                <a:solidFill>
                  <a:schemeClr val="tx1">
                    <a:lumMod val="95000"/>
                  </a:schemeClr>
                </a:solidFill>
                <a:latin typeface="+mj-lt"/>
              </a:rPr>
              <a:t>– 4 </a:t>
            </a:r>
            <a:r>
              <a:rPr lang="en-US" sz="1600" dirty="0" smtClean="0">
                <a:solidFill>
                  <a:schemeClr val="tx1">
                    <a:lumMod val="95000"/>
                  </a:schemeClr>
                </a:solidFill>
                <a:latin typeface="+mj-lt"/>
              </a:rPr>
              <a:t>Nodes per 2U</a:t>
            </a:r>
          </a:p>
          <a:p>
            <a:pPr lvl="2"/>
            <a:r>
              <a:rPr lang="en-US" sz="1600" dirty="0">
                <a:solidFill>
                  <a:schemeClr val="tx1">
                    <a:lumMod val="95000"/>
                  </a:schemeClr>
                </a:solidFill>
                <a:latin typeface="+mj-lt"/>
              </a:rPr>
              <a:t>Dual socket </a:t>
            </a:r>
            <a:r>
              <a:rPr lang="en-US" sz="1600" dirty="0" smtClean="0">
                <a:solidFill>
                  <a:schemeClr val="tx1">
                    <a:lumMod val="95000"/>
                  </a:schemeClr>
                </a:solidFill>
                <a:latin typeface="+mj-lt"/>
              </a:rPr>
              <a:t>Intel </a:t>
            </a:r>
            <a:r>
              <a:rPr lang="en-US" sz="1600" dirty="0" err="1" smtClean="0">
                <a:solidFill>
                  <a:schemeClr val="tx1">
                    <a:lumMod val="95000"/>
                  </a:schemeClr>
                </a:solidFill>
                <a:latin typeface="+mj-lt"/>
              </a:rPr>
              <a:t>IvyBridge</a:t>
            </a:r>
            <a:r>
              <a:rPr lang="en-US" sz="1600" dirty="0" smtClean="0">
                <a:solidFill>
                  <a:schemeClr val="tx1">
                    <a:lumMod val="95000"/>
                  </a:schemeClr>
                </a:solidFill>
                <a:latin typeface="+mj-lt"/>
              </a:rPr>
              <a:t> </a:t>
            </a:r>
            <a:r>
              <a:rPr lang="en-US" sz="1600" dirty="0">
                <a:solidFill>
                  <a:schemeClr val="tx1">
                    <a:lumMod val="95000"/>
                  </a:schemeClr>
                </a:solidFill>
                <a:latin typeface="+mj-lt"/>
              </a:rPr>
              <a:t>(E5-2650v2 @ 2.6GHz)</a:t>
            </a:r>
          </a:p>
          <a:p>
            <a:pPr lvl="2"/>
            <a:r>
              <a:rPr lang="en-US" sz="1600" dirty="0" smtClean="0">
                <a:solidFill>
                  <a:schemeClr val="tx1">
                    <a:lumMod val="95000"/>
                  </a:schemeClr>
                </a:solidFill>
                <a:latin typeface="+mj-lt"/>
              </a:rPr>
              <a:t>256 GB memory</a:t>
            </a:r>
          </a:p>
          <a:p>
            <a:pPr lvl="2"/>
            <a:r>
              <a:rPr lang="en-US" sz="1600" dirty="0">
                <a:solidFill>
                  <a:schemeClr val="tx1">
                    <a:lumMod val="95000"/>
                  </a:schemeClr>
                </a:solidFill>
                <a:latin typeface="+mj-lt"/>
              </a:rPr>
              <a:t>2</a:t>
            </a:r>
            <a:r>
              <a:rPr lang="en-US" sz="1600" dirty="0" smtClean="0">
                <a:solidFill>
                  <a:schemeClr val="tx1">
                    <a:lumMod val="95000"/>
                  </a:schemeClr>
                </a:solidFill>
                <a:latin typeface="+mj-lt"/>
              </a:rPr>
              <a:t> x 10 </a:t>
            </a:r>
            <a:r>
              <a:rPr lang="en-US" sz="1600" dirty="0" err="1">
                <a:solidFill>
                  <a:schemeClr val="tx1">
                    <a:lumMod val="95000"/>
                  </a:schemeClr>
                </a:solidFill>
                <a:latin typeface="+mj-lt"/>
              </a:rPr>
              <a:t>GbE</a:t>
            </a:r>
            <a:r>
              <a:rPr lang="en-US" sz="1600" dirty="0">
                <a:solidFill>
                  <a:schemeClr val="tx1">
                    <a:lumMod val="95000"/>
                  </a:schemeClr>
                </a:solidFill>
                <a:latin typeface="+mj-lt"/>
              </a:rPr>
              <a:t> </a:t>
            </a:r>
            <a:r>
              <a:rPr lang="en-US" sz="1600" dirty="0" err="1">
                <a:solidFill>
                  <a:schemeClr val="tx1">
                    <a:lumMod val="95000"/>
                  </a:schemeClr>
                </a:solidFill>
                <a:latin typeface="+mj-lt"/>
              </a:rPr>
              <a:t>Mellanox</a:t>
            </a:r>
            <a:r>
              <a:rPr lang="en-US" sz="1600" dirty="0">
                <a:solidFill>
                  <a:schemeClr val="tx1">
                    <a:lumMod val="95000"/>
                  </a:schemeClr>
                </a:solidFill>
                <a:latin typeface="+mj-lt"/>
              </a:rPr>
              <a:t> </a:t>
            </a:r>
            <a:r>
              <a:rPr lang="en-US" sz="1600" dirty="0" smtClean="0">
                <a:solidFill>
                  <a:schemeClr val="tx1">
                    <a:lumMod val="95000"/>
                  </a:schemeClr>
                </a:solidFill>
                <a:latin typeface="+mj-lt"/>
              </a:rPr>
              <a:t>NIC’s (LBFO Team, NVGRE offload)</a:t>
            </a:r>
            <a:endParaRPr lang="en-US" sz="1600" dirty="0">
              <a:solidFill>
                <a:schemeClr val="tx1">
                  <a:lumMod val="95000"/>
                </a:schemeClr>
              </a:solidFill>
              <a:latin typeface="+mj-lt"/>
            </a:endParaRPr>
          </a:p>
          <a:p>
            <a:pPr lvl="2"/>
            <a:r>
              <a:rPr lang="en-US" sz="1600" dirty="0" smtClean="0">
                <a:solidFill>
                  <a:schemeClr val="tx1">
                    <a:lumMod val="95000"/>
                  </a:schemeClr>
                </a:solidFill>
                <a:latin typeface="+mj-lt"/>
              </a:rPr>
              <a:t>2 x 10 </a:t>
            </a:r>
            <a:r>
              <a:rPr lang="en-US" sz="1600" dirty="0" err="1">
                <a:solidFill>
                  <a:schemeClr val="tx1">
                    <a:lumMod val="95000"/>
                  </a:schemeClr>
                </a:solidFill>
                <a:latin typeface="+mj-lt"/>
              </a:rPr>
              <a:t>GbE</a:t>
            </a:r>
            <a:r>
              <a:rPr lang="en-US" sz="1600" dirty="0">
                <a:solidFill>
                  <a:schemeClr val="tx1">
                    <a:lumMod val="95000"/>
                  </a:schemeClr>
                </a:solidFill>
                <a:latin typeface="+mj-lt"/>
              </a:rPr>
              <a:t> </a:t>
            </a:r>
            <a:r>
              <a:rPr lang="en-US" sz="1600" dirty="0" err="1">
                <a:solidFill>
                  <a:schemeClr val="tx1">
                    <a:lumMod val="95000"/>
                  </a:schemeClr>
                </a:solidFill>
                <a:latin typeface="+mj-lt"/>
              </a:rPr>
              <a:t>Chelsio</a:t>
            </a:r>
            <a:r>
              <a:rPr lang="en-US" sz="1600" dirty="0">
                <a:solidFill>
                  <a:schemeClr val="tx1">
                    <a:lumMod val="95000"/>
                  </a:schemeClr>
                </a:solidFill>
                <a:latin typeface="+mj-lt"/>
              </a:rPr>
              <a:t> (</a:t>
            </a:r>
            <a:r>
              <a:rPr lang="en-US" sz="1600" dirty="0" err="1" smtClean="0">
                <a:solidFill>
                  <a:schemeClr val="tx1">
                    <a:lumMod val="95000"/>
                  </a:schemeClr>
                </a:solidFill>
                <a:latin typeface="+mj-lt"/>
              </a:rPr>
              <a:t>iWARP</a:t>
            </a:r>
            <a:r>
              <a:rPr lang="en-US" sz="1600" dirty="0" smtClean="0">
                <a:solidFill>
                  <a:schemeClr val="tx1">
                    <a:lumMod val="95000"/>
                  </a:schemeClr>
                </a:solidFill>
                <a:latin typeface="+mj-lt"/>
              </a:rPr>
              <a:t>/RDMA) </a:t>
            </a:r>
          </a:p>
          <a:p>
            <a:pPr lvl="2"/>
            <a:r>
              <a:rPr lang="en-US" sz="1600" dirty="0" smtClean="0">
                <a:solidFill>
                  <a:schemeClr val="tx1">
                    <a:lumMod val="95000"/>
                  </a:schemeClr>
                </a:solidFill>
                <a:latin typeface="+mj-lt"/>
              </a:rPr>
              <a:t>1 </a:t>
            </a:r>
            <a:r>
              <a:rPr lang="en-US" sz="1600" dirty="0">
                <a:solidFill>
                  <a:schemeClr val="tx1">
                    <a:lumMod val="95000"/>
                  </a:schemeClr>
                </a:solidFill>
                <a:latin typeface="+mj-lt"/>
              </a:rPr>
              <a:t>local SSD </a:t>
            </a:r>
            <a:r>
              <a:rPr lang="en-US" sz="1600" dirty="0" smtClean="0">
                <a:solidFill>
                  <a:schemeClr val="tx1">
                    <a:lumMod val="95000"/>
                  </a:schemeClr>
                </a:solidFill>
                <a:latin typeface="+mj-lt"/>
              </a:rPr>
              <a:t> 200 GB(boot/paging</a:t>
            </a:r>
            <a:r>
              <a:rPr lang="en-US" sz="1600" dirty="0">
                <a:solidFill>
                  <a:schemeClr val="tx1">
                    <a:lumMod val="95000"/>
                  </a:schemeClr>
                </a:solidFill>
                <a:latin typeface="+mj-lt"/>
              </a:rPr>
              <a:t>)</a:t>
            </a:r>
          </a:p>
          <a:p>
            <a:pPr lvl="2"/>
            <a:endParaRPr lang="en-US" sz="900" dirty="0">
              <a:solidFill>
                <a:schemeClr val="tx1">
                  <a:lumMod val="95000"/>
                </a:schemeClr>
              </a:solidFill>
              <a:latin typeface="+mj-lt"/>
            </a:endParaRPr>
          </a:p>
          <a:p>
            <a:pPr marL="0" indent="0">
              <a:buNone/>
            </a:pPr>
            <a:r>
              <a:rPr lang="en-US" sz="2400" dirty="0">
                <a:solidFill>
                  <a:schemeClr val="tx1">
                    <a:lumMod val="95000"/>
                  </a:schemeClr>
                </a:solidFill>
              </a:rPr>
              <a:t>Storage Scale </a:t>
            </a:r>
            <a:r>
              <a:rPr lang="en-US" sz="2400" dirty="0" smtClean="0">
                <a:solidFill>
                  <a:schemeClr val="tx1">
                    <a:lumMod val="95000"/>
                  </a:schemeClr>
                </a:solidFill>
              </a:rPr>
              <a:t>Unit (4 x File servers, 4  x JBODS)</a:t>
            </a:r>
            <a:endParaRPr lang="en-US" sz="2400" dirty="0">
              <a:solidFill>
                <a:schemeClr val="tx1">
                  <a:lumMod val="95000"/>
                </a:schemeClr>
              </a:solidFill>
            </a:endParaRPr>
          </a:p>
          <a:p>
            <a:pPr lvl="1"/>
            <a:r>
              <a:rPr lang="en-US" sz="1600" dirty="0" smtClean="0">
                <a:solidFill>
                  <a:schemeClr val="tx1">
                    <a:lumMod val="95000"/>
                  </a:schemeClr>
                </a:solidFill>
                <a:latin typeface="+mj-lt"/>
              </a:rPr>
              <a:t>Dell PowerEdge R630v2 Servers (4 Server for Scale Out File Server</a:t>
            </a:r>
          </a:p>
          <a:p>
            <a:pPr lvl="2"/>
            <a:r>
              <a:rPr lang="en-US" sz="1600" dirty="0">
                <a:solidFill>
                  <a:schemeClr val="tx1">
                    <a:lumMod val="95000"/>
                  </a:schemeClr>
                </a:solidFill>
                <a:latin typeface="+mj-lt"/>
              </a:rPr>
              <a:t>Dual socket Intel </a:t>
            </a:r>
            <a:r>
              <a:rPr lang="en-US" sz="1600" dirty="0" err="1">
                <a:solidFill>
                  <a:schemeClr val="tx1">
                    <a:lumMod val="95000"/>
                  </a:schemeClr>
                </a:solidFill>
                <a:latin typeface="+mj-lt"/>
              </a:rPr>
              <a:t>IvyBridge</a:t>
            </a:r>
            <a:r>
              <a:rPr lang="en-US" sz="1600" dirty="0">
                <a:solidFill>
                  <a:schemeClr val="tx1">
                    <a:lumMod val="95000"/>
                  </a:schemeClr>
                </a:solidFill>
                <a:latin typeface="+mj-lt"/>
              </a:rPr>
              <a:t> (E5-2650v2 @ 2.6GHz)</a:t>
            </a:r>
          </a:p>
          <a:p>
            <a:pPr lvl="2"/>
            <a:r>
              <a:rPr lang="en-US" sz="1600" dirty="0">
                <a:solidFill>
                  <a:schemeClr val="tx1">
                    <a:lumMod val="95000"/>
                  </a:schemeClr>
                </a:solidFill>
                <a:latin typeface="+mj-lt"/>
              </a:rPr>
              <a:t>2 x LSI 9207-8E SAS Controllers (shared storage</a:t>
            </a:r>
            <a:r>
              <a:rPr lang="en-US" sz="1600" dirty="0" smtClean="0">
                <a:solidFill>
                  <a:schemeClr val="tx1">
                    <a:lumMod val="95000"/>
                  </a:schemeClr>
                </a:solidFill>
                <a:latin typeface="+mj-lt"/>
              </a:rPr>
              <a:t>)</a:t>
            </a:r>
          </a:p>
          <a:p>
            <a:pPr lvl="2"/>
            <a:r>
              <a:rPr lang="en-US" sz="1600" dirty="0">
                <a:solidFill>
                  <a:schemeClr val="tx1">
                    <a:lumMod val="95000"/>
                  </a:schemeClr>
                </a:solidFill>
                <a:latin typeface="+mj-lt"/>
              </a:rPr>
              <a:t>2 x 10 </a:t>
            </a:r>
            <a:r>
              <a:rPr lang="en-US" sz="1600" dirty="0" err="1">
                <a:solidFill>
                  <a:schemeClr val="tx1">
                    <a:lumMod val="95000"/>
                  </a:schemeClr>
                </a:solidFill>
                <a:latin typeface="+mj-lt"/>
              </a:rPr>
              <a:t>GbE</a:t>
            </a:r>
            <a:r>
              <a:rPr lang="en-US" sz="1600" dirty="0">
                <a:solidFill>
                  <a:schemeClr val="tx1">
                    <a:lumMod val="95000"/>
                  </a:schemeClr>
                </a:solidFill>
                <a:latin typeface="+mj-lt"/>
              </a:rPr>
              <a:t> </a:t>
            </a:r>
            <a:r>
              <a:rPr lang="en-US" sz="1600" dirty="0" err="1">
                <a:solidFill>
                  <a:schemeClr val="tx1">
                    <a:lumMod val="95000"/>
                  </a:schemeClr>
                </a:solidFill>
                <a:latin typeface="+mj-lt"/>
              </a:rPr>
              <a:t>Chelsio</a:t>
            </a:r>
            <a:r>
              <a:rPr lang="en-US" sz="1600" dirty="0">
                <a:solidFill>
                  <a:schemeClr val="tx1">
                    <a:lumMod val="95000"/>
                  </a:schemeClr>
                </a:solidFill>
                <a:latin typeface="+mj-lt"/>
              </a:rPr>
              <a:t> </a:t>
            </a:r>
            <a:r>
              <a:rPr lang="en-US" sz="1600" dirty="0" smtClean="0">
                <a:solidFill>
                  <a:schemeClr val="tx1">
                    <a:lumMod val="95000"/>
                  </a:schemeClr>
                </a:solidFill>
                <a:latin typeface="+mj-lt"/>
              </a:rPr>
              <a:t>T520 (</a:t>
            </a:r>
            <a:r>
              <a:rPr lang="en-US" sz="1600" dirty="0" err="1" smtClean="0">
                <a:solidFill>
                  <a:schemeClr val="tx1">
                    <a:lumMod val="95000"/>
                  </a:schemeClr>
                </a:solidFill>
                <a:latin typeface="+mj-lt"/>
              </a:rPr>
              <a:t>iWARP</a:t>
            </a:r>
            <a:r>
              <a:rPr lang="en-US" sz="1600" dirty="0" smtClean="0">
                <a:solidFill>
                  <a:schemeClr val="tx1">
                    <a:lumMod val="95000"/>
                  </a:schemeClr>
                </a:solidFill>
                <a:latin typeface="+mj-lt"/>
              </a:rPr>
              <a:t>/RDMA</a:t>
            </a:r>
            <a:r>
              <a:rPr lang="en-US" sz="1600" dirty="0">
                <a:solidFill>
                  <a:schemeClr val="tx1">
                    <a:lumMod val="95000"/>
                  </a:schemeClr>
                </a:solidFill>
                <a:latin typeface="+mj-lt"/>
              </a:rPr>
              <a:t>) </a:t>
            </a:r>
            <a:endParaRPr lang="en-US" sz="1600" dirty="0" smtClean="0">
              <a:solidFill>
                <a:schemeClr val="tx1">
                  <a:lumMod val="95000"/>
                </a:schemeClr>
              </a:solidFill>
              <a:latin typeface="+mj-lt"/>
            </a:endParaRPr>
          </a:p>
          <a:p>
            <a:pPr lvl="1"/>
            <a:r>
              <a:rPr lang="en-US" sz="1600" dirty="0" err="1" smtClean="0">
                <a:solidFill>
                  <a:schemeClr val="tx1">
                    <a:lumMod val="95000"/>
                  </a:schemeClr>
                </a:solidFill>
                <a:latin typeface="+mj-lt"/>
              </a:rPr>
              <a:t>PowerVault</a:t>
            </a:r>
            <a:r>
              <a:rPr lang="en-US" sz="1600" dirty="0" smtClean="0">
                <a:solidFill>
                  <a:schemeClr val="tx1">
                    <a:lumMod val="95000"/>
                  </a:schemeClr>
                </a:solidFill>
                <a:latin typeface="+mj-lt"/>
              </a:rPr>
              <a:t> </a:t>
            </a:r>
            <a:r>
              <a:rPr lang="en-US" sz="1600" dirty="0">
                <a:solidFill>
                  <a:schemeClr val="tx1">
                    <a:lumMod val="95000"/>
                  </a:schemeClr>
                </a:solidFill>
                <a:latin typeface="+mj-lt"/>
              </a:rPr>
              <a:t>MD3060e </a:t>
            </a:r>
            <a:r>
              <a:rPr lang="en-US" sz="1600" dirty="0" smtClean="0">
                <a:solidFill>
                  <a:schemeClr val="tx1">
                    <a:lumMod val="95000"/>
                  </a:schemeClr>
                </a:solidFill>
                <a:latin typeface="+mj-lt"/>
              </a:rPr>
              <a:t>JBODs (48 HDD, 12 SSD)</a:t>
            </a:r>
            <a:endParaRPr lang="en-US" sz="1600" dirty="0">
              <a:solidFill>
                <a:schemeClr val="tx1">
                  <a:lumMod val="95000"/>
                </a:schemeClr>
              </a:solidFill>
              <a:latin typeface="+mj-lt"/>
            </a:endParaRPr>
          </a:p>
          <a:p>
            <a:pPr lvl="1"/>
            <a:r>
              <a:rPr lang="en-US" sz="1600" dirty="0">
                <a:solidFill>
                  <a:schemeClr val="tx1">
                    <a:lumMod val="95000"/>
                  </a:schemeClr>
                </a:solidFill>
                <a:latin typeface="+mj-lt"/>
              </a:rPr>
              <a:t>4 TB HDDs and 800 GB </a:t>
            </a:r>
            <a:r>
              <a:rPr lang="en-US" sz="1600" dirty="0" smtClean="0">
                <a:solidFill>
                  <a:schemeClr val="tx1">
                    <a:lumMod val="95000"/>
                  </a:schemeClr>
                </a:solidFill>
                <a:latin typeface="+mj-lt"/>
              </a:rPr>
              <a:t>SSDs</a:t>
            </a:r>
          </a:p>
        </p:txBody>
      </p:sp>
      <p:sp>
        <p:nvSpPr>
          <p:cNvPr id="26" name="TextBox 25"/>
          <p:cNvSpPr txBox="1"/>
          <p:nvPr/>
        </p:nvSpPr>
        <p:spPr>
          <a:xfrm>
            <a:off x="643192" y="6269742"/>
            <a:ext cx="19812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1 – 4 racks</a:t>
            </a:r>
          </a:p>
        </p:txBody>
      </p:sp>
      <p:pic>
        <p:nvPicPr>
          <p:cNvPr id="2" name="Picture 1"/>
          <p:cNvPicPr>
            <a:picLocks noChangeAspect="1"/>
          </p:cNvPicPr>
          <p:nvPr/>
        </p:nvPicPr>
        <p:blipFill>
          <a:blip r:embed="rId3"/>
          <a:stretch>
            <a:fillRect/>
          </a:stretch>
        </p:blipFill>
        <p:spPr>
          <a:xfrm>
            <a:off x="3909538" y="1000943"/>
            <a:ext cx="1623640" cy="536518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bwMode="auto">
          <a:xfrm>
            <a:off x="3779837" y="3717161"/>
            <a:ext cx="1904999" cy="2640267"/>
          </a:xfrm>
          <a:prstGeom prst="rect">
            <a:avLst/>
          </a:prstGeom>
          <a:noFill/>
          <a:ln w="15875">
            <a:solidFill>
              <a:srgbClr val="FFFF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Rectangle 7"/>
          <p:cNvSpPr/>
          <p:nvPr/>
        </p:nvSpPr>
        <p:spPr bwMode="auto">
          <a:xfrm>
            <a:off x="5963482" y="4481568"/>
            <a:ext cx="6246845" cy="2216094"/>
          </a:xfrm>
          <a:prstGeom prst="rect">
            <a:avLst/>
          </a:prstGeom>
          <a:noFill/>
          <a:ln w="15875">
            <a:solidFill>
              <a:srgbClr val="FFFF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5944946" y="2250981"/>
            <a:ext cx="6246845" cy="2133601"/>
          </a:xfrm>
          <a:prstGeom prst="rect">
            <a:avLst/>
          </a:prstGeom>
          <a:noFill/>
          <a:ln w="158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3768858" y="1820862"/>
            <a:ext cx="1904999" cy="1848982"/>
          </a:xfrm>
          <a:prstGeom prst="rect">
            <a:avLst/>
          </a:prstGeom>
          <a:noFill/>
          <a:ln w="158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944946" y="897663"/>
            <a:ext cx="6246845" cy="1256332"/>
          </a:xfrm>
          <a:prstGeom prst="rect">
            <a:avLst/>
          </a:prstGeom>
          <a:noFill/>
          <a:ln w="15875">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p:nvSpPr>
        <p:spPr bwMode="auto">
          <a:xfrm>
            <a:off x="3796316" y="950398"/>
            <a:ext cx="1904999" cy="782182"/>
          </a:xfrm>
          <a:prstGeom prst="rect">
            <a:avLst/>
          </a:prstGeom>
          <a:noFill/>
          <a:ln w="15875">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59728280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1565209" y="4335461"/>
            <a:ext cx="2290828" cy="2415775"/>
          </a:xfrm>
          <a:prstGeom prst="rect">
            <a:avLst/>
          </a:prstGeom>
          <a:solidFill>
            <a:schemeClr val="accent3">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398" fontAlgn="base">
              <a:spcBef>
                <a:spcPct val="0"/>
              </a:spcBef>
              <a:spcAft>
                <a:spcPct val="0"/>
              </a:spcAft>
            </a:pPr>
            <a:r>
              <a:rPr lang="en-US" sz="2000" dirty="0" smtClean="0">
                <a:solidFill>
                  <a:schemeClr val="tx1"/>
                </a:solidFill>
                <a:latin typeface="+mj-lt"/>
              </a:rPr>
              <a:t>iSCSI Accessible Storage</a:t>
            </a:r>
            <a:endParaRPr lang="en-US" sz="2000" dirty="0">
              <a:solidFill>
                <a:schemeClr val="tx1"/>
              </a:solidFill>
              <a:latin typeface="+mj-lt"/>
            </a:endParaRPr>
          </a:p>
        </p:txBody>
      </p:sp>
      <p:sp>
        <p:nvSpPr>
          <p:cNvPr id="3" name="Title 2"/>
          <p:cNvSpPr>
            <a:spLocks noGrp="1"/>
          </p:cNvSpPr>
          <p:nvPr>
            <p:ph type="title"/>
          </p:nvPr>
        </p:nvSpPr>
        <p:spPr/>
        <p:txBody>
          <a:bodyPr/>
          <a:lstStyle/>
          <a:p>
            <a:r>
              <a:rPr lang="en-US" dirty="0" smtClean="0"/>
              <a:t>What if I need additional storage?</a:t>
            </a:r>
            <a:endParaRPr lang="en-US" dirty="0"/>
          </a:p>
        </p:txBody>
      </p:sp>
      <p:sp>
        <p:nvSpPr>
          <p:cNvPr id="8" name="TextBox 7"/>
          <p:cNvSpPr txBox="1"/>
          <p:nvPr/>
        </p:nvSpPr>
        <p:spPr>
          <a:xfrm>
            <a:off x="752771" y="996327"/>
            <a:ext cx="1659963" cy="461665"/>
          </a:xfrm>
          <a:prstGeom prst="rect">
            <a:avLst/>
          </a:prstGeom>
          <a:noFill/>
        </p:spPr>
        <p:txBody>
          <a:bodyPr wrap="square" rtlCol="0">
            <a:spAutoFit/>
          </a:bodyPr>
          <a:lstStyle/>
          <a:p>
            <a:pPr algn="ctr"/>
            <a:r>
              <a:rPr lang="en-US" sz="2400" dirty="0" smtClean="0">
                <a:solidFill>
                  <a:srgbClr val="FFFFFF"/>
                </a:solidFill>
                <a:latin typeface="+mj-lt"/>
              </a:rPr>
              <a:t>CPS Rack</a:t>
            </a:r>
            <a:endParaRPr lang="en-US" sz="2400" dirty="0">
              <a:solidFill>
                <a:srgbClr val="FFFFFF"/>
              </a:solidFill>
              <a:latin typeface="+mj-lt"/>
            </a:endParaRPr>
          </a:p>
        </p:txBody>
      </p:sp>
      <p:pic>
        <p:nvPicPr>
          <p:cNvPr id="11" name="Picture 10"/>
          <p:cNvPicPr>
            <a:picLocks noChangeAspect="1"/>
          </p:cNvPicPr>
          <p:nvPr/>
        </p:nvPicPr>
        <p:blipFill>
          <a:blip r:embed="rId2"/>
          <a:stretch>
            <a:fillRect/>
          </a:stretch>
        </p:blipFill>
        <p:spPr>
          <a:xfrm>
            <a:off x="5043592" y="1457992"/>
            <a:ext cx="1623640" cy="536518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2"/>
          <a:stretch>
            <a:fillRect/>
          </a:stretch>
        </p:blipFill>
        <p:spPr>
          <a:xfrm>
            <a:off x="8309180" y="1386051"/>
            <a:ext cx="1623640" cy="5365186"/>
          </a:xfrm>
          <a:prstGeom prst="rect">
            <a:avLst/>
          </a:prstGeom>
          <a:ln>
            <a:noFill/>
          </a:ln>
          <a:effectLst/>
        </p:spPr>
      </p:pic>
      <p:sp>
        <p:nvSpPr>
          <p:cNvPr id="13" name="Rectangle 12"/>
          <p:cNvSpPr/>
          <p:nvPr/>
        </p:nvSpPr>
        <p:spPr bwMode="auto">
          <a:xfrm>
            <a:off x="8167908" y="1212850"/>
            <a:ext cx="1906184" cy="2948558"/>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4" name="TextBox 13"/>
          <p:cNvSpPr txBox="1"/>
          <p:nvPr/>
        </p:nvSpPr>
        <p:spPr>
          <a:xfrm>
            <a:off x="9733137" y="5218989"/>
            <a:ext cx="2895600" cy="830997"/>
          </a:xfrm>
          <a:prstGeom prst="rect">
            <a:avLst/>
          </a:prstGeom>
          <a:noFill/>
        </p:spPr>
        <p:txBody>
          <a:bodyPr wrap="square" rtlCol="0">
            <a:spAutoFit/>
          </a:bodyPr>
          <a:lstStyle/>
          <a:p>
            <a:pPr algn="ctr"/>
            <a:r>
              <a:rPr lang="en-US" sz="2400" dirty="0" smtClean="0">
                <a:solidFill>
                  <a:srgbClr val="FFFFFF"/>
                </a:solidFill>
                <a:latin typeface="+mj-lt"/>
              </a:rPr>
              <a:t>Dell Storage with Storage Spaces</a:t>
            </a:r>
            <a:endParaRPr lang="en-US" sz="2400" dirty="0">
              <a:solidFill>
                <a:srgbClr val="FFFFFF"/>
              </a:solidFill>
              <a:latin typeface="+mj-lt"/>
            </a:endParaRPr>
          </a:p>
        </p:txBody>
      </p:sp>
      <p:sp>
        <p:nvSpPr>
          <p:cNvPr id="15" name="Bent Arrow 14"/>
          <p:cNvSpPr/>
          <p:nvPr/>
        </p:nvSpPr>
        <p:spPr bwMode="auto">
          <a:xfrm rot="5400000">
            <a:off x="7544888" y="2130941"/>
            <a:ext cx="1546645" cy="2343450"/>
          </a:xfrm>
          <a:prstGeom prst="ben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6" name="TextBox 15"/>
          <p:cNvSpPr txBox="1"/>
          <p:nvPr/>
        </p:nvSpPr>
        <p:spPr>
          <a:xfrm>
            <a:off x="7040059" y="1392412"/>
            <a:ext cx="3276600"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VM’s access storage as LUN’s (Data VHD’s on Scale Out File Server)</a:t>
            </a:r>
          </a:p>
        </p:txBody>
      </p:sp>
      <p:sp>
        <p:nvSpPr>
          <p:cNvPr id="17" name="Flowchart: Magnetic Disk 16"/>
          <p:cNvSpPr/>
          <p:nvPr/>
        </p:nvSpPr>
        <p:spPr bwMode="auto">
          <a:xfrm>
            <a:off x="1759317" y="5478211"/>
            <a:ext cx="653418" cy="571776"/>
          </a:xfrm>
          <a:prstGeom prst="flowChartMagneticDisk">
            <a:avLst/>
          </a:prstGeom>
          <a:solidFill>
            <a:schemeClr val="accent1">
              <a:lumMod val="75000"/>
            </a:schemeClr>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9" name="Bent Arrow 18"/>
          <p:cNvSpPr/>
          <p:nvPr/>
        </p:nvSpPr>
        <p:spPr bwMode="auto">
          <a:xfrm rot="5400000" flipV="1">
            <a:off x="2592777" y="2109970"/>
            <a:ext cx="1617734" cy="2438400"/>
          </a:xfrm>
          <a:prstGeom prst="ben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0" name="TextBox 19"/>
          <p:cNvSpPr txBox="1"/>
          <p:nvPr/>
        </p:nvSpPr>
        <p:spPr>
          <a:xfrm>
            <a:off x="1873616" y="1598408"/>
            <a:ext cx="3276600"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VM’s access data storage as LUN’s (via iSCSI)</a:t>
            </a:r>
          </a:p>
        </p:txBody>
      </p:sp>
      <p:sp>
        <p:nvSpPr>
          <p:cNvPr id="21" name="Flowchart: Magnetic Disk 20"/>
          <p:cNvSpPr/>
          <p:nvPr/>
        </p:nvSpPr>
        <p:spPr bwMode="auto">
          <a:xfrm>
            <a:off x="1911717" y="5630611"/>
            <a:ext cx="653418" cy="571776"/>
          </a:xfrm>
          <a:prstGeom prst="flowChartMagneticDisk">
            <a:avLst/>
          </a:prstGeom>
          <a:solidFill>
            <a:schemeClr val="accent1">
              <a:lumMod val="75000"/>
            </a:schemeClr>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 name="Flowchart: Magnetic Disk 21"/>
          <p:cNvSpPr/>
          <p:nvPr/>
        </p:nvSpPr>
        <p:spPr bwMode="auto">
          <a:xfrm>
            <a:off x="2064117" y="5783011"/>
            <a:ext cx="653418" cy="571776"/>
          </a:xfrm>
          <a:prstGeom prst="flowChartMagneticDisk">
            <a:avLst/>
          </a:prstGeom>
          <a:solidFill>
            <a:schemeClr val="accent1">
              <a:lumMod val="75000"/>
            </a:schemeClr>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 name="Flowchart: Magnetic Disk 22"/>
          <p:cNvSpPr/>
          <p:nvPr/>
        </p:nvSpPr>
        <p:spPr bwMode="auto">
          <a:xfrm>
            <a:off x="2216517" y="5916499"/>
            <a:ext cx="653418" cy="571776"/>
          </a:xfrm>
          <a:prstGeom prst="flowChartMagneticDisk">
            <a:avLst/>
          </a:prstGeom>
          <a:solidFill>
            <a:schemeClr val="accent1">
              <a:lumMod val="75000"/>
            </a:schemeClr>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 name="Flowchart: Magnetic Disk 23"/>
          <p:cNvSpPr/>
          <p:nvPr/>
        </p:nvSpPr>
        <p:spPr bwMode="auto">
          <a:xfrm>
            <a:off x="2637287" y="5211235"/>
            <a:ext cx="653418" cy="571776"/>
          </a:xfrm>
          <a:prstGeom prst="flowChartMagneticDisk">
            <a:avLst/>
          </a:prstGeom>
          <a:solidFill>
            <a:schemeClr val="accent1">
              <a:lumMod val="75000"/>
            </a:schemeClr>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 name="Flowchart: Magnetic Disk 24"/>
          <p:cNvSpPr/>
          <p:nvPr/>
        </p:nvSpPr>
        <p:spPr bwMode="auto">
          <a:xfrm>
            <a:off x="2789687" y="5363635"/>
            <a:ext cx="653418" cy="571776"/>
          </a:xfrm>
          <a:prstGeom prst="flowChartMagneticDisk">
            <a:avLst/>
          </a:prstGeom>
          <a:solidFill>
            <a:schemeClr val="accent1">
              <a:lumMod val="75000"/>
            </a:schemeClr>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 name="Flowchart: Magnetic Disk 25"/>
          <p:cNvSpPr/>
          <p:nvPr/>
        </p:nvSpPr>
        <p:spPr bwMode="auto">
          <a:xfrm>
            <a:off x="2942087" y="5516035"/>
            <a:ext cx="653418" cy="571776"/>
          </a:xfrm>
          <a:prstGeom prst="flowChartMagneticDisk">
            <a:avLst/>
          </a:prstGeom>
          <a:solidFill>
            <a:schemeClr val="accent1">
              <a:lumMod val="75000"/>
            </a:schemeClr>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7" name="Flowchart: Magnetic Disk 26"/>
          <p:cNvSpPr/>
          <p:nvPr/>
        </p:nvSpPr>
        <p:spPr bwMode="auto">
          <a:xfrm>
            <a:off x="3094487" y="5649523"/>
            <a:ext cx="653418" cy="571776"/>
          </a:xfrm>
          <a:prstGeom prst="flowChartMagneticDisk">
            <a:avLst/>
          </a:prstGeom>
          <a:solidFill>
            <a:schemeClr val="accent1">
              <a:lumMod val="75000"/>
            </a:schemeClr>
          </a:solid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136713500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1" y="2125677"/>
            <a:ext cx="10698363" cy="1828786"/>
          </a:xfrm>
        </p:spPr>
        <p:txBody>
          <a:bodyPr/>
          <a:lstStyle/>
          <a:p>
            <a:r>
              <a:rPr lang="en-US" dirty="0" smtClean="0"/>
              <a:t>The CPS team wants your feedback:</a:t>
            </a:r>
            <a:br>
              <a:rPr lang="en-US" dirty="0" smtClean="0"/>
            </a:br>
            <a:r>
              <a:rPr lang="en-US" dirty="0" smtClean="0"/>
              <a:t/>
            </a:r>
            <a:br>
              <a:rPr lang="en-US" dirty="0" smtClean="0"/>
            </a:br>
            <a:r>
              <a:rPr lang="en-US" sz="6600" dirty="0" smtClean="0">
                <a:solidFill>
                  <a:schemeClr val="tx1"/>
                </a:solidFill>
              </a:rPr>
              <a:t>http://aka.ms/cloudsolsurvey</a:t>
            </a:r>
            <a:r>
              <a:rPr lang="en-US" dirty="0" smtClean="0">
                <a:solidFill>
                  <a:schemeClr val="accent3">
                    <a:lumMod val="60000"/>
                    <a:lumOff val="40000"/>
                  </a:schemeClr>
                </a:solidFill>
              </a:rPr>
              <a:t/>
            </a:r>
            <a:br>
              <a:rPr lang="en-US" dirty="0" smtClean="0">
                <a:solidFill>
                  <a:schemeClr val="accent3">
                    <a:lumMod val="60000"/>
                    <a:lumOff val="40000"/>
                  </a:schemeClr>
                </a:solidFill>
              </a:rPr>
            </a:br>
            <a:endParaRPr lang="en-US" dirty="0">
              <a:solidFill>
                <a:schemeClr val="accent3">
                  <a:lumMod val="60000"/>
                  <a:lumOff val="40000"/>
                </a:schemeClr>
              </a:solidFill>
            </a:endParaRPr>
          </a:p>
        </p:txBody>
      </p:sp>
    </p:spTree>
    <p:extLst>
      <p:ext uri="{BB962C8B-B14F-4D97-AF65-F5344CB8AC3E}">
        <p14:creationId xmlns:p14="http://schemas.microsoft.com/office/powerpoint/2010/main" val="2682039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811462"/>
            <a:ext cx="11734798" cy="2751698"/>
          </a:xfrm>
        </p:spPr>
        <p:txBody>
          <a:bodyPr/>
          <a:lstStyle/>
          <a:p>
            <a:r>
              <a:rPr lang="en-US" dirty="0" smtClean="0"/>
              <a:t>Demo: </a:t>
            </a:r>
            <a:br>
              <a:rPr lang="en-US" dirty="0" smtClean="0"/>
            </a:br>
            <a:r>
              <a:rPr lang="en-US" dirty="0" smtClean="0"/>
              <a:t>Logical layout of CPS</a:t>
            </a:r>
            <a:endParaRPr lang="en-US" dirty="0"/>
          </a:p>
        </p:txBody>
      </p:sp>
    </p:spTree>
    <p:extLst>
      <p:ext uri="{BB962C8B-B14F-4D97-AF65-F5344CB8AC3E}">
        <p14:creationId xmlns:p14="http://schemas.microsoft.com/office/powerpoint/2010/main" val="1883977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4294967295"/>
            <p:extLst>
              <p:ext uri="{D42A27DB-BD31-4B8C-83A1-F6EECF244321}">
                <p14:modId xmlns:p14="http://schemas.microsoft.com/office/powerpoint/2010/main" val="1370405311"/>
              </p:ext>
            </p:extLst>
          </p:nvPr>
        </p:nvGraphicFramePr>
        <p:xfrm>
          <a:off x="274637" y="1592262"/>
          <a:ext cx="7010400" cy="3581400"/>
        </p:xfrm>
        <a:graphic>
          <a:graphicData uri="http://schemas.openxmlformats.org/drawingml/2006/table">
            <a:tbl>
              <a:tblPr firstRow="1" bandRow="1">
                <a:tableStyleId>{073A0DAA-6AF3-43AB-8588-CEC1D06C72B9}</a:tableStyleId>
              </a:tblPr>
              <a:tblGrid>
                <a:gridCol w="3505200"/>
                <a:gridCol w="3505200"/>
              </a:tblGrid>
              <a:tr h="528155">
                <a:tc>
                  <a:txBody>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sz="2400" b="0" dirty="0" smtClean="0">
                          <a:latin typeface="+mj-lt"/>
                        </a:rPr>
                        <a:t>Operations</a:t>
                      </a:r>
                    </a:p>
                  </a:txBody>
                  <a:tcPr marL="93260" marR="93260" marT="46630" marB="46630"/>
                </a:tc>
                <a:tc>
                  <a:txBody>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sz="2400" b="0" dirty="0" smtClean="0">
                          <a:latin typeface="+mj-lt"/>
                        </a:rPr>
                        <a:t>Simulated</a:t>
                      </a:r>
                      <a:r>
                        <a:rPr lang="en-US" sz="2400" b="0" baseline="0" dirty="0" smtClean="0">
                          <a:latin typeface="+mj-lt"/>
                        </a:rPr>
                        <a:t> </a:t>
                      </a:r>
                      <a:r>
                        <a:rPr lang="en-US" sz="2400" b="0" dirty="0" smtClean="0">
                          <a:latin typeface="+mj-lt"/>
                        </a:rPr>
                        <a:t>Failures</a:t>
                      </a:r>
                    </a:p>
                  </a:txBody>
                  <a:tcPr marL="93260" marR="93260" marT="46630" marB="46630"/>
                </a:tc>
              </a:tr>
              <a:tr h="3053245">
                <a:tc>
                  <a:txBody>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sz="2400" kern="1200" dirty="0" smtClean="0">
                          <a:solidFill>
                            <a:schemeClr val="bg1">
                              <a:lumMod val="50000"/>
                            </a:schemeClr>
                          </a:solidFill>
                          <a:latin typeface="+mj-lt"/>
                        </a:rPr>
                        <a:t>10,152 VMs live migrated</a:t>
                      </a:r>
                    </a:p>
                    <a:p>
                      <a:pPr marL="0" marR="0" indent="0" algn="l" defTabSz="914382" rtl="0" eaLnBrk="1" fontAlgn="auto" latinLnBrk="0" hangingPunct="1">
                        <a:lnSpc>
                          <a:spcPct val="100000"/>
                        </a:lnSpc>
                        <a:spcBef>
                          <a:spcPts val="0"/>
                        </a:spcBef>
                        <a:spcAft>
                          <a:spcPts val="0"/>
                        </a:spcAft>
                        <a:buClrTx/>
                        <a:buSzTx/>
                        <a:buFontTx/>
                        <a:buNone/>
                        <a:tabLst/>
                        <a:defRPr/>
                      </a:pPr>
                      <a:r>
                        <a:rPr lang="en-US" sz="2400" kern="1200" dirty="0" smtClean="0">
                          <a:solidFill>
                            <a:schemeClr val="bg1">
                              <a:lumMod val="50000"/>
                            </a:schemeClr>
                          </a:solidFill>
                          <a:latin typeface="+mj-lt"/>
                        </a:rPr>
                        <a:t>5,734</a:t>
                      </a:r>
                      <a:r>
                        <a:rPr lang="en-US" sz="2400" kern="1200" baseline="0" dirty="0" smtClean="0">
                          <a:solidFill>
                            <a:schemeClr val="bg1">
                              <a:lumMod val="50000"/>
                            </a:schemeClr>
                          </a:solidFill>
                          <a:latin typeface="+mj-lt"/>
                        </a:rPr>
                        <a:t> VMs storage migrated</a:t>
                      </a:r>
                      <a:endParaRPr lang="en-US" sz="2400" kern="1200" dirty="0" smtClean="0">
                        <a:solidFill>
                          <a:schemeClr val="bg1">
                            <a:lumMod val="50000"/>
                          </a:schemeClr>
                        </a:solidFill>
                        <a:latin typeface="+mj-lt"/>
                      </a:endParaRPr>
                    </a:p>
                    <a:p>
                      <a:pPr marL="0" marR="0" indent="0" algn="l" defTabSz="914382" rtl="0" eaLnBrk="1" fontAlgn="auto" latinLnBrk="0" hangingPunct="1">
                        <a:lnSpc>
                          <a:spcPct val="100000"/>
                        </a:lnSpc>
                        <a:spcBef>
                          <a:spcPts val="0"/>
                        </a:spcBef>
                        <a:spcAft>
                          <a:spcPts val="0"/>
                        </a:spcAft>
                        <a:buClrTx/>
                        <a:buSzTx/>
                        <a:buFontTx/>
                        <a:buNone/>
                        <a:tabLst/>
                        <a:defRPr/>
                      </a:pPr>
                      <a:r>
                        <a:rPr lang="en-US" sz="2400" dirty="0" smtClean="0">
                          <a:solidFill>
                            <a:schemeClr val="bg1">
                              <a:lumMod val="50000"/>
                            </a:schemeClr>
                          </a:solidFill>
                          <a:latin typeface="+mj-lt"/>
                        </a:rPr>
                        <a:t>Create</a:t>
                      </a:r>
                      <a:r>
                        <a:rPr lang="en-US" sz="2400" baseline="0" dirty="0" smtClean="0">
                          <a:solidFill>
                            <a:schemeClr val="bg1">
                              <a:lumMod val="50000"/>
                            </a:schemeClr>
                          </a:solidFill>
                          <a:latin typeface="+mj-lt"/>
                        </a:rPr>
                        <a:t> VM’s</a:t>
                      </a:r>
                    </a:p>
                    <a:p>
                      <a:pPr marL="0" marR="0" indent="0" algn="l" defTabSz="914382" rtl="0" eaLnBrk="1" fontAlgn="auto" latinLnBrk="0" hangingPunct="1">
                        <a:lnSpc>
                          <a:spcPct val="100000"/>
                        </a:lnSpc>
                        <a:spcBef>
                          <a:spcPts val="0"/>
                        </a:spcBef>
                        <a:spcAft>
                          <a:spcPts val="0"/>
                        </a:spcAft>
                        <a:buClrTx/>
                        <a:buSzTx/>
                        <a:buFontTx/>
                        <a:buNone/>
                        <a:tabLst/>
                        <a:defRPr/>
                      </a:pPr>
                      <a:r>
                        <a:rPr lang="en-US" sz="2400" baseline="0" dirty="0" smtClean="0">
                          <a:solidFill>
                            <a:schemeClr val="bg1">
                              <a:lumMod val="50000"/>
                            </a:schemeClr>
                          </a:solidFill>
                          <a:latin typeface="+mj-lt"/>
                        </a:rPr>
                        <a:t>IO from VM’s</a:t>
                      </a:r>
                      <a:endParaRPr lang="en-US" sz="2400" dirty="0" smtClean="0">
                        <a:solidFill>
                          <a:schemeClr val="bg1">
                            <a:lumMod val="50000"/>
                          </a:schemeClr>
                        </a:solidFill>
                        <a:latin typeface="+mj-lt"/>
                      </a:endParaRPr>
                    </a:p>
                  </a:txBody>
                  <a:tcPr marL="93260" marR="93260" marT="46630" marB="46630">
                    <a:solidFill>
                      <a:schemeClr val="tx1">
                        <a:lumMod val="95000"/>
                      </a:schemeClr>
                    </a:solidFill>
                  </a:tcPr>
                </a:tc>
                <a:tc>
                  <a:txBody>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sz="2400" dirty="0" smtClean="0">
                          <a:solidFill>
                            <a:schemeClr val="bg1">
                              <a:lumMod val="50000"/>
                            </a:schemeClr>
                          </a:solidFill>
                          <a:latin typeface="+mj-lt"/>
                        </a:rPr>
                        <a:t>376 node failures</a:t>
                      </a:r>
                    </a:p>
                    <a:p>
                      <a:pPr marL="0" marR="0" indent="0" algn="l" defTabSz="914382" rtl="0" eaLnBrk="1" fontAlgn="auto" latinLnBrk="0" hangingPunct="1">
                        <a:lnSpc>
                          <a:spcPct val="100000"/>
                        </a:lnSpc>
                        <a:spcBef>
                          <a:spcPts val="0"/>
                        </a:spcBef>
                        <a:spcAft>
                          <a:spcPts val="0"/>
                        </a:spcAft>
                        <a:buClrTx/>
                        <a:buSzTx/>
                        <a:buFontTx/>
                        <a:buNone/>
                        <a:tabLst/>
                        <a:defRPr/>
                      </a:pPr>
                      <a:r>
                        <a:rPr lang="en-US" sz="2400" dirty="0" smtClean="0">
                          <a:solidFill>
                            <a:schemeClr val="bg1">
                              <a:lumMod val="50000"/>
                            </a:schemeClr>
                          </a:solidFill>
                          <a:latin typeface="+mj-lt"/>
                        </a:rPr>
                        <a:t>1 JBOD failure per day</a:t>
                      </a:r>
                    </a:p>
                    <a:p>
                      <a:pPr marL="0" marR="0" indent="0" algn="l" defTabSz="914382" rtl="0" eaLnBrk="1" fontAlgn="auto" latinLnBrk="0" hangingPunct="1">
                        <a:lnSpc>
                          <a:spcPct val="100000"/>
                        </a:lnSpc>
                        <a:spcBef>
                          <a:spcPts val="0"/>
                        </a:spcBef>
                        <a:spcAft>
                          <a:spcPts val="0"/>
                        </a:spcAft>
                        <a:buClrTx/>
                        <a:buSzTx/>
                        <a:buFontTx/>
                        <a:buNone/>
                        <a:tabLst/>
                        <a:defRPr/>
                      </a:pPr>
                      <a:r>
                        <a:rPr lang="en-US" sz="2400" dirty="0" smtClean="0">
                          <a:solidFill>
                            <a:schemeClr val="bg1">
                              <a:lumMod val="50000"/>
                            </a:schemeClr>
                          </a:solidFill>
                          <a:latin typeface="+mj-lt"/>
                        </a:rPr>
                        <a:t>6 drive failures per day</a:t>
                      </a:r>
                    </a:p>
                    <a:p>
                      <a:pPr marL="0" marR="0" indent="0" algn="l" defTabSz="914382" rtl="0" eaLnBrk="1" fontAlgn="auto" latinLnBrk="0" hangingPunct="1">
                        <a:lnSpc>
                          <a:spcPct val="100000"/>
                        </a:lnSpc>
                        <a:spcBef>
                          <a:spcPts val="0"/>
                        </a:spcBef>
                        <a:spcAft>
                          <a:spcPts val="0"/>
                        </a:spcAft>
                        <a:buClrTx/>
                        <a:buSzTx/>
                        <a:buFontTx/>
                        <a:buNone/>
                        <a:tabLst/>
                        <a:defRPr/>
                      </a:pPr>
                      <a:r>
                        <a:rPr lang="en-US" sz="2400" baseline="0" dirty="0" smtClean="0">
                          <a:solidFill>
                            <a:schemeClr val="bg1">
                              <a:lumMod val="50000"/>
                            </a:schemeClr>
                          </a:solidFill>
                          <a:latin typeface="+mj-lt"/>
                        </a:rPr>
                        <a:t>28 NIC/Cable &amp; 2 Switch failures</a:t>
                      </a:r>
                      <a:endParaRPr lang="en-US" sz="2400" dirty="0" smtClean="0">
                        <a:solidFill>
                          <a:schemeClr val="bg1">
                            <a:lumMod val="50000"/>
                          </a:schemeClr>
                        </a:solidFill>
                        <a:latin typeface="+mj-lt"/>
                      </a:endParaRPr>
                    </a:p>
                    <a:p>
                      <a:pPr marL="0" marR="0" indent="0" algn="l" defTabSz="914382" rtl="0" eaLnBrk="1" fontAlgn="auto" latinLnBrk="0" hangingPunct="1">
                        <a:lnSpc>
                          <a:spcPct val="100000"/>
                        </a:lnSpc>
                        <a:spcBef>
                          <a:spcPts val="0"/>
                        </a:spcBef>
                        <a:spcAft>
                          <a:spcPts val="0"/>
                        </a:spcAft>
                        <a:buClrTx/>
                        <a:buSzTx/>
                        <a:buFontTx/>
                        <a:buNone/>
                        <a:tabLst/>
                        <a:defRPr/>
                      </a:pPr>
                      <a:r>
                        <a:rPr lang="en-US" sz="2400" dirty="0" smtClean="0">
                          <a:solidFill>
                            <a:schemeClr val="bg1">
                              <a:lumMod val="50000"/>
                            </a:schemeClr>
                          </a:solidFill>
                          <a:latin typeface="+mj-lt"/>
                        </a:rPr>
                        <a:t>8 SAS Cable Pulls &amp; 2 HBA failures</a:t>
                      </a:r>
                    </a:p>
                  </a:txBody>
                  <a:tcPr marL="93260" marR="93260" marT="46630" marB="46630">
                    <a:solidFill>
                      <a:schemeClr val="tx1">
                        <a:lumMod val="95000"/>
                      </a:schemeClr>
                    </a:solidFill>
                  </a:tcPr>
                </a:tc>
              </a:tr>
            </a:tbl>
          </a:graphicData>
        </a:graphic>
      </p:graphicFrame>
      <p:sp>
        <p:nvSpPr>
          <p:cNvPr id="24" name="Text Placeholder 1"/>
          <p:cNvSpPr txBox="1">
            <a:spLocks/>
          </p:cNvSpPr>
          <p:nvPr/>
        </p:nvSpPr>
        <p:spPr>
          <a:xfrm>
            <a:off x="123408" y="144462"/>
            <a:ext cx="10972800" cy="1024684"/>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4400" dirty="0">
                <a:latin typeface="+mj-lt"/>
              </a:rPr>
              <a:t>Cloud Reliability: Cloud Operations </a:t>
            </a:r>
            <a:r>
              <a:rPr lang="en-US" sz="4400" dirty="0" smtClean="0">
                <a:latin typeface="+mj-lt"/>
              </a:rPr>
              <a:t>Simulation</a:t>
            </a:r>
            <a:endParaRPr lang="en-US" sz="4400" dirty="0">
              <a:latin typeface="+mj-lt"/>
            </a:endParaRPr>
          </a:p>
        </p:txBody>
      </p:sp>
      <p:sp>
        <p:nvSpPr>
          <p:cNvPr id="25" name="Text Placeholder 2"/>
          <p:cNvSpPr txBox="1">
            <a:spLocks/>
          </p:cNvSpPr>
          <p:nvPr/>
        </p:nvSpPr>
        <p:spPr>
          <a:xfrm>
            <a:off x="123408" y="790484"/>
            <a:ext cx="11033125" cy="627864"/>
          </a:xfrm>
          <a:prstGeom prst="rect">
            <a:avLst/>
          </a:prstGeom>
        </p:spPr>
        <p:txBody>
          <a:bodyPr vert="horz" wrap="square" lIns="146304" tIns="91440" rIns="146304" bIns="91440" rtlCol="0">
            <a:normAutofit/>
          </a:bodyPr>
          <a:lstStyle>
            <a:lvl1pPr marL="234182" marR="0" indent="-234182"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35" kern="1200" spc="0" baseline="0">
                <a:gradFill>
                  <a:gsLst>
                    <a:gs pos="1250">
                      <a:schemeClr val="tx1"/>
                    </a:gs>
                    <a:gs pos="100000">
                      <a:schemeClr val="tx1"/>
                    </a:gs>
                  </a:gsLst>
                  <a:lin ang="5400000" scaled="0"/>
                </a:gradFill>
                <a:latin typeface="+mj-lt"/>
                <a:ea typeface="+mn-ea"/>
                <a:cs typeface="+mn-cs"/>
              </a:defRPr>
            </a:lvl1pPr>
            <a:lvl2pPr marL="524889" marR="0" indent="-232567"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31" kern="1200" spc="0" baseline="0">
                <a:gradFill>
                  <a:gsLst>
                    <a:gs pos="1250">
                      <a:schemeClr val="tx1"/>
                    </a:gs>
                    <a:gs pos="100000">
                      <a:schemeClr val="tx1"/>
                    </a:gs>
                  </a:gsLst>
                  <a:lin ang="5400000" scaled="0"/>
                </a:gradFill>
                <a:latin typeface="+mn-lt"/>
                <a:ea typeface="+mn-ea"/>
                <a:cs typeface="+mn-cs"/>
              </a:defRPr>
            </a:lvl2pPr>
            <a:lvl3pPr marL="752611" marR="0" indent="-16958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628" kern="1200" spc="0" baseline="0">
                <a:gradFill>
                  <a:gsLst>
                    <a:gs pos="1250">
                      <a:schemeClr val="tx1"/>
                    </a:gs>
                    <a:gs pos="100000">
                      <a:schemeClr val="tx1"/>
                    </a:gs>
                  </a:gsLst>
                  <a:lin ang="5400000" scaled="0"/>
                </a:gradFill>
                <a:latin typeface="+mn-lt"/>
                <a:ea typeface="+mn-ea"/>
                <a:cs typeface="+mn-cs"/>
              </a:defRPr>
            </a:lvl3pPr>
            <a:lvl4pPr marL="986792" marR="0" indent="-177654"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425" kern="1200" spc="0" baseline="0">
                <a:gradFill>
                  <a:gsLst>
                    <a:gs pos="1250">
                      <a:schemeClr val="tx1"/>
                    </a:gs>
                    <a:gs pos="100000">
                      <a:schemeClr val="tx1"/>
                    </a:gs>
                  </a:gsLst>
                  <a:lin ang="5400000" scaled="0"/>
                </a:gradFill>
                <a:latin typeface="+mn-lt"/>
                <a:ea typeface="+mn-ea"/>
                <a:cs typeface="+mn-cs"/>
              </a:defRPr>
            </a:lvl4pPr>
            <a:lvl5pPr marL="1220973" marR="0" indent="-17927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425"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1831"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1831"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1831"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1831" kern="1200">
                <a:solidFill>
                  <a:schemeClr val="tx1"/>
                </a:solidFill>
                <a:latin typeface="+mn-lt"/>
                <a:ea typeface="+mn-ea"/>
                <a:cs typeface="+mn-cs"/>
              </a:defRPr>
            </a:lvl9pPr>
          </a:lstStyle>
          <a:p>
            <a:pPr marL="0" indent="0">
              <a:buNone/>
            </a:pPr>
            <a:r>
              <a:rPr lang="en-US" sz="3200" i="1" dirty="0" smtClean="0">
                <a:solidFill>
                  <a:schemeClr val="tx1"/>
                </a:solidFill>
              </a:rPr>
              <a:t>1 year in 7 days</a:t>
            </a:r>
            <a:endParaRPr lang="en-US" sz="3200" i="1" dirty="0">
              <a:solidFill>
                <a:schemeClr val="tx1"/>
              </a:solidFill>
            </a:endParaRPr>
          </a:p>
        </p:txBody>
      </p:sp>
      <p:pic>
        <p:nvPicPr>
          <p:cNvPr id="5" name="WP_20140801_0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16837" y="4259262"/>
            <a:ext cx="4010377" cy="2255837"/>
          </a:xfrm>
          <a:prstGeom prst="rect">
            <a:avLst/>
          </a:prstGeom>
        </p:spPr>
      </p:pic>
    </p:spTree>
    <p:extLst>
      <p:ext uri="{BB962C8B-B14F-4D97-AF65-F5344CB8AC3E}">
        <p14:creationId xmlns:p14="http://schemas.microsoft.com/office/powerpoint/2010/main" val="134629817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 CPS Clusters</a:t>
            </a:r>
            <a:endParaRPr lang="en-US" dirty="0"/>
          </a:p>
        </p:txBody>
      </p:sp>
    </p:spTree>
    <p:extLst>
      <p:ext uri="{BB962C8B-B14F-4D97-AF65-F5344CB8AC3E}">
        <p14:creationId xmlns:p14="http://schemas.microsoft.com/office/powerpoint/2010/main" val="140812306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Grey Background"/>
          <p:cNvSpPr/>
          <p:nvPr/>
        </p:nvSpPr>
        <p:spPr bwMode="auto">
          <a:xfrm>
            <a:off x="6334108" y="1669358"/>
            <a:ext cx="5595620" cy="5129318"/>
          </a:xfrm>
          <a:prstGeom prst="rect">
            <a:avLst/>
          </a:prstGeom>
          <a:solidFill>
            <a:schemeClr val="tx1">
              <a:lumMod val="85000"/>
            </a:schemeClr>
          </a:solidFill>
        </p:spPr>
        <p:txBody>
          <a:bodyPr wrap="square" lIns="186521" tIns="139891" rtlCol="0">
            <a:noAutofit/>
          </a:bodyPr>
          <a:lstStyle/>
          <a:p>
            <a:pPr>
              <a:lnSpc>
                <a:spcPts val="3121"/>
              </a:lnSpc>
            </a:pPr>
            <a:endParaRPr lang="en-US" sz="2856" dirty="0">
              <a:solidFill>
                <a:srgbClr val="FFFFFF"/>
              </a:solidFill>
              <a:latin typeface="Segoe UI Light"/>
            </a:endParaRPr>
          </a:p>
        </p:txBody>
      </p:sp>
      <p:sp>
        <p:nvSpPr>
          <p:cNvPr id="3" name="Title 2"/>
          <p:cNvSpPr>
            <a:spLocks noGrp="1"/>
          </p:cNvSpPr>
          <p:nvPr>
            <p:ph type="title"/>
          </p:nvPr>
        </p:nvSpPr>
        <p:spPr/>
        <p:txBody>
          <a:bodyPr/>
          <a:lstStyle/>
          <a:p>
            <a:r>
              <a:rPr lang="en-US" dirty="0" smtClean="0">
                <a:solidFill>
                  <a:schemeClr val="tx1"/>
                </a:solidFill>
              </a:rPr>
              <a:t>Storage Cluster</a:t>
            </a:r>
            <a:r>
              <a:rPr lang="en-US" dirty="0">
                <a:solidFill>
                  <a:schemeClr val="bg1"/>
                </a:solidFill>
              </a:rPr>
              <a:t/>
            </a:r>
            <a:br>
              <a:rPr lang="en-US" dirty="0">
                <a:solidFill>
                  <a:schemeClr val="bg1"/>
                </a:solidFill>
              </a:rPr>
            </a:br>
            <a:endParaRPr lang="en-US" dirty="0"/>
          </a:p>
        </p:txBody>
      </p:sp>
      <p:sp>
        <p:nvSpPr>
          <p:cNvPr id="5" name="Left- Blue Background"/>
          <p:cNvSpPr txBox="1">
            <a:spLocks/>
          </p:cNvSpPr>
          <p:nvPr/>
        </p:nvSpPr>
        <p:spPr>
          <a:xfrm>
            <a:off x="546429" y="1669358"/>
            <a:ext cx="5595620" cy="5129318"/>
          </a:xfrm>
          <a:prstGeom prst="rect">
            <a:avLst/>
          </a:prstGeom>
          <a:solidFill>
            <a:srgbClr val="0072C6"/>
          </a:solidFill>
        </p:spPr>
        <p:txBody>
          <a:bodyPr vert="horz" wrap="square" lIns="186521" tIns="186521" rIns="186521" bIns="186521" rtlCol="0" anchor="t">
            <a:normAutofit/>
          </a:bodyPr>
          <a:lst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spcBef>
                <a:spcPts val="1224"/>
              </a:spcBef>
              <a:buNone/>
            </a:pPr>
            <a:r>
              <a:rPr lang="en-US" sz="2448" dirty="0">
                <a:solidFill>
                  <a:srgbClr val="FFFFFF"/>
                </a:solidFill>
              </a:rPr>
              <a:t>Space available</a:t>
            </a:r>
          </a:p>
          <a:p>
            <a:pPr lvl="1"/>
            <a:r>
              <a:rPr lang="en-US" sz="1632" dirty="0">
                <a:solidFill>
                  <a:srgbClr val="FFFFFF"/>
                </a:solidFill>
                <a:latin typeface="Segoe UI Light"/>
              </a:rPr>
              <a:t>Tenant: 152 terabytes</a:t>
            </a:r>
          </a:p>
          <a:p>
            <a:pPr lvl="1"/>
            <a:r>
              <a:rPr lang="en-US" sz="1632" dirty="0">
                <a:solidFill>
                  <a:srgbClr val="FFFFFF"/>
                </a:solidFill>
                <a:latin typeface="Segoe UI Light"/>
              </a:rPr>
              <a:t>Backup: 126 terabytes (+ deduplication)</a:t>
            </a:r>
          </a:p>
          <a:p>
            <a:pPr marL="0" indent="0">
              <a:spcBef>
                <a:spcPts val="1224"/>
              </a:spcBef>
              <a:buNone/>
            </a:pPr>
            <a:r>
              <a:rPr lang="en-US" sz="2448" dirty="0">
                <a:solidFill>
                  <a:srgbClr val="FFFFFF"/>
                </a:solidFill>
              </a:rPr>
              <a:t>4 JBODs</a:t>
            </a:r>
          </a:p>
          <a:p>
            <a:pPr lvl="1"/>
            <a:r>
              <a:rPr lang="en-US" sz="1632" dirty="0">
                <a:solidFill>
                  <a:srgbClr val="FFFFFF"/>
                </a:solidFill>
                <a:latin typeface="Segoe UI Light"/>
              </a:rPr>
              <a:t>192 HDDs @ 4 terabytes each = 768 terabytes RAW</a:t>
            </a:r>
          </a:p>
          <a:p>
            <a:pPr lvl="1"/>
            <a:r>
              <a:rPr lang="en-US" sz="1632" dirty="0">
                <a:solidFill>
                  <a:srgbClr val="FFFFFF"/>
                </a:solidFill>
                <a:latin typeface="Segoe UI Light"/>
              </a:rPr>
              <a:t>48 SSDs @ 800 terabytes each = 38 terabytes RAW</a:t>
            </a:r>
          </a:p>
          <a:p>
            <a:pPr marL="0" indent="0">
              <a:spcBef>
                <a:spcPts val="1224"/>
              </a:spcBef>
              <a:buNone/>
            </a:pPr>
            <a:r>
              <a:rPr lang="en-US" sz="2448" dirty="0">
                <a:solidFill>
                  <a:srgbClr val="FFFFFF"/>
                </a:solidFill>
              </a:rPr>
              <a:t>Storage Spaces configuration</a:t>
            </a:r>
          </a:p>
          <a:p>
            <a:pPr lvl="1"/>
            <a:r>
              <a:rPr lang="en-US" sz="1632" dirty="0">
                <a:solidFill>
                  <a:srgbClr val="FFFFFF"/>
                </a:solidFill>
                <a:latin typeface="Segoe UI Light"/>
              </a:rPr>
              <a:t>Tenant: 3-way mirror</a:t>
            </a:r>
          </a:p>
          <a:p>
            <a:pPr lvl="1"/>
            <a:r>
              <a:rPr lang="en-US" sz="1632" dirty="0">
                <a:solidFill>
                  <a:srgbClr val="FFFFFF"/>
                </a:solidFill>
                <a:latin typeface="Segoe UI Light"/>
              </a:rPr>
              <a:t>Backup: Dual parity</a:t>
            </a:r>
          </a:p>
          <a:p>
            <a:pPr lvl="1"/>
            <a:r>
              <a:rPr lang="en-US" sz="1632" dirty="0">
                <a:solidFill>
                  <a:srgbClr val="FFFFFF"/>
                </a:solidFill>
                <a:latin typeface="Segoe UI Light"/>
              </a:rPr>
              <a:t>Tiered storage</a:t>
            </a:r>
          </a:p>
          <a:p>
            <a:pPr marL="0" indent="0">
              <a:spcBef>
                <a:spcPts val="1224"/>
              </a:spcBef>
              <a:buNone/>
            </a:pPr>
            <a:r>
              <a:rPr lang="en-US" sz="2448" dirty="0">
                <a:solidFill>
                  <a:srgbClr val="FFFFFF"/>
                </a:solidFill>
              </a:rPr>
              <a:t>4 file servers</a:t>
            </a:r>
          </a:p>
          <a:p>
            <a:pPr lvl="1"/>
            <a:r>
              <a:rPr lang="en-US" sz="1632" dirty="0">
                <a:solidFill>
                  <a:srgbClr val="FFFFFF"/>
                </a:solidFill>
                <a:latin typeface="Segoe UI Light"/>
              </a:rPr>
              <a:t>128 GB memory</a:t>
            </a:r>
          </a:p>
          <a:p>
            <a:pPr lvl="1"/>
            <a:r>
              <a:rPr lang="en-US" sz="1632" dirty="0">
                <a:solidFill>
                  <a:srgbClr val="FFFFFF"/>
                </a:solidFill>
                <a:latin typeface="Segoe UI Light"/>
              </a:rPr>
              <a:t>3 x pools (2 x tenant, 1 x backup)</a:t>
            </a:r>
          </a:p>
          <a:p>
            <a:pPr marL="0" indent="0">
              <a:spcBef>
                <a:spcPts val="1224"/>
              </a:spcBef>
              <a:buNone/>
            </a:pPr>
            <a:r>
              <a:rPr lang="en-US" sz="2448" dirty="0">
                <a:solidFill>
                  <a:srgbClr val="FFFFFF"/>
                </a:solidFill>
              </a:rPr>
              <a:t>8 x 10 GbE RDMA for SMB3</a:t>
            </a:r>
          </a:p>
        </p:txBody>
      </p:sp>
      <p:grpSp>
        <p:nvGrpSpPr>
          <p:cNvPr id="6" name="Group 5"/>
          <p:cNvGrpSpPr/>
          <p:nvPr/>
        </p:nvGrpSpPr>
        <p:grpSpPr>
          <a:xfrm>
            <a:off x="6722773" y="5587879"/>
            <a:ext cx="4818292" cy="945866"/>
            <a:chOff x="6422076" y="5197009"/>
            <a:chExt cx="4724245" cy="927404"/>
          </a:xfrm>
        </p:grpSpPr>
        <p:sp>
          <p:nvSpPr>
            <p:cNvPr id="7" name="Freeform 79"/>
            <p:cNvSpPr>
              <a:spLocks noEditPoints="1"/>
            </p:cNvSpPr>
            <p:nvPr/>
          </p:nvSpPr>
          <p:spPr bwMode="black">
            <a:xfrm>
              <a:off x="6742636" y="5292758"/>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8" name="Freeform 79"/>
            <p:cNvSpPr>
              <a:spLocks noEditPoints="1"/>
            </p:cNvSpPr>
            <p:nvPr/>
          </p:nvSpPr>
          <p:spPr bwMode="black">
            <a:xfrm>
              <a:off x="6475459" y="5292758"/>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9" name="Freeform 8"/>
            <p:cNvSpPr>
              <a:spLocks noEditPoints="1"/>
            </p:cNvSpPr>
            <p:nvPr/>
          </p:nvSpPr>
          <p:spPr bwMode="black">
            <a:xfrm>
              <a:off x="6742636" y="564501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0" name="Freeform 79"/>
            <p:cNvSpPr>
              <a:spLocks noEditPoints="1"/>
            </p:cNvSpPr>
            <p:nvPr/>
          </p:nvSpPr>
          <p:spPr bwMode="black">
            <a:xfrm>
              <a:off x="6475459" y="564501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1" name="Freeform 79"/>
            <p:cNvSpPr>
              <a:spLocks noEditPoints="1"/>
            </p:cNvSpPr>
            <p:nvPr/>
          </p:nvSpPr>
          <p:spPr bwMode="black">
            <a:xfrm>
              <a:off x="8076209" y="528606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2" name="Freeform 79"/>
            <p:cNvSpPr>
              <a:spLocks noEditPoints="1"/>
            </p:cNvSpPr>
            <p:nvPr/>
          </p:nvSpPr>
          <p:spPr bwMode="black">
            <a:xfrm>
              <a:off x="7809032" y="528606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3" name="Freeform 12"/>
            <p:cNvSpPr>
              <a:spLocks noEditPoints="1"/>
            </p:cNvSpPr>
            <p:nvPr/>
          </p:nvSpPr>
          <p:spPr bwMode="black">
            <a:xfrm>
              <a:off x="8076209" y="563833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4" name="Freeform 79"/>
            <p:cNvSpPr>
              <a:spLocks noEditPoints="1"/>
            </p:cNvSpPr>
            <p:nvPr/>
          </p:nvSpPr>
          <p:spPr bwMode="black">
            <a:xfrm>
              <a:off x="7809032" y="563833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5" name="Freeform 79"/>
            <p:cNvSpPr>
              <a:spLocks noEditPoints="1"/>
            </p:cNvSpPr>
            <p:nvPr/>
          </p:nvSpPr>
          <p:spPr bwMode="black">
            <a:xfrm>
              <a:off x="9494846" y="528606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6" name="Freeform 79"/>
            <p:cNvSpPr>
              <a:spLocks noEditPoints="1"/>
            </p:cNvSpPr>
            <p:nvPr/>
          </p:nvSpPr>
          <p:spPr bwMode="black">
            <a:xfrm>
              <a:off x="9227669" y="5286069"/>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7" name="Freeform 16"/>
            <p:cNvSpPr>
              <a:spLocks noEditPoints="1"/>
            </p:cNvSpPr>
            <p:nvPr/>
          </p:nvSpPr>
          <p:spPr bwMode="black">
            <a:xfrm>
              <a:off x="9494846" y="563833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8" name="Freeform 79"/>
            <p:cNvSpPr>
              <a:spLocks noEditPoints="1"/>
            </p:cNvSpPr>
            <p:nvPr/>
          </p:nvSpPr>
          <p:spPr bwMode="black">
            <a:xfrm>
              <a:off x="9227669" y="563833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19" name="Freeform 79"/>
            <p:cNvSpPr>
              <a:spLocks noEditPoints="1"/>
            </p:cNvSpPr>
            <p:nvPr/>
          </p:nvSpPr>
          <p:spPr bwMode="black">
            <a:xfrm>
              <a:off x="10832109" y="530980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0" name="Freeform 79"/>
            <p:cNvSpPr>
              <a:spLocks noEditPoints="1"/>
            </p:cNvSpPr>
            <p:nvPr/>
          </p:nvSpPr>
          <p:spPr bwMode="black">
            <a:xfrm>
              <a:off x="10564932" y="5309800"/>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1" name="Freeform 20"/>
            <p:cNvSpPr>
              <a:spLocks noEditPoints="1"/>
            </p:cNvSpPr>
            <p:nvPr/>
          </p:nvSpPr>
          <p:spPr bwMode="black">
            <a:xfrm>
              <a:off x="10832109" y="5662061"/>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2" name="Freeform 79"/>
            <p:cNvSpPr>
              <a:spLocks noEditPoints="1"/>
            </p:cNvSpPr>
            <p:nvPr/>
          </p:nvSpPr>
          <p:spPr bwMode="black">
            <a:xfrm>
              <a:off x="10564932" y="5662061"/>
              <a:ext cx="260572" cy="35226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8F"/>
            </a:solidFill>
            <a:ln>
              <a:noFill/>
            </a:ln>
          </p:spPr>
          <p:txBody>
            <a:bodyPr vert="horz" wrap="square" lIns="83870" tIns="41935" rIns="83870" bIns="41935" numCol="1" anchor="t" anchorCtr="0" compatLnSpc="1">
              <a:prstTxWarp prst="textNoShape">
                <a:avLst/>
              </a:prstTxWarp>
            </a:bodyPr>
            <a:lstStyle/>
            <a:p>
              <a:pPr defTabSz="931471">
                <a:defRPr/>
              </a:pPr>
              <a:endParaRPr lang="en-US" sz="1632" kern="0" dirty="0">
                <a:solidFill>
                  <a:srgbClr val="505050"/>
                </a:solidFill>
              </a:endParaRPr>
            </a:p>
          </p:txBody>
        </p:sp>
        <p:sp>
          <p:nvSpPr>
            <p:cNvPr id="23" name="Rounded Rectangle 22"/>
            <p:cNvSpPr/>
            <p:nvPr/>
          </p:nvSpPr>
          <p:spPr bwMode="auto">
            <a:xfrm>
              <a:off x="6422076" y="5202169"/>
              <a:ext cx="641635" cy="919784"/>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4" name="Rounded Rectangle 23"/>
            <p:cNvSpPr/>
            <p:nvPr/>
          </p:nvSpPr>
          <p:spPr bwMode="auto">
            <a:xfrm>
              <a:off x="7755391" y="5202169"/>
              <a:ext cx="641635" cy="919784"/>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5" name="Rounded Rectangle 24"/>
            <p:cNvSpPr/>
            <p:nvPr/>
          </p:nvSpPr>
          <p:spPr bwMode="auto">
            <a:xfrm>
              <a:off x="9174028" y="5197009"/>
              <a:ext cx="641635" cy="919784"/>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6" name="Rounded Rectangle 25"/>
            <p:cNvSpPr/>
            <p:nvPr/>
          </p:nvSpPr>
          <p:spPr bwMode="auto">
            <a:xfrm>
              <a:off x="10504686" y="5204629"/>
              <a:ext cx="641635" cy="919784"/>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7" name="Group 26"/>
          <p:cNvGrpSpPr/>
          <p:nvPr/>
        </p:nvGrpSpPr>
        <p:grpSpPr>
          <a:xfrm>
            <a:off x="6502793" y="4623271"/>
            <a:ext cx="5258249" cy="685470"/>
            <a:chOff x="5998464" y="4178808"/>
            <a:chExt cx="5586984" cy="667116"/>
          </a:xfrm>
        </p:grpSpPr>
        <p:sp>
          <p:nvSpPr>
            <p:cNvPr id="28" name="Freeform 11"/>
            <p:cNvSpPr>
              <a:spLocks noChangeAspect="1" noEditPoints="1"/>
            </p:cNvSpPr>
            <p:nvPr/>
          </p:nvSpPr>
          <p:spPr bwMode="auto">
            <a:xfrm>
              <a:off x="6137249" y="4331822"/>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29" name="Freeform 11"/>
            <p:cNvSpPr>
              <a:spLocks noChangeAspect="1" noEditPoints="1"/>
            </p:cNvSpPr>
            <p:nvPr/>
          </p:nvSpPr>
          <p:spPr bwMode="auto">
            <a:xfrm>
              <a:off x="6612483" y="4331822"/>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0" name="Freeform 11"/>
            <p:cNvSpPr>
              <a:spLocks noChangeAspect="1" noEditPoints="1"/>
            </p:cNvSpPr>
            <p:nvPr/>
          </p:nvSpPr>
          <p:spPr bwMode="auto">
            <a:xfrm>
              <a:off x="7580366" y="432346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1" name="Freeform 11"/>
            <p:cNvSpPr>
              <a:spLocks noChangeAspect="1" noEditPoints="1"/>
            </p:cNvSpPr>
            <p:nvPr/>
          </p:nvSpPr>
          <p:spPr bwMode="auto">
            <a:xfrm>
              <a:off x="8055601" y="432346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2" name="Freeform 11"/>
            <p:cNvSpPr>
              <a:spLocks noChangeAspect="1" noEditPoints="1"/>
            </p:cNvSpPr>
            <p:nvPr/>
          </p:nvSpPr>
          <p:spPr bwMode="auto">
            <a:xfrm>
              <a:off x="9122404" y="432346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3" name="Freeform 11"/>
            <p:cNvSpPr>
              <a:spLocks noChangeAspect="1" noEditPoints="1"/>
            </p:cNvSpPr>
            <p:nvPr/>
          </p:nvSpPr>
          <p:spPr bwMode="auto">
            <a:xfrm>
              <a:off x="9597639" y="432346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4" name="Freeform 11"/>
            <p:cNvSpPr>
              <a:spLocks noChangeAspect="1" noEditPoints="1"/>
            </p:cNvSpPr>
            <p:nvPr/>
          </p:nvSpPr>
          <p:spPr bwMode="auto">
            <a:xfrm>
              <a:off x="10569494" y="432592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5" name="Freeform 11"/>
            <p:cNvSpPr>
              <a:spLocks noChangeAspect="1" noEditPoints="1"/>
            </p:cNvSpPr>
            <p:nvPr/>
          </p:nvSpPr>
          <p:spPr bwMode="auto">
            <a:xfrm>
              <a:off x="11044729" y="4325926"/>
              <a:ext cx="438594" cy="383827"/>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a:noFill/>
            </a:ln>
            <a:extLst/>
          </p:spPr>
          <p:txBody>
            <a:bodyPr vert="horz" wrap="square" lIns="91356" tIns="45678" rIns="91356" bIns="45678" numCol="1" anchor="t" anchorCtr="0" compatLnSpc="1">
              <a:prstTxWarp prst="textNoShape">
                <a:avLst/>
              </a:prstTxWarp>
            </a:bodyPr>
            <a:lstStyle/>
            <a:p>
              <a:pPr>
                <a:defRPr/>
              </a:pPr>
              <a:endParaRPr lang="en-US" sz="1797" kern="0" dirty="0">
                <a:solidFill>
                  <a:srgbClr val="FFFFFF"/>
                </a:solidFill>
              </a:endParaRPr>
            </a:p>
          </p:txBody>
        </p:sp>
        <p:sp>
          <p:nvSpPr>
            <p:cNvPr id="36" name="Rounded Rectangle 35"/>
            <p:cNvSpPr/>
            <p:nvPr/>
          </p:nvSpPr>
          <p:spPr bwMode="auto">
            <a:xfrm>
              <a:off x="5998464" y="4178808"/>
              <a:ext cx="5586984" cy="667116"/>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37" name="Group 36"/>
          <p:cNvGrpSpPr/>
          <p:nvPr/>
        </p:nvGrpSpPr>
        <p:grpSpPr>
          <a:xfrm>
            <a:off x="6502793" y="3284895"/>
            <a:ext cx="5258249" cy="985204"/>
            <a:chOff x="5998464" y="1517357"/>
            <a:chExt cx="5586984" cy="996752"/>
          </a:xfrm>
        </p:grpSpPr>
        <p:pic>
          <p:nvPicPr>
            <p:cNvPr id="38" name="Picture 37"/>
            <p:cNvPicPr>
              <a:picLocks noChangeAspect="1"/>
            </p:cNvPicPr>
            <p:nvPr/>
          </p:nvPicPr>
          <p:blipFill>
            <a:blip r:embed="rId3">
              <a:duotone>
                <a:prstClr val="black"/>
                <a:schemeClr val="accent1">
                  <a:tint val="45000"/>
                  <a:satMod val="400000"/>
                </a:schemeClr>
              </a:duotone>
            </a:blip>
            <a:stretch>
              <a:fillRect/>
            </a:stretch>
          </p:blipFill>
          <p:spPr>
            <a:xfrm>
              <a:off x="6095259" y="1799128"/>
              <a:ext cx="1253722" cy="452919"/>
            </a:xfrm>
            <a:prstGeom prst="rect">
              <a:avLst/>
            </a:prstGeom>
          </p:spPr>
        </p:pic>
        <p:pic>
          <p:nvPicPr>
            <p:cNvPr id="39" name="Picture 38"/>
            <p:cNvPicPr>
              <a:picLocks noChangeAspect="1"/>
            </p:cNvPicPr>
            <p:nvPr/>
          </p:nvPicPr>
          <p:blipFill>
            <a:blip r:embed="rId3">
              <a:duotone>
                <a:prstClr val="black"/>
                <a:schemeClr val="accent1">
                  <a:tint val="45000"/>
                  <a:satMod val="400000"/>
                </a:schemeClr>
              </a:duotone>
            </a:blip>
            <a:stretch>
              <a:fillRect/>
            </a:stretch>
          </p:blipFill>
          <p:spPr>
            <a:xfrm>
              <a:off x="7471313" y="1799128"/>
              <a:ext cx="1253722" cy="452919"/>
            </a:xfrm>
            <a:prstGeom prst="rect">
              <a:avLst/>
            </a:prstGeom>
          </p:spPr>
        </p:pic>
        <p:pic>
          <p:nvPicPr>
            <p:cNvPr id="40" name="Picture 39"/>
            <p:cNvPicPr>
              <a:picLocks noChangeAspect="1"/>
            </p:cNvPicPr>
            <p:nvPr/>
          </p:nvPicPr>
          <p:blipFill>
            <a:blip r:embed="rId3">
              <a:duotone>
                <a:prstClr val="black"/>
                <a:schemeClr val="accent1">
                  <a:tint val="45000"/>
                  <a:satMod val="400000"/>
                </a:schemeClr>
              </a:duotone>
            </a:blip>
            <a:stretch>
              <a:fillRect/>
            </a:stretch>
          </p:blipFill>
          <p:spPr>
            <a:xfrm>
              <a:off x="8853547" y="1813835"/>
              <a:ext cx="1253722" cy="452919"/>
            </a:xfrm>
            <a:prstGeom prst="rect">
              <a:avLst/>
            </a:prstGeom>
          </p:spPr>
        </p:pic>
        <p:pic>
          <p:nvPicPr>
            <p:cNvPr id="41" name="Picture 40"/>
            <p:cNvPicPr>
              <a:picLocks noChangeAspect="1"/>
            </p:cNvPicPr>
            <p:nvPr/>
          </p:nvPicPr>
          <p:blipFill>
            <a:blip r:embed="rId3">
              <a:duotone>
                <a:prstClr val="black"/>
                <a:schemeClr val="accent1">
                  <a:tint val="45000"/>
                  <a:satMod val="400000"/>
                </a:schemeClr>
              </a:duotone>
            </a:blip>
            <a:stretch>
              <a:fillRect/>
            </a:stretch>
          </p:blipFill>
          <p:spPr>
            <a:xfrm>
              <a:off x="10229601" y="1813835"/>
              <a:ext cx="1253722" cy="452919"/>
            </a:xfrm>
            <a:prstGeom prst="rect">
              <a:avLst/>
            </a:prstGeom>
          </p:spPr>
        </p:pic>
        <p:sp>
          <p:nvSpPr>
            <p:cNvPr id="42" name="Rounded Rectangle 41"/>
            <p:cNvSpPr/>
            <p:nvPr/>
          </p:nvSpPr>
          <p:spPr bwMode="auto">
            <a:xfrm>
              <a:off x="5998464" y="1517357"/>
              <a:ext cx="5586984" cy="996752"/>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43" name="Group 42"/>
          <p:cNvGrpSpPr/>
          <p:nvPr/>
        </p:nvGrpSpPr>
        <p:grpSpPr>
          <a:xfrm>
            <a:off x="7405486" y="2121079"/>
            <a:ext cx="3452864" cy="802872"/>
            <a:chOff x="5998464" y="2677583"/>
            <a:chExt cx="5586984" cy="1299106"/>
          </a:xfrm>
        </p:grpSpPr>
        <p:sp>
          <p:nvSpPr>
            <p:cNvPr id="44" name="Freeform 81"/>
            <p:cNvSpPr>
              <a:spLocks noEditPoints="1"/>
            </p:cNvSpPr>
            <p:nvPr/>
          </p:nvSpPr>
          <p:spPr bwMode="black">
            <a:xfrm>
              <a:off x="7895697" y="2939978"/>
              <a:ext cx="1418637" cy="79276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chemeClr val="tx2"/>
            </a:solidFill>
            <a:ln>
              <a:noFill/>
            </a:ln>
          </p:spPr>
          <p:txBody>
            <a:bodyPr vert="horz" wrap="square" lIns="83899" tIns="41949" rIns="83899" bIns="41949" numCol="1" anchor="t" anchorCtr="0" compatLnSpc="1"/>
            <a:lstStyle/>
            <a:p>
              <a:pPr defTabSz="932040"/>
              <a:endParaRPr lang="en-US" sz="1199" kern="0" dirty="0">
                <a:solidFill>
                  <a:sysClr val="windowText" lastClr="000000"/>
                </a:solidFill>
                <a:latin typeface="Segoe UI Light"/>
              </a:endParaRPr>
            </a:p>
          </p:txBody>
        </p:sp>
        <p:sp>
          <p:nvSpPr>
            <p:cNvPr id="45" name="Rounded Rectangle 44"/>
            <p:cNvSpPr/>
            <p:nvPr/>
          </p:nvSpPr>
          <p:spPr bwMode="auto">
            <a:xfrm>
              <a:off x="5998464" y="2829795"/>
              <a:ext cx="5586984" cy="996752"/>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cxnSp>
          <p:nvCxnSpPr>
            <p:cNvPr id="46" name="Straight Connector 45"/>
            <p:cNvCxnSpPr/>
            <p:nvPr/>
          </p:nvCxnSpPr>
          <p:spPr>
            <a:xfrm>
              <a:off x="9659988" y="3822432"/>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033262" y="3835132"/>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933048" y="3821689"/>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0306322" y="3821689"/>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010874" y="3835132"/>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384148" y="3822432"/>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283934" y="3821689"/>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657208" y="3834389"/>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658962" y="2678326"/>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032236" y="2691026"/>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932022" y="2677583"/>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305296" y="2677583"/>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009848" y="2691026"/>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383122" y="2678326"/>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282908" y="2677583"/>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656182" y="2690283"/>
              <a:ext cx="1" cy="141557"/>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9447742" y="2346867"/>
            <a:ext cx="1444087" cy="382308"/>
          </a:xfrm>
          <a:prstGeom prst="rect">
            <a:avLst/>
          </a:prstGeom>
        </p:spPr>
        <p:txBody>
          <a:bodyPr wrap="none">
            <a:spAutoFit/>
          </a:bodyPr>
          <a:lstStyle/>
          <a:p>
            <a:r>
              <a:rPr lang="en-US" sz="1836" dirty="0">
                <a:solidFill>
                  <a:srgbClr val="505050"/>
                </a:solidFill>
              </a:rPr>
              <a:t>\\SMBShare</a:t>
            </a:r>
          </a:p>
        </p:txBody>
      </p:sp>
      <p:pic>
        <p:nvPicPr>
          <p:cNvPr id="2" name="Picture 1"/>
          <p:cNvPicPr>
            <a:picLocks noChangeAspect="1"/>
          </p:cNvPicPr>
          <p:nvPr/>
        </p:nvPicPr>
        <p:blipFill>
          <a:blip r:embed="rId4"/>
          <a:stretch>
            <a:fillRect/>
          </a:stretch>
        </p:blipFill>
        <p:spPr>
          <a:xfrm>
            <a:off x="11463033" y="24115"/>
            <a:ext cx="802598" cy="1561118"/>
          </a:xfrm>
          <a:prstGeom prst="rect">
            <a:avLst/>
          </a:prstGeom>
        </p:spPr>
      </p:pic>
      <p:sp>
        <p:nvSpPr>
          <p:cNvPr id="74" name="Oval 73"/>
          <p:cNvSpPr/>
          <p:nvPr/>
        </p:nvSpPr>
        <p:spPr bwMode="auto">
          <a:xfrm>
            <a:off x="11463032" y="1287462"/>
            <a:ext cx="802599" cy="305342"/>
          </a:xfrm>
          <a:prstGeom prst="ellipse">
            <a:avLst/>
          </a:prstGeom>
          <a:noFill/>
          <a:ln w="2222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84733480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6315980" y="1682010"/>
            <a:ext cx="5867400" cy="3503613"/>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latin typeface="+mj-lt"/>
            </a:endParaRPr>
          </a:p>
        </p:txBody>
      </p:sp>
      <p:sp>
        <p:nvSpPr>
          <p:cNvPr id="6" name="Rectangle 5"/>
          <p:cNvSpPr/>
          <p:nvPr/>
        </p:nvSpPr>
        <p:spPr bwMode="auto">
          <a:xfrm>
            <a:off x="274639" y="1676811"/>
            <a:ext cx="5867400" cy="3503613"/>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latin typeface="+mj-lt"/>
            </a:endParaRPr>
          </a:p>
        </p:txBody>
      </p:sp>
      <p:sp>
        <p:nvSpPr>
          <p:cNvPr id="3" name="Title 2"/>
          <p:cNvSpPr>
            <a:spLocks noGrp="1"/>
          </p:cNvSpPr>
          <p:nvPr>
            <p:ph type="title"/>
          </p:nvPr>
        </p:nvSpPr>
        <p:spPr/>
        <p:txBody>
          <a:bodyPr/>
          <a:lstStyle/>
          <a:p>
            <a:r>
              <a:rPr lang="en-US" dirty="0" smtClean="0"/>
              <a:t>Storage Scale Unit (SSU) Performance*</a:t>
            </a:r>
            <a:endParaRPr lang="en-US" dirty="0"/>
          </a:p>
        </p:txBody>
      </p:sp>
      <p:graphicFrame>
        <p:nvGraphicFramePr>
          <p:cNvPr id="8" name="Chart 7"/>
          <p:cNvGraphicFramePr/>
          <p:nvPr>
            <p:extLst/>
          </p:nvPr>
        </p:nvGraphicFramePr>
        <p:xfrm>
          <a:off x="504423" y="1802598"/>
          <a:ext cx="54864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90210" y="5147150"/>
            <a:ext cx="54102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1 million read 4K IOPS from SSU</a:t>
            </a:r>
          </a:p>
        </p:txBody>
      </p:sp>
      <p:graphicFrame>
        <p:nvGraphicFramePr>
          <p:cNvPr id="12" name="Chart 11"/>
          <p:cNvGraphicFramePr/>
          <p:nvPr>
            <p:extLst/>
          </p:nvPr>
        </p:nvGraphicFramePr>
        <p:xfrm>
          <a:off x="6350625" y="1802598"/>
          <a:ext cx="54864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6810252" y="5155398"/>
            <a:ext cx="54102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321K READ:WRITE (70:30) 4K IOPS</a:t>
            </a:r>
          </a:p>
        </p:txBody>
      </p:sp>
      <p:sp>
        <p:nvSpPr>
          <p:cNvPr id="16" name="TextBox 15"/>
          <p:cNvSpPr txBox="1"/>
          <p:nvPr/>
        </p:nvSpPr>
        <p:spPr>
          <a:xfrm>
            <a:off x="298264" y="6011862"/>
            <a:ext cx="8077200" cy="544765"/>
          </a:xfrm>
          <a:prstGeom prst="rect">
            <a:avLst/>
          </a:prstGeom>
          <a:noFill/>
        </p:spPr>
        <p:txBody>
          <a:bodyPr wrap="square" lIns="182880" tIns="146304" rIns="182880" bIns="146304" rtlCol="0">
            <a:spAutoFit/>
          </a:bodyPr>
          <a:lstStyle/>
          <a:p>
            <a:pPr>
              <a:lnSpc>
                <a:spcPct val="90000"/>
              </a:lnSpc>
              <a:spcAft>
                <a:spcPts val="600"/>
              </a:spcAft>
            </a:pPr>
            <a:r>
              <a:rPr lang="en-US" i="1" dirty="0" smtClean="0">
                <a:gradFill>
                  <a:gsLst>
                    <a:gs pos="2917">
                      <a:schemeClr val="tx1"/>
                    </a:gs>
                    <a:gs pos="30000">
                      <a:schemeClr val="tx1"/>
                    </a:gs>
                  </a:gsLst>
                  <a:lin ang="5400000" scaled="0"/>
                </a:gradFill>
                <a:latin typeface="+mj-lt"/>
              </a:rPr>
              <a:t>*From soon to be published storage performance whitepaper</a:t>
            </a:r>
          </a:p>
        </p:txBody>
      </p:sp>
    </p:spTree>
    <p:extLst>
      <p:ext uri="{BB962C8B-B14F-4D97-AF65-F5344CB8AC3E}">
        <p14:creationId xmlns:p14="http://schemas.microsoft.com/office/powerpoint/2010/main" val="41369726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smtClean="0"/>
              <a:t>Storage Scale Unit (SSU) Performance* – cont’d</a:t>
            </a:r>
            <a:endParaRPr lang="en-US" sz="4800" dirty="0"/>
          </a:p>
        </p:txBody>
      </p:sp>
      <p:graphicFrame>
        <p:nvGraphicFramePr>
          <p:cNvPr id="10" name="Chart 9"/>
          <p:cNvGraphicFramePr/>
          <p:nvPr>
            <p:extLst/>
          </p:nvPr>
        </p:nvGraphicFramePr>
        <p:xfrm>
          <a:off x="1951037" y="1135062"/>
          <a:ext cx="8839200" cy="472281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398837" y="5864411"/>
            <a:ext cx="57150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1792 VM’s boot in less than 25 seconds</a:t>
            </a:r>
          </a:p>
        </p:txBody>
      </p:sp>
      <p:sp>
        <p:nvSpPr>
          <p:cNvPr id="14" name="TextBox 13"/>
          <p:cNvSpPr txBox="1"/>
          <p:nvPr/>
        </p:nvSpPr>
        <p:spPr>
          <a:xfrm>
            <a:off x="0" y="6284244"/>
            <a:ext cx="8077200" cy="544765"/>
          </a:xfrm>
          <a:prstGeom prst="rect">
            <a:avLst/>
          </a:prstGeom>
          <a:noFill/>
        </p:spPr>
        <p:txBody>
          <a:bodyPr wrap="square" lIns="182880" tIns="146304" rIns="182880" bIns="146304" rtlCol="0">
            <a:spAutoFit/>
          </a:bodyPr>
          <a:lstStyle/>
          <a:p>
            <a:pPr>
              <a:lnSpc>
                <a:spcPct val="90000"/>
              </a:lnSpc>
              <a:spcAft>
                <a:spcPts val="600"/>
              </a:spcAft>
            </a:pPr>
            <a:r>
              <a:rPr lang="en-US" i="1" dirty="0" smtClean="0">
                <a:gradFill>
                  <a:gsLst>
                    <a:gs pos="2917">
                      <a:schemeClr val="tx1"/>
                    </a:gs>
                    <a:gs pos="30000">
                      <a:schemeClr val="tx1"/>
                    </a:gs>
                  </a:gsLst>
                  <a:lin ang="5400000" scaled="0"/>
                </a:gradFill>
                <a:latin typeface="+mj-lt"/>
              </a:rPr>
              <a:t>*From soon to be published storage performance whitepaper</a:t>
            </a:r>
          </a:p>
        </p:txBody>
      </p:sp>
    </p:spTree>
    <p:extLst>
      <p:ext uri="{BB962C8B-B14F-4D97-AF65-F5344CB8AC3E}">
        <p14:creationId xmlns:p14="http://schemas.microsoft.com/office/powerpoint/2010/main" val="36575288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designed for </a:t>
            </a:r>
            <a:r>
              <a:rPr lang="en-US" dirty="0" err="1" smtClean="0"/>
              <a:t>perf</a:t>
            </a:r>
            <a:r>
              <a:rPr lang="en-US" dirty="0" smtClean="0"/>
              <a:t>, scale, reliability</a:t>
            </a:r>
            <a:endParaRPr lang="en-US" dirty="0"/>
          </a:p>
        </p:txBody>
      </p:sp>
      <p:sp>
        <p:nvSpPr>
          <p:cNvPr id="3" name="Text Placeholder 2"/>
          <p:cNvSpPr>
            <a:spLocks noGrp="1"/>
          </p:cNvSpPr>
          <p:nvPr>
            <p:ph type="body" sz="quarter" idx="4294967295"/>
          </p:nvPr>
        </p:nvSpPr>
        <p:spPr>
          <a:xfrm>
            <a:off x="274637" y="1212850"/>
            <a:ext cx="12161837" cy="3865674"/>
          </a:xfrm>
          <a:prstGeom prst="rect">
            <a:avLst/>
          </a:prstGeom>
        </p:spPr>
        <p:txBody>
          <a:bodyPr/>
          <a:lstStyle/>
          <a:p>
            <a:r>
              <a:rPr lang="en-US" sz="2800" dirty="0" smtClean="0"/>
              <a:t>Flat layer 3 physical network with Hyper-V Network Virtualization for tenant networks</a:t>
            </a:r>
          </a:p>
          <a:p>
            <a:r>
              <a:rPr lang="en-US" sz="2800" dirty="0" smtClean="0"/>
              <a:t>40Gb connections to aggregation layers utilizing equal </a:t>
            </a:r>
            <a:r>
              <a:rPr lang="en-US" sz="2800" dirty="0"/>
              <a:t>cost multi-path (</a:t>
            </a:r>
            <a:r>
              <a:rPr lang="en-US" sz="2800" dirty="0" smtClean="0"/>
              <a:t>ECMP)</a:t>
            </a:r>
          </a:p>
          <a:p>
            <a:r>
              <a:rPr lang="en-US" sz="2800" dirty="0" smtClean="0"/>
              <a:t>10Gbx2 to host for tenant traffic</a:t>
            </a:r>
          </a:p>
          <a:p>
            <a:r>
              <a:rPr lang="en-US" sz="2800" dirty="0" smtClean="0"/>
              <a:t>10 Gbx2 for storage (SMB over RDMA)</a:t>
            </a:r>
          </a:p>
          <a:p>
            <a:r>
              <a:rPr lang="en-US" sz="2800" dirty="0" err="1" smtClean="0"/>
              <a:t>Mulitple</a:t>
            </a:r>
            <a:r>
              <a:rPr lang="en-US" sz="2800" dirty="0" smtClean="0"/>
              <a:t> devices for redundancy</a:t>
            </a:r>
          </a:p>
          <a:p>
            <a:endParaRPr lang="en-US" sz="2800" dirty="0"/>
          </a:p>
        </p:txBody>
      </p:sp>
      <p:sp>
        <p:nvSpPr>
          <p:cNvPr id="44" name="TextBox 43"/>
          <p:cNvSpPr txBox="1"/>
          <p:nvPr/>
        </p:nvSpPr>
        <p:spPr>
          <a:xfrm>
            <a:off x="8242001" y="4268902"/>
            <a:ext cx="179433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Aggregate</a:t>
            </a:r>
          </a:p>
        </p:txBody>
      </p:sp>
      <p:sp>
        <p:nvSpPr>
          <p:cNvPr id="45" name="TextBox 44"/>
          <p:cNvSpPr txBox="1"/>
          <p:nvPr/>
        </p:nvSpPr>
        <p:spPr>
          <a:xfrm>
            <a:off x="9292460" y="5058724"/>
            <a:ext cx="12734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Access</a:t>
            </a:r>
          </a:p>
        </p:txBody>
      </p:sp>
      <p:sp>
        <p:nvSpPr>
          <p:cNvPr id="46" name="TextBox 45"/>
          <p:cNvSpPr txBox="1"/>
          <p:nvPr/>
        </p:nvSpPr>
        <p:spPr>
          <a:xfrm>
            <a:off x="9633068" y="5771664"/>
            <a:ext cx="253575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Compute nodes</a:t>
            </a:r>
          </a:p>
        </p:txBody>
      </p:sp>
      <p:sp>
        <p:nvSpPr>
          <p:cNvPr id="50" name="Left Brace 49"/>
          <p:cNvSpPr/>
          <p:nvPr/>
        </p:nvSpPr>
        <p:spPr>
          <a:xfrm>
            <a:off x="2484437" y="4659948"/>
            <a:ext cx="304800" cy="582612"/>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342584" y="4413011"/>
            <a:ext cx="2598049" cy="738664"/>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latin typeface="+mj-lt"/>
              </a:rPr>
              <a:t>40Gb between each Access and </a:t>
            </a:r>
            <a:r>
              <a:rPr lang="en-US" sz="1600" dirty="0" err="1" smtClean="0">
                <a:gradFill>
                  <a:gsLst>
                    <a:gs pos="2917">
                      <a:schemeClr val="tx1"/>
                    </a:gs>
                    <a:gs pos="30000">
                      <a:schemeClr val="tx1"/>
                    </a:gs>
                  </a:gsLst>
                  <a:lin ang="5400000" scaled="0"/>
                </a:gradFill>
                <a:latin typeface="+mj-lt"/>
              </a:rPr>
              <a:t>Agg</a:t>
            </a:r>
            <a:endParaRPr lang="en-US" sz="1600" dirty="0" smtClean="0">
              <a:gradFill>
                <a:gsLst>
                  <a:gs pos="2917">
                    <a:schemeClr val="tx1"/>
                  </a:gs>
                  <a:gs pos="30000">
                    <a:schemeClr val="tx1"/>
                  </a:gs>
                </a:gsLst>
                <a:lin ang="5400000" scaled="0"/>
              </a:gradFill>
              <a:latin typeface="+mj-lt"/>
            </a:endParaRPr>
          </a:p>
        </p:txBody>
      </p:sp>
      <p:sp>
        <p:nvSpPr>
          <p:cNvPr id="52" name="TextBox 51"/>
          <p:cNvSpPr txBox="1"/>
          <p:nvPr/>
        </p:nvSpPr>
        <p:spPr>
          <a:xfrm>
            <a:off x="-88411" y="5294693"/>
            <a:ext cx="2598049" cy="960263"/>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latin typeface="+mj-lt"/>
              </a:rPr>
              <a:t>Teamed connections with LACP or pairs for 20Gbps each physical network</a:t>
            </a:r>
          </a:p>
        </p:txBody>
      </p:sp>
      <p:sp>
        <p:nvSpPr>
          <p:cNvPr id="53" name="Left Brace 52"/>
          <p:cNvSpPr/>
          <p:nvPr/>
        </p:nvSpPr>
        <p:spPr>
          <a:xfrm>
            <a:off x="2153730" y="5398711"/>
            <a:ext cx="304800" cy="459887"/>
          </a:xfrm>
          <a:prstGeom prst="leftBrace">
            <a:avLst>
              <a:gd name="adj1" fmla="val 47786"/>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ectangle 54"/>
          <p:cNvSpPr/>
          <p:nvPr/>
        </p:nvSpPr>
        <p:spPr bwMode="auto">
          <a:xfrm>
            <a:off x="2484437" y="5810694"/>
            <a:ext cx="609600" cy="609600"/>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3170554" y="5817996"/>
            <a:ext cx="609600" cy="609600"/>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2865754" y="5257164"/>
            <a:ext cx="609600" cy="260192"/>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4237037" y="4436776"/>
            <a:ext cx="609600" cy="260192"/>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bwMode="auto">
          <a:xfrm>
            <a:off x="5380037" y="4439094"/>
            <a:ext cx="609600" cy="260192"/>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p:cNvSpPr/>
          <p:nvPr/>
        </p:nvSpPr>
        <p:spPr bwMode="auto">
          <a:xfrm>
            <a:off x="4617720" y="5803392"/>
            <a:ext cx="609600" cy="609600"/>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p:nvSpPr>
        <p:spPr bwMode="auto">
          <a:xfrm>
            <a:off x="5303837" y="5810694"/>
            <a:ext cx="609600" cy="609600"/>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p:nvSpPr>
        <p:spPr bwMode="auto">
          <a:xfrm>
            <a:off x="4999037" y="5249862"/>
            <a:ext cx="609600" cy="260192"/>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63" name="Straight Connector 62"/>
          <p:cNvCxnSpPr>
            <a:stCxn id="55" idx="0"/>
            <a:endCxn id="57" idx="2"/>
          </p:cNvCxnSpPr>
          <p:nvPr/>
        </p:nvCxnSpPr>
        <p:spPr>
          <a:xfrm flipV="1">
            <a:off x="2789237" y="5517356"/>
            <a:ext cx="381317" cy="293338"/>
          </a:xfrm>
          <a:prstGeom prst="line">
            <a:avLst/>
          </a:prstGeom>
          <a:ln w="53975" cmpd="dbl">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56" idx="0"/>
            <a:endCxn id="57" idx="2"/>
          </p:cNvCxnSpPr>
          <p:nvPr/>
        </p:nvCxnSpPr>
        <p:spPr>
          <a:xfrm flipH="1" flipV="1">
            <a:off x="3170554" y="5517356"/>
            <a:ext cx="304800" cy="300640"/>
          </a:xfrm>
          <a:prstGeom prst="line">
            <a:avLst/>
          </a:prstGeom>
          <a:ln w="53975" cmpd="dbl">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57" idx="0"/>
            <a:endCxn id="58" idx="2"/>
          </p:cNvCxnSpPr>
          <p:nvPr/>
        </p:nvCxnSpPr>
        <p:spPr>
          <a:xfrm flipV="1">
            <a:off x="3170554" y="4696968"/>
            <a:ext cx="1371283" cy="560196"/>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7" idx="0"/>
            <a:endCxn id="59" idx="2"/>
          </p:cNvCxnSpPr>
          <p:nvPr/>
        </p:nvCxnSpPr>
        <p:spPr>
          <a:xfrm flipV="1">
            <a:off x="3170554" y="4699286"/>
            <a:ext cx="2514283" cy="557878"/>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2" idx="0"/>
            <a:endCxn id="58" idx="2"/>
          </p:cNvCxnSpPr>
          <p:nvPr/>
        </p:nvCxnSpPr>
        <p:spPr>
          <a:xfrm flipH="1" flipV="1">
            <a:off x="4541837" y="4696968"/>
            <a:ext cx="762000" cy="552894"/>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2" idx="0"/>
            <a:endCxn id="59" idx="2"/>
          </p:cNvCxnSpPr>
          <p:nvPr/>
        </p:nvCxnSpPr>
        <p:spPr>
          <a:xfrm flipV="1">
            <a:off x="5303837" y="4699286"/>
            <a:ext cx="381000" cy="550576"/>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0" idx="0"/>
            <a:endCxn id="62" idx="2"/>
          </p:cNvCxnSpPr>
          <p:nvPr/>
        </p:nvCxnSpPr>
        <p:spPr>
          <a:xfrm flipV="1">
            <a:off x="4922520" y="5510054"/>
            <a:ext cx="381317" cy="293338"/>
          </a:xfrm>
          <a:prstGeom prst="line">
            <a:avLst/>
          </a:prstGeom>
          <a:ln w="53975" cmpd="dbl">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1" idx="0"/>
            <a:endCxn id="62" idx="2"/>
          </p:cNvCxnSpPr>
          <p:nvPr/>
        </p:nvCxnSpPr>
        <p:spPr>
          <a:xfrm flipH="1" flipV="1">
            <a:off x="5303837" y="5510054"/>
            <a:ext cx="304800" cy="300640"/>
          </a:xfrm>
          <a:prstGeom prst="line">
            <a:avLst/>
          </a:prstGeom>
          <a:ln w="53975" cmpd="dbl">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bwMode="auto">
          <a:xfrm>
            <a:off x="6523037" y="4436776"/>
            <a:ext cx="609600" cy="260192"/>
          </a:xfrm>
          <a:prstGeom prst="rect">
            <a:avLst/>
          </a:prstGeom>
          <a:solidFill>
            <a:schemeClr val="accent6">
              <a:lumMod val="75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3" name="Rectangle 72"/>
          <p:cNvSpPr/>
          <p:nvPr/>
        </p:nvSpPr>
        <p:spPr bwMode="auto">
          <a:xfrm>
            <a:off x="6548944" y="5796090"/>
            <a:ext cx="609600" cy="609600"/>
          </a:xfrm>
          <a:prstGeom prst="rect">
            <a:avLst/>
          </a:prstGeom>
          <a:solidFill>
            <a:schemeClr val="accent6">
              <a:lumMod val="75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7235061" y="5803392"/>
            <a:ext cx="609600" cy="609600"/>
          </a:xfrm>
          <a:prstGeom prst="rect">
            <a:avLst/>
          </a:prstGeom>
          <a:solidFill>
            <a:schemeClr val="accent6">
              <a:lumMod val="75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74"/>
          <p:cNvSpPr/>
          <p:nvPr/>
        </p:nvSpPr>
        <p:spPr bwMode="auto">
          <a:xfrm>
            <a:off x="6930261" y="5242560"/>
            <a:ext cx="609600" cy="260192"/>
          </a:xfrm>
          <a:prstGeom prst="rect">
            <a:avLst/>
          </a:prstGeom>
          <a:solidFill>
            <a:schemeClr val="accent6">
              <a:lumMod val="75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76" name="Straight Connector 75"/>
          <p:cNvCxnSpPr>
            <a:endCxn id="72" idx="2"/>
          </p:cNvCxnSpPr>
          <p:nvPr/>
        </p:nvCxnSpPr>
        <p:spPr>
          <a:xfrm flipV="1">
            <a:off x="3157729" y="4696968"/>
            <a:ext cx="3670108" cy="545592"/>
          </a:xfrm>
          <a:prstGeom prst="line">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62" idx="0"/>
            <a:endCxn id="72" idx="2"/>
          </p:cNvCxnSpPr>
          <p:nvPr/>
        </p:nvCxnSpPr>
        <p:spPr>
          <a:xfrm flipV="1">
            <a:off x="5303837" y="4696968"/>
            <a:ext cx="1524000" cy="552894"/>
          </a:xfrm>
          <a:prstGeom prst="line">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5" idx="0"/>
            <a:endCxn id="58" idx="2"/>
          </p:cNvCxnSpPr>
          <p:nvPr/>
        </p:nvCxnSpPr>
        <p:spPr>
          <a:xfrm flipH="1" flipV="1">
            <a:off x="4541837" y="4696968"/>
            <a:ext cx="2693224" cy="545592"/>
          </a:xfrm>
          <a:prstGeom prst="line">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5" idx="0"/>
            <a:endCxn id="59" idx="2"/>
          </p:cNvCxnSpPr>
          <p:nvPr/>
        </p:nvCxnSpPr>
        <p:spPr>
          <a:xfrm flipH="1" flipV="1">
            <a:off x="5684837" y="4699286"/>
            <a:ext cx="1550224" cy="543274"/>
          </a:xfrm>
          <a:prstGeom prst="line">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5" idx="0"/>
            <a:endCxn id="72" idx="2"/>
          </p:cNvCxnSpPr>
          <p:nvPr/>
        </p:nvCxnSpPr>
        <p:spPr>
          <a:xfrm flipH="1" flipV="1">
            <a:off x="6827837" y="4696968"/>
            <a:ext cx="407224" cy="545592"/>
          </a:xfrm>
          <a:prstGeom prst="line">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3" idx="0"/>
            <a:endCxn id="75" idx="2"/>
          </p:cNvCxnSpPr>
          <p:nvPr/>
        </p:nvCxnSpPr>
        <p:spPr>
          <a:xfrm flipV="1">
            <a:off x="6853744" y="5502752"/>
            <a:ext cx="381317" cy="293338"/>
          </a:xfrm>
          <a:prstGeom prst="line">
            <a:avLst/>
          </a:prstGeom>
          <a:ln w="28575" cmpd="dbl">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74" idx="0"/>
            <a:endCxn id="75" idx="2"/>
          </p:cNvCxnSpPr>
          <p:nvPr/>
        </p:nvCxnSpPr>
        <p:spPr>
          <a:xfrm flipH="1" flipV="1">
            <a:off x="7235061" y="5502752"/>
            <a:ext cx="304800" cy="300640"/>
          </a:xfrm>
          <a:prstGeom prst="line">
            <a:avLst/>
          </a:prstGeom>
          <a:ln w="28575" cmpd="dbl">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bwMode="auto">
          <a:xfrm>
            <a:off x="7666036" y="4436776"/>
            <a:ext cx="609600" cy="260192"/>
          </a:xfrm>
          <a:prstGeom prst="rect">
            <a:avLst/>
          </a:prstGeom>
          <a:solidFill>
            <a:schemeClr val="accent6">
              <a:lumMod val="75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5" name="Rectangle 84"/>
          <p:cNvSpPr/>
          <p:nvPr/>
        </p:nvSpPr>
        <p:spPr bwMode="auto">
          <a:xfrm>
            <a:off x="8376853" y="5775324"/>
            <a:ext cx="609600" cy="609600"/>
          </a:xfrm>
          <a:prstGeom prst="rect">
            <a:avLst/>
          </a:prstGeom>
          <a:solidFill>
            <a:schemeClr val="accent6">
              <a:lumMod val="75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6" name="Rectangle 85"/>
          <p:cNvSpPr/>
          <p:nvPr/>
        </p:nvSpPr>
        <p:spPr bwMode="auto">
          <a:xfrm>
            <a:off x="9062970" y="5782626"/>
            <a:ext cx="609600" cy="609600"/>
          </a:xfrm>
          <a:prstGeom prst="rect">
            <a:avLst/>
          </a:prstGeom>
          <a:solidFill>
            <a:schemeClr val="accent6">
              <a:lumMod val="75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7" name="Rectangle 86"/>
          <p:cNvSpPr/>
          <p:nvPr/>
        </p:nvSpPr>
        <p:spPr bwMode="auto">
          <a:xfrm>
            <a:off x="8758170" y="5221794"/>
            <a:ext cx="609600" cy="260192"/>
          </a:xfrm>
          <a:prstGeom prst="rect">
            <a:avLst/>
          </a:prstGeom>
          <a:solidFill>
            <a:schemeClr val="accent6">
              <a:lumMod val="75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88" name="Straight Connector 87"/>
          <p:cNvCxnSpPr>
            <a:stCxn id="57" idx="0"/>
            <a:endCxn id="84" idx="2"/>
          </p:cNvCxnSpPr>
          <p:nvPr/>
        </p:nvCxnSpPr>
        <p:spPr>
          <a:xfrm flipV="1">
            <a:off x="3170554" y="4696968"/>
            <a:ext cx="4800282" cy="560196"/>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62" idx="0"/>
            <a:endCxn id="84" idx="2"/>
          </p:cNvCxnSpPr>
          <p:nvPr/>
        </p:nvCxnSpPr>
        <p:spPr>
          <a:xfrm flipV="1">
            <a:off x="5303837" y="4696968"/>
            <a:ext cx="2666999" cy="552894"/>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5" idx="0"/>
            <a:endCxn id="84" idx="2"/>
          </p:cNvCxnSpPr>
          <p:nvPr/>
        </p:nvCxnSpPr>
        <p:spPr>
          <a:xfrm flipV="1">
            <a:off x="7235061" y="4696968"/>
            <a:ext cx="735775" cy="545592"/>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4" idx="2"/>
            <a:endCxn id="87" idx="0"/>
          </p:cNvCxnSpPr>
          <p:nvPr/>
        </p:nvCxnSpPr>
        <p:spPr>
          <a:xfrm>
            <a:off x="7970836" y="4696968"/>
            <a:ext cx="1092134" cy="524826"/>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87" idx="0"/>
            <a:endCxn id="72" idx="2"/>
          </p:cNvCxnSpPr>
          <p:nvPr/>
        </p:nvCxnSpPr>
        <p:spPr>
          <a:xfrm flipH="1" flipV="1">
            <a:off x="6827837" y="4696968"/>
            <a:ext cx="2235133" cy="524826"/>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87" idx="0"/>
            <a:endCxn id="59" idx="2"/>
          </p:cNvCxnSpPr>
          <p:nvPr/>
        </p:nvCxnSpPr>
        <p:spPr>
          <a:xfrm flipH="1" flipV="1">
            <a:off x="5684837" y="4699286"/>
            <a:ext cx="3378133" cy="522508"/>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87" idx="0"/>
            <a:endCxn id="58" idx="2"/>
          </p:cNvCxnSpPr>
          <p:nvPr/>
        </p:nvCxnSpPr>
        <p:spPr>
          <a:xfrm flipH="1" flipV="1">
            <a:off x="4541837" y="4696968"/>
            <a:ext cx="4521133" cy="524826"/>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85" idx="0"/>
            <a:endCxn id="87" idx="2"/>
          </p:cNvCxnSpPr>
          <p:nvPr/>
        </p:nvCxnSpPr>
        <p:spPr>
          <a:xfrm flipV="1">
            <a:off x="8681653" y="5481986"/>
            <a:ext cx="381317" cy="293338"/>
          </a:xfrm>
          <a:prstGeom prst="line">
            <a:avLst/>
          </a:prstGeom>
          <a:ln w="28575" cmpd="dbl">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86" idx="0"/>
            <a:endCxn id="87" idx="2"/>
          </p:cNvCxnSpPr>
          <p:nvPr/>
        </p:nvCxnSpPr>
        <p:spPr>
          <a:xfrm flipH="1" flipV="1">
            <a:off x="9062970" y="5481986"/>
            <a:ext cx="304800" cy="300640"/>
          </a:xfrm>
          <a:prstGeom prst="line">
            <a:avLst/>
          </a:prstGeom>
          <a:ln w="28575" cmpd="dbl">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1223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Performance</a:t>
            </a:r>
            <a:endParaRPr lang="en-US" dirty="0"/>
          </a:p>
        </p:txBody>
      </p:sp>
      <p:graphicFrame>
        <p:nvGraphicFramePr>
          <p:cNvPr id="9" name="Chart 8"/>
          <p:cNvGraphicFramePr/>
          <p:nvPr>
            <p:extLst/>
          </p:nvPr>
        </p:nvGraphicFramePr>
        <p:xfrm>
          <a:off x="0" y="1363663"/>
          <a:ext cx="88392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bwMode="auto">
          <a:xfrm>
            <a:off x="8656637" y="1592262"/>
            <a:ext cx="3657600" cy="4191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fontAlgn="base">
              <a:lnSpc>
                <a:spcPct val="90000"/>
              </a:lnSpc>
              <a:spcBef>
                <a:spcPct val="0"/>
              </a:spcBef>
              <a:spcAft>
                <a:spcPct val="0"/>
              </a:spcAft>
              <a:buFont typeface="Arial" panose="020B0604020202020204" pitchFamily="34" charset="0"/>
              <a:buChar char="•"/>
            </a:pPr>
            <a:endParaRPr lang="en-US" sz="2400" dirty="0" smtClean="0">
              <a:solidFill>
                <a:srgbClr val="000000"/>
              </a:solidFill>
              <a:latin typeface="+mj-lt"/>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3200" dirty="0" smtClean="0">
                <a:solidFill>
                  <a:srgbClr val="FFFFFF"/>
                </a:solidFill>
                <a:latin typeface="+mj-lt"/>
                <a:ea typeface="Segoe UI" pitchFamily="34" charset="0"/>
                <a:cs typeface="Segoe UI" pitchFamily="34" charset="0"/>
              </a:rPr>
              <a:t>LACP teaming</a:t>
            </a:r>
          </a:p>
          <a:p>
            <a:pPr marL="342900" indent="-342900" defTabSz="932472" fontAlgn="base">
              <a:lnSpc>
                <a:spcPct val="90000"/>
              </a:lnSpc>
              <a:spcBef>
                <a:spcPct val="0"/>
              </a:spcBef>
              <a:spcAft>
                <a:spcPct val="0"/>
              </a:spcAft>
              <a:buFont typeface="Arial" panose="020B0604020202020204" pitchFamily="34" charset="0"/>
              <a:buChar char="•"/>
            </a:pPr>
            <a:endParaRPr lang="en-US" sz="3200" dirty="0" smtClean="0">
              <a:solidFill>
                <a:srgbClr val="FFFFFF"/>
              </a:solidFill>
              <a:latin typeface="+mj-lt"/>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3200" dirty="0" smtClean="0">
                <a:solidFill>
                  <a:srgbClr val="FFFFFF"/>
                </a:solidFill>
                <a:latin typeface="+mj-lt"/>
                <a:ea typeface="Segoe UI" pitchFamily="34" charset="0"/>
                <a:cs typeface="Segoe UI" pitchFamily="34" charset="0"/>
              </a:rPr>
              <a:t>RSS enabled on Host and Guest</a:t>
            </a:r>
          </a:p>
          <a:p>
            <a:pPr marL="342900" indent="-342900" defTabSz="932472" fontAlgn="base">
              <a:lnSpc>
                <a:spcPct val="90000"/>
              </a:lnSpc>
              <a:spcBef>
                <a:spcPct val="0"/>
              </a:spcBef>
              <a:spcAft>
                <a:spcPct val="0"/>
              </a:spcAft>
              <a:buFont typeface="Arial" panose="020B0604020202020204" pitchFamily="34" charset="0"/>
              <a:buChar char="•"/>
            </a:pPr>
            <a:endParaRPr lang="en-US" sz="3200" dirty="0" smtClean="0">
              <a:solidFill>
                <a:srgbClr val="FFFFFF"/>
              </a:solidFill>
              <a:latin typeface="+mj-lt"/>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3200" dirty="0" smtClean="0">
                <a:solidFill>
                  <a:srgbClr val="FFFFFF"/>
                </a:solidFill>
                <a:latin typeface="+mj-lt"/>
                <a:ea typeface="Segoe UI" pitchFamily="34" charset="0"/>
                <a:cs typeface="Segoe UI" pitchFamily="34" charset="0"/>
              </a:rPr>
              <a:t>VMQ enabled</a:t>
            </a:r>
          </a:p>
          <a:p>
            <a:pPr marL="342900" indent="-342900" defTabSz="932472" fontAlgn="base">
              <a:lnSpc>
                <a:spcPct val="90000"/>
              </a:lnSpc>
              <a:spcBef>
                <a:spcPct val="0"/>
              </a:spcBef>
              <a:spcAft>
                <a:spcPct val="0"/>
              </a:spcAft>
              <a:buFont typeface="Arial" panose="020B0604020202020204" pitchFamily="34" charset="0"/>
              <a:buChar char="•"/>
            </a:pPr>
            <a:endParaRPr lang="en-US" sz="3200" dirty="0" smtClean="0">
              <a:solidFill>
                <a:srgbClr val="FFFFFF"/>
              </a:solidFill>
              <a:latin typeface="+mj-lt"/>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3200" dirty="0" smtClean="0">
                <a:solidFill>
                  <a:srgbClr val="FFFFFF"/>
                </a:solidFill>
                <a:latin typeface="+mj-lt"/>
                <a:ea typeface="Segoe UI" pitchFamily="34" charset="0"/>
                <a:cs typeface="Segoe UI" pitchFamily="34" charset="0"/>
              </a:rPr>
              <a:t>NVGRE offload</a:t>
            </a:r>
          </a:p>
        </p:txBody>
      </p:sp>
      <p:grpSp>
        <p:nvGrpSpPr>
          <p:cNvPr id="5" name="Group 4"/>
          <p:cNvGrpSpPr/>
          <p:nvPr/>
        </p:nvGrpSpPr>
        <p:grpSpPr>
          <a:xfrm>
            <a:off x="4618037" y="1146888"/>
            <a:ext cx="3657600" cy="4638375"/>
            <a:chOff x="9990053" y="1557887"/>
            <a:chExt cx="2212166" cy="4225375"/>
          </a:xfrm>
        </p:grpSpPr>
        <p:sp>
          <p:nvSpPr>
            <p:cNvPr id="6" name="Rounded Rectangle 5"/>
            <p:cNvSpPr/>
            <p:nvPr/>
          </p:nvSpPr>
          <p:spPr bwMode="auto">
            <a:xfrm>
              <a:off x="9990053" y="2125662"/>
              <a:ext cx="2212166" cy="3657600"/>
            </a:xfrm>
            <a:prstGeom prst="roundRect">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10647776" y="1557887"/>
              <a:ext cx="896720" cy="627864"/>
            </a:xfrm>
            <a:prstGeom prst="rect">
              <a:avLst/>
            </a:prstGeom>
            <a:noFill/>
            <a:effectLst>
              <a:outerShdw blurRad="50800" dist="38100" dir="5400000" algn="t" rotWithShape="0">
                <a:prstClr val="black">
                  <a:alpha val="40000"/>
                </a:prstClr>
              </a:outerShdw>
            </a:effectLst>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latin typeface="+mj-lt"/>
                </a:rPr>
                <a:t>CPS</a:t>
              </a:r>
            </a:p>
          </p:txBody>
        </p:sp>
      </p:grpSp>
    </p:spTree>
    <p:extLst>
      <p:ext uri="{BB962C8B-B14F-4D97-AF65-F5344CB8AC3E}">
        <p14:creationId xmlns:p14="http://schemas.microsoft.com/office/powerpoint/2010/main" val="302672046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7" y="173753"/>
            <a:ext cx="10724938" cy="637927"/>
          </a:xfrm>
        </p:spPr>
        <p:txBody>
          <a:bodyPr>
            <a:noAutofit/>
          </a:bodyPr>
          <a:lstStyle/>
          <a:p>
            <a:r>
              <a:rPr lang="en-US" dirty="0" smtClean="0"/>
              <a:t>Management Cluster</a:t>
            </a:r>
            <a:endParaRPr lang="en-US" dirty="0"/>
          </a:p>
        </p:txBody>
      </p:sp>
      <p:grpSp>
        <p:nvGrpSpPr>
          <p:cNvPr id="19" name="Group 18"/>
          <p:cNvGrpSpPr/>
          <p:nvPr/>
        </p:nvGrpSpPr>
        <p:grpSpPr>
          <a:xfrm>
            <a:off x="433802" y="1148860"/>
            <a:ext cx="9530782" cy="5023200"/>
            <a:chOff x="4541837" y="1132416"/>
            <a:chExt cx="6220533" cy="5108045"/>
          </a:xfrm>
        </p:grpSpPr>
        <p:grpSp>
          <p:nvGrpSpPr>
            <p:cNvPr id="17" name="Group 16"/>
            <p:cNvGrpSpPr/>
            <p:nvPr/>
          </p:nvGrpSpPr>
          <p:grpSpPr>
            <a:xfrm>
              <a:off x="4541837" y="1132416"/>
              <a:ext cx="6220533" cy="5108045"/>
              <a:chOff x="4541837" y="1641211"/>
              <a:chExt cx="6220533" cy="4294452"/>
            </a:xfrm>
          </p:grpSpPr>
          <p:grpSp>
            <p:nvGrpSpPr>
              <p:cNvPr id="51" name="Group 50"/>
              <p:cNvGrpSpPr/>
              <p:nvPr/>
            </p:nvGrpSpPr>
            <p:grpSpPr>
              <a:xfrm>
                <a:off x="4541837" y="1641211"/>
                <a:ext cx="6220533" cy="4294452"/>
                <a:chOff x="5717219" y="1890944"/>
                <a:chExt cx="5923709" cy="3842522"/>
              </a:xfrm>
            </p:grpSpPr>
            <p:sp>
              <p:nvSpPr>
                <p:cNvPr id="52" name="Rectangle 51"/>
                <p:cNvSpPr/>
                <p:nvPr/>
              </p:nvSpPr>
              <p:spPr>
                <a:xfrm>
                  <a:off x="5717219" y="1890944"/>
                  <a:ext cx="5923709" cy="3842522"/>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smtClean="0">
                    <a:ln>
                      <a:noFill/>
                    </a:ln>
                    <a:solidFill>
                      <a:prstClr val="black"/>
                    </a:solidFill>
                    <a:effectLst/>
                    <a:uLnTx/>
                    <a:uFillTx/>
                    <a:latin typeface="+mj-lt"/>
                    <a:ea typeface="+mn-ea"/>
                    <a:cs typeface="+mn-cs"/>
                  </a:endParaRPr>
                </a:p>
              </p:txBody>
            </p:sp>
            <p:sp>
              <p:nvSpPr>
                <p:cNvPr id="53" name="Rectangle 52"/>
                <p:cNvSpPr/>
                <p:nvPr/>
              </p:nvSpPr>
              <p:spPr>
                <a:xfrm>
                  <a:off x="6125945" y="3557537"/>
                  <a:ext cx="1680707" cy="550531"/>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VMM (2)</a:t>
                  </a:r>
                </a:p>
              </p:txBody>
            </p:sp>
            <p:sp>
              <p:nvSpPr>
                <p:cNvPr id="57" name="Can 56"/>
                <p:cNvSpPr/>
                <p:nvPr/>
              </p:nvSpPr>
              <p:spPr>
                <a:xfrm>
                  <a:off x="7671702" y="4185790"/>
                  <a:ext cx="3398132" cy="921528"/>
                </a:xfrm>
                <a:prstGeom prst="can">
                  <a:avLst>
                    <a:gd name="adj" fmla="val 22698"/>
                  </a:avLst>
                </a:prstGeom>
                <a:solidFill>
                  <a:schemeClr val="tx1">
                    <a:lumMod val="85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rPr>
                    <a:t>SQL Cluster for dB’s (</a:t>
                  </a:r>
                  <a:r>
                    <a:rPr lang="en-US" kern="0" dirty="0" smtClean="0">
                      <a:solidFill>
                        <a:prstClr val="black"/>
                      </a:solidFill>
                      <a:latin typeface="+mj-lt"/>
                    </a:rPr>
                    <a:t>4 VM’s)</a:t>
                  </a:r>
                  <a:endParaRPr kumimoji="0" lang="en-US" b="0" i="0" u="none" strike="noStrike" kern="0" cap="none" spc="0" normalizeH="0" baseline="0" noProof="0" dirty="0" smtClean="0">
                    <a:ln>
                      <a:noFill/>
                    </a:ln>
                    <a:solidFill>
                      <a:prstClr val="black"/>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prstClr val="black"/>
                      </a:solidFill>
                      <a:latin typeface="+mj-lt"/>
                    </a:rPr>
                    <a:t>(VMM, OM, SPF, WSUS, SMA, WAP, DW, Analysis Services)</a:t>
                  </a:r>
                  <a:endParaRPr kumimoji="0" lang="en-US" b="0" i="0" u="none" strike="noStrike" kern="0" cap="none" spc="0" normalizeH="0" baseline="0" noProof="0" dirty="0" smtClean="0">
                    <a:ln>
                      <a:noFill/>
                    </a:ln>
                    <a:solidFill>
                      <a:prstClr val="black"/>
                    </a:solidFill>
                    <a:effectLst/>
                    <a:uLnTx/>
                    <a:uFillTx/>
                    <a:latin typeface="+mj-lt"/>
                  </a:endParaRPr>
                </a:p>
              </p:txBody>
            </p:sp>
            <p:sp>
              <p:nvSpPr>
                <p:cNvPr id="60" name="Flowchart: Document 59"/>
                <p:cNvSpPr/>
                <p:nvPr/>
              </p:nvSpPr>
              <p:spPr>
                <a:xfrm>
                  <a:off x="6273059" y="3976891"/>
                  <a:ext cx="1251529" cy="1166275"/>
                </a:xfrm>
                <a:prstGeom prst="flowChartDocument">
                  <a:avLst/>
                </a:prstGeom>
                <a:solidFill>
                  <a:schemeClr val="accent4">
                    <a:lumMod val="40000"/>
                    <a:lumOff val="60000"/>
                  </a:schemeClr>
                </a:solidFill>
                <a:ln w="6350" cap="flat" cmpd="sng" algn="ctr">
                  <a:solidFill>
                    <a:srgbClr val="70AD47"/>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VMM Library (1)</a:t>
                  </a:r>
                </a:p>
              </p:txBody>
            </p:sp>
            <p:sp>
              <p:nvSpPr>
                <p:cNvPr id="61" name="Flowchart: Multidocument 60"/>
                <p:cNvSpPr/>
                <p:nvPr/>
              </p:nvSpPr>
              <p:spPr>
                <a:xfrm>
                  <a:off x="6377898" y="4254837"/>
                  <a:ext cx="1146690" cy="748314"/>
                </a:xfrm>
                <a:prstGeom prst="flowChartMultidocumen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Service Templates</a:t>
                  </a:r>
                </a:p>
              </p:txBody>
            </p:sp>
            <p:sp>
              <p:nvSpPr>
                <p:cNvPr id="62" name="Isosceles Triangle 61"/>
                <p:cNvSpPr/>
                <p:nvPr/>
              </p:nvSpPr>
              <p:spPr>
                <a:xfrm>
                  <a:off x="5717219" y="2286294"/>
                  <a:ext cx="1249332" cy="1066192"/>
                </a:xfrm>
                <a:prstGeom prst="triangle">
                  <a:avLst>
                    <a:gd name="adj" fmla="val 46861"/>
                  </a:avLst>
                </a:prstGeom>
                <a:solidFill>
                  <a:schemeClr val="bg2"/>
                </a:solidFill>
                <a:ln w="6350" cap="flat" cmpd="sng" algn="ctr">
                  <a:solidFill>
                    <a:srgbClr val="70AD47"/>
                  </a:solidFill>
                  <a:prstDash val="solid"/>
                  <a:miter lim="800000"/>
                </a:ln>
                <a:effectLst/>
              </p:spPr>
              <p:txBody>
                <a:bodyPr lIns="0" rIns="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mj-lt"/>
                      <a:ea typeface="+mn-ea"/>
                      <a:cs typeface="+mn-cs"/>
                    </a:rPr>
                    <a:t>AD/DNS/DHCP (3)</a:t>
                  </a:r>
                </a:p>
              </p:txBody>
            </p:sp>
            <p:sp>
              <p:nvSpPr>
                <p:cNvPr id="63" name="TextBox 62"/>
                <p:cNvSpPr txBox="1"/>
                <p:nvPr/>
              </p:nvSpPr>
              <p:spPr>
                <a:xfrm>
                  <a:off x="6017167" y="2028058"/>
                  <a:ext cx="721462" cy="25854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smtClean="0">
                      <a:ln>
                        <a:noFill/>
                      </a:ln>
                      <a:solidFill>
                        <a:prstClr val="black"/>
                      </a:solidFill>
                      <a:effectLst/>
                      <a:uLnTx/>
                      <a:uFillTx/>
                      <a:latin typeface="+mj-lt"/>
                    </a:rPr>
                    <a:t>Mgmt AD</a:t>
                  </a:r>
                </a:p>
              </p:txBody>
            </p:sp>
            <p:sp>
              <p:nvSpPr>
                <p:cNvPr id="64" name="Rectangle 63"/>
                <p:cNvSpPr/>
                <p:nvPr/>
              </p:nvSpPr>
              <p:spPr>
                <a:xfrm>
                  <a:off x="5985971" y="5289936"/>
                  <a:ext cx="5359920" cy="287602"/>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DPM (1) (for</a:t>
                  </a:r>
                  <a:r>
                    <a:rPr kumimoji="0" lang="en-US" b="0" i="0" u="none" strike="noStrike" kern="0" cap="none" spc="0" normalizeH="0" noProof="0" dirty="0" smtClean="0">
                      <a:ln>
                        <a:noFill/>
                      </a:ln>
                      <a:solidFill>
                        <a:prstClr val="black"/>
                      </a:solidFill>
                      <a:effectLst/>
                      <a:uLnTx/>
                      <a:uFillTx/>
                      <a:latin typeface="+mj-lt"/>
                      <a:ea typeface="+mn-ea"/>
                      <a:cs typeface="+mn-cs"/>
                    </a:rPr>
                    <a:t> backing up Management cluster)</a:t>
                  </a:r>
                  <a:endParaRPr kumimoji="0" lang="en-US" b="0" i="0" u="none" strike="noStrike" kern="0" cap="none" spc="0" normalizeH="0" baseline="0" noProof="0" dirty="0" smtClean="0">
                    <a:ln>
                      <a:noFill/>
                    </a:ln>
                    <a:solidFill>
                      <a:prstClr val="black"/>
                    </a:solidFill>
                    <a:effectLst/>
                    <a:uLnTx/>
                    <a:uFillTx/>
                    <a:latin typeface="+mj-lt"/>
                    <a:ea typeface="+mn-ea"/>
                    <a:cs typeface="+mn-cs"/>
                  </a:endParaRPr>
                </a:p>
              </p:txBody>
            </p:sp>
          </p:grpSp>
          <p:sp>
            <p:nvSpPr>
              <p:cNvPr id="35" name="Rectangle 34"/>
              <p:cNvSpPr/>
              <p:nvPr/>
            </p:nvSpPr>
            <p:spPr>
              <a:xfrm>
                <a:off x="7124102" y="2727198"/>
                <a:ext cx="1121854" cy="529599"/>
              </a:xfrm>
              <a:prstGeom prst="rect">
                <a:avLst/>
              </a:prstGeom>
              <a:solidFill>
                <a:schemeClr val="accent1">
                  <a:lumMod val="60000"/>
                  <a:lumOff val="4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IaaS RP (SPF) (2)</a:t>
                </a:r>
              </a:p>
            </p:txBody>
          </p:sp>
          <p:sp>
            <p:nvSpPr>
              <p:cNvPr id="36" name="Rectangle 35"/>
              <p:cNvSpPr/>
              <p:nvPr/>
            </p:nvSpPr>
            <p:spPr>
              <a:xfrm>
                <a:off x="8332186" y="2726358"/>
                <a:ext cx="1121854" cy="529599"/>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SMA (3)</a:t>
                </a:r>
              </a:p>
            </p:txBody>
          </p:sp>
          <p:sp>
            <p:nvSpPr>
              <p:cNvPr id="37" name="Rectangle 36"/>
              <p:cNvSpPr/>
              <p:nvPr/>
            </p:nvSpPr>
            <p:spPr>
              <a:xfrm>
                <a:off x="5909820" y="2125663"/>
                <a:ext cx="1121854" cy="529599"/>
              </a:xfrm>
              <a:prstGeom prst="rect">
                <a:avLst/>
              </a:prstGeom>
              <a:solidFill>
                <a:schemeClr val="bg2"/>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mj-lt"/>
                    <a:ea typeface="+mn-ea"/>
                    <a:cs typeface="+mn-cs"/>
                  </a:rPr>
                  <a:t>WDS (1)</a:t>
                </a:r>
              </a:p>
            </p:txBody>
          </p:sp>
          <p:sp>
            <p:nvSpPr>
              <p:cNvPr id="38" name="Rectangle 37"/>
              <p:cNvSpPr/>
              <p:nvPr/>
            </p:nvSpPr>
            <p:spPr>
              <a:xfrm>
                <a:off x="7124102" y="2125662"/>
                <a:ext cx="1121854" cy="529599"/>
              </a:xfrm>
              <a:prstGeom prst="rect">
                <a:avLst/>
              </a:prstGeom>
              <a:solidFill>
                <a:schemeClr val="bg2"/>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effectLst/>
                    <a:uLnTx/>
                    <a:uFillTx/>
                    <a:latin typeface="+mj-lt"/>
                    <a:ea typeface="+mn-ea"/>
                    <a:cs typeface="+mn-cs"/>
                  </a:rPr>
                  <a:t>WSUS (1)</a:t>
                </a:r>
              </a:p>
            </p:txBody>
          </p:sp>
          <p:sp>
            <p:nvSpPr>
              <p:cNvPr id="39" name="Rectangle 38"/>
              <p:cNvSpPr/>
              <p:nvPr/>
            </p:nvSpPr>
            <p:spPr>
              <a:xfrm>
                <a:off x="8330511" y="2126595"/>
                <a:ext cx="1121854" cy="529599"/>
              </a:xfrm>
              <a:prstGeom prst="rect">
                <a:avLst/>
              </a:prstGeom>
              <a:solidFill>
                <a:schemeClr val="accent1">
                  <a:lumMod val="60000"/>
                  <a:lumOff val="4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WAP Tenant  API (2)</a:t>
                </a:r>
              </a:p>
            </p:txBody>
          </p:sp>
          <p:sp>
            <p:nvSpPr>
              <p:cNvPr id="40" name="Rectangle 39"/>
              <p:cNvSpPr/>
              <p:nvPr/>
            </p:nvSpPr>
            <p:spPr>
              <a:xfrm>
                <a:off x="9544634" y="2103786"/>
                <a:ext cx="1121854" cy="1153012"/>
              </a:xfrm>
              <a:prstGeom prst="rect">
                <a:avLst/>
              </a:prstGeom>
              <a:solidFill>
                <a:schemeClr val="accent1">
                  <a:lumMod val="60000"/>
                  <a:lumOff val="40000"/>
                </a:schemeClr>
              </a:solidFill>
              <a:ln w="6350" cap="flat" cmpd="sng" algn="ctr">
                <a:solidFill>
                  <a:srgbClr val="70AD47"/>
                </a:solidFill>
                <a:prstDash val="solid"/>
                <a:miter lim="800000"/>
              </a:ln>
              <a:effectLst/>
            </p:spPr>
            <p:txBody>
              <a:bodyPr rtlCol="0" anchor="ctr"/>
              <a:lstStyle/>
              <a:p>
                <a:pPr lvl="0" algn="ctr" defTabSz="914400">
                  <a:defRPr/>
                </a:pPr>
                <a:r>
                  <a:rPr lang="en-US" kern="0" dirty="0">
                    <a:solidFill>
                      <a:prstClr val="black"/>
                    </a:solidFill>
                    <a:latin typeface="+mj-lt"/>
                  </a:rPr>
                  <a:t>WAP Admin </a:t>
                </a:r>
                <a:r>
                  <a:rPr lang="en-US" kern="0" dirty="0" smtClean="0">
                    <a:solidFill>
                      <a:prstClr val="black"/>
                    </a:solidFill>
                    <a:latin typeface="+mj-lt"/>
                  </a:rPr>
                  <a:t>Portal/API</a:t>
                </a:r>
                <a:r>
                  <a:rPr lang="en-US" kern="0" dirty="0">
                    <a:solidFill>
                      <a:prstClr val="black"/>
                    </a:solidFill>
                    <a:latin typeface="+mj-lt"/>
                  </a:rPr>
                  <a:t>, Service </a:t>
                </a:r>
                <a:r>
                  <a:rPr lang="en-US" kern="0" dirty="0" smtClean="0">
                    <a:solidFill>
                      <a:prstClr val="black"/>
                    </a:solidFill>
                    <a:latin typeface="+mj-lt"/>
                  </a:rPr>
                  <a:t>Reporting (3)</a:t>
                </a:r>
                <a:endParaRPr lang="en-US" kern="0" dirty="0">
                  <a:solidFill>
                    <a:prstClr val="black"/>
                  </a:solidFill>
                  <a:latin typeface="+mj-lt"/>
                </a:endParaRPr>
              </a:p>
            </p:txBody>
          </p:sp>
        </p:grpSp>
        <p:sp>
          <p:nvSpPr>
            <p:cNvPr id="44" name="Rectangle 43"/>
            <p:cNvSpPr/>
            <p:nvPr/>
          </p:nvSpPr>
          <p:spPr>
            <a:xfrm>
              <a:off x="5898704" y="2424146"/>
              <a:ext cx="1121854" cy="655953"/>
            </a:xfrm>
            <a:prstGeom prst="rect">
              <a:avLst/>
            </a:prstGeom>
            <a:solidFill>
              <a:schemeClr val="accent1">
                <a:lumMod val="60000"/>
                <a:lumOff val="40000"/>
              </a:schemeClr>
            </a:solidFill>
            <a:ln w="6350" cap="flat" cmpd="sng" algn="ctr">
              <a:solidFill>
                <a:srgbClr val="70AD47"/>
              </a:solidFill>
              <a:prstDash val="solid"/>
              <a:miter lim="800000"/>
            </a:ln>
            <a:effectLst/>
          </p:spPr>
          <p:txBody>
            <a:bodyPr rtlCol="0" anchor="ctr"/>
            <a:lstStyle/>
            <a:p>
              <a:pPr lvl="0" algn="ctr" defTabSz="914400">
                <a:defRPr/>
              </a:pPr>
              <a:r>
                <a:rPr lang="en-US" kern="0" dirty="0" smtClean="0">
                  <a:solidFill>
                    <a:prstClr val="black"/>
                  </a:solidFill>
                  <a:latin typeface="+mj-lt"/>
                </a:rPr>
                <a:t>ADFS (2)</a:t>
              </a:r>
              <a:endParaRPr lang="en-US" kern="0" dirty="0">
                <a:solidFill>
                  <a:prstClr val="black"/>
                </a:solidFill>
                <a:latin typeface="+mj-lt"/>
              </a:endParaRPr>
            </a:p>
          </p:txBody>
        </p:sp>
        <p:sp>
          <p:nvSpPr>
            <p:cNvPr id="45" name="Rectangle 44"/>
            <p:cNvSpPr/>
            <p:nvPr/>
          </p:nvSpPr>
          <p:spPr>
            <a:xfrm>
              <a:off x="6836145" y="3345745"/>
              <a:ext cx="1764924" cy="731847"/>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OM (3)</a:t>
              </a:r>
            </a:p>
          </p:txBody>
        </p:sp>
        <p:sp>
          <p:nvSpPr>
            <p:cNvPr id="46" name="Rectangle 45"/>
            <p:cNvSpPr/>
            <p:nvPr/>
          </p:nvSpPr>
          <p:spPr>
            <a:xfrm>
              <a:off x="8748475" y="3345744"/>
              <a:ext cx="1764924" cy="731847"/>
            </a:xfrm>
            <a:prstGeom prst="rect">
              <a:avLst/>
            </a:prstGeom>
            <a:solidFill>
              <a:schemeClr val="tx1">
                <a:lumMod val="85000"/>
              </a:schemeClr>
            </a:solidFill>
            <a:ln w="6350" cap="flat" cmpd="sng" algn="ctr">
              <a:solidFill>
                <a:srgbClr val="70AD47"/>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latin typeface="+mj-lt"/>
                  <a:ea typeface="+mn-ea"/>
                  <a:cs typeface="+mn-cs"/>
                </a:rPr>
                <a:t>Console (4)</a:t>
              </a:r>
            </a:p>
          </p:txBody>
        </p:sp>
      </p:grpSp>
      <p:sp>
        <p:nvSpPr>
          <p:cNvPr id="21" name="TextBox 20"/>
          <p:cNvSpPr txBox="1"/>
          <p:nvPr/>
        </p:nvSpPr>
        <p:spPr>
          <a:xfrm>
            <a:off x="447003" y="6088062"/>
            <a:ext cx="8743034" cy="683264"/>
          </a:xfrm>
          <a:prstGeom prst="rect">
            <a:avLst/>
          </a:prstGeom>
          <a:noFill/>
        </p:spPr>
        <p:txBody>
          <a:bodyPr wrap="square" lIns="182880" tIns="146304" rIns="182880" bIns="146304" rtlCol="0">
            <a:spAutoFit/>
          </a:bodyPr>
          <a:lstStyle/>
          <a:p>
            <a:pPr>
              <a:lnSpc>
                <a:spcPct val="90000"/>
              </a:lnSpc>
              <a:spcAft>
                <a:spcPts val="600"/>
              </a:spcAft>
            </a:pPr>
            <a:r>
              <a:rPr lang="en-US" sz="2800" smtClean="0">
                <a:gradFill>
                  <a:gsLst>
                    <a:gs pos="2917">
                      <a:schemeClr val="tx1"/>
                    </a:gs>
                    <a:gs pos="30000">
                      <a:schemeClr val="tx1"/>
                    </a:gs>
                  </a:gsLst>
                  <a:lin ang="5400000" scaled="0"/>
                </a:gradFill>
                <a:latin typeface="+mj-lt"/>
              </a:rPr>
              <a:t>32 </a:t>
            </a:r>
            <a:r>
              <a:rPr lang="en-US" sz="2800" dirty="0" smtClean="0">
                <a:gradFill>
                  <a:gsLst>
                    <a:gs pos="2917">
                      <a:schemeClr val="tx1"/>
                    </a:gs>
                    <a:gs pos="30000">
                      <a:schemeClr val="tx1"/>
                    </a:gs>
                  </a:gsLst>
                  <a:lin ang="5400000" scaled="0"/>
                </a:gradFill>
                <a:latin typeface="+mj-lt"/>
              </a:rPr>
              <a:t>VM’s on a 6 x node Hyper-V failover cluster </a:t>
            </a:r>
          </a:p>
        </p:txBody>
      </p:sp>
      <p:sp>
        <p:nvSpPr>
          <p:cNvPr id="22" name="TextBox 21"/>
          <p:cNvSpPr txBox="1"/>
          <p:nvPr/>
        </p:nvSpPr>
        <p:spPr>
          <a:xfrm>
            <a:off x="9892653" y="3117015"/>
            <a:ext cx="2460152" cy="614014"/>
          </a:xfrm>
          <a:prstGeom prst="rect">
            <a:avLst/>
          </a:prstGeom>
          <a:noFill/>
        </p:spPr>
        <p:txBody>
          <a:bodyPr wrap="square" lIns="182880" tIns="146304" rIns="182880" bIns="146304" rtlCol="0">
            <a:spAutoFit/>
          </a:bodyPr>
          <a:lstStyle/>
          <a:p>
            <a:pPr>
              <a:lnSpc>
                <a:spcPct val="90000"/>
              </a:lnSpc>
              <a:spcAft>
                <a:spcPts val="600"/>
              </a:spcAft>
            </a:pPr>
            <a:r>
              <a:rPr lang="en-US" sz="2300" dirty="0" smtClean="0">
                <a:gradFill>
                  <a:gsLst>
                    <a:gs pos="2917">
                      <a:schemeClr val="tx1"/>
                    </a:gs>
                    <a:gs pos="30000">
                      <a:schemeClr val="tx1"/>
                    </a:gs>
                  </a:gsLst>
                  <a:lin ang="5400000" scaled="0"/>
                </a:gradFill>
                <a:latin typeface="+mj-lt"/>
              </a:rPr>
              <a:t>Deployed for HA</a:t>
            </a:r>
          </a:p>
        </p:txBody>
      </p:sp>
      <p:pic>
        <p:nvPicPr>
          <p:cNvPr id="65" name="Picture 64"/>
          <p:cNvPicPr>
            <a:picLocks noChangeAspect="1"/>
          </p:cNvPicPr>
          <p:nvPr/>
        </p:nvPicPr>
        <p:blipFill>
          <a:blip r:embed="rId3"/>
          <a:stretch>
            <a:fillRect/>
          </a:stretch>
        </p:blipFill>
        <p:spPr>
          <a:xfrm>
            <a:off x="11463033" y="24115"/>
            <a:ext cx="802598" cy="1561118"/>
          </a:xfrm>
          <a:prstGeom prst="rect">
            <a:avLst/>
          </a:prstGeom>
        </p:spPr>
      </p:pic>
      <p:sp>
        <p:nvSpPr>
          <p:cNvPr id="4" name="Oval 3"/>
          <p:cNvSpPr/>
          <p:nvPr/>
        </p:nvSpPr>
        <p:spPr bwMode="auto">
          <a:xfrm>
            <a:off x="11463033" y="525462"/>
            <a:ext cx="889772" cy="286218"/>
          </a:xfrm>
          <a:prstGeom prst="ellipse">
            <a:avLst/>
          </a:prstGeom>
          <a:noFill/>
          <a:ln w="15875">
            <a:solidFill>
              <a:srgbClr val="DC3C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0011015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182838"/>
            <a:ext cx="11889564" cy="917575"/>
          </a:xfrm>
        </p:spPr>
        <p:txBody>
          <a:bodyPr/>
          <a:lstStyle/>
          <a:p>
            <a:r>
              <a:rPr lang="en-US" dirty="0" smtClean="0"/>
              <a:t>CPS – Management Services</a:t>
            </a:r>
            <a:endParaRPr lang="en-US" dirty="0"/>
          </a:p>
        </p:txBody>
      </p:sp>
      <p:pic>
        <p:nvPicPr>
          <p:cNvPr id="5" name="Picture 4" descr="D:\chasat\My Pictures\demo\Virtual Machine Dashboard.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19" y="4030662"/>
            <a:ext cx="2583815" cy="1886762"/>
          </a:xfrm>
          <a:prstGeom prst="rect">
            <a:avLst/>
          </a:prstGeom>
          <a:noFill/>
          <a:ln>
            <a:noFill/>
          </a:ln>
        </p:spPr>
      </p:pic>
      <p:sp>
        <p:nvSpPr>
          <p:cNvPr id="6" name="TextBox 5"/>
          <p:cNvSpPr txBox="1"/>
          <p:nvPr/>
        </p:nvSpPr>
        <p:spPr>
          <a:xfrm>
            <a:off x="198437" y="2797127"/>
            <a:ext cx="2743200"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VMM</a:t>
            </a:r>
          </a:p>
          <a:p>
            <a:pPr algn="ctr">
              <a:lnSpc>
                <a:spcPct val="90000"/>
              </a:lnSpc>
              <a:spcAft>
                <a:spcPts val="600"/>
              </a:spcAft>
            </a:pPr>
            <a:r>
              <a:rPr lang="en-US" sz="2400" dirty="0" smtClean="0">
                <a:gradFill>
                  <a:gsLst>
                    <a:gs pos="2917">
                      <a:schemeClr val="tx1"/>
                    </a:gs>
                    <a:gs pos="30000">
                      <a:schemeClr val="tx1"/>
                    </a:gs>
                  </a:gsLst>
                  <a:lin ang="5400000" scaled="0"/>
                </a:gradFill>
                <a:latin typeface="+mj-lt"/>
              </a:rPr>
              <a:t>Configure/deploy</a:t>
            </a:r>
          </a:p>
        </p:txBody>
      </p:sp>
      <p:sp>
        <p:nvSpPr>
          <p:cNvPr id="7" name="TextBox 6"/>
          <p:cNvSpPr txBox="1"/>
          <p:nvPr/>
        </p:nvSpPr>
        <p:spPr>
          <a:xfrm>
            <a:off x="613726" y="5746419"/>
            <a:ext cx="2286000"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OM</a:t>
            </a:r>
          </a:p>
          <a:p>
            <a:pPr algn="ctr">
              <a:lnSpc>
                <a:spcPct val="90000"/>
              </a:lnSpc>
              <a:spcAft>
                <a:spcPts val="600"/>
              </a:spcAft>
            </a:pPr>
            <a:r>
              <a:rPr lang="en-US" sz="2400" dirty="0" smtClean="0">
                <a:gradFill>
                  <a:gsLst>
                    <a:gs pos="2917">
                      <a:schemeClr val="tx1"/>
                    </a:gs>
                    <a:gs pos="30000">
                      <a:schemeClr val="tx1"/>
                    </a:gs>
                  </a:gsLst>
                  <a:lin ang="5400000" scaled="0"/>
                </a:gradFill>
                <a:latin typeface="+mj-lt"/>
              </a:rPr>
              <a:t>Monitoring</a:t>
            </a:r>
          </a:p>
        </p:txBody>
      </p:sp>
      <p:pic>
        <p:nvPicPr>
          <p:cNvPr id="8" name="Picture 7"/>
          <p:cNvPicPr>
            <a:picLocks noChangeAspect="1"/>
          </p:cNvPicPr>
          <p:nvPr/>
        </p:nvPicPr>
        <p:blipFill>
          <a:blip r:embed="rId4"/>
          <a:stretch>
            <a:fillRect/>
          </a:stretch>
        </p:blipFill>
        <p:spPr>
          <a:xfrm>
            <a:off x="3369058" y="1058862"/>
            <a:ext cx="2608701" cy="1886762"/>
          </a:xfrm>
          <a:prstGeom prst="rect">
            <a:avLst/>
          </a:prstGeom>
        </p:spPr>
      </p:pic>
      <p:sp>
        <p:nvSpPr>
          <p:cNvPr id="9" name="TextBox 8"/>
          <p:cNvSpPr txBox="1"/>
          <p:nvPr/>
        </p:nvSpPr>
        <p:spPr>
          <a:xfrm>
            <a:off x="2988058" y="2828659"/>
            <a:ext cx="3487299"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WAP Admin Portal</a:t>
            </a:r>
          </a:p>
          <a:p>
            <a:pPr algn="ctr">
              <a:lnSpc>
                <a:spcPct val="90000"/>
              </a:lnSpc>
              <a:spcAft>
                <a:spcPts val="600"/>
              </a:spcAft>
            </a:pPr>
            <a:r>
              <a:rPr lang="en-US" sz="2400" dirty="0" smtClean="0">
                <a:gradFill>
                  <a:gsLst>
                    <a:gs pos="2917">
                      <a:schemeClr val="tx1"/>
                    </a:gs>
                    <a:gs pos="30000">
                      <a:schemeClr val="tx1"/>
                    </a:gs>
                  </a:gsLst>
                  <a:lin ang="5400000" scaled="0"/>
                </a:gradFill>
                <a:latin typeface="+mj-lt"/>
              </a:rPr>
              <a:t>Service Administration</a:t>
            </a:r>
          </a:p>
        </p:txBody>
      </p:sp>
      <p:pic>
        <p:nvPicPr>
          <p:cNvPr id="10" name="Picture 9"/>
          <p:cNvPicPr>
            <a:picLocks noChangeAspect="1"/>
          </p:cNvPicPr>
          <p:nvPr/>
        </p:nvPicPr>
        <p:blipFill>
          <a:blip r:embed="rId5"/>
          <a:stretch>
            <a:fillRect/>
          </a:stretch>
        </p:blipFill>
        <p:spPr>
          <a:xfrm>
            <a:off x="3412468" y="4062139"/>
            <a:ext cx="2620579" cy="1855059"/>
          </a:xfrm>
          <a:prstGeom prst="rect">
            <a:avLst/>
          </a:prstGeom>
        </p:spPr>
      </p:pic>
      <p:sp>
        <p:nvSpPr>
          <p:cNvPr id="11" name="TextBox 10"/>
          <p:cNvSpPr txBox="1"/>
          <p:nvPr/>
        </p:nvSpPr>
        <p:spPr>
          <a:xfrm>
            <a:off x="3725216" y="5777950"/>
            <a:ext cx="2286000"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SMA</a:t>
            </a:r>
          </a:p>
          <a:p>
            <a:pPr algn="ctr">
              <a:lnSpc>
                <a:spcPct val="90000"/>
              </a:lnSpc>
              <a:spcAft>
                <a:spcPts val="600"/>
              </a:spcAft>
            </a:pPr>
            <a:r>
              <a:rPr lang="en-US" sz="2400" dirty="0" smtClean="0">
                <a:gradFill>
                  <a:gsLst>
                    <a:gs pos="2917">
                      <a:schemeClr val="tx1"/>
                    </a:gs>
                    <a:gs pos="30000">
                      <a:schemeClr val="tx1"/>
                    </a:gs>
                  </a:gsLst>
                  <a:lin ang="5400000" scaled="0"/>
                </a:gradFill>
                <a:latin typeface="+mj-lt"/>
              </a:rPr>
              <a:t>Automation</a:t>
            </a:r>
          </a:p>
        </p:txBody>
      </p:sp>
      <p:pic>
        <p:nvPicPr>
          <p:cNvPr id="12" name="Picture 11"/>
          <p:cNvPicPr>
            <a:picLocks noChangeAspect="1"/>
          </p:cNvPicPr>
          <p:nvPr/>
        </p:nvPicPr>
        <p:blipFill>
          <a:blip r:embed="rId6"/>
          <a:stretch>
            <a:fillRect/>
          </a:stretch>
        </p:blipFill>
        <p:spPr>
          <a:xfrm>
            <a:off x="6475358" y="1074628"/>
            <a:ext cx="2608701" cy="1863001"/>
          </a:xfrm>
          <a:prstGeom prst="rect">
            <a:avLst/>
          </a:prstGeom>
        </p:spPr>
      </p:pic>
      <p:sp>
        <p:nvSpPr>
          <p:cNvPr id="13" name="TextBox 12"/>
          <p:cNvSpPr txBox="1"/>
          <p:nvPr/>
        </p:nvSpPr>
        <p:spPr>
          <a:xfrm>
            <a:off x="6036058" y="2809086"/>
            <a:ext cx="3487299"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DPM</a:t>
            </a:r>
          </a:p>
          <a:p>
            <a:pPr algn="ctr">
              <a:lnSpc>
                <a:spcPct val="90000"/>
              </a:lnSpc>
              <a:spcAft>
                <a:spcPts val="600"/>
              </a:spcAft>
            </a:pPr>
            <a:r>
              <a:rPr lang="en-US" sz="2400" dirty="0" smtClean="0">
                <a:gradFill>
                  <a:gsLst>
                    <a:gs pos="2917">
                      <a:schemeClr val="tx1"/>
                    </a:gs>
                    <a:gs pos="30000">
                      <a:schemeClr val="tx1"/>
                    </a:gs>
                  </a:gsLst>
                  <a:lin ang="5400000" scaled="0"/>
                </a:gradFill>
                <a:latin typeface="+mj-lt"/>
              </a:rPr>
              <a:t>Backup (Tenant/MC)</a:t>
            </a:r>
          </a:p>
        </p:txBody>
      </p:sp>
      <p:pic>
        <p:nvPicPr>
          <p:cNvPr id="14" name="Picture 13"/>
          <p:cNvPicPr>
            <a:picLocks noChangeAspect="1"/>
          </p:cNvPicPr>
          <p:nvPr/>
        </p:nvPicPr>
        <p:blipFill>
          <a:blip r:embed="rId7"/>
          <a:stretch>
            <a:fillRect/>
          </a:stretch>
        </p:blipFill>
        <p:spPr>
          <a:xfrm>
            <a:off x="6475356" y="4056770"/>
            <a:ext cx="2608701" cy="1863001"/>
          </a:xfrm>
          <a:prstGeom prst="rect">
            <a:avLst/>
          </a:prstGeom>
        </p:spPr>
      </p:pic>
      <p:sp>
        <p:nvSpPr>
          <p:cNvPr id="15" name="TextBox 14"/>
          <p:cNvSpPr txBox="1"/>
          <p:nvPr/>
        </p:nvSpPr>
        <p:spPr>
          <a:xfrm>
            <a:off x="6094357" y="5793717"/>
            <a:ext cx="3429000"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P&amp;U for CPS</a:t>
            </a:r>
          </a:p>
          <a:p>
            <a:pPr algn="ctr">
              <a:lnSpc>
                <a:spcPct val="90000"/>
              </a:lnSpc>
              <a:spcAft>
                <a:spcPts val="600"/>
              </a:spcAft>
            </a:pPr>
            <a:r>
              <a:rPr lang="en-US" sz="2400" dirty="0" smtClean="0">
                <a:gradFill>
                  <a:gsLst>
                    <a:gs pos="2917">
                      <a:schemeClr val="tx1"/>
                    </a:gs>
                    <a:gs pos="30000">
                      <a:schemeClr val="tx1"/>
                    </a:gs>
                  </a:gsLst>
                  <a:lin ang="5400000" scaled="0"/>
                </a:gradFill>
                <a:latin typeface="+mj-lt"/>
              </a:rPr>
              <a:t>Patching</a:t>
            </a:r>
          </a:p>
        </p:txBody>
      </p:sp>
      <p:pic>
        <p:nvPicPr>
          <p:cNvPr id="16" name="Picture 15"/>
          <p:cNvPicPr>
            <a:picLocks noChangeAspect="1"/>
          </p:cNvPicPr>
          <p:nvPr/>
        </p:nvPicPr>
        <p:blipFill>
          <a:blip r:embed="rId8"/>
          <a:stretch>
            <a:fillRect/>
          </a:stretch>
        </p:blipFill>
        <p:spPr>
          <a:xfrm>
            <a:off x="9400967" y="2659062"/>
            <a:ext cx="2608701" cy="1863001"/>
          </a:xfrm>
          <a:prstGeom prst="rect">
            <a:avLst/>
          </a:prstGeom>
        </p:spPr>
      </p:pic>
      <p:sp>
        <p:nvSpPr>
          <p:cNvPr id="17" name="TextBox 16"/>
          <p:cNvSpPr txBox="1"/>
          <p:nvPr/>
        </p:nvSpPr>
        <p:spPr>
          <a:xfrm>
            <a:off x="8990817" y="4415203"/>
            <a:ext cx="3429000"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ASR</a:t>
            </a:r>
          </a:p>
          <a:p>
            <a:pPr algn="ctr">
              <a:lnSpc>
                <a:spcPct val="90000"/>
              </a:lnSpc>
              <a:spcAft>
                <a:spcPts val="600"/>
              </a:spcAft>
            </a:pPr>
            <a:r>
              <a:rPr lang="en-US" sz="2400" dirty="0" smtClean="0">
                <a:gradFill>
                  <a:gsLst>
                    <a:gs pos="2917">
                      <a:schemeClr val="tx1"/>
                    </a:gs>
                    <a:gs pos="30000">
                      <a:schemeClr val="tx1"/>
                    </a:gs>
                  </a:gsLst>
                  <a:lin ang="5400000" scaled="0"/>
                </a:gradFill>
                <a:latin typeface="+mj-lt"/>
              </a:rPr>
              <a:t>Disaster Recovery</a:t>
            </a:r>
          </a:p>
        </p:txBody>
      </p:sp>
      <p:pic>
        <p:nvPicPr>
          <p:cNvPr id="2" name="Picture 1"/>
          <p:cNvPicPr>
            <a:picLocks noChangeAspect="1"/>
          </p:cNvPicPr>
          <p:nvPr/>
        </p:nvPicPr>
        <p:blipFill>
          <a:blip r:embed="rId9"/>
          <a:stretch>
            <a:fillRect/>
          </a:stretch>
        </p:blipFill>
        <p:spPr>
          <a:xfrm>
            <a:off x="287085" y="1058862"/>
            <a:ext cx="2542518" cy="1889109"/>
          </a:xfrm>
          <a:prstGeom prst="rect">
            <a:avLst/>
          </a:prstGeom>
        </p:spPr>
      </p:pic>
    </p:spTree>
    <p:extLst>
      <p:ext uri="{BB962C8B-B14F-4D97-AF65-F5344CB8AC3E}">
        <p14:creationId xmlns:p14="http://schemas.microsoft.com/office/powerpoint/2010/main" val="201251319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Microsoft Cloud Platform System - Overview</a:t>
            </a:r>
          </a:p>
        </p:txBody>
      </p:sp>
      <p:sp>
        <p:nvSpPr>
          <p:cNvPr id="5" name="Text Placeholder 4"/>
          <p:cNvSpPr>
            <a:spLocks noGrp="1"/>
          </p:cNvSpPr>
          <p:nvPr>
            <p:ph type="body" sz="quarter" idx="12"/>
          </p:nvPr>
        </p:nvSpPr>
        <p:spPr>
          <a:xfrm>
            <a:off x="274702" y="3955785"/>
            <a:ext cx="10210735" cy="1828007"/>
          </a:xfrm>
        </p:spPr>
        <p:txBody>
          <a:bodyPr/>
          <a:lstStyle/>
          <a:p>
            <a:r>
              <a:rPr lang="en-US" sz="4800" dirty="0"/>
              <a:t>Vijay </a:t>
            </a:r>
            <a:r>
              <a:rPr lang="en-US" sz="4800" dirty="0" err="1"/>
              <a:t>Tewari</a:t>
            </a:r>
            <a:endParaRPr lang="en-US" sz="4800" dirty="0"/>
          </a:p>
          <a:p>
            <a:r>
              <a:rPr lang="en-US" dirty="0"/>
              <a:t>Principal Group Program Manager, Microsoft Corp</a:t>
            </a:r>
          </a:p>
          <a:p>
            <a:endParaRPr lang="en-US" dirty="0"/>
          </a:p>
        </p:txBody>
      </p:sp>
      <p:sp>
        <p:nvSpPr>
          <p:cNvPr id="6" name="Text Placeholder 5"/>
          <p:cNvSpPr>
            <a:spLocks noGrp="1"/>
          </p:cNvSpPr>
          <p:nvPr>
            <p:ph type="body" sz="quarter" idx="13"/>
          </p:nvPr>
        </p:nvSpPr>
        <p:spPr/>
        <p:txBody>
          <a:bodyPr/>
          <a:lstStyle/>
          <a:p>
            <a:r>
              <a:rPr lang="en-US" dirty="0"/>
              <a:t>BRK2472</a:t>
            </a:r>
          </a:p>
        </p:txBody>
      </p:sp>
    </p:spTree>
    <p:extLst>
      <p:ext uri="{BB962C8B-B14F-4D97-AF65-F5344CB8AC3E}">
        <p14:creationId xmlns:p14="http://schemas.microsoft.com/office/powerpoint/2010/main" val="1300119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2826" y="3344862"/>
            <a:ext cx="12130413" cy="2751698"/>
          </a:xfrm>
        </p:spPr>
        <p:txBody>
          <a:bodyPr/>
          <a:lstStyle/>
          <a:p>
            <a:r>
              <a:rPr lang="en-US" dirty="0" smtClean="0"/>
              <a:t>Demo: </a:t>
            </a:r>
            <a:br>
              <a:rPr lang="en-US" dirty="0" smtClean="0"/>
            </a:br>
            <a:r>
              <a:rPr lang="en-US" dirty="0" smtClean="0"/>
              <a:t>Management </a:t>
            </a:r>
            <a:br>
              <a:rPr lang="en-US" dirty="0" smtClean="0"/>
            </a:br>
            <a:r>
              <a:rPr lang="en-US" dirty="0" smtClean="0"/>
              <a:t>Services &amp; Admin Guide</a:t>
            </a:r>
            <a:endParaRPr lang="en-US" dirty="0"/>
          </a:p>
        </p:txBody>
      </p:sp>
    </p:spTree>
    <p:extLst>
      <p:ext uri="{BB962C8B-B14F-4D97-AF65-F5344CB8AC3E}">
        <p14:creationId xmlns:p14="http://schemas.microsoft.com/office/powerpoint/2010/main" val="1044755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a:t>CPS Patch &amp; Update</a:t>
            </a:r>
          </a:p>
        </p:txBody>
      </p:sp>
      <p:sp>
        <p:nvSpPr>
          <p:cNvPr id="4" name="Rectangle 3"/>
          <p:cNvSpPr/>
          <p:nvPr/>
        </p:nvSpPr>
        <p:spPr bwMode="auto">
          <a:xfrm>
            <a:off x="0" y="1363662"/>
            <a:ext cx="12436475" cy="56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437" y="1668462"/>
            <a:ext cx="5952885" cy="4541380"/>
          </a:xfrm>
          <a:prstGeom prst="rect">
            <a:avLst/>
          </a:prstGeom>
        </p:spPr>
      </p:pic>
      <p:graphicFrame>
        <p:nvGraphicFramePr>
          <p:cNvPr id="6" name="Diagram 5"/>
          <p:cNvGraphicFramePr/>
          <p:nvPr>
            <p:extLst>
              <p:ext uri="{D42A27DB-BD31-4B8C-83A1-F6EECF244321}">
                <p14:modId xmlns:p14="http://schemas.microsoft.com/office/powerpoint/2010/main" val="2063594096"/>
              </p:ext>
            </p:extLst>
          </p:nvPr>
        </p:nvGraphicFramePr>
        <p:xfrm>
          <a:off x="6540293" y="2107966"/>
          <a:ext cx="4818983" cy="3529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2840551761"/>
              </p:ext>
            </p:extLst>
          </p:nvPr>
        </p:nvGraphicFramePr>
        <p:xfrm>
          <a:off x="274639" y="1516062"/>
          <a:ext cx="6553198" cy="4419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extBox 1"/>
          <p:cNvSpPr txBox="1"/>
          <p:nvPr/>
        </p:nvSpPr>
        <p:spPr>
          <a:xfrm>
            <a:off x="877318" y="6034510"/>
            <a:ext cx="11286885"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latin typeface="+mj-lt"/>
              </a:rPr>
              <a:t>Zero downtime of tenant workload, minimal downtime for management services achieved via Patch and Update automation (uses Cluster Aware Updating, CAU) </a:t>
            </a:r>
          </a:p>
        </p:txBody>
      </p:sp>
    </p:spTree>
    <p:extLst>
      <p:ext uri="{BB962C8B-B14F-4D97-AF65-F5344CB8AC3E}">
        <p14:creationId xmlns:p14="http://schemas.microsoft.com/office/powerpoint/2010/main" val="200025645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36837" y="1593495"/>
            <a:ext cx="5828789" cy="1496624"/>
            <a:chOff x="1644617" y="1572528"/>
            <a:chExt cx="5627784" cy="795953"/>
          </a:xfrm>
        </p:grpSpPr>
        <p:cxnSp>
          <p:nvCxnSpPr>
            <p:cNvPr id="4" name="Curved Connector 3"/>
            <p:cNvCxnSpPr/>
            <p:nvPr/>
          </p:nvCxnSpPr>
          <p:spPr>
            <a:xfrm>
              <a:off x="5423674" y="1625531"/>
              <a:ext cx="1549995" cy="742950"/>
            </a:xfrm>
            <a:prstGeom prst="curvedConnector2">
              <a:avLst/>
            </a:prstGeom>
            <a:ln w="28575">
              <a:solidFill>
                <a:schemeClr val="tx1"/>
              </a:solidFill>
              <a:prstDash val="sysDash"/>
              <a:headEnd type="arrow"/>
              <a:tailEnd type="none"/>
            </a:ln>
          </p:spPr>
          <p:style>
            <a:lnRef idx="2">
              <a:schemeClr val="dk1"/>
            </a:lnRef>
            <a:fillRef idx="0">
              <a:schemeClr val="dk1"/>
            </a:fillRef>
            <a:effectRef idx="1">
              <a:schemeClr val="dk1"/>
            </a:effectRef>
            <a:fontRef idx="minor">
              <a:schemeClr val="tx1"/>
            </a:fontRef>
          </p:style>
        </p:cxnSp>
        <p:cxnSp>
          <p:nvCxnSpPr>
            <p:cNvPr id="5" name="Curved Connector 4"/>
            <p:cNvCxnSpPr/>
            <p:nvPr/>
          </p:nvCxnSpPr>
          <p:spPr>
            <a:xfrm rot="10800000" flipV="1">
              <a:off x="1831990" y="1572528"/>
              <a:ext cx="1694968" cy="780304"/>
            </a:xfrm>
            <a:prstGeom prst="curvedConnector2">
              <a:avLst/>
            </a:prstGeom>
            <a:ln w="28575">
              <a:solidFill>
                <a:schemeClr val="tx1"/>
              </a:solidFill>
              <a:prstDash val="sysDash"/>
              <a:headEnd type="arrow"/>
              <a:tailEnd type="none"/>
            </a:ln>
          </p:spPr>
          <p:style>
            <a:lnRef idx="2">
              <a:schemeClr val="dk1"/>
            </a:lnRef>
            <a:fillRef idx="0">
              <a:schemeClr val="dk1"/>
            </a:fillRef>
            <a:effectRef idx="1">
              <a:schemeClr val="dk1"/>
            </a:effectRef>
            <a:fontRef idx="minor">
              <a:schemeClr val="tx1"/>
            </a:fontRef>
          </p:style>
        </p:cxnSp>
        <p:sp>
          <p:nvSpPr>
            <p:cNvPr id="6" name="TextBox 5"/>
            <p:cNvSpPr txBox="1"/>
            <p:nvPr/>
          </p:nvSpPr>
          <p:spPr>
            <a:xfrm rot="2287427">
              <a:off x="5908508" y="1732095"/>
              <a:ext cx="1363893" cy="143726"/>
            </a:xfrm>
            <a:prstGeom prst="rect">
              <a:avLst/>
            </a:prstGeom>
            <a:noFill/>
          </p:spPr>
          <p:txBody>
            <a:bodyPr wrap="square" rtlCol="0">
              <a:spAutoFit/>
            </a:bodyPr>
            <a:lstStyle/>
            <a:p>
              <a:pPr algn="ctr" defTabSz="932048"/>
              <a:r>
                <a:rPr lang="en-US" sz="1122" dirty="0">
                  <a:latin typeface="+mj-lt"/>
                  <a:cs typeface="Segoe UI" panose="020B0502040204020203" pitchFamily="34" charset="0"/>
                </a:rPr>
                <a:t>DR Orchestration</a:t>
              </a:r>
            </a:p>
          </p:txBody>
        </p:sp>
        <p:sp>
          <p:nvSpPr>
            <p:cNvPr id="7" name="TextBox 6"/>
            <p:cNvSpPr txBox="1"/>
            <p:nvPr/>
          </p:nvSpPr>
          <p:spPr>
            <a:xfrm rot="20070032">
              <a:off x="1644617" y="1640856"/>
              <a:ext cx="1363893" cy="143726"/>
            </a:xfrm>
            <a:prstGeom prst="rect">
              <a:avLst/>
            </a:prstGeom>
            <a:noFill/>
          </p:spPr>
          <p:txBody>
            <a:bodyPr wrap="square" rtlCol="0">
              <a:spAutoFit/>
            </a:bodyPr>
            <a:lstStyle/>
            <a:p>
              <a:pPr algn="ctr" defTabSz="932048"/>
              <a:r>
                <a:rPr lang="en-US" sz="1122" dirty="0">
                  <a:latin typeface="+mj-lt"/>
                  <a:cs typeface="Segoe UI" panose="020B0502040204020203" pitchFamily="34" charset="0"/>
                </a:rPr>
                <a:t>DR Orchestration</a:t>
              </a:r>
            </a:p>
          </p:txBody>
        </p:sp>
      </p:grpSp>
      <p:grpSp>
        <p:nvGrpSpPr>
          <p:cNvPr id="55" name="Group 54"/>
          <p:cNvGrpSpPr/>
          <p:nvPr/>
        </p:nvGrpSpPr>
        <p:grpSpPr>
          <a:xfrm>
            <a:off x="5947129" y="3080774"/>
            <a:ext cx="4143191" cy="2780713"/>
            <a:chOff x="483260" y="2764401"/>
            <a:chExt cx="4314825" cy="3221547"/>
          </a:xfrm>
        </p:grpSpPr>
        <p:grpSp>
          <p:nvGrpSpPr>
            <p:cNvPr id="22" name="Group 21"/>
            <p:cNvGrpSpPr/>
            <p:nvPr/>
          </p:nvGrpSpPr>
          <p:grpSpPr>
            <a:xfrm>
              <a:off x="992281" y="4391592"/>
              <a:ext cx="1220741" cy="993962"/>
              <a:chOff x="655771" y="1620441"/>
              <a:chExt cx="1673227" cy="2556808"/>
            </a:xfrm>
          </p:grpSpPr>
          <p:pic>
            <p:nvPicPr>
              <p:cNvPr id="23" name="Picture 2" descr="\\MAGNUM\Projects\Microsoft\Cloud Power FY12\Design\Icons\PNGs\Server_2.png"/>
              <p:cNvPicPr>
                <a:picLocks noChangeAspect="1" noChangeArrowheads="1"/>
              </p:cNvPicPr>
              <p:nvPr/>
            </p:nvPicPr>
            <p:blipFill>
              <a:blip r:embed="rId3" cstate="print">
                <a:lum bright="100000"/>
              </a:blip>
              <a:srcRect/>
              <a:stretch>
                <a:fillRect/>
              </a:stretch>
            </p:blipFill>
            <p:spPr bwMode="auto">
              <a:xfrm>
                <a:off x="744511" y="2681503"/>
                <a:ext cx="1495746" cy="1495746"/>
              </a:xfrm>
              <a:prstGeom prst="rect">
                <a:avLst/>
              </a:prstGeom>
              <a:noFill/>
            </p:spPr>
          </p:pic>
          <p:pic>
            <p:nvPicPr>
              <p:cNvPr id="24" name="Picture 9" descr="\\MAGNUM\Projects\Microsoft\Cloud Power FY12\Design\Icons\PNGs\Optimized.png"/>
              <p:cNvPicPr>
                <a:picLocks noChangeAspect="1" noChangeArrowheads="1"/>
              </p:cNvPicPr>
              <p:nvPr/>
            </p:nvPicPr>
            <p:blipFill>
              <a:blip r:embed="rId4" cstate="print">
                <a:lum bright="100000"/>
              </a:blip>
              <a:stretch>
                <a:fillRect/>
              </a:stretch>
            </p:blipFill>
            <p:spPr bwMode="auto">
              <a:xfrm>
                <a:off x="655771" y="1620441"/>
                <a:ext cx="1673227" cy="1673227"/>
              </a:xfrm>
              <a:prstGeom prst="rect">
                <a:avLst/>
              </a:prstGeom>
              <a:noFill/>
            </p:spPr>
          </p:pic>
        </p:grpSp>
        <p:sp>
          <p:nvSpPr>
            <p:cNvPr id="31" name="Rectangle 30"/>
            <p:cNvSpPr/>
            <p:nvPr/>
          </p:nvSpPr>
          <p:spPr bwMode="auto">
            <a:xfrm>
              <a:off x="992281" y="3875905"/>
              <a:ext cx="3198720" cy="363248"/>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835" spc="-51" dirty="0">
                  <a:gradFill>
                    <a:gsLst>
                      <a:gs pos="0">
                        <a:srgbClr val="FFFFFF"/>
                      </a:gs>
                      <a:gs pos="100000">
                        <a:srgbClr val="FFFFFF"/>
                      </a:gs>
                    </a:gsLst>
                    <a:lin ang="5400000" scaled="0"/>
                  </a:gradFill>
                  <a:latin typeface="+mj-lt"/>
                  <a:ea typeface="Segoe UI" pitchFamily="34" charset="0"/>
                  <a:cs typeface="Segoe UI" pitchFamily="34" charset="0"/>
                </a:rPr>
                <a:t>SCVMM</a:t>
              </a:r>
            </a:p>
          </p:txBody>
        </p:sp>
        <p:sp>
          <p:nvSpPr>
            <p:cNvPr id="32" name="Freeform 79"/>
            <p:cNvSpPr>
              <a:spLocks noEditPoints="1"/>
            </p:cNvSpPr>
            <p:nvPr/>
          </p:nvSpPr>
          <p:spPr bwMode="black">
            <a:xfrm>
              <a:off x="2240519" y="4693716"/>
              <a:ext cx="400154" cy="540958"/>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cxnSp>
          <p:nvCxnSpPr>
            <p:cNvPr id="34" name="Straight Connector 33"/>
            <p:cNvCxnSpPr/>
            <p:nvPr/>
          </p:nvCxnSpPr>
          <p:spPr>
            <a:xfrm flipH="1">
              <a:off x="2100263" y="4498619"/>
              <a:ext cx="14287" cy="1041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reeform 73"/>
            <p:cNvSpPr>
              <a:spLocks noEditPoints="1"/>
            </p:cNvSpPr>
            <p:nvPr/>
          </p:nvSpPr>
          <p:spPr bwMode="black">
            <a:xfrm>
              <a:off x="3385238" y="4620906"/>
              <a:ext cx="691142" cy="613767"/>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sp>
          <p:nvSpPr>
            <p:cNvPr id="36" name="Freeform 79"/>
            <p:cNvSpPr>
              <a:spLocks noEditPoints="1"/>
            </p:cNvSpPr>
            <p:nvPr/>
          </p:nvSpPr>
          <p:spPr bwMode="black">
            <a:xfrm>
              <a:off x="2566564" y="4498619"/>
              <a:ext cx="400154" cy="540958"/>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cxnSp>
          <p:nvCxnSpPr>
            <p:cNvPr id="37" name="Straight Connector 36"/>
            <p:cNvCxnSpPr/>
            <p:nvPr/>
          </p:nvCxnSpPr>
          <p:spPr>
            <a:xfrm flipH="1">
              <a:off x="3169975" y="4498619"/>
              <a:ext cx="1900" cy="1041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bwMode="auto">
            <a:xfrm>
              <a:off x="992281" y="4286250"/>
              <a:ext cx="3198720" cy="1434000"/>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b" anchorCtr="0" forceAA="0" compatLnSpc="1">
              <a:prstTxWarp prst="textNoShape">
                <a:avLst/>
              </a:prstTxWarp>
              <a:noAutofit/>
            </a:bodyPr>
            <a:lstStyle/>
            <a:p>
              <a:pPr algn="ctr" defTabSz="931741" fontAlgn="base">
                <a:spcBef>
                  <a:spcPct val="0"/>
                </a:spcBef>
                <a:spcAft>
                  <a:spcPct val="0"/>
                </a:spcAft>
              </a:pPr>
              <a:endParaRPr lang="en-US" sz="1835" spc="-51"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9" name="TextBox 38"/>
            <p:cNvSpPr txBox="1"/>
            <p:nvPr/>
          </p:nvSpPr>
          <p:spPr>
            <a:xfrm>
              <a:off x="1174795" y="5492579"/>
              <a:ext cx="757235" cy="222595"/>
            </a:xfrm>
            <a:prstGeom prst="rect">
              <a:avLst/>
            </a:prstGeom>
            <a:noFill/>
          </p:spPr>
          <p:txBody>
            <a:bodyPr wrap="square" lIns="0" tIns="0" rIns="0" bIns="0" rtlCol="0">
              <a:spAutoFit/>
            </a:bodyPr>
            <a:lstStyle/>
            <a:p>
              <a:r>
                <a:rPr lang="en-US" sz="1224" b="1" dirty="0">
                  <a:gradFill>
                    <a:gsLst>
                      <a:gs pos="0">
                        <a:schemeClr val="tx1"/>
                      </a:gs>
                      <a:gs pos="86000">
                        <a:schemeClr val="tx1"/>
                      </a:gs>
                    </a:gsLst>
                    <a:lin ang="5400000" scaled="0"/>
                  </a:gradFill>
                  <a:latin typeface="+mj-lt"/>
                  <a:cs typeface="Segoe UI" panose="020B0502040204020203" pitchFamily="34" charset="0"/>
                </a:rPr>
                <a:t>Compute</a:t>
              </a:r>
            </a:p>
          </p:txBody>
        </p:sp>
        <p:sp>
          <p:nvSpPr>
            <p:cNvPr id="40" name="TextBox 39"/>
            <p:cNvSpPr txBox="1"/>
            <p:nvPr/>
          </p:nvSpPr>
          <p:spPr>
            <a:xfrm>
              <a:off x="2213023" y="5492579"/>
              <a:ext cx="757235" cy="222595"/>
            </a:xfrm>
            <a:prstGeom prst="rect">
              <a:avLst/>
            </a:prstGeom>
            <a:noFill/>
          </p:spPr>
          <p:txBody>
            <a:bodyPr wrap="square" lIns="0" tIns="0" rIns="0" bIns="0" rtlCol="0">
              <a:spAutoFit/>
            </a:bodyPr>
            <a:lstStyle/>
            <a:p>
              <a:pPr algn="ctr"/>
              <a:r>
                <a:rPr lang="en-US" sz="1224" b="1" dirty="0">
                  <a:gradFill>
                    <a:gsLst>
                      <a:gs pos="0">
                        <a:schemeClr val="tx1"/>
                      </a:gs>
                      <a:gs pos="86000">
                        <a:schemeClr val="tx1"/>
                      </a:gs>
                    </a:gsLst>
                    <a:lin ang="5400000" scaled="0"/>
                  </a:gradFill>
                  <a:latin typeface="+mj-lt"/>
                  <a:cs typeface="Segoe UI" panose="020B0502040204020203" pitchFamily="34" charset="0"/>
                </a:rPr>
                <a:t>Storage</a:t>
              </a:r>
            </a:p>
          </p:txBody>
        </p:sp>
        <p:sp>
          <p:nvSpPr>
            <p:cNvPr id="41" name="TextBox 40"/>
            <p:cNvSpPr txBox="1"/>
            <p:nvPr/>
          </p:nvSpPr>
          <p:spPr>
            <a:xfrm>
              <a:off x="3371593" y="5492579"/>
              <a:ext cx="757235" cy="222595"/>
            </a:xfrm>
            <a:prstGeom prst="rect">
              <a:avLst/>
            </a:prstGeom>
            <a:noFill/>
          </p:spPr>
          <p:txBody>
            <a:bodyPr wrap="square" lIns="0" tIns="0" rIns="0" bIns="0" rtlCol="0">
              <a:spAutoFit/>
            </a:bodyPr>
            <a:lstStyle/>
            <a:p>
              <a:r>
                <a:rPr lang="en-US" sz="1224" b="1" dirty="0">
                  <a:gradFill>
                    <a:gsLst>
                      <a:gs pos="0">
                        <a:schemeClr val="tx1"/>
                      </a:gs>
                      <a:gs pos="86000">
                        <a:schemeClr val="tx1"/>
                      </a:gs>
                    </a:gsLst>
                    <a:lin ang="5400000" scaled="0"/>
                  </a:gradFill>
                  <a:latin typeface="+mj-lt"/>
                  <a:cs typeface="Segoe UI" panose="020B0502040204020203" pitchFamily="34" charset="0"/>
                </a:rPr>
                <a:t>Networks</a:t>
              </a:r>
            </a:p>
          </p:txBody>
        </p:sp>
        <p:pic>
          <p:nvPicPr>
            <p:cNvPr id="47" name="Picture 2" descr="C:\Users\chrisw\Desktop\Cloud Services 3.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992281" y="2795590"/>
              <a:ext cx="904219" cy="62347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chrisw\Desktop\Cloud Services 3.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932034" y="2772632"/>
              <a:ext cx="904219" cy="62347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chrisw\Desktop\Cloud Services 3.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2969169" y="2764401"/>
              <a:ext cx="904219" cy="623473"/>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bwMode="auto">
            <a:xfrm>
              <a:off x="3604808" y="3903993"/>
              <a:ext cx="561001" cy="320597"/>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428" spc="-51" dirty="0">
                  <a:gradFill>
                    <a:gsLst>
                      <a:gs pos="0">
                        <a:srgbClr val="FFFFFF"/>
                      </a:gs>
                      <a:gs pos="100000">
                        <a:srgbClr val="FFFFFF"/>
                      </a:gs>
                    </a:gsLst>
                    <a:lin ang="5400000" scaled="0"/>
                  </a:gradFill>
                  <a:latin typeface="+mj-lt"/>
                  <a:ea typeface="Segoe UI" pitchFamily="34" charset="0"/>
                  <a:cs typeface="Segoe UI" pitchFamily="34" charset="0"/>
                </a:rPr>
                <a:t>DRP</a:t>
              </a:r>
            </a:p>
          </p:txBody>
        </p:sp>
        <p:sp>
          <p:nvSpPr>
            <p:cNvPr id="52" name="Rectangle 51"/>
            <p:cNvSpPr/>
            <p:nvPr/>
          </p:nvSpPr>
          <p:spPr bwMode="auto">
            <a:xfrm>
              <a:off x="483260" y="2766104"/>
              <a:ext cx="4314825" cy="3219844"/>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b" anchorCtr="0" forceAA="0" compatLnSpc="1">
              <a:prstTxWarp prst="textNoShape">
                <a:avLst/>
              </a:prstTxWarp>
              <a:noAutofit/>
            </a:bodyPr>
            <a:lstStyle/>
            <a:p>
              <a:pPr algn="ctr" defTabSz="931741" fontAlgn="base">
                <a:spcBef>
                  <a:spcPct val="0"/>
                </a:spcBef>
                <a:spcAft>
                  <a:spcPct val="0"/>
                </a:spcAft>
              </a:pPr>
              <a:endParaRPr lang="en-US" sz="1835" spc="-51" dirty="0">
                <a:gradFill>
                  <a:gsLst>
                    <a:gs pos="0">
                      <a:srgbClr val="FFFFFF"/>
                    </a:gs>
                    <a:gs pos="100000">
                      <a:srgbClr val="FFFFFF"/>
                    </a:gs>
                  </a:gsLst>
                  <a:lin ang="5400000" scaled="0"/>
                </a:gradFill>
                <a:latin typeface="+mj-lt"/>
                <a:ea typeface="Segoe UI" pitchFamily="34" charset="0"/>
                <a:cs typeface="Segoe UI" pitchFamily="34" charset="0"/>
              </a:endParaRPr>
            </a:p>
          </p:txBody>
        </p:sp>
      </p:grpSp>
      <p:sp>
        <p:nvSpPr>
          <p:cNvPr id="53" name="TextBox 52"/>
          <p:cNvSpPr txBox="1"/>
          <p:nvPr/>
        </p:nvSpPr>
        <p:spPr>
          <a:xfrm>
            <a:off x="751092" y="6003221"/>
            <a:ext cx="2939110" cy="384075"/>
          </a:xfrm>
          <a:prstGeom prst="rect">
            <a:avLst/>
          </a:prstGeom>
          <a:noFill/>
        </p:spPr>
        <p:txBody>
          <a:bodyPr wrap="square" lIns="0" tIns="0" rIns="0" bIns="0" rtlCol="0">
            <a:spAutoFit/>
          </a:bodyPr>
          <a:lstStyle/>
          <a:p>
            <a:pPr algn="ctr"/>
            <a:r>
              <a:rPr lang="en-US" sz="2447" dirty="0">
                <a:gradFill>
                  <a:gsLst>
                    <a:gs pos="0">
                      <a:schemeClr val="tx1"/>
                    </a:gs>
                    <a:gs pos="86000">
                      <a:schemeClr val="tx1"/>
                    </a:gs>
                  </a:gsLst>
                  <a:lin ang="5400000" scaled="0"/>
                </a:gradFill>
                <a:latin typeface="+mj-lt"/>
              </a:rPr>
              <a:t>CPS Stamp 1</a:t>
            </a:r>
          </a:p>
        </p:txBody>
      </p:sp>
      <p:sp>
        <p:nvSpPr>
          <p:cNvPr id="83" name="Title 1"/>
          <p:cNvSpPr txBox="1">
            <a:spLocks/>
          </p:cNvSpPr>
          <p:nvPr/>
        </p:nvSpPr>
        <p:spPr>
          <a:xfrm>
            <a:off x="254569" y="152995"/>
            <a:ext cx="11991910" cy="549628"/>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a:lstStyle>
          <a:p>
            <a:r>
              <a:rPr lang="en-US" sz="4800" dirty="0" smtClean="0">
                <a:cs typeface="Segoe UI Light" panose="020B0502040204020203" pitchFamily="34" charset="0"/>
              </a:rPr>
              <a:t>CPS DR with Azure Site Recovery (E2E)</a:t>
            </a:r>
          </a:p>
          <a:p>
            <a:r>
              <a:rPr lang="en-US" sz="3600" dirty="0" smtClean="0">
                <a:cs typeface="Segoe UI Light" panose="020B0502040204020203" pitchFamily="34" charset="0"/>
              </a:rPr>
              <a:t>CPS to CPS</a:t>
            </a:r>
            <a:endParaRPr lang="en-US" sz="3600" dirty="0">
              <a:cs typeface="Segoe UI Light" panose="020B0502040204020203" pitchFamily="34" charset="0"/>
            </a:endParaRPr>
          </a:p>
        </p:txBody>
      </p:sp>
      <p:sp>
        <p:nvSpPr>
          <p:cNvPr id="84" name="TextBox 83"/>
          <p:cNvSpPr txBox="1"/>
          <p:nvPr/>
        </p:nvSpPr>
        <p:spPr>
          <a:xfrm>
            <a:off x="4340255" y="6095265"/>
            <a:ext cx="2407523" cy="830997"/>
          </a:xfrm>
          <a:prstGeom prst="rect">
            <a:avLst/>
          </a:prstGeom>
          <a:noFill/>
        </p:spPr>
        <p:txBody>
          <a:bodyPr wrap="square" rtlCol="0">
            <a:spAutoFit/>
          </a:bodyPr>
          <a:lstStyle/>
          <a:p>
            <a:pPr algn="ctr" defTabSz="932048"/>
            <a:r>
              <a:rPr lang="en-US" sz="1600" dirty="0">
                <a:latin typeface="+mj-lt"/>
              </a:rPr>
              <a:t>Data Channel on </a:t>
            </a:r>
            <a:r>
              <a:rPr lang="en-US" sz="1600" dirty="0" smtClean="0">
                <a:latin typeface="+mj-lt"/>
              </a:rPr>
              <a:t>Customer Network </a:t>
            </a:r>
          </a:p>
          <a:p>
            <a:pPr algn="ctr" defTabSz="932048"/>
            <a:r>
              <a:rPr lang="en-US" sz="1600" dirty="0" smtClean="0">
                <a:latin typeface="+mj-lt"/>
              </a:rPr>
              <a:t>(</a:t>
            </a:r>
            <a:r>
              <a:rPr lang="en-US" sz="1600" dirty="0">
                <a:latin typeface="+mj-lt"/>
              </a:rPr>
              <a:t>Hyper-V Replica)</a:t>
            </a:r>
          </a:p>
        </p:txBody>
      </p:sp>
      <p:sp>
        <p:nvSpPr>
          <p:cNvPr id="85" name="Left-Up Arrow 84"/>
          <p:cNvSpPr/>
          <p:nvPr/>
        </p:nvSpPr>
        <p:spPr>
          <a:xfrm rot="5400000">
            <a:off x="4030806" y="5933608"/>
            <a:ext cx="410325" cy="530563"/>
          </a:xfrm>
          <a:prstGeom prst="leftUpArrow">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048"/>
            <a:endParaRPr lang="en-US" sz="1835" b="1" dirty="0">
              <a:solidFill>
                <a:prstClr val="white"/>
              </a:solidFill>
              <a:latin typeface="+mj-lt"/>
            </a:endParaRPr>
          </a:p>
        </p:txBody>
      </p:sp>
      <p:sp>
        <p:nvSpPr>
          <p:cNvPr id="86" name="Left-Up Arrow 85"/>
          <p:cNvSpPr/>
          <p:nvPr/>
        </p:nvSpPr>
        <p:spPr>
          <a:xfrm>
            <a:off x="6435900" y="5957152"/>
            <a:ext cx="472873" cy="446900"/>
          </a:xfrm>
          <a:prstGeom prst="leftUpArrow">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048"/>
            <a:endParaRPr lang="en-US" sz="1835" dirty="0">
              <a:solidFill>
                <a:prstClr val="white"/>
              </a:solidFill>
              <a:latin typeface="+mj-lt"/>
            </a:endParaRPr>
          </a:p>
        </p:txBody>
      </p:sp>
      <p:sp>
        <p:nvSpPr>
          <p:cNvPr id="87" name="TextBox 86"/>
          <p:cNvSpPr txBox="1"/>
          <p:nvPr/>
        </p:nvSpPr>
        <p:spPr>
          <a:xfrm>
            <a:off x="6763966" y="6044796"/>
            <a:ext cx="2885117" cy="384075"/>
          </a:xfrm>
          <a:prstGeom prst="rect">
            <a:avLst/>
          </a:prstGeom>
          <a:noFill/>
        </p:spPr>
        <p:txBody>
          <a:bodyPr wrap="square" lIns="0" tIns="0" rIns="0" bIns="0" rtlCol="0">
            <a:spAutoFit/>
          </a:bodyPr>
          <a:lstStyle/>
          <a:p>
            <a:pPr algn="ctr"/>
            <a:r>
              <a:rPr lang="en-US" sz="2447" dirty="0">
                <a:gradFill>
                  <a:gsLst>
                    <a:gs pos="0">
                      <a:schemeClr val="tx1"/>
                    </a:gs>
                    <a:gs pos="86000">
                      <a:schemeClr val="tx1"/>
                    </a:gs>
                  </a:gsLst>
                  <a:lin ang="5400000" scaled="0"/>
                </a:gradFill>
                <a:latin typeface="+mj-lt"/>
              </a:rPr>
              <a:t>CPS Stamp 2</a:t>
            </a:r>
          </a:p>
        </p:txBody>
      </p:sp>
      <p:pic>
        <p:nvPicPr>
          <p:cNvPr id="78" name="Picture 2" descr="C:\Users\chrisw\Desktop\Cloud Services 3.png"/>
          <p:cNvPicPr>
            <a:picLocks noChangeAspect="1" noChangeArrowheads="1"/>
          </p:cNvPicPr>
          <p:nvPr/>
        </p:nvPicPr>
        <p:blipFill>
          <a:blip r:embed="rId7">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316311" y="1054179"/>
            <a:ext cx="2150737" cy="1428321"/>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4260995" y="2428478"/>
            <a:ext cx="2222660" cy="307777"/>
          </a:xfrm>
          <a:prstGeom prst="rect">
            <a:avLst/>
          </a:prstGeom>
          <a:noFill/>
        </p:spPr>
        <p:txBody>
          <a:bodyPr wrap="none" lIns="0" tIns="0" rIns="0" bIns="0" rtlCol="0">
            <a:spAutoFit/>
          </a:bodyPr>
          <a:lstStyle/>
          <a:p>
            <a:r>
              <a:rPr lang="en-US" sz="2000" dirty="0">
                <a:latin typeface="+mj-lt"/>
              </a:rPr>
              <a:t> Azure Site Recovery</a:t>
            </a:r>
          </a:p>
        </p:txBody>
      </p:sp>
      <p:sp>
        <p:nvSpPr>
          <p:cNvPr id="76" name="Rectangle 75"/>
          <p:cNvSpPr/>
          <p:nvPr/>
        </p:nvSpPr>
        <p:spPr bwMode="auto">
          <a:xfrm>
            <a:off x="6435901" y="3651311"/>
            <a:ext cx="3071483" cy="31354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835" spc="-51" dirty="0">
                <a:gradFill>
                  <a:gsLst>
                    <a:gs pos="0">
                      <a:srgbClr val="FFFFFF"/>
                    </a:gs>
                    <a:gs pos="100000">
                      <a:srgbClr val="FFFFFF"/>
                    </a:gs>
                  </a:gsLst>
                  <a:lin ang="5400000" scaled="0"/>
                </a:gradFill>
                <a:latin typeface="+mj-lt"/>
                <a:ea typeface="Segoe UI" pitchFamily="34" charset="0"/>
                <a:cs typeface="Segoe UI" pitchFamily="34" charset="0"/>
              </a:rPr>
              <a:t>Azure Pack</a:t>
            </a:r>
          </a:p>
        </p:txBody>
      </p:sp>
      <p:grpSp>
        <p:nvGrpSpPr>
          <p:cNvPr id="77" name="Group 76"/>
          <p:cNvGrpSpPr/>
          <p:nvPr/>
        </p:nvGrpSpPr>
        <p:grpSpPr>
          <a:xfrm>
            <a:off x="262320" y="3072034"/>
            <a:ext cx="4143191" cy="2780713"/>
            <a:chOff x="483260" y="2764401"/>
            <a:chExt cx="4314825" cy="3221547"/>
          </a:xfrm>
        </p:grpSpPr>
        <p:grpSp>
          <p:nvGrpSpPr>
            <p:cNvPr id="80" name="Group 79"/>
            <p:cNvGrpSpPr/>
            <p:nvPr/>
          </p:nvGrpSpPr>
          <p:grpSpPr>
            <a:xfrm>
              <a:off x="992281" y="4391592"/>
              <a:ext cx="1220741" cy="993962"/>
              <a:chOff x="655771" y="1620441"/>
              <a:chExt cx="1673227" cy="2556808"/>
            </a:xfrm>
          </p:grpSpPr>
          <p:pic>
            <p:nvPicPr>
              <p:cNvPr id="101" name="Picture 2" descr="\\MAGNUM\Projects\Microsoft\Cloud Power FY12\Design\Icons\PNGs\Server_2.png"/>
              <p:cNvPicPr>
                <a:picLocks noChangeAspect="1" noChangeArrowheads="1"/>
              </p:cNvPicPr>
              <p:nvPr/>
            </p:nvPicPr>
            <p:blipFill>
              <a:blip r:embed="rId3" cstate="print">
                <a:lum bright="100000"/>
              </a:blip>
              <a:srcRect/>
              <a:stretch>
                <a:fillRect/>
              </a:stretch>
            </p:blipFill>
            <p:spPr bwMode="auto">
              <a:xfrm>
                <a:off x="744511" y="2681503"/>
                <a:ext cx="1495746" cy="1495746"/>
              </a:xfrm>
              <a:prstGeom prst="rect">
                <a:avLst/>
              </a:prstGeom>
              <a:noFill/>
            </p:spPr>
          </p:pic>
          <p:pic>
            <p:nvPicPr>
              <p:cNvPr id="102" name="Picture 9" descr="\\MAGNUM\Projects\Microsoft\Cloud Power FY12\Design\Icons\PNGs\Optimized.png"/>
              <p:cNvPicPr>
                <a:picLocks noChangeAspect="1" noChangeArrowheads="1"/>
              </p:cNvPicPr>
              <p:nvPr/>
            </p:nvPicPr>
            <p:blipFill>
              <a:blip r:embed="rId4" cstate="print">
                <a:lum bright="100000"/>
              </a:blip>
              <a:stretch>
                <a:fillRect/>
              </a:stretch>
            </p:blipFill>
            <p:spPr bwMode="auto">
              <a:xfrm>
                <a:off x="655771" y="1620441"/>
                <a:ext cx="1673227" cy="1673227"/>
              </a:xfrm>
              <a:prstGeom prst="rect">
                <a:avLst/>
              </a:prstGeom>
              <a:noFill/>
            </p:spPr>
          </p:pic>
        </p:grpSp>
        <p:sp>
          <p:nvSpPr>
            <p:cNvPr id="81" name="Rectangle 80"/>
            <p:cNvSpPr/>
            <p:nvPr/>
          </p:nvSpPr>
          <p:spPr bwMode="auto">
            <a:xfrm>
              <a:off x="992281" y="3875905"/>
              <a:ext cx="3198720" cy="363248"/>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835" spc="-51" dirty="0">
                  <a:gradFill>
                    <a:gsLst>
                      <a:gs pos="0">
                        <a:srgbClr val="FFFFFF"/>
                      </a:gs>
                      <a:gs pos="100000">
                        <a:srgbClr val="FFFFFF"/>
                      </a:gs>
                    </a:gsLst>
                    <a:lin ang="5400000" scaled="0"/>
                  </a:gradFill>
                  <a:latin typeface="+mj-lt"/>
                  <a:ea typeface="Segoe UI" pitchFamily="34" charset="0"/>
                  <a:cs typeface="Segoe UI" pitchFamily="34" charset="0"/>
                </a:rPr>
                <a:t>SCVMM</a:t>
              </a:r>
            </a:p>
          </p:txBody>
        </p:sp>
        <p:sp>
          <p:nvSpPr>
            <p:cNvPr id="82" name="Freeform 79"/>
            <p:cNvSpPr>
              <a:spLocks noEditPoints="1"/>
            </p:cNvSpPr>
            <p:nvPr/>
          </p:nvSpPr>
          <p:spPr bwMode="black">
            <a:xfrm>
              <a:off x="2240519" y="4693716"/>
              <a:ext cx="400154" cy="540958"/>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cxnSp>
          <p:nvCxnSpPr>
            <p:cNvPr id="88" name="Straight Connector 87"/>
            <p:cNvCxnSpPr/>
            <p:nvPr/>
          </p:nvCxnSpPr>
          <p:spPr>
            <a:xfrm flipH="1">
              <a:off x="2100263" y="4498619"/>
              <a:ext cx="14287" cy="1041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Freeform 73"/>
            <p:cNvSpPr>
              <a:spLocks noEditPoints="1"/>
            </p:cNvSpPr>
            <p:nvPr/>
          </p:nvSpPr>
          <p:spPr bwMode="black">
            <a:xfrm>
              <a:off x="3385238" y="4620906"/>
              <a:ext cx="691142" cy="613767"/>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sp>
          <p:nvSpPr>
            <p:cNvPr id="90" name="Freeform 79"/>
            <p:cNvSpPr>
              <a:spLocks noEditPoints="1"/>
            </p:cNvSpPr>
            <p:nvPr/>
          </p:nvSpPr>
          <p:spPr bwMode="black">
            <a:xfrm>
              <a:off x="2566564" y="4498619"/>
              <a:ext cx="400154" cy="540958"/>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cxnSp>
          <p:nvCxnSpPr>
            <p:cNvPr id="91" name="Straight Connector 90"/>
            <p:cNvCxnSpPr/>
            <p:nvPr/>
          </p:nvCxnSpPr>
          <p:spPr>
            <a:xfrm flipH="1">
              <a:off x="3169975" y="4498619"/>
              <a:ext cx="1900" cy="1041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bwMode="auto">
            <a:xfrm>
              <a:off x="992281" y="4286250"/>
              <a:ext cx="3198720" cy="1434000"/>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b" anchorCtr="0" forceAA="0" compatLnSpc="1">
              <a:prstTxWarp prst="textNoShape">
                <a:avLst/>
              </a:prstTxWarp>
              <a:noAutofit/>
            </a:bodyPr>
            <a:lstStyle/>
            <a:p>
              <a:pPr algn="ctr" defTabSz="931741" fontAlgn="base">
                <a:spcBef>
                  <a:spcPct val="0"/>
                </a:spcBef>
                <a:spcAft>
                  <a:spcPct val="0"/>
                </a:spcAft>
              </a:pPr>
              <a:endParaRPr lang="en-US" sz="1835" spc="-51"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93" name="TextBox 92"/>
            <p:cNvSpPr txBox="1"/>
            <p:nvPr/>
          </p:nvSpPr>
          <p:spPr>
            <a:xfrm>
              <a:off x="1174795" y="5492579"/>
              <a:ext cx="757235" cy="222595"/>
            </a:xfrm>
            <a:prstGeom prst="rect">
              <a:avLst/>
            </a:prstGeom>
            <a:noFill/>
          </p:spPr>
          <p:txBody>
            <a:bodyPr wrap="square" lIns="0" tIns="0" rIns="0" bIns="0" rtlCol="0">
              <a:spAutoFit/>
            </a:bodyPr>
            <a:lstStyle/>
            <a:p>
              <a:r>
                <a:rPr lang="en-US" sz="1224" b="1" dirty="0">
                  <a:gradFill>
                    <a:gsLst>
                      <a:gs pos="0">
                        <a:schemeClr val="tx1"/>
                      </a:gs>
                      <a:gs pos="86000">
                        <a:schemeClr val="tx1"/>
                      </a:gs>
                    </a:gsLst>
                    <a:lin ang="5400000" scaled="0"/>
                  </a:gradFill>
                  <a:latin typeface="+mj-lt"/>
                  <a:cs typeface="Segoe UI" panose="020B0502040204020203" pitchFamily="34" charset="0"/>
                </a:rPr>
                <a:t>Compute</a:t>
              </a:r>
            </a:p>
          </p:txBody>
        </p:sp>
        <p:sp>
          <p:nvSpPr>
            <p:cNvPr id="94" name="TextBox 93"/>
            <p:cNvSpPr txBox="1"/>
            <p:nvPr/>
          </p:nvSpPr>
          <p:spPr>
            <a:xfrm>
              <a:off x="2213023" y="5492579"/>
              <a:ext cx="757235" cy="222595"/>
            </a:xfrm>
            <a:prstGeom prst="rect">
              <a:avLst/>
            </a:prstGeom>
            <a:noFill/>
          </p:spPr>
          <p:txBody>
            <a:bodyPr wrap="square" lIns="0" tIns="0" rIns="0" bIns="0" rtlCol="0">
              <a:spAutoFit/>
            </a:bodyPr>
            <a:lstStyle/>
            <a:p>
              <a:pPr algn="ctr"/>
              <a:r>
                <a:rPr lang="en-US" sz="1224" b="1" dirty="0">
                  <a:gradFill>
                    <a:gsLst>
                      <a:gs pos="0">
                        <a:schemeClr val="tx1"/>
                      </a:gs>
                      <a:gs pos="86000">
                        <a:schemeClr val="tx1"/>
                      </a:gs>
                    </a:gsLst>
                    <a:lin ang="5400000" scaled="0"/>
                  </a:gradFill>
                  <a:latin typeface="+mj-lt"/>
                  <a:cs typeface="Segoe UI" panose="020B0502040204020203" pitchFamily="34" charset="0"/>
                </a:rPr>
                <a:t>Storage</a:t>
              </a:r>
            </a:p>
          </p:txBody>
        </p:sp>
        <p:sp>
          <p:nvSpPr>
            <p:cNvPr id="95" name="TextBox 94"/>
            <p:cNvSpPr txBox="1"/>
            <p:nvPr/>
          </p:nvSpPr>
          <p:spPr>
            <a:xfrm>
              <a:off x="3371593" y="5492579"/>
              <a:ext cx="757235" cy="222595"/>
            </a:xfrm>
            <a:prstGeom prst="rect">
              <a:avLst/>
            </a:prstGeom>
            <a:noFill/>
          </p:spPr>
          <p:txBody>
            <a:bodyPr wrap="square" lIns="0" tIns="0" rIns="0" bIns="0" rtlCol="0">
              <a:spAutoFit/>
            </a:bodyPr>
            <a:lstStyle/>
            <a:p>
              <a:r>
                <a:rPr lang="en-US" sz="1224" b="1" dirty="0">
                  <a:gradFill>
                    <a:gsLst>
                      <a:gs pos="0">
                        <a:schemeClr val="tx1"/>
                      </a:gs>
                      <a:gs pos="86000">
                        <a:schemeClr val="tx1"/>
                      </a:gs>
                    </a:gsLst>
                    <a:lin ang="5400000" scaled="0"/>
                  </a:gradFill>
                  <a:latin typeface="+mj-lt"/>
                  <a:cs typeface="Segoe UI" panose="020B0502040204020203" pitchFamily="34" charset="0"/>
                </a:rPr>
                <a:t>Networks</a:t>
              </a:r>
            </a:p>
          </p:txBody>
        </p:sp>
        <p:pic>
          <p:nvPicPr>
            <p:cNvPr id="96" name="Picture 2" descr="C:\Users\chrisw\Desktop\Cloud Services 3.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992281" y="2795590"/>
              <a:ext cx="904219" cy="62347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C:\Users\chrisw\Desktop\Cloud Services 3.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932034" y="2772632"/>
              <a:ext cx="904219" cy="62347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C:\Users\chrisw\Desktop\Cloud Services 3.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2969169" y="2764401"/>
              <a:ext cx="904219" cy="623473"/>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p:cNvSpPr/>
            <p:nvPr/>
          </p:nvSpPr>
          <p:spPr bwMode="auto">
            <a:xfrm>
              <a:off x="3604808" y="3903993"/>
              <a:ext cx="561001" cy="320597"/>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428" spc="-51" dirty="0">
                  <a:gradFill>
                    <a:gsLst>
                      <a:gs pos="0">
                        <a:srgbClr val="FFFFFF"/>
                      </a:gs>
                      <a:gs pos="100000">
                        <a:srgbClr val="FFFFFF"/>
                      </a:gs>
                    </a:gsLst>
                    <a:lin ang="5400000" scaled="0"/>
                  </a:gradFill>
                  <a:latin typeface="+mj-lt"/>
                  <a:ea typeface="Segoe UI" pitchFamily="34" charset="0"/>
                  <a:cs typeface="Segoe UI" pitchFamily="34" charset="0"/>
                </a:rPr>
                <a:t>DRP</a:t>
              </a:r>
            </a:p>
          </p:txBody>
        </p:sp>
        <p:sp>
          <p:nvSpPr>
            <p:cNvPr id="100" name="Rectangle 99"/>
            <p:cNvSpPr/>
            <p:nvPr/>
          </p:nvSpPr>
          <p:spPr bwMode="auto">
            <a:xfrm>
              <a:off x="483260" y="2766104"/>
              <a:ext cx="4314825" cy="3219844"/>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b" anchorCtr="0" forceAA="0" compatLnSpc="1">
              <a:prstTxWarp prst="textNoShape">
                <a:avLst/>
              </a:prstTxWarp>
              <a:noAutofit/>
            </a:bodyPr>
            <a:lstStyle/>
            <a:p>
              <a:pPr algn="ctr" defTabSz="931741" fontAlgn="base">
                <a:spcBef>
                  <a:spcPct val="0"/>
                </a:spcBef>
                <a:spcAft>
                  <a:spcPct val="0"/>
                </a:spcAft>
              </a:pPr>
              <a:endParaRPr lang="en-US" sz="1835" spc="-51" dirty="0">
                <a:gradFill>
                  <a:gsLst>
                    <a:gs pos="0">
                      <a:srgbClr val="FFFFFF"/>
                    </a:gs>
                    <a:gs pos="100000">
                      <a:srgbClr val="FFFFFF"/>
                    </a:gs>
                  </a:gsLst>
                  <a:lin ang="5400000" scaled="0"/>
                </a:gradFill>
                <a:latin typeface="+mj-lt"/>
                <a:ea typeface="Segoe UI" pitchFamily="34" charset="0"/>
                <a:cs typeface="Segoe UI" pitchFamily="34" charset="0"/>
              </a:endParaRPr>
            </a:p>
          </p:txBody>
        </p:sp>
      </p:grpSp>
      <p:sp>
        <p:nvSpPr>
          <p:cNvPr id="142" name="Rectangle 141"/>
          <p:cNvSpPr/>
          <p:nvPr/>
        </p:nvSpPr>
        <p:spPr bwMode="auto">
          <a:xfrm>
            <a:off x="751092" y="3676300"/>
            <a:ext cx="3071483" cy="31354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835" spc="-51" dirty="0">
                <a:gradFill>
                  <a:gsLst>
                    <a:gs pos="0">
                      <a:srgbClr val="FFFFFF"/>
                    </a:gs>
                    <a:gs pos="100000">
                      <a:srgbClr val="FFFFFF"/>
                    </a:gs>
                  </a:gsLst>
                  <a:lin ang="5400000" scaled="0"/>
                </a:gradFill>
                <a:latin typeface="+mj-lt"/>
                <a:ea typeface="Segoe UI" pitchFamily="34" charset="0"/>
                <a:cs typeface="Segoe UI" pitchFamily="34" charset="0"/>
              </a:rPr>
              <a:t>Azure Pack</a:t>
            </a:r>
          </a:p>
        </p:txBody>
      </p:sp>
      <p:sp>
        <p:nvSpPr>
          <p:cNvPr id="3" name="Rectangle 2"/>
          <p:cNvSpPr/>
          <p:nvPr/>
        </p:nvSpPr>
        <p:spPr>
          <a:xfrm>
            <a:off x="7875909" y="767450"/>
            <a:ext cx="4378874" cy="1754326"/>
          </a:xfrm>
          <a:prstGeom prst="rect">
            <a:avLst/>
          </a:prstGeom>
        </p:spPr>
        <p:txBody>
          <a:bodyPr wrap="square">
            <a:spAutoFit/>
          </a:bodyPr>
          <a:lstStyle/>
          <a:p>
            <a:pPr marL="752121" lvl="1" indent="-285750">
              <a:buFont typeface="Arial" panose="020B0604020202020204" pitchFamily="34" charset="0"/>
              <a:buChar char="•"/>
            </a:pPr>
            <a:r>
              <a:rPr lang="en-US" dirty="0">
                <a:latin typeface="+mj-lt"/>
              </a:rPr>
              <a:t>DR as a Plan/Add-On </a:t>
            </a:r>
            <a:endParaRPr lang="en-US" dirty="0" smtClean="0">
              <a:latin typeface="+mj-lt"/>
            </a:endParaRPr>
          </a:p>
          <a:p>
            <a:pPr marL="752121" lvl="1" indent="-285750">
              <a:buFont typeface="Arial" panose="020B0604020202020204" pitchFamily="34" charset="0"/>
              <a:buChar char="•"/>
            </a:pPr>
            <a:r>
              <a:rPr lang="en-US" dirty="0" smtClean="0">
                <a:latin typeface="+mj-lt"/>
              </a:rPr>
              <a:t>SMA </a:t>
            </a:r>
            <a:r>
              <a:rPr lang="en-US" dirty="0" err="1">
                <a:latin typeface="+mj-lt"/>
              </a:rPr>
              <a:t>runbook</a:t>
            </a:r>
            <a:r>
              <a:rPr lang="en-US" dirty="0">
                <a:latin typeface="+mj-lt"/>
              </a:rPr>
              <a:t> to enable/disable DR protection for all VMs in subscription</a:t>
            </a:r>
          </a:p>
          <a:p>
            <a:pPr marL="752121" lvl="1" indent="-285750">
              <a:buFont typeface="Arial" panose="020B0604020202020204" pitchFamily="34" charset="0"/>
              <a:buChar char="•"/>
            </a:pPr>
            <a:r>
              <a:rPr lang="en-US" dirty="0">
                <a:latin typeface="+mj-lt"/>
              </a:rPr>
              <a:t>Full integration of replica VMs with recovery site Azure </a:t>
            </a:r>
            <a:r>
              <a:rPr lang="en-US" dirty="0" smtClean="0">
                <a:latin typeface="+mj-lt"/>
              </a:rPr>
              <a:t>Pack</a:t>
            </a:r>
            <a:endParaRPr lang="en-US" dirty="0">
              <a:latin typeface="+mj-lt"/>
            </a:endParaRPr>
          </a:p>
        </p:txBody>
      </p:sp>
    </p:spTree>
    <p:extLst>
      <p:ext uri="{BB962C8B-B14F-4D97-AF65-F5344CB8AC3E}">
        <p14:creationId xmlns:p14="http://schemas.microsoft.com/office/powerpoint/2010/main" val="3146885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Announcing</a:t>
            </a:r>
            <a:endParaRPr lang="en-US" i="1" dirty="0"/>
          </a:p>
        </p:txBody>
      </p:sp>
      <p:sp>
        <p:nvSpPr>
          <p:cNvPr id="5" name="Text Placeholder 4"/>
          <p:cNvSpPr>
            <a:spLocks noGrp="1"/>
          </p:cNvSpPr>
          <p:nvPr>
            <p:ph type="body" sz="quarter" idx="12"/>
          </p:nvPr>
        </p:nvSpPr>
        <p:spPr>
          <a:xfrm>
            <a:off x="304111" y="3802062"/>
            <a:ext cx="10058401" cy="1625060"/>
          </a:xfrm>
        </p:spPr>
        <p:txBody>
          <a:bodyPr/>
          <a:lstStyle/>
          <a:p>
            <a:r>
              <a:rPr lang="en-US" dirty="0" smtClean="0"/>
              <a:t>CPS : DR to Azure via ASR</a:t>
            </a:r>
          </a:p>
          <a:p>
            <a:r>
              <a:rPr lang="en-US" dirty="0"/>
              <a:t>	</a:t>
            </a:r>
            <a:r>
              <a:rPr lang="en-US" dirty="0" smtClean="0"/>
              <a:t> </a:t>
            </a:r>
          </a:p>
          <a:p>
            <a:r>
              <a:rPr lang="en-US" dirty="0"/>
              <a:t>	</a:t>
            </a:r>
            <a:r>
              <a:rPr lang="en-US" dirty="0" smtClean="0"/>
              <a:t> Additional retention of backup copy off-stamp</a:t>
            </a:r>
            <a:endParaRPr lang="en-US" dirty="0"/>
          </a:p>
        </p:txBody>
      </p:sp>
    </p:spTree>
    <p:extLst>
      <p:ext uri="{BB962C8B-B14F-4D97-AF65-F5344CB8AC3E}">
        <p14:creationId xmlns:p14="http://schemas.microsoft.com/office/powerpoint/2010/main" val="3264951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73130" y="1310978"/>
            <a:ext cx="5668767" cy="1406870"/>
            <a:chOff x="1756618" y="1625531"/>
            <a:chExt cx="5558119" cy="801791"/>
          </a:xfrm>
        </p:grpSpPr>
        <p:cxnSp>
          <p:nvCxnSpPr>
            <p:cNvPr id="4" name="Curved Connector 3"/>
            <p:cNvCxnSpPr/>
            <p:nvPr/>
          </p:nvCxnSpPr>
          <p:spPr>
            <a:xfrm>
              <a:off x="5423674" y="1625531"/>
              <a:ext cx="1549995" cy="742950"/>
            </a:xfrm>
            <a:prstGeom prst="curvedConnector2">
              <a:avLst/>
            </a:prstGeom>
            <a:ln w="28575">
              <a:solidFill>
                <a:schemeClr val="tx1"/>
              </a:solidFill>
              <a:prstDash val="sysDash"/>
              <a:headEnd type="arrow"/>
              <a:tailEnd type="arrow"/>
            </a:ln>
          </p:spPr>
          <p:style>
            <a:lnRef idx="2">
              <a:schemeClr val="dk1"/>
            </a:lnRef>
            <a:fillRef idx="0">
              <a:schemeClr val="dk1"/>
            </a:fillRef>
            <a:effectRef idx="1">
              <a:schemeClr val="dk1"/>
            </a:effectRef>
            <a:fontRef idx="minor">
              <a:schemeClr val="tx1"/>
            </a:fontRef>
          </p:style>
        </p:cxnSp>
        <p:cxnSp>
          <p:nvCxnSpPr>
            <p:cNvPr id="5" name="Curved Connector 4"/>
            <p:cNvCxnSpPr/>
            <p:nvPr/>
          </p:nvCxnSpPr>
          <p:spPr>
            <a:xfrm rot="10800000" flipV="1">
              <a:off x="1872703" y="1647018"/>
              <a:ext cx="1694968" cy="780304"/>
            </a:xfrm>
            <a:prstGeom prst="curvedConnector2">
              <a:avLst/>
            </a:prstGeom>
            <a:ln w="28575">
              <a:solidFill>
                <a:schemeClr val="tx1"/>
              </a:solidFill>
              <a:prstDash val="sysDash"/>
              <a:headEnd type="arrow"/>
              <a:tailEnd type="arrow"/>
            </a:ln>
          </p:spPr>
          <p:style>
            <a:lnRef idx="2">
              <a:schemeClr val="dk1"/>
            </a:lnRef>
            <a:fillRef idx="0">
              <a:schemeClr val="dk1"/>
            </a:fillRef>
            <a:effectRef idx="1">
              <a:schemeClr val="dk1"/>
            </a:effectRef>
            <a:fontRef idx="minor">
              <a:schemeClr val="tx1"/>
            </a:fontRef>
          </p:style>
        </p:cxnSp>
        <p:sp>
          <p:nvSpPr>
            <p:cNvPr id="6" name="TextBox 5"/>
            <p:cNvSpPr txBox="1"/>
            <p:nvPr/>
          </p:nvSpPr>
          <p:spPr>
            <a:xfrm rot="2287427">
              <a:off x="5950844" y="1707119"/>
              <a:ext cx="1363893" cy="154038"/>
            </a:xfrm>
            <a:prstGeom prst="rect">
              <a:avLst/>
            </a:prstGeom>
            <a:noFill/>
          </p:spPr>
          <p:txBody>
            <a:bodyPr wrap="square" rtlCol="0">
              <a:spAutoFit/>
            </a:bodyPr>
            <a:lstStyle/>
            <a:p>
              <a:pPr algn="ctr" defTabSz="932597"/>
              <a:r>
                <a:rPr lang="en-US" sz="1122" b="1" dirty="0">
                  <a:latin typeface="+mj-lt"/>
                  <a:cs typeface="Segoe UI" panose="020B0502040204020203" pitchFamily="34" charset="0"/>
                </a:rPr>
                <a:t>DR Orchestration</a:t>
              </a:r>
            </a:p>
          </p:txBody>
        </p:sp>
        <p:sp>
          <p:nvSpPr>
            <p:cNvPr id="7" name="TextBox 6"/>
            <p:cNvSpPr txBox="1"/>
            <p:nvPr/>
          </p:nvSpPr>
          <p:spPr>
            <a:xfrm rot="20070032">
              <a:off x="1756618" y="1659360"/>
              <a:ext cx="1363893" cy="154038"/>
            </a:xfrm>
            <a:prstGeom prst="rect">
              <a:avLst/>
            </a:prstGeom>
            <a:noFill/>
          </p:spPr>
          <p:txBody>
            <a:bodyPr wrap="square" rtlCol="0">
              <a:spAutoFit/>
            </a:bodyPr>
            <a:lstStyle/>
            <a:p>
              <a:pPr algn="ctr" defTabSz="932597"/>
              <a:r>
                <a:rPr lang="en-US" sz="1122" b="1" dirty="0">
                  <a:latin typeface="+mj-lt"/>
                  <a:cs typeface="Segoe UI" panose="020B0502040204020203" pitchFamily="34" charset="0"/>
                </a:rPr>
                <a:t>DR Orchestration</a:t>
              </a:r>
            </a:p>
          </p:txBody>
        </p:sp>
      </p:grpSp>
      <p:sp>
        <p:nvSpPr>
          <p:cNvPr id="53" name="TextBox 52"/>
          <p:cNvSpPr txBox="1"/>
          <p:nvPr/>
        </p:nvSpPr>
        <p:spPr>
          <a:xfrm>
            <a:off x="1120146" y="5853185"/>
            <a:ext cx="2047289" cy="384205"/>
          </a:xfrm>
          <a:prstGeom prst="rect">
            <a:avLst/>
          </a:prstGeom>
          <a:noFill/>
        </p:spPr>
        <p:txBody>
          <a:bodyPr wrap="square" lIns="0" tIns="0" rIns="0" bIns="0" rtlCol="0">
            <a:spAutoFit/>
          </a:bodyPr>
          <a:lstStyle/>
          <a:p>
            <a:r>
              <a:rPr lang="en-US" sz="2448" dirty="0" smtClean="0">
                <a:gradFill>
                  <a:gsLst>
                    <a:gs pos="0">
                      <a:schemeClr val="tx1"/>
                    </a:gs>
                    <a:gs pos="86000">
                      <a:schemeClr val="tx1"/>
                    </a:gs>
                  </a:gsLst>
                  <a:lin ang="5400000" scaled="0"/>
                </a:gradFill>
                <a:latin typeface="Segoe UI Light" pitchFamily="34" charset="0"/>
              </a:rPr>
              <a:t>CPS Stamp</a:t>
            </a:r>
            <a:endParaRPr lang="en-US" sz="2448" dirty="0">
              <a:gradFill>
                <a:gsLst>
                  <a:gs pos="0">
                    <a:schemeClr val="tx1"/>
                  </a:gs>
                  <a:gs pos="86000">
                    <a:schemeClr val="tx1"/>
                  </a:gs>
                </a:gsLst>
                <a:lin ang="5400000" scaled="0"/>
              </a:gradFill>
              <a:latin typeface="Segoe UI Light" pitchFamily="34" charset="0"/>
            </a:endParaRPr>
          </a:p>
        </p:txBody>
      </p:sp>
      <p:sp>
        <p:nvSpPr>
          <p:cNvPr id="84" name="TextBox 83"/>
          <p:cNvSpPr txBox="1"/>
          <p:nvPr/>
        </p:nvSpPr>
        <p:spPr>
          <a:xfrm>
            <a:off x="4922837" y="5768272"/>
            <a:ext cx="2408834" cy="646331"/>
          </a:xfrm>
          <a:prstGeom prst="rect">
            <a:avLst/>
          </a:prstGeom>
          <a:noFill/>
        </p:spPr>
        <p:txBody>
          <a:bodyPr wrap="square" rtlCol="0">
            <a:spAutoFit/>
          </a:bodyPr>
          <a:lstStyle/>
          <a:p>
            <a:pPr algn="ctr" defTabSz="932597"/>
            <a:r>
              <a:rPr lang="en-US" dirty="0">
                <a:latin typeface="+mj-lt"/>
              </a:rPr>
              <a:t>Extensible Data Channel </a:t>
            </a:r>
          </a:p>
        </p:txBody>
      </p:sp>
      <p:sp>
        <p:nvSpPr>
          <p:cNvPr id="85" name="Left-Up Arrow 84"/>
          <p:cNvSpPr/>
          <p:nvPr/>
        </p:nvSpPr>
        <p:spPr>
          <a:xfrm rot="5400000">
            <a:off x="4167784" y="5415571"/>
            <a:ext cx="410548" cy="807188"/>
          </a:xfrm>
          <a:prstGeom prst="lef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b="1" dirty="0">
              <a:solidFill>
                <a:prstClr val="white"/>
              </a:solidFill>
            </a:endParaRPr>
          </a:p>
        </p:txBody>
      </p:sp>
      <p:sp>
        <p:nvSpPr>
          <p:cNvPr id="86" name="Left-Up Arrow 85"/>
          <p:cNvSpPr/>
          <p:nvPr/>
        </p:nvSpPr>
        <p:spPr>
          <a:xfrm>
            <a:off x="7585026" y="5590773"/>
            <a:ext cx="845606" cy="433661"/>
          </a:xfrm>
          <a:prstGeom prst="lef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87" name="TextBox 86"/>
          <p:cNvSpPr txBox="1"/>
          <p:nvPr/>
        </p:nvSpPr>
        <p:spPr>
          <a:xfrm>
            <a:off x="9194241" y="5884576"/>
            <a:ext cx="2203507" cy="384205"/>
          </a:xfrm>
          <a:prstGeom prst="rect">
            <a:avLst/>
          </a:prstGeom>
          <a:noFill/>
        </p:spPr>
        <p:txBody>
          <a:bodyPr wrap="square" lIns="0" tIns="0" rIns="0" bIns="0" rtlCol="0">
            <a:spAutoFit/>
          </a:bodyPr>
          <a:lstStyle/>
          <a:p>
            <a:r>
              <a:rPr lang="en-US" sz="2448" dirty="0">
                <a:gradFill>
                  <a:gsLst>
                    <a:gs pos="0">
                      <a:schemeClr val="tx1"/>
                    </a:gs>
                    <a:gs pos="86000">
                      <a:schemeClr val="tx1"/>
                    </a:gs>
                  </a:gsLst>
                  <a:lin ang="5400000" scaled="0"/>
                </a:gradFill>
                <a:latin typeface="Segoe UI Light" pitchFamily="34" charset="0"/>
              </a:rPr>
              <a:t>Secondary Site</a:t>
            </a:r>
          </a:p>
        </p:txBody>
      </p:sp>
      <p:grpSp>
        <p:nvGrpSpPr>
          <p:cNvPr id="3" name="Group 2"/>
          <p:cNvGrpSpPr/>
          <p:nvPr/>
        </p:nvGrpSpPr>
        <p:grpSpPr>
          <a:xfrm>
            <a:off x="7059937" y="2721890"/>
            <a:ext cx="4772458" cy="2791316"/>
            <a:chOff x="7084581" y="2708037"/>
            <a:chExt cx="4772458" cy="2787020"/>
          </a:xfrm>
        </p:grpSpPr>
        <p:pic>
          <p:nvPicPr>
            <p:cNvPr id="90" name="Picture 89" descr="C:\Users\chrisw\Desktop\Cloud Services 3.png"/>
            <p:cNvPicPr>
              <a:picLocks noChangeAspect="1" noChangeArrowheads="1"/>
            </p:cNvPicPr>
            <p:nvPr/>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7084581" y="2708037"/>
              <a:ext cx="4772458" cy="278702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8307389" y="3942368"/>
              <a:ext cx="2520498" cy="627864"/>
            </a:xfrm>
            <a:prstGeom prst="rect">
              <a:avLst/>
            </a:prstGeom>
            <a:noFill/>
            <a:ln>
              <a:noFill/>
            </a:ln>
          </p:spPr>
          <p:txBody>
            <a:bodyPr wrap="none" lIns="182880" tIns="146304" rIns="182880" bIns="146304" rtlCol="0">
              <a:spAutoFit/>
            </a:bodyPr>
            <a:lstStyle/>
            <a:p>
              <a:pPr>
                <a:lnSpc>
                  <a:spcPct val="90000"/>
                </a:lnSpc>
                <a:spcAft>
                  <a:spcPts val="600"/>
                </a:spcAft>
              </a:pPr>
              <a:r>
                <a:rPr lang="en-US" sz="2400" dirty="0" smtClean="0">
                  <a:solidFill>
                    <a:srgbClr val="00BCF2"/>
                  </a:solidFill>
                </a:rPr>
                <a:t>Microsoft Azure</a:t>
              </a:r>
            </a:p>
          </p:txBody>
        </p:sp>
        <p:pic>
          <p:nvPicPr>
            <p:cNvPr id="94" name="Picture 2" descr="\\MAGNUM\Projects\Microsoft\Cloud Power FY12\Design\Icons\PNGs\Server_2.png"/>
            <p:cNvPicPr>
              <a:picLocks noChangeAspect="1" noChangeArrowheads="1"/>
            </p:cNvPicPr>
            <p:nvPr/>
          </p:nvPicPr>
          <p:blipFill>
            <a:blip r:embed="rId5" cstate="print"/>
            <a:srcRect/>
            <a:stretch>
              <a:fillRect/>
            </a:stretch>
          </p:blipFill>
          <p:spPr bwMode="auto">
            <a:xfrm>
              <a:off x="7292298" y="4440323"/>
              <a:ext cx="1293628" cy="663906"/>
            </a:xfrm>
            <a:prstGeom prst="rect">
              <a:avLst/>
            </a:prstGeom>
            <a:noFill/>
            <a:ln>
              <a:noFill/>
            </a:ln>
          </p:spPr>
        </p:pic>
        <p:sp>
          <p:nvSpPr>
            <p:cNvPr id="96" name="Freeform 79"/>
            <p:cNvSpPr>
              <a:spLocks noEditPoints="1"/>
            </p:cNvSpPr>
            <p:nvPr/>
          </p:nvSpPr>
          <p:spPr bwMode="black">
            <a:xfrm>
              <a:off x="8597999" y="4470906"/>
              <a:ext cx="442860" cy="55837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BCF2"/>
            </a:solidFill>
            <a:ln>
              <a:solidFill>
                <a:srgbClr val="FFFFFF"/>
              </a:solidFill>
            </a:ln>
          </p:spPr>
          <p:txBody>
            <a:bodyPr vert="horz" wrap="square" lIns="83943" tIns="41972" rIns="83943" bIns="41972" numCol="1" anchor="t" anchorCtr="0" compatLnSpc="1">
              <a:prstTxWarp prst="textNoShape">
                <a:avLst/>
              </a:prstTxWarp>
            </a:bodyPr>
            <a:lstStyle/>
            <a:p>
              <a:endParaRPr lang="en-US" sz="1632" dirty="0"/>
            </a:p>
          </p:txBody>
        </p:sp>
        <p:sp>
          <p:nvSpPr>
            <p:cNvPr id="97" name="Freeform 73"/>
            <p:cNvSpPr>
              <a:spLocks noEditPoints="1"/>
            </p:cNvSpPr>
            <p:nvPr/>
          </p:nvSpPr>
          <p:spPr bwMode="black">
            <a:xfrm>
              <a:off x="9366897" y="4431634"/>
              <a:ext cx="619728" cy="530067"/>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00BCF2"/>
            </a:solidFill>
            <a:ln>
              <a:solidFill>
                <a:srgbClr val="FFFFFF"/>
              </a:solidFill>
            </a:ln>
          </p:spPr>
          <p:txBody>
            <a:bodyPr vert="horz" wrap="square" lIns="83943" tIns="41972" rIns="83943" bIns="41972" numCol="1" anchor="t" anchorCtr="0" compatLnSpc="1">
              <a:prstTxWarp prst="textNoShape">
                <a:avLst/>
              </a:prstTxWarp>
            </a:bodyPr>
            <a:lstStyle/>
            <a:p>
              <a:endParaRPr lang="en-US" sz="1632" dirty="0"/>
            </a:p>
          </p:txBody>
        </p:sp>
      </p:grpSp>
      <p:sp>
        <p:nvSpPr>
          <p:cNvPr id="100" name="TextBox 99"/>
          <p:cNvSpPr txBox="1"/>
          <p:nvPr/>
        </p:nvSpPr>
        <p:spPr>
          <a:xfrm>
            <a:off x="7589837" y="5057727"/>
            <a:ext cx="678993" cy="188385"/>
          </a:xfrm>
          <a:prstGeom prst="rect">
            <a:avLst/>
          </a:prstGeom>
          <a:noFill/>
        </p:spPr>
        <p:txBody>
          <a:bodyPr wrap="square" lIns="0" tIns="0" rIns="0" bIns="0" rtlCol="0">
            <a:spAutoFit/>
          </a:bodyPr>
          <a:lstStyle/>
          <a:p>
            <a:r>
              <a:rPr lang="en-US" sz="1224" b="1" dirty="0">
                <a:solidFill>
                  <a:srgbClr val="00BCF2"/>
                </a:solidFill>
                <a:latin typeface="Segoe UI" panose="020B0502040204020203" pitchFamily="34" charset="0"/>
                <a:cs typeface="Segoe UI" panose="020B0502040204020203" pitchFamily="34" charset="0"/>
              </a:rPr>
              <a:t>Compute</a:t>
            </a:r>
          </a:p>
        </p:txBody>
      </p:sp>
      <p:sp>
        <p:nvSpPr>
          <p:cNvPr id="101" name="TextBox 100"/>
          <p:cNvSpPr txBox="1"/>
          <p:nvPr/>
        </p:nvSpPr>
        <p:spPr>
          <a:xfrm>
            <a:off x="8520784" y="5057727"/>
            <a:ext cx="678993" cy="192135"/>
          </a:xfrm>
          <a:prstGeom prst="rect">
            <a:avLst/>
          </a:prstGeom>
          <a:noFill/>
        </p:spPr>
        <p:txBody>
          <a:bodyPr wrap="square" lIns="0" tIns="0" rIns="0" bIns="0" rtlCol="0">
            <a:spAutoFit/>
          </a:bodyPr>
          <a:lstStyle/>
          <a:p>
            <a:pPr algn="ctr"/>
            <a:r>
              <a:rPr lang="en-US" sz="1224" b="1" dirty="0">
                <a:solidFill>
                  <a:srgbClr val="00BCF2"/>
                </a:solidFill>
                <a:latin typeface="Segoe UI" panose="020B0502040204020203" pitchFamily="34" charset="0"/>
                <a:cs typeface="Segoe UI" panose="020B0502040204020203" pitchFamily="34" charset="0"/>
              </a:rPr>
              <a:t>Storage</a:t>
            </a:r>
          </a:p>
        </p:txBody>
      </p:sp>
      <p:sp>
        <p:nvSpPr>
          <p:cNvPr id="102" name="TextBox 101"/>
          <p:cNvSpPr txBox="1"/>
          <p:nvPr/>
        </p:nvSpPr>
        <p:spPr>
          <a:xfrm>
            <a:off x="9559642" y="5057727"/>
            <a:ext cx="734741" cy="192135"/>
          </a:xfrm>
          <a:prstGeom prst="rect">
            <a:avLst/>
          </a:prstGeom>
          <a:noFill/>
        </p:spPr>
        <p:txBody>
          <a:bodyPr wrap="square" lIns="0" tIns="0" rIns="0" bIns="0" rtlCol="0">
            <a:spAutoFit/>
          </a:bodyPr>
          <a:lstStyle/>
          <a:p>
            <a:r>
              <a:rPr lang="en-US" sz="1224" b="1" dirty="0">
                <a:solidFill>
                  <a:srgbClr val="00BCF2"/>
                </a:solidFill>
                <a:latin typeface="Segoe UI" panose="020B0502040204020203" pitchFamily="34" charset="0"/>
                <a:cs typeface="Segoe UI" panose="020B0502040204020203" pitchFamily="34" charset="0"/>
              </a:rPr>
              <a:t>Networks</a:t>
            </a:r>
          </a:p>
        </p:txBody>
      </p:sp>
      <p:pic>
        <p:nvPicPr>
          <p:cNvPr id="78" name="Picture 2" descr="\\MAGNUM\Projects\Microsoft\Cloud Power FY12\Design\Icons\PNGs\Server_2.png"/>
          <p:cNvPicPr>
            <a:picLocks noChangeAspect="1" noChangeArrowheads="1"/>
          </p:cNvPicPr>
          <p:nvPr/>
        </p:nvPicPr>
        <p:blipFill>
          <a:blip r:embed="rId5" cstate="print">
            <a:lum bright="100000"/>
          </a:blip>
          <a:srcRect/>
          <a:stretch>
            <a:fillRect/>
          </a:stretch>
        </p:blipFill>
        <p:spPr bwMode="auto">
          <a:xfrm>
            <a:off x="978521" y="4548716"/>
            <a:ext cx="1047848" cy="501905"/>
          </a:xfrm>
          <a:prstGeom prst="rect">
            <a:avLst/>
          </a:prstGeom>
          <a:noFill/>
        </p:spPr>
      </p:pic>
      <p:pic>
        <p:nvPicPr>
          <p:cNvPr id="79" name="Picture 9" descr="\\MAGNUM\Projects\Microsoft\Cloud Power FY12\Design\Icons\PNGs\Optimized.png"/>
          <p:cNvPicPr>
            <a:picLocks noChangeAspect="1" noChangeArrowheads="1"/>
          </p:cNvPicPr>
          <p:nvPr/>
        </p:nvPicPr>
        <p:blipFill>
          <a:blip r:embed="rId6" cstate="print">
            <a:lum bright="100000"/>
          </a:blip>
          <a:stretch>
            <a:fillRect/>
          </a:stretch>
        </p:blipFill>
        <p:spPr bwMode="auto">
          <a:xfrm>
            <a:off x="916354" y="4192672"/>
            <a:ext cx="1172183" cy="561459"/>
          </a:xfrm>
          <a:prstGeom prst="rect">
            <a:avLst/>
          </a:prstGeom>
          <a:noFill/>
        </p:spPr>
      </p:pic>
      <p:sp>
        <p:nvSpPr>
          <p:cNvPr id="80" name="Rectangle 79"/>
          <p:cNvSpPr/>
          <p:nvPr/>
        </p:nvSpPr>
        <p:spPr bwMode="auto">
          <a:xfrm>
            <a:off x="916354" y="3747552"/>
            <a:ext cx="3071482" cy="31354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835" spc="-51" dirty="0">
                <a:gradFill>
                  <a:gsLst>
                    <a:gs pos="0">
                      <a:srgbClr val="FFFFFF"/>
                    </a:gs>
                    <a:gs pos="100000">
                      <a:srgbClr val="FFFFFF"/>
                    </a:gs>
                  </a:gsLst>
                  <a:lin ang="5400000" scaled="0"/>
                </a:gradFill>
                <a:latin typeface="+mj-lt"/>
                <a:ea typeface="Segoe UI" pitchFamily="34" charset="0"/>
                <a:cs typeface="Segoe UI" pitchFamily="34" charset="0"/>
              </a:rPr>
              <a:t>SCVMM</a:t>
            </a:r>
          </a:p>
        </p:txBody>
      </p:sp>
      <p:sp>
        <p:nvSpPr>
          <p:cNvPr id="81" name="Freeform 79"/>
          <p:cNvSpPr>
            <a:spLocks noEditPoints="1"/>
          </p:cNvSpPr>
          <p:nvPr/>
        </p:nvSpPr>
        <p:spPr bwMode="black">
          <a:xfrm>
            <a:off x="2114940" y="4453454"/>
            <a:ext cx="384237" cy="466934"/>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cxnSp>
        <p:nvCxnSpPr>
          <p:cNvPr id="82" name="Straight Connector 81"/>
          <p:cNvCxnSpPr/>
          <p:nvPr/>
        </p:nvCxnSpPr>
        <p:spPr>
          <a:xfrm flipH="1">
            <a:off x="1980263" y="4285054"/>
            <a:ext cx="13719" cy="898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Freeform 73"/>
          <p:cNvSpPr>
            <a:spLocks noEditPoints="1"/>
          </p:cNvSpPr>
          <p:nvPr/>
        </p:nvSpPr>
        <p:spPr bwMode="black">
          <a:xfrm>
            <a:off x="3214125" y="4390607"/>
            <a:ext cx="663650" cy="529780"/>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sp>
        <p:nvSpPr>
          <p:cNvPr id="89" name="Freeform 79"/>
          <p:cNvSpPr>
            <a:spLocks noEditPoints="1"/>
          </p:cNvSpPr>
          <p:nvPr/>
        </p:nvSpPr>
        <p:spPr bwMode="black">
          <a:xfrm>
            <a:off x="2428016" y="4285054"/>
            <a:ext cx="384237" cy="466934"/>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898" tIns="41949" rIns="83898" bIns="41949" numCol="1" anchor="t" anchorCtr="0" compatLnSpc="1">
            <a:prstTxWarp prst="textNoShape">
              <a:avLst/>
            </a:prstTxWarp>
          </a:bodyPr>
          <a:lstStyle/>
          <a:p>
            <a:endParaRPr lang="en-US" sz="1632" dirty="0">
              <a:latin typeface="+mj-lt"/>
            </a:endParaRPr>
          </a:p>
        </p:txBody>
      </p:sp>
      <p:cxnSp>
        <p:nvCxnSpPr>
          <p:cNvPr id="91" name="Straight Connector 90"/>
          <p:cNvCxnSpPr/>
          <p:nvPr/>
        </p:nvCxnSpPr>
        <p:spPr>
          <a:xfrm flipH="1">
            <a:off x="3007425" y="4285054"/>
            <a:ext cx="1824" cy="898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bwMode="auto">
          <a:xfrm>
            <a:off x="916354" y="4101745"/>
            <a:ext cx="3071482" cy="123777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b" anchorCtr="0" forceAA="0" compatLnSpc="1">
            <a:prstTxWarp prst="textNoShape">
              <a:avLst/>
            </a:prstTxWarp>
            <a:noAutofit/>
          </a:bodyPr>
          <a:lstStyle/>
          <a:p>
            <a:pPr algn="ctr" defTabSz="931741" fontAlgn="base">
              <a:spcBef>
                <a:spcPct val="0"/>
              </a:spcBef>
              <a:spcAft>
                <a:spcPct val="0"/>
              </a:spcAft>
            </a:pPr>
            <a:endParaRPr lang="en-US" sz="1835" spc="-51"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95" name="TextBox 94"/>
          <p:cNvSpPr txBox="1"/>
          <p:nvPr/>
        </p:nvSpPr>
        <p:spPr>
          <a:xfrm>
            <a:off x="1091608" y="5143001"/>
            <a:ext cx="727114" cy="192135"/>
          </a:xfrm>
          <a:prstGeom prst="rect">
            <a:avLst/>
          </a:prstGeom>
          <a:noFill/>
        </p:spPr>
        <p:txBody>
          <a:bodyPr wrap="square" lIns="0" tIns="0" rIns="0" bIns="0" rtlCol="0">
            <a:spAutoFit/>
          </a:bodyPr>
          <a:lstStyle/>
          <a:p>
            <a:r>
              <a:rPr lang="en-US" sz="1224" b="1" dirty="0">
                <a:gradFill>
                  <a:gsLst>
                    <a:gs pos="0">
                      <a:schemeClr val="tx1"/>
                    </a:gs>
                    <a:gs pos="86000">
                      <a:schemeClr val="tx1"/>
                    </a:gs>
                  </a:gsLst>
                  <a:lin ang="5400000" scaled="0"/>
                </a:gradFill>
                <a:latin typeface="+mj-lt"/>
                <a:cs typeface="Segoe UI" panose="020B0502040204020203" pitchFamily="34" charset="0"/>
              </a:rPr>
              <a:t>Compute</a:t>
            </a:r>
          </a:p>
        </p:txBody>
      </p:sp>
      <p:sp>
        <p:nvSpPr>
          <p:cNvPr id="103" name="TextBox 102"/>
          <p:cNvSpPr txBox="1"/>
          <p:nvPr/>
        </p:nvSpPr>
        <p:spPr>
          <a:xfrm>
            <a:off x="2088538" y="5143001"/>
            <a:ext cx="727114" cy="192135"/>
          </a:xfrm>
          <a:prstGeom prst="rect">
            <a:avLst/>
          </a:prstGeom>
          <a:noFill/>
        </p:spPr>
        <p:txBody>
          <a:bodyPr wrap="square" lIns="0" tIns="0" rIns="0" bIns="0" rtlCol="0">
            <a:spAutoFit/>
          </a:bodyPr>
          <a:lstStyle/>
          <a:p>
            <a:pPr algn="ctr"/>
            <a:r>
              <a:rPr lang="en-US" sz="1224" b="1" dirty="0">
                <a:gradFill>
                  <a:gsLst>
                    <a:gs pos="0">
                      <a:schemeClr val="tx1"/>
                    </a:gs>
                    <a:gs pos="86000">
                      <a:schemeClr val="tx1"/>
                    </a:gs>
                  </a:gsLst>
                  <a:lin ang="5400000" scaled="0"/>
                </a:gradFill>
                <a:latin typeface="+mj-lt"/>
                <a:cs typeface="Segoe UI" panose="020B0502040204020203" pitchFamily="34" charset="0"/>
              </a:rPr>
              <a:t>Storage</a:t>
            </a:r>
          </a:p>
        </p:txBody>
      </p:sp>
      <p:sp>
        <p:nvSpPr>
          <p:cNvPr id="104" name="TextBox 103"/>
          <p:cNvSpPr txBox="1"/>
          <p:nvPr/>
        </p:nvSpPr>
        <p:spPr>
          <a:xfrm>
            <a:off x="3201023" y="5143001"/>
            <a:ext cx="727114" cy="192135"/>
          </a:xfrm>
          <a:prstGeom prst="rect">
            <a:avLst/>
          </a:prstGeom>
          <a:noFill/>
        </p:spPr>
        <p:txBody>
          <a:bodyPr wrap="square" lIns="0" tIns="0" rIns="0" bIns="0" rtlCol="0">
            <a:spAutoFit/>
          </a:bodyPr>
          <a:lstStyle/>
          <a:p>
            <a:r>
              <a:rPr lang="en-US" sz="1224" b="1" dirty="0">
                <a:gradFill>
                  <a:gsLst>
                    <a:gs pos="0">
                      <a:schemeClr val="tx1"/>
                    </a:gs>
                    <a:gs pos="86000">
                      <a:schemeClr val="tx1"/>
                    </a:gs>
                  </a:gsLst>
                  <a:lin ang="5400000" scaled="0"/>
                </a:gradFill>
                <a:latin typeface="+mj-lt"/>
                <a:cs typeface="Segoe UI" panose="020B0502040204020203" pitchFamily="34" charset="0"/>
              </a:rPr>
              <a:t>Networks</a:t>
            </a:r>
          </a:p>
        </p:txBody>
      </p:sp>
      <p:pic>
        <p:nvPicPr>
          <p:cNvPr id="105" name="Picture 2" descr="C:\Users\chrisw\Desktop\Cloud Services 3.png"/>
          <p:cNvPicPr>
            <a:picLocks noChangeAspect="1" noChangeArrowheads="1"/>
          </p:cNvPicPr>
          <p:nvPr/>
        </p:nvPicPr>
        <p:blipFill>
          <a:blip r:embed="rId7">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916354" y="2815066"/>
            <a:ext cx="868251" cy="538157"/>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C:\Users\chrisw\Desktop\Cloud Services 3.png"/>
          <p:cNvPicPr>
            <a:picLocks noChangeAspect="1" noChangeArrowheads="1"/>
          </p:cNvPicPr>
          <p:nvPr/>
        </p:nvPicPr>
        <p:blipFill>
          <a:blip r:embed="rId7">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818726" y="2795250"/>
            <a:ext cx="868251" cy="53815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C:\Users\chrisw\Desktop\Cloud Services 3.png"/>
          <p:cNvPicPr>
            <a:picLocks noChangeAspect="1" noChangeArrowheads="1"/>
          </p:cNvPicPr>
          <p:nvPr/>
        </p:nvPicPr>
        <p:blipFill>
          <a:blip r:embed="rId7">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2814606" y="2788145"/>
            <a:ext cx="868251" cy="538157"/>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107"/>
          <p:cNvSpPr/>
          <p:nvPr/>
        </p:nvSpPr>
        <p:spPr bwMode="auto">
          <a:xfrm>
            <a:off x="3424961" y="3771796"/>
            <a:ext cx="538686" cy="276727"/>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428" spc="-51" dirty="0">
                <a:gradFill>
                  <a:gsLst>
                    <a:gs pos="0">
                      <a:srgbClr val="FFFFFF"/>
                    </a:gs>
                    <a:gs pos="100000">
                      <a:srgbClr val="FFFFFF"/>
                    </a:gs>
                  </a:gsLst>
                  <a:lin ang="5400000" scaled="0"/>
                </a:gradFill>
                <a:latin typeface="+mj-lt"/>
                <a:ea typeface="Segoe UI" pitchFamily="34" charset="0"/>
                <a:cs typeface="Segoe UI" pitchFamily="34" charset="0"/>
              </a:rPr>
              <a:t>DRP</a:t>
            </a:r>
          </a:p>
        </p:txBody>
      </p:sp>
      <p:sp>
        <p:nvSpPr>
          <p:cNvPr id="109" name="Rectangle 108"/>
          <p:cNvSpPr/>
          <p:nvPr/>
        </p:nvSpPr>
        <p:spPr bwMode="auto">
          <a:xfrm>
            <a:off x="427581" y="2789615"/>
            <a:ext cx="4143191" cy="27792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b" anchorCtr="0" forceAA="0" compatLnSpc="1">
            <a:prstTxWarp prst="textNoShape">
              <a:avLst/>
            </a:prstTxWarp>
            <a:noAutofit/>
          </a:bodyPr>
          <a:lstStyle/>
          <a:p>
            <a:pPr algn="ctr" defTabSz="931741" fontAlgn="base">
              <a:spcBef>
                <a:spcPct val="0"/>
              </a:spcBef>
              <a:spcAft>
                <a:spcPct val="0"/>
              </a:spcAft>
            </a:pPr>
            <a:endParaRPr lang="en-US" sz="1835" spc="-51"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10" name="Rectangle 109"/>
          <p:cNvSpPr/>
          <p:nvPr/>
        </p:nvSpPr>
        <p:spPr bwMode="auto">
          <a:xfrm>
            <a:off x="916353" y="3392411"/>
            <a:ext cx="3071483" cy="31354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09" tIns="46605" rIns="46605" bIns="93209" numCol="1" spcCol="0" rtlCol="0" fromWordArt="0" anchor="ctr" anchorCtr="0" forceAA="0" compatLnSpc="1">
            <a:prstTxWarp prst="textNoShape">
              <a:avLst/>
            </a:prstTxWarp>
            <a:noAutofit/>
          </a:bodyPr>
          <a:lstStyle/>
          <a:p>
            <a:pPr algn="ctr" defTabSz="931741" fontAlgn="base">
              <a:spcBef>
                <a:spcPct val="0"/>
              </a:spcBef>
              <a:spcAft>
                <a:spcPct val="0"/>
              </a:spcAft>
            </a:pPr>
            <a:r>
              <a:rPr lang="en-US" sz="1835" spc="-51" dirty="0">
                <a:gradFill>
                  <a:gsLst>
                    <a:gs pos="0">
                      <a:srgbClr val="FFFFFF"/>
                    </a:gs>
                    <a:gs pos="100000">
                      <a:srgbClr val="FFFFFF"/>
                    </a:gs>
                  </a:gsLst>
                  <a:lin ang="5400000" scaled="0"/>
                </a:gradFill>
                <a:latin typeface="+mj-lt"/>
                <a:ea typeface="Segoe UI" pitchFamily="34" charset="0"/>
                <a:cs typeface="Segoe UI" pitchFamily="34" charset="0"/>
              </a:rPr>
              <a:t>Azure Pack</a:t>
            </a:r>
          </a:p>
        </p:txBody>
      </p:sp>
      <p:pic>
        <p:nvPicPr>
          <p:cNvPr id="111" name="Picture 2" descr="C:\Users\chrisw\Desktop\Cloud Services 3.png"/>
          <p:cNvPicPr>
            <a:picLocks noChangeAspect="1" noChangeArrowheads="1"/>
          </p:cNvPicPr>
          <p:nvPr/>
        </p:nvPicPr>
        <p:blipFill>
          <a:blip r:embed="rId8">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5010082" y="781311"/>
            <a:ext cx="2150737" cy="1428321"/>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p:cNvSpPr txBox="1"/>
          <p:nvPr/>
        </p:nvSpPr>
        <p:spPr>
          <a:xfrm>
            <a:off x="4954766" y="2155610"/>
            <a:ext cx="2222660" cy="307777"/>
          </a:xfrm>
          <a:prstGeom prst="rect">
            <a:avLst/>
          </a:prstGeom>
          <a:noFill/>
        </p:spPr>
        <p:txBody>
          <a:bodyPr wrap="none" lIns="0" tIns="0" rIns="0" bIns="0" rtlCol="0">
            <a:spAutoFit/>
          </a:bodyPr>
          <a:lstStyle/>
          <a:p>
            <a:r>
              <a:rPr lang="en-US" sz="2000" dirty="0">
                <a:latin typeface="+mj-lt"/>
              </a:rPr>
              <a:t> Azure Site Recovery</a:t>
            </a:r>
          </a:p>
        </p:txBody>
      </p:sp>
      <p:sp>
        <p:nvSpPr>
          <p:cNvPr id="42" name="Title 1"/>
          <p:cNvSpPr txBox="1">
            <a:spLocks/>
          </p:cNvSpPr>
          <p:nvPr/>
        </p:nvSpPr>
        <p:spPr>
          <a:xfrm>
            <a:off x="254569" y="152995"/>
            <a:ext cx="11991910" cy="549628"/>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a:lstStyle>
          <a:p>
            <a:r>
              <a:rPr lang="en-US" sz="4800" dirty="0" smtClean="0">
                <a:cs typeface="Segoe UI Light" panose="020B0502040204020203" pitchFamily="34" charset="0"/>
              </a:rPr>
              <a:t>CPS DR with Azure Site Recovery (E2A)</a:t>
            </a:r>
          </a:p>
          <a:p>
            <a:r>
              <a:rPr lang="en-US" sz="3600" dirty="0" smtClean="0">
                <a:cs typeface="Segoe UI Light" panose="020B0502040204020203" pitchFamily="34" charset="0"/>
              </a:rPr>
              <a:t>CPS to Azure</a:t>
            </a:r>
            <a:endParaRPr lang="en-US" sz="3600" dirty="0">
              <a:cs typeface="Segoe UI Light" panose="020B0502040204020203" pitchFamily="34" charset="0"/>
            </a:endParaRPr>
          </a:p>
        </p:txBody>
      </p:sp>
    </p:spTree>
    <p:extLst>
      <p:ext uri="{BB962C8B-B14F-4D97-AF65-F5344CB8AC3E}">
        <p14:creationId xmlns:p14="http://schemas.microsoft.com/office/powerpoint/2010/main" val="2750415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entagon 22"/>
          <p:cNvSpPr/>
          <p:nvPr/>
        </p:nvSpPr>
        <p:spPr bwMode="auto">
          <a:xfrm rot="19656043">
            <a:off x="7305084" y="1325926"/>
            <a:ext cx="3831734" cy="116998"/>
          </a:xfrm>
          <a:prstGeom prst="homePlate">
            <a:avLst>
              <a:gd name="adj" fmla="val 101533"/>
            </a:avLst>
          </a:prstGeom>
          <a:noFill/>
          <a:ln>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21886" tIns="60942" rIns="121886" bIns="60942" numCol="1" rtlCol="0" anchor="ctr" anchorCtr="0" compatLnSpc="1">
            <a:prstTxWarp prst="textNoShape">
              <a:avLst/>
            </a:prstTxWarp>
          </a:bodyPr>
          <a:lstStyle/>
          <a:p>
            <a:pPr algn="ctr" defTabSz="1218546" fontAlgn="base">
              <a:lnSpc>
                <a:spcPct val="90000"/>
              </a:lnSpc>
              <a:spcBef>
                <a:spcPct val="0"/>
              </a:spcBef>
              <a:spcAft>
                <a:spcPct val="0"/>
              </a:spcAft>
            </a:pPr>
            <a:endParaRPr lang="en-US" sz="2745" spc="-67" dirty="0">
              <a:gradFill>
                <a:gsLst>
                  <a:gs pos="0">
                    <a:srgbClr val="EFEFEF"/>
                  </a:gs>
                  <a:gs pos="100000">
                    <a:srgbClr val="EFEFEF"/>
                  </a:gs>
                </a:gsLst>
                <a:lin ang="5400000" scaled="0"/>
              </a:gradFill>
            </a:endParaRPr>
          </a:p>
        </p:txBody>
      </p:sp>
      <p:sp>
        <p:nvSpPr>
          <p:cNvPr id="2" name="Title 1"/>
          <p:cNvSpPr>
            <a:spLocks noGrp="1"/>
          </p:cNvSpPr>
          <p:nvPr>
            <p:ph type="title"/>
          </p:nvPr>
        </p:nvSpPr>
        <p:spPr/>
        <p:txBody>
          <a:bodyPr/>
          <a:lstStyle/>
          <a:p>
            <a:r>
              <a:rPr lang="en-US" dirty="0" smtClean="0"/>
              <a:t>CPS Roadmap</a:t>
            </a:r>
            <a:endParaRPr lang="en-US" dirty="0"/>
          </a:p>
        </p:txBody>
      </p:sp>
      <p:sp>
        <p:nvSpPr>
          <p:cNvPr id="3" name="Pentagon 2"/>
          <p:cNvSpPr/>
          <p:nvPr/>
        </p:nvSpPr>
        <p:spPr bwMode="auto">
          <a:xfrm rot="19656043">
            <a:off x="748248" y="4064087"/>
            <a:ext cx="8287216" cy="140308"/>
          </a:xfrm>
          <a:prstGeom prst="homePlate">
            <a:avLst>
              <a:gd name="adj" fmla="val 101533"/>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21886" tIns="60942" rIns="121886" bIns="60942" numCol="1" rtlCol="0" anchor="ctr" anchorCtr="0" compatLnSpc="1">
            <a:prstTxWarp prst="textNoShape">
              <a:avLst/>
            </a:prstTxWarp>
          </a:bodyPr>
          <a:lstStyle/>
          <a:p>
            <a:pPr algn="ctr" defTabSz="1218546" fontAlgn="base">
              <a:lnSpc>
                <a:spcPct val="90000"/>
              </a:lnSpc>
              <a:spcBef>
                <a:spcPct val="0"/>
              </a:spcBef>
              <a:spcAft>
                <a:spcPct val="0"/>
              </a:spcAft>
            </a:pPr>
            <a:endParaRPr lang="en-US" sz="2745" spc="-67" dirty="0">
              <a:gradFill>
                <a:gsLst>
                  <a:gs pos="0">
                    <a:srgbClr val="EFEFEF"/>
                  </a:gs>
                  <a:gs pos="100000">
                    <a:srgbClr val="EFEFEF"/>
                  </a:gs>
                </a:gsLst>
                <a:lin ang="5400000" scaled="0"/>
              </a:gradFill>
            </a:endParaRPr>
          </a:p>
        </p:txBody>
      </p:sp>
      <p:sp>
        <p:nvSpPr>
          <p:cNvPr id="4" name="TextBox 3"/>
          <p:cNvSpPr txBox="1"/>
          <p:nvPr/>
        </p:nvSpPr>
        <p:spPr>
          <a:xfrm>
            <a:off x="336543" y="1131146"/>
            <a:ext cx="5410200" cy="2299091"/>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gradFill>
                  <a:gsLst>
                    <a:gs pos="2917">
                      <a:schemeClr val="tx1"/>
                    </a:gs>
                    <a:gs pos="30000">
                      <a:schemeClr val="tx1"/>
                    </a:gs>
                  </a:gsLst>
                  <a:lin ang="5400000" scaled="0"/>
                </a:gradFill>
                <a:latin typeface="+mj-lt"/>
              </a:rPr>
              <a:t>CPS 1.0 Support</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latin typeface="+mj-lt"/>
              </a:rPr>
              <a:t>5 years standard (ends Nov 2019)</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latin typeface="+mj-lt"/>
              </a:rPr>
              <a:t>3 years extended (ends Jul 2022)</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latin typeface="+mj-lt"/>
              </a:rPr>
              <a:t>New capabilities in updates based on customer feedback</a:t>
            </a:r>
          </a:p>
        </p:txBody>
      </p:sp>
      <p:sp>
        <p:nvSpPr>
          <p:cNvPr id="9" name="TextBox 8"/>
          <p:cNvSpPr txBox="1"/>
          <p:nvPr/>
        </p:nvSpPr>
        <p:spPr>
          <a:xfrm>
            <a:off x="1345388" y="6240462"/>
            <a:ext cx="23622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CPS 1.0 Launch</a:t>
            </a:r>
          </a:p>
        </p:txBody>
      </p:sp>
      <p:sp>
        <p:nvSpPr>
          <p:cNvPr id="11" name="TextBox 10"/>
          <p:cNvSpPr txBox="1"/>
          <p:nvPr/>
        </p:nvSpPr>
        <p:spPr>
          <a:xfrm>
            <a:off x="3120663" y="5257150"/>
            <a:ext cx="4135843" cy="1280351"/>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Update 1</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latin typeface="+mj-lt"/>
              </a:rPr>
              <a:t>DE and FR support</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latin typeface="+mj-lt"/>
              </a:rPr>
              <a:t>WS/SC/WAP/Firmware updates</a:t>
            </a:r>
          </a:p>
        </p:txBody>
      </p:sp>
      <p:sp>
        <p:nvSpPr>
          <p:cNvPr id="12" name="TextBox 11"/>
          <p:cNvSpPr txBox="1"/>
          <p:nvPr/>
        </p:nvSpPr>
        <p:spPr>
          <a:xfrm>
            <a:off x="5072877" y="4036050"/>
            <a:ext cx="4998191" cy="160659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Update 2</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latin typeface="+mj-lt"/>
              </a:rPr>
              <a:t>Off-stamp backup, DR to Azure</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latin typeface="+mj-lt"/>
              </a:rPr>
              <a:t>Encryption of data at rest</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latin typeface="+mj-lt"/>
              </a:rPr>
              <a:t>WS/SC/WAP/Firmware updates</a:t>
            </a:r>
          </a:p>
        </p:txBody>
      </p:sp>
      <p:sp>
        <p:nvSpPr>
          <p:cNvPr id="13" name="TextBox 12"/>
          <p:cNvSpPr txBox="1"/>
          <p:nvPr/>
        </p:nvSpPr>
        <p:spPr>
          <a:xfrm>
            <a:off x="7090114" y="2662431"/>
            <a:ext cx="5312674" cy="2259080"/>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Update 3</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latin typeface="+mj-lt"/>
              </a:rPr>
              <a:t>Hardware refresh</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latin typeface="+mj-lt"/>
              </a:rPr>
              <a:t>Automation for deployment for </a:t>
            </a:r>
            <a:r>
              <a:rPr lang="en-US" dirty="0" err="1" smtClean="0">
                <a:gradFill>
                  <a:gsLst>
                    <a:gs pos="2917">
                      <a:schemeClr val="tx1"/>
                    </a:gs>
                    <a:gs pos="30000">
                      <a:schemeClr val="tx1"/>
                    </a:gs>
                  </a:gsLst>
                  <a:lin ang="5400000" scaled="0"/>
                </a:gradFill>
                <a:latin typeface="+mj-lt"/>
              </a:rPr>
              <a:t>PaaS</a:t>
            </a:r>
            <a:r>
              <a:rPr lang="en-US" dirty="0" smtClean="0">
                <a:gradFill>
                  <a:gsLst>
                    <a:gs pos="2917">
                      <a:schemeClr val="tx1"/>
                    </a:gs>
                    <a:gs pos="30000">
                      <a:schemeClr val="tx1"/>
                    </a:gs>
                  </a:gsLst>
                  <a:lin ang="5400000" scaled="0"/>
                </a:gradFill>
                <a:latin typeface="+mj-lt"/>
              </a:rPr>
              <a:t> Services</a:t>
            </a:r>
          </a:p>
          <a:p>
            <a:pPr marL="342900" indent="-342900">
              <a:lnSpc>
                <a:spcPct val="90000"/>
              </a:lnSpc>
              <a:spcAft>
                <a:spcPts val="600"/>
              </a:spcAft>
              <a:buFont typeface="Arial" panose="020B0604020202020204" pitchFamily="34" charset="0"/>
              <a:buChar char="•"/>
            </a:pPr>
            <a:r>
              <a:rPr lang="en-US" dirty="0">
                <a:gradFill>
                  <a:gsLst>
                    <a:gs pos="2917">
                      <a:schemeClr val="tx1"/>
                    </a:gs>
                    <a:gs pos="30000">
                      <a:schemeClr val="tx1"/>
                    </a:gs>
                  </a:gsLst>
                  <a:lin ang="5400000" scaled="0"/>
                </a:gradFill>
                <a:latin typeface="+mj-lt"/>
              </a:rPr>
              <a:t>WS/SC/WAP/Firmware </a:t>
            </a:r>
            <a:r>
              <a:rPr lang="en-US" dirty="0" smtClean="0">
                <a:gradFill>
                  <a:gsLst>
                    <a:gs pos="2917">
                      <a:schemeClr val="tx1"/>
                    </a:gs>
                    <a:gs pos="30000">
                      <a:schemeClr val="tx1"/>
                    </a:gs>
                  </a:gsLst>
                  <a:lin ang="5400000" scaled="0"/>
                </a:gradFill>
                <a:latin typeface="+mj-lt"/>
              </a:rPr>
              <a:t>updates</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latin typeface="+mj-lt"/>
              </a:rPr>
              <a:t>Other capabilities based on </a:t>
            </a:r>
            <a:r>
              <a:rPr lang="en-US" dirty="0" err="1" smtClean="0">
                <a:gradFill>
                  <a:gsLst>
                    <a:gs pos="2917">
                      <a:schemeClr val="tx1"/>
                    </a:gs>
                    <a:gs pos="30000">
                      <a:schemeClr val="tx1"/>
                    </a:gs>
                  </a:gsLst>
                  <a:lin ang="5400000" scaled="0"/>
                </a:gradFill>
                <a:latin typeface="+mj-lt"/>
              </a:rPr>
              <a:t>feeback</a:t>
            </a:r>
            <a:endParaRPr lang="en-US" dirty="0">
              <a:gradFill>
                <a:gsLst>
                  <a:gs pos="2917">
                    <a:schemeClr val="tx1"/>
                  </a:gs>
                  <a:gs pos="30000">
                    <a:schemeClr val="tx1"/>
                  </a:gs>
                </a:gsLst>
                <a:lin ang="5400000" scaled="0"/>
              </a:gradFill>
              <a:latin typeface="+mj-lt"/>
            </a:endParaRPr>
          </a:p>
          <a:p>
            <a:pPr marL="342900" indent="-342900">
              <a:lnSpc>
                <a:spcPct val="90000"/>
              </a:lnSpc>
              <a:spcAft>
                <a:spcPts val="600"/>
              </a:spcAft>
              <a:buFont typeface="Arial" panose="020B0604020202020204" pitchFamily="34" charset="0"/>
              <a:buChar char="•"/>
            </a:pPr>
            <a:endParaRPr lang="en-US" dirty="0" smtClean="0">
              <a:gradFill>
                <a:gsLst>
                  <a:gs pos="2917">
                    <a:schemeClr val="tx1"/>
                  </a:gs>
                  <a:gs pos="30000">
                    <a:schemeClr val="tx1"/>
                  </a:gs>
                </a:gsLst>
                <a:lin ang="5400000" scaled="0"/>
              </a:gradFill>
              <a:latin typeface="+mj-lt"/>
            </a:endParaRPr>
          </a:p>
        </p:txBody>
      </p:sp>
      <p:sp>
        <p:nvSpPr>
          <p:cNvPr id="16" name="Oval 15"/>
          <p:cNvSpPr/>
          <p:nvPr/>
        </p:nvSpPr>
        <p:spPr bwMode="auto">
          <a:xfrm>
            <a:off x="1311912" y="6173394"/>
            <a:ext cx="304800" cy="304800"/>
          </a:xfrm>
          <a:prstGeom prst="ellipse">
            <a:avLst/>
          </a:prstGeom>
          <a:solidFill>
            <a:schemeClr val="bg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7" name="Oval 16"/>
          <p:cNvSpPr/>
          <p:nvPr/>
        </p:nvSpPr>
        <p:spPr bwMode="auto">
          <a:xfrm>
            <a:off x="3132137" y="4998894"/>
            <a:ext cx="304800" cy="304800"/>
          </a:xfrm>
          <a:prstGeom prst="ellipse">
            <a:avLst/>
          </a:prstGeom>
          <a:solidFill>
            <a:schemeClr val="bg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8" name="Oval 17"/>
          <p:cNvSpPr/>
          <p:nvPr/>
        </p:nvSpPr>
        <p:spPr bwMode="auto">
          <a:xfrm>
            <a:off x="5056187" y="3775573"/>
            <a:ext cx="304800" cy="304800"/>
          </a:xfrm>
          <a:prstGeom prst="ellipse">
            <a:avLst/>
          </a:prstGeom>
          <a:solidFill>
            <a:schemeClr val="bg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9" name="Oval 18"/>
          <p:cNvSpPr/>
          <p:nvPr/>
        </p:nvSpPr>
        <p:spPr bwMode="auto">
          <a:xfrm>
            <a:off x="6620178" y="2778029"/>
            <a:ext cx="304800" cy="304800"/>
          </a:xfrm>
          <a:prstGeom prst="ellipse">
            <a:avLst/>
          </a:prstGeom>
          <a:solidFill>
            <a:schemeClr val="bg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0" name="Oval 19"/>
          <p:cNvSpPr/>
          <p:nvPr/>
        </p:nvSpPr>
        <p:spPr bwMode="auto">
          <a:xfrm>
            <a:off x="8232407" y="1765257"/>
            <a:ext cx="304800" cy="304800"/>
          </a:xfrm>
          <a:prstGeom prst="ellipse">
            <a:avLst/>
          </a:prstGeom>
          <a:solidFill>
            <a:schemeClr val="bg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 name="TextBox 20"/>
          <p:cNvSpPr txBox="1"/>
          <p:nvPr/>
        </p:nvSpPr>
        <p:spPr>
          <a:xfrm rot="19671191">
            <a:off x="9101815" y="851465"/>
            <a:ext cx="2755141" cy="1292662"/>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Regular updates, 3-4 a year till end of standard support, security fixes thereafter</a:t>
            </a:r>
          </a:p>
        </p:txBody>
      </p:sp>
      <p:sp>
        <p:nvSpPr>
          <p:cNvPr id="22" name="TextBox 21"/>
          <p:cNvSpPr txBox="1"/>
          <p:nvPr/>
        </p:nvSpPr>
        <p:spPr>
          <a:xfrm>
            <a:off x="7492762" y="5785715"/>
            <a:ext cx="4910026" cy="1148007"/>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gradFill>
                  <a:gsLst>
                    <a:gs pos="2917">
                      <a:schemeClr val="tx1"/>
                    </a:gs>
                    <a:gs pos="30000">
                      <a:schemeClr val="tx1"/>
                    </a:gs>
                  </a:gsLst>
                  <a:lin ang="5400000" scaled="0"/>
                </a:gradFill>
                <a:latin typeface="+mj-lt"/>
              </a:rPr>
              <a:t>CPS vNext</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latin typeface="+mj-lt"/>
              </a:rPr>
              <a:t>Built with Microsoft Azure Stack</a:t>
            </a:r>
          </a:p>
        </p:txBody>
      </p:sp>
    </p:spTree>
    <p:extLst>
      <p:ext uri="{BB962C8B-B14F-4D97-AF65-F5344CB8AC3E}">
        <p14:creationId xmlns:p14="http://schemas.microsoft.com/office/powerpoint/2010/main" val="213047535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deployments and availability </a:t>
            </a:r>
            <a:endParaRPr lang="en-US" dirty="0"/>
          </a:p>
        </p:txBody>
      </p:sp>
      <p:sp>
        <p:nvSpPr>
          <p:cNvPr id="3" name="Text Placeholder 2"/>
          <p:cNvSpPr>
            <a:spLocks noGrp="1"/>
          </p:cNvSpPr>
          <p:nvPr>
            <p:ph type="body" sz="quarter" idx="10"/>
          </p:nvPr>
        </p:nvSpPr>
        <p:spPr>
          <a:xfrm>
            <a:off x="274639" y="2201862"/>
            <a:ext cx="5486399" cy="683264"/>
          </a:xfrm>
        </p:spPr>
        <p:txBody>
          <a:bodyPr/>
          <a:lstStyle/>
          <a:p>
            <a:endParaRPr lang="en-US">
              <a:solidFill>
                <a:schemeClr val="bg2"/>
              </a:solidFill>
            </a:endParaRPr>
          </a:p>
        </p:txBody>
      </p:sp>
      <p:sp>
        <p:nvSpPr>
          <p:cNvPr id="5" name="Rectangle 4"/>
          <p:cNvSpPr/>
          <p:nvPr/>
        </p:nvSpPr>
        <p:spPr bwMode="auto">
          <a:xfrm>
            <a:off x="16329" y="1582316"/>
            <a:ext cx="12436475" cy="54122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19348" y="1786678"/>
            <a:ext cx="5955469" cy="4615489"/>
          </a:xfrm>
          <a:prstGeom prst="rect">
            <a:avLst/>
          </a:prstGeom>
        </p:spPr>
      </p:pic>
      <p:sp>
        <p:nvSpPr>
          <p:cNvPr id="7" name="Text Placeholder 1"/>
          <p:cNvSpPr>
            <a:spLocks noGrp="1"/>
          </p:cNvSpPr>
          <p:nvPr>
            <p:ph type="body" sz="quarter" idx="10"/>
          </p:nvPr>
        </p:nvSpPr>
        <p:spPr>
          <a:xfrm>
            <a:off x="359491" y="2002496"/>
            <a:ext cx="5858746" cy="3628366"/>
          </a:xfrm>
        </p:spPr>
        <p:txBody>
          <a:bodyPr/>
          <a:lstStyle/>
          <a:p>
            <a:r>
              <a:rPr lang="en-US" sz="2800" dirty="0" smtClean="0">
                <a:solidFill>
                  <a:schemeClr val="bg2"/>
                </a:solidFill>
              </a:rPr>
              <a:t>Deployed @ multiple customers and powers Microsoft’s internal Nebula cloud</a:t>
            </a:r>
          </a:p>
          <a:p>
            <a:endParaRPr lang="en-US" sz="2800" dirty="0" smtClean="0">
              <a:solidFill>
                <a:schemeClr val="bg2"/>
              </a:solidFill>
            </a:endParaRPr>
          </a:p>
          <a:p>
            <a:r>
              <a:rPr lang="en-US" sz="2800" dirty="0" smtClean="0">
                <a:solidFill>
                  <a:schemeClr val="bg2"/>
                </a:solidFill>
              </a:rPr>
              <a:t>US, Canada, Europe* &amp; South Africa</a:t>
            </a:r>
          </a:p>
          <a:p>
            <a:pPr marL="0" indent="0">
              <a:buNone/>
            </a:pPr>
            <a:endParaRPr lang="en-US" sz="2800" dirty="0">
              <a:solidFill>
                <a:schemeClr val="bg2"/>
              </a:solidFill>
            </a:endParaRPr>
          </a:p>
        </p:txBody>
      </p:sp>
      <p:sp>
        <p:nvSpPr>
          <p:cNvPr id="8" name="TextBox 7"/>
          <p:cNvSpPr txBox="1"/>
          <p:nvPr/>
        </p:nvSpPr>
        <p:spPr>
          <a:xfrm>
            <a:off x="128330" y="6364176"/>
            <a:ext cx="12185907" cy="664797"/>
          </a:xfrm>
          <a:prstGeom prst="rect">
            <a:avLst/>
          </a:prstGeom>
          <a:noFill/>
        </p:spPr>
        <p:txBody>
          <a:bodyPr wrap="square" lIns="182880" tIns="146304" rIns="182880" bIns="146304" rtlCol="0">
            <a:spAutoFit/>
          </a:bodyPr>
          <a:lstStyle/>
          <a:p>
            <a:r>
              <a:rPr lang="en-US" sz="1200" i="1" dirty="0" smtClean="0">
                <a:solidFill>
                  <a:schemeClr val="bg2"/>
                </a:solidFill>
                <a:latin typeface="+mj-lt"/>
              </a:rPr>
              <a:t>* Austria, Belgium, Bulgaria, Croatia</a:t>
            </a:r>
            <a:r>
              <a:rPr lang="en-US" sz="1200" i="1" dirty="0">
                <a:solidFill>
                  <a:schemeClr val="bg2"/>
                </a:solidFill>
                <a:latin typeface="+mj-lt"/>
              </a:rPr>
              <a:t> </a:t>
            </a:r>
            <a:r>
              <a:rPr lang="en-US" sz="1200" i="1" dirty="0" smtClean="0">
                <a:solidFill>
                  <a:schemeClr val="bg2"/>
                </a:solidFill>
                <a:latin typeface="+mj-lt"/>
              </a:rPr>
              <a:t>, Czech Republic, Denmark, Estonia, Finland, France, Germany, Greece, Hungary, Ireland, Italy,  Latvia, Lithuania, Luxembourg, Netherlands, Norway, Poland, Portugal, Romania, Slovakia, Slovenia, Spain, Sweden, Switzerland, UK</a:t>
            </a:r>
          </a:p>
        </p:txBody>
      </p:sp>
    </p:spTree>
    <p:extLst>
      <p:ext uri="{BB962C8B-B14F-4D97-AF65-F5344CB8AC3E}">
        <p14:creationId xmlns:p14="http://schemas.microsoft.com/office/powerpoint/2010/main" val="43547095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Rectangle 4"/>
          <p:cNvSpPr/>
          <p:nvPr/>
        </p:nvSpPr>
        <p:spPr bwMode="auto">
          <a:xfrm>
            <a:off x="0" y="1897062"/>
            <a:ext cx="12436475" cy="509746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72318" y="2811462"/>
            <a:ext cx="4764157" cy="3692222"/>
          </a:xfrm>
          <a:prstGeom prst="rect">
            <a:avLst/>
          </a:prstGeom>
        </p:spPr>
      </p:pic>
      <p:sp>
        <p:nvSpPr>
          <p:cNvPr id="7" name="Text Placeholder 1"/>
          <p:cNvSpPr>
            <a:spLocks noGrp="1"/>
          </p:cNvSpPr>
          <p:nvPr>
            <p:ph type="body" sz="quarter" idx="10"/>
          </p:nvPr>
        </p:nvSpPr>
        <p:spPr>
          <a:xfrm>
            <a:off x="241344" y="2075895"/>
            <a:ext cx="7543799" cy="4545567"/>
          </a:xfrm>
        </p:spPr>
        <p:txBody>
          <a:bodyPr/>
          <a:lstStyle/>
          <a:p>
            <a:r>
              <a:rPr lang="en-US" sz="3200" dirty="0" smtClean="0">
                <a:solidFill>
                  <a:schemeClr val="bg2"/>
                </a:solidFill>
              </a:rPr>
              <a:t>CPS – A ready to run Azure consistent cloud in your datacenter </a:t>
            </a:r>
          </a:p>
          <a:p>
            <a:endParaRPr lang="en-US" sz="3200" dirty="0">
              <a:solidFill>
                <a:schemeClr val="bg2"/>
              </a:solidFill>
            </a:endParaRPr>
          </a:p>
          <a:p>
            <a:r>
              <a:rPr lang="en-US" sz="3200" dirty="0" smtClean="0">
                <a:solidFill>
                  <a:schemeClr val="bg2"/>
                </a:solidFill>
              </a:rPr>
              <a:t>Microsoft validated, single vendor point of contact for support</a:t>
            </a:r>
          </a:p>
          <a:p>
            <a:endParaRPr lang="en-US" sz="3200" dirty="0">
              <a:solidFill>
                <a:schemeClr val="bg2"/>
              </a:solidFill>
            </a:endParaRPr>
          </a:p>
          <a:p>
            <a:r>
              <a:rPr lang="en-US" sz="3200" dirty="0" smtClean="0">
                <a:solidFill>
                  <a:schemeClr val="bg2"/>
                </a:solidFill>
              </a:rPr>
              <a:t>Software defined innovations for cost optimized solution</a:t>
            </a:r>
          </a:p>
          <a:p>
            <a:endParaRPr lang="en-US" sz="3200" dirty="0">
              <a:solidFill>
                <a:schemeClr val="bg2"/>
              </a:solidFill>
            </a:endParaRPr>
          </a:p>
          <a:p>
            <a:endParaRPr lang="en-US" sz="3200" dirty="0">
              <a:solidFill>
                <a:schemeClr val="bg2"/>
              </a:solidFill>
            </a:endParaRPr>
          </a:p>
        </p:txBody>
      </p:sp>
    </p:spTree>
    <p:extLst>
      <p:ext uri="{BB962C8B-B14F-4D97-AF65-F5344CB8AC3E}">
        <p14:creationId xmlns:p14="http://schemas.microsoft.com/office/powerpoint/2010/main" val="394480654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1"/>
            <a:ext cx="11887200" cy="7743658"/>
          </a:xfrm>
        </p:spPr>
        <p:txBody>
          <a:bodyPr/>
          <a:lstStyle/>
          <a:p>
            <a:r>
              <a:rPr lang="en-US" sz="3200" dirty="0" smtClean="0"/>
              <a:t>BRK3460: Operating the Microsoft Cloud Platform System (Wed, 9.00 – 10.15 am)</a:t>
            </a:r>
          </a:p>
          <a:p>
            <a:pPr marL="0" indent="0">
              <a:buNone/>
            </a:pPr>
            <a:endParaRPr lang="en-US" dirty="0" smtClean="0"/>
          </a:p>
          <a:p>
            <a:r>
              <a:rPr lang="en-US" sz="3200" dirty="0" smtClean="0"/>
              <a:t>BRK3459: Architectural deep dive on CPS (Thu, </a:t>
            </a:r>
            <a:r>
              <a:rPr lang="en-US" sz="3200" dirty="0"/>
              <a:t>9.00 – 10.15 am</a:t>
            </a:r>
            <a:r>
              <a:rPr lang="en-US" sz="3200" dirty="0" smtClean="0"/>
              <a:t>)</a:t>
            </a:r>
          </a:p>
          <a:p>
            <a:pPr marL="0" indent="0">
              <a:buNone/>
            </a:pPr>
            <a:endParaRPr lang="en-US" sz="3200" dirty="0" smtClean="0"/>
          </a:p>
          <a:p>
            <a:r>
              <a:rPr lang="en-US" sz="3200" dirty="0" smtClean="0"/>
              <a:t>BRK2499: Deep dive </a:t>
            </a:r>
            <a:r>
              <a:rPr lang="en-US" sz="3200" dirty="0"/>
              <a:t>on CPS </a:t>
            </a:r>
            <a:r>
              <a:rPr lang="en-US" sz="3200" dirty="0" smtClean="0"/>
              <a:t>Networking (Thu</a:t>
            </a:r>
            <a:r>
              <a:rPr lang="en-US" sz="3200" dirty="0"/>
              <a:t>, </a:t>
            </a:r>
            <a:r>
              <a:rPr lang="en-US" sz="3200" dirty="0" smtClean="0"/>
              <a:t>1.30 </a:t>
            </a:r>
            <a:r>
              <a:rPr lang="en-US" sz="3200" dirty="0"/>
              <a:t>– </a:t>
            </a:r>
            <a:r>
              <a:rPr lang="en-US" sz="3200" dirty="0" smtClean="0"/>
              <a:t>2.45 pm)</a:t>
            </a:r>
          </a:p>
          <a:p>
            <a:pPr marL="0" indent="0">
              <a:buNone/>
            </a:pPr>
            <a:endParaRPr lang="en-US" sz="3200" dirty="0" smtClean="0"/>
          </a:p>
          <a:p>
            <a:r>
              <a:rPr lang="en-US" sz="3200" dirty="0" smtClean="0"/>
              <a:t>BRK3469: Automating workload provisioning (Fri, 10.45 am  </a:t>
            </a:r>
            <a:r>
              <a:rPr lang="en-US" sz="3200" dirty="0"/>
              <a:t>– </a:t>
            </a:r>
            <a:r>
              <a:rPr lang="en-US" sz="3200" dirty="0" smtClean="0"/>
              <a:t>12.00 pm)</a:t>
            </a:r>
            <a:endParaRPr lang="en-US" sz="3200" dirty="0"/>
          </a:p>
          <a:p>
            <a:endParaRPr lang="en-US" sz="3200" dirty="0"/>
          </a:p>
          <a:p>
            <a:endParaRPr lang="en-US" sz="3200" dirty="0"/>
          </a:p>
          <a:p>
            <a:endParaRPr lang="en-US" sz="3200" dirty="0"/>
          </a:p>
          <a:p>
            <a:endParaRPr lang="en-US" sz="3200" dirty="0"/>
          </a:p>
          <a:p>
            <a:endParaRPr lang="en-US" dirty="0"/>
          </a:p>
        </p:txBody>
      </p:sp>
      <p:sp>
        <p:nvSpPr>
          <p:cNvPr id="5" name="Title 4"/>
          <p:cNvSpPr>
            <a:spLocks noGrp="1"/>
          </p:cNvSpPr>
          <p:nvPr>
            <p:ph type="title"/>
          </p:nvPr>
        </p:nvSpPr>
        <p:spPr/>
        <p:txBody>
          <a:bodyPr/>
          <a:lstStyle/>
          <a:p>
            <a:r>
              <a:rPr lang="en-US" dirty="0" smtClean="0"/>
              <a:t>Related content</a:t>
            </a:r>
            <a:endParaRPr lang="en-US" dirty="0"/>
          </a:p>
        </p:txBody>
      </p:sp>
    </p:spTree>
    <p:extLst>
      <p:ext uri="{BB962C8B-B14F-4D97-AF65-F5344CB8AC3E}">
        <p14:creationId xmlns:p14="http://schemas.microsoft.com/office/powerpoint/2010/main" val="106225828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Ignite Azure Challenge Sweepstakes</a:t>
            </a:r>
            <a:endParaRPr lang="en-US" dirty="0"/>
          </a:p>
        </p:txBody>
      </p:sp>
      <p:sp>
        <p:nvSpPr>
          <p:cNvPr id="19" name="Text Placeholder 2"/>
          <p:cNvSpPr txBox="1">
            <a:spLocks/>
          </p:cNvSpPr>
          <p:nvPr/>
        </p:nvSpPr>
        <p:spPr>
          <a:xfrm>
            <a:off x="275482" y="1228168"/>
            <a:ext cx="8090852" cy="5905927"/>
          </a:xfrm>
          <a:prstGeom prst="rect">
            <a:avLst/>
          </a:prstGeom>
        </p:spPr>
        <p:txBody>
          <a:bodyPr vert="horz" wrap="square" lIns="182854" tIns="146283" rIns="182854" bIns="146283"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64" dirty="0">
              <a:gradFill>
                <a:gsLst>
                  <a:gs pos="100000">
                    <a:srgbClr val="E7E6E6"/>
                  </a:gs>
                  <a:gs pos="0">
                    <a:srgbClr val="E7E6E6"/>
                  </a:gs>
                </a:gsLst>
                <a:lin ang="5400000" scaled="0"/>
              </a:gradFill>
            </a:endParaRPr>
          </a:p>
          <a:p>
            <a:r>
              <a:rPr lang="en-US" sz="3264" dirty="0">
                <a:gradFill>
                  <a:gsLst>
                    <a:gs pos="100000">
                      <a:srgbClr val="E7E6E6"/>
                    </a:gs>
                    <a:gs pos="0">
                      <a:srgbClr val="E7E6E6"/>
                    </a:gs>
                  </a:gsLst>
                  <a:lin ang="5400000" scaled="0"/>
                </a:gradFill>
              </a:rPr>
              <a:t>Attend Azure sessions and activities, track your progress online, win raffle tickets for great prizes!</a:t>
            </a:r>
          </a:p>
          <a:p>
            <a:r>
              <a:rPr lang="en-US" sz="3264" dirty="0">
                <a:gradFill>
                  <a:gsLst>
                    <a:gs pos="100000">
                      <a:prstClr val="white"/>
                    </a:gs>
                    <a:gs pos="0">
                      <a:prstClr val="white"/>
                    </a:gs>
                  </a:gsLst>
                  <a:lin ang="5400000" scaled="0"/>
                </a:gradFill>
              </a:rPr>
              <a:t>Aka.ms/</a:t>
            </a:r>
            <a:r>
              <a:rPr lang="en-US" sz="3264" dirty="0" err="1">
                <a:gradFill>
                  <a:gsLst>
                    <a:gs pos="100000">
                      <a:prstClr val="white"/>
                    </a:gs>
                    <a:gs pos="0">
                      <a:prstClr val="white"/>
                    </a:gs>
                  </a:gsLst>
                  <a:lin ang="5400000" scaled="0"/>
                </a:gradFill>
              </a:rPr>
              <a:t>MyAzureChallenge</a:t>
            </a:r>
            <a:endParaRPr lang="en-US" sz="3264" dirty="0">
              <a:gradFill>
                <a:gsLst>
                  <a:gs pos="100000">
                    <a:prstClr val="white"/>
                  </a:gs>
                  <a:gs pos="0">
                    <a:prstClr val="white"/>
                  </a:gs>
                </a:gsLst>
                <a:lin ang="5400000" scaled="0"/>
              </a:gradFill>
            </a:endParaRPr>
          </a:p>
          <a:p>
            <a:r>
              <a:rPr lang="en-US" sz="3264" dirty="0">
                <a:gradFill>
                  <a:gsLst>
                    <a:gs pos="100000">
                      <a:prstClr val="white"/>
                    </a:gs>
                    <a:gs pos="0">
                      <a:prstClr val="white"/>
                    </a:gs>
                  </a:gsLst>
                  <a:lin ang="5400000" scaled="0"/>
                </a:gradFill>
              </a:rPr>
              <a:t>Enter this session code online</a:t>
            </a:r>
            <a:r>
              <a:rPr lang="en-US" sz="3264">
                <a:gradFill>
                  <a:gsLst>
                    <a:gs pos="100000">
                      <a:prstClr val="white"/>
                    </a:gs>
                    <a:gs pos="0">
                      <a:prstClr val="white"/>
                    </a:gs>
                  </a:gsLst>
                  <a:lin ang="5400000" scaled="0"/>
                </a:gradFill>
              </a:rPr>
              <a:t>:  “</a:t>
            </a:r>
            <a:r>
              <a:rPr lang="en-US" sz="3264"/>
              <a:t>H8JC</a:t>
            </a:r>
            <a:r>
              <a:rPr lang="en-US" sz="3264">
                <a:gradFill>
                  <a:gsLst>
                    <a:gs pos="100000">
                      <a:prstClr val="white"/>
                    </a:gs>
                    <a:gs pos="0">
                      <a:prstClr val="white"/>
                    </a:gs>
                  </a:gsLst>
                  <a:lin ang="5400000" scaled="0"/>
                </a:gradFill>
              </a:rPr>
              <a:t>”</a:t>
            </a:r>
            <a:endParaRPr lang="en-US" sz="3264" dirty="0">
              <a:gradFill>
                <a:gsLst>
                  <a:gs pos="100000">
                    <a:prstClr val="white"/>
                  </a:gs>
                  <a:gs pos="0">
                    <a:prstClr val="white"/>
                  </a:gs>
                </a:gsLst>
                <a:lin ang="5400000" scaled="0"/>
              </a:gradFill>
            </a:endParaRPr>
          </a:p>
          <a:p>
            <a:endParaRPr lang="en-US" sz="3199" dirty="0">
              <a:gradFill>
                <a:gsLst>
                  <a:gs pos="100000">
                    <a:prstClr val="white"/>
                  </a:gs>
                  <a:gs pos="0">
                    <a:prstClr val="white"/>
                  </a:gs>
                </a:gsLst>
                <a:lin ang="5400000" scaled="0"/>
              </a:gradFill>
            </a:endParaRPr>
          </a:p>
          <a:p>
            <a:endParaRPr lang="en-US" sz="1800" dirty="0">
              <a:gradFill>
                <a:gsLst>
                  <a:gs pos="100000">
                    <a:srgbClr val="E7E6E6"/>
                  </a:gs>
                  <a:gs pos="0">
                    <a:srgbClr val="E7E6E6"/>
                  </a:gs>
                </a:gsLst>
                <a:lin ang="5400000" scaled="0"/>
              </a:gradFill>
            </a:endParaRPr>
          </a:p>
          <a:p>
            <a:endParaRPr lang="en-US" sz="1800" dirty="0">
              <a:gradFill>
                <a:gsLst>
                  <a:gs pos="100000">
                    <a:srgbClr val="E7E6E6"/>
                  </a:gs>
                  <a:gs pos="0">
                    <a:srgbClr val="E7E6E6"/>
                  </a:gs>
                </a:gsLst>
                <a:lin ang="5400000" scaled="0"/>
              </a:gra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5478" y="1223170"/>
            <a:ext cx="1478078" cy="105504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0597" y="4158848"/>
            <a:ext cx="1446403" cy="104807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9326" t="629" r="19098" b="1"/>
          <a:stretch/>
        </p:blipFill>
        <p:spPr>
          <a:xfrm>
            <a:off x="10222365" y="2633058"/>
            <a:ext cx="1451192" cy="1170945"/>
          </a:xfrm>
          <a:prstGeom prst="rect">
            <a:avLst/>
          </a:prstGeom>
        </p:spPr>
      </p:pic>
      <p:sp>
        <p:nvSpPr>
          <p:cNvPr id="4" name="TextBox 3"/>
          <p:cNvSpPr txBox="1"/>
          <p:nvPr/>
        </p:nvSpPr>
        <p:spPr>
          <a:xfrm>
            <a:off x="8549343" y="1212850"/>
            <a:ext cx="1743968" cy="878930"/>
          </a:xfrm>
          <a:prstGeom prst="rect">
            <a:avLst/>
          </a:prstGeom>
          <a:noFill/>
        </p:spPr>
        <p:txBody>
          <a:bodyPr wrap="square" rtlCol="0">
            <a:spAutoFit/>
          </a:bodyPr>
          <a:lstStyle/>
          <a:p>
            <a:r>
              <a:rPr lang="en-US" sz="1632" dirty="0">
                <a:solidFill>
                  <a:prstClr val="white"/>
                </a:solidFill>
              </a:rPr>
              <a:t>(10) - Microsoft Surface Pro 3</a:t>
            </a:r>
          </a:p>
          <a:p>
            <a:r>
              <a:rPr lang="en-US" sz="1632" dirty="0">
                <a:solidFill>
                  <a:prstClr val="white"/>
                </a:solidFill>
              </a:rPr>
              <a:t>Core i5 256GB</a:t>
            </a:r>
          </a:p>
        </p:txBody>
      </p:sp>
      <p:sp>
        <p:nvSpPr>
          <p:cNvPr id="8" name="TextBox 7"/>
          <p:cNvSpPr txBox="1"/>
          <p:nvPr/>
        </p:nvSpPr>
        <p:spPr>
          <a:xfrm>
            <a:off x="8464952" y="2633058"/>
            <a:ext cx="1743968" cy="1118805"/>
          </a:xfrm>
          <a:prstGeom prst="rect">
            <a:avLst/>
          </a:prstGeom>
          <a:noFill/>
        </p:spPr>
        <p:txBody>
          <a:bodyPr wrap="square" rtlCol="0">
            <a:spAutoFit/>
          </a:bodyPr>
          <a:lstStyle/>
          <a:p>
            <a:r>
              <a:rPr lang="en-US" sz="1632" dirty="0">
                <a:solidFill>
                  <a:prstClr val="white"/>
                </a:solidFill>
              </a:rPr>
              <a:t>(30) – Xbox One Master Chief Collection Bundle</a:t>
            </a:r>
          </a:p>
        </p:txBody>
      </p:sp>
      <p:sp>
        <p:nvSpPr>
          <p:cNvPr id="9" name="TextBox 8"/>
          <p:cNvSpPr txBox="1"/>
          <p:nvPr/>
        </p:nvSpPr>
        <p:spPr>
          <a:xfrm>
            <a:off x="8496629" y="4158847"/>
            <a:ext cx="1743968" cy="606488"/>
          </a:xfrm>
          <a:prstGeom prst="rect">
            <a:avLst/>
          </a:prstGeom>
          <a:noFill/>
        </p:spPr>
        <p:txBody>
          <a:bodyPr wrap="square" rtlCol="0">
            <a:spAutoFit/>
          </a:bodyPr>
          <a:lstStyle/>
          <a:p>
            <a:r>
              <a:rPr lang="en-US" sz="1632" dirty="0">
                <a:solidFill>
                  <a:prstClr val="white"/>
                </a:solidFill>
              </a:rPr>
              <a:t>(55) – Microsoft Band</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899" y="5561769"/>
            <a:ext cx="1503102" cy="465962"/>
          </a:xfrm>
          <a:prstGeom prst="rect">
            <a:avLst/>
          </a:prstGeom>
        </p:spPr>
      </p:pic>
      <p:sp>
        <p:nvSpPr>
          <p:cNvPr id="6" name="TextBox 5"/>
          <p:cNvSpPr txBox="1"/>
          <p:nvPr/>
        </p:nvSpPr>
        <p:spPr>
          <a:xfrm>
            <a:off x="275481" y="6027731"/>
            <a:ext cx="7848376" cy="990628"/>
          </a:xfrm>
          <a:prstGeom prst="rect">
            <a:avLst/>
          </a:prstGeom>
          <a:noFill/>
        </p:spPr>
        <p:txBody>
          <a:bodyPr wrap="square" rtlCol="0">
            <a:spAutoFit/>
          </a:bodyPr>
          <a:lstStyle/>
          <a:p>
            <a:r>
              <a:rPr lang="en-US" sz="1428" dirty="0">
                <a:gradFill>
                  <a:gsLst>
                    <a:gs pos="100000">
                      <a:srgbClr val="E7E6E6"/>
                    </a:gs>
                    <a:gs pos="0">
                      <a:srgbClr val="E7E6E6"/>
                    </a:gs>
                  </a:gsLst>
                  <a:lin ang="5400000" scaled="0"/>
                </a:gradFill>
              </a:rPr>
              <a:t>NO PURCHASE NECESSARY. Open only to event attendees. Winners must be present to win. Game ends May 9</a:t>
            </a:r>
            <a:r>
              <a:rPr lang="en-US" sz="1428" baseline="30000" dirty="0">
                <a:gradFill>
                  <a:gsLst>
                    <a:gs pos="100000">
                      <a:srgbClr val="E7E6E6"/>
                    </a:gs>
                    <a:gs pos="0">
                      <a:srgbClr val="E7E6E6"/>
                    </a:gs>
                  </a:gsLst>
                  <a:lin ang="5400000" scaled="0"/>
                </a:gradFill>
              </a:rPr>
              <a:t>th</a:t>
            </a:r>
            <a:r>
              <a:rPr lang="en-US" sz="1428" dirty="0">
                <a:gradFill>
                  <a:gsLst>
                    <a:gs pos="100000">
                      <a:srgbClr val="E7E6E6"/>
                    </a:gs>
                    <a:gs pos="0">
                      <a:srgbClr val="E7E6E6"/>
                    </a:gs>
                  </a:gsLst>
                  <a:lin ang="5400000" scaled="0"/>
                </a:gradFill>
              </a:rPr>
              <a:t>, 2015. For Official Rules, see The Cloud and Enterprise Lounge or myignite.com/challenge</a:t>
            </a:r>
            <a:endParaRPr lang="en-US" sz="2448" dirty="0">
              <a:gradFill>
                <a:gsLst>
                  <a:gs pos="100000">
                    <a:prstClr val="white"/>
                  </a:gs>
                  <a:gs pos="0">
                    <a:prstClr val="white"/>
                  </a:gs>
                </a:gsLst>
                <a:lin ang="5400000" scaled="0"/>
              </a:gradFill>
            </a:endParaRPr>
          </a:p>
          <a:p>
            <a:endParaRPr lang="en-US" sz="1428" dirty="0">
              <a:solidFill>
                <a:prstClr val="white"/>
              </a:solidFill>
            </a:endParaRPr>
          </a:p>
        </p:txBody>
      </p:sp>
      <p:sp>
        <p:nvSpPr>
          <p:cNvPr id="14" name="TextBox 13"/>
          <p:cNvSpPr txBox="1"/>
          <p:nvPr/>
        </p:nvSpPr>
        <p:spPr>
          <a:xfrm>
            <a:off x="8496629" y="5561769"/>
            <a:ext cx="1743968" cy="862647"/>
          </a:xfrm>
          <a:prstGeom prst="rect">
            <a:avLst/>
          </a:prstGeom>
          <a:noFill/>
        </p:spPr>
        <p:txBody>
          <a:bodyPr wrap="square" rtlCol="0">
            <a:spAutoFit/>
          </a:bodyPr>
          <a:lstStyle/>
          <a:p>
            <a:r>
              <a:rPr lang="en-US" sz="1632" dirty="0">
                <a:solidFill>
                  <a:prstClr val="white"/>
                </a:solidFill>
              </a:rPr>
              <a:t>Offers throughout the week</a:t>
            </a:r>
          </a:p>
        </p:txBody>
      </p:sp>
    </p:spTree>
    <p:extLst>
      <p:ext uri="{BB962C8B-B14F-4D97-AF65-F5344CB8AC3E}">
        <p14:creationId xmlns:p14="http://schemas.microsoft.com/office/powerpoint/2010/main" val="265538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Session Objectives &amp; </a:t>
            </a:r>
            <a:br>
              <a:rPr lang="en-US" sz="3600" dirty="0" smtClean="0"/>
            </a:br>
            <a:r>
              <a:rPr lang="en-US" sz="3600" dirty="0" smtClean="0"/>
              <a:t>Takeaways</a:t>
            </a:r>
            <a:endParaRPr lang="en-US" sz="3600" dirty="0"/>
          </a:p>
        </p:txBody>
      </p:sp>
      <p:sp>
        <p:nvSpPr>
          <p:cNvPr id="5" name="Text Placeholder 4"/>
          <p:cNvSpPr>
            <a:spLocks noGrp="1"/>
          </p:cNvSpPr>
          <p:nvPr>
            <p:ph type="body" sz="quarter" idx="4294967295"/>
          </p:nvPr>
        </p:nvSpPr>
        <p:spPr>
          <a:xfrm>
            <a:off x="274639" y="1328429"/>
            <a:ext cx="3962398" cy="5112169"/>
          </a:xfrm>
          <a:prstGeom prst="rect">
            <a:avLst/>
          </a:prstGeom>
        </p:spPr>
        <p:txBody>
          <a:bodyPr/>
          <a:lstStyle/>
          <a:p>
            <a:r>
              <a:rPr lang="en-US" sz="2000" dirty="0" smtClean="0">
                <a:solidFill>
                  <a:schemeClr val="tx1">
                    <a:lumMod val="95000"/>
                  </a:schemeClr>
                </a:solidFill>
              </a:rPr>
              <a:t>Session Objectives: </a:t>
            </a:r>
          </a:p>
          <a:p>
            <a:pPr marL="371475" lvl="1" indent="-342900">
              <a:buFont typeface="Arial" panose="020B0604020202020204" pitchFamily="34" charset="0"/>
              <a:buChar char="•"/>
            </a:pPr>
            <a:r>
              <a:rPr lang="en-US" sz="1600" dirty="0" smtClean="0">
                <a:solidFill>
                  <a:schemeClr val="tx1">
                    <a:lumMod val="95000"/>
                  </a:schemeClr>
                </a:solidFill>
                <a:latin typeface="+mj-lt"/>
              </a:rPr>
              <a:t>Motivate the need for an integrated e2e Cloud solution.</a:t>
            </a:r>
          </a:p>
          <a:p>
            <a:pPr marL="371475" lvl="1" indent="-342900">
              <a:buFont typeface="Arial" panose="020B0604020202020204" pitchFamily="34" charset="0"/>
              <a:buChar char="•"/>
            </a:pPr>
            <a:endParaRPr lang="en-US" sz="1600" dirty="0" smtClean="0">
              <a:solidFill>
                <a:schemeClr val="tx1">
                  <a:lumMod val="95000"/>
                </a:schemeClr>
              </a:solidFill>
              <a:latin typeface="+mj-lt"/>
            </a:endParaRPr>
          </a:p>
          <a:p>
            <a:pPr marL="371475" lvl="1" indent="-342900">
              <a:buFont typeface="Arial" panose="020B0604020202020204" pitchFamily="34" charset="0"/>
              <a:buChar char="•"/>
            </a:pPr>
            <a:r>
              <a:rPr lang="en-US" sz="1600" dirty="0" smtClean="0">
                <a:solidFill>
                  <a:schemeClr val="tx1">
                    <a:lumMod val="95000"/>
                  </a:schemeClr>
                </a:solidFill>
                <a:latin typeface="+mj-lt"/>
              </a:rPr>
              <a:t>Share technical information about Microsoft Cloud Platform System (CPS), address common questions from you.</a:t>
            </a:r>
            <a:endParaRPr lang="en-US" sz="1200" dirty="0" smtClean="0">
              <a:solidFill>
                <a:schemeClr val="tx1">
                  <a:lumMod val="95000"/>
                </a:schemeClr>
              </a:solidFill>
              <a:latin typeface="+mj-lt"/>
            </a:endParaRPr>
          </a:p>
          <a:p>
            <a:pPr lvl="1"/>
            <a:endParaRPr lang="en-US" sz="1400" dirty="0" smtClean="0">
              <a:solidFill>
                <a:schemeClr val="tx1">
                  <a:lumMod val="95000"/>
                </a:schemeClr>
              </a:solidFill>
              <a:latin typeface="+mj-lt"/>
            </a:endParaRPr>
          </a:p>
          <a:p>
            <a:r>
              <a:rPr lang="en-US" sz="2800" dirty="0" smtClean="0">
                <a:solidFill>
                  <a:schemeClr val="tx1">
                    <a:lumMod val="95000"/>
                  </a:schemeClr>
                </a:solidFill>
              </a:rPr>
              <a:t>Key Takeaways</a:t>
            </a:r>
          </a:p>
          <a:p>
            <a:pPr marL="371475" lvl="1" indent="-342900">
              <a:buFont typeface="Arial" panose="020B0604020202020204" pitchFamily="34" charset="0"/>
              <a:buChar char="•"/>
            </a:pPr>
            <a:r>
              <a:rPr lang="en-US" sz="1600" dirty="0" smtClean="0">
                <a:solidFill>
                  <a:schemeClr val="tx1">
                    <a:lumMod val="95000"/>
                  </a:schemeClr>
                </a:solidFill>
                <a:latin typeface="+mj-lt"/>
              </a:rPr>
              <a:t>Run Microsoft workloads optimally on CPS</a:t>
            </a:r>
          </a:p>
          <a:p>
            <a:pPr marL="371475" lvl="1" indent="-342900">
              <a:buFont typeface="Arial" panose="020B0604020202020204" pitchFamily="34" charset="0"/>
              <a:buChar char="•"/>
            </a:pPr>
            <a:endParaRPr lang="en-US" sz="1600" dirty="0" smtClean="0">
              <a:solidFill>
                <a:schemeClr val="tx1">
                  <a:lumMod val="95000"/>
                </a:schemeClr>
              </a:solidFill>
              <a:latin typeface="+mj-lt"/>
            </a:endParaRPr>
          </a:p>
          <a:p>
            <a:pPr marL="371475" lvl="1" indent="-342900">
              <a:buFont typeface="Arial" panose="020B0604020202020204" pitchFamily="34" charset="0"/>
              <a:buChar char="•"/>
            </a:pPr>
            <a:r>
              <a:rPr lang="en-US" sz="1600" dirty="0" smtClean="0">
                <a:solidFill>
                  <a:schemeClr val="tx1">
                    <a:lumMod val="95000"/>
                  </a:schemeClr>
                </a:solidFill>
                <a:latin typeface="+mj-lt"/>
              </a:rPr>
              <a:t>CPS is a validated solution for private cloud with a single point for SW &amp; HW support with dramatic reduction in time to value for customer.</a:t>
            </a:r>
          </a:p>
          <a:p>
            <a:pPr marL="371475" lvl="1" indent="-342900">
              <a:buFont typeface="Arial" panose="020B0604020202020204" pitchFamily="34" charset="0"/>
              <a:buChar char="•"/>
            </a:pPr>
            <a:endParaRPr lang="en-US" sz="1600" dirty="0">
              <a:solidFill>
                <a:schemeClr val="tx1">
                  <a:lumMod val="95000"/>
                </a:schemeClr>
              </a:solidFill>
              <a:latin typeface="+mj-lt"/>
            </a:endParaRPr>
          </a:p>
          <a:p>
            <a:pPr marL="371475" lvl="1" indent="-342900">
              <a:buFont typeface="Arial" panose="020B0604020202020204" pitchFamily="34" charset="0"/>
              <a:buChar char="•"/>
            </a:pPr>
            <a:r>
              <a:rPr lang="en-US" sz="1600" dirty="0" smtClean="0">
                <a:solidFill>
                  <a:schemeClr val="tx1">
                    <a:lumMod val="95000"/>
                  </a:schemeClr>
                </a:solidFill>
                <a:latin typeface="+mj-lt"/>
              </a:rPr>
              <a:t>CPS changes the development from delivering building blocks to</a:t>
            </a:r>
            <a:r>
              <a:rPr lang="en-US" sz="1600" dirty="0" smtClean="0">
                <a:solidFill>
                  <a:schemeClr val="tx1">
                    <a:lumMod val="95000"/>
                  </a:schemeClr>
                </a:solidFill>
                <a:latin typeface="+mj-lt"/>
                <a:sym typeface="Wingdings" panose="05000000000000000000" pitchFamily="2" charset="2"/>
              </a:rPr>
              <a:t> solutions.</a:t>
            </a:r>
          </a:p>
          <a:p>
            <a:pPr lvl="1"/>
            <a:endParaRPr lang="en-US" sz="1600" dirty="0">
              <a:solidFill>
                <a:schemeClr val="tx1">
                  <a:lumMod val="95000"/>
                </a:schemeClr>
              </a:solidFill>
              <a:latin typeface="+mj-lt"/>
              <a:sym typeface="Wingdings" panose="05000000000000000000" pitchFamily="2" charset="2"/>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420" y="1"/>
            <a:ext cx="3917336" cy="699452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278" y="1"/>
            <a:ext cx="4064077" cy="23700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756" y="2395265"/>
            <a:ext cx="4099719" cy="237007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4168" y="4772653"/>
            <a:ext cx="3584895" cy="2211933"/>
          </a:xfrm>
          <a:prstGeom prst="rect">
            <a:avLst/>
          </a:prstGeom>
        </p:spPr>
      </p:pic>
      <p:sp>
        <p:nvSpPr>
          <p:cNvPr id="8" name="TextBox 7"/>
          <p:cNvSpPr txBox="1"/>
          <p:nvPr/>
        </p:nvSpPr>
        <p:spPr>
          <a:xfrm>
            <a:off x="9952037" y="4938135"/>
            <a:ext cx="162282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t>
            </a:r>
            <a:r>
              <a:rPr lang="en-US" sz="2400" dirty="0" err="1" smtClean="0">
                <a:gradFill>
                  <a:gsLst>
                    <a:gs pos="2917">
                      <a:schemeClr val="tx1"/>
                    </a:gs>
                    <a:gs pos="30000">
                      <a:schemeClr val="tx1"/>
                    </a:gs>
                  </a:gsLst>
                  <a:lin ang="5400000" scaled="0"/>
                </a:gradFill>
              </a:rPr>
              <a:t>relfie</a:t>
            </a:r>
            <a:r>
              <a:rPr lang="en-US" sz="2400" dirty="0" smtClean="0">
                <a:gradFill>
                  <a:gsLst>
                    <a:gs pos="2917">
                      <a:schemeClr val="tx1"/>
                    </a:gs>
                    <a:gs pos="30000">
                      <a:schemeClr val="tx1"/>
                    </a:gs>
                  </a:gsLst>
                  <a:lin ang="5400000" scaled="0"/>
                </a:gradFill>
              </a:rPr>
              <a:t>”</a:t>
            </a:r>
          </a:p>
        </p:txBody>
      </p:sp>
      <p:sp>
        <p:nvSpPr>
          <p:cNvPr id="14" name="TextBox 13"/>
          <p:cNvSpPr txBox="1"/>
          <p:nvPr/>
        </p:nvSpPr>
        <p:spPr>
          <a:xfrm>
            <a:off x="5913938" y="1742209"/>
            <a:ext cx="162282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t>
            </a:r>
            <a:r>
              <a:rPr lang="en-US" sz="2400" dirty="0" err="1" smtClean="0">
                <a:gradFill>
                  <a:gsLst>
                    <a:gs pos="2917">
                      <a:schemeClr val="tx1"/>
                    </a:gs>
                    <a:gs pos="30000">
                      <a:schemeClr val="tx1"/>
                    </a:gs>
                  </a:gsLst>
                  <a:lin ang="5400000" scaled="0"/>
                </a:gradFill>
              </a:rPr>
              <a:t>relfie</a:t>
            </a:r>
            <a:r>
              <a:rPr lang="en-US" sz="2400" dirty="0" smtClean="0">
                <a:gradFill>
                  <a:gsLst>
                    <a:gs pos="2917">
                      <a:schemeClr val="tx1"/>
                    </a:gs>
                    <a:gs pos="30000">
                      <a:schemeClr val="tx1"/>
                    </a:gs>
                  </a:gsLst>
                  <a:lin ang="5400000" scaled="0"/>
                </a:gradFill>
              </a:rPr>
              <a:t>”</a:t>
            </a:r>
          </a:p>
        </p:txBody>
      </p:sp>
    </p:spTree>
    <p:extLst>
      <p:ext uri="{BB962C8B-B14F-4D97-AF65-F5344CB8AC3E}">
        <p14:creationId xmlns:p14="http://schemas.microsoft.com/office/powerpoint/2010/main" val="21023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175861773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CPS Identity Integration - Tenant</a:t>
            </a:r>
            <a:endParaRPr lang="en-US" dirty="0"/>
          </a:p>
        </p:txBody>
      </p:sp>
      <p:pic>
        <p:nvPicPr>
          <p:cNvPr id="4" name="Picture 3"/>
          <p:cNvPicPr>
            <a:picLocks noChangeAspect="1"/>
          </p:cNvPicPr>
          <p:nvPr/>
        </p:nvPicPr>
        <p:blipFill>
          <a:blip r:embed="rId2"/>
          <a:stretch>
            <a:fillRect/>
          </a:stretch>
        </p:blipFill>
        <p:spPr>
          <a:xfrm>
            <a:off x="6663566" y="1631804"/>
            <a:ext cx="2714486" cy="1571915"/>
          </a:xfrm>
          <a:prstGeom prst="rect">
            <a:avLst/>
          </a:prstGeom>
        </p:spPr>
      </p:pic>
      <p:sp>
        <p:nvSpPr>
          <p:cNvPr id="5" name="TextBox 4"/>
          <p:cNvSpPr txBox="1"/>
          <p:nvPr/>
        </p:nvSpPr>
        <p:spPr>
          <a:xfrm>
            <a:off x="5644786" y="3107842"/>
            <a:ext cx="5386457"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Tenant Portal of Service Provider (FABRIKAM)</a:t>
            </a:r>
          </a:p>
        </p:txBody>
      </p:sp>
      <p:pic>
        <p:nvPicPr>
          <p:cNvPr id="7" name="Picture 6"/>
          <p:cNvPicPr>
            <a:picLocks noChangeAspect="1"/>
          </p:cNvPicPr>
          <p:nvPr/>
        </p:nvPicPr>
        <p:blipFill>
          <a:blip r:embed="rId3"/>
          <a:stretch>
            <a:fillRect/>
          </a:stretch>
        </p:blipFill>
        <p:spPr>
          <a:xfrm>
            <a:off x="1464108" y="1661853"/>
            <a:ext cx="695250" cy="883920"/>
          </a:xfrm>
          <a:prstGeom prst="rect">
            <a:avLst/>
          </a:prstGeom>
        </p:spPr>
      </p:pic>
      <p:sp>
        <p:nvSpPr>
          <p:cNvPr id="8" name="TextBox 7"/>
          <p:cNvSpPr txBox="1"/>
          <p:nvPr/>
        </p:nvSpPr>
        <p:spPr>
          <a:xfrm>
            <a:off x="-182563" y="2416920"/>
            <a:ext cx="4319657" cy="926407"/>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Customer of Service Provider</a:t>
            </a:r>
          </a:p>
          <a:p>
            <a:pPr algn="ctr">
              <a:lnSpc>
                <a:spcPct val="90000"/>
              </a:lnSpc>
              <a:spcAft>
                <a:spcPts val="600"/>
              </a:spcAft>
            </a:pPr>
            <a:r>
              <a:rPr lang="en-US" sz="2000" dirty="0" err="1" smtClean="0">
                <a:gradFill>
                  <a:gsLst>
                    <a:gs pos="2917">
                      <a:schemeClr val="tx1"/>
                    </a:gs>
                    <a:gs pos="30000">
                      <a:schemeClr val="tx1"/>
                    </a:gs>
                  </a:gsLst>
                  <a:lin ang="5400000" scaled="0"/>
                </a:gradFill>
                <a:latin typeface="+mj-lt"/>
              </a:rPr>
              <a:t>Jill@CONTOSO</a:t>
            </a:r>
            <a:endParaRPr lang="en-US" sz="2000" dirty="0" smtClean="0">
              <a:gradFill>
                <a:gsLst>
                  <a:gs pos="2917">
                    <a:schemeClr val="tx1"/>
                  </a:gs>
                  <a:gs pos="30000">
                    <a:schemeClr val="tx1"/>
                  </a:gs>
                </a:gsLst>
                <a:lin ang="5400000" scaled="0"/>
              </a:gradFill>
              <a:latin typeface="+mj-lt"/>
            </a:endParaRPr>
          </a:p>
        </p:txBody>
      </p:sp>
      <p:pic>
        <p:nvPicPr>
          <p:cNvPr id="11" name="Picture 10"/>
          <p:cNvPicPr>
            <a:picLocks noChangeAspect="1"/>
          </p:cNvPicPr>
          <p:nvPr/>
        </p:nvPicPr>
        <p:blipFill>
          <a:blip r:embed="rId4"/>
          <a:stretch>
            <a:fillRect/>
          </a:stretch>
        </p:blipFill>
        <p:spPr>
          <a:xfrm>
            <a:off x="1320089" y="3538764"/>
            <a:ext cx="983288" cy="1119259"/>
          </a:xfrm>
          <a:prstGeom prst="rect">
            <a:avLst/>
          </a:prstGeom>
        </p:spPr>
      </p:pic>
      <p:sp>
        <p:nvSpPr>
          <p:cNvPr id="12" name="TextBox 11"/>
          <p:cNvSpPr txBox="1"/>
          <p:nvPr/>
        </p:nvSpPr>
        <p:spPr>
          <a:xfrm>
            <a:off x="-136092" y="4448798"/>
            <a:ext cx="4319657"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Customer Domain (CONTOSO)</a:t>
            </a:r>
          </a:p>
        </p:txBody>
      </p:sp>
      <p:pic>
        <p:nvPicPr>
          <p:cNvPr id="14" name="Picture 13"/>
          <p:cNvPicPr>
            <a:picLocks noChangeAspect="1"/>
          </p:cNvPicPr>
          <p:nvPr/>
        </p:nvPicPr>
        <p:blipFill>
          <a:blip r:embed="rId5"/>
          <a:stretch>
            <a:fillRect/>
          </a:stretch>
        </p:blipFill>
        <p:spPr>
          <a:xfrm>
            <a:off x="7797255" y="3676360"/>
            <a:ext cx="1065424" cy="1311451"/>
          </a:xfrm>
          <a:prstGeom prst="rect">
            <a:avLst/>
          </a:prstGeom>
        </p:spPr>
      </p:pic>
      <p:cxnSp>
        <p:nvCxnSpPr>
          <p:cNvPr id="16" name="Straight Arrow Connector 15"/>
          <p:cNvCxnSpPr/>
          <p:nvPr/>
        </p:nvCxnSpPr>
        <p:spPr>
          <a:xfrm>
            <a:off x="2484437" y="3989128"/>
            <a:ext cx="4724400"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57687" y="3495218"/>
            <a:ext cx="4319657"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Federation</a:t>
            </a:r>
          </a:p>
        </p:txBody>
      </p:sp>
      <p:sp>
        <p:nvSpPr>
          <p:cNvPr id="18" name="TextBox 17"/>
          <p:cNvSpPr txBox="1"/>
          <p:nvPr/>
        </p:nvSpPr>
        <p:spPr>
          <a:xfrm>
            <a:off x="7346822" y="4917061"/>
            <a:ext cx="1982384"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CPS ADFS</a:t>
            </a:r>
          </a:p>
        </p:txBody>
      </p:sp>
      <p:sp>
        <p:nvSpPr>
          <p:cNvPr id="19" name="Rectangle 18"/>
          <p:cNvSpPr/>
          <p:nvPr/>
        </p:nvSpPr>
        <p:spPr bwMode="auto">
          <a:xfrm>
            <a:off x="5075237" y="1287462"/>
            <a:ext cx="6019800" cy="4724400"/>
          </a:xfrm>
          <a:prstGeom prst="rect">
            <a:avLst/>
          </a:prstGeom>
          <a:noFill/>
          <a:ln w="3175">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21" name="Straight Arrow Connector 20"/>
          <p:cNvCxnSpPr/>
          <p:nvPr/>
        </p:nvCxnSpPr>
        <p:spPr>
          <a:xfrm>
            <a:off x="2484437" y="2062563"/>
            <a:ext cx="4092907"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490694" y="1529574"/>
            <a:ext cx="4319657"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Login using </a:t>
            </a:r>
            <a:r>
              <a:rPr lang="en-US" sz="2000" dirty="0" err="1" smtClean="0">
                <a:gradFill>
                  <a:gsLst>
                    <a:gs pos="2917">
                      <a:schemeClr val="tx1"/>
                    </a:gs>
                    <a:gs pos="30000">
                      <a:schemeClr val="tx1"/>
                    </a:gs>
                  </a:gsLst>
                  <a:lin ang="5400000" scaled="0"/>
                </a:gradFill>
                <a:latin typeface="+mj-lt"/>
              </a:rPr>
              <a:t>contoso</a:t>
            </a:r>
            <a:r>
              <a:rPr lang="en-US" sz="2000" dirty="0" smtClean="0">
                <a:gradFill>
                  <a:gsLst>
                    <a:gs pos="2917">
                      <a:schemeClr val="tx1"/>
                    </a:gs>
                    <a:gs pos="30000">
                      <a:schemeClr val="tx1"/>
                    </a:gs>
                  </a:gsLst>
                  <a:lin ang="5400000" scaled="0"/>
                </a:gradFill>
                <a:latin typeface="+mj-lt"/>
              </a:rPr>
              <a:t>\</a:t>
            </a:r>
            <a:r>
              <a:rPr lang="en-US" sz="2000" dirty="0" err="1" smtClean="0">
                <a:gradFill>
                  <a:gsLst>
                    <a:gs pos="2917">
                      <a:schemeClr val="tx1"/>
                    </a:gs>
                    <a:gs pos="30000">
                      <a:schemeClr val="tx1"/>
                    </a:gs>
                  </a:gsLst>
                  <a:lin ang="5400000" scaled="0"/>
                </a:gradFill>
                <a:latin typeface="+mj-lt"/>
              </a:rPr>
              <a:t>jill</a:t>
            </a:r>
            <a:endParaRPr lang="en-US" sz="2000" dirty="0" smtClean="0">
              <a:gradFill>
                <a:gsLst>
                  <a:gs pos="2917">
                    <a:schemeClr val="tx1"/>
                  </a:gs>
                  <a:gs pos="30000">
                    <a:schemeClr val="tx1"/>
                  </a:gs>
                </a:gsLst>
                <a:lin ang="5400000" scaled="0"/>
              </a:gradFill>
              <a:latin typeface="+mj-lt"/>
            </a:endParaRPr>
          </a:p>
        </p:txBody>
      </p:sp>
      <p:sp>
        <p:nvSpPr>
          <p:cNvPr id="26" name="TextBox 25"/>
          <p:cNvSpPr txBox="1"/>
          <p:nvPr/>
        </p:nvSpPr>
        <p:spPr>
          <a:xfrm>
            <a:off x="5391908" y="6042355"/>
            <a:ext cx="5386457"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FABRIKAM, a happy CPS customer</a:t>
            </a:r>
          </a:p>
        </p:txBody>
      </p:sp>
    </p:spTree>
    <p:extLst>
      <p:ext uri="{BB962C8B-B14F-4D97-AF65-F5344CB8AC3E}">
        <p14:creationId xmlns:p14="http://schemas.microsoft.com/office/powerpoint/2010/main" val="61468866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7883" y="239760"/>
            <a:ext cx="11889564" cy="917575"/>
          </a:xfrm>
        </p:spPr>
        <p:txBody>
          <a:bodyPr/>
          <a:lstStyle/>
          <a:p>
            <a:r>
              <a:rPr lang="en-US" sz="4400" dirty="0"/>
              <a:t>CPS Identity Integration </a:t>
            </a:r>
            <a:r>
              <a:rPr lang="en-US" sz="4400" dirty="0" smtClean="0"/>
              <a:t>– Admin</a:t>
            </a:r>
            <a:endParaRPr lang="en-US" sz="4400" dirty="0"/>
          </a:p>
        </p:txBody>
      </p:sp>
      <p:grpSp>
        <p:nvGrpSpPr>
          <p:cNvPr id="51" name="Group 50"/>
          <p:cNvGrpSpPr/>
          <p:nvPr/>
        </p:nvGrpSpPr>
        <p:grpSpPr>
          <a:xfrm>
            <a:off x="736034" y="1541784"/>
            <a:ext cx="8077199" cy="5204713"/>
            <a:chOff x="5766688" y="1721869"/>
            <a:chExt cx="8077199" cy="5204713"/>
          </a:xfrm>
        </p:grpSpPr>
        <p:pic>
          <p:nvPicPr>
            <p:cNvPr id="25" name="Picture 24"/>
            <p:cNvPicPr>
              <a:picLocks noChangeAspect="1"/>
            </p:cNvPicPr>
            <p:nvPr/>
          </p:nvPicPr>
          <p:blipFill>
            <a:blip r:embed="rId2"/>
            <a:stretch>
              <a:fillRect/>
            </a:stretch>
          </p:blipFill>
          <p:spPr>
            <a:xfrm>
              <a:off x="9418638" y="5277547"/>
              <a:ext cx="695250" cy="883920"/>
            </a:xfrm>
            <a:prstGeom prst="rect">
              <a:avLst/>
            </a:prstGeom>
          </p:spPr>
        </p:pic>
        <p:sp>
          <p:nvSpPr>
            <p:cNvPr id="26" name="TextBox 25"/>
            <p:cNvSpPr txBox="1"/>
            <p:nvPr/>
          </p:nvSpPr>
          <p:spPr>
            <a:xfrm>
              <a:off x="5766688" y="6000175"/>
              <a:ext cx="8077199" cy="926407"/>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chemeClr val="tx1"/>
                      </a:gs>
                      <a:gs pos="30000">
                        <a:schemeClr val="tx1"/>
                      </a:gs>
                    </a:gsLst>
                    <a:lin ang="5400000" scaled="0"/>
                  </a:gradFill>
                  <a:latin typeface="+mj-lt"/>
                </a:rPr>
                <a:t>Admins @FABRIKAM</a:t>
              </a:r>
            </a:p>
            <a:p>
              <a:pPr algn="ctr">
                <a:lnSpc>
                  <a:spcPct val="90000"/>
                </a:lnSpc>
                <a:spcAft>
                  <a:spcPts val="600"/>
                </a:spcAft>
              </a:pPr>
              <a:r>
                <a:rPr lang="en-US" sz="2000" dirty="0" smtClean="0">
                  <a:gradFill>
                    <a:gsLst>
                      <a:gs pos="2917">
                        <a:schemeClr val="tx1"/>
                      </a:gs>
                      <a:gs pos="30000">
                        <a:schemeClr val="tx1"/>
                      </a:gs>
                    </a:gsLst>
                    <a:lin ang="5400000" scaled="0"/>
                  </a:gradFill>
                  <a:latin typeface="+mj-lt"/>
                </a:rPr>
                <a:t>Use their identity from FABRIKAM domain</a:t>
              </a:r>
            </a:p>
          </p:txBody>
        </p:sp>
        <p:grpSp>
          <p:nvGrpSpPr>
            <p:cNvPr id="40" name="Group 39"/>
            <p:cNvGrpSpPr/>
            <p:nvPr/>
          </p:nvGrpSpPr>
          <p:grpSpPr>
            <a:xfrm>
              <a:off x="7274675" y="1721869"/>
              <a:ext cx="4982772" cy="2787760"/>
              <a:chOff x="7609891" y="1276289"/>
              <a:chExt cx="4982772" cy="2787760"/>
            </a:xfrm>
          </p:grpSpPr>
          <p:grpSp>
            <p:nvGrpSpPr>
              <p:cNvPr id="39" name="Group 38"/>
              <p:cNvGrpSpPr/>
              <p:nvPr/>
            </p:nvGrpSpPr>
            <p:grpSpPr>
              <a:xfrm>
                <a:off x="7609891" y="1276289"/>
                <a:ext cx="4247146" cy="2787760"/>
                <a:chOff x="7609891" y="1276289"/>
                <a:chExt cx="4247146" cy="2787760"/>
              </a:xfrm>
            </p:grpSpPr>
            <p:pic>
              <p:nvPicPr>
                <p:cNvPr id="27" name="Picture 26"/>
                <p:cNvPicPr>
                  <a:picLocks noChangeAspect="1"/>
                </p:cNvPicPr>
                <p:nvPr/>
              </p:nvPicPr>
              <p:blipFill>
                <a:blip r:embed="rId3"/>
                <a:stretch>
                  <a:fillRect/>
                </a:stretch>
              </p:blipFill>
              <p:spPr>
                <a:xfrm>
                  <a:off x="7609891" y="1372539"/>
                  <a:ext cx="1431925" cy="1063930"/>
                </a:xfrm>
                <a:prstGeom prst="rect">
                  <a:avLst/>
                </a:prstGeom>
              </p:spPr>
            </p:pic>
            <p:pic>
              <p:nvPicPr>
                <p:cNvPr id="28" name="Picture 27"/>
                <p:cNvPicPr>
                  <a:picLocks noChangeAspect="1"/>
                </p:cNvPicPr>
                <p:nvPr/>
              </p:nvPicPr>
              <p:blipFill>
                <a:blip r:embed="rId4"/>
                <a:stretch>
                  <a:fillRect/>
                </a:stretch>
              </p:blipFill>
              <p:spPr>
                <a:xfrm>
                  <a:off x="7944854" y="1724803"/>
                  <a:ext cx="1437237" cy="1039492"/>
                </a:xfrm>
                <a:prstGeom prst="rect">
                  <a:avLst/>
                </a:prstGeom>
              </p:spPr>
            </p:pic>
            <p:pic>
              <p:nvPicPr>
                <p:cNvPr id="29" name="Picture 28"/>
                <p:cNvPicPr>
                  <a:picLocks noChangeAspect="1"/>
                </p:cNvPicPr>
                <p:nvPr/>
              </p:nvPicPr>
              <p:blipFill>
                <a:blip r:embed="rId5"/>
                <a:stretch>
                  <a:fillRect/>
                </a:stretch>
              </p:blipFill>
              <p:spPr>
                <a:xfrm>
                  <a:off x="8412883" y="2041410"/>
                  <a:ext cx="1397426" cy="997970"/>
                </a:xfrm>
                <a:prstGeom prst="rect">
                  <a:avLst/>
                </a:prstGeom>
              </p:spPr>
            </p:pic>
            <p:pic>
              <p:nvPicPr>
                <p:cNvPr id="30" name="Picture 29" descr="D:\chasat\My Pictures\demo\Virtual Machine Dashboard.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9954" y="2405496"/>
                  <a:ext cx="1168555" cy="961711"/>
                </a:xfrm>
                <a:prstGeom prst="rect">
                  <a:avLst/>
                </a:prstGeom>
                <a:noFill/>
                <a:ln>
                  <a:noFill/>
                </a:ln>
              </p:spPr>
            </p:pic>
            <p:pic>
              <p:nvPicPr>
                <p:cNvPr id="31" name="Picture 30"/>
                <p:cNvPicPr>
                  <a:picLocks noChangeAspect="1"/>
                </p:cNvPicPr>
                <p:nvPr/>
              </p:nvPicPr>
              <p:blipFill>
                <a:blip r:embed="rId7"/>
                <a:stretch>
                  <a:fillRect/>
                </a:stretch>
              </p:blipFill>
              <p:spPr>
                <a:xfrm>
                  <a:off x="9071229" y="2737162"/>
                  <a:ext cx="1433221" cy="1023533"/>
                </a:xfrm>
                <a:prstGeom prst="rect">
                  <a:avLst/>
                </a:prstGeom>
              </p:spPr>
            </p:pic>
            <p:pic>
              <p:nvPicPr>
                <p:cNvPr id="32" name="Picture 31"/>
                <p:cNvPicPr>
                  <a:picLocks noChangeAspect="1"/>
                </p:cNvPicPr>
                <p:nvPr/>
              </p:nvPicPr>
              <p:blipFill>
                <a:blip r:embed="rId8"/>
                <a:stretch>
                  <a:fillRect/>
                </a:stretch>
              </p:blipFill>
              <p:spPr>
                <a:xfrm>
                  <a:off x="9339780" y="3037993"/>
                  <a:ext cx="1436754" cy="1026056"/>
                </a:xfrm>
                <a:prstGeom prst="rect">
                  <a:avLst/>
                </a:prstGeom>
              </p:spPr>
            </p:pic>
            <p:sp>
              <p:nvSpPr>
                <p:cNvPr id="33" name="TextBox 32"/>
                <p:cNvSpPr txBox="1"/>
                <p:nvPr/>
              </p:nvSpPr>
              <p:spPr>
                <a:xfrm>
                  <a:off x="8916300" y="1276289"/>
                  <a:ext cx="2559885"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Configuration</a:t>
                  </a:r>
                </a:p>
              </p:txBody>
            </p:sp>
            <p:sp>
              <p:nvSpPr>
                <p:cNvPr id="34" name="TextBox 33"/>
                <p:cNvSpPr txBox="1"/>
                <p:nvPr/>
              </p:nvSpPr>
              <p:spPr>
                <a:xfrm>
                  <a:off x="9239123" y="1640375"/>
                  <a:ext cx="2617914"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Automation</a:t>
                  </a:r>
                </a:p>
              </p:txBody>
            </p:sp>
            <p:sp>
              <p:nvSpPr>
                <p:cNvPr id="35" name="TextBox 34"/>
                <p:cNvSpPr txBox="1"/>
                <p:nvPr/>
              </p:nvSpPr>
              <p:spPr>
                <a:xfrm>
                  <a:off x="9662574" y="1975098"/>
                  <a:ext cx="1450282"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Backup</a:t>
                  </a:r>
                </a:p>
              </p:txBody>
            </p:sp>
            <p:sp>
              <p:nvSpPr>
                <p:cNvPr id="36" name="TextBox 35"/>
                <p:cNvSpPr txBox="1"/>
                <p:nvPr/>
              </p:nvSpPr>
              <p:spPr>
                <a:xfrm>
                  <a:off x="9840723" y="2358846"/>
                  <a:ext cx="169739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Monitoring</a:t>
                  </a:r>
                </a:p>
              </p:txBody>
            </p:sp>
          </p:grpSp>
          <p:sp>
            <p:nvSpPr>
              <p:cNvPr id="37" name="TextBox 36"/>
              <p:cNvSpPr txBox="1"/>
              <p:nvPr/>
            </p:nvSpPr>
            <p:spPr>
              <a:xfrm>
                <a:off x="10618434" y="3219760"/>
                <a:ext cx="1974229" cy="794064"/>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Disaster Recovery</a:t>
                </a:r>
              </a:p>
            </p:txBody>
          </p:sp>
          <p:sp>
            <p:nvSpPr>
              <p:cNvPr id="38" name="TextBox 37"/>
              <p:cNvSpPr txBox="1"/>
              <p:nvPr/>
            </p:nvSpPr>
            <p:spPr>
              <a:xfrm>
                <a:off x="10353826" y="2638189"/>
                <a:ext cx="1903622"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latin typeface="+mj-lt"/>
                  </a:rPr>
                  <a:t>Patching</a:t>
                </a:r>
              </a:p>
            </p:txBody>
          </p:sp>
        </p:grpSp>
        <p:cxnSp>
          <p:nvCxnSpPr>
            <p:cNvPr id="42" name="Straight Arrow Connector 41"/>
            <p:cNvCxnSpPr/>
            <p:nvPr/>
          </p:nvCxnSpPr>
          <p:spPr>
            <a:xfrm flipV="1">
              <a:off x="9805288" y="4509629"/>
              <a:ext cx="0" cy="8382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9771117" y="4728510"/>
              <a:ext cx="179042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operate</a:t>
              </a:r>
            </a:p>
          </p:txBody>
        </p:sp>
      </p:grpSp>
      <p:grpSp>
        <p:nvGrpSpPr>
          <p:cNvPr id="50" name="Group 49"/>
          <p:cNvGrpSpPr/>
          <p:nvPr/>
        </p:nvGrpSpPr>
        <p:grpSpPr>
          <a:xfrm>
            <a:off x="982585" y="847055"/>
            <a:ext cx="9051917" cy="3662574"/>
            <a:chOff x="3033720" y="1053889"/>
            <a:chExt cx="9051917" cy="3662574"/>
          </a:xfrm>
        </p:grpSpPr>
        <p:sp>
          <p:nvSpPr>
            <p:cNvPr id="48" name="Rectangle 47"/>
            <p:cNvSpPr/>
            <p:nvPr/>
          </p:nvSpPr>
          <p:spPr bwMode="auto">
            <a:xfrm>
              <a:off x="3033720" y="1583039"/>
              <a:ext cx="9051917" cy="3133424"/>
            </a:xfrm>
            <a:prstGeom prst="rect">
              <a:avLst/>
            </a:prstGeom>
            <a:noFill/>
            <a:ln w="3175">
              <a:solidFill>
                <a:schemeClr val="tx1"/>
              </a:solidFill>
              <a:prstDash val="lg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9" name="TextBox 48"/>
            <p:cNvSpPr txBox="1"/>
            <p:nvPr/>
          </p:nvSpPr>
          <p:spPr>
            <a:xfrm>
              <a:off x="6934667" y="1053889"/>
              <a:ext cx="1143000"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smtClean="0">
                  <a:gradFill>
                    <a:gsLst>
                      <a:gs pos="2917">
                        <a:schemeClr val="tx1"/>
                      </a:gs>
                      <a:gs pos="30000">
                        <a:schemeClr val="tx1"/>
                      </a:gs>
                    </a:gsLst>
                    <a:lin ang="5400000" scaled="0"/>
                  </a:gradFill>
                  <a:latin typeface="+mj-lt"/>
                </a:rPr>
                <a:t>CPS</a:t>
              </a:r>
            </a:p>
          </p:txBody>
        </p:sp>
      </p:grpSp>
      <p:pic>
        <p:nvPicPr>
          <p:cNvPr id="41" name="Picture 40"/>
          <p:cNvPicPr>
            <a:picLocks noChangeAspect="1"/>
          </p:cNvPicPr>
          <p:nvPr/>
        </p:nvPicPr>
        <p:blipFill>
          <a:blip r:embed="rId9"/>
          <a:stretch>
            <a:fillRect/>
          </a:stretch>
        </p:blipFill>
        <p:spPr>
          <a:xfrm>
            <a:off x="8053288" y="1730801"/>
            <a:ext cx="983288" cy="1119259"/>
          </a:xfrm>
          <a:prstGeom prst="rect">
            <a:avLst/>
          </a:prstGeom>
        </p:spPr>
      </p:pic>
      <p:sp>
        <p:nvSpPr>
          <p:cNvPr id="43" name="TextBox 42"/>
          <p:cNvSpPr txBox="1"/>
          <p:nvPr/>
        </p:nvSpPr>
        <p:spPr>
          <a:xfrm>
            <a:off x="7589967" y="2823356"/>
            <a:ext cx="1790422"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CPS Domain</a:t>
            </a:r>
          </a:p>
        </p:txBody>
      </p:sp>
      <p:pic>
        <p:nvPicPr>
          <p:cNvPr id="44" name="Picture 43"/>
          <p:cNvPicPr>
            <a:picLocks noChangeAspect="1"/>
          </p:cNvPicPr>
          <p:nvPr/>
        </p:nvPicPr>
        <p:blipFill>
          <a:blip r:embed="rId9"/>
          <a:stretch>
            <a:fillRect/>
          </a:stretch>
        </p:blipFill>
        <p:spPr>
          <a:xfrm>
            <a:off x="8053288" y="5018647"/>
            <a:ext cx="983288" cy="1119259"/>
          </a:xfrm>
          <a:prstGeom prst="rect">
            <a:avLst/>
          </a:prstGeom>
        </p:spPr>
      </p:pic>
      <p:sp>
        <p:nvSpPr>
          <p:cNvPr id="53" name="TextBox 52"/>
          <p:cNvSpPr txBox="1"/>
          <p:nvPr/>
        </p:nvSpPr>
        <p:spPr>
          <a:xfrm>
            <a:off x="7731925" y="5965999"/>
            <a:ext cx="1790422"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err="1" smtClean="0">
                <a:gradFill>
                  <a:gsLst>
                    <a:gs pos="2917">
                      <a:schemeClr val="tx1"/>
                    </a:gs>
                    <a:gs pos="30000">
                      <a:schemeClr val="tx1"/>
                    </a:gs>
                  </a:gsLst>
                  <a:lin ang="5400000" scaled="0"/>
                </a:gradFill>
                <a:latin typeface="+mj-lt"/>
              </a:rPr>
              <a:t>FABRIKAMDomain</a:t>
            </a:r>
            <a:endParaRPr lang="en-US" sz="2400" dirty="0" smtClean="0">
              <a:gradFill>
                <a:gsLst>
                  <a:gs pos="2917">
                    <a:schemeClr val="tx1"/>
                  </a:gs>
                  <a:gs pos="30000">
                    <a:schemeClr val="tx1"/>
                  </a:gs>
                </a:gsLst>
                <a:lin ang="5400000" scaled="0"/>
              </a:gradFill>
              <a:latin typeface="+mj-lt"/>
            </a:endParaRPr>
          </a:p>
        </p:txBody>
      </p:sp>
      <p:cxnSp>
        <p:nvCxnSpPr>
          <p:cNvPr id="4" name="Straight Arrow Connector 3"/>
          <p:cNvCxnSpPr>
            <a:stCxn id="43" idx="2"/>
          </p:cNvCxnSpPr>
          <p:nvPr/>
        </p:nvCxnSpPr>
        <p:spPr>
          <a:xfrm>
            <a:off x="8485178" y="3783619"/>
            <a:ext cx="0" cy="10787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380122" y="3882287"/>
            <a:ext cx="179042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2-way trust</a:t>
            </a:r>
          </a:p>
        </p:txBody>
      </p:sp>
    </p:spTree>
    <p:extLst>
      <p:ext uri="{BB962C8B-B14F-4D97-AF65-F5344CB8AC3E}">
        <p14:creationId xmlns:p14="http://schemas.microsoft.com/office/powerpoint/2010/main" val="417987257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882" y="2336315"/>
            <a:ext cx="12434711" cy="465821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280987" y="1583723"/>
            <a:ext cx="4902958" cy="2608474"/>
          </a:xfrm>
        </p:spPr>
        <p:txBody>
          <a:bodyPr/>
          <a:lstStyle/>
          <a:p>
            <a:r>
              <a:rPr lang="en-US" sz="6119" dirty="0"/>
              <a:t>Ignite Azure </a:t>
            </a:r>
            <a:r>
              <a:rPr lang="en-US" sz="5507" dirty="0"/>
              <a:t>Challenge Sweepstakes</a:t>
            </a:r>
          </a:p>
        </p:txBody>
      </p:sp>
      <p:sp>
        <p:nvSpPr>
          <p:cNvPr id="6" name="Text Placeholder 5"/>
          <p:cNvSpPr txBox="1">
            <a:spLocks/>
          </p:cNvSpPr>
          <p:nvPr/>
        </p:nvSpPr>
        <p:spPr>
          <a:xfrm>
            <a:off x="4203689" y="2962246"/>
            <a:ext cx="5403332" cy="3755530"/>
          </a:xfrm>
          <a:prstGeom prst="rect">
            <a:avLst/>
          </a:prstGeom>
        </p:spPr>
        <p:txBody>
          <a:bodyPr vert="horz" wrap="square" lIns="149217" tIns="93260" rIns="149217" bIns="93260" rtlCol="0">
            <a:spAutoFit/>
          </a:bodyPr>
          <a:lstStyle>
            <a:lvl1pPr marL="0"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3921" kern="1200" spc="0" baseline="0">
                <a:gradFill>
                  <a:gsLst>
                    <a:gs pos="20354">
                      <a:schemeClr val="tx2"/>
                    </a:gs>
                    <a:gs pos="40000">
                      <a:schemeClr val="tx2"/>
                    </a:gs>
                  </a:gsLst>
                  <a:lin ang="5400000" scaled="0"/>
                </a:gradFill>
                <a:latin typeface="+mj-lt"/>
                <a:ea typeface="+mn-ea"/>
                <a:cs typeface="+mn-cs"/>
              </a:defRPr>
            </a:lvl1pPr>
            <a:lvl2pPr marL="0" marR="0" indent="0" algn="l" defTabSz="914293" rtl="0" eaLnBrk="1" fontAlgn="auto" latinLnBrk="0" hangingPunct="1">
              <a:lnSpc>
                <a:spcPct val="90000"/>
              </a:lnSpc>
              <a:spcBef>
                <a:spcPct val="20000"/>
              </a:spcBef>
              <a:spcAft>
                <a:spcPts val="0"/>
              </a:spcAft>
              <a:buClr>
                <a:schemeClr val="tx1"/>
              </a:buClr>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79"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3pPr>
            <a:lvl4pPr marL="448157"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4pPr>
            <a:lvl5pPr marL="672236"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Attend Azure sessions and activities, track your progress online, win raffle tickets for great prizes!</a:t>
            </a: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Aka.ms/</a:t>
            </a:r>
            <a:r>
              <a:rPr lang="en-US" sz="3264" dirty="0" err="1">
                <a:gradFill>
                  <a:gsLst>
                    <a:gs pos="20354">
                      <a:srgbClr val="0078D7">
                        <a:lumMod val="50000"/>
                      </a:srgbClr>
                    </a:gs>
                    <a:gs pos="40000">
                      <a:srgbClr val="0078D7">
                        <a:lumMod val="50000"/>
                      </a:srgbClr>
                    </a:gs>
                  </a:gsLst>
                  <a:lin ang="5400000" scaled="0"/>
                </a:gradFill>
              </a:rPr>
              <a:t>MyAzureChallenge</a:t>
            </a:r>
            <a:endParaRPr lang="en-US" sz="3264" dirty="0">
              <a:gradFill>
                <a:gsLst>
                  <a:gs pos="20354">
                    <a:srgbClr val="0078D7">
                      <a:lumMod val="50000"/>
                    </a:srgbClr>
                  </a:gs>
                  <a:gs pos="40000">
                    <a:srgbClr val="0078D7">
                      <a:lumMod val="50000"/>
                    </a:srgbClr>
                  </a:gs>
                </a:gsLst>
                <a:lin ang="5400000" scaled="0"/>
              </a:gradFill>
            </a:endParaRP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Enter this session code online</a:t>
            </a:r>
            <a:r>
              <a:rPr lang="en-US" sz="3264" dirty="0" smtClean="0">
                <a:gradFill>
                  <a:gsLst>
                    <a:gs pos="20354">
                      <a:srgbClr val="0078D7">
                        <a:lumMod val="50000"/>
                      </a:srgbClr>
                    </a:gs>
                    <a:gs pos="40000">
                      <a:srgbClr val="0078D7">
                        <a:lumMod val="50000"/>
                      </a:srgbClr>
                    </a:gs>
                  </a:gsLst>
                  <a:lin ang="5400000" scaled="0"/>
                </a:gradFill>
              </a:rPr>
              <a:t>: BRK2472</a:t>
            </a:r>
            <a:endParaRPr lang="en-US" sz="3264" b="1" dirty="0">
              <a:solidFill>
                <a:srgbClr val="FF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21" y="4018517"/>
            <a:ext cx="1684824" cy="122083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326" t="629" r="19098" b="1"/>
          <a:stretch/>
        </p:blipFill>
        <p:spPr>
          <a:xfrm>
            <a:off x="9487235" y="2446863"/>
            <a:ext cx="2104777" cy="16983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2113" y="6203183"/>
            <a:ext cx="1658624" cy="51417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7258" y="4651409"/>
            <a:ext cx="2157572" cy="1539357"/>
          </a:xfrm>
          <a:prstGeom prst="rect">
            <a:avLst/>
          </a:prstGeom>
          <a:noFill/>
          <a:ln>
            <a:noFill/>
          </a:ln>
        </p:spPr>
      </p:pic>
      <p:sp>
        <p:nvSpPr>
          <p:cNvPr id="16" name="TextBox 15"/>
          <p:cNvSpPr txBox="1"/>
          <p:nvPr/>
        </p:nvSpPr>
        <p:spPr>
          <a:xfrm>
            <a:off x="393306" y="5985634"/>
            <a:ext cx="3650781" cy="894625"/>
          </a:xfrm>
          <a:prstGeom prst="rect">
            <a:avLst/>
          </a:prstGeom>
          <a:noFill/>
        </p:spPr>
        <p:txBody>
          <a:bodyPr wrap="square" rtlCol="0">
            <a:spAutoFit/>
          </a:bodyPr>
          <a:lstStyle/>
          <a:p>
            <a:pPr defTabSz="932597"/>
            <a:r>
              <a:rPr lang="en-US" sz="1020" dirty="0">
                <a:solidFill>
                  <a:srgbClr val="505050"/>
                </a:solidFill>
              </a:rPr>
              <a:t>NO PURCHASE NECESSARY. Open only to event attendees. Winners must be present to win. Game ends May 9</a:t>
            </a:r>
            <a:r>
              <a:rPr lang="en-US" sz="1020" baseline="30000" dirty="0">
                <a:solidFill>
                  <a:srgbClr val="505050"/>
                </a:solidFill>
              </a:rPr>
              <a:t>th</a:t>
            </a:r>
            <a:r>
              <a:rPr lang="en-US" sz="1020" dirty="0">
                <a:solidFill>
                  <a:srgbClr val="505050"/>
                </a:solidFill>
              </a:rPr>
              <a:t>, 2015. For Official Rules, see The Cloud and Enterprise Lounge or myignite.com/challenge</a:t>
            </a:r>
          </a:p>
          <a:p>
            <a:pPr defTabSz="932597"/>
            <a:endParaRPr lang="en-US" sz="1020" dirty="0">
              <a:solidFill>
                <a:srgbClr val="505050"/>
              </a:solidFill>
            </a:endParaRPr>
          </a:p>
        </p:txBody>
      </p:sp>
    </p:spTree>
    <p:extLst>
      <p:ext uri="{BB962C8B-B14F-4D97-AF65-F5344CB8AC3E}">
        <p14:creationId xmlns:p14="http://schemas.microsoft.com/office/powerpoint/2010/main" val="404168694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846638" y="0"/>
            <a:ext cx="7589837" cy="699452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7" name="Title 16"/>
          <p:cNvSpPr>
            <a:spLocks noGrp="1"/>
          </p:cNvSpPr>
          <p:nvPr>
            <p:ph type="title"/>
          </p:nvPr>
        </p:nvSpPr>
        <p:spPr>
          <a:xfrm>
            <a:off x="274639" y="295275"/>
            <a:ext cx="4648198" cy="917575"/>
          </a:xfrm>
        </p:spPr>
        <p:txBody>
          <a:bodyPr/>
          <a:lstStyle/>
          <a:p>
            <a:r>
              <a:rPr lang="en-US" dirty="0" smtClean="0">
                <a:gradFill>
                  <a:gsLst>
                    <a:gs pos="20354">
                      <a:schemeClr val="tx1"/>
                    </a:gs>
                    <a:gs pos="40000">
                      <a:schemeClr val="tx1"/>
                    </a:gs>
                  </a:gsLst>
                  <a:lin ang="5400000" scaled="0"/>
                </a:gradFill>
              </a:rPr>
              <a:t>Learn more </a:t>
            </a:r>
            <a:br>
              <a:rPr lang="en-US" dirty="0" smtClean="0">
                <a:gradFill>
                  <a:gsLst>
                    <a:gs pos="20354">
                      <a:schemeClr val="tx1"/>
                    </a:gs>
                    <a:gs pos="40000">
                      <a:schemeClr val="tx1"/>
                    </a:gs>
                  </a:gsLst>
                  <a:lin ang="5400000" scaled="0"/>
                </a:gradFill>
              </a:rPr>
            </a:br>
            <a:r>
              <a:rPr lang="en-US" dirty="0" smtClean="0">
                <a:gradFill>
                  <a:gsLst>
                    <a:gs pos="20354">
                      <a:schemeClr val="tx1"/>
                    </a:gs>
                    <a:gs pos="40000">
                      <a:schemeClr val="tx1"/>
                    </a:gs>
                  </a:gsLst>
                  <a:lin ang="5400000" scaled="0"/>
                </a:gradFill>
              </a:rPr>
              <a:t>with FREE </a:t>
            </a:r>
            <a:br>
              <a:rPr lang="en-US" dirty="0" smtClean="0">
                <a:gradFill>
                  <a:gsLst>
                    <a:gs pos="20354">
                      <a:schemeClr val="tx1"/>
                    </a:gs>
                    <a:gs pos="40000">
                      <a:schemeClr val="tx1"/>
                    </a:gs>
                  </a:gsLst>
                  <a:lin ang="5400000" scaled="0"/>
                </a:gradFill>
              </a:rPr>
            </a:br>
            <a:r>
              <a:rPr lang="en-US" dirty="0" smtClean="0">
                <a:gradFill>
                  <a:gsLst>
                    <a:gs pos="20354">
                      <a:schemeClr val="tx1"/>
                    </a:gs>
                    <a:gs pos="40000">
                      <a:schemeClr val="tx1"/>
                    </a:gs>
                  </a:gsLst>
                  <a:lin ang="5400000" scaled="0"/>
                </a:gradFill>
              </a:rPr>
              <a:t>IT Pro Resources</a:t>
            </a:r>
            <a:endParaRPr lang="en-US" dirty="0">
              <a:gradFill>
                <a:gsLst>
                  <a:gs pos="20354">
                    <a:schemeClr val="tx1"/>
                  </a:gs>
                  <a:gs pos="40000">
                    <a:schemeClr val="tx1"/>
                  </a:gs>
                </a:gsLst>
                <a:lin ang="5400000" scaled="0"/>
              </a:gradFill>
            </a:endParaRPr>
          </a:p>
        </p:txBody>
      </p:sp>
      <p:sp>
        <p:nvSpPr>
          <p:cNvPr id="6" name="Text Placeholder 5"/>
          <p:cNvSpPr>
            <a:spLocks noGrp="1"/>
          </p:cNvSpPr>
          <p:nvPr>
            <p:ph type="body" sz="quarter" idx="10"/>
          </p:nvPr>
        </p:nvSpPr>
        <p:spPr>
          <a:xfrm>
            <a:off x="5334875" y="494809"/>
            <a:ext cx="6523038" cy="1218795"/>
          </a:xfrm>
        </p:spPr>
        <p:txBody>
          <a:bodyPr/>
          <a:lstStyle/>
          <a:p>
            <a:pPr>
              <a:lnSpc>
                <a:spcPct val="85000"/>
              </a:lnSpc>
            </a:pPr>
            <a:r>
              <a:rPr lang="en-US" sz="3200" dirty="0" smtClean="0">
                <a:gradFill>
                  <a:gsLst>
                    <a:gs pos="20354">
                      <a:schemeClr val="tx1"/>
                    </a:gs>
                    <a:gs pos="40000">
                      <a:schemeClr val="tx1"/>
                    </a:gs>
                  </a:gsLst>
                  <a:lin ang="5400000" scaled="0"/>
                </a:gradFill>
              </a:rPr>
              <a:t>Free technical training resources: </a:t>
            </a:r>
          </a:p>
          <a:p>
            <a:pPr lvl="1"/>
            <a:r>
              <a:rPr lang="en-US" dirty="0"/>
              <a:t>On-demand online training: </a:t>
            </a:r>
            <a:r>
              <a:rPr lang="en-US" dirty="0">
                <a:hlinkClick r:id="rId3"/>
              </a:rPr>
              <a:t>http://aka.ms/moderninfrastructure</a:t>
            </a:r>
            <a:r>
              <a:rPr lang="en-US" dirty="0"/>
              <a:t> </a:t>
            </a:r>
          </a:p>
        </p:txBody>
      </p:sp>
      <p:sp>
        <p:nvSpPr>
          <p:cNvPr id="4" name="Text Placeholder 5"/>
          <p:cNvSpPr txBox="1">
            <a:spLocks/>
          </p:cNvSpPr>
          <p:nvPr/>
        </p:nvSpPr>
        <p:spPr>
          <a:xfrm>
            <a:off x="274639" y="2932772"/>
            <a:ext cx="4417234" cy="1514261"/>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z="3200" dirty="0">
                <a:gradFill>
                  <a:gsLst>
                    <a:gs pos="20354">
                      <a:srgbClr val="5C2D91">
                        <a:lumMod val="20000"/>
                        <a:lumOff val="80000"/>
                      </a:srgbClr>
                    </a:gs>
                    <a:gs pos="40000">
                      <a:srgbClr val="5C2D91">
                        <a:lumMod val="20000"/>
                        <a:lumOff val="80000"/>
                      </a:srgbClr>
                    </a:gs>
                  </a:gsLst>
                  <a:lin ang="5400000" scaled="0"/>
                </a:gradFill>
              </a:rPr>
              <a:t>Expand your </a:t>
            </a:r>
            <a:r>
              <a:rPr lang="en-US" sz="3200" dirty="0" smtClean="0">
                <a:gradFill>
                  <a:gsLst>
                    <a:gs pos="20354">
                      <a:srgbClr val="5C2D91">
                        <a:lumMod val="20000"/>
                        <a:lumOff val="80000"/>
                      </a:srgbClr>
                    </a:gs>
                    <a:gs pos="40000">
                      <a:srgbClr val="5C2D91">
                        <a:lumMod val="20000"/>
                        <a:lumOff val="80000"/>
                      </a:srgbClr>
                    </a:gs>
                  </a:gsLst>
                  <a:lin ang="5400000" scaled="0"/>
                </a:gradFill>
              </a:rPr>
              <a:t/>
            </a:r>
            <a:br>
              <a:rPr lang="en-US" sz="3200" dirty="0" smtClean="0">
                <a:gradFill>
                  <a:gsLst>
                    <a:gs pos="20354">
                      <a:srgbClr val="5C2D91">
                        <a:lumMod val="20000"/>
                        <a:lumOff val="80000"/>
                      </a:srgbClr>
                    </a:gs>
                    <a:gs pos="40000">
                      <a:srgbClr val="5C2D91">
                        <a:lumMod val="20000"/>
                        <a:lumOff val="80000"/>
                      </a:srgbClr>
                    </a:gs>
                  </a:gsLst>
                  <a:lin ang="5400000" scaled="0"/>
                </a:gradFill>
              </a:rPr>
            </a:br>
            <a:r>
              <a:rPr lang="en-US" sz="3200" dirty="0" smtClean="0">
                <a:gradFill>
                  <a:gsLst>
                    <a:gs pos="20354">
                      <a:srgbClr val="5C2D91">
                        <a:lumMod val="20000"/>
                        <a:lumOff val="80000"/>
                      </a:srgbClr>
                    </a:gs>
                    <a:gs pos="40000">
                      <a:srgbClr val="5C2D91">
                        <a:lumMod val="20000"/>
                        <a:lumOff val="80000"/>
                      </a:srgbClr>
                    </a:gs>
                  </a:gsLst>
                  <a:lin ang="5400000" scaled="0"/>
                </a:gradFill>
              </a:rPr>
              <a:t>Modern </a:t>
            </a:r>
            <a:r>
              <a:rPr lang="en-US" sz="3200" dirty="0">
                <a:gradFill>
                  <a:gsLst>
                    <a:gs pos="20354">
                      <a:srgbClr val="5C2D91">
                        <a:lumMod val="20000"/>
                        <a:lumOff val="80000"/>
                      </a:srgbClr>
                    </a:gs>
                    <a:gs pos="40000">
                      <a:srgbClr val="5C2D91">
                        <a:lumMod val="20000"/>
                        <a:lumOff val="80000"/>
                      </a:srgbClr>
                    </a:gs>
                  </a:gsLst>
                  <a:lin ang="5400000" scaled="0"/>
                </a:gradFill>
              </a:rPr>
              <a:t>Infrastructure Knowledge</a:t>
            </a:r>
          </a:p>
        </p:txBody>
      </p:sp>
      <p:sp>
        <p:nvSpPr>
          <p:cNvPr id="5" name="Text Placeholder 5"/>
          <p:cNvSpPr txBox="1">
            <a:spLocks/>
          </p:cNvSpPr>
          <p:nvPr/>
        </p:nvSpPr>
        <p:spPr>
          <a:xfrm>
            <a:off x="5334875" y="1763110"/>
            <a:ext cx="6781800" cy="1926681"/>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buClr>
                <a:srgbClr val="FFFFFF"/>
              </a:buClr>
            </a:pPr>
            <a:r>
              <a:rPr lang="en-US" sz="3200" dirty="0">
                <a:gradFill>
                  <a:gsLst>
                    <a:gs pos="20354">
                      <a:srgbClr val="FFFFFF"/>
                    </a:gs>
                    <a:gs pos="40000">
                      <a:srgbClr val="FFFFFF"/>
                    </a:gs>
                  </a:gsLst>
                  <a:lin ang="5400000" scaled="0"/>
                </a:gradFill>
              </a:rPr>
              <a:t>Free </a:t>
            </a:r>
            <a:r>
              <a:rPr lang="en-US" sz="3200" dirty="0" err="1">
                <a:gradFill>
                  <a:gsLst>
                    <a:gs pos="20354">
                      <a:srgbClr val="FFFFFF"/>
                    </a:gs>
                    <a:gs pos="40000">
                      <a:srgbClr val="FFFFFF"/>
                    </a:gs>
                  </a:gsLst>
                  <a:lin ang="5400000" scaled="0"/>
                </a:gradFill>
              </a:rPr>
              <a:t>ebooks</a:t>
            </a:r>
            <a:r>
              <a:rPr lang="en-US" sz="3200" dirty="0">
                <a:gradFill>
                  <a:gsLst>
                    <a:gs pos="20354">
                      <a:srgbClr val="FFFFFF"/>
                    </a:gs>
                    <a:gs pos="40000">
                      <a:srgbClr val="FFFFFF"/>
                    </a:gs>
                  </a:gsLst>
                  <a:lin ang="5400000" scaled="0"/>
                </a:gradFill>
              </a:rPr>
              <a:t>:</a:t>
            </a:r>
          </a:p>
          <a:p>
            <a:pPr lvl="1">
              <a:lnSpc>
                <a:spcPct val="85000"/>
              </a:lnSpc>
              <a:spcAft>
                <a:spcPts val="1200"/>
              </a:spcAft>
              <a:buClr>
                <a:srgbClr val="FFFFFF"/>
              </a:buClr>
            </a:pPr>
            <a:r>
              <a:rPr lang="en-US" dirty="0">
                <a:gradFill>
                  <a:gsLst>
                    <a:gs pos="1250">
                      <a:srgbClr val="FFFFFF"/>
                    </a:gs>
                    <a:gs pos="100000">
                      <a:srgbClr val="FFFFFF"/>
                    </a:gs>
                  </a:gsLst>
                  <a:lin ang="5400000" scaled="0"/>
                </a:gradFill>
              </a:rPr>
              <a:t>Deploying Hyper-V with Software-Defined </a:t>
            </a:r>
            <a:r>
              <a:rPr lang="en-US" dirty="0" smtClean="0">
                <a:gradFill>
                  <a:gsLst>
                    <a:gs pos="1250">
                      <a:srgbClr val="FFFFFF"/>
                    </a:gs>
                    <a:gs pos="100000">
                      <a:srgbClr val="FFFFFF"/>
                    </a:gs>
                  </a:gsLst>
                  <a:lin ang="5400000" scaled="0"/>
                </a:gradFill>
              </a:rPr>
              <a:t/>
            </a:r>
            <a:br>
              <a:rPr lang="en-US" dirty="0" smtClean="0">
                <a:gradFill>
                  <a:gsLst>
                    <a:gs pos="1250">
                      <a:srgbClr val="FFFFFF"/>
                    </a:gs>
                    <a:gs pos="100000">
                      <a:srgbClr val="FFFFFF"/>
                    </a:gs>
                  </a:gsLst>
                  <a:lin ang="5400000" scaled="0"/>
                </a:gradFill>
              </a:rPr>
            </a:br>
            <a:r>
              <a:rPr lang="en-US" dirty="0" smtClean="0">
                <a:gradFill>
                  <a:gsLst>
                    <a:gs pos="1250">
                      <a:srgbClr val="FFFFFF"/>
                    </a:gs>
                    <a:gs pos="100000">
                      <a:srgbClr val="FFFFFF"/>
                    </a:gs>
                  </a:gsLst>
                  <a:lin ang="5400000" scaled="0"/>
                </a:gradFill>
              </a:rPr>
              <a:t>Storage </a:t>
            </a:r>
            <a:r>
              <a:rPr lang="en-US" dirty="0">
                <a:gradFill>
                  <a:gsLst>
                    <a:gs pos="1250">
                      <a:srgbClr val="FFFFFF"/>
                    </a:gs>
                    <a:gs pos="100000">
                      <a:srgbClr val="FFFFFF"/>
                    </a:gs>
                  </a:gsLst>
                  <a:lin ang="5400000" scaled="0"/>
                </a:gradFill>
              </a:rPr>
              <a:t>&amp; Networking: </a:t>
            </a:r>
            <a:r>
              <a:rPr lang="en-US" dirty="0">
                <a:gradFill>
                  <a:gsLst>
                    <a:gs pos="1250">
                      <a:srgbClr val="FFFFFF"/>
                    </a:gs>
                    <a:gs pos="100000">
                      <a:srgbClr val="FFFFFF"/>
                    </a:gs>
                  </a:gsLst>
                  <a:lin ang="5400000" scaled="0"/>
                </a:gradFill>
                <a:hlinkClick r:id="rId4"/>
              </a:rPr>
              <a:t>http://aka.ms/deployinghyperv </a:t>
            </a:r>
            <a:endParaRPr lang="en-US" dirty="0">
              <a:gradFill>
                <a:gsLst>
                  <a:gs pos="1250">
                    <a:srgbClr val="FFFFFF"/>
                  </a:gs>
                  <a:gs pos="100000">
                    <a:srgbClr val="FFFFFF"/>
                  </a:gs>
                </a:gsLst>
                <a:lin ang="5400000" scaled="0"/>
              </a:gradFill>
            </a:endParaRPr>
          </a:p>
          <a:p>
            <a:pPr lvl="1">
              <a:lnSpc>
                <a:spcPct val="85000"/>
              </a:lnSpc>
              <a:spcAft>
                <a:spcPts val="1200"/>
              </a:spcAft>
              <a:buClr>
                <a:srgbClr val="FFFFFF"/>
              </a:buClr>
            </a:pPr>
            <a:r>
              <a:rPr lang="en-US" dirty="0">
                <a:gradFill>
                  <a:gsLst>
                    <a:gs pos="1250">
                      <a:srgbClr val="FFFFFF"/>
                    </a:gs>
                    <a:gs pos="100000">
                      <a:srgbClr val="FFFFFF"/>
                    </a:gs>
                  </a:gsLst>
                  <a:lin ang="5400000" scaled="0"/>
                </a:gradFill>
              </a:rPr>
              <a:t>Microsoft System Center: Integrated Cloud Platform: </a:t>
            </a:r>
            <a:r>
              <a:rPr lang="en-US" dirty="0">
                <a:gradFill>
                  <a:gsLst>
                    <a:gs pos="1250">
                      <a:srgbClr val="FFFFFF"/>
                    </a:gs>
                    <a:gs pos="100000">
                      <a:srgbClr val="FFFFFF"/>
                    </a:gs>
                  </a:gsLst>
                  <a:lin ang="5400000" scaled="0"/>
                </a:gradFill>
                <a:hlinkClick r:id="rId5"/>
              </a:rPr>
              <a:t>http://aka.ms/cloud-platform-ebook </a:t>
            </a:r>
            <a:endParaRPr lang="en-US" dirty="0">
              <a:gradFill>
                <a:gsLst>
                  <a:gs pos="1250">
                    <a:srgbClr val="FFFFFF"/>
                  </a:gs>
                  <a:gs pos="100000">
                    <a:srgbClr val="FFFFFF"/>
                  </a:gs>
                </a:gsLst>
                <a:lin ang="5400000" scaled="0"/>
              </a:gradFill>
            </a:endParaRPr>
          </a:p>
        </p:txBody>
      </p:sp>
      <p:sp>
        <p:nvSpPr>
          <p:cNvPr id="8" name="Text Placeholder 5"/>
          <p:cNvSpPr txBox="1">
            <a:spLocks/>
          </p:cNvSpPr>
          <p:nvPr/>
        </p:nvSpPr>
        <p:spPr>
          <a:xfrm>
            <a:off x="5334875" y="5783195"/>
            <a:ext cx="6446838" cy="874085"/>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buClr>
                <a:srgbClr val="FFFFFF"/>
              </a:buClr>
            </a:pPr>
            <a:r>
              <a:rPr lang="en-US" sz="2800" dirty="0" smtClean="0">
                <a:gradFill>
                  <a:gsLst>
                    <a:gs pos="20354">
                      <a:srgbClr val="FFFFFF"/>
                    </a:gs>
                    <a:gs pos="40000">
                      <a:srgbClr val="FFFFFF"/>
                    </a:gs>
                  </a:gsLst>
                  <a:lin ang="5400000" scaled="0"/>
                </a:gradFill>
              </a:rPr>
              <a:t>Join the IT Pro community: </a:t>
            </a:r>
          </a:p>
          <a:p>
            <a:pPr lvl="1">
              <a:lnSpc>
                <a:spcPct val="85000"/>
              </a:lnSpc>
              <a:buClr>
                <a:srgbClr val="FFFFFF"/>
              </a:buClr>
            </a:pPr>
            <a:r>
              <a:rPr lang="en-US" dirty="0" smtClean="0">
                <a:gradFill>
                  <a:gsLst>
                    <a:gs pos="20354">
                      <a:srgbClr val="FFFFFF"/>
                    </a:gs>
                    <a:gs pos="40000">
                      <a:srgbClr val="FFFFFF"/>
                    </a:gs>
                  </a:gsLst>
                  <a:lin ang="5400000" scaled="0"/>
                </a:gradFill>
              </a:rPr>
              <a:t>Twitter </a:t>
            </a:r>
            <a:r>
              <a:rPr lang="en-US" dirty="0" smtClean="0">
                <a:gradFill>
                  <a:gsLst>
                    <a:gs pos="20354">
                      <a:srgbClr val="FFFFFF"/>
                    </a:gs>
                    <a:gs pos="40000">
                      <a:srgbClr val="FFFFFF"/>
                    </a:gs>
                  </a:gsLst>
                  <a:lin ang="5400000" scaled="0"/>
                </a:gradFill>
                <a:hlinkClick r:id="rId6"/>
              </a:rPr>
              <a:t>@</a:t>
            </a:r>
            <a:r>
              <a:rPr lang="en-US" dirty="0" err="1" smtClean="0">
                <a:gradFill>
                  <a:gsLst>
                    <a:gs pos="20354">
                      <a:srgbClr val="FFFFFF"/>
                    </a:gs>
                    <a:gs pos="40000">
                      <a:srgbClr val="FFFFFF"/>
                    </a:gs>
                  </a:gsLst>
                  <a:lin ang="5400000" scaled="0"/>
                </a:gradFill>
                <a:hlinkClick r:id="rId6"/>
              </a:rPr>
              <a:t>MS_ITPro</a:t>
            </a:r>
            <a:endParaRPr lang="en-US" dirty="0" smtClean="0">
              <a:gradFill>
                <a:gsLst>
                  <a:gs pos="20354">
                    <a:srgbClr val="FFFFFF"/>
                  </a:gs>
                  <a:gs pos="40000">
                    <a:srgbClr val="FFFFFF"/>
                  </a:gs>
                </a:gsLst>
                <a:lin ang="5400000" scaled="0"/>
              </a:gradFill>
            </a:endParaRPr>
          </a:p>
        </p:txBody>
      </p:sp>
      <p:sp>
        <p:nvSpPr>
          <p:cNvPr id="9" name="Text Placeholder 5"/>
          <p:cNvSpPr txBox="1">
            <a:spLocks/>
          </p:cNvSpPr>
          <p:nvPr/>
        </p:nvSpPr>
        <p:spPr>
          <a:xfrm>
            <a:off x="5334875" y="3800853"/>
            <a:ext cx="6820378" cy="1874359"/>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buClr>
                <a:srgbClr val="FFFFFF"/>
              </a:buClr>
            </a:pPr>
            <a:r>
              <a:rPr lang="en-US" sz="2800" dirty="0" smtClean="0">
                <a:gradFill>
                  <a:gsLst>
                    <a:gs pos="20354">
                      <a:srgbClr val="FFFFFF"/>
                    </a:gs>
                    <a:gs pos="40000">
                      <a:srgbClr val="FFFFFF"/>
                    </a:gs>
                  </a:gsLst>
                  <a:lin ang="5400000" scaled="0"/>
                </a:gradFill>
              </a:rPr>
              <a:t>Get hands-on: Free virtual labs: </a:t>
            </a:r>
          </a:p>
          <a:p>
            <a:pPr lvl="1">
              <a:lnSpc>
                <a:spcPct val="85000"/>
              </a:lnSpc>
              <a:spcAft>
                <a:spcPts val="1200"/>
              </a:spcAft>
              <a:buClr>
                <a:srgbClr val="FFFFFF"/>
              </a:buClr>
            </a:pPr>
            <a:r>
              <a:rPr lang="en-US" dirty="0">
                <a:gradFill>
                  <a:gsLst>
                    <a:gs pos="1250">
                      <a:srgbClr val="FFFFFF"/>
                    </a:gs>
                    <a:gs pos="100000">
                      <a:srgbClr val="FFFFFF"/>
                    </a:gs>
                  </a:gsLst>
                  <a:lin ang="5400000" scaled="0"/>
                </a:gradFill>
              </a:rPr>
              <a:t>Microsoft Virtualization with Windows Server </a:t>
            </a:r>
            <a:r>
              <a:rPr lang="en-US" dirty="0" smtClean="0">
                <a:gradFill>
                  <a:gsLst>
                    <a:gs pos="1250">
                      <a:srgbClr val="FFFFFF"/>
                    </a:gs>
                    <a:gs pos="100000">
                      <a:srgbClr val="FFFFFF"/>
                    </a:gs>
                  </a:gsLst>
                  <a:lin ang="5400000" scaled="0"/>
                </a:gradFill>
              </a:rPr>
              <a:t/>
            </a:r>
            <a:br>
              <a:rPr lang="en-US" dirty="0" smtClean="0">
                <a:gradFill>
                  <a:gsLst>
                    <a:gs pos="1250">
                      <a:srgbClr val="FFFFFF"/>
                    </a:gs>
                    <a:gs pos="100000">
                      <a:srgbClr val="FFFFFF"/>
                    </a:gs>
                  </a:gsLst>
                  <a:lin ang="5400000" scaled="0"/>
                </a:gradFill>
              </a:rPr>
            </a:br>
            <a:r>
              <a:rPr lang="en-US" dirty="0" smtClean="0">
                <a:gradFill>
                  <a:gsLst>
                    <a:gs pos="1250">
                      <a:srgbClr val="FFFFFF"/>
                    </a:gs>
                    <a:gs pos="100000">
                      <a:srgbClr val="FFFFFF"/>
                    </a:gs>
                  </a:gsLst>
                  <a:lin ang="5400000" scaled="0"/>
                </a:gradFill>
              </a:rPr>
              <a:t>and </a:t>
            </a:r>
            <a:r>
              <a:rPr lang="en-US" dirty="0">
                <a:gradFill>
                  <a:gsLst>
                    <a:gs pos="1250">
                      <a:srgbClr val="FFFFFF"/>
                    </a:gs>
                    <a:gs pos="100000">
                      <a:srgbClr val="FFFFFF"/>
                    </a:gs>
                  </a:gsLst>
                  <a:lin ang="5400000" scaled="0"/>
                </a:gradFill>
              </a:rPr>
              <a:t>System Center: </a:t>
            </a:r>
            <a:r>
              <a:rPr lang="en-US" dirty="0">
                <a:gradFill>
                  <a:gsLst>
                    <a:gs pos="1250">
                      <a:srgbClr val="FFFFFF"/>
                    </a:gs>
                    <a:gs pos="100000">
                      <a:srgbClr val="FFFFFF"/>
                    </a:gs>
                  </a:gsLst>
                  <a:lin ang="5400000" scaled="0"/>
                </a:gradFill>
                <a:hlinkClick r:id="rId7"/>
              </a:rPr>
              <a:t>http://aka.ms/virtualization-lab</a:t>
            </a:r>
            <a:endParaRPr lang="en-US" dirty="0">
              <a:gradFill>
                <a:gsLst>
                  <a:gs pos="1250">
                    <a:srgbClr val="FFFFFF"/>
                  </a:gs>
                  <a:gs pos="100000">
                    <a:srgbClr val="FFFFFF"/>
                  </a:gs>
                </a:gsLst>
                <a:lin ang="5400000" scaled="0"/>
              </a:gradFill>
            </a:endParaRPr>
          </a:p>
          <a:p>
            <a:pPr lvl="1">
              <a:lnSpc>
                <a:spcPct val="85000"/>
              </a:lnSpc>
              <a:spcAft>
                <a:spcPts val="1200"/>
              </a:spcAft>
              <a:buClr>
                <a:srgbClr val="FFFFFF"/>
              </a:buClr>
            </a:pPr>
            <a:r>
              <a:rPr lang="en-US" dirty="0">
                <a:gradFill>
                  <a:gsLst>
                    <a:gs pos="1250">
                      <a:srgbClr val="FFFFFF"/>
                    </a:gs>
                    <a:gs pos="100000">
                      <a:srgbClr val="FFFFFF"/>
                    </a:gs>
                  </a:gsLst>
                  <a:lin ang="5400000" scaled="0"/>
                </a:gradFill>
              </a:rPr>
              <a:t>Windows Azure Pack: Install and Configure: </a:t>
            </a:r>
            <a:r>
              <a:rPr lang="en-US" dirty="0">
                <a:gradFill>
                  <a:gsLst>
                    <a:gs pos="1250">
                      <a:srgbClr val="FFFFFF"/>
                    </a:gs>
                    <a:gs pos="100000">
                      <a:srgbClr val="FFFFFF"/>
                    </a:gs>
                  </a:gsLst>
                  <a:lin ang="5400000" scaled="0"/>
                </a:gradFill>
                <a:hlinkClick r:id="rId8"/>
              </a:rPr>
              <a:t>http://aka.ms/wap-lab </a:t>
            </a:r>
            <a:endParaRPr lang="en-US"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1414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68572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5637" y="1058862"/>
            <a:ext cx="11506200" cy="3051605"/>
          </a:xfrm>
          <a:prstGeom prst="rect">
            <a:avLst/>
          </a:prstGeom>
          <a:noFill/>
        </p:spPr>
        <p:txBody>
          <a:bodyPr wrap="square" lIns="182880" tIns="146304" rIns="182880" bIns="146304" rtlCol="0">
            <a:spAutoFit/>
          </a:bodyPr>
          <a:lstStyle/>
          <a:p>
            <a:pPr algn="ctr">
              <a:lnSpc>
                <a:spcPct val="90000"/>
              </a:lnSpc>
              <a:spcAft>
                <a:spcPts val="600"/>
              </a:spcAft>
            </a:pPr>
            <a:r>
              <a:rPr lang="en-US" sz="19900" dirty="0" smtClean="0">
                <a:gradFill>
                  <a:gsLst>
                    <a:gs pos="2917">
                      <a:schemeClr val="tx1"/>
                    </a:gs>
                    <a:gs pos="30000">
                      <a:schemeClr val="tx1"/>
                    </a:gs>
                  </a:gsLst>
                  <a:lin ang="5400000" scaled="0"/>
                </a:gradFill>
                <a:latin typeface="+mj-lt"/>
              </a:rPr>
              <a:t>60-80%</a:t>
            </a:r>
          </a:p>
        </p:txBody>
      </p:sp>
      <p:sp>
        <p:nvSpPr>
          <p:cNvPr id="5" name="TextBox 4"/>
          <p:cNvSpPr txBox="1"/>
          <p:nvPr/>
        </p:nvSpPr>
        <p:spPr>
          <a:xfrm>
            <a:off x="808037" y="3878262"/>
            <a:ext cx="11506200" cy="1292662"/>
          </a:xfrm>
          <a:prstGeom prst="rect">
            <a:avLst/>
          </a:prstGeom>
          <a:noFill/>
        </p:spPr>
        <p:txBody>
          <a:bodyPr wrap="square" lIns="182880" tIns="146304" rIns="182880" bIns="146304" rtlCol="0">
            <a:spAutoFit/>
          </a:bodyPr>
          <a:lstStyle/>
          <a:p>
            <a:pPr algn="ctr">
              <a:lnSpc>
                <a:spcPct val="90000"/>
              </a:lnSpc>
              <a:spcAft>
                <a:spcPts val="600"/>
              </a:spcAft>
            </a:pPr>
            <a:r>
              <a:rPr lang="en-US" sz="7200" dirty="0" smtClean="0">
                <a:gradFill>
                  <a:gsLst>
                    <a:gs pos="2917">
                      <a:schemeClr val="tx1"/>
                    </a:gs>
                    <a:gs pos="30000">
                      <a:schemeClr val="tx1"/>
                    </a:gs>
                  </a:gsLst>
                  <a:lin ang="5400000" scaled="0"/>
                </a:gradFill>
                <a:latin typeface="+mj-lt"/>
              </a:rPr>
              <a:t>Private Cloud Projects fail* </a:t>
            </a:r>
          </a:p>
        </p:txBody>
      </p:sp>
      <p:sp>
        <p:nvSpPr>
          <p:cNvPr id="6" name="TextBox 5"/>
          <p:cNvSpPr txBox="1"/>
          <p:nvPr/>
        </p:nvSpPr>
        <p:spPr>
          <a:xfrm>
            <a:off x="350837" y="5935662"/>
            <a:ext cx="1519518" cy="489365"/>
          </a:xfrm>
          <a:prstGeom prst="rect">
            <a:avLst/>
          </a:prstGeom>
          <a:noFill/>
        </p:spPr>
        <p:txBody>
          <a:bodyPr wrap="square" lIns="182880" tIns="146304" rIns="182880" bIns="146304" rtlCol="0">
            <a:spAutoFit/>
          </a:bodyPr>
          <a:lstStyle/>
          <a:p>
            <a:pPr algn="ctr">
              <a:lnSpc>
                <a:spcPct val="90000"/>
              </a:lnSpc>
              <a:spcAft>
                <a:spcPts val="600"/>
              </a:spcAft>
            </a:pPr>
            <a:r>
              <a:rPr lang="en-US" sz="1400" i="1" dirty="0" smtClean="0">
                <a:gradFill>
                  <a:gsLst>
                    <a:gs pos="2917">
                      <a:schemeClr val="tx1"/>
                    </a:gs>
                    <a:gs pos="30000">
                      <a:schemeClr val="tx1"/>
                    </a:gs>
                  </a:gsLst>
                  <a:lin ang="5400000" scaled="0"/>
                </a:gradFill>
                <a:latin typeface="+mj-lt"/>
              </a:rPr>
              <a:t>*Per Gartner</a:t>
            </a:r>
          </a:p>
        </p:txBody>
      </p:sp>
    </p:spTree>
    <p:extLst>
      <p:ext uri="{BB962C8B-B14F-4D97-AF65-F5344CB8AC3E}">
        <p14:creationId xmlns:p14="http://schemas.microsoft.com/office/powerpoint/2010/main" val="399702654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638" y="1452237"/>
            <a:ext cx="10363199" cy="3687163"/>
          </a:xfrm>
        </p:spPr>
        <p:txBody>
          <a:bodyPr/>
          <a:lstStyle/>
          <a:p>
            <a:r>
              <a:rPr lang="en-US" sz="2800" dirty="0" smtClean="0">
                <a:solidFill>
                  <a:schemeClr val="tx1">
                    <a:lumMod val="95000"/>
                  </a:schemeClr>
                </a:solidFill>
              </a:rPr>
              <a:t>       “I want my cloud and I want it now”</a:t>
            </a:r>
          </a:p>
          <a:p>
            <a:endParaRPr lang="en-US" sz="2800" dirty="0" smtClean="0">
              <a:solidFill>
                <a:schemeClr val="tx1">
                  <a:lumMod val="95000"/>
                </a:schemeClr>
              </a:solidFill>
            </a:endParaRPr>
          </a:p>
          <a:p>
            <a:r>
              <a:rPr lang="en-US" sz="2800" dirty="0" smtClean="0">
                <a:solidFill>
                  <a:schemeClr val="tx1">
                    <a:lumMod val="95000"/>
                  </a:schemeClr>
                </a:solidFill>
              </a:rPr>
              <a:t>        It’s a cloud, it should be always available</a:t>
            </a:r>
          </a:p>
          <a:p>
            <a:endParaRPr lang="en-US" sz="1600" dirty="0" smtClean="0">
              <a:solidFill>
                <a:schemeClr val="tx1">
                  <a:lumMod val="95000"/>
                </a:schemeClr>
              </a:solidFill>
            </a:endParaRPr>
          </a:p>
          <a:p>
            <a:r>
              <a:rPr lang="en-US" sz="2800" dirty="0" smtClean="0">
                <a:solidFill>
                  <a:schemeClr val="tx1">
                    <a:lumMod val="95000"/>
                  </a:schemeClr>
                </a:solidFill>
              </a:rPr>
              <a:t>        Portal and API</a:t>
            </a:r>
          </a:p>
          <a:p>
            <a:pPr marL="0" indent="0">
              <a:buNone/>
            </a:pPr>
            <a:endParaRPr lang="en-US" sz="2800" dirty="0" smtClean="0">
              <a:solidFill>
                <a:schemeClr val="tx1">
                  <a:lumMod val="95000"/>
                </a:schemeClr>
              </a:solidFill>
            </a:endParaRPr>
          </a:p>
          <a:p>
            <a:pPr marL="0" indent="0">
              <a:buNone/>
            </a:pPr>
            <a:r>
              <a:rPr lang="en-US" sz="2800" dirty="0" smtClean="0">
                <a:solidFill>
                  <a:schemeClr val="tx1">
                    <a:lumMod val="95000"/>
                  </a:schemeClr>
                </a:solidFill>
              </a:rPr>
              <a:t>           This just won’t cut it</a:t>
            </a:r>
            <a:endParaRPr lang="en-US" sz="2800" dirty="0">
              <a:solidFill>
                <a:schemeClr val="tx1">
                  <a:lumMod val="95000"/>
                </a:schemeClr>
              </a:solidFill>
            </a:endParaRPr>
          </a:p>
          <a:p>
            <a:endParaRPr lang="en-US" sz="2800" dirty="0">
              <a:solidFill>
                <a:schemeClr val="tx1">
                  <a:lumMod val="95000"/>
                </a:schemeClr>
              </a:solidFill>
            </a:endParaRPr>
          </a:p>
        </p:txBody>
      </p:sp>
      <p:sp>
        <p:nvSpPr>
          <p:cNvPr id="3" name="Title 2"/>
          <p:cNvSpPr>
            <a:spLocks noGrp="1"/>
          </p:cNvSpPr>
          <p:nvPr>
            <p:ph type="title"/>
          </p:nvPr>
        </p:nvSpPr>
        <p:spPr/>
        <p:txBody>
          <a:bodyPr/>
          <a:lstStyle/>
          <a:p>
            <a:r>
              <a:rPr lang="en-US" dirty="0" smtClean="0">
                <a:solidFill>
                  <a:schemeClr val="tx1">
                    <a:lumMod val="95000"/>
                  </a:schemeClr>
                </a:solidFill>
              </a:rPr>
              <a:t>Customers Request</a:t>
            </a:r>
            <a:endParaRPr lang="en-US" dirty="0">
              <a:solidFill>
                <a:schemeClr val="tx1">
                  <a:lumMod val="95000"/>
                </a:schemeClr>
              </a:solidFill>
            </a:endParaRPr>
          </a:p>
        </p:txBody>
      </p:sp>
      <p:pic>
        <p:nvPicPr>
          <p:cNvPr id="4" name="Picture 2" descr="C:\Users\chrisw\Desktop\Cloud Services 3.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92081" y="1363112"/>
            <a:ext cx="904219" cy="623474"/>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4"/>
          <p:cNvSpPr>
            <a:spLocks noEditPoints="1"/>
          </p:cNvSpPr>
          <p:nvPr/>
        </p:nvSpPr>
        <p:spPr bwMode="black">
          <a:xfrm>
            <a:off x="738507" y="2449962"/>
            <a:ext cx="433678" cy="458956"/>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a:solidFill>
                <a:schemeClr val="tx1">
                  <a:lumMod val="95000"/>
                </a:schemeClr>
              </a:solidFill>
              <a:latin typeface="Segoe Light" pitchFamily="34" charset="0"/>
            </a:endParaRPr>
          </a:p>
        </p:txBody>
      </p:sp>
      <p:pic>
        <p:nvPicPr>
          <p:cNvPr id="6" name="Picture 29"/>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503237" y="3203249"/>
            <a:ext cx="904219" cy="49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4"/>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662738" y="4124494"/>
            <a:ext cx="585216" cy="58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07456" y="4487830"/>
            <a:ext cx="5073953" cy="2019014"/>
          </a:xfrm>
          <a:prstGeom prst="rect">
            <a:avLst/>
          </a:prstGeom>
          <a:noFill/>
        </p:spPr>
        <p:txBody>
          <a:bodyPr wrap="none" lIns="182880" tIns="146304" rIns="182880" bIns="146304" rtlCol="0">
            <a:spAutoFit/>
          </a:bodyPr>
          <a:lstStyle/>
          <a:p>
            <a:pPr marL="800100" lvl="1" indent="-457200">
              <a:buFont typeface="+mj-lt"/>
              <a:buAutoNum type="arabicPeriod"/>
            </a:pPr>
            <a:r>
              <a:rPr lang="en-US" sz="1600" dirty="0">
                <a:solidFill>
                  <a:schemeClr val="tx1">
                    <a:lumMod val="95000"/>
                  </a:schemeClr>
                </a:solidFill>
                <a:latin typeface="+mj-lt"/>
              </a:rPr>
              <a:t>It’s a bug in </a:t>
            </a:r>
            <a:r>
              <a:rPr lang="en-US" sz="1600" dirty="0" smtClean="0">
                <a:solidFill>
                  <a:schemeClr val="tx1">
                    <a:lumMod val="95000"/>
                  </a:schemeClr>
                </a:solidFill>
                <a:latin typeface="+mj-lt"/>
              </a:rPr>
              <a:t>the OS</a:t>
            </a:r>
            <a:endParaRPr lang="en-US" sz="1600" dirty="0">
              <a:solidFill>
                <a:schemeClr val="tx1">
                  <a:lumMod val="95000"/>
                </a:schemeClr>
              </a:solidFill>
              <a:latin typeface="+mj-lt"/>
            </a:endParaRPr>
          </a:p>
          <a:p>
            <a:pPr marL="800100" lvl="1" indent="-457200">
              <a:buFont typeface="+mj-lt"/>
              <a:buAutoNum type="arabicPeriod"/>
            </a:pPr>
            <a:r>
              <a:rPr lang="en-US" sz="1600" dirty="0">
                <a:solidFill>
                  <a:schemeClr val="tx1">
                    <a:lumMod val="95000"/>
                  </a:schemeClr>
                </a:solidFill>
                <a:latin typeface="+mj-lt"/>
                <a:sym typeface="Wingdings" panose="05000000000000000000" pitchFamily="2" charset="2"/>
              </a:rPr>
              <a:t>It’s a bug in the driver</a:t>
            </a:r>
          </a:p>
          <a:p>
            <a:pPr marL="800100" lvl="1" indent="-457200">
              <a:buFont typeface="+mj-lt"/>
              <a:buAutoNum type="arabicPeriod"/>
            </a:pPr>
            <a:r>
              <a:rPr lang="en-US" sz="1600" dirty="0">
                <a:solidFill>
                  <a:schemeClr val="tx1">
                    <a:lumMod val="95000"/>
                  </a:schemeClr>
                </a:solidFill>
                <a:latin typeface="+mj-lt"/>
                <a:sym typeface="Wingdings" panose="05000000000000000000" pitchFamily="2" charset="2"/>
              </a:rPr>
              <a:t>It’s a bug in the NIC firmware</a:t>
            </a:r>
          </a:p>
          <a:p>
            <a:pPr marL="800100" lvl="1" indent="-457200">
              <a:buFont typeface="+mj-lt"/>
              <a:buAutoNum type="arabicPeriod"/>
            </a:pPr>
            <a:r>
              <a:rPr lang="en-US" sz="1600" dirty="0">
                <a:solidFill>
                  <a:schemeClr val="tx1">
                    <a:lumMod val="95000"/>
                  </a:schemeClr>
                </a:solidFill>
                <a:latin typeface="+mj-lt"/>
                <a:sym typeface="Wingdings" panose="05000000000000000000" pitchFamily="2" charset="2"/>
              </a:rPr>
              <a:t>Can you collect logs</a:t>
            </a:r>
          </a:p>
          <a:p>
            <a:pPr marL="800100" lvl="1" indent="-457200">
              <a:buFont typeface="+mj-lt"/>
              <a:buAutoNum type="arabicPeriod"/>
            </a:pPr>
            <a:r>
              <a:rPr lang="en-US" sz="1600" dirty="0">
                <a:solidFill>
                  <a:schemeClr val="tx1">
                    <a:lumMod val="95000"/>
                  </a:schemeClr>
                </a:solidFill>
                <a:latin typeface="+mj-lt"/>
                <a:sym typeface="Wingdings" panose="05000000000000000000" pitchFamily="2" charset="2"/>
              </a:rPr>
              <a:t>Can you collect more logs</a:t>
            </a:r>
          </a:p>
          <a:p>
            <a:pPr marL="800100" lvl="1" indent="-457200">
              <a:buFont typeface="+mj-lt"/>
              <a:buAutoNum type="arabicPeriod"/>
            </a:pPr>
            <a:r>
              <a:rPr lang="en-US" sz="1600" dirty="0">
                <a:solidFill>
                  <a:schemeClr val="tx1">
                    <a:lumMod val="95000"/>
                  </a:schemeClr>
                </a:solidFill>
                <a:latin typeface="+mj-lt"/>
                <a:sym typeface="Wingdings" panose="05000000000000000000" pitchFamily="2" charset="2"/>
              </a:rPr>
              <a:t>Can you enable logging and then get a repro</a:t>
            </a:r>
          </a:p>
          <a:p>
            <a:pPr marL="800100" lvl="1" indent="-457200">
              <a:buFont typeface="+mj-lt"/>
              <a:buAutoNum type="arabicPeriod"/>
            </a:pPr>
            <a:r>
              <a:rPr lang="en-US" sz="1600" dirty="0">
                <a:solidFill>
                  <a:schemeClr val="tx1">
                    <a:lumMod val="95000"/>
                  </a:schemeClr>
                </a:solidFill>
                <a:latin typeface="+mj-lt"/>
                <a:sym typeface="Wingdings" panose="05000000000000000000" pitchFamily="2" charset="2"/>
              </a:rPr>
              <a:t>GOTO </a:t>
            </a:r>
            <a:r>
              <a:rPr lang="en-US" sz="1600" dirty="0" smtClean="0">
                <a:solidFill>
                  <a:schemeClr val="tx1">
                    <a:lumMod val="95000"/>
                  </a:schemeClr>
                </a:solidFill>
                <a:latin typeface="+mj-lt"/>
                <a:sym typeface="Wingdings" panose="05000000000000000000" pitchFamily="2" charset="2"/>
              </a:rPr>
              <a:t>1</a:t>
            </a:r>
            <a:endParaRPr lang="en-US" sz="1600" dirty="0">
              <a:solidFill>
                <a:schemeClr val="tx1">
                  <a:lumMod val="95000"/>
                </a:schemeClr>
              </a:solidFill>
              <a:latin typeface="+mj-lt"/>
              <a:sym typeface="Wingdings" panose="05000000000000000000" pitchFamily="2" charset="2"/>
            </a:endParaRPr>
          </a:p>
        </p:txBody>
      </p:sp>
      <p:pic>
        <p:nvPicPr>
          <p:cNvPr id="92" name="Picture 91"/>
          <p:cNvPicPr>
            <a:picLocks noChangeAspect="1"/>
          </p:cNvPicPr>
          <p:nvPr/>
        </p:nvPicPr>
        <p:blipFill>
          <a:blip r:embed="rId7"/>
          <a:stretch>
            <a:fillRect/>
          </a:stretch>
        </p:blipFill>
        <p:spPr>
          <a:xfrm>
            <a:off x="7970837" y="720036"/>
            <a:ext cx="4121253" cy="5749026"/>
          </a:xfrm>
          <a:prstGeom prst="rect">
            <a:avLst/>
          </a:prstGeom>
        </p:spPr>
      </p:pic>
    </p:spTree>
    <p:extLst>
      <p:ext uri="{BB962C8B-B14F-4D97-AF65-F5344CB8AC3E}">
        <p14:creationId xmlns:p14="http://schemas.microsoft.com/office/powerpoint/2010/main" val="3888252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897062"/>
            <a:ext cx="12436475" cy="509746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sz="4800" dirty="0" smtClean="0"/>
              <a:t>Microsoft Cloud Platform System - </a:t>
            </a:r>
            <a:r>
              <a:rPr lang="en-US" sz="3600" dirty="0" smtClean="0"/>
              <a:t>powered by Dell</a:t>
            </a:r>
            <a:br>
              <a:rPr lang="en-US" sz="3600" dirty="0" smtClean="0"/>
            </a:br>
            <a:r>
              <a:rPr lang="en-US" sz="4400" i="1" dirty="0">
                <a:solidFill>
                  <a:schemeClr val="tx1">
                    <a:lumMod val="65000"/>
                  </a:schemeClr>
                </a:solidFill>
              </a:rPr>
              <a:t>Azure-consistent Cloud in a </a:t>
            </a:r>
            <a:r>
              <a:rPr lang="en-US" sz="4400" i="1" dirty="0" smtClean="0">
                <a:solidFill>
                  <a:schemeClr val="tx1">
                    <a:lumMod val="65000"/>
                  </a:schemeClr>
                </a:solidFill>
              </a:rPr>
              <a:t>Box</a:t>
            </a:r>
            <a:r>
              <a:rPr lang="en-US" sz="4800" i="1" dirty="0">
                <a:solidFill>
                  <a:schemeClr val="tx1">
                    <a:lumMod val="65000"/>
                  </a:schemeClr>
                </a:solidFill>
              </a:rPr>
              <a:t/>
            </a:r>
            <a:br>
              <a:rPr lang="en-US" sz="4800" i="1" dirty="0">
                <a:solidFill>
                  <a:schemeClr val="tx1">
                    <a:lumMod val="65000"/>
                  </a:schemeClr>
                </a:solidFill>
              </a:rPr>
            </a:br>
            <a:endParaRPr lang="en-US" sz="4800" dirty="0"/>
          </a:p>
        </p:txBody>
      </p:sp>
      <p:grpSp>
        <p:nvGrpSpPr>
          <p:cNvPr id="10" name="Group 9"/>
          <p:cNvGrpSpPr/>
          <p:nvPr/>
        </p:nvGrpSpPr>
        <p:grpSpPr>
          <a:xfrm>
            <a:off x="427037" y="2049463"/>
            <a:ext cx="8105992" cy="4343856"/>
            <a:chOff x="492559" y="1450934"/>
            <a:chExt cx="6773960" cy="4103673"/>
          </a:xfrm>
        </p:grpSpPr>
        <p:sp>
          <p:nvSpPr>
            <p:cNvPr id="11" name="Rectangle 10"/>
            <p:cNvSpPr/>
            <p:nvPr/>
          </p:nvSpPr>
          <p:spPr bwMode="auto">
            <a:xfrm>
              <a:off x="4091163" y="1450935"/>
              <a:ext cx="3175356" cy="410367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defTabSz="931991"/>
              <a:endParaRPr lang="en-US" sz="2000" dirty="0" smtClean="0">
                <a:solidFill>
                  <a:srgbClr val="FFFFFF"/>
                </a:solidFill>
                <a:latin typeface="+mj-lt"/>
                <a:cs typeface="Segoe UI Semibold" panose="020B0702040204020203" pitchFamily="34" charset="0"/>
              </a:endParaRPr>
            </a:p>
            <a:p>
              <a:pPr defTabSz="931991"/>
              <a:endParaRPr lang="en-US" sz="2000" dirty="0">
                <a:solidFill>
                  <a:srgbClr val="FFFFFF"/>
                </a:solidFill>
                <a:latin typeface="+mj-lt"/>
                <a:cs typeface="Segoe UI Semibold" panose="020B0702040204020203" pitchFamily="34" charset="0"/>
              </a:endParaRPr>
            </a:p>
            <a:p>
              <a:pPr defTabSz="931991"/>
              <a:endParaRPr lang="en-US" sz="2000" dirty="0" smtClean="0">
                <a:solidFill>
                  <a:srgbClr val="FFFFFF"/>
                </a:solidFill>
                <a:latin typeface="+mj-lt"/>
                <a:cs typeface="Segoe UI Semibold" panose="020B0702040204020203" pitchFamily="34" charset="0"/>
              </a:endParaRPr>
            </a:p>
            <a:p>
              <a:pPr>
                <a:spcBef>
                  <a:spcPts val="1800"/>
                </a:spcBef>
                <a:spcAft>
                  <a:spcPts val="1800"/>
                </a:spcAft>
              </a:pPr>
              <a:r>
                <a:rPr lang="en-US" sz="2000" dirty="0" smtClean="0">
                  <a:latin typeface="+mj-lt"/>
                </a:rPr>
                <a:t>Dell PowerEdge </a:t>
              </a:r>
              <a:r>
                <a:rPr lang="en-US" sz="2000" dirty="0">
                  <a:latin typeface="+mj-lt"/>
                </a:rPr>
                <a:t>servers</a:t>
              </a:r>
            </a:p>
            <a:p>
              <a:pPr>
                <a:spcAft>
                  <a:spcPts val="1800"/>
                </a:spcAft>
              </a:pPr>
              <a:r>
                <a:rPr lang="en-US" sz="2000" dirty="0" smtClean="0">
                  <a:latin typeface="+mj-lt"/>
                </a:rPr>
                <a:t>Dell dense Storage enclosures</a:t>
              </a:r>
              <a:endParaRPr lang="en-US" sz="2000" dirty="0">
                <a:latin typeface="+mj-lt"/>
              </a:endParaRPr>
            </a:p>
            <a:p>
              <a:pPr>
                <a:spcAft>
                  <a:spcPts val="1800"/>
                </a:spcAft>
              </a:pPr>
              <a:r>
                <a:rPr lang="en-US" sz="2000" dirty="0" smtClean="0">
                  <a:latin typeface="+mj-lt"/>
                </a:rPr>
                <a:t>Dell Networking switches</a:t>
              </a:r>
            </a:p>
            <a:p>
              <a:pPr>
                <a:spcAft>
                  <a:spcPts val="1800"/>
                </a:spcAft>
              </a:pPr>
              <a:r>
                <a:rPr lang="en-US" sz="2000" dirty="0" smtClean="0">
                  <a:latin typeface="+mj-lt"/>
                </a:rPr>
                <a:t>Tightly integrated components</a:t>
              </a:r>
              <a:endParaRPr lang="en-US" sz="2000" dirty="0">
                <a:latin typeface="+mj-lt"/>
              </a:endParaRPr>
            </a:p>
            <a:p>
              <a:pPr defTabSz="931991"/>
              <a:endParaRPr lang="en-US" sz="2000" dirty="0" smtClean="0">
                <a:solidFill>
                  <a:schemeClr val="bg1"/>
                </a:solidFill>
                <a:latin typeface="+mj-lt"/>
                <a:cs typeface="Segoe UI Semibold" panose="020B0702040204020203" pitchFamily="34" charset="0"/>
              </a:endParaRPr>
            </a:p>
            <a:p>
              <a:pPr marL="285750" indent="-285750" defTabSz="931991">
                <a:buFont typeface="Arial" panose="020B0604020202020204" pitchFamily="34" charset="0"/>
                <a:buChar char="•"/>
              </a:pPr>
              <a:endParaRPr lang="en-US" sz="2000" dirty="0">
                <a:solidFill>
                  <a:schemeClr val="bg1"/>
                </a:solidFill>
                <a:latin typeface="+mj-lt"/>
                <a:ea typeface="Segoe UI" pitchFamily="34" charset="0"/>
                <a:cs typeface="Segoe UI Semibold" panose="020B0702040204020203" pitchFamily="34" charset="0"/>
              </a:endParaRPr>
            </a:p>
          </p:txBody>
        </p:sp>
        <p:sp>
          <p:nvSpPr>
            <p:cNvPr id="12" name="Rectangle 11"/>
            <p:cNvSpPr/>
            <p:nvPr/>
          </p:nvSpPr>
          <p:spPr bwMode="auto">
            <a:xfrm>
              <a:off x="492559" y="1450934"/>
              <a:ext cx="3453391" cy="410367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defTabSz="931991"/>
              <a:endParaRPr lang="en-US" sz="2000" dirty="0" smtClean="0">
                <a:solidFill>
                  <a:srgbClr val="FFFFFF"/>
                </a:solidFill>
                <a:latin typeface="+mj-lt"/>
                <a:cs typeface="Segoe UI Semibold" panose="020B0702040204020203" pitchFamily="34" charset="0"/>
              </a:endParaRPr>
            </a:p>
            <a:p>
              <a:pPr defTabSz="931991"/>
              <a:endParaRPr lang="en-US" sz="2000" dirty="0">
                <a:solidFill>
                  <a:srgbClr val="FFFFFF"/>
                </a:solidFill>
                <a:latin typeface="+mj-lt"/>
                <a:cs typeface="Segoe UI Semibold" panose="020B0702040204020203" pitchFamily="34" charset="0"/>
              </a:endParaRPr>
            </a:p>
            <a:p>
              <a:endParaRPr lang="en-US" dirty="0" smtClean="0">
                <a:latin typeface="+mj-lt"/>
              </a:endParaRPr>
            </a:p>
            <a:p>
              <a:r>
                <a:rPr lang="en-US" dirty="0" smtClean="0">
                  <a:latin typeface="+mj-lt"/>
                </a:rPr>
                <a:t>Software defined technologies for optimal economics</a:t>
              </a:r>
            </a:p>
            <a:p>
              <a:endParaRPr lang="en-US" dirty="0">
                <a:latin typeface="+mj-lt"/>
              </a:endParaRPr>
            </a:p>
            <a:p>
              <a:r>
                <a:rPr lang="en-US" dirty="0" smtClean="0">
                  <a:latin typeface="+mj-lt"/>
                </a:rPr>
                <a:t>Windows </a:t>
              </a:r>
              <a:r>
                <a:rPr lang="en-US" dirty="0">
                  <a:latin typeface="+mj-lt"/>
                </a:rPr>
                <a:t>Server 2012 </a:t>
              </a:r>
              <a:r>
                <a:rPr lang="en-US" dirty="0" smtClean="0">
                  <a:latin typeface="+mj-lt"/>
                </a:rPr>
                <a:t>R2,  System </a:t>
              </a:r>
              <a:r>
                <a:rPr lang="en-US" dirty="0">
                  <a:latin typeface="+mj-lt"/>
                </a:rPr>
                <a:t>Center 2012 </a:t>
              </a:r>
              <a:r>
                <a:rPr lang="en-US" dirty="0" smtClean="0">
                  <a:latin typeface="+mj-lt"/>
                </a:rPr>
                <a:t>R2, Windows </a:t>
              </a:r>
              <a:r>
                <a:rPr lang="en-US" dirty="0">
                  <a:latin typeface="+mj-lt"/>
                </a:rPr>
                <a:t>Azure Pack</a:t>
              </a:r>
            </a:p>
            <a:p>
              <a:pPr>
                <a:spcAft>
                  <a:spcPts val="1800"/>
                </a:spcAft>
              </a:pPr>
              <a:endParaRPr lang="en-US" dirty="0" smtClean="0">
                <a:latin typeface="+mj-lt"/>
              </a:endParaRPr>
            </a:p>
            <a:p>
              <a:pPr>
                <a:spcAft>
                  <a:spcPts val="1800"/>
                </a:spcAft>
              </a:pPr>
              <a:r>
                <a:rPr lang="en-US" dirty="0" smtClean="0">
                  <a:latin typeface="+mj-lt"/>
                </a:rPr>
                <a:t>Microsoft-designed architecture based on Public Cloud learning</a:t>
              </a:r>
            </a:p>
            <a:p>
              <a:pPr>
                <a:spcAft>
                  <a:spcPts val="1800"/>
                </a:spcAft>
              </a:pPr>
              <a:r>
                <a:rPr lang="en-US" dirty="0" smtClean="0">
                  <a:latin typeface="+mj-lt"/>
                </a:rPr>
                <a:t>Microsoft-led support &amp; orchestrated updates</a:t>
              </a:r>
              <a:endParaRPr lang="en-US" dirty="0">
                <a:latin typeface="+mj-lt"/>
              </a:endParaRPr>
            </a:p>
          </p:txBody>
        </p:sp>
        <p:pic>
          <p:nvPicPr>
            <p:cNvPr id="13" name="Picture 12" descr="whit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black">
            <a:xfrm>
              <a:off x="4333051" y="1655556"/>
              <a:ext cx="680667" cy="754772"/>
            </a:xfrm>
            <a:prstGeom prst="rect">
              <a:avLst/>
            </a:prstGeom>
            <a:noFill/>
            <a:ln w="9525">
              <a:noFill/>
              <a:miter lim="800000"/>
              <a:headEnd/>
              <a:tailEnd/>
            </a:ln>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6921" y="1810521"/>
              <a:ext cx="2070677" cy="444841"/>
            </a:xfrm>
            <a:prstGeom prst="rect">
              <a:avLst/>
            </a:prstGeom>
          </p:spPr>
        </p:pic>
      </p:grpSp>
      <p:sp>
        <p:nvSpPr>
          <p:cNvPr id="15" name="TextBox 14"/>
          <p:cNvSpPr txBox="1"/>
          <p:nvPr/>
        </p:nvSpPr>
        <p:spPr>
          <a:xfrm>
            <a:off x="1189037" y="6448732"/>
            <a:ext cx="4841908" cy="490380"/>
          </a:xfrm>
          <a:prstGeom prst="rect">
            <a:avLst/>
          </a:prstGeom>
          <a:solidFill>
            <a:srgbClr val="0041C4"/>
          </a:solidFill>
          <a:ln w="15875">
            <a:noFill/>
          </a:ln>
        </p:spPr>
        <p:txBody>
          <a:bodyPr wrap="none" lIns="182880" tIns="146304" rIns="182880" bIns="146304" rtlCol="0">
            <a:noAutofit/>
          </a:bodyPr>
          <a:lstStyle/>
          <a:p>
            <a:pPr algn="ctr">
              <a:lnSpc>
                <a:spcPct val="90000"/>
              </a:lnSpc>
              <a:spcAft>
                <a:spcPts val="1800"/>
              </a:spcAft>
            </a:pPr>
            <a:r>
              <a:rPr lang="en-US" dirty="0" smtClean="0">
                <a:solidFill>
                  <a:schemeClr val="lt1"/>
                </a:solidFill>
                <a:latin typeface="+mj-lt"/>
              </a:rPr>
              <a:t>You already know the software stack</a:t>
            </a:r>
            <a:r>
              <a:rPr lang="en-US" dirty="0">
                <a:solidFill>
                  <a:schemeClr val="lt1"/>
                </a:solidFill>
                <a:latin typeface="+mj-lt"/>
                <a:sym typeface="Wingdings" panose="05000000000000000000" pitchFamily="2" charset="2"/>
              </a:rPr>
              <a:t>.</a:t>
            </a:r>
            <a:endParaRPr lang="en-US" dirty="0">
              <a:solidFill>
                <a:schemeClr val="lt1"/>
              </a:solidFill>
              <a:latin typeface="+mj-lt"/>
            </a:endParaRPr>
          </a:p>
          <a:p>
            <a:pPr>
              <a:lnSpc>
                <a:spcPct val="90000"/>
              </a:lnSpc>
              <a:spcAft>
                <a:spcPts val="600"/>
              </a:spcAft>
            </a:pPr>
            <a:endParaRPr lang="en-US" sz="2400" dirty="0" smtClean="0">
              <a:gradFill>
                <a:gsLst>
                  <a:gs pos="2917">
                    <a:schemeClr val="tx1"/>
                  </a:gs>
                  <a:gs pos="30000">
                    <a:schemeClr val="tx1"/>
                  </a:gs>
                </a:gsLst>
                <a:lin ang="5400000" scaled="0"/>
              </a:gradFill>
            </a:endParaRPr>
          </a:p>
        </p:txBody>
      </p:sp>
      <p:pic>
        <p:nvPicPr>
          <p:cNvPr id="16" name="Picture 1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533029" y="2659062"/>
            <a:ext cx="3903446" cy="3025170"/>
          </a:xfrm>
          <a:prstGeom prst="rect">
            <a:avLst/>
          </a:prstGeom>
        </p:spPr>
      </p:pic>
      <p:sp>
        <p:nvSpPr>
          <p:cNvPr id="2" name="TextBox 1"/>
          <p:cNvSpPr txBox="1"/>
          <p:nvPr/>
        </p:nvSpPr>
        <p:spPr>
          <a:xfrm>
            <a:off x="8827441" y="5880876"/>
            <a:ext cx="3341721" cy="544765"/>
          </a:xfrm>
          <a:prstGeom prst="rect">
            <a:avLst/>
          </a:prstGeom>
          <a:noFill/>
        </p:spPr>
        <p:txBody>
          <a:bodyPr wrap="square" lIns="182880" tIns="146304" rIns="182880" bIns="146304" rtlCol="0">
            <a:spAutoFit/>
          </a:bodyPr>
          <a:lstStyle/>
          <a:p>
            <a:pPr algn="ctr">
              <a:lnSpc>
                <a:spcPct val="90000"/>
              </a:lnSpc>
              <a:spcAft>
                <a:spcPts val="600"/>
              </a:spcAft>
            </a:pPr>
            <a:r>
              <a:rPr lang="en-US" i="1" dirty="0" smtClean="0">
                <a:solidFill>
                  <a:schemeClr val="bg1"/>
                </a:solidFill>
                <a:latin typeface="+mj-lt"/>
              </a:rPr>
              <a:t>Launched Oct 2014</a:t>
            </a:r>
          </a:p>
        </p:txBody>
      </p:sp>
    </p:spTree>
    <p:extLst>
      <p:ext uri="{BB962C8B-B14F-4D97-AF65-F5344CB8AC3E}">
        <p14:creationId xmlns:p14="http://schemas.microsoft.com/office/powerpoint/2010/main" val="185949861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65237" y="1374862"/>
            <a:ext cx="9896475" cy="5295900"/>
          </a:xfrm>
          <a:prstGeom prst="rect">
            <a:avLst/>
          </a:prstGeom>
        </p:spPr>
      </p:pic>
      <p:sp>
        <p:nvSpPr>
          <p:cNvPr id="4" name="TextBox 3"/>
          <p:cNvSpPr txBox="1"/>
          <p:nvPr/>
        </p:nvSpPr>
        <p:spPr>
          <a:xfrm>
            <a:off x="4465637" y="6248568"/>
            <a:ext cx="1919156" cy="399642"/>
          </a:xfrm>
          <a:prstGeom prst="rect">
            <a:avLst/>
          </a:prstGeom>
          <a:noFill/>
        </p:spPr>
        <p:txBody>
          <a:bodyPr wrap="none" lIns="182880" tIns="146304" rIns="182880" bIns="146304" rtlCol="0">
            <a:noAutofit/>
          </a:bodyPr>
          <a:lstStyle/>
          <a:p>
            <a:pPr>
              <a:lnSpc>
                <a:spcPct val="90000"/>
              </a:lnSpc>
              <a:spcAft>
                <a:spcPts val="600"/>
              </a:spcAft>
            </a:pPr>
            <a:r>
              <a:rPr lang="en-US" sz="1600" dirty="0" smtClean="0">
                <a:solidFill>
                  <a:schemeClr val="bg2">
                    <a:lumMod val="75000"/>
                  </a:schemeClr>
                </a:solidFill>
              </a:rPr>
              <a:t>Source: IDC, </a:t>
            </a:r>
            <a:r>
              <a:rPr lang="en-US" sz="1600" dirty="0">
                <a:solidFill>
                  <a:schemeClr val="bg2">
                    <a:lumMod val="75000"/>
                  </a:schemeClr>
                </a:solidFill>
              </a:rPr>
              <a:t>2015 (</a:t>
            </a:r>
            <a:r>
              <a:rPr lang="en-US" sz="1600" dirty="0">
                <a:solidFill>
                  <a:schemeClr val="bg2">
                    <a:lumMod val="75000"/>
                  </a:schemeClr>
                </a:solidFill>
                <a:hlinkClick r:id="rId3"/>
              </a:rPr>
              <a:t>http://</a:t>
            </a:r>
            <a:r>
              <a:rPr lang="en-US" sz="1600" dirty="0" smtClean="0">
                <a:solidFill>
                  <a:schemeClr val="bg2">
                    <a:lumMod val="75000"/>
                  </a:schemeClr>
                </a:solidFill>
                <a:hlinkClick r:id="rId3"/>
              </a:rPr>
              <a:t>idcdocserv.com/IDC_Solution_Brief_254796</a:t>
            </a:r>
            <a:r>
              <a:rPr lang="en-US" sz="1600" dirty="0" smtClean="0">
                <a:solidFill>
                  <a:schemeClr val="bg2">
                    <a:lumMod val="75000"/>
                  </a:schemeClr>
                </a:solidFill>
              </a:rPr>
              <a:t>) </a:t>
            </a:r>
          </a:p>
        </p:txBody>
      </p:sp>
      <p:sp>
        <p:nvSpPr>
          <p:cNvPr id="2" name="Title 1"/>
          <p:cNvSpPr>
            <a:spLocks noGrp="1"/>
          </p:cNvSpPr>
          <p:nvPr>
            <p:ph type="title"/>
          </p:nvPr>
        </p:nvSpPr>
        <p:spPr/>
        <p:txBody>
          <a:bodyPr/>
          <a:lstStyle/>
          <a:p>
            <a:r>
              <a:rPr lang="en-US" dirty="0" smtClean="0"/>
              <a:t>Why Integrated Systems matter</a:t>
            </a:r>
            <a:endParaRPr lang="en-US" dirty="0"/>
          </a:p>
        </p:txBody>
      </p:sp>
    </p:spTree>
    <p:extLst>
      <p:ext uri="{BB962C8B-B14F-4D97-AF65-F5344CB8AC3E}">
        <p14:creationId xmlns:p14="http://schemas.microsoft.com/office/powerpoint/2010/main" val="300247488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7883" y="239760"/>
            <a:ext cx="11889564" cy="917575"/>
          </a:xfrm>
        </p:spPr>
        <p:txBody>
          <a:bodyPr/>
          <a:lstStyle/>
          <a:p>
            <a:r>
              <a:rPr lang="en-US" sz="4800" dirty="0" smtClean="0"/>
              <a:t>Cloud </a:t>
            </a:r>
            <a:r>
              <a:rPr lang="en-US" sz="4800" dirty="0"/>
              <a:t>O</a:t>
            </a:r>
            <a:r>
              <a:rPr lang="en-US" sz="4800" dirty="0" smtClean="0"/>
              <a:t>perating Model (example)</a:t>
            </a:r>
            <a:endParaRPr lang="en-US" sz="4800" dirty="0"/>
          </a:p>
        </p:txBody>
      </p:sp>
      <p:pic>
        <p:nvPicPr>
          <p:cNvPr id="2" name="Picture 1"/>
          <p:cNvPicPr>
            <a:picLocks noChangeAspect="1"/>
          </p:cNvPicPr>
          <p:nvPr/>
        </p:nvPicPr>
        <p:blipFill>
          <a:blip r:embed="rId2"/>
          <a:stretch>
            <a:fillRect/>
          </a:stretch>
        </p:blipFill>
        <p:spPr>
          <a:xfrm>
            <a:off x="9229120" y="1752798"/>
            <a:ext cx="695250" cy="883920"/>
          </a:xfrm>
          <a:prstGeom prst="rect">
            <a:avLst/>
          </a:prstGeom>
        </p:spPr>
      </p:pic>
      <p:pic>
        <p:nvPicPr>
          <p:cNvPr id="4" name="Picture 3"/>
          <p:cNvPicPr>
            <a:picLocks noChangeAspect="1"/>
          </p:cNvPicPr>
          <p:nvPr/>
        </p:nvPicPr>
        <p:blipFill>
          <a:blip r:embed="rId3"/>
          <a:stretch>
            <a:fillRect/>
          </a:stretch>
        </p:blipFill>
        <p:spPr>
          <a:xfrm>
            <a:off x="4326745" y="1316474"/>
            <a:ext cx="2860818" cy="1905137"/>
          </a:xfrm>
          <a:prstGeom prst="rect">
            <a:avLst/>
          </a:prstGeom>
        </p:spPr>
      </p:pic>
      <p:sp>
        <p:nvSpPr>
          <p:cNvPr id="43" name="TextBox 42"/>
          <p:cNvSpPr txBox="1"/>
          <p:nvPr/>
        </p:nvSpPr>
        <p:spPr>
          <a:xfrm>
            <a:off x="7997877" y="2564598"/>
            <a:ext cx="3199963"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Microsoft Engineers</a:t>
            </a:r>
          </a:p>
        </p:txBody>
      </p:sp>
      <p:cxnSp>
        <p:nvCxnSpPr>
          <p:cNvPr id="7" name="Straight Arrow Connector 6"/>
          <p:cNvCxnSpPr/>
          <p:nvPr/>
        </p:nvCxnSpPr>
        <p:spPr>
          <a:xfrm flipH="1">
            <a:off x="7675594" y="2122638"/>
            <a:ext cx="1295400"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64528" y="4387729"/>
            <a:ext cx="2590800" cy="1562509"/>
            <a:chOff x="885555" y="1558652"/>
            <a:chExt cx="2590800" cy="1562509"/>
          </a:xfrm>
        </p:grpSpPr>
        <p:pic>
          <p:nvPicPr>
            <p:cNvPr id="41" name="Picture 40"/>
            <p:cNvPicPr>
              <a:picLocks noChangeAspect="1"/>
            </p:cNvPicPr>
            <p:nvPr/>
          </p:nvPicPr>
          <p:blipFill>
            <a:blip r:embed="rId4"/>
            <a:stretch>
              <a:fillRect/>
            </a:stretch>
          </p:blipFill>
          <p:spPr>
            <a:xfrm>
              <a:off x="1342755" y="1672436"/>
              <a:ext cx="695250" cy="883920"/>
            </a:xfrm>
            <a:prstGeom prst="rect">
              <a:avLst/>
            </a:prstGeom>
          </p:spPr>
        </p:pic>
        <p:sp>
          <p:nvSpPr>
            <p:cNvPr id="5" name="TextBox 4"/>
            <p:cNvSpPr txBox="1"/>
            <p:nvPr/>
          </p:nvSpPr>
          <p:spPr>
            <a:xfrm>
              <a:off x="885555" y="2493297"/>
              <a:ext cx="18288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Customers </a:t>
              </a:r>
            </a:p>
          </p:txBody>
        </p:sp>
        <p:cxnSp>
          <p:nvCxnSpPr>
            <p:cNvPr id="9" name="Straight Arrow Connector 8"/>
            <p:cNvCxnSpPr/>
            <p:nvPr/>
          </p:nvCxnSpPr>
          <p:spPr>
            <a:xfrm>
              <a:off x="2180955" y="2114396"/>
              <a:ext cx="1143000"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0492" y="1558652"/>
              <a:ext cx="1195863"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use</a:t>
              </a:r>
            </a:p>
          </p:txBody>
        </p:sp>
      </p:grpSp>
      <p:sp>
        <p:nvSpPr>
          <p:cNvPr id="53" name="TextBox 52"/>
          <p:cNvSpPr txBox="1"/>
          <p:nvPr/>
        </p:nvSpPr>
        <p:spPr>
          <a:xfrm>
            <a:off x="7675594" y="1568012"/>
            <a:ext cx="196872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operate</a:t>
            </a:r>
          </a:p>
        </p:txBody>
      </p:sp>
      <p:grpSp>
        <p:nvGrpSpPr>
          <p:cNvPr id="13" name="Group 12"/>
          <p:cNvGrpSpPr/>
          <p:nvPr/>
        </p:nvGrpSpPr>
        <p:grpSpPr>
          <a:xfrm>
            <a:off x="4220201" y="4091918"/>
            <a:ext cx="3455393" cy="1858320"/>
            <a:chOff x="4220201" y="4311177"/>
            <a:chExt cx="3455393" cy="1858320"/>
          </a:xfrm>
        </p:grpSpPr>
        <p:pic>
          <p:nvPicPr>
            <p:cNvPr id="12" name="Picture 11"/>
            <p:cNvPicPr>
              <a:picLocks noChangeAspect="1"/>
            </p:cNvPicPr>
            <p:nvPr/>
          </p:nvPicPr>
          <p:blipFill>
            <a:blip r:embed="rId5"/>
            <a:stretch>
              <a:fillRect/>
            </a:stretch>
          </p:blipFill>
          <p:spPr>
            <a:xfrm>
              <a:off x="4220201" y="4311177"/>
              <a:ext cx="3455393" cy="185832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33112" b="27451"/>
            <a:stretch/>
          </p:blipFill>
          <p:spPr>
            <a:xfrm>
              <a:off x="4917394" y="4935721"/>
              <a:ext cx="2125436" cy="838200"/>
            </a:xfrm>
            <a:prstGeom prst="rect">
              <a:avLst/>
            </a:prstGeom>
          </p:spPr>
        </p:pic>
      </p:grpSp>
      <p:grpSp>
        <p:nvGrpSpPr>
          <p:cNvPr id="54" name="Group 53"/>
          <p:cNvGrpSpPr/>
          <p:nvPr/>
        </p:nvGrpSpPr>
        <p:grpSpPr>
          <a:xfrm>
            <a:off x="1037955" y="1711052"/>
            <a:ext cx="2590800" cy="1562509"/>
            <a:chOff x="885555" y="1558652"/>
            <a:chExt cx="2590800" cy="1562509"/>
          </a:xfrm>
        </p:grpSpPr>
        <p:pic>
          <p:nvPicPr>
            <p:cNvPr id="55" name="Picture 54"/>
            <p:cNvPicPr>
              <a:picLocks noChangeAspect="1"/>
            </p:cNvPicPr>
            <p:nvPr/>
          </p:nvPicPr>
          <p:blipFill>
            <a:blip r:embed="rId4"/>
            <a:stretch>
              <a:fillRect/>
            </a:stretch>
          </p:blipFill>
          <p:spPr>
            <a:xfrm>
              <a:off x="1342755" y="1672436"/>
              <a:ext cx="695250" cy="883920"/>
            </a:xfrm>
            <a:prstGeom prst="rect">
              <a:avLst/>
            </a:prstGeom>
          </p:spPr>
        </p:pic>
        <p:sp>
          <p:nvSpPr>
            <p:cNvPr id="56" name="TextBox 55"/>
            <p:cNvSpPr txBox="1"/>
            <p:nvPr/>
          </p:nvSpPr>
          <p:spPr>
            <a:xfrm>
              <a:off x="885555" y="2493297"/>
              <a:ext cx="18288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Customers </a:t>
              </a:r>
            </a:p>
          </p:txBody>
        </p:sp>
        <p:cxnSp>
          <p:nvCxnSpPr>
            <p:cNvPr id="57" name="Straight Arrow Connector 56"/>
            <p:cNvCxnSpPr/>
            <p:nvPr/>
          </p:nvCxnSpPr>
          <p:spPr>
            <a:xfrm>
              <a:off x="2180955" y="2114396"/>
              <a:ext cx="1143000"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280492" y="1558652"/>
              <a:ext cx="1195863"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use</a:t>
              </a:r>
            </a:p>
          </p:txBody>
        </p:sp>
      </p:grpSp>
      <p:sp>
        <p:nvSpPr>
          <p:cNvPr id="60" name="TextBox 59"/>
          <p:cNvSpPr txBox="1"/>
          <p:nvPr/>
        </p:nvSpPr>
        <p:spPr>
          <a:xfrm>
            <a:off x="8196732" y="5249862"/>
            <a:ext cx="3199963"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latin typeface="+mj-lt"/>
              </a:rPr>
              <a:t>Amazon Engineers</a:t>
            </a:r>
          </a:p>
        </p:txBody>
      </p:sp>
      <p:cxnSp>
        <p:nvCxnSpPr>
          <p:cNvPr id="61" name="Straight Arrow Connector 60"/>
          <p:cNvCxnSpPr/>
          <p:nvPr/>
        </p:nvCxnSpPr>
        <p:spPr>
          <a:xfrm flipH="1">
            <a:off x="7874449" y="4807902"/>
            <a:ext cx="1295400"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874449" y="4253276"/>
            <a:ext cx="196872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mj-lt"/>
              </a:rPr>
              <a:t>operate</a:t>
            </a:r>
          </a:p>
        </p:txBody>
      </p:sp>
      <p:pic>
        <p:nvPicPr>
          <p:cNvPr id="15" name="Picture 14"/>
          <p:cNvPicPr>
            <a:picLocks noChangeAspect="1"/>
          </p:cNvPicPr>
          <p:nvPr/>
        </p:nvPicPr>
        <p:blipFill>
          <a:blip r:embed="rId7"/>
          <a:stretch>
            <a:fillRect/>
          </a:stretch>
        </p:blipFill>
        <p:spPr>
          <a:xfrm>
            <a:off x="9296689" y="4344803"/>
            <a:ext cx="695250" cy="883920"/>
          </a:xfrm>
          <a:prstGeom prst="rect">
            <a:avLst/>
          </a:prstGeom>
        </p:spPr>
      </p:pic>
    </p:spTree>
    <p:extLst>
      <p:ext uri="{BB962C8B-B14F-4D97-AF65-F5344CB8AC3E}">
        <p14:creationId xmlns:p14="http://schemas.microsoft.com/office/powerpoint/2010/main" val="1892011820"/>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3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2015-05-05T00:00:00-05:00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Vijay Tewari; Wassim Fayed</External_x0020_Speaker>
    <Session_x0020_Code xmlns="12a172fe-0250-434a-85cf-03b10810c5e5">BRK2472</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infopath/2007/PartnerControls"/>
    <ds:schemaRef ds:uri="12a172fe-0250-434a-85cf-03b10810c5e5"/>
    <ds:schemaRef ds:uri="230e9df3-be65-4c73-a93b-d1236ebd677e"/>
    <ds:schemaRef ds:uri="http://schemas.openxmlformats.org/package/2006/metadata/core-properties"/>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schemas.microsoft.com/sharepoint/v3"/>
    <ds:schemaRef ds:uri="http://www.w3.org/XML/1998/namespace"/>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453</TotalTime>
  <Words>5107</Words>
  <Application>Microsoft Office PowerPoint</Application>
  <PresentationFormat>Custom</PresentationFormat>
  <Paragraphs>601</Paragraphs>
  <Slides>46</Slides>
  <Notes>32</Notes>
  <HiddenSlides>0</HiddenSlides>
  <MMClips>1</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46</vt:i4>
      </vt:variant>
    </vt:vector>
  </HeadingPairs>
  <TitlesOfParts>
    <vt:vector size="58" baseType="lpstr">
      <vt:lpstr>Arial</vt:lpstr>
      <vt:lpstr>Consolas</vt:lpstr>
      <vt:lpstr>Segoe Light</vt:lpstr>
      <vt:lpstr>Segoe UI</vt:lpstr>
      <vt:lpstr>Segoe UI Light</vt:lpstr>
      <vt:lpstr>Segoe UI Semibold</vt:lpstr>
      <vt:lpstr>Wingdings</vt:lpstr>
      <vt:lpstr>5-30610_Microsoft_Ignite_Keynote_Template</vt:lpstr>
      <vt:lpstr>1_5-30610_Microsoft_Ignite_Keynote_Template</vt:lpstr>
      <vt:lpstr>2_5-30610_Microsoft_Ignite_Keynote_Template</vt:lpstr>
      <vt:lpstr>3_5-30610_Microsoft_Ignite_Keynote_Template</vt:lpstr>
      <vt:lpstr>think-cell Slide</vt:lpstr>
      <vt:lpstr>PowerPoint Presentation</vt:lpstr>
      <vt:lpstr>The CPS team wants your feedback:  http://aka.ms/cloudsolsurvey </vt:lpstr>
      <vt:lpstr>Microsoft Cloud Platform System - Overview</vt:lpstr>
      <vt:lpstr>Session Objectives &amp;  Takeaways</vt:lpstr>
      <vt:lpstr>PowerPoint Presentation</vt:lpstr>
      <vt:lpstr>Customers Request</vt:lpstr>
      <vt:lpstr>Microsoft Cloud Platform System - powered by Dell Azure-consistent Cloud in a Box </vt:lpstr>
      <vt:lpstr>Why Integrated Systems matter</vt:lpstr>
      <vt:lpstr>Cloud Operating Model (example)</vt:lpstr>
      <vt:lpstr>CPS brings the Cloud Model On-Premises</vt:lpstr>
      <vt:lpstr>PowerPoint Presentation</vt:lpstr>
      <vt:lpstr>Self –Service Deployment of Workloads</vt:lpstr>
      <vt:lpstr>Announcing</vt:lpstr>
      <vt:lpstr>Demo: Self-Service and VDI</vt:lpstr>
      <vt:lpstr>Microsoft Cloud Platform System powered by Dell</vt:lpstr>
      <vt:lpstr>Converged Infrastructure</vt:lpstr>
      <vt:lpstr>High-density, industry-standard hardware</vt:lpstr>
      <vt:lpstr>CPS - Integrated solution for HW and SW</vt:lpstr>
      <vt:lpstr>What if I need additional storage?</vt:lpstr>
      <vt:lpstr>Demo:  Logical layout of CPS</vt:lpstr>
      <vt:lpstr>PowerPoint Presentation</vt:lpstr>
      <vt:lpstr>Inside CPS Clusters</vt:lpstr>
      <vt:lpstr>Storage Cluster </vt:lpstr>
      <vt:lpstr>Storage Scale Unit (SSU) Performance*</vt:lpstr>
      <vt:lpstr>Storage Scale Unit (SSU) Performance* – cont’d</vt:lpstr>
      <vt:lpstr>Network designed for perf, scale, reliability</vt:lpstr>
      <vt:lpstr>Network Performance</vt:lpstr>
      <vt:lpstr>Management Cluster</vt:lpstr>
      <vt:lpstr>CPS – Management Services</vt:lpstr>
      <vt:lpstr>Demo:  Management  Services &amp; Admin Guide</vt:lpstr>
      <vt:lpstr>CPS Patch &amp; Update</vt:lpstr>
      <vt:lpstr>PowerPoint Presentation</vt:lpstr>
      <vt:lpstr>Announcing</vt:lpstr>
      <vt:lpstr>PowerPoint Presentation</vt:lpstr>
      <vt:lpstr>CPS Roadmap</vt:lpstr>
      <vt:lpstr>Customer deployments and availability </vt:lpstr>
      <vt:lpstr>Summary</vt:lpstr>
      <vt:lpstr>Related content</vt:lpstr>
      <vt:lpstr>Ignite Azure Challenge Sweepstakes</vt:lpstr>
      <vt:lpstr>Backup</vt:lpstr>
      <vt:lpstr>CPS Identity Integration - Tenant</vt:lpstr>
      <vt:lpstr>CPS Identity Integration – Admin</vt:lpstr>
      <vt:lpstr>Ignite Azure Challenge Sweepstakes</vt:lpstr>
      <vt:lpstr>Learn more  with FREE  IT Pro Resources</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Cloud Platform System - Overview</dc:title>
  <dc:subject>Microsoft Ignite 2015</dc:subject>
  <dc:creator>Vijay Tewari</dc:creator>
  <cp:keywords>Microsoft Ignite 2015</cp:keywords>
  <dc:description>Template: Mitchell Derrey, Silver Fox Productions
Formatting: 
Audience Type: Internal/External</dc:description>
  <cp:lastModifiedBy>Brittany Hart</cp:lastModifiedBy>
  <cp:revision>46</cp:revision>
  <dcterms:created xsi:type="dcterms:W3CDTF">2015-04-01T01:57:23Z</dcterms:created>
  <dcterms:modified xsi:type="dcterms:W3CDTF">2015-05-05T21:18:13Z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