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64"/>
  </p:notesMasterIdLst>
  <p:handoutMasterIdLst>
    <p:handoutMasterId r:id="rId65"/>
  </p:handoutMasterIdLst>
  <p:sldIdLst>
    <p:sldId id="1415" r:id="rId5"/>
    <p:sldId id="1338" r:id="rId6"/>
    <p:sldId id="1381" r:id="rId7"/>
    <p:sldId id="1382" r:id="rId8"/>
    <p:sldId id="1383" r:id="rId9"/>
    <p:sldId id="1384" r:id="rId10"/>
    <p:sldId id="1385" r:id="rId11"/>
    <p:sldId id="1386" r:id="rId12"/>
    <p:sldId id="1387" r:id="rId13"/>
    <p:sldId id="1390" r:id="rId14"/>
    <p:sldId id="1391" r:id="rId15"/>
    <p:sldId id="1353" r:id="rId16"/>
    <p:sldId id="1392" r:id="rId17"/>
    <p:sldId id="1393" r:id="rId18"/>
    <p:sldId id="1394" r:id="rId19"/>
    <p:sldId id="1395" r:id="rId20"/>
    <p:sldId id="1396" r:id="rId21"/>
    <p:sldId id="1354" r:id="rId22"/>
    <p:sldId id="1398" r:id="rId23"/>
    <p:sldId id="1399" r:id="rId24"/>
    <p:sldId id="1355" r:id="rId25"/>
    <p:sldId id="1356" r:id="rId26"/>
    <p:sldId id="1357" r:id="rId27"/>
    <p:sldId id="1358" r:id="rId28"/>
    <p:sldId id="1401" r:id="rId29"/>
    <p:sldId id="1402" r:id="rId30"/>
    <p:sldId id="1403" r:id="rId31"/>
    <p:sldId id="1414" r:id="rId32"/>
    <p:sldId id="1359" r:id="rId33"/>
    <p:sldId id="1360" r:id="rId34"/>
    <p:sldId id="1361" r:id="rId35"/>
    <p:sldId id="1362" r:id="rId36"/>
    <p:sldId id="1363" r:id="rId37"/>
    <p:sldId id="1364" r:id="rId38"/>
    <p:sldId id="1366" r:id="rId39"/>
    <p:sldId id="1367" r:id="rId40"/>
    <p:sldId id="1369" r:id="rId41"/>
    <p:sldId id="1370" r:id="rId42"/>
    <p:sldId id="1371" r:id="rId43"/>
    <p:sldId id="1372" r:id="rId44"/>
    <p:sldId id="1373" r:id="rId45"/>
    <p:sldId id="1374" r:id="rId46"/>
    <p:sldId id="1376" r:id="rId47"/>
    <p:sldId id="1377" r:id="rId48"/>
    <p:sldId id="1404" r:id="rId49"/>
    <p:sldId id="1405" r:id="rId50"/>
    <p:sldId id="1406" r:id="rId51"/>
    <p:sldId id="1407" r:id="rId52"/>
    <p:sldId id="1408" r:id="rId53"/>
    <p:sldId id="1409" r:id="rId54"/>
    <p:sldId id="1410" r:id="rId55"/>
    <p:sldId id="1411" r:id="rId56"/>
    <p:sldId id="1416" r:id="rId57"/>
    <p:sldId id="1417" r:id="rId58"/>
    <p:sldId id="1326" r:id="rId59"/>
    <p:sldId id="1379" r:id="rId60"/>
    <p:sldId id="1380" r:id="rId61"/>
    <p:sldId id="1412" r:id="rId62"/>
    <p:sldId id="1413" r:id="rId6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D91"/>
    <a:srgbClr val="FFFFFF"/>
    <a:srgbClr val="47D8FF"/>
    <a:srgbClr val="11CCFF"/>
    <a:srgbClr val="85E5FF"/>
    <a:srgbClr val="43D7FF"/>
    <a:srgbClr val="B4A0FF"/>
    <a:srgbClr val="505050"/>
    <a:srgbClr val="000000"/>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3199" autoAdjust="0"/>
  </p:normalViewPr>
  <p:slideViewPr>
    <p:cSldViewPr>
      <p:cViewPr varScale="1">
        <p:scale>
          <a:sx n="84" d="100"/>
          <a:sy n="84" d="100"/>
        </p:scale>
        <p:origin x="1284" y="78"/>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varScale="1">
      <p:scale>
        <a:sx n="1" d="1"/>
        <a:sy n="1" d="1"/>
      </p:scale>
      <p:origin x="0" y="-12558"/>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5/7/2015 5:28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5/7/2015 5:28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5/7/2015</a:t>
            </a:fld>
            <a:endParaRPr lang="en-US" dirty="0"/>
          </a:p>
        </p:txBody>
      </p:sp>
      <p:sp>
        <p:nvSpPr>
          <p:cNvPr id="6" name="Footer Placeholder 5"/>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353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146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571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4268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7297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5373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18</a:t>
            </a:fld>
            <a:endParaRPr lang="en-US"/>
          </a:p>
        </p:txBody>
      </p:sp>
    </p:spTree>
    <p:extLst>
      <p:ext uri="{BB962C8B-B14F-4D97-AF65-F5344CB8AC3E}">
        <p14:creationId xmlns:p14="http://schemas.microsoft.com/office/powerpoint/2010/main" val="135000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5253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21</a:t>
            </a:fld>
            <a:endParaRPr lang="en-US"/>
          </a:p>
        </p:txBody>
      </p:sp>
    </p:spTree>
    <p:extLst>
      <p:ext uri="{BB962C8B-B14F-4D97-AF65-F5344CB8AC3E}">
        <p14:creationId xmlns:p14="http://schemas.microsoft.com/office/powerpoint/2010/main" val="98973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2590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5034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32598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24</a:t>
            </a:fld>
            <a:endParaRPr lang="en-US"/>
          </a:p>
        </p:txBody>
      </p:sp>
    </p:spTree>
    <p:extLst>
      <p:ext uri="{BB962C8B-B14F-4D97-AF65-F5344CB8AC3E}">
        <p14:creationId xmlns:p14="http://schemas.microsoft.com/office/powerpoint/2010/main" val="254927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450280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99258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29</a:t>
            </a:fld>
            <a:endParaRPr lang="en-US"/>
          </a:p>
        </p:txBody>
      </p:sp>
    </p:spTree>
    <p:extLst>
      <p:ext uri="{BB962C8B-B14F-4D97-AF65-F5344CB8AC3E}">
        <p14:creationId xmlns:p14="http://schemas.microsoft.com/office/powerpoint/2010/main" val="219832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30</a:t>
            </a:fld>
            <a:endParaRPr lang="en-US"/>
          </a:p>
        </p:txBody>
      </p:sp>
    </p:spTree>
    <p:extLst>
      <p:ext uri="{BB962C8B-B14F-4D97-AF65-F5344CB8AC3E}">
        <p14:creationId xmlns:p14="http://schemas.microsoft.com/office/powerpoint/2010/main" val="3369555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31</a:t>
            </a:fld>
            <a:endParaRPr lang="en-US" dirty="0"/>
          </a:p>
        </p:txBody>
      </p:sp>
    </p:spTree>
    <p:extLst>
      <p:ext uri="{BB962C8B-B14F-4D97-AF65-F5344CB8AC3E}">
        <p14:creationId xmlns:p14="http://schemas.microsoft.com/office/powerpoint/2010/main" val="243328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32</a:t>
            </a:fld>
            <a:endParaRPr lang="en-US" dirty="0"/>
          </a:p>
        </p:txBody>
      </p:sp>
    </p:spTree>
    <p:extLst>
      <p:ext uri="{BB962C8B-B14F-4D97-AF65-F5344CB8AC3E}">
        <p14:creationId xmlns:p14="http://schemas.microsoft.com/office/powerpoint/2010/main" val="530459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33</a:t>
            </a:fld>
            <a:endParaRPr lang="en-US" dirty="0"/>
          </a:p>
        </p:txBody>
      </p:sp>
    </p:spTree>
    <p:extLst>
      <p:ext uri="{BB962C8B-B14F-4D97-AF65-F5344CB8AC3E}">
        <p14:creationId xmlns:p14="http://schemas.microsoft.com/office/powerpoint/2010/main" val="3029140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34</a:t>
            </a:fld>
            <a:endParaRPr lang="en-US" dirty="0"/>
          </a:p>
        </p:txBody>
      </p:sp>
    </p:spTree>
    <p:extLst>
      <p:ext uri="{BB962C8B-B14F-4D97-AF65-F5344CB8AC3E}">
        <p14:creationId xmlns:p14="http://schemas.microsoft.com/office/powerpoint/2010/main" val="388145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35</a:t>
            </a:fld>
            <a:endParaRPr lang="en-US"/>
          </a:p>
        </p:txBody>
      </p:sp>
    </p:spTree>
    <p:extLst>
      <p:ext uri="{BB962C8B-B14F-4D97-AF65-F5344CB8AC3E}">
        <p14:creationId xmlns:p14="http://schemas.microsoft.com/office/powerpoint/2010/main" val="225743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1836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36</a:t>
            </a:fld>
            <a:endParaRPr lang="en-US"/>
          </a:p>
        </p:txBody>
      </p:sp>
    </p:spTree>
    <p:extLst>
      <p:ext uri="{BB962C8B-B14F-4D97-AF65-F5344CB8AC3E}">
        <p14:creationId xmlns:p14="http://schemas.microsoft.com/office/powerpoint/2010/main" val="1682976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38</a:t>
            </a:fld>
            <a:endParaRPr lang="en-US"/>
          </a:p>
        </p:txBody>
      </p:sp>
    </p:spTree>
    <p:extLst>
      <p:ext uri="{BB962C8B-B14F-4D97-AF65-F5344CB8AC3E}">
        <p14:creationId xmlns:p14="http://schemas.microsoft.com/office/powerpoint/2010/main" val="4262696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39</a:t>
            </a:fld>
            <a:endParaRPr lang="en-US"/>
          </a:p>
        </p:txBody>
      </p:sp>
    </p:spTree>
    <p:extLst>
      <p:ext uri="{BB962C8B-B14F-4D97-AF65-F5344CB8AC3E}">
        <p14:creationId xmlns:p14="http://schemas.microsoft.com/office/powerpoint/2010/main" val="2698621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40</a:t>
            </a:fld>
            <a:endParaRPr lang="en-US"/>
          </a:p>
        </p:txBody>
      </p:sp>
    </p:spTree>
    <p:extLst>
      <p:ext uri="{BB962C8B-B14F-4D97-AF65-F5344CB8AC3E}">
        <p14:creationId xmlns:p14="http://schemas.microsoft.com/office/powerpoint/2010/main" val="2072527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41</a:t>
            </a:fld>
            <a:endParaRPr lang="en-US" dirty="0"/>
          </a:p>
        </p:txBody>
      </p:sp>
    </p:spTree>
    <p:extLst>
      <p:ext uri="{BB962C8B-B14F-4D97-AF65-F5344CB8AC3E}">
        <p14:creationId xmlns:p14="http://schemas.microsoft.com/office/powerpoint/2010/main" val="70495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948737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661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1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D8A9398-589B-4F74-9129-C1CFE8817FFC}"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526857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317FA5EE-5024-4FF4-963E-1AE9763BD47E}"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58203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09529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2982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70C7DD1B-F37C-4560-8AF2-E71C76F14CED}"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2123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33445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71430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61326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5B5E8C8-62B5-40CF-AABA-7E041950DBEB}" type="datetime8">
              <a:rPr lang="en-US" smtClean="0"/>
              <a:t>5/7/2015 5:28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
        <p:nvSpPr>
          <p:cNvPr id="4" name="Header Placeholder 3"/>
          <p:cNvSpPr>
            <a:spLocks noGrp="1"/>
          </p:cNvSpPr>
          <p:nvPr>
            <p:ph type="hdr" sz="quarter" idx="15"/>
          </p:nvPr>
        </p:nvSpPr>
        <p:spPr/>
        <p:txBody>
          <a:bodyPr/>
          <a:lstStyle/>
          <a:p>
            <a:endParaRPr lang="en-US" dirty="0"/>
          </a:p>
        </p:txBody>
      </p:sp>
      <p:sp>
        <p:nvSpPr>
          <p:cNvPr id="5" name="Footer Placeholder 4"/>
          <p:cNvSpPr>
            <a:spLocks noGrp="1"/>
          </p:cNvSpPr>
          <p:nvPr>
            <p:ph type="ftr" sz="quarter" idx="16"/>
          </p:nvPr>
        </p:nvSpPr>
        <p:spPr/>
        <p:txBody>
          <a:bodyPr/>
          <a:lstStyle/>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4916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60525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617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17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6D979CD-B56C-4EF6-87CD-1D4629B30218}" type="datetime1">
              <a:rPr lang="en-US" smtClean="0">
                <a:solidFill>
                  <a:prstClr val="black"/>
                </a:solidFill>
              </a:rPr>
              <a:pPr/>
              <a:t>5/7/2015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248810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5/7/2015 5:31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3196290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5/7/2015 5:31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3326564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5/7/2015 5:28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885193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267497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37046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5/7/2015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260980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6900"/>
          </a:xfrm>
        </p:spPr>
      </p:sp>
      <p:sp>
        <p:nvSpPr>
          <p:cNvPr id="3" name="Notes Placeholder 2"/>
          <p:cNvSpPr>
            <a:spLocks noGrp="1"/>
          </p:cNvSpPr>
          <p:nvPr>
            <p:ph type="body" idx="1"/>
          </p:nvPr>
        </p:nvSpPr>
        <p:spPr/>
        <p:txBody>
          <a:bodyPr/>
          <a:lstStyle/>
          <a:p>
            <a:pPr>
              <a:spcAft>
                <a:spcPts val="1000"/>
              </a:spcAft>
            </a:pPr>
            <a:endParaRPr lang="en-US" dirty="0"/>
          </a:p>
        </p:txBody>
      </p:sp>
      <p:sp>
        <p:nvSpPr>
          <p:cNvPr id="4" name="Slide Number Placeholder 3"/>
          <p:cNvSpPr>
            <a:spLocks noGrp="1"/>
          </p:cNvSpPr>
          <p:nvPr>
            <p:ph type="sldNum" sz="quarter" idx="10"/>
          </p:nvPr>
        </p:nvSpPr>
        <p:spPr>
          <a:xfrm>
            <a:off x="3970941" y="8829968"/>
            <a:ext cx="3037840" cy="466433"/>
          </a:xfrm>
          <a:prstGeom prst="rect">
            <a:avLst/>
          </a:prstGeom>
        </p:spPr>
        <p:txBody>
          <a:bodyPr/>
          <a:lstStyle/>
          <a:p>
            <a:fld id="{F6B00254-1D6D-455B-9366-3E245776AC5A}" type="slidenum">
              <a:rPr lang="en-US" smtClean="0">
                <a:solidFill>
                  <a:prstClr val="black"/>
                </a:solidFill>
              </a:rPr>
              <a:pPr/>
              <a:t>9</a:t>
            </a:fld>
            <a:endParaRPr lang="en-US" dirty="0">
              <a:solidFill>
                <a:prstClr val="black"/>
              </a:solidFill>
            </a:endParaRPr>
          </a:p>
        </p:txBody>
      </p:sp>
      <p:sp>
        <p:nvSpPr>
          <p:cNvPr id="6" name="Footer Placeholder 8"/>
          <p:cNvSpPr>
            <a:spLocks noGrp="1"/>
          </p:cNvSpPr>
          <p:nvPr>
            <p:ph type="ftr" sz="quarter" idx="4"/>
          </p:nvPr>
        </p:nvSpPr>
        <p:spPr>
          <a:xfrm>
            <a:off x="0" y="8693624"/>
            <a:ext cx="5295332" cy="602777"/>
          </a:xfrm>
          <a:prstGeom prst="rect">
            <a:avLst/>
          </a:prstGeom>
        </p:spPr>
        <p:txBody>
          <a:bodyPr/>
          <a:lstStyle/>
          <a:p>
            <a:pPr defTabSz="93112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2014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Corporation. All rights reserved. Microsoft, Windows, and other product names are or may be registered trademarks and/or trademarks in the U.S. and/or other countries.</a:t>
            </a:r>
          </a:p>
          <a:p>
            <a:pPr defTabSz="93112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Header Placeholder 4"/>
          <p:cNvSpPr>
            <a:spLocks noGrp="1"/>
          </p:cNvSpPr>
          <p:nvPr>
            <p:ph type="hdr" sz="quarter"/>
          </p:nvPr>
        </p:nvSpPr>
        <p:spPr>
          <a:xfrm>
            <a:off x="0" y="0"/>
            <a:ext cx="5967663" cy="466725"/>
          </a:xfrm>
        </p:spPr>
        <p:txBody>
          <a:bodyPr/>
          <a:lstStyle/>
          <a:p>
            <a:r>
              <a:rPr lang="en-US" dirty="0" smtClean="0"/>
              <a:t>Script is for Microsoft or partner speaker prep only – not for public distribution</a:t>
            </a:r>
            <a:endParaRPr lang="en-US" dirty="0"/>
          </a:p>
        </p:txBody>
      </p:sp>
    </p:spTree>
    <p:extLst>
      <p:ext uri="{BB962C8B-B14F-4D97-AF65-F5344CB8AC3E}">
        <p14:creationId xmlns:p14="http://schemas.microsoft.com/office/powerpoint/2010/main" val="410334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CD61BB-790A-4EFE-904A-F3FC061E4182}" type="datetime8">
              <a:rPr lang="en-US" smtClean="0">
                <a:solidFill>
                  <a:prstClr val="black"/>
                </a:solidFill>
              </a:rPr>
              <a:pPr/>
              <a:t>5/7/2015 5:28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4104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5/7/2015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692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C6C28-C3BD-4253-8C58-BB6C881EBC5B}" type="slidenum">
              <a:rPr lang="en-US" smtClean="0"/>
              <a:t>12</a:t>
            </a:fld>
            <a:endParaRPr lang="en-US"/>
          </a:p>
        </p:txBody>
      </p:sp>
    </p:spTree>
    <p:extLst>
      <p:ext uri="{BB962C8B-B14F-4D97-AF65-F5344CB8AC3E}">
        <p14:creationId xmlns:p14="http://schemas.microsoft.com/office/powerpoint/2010/main" val="3100134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638" y="293051"/>
            <a:ext cx="11887200" cy="918212"/>
          </a:xfrm>
        </p:spPr>
        <p:txBody>
          <a:bodyPr>
            <a:normAutofit/>
          </a:bodyPr>
          <a:lstStyle>
            <a:lvl1pPr>
              <a:defRPr sz="5200"/>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274638" y="6482889"/>
            <a:ext cx="2798207" cy="372394"/>
          </a:xfrm>
          <a:prstGeom prst="rect">
            <a:avLst/>
          </a:prstGeom>
        </p:spPr>
        <p:txBody>
          <a:bodyPr/>
          <a:lstStyle/>
          <a:p>
            <a:fld id="{20E923CA-AA2C-4D48-8EDE-54DEBAF95556}" type="datetimeFigureOut">
              <a:rPr lang="en-US" smtClean="0"/>
              <a:t>5/7/2015</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9363631" y="6482889"/>
            <a:ext cx="2798207" cy="372394"/>
          </a:xfrm>
          <a:prstGeom prst="rect">
            <a:avLst/>
          </a:prstGeom>
        </p:spPr>
        <p:txBody>
          <a:bodyPr/>
          <a:lstStyle/>
          <a:p>
            <a:fld id="{EA4FCF9E-136D-46AF-970D-3DBE89E47E56}" type="slidenum">
              <a:rPr lang="en-US" smtClean="0"/>
              <a:t>‹#›</a:t>
            </a:fld>
            <a:endParaRPr lang="en-US"/>
          </a:p>
        </p:txBody>
      </p:sp>
    </p:spTree>
    <p:extLst>
      <p:ext uri="{BB962C8B-B14F-4D97-AF65-F5344CB8AC3E}">
        <p14:creationId xmlns:p14="http://schemas.microsoft.com/office/powerpoint/2010/main" val="3950943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_1">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19583" y="6482889"/>
            <a:ext cx="4197310" cy="372394"/>
          </a:xfrm>
          <a:prstGeom prst="rect">
            <a:avLst/>
          </a:prstGeom>
        </p:spPr>
        <p:txBody>
          <a:bodyPr/>
          <a:lstStyle>
            <a:lvl1pPr>
              <a:defRPr>
                <a:solidFill>
                  <a:schemeClr val="tx2"/>
                </a:solidFill>
              </a:defRPr>
            </a:lvl1p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a:xfrm>
            <a:off x="8783260" y="6482889"/>
            <a:ext cx="2798207" cy="372394"/>
          </a:xfrm>
          <a:prstGeom prst="rect">
            <a:avLst/>
          </a:prstGeom>
        </p:spPr>
        <p:txBody>
          <a:bodyPr/>
          <a:lstStyle>
            <a:lvl1pPr>
              <a:defRPr>
                <a:solidFill>
                  <a:schemeClr val="tx2"/>
                </a:solidFill>
              </a:defRPr>
            </a:lvl1pPr>
          </a:lstStyle>
          <a:p>
            <a:fld id="{27258FFF-F925-446B-8502-81C933981705}" type="slidenum">
              <a:rPr smtClean="0">
                <a:solidFill>
                  <a:srgbClr val="505050"/>
                </a:solidFill>
              </a:rPr>
              <a:pPr/>
              <a:t>‹#›</a:t>
            </a:fld>
            <a:endParaRPr dirty="0">
              <a:solidFill>
                <a:srgbClr val="505050"/>
              </a:solidFill>
            </a:endParaRPr>
          </a:p>
        </p:txBody>
      </p:sp>
      <p:sp>
        <p:nvSpPr>
          <p:cNvPr id="5" name="Text Placeholder 4"/>
          <p:cNvSpPr>
            <a:spLocks noGrp="1"/>
          </p:cNvSpPr>
          <p:nvPr>
            <p:ph type="body" sz="quarter" idx="12"/>
          </p:nvPr>
        </p:nvSpPr>
        <p:spPr>
          <a:xfrm>
            <a:off x="420624" y="369117"/>
            <a:ext cx="10972800" cy="1024685"/>
          </a:xfrm>
          <a:prstGeom prst="rect">
            <a:avLst/>
          </a:prstGeom>
        </p:spPr>
        <p:txBody>
          <a:bodyPr lIns="0" tIns="91440" rIns="146304" bIns="91440">
            <a:noAutofit/>
          </a:bodyPr>
          <a:lstStyle>
            <a:lvl1pPr marL="0" indent="0">
              <a:lnSpc>
                <a:spcPct val="100000"/>
              </a:lnSpc>
              <a:spcBef>
                <a:spcPts val="1175"/>
              </a:spcBef>
              <a:spcAft>
                <a:spcPts val="2353"/>
              </a:spcAft>
              <a:buFontTx/>
              <a:buNone/>
              <a:defRPr lang="en-US" sz="4800" b="0" i="0" kern="1200" spc="0" baseline="0" dirty="0" smtClean="0">
                <a:solidFill>
                  <a:schemeClr val="tx2"/>
                </a:solidFill>
                <a:latin typeface="+mj-lt"/>
                <a:ea typeface="+mn-ea"/>
                <a:cs typeface="+mn-cs"/>
              </a:defRPr>
            </a:lvl1pPr>
          </a:lstStyle>
          <a:p>
            <a:pPr marL="0" marR="0" lvl="0" indent="0" algn="l" defTabSz="914307" rtl="0" eaLnBrk="1" fontAlgn="auto" latinLnBrk="0" hangingPunct="1">
              <a:lnSpc>
                <a:spcPct val="90000"/>
              </a:lnSpc>
              <a:spcBef>
                <a:spcPts val="1175"/>
              </a:spcBef>
              <a:spcAft>
                <a:spcPts val="2353"/>
              </a:spcAft>
              <a:buClrTx/>
              <a:buSzPct val="90000"/>
              <a:buFontTx/>
              <a:buNone/>
              <a:tabLst/>
            </a:pPr>
            <a:r>
              <a:rPr lang="en-US" dirty="0" smtClean="0"/>
              <a:t>Click to edit Master text</a:t>
            </a:r>
          </a:p>
        </p:txBody>
      </p:sp>
    </p:spTree>
    <p:extLst>
      <p:ext uri="{BB962C8B-B14F-4D97-AF65-F5344CB8AC3E}">
        <p14:creationId xmlns:p14="http://schemas.microsoft.com/office/powerpoint/2010/main" val="1889760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_1">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19583" y="6482889"/>
            <a:ext cx="4197310" cy="372394"/>
          </a:xfrm>
          <a:prstGeom prst="rect">
            <a:avLst/>
          </a:prstGeom>
        </p:spPr>
        <p:txBody>
          <a:bodyPr/>
          <a:lstStyle>
            <a:lvl1pPr>
              <a:defRPr>
                <a:solidFill>
                  <a:schemeClr val="tx2"/>
                </a:solidFill>
              </a:defRPr>
            </a:lvl1p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a:xfrm>
            <a:off x="8783260" y="6482889"/>
            <a:ext cx="2798207" cy="372394"/>
          </a:xfrm>
          <a:prstGeom prst="rect">
            <a:avLst/>
          </a:prstGeom>
        </p:spPr>
        <p:txBody>
          <a:bodyPr/>
          <a:lstStyle>
            <a:lvl1pPr>
              <a:defRPr>
                <a:solidFill>
                  <a:schemeClr val="tx2"/>
                </a:solidFill>
              </a:defRPr>
            </a:lvl1pPr>
          </a:lstStyle>
          <a:p>
            <a:fld id="{27258FFF-F925-446B-8502-81C933981705}" type="slidenum">
              <a:rPr smtClean="0">
                <a:solidFill>
                  <a:srgbClr val="505050"/>
                </a:solidFill>
              </a:rPr>
              <a:pPr/>
              <a:t>‹#›</a:t>
            </a:fld>
            <a:endParaRPr dirty="0">
              <a:solidFill>
                <a:srgbClr val="505050"/>
              </a:solidFill>
            </a:endParaRPr>
          </a:p>
        </p:txBody>
      </p:sp>
      <p:sp>
        <p:nvSpPr>
          <p:cNvPr id="5" name="Text Placeholder 4"/>
          <p:cNvSpPr>
            <a:spLocks noGrp="1"/>
          </p:cNvSpPr>
          <p:nvPr>
            <p:ph type="body" sz="quarter" idx="12"/>
          </p:nvPr>
        </p:nvSpPr>
        <p:spPr>
          <a:xfrm>
            <a:off x="420624" y="369117"/>
            <a:ext cx="10972800" cy="1024685"/>
          </a:xfrm>
          <a:prstGeom prst="rect">
            <a:avLst/>
          </a:prstGeom>
        </p:spPr>
        <p:txBody>
          <a:bodyPr lIns="0" tIns="91440" rIns="146304" bIns="91440">
            <a:noAutofit/>
          </a:bodyPr>
          <a:lstStyle>
            <a:lvl1pPr marL="0" indent="0">
              <a:lnSpc>
                <a:spcPct val="100000"/>
              </a:lnSpc>
              <a:spcBef>
                <a:spcPts val="1175"/>
              </a:spcBef>
              <a:spcAft>
                <a:spcPts val="2353"/>
              </a:spcAft>
              <a:buFontTx/>
              <a:buNone/>
              <a:defRPr lang="en-US" sz="4800" b="0" i="0" kern="1200" spc="0" baseline="0" dirty="0" smtClean="0">
                <a:solidFill>
                  <a:schemeClr val="tx2"/>
                </a:solidFill>
                <a:latin typeface="+mj-lt"/>
                <a:ea typeface="+mn-ea"/>
                <a:cs typeface="+mn-cs"/>
              </a:defRPr>
            </a:lvl1pPr>
          </a:lstStyle>
          <a:p>
            <a:pPr marL="0" marR="0" lvl="0" indent="0" algn="l" defTabSz="914307" rtl="0" eaLnBrk="1" fontAlgn="auto" latinLnBrk="0" hangingPunct="1">
              <a:lnSpc>
                <a:spcPct val="90000"/>
              </a:lnSpc>
              <a:spcBef>
                <a:spcPts val="1175"/>
              </a:spcBef>
              <a:spcAft>
                <a:spcPts val="2353"/>
              </a:spcAft>
              <a:buClrTx/>
              <a:buSzPct val="90000"/>
              <a:buFontTx/>
              <a:buNone/>
              <a:tabLst/>
            </a:pPr>
            <a:r>
              <a:rPr lang="en-US" dirty="0" smtClean="0"/>
              <a:t>Click to edit Master text</a:t>
            </a:r>
          </a:p>
        </p:txBody>
      </p:sp>
    </p:spTree>
    <p:extLst>
      <p:ext uri="{BB962C8B-B14F-4D97-AF65-F5344CB8AC3E}">
        <p14:creationId xmlns:p14="http://schemas.microsoft.com/office/powerpoint/2010/main" val="9443461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Blue Tile Title">
    <p:spTree>
      <p:nvGrpSpPr>
        <p:cNvPr id="1" name=""/>
        <p:cNvGrpSpPr/>
        <p:nvPr/>
      </p:nvGrpSpPr>
      <p:grpSpPr>
        <a:xfrm>
          <a:off x="0" y="0"/>
          <a:ext cx="0" cy="0"/>
          <a:chOff x="0" y="0"/>
          <a:chExt cx="0" cy="0"/>
        </a:xfrm>
      </p:grpSpPr>
      <p:sp>
        <p:nvSpPr>
          <p:cNvPr id="2" name="TextBox 1"/>
          <p:cNvSpPr txBox="1"/>
          <p:nvPr userDrawn="1"/>
        </p:nvSpPr>
        <p:spPr>
          <a:xfrm>
            <a:off x="-1819275" y="-457200"/>
            <a:ext cx="914400" cy="914400"/>
          </a:xfrm>
          <a:prstGeom prst="rect">
            <a:avLst/>
          </a:prstGeom>
          <a:noFill/>
        </p:spPr>
        <p:txBody>
          <a:bodyPr wrap="none" lIns="182880" tIns="146304" rIns="182880" bIns="146304"/>
          <a:lstStyle/>
          <a:p>
            <a:pPr defTabSz="932316" fontAlgn="auto">
              <a:lnSpc>
                <a:spcPct val="90000"/>
              </a:lnSpc>
              <a:spcBef>
                <a:spcPts val="0"/>
              </a:spcBef>
              <a:spcAft>
                <a:spcPts val="600"/>
              </a:spcAft>
              <a:defRPr/>
            </a:pPr>
            <a:endParaRPr lang="en-US" sz="2400" dirty="0">
              <a:gradFill>
                <a:gsLst>
                  <a:gs pos="2917">
                    <a:schemeClr val="tx1"/>
                  </a:gs>
                  <a:gs pos="30000">
                    <a:schemeClr val="tx1"/>
                  </a:gs>
                </a:gsLst>
                <a:lin ang="5400000" scaled="0"/>
              </a:gradFill>
              <a:latin typeface="+mn-lt"/>
              <a:ea typeface="+mn-ea"/>
              <a:cs typeface="+mn-cs"/>
            </a:endParaRPr>
          </a:p>
        </p:txBody>
      </p:sp>
      <p:sp>
        <p:nvSpPr>
          <p:cNvPr id="3" name="TextBox 2"/>
          <p:cNvSpPr txBox="1"/>
          <p:nvPr userDrawn="1"/>
        </p:nvSpPr>
        <p:spPr>
          <a:xfrm>
            <a:off x="15919450" y="-3259138"/>
            <a:ext cx="914400" cy="914400"/>
          </a:xfrm>
          <a:prstGeom prst="rect">
            <a:avLst/>
          </a:prstGeom>
          <a:noFill/>
        </p:spPr>
        <p:txBody>
          <a:bodyPr wrap="none" lIns="182880" tIns="146304" rIns="182880" bIns="146304"/>
          <a:lstStyle/>
          <a:p>
            <a:pPr defTabSz="932316" fontAlgn="auto">
              <a:lnSpc>
                <a:spcPct val="90000"/>
              </a:lnSpc>
              <a:spcBef>
                <a:spcPts val="0"/>
              </a:spcBef>
              <a:spcAft>
                <a:spcPts val="600"/>
              </a:spcAft>
              <a:defRPr/>
            </a:pPr>
            <a:endParaRPr lang="en-US" sz="2400" dirty="0">
              <a:gradFill>
                <a:gsLst>
                  <a:gs pos="2917">
                    <a:schemeClr val="tx1"/>
                  </a:gs>
                  <a:gs pos="30000">
                    <a:schemeClr val="tx1"/>
                  </a:gs>
                </a:gsLst>
                <a:lin ang="5400000" scaled="0"/>
              </a:gradFill>
              <a:latin typeface="+mn-lt"/>
              <a:ea typeface="+mn-ea"/>
              <a:cs typeface="+mn-cs"/>
            </a:endParaRPr>
          </a:p>
        </p:txBody>
      </p:sp>
    </p:spTree>
    <p:extLst>
      <p:ext uri="{BB962C8B-B14F-4D97-AF65-F5344CB8AC3E}">
        <p14:creationId xmlns:p14="http://schemas.microsoft.com/office/powerpoint/2010/main" val="3473280980"/>
      </p:ext>
    </p:extLst>
  </p:cSld>
  <p:clrMapOvr>
    <a:masterClrMapping/>
  </p:clrMapOvr>
  <p:transition spd="slow">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54243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4"/>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8" r:id="rId28"/>
    <p:sldLayoutId id="2147484279" r:id="rId29"/>
    <p:sldLayoutId id="2147484280" r:id="rId30"/>
    <p:sldLayoutId id="2147484281" r:id="rId31"/>
    <p:sldLayoutId id="2147484282" r:id="rId32"/>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30.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9.xml"/><Relationship Id="rId5" Type="http://schemas.openxmlformats.org/officeDocument/2006/relationships/image" Target="../media/image36.emf"/><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8" Type="http://schemas.openxmlformats.org/officeDocument/2006/relationships/hyperlink" Target="http://aka.ms/wap-lab" TargetMode="External"/><Relationship Id="rId3" Type="http://schemas.openxmlformats.org/officeDocument/2006/relationships/hyperlink" Target="http://aka.ms/moderninfrastructure" TargetMode="External"/><Relationship Id="rId7" Type="http://schemas.openxmlformats.org/officeDocument/2006/relationships/hyperlink" Target="http://aka.ms/virtualization-lab"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twitter.com/MS_ITPro" TargetMode="External"/><Relationship Id="rId5" Type="http://schemas.openxmlformats.org/officeDocument/2006/relationships/hyperlink" Target="http://aka.ms/cloud-platform-ebook" TargetMode="External"/><Relationship Id="rId4" Type="http://schemas.openxmlformats.org/officeDocument/2006/relationships/hyperlink" Target="http://aka.ms/deployinghyper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hyperlink" Target="http://myignite.microsoft.com/"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93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83" y="497"/>
            <a:ext cx="12434711" cy="69935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4574252" y="2400742"/>
            <a:ext cx="7633430" cy="1120315"/>
            <a:chOff x="4209143" y="3062154"/>
            <a:chExt cx="7634513" cy="1120474"/>
          </a:xfrm>
        </p:grpSpPr>
        <p:sp>
          <p:nvSpPr>
            <p:cNvPr id="17" name="Rectangle 16"/>
            <p:cNvSpPr/>
            <p:nvPr/>
          </p:nvSpPr>
          <p:spPr bwMode="auto">
            <a:xfrm>
              <a:off x="4209143" y="3062154"/>
              <a:ext cx="7634513"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5426952" y="3340391"/>
              <a:ext cx="6231271" cy="570045"/>
            </a:xfrm>
            <a:prstGeom prst="rect">
              <a:avLst/>
            </a:prstGeom>
          </p:spPr>
          <p:txBody>
            <a:bodyPr wrap="square">
              <a:spAutoFit/>
            </a:bodyPr>
            <a:lstStyle/>
            <a:p>
              <a:pPr algn="r" defTabSz="932563">
                <a:lnSpc>
                  <a:spcPts val="3999"/>
                </a:lnSpc>
                <a:spcAft>
                  <a:spcPts val="1199"/>
                </a:spcAft>
              </a:pPr>
              <a:r>
                <a:rPr lang="en-US" sz="3199" dirty="0">
                  <a:gradFill>
                    <a:gsLst>
                      <a:gs pos="0">
                        <a:schemeClr val="tx1"/>
                      </a:gs>
                      <a:gs pos="100000">
                        <a:schemeClr val="tx1"/>
                      </a:gs>
                    </a:gsLst>
                  </a:gradFill>
                  <a:latin typeface="Segoe UI Light"/>
                </a:rPr>
                <a:t>Public Cloud Storage Services</a:t>
              </a:r>
              <a:r>
                <a:rPr lang="en-US" sz="2000" baseline="82000" dirty="0">
                  <a:gradFill>
                    <a:gsLst>
                      <a:gs pos="0">
                        <a:schemeClr val="tx1"/>
                      </a:gs>
                      <a:gs pos="100000">
                        <a:schemeClr val="tx1"/>
                      </a:gs>
                    </a:gsLst>
                  </a:gradFill>
                  <a:latin typeface="Segoe UI Light"/>
                </a:rPr>
                <a:t>2</a:t>
              </a:r>
            </a:p>
          </p:txBody>
        </p:sp>
      </p:grpSp>
      <p:grpSp>
        <p:nvGrpSpPr>
          <p:cNvPr id="10" name="Group 9"/>
          <p:cNvGrpSpPr/>
          <p:nvPr/>
        </p:nvGrpSpPr>
        <p:grpSpPr>
          <a:xfrm>
            <a:off x="6480593" y="1202402"/>
            <a:ext cx="5727089" cy="1120315"/>
            <a:chOff x="6115755" y="1863644"/>
            <a:chExt cx="5727902" cy="1120474"/>
          </a:xfrm>
        </p:grpSpPr>
        <p:sp>
          <p:nvSpPr>
            <p:cNvPr id="8" name="Rectangle 7"/>
            <p:cNvSpPr/>
            <p:nvPr/>
          </p:nvSpPr>
          <p:spPr bwMode="auto">
            <a:xfrm>
              <a:off x="6115755" y="1863644"/>
              <a:ext cx="5727902"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a:xfrm>
              <a:off x="6704114" y="2144948"/>
              <a:ext cx="4973159" cy="570045"/>
            </a:xfrm>
            <a:prstGeom prst="rect">
              <a:avLst/>
            </a:prstGeom>
          </p:spPr>
          <p:txBody>
            <a:bodyPr wrap="square">
              <a:spAutoFit/>
            </a:bodyPr>
            <a:lstStyle/>
            <a:p>
              <a:pPr algn="r" defTabSz="932563">
                <a:lnSpc>
                  <a:spcPts val="3999"/>
                </a:lnSpc>
                <a:spcAft>
                  <a:spcPts val="1199"/>
                </a:spcAft>
              </a:pPr>
              <a:r>
                <a:rPr lang="en-US" sz="3199" dirty="0">
                  <a:gradFill>
                    <a:gsLst>
                      <a:gs pos="0">
                        <a:schemeClr val="tx1"/>
                      </a:gs>
                      <a:gs pos="100000">
                        <a:schemeClr val="tx1"/>
                      </a:gs>
                    </a:gsLst>
                    <a:lin ang="5400000" scaled="1"/>
                  </a:gradFill>
                  <a:latin typeface="Segoe UI Light"/>
                </a:rPr>
                <a:t>x86 Server Virtualization</a:t>
              </a:r>
              <a:r>
                <a:rPr lang="en-US" sz="2000" baseline="82000" dirty="0">
                  <a:gradFill>
                    <a:gsLst>
                      <a:gs pos="0">
                        <a:schemeClr val="tx1"/>
                      </a:gs>
                      <a:gs pos="100000">
                        <a:schemeClr val="tx1"/>
                      </a:gs>
                    </a:gsLst>
                    <a:lin ang="5400000" scaled="1"/>
                  </a:gradFill>
                  <a:latin typeface="Segoe UI Light"/>
                </a:rPr>
                <a:t>1</a:t>
              </a:r>
              <a:endParaRPr lang="en-US" sz="3199" baseline="82000" dirty="0">
                <a:gradFill>
                  <a:gsLst>
                    <a:gs pos="0">
                      <a:schemeClr val="tx1"/>
                    </a:gs>
                    <a:gs pos="100000">
                      <a:schemeClr val="tx1"/>
                    </a:gs>
                  </a:gsLst>
                  <a:lin ang="5400000" scaled="1"/>
                </a:gradFill>
                <a:latin typeface="Segoe UI Light"/>
              </a:endParaRPr>
            </a:p>
          </p:txBody>
        </p:sp>
      </p:grpSp>
      <p:grpSp>
        <p:nvGrpSpPr>
          <p:cNvPr id="14" name="Group 13"/>
          <p:cNvGrpSpPr/>
          <p:nvPr/>
        </p:nvGrpSpPr>
        <p:grpSpPr>
          <a:xfrm>
            <a:off x="3413274" y="3599083"/>
            <a:ext cx="8794410" cy="1120315"/>
            <a:chOff x="3048000" y="4260664"/>
            <a:chExt cx="8795657" cy="1120474"/>
          </a:xfrm>
        </p:grpSpPr>
        <p:sp>
          <p:nvSpPr>
            <p:cNvPr id="18" name="Rectangle 17"/>
            <p:cNvSpPr/>
            <p:nvPr/>
          </p:nvSpPr>
          <p:spPr bwMode="auto">
            <a:xfrm>
              <a:off x="3048000" y="4260664"/>
              <a:ext cx="8795657"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5155823" y="4535834"/>
              <a:ext cx="6502400" cy="570045"/>
            </a:xfrm>
            <a:prstGeom prst="rect">
              <a:avLst/>
            </a:prstGeom>
          </p:spPr>
          <p:txBody>
            <a:bodyPr wrap="square">
              <a:spAutoFit/>
            </a:bodyPr>
            <a:lstStyle/>
            <a:p>
              <a:pPr algn="r" defTabSz="932563">
                <a:lnSpc>
                  <a:spcPts val="3999"/>
                </a:lnSpc>
                <a:spcAft>
                  <a:spcPts val="1199"/>
                </a:spcAft>
              </a:pPr>
              <a:r>
                <a:rPr lang="en-US" sz="3199" dirty="0">
                  <a:gradFill>
                    <a:gsLst>
                      <a:gs pos="0">
                        <a:schemeClr val="tx1"/>
                      </a:gs>
                      <a:gs pos="100000">
                        <a:schemeClr val="tx1"/>
                      </a:gs>
                    </a:gsLst>
                  </a:gradFill>
                  <a:latin typeface="Segoe UI Light"/>
                </a:rPr>
                <a:t>Cloud Infrastructure as a Service</a:t>
              </a:r>
              <a:r>
                <a:rPr lang="en-US" sz="2000" baseline="82000" dirty="0">
                  <a:gradFill>
                    <a:gsLst>
                      <a:gs pos="0">
                        <a:schemeClr val="tx1"/>
                      </a:gs>
                      <a:gs pos="100000">
                        <a:schemeClr val="tx1"/>
                      </a:gs>
                    </a:gsLst>
                  </a:gradFill>
                  <a:latin typeface="Segoe UI Light"/>
                </a:rPr>
                <a:t>3</a:t>
              </a:r>
            </a:p>
          </p:txBody>
        </p:sp>
      </p:grpSp>
      <p:grpSp>
        <p:nvGrpSpPr>
          <p:cNvPr id="15" name="Group 14"/>
          <p:cNvGrpSpPr/>
          <p:nvPr/>
        </p:nvGrpSpPr>
        <p:grpSpPr>
          <a:xfrm>
            <a:off x="1338025" y="4797422"/>
            <a:ext cx="10869657" cy="1120315"/>
            <a:chOff x="972457" y="5459173"/>
            <a:chExt cx="10871199" cy="1120474"/>
          </a:xfrm>
        </p:grpSpPr>
        <p:sp>
          <p:nvSpPr>
            <p:cNvPr id="19" name="Rectangle 18"/>
            <p:cNvSpPr/>
            <p:nvPr/>
          </p:nvSpPr>
          <p:spPr bwMode="auto">
            <a:xfrm>
              <a:off x="972457" y="5459173"/>
              <a:ext cx="10871199" cy="11204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a:xfrm>
              <a:off x="3669573" y="5731277"/>
              <a:ext cx="7988650" cy="570045"/>
            </a:xfrm>
            <a:prstGeom prst="rect">
              <a:avLst/>
            </a:prstGeom>
          </p:spPr>
          <p:txBody>
            <a:bodyPr wrap="square">
              <a:spAutoFit/>
            </a:bodyPr>
            <a:lstStyle/>
            <a:p>
              <a:pPr algn="r" defTabSz="932563">
                <a:lnSpc>
                  <a:spcPts val="3999"/>
                </a:lnSpc>
                <a:spcAft>
                  <a:spcPts val="1199"/>
                </a:spcAft>
              </a:pPr>
              <a:r>
                <a:rPr lang="en-US" sz="3199" dirty="0">
                  <a:gradFill>
                    <a:gsLst>
                      <a:gs pos="0">
                        <a:schemeClr val="tx1"/>
                      </a:gs>
                      <a:gs pos="100000">
                        <a:schemeClr val="tx1"/>
                      </a:gs>
                    </a:gsLst>
                  </a:gradFill>
                  <a:latin typeface="Segoe UI Light"/>
                </a:rPr>
                <a:t>Enterprise Application Platform as a Service</a:t>
              </a:r>
              <a:r>
                <a:rPr lang="en-US" sz="2000" baseline="82000" dirty="0">
                  <a:gradFill>
                    <a:gsLst>
                      <a:gs pos="0">
                        <a:schemeClr val="tx1"/>
                      </a:gs>
                      <a:gs pos="100000">
                        <a:schemeClr val="tx1"/>
                      </a:gs>
                    </a:gsLst>
                  </a:gradFill>
                  <a:latin typeface="Segoe UI Light"/>
                </a:rPr>
                <a:t>4</a:t>
              </a:r>
            </a:p>
          </p:txBody>
        </p:sp>
      </p:grpSp>
      <p:sp>
        <p:nvSpPr>
          <p:cNvPr id="3" name="Rectangle 2"/>
          <p:cNvSpPr/>
          <p:nvPr/>
        </p:nvSpPr>
        <p:spPr bwMode="auto">
          <a:xfrm>
            <a:off x="883" y="497"/>
            <a:ext cx="9359638" cy="6993533"/>
          </a:xfrm>
          <a:custGeom>
            <a:avLst/>
            <a:gdLst/>
            <a:ahLst/>
            <a:cxnLst/>
            <a:rect l="l" t="t" r="r" b="b"/>
            <a:pathLst>
              <a:path w="9360966" h="6994525">
                <a:moveTo>
                  <a:pt x="0" y="0"/>
                </a:moveTo>
                <a:lnTo>
                  <a:pt x="9360966" y="0"/>
                </a:lnTo>
                <a:lnTo>
                  <a:pt x="1958393" y="6994525"/>
                </a:lnTo>
                <a:lnTo>
                  <a:pt x="0" y="6994525"/>
                </a:lnTo>
                <a:close/>
              </a:path>
            </a:pathLst>
          </a:cu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5400" dirty="0" smtClean="0"/>
              <a:t>A leader </a:t>
            </a:r>
            <a:r>
              <a:rPr lang="en-US" sz="5400" dirty="0"/>
              <a:t>in Gartner </a:t>
            </a:r>
            <a:r>
              <a:rPr lang="en-US" sz="5400" dirty="0" smtClean="0"/>
              <a:t/>
            </a:r>
            <a:br>
              <a:rPr lang="en-US" sz="5400" dirty="0" smtClean="0"/>
            </a:br>
            <a:r>
              <a:rPr lang="en-US" sz="5400" dirty="0" smtClean="0"/>
              <a:t>magic </a:t>
            </a:r>
            <a:r>
              <a:rPr lang="en-US" sz="5400" dirty="0"/>
              <a:t>quadrants</a:t>
            </a:r>
          </a:p>
        </p:txBody>
      </p:sp>
      <p:sp>
        <p:nvSpPr>
          <p:cNvPr id="24" name="Text Placeholder 12"/>
          <p:cNvSpPr txBox="1">
            <a:spLocks/>
          </p:cNvSpPr>
          <p:nvPr/>
        </p:nvSpPr>
        <p:spPr>
          <a:xfrm>
            <a:off x="354648" y="2362425"/>
            <a:ext cx="4450769" cy="1842591"/>
          </a:xfrm>
          <a:prstGeom prst="rect">
            <a:avLst/>
          </a:prstGeom>
        </p:spPr>
        <p:txBody>
          <a:bodyPr vert="horz" wrap="square" lIns="143387" tIns="89616" rIns="143387" bIns="89616"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8216" indent="-568216">
              <a:buFont typeface="Wingdings" panose="05000000000000000000" pitchFamily="2" charset="2"/>
              <a:buChar char="à"/>
            </a:pPr>
            <a:r>
              <a:rPr lang="en-US" sz="3999" dirty="0">
                <a:gradFill>
                  <a:gsLst>
                    <a:gs pos="16814">
                      <a:srgbClr val="FFFFFF"/>
                    </a:gs>
                    <a:gs pos="46000">
                      <a:srgbClr val="FFFFFF"/>
                    </a:gs>
                  </a:gsLst>
                  <a:lin ang="5400000" scaled="0"/>
                </a:gradFill>
              </a:rPr>
              <a:t>Microsoft only leader in </a:t>
            </a:r>
            <a:r>
              <a:rPr lang="en-US" sz="3999" b="1" dirty="0">
                <a:gradFill>
                  <a:gsLst>
                    <a:gs pos="16814">
                      <a:srgbClr val="FFFFFF"/>
                    </a:gs>
                    <a:gs pos="46000">
                      <a:srgbClr val="FFFFFF"/>
                    </a:gs>
                  </a:gsLst>
                  <a:lin ang="5400000" scaled="0"/>
                </a:gradFill>
              </a:rPr>
              <a:t>all four magic quadrants</a:t>
            </a:r>
          </a:p>
        </p:txBody>
      </p:sp>
      <p:sp>
        <p:nvSpPr>
          <p:cNvPr id="5" name="Rectangle 4"/>
          <p:cNvSpPr/>
          <p:nvPr/>
        </p:nvSpPr>
        <p:spPr>
          <a:xfrm>
            <a:off x="2876536" y="6261816"/>
            <a:ext cx="9083531" cy="262109"/>
          </a:xfrm>
          <a:prstGeom prst="rect">
            <a:avLst/>
          </a:prstGeom>
        </p:spPr>
        <p:txBody>
          <a:bodyPr wrap="square">
            <a:spAutoFit/>
          </a:bodyPr>
          <a:lstStyle/>
          <a:p>
            <a:pPr defTabSz="932563">
              <a:lnSpc>
                <a:spcPct val="107000"/>
              </a:lnSpc>
              <a:spcAft>
                <a:spcPts val="800"/>
              </a:spcAft>
              <a:tabLst>
                <a:tab pos="457112" algn="l"/>
              </a:tabLst>
            </a:pPr>
            <a:r>
              <a:rPr lang="en-US" sz="500" b="1"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[1]</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Gartner “x86 Server Virtualization Infrastructure,” by Thomas J.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Bittman</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Philip Dawson, July 2 2014; </a:t>
            </a:r>
            <a:r>
              <a:rPr lang="en-US" sz="500" b="1"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[2]</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Gartner “Public Cloud Storage Services,” by Gene Ruth,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Arun</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Chandrasekaran</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July 9, 2014; </a:t>
            </a:r>
            <a:r>
              <a:rPr lang="en-US" sz="500" b="1"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[3]</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Gartner “Magic Quadrant for Cloud Infrastructure as a Service,” by Lydia Leong, Douglas Toombs, Bob Gill,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Gregor</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Petri, Tiny Haynes, May 28, 2014;</a:t>
            </a:r>
            <a:r>
              <a:rPr lang="en-US" sz="500" b="1"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[4]</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Gartner “Enterprise Application Platform as a Service,” by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Yefim</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V.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Natis</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Massimo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Pezzini</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Mark Driver, David Mitchell Smith,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Kimihiko</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a:t>
            </a:r>
            <a:r>
              <a:rPr lang="en-US" sz="500" dirty="0" err="1">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Iijima</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Ross Altman,</a:t>
            </a:r>
            <a:r>
              <a:rPr lang="en-US" sz="500" b="1"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 </a:t>
            </a:r>
            <a:r>
              <a:rPr lang="en-US" sz="500" dirty="0">
                <a:gradFill>
                  <a:gsLst>
                    <a:gs pos="0">
                      <a:schemeClr val="bg1"/>
                    </a:gs>
                    <a:gs pos="100000">
                      <a:schemeClr val="bg1"/>
                    </a:gs>
                  </a:gsLst>
                  <a:lin ang="0" scaled="0"/>
                </a:gradFill>
                <a:latin typeface="Calibri" panose="020F0502020204030204" pitchFamily="34" charset="0"/>
                <a:ea typeface="Calibri" panose="020F0502020204030204" pitchFamily="34" charset="0"/>
                <a:cs typeface="Times New Roman" panose="02020603050405020304" pitchFamily="18" charset="0"/>
              </a:rPr>
              <a:t>Jan, 7 2014.</a:t>
            </a:r>
          </a:p>
        </p:txBody>
      </p:sp>
      <p:sp>
        <p:nvSpPr>
          <p:cNvPr id="4" name="Rectangle 3"/>
          <p:cNvSpPr/>
          <p:nvPr/>
        </p:nvSpPr>
        <p:spPr>
          <a:xfrm>
            <a:off x="2880755" y="6547367"/>
            <a:ext cx="8960571" cy="251123"/>
          </a:xfrm>
          <a:prstGeom prst="rect">
            <a:avLst/>
          </a:prstGeom>
        </p:spPr>
        <p:txBody>
          <a:bodyPr wrap="square">
            <a:spAutoFit/>
          </a:bodyPr>
          <a:lstStyle/>
          <a:p>
            <a:pPr defTabSz="932563"/>
            <a:r>
              <a:rPr lang="en-US" sz="500" dirty="0">
                <a:gradFill>
                  <a:gsLst>
                    <a:gs pos="0">
                      <a:schemeClr val="bg1"/>
                    </a:gs>
                    <a:gs pos="100000">
                      <a:schemeClr val="bg1"/>
                    </a:gs>
                  </a:gsLst>
                  <a:lin ang="5400000" scaled="0"/>
                </a:gradFill>
              </a:rPr>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p>
        </p:txBody>
      </p:sp>
    </p:spTree>
    <p:extLst>
      <p:ext uri="{BB962C8B-B14F-4D97-AF65-F5344CB8AC3E}">
        <p14:creationId xmlns:p14="http://schemas.microsoft.com/office/powerpoint/2010/main" val="228750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par>
                                <p:cTn id="8" presetID="63" presetClass="path" presetSubtype="0" decel="100000" fill="hold" grpId="1" nodeType="withEffect">
                                  <p:stCondLst>
                                    <p:cond delay="0"/>
                                  </p:stCondLst>
                                  <p:childTnLst>
                                    <p:animMotion origin="layout" path="M -0.02106 -2.40581E-6 L 8.24611E-7 -2.40581E-6 " pathEditMode="relative" rAng="0" ptsTypes="AA">
                                      <p:cBhvr>
                                        <p:cTn id="9" dur="700" fill="hold"/>
                                        <p:tgtEl>
                                          <p:spTgt spid="24"/>
                                        </p:tgtEl>
                                        <p:attrNameLst>
                                          <p:attrName>ppt_x</p:attrName>
                                          <p:attrName>ppt_y</p:attrName>
                                        </p:attrNameLst>
                                      </p:cBhvr>
                                      <p:rCtr x="1047" y="0"/>
                                    </p:animMotion>
                                  </p:childTnLst>
                                </p:cTn>
                              </p:par>
                              <p:par>
                                <p:cTn id="10" presetID="2" presetClass="entr" presetSubtype="8"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0-#ppt_w/2"/>
                                          </p:val>
                                        </p:tav>
                                        <p:tav tm="100000">
                                          <p:val>
                                            <p:strVal val="#ppt_x"/>
                                          </p:val>
                                        </p:tav>
                                      </p:tavLst>
                                    </p:anim>
                                    <p:anim calcmode="lin" valueType="num">
                                      <p:cBhvr additive="base">
                                        <p:cTn id="13" dur="75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50" fill="hold"/>
                                        <p:tgtEl>
                                          <p:spTgt spid="14"/>
                                        </p:tgtEl>
                                        <p:attrNameLst>
                                          <p:attrName>ppt_x</p:attrName>
                                        </p:attrNameLst>
                                      </p:cBhvr>
                                      <p:tavLst>
                                        <p:tav tm="0">
                                          <p:val>
                                            <p:strVal val="0-#ppt_w/2"/>
                                          </p:val>
                                        </p:tav>
                                        <p:tav tm="100000">
                                          <p:val>
                                            <p:strVal val="#ppt_x"/>
                                          </p:val>
                                        </p:tav>
                                      </p:tavLst>
                                    </p:anim>
                                    <p:anim calcmode="lin" valueType="num">
                                      <p:cBhvr additive="base">
                                        <p:cTn id="21" dur="75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decel="100000" fill="hold" nodeType="withEffect">
                                  <p:stCondLst>
                                    <p:cond delay="7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0-#ppt_w/2"/>
                                          </p:val>
                                        </p:tav>
                                        <p:tav tm="100000">
                                          <p:val>
                                            <p:strVal val="#ppt_x"/>
                                          </p:val>
                                        </p:tav>
                                      </p:tavLst>
                                    </p:anim>
                                    <p:anim calcmode="lin" valueType="num">
                                      <p:cBhvr additive="base">
                                        <p:cTn id="25"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Server &amp; Technology of 2003…</a:t>
            </a:r>
            <a:endParaRPr lang="en-US" dirty="0"/>
          </a:p>
        </p:txBody>
      </p:sp>
    </p:spTree>
    <p:extLst>
      <p:ext uri="{BB962C8B-B14F-4D97-AF65-F5344CB8AC3E}">
        <p14:creationId xmlns:p14="http://schemas.microsoft.com/office/powerpoint/2010/main" val="18013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2003 </a:t>
            </a:r>
            <a:endParaRPr lang="en-US" dirty="0"/>
          </a:p>
        </p:txBody>
      </p:sp>
      <p:sp>
        <p:nvSpPr>
          <p:cNvPr id="46" name="Rectangle 45"/>
          <p:cNvSpPr/>
          <p:nvPr/>
        </p:nvSpPr>
        <p:spPr>
          <a:xfrm>
            <a:off x="5214162" y="1381056"/>
            <a:ext cx="4198062" cy="1569660"/>
          </a:xfrm>
          <a:prstGeom prst="rect">
            <a:avLst/>
          </a:prstGeom>
        </p:spPr>
        <p:txBody>
          <a:bodyPr wrap="square">
            <a:spAutoFit/>
          </a:bodyPr>
          <a:lstStyle/>
          <a:p>
            <a:r>
              <a:rPr lang="en-US" sz="3200" dirty="0">
                <a:latin typeface="Segoe UI Light" panose="020B0502040204020203" pitchFamily="34" charset="0"/>
                <a:ea typeface="Segoe UI" panose="020B0502040204020203" pitchFamily="34" charset="0"/>
                <a:cs typeface="Segoe UI" panose="020B0502040204020203" pitchFamily="34" charset="0"/>
              </a:rPr>
              <a:t>T</a:t>
            </a:r>
            <a:r>
              <a:rPr lang="en-US" sz="3200" dirty="0" smtClean="0">
                <a:latin typeface="Segoe UI Light" panose="020B0502040204020203" pitchFamily="34" charset="0"/>
                <a:ea typeface="Segoe UI" panose="020B0502040204020203" pitchFamily="34" charset="0"/>
                <a:cs typeface="Segoe UI" panose="020B0502040204020203" pitchFamily="34" charset="0"/>
              </a:rPr>
              <a:t>he most </a:t>
            </a:r>
            <a:r>
              <a:rPr lang="en-US" sz="3200" dirty="0">
                <a:latin typeface="Segoe UI Light" panose="020B0502040204020203" pitchFamily="34" charset="0"/>
                <a:ea typeface="Segoe UI" panose="020B0502040204020203" pitchFamily="34" charset="0"/>
                <a:cs typeface="Segoe UI" panose="020B0502040204020203" pitchFamily="34" charset="0"/>
              </a:rPr>
              <a:t>widely deployed operating system </a:t>
            </a:r>
            <a:r>
              <a:rPr lang="en-US" sz="3200" dirty="0" smtClean="0">
                <a:latin typeface="Segoe UI Light" panose="020B0502040204020203" pitchFamily="34" charset="0"/>
                <a:ea typeface="Segoe UI" panose="020B0502040204020203" pitchFamily="34" charset="0"/>
                <a:cs typeface="Segoe UI" panose="020B0502040204020203" pitchFamily="34" charset="0"/>
              </a:rPr>
              <a:t>of its </a:t>
            </a:r>
            <a:r>
              <a:rPr lang="en-US" sz="3200" dirty="0">
                <a:latin typeface="Segoe UI Light" panose="020B0502040204020203" pitchFamily="34" charset="0"/>
                <a:ea typeface="Segoe UI" panose="020B0502040204020203" pitchFamily="34" charset="0"/>
                <a:cs typeface="Segoe UI" panose="020B0502040204020203" pitchFamily="34" charset="0"/>
              </a:rPr>
              <a:t>time</a:t>
            </a:r>
          </a:p>
        </p:txBody>
      </p:sp>
      <p:grpSp>
        <p:nvGrpSpPr>
          <p:cNvPr id="51" name="Group 50"/>
          <p:cNvGrpSpPr/>
          <p:nvPr/>
        </p:nvGrpSpPr>
        <p:grpSpPr>
          <a:xfrm>
            <a:off x="5309807" y="2969534"/>
            <a:ext cx="4102417" cy="1016000"/>
            <a:chOff x="5529263" y="3400617"/>
            <a:chExt cx="3050977" cy="1016000"/>
          </a:xfrm>
        </p:grpSpPr>
        <p:sp>
          <p:nvSpPr>
            <p:cNvPr id="55" name="Rectangle 54"/>
            <p:cNvSpPr/>
            <p:nvPr/>
          </p:nvSpPr>
          <p:spPr bwMode="auto">
            <a:xfrm>
              <a:off x="5529263" y="3400617"/>
              <a:ext cx="3050977"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5529264" y="3629217"/>
              <a:ext cx="2914650"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5529264" y="3857817"/>
              <a:ext cx="2736850"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5529263" y="4086417"/>
              <a:ext cx="2914651"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5529263" y="4315017"/>
              <a:ext cx="2736851"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3"/>
          <a:stretch>
            <a:fillRect/>
          </a:stretch>
        </p:blipFill>
        <p:spPr>
          <a:xfrm>
            <a:off x="274638" y="1424992"/>
            <a:ext cx="4724809" cy="2560542"/>
          </a:xfrm>
          <a:prstGeom prst="rect">
            <a:avLst/>
          </a:prstGeom>
        </p:spPr>
      </p:pic>
      <p:sp>
        <p:nvSpPr>
          <p:cNvPr id="63" name="Rectangle 62"/>
          <p:cNvSpPr/>
          <p:nvPr/>
        </p:nvSpPr>
        <p:spPr>
          <a:xfrm>
            <a:off x="2619077" y="4344540"/>
            <a:ext cx="2380369" cy="1015663"/>
          </a:xfrm>
          <a:prstGeom prst="rect">
            <a:avLst/>
          </a:prstGeom>
        </p:spPr>
        <p:txBody>
          <a:bodyPr wrap="square">
            <a:spAutoFit/>
          </a:bodyPr>
          <a:lstStyle/>
          <a:p>
            <a:r>
              <a:rPr lang="en-US" sz="2000" dirty="0" smtClean="0">
                <a:latin typeface="Segoe UI Light" panose="020B0502040204020203" pitchFamily="34" charset="0"/>
              </a:rPr>
              <a:t>IT driving competitive value for the business</a:t>
            </a:r>
            <a:endParaRPr lang="en-US" sz="2000" dirty="0">
              <a:latin typeface="Segoe UI Light" panose="020B0502040204020203" pitchFamily="34" charset="0"/>
            </a:endParaRPr>
          </a:p>
        </p:txBody>
      </p:sp>
      <p:grpSp>
        <p:nvGrpSpPr>
          <p:cNvPr id="64" name="Group 63"/>
          <p:cNvGrpSpPr/>
          <p:nvPr/>
        </p:nvGrpSpPr>
        <p:grpSpPr>
          <a:xfrm>
            <a:off x="2719713" y="5435790"/>
            <a:ext cx="2124642" cy="787400"/>
            <a:chOff x="2524323" y="5707255"/>
            <a:chExt cx="3050977" cy="787400"/>
          </a:xfrm>
        </p:grpSpPr>
        <p:sp>
          <p:nvSpPr>
            <p:cNvPr id="65" name="Rectangle 64"/>
            <p:cNvSpPr/>
            <p:nvPr/>
          </p:nvSpPr>
          <p:spPr bwMode="auto">
            <a:xfrm>
              <a:off x="2524323" y="5707255"/>
              <a:ext cx="3050977"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2524324" y="5935855"/>
              <a:ext cx="2914650"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2524324" y="6164455"/>
              <a:ext cx="2736850"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2524323" y="6393055"/>
              <a:ext cx="2914651"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9" name="Group 68"/>
          <p:cNvGrpSpPr/>
          <p:nvPr/>
        </p:nvGrpSpPr>
        <p:grpSpPr>
          <a:xfrm>
            <a:off x="7802724" y="4536890"/>
            <a:ext cx="1555335" cy="1523513"/>
            <a:chOff x="7705924" y="4904804"/>
            <a:chExt cx="1260276" cy="1523513"/>
          </a:xfrm>
        </p:grpSpPr>
        <p:sp>
          <p:nvSpPr>
            <p:cNvPr id="70" name="Rectangle 69"/>
            <p:cNvSpPr/>
            <p:nvPr/>
          </p:nvSpPr>
          <p:spPr bwMode="auto">
            <a:xfrm>
              <a:off x="7705924" y="4904804"/>
              <a:ext cx="1260276"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7705924" y="5133404"/>
              <a:ext cx="1203963"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7705924" y="5362004"/>
              <a:ext cx="1130519"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7705924" y="5590604"/>
              <a:ext cx="1203963"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7705924" y="5869517"/>
              <a:ext cx="1260276"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7705924" y="6098117"/>
              <a:ext cx="1203963"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7705924" y="6326717"/>
              <a:ext cx="1130519"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281" y="1424992"/>
            <a:ext cx="2182557" cy="2182557"/>
          </a:xfrm>
          <a:prstGeom prst="rect">
            <a:avLst/>
          </a:prstGeom>
        </p:spPr>
      </p:pic>
      <p:sp>
        <p:nvSpPr>
          <p:cNvPr id="77" name="Rectangle 76"/>
          <p:cNvSpPr/>
          <p:nvPr/>
        </p:nvSpPr>
        <p:spPr>
          <a:xfrm>
            <a:off x="9912354" y="3832314"/>
            <a:ext cx="2121150" cy="1323439"/>
          </a:xfrm>
          <a:prstGeom prst="rect">
            <a:avLst/>
          </a:prstGeom>
        </p:spPr>
        <p:txBody>
          <a:bodyPr wrap="square">
            <a:spAutoFit/>
          </a:bodyPr>
          <a:lstStyle/>
          <a:p>
            <a:r>
              <a:rPr lang="en-US" sz="2000" dirty="0" smtClean="0">
                <a:latin typeface="Segoe UI Light" panose="020B0502040204020203" pitchFamily="34" charset="0"/>
              </a:rPr>
              <a:t>New standards for security, reliability, and performance</a:t>
            </a:r>
            <a:endParaRPr lang="en-US" sz="2000" dirty="0">
              <a:latin typeface="Segoe UI Light" panose="020B0502040204020203" pitchFamily="34" charset="0"/>
            </a:endParaRPr>
          </a:p>
        </p:txBody>
      </p:sp>
      <p:grpSp>
        <p:nvGrpSpPr>
          <p:cNvPr id="87" name="Group 86"/>
          <p:cNvGrpSpPr/>
          <p:nvPr/>
        </p:nvGrpSpPr>
        <p:grpSpPr>
          <a:xfrm>
            <a:off x="9979281" y="5381362"/>
            <a:ext cx="2085181" cy="1023256"/>
            <a:chOff x="9979281" y="5404221"/>
            <a:chExt cx="2085181" cy="1023256"/>
          </a:xfrm>
        </p:grpSpPr>
        <p:sp>
          <p:nvSpPr>
            <p:cNvPr id="79" name="Rectangle 78"/>
            <p:cNvSpPr/>
            <p:nvPr/>
          </p:nvSpPr>
          <p:spPr bwMode="auto">
            <a:xfrm>
              <a:off x="9979281" y="5404221"/>
              <a:ext cx="2085181"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9979281" y="5634635"/>
              <a:ext cx="1992009"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9979281" y="5865049"/>
              <a:ext cx="1870492"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9979281" y="6095463"/>
              <a:ext cx="1992009"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9979281" y="6325877"/>
              <a:ext cx="1870493"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93" name="Picture 92"/>
          <p:cNvPicPr>
            <a:picLocks noChangeAspect="1"/>
          </p:cNvPicPr>
          <p:nvPr/>
        </p:nvPicPr>
        <p:blipFill>
          <a:blip r:embed="rId5"/>
          <a:stretch>
            <a:fillRect/>
          </a:stretch>
        </p:blipFill>
        <p:spPr>
          <a:xfrm>
            <a:off x="278203" y="4342217"/>
            <a:ext cx="2182557" cy="2182557"/>
          </a:xfrm>
          <a:prstGeom prst="rect">
            <a:avLst/>
          </a:prstGeom>
        </p:spPr>
      </p:pic>
      <p:pic>
        <p:nvPicPr>
          <p:cNvPr id="95" name="Picture 94"/>
          <p:cNvPicPr>
            <a:picLocks noChangeAspect="1"/>
          </p:cNvPicPr>
          <p:nvPr/>
        </p:nvPicPr>
        <p:blipFill>
          <a:blip r:embed="rId6"/>
          <a:stretch>
            <a:fillRect/>
          </a:stretch>
        </p:blipFill>
        <p:spPr>
          <a:xfrm>
            <a:off x="5311508" y="4348682"/>
            <a:ext cx="2179320" cy="2186940"/>
          </a:xfrm>
          <a:prstGeom prst="rect">
            <a:avLst/>
          </a:prstGeom>
        </p:spPr>
      </p:pic>
    </p:spTree>
    <p:extLst>
      <p:ext uri="{BB962C8B-B14F-4D97-AF65-F5344CB8AC3E}">
        <p14:creationId xmlns:p14="http://schemas.microsoft.com/office/powerpoint/2010/main" val="2804324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072158"/>
          </a:xfrm>
        </p:spPr>
        <p:txBody>
          <a:bodyPr/>
          <a:lstStyle/>
          <a:p>
            <a:r>
              <a:rPr lang="en-US" dirty="0" smtClean="0"/>
              <a:t>Processors then…</a:t>
            </a:r>
          </a:p>
          <a:p>
            <a:pPr lvl="1"/>
            <a:r>
              <a:rPr lang="en-US" dirty="0" smtClean="0"/>
              <a:t>32-bit were the norm</a:t>
            </a:r>
          </a:p>
          <a:p>
            <a:pPr lvl="1"/>
            <a:r>
              <a:rPr lang="en-US" dirty="0" smtClean="0"/>
              <a:t>Single core / Hyper-Threading was introduced</a:t>
            </a:r>
          </a:p>
          <a:p>
            <a:pPr lvl="1"/>
            <a:r>
              <a:rPr lang="en-US" dirty="0" smtClean="0"/>
              <a:t>No processor support for virtualization (AMD-V or Intel VT)</a:t>
            </a:r>
          </a:p>
          <a:p>
            <a:pPr lvl="1"/>
            <a:r>
              <a:rPr lang="en-US" dirty="0" err="1" smtClean="0"/>
              <a:t>Passmark</a:t>
            </a:r>
            <a:r>
              <a:rPr lang="en-US" dirty="0" smtClean="0"/>
              <a:t>: high end Intel 3.6 GHz Pentium 4 a score of </a:t>
            </a:r>
            <a:r>
              <a:rPr lang="en-US" b="1" u="sng" dirty="0" smtClean="0"/>
              <a:t>424</a:t>
            </a:r>
            <a:endParaRPr lang="en-US" dirty="0" smtClean="0"/>
          </a:p>
          <a:p>
            <a:pPr lvl="1"/>
            <a:endParaRPr lang="en-US" dirty="0"/>
          </a:p>
          <a:p>
            <a:r>
              <a:rPr lang="en-US" dirty="0" smtClean="0"/>
              <a:t>Processors today…</a:t>
            </a:r>
          </a:p>
          <a:p>
            <a:pPr lvl="1"/>
            <a:r>
              <a:rPr lang="en-US" dirty="0" smtClean="0"/>
              <a:t>64-bit is the norm</a:t>
            </a:r>
          </a:p>
          <a:p>
            <a:pPr lvl="1"/>
            <a:r>
              <a:rPr lang="en-US" dirty="0" smtClean="0"/>
              <a:t>Quad-core minimum/</a:t>
            </a:r>
            <a:r>
              <a:rPr lang="en-US" dirty="0" err="1" smtClean="0"/>
              <a:t>Octo</a:t>
            </a:r>
            <a:r>
              <a:rPr lang="en-US" dirty="0" smtClean="0"/>
              <a:t>-core norm</a:t>
            </a:r>
          </a:p>
          <a:p>
            <a:pPr lvl="1"/>
            <a:r>
              <a:rPr lang="en-US" dirty="0" smtClean="0"/>
              <a:t>Virtualization/Security support (AES/NI and more)</a:t>
            </a:r>
          </a:p>
          <a:p>
            <a:pPr lvl="1"/>
            <a:r>
              <a:rPr lang="en-US" dirty="0" err="1" smtClean="0"/>
              <a:t>Passmark</a:t>
            </a:r>
            <a:r>
              <a:rPr lang="en-US" dirty="0" smtClean="0"/>
              <a:t>: high end Intel Core i7 5960 3 GHz a score of </a:t>
            </a:r>
            <a:r>
              <a:rPr lang="en-US" b="1" u="sng" dirty="0" smtClean="0"/>
              <a:t>16026</a:t>
            </a:r>
            <a:r>
              <a:rPr lang="en-US" dirty="0" smtClean="0"/>
              <a:t> (</a:t>
            </a:r>
            <a:r>
              <a:rPr lang="en-US" b="1" i="1" dirty="0" smtClean="0"/>
              <a:t>37x faster</a:t>
            </a:r>
            <a:r>
              <a:rPr lang="en-US" dirty="0" smtClean="0"/>
              <a:t>)</a:t>
            </a:r>
          </a:p>
        </p:txBody>
      </p:sp>
      <p:sp>
        <p:nvSpPr>
          <p:cNvPr id="17" name="Title 16"/>
          <p:cNvSpPr>
            <a:spLocks noGrp="1"/>
          </p:cNvSpPr>
          <p:nvPr>
            <p:ph type="title"/>
          </p:nvPr>
        </p:nvSpPr>
        <p:spPr/>
        <p:txBody>
          <a:bodyPr/>
          <a:lstStyle/>
          <a:p>
            <a:r>
              <a:rPr lang="en-US" dirty="0" smtClean="0"/>
              <a:t>Windows Server 2003: Ages Ago…</a:t>
            </a:r>
            <a:endParaRPr lang="en-US" dirty="0"/>
          </a:p>
        </p:txBody>
      </p:sp>
      <p:sp>
        <p:nvSpPr>
          <p:cNvPr id="4" name="Freeform 73"/>
          <p:cNvSpPr>
            <a:spLocks noChangeAspect="1" noEditPoints="1"/>
          </p:cNvSpPr>
          <p:nvPr/>
        </p:nvSpPr>
        <p:spPr bwMode="black">
          <a:xfrm>
            <a:off x="9190037" y="1516062"/>
            <a:ext cx="1447800" cy="1447794"/>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tx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8199437" y="3497262"/>
            <a:ext cx="2560320" cy="2560320"/>
          </a:xfrm>
          <a:prstGeom prst="rect">
            <a:avLst/>
          </a:prstGeom>
        </p:spPr>
      </p:pic>
    </p:spTree>
    <p:extLst>
      <p:ext uri="{BB962C8B-B14F-4D97-AF65-F5344CB8AC3E}">
        <p14:creationId xmlns:p14="http://schemas.microsoft.com/office/powerpoint/2010/main" val="33340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5" dur="500"/>
                                        <p:tgtEl>
                                          <p:spTgt spid="6">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randombar(horizontal)">
                                      <p:cBhvr>
                                        <p:cTn id="28" dur="500"/>
                                        <p:tgtEl>
                                          <p:spTgt spid="6">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1" dur="5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4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665893"/>
          </a:xfrm>
        </p:spPr>
        <p:txBody>
          <a:bodyPr/>
          <a:lstStyle/>
          <a:p>
            <a:r>
              <a:rPr lang="en-US" dirty="0" smtClean="0"/>
              <a:t>Memory then…</a:t>
            </a:r>
          </a:p>
          <a:p>
            <a:pPr lvl="1"/>
            <a:r>
              <a:rPr lang="en-US" dirty="0" smtClean="0"/>
              <a:t>512 MB to 1 Gigabyte was the norm</a:t>
            </a:r>
          </a:p>
          <a:p>
            <a:pPr lvl="1"/>
            <a:r>
              <a:rPr lang="en-US" dirty="0" smtClean="0"/>
              <a:t>4 Gigabytes the max for 32-bit</a:t>
            </a:r>
          </a:p>
          <a:p>
            <a:pPr lvl="1"/>
            <a:endParaRPr lang="en-US" dirty="0"/>
          </a:p>
          <a:p>
            <a:pPr lvl="1"/>
            <a:endParaRPr lang="en-US" dirty="0" smtClean="0"/>
          </a:p>
          <a:p>
            <a:r>
              <a:rPr lang="en-US" dirty="0" smtClean="0"/>
              <a:t>Memory today…</a:t>
            </a:r>
          </a:p>
          <a:p>
            <a:pPr lvl="1"/>
            <a:r>
              <a:rPr lang="en-US" dirty="0" smtClean="0"/>
              <a:t>16 - 32 GB norm for physical workloads</a:t>
            </a:r>
          </a:p>
          <a:p>
            <a:pPr lvl="1"/>
            <a:r>
              <a:rPr lang="en-US" dirty="0" smtClean="0"/>
              <a:t>128 - 512 GB norm for virtualization hosts</a:t>
            </a:r>
          </a:p>
          <a:p>
            <a:pPr lvl="1"/>
            <a:r>
              <a:rPr lang="en-US" dirty="0" smtClean="0"/>
              <a:t>4 Terabytes is the maximum for Windows Server 2012 R2</a:t>
            </a:r>
          </a:p>
          <a:p>
            <a:pPr lvl="2"/>
            <a:r>
              <a:rPr lang="en-US" b="1" i="1" u="sng" dirty="0" smtClean="0"/>
              <a:t>1000 times</a:t>
            </a:r>
            <a:r>
              <a:rPr lang="en-US" b="1" i="1" dirty="0" smtClean="0"/>
              <a:t> </a:t>
            </a:r>
            <a:r>
              <a:rPr lang="en-US" dirty="0" smtClean="0"/>
              <a:t>greater than Windows Server 2003</a:t>
            </a:r>
          </a:p>
        </p:txBody>
      </p:sp>
      <p:sp>
        <p:nvSpPr>
          <p:cNvPr id="17" name="Title 16"/>
          <p:cNvSpPr>
            <a:spLocks noGrp="1"/>
          </p:cNvSpPr>
          <p:nvPr>
            <p:ph type="title"/>
          </p:nvPr>
        </p:nvSpPr>
        <p:spPr/>
        <p:txBody>
          <a:bodyPr/>
          <a:lstStyle/>
          <a:p>
            <a:r>
              <a:rPr lang="en-US" dirty="0" smtClean="0"/>
              <a:t>Windows Server 2003: Ages Ago…</a:t>
            </a:r>
            <a:endParaRPr lang="en-US" dirty="0"/>
          </a:p>
        </p:txBody>
      </p:sp>
      <p:pic>
        <p:nvPicPr>
          <p:cNvPr id="7" name="Picture 6"/>
          <p:cNvPicPr>
            <a:picLocks noChangeAspect="1"/>
          </p:cNvPicPr>
          <p:nvPr/>
        </p:nvPicPr>
        <p:blipFill>
          <a:blip r:embed="rId3"/>
          <a:stretch>
            <a:fillRect/>
          </a:stretch>
        </p:blipFill>
        <p:spPr>
          <a:xfrm>
            <a:off x="8047037" y="1592262"/>
            <a:ext cx="2560320" cy="2560320"/>
          </a:xfrm>
          <a:prstGeom prst="rect">
            <a:avLst/>
          </a:prstGeom>
        </p:spPr>
      </p:pic>
    </p:spTree>
    <p:extLst>
      <p:ext uri="{BB962C8B-B14F-4D97-AF65-F5344CB8AC3E}">
        <p14:creationId xmlns:p14="http://schemas.microsoft.com/office/powerpoint/2010/main" val="15028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478423"/>
          </a:xfrm>
        </p:spPr>
        <p:txBody>
          <a:bodyPr/>
          <a:lstStyle/>
          <a:p>
            <a:r>
              <a:rPr lang="en-US" dirty="0" smtClean="0"/>
              <a:t>Storage then…</a:t>
            </a:r>
          </a:p>
          <a:p>
            <a:pPr lvl="1"/>
            <a:r>
              <a:rPr lang="en-US" dirty="0" smtClean="0"/>
              <a:t>Hard drives measured in Megabytes</a:t>
            </a:r>
          </a:p>
          <a:p>
            <a:pPr lvl="2"/>
            <a:r>
              <a:rPr lang="en-US" dirty="0" smtClean="0"/>
              <a:t>(My phone has </a:t>
            </a:r>
            <a:r>
              <a:rPr lang="en-US" b="1" i="1" dirty="0" smtClean="0"/>
              <a:t>144 Gigabytes</a:t>
            </a:r>
            <a:r>
              <a:rPr lang="en-US" dirty="0" smtClean="0"/>
              <a:t>…)</a:t>
            </a:r>
          </a:p>
          <a:p>
            <a:pPr lvl="1"/>
            <a:r>
              <a:rPr lang="en-US" dirty="0" smtClean="0"/>
              <a:t>Solid State Drives (SSD) </a:t>
            </a:r>
            <a:r>
              <a:rPr lang="en-US" dirty="0"/>
              <a:t>did not exist</a:t>
            </a:r>
          </a:p>
          <a:p>
            <a:pPr lvl="1"/>
            <a:r>
              <a:rPr lang="en-US" dirty="0" smtClean="0"/>
              <a:t>Achieving 50,000 I/O operations per second (IOPs) cost &gt;$1 million</a:t>
            </a:r>
          </a:p>
          <a:p>
            <a:pPr lvl="1"/>
            <a:endParaRPr lang="en-US" dirty="0"/>
          </a:p>
          <a:p>
            <a:r>
              <a:rPr lang="en-US" dirty="0" smtClean="0"/>
              <a:t>Storage today…</a:t>
            </a:r>
          </a:p>
          <a:p>
            <a:pPr lvl="1"/>
            <a:r>
              <a:rPr lang="en-US" dirty="0" smtClean="0"/>
              <a:t>Hard drives are measured in Terabytes</a:t>
            </a:r>
          </a:p>
          <a:p>
            <a:pPr lvl="1"/>
            <a:r>
              <a:rPr lang="en-US" dirty="0" smtClean="0"/>
              <a:t>SSDs are mainstream</a:t>
            </a:r>
          </a:p>
          <a:p>
            <a:pPr lvl="1"/>
            <a:r>
              <a:rPr lang="en-US" dirty="0" smtClean="0"/>
              <a:t>Achieving &gt;50,000 IOPs costs ~$200</a:t>
            </a:r>
          </a:p>
          <a:p>
            <a:pPr lvl="2"/>
            <a:r>
              <a:rPr lang="en-US" b="1" i="1" u="sng" dirty="0" smtClean="0"/>
              <a:t>5,000 times</a:t>
            </a:r>
            <a:r>
              <a:rPr lang="en-US" b="1" i="1" dirty="0" smtClean="0"/>
              <a:t> </a:t>
            </a:r>
            <a:r>
              <a:rPr lang="en-US" dirty="0" smtClean="0"/>
              <a:t>more inexpensive</a:t>
            </a:r>
            <a:endParaRPr lang="en-US" dirty="0"/>
          </a:p>
          <a:p>
            <a:pPr lvl="1"/>
            <a:endParaRPr lang="en-US" dirty="0" smtClean="0"/>
          </a:p>
        </p:txBody>
      </p:sp>
      <p:sp>
        <p:nvSpPr>
          <p:cNvPr id="17" name="Title 16"/>
          <p:cNvSpPr>
            <a:spLocks noGrp="1"/>
          </p:cNvSpPr>
          <p:nvPr>
            <p:ph type="title"/>
          </p:nvPr>
        </p:nvSpPr>
        <p:spPr/>
        <p:txBody>
          <a:bodyPr/>
          <a:lstStyle/>
          <a:p>
            <a:r>
              <a:rPr lang="en-US" dirty="0" smtClean="0"/>
              <a:t>Windows Server 2003: Ages Ago…</a:t>
            </a:r>
            <a:endParaRPr lang="en-US" dirty="0"/>
          </a:p>
        </p:txBody>
      </p:sp>
      <p:sp>
        <p:nvSpPr>
          <p:cNvPr id="4" name="Freeform 3"/>
          <p:cNvSpPr>
            <a:spLocks noChangeAspect="1"/>
          </p:cNvSpPr>
          <p:nvPr/>
        </p:nvSpPr>
        <p:spPr bwMode="black">
          <a:xfrm>
            <a:off x="10139462" y="1676911"/>
            <a:ext cx="1027229" cy="101999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a:stretch>
            <a:fillRect/>
          </a:stretch>
        </p:blipFill>
        <p:spPr>
          <a:xfrm>
            <a:off x="9372917" y="3421062"/>
            <a:ext cx="2560320" cy="2560320"/>
          </a:xfrm>
          <a:prstGeom prst="rect">
            <a:avLst/>
          </a:prstGeom>
        </p:spPr>
      </p:pic>
    </p:spTree>
    <p:extLst>
      <p:ext uri="{BB962C8B-B14F-4D97-AF65-F5344CB8AC3E}">
        <p14:creationId xmlns:p14="http://schemas.microsoft.com/office/powerpoint/2010/main" val="253642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072158"/>
          </a:xfrm>
        </p:spPr>
        <p:txBody>
          <a:bodyPr/>
          <a:lstStyle/>
          <a:p>
            <a:r>
              <a:rPr lang="en-US" dirty="0" smtClean="0"/>
              <a:t>Networking then…</a:t>
            </a:r>
          </a:p>
          <a:p>
            <a:pPr lvl="1"/>
            <a:r>
              <a:rPr lang="en-US" dirty="0" smtClean="0"/>
              <a:t>10/100 Mb was the norm</a:t>
            </a:r>
          </a:p>
          <a:p>
            <a:pPr lvl="1"/>
            <a:r>
              <a:rPr lang="en-US" dirty="0" smtClean="0"/>
              <a:t>1 Gb in market, pricey</a:t>
            </a:r>
          </a:p>
          <a:p>
            <a:pPr lvl="1"/>
            <a:r>
              <a:rPr lang="en-US" dirty="0" smtClean="0"/>
              <a:t>NIC Teaming an add-on</a:t>
            </a:r>
          </a:p>
          <a:p>
            <a:pPr lvl="1"/>
            <a:r>
              <a:rPr lang="en-US" dirty="0" smtClean="0"/>
              <a:t>Server 2003 doesn’t scale to support 10 Gb</a:t>
            </a:r>
          </a:p>
          <a:p>
            <a:pPr lvl="1"/>
            <a:endParaRPr lang="en-US" dirty="0"/>
          </a:p>
          <a:p>
            <a:r>
              <a:rPr lang="en-US" dirty="0" smtClean="0"/>
              <a:t>Networking now…</a:t>
            </a:r>
          </a:p>
          <a:p>
            <a:pPr lvl="1"/>
            <a:r>
              <a:rPr lang="en-US" dirty="0" smtClean="0"/>
              <a:t>Multiple 1 Gb NICs are the minimum</a:t>
            </a:r>
          </a:p>
          <a:p>
            <a:pPr lvl="1"/>
            <a:r>
              <a:rPr lang="en-US" dirty="0" smtClean="0"/>
              <a:t>Dual 10 Gb NICs are the norm using Windows NIC Teaming</a:t>
            </a:r>
          </a:p>
          <a:p>
            <a:pPr lvl="1"/>
            <a:r>
              <a:rPr lang="en-US" dirty="0" smtClean="0"/>
              <a:t>40 Gb shipping, 100 Gb coming to market this year</a:t>
            </a:r>
          </a:p>
          <a:p>
            <a:pPr lvl="2"/>
            <a:r>
              <a:rPr lang="en-US" dirty="0" smtClean="0"/>
              <a:t>Performance </a:t>
            </a:r>
            <a:r>
              <a:rPr lang="en-US" b="1" i="1" dirty="0" smtClean="0"/>
              <a:t>10 to 40 times greater </a:t>
            </a:r>
            <a:r>
              <a:rPr lang="en-US" dirty="0" smtClean="0"/>
              <a:t>than Windows Server 2003</a:t>
            </a:r>
            <a:endParaRPr lang="en-US" dirty="0"/>
          </a:p>
        </p:txBody>
      </p:sp>
      <p:sp>
        <p:nvSpPr>
          <p:cNvPr id="17" name="Title 16"/>
          <p:cNvSpPr>
            <a:spLocks noGrp="1"/>
          </p:cNvSpPr>
          <p:nvPr>
            <p:ph type="title"/>
          </p:nvPr>
        </p:nvSpPr>
        <p:spPr/>
        <p:txBody>
          <a:bodyPr/>
          <a:lstStyle/>
          <a:p>
            <a:r>
              <a:rPr lang="en-US" dirty="0" smtClean="0"/>
              <a:t>Windows Server 2003: Ages Ago…</a:t>
            </a:r>
            <a:endParaRPr lang="en-US" dirty="0"/>
          </a:p>
        </p:txBody>
      </p:sp>
      <p:sp>
        <p:nvSpPr>
          <p:cNvPr id="5" name="Freeform 21"/>
          <p:cNvSpPr>
            <a:spLocks noChangeAspect="1" noEditPoints="1"/>
          </p:cNvSpPr>
          <p:nvPr/>
        </p:nvSpPr>
        <p:spPr bwMode="black">
          <a:xfrm>
            <a:off x="8428037" y="1973262"/>
            <a:ext cx="2806532" cy="2446125"/>
          </a:xfrm>
          <a:custGeom>
            <a:avLst/>
            <a:gdLst>
              <a:gd name="T0" fmla="*/ 1220 w 1220"/>
              <a:gd name="T1" fmla="*/ 204 h 1063"/>
              <a:gd name="T2" fmla="*/ 1096 w 1220"/>
              <a:gd name="T3" fmla="*/ 79 h 1063"/>
              <a:gd name="T4" fmla="*/ 978 w 1220"/>
              <a:gd name="T5" fmla="*/ 164 h 1063"/>
              <a:gd name="T6" fmla="*/ 589 w 1220"/>
              <a:gd name="T7" fmla="*/ 115 h 1063"/>
              <a:gd name="T8" fmla="*/ 465 w 1220"/>
              <a:gd name="T9" fmla="*/ 0 h 1063"/>
              <a:gd name="T10" fmla="*/ 340 w 1220"/>
              <a:gd name="T11" fmla="*/ 124 h 1063"/>
              <a:gd name="T12" fmla="*/ 370 w 1220"/>
              <a:gd name="T13" fmla="*/ 205 h 1063"/>
              <a:gd name="T14" fmla="*/ 180 w 1220"/>
              <a:gd name="T15" fmla="*/ 453 h 1063"/>
              <a:gd name="T16" fmla="*/ 125 w 1220"/>
              <a:gd name="T17" fmla="*/ 440 h 1063"/>
              <a:gd name="T18" fmla="*/ 0 w 1220"/>
              <a:gd name="T19" fmla="*/ 564 h 1063"/>
              <a:gd name="T20" fmla="*/ 125 w 1220"/>
              <a:gd name="T21" fmla="*/ 689 h 1063"/>
              <a:gd name="T22" fmla="*/ 197 w 1220"/>
              <a:gd name="T23" fmla="*/ 666 h 1063"/>
              <a:gd name="T24" fmla="*/ 416 w 1220"/>
              <a:gd name="T25" fmla="*/ 872 h 1063"/>
              <a:gd name="T26" fmla="*/ 397 w 1220"/>
              <a:gd name="T27" fmla="*/ 938 h 1063"/>
              <a:gd name="T28" fmla="*/ 521 w 1220"/>
              <a:gd name="T29" fmla="*/ 1063 h 1063"/>
              <a:gd name="T30" fmla="*/ 646 w 1220"/>
              <a:gd name="T31" fmla="*/ 938 h 1063"/>
              <a:gd name="T32" fmla="*/ 642 w 1220"/>
              <a:gd name="T33" fmla="*/ 908 h 1063"/>
              <a:gd name="T34" fmla="*/ 948 w 1220"/>
              <a:gd name="T35" fmla="*/ 763 h 1063"/>
              <a:gd name="T36" fmla="*/ 1048 w 1220"/>
              <a:gd name="T37" fmla="*/ 814 h 1063"/>
              <a:gd name="T38" fmla="*/ 1173 w 1220"/>
              <a:gd name="T39" fmla="*/ 689 h 1063"/>
              <a:gd name="T40" fmla="*/ 1084 w 1220"/>
              <a:gd name="T41" fmla="*/ 570 h 1063"/>
              <a:gd name="T42" fmla="*/ 1108 w 1220"/>
              <a:gd name="T43" fmla="*/ 327 h 1063"/>
              <a:gd name="T44" fmla="*/ 1220 w 1220"/>
              <a:gd name="T45" fmla="*/ 204 h 1063"/>
              <a:gd name="T46" fmla="*/ 521 w 1220"/>
              <a:gd name="T47" fmla="*/ 594 h 1063"/>
              <a:gd name="T48" fmla="*/ 493 w 1220"/>
              <a:gd name="T49" fmla="*/ 245 h 1063"/>
              <a:gd name="T50" fmla="*/ 535 w 1220"/>
              <a:gd name="T51" fmla="*/ 226 h 1063"/>
              <a:gd name="T52" fmla="*/ 944 w 1220"/>
              <a:gd name="T53" fmla="*/ 621 h 1063"/>
              <a:gd name="T54" fmla="*/ 930 w 1220"/>
              <a:gd name="T55" fmla="*/ 649 h 1063"/>
              <a:gd name="T56" fmla="*/ 521 w 1220"/>
              <a:gd name="T57" fmla="*/ 594 h 1063"/>
              <a:gd name="T58" fmla="*/ 490 w 1220"/>
              <a:gd name="T59" fmla="*/ 818 h 1063"/>
              <a:gd name="T60" fmla="*/ 449 w 1220"/>
              <a:gd name="T61" fmla="*/ 837 h 1063"/>
              <a:gd name="T62" fmla="*/ 230 w 1220"/>
              <a:gd name="T63" fmla="*/ 631 h 1063"/>
              <a:gd name="T64" fmla="*/ 242 w 1220"/>
              <a:gd name="T65" fmla="*/ 605 h 1063"/>
              <a:gd name="T66" fmla="*/ 476 w 1220"/>
              <a:gd name="T67" fmla="*/ 636 h 1063"/>
              <a:gd name="T68" fmla="*/ 490 w 1220"/>
              <a:gd name="T69" fmla="*/ 818 h 1063"/>
              <a:gd name="T70" fmla="*/ 249 w 1220"/>
              <a:gd name="T71" fmla="*/ 558 h 1063"/>
              <a:gd name="T72" fmla="*/ 218 w 1220"/>
              <a:gd name="T73" fmla="*/ 482 h 1063"/>
              <a:gd name="T74" fmla="*/ 408 w 1220"/>
              <a:gd name="T75" fmla="*/ 235 h 1063"/>
              <a:gd name="T76" fmla="*/ 445 w 1220"/>
              <a:gd name="T77" fmla="*/ 247 h 1063"/>
              <a:gd name="T78" fmla="*/ 472 w 1220"/>
              <a:gd name="T79" fmla="*/ 587 h 1063"/>
              <a:gd name="T80" fmla="*/ 249 w 1220"/>
              <a:gd name="T81" fmla="*/ 558 h 1063"/>
              <a:gd name="T82" fmla="*/ 977 w 1220"/>
              <a:gd name="T83" fmla="*/ 587 h 1063"/>
              <a:gd name="T84" fmla="*/ 569 w 1220"/>
              <a:gd name="T85" fmla="*/ 192 h 1063"/>
              <a:gd name="T86" fmla="*/ 583 w 1220"/>
              <a:gd name="T87" fmla="*/ 163 h 1063"/>
              <a:gd name="T88" fmla="*/ 972 w 1220"/>
              <a:gd name="T89" fmla="*/ 212 h 1063"/>
              <a:gd name="T90" fmla="*/ 1060 w 1220"/>
              <a:gd name="T91" fmla="*/ 323 h 1063"/>
              <a:gd name="T92" fmla="*/ 1036 w 1220"/>
              <a:gd name="T93" fmla="*/ 566 h 1063"/>
              <a:gd name="T94" fmla="*/ 977 w 1220"/>
              <a:gd name="T95" fmla="*/ 587 h 1063"/>
              <a:gd name="T96" fmla="*/ 621 w 1220"/>
              <a:gd name="T97" fmla="*/ 864 h 1063"/>
              <a:gd name="T98" fmla="*/ 538 w 1220"/>
              <a:gd name="T99" fmla="*/ 815 h 1063"/>
              <a:gd name="T100" fmla="*/ 524 w 1220"/>
              <a:gd name="T101" fmla="*/ 643 h 1063"/>
              <a:gd name="T102" fmla="*/ 924 w 1220"/>
              <a:gd name="T103" fmla="*/ 696 h 1063"/>
              <a:gd name="T104" fmla="*/ 927 w 1220"/>
              <a:gd name="T105" fmla="*/ 720 h 1063"/>
              <a:gd name="T106" fmla="*/ 621 w 1220"/>
              <a:gd name="T107" fmla="*/ 864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0" h="1063">
                <a:moveTo>
                  <a:pt x="1220" y="204"/>
                </a:moveTo>
                <a:cubicBezTo>
                  <a:pt x="1220" y="135"/>
                  <a:pt x="1164" y="79"/>
                  <a:pt x="1096" y="79"/>
                </a:cubicBezTo>
                <a:cubicBezTo>
                  <a:pt x="1041" y="79"/>
                  <a:pt x="994" y="115"/>
                  <a:pt x="978" y="164"/>
                </a:cubicBezTo>
                <a:cubicBezTo>
                  <a:pt x="589" y="115"/>
                  <a:pt x="589" y="115"/>
                  <a:pt x="589" y="115"/>
                </a:cubicBezTo>
                <a:cubicBezTo>
                  <a:pt x="584" y="51"/>
                  <a:pt x="530" y="0"/>
                  <a:pt x="465" y="0"/>
                </a:cubicBezTo>
                <a:cubicBezTo>
                  <a:pt x="396" y="0"/>
                  <a:pt x="340" y="55"/>
                  <a:pt x="340" y="124"/>
                </a:cubicBezTo>
                <a:cubicBezTo>
                  <a:pt x="340" y="155"/>
                  <a:pt x="352" y="183"/>
                  <a:pt x="370" y="205"/>
                </a:cubicBezTo>
                <a:cubicBezTo>
                  <a:pt x="180" y="453"/>
                  <a:pt x="180" y="453"/>
                  <a:pt x="180" y="453"/>
                </a:cubicBezTo>
                <a:cubicBezTo>
                  <a:pt x="163" y="445"/>
                  <a:pt x="145" y="440"/>
                  <a:pt x="125" y="440"/>
                </a:cubicBezTo>
                <a:cubicBezTo>
                  <a:pt x="56" y="440"/>
                  <a:pt x="0" y="496"/>
                  <a:pt x="0" y="564"/>
                </a:cubicBezTo>
                <a:cubicBezTo>
                  <a:pt x="0" y="633"/>
                  <a:pt x="56" y="689"/>
                  <a:pt x="125" y="689"/>
                </a:cubicBezTo>
                <a:cubicBezTo>
                  <a:pt x="152" y="689"/>
                  <a:pt x="177" y="680"/>
                  <a:pt x="197" y="666"/>
                </a:cubicBezTo>
                <a:cubicBezTo>
                  <a:pt x="416" y="872"/>
                  <a:pt x="416" y="872"/>
                  <a:pt x="416" y="872"/>
                </a:cubicBezTo>
                <a:cubicBezTo>
                  <a:pt x="404" y="891"/>
                  <a:pt x="397" y="914"/>
                  <a:pt x="397" y="938"/>
                </a:cubicBezTo>
                <a:cubicBezTo>
                  <a:pt x="397" y="1007"/>
                  <a:pt x="453" y="1063"/>
                  <a:pt x="521" y="1063"/>
                </a:cubicBezTo>
                <a:cubicBezTo>
                  <a:pt x="590" y="1063"/>
                  <a:pt x="646" y="1007"/>
                  <a:pt x="646" y="938"/>
                </a:cubicBezTo>
                <a:cubicBezTo>
                  <a:pt x="646" y="928"/>
                  <a:pt x="644" y="918"/>
                  <a:pt x="642" y="908"/>
                </a:cubicBezTo>
                <a:cubicBezTo>
                  <a:pt x="948" y="763"/>
                  <a:pt x="948" y="763"/>
                  <a:pt x="948" y="763"/>
                </a:cubicBezTo>
                <a:cubicBezTo>
                  <a:pt x="970" y="794"/>
                  <a:pt x="1007" y="814"/>
                  <a:pt x="1048" y="814"/>
                </a:cubicBezTo>
                <a:cubicBezTo>
                  <a:pt x="1117" y="814"/>
                  <a:pt x="1173" y="758"/>
                  <a:pt x="1173" y="689"/>
                </a:cubicBezTo>
                <a:cubicBezTo>
                  <a:pt x="1173" y="633"/>
                  <a:pt x="1135" y="586"/>
                  <a:pt x="1084" y="570"/>
                </a:cubicBezTo>
                <a:cubicBezTo>
                  <a:pt x="1108" y="327"/>
                  <a:pt x="1108" y="327"/>
                  <a:pt x="1108" y="327"/>
                </a:cubicBezTo>
                <a:cubicBezTo>
                  <a:pt x="1171" y="321"/>
                  <a:pt x="1220" y="268"/>
                  <a:pt x="1220" y="204"/>
                </a:cubicBezTo>
                <a:close/>
                <a:moveTo>
                  <a:pt x="521" y="594"/>
                </a:moveTo>
                <a:cubicBezTo>
                  <a:pt x="493" y="245"/>
                  <a:pt x="493" y="245"/>
                  <a:pt x="493" y="245"/>
                </a:cubicBezTo>
                <a:cubicBezTo>
                  <a:pt x="509" y="241"/>
                  <a:pt x="523" y="235"/>
                  <a:pt x="535" y="226"/>
                </a:cubicBezTo>
                <a:cubicBezTo>
                  <a:pt x="944" y="621"/>
                  <a:pt x="944" y="621"/>
                  <a:pt x="944" y="621"/>
                </a:cubicBezTo>
                <a:cubicBezTo>
                  <a:pt x="938" y="630"/>
                  <a:pt x="934" y="639"/>
                  <a:pt x="930" y="649"/>
                </a:cubicBezTo>
                <a:lnTo>
                  <a:pt x="521" y="594"/>
                </a:lnTo>
                <a:close/>
                <a:moveTo>
                  <a:pt x="490" y="818"/>
                </a:moveTo>
                <a:cubicBezTo>
                  <a:pt x="475" y="822"/>
                  <a:pt x="461" y="828"/>
                  <a:pt x="449" y="837"/>
                </a:cubicBezTo>
                <a:cubicBezTo>
                  <a:pt x="230" y="631"/>
                  <a:pt x="230" y="631"/>
                  <a:pt x="230" y="631"/>
                </a:cubicBezTo>
                <a:cubicBezTo>
                  <a:pt x="235" y="623"/>
                  <a:pt x="239" y="614"/>
                  <a:pt x="242" y="605"/>
                </a:cubicBezTo>
                <a:cubicBezTo>
                  <a:pt x="476" y="636"/>
                  <a:pt x="476" y="636"/>
                  <a:pt x="476" y="636"/>
                </a:cubicBezTo>
                <a:lnTo>
                  <a:pt x="490" y="818"/>
                </a:lnTo>
                <a:close/>
                <a:moveTo>
                  <a:pt x="249" y="558"/>
                </a:moveTo>
                <a:cubicBezTo>
                  <a:pt x="247" y="529"/>
                  <a:pt x="236" y="502"/>
                  <a:pt x="218" y="482"/>
                </a:cubicBezTo>
                <a:cubicBezTo>
                  <a:pt x="408" y="235"/>
                  <a:pt x="408" y="235"/>
                  <a:pt x="408" y="235"/>
                </a:cubicBezTo>
                <a:cubicBezTo>
                  <a:pt x="420" y="241"/>
                  <a:pt x="432" y="245"/>
                  <a:pt x="445" y="247"/>
                </a:cubicBezTo>
                <a:cubicBezTo>
                  <a:pt x="472" y="587"/>
                  <a:pt x="472" y="587"/>
                  <a:pt x="472" y="587"/>
                </a:cubicBezTo>
                <a:lnTo>
                  <a:pt x="249" y="558"/>
                </a:lnTo>
                <a:close/>
                <a:moveTo>
                  <a:pt x="977" y="587"/>
                </a:moveTo>
                <a:cubicBezTo>
                  <a:pt x="569" y="192"/>
                  <a:pt x="569" y="192"/>
                  <a:pt x="569" y="192"/>
                </a:cubicBezTo>
                <a:cubicBezTo>
                  <a:pt x="575" y="183"/>
                  <a:pt x="579" y="173"/>
                  <a:pt x="583" y="163"/>
                </a:cubicBezTo>
                <a:cubicBezTo>
                  <a:pt x="972" y="212"/>
                  <a:pt x="972" y="212"/>
                  <a:pt x="972" y="212"/>
                </a:cubicBezTo>
                <a:cubicBezTo>
                  <a:pt x="975" y="265"/>
                  <a:pt x="1011" y="308"/>
                  <a:pt x="1060" y="323"/>
                </a:cubicBezTo>
                <a:cubicBezTo>
                  <a:pt x="1036" y="566"/>
                  <a:pt x="1036" y="566"/>
                  <a:pt x="1036" y="566"/>
                </a:cubicBezTo>
                <a:cubicBezTo>
                  <a:pt x="1015" y="568"/>
                  <a:pt x="994" y="575"/>
                  <a:pt x="977" y="587"/>
                </a:cubicBezTo>
                <a:close/>
                <a:moveTo>
                  <a:pt x="621" y="864"/>
                </a:moveTo>
                <a:cubicBezTo>
                  <a:pt x="602" y="838"/>
                  <a:pt x="572" y="819"/>
                  <a:pt x="538" y="815"/>
                </a:cubicBezTo>
                <a:cubicBezTo>
                  <a:pt x="524" y="643"/>
                  <a:pt x="524" y="643"/>
                  <a:pt x="524" y="643"/>
                </a:cubicBezTo>
                <a:cubicBezTo>
                  <a:pt x="924" y="696"/>
                  <a:pt x="924" y="696"/>
                  <a:pt x="924" y="696"/>
                </a:cubicBezTo>
                <a:cubicBezTo>
                  <a:pt x="924" y="704"/>
                  <a:pt x="925" y="712"/>
                  <a:pt x="927" y="720"/>
                </a:cubicBezTo>
                <a:lnTo>
                  <a:pt x="621" y="864"/>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911" tIns="75929" rIns="94911" bIns="75929" numCol="1" spcCol="0" rtlCol="0" fromWordArt="0" anchor="t" anchorCtr="0" forceAA="0" compatLnSpc="1">
            <a:prstTxWarp prst="textNoShape">
              <a:avLst/>
            </a:prstTxWarp>
            <a:noAutofit/>
          </a:bodyPr>
          <a:lstStyle/>
          <a:p>
            <a:pPr algn="ctr" defTabSz="483924" fontAlgn="base">
              <a:lnSpc>
                <a:spcPct val="90000"/>
              </a:lnSpc>
              <a:spcBef>
                <a:spcPct val="0"/>
              </a:spcBef>
              <a:spcAft>
                <a:spcPct val="0"/>
              </a:spcAft>
            </a:pPr>
            <a:endParaRPr lang="en-US" sz="1246"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7984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478423"/>
          </a:xfrm>
        </p:spPr>
        <p:txBody>
          <a:bodyPr/>
          <a:lstStyle/>
          <a:p>
            <a:r>
              <a:rPr lang="en-US" dirty="0"/>
              <a:t>x</a:t>
            </a:r>
            <a:r>
              <a:rPr lang="en-US" dirty="0" smtClean="0"/>
              <a:t>86 Virtualization then…</a:t>
            </a:r>
          </a:p>
          <a:p>
            <a:pPr lvl="1"/>
            <a:r>
              <a:rPr lang="en-US" dirty="0" smtClean="0"/>
              <a:t>A science project (test/</a:t>
            </a:r>
            <a:r>
              <a:rPr lang="en-US" dirty="0" err="1" smtClean="0"/>
              <a:t>dev</a:t>
            </a:r>
            <a:r>
              <a:rPr lang="en-US" dirty="0" smtClean="0"/>
              <a:t> at best)</a:t>
            </a:r>
          </a:p>
          <a:p>
            <a:pPr lvl="1"/>
            <a:r>
              <a:rPr lang="en-US" dirty="0" smtClean="0"/>
              <a:t>No processor support (no AMD-V or Intel VT)</a:t>
            </a:r>
          </a:p>
          <a:p>
            <a:pPr lvl="1"/>
            <a:r>
              <a:rPr lang="en-US" i="1" dirty="0" smtClean="0"/>
              <a:t>Windows Server 2003 not tested or developed for virtualization</a:t>
            </a:r>
          </a:p>
          <a:p>
            <a:pPr lvl="2"/>
            <a:r>
              <a:rPr lang="en-US" dirty="0" smtClean="0"/>
              <a:t>Host: No </a:t>
            </a:r>
            <a:r>
              <a:rPr lang="en-US" dirty="0"/>
              <a:t>virtualization support included in Windows Server 2003</a:t>
            </a:r>
          </a:p>
          <a:p>
            <a:pPr lvl="2"/>
            <a:r>
              <a:rPr lang="en-US" dirty="0" smtClean="0"/>
              <a:t>Guest: Windows Server 2003 doesn’t perform/scale optimally for virtualization</a:t>
            </a:r>
          </a:p>
          <a:p>
            <a:r>
              <a:rPr lang="en-US" dirty="0" smtClean="0"/>
              <a:t>x86 Virtualization today…</a:t>
            </a:r>
          </a:p>
          <a:p>
            <a:pPr lvl="1"/>
            <a:r>
              <a:rPr lang="en-US" dirty="0" smtClean="0"/>
              <a:t>Mainstream technology that powers the world</a:t>
            </a:r>
          </a:p>
          <a:p>
            <a:pPr lvl="1"/>
            <a:r>
              <a:rPr lang="en-US" dirty="0" smtClean="0"/>
              <a:t>Extensive processor support (AMD-V/RVI or Intel VT/SLAT &amp; more…)</a:t>
            </a:r>
          </a:p>
          <a:p>
            <a:pPr lvl="1"/>
            <a:r>
              <a:rPr lang="en-US" dirty="0" smtClean="0"/>
              <a:t>Windows Server tested, optimized and tuned for virtualization</a:t>
            </a:r>
          </a:p>
          <a:p>
            <a:pPr lvl="2"/>
            <a:r>
              <a:rPr lang="en-US" dirty="0" smtClean="0"/>
              <a:t>Host: World class Hyper-V hypervisor built-in Windows Server </a:t>
            </a:r>
          </a:p>
          <a:p>
            <a:pPr lvl="2"/>
            <a:r>
              <a:rPr lang="en-US" dirty="0" smtClean="0"/>
              <a:t>Guest: Windows Server scales linearly as a host and guest of virtualization</a:t>
            </a:r>
          </a:p>
        </p:txBody>
      </p:sp>
      <p:sp>
        <p:nvSpPr>
          <p:cNvPr id="17" name="Title 16"/>
          <p:cNvSpPr>
            <a:spLocks noGrp="1"/>
          </p:cNvSpPr>
          <p:nvPr>
            <p:ph type="title"/>
          </p:nvPr>
        </p:nvSpPr>
        <p:spPr/>
        <p:txBody>
          <a:bodyPr/>
          <a:lstStyle/>
          <a:p>
            <a:r>
              <a:rPr lang="en-US" dirty="0" smtClean="0"/>
              <a:t>Windows Server 2003: Ages Ago…</a:t>
            </a:r>
            <a:endParaRPr lang="en-US" dirty="0"/>
          </a:p>
        </p:txBody>
      </p:sp>
      <p:sp>
        <p:nvSpPr>
          <p:cNvPr id="4" name="Freeform 3"/>
          <p:cNvSpPr>
            <a:spLocks noChangeAspect="1"/>
          </p:cNvSpPr>
          <p:nvPr/>
        </p:nvSpPr>
        <p:spPr bwMode="black">
          <a:xfrm>
            <a:off x="10032699" y="2420915"/>
            <a:ext cx="909305" cy="587319"/>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Freeform 5"/>
          <p:cNvSpPr>
            <a:spLocks noEditPoints="1"/>
          </p:cNvSpPr>
          <p:nvPr/>
        </p:nvSpPr>
        <p:spPr bwMode="black">
          <a:xfrm>
            <a:off x="10034435" y="1592262"/>
            <a:ext cx="908202" cy="764910"/>
          </a:xfrm>
          <a:custGeom>
            <a:avLst/>
            <a:gdLst>
              <a:gd name="T0" fmla="*/ 402 w 1088"/>
              <a:gd name="T1" fmla="*/ 588 h 1090"/>
              <a:gd name="T2" fmla="*/ 502 w 1088"/>
              <a:gd name="T3" fmla="*/ 688 h 1090"/>
              <a:gd name="T4" fmla="*/ 502 w 1088"/>
              <a:gd name="T5" fmla="*/ 989 h 1090"/>
              <a:gd name="T6" fmla="*/ 402 w 1088"/>
              <a:gd name="T7" fmla="*/ 1090 h 1090"/>
              <a:gd name="T8" fmla="*/ 100 w 1088"/>
              <a:gd name="T9" fmla="*/ 1090 h 1090"/>
              <a:gd name="T10" fmla="*/ 0 w 1088"/>
              <a:gd name="T11" fmla="*/ 989 h 1090"/>
              <a:gd name="T12" fmla="*/ 0 w 1088"/>
              <a:gd name="T13" fmla="*/ 688 h 1090"/>
              <a:gd name="T14" fmla="*/ 100 w 1088"/>
              <a:gd name="T15" fmla="*/ 588 h 1090"/>
              <a:gd name="T16" fmla="*/ 402 w 1088"/>
              <a:gd name="T17" fmla="*/ 588 h 1090"/>
              <a:gd name="T18" fmla="*/ 402 w 1088"/>
              <a:gd name="T19" fmla="*/ 588 h 1090"/>
              <a:gd name="T20" fmla="*/ 402 w 1088"/>
              <a:gd name="T21" fmla="*/ 2 h 1090"/>
              <a:gd name="T22" fmla="*/ 402 w 1088"/>
              <a:gd name="T23" fmla="*/ 2 h 1090"/>
              <a:gd name="T24" fmla="*/ 100 w 1088"/>
              <a:gd name="T25" fmla="*/ 2 h 1090"/>
              <a:gd name="T26" fmla="*/ 0 w 1088"/>
              <a:gd name="T27" fmla="*/ 103 h 1090"/>
              <a:gd name="T28" fmla="*/ 0 w 1088"/>
              <a:gd name="T29" fmla="*/ 403 h 1090"/>
              <a:gd name="T30" fmla="*/ 100 w 1088"/>
              <a:gd name="T31" fmla="*/ 504 h 1090"/>
              <a:gd name="T32" fmla="*/ 402 w 1088"/>
              <a:gd name="T33" fmla="*/ 504 h 1090"/>
              <a:gd name="T34" fmla="*/ 502 w 1088"/>
              <a:gd name="T35" fmla="*/ 403 h 1090"/>
              <a:gd name="T36" fmla="*/ 502 w 1088"/>
              <a:gd name="T37" fmla="*/ 103 h 1090"/>
              <a:gd name="T38" fmla="*/ 402 w 1088"/>
              <a:gd name="T39" fmla="*/ 2 h 1090"/>
              <a:gd name="T40" fmla="*/ 966 w 1088"/>
              <a:gd name="T41" fmla="*/ 0 h 1090"/>
              <a:gd name="T42" fmla="*/ 1088 w 1088"/>
              <a:gd name="T43" fmla="*/ 121 h 1090"/>
              <a:gd name="T44" fmla="*/ 1088 w 1088"/>
              <a:gd name="T45" fmla="*/ 383 h 1090"/>
              <a:gd name="T46" fmla="*/ 966 w 1088"/>
              <a:gd name="T47" fmla="*/ 504 h 1090"/>
              <a:gd name="T48" fmla="*/ 704 w 1088"/>
              <a:gd name="T49" fmla="*/ 504 h 1090"/>
              <a:gd name="T50" fmla="*/ 583 w 1088"/>
              <a:gd name="T51" fmla="*/ 383 h 1090"/>
              <a:gd name="T52" fmla="*/ 583 w 1088"/>
              <a:gd name="T53" fmla="*/ 121 h 1090"/>
              <a:gd name="T54" fmla="*/ 704 w 1088"/>
              <a:gd name="T55" fmla="*/ 0 h 1090"/>
              <a:gd name="T56" fmla="*/ 966 w 1088"/>
              <a:gd name="T57" fmla="*/ 0 h 1090"/>
              <a:gd name="T58" fmla="*/ 1020 w 1088"/>
              <a:gd name="T59" fmla="*/ 383 h 1090"/>
              <a:gd name="T60" fmla="*/ 1020 w 1088"/>
              <a:gd name="T61" fmla="*/ 383 h 1090"/>
              <a:gd name="T62" fmla="*/ 1020 w 1088"/>
              <a:gd name="T63" fmla="*/ 121 h 1090"/>
              <a:gd name="T64" fmla="*/ 966 w 1088"/>
              <a:gd name="T65" fmla="*/ 67 h 1090"/>
              <a:gd name="T66" fmla="*/ 704 w 1088"/>
              <a:gd name="T67" fmla="*/ 67 h 1090"/>
              <a:gd name="T68" fmla="*/ 650 w 1088"/>
              <a:gd name="T69" fmla="*/ 121 h 1090"/>
              <a:gd name="T70" fmla="*/ 650 w 1088"/>
              <a:gd name="T71" fmla="*/ 383 h 1090"/>
              <a:gd name="T72" fmla="*/ 704 w 1088"/>
              <a:gd name="T73" fmla="*/ 437 h 1090"/>
              <a:gd name="T74" fmla="*/ 966 w 1088"/>
              <a:gd name="T75" fmla="*/ 437 h 1090"/>
              <a:gd name="T76" fmla="*/ 1020 w 1088"/>
              <a:gd name="T77" fmla="*/ 383 h 1090"/>
              <a:gd name="T78" fmla="*/ 584 w 1088"/>
              <a:gd name="T79" fmla="*/ 688 h 1090"/>
              <a:gd name="T80" fmla="*/ 584 w 1088"/>
              <a:gd name="T81" fmla="*/ 688 h 1090"/>
              <a:gd name="T82" fmla="*/ 584 w 1088"/>
              <a:gd name="T83" fmla="*/ 989 h 1090"/>
              <a:gd name="T84" fmla="*/ 686 w 1088"/>
              <a:gd name="T85" fmla="*/ 1090 h 1090"/>
              <a:gd name="T86" fmla="*/ 987 w 1088"/>
              <a:gd name="T87" fmla="*/ 1090 h 1090"/>
              <a:gd name="T88" fmla="*/ 1088 w 1088"/>
              <a:gd name="T89" fmla="*/ 989 h 1090"/>
              <a:gd name="T90" fmla="*/ 1088 w 1088"/>
              <a:gd name="T91" fmla="*/ 688 h 1090"/>
              <a:gd name="T92" fmla="*/ 987 w 1088"/>
              <a:gd name="T93" fmla="*/ 588 h 1090"/>
              <a:gd name="T94" fmla="*/ 686 w 1088"/>
              <a:gd name="T95" fmla="*/ 588 h 1090"/>
              <a:gd name="T96" fmla="*/ 584 w 1088"/>
              <a:gd name="T97" fmla="*/ 688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8" h="1090">
                <a:moveTo>
                  <a:pt x="402" y="588"/>
                </a:moveTo>
                <a:cubicBezTo>
                  <a:pt x="469" y="588"/>
                  <a:pt x="502" y="621"/>
                  <a:pt x="502" y="688"/>
                </a:cubicBezTo>
                <a:cubicBezTo>
                  <a:pt x="502" y="989"/>
                  <a:pt x="502" y="989"/>
                  <a:pt x="502" y="989"/>
                </a:cubicBezTo>
                <a:cubicBezTo>
                  <a:pt x="502" y="1056"/>
                  <a:pt x="469" y="1090"/>
                  <a:pt x="402" y="1090"/>
                </a:cubicBezTo>
                <a:cubicBezTo>
                  <a:pt x="100" y="1090"/>
                  <a:pt x="100" y="1090"/>
                  <a:pt x="100" y="1090"/>
                </a:cubicBezTo>
                <a:cubicBezTo>
                  <a:pt x="33" y="1090"/>
                  <a:pt x="0" y="1056"/>
                  <a:pt x="0" y="989"/>
                </a:cubicBezTo>
                <a:cubicBezTo>
                  <a:pt x="0" y="688"/>
                  <a:pt x="0" y="688"/>
                  <a:pt x="0" y="688"/>
                </a:cubicBezTo>
                <a:cubicBezTo>
                  <a:pt x="0" y="621"/>
                  <a:pt x="33" y="588"/>
                  <a:pt x="100" y="588"/>
                </a:cubicBezTo>
                <a:cubicBezTo>
                  <a:pt x="402" y="588"/>
                  <a:pt x="402" y="588"/>
                  <a:pt x="402" y="588"/>
                </a:cubicBezTo>
                <a:cubicBezTo>
                  <a:pt x="402" y="588"/>
                  <a:pt x="402" y="588"/>
                  <a:pt x="402" y="588"/>
                </a:cubicBezTo>
                <a:close/>
                <a:moveTo>
                  <a:pt x="402" y="2"/>
                </a:moveTo>
                <a:cubicBezTo>
                  <a:pt x="402" y="2"/>
                  <a:pt x="402" y="2"/>
                  <a:pt x="402" y="2"/>
                </a:cubicBezTo>
                <a:cubicBezTo>
                  <a:pt x="100" y="2"/>
                  <a:pt x="100" y="2"/>
                  <a:pt x="100" y="2"/>
                </a:cubicBezTo>
                <a:cubicBezTo>
                  <a:pt x="33" y="2"/>
                  <a:pt x="0" y="36"/>
                  <a:pt x="0" y="103"/>
                </a:cubicBezTo>
                <a:cubicBezTo>
                  <a:pt x="0" y="103"/>
                  <a:pt x="0" y="103"/>
                  <a:pt x="0" y="403"/>
                </a:cubicBezTo>
                <a:cubicBezTo>
                  <a:pt x="0" y="471"/>
                  <a:pt x="33" y="504"/>
                  <a:pt x="100" y="504"/>
                </a:cubicBezTo>
                <a:cubicBezTo>
                  <a:pt x="100" y="504"/>
                  <a:pt x="100" y="504"/>
                  <a:pt x="402" y="504"/>
                </a:cubicBezTo>
                <a:cubicBezTo>
                  <a:pt x="469" y="504"/>
                  <a:pt x="502" y="471"/>
                  <a:pt x="502" y="403"/>
                </a:cubicBezTo>
                <a:cubicBezTo>
                  <a:pt x="502" y="403"/>
                  <a:pt x="502" y="403"/>
                  <a:pt x="502" y="103"/>
                </a:cubicBezTo>
                <a:cubicBezTo>
                  <a:pt x="502" y="36"/>
                  <a:pt x="469" y="2"/>
                  <a:pt x="402" y="2"/>
                </a:cubicBezTo>
                <a:close/>
                <a:moveTo>
                  <a:pt x="966" y="0"/>
                </a:moveTo>
                <a:cubicBezTo>
                  <a:pt x="1048" y="0"/>
                  <a:pt x="1088" y="40"/>
                  <a:pt x="1088" y="121"/>
                </a:cubicBezTo>
                <a:cubicBezTo>
                  <a:pt x="1088" y="121"/>
                  <a:pt x="1088" y="121"/>
                  <a:pt x="1088" y="383"/>
                </a:cubicBezTo>
                <a:cubicBezTo>
                  <a:pt x="1088" y="464"/>
                  <a:pt x="1048" y="504"/>
                  <a:pt x="966" y="504"/>
                </a:cubicBezTo>
                <a:cubicBezTo>
                  <a:pt x="966" y="504"/>
                  <a:pt x="966" y="504"/>
                  <a:pt x="704" y="504"/>
                </a:cubicBezTo>
                <a:cubicBezTo>
                  <a:pt x="623" y="504"/>
                  <a:pt x="583" y="464"/>
                  <a:pt x="583" y="383"/>
                </a:cubicBezTo>
                <a:cubicBezTo>
                  <a:pt x="583" y="383"/>
                  <a:pt x="583" y="383"/>
                  <a:pt x="583" y="121"/>
                </a:cubicBezTo>
                <a:cubicBezTo>
                  <a:pt x="583" y="40"/>
                  <a:pt x="623" y="0"/>
                  <a:pt x="704" y="0"/>
                </a:cubicBezTo>
                <a:cubicBezTo>
                  <a:pt x="704" y="0"/>
                  <a:pt x="704" y="0"/>
                  <a:pt x="966" y="0"/>
                </a:cubicBezTo>
                <a:close/>
                <a:moveTo>
                  <a:pt x="1020" y="383"/>
                </a:moveTo>
                <a:cubicBezTo>
                  <a:pt x="1020" y="383"/>
                  <a:pt x="1020" y="383"/>
                  <a:pt x="1020" y="383"/>
                </a:cubicBezTo>
                <a:cubicBezTo>
                  <a:pt x="1020" y="121"/>
                  <a:pt x="1020" y="121"/>
                  <a:pt x="1020" y="121"/>
                </a:cubicBezTo>
                <a:cubicBezTo>
                  <a:pt x="1020" y="85"/>
                  <a:pt x="1002" y="67"/>
                  <a:pt x="966" y="67"/>
                </a:cubicBezTo>
                <a:cubicBezTo>
                  <a:pt x="966" y="67"/>
                  <a:pt x="966" y="67"/>
                  <a:pt x="704" y="67"/>
                </a:cubicBezTo>
                <a:cubicBezTo>
                  <a:pt x="668" y="67"/>
                  <a:pt x="650" y="85"/>
                  <a:pt x="650" y="121"/>
                </a:cubicBezTo>
                <a:cubicBezTo>
                  <a:pt x="650" y="121"/>
                  <a:pt x="650" y="121"/>
                  <a:pt x="650" y="383"/>
                </a:cubicBezTo>
                <a:cubicBezTo>
                  <a:pt x="650" y="419"/>
                  <a:pt x="668" y="437"/>
                  <a:pt x="704" y="437"/>
                </a:cubicBezTo>
                <a:cubicBezTo>
                  <a:pt x="704" y="437"/>
                  <a:pt x="704" y="437"/>
                  <a:pt x="966" y="437"/>
                </a:cubicBezTo>
                <a:cubicBezTo>
                  <a:pt x="1002" y="437"/>
                  <a:pt x="1020" y="419"/>
                  <a:pt x="1020" y="383"/>
                </a:cubicBezTo>
                <a:close/>
                <a:moveTo>
                  <a:pt x="584" y="688"/>
                </a:moveTo>
                <a:cubicBezTo>
                  <a:pt x="584" y="688"/>
                  <a:pt x="584" y="688"/>
                  <a:pt x="584" y="688"/>
                </a:cubicBezTo>
                <a:cubicBezTo>
                  <a:pt x="584" y="989"/>
                  <a:pt x="584" y="989"/>
                  <a:pt x="584" y="989"/>
                </a:cubicBezTo>
                <a:cubicBezTo>
                  <a:pt x="584" y="1056"/>
                  <a:pt x="619" y="1090"/>
                  <a:pt x="686" y="1090"/>
                </a:cubicBezTo>
                <a:cubicBezTo>
                  <a:pt x="686" y="1090"/>
                  <a:pt x="686" y="1090"/>
                  <a:pt x="987" y="1090"/>
                </a:cubicBezTo>
                <a:cubicBezTo>
                  <a:pt x="1054" y="1090"/>
                  <a:pt x="1088" y="1056"/>
                  <a:pt x="1088" y="989"/>
                </a:cubicBezTo>
                <a:cubicBezTo>
                  <a:pt x="1088" y="989"/>
                  <a:pt x="1088" y="989"/>
                  <a:pt x="1088" y="688"/>
                </a:cubicBezTo>
                <a:cubicBezTo>
                  <a:pt x="1088" y="621"/>
                  <a:pt x="1054" y="588"/>
                  <a:pt x="987" y="588"/>
                </a:cubicBezTo>
                <a:cubicBezTo>
                  <a:pt x="987" y="588"/>
                  <a:pt x="987" y="588"/>
                  <a:pt x="686" y="588"/>
                </a:cubicBezTo>
                <a:cubicBezTo>
                  <a:pt x="619" y="588"/>
                  <a:pt x="584" y="621"/>
                  <a:pt x="584" y="68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8403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46638" y="1211263"/>
            <a:ext cx="7315200" cy="503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7510" y="1787858"/>
            <a:ext cx="6531524" cy="4845792"/>
            <a:chOff x="662756" y="1458817"/>
            <a:chExt cx="6801032" cy="5045743"/>
          </a:xfrm>
        </p:grpSpPr>
        <p:sp>
          <p:nvSpPr>
            <p:cNvPr id="12" name="Oval 11"/>
            <p:cNvSpPr/>
            <p:nvPr/>
          </p:nvSpPr>
          <p:spPr>
            <a:xfrm>
              <a:off x="662756" y="6334709"/>
              <a:ext cx="6801032" cy="16985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57" y="1458817"/>
              <a:ext cx="6801030" cy="4960818"/>
            </a:xfrm>
            <a:prstGeom prst="rect">
              <a:avLst/>
            </a:prstGeom>
          </p:spPr>
        </p:pic>
      </p:grpSp>
      <p:sp>
        <p:nvSpPr>
          <p:cNvPr id="16" name="TextBox 15"/>
          <p:cNvSpPr txBox="1"/>
          <p:nvPr/>
        </p:nvSpPr>
        <p:spPr>
          <a:xfrm>
            <a:off x="7704554" y="1458817"/>
            <a:ext cx="3937989" cy="653142"/>
          </a:xfrm>
          <a:prstGeom prst="rect">
            <a:avLst/>
          </a:prstGeom>
          <a:noFill/>
        </p:spPr>
        <p:txBody>
          <a:bodyPr wrap="square" lIns="182880" tIns="146304" rIns="182880" bIns="146304" rtlCol="0">
            <a:noAutofit/>
          </a:bodyPr>
          <a:lstStyle/>
          <a:p>
            <a:pPr>
              <a:lnSpc>
                <a:spcPct val="90000"/>
              </a:lnSpc>
              <a:spcAft>
                <a:spcPts val="600"/>
              </a:spcAft>
            </a:pPr>
            <a:r>
              <a:rPr lang="en-US" sz="4000" dirty="0">
                <a:solidFill>
                  <a:schemeClr val="bg1"/>
                </a:solidFill>
                <a:latin typeface="+mj-lt"/>
                <a:ea typeface="Segoe UI" panose="020B0502040204020203" pitchFamily="34" charset="0"/>
                <a:cs typeface="Segoe UI" panose="020B0502040204020203" pitchFamily="34" charset="0"/>
              </a:rPr>
              <a:t>Cloud, big data, and mobility</a:t>
            </a:r>
          </a:p>
        </p:txBody>
      </p:sp>
      <p:sp>
        <p:nvSpPr>
          <p:cNvPr id="3" name="Title 2"/>
          <p:cNvSpPr>
            <a:spLocks noGrp="1"/>
          </p:cNvSpPr>
          <p:nvPr>
            <p:ph type="title"/>
          </p:nvPr>
        </p:nvSpPr>
        <p:spPr>
          <a:xfrm>
            <a:off x="274637" y="293050"/>
            <a:ext cx="11464517" cy="795521"/>
          </a:xfrm>
        </p:spPr>
        <p:txBody>
          <a:bodyPr anchor="t">
            <a:noAutofit/>
          </a:bodyPr>
          <a:lstStyle/>
          <a:p>
            <a:r>
              <a:rPr lang="en-US" dirty="0"/>
              <a:t>Revolutionary shifts in technology</a:t>
            </a:r>
          </a:p>
        </p:txBody>
      </p:sp>
      <p:sp>
        <p:nvSpPr>
          <p:cNvPr id="22" name="TextBox 21"/>
          <p:cNvSpPr txBox="1"/>
          <p:nvPr/>
        </p:nvSpPr>
        <p:spPr>
          <a:xfrm>
            <a:off x="1739182" y="1309872"/>
            <a:ext cx="736099" cy="400110"/>
          </a:xfrm>
          <a:prstGeom prst="rect">
            <a:avLst/>
          </a:prstGeom>
          <a:noFill/>
        </p:spPr>
        <p:txBody>
          <a:bodyPr wrap="none" rtlCol="0">
            <a:spAutoFit/>
          </a:bodyPr>
          <a:lstStyle/>
          <a:p>
            <a:pPr algn="ctr"/>
            <a:r>
              <a:rPr lang="en-US" sz="2000" dirty="0" smtClean="0"/>
              <a:t>2003</a:t>
            </a:r>
            <a:endParaRPr lang="en-US" sz="2000" dirty="0"/>
          </a:p>
        </p:txBody>
      </p:sp>
      <p:sp>
        <p:nvSpPr>
          <p:cNvPr id="23" name="TextBox 22"/>
          <p:cNvSpPr txBox="1"/>
          <p:nvPr/>
        </p:nvSpPr>
        <p:spPr>
          <a:xfrm>
            <a:off x="5611549" y="1309872"/>
            <a:ext cx="736099" cy="400110"/>
          </a:xfrm>
          <a:prstGeom prst="rect">
            <a:avLst/>
          </a:prstGeom>
          <a:noFill/>
        </p:spPr>
        <p:txBody>
          <a:bodyPr wrap="none" rtlCol="0">
            <a:spAutoFit/>
          </a:bodyPr>
          <a:lstStyle/>
          <a:p>
            <a:pPr algn="ctr"/>
            <a:r>
              <a:rPr lang="en-US" sz="2000" dirty="0" smtClean="0">
                <a:solidFill>
                  <a:schemeClr val="bg1"/>
                </a:solidFill>
              </a:rPr>
              <a:t>2015</a:t>
            </a:r>
            <a:endParaRPr lang="en-US" sz="2000" dirty="0">
              <a:solidFill>
                <a:schemeClr val="bg1"/>
              </a:solidFill>
            </a:endParaRPr>
          </a:p>
        </p:txBody>
      </p:sp>
      <p:sp>
        <p:nvSpPr>
          <p:cNvPr id="26" name="TextBox 25"/>
          <p:cNvSpPr txBox="1"/>
          <p:nvPr/>
        </p:nvSpPr>
        <p:spPr>
          <a:xfrm>
            <a:off x="7750629" y="2875844"/>
            <a:ext cx="4223657" cy="2997200"/>
          </a:xfrm>
          <a:prstGeom prst="rect">
            <a:avLst/>
          </a:prstGeom>
          <a:noFill/>
        </p:spPr>
        <p:txBody>
          <a:bodyPr wrap="square" lIns="182880" tIns="146304" rIns="182880" bIns="146304" rtlCol="0">
            <a:noAutofit/>
          </a:bodyPr>
          <a:lstStyle/>
          <a:p>
            <a:r>
              <a:rPr lang="en-US" sz="2000" dirty="0">
                <a:solidFill>
                  <a:schemeClr val="bg1"/>
                </a:solidFill>
                <a:latin typeface="+mj-lt"/>
              </a:rPr>
              <a:t>Your phone today probably meets the minimum requirements to run </a:t>
            </a:r>
            <a:r>
              <a:rPr lang="en-US" sz="2000" dirty="0" smtClean="0">
                <a:solidFill>
                  <a:schemeClr val="bg1"/>
                </a:solidFill>
                <a:latin typeface="+mj-lt"/>
              </a:rPr>
              <a:t>Windows Server 2003</a:t>
            </a:r>
          </a:p>
          <a:p>
            <a:endParaRPr lang="en-US" sz="2000" dirty="0">
              <a:solidFill>
                <a:schemeClr val="bg1"/>
              </a:solidFill>
              <a:latin typeface="+mj-lt"/>
            </a:endParaRPr>
          </a:p>
          <a:p>
            <a:r>
              <a:rPr lang="en-US" sz="2000" dirty="0">
                <a:solidFill>
                  <a:schemeClr val="bg1"/>
                </a:solidFill>
                <a:latin typeface="+mj-lt"/>
              </a:rPr>
              <a:t>Transformational change up and down the stack, in compute, storage, networking</a:t>
            </a:r>
          </a:p>
          <a:p>
            <a:endParaRPr lang="en-US" sz="2000" dirty="0">
              <a:solidFill>
                <a:schemeClr val="bg1"/>
              </a:solidFill>
              <a:latin typeface="+mj-lt"/>
            </a:endParaRPr>
          </a:p>
        </p:txBody>
      </p:sp>
      <p:grpSp>
        <p:nvGrpSpPr>
          <p:cNvPr id="5" name="Group 4"/>
          <p:cNvGrpSpPr/>
          <p:nvPr/>
        </p:nvGrpSpPr>
        <p:grpSpPr>
          <a:xfrm>
            <a:off x="3774536" y="3405140"/>
            <a:ext cx="577472" cy="576940"/>
            <a:chOff x="5063213" y="2888112"/>
            <a:chExt cx="829588" cy="828824"/>
          </a:xfrm>
        </p:grpSpPr>
        <p:grpSp>
          <p:nvGrpSpPr>
            <p:cNvPr id="9" name="Group 8"/>
            <p:cNvGrpSpPr/>
            <p:nvPr/>
          </p:nvGrpSpPr>
          <p:grpSpPr>
            <a:xfrm>
              <a:off x="5063213" y="2888112"/>
              <a:ext cx="829588" cy="828824"/>
              <a:chOff x="3670300" y="2453017"/>
              <a:chExt cx="1058386" cy="1057412"/>
            </a:xfrm>
          </p:grpSpPr>
          <p:sp>
            <p:nvSpPr>
              <p:cNvPr id="10" name="Oval 9"/>
              <p:cNvSpPr/>
              <p:nvPr/>
            </p:nvSpPr>
            <p:spPr>
              <a:xfrm>
                <a:off x="3670300" y="2463800"/>
                <a:ext cx="1041400" cy="1041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e 10"/>
              <p:cNvSpPr/>
              <p:nvPr/>
            </p:nvSpPr>
            <p:spPr>
              <a:xfrm rot="2700000">
                <a:off x="3671274" y="2453017"/>
                <a:ext cx="1057412" cy="1057412"/>
              </a:xfrm>
              <a:prstGeom prst="pie">
                <a:avLst>
                  <a:gd name="adj1" fmla="val 5386848"/>
                  <a:gd name="adj2" fmla="val 16200000"/>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p:cNvGrpSpPr/>
            <p:nvPr/>
          </p:nvGrpSpPr>
          <p:grpSpPr>
            <a:xfrm>
              <a:off x="5304399" y="3183732"/>
              <a:ext cx="347216" cy="245756"/>
              <a:chOff x="5288230" y="3172287"/>
              <a:chExt cx="379554" cy="268645"/>
            </a:xfrm>
          </p:grpSpPr>
          <p:sp>
            <p:nvSpPr>
              <p:cNvPr id="2" name="Rectangle 1"/>
              <p:cNvSpPr/>
              <p:nvPr/>
            </p:nvSpPr>
            <p:spPr>
              <a:xfrm>
                <a:off x="5288230" y="3172287"/>
                <a:ext cx="379554" cy="98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88230" y="3342472"/>
                <a:ext cx="379554" cy="98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239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8802"/>
          </a:xfrm>
        </p:spPr>
        <p:txBody>
          <a:bodyPr/>
          <a:lstStyle/>
          <a:p>
            <a:r>
              <a:rPr lang="en-US" dirty="0" smtClean="0"/>
              <a:t>The Big Windows Server 2003 EOS Question…</a:t>
            </a:r>
            <a:endParaRPr lang="en-US" dirty="0"/>
          </a:p>
        </p:txBody>
      </p:sp>
    </p:spTree>
    <p:extLst>
      <p:ext uri="{BB962C8B-B14F-4D97-AF65-F5344CB8AC3E}">
        <p14:creationId xmlns:p14="http://schemas.microsoft.com/office/powerpoint/2010/main" val="352652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810935" cy="1828786"/>
          </a:xfrm>
        </p:spPr>
        <p:txBody>
          <a:bodyPr/>
          <a:lstStyle/>
          <a:p>
            <a:r>
              <a:rPr lang="en-US" dirty="0" smtClean="0">
                <a:solidFill>
                  <a:schemeClr val="bg1"/>
                </a:solidFill>
              </a:rPr>
              <a:t>Preparing your Fabric &amp; Apps for Windows Server 2003 End of Support</a:t>
            </a:r>
            <a:endParaRPr lang="en-US" dirty="0">
              <a:solidFill>
                <a:schemeClr val="bg1"/>
              </a:solidFill>
            </a:endParaRPr>
          </a:p>
        </p:txBody>
      </p:sp>
      <p:sp>
        <p:nvSpPr>
          <p:cNvPr id="5" name="Text Placeholder 4"/>
          <p:cNvSpPr>
            <a:spLocks noGrp="1"/>
          </p:cNvSpPr>
          <p:nvPr>
            <p:ph type="body" sz="quarter" idx="12"/>
          </p:nvPr>
        </p:nvSpPr>
        <p:spPr>
          <a:xfrm>
            <a:off x="274702" y="3955785"/>
            <a:ext cx="5410135" cy="1828007"/>
          </a:xfrm>
        </p:spPr>
        <p:txBody>
          <a:bodyPr/>
          <a:lstStyle/>
          <a:p>
            <a:r>
              <a:rPr lang="en-US" dirty="0" smtClean="0">
                <a:solidFill>
                  <a:schemeClr val="bg1"/>
                </a:solidFill>
              </a:rPr>
              <a:t>Jeff Woolsey</a:t>
            </a:r>
            <a:endParaRPr lang="en-US" dirty="0">
              <a:solidFill>
                <a:schemeClr val="bg1"/>
              </a:solidFill>
            </a:endParaRPr>
          </a:p>
          <a:p>
            <a:r>
              <a:rPr lang="en-US" dirty="0" smtClean="0">
                <a:solidFill>
                  <a:schemeClr val="bg1"/>
                </a:solidFill>
              </a:rPr>
              <a:t>Principal Program Manager</a:t>
            </a:r>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2407733"/>
            <a:ext cx="11887200" cy="2179058"/>
          </a:xfrm>
        </p:spPr>
        <p:txBody>
          <a:bodyPr/>
          <a:lstStyle/>
          <a:p>
            <a:pPr marL="0" indent="0" algn="ctr">
              <a:buNone/>
            </a:pPr>
            <a:r>
              <a:rPr lang="en-US" sz="4800" dirty="0" smtClean="0"/>
              <a:t>Q: Is Microsoft going to change the Windows Server 2003 End of Support date? Will they extend the date?</a:t>
            </a:r>
          </a:p>
        </p:txBody>
      </p:sp>
    </p:spTree>
    <p:extLst>
      <p:ext uri="{BB962C8B-B14F-4D97-AF65-F5344CB8AC3E}">
        <p14:creationId xmlns:p14="http://schemas.microsoft.com/office/powerpoint/2010/main" val="88385710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 y="1206"/>
            <a:ext cx="12435840" cy="6992112"/>
          </a:xfrm>
          <a:prstGeom prst="rect">
            <a:avLst/>
          </a:prstGeom>
        </p:spPr>
      </p:pic>
      <p:sp>
        <p:nvSpPr>
          <p:cNvPr id="12" name="Rectangle 11"/>
          <p:cNvSpPr/>
          <p:nvPr/>
        </p:nvSpPr>
        <p:spPr bwMode="auto">
          <a:xfrm>
            <a:off x="274637" y="296864"/>
            <a:ext cx="5943601" cy="6400800"/>
          </a:xfrm>
          <a:prstGeom prst="rect">
            <a:avLst/>
          </a:prstGeom>
          <a:solidFill>
            <a:schemeClr val="accent1">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chemeClr val="bg1"/>
              </a:solidFill>
              <a:ea typeface="Segoe UI" pitchFamily="34" charset="0"/>
              <a:cs typeface="Segoe UI" pitchFamily="34" charset="0"/>
            </a:endParaRPr>
          </a:p>
        </p:txBody>
      </p:sp>
      <p:sp>
        <p:nvSpPr>
          <p:cNvPr id="10" name="Rectangle 9"/>
          <p:cNvSpPr/>
          <p:nvPr/>
        </p:nvSpPr>
        <p:spPr>
          <a:xfrm>
            <a:off x="1252538" y="3081937"/>
            <a:ext cx="4267496" cy="2554545"/>
          </a:xfrm>
          <a:prstGeom prst="rect">
            <a:avLst/>
          </a:prstGeom>
        </p:spPr>
        <p:txBody>
          <a:bodyPr wrap="square">
            <a:spAutoFit/>
          </a:bodyPr>
          <a:lstStyle/>
          <a:p>
            <a:r>
              <a:rPr lang="en-US" sz="4000" dirty="0">
                <a:latin typeface="+mj-lt"/>
              </a:rPr>
              <a:t>Windows Server 2003 reaches end of support on </a:t>
            </a:r>
            <a:br>
              <a:rPr lang="en-US" sz="4000" dirty="0">
                <a:latin typeface="+mj-lt"/>
              </a:rPr>
            </a:br>
            <a:r>
              <a:rPr lang="en-US" sz="4000" dirty="0">
                <a:latin typeface="+mj-lt"/>
              </a:rPr>
              <a:t>July 14, 2015.</a:t>
            </a:r>
          </a:p>
        </p:txBody>
      </p:sp>
      <p:sp>
        <p:nvSpPr>
          <p:cNvPr id="9" name="Freeform 36"/>
          <p:cNvSpPr>
            <a:spLocks noEditPoints="1"/>
          </p:cNvSpPr>
          <p:nvPr/>
        </p:nvSpPr>
        <p:spPr bwMode="black">
          <a:xfrm>
            <a:off x="2662439" y="1436757"/>
            <a:ext cx="1167995" cy="1167995"/>
          </a:xfrm>
          <a:custGeom>
            <a:avLst/>
            <a:gdLst>
              <a:gd name="T0" fmla="*/ 82 w 149"/>
              <a:gd name="T1" fmla="*/ 41 h 150"/>
              <a:gd name="T2" fmla="*/ 80 w 149"/>
              <a:gd name="T3" fmla="*/ 87 h 150"/>
              <a:gd name="T4" fmla="*/ 68 w 149"/>
              <a:gd name="T5" fmla="*/ 87 h 150"/>
              <a:gd name="T6" fmla="*/ 67 w 149"/>
              <a:gd name="T7" fmla="*/ 41 h 150"/>
              <a:gd name="T8" fmla="*/ 82 w 149"/>
              <a:gd name="T9" fmla="*/ 41 h 150"/>
              <a:gd name="T10" fmla="*/ 83 w 149"/>
              <a:gd name="T11" fmla="*/ 102 h 150"/>
              <a:gd name="T12" fmla="*/ 81 w 149"/>
              <a:gd name="T13" fmla="*/ 107 h 150"/>
              <a:gd name="T14" fmla="*/ 75 w 149"/>
              <a:gd name="T15" fmla="*/ 109 h 150"/>
              <a:gd name="T16" fmla="*/ 68 w 149"/>
              <a:gd name="T17" fmla="*/ 107 h 150"/>
              <a:gd name="T18" fmla="*/ 66 w 149"/>
              <a:gd name="T19" fmla="*/ 102 h 150"/>
              <a:gd name="T20" fmla="*/ 68 w 149"/>
              <a:gd name="T21" fmla="*/ 96 h 150"/>
              <a:gd name="T22" fmla="*/ 75 w 149"/>
              <a:gd name="T23" fmla="*/ 94 h 150"/>
              <a:gd name="T24" fmla="*/ 81 w 149"/>
              <a:gd name="T25" fmla="*/ 96 h 150"/>
              <a:gd name="T26" fmla="*/ 83 w 149"/>
              <a:gd name="T27" fmla="*/ 102 h 150"/>
              <a:gd name="T28" fmla="*/ 74 w 149"/>
              <a:gd name="T29" fmla="*/ 10 h 150"/>
              <a:gd name="T30" fmla="*/ 9 w 149"/>
              <a:gd name="T31" fmla="*/ 75 h 150"/>
              <a:gd name="T32" fmla="*/ 74 w 149"/>
              <a:gd name="T33" fmla="*/ 140 h 150"/>
              <a:gd name="T34" fmla="*/ 140 w 149"/>
              <a:gd name="T35" fmla="*/ 75 h 150"/>
              <a:gd name="T36" fmla="*/ 74 w 149"/>
              <a:gd name="T37" fmla="*/ 10 h 150"/>
              <a:gd name="T38" fmla="*/ 74 w 149"/>
              <a:gd name="T39" fmla="*/ 0 h 150"/>
              <a:gd name="T40" fmla="*/ 149 w 149"/>
              <a:gd name="T41" fmla="*/ 75 h 150"/>
              <a:gd name="T42" fmla="*/ 74 w 149"/>
              <a:gd name="T43" fmla="*/ 150 h 150"/>
              <a:gd name="T44" fmla="*/ 0 w 149"/>
              <a:gd name="T45" fmla="*/ 75 h 150"/>
              <a:gd name="T46" fmla="*/ 74 w 149"/>
              <a:gd name="T4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 h="150">
                <a:moveTo>
                  <a:pt x="82" y="41"/>
                </a:moveTo>
                <a:cubicBezTo>
                  <a:pt x="80" y="87"/>
                  <a:pt x="80" y="87"/>
                  <a:pt x="80" y="87"/>
                </a:cubicBezTo>
                <a:cubicBezTo>
                  <a:pt x="68" y="87"/>
                  <a:pt x="68" y="87"/>
                  <a:pt x="68" y="87"/>
                </a:cubicBezTo>
                <a:cubicBezTo>
                  <a:pt x="67" y="41"/>
                  <a:pt x="67" y="41"/>
                  <a:pt x="67" y="41"/>
                </a:cubicBezTo>
                <a:lnTo>
                  <a:pt x="82" y="41"/>
                </a:lnTo>
                <a:close/>
                <a:moveTo>
                  <a:pt x="83" y="102"/>
                </a:moveTo>
                <a:cubicBezTo>
                  <a:pt x="83" y="104"/>
                  <a:pt x="82" y="106"/>
                  <a:pt x="81" y="107"/>
                </a:cubicBezTo>
                <a:cubicBezTo>
                  <a:pt x="79" y="109"/>
                  <a:pt x="77" y="109"/>
                  <a:pt x="75" y="109"/>
                </a:cubicBezTo>
                <a:cubicBezTo>
                  <a:pt x="72" y="109"/>
                  <a:pt x="70" y="109"/>
                  <a:pt x="68" y="107"/>
                </a:cubicBezTo>
                <a:cubicBezTo>
                  <a:pt x="67" y="105"/>
                  <a:pt x="66" y="104"/>
                  <a:pt x="66" y="102"/>
                </a:cubicBezTo>
                <a:cubicBezTo>
                  <a:pt x="66" y="99"/>
                  <a:pt x="67" y="97"/>
                  <a:pt x="68" y="96"/>
                </a:cubicBezTo>
                <a:cubicBezTo>
                  <a:pt x="70" y="94"/>
                  <a:pt x="72" y="94"/>
                  <a:pt x="75" y="94"/>
                </a:cubicBezTo>
                <a:cubicBezTo>
                  <a:pt x="77" y="94"/>
                  <a:pt x="79" y="94"/>
                  <a:pt x="81" y="96"/>
                </a:cubicBezTo>
                <a:cubicBezTo>
                  <a:pt x="82" y="97"/>
                  <a:pt x="83" y="99"/>
                  <a:pt x="83" y="102"/>
                </a:cubicBezTo>
                <a:moveTo>
                  <a:pt x="74" y="10"/>
                </a:moveTo>
                <a:cubicBezTo>
                  <a:pt x="38" y="10"/>
                  <a:pt x="9" y="39"/>
                  <a:pt x="9" y="75"/>
                </a:cubicBezTo>
                <a:cubicBezTo>
                  <a:pt x="9" y="111"/>
                  <a:pt x="38" y="140"/>
                  <a:pt x="74" y="140"/>
                </a:cubicBezTo>
                <a:cubicBezTo>
                  <a:pt x="111" y="140"/>
                  <a:pt x="140" y="111"/>
                  <a:pt x="140" y="75"/>
                </a:cubicBezTo>
                <a:cubicBezTo>
                  <a:pt x="140" y="39"/>
                  <a:pt x="111" y="10"/>
                  <a:pt x="74" y="10"/>
                </a:cubicBezTo>
                <a:moveTo>
                  <a:pt x="74" y="0"/>
                </a:moveTo>
                <a:cubicBezTo>
                  <a:pt x="116" y="0"/>
                  <a:pt x="149" y="34"/>
                  <a:pt x="149" y="75"/>
                </a:cubicBezTo>
                <a:cubicBezTo>
                  <a:pt x="149" y="116"/>
                  <a:pt x="116" y="150"/>
                  <a:pt x="74" y="150"/>
                </a:cubicBezTo>
                <a:cubicBezTo>
                  <a:pt x="33" y="150"/>
                  <a:pt x="0" y="116"/>
                  <a:pt x="0" y="75"/>
                </a:cubicBezTo>
                <a:cubicBezTo>
                  <a:pt x="0" y="34"/>
                  <a:pt x="33" y="0"/>
                  <a:pt x="74" y="0"/>
                </a:cubicBezTo>
              </a:path>
            </a:pathLst>
          </a:custGeom>
          <a:solidFill>
            <a:schemeClr val="bg1"/>
          </a:solidFill>
          <a:ln>
            <a:noFill/>
          </a:ln>
          <a:extLst/>
        </p:spPr>
        <p:txBody>
          <a:bodyPr vert="horz" wrap="square" lIns="121903" tIns="60952" rIns="121903" bIns="60952" numCol="1" anchor="t" anchorCtr="0" compatLnSpc="1">
            <a:prstTxWarp prst="textNoShape">
              <a:avLst/>
            </a:prstTxWarp>
          </a:bodyPr>
          <a:lstStyle/>
          <a:p>
            <a:endParaRPr lang="en-US" sz="3263" dirty="0"/>
          </a:p>
        </p:txBody>
      </p:sp>
    </p:spTree>
    <p:extLst>
      <p:ext uri="{BB962C8B-B14F-4D97-AF65-F5344CB8AC3E}">
        <p14:creationId xmlns:p14="http://schemas.microsoft.com/office/powerpoint/2010/main" val="984796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309638" y="5707614"/>
            <a:ext cx="1262362" cy="840858"/>
            <a:chOff x="3309638" y="3985692"/>
            <a:chExt cx="1135362" cy="840858"/>
          </a:xfrm>
        </p:grpSpPr>
        <p:grpSp>
          <p:nvGrpSpPr>
            <p:cNvPr id="90" name="Group 89"/>
            <p:cNvGrpSpPr/>
            <p:nvPr/>
          </p:nvGrpSpPr>
          <p:grpSpPr>
            <a:xfrm>
              <a:off x="3309638" y="3985692"/>
              <a:ext cx="360662" cy="840858"/>
              <a:chOff x="5268913" y="1562100"/>
              <a:chExt cx="1893888" cy="3870326"/>
            </a:xfrm>
          </p:grpSpPr>
          <p:sp>
            <p:nvSpPr>
              <p:cNvPr id="97" name="Freeform 15"/>
              <p:cNvSpPr>
                <a:spLocks/>
              </p:cNvSpPr>
              <p:nvPr/>
            </p:nvSpPr>
            <p:spPr bwMode="auto">
              <a:xfrm>
                <a:off x="5268913" y="3525838"/>
                <a:ext cx="1893888" cy="1906588"/>
              </a:xfrm>
              <a:custGeom>
                <a:avLst/>
                <a:gdLst>
                  <a:gd name="T0" fmla="*/ 0 w 1193"/>
                  <a:gd name="T1" fmla="*/ 66 h 1201"/>
                  <a:gd name="T2" fmla="*/ 67 w 1193"/>
                  <a:gd name="T3" fmla="*/ 0 h 1201"/>
                  <a:gd name="T4" fmla="*/ 1127 w 1193"/>
                  <a:gd name="T5" fmla="*/ 0 h 1201"/>
                  <a:gd name="T6" fmla="*/ 1193 w 1193"/>
                  <a:gd name="T7" fmla="*/ 66 h 1201"/>
                  <a:gd name="T8" fmla="*/ 1193 w 1193"/>
                  <a:gd name="T9" fmla="*/ 1201 h 1201"/>
                  <a:gd name="T10" fmla="*/ 0 w 1193"/>
                  <a:gd name="T11" fmla="*/ 1201 h 1201"/>
                  <a:gd name="T12" fmla="*/ 0 w 1193"/>
                  <a:gd name="T13" fmla="*/ 66 h 1201"/>
                </a:gdLst>
                <a:ahLst/>
                <a:cxnLst>
                  <a:cxn ang="0">
                    <a:pos x="T0" y="T1"/>
                  </a:cxn>
                  <a:cxn ang="0">
                    <a:pos x="T2" y="T3"/>
                  </a:cxn>
                  <a:cxn ang="0">
                    <a:pos x="T4" y="T5"/>
                  </a:cxn>
                  <a:cxn ang="0">
                    <a:pos x="T6" y="T7"/>
                  </a:cxn>
                  <a:cxn ang="0">
                    <a:pos x="T8" y="T9"/>
                  </a:cxn>
                  <a:cxn ang="0">
                    <a:pos x="T10" y="T11"/>
                  </a:cxn>
                  <a:cxn ang="0">
                    <a:pos x="T12" y="T13"/>
                  </a:cxn>
                </a:cxnLst>
                <a:rect l="0" t="0" r="r" b="b"/>
                <a:pathLst>
                  <a:path w="1193" h="1201">
                    <a:moveTo>
                      <a:pt x="0" y="66"/>
                    </a:moveTo>
                    <a:lnTo>
                      <a:pt x="67" y="0"/>
                    </a:lnTo>
                    <a:lnTo>
                      <a:pt x="1127" y="0"/>
                    </a:lnTo>
                    <a:lnTo>
                      <a:pt x="1193" y="66"/>
                    </a:lnTo>
                    <a:lnTo>
                      <a:pt x="1193" y="1201"/>
                    </a:lnTo>
                    <a:lnTo>
                      <a:pt x="0" y="1201"/>
                    </a:lnTo>
                    <a:lnTo>
                      <a:pt x="0" y="66"/>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
              <p:cNvSpPr>
                <a:spLocks/>
              </p:cNvSpPr>
              <p:nvPr/>
            </p:nvSpPr>
            <p:spPr bwMode="auto">
              <a:xfrm>
                <a:off x="5268913" y="1562100"/>
                <a:ext cx="1893888" cy="1903413"/>
              </a:xfrm>
              <a:custGeom>
                <a:avLst/>
                <a:gdLst>
                  <a:gd name="T0" fmla="*/ 1193 w 1193"/>
                  <a:gd name="T1" fmla="*/ 1133 h 1199"/>
                  <a:gd name="T2" fmla="*/ 1127 w 1193"/>
                  <a:gd name="T3" fmla="*/ 1199 h 1199"/>
                  <a:gd name="T4" fmla="*/ 67 w 1193"/>
                  <a:gd name="T5" fmla="*/ 1199 h 1199"/>
                  <a:gd name="T6" fmla="*/ 0 w 1193"/>
                  <a:gd name="T7" fmla="*/ 1133 h 1199"/>
                  <a:gd name="T8" fmla="*/ 0 w 1193"/>
                  <a:gd name="T9" fmla="*/ 0 h 1199"/>
                  <a:gd name="T10" fmla="*/ 1193 w 1193"/>
                  <a:gd name="T11" fmla="*/ 0 h 1199"/>
                  <a:gd name="T12" fmla="*/ 1193 w 1193"/>
                  <a:gd name="T13" fmla="*/ 1133 h 1199"/>
                </a:gdLst>
                <a:ahLst/>
                <a:cxnLst>
                  <a:cxn ang="0">
                    <a:pos x="T0" y="T1"/>
                  </a:cxn>
                  <a:cxn ang="0">
                    <a:pos x="T2" y="T3"/>
                  </a:cxn>
                  <a:cxn ang="0">
                    <a:pos x="T4" y="T5"/>
                  </a:cxn>
                  <a:cxn ang="0">
                    <a:pos x="T6" y="T7"/>
                  </a:cxn>
                  <a:cxn ang="0">
                    <a:pos x="T8" y="T9"/>
                  </a:cxn>
                  <a:cxn ang="0">
                    <a:pos x="T10" y="T11"/>
                  </a:cxn>
                  <a:cxn ang="0">
                    <a:pos x="T12" y="T13"/>
                  </a:cxn>
                </a:cxnLst>
                <a:rect l="0" t="0" r="r" b="b"/>
                <a:pathLst>
                  <a:path w="1193" h="1199">
                    <a:moveTo>
                      <a:pt x="1193" y="1133"/>
                    </a:moveTo>
                    <a:lnTo>
                      <a:pt x="1127" y="1199"/>
                    </a:lnTo>
                    <a:lnTo>
                      <a:pt x="67" y="1199"/>
                    </a:lnTo>
                    <a:lnTo>
                      <a:pt x="0" y="1133"/>
                    </a:lnTo>
                    <a:lnTo>
                      <a:pt x="0" y="0"/>
                    </a:lnTo>
                    <a:lnTo>
                      <a:pt x="1193" y="0"/>
                    </a:lnTo>
                    <a:lnTo>
                      <a:pt x="1193" y="1133"/>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p:cNvGrpSpPr/>
            <p:nvPr/>
          </p:nvGrpSpPr>
          <p:grpSpPr>
            <a:xfrm>
              <a:off x="3696988" y="3985692"/>
              <a:ext cx="360662" cy="840858"/>
              <a:chOff x="5268913" y="1562100"/>
              <a:chExt cx="1893888" cy="3870326"/>
            </a:xfrm>
          </p:grpSpPr>
          <p:sp>
            <p:nvSpPr>
              <p:cNvPr id="95" name="Freeform 15"/>
              <p:cNvSpPr>
                <a:spLocks/>
              </p:cNvSpPr>
              <p:nvPr/>
            </p:nvSpPr>
            <p:spPr bwMode="auto">
              <a:xfrm>
                <a:off x="5268913" y="3525838"/>
                <a:ext cx="1893888" cy="1906588"/>
              </a:xfrm>
              <a:custGeom>
                <a:avLst/>
                <a:gdLst>
                  <a:gd name="T0" fmla="*/ 0 w 1193"/>
                  <a:gd name="T1" fmla="*/ 66 h 1201"/>
                  <a:gd name="T2" fmla="*/ 67 w 1193"/>
                  <a:gd name="T3" fmla="*/ 0 h 1201"/>
                  <a:gd name="T4" fmla="*/ 1127 w 1193"/>
                  <a:gd name="T5" fmla="*/ 0 h 1201"/>
                  <a:gd name="T6" fmla="*/ 1193 w 1193"/>
                  <a:gd name="T7" fmla="*/ 66 h 1201"/>
                  <a:gd name="T8" fmla="*/ 1193 w 1193"/>
                  <a:gd name="T9" fmla="*/ 1201 h 1201"/>
                  <a:gd name="T10" fmla="*/ 0 w 1193"/>
                  <a:gd name="T11" fmla="*/ 1201 h 1201"/>
                  <a:gd name="T12" fmla="*/ 0 w 1193"/>
                  <a:gd name="T13" fmla="*/ 66 h 1201"/>
                </a:gdLst>
                <a:ahLst/>
                <a:cxnLst>
                  <a:cxn ang="0">
                    <a:pos x="T0" y="T1"/>
                  </a:cxn>
                  <a:cxn ang="0">
                    <a:pos x="T2" y="T3"/>
                  </a:cxn>
                  <a:cxn ang="0">
                    <a:pos x="T4" y="T5"/>
                  </a:cxn>
                  <a:cxn ang="0">
                    <a:pos x="T6" y="T7"/>
                  </a:cxn>
                  <a:cxn ang="0">
                    <a:pos x="T8" y="T9"/>
                  </a:cxn>
                  <a:cxn ang="0">
                    <a:pos x="T10" y="T11"/>
                  </a:cxn>
                  <a:cxn ang="0">
                    <a:pos x="T12" y="T13"/>
                  </a:cxn>
                </a:cxnLst>
                <a:rect l="0" t="0" r="r" b="b"/>
                <a:pathLst>
                  <a:path w="1193" h="1201">
                    <a:moveTo>
                      <a:pt x="0" y="66"/>
                    </a:moveTo>
                    <a:lnTo>
                      <a:pt x="67" y="0"/>
                    </a:lnTo>
                    <a:lnTo>
                      <a:pt x="1127" y="0"/>
                    </a:lnTo>
                    <a:lnTo>
                      <a:pt x="1193" y="66"/>
                    </a:lnTo>
                    <a:lnTo>
                      <a:pt x="1193" y="1201"/>
                    </a:lnTo>
                    <a:lnTo>
                      <a:pt x="0" y="1201"/>
                    </a:lnTo>
                    <a:lnTo>
                      <a:pt x="0" y="66"/>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
              <p:cNvSpPr>
                <a:spLocks/>
              </p:cNvSpPr>
              <p:nvPr/>
            </p:nvSpPr>
            <p:spPr bwMode="auto">
              <a:xfrm>
                <a:off x="5268913" y="1562100"/>
                <a:ext cx="1893888" cy="1903413"/>
              </a:xfrm>
              <a:custGeom>
                <a:avLst/>
                <a:gdLst>
                  <a:gd name="T0" fmla="*/ 1193 w 1193"/>
                  <a:gd name="T1" fmla="*/ 1133 h 1199"/>
                  <a:gd name="T2" fmla="*/ 1127 w 1193"/>
                  <a:gd name="T3" fmla="*/ 1199 h 1199"/>
                  <a:gd name="T4" fmla="*/ 67 w 1193"/>
                  <a:gd name="T5" fmla="*/ 1199 h 1199"/>
                  <a:gd name="T6" fmla="*/ 0 w 1193"/>
                  <a:gd name="T7" fmla="*/ 1133 h 1199"/>
                  <a:gd name="T8" fmla="*/ 0 w 1193"/>
                  <a:gd name="T9" fmla="*/ 0 h 1199"/>
                  <a:gd name="T10" fmla="*/ 1193 w 1193"/>
                  <a:gd name="T11" fmla="*/ 0 h 1199"/>
                  <a:gd name="T12" fmla="*/ 1193 w 1193"/>
                  <a:gd name="T13" fmla="*/ 1133 h 1199"/>
                </a:gdLst>
                <a:ahLst/>
                <a:cxnLst>
                  <a:cxn ang="0">
                    <a:pos x="T0" y="T1"/>
                  </a:cxn>
                  <a:cxn ang="0">
                    <a:pos x="T2" y="T3"/>
                  </a:cxn>
                  <a:cxn ang="0">
                    <a:pos x="T4" y="T5"/>
                  </a:cxn>
                  <a:cxn ang="0">
                    <a:pos x="T6" y="T7"/>
                  </a:cxn>
                  <a:cxn ang="0">
                    <a:pos x="T8" y="T9"/>
                  </a:cxn>
                  <a:cxn ang="0">
                    <a:pos x="T10" y="T11"/>
                  </a:cxn>
                  <a:cxn ang="0">
                    <a:pos x="T12" y="T13"/>
                  </a:cxn>
                </a:cxnLst>
                <a:rect l="0" t="0" r="r" b="b"/>
                <a:pathLst>
                  <a:path w="1193" h="1199">
                    <a:moveTo>
                      <a:pt x="1193" y="1133"/>
                    </a:moveTo>
                    <a:lnTo>
                      <a:pt x="1127" y="1199"/>
                    </a:lnTo>
                    <a:lnTo>
                      <a:pt x="67" y="1199"/>
                    </a:lnTo>
                    <a:lnTo>
                      <a:pt x="0" y="1133"/>
                    </a:lnTo>
                    <a:lnTo>
                      <a:pt x="0" y="0"/>
                    </a:lnTo>
                    <a:lnTo>
                      <a:pt x="1193" y="0"/>
                    </a:lnTo>
                    <a:lnTo>
                      <a:pt x="1193" y="1133"/>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4084338" y="3985692"/>
              <a:ext cx="360662" cy="840858"/>
              <a:chOff x="5268913" y="1562100"/>
              <a:chExt cx="1893888" cy="3870326"/>
            </a:xfrm>
          </p:grpSpPr>
          <p:sp>
            <p:nvSpPr>
              <p:cNvPr id="93" name="Freeform 15"/>
              <p:cNvSpPr>
                <a:spLocks/>
              </p:cNvSpPr>
              <p:nvPr/>
            </p:nvSpPr>
            <p:spPr bwMode="auto">
              <a:xfrm>
                <a:off x="5268913" y="3525838"/>
                <a:ext cx="1893888" cy="1906588"/>
              </a:xfrm>
              <a:custGeom>
                <a:avLst/>
                <a:gdLst>
                  <a:gd name="T0" fmla="*/ 0 w 1193"/>
                  <a:gd name="T1" fmla="*/ 66 h 1201"/>
                  <a:gd name="T2" fmla="*/ 67 w 1193"/>
                  <a:gd name="T3" fmla="*/ 0 h 1201"/>
                  <a:gd name="T4" fmla="*/ 1127 w 1193"/>
                  <a:gd name="T5" fmla="*/ 0 h 1201"/>
                  <a:gd name="T6" fmla="*/ 1193 w 1193"/>
                  <a:gd name="T7" fmla="*/ 66 h 1201"/>
                  <a:gd name="T8" fmla="*/ 1193 w 1193"/>
                  <a:gd name="T9" fmla="*/ 1201 h 1201"/>
                  <a:gd name="T10" fmla="*/ 0 w 1193"/>
                  <a:gd name="T11" fmla="*/ 1201 h 1201"/>
                  <a:gd name="T12" fmla="*/ 0 w 1193"/>
                  <a:gd name="T13" fmla="*/ 66 h 1201"/>
                </a:gdLst>
                <a:ahLst/>
                <a:cxnLst>
                  <a:cxn ang="0">
                    <a:pos x="T0" y="T1"/>
                  </a:cxn>
                  <a:cxn ang="0">
                    <a:pos x="T2" y="T3"/>
                  </a:cxn>
                  <a:cxn ang="0">
                    <a:pos x="T4" y="T5"/>
                  </a:cxn>
                  <a:cxn ang="0">
                    <a:pos x="T6" y="T7"/>
                  </a:cxn>
                  <a:cxn ang="0">
                    <a:pos x="T8" y="T9"/>
                  </a:cxn>
                  <a:cxn ang="0">
                    <a:pos x="T10" y="T11"/>
                  </a:cxn>
                  <a:cxn ang="0">
                    <a:pos x="T12" y="T13"/>
                  </a:cxn>
                </a:cxnLst>
                <a:rect l="0" t="0" r="r" b="b"/>
                <a:pathLst>
                  <a:path w="1193" h="1201">
                    <a:moveTo>
                      <a:pt x="0" y="66"/>
                    </a:moveTo>
                    <a:lnTo>
                      <a:pt x="67" y="0"/>
                    </a:lnTo>
                    <a:lnTo>
                      <a:pt x="1127" y="0"/>
                    </a:lnTo>
                    <a:lnTo>
                      <a:pt x="1193" y="66"/>
                    </a:lnTo>
                    <a:lnTo>
                      <a:pt x="1193" y="1201"/>
                    </a:lnTo>
                    <a:lnTo>
                      <a:pt x="0" y="1201"/>
                    </a:lnTo>
                    <a:lnTo>
                      <a:pt x="0" y="66"/>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5268913" y="1562100"/>
                <a:ext cx="1893888" cy="1903413"/>
              </a:xfrm>
              <a:custGeom>
                <a:avLst/>
                <a:gdLst>
                  <a:gd name="T0" fmla="*/ 1193 w 1193"/>
                  <a:gd name="T1" fmla="*/ 1133 h 1199"/>
                  <a:gd name="T2" fmla="*/ 1127 w 1193"/>
                  <a:gd name="T3" fmla="*/ 1199 h 1199"/>
                  <a:gd name="T4" fmla="*/ 67 w 1193"/>
                  <a:gd name="T5" fmla="*/ 1199 h 1199"/>
                  <a:gd name="T6" fmla="*/ 0 w 1193"/>
                  <a:gd name="T7" fmla="*/ 1133 h 1199"/>
                  <a:gd name="T8" fmla="*/ 0 w 1193"/>
                  <a:gd name="T9" fmla="*/ 0 h 1199"/>
                  <a:gd name="T10" fmla="*/ 1193 w 1193"/>
                  <a:gd name="T11" fmla="*/ 0 h 1199"/>
                  <a:gd name="T12" fmla="*/ 1193 w 1193"/>
                  <a:gd name="T13" fmla="*/ 1133 h 1199"/>
                </a:gdLst>
                <a:ahLst/>
                <a:cxnLst>
                  <a:cxn ang="0">
                    <a:pos x="T0" y="T1"/>
                  </a:cxn>
                  <a:cxn ang="0">
                    <a:pos x="T2" y="T3"/>
                  </a:cxn>
                  <a:cxn ang="0">
                    <a:pos x="T4" y="T5"/>
                  </a:cxn>
                  <a:cxn ang="0">
                    <a:pos x="T6" y="T7"/>
                  </a:cxn>
                  <a:cxn ang="0">
                    <a:pos x="T8" y="T9"/>
                  </a:cxn>
                  <a:cxn ang="0">
                    <a:pos x="T10" y="T11"/>
                  </a:cxn>
                  <a:cxn ang="0">
                    <a:pos x="T12" y="T13"/>
                  </a:cxn>
                </a:cxnLst>
                <a:rect l="0" t="0" r="r" b="b"/>
                <a:pathLst>
                  <a:path w="1193" h="1199">
                    <a:moveTo>
                      <a:pt x="1193" y="1133"/>
                    </a:moveTo>
                    <a:lnTo>
                      <a:pt x="1127" y="1199"/>
                    </a:lnTo>
                    <a:lnTo>
                      <a:pt x="67" y="1199"/>
                    </a:lnTo>
                    <a:lnTo>
                      <a:pt x="0" y="1133"/>
                    </a:lnTo>
                    <a:lnTo>
                      <a:pt x="0" y="0"/>
                    </a:lnTo>
                    <a:lnTo>
                      <a:pt x="1193" y="0"/>
                    </a:lnTo>
                    <a:lnTo>
                      <a:pt x="1193" y="1133"/>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8" name="Group 87"/>
          <p:cNvGrpSpPr/>
          <p:nvPr/>
        </p:nvGrpSpPr>
        <p:grpSpPr>
          <a:xfrm>
            <a:off x="3309638" y="3985692"/>
            <a:ext cx="1254742" cy="840858"/>
            <a:chOff x="3309638" y="3985692"/>
            <a:chExt cx="1135362" cy="840858"/>
          </a:xfrm>
        </p:grpSpPr>
        <p:grpSp>
          <p:nvGrpSpPr>
            <p:cNvPr id="81" name="Group 80"/>
            <p:cNvGrpSpPr/>
            <p:nvPr/>
          </p:nvGrpSpPr>
          <p:grpSpPr>
            <a:xfrm>
              <a:off x="3309638" y="3985692"/>
              <a:ext cx="360662" cy="840858"/>
              <a:chOff x="5268913" y="1562100"/>
              <a:chExt cx="1893888" cy="3870326"/>
            </a:xfrm>
          </p:grpSpPr>
          <p:sp>
            <p:nvSpPr>
              <p:cNvPr id="51" name="Freeform 15"/>
              <p:cNvSpPr>
                <a:spLocks/>
              </p:cNvSpPr>
              <p:nvPr/>
            </p:nvSpPr>
            <p:spPr bwMode="auto">
              <a:xfrm>
                <a:off x="5268913" y="3525838"/>
                <a:ext cx="1893888" cy="1906588"/>
              </a:xfrm>
              <a:custGeom>
                <a:avLst/>
                <a:gdLst>
                  <a:gd name="T0" fmla="*/ 0 w 1193"/>
                  <a:gd name="T1" fmla="*/ 66 h 1201"/>
                  <a:gd name="T2" fmla="*/ 67 w 1193"/>
                  <a:gd name="T3" fmla="*/ 0 h 1201"/>
                  <a:gd name="T4" fmla="*/ 1127 w 1193"/>
                  <a:gd name="T5" fmla="*/ 0 h 1201"/>
                  <a:gd name="T6" fmla="*/ 1193 w 1193"/>
                  <a:gd name="T7" fmla="*/ 66 h 1201"/>
                  <a:gd name="T8" fmla="*/ 1193 w 1193"/>
                  <a:gd name="T9" fmla="*/ 1201 h 1201"/>
                  <a:gd name="T10" fmla="*/ 0 w 1193"/>
                  <a:gd name="T11" fmla="*/ 1201 h 1201"/>
                  <a:gd name="T12" fmla="*/ 0 w 1193"/>
                  <a:gd name="T13" fmla="*/ 66 h 1201"/>
                </a:gdLst>
                <a:ahLst/>
                <a:cxnLst>
                  <a:cxn ang="0">
                    <a:pos x="T0" y="T1"/>
                  </a:cxn>
                  <a:cxn ang="0">
                    <a:pos x="T2" y="T3"/>
                  </a:cxn>
                  <a:cxn ang="0">
                    <a:pos x="T4" y="T5"/>
                  </a:cxn>
                  <a:cxn ang="0">
                    <a:pos x="T6" y="T7"/>
                  </a:cxn>
                  <a:cxn ang="0">
                    <a:pos x="T8" y="T9"/>
                  </a:cxn>
                  <a:cxn ang="0">
                    <a:pos x="T10" y="T11"/>
                  </a:cxn>
                  <a:cxn ang="0">
                    <a:pos x="T12" y="T13"/>
                  </a:cxn>
                </a:cxnLst>
                <a:rect l="0" t="0" r="r" b="b"/>
                <a:pathLst>
                  <a:path w="1193" h="1201">
                    <a:moveTo>
                      <a:pt x="0" y="66"/>
                    </a:moveTo>
                    <a:lnTo>
                      <a:pt x="67" y="0"/>
                    </a:lnTo>
                    <a:lnTo>
                      <a:pt x="1127" y="0"/>
                    </a:lnTo>
                    <a:lnTo>
                      <a:pt x="1193" y="66"/>
                    </a:lnTo>
                    <a:lnTo>
                      <a:pt x="1193" y="1201"/>
                    </a:lnTo>
                    <a:lnTo>
                      <a:pt x="0" y="1201"/>
                    </a:lnTo>
                    <a:lnTo>
                      <a:pt x="0" y="66"/>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5268913" y="1562100"/>
                <a:ext cx="1893888" cy="1903413"/>
              </a:xfrm>
              <a:custGeom>
                <a:avLst/>
                <a:gdLst>
                  <a:gd name="T0" fmla="*/ 1193 w 1193"/>
                  <a:gd name="T1" fmla="*/ 1133 h 1199"/>
                  <a:gd name="T2" fmla="*/ 1127 w 1193"/>
                  <a:gd name="T3" fmla="*/ 1199 h 1199"/>
                  <a:gd name="T4" fmla="*/ 67 w 1193"/>
                  <a:gd name="T5" fmla="*/ 1199 h 1199"/>
                  <a:gd name="T6" fmla="*/ 0 w 1193"/>
                  <a:gd name="T7" fmla="*/ 1133 h 1199"/>
                  <a:gd name="T8" fmla="*/ 0 w 1193"/>
                  <a:gd name="T9" fmla="*/ 0 h 1199"/>
                  <a:gd name="T10" fmla="*/ 1193 w 1193"/>
                  <a:gd name="T11" fmla="*/ 0 h 1199"/>
                  <a:gd name="T12" fmla="*/ 1193 w 1193"/>
                  <a:gd name="T13" fmla="*/ 1133 h 1199"/>
                </a:gdLst>
                <a:ahLst/>
                <a:cxnLst>
                  <a:cxn ang="0">
                    <a:pos x="T0" y="T1"/>
                  </a:cxn>
                  <a:cxn ang="0">
                    <a:pos x="T2" y="T3"/>
                  </a:cxn>
                  <a:cxn ang="0">
                    <a:pos x="T4" y="T5"/>
                  </a:cxn>
                  <a:cxn ang="0">
                    <a:pos x="T6" y="T7"/>
                  </a:cxn>
                  <a:cxn ang="0">
                    <a:pos x="T8" y="T9"/>
                  </a:cxn>
                  <a:cxn ang="0">
                    <a:pos x="T10" y="T11"/>
                  </a:cxn>
                  <a:cxn ang="0">
                    <a:pos x="T12" y="T13"/>
                  </a:cxn>
                </a:cxnLst>
                <a:rect l="0" t="0" r="r" b="b"/>
                <a:pathLst>
                  <a:path w="1193" h="1199">
                    <a:moveTo>
                      <a:pt x="1193" y="1133"/>
                    </a:moveTo>
                    <a:lnTo>
                      <a:pt x="1127" y="1199"/>
                    </a:lnTo>
                    <a:lnTo>
                      <a:pt x="67" y="1199"/>
                    </a:lnTo>
                    <a:lnTo>
                      <a:pt x="0" y="1133"/>
                    </a:lnTo>
                    <a:lnTo>
                      <a:pt x="0" y="0"/>
                    </a:lnTo>
                    <a:lnTo>
                      <a:pt x="1193" y="0"/>
                    </a:lnTo>
                    <a:lnTo>
                      <a:pt x="1193" y="1133"/>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3696988" y="3985692"/>
              <a:ext cx="360662" cy="840858"/>
              <a:chOff x="5268913" y="1562100"/>
              <a:chExt cx="1893888" cy="3870326"/>
            </a:xfrm>
          </p:grpSpPr>
          <p:sp>
            <p:nvSpPr>
              <p:cNvPr id="83" name="Freeform 15"/>
              <p:cNvSpPr>
                <a:spLocks/>
              </p:cNvSpPr>
              <p:nvPr/>
            </p:nvSpPr>
            <p:spPr bwMode="auto">
              <a:xfrm>
                <a:off x="5268913" y="3525838"/>
                <a:ext cx="1893888" cy="1906588"/>
              </a:xfrm>
              <a:custGeom>
                <a:avLst/>
                <a:gdLst>
                  <a:gd name="T0" fmla="*/ 0 w 1193"/>
                  <a:gd name="T1" fmla="*/ 66 h 1201"/>
                  <a:gd name="T2" fmla="*/ 67 w 1193"/>
                  <a:gd name="T3" fmla="*/ 0 h 1201"/>
                  <a:gd name="T4" fmla="*/ 1127 w 1193"/>
                  <a:gd name="T5" fmla="*/ 0 h 1201"/>
                  <a:gd name="T6" fmla="*/ 1193 w 1193"/>
                  <a:gd name="T7" fmla="*/ 66 h 1201"/>
                  <a:gd name="T8" fmla="*/ 1193 w 1193"/>
                  <a:gd name="T9" fmla="*/ 1201 h 1201"/>
                  <a:gd name="T10" fmla="*/ 0 w 1193"/>
                  <a:gd name="T11" fmla="*/ 1201 h 1201"/>
                  <a:gd name="T12" fmla="*/ 0 w 1193"/>
                  <a:gd name="T13" fmla="*/ 66 h 1201"/>
                </a:gdLst>
                <a:ahLst/>
                <a:cxnLst>
                  <a:cxn ang="0">
                    <a:pos x="T0" y="T1"/>
                  </a:cxn>
                  <a:cxn ang="0">
                    <a:pos x="T2" y="T3"/>
                  </a:cxn>
                  <a:cxn ang="0">
                    <a:pos x="T4" y="T5"/>
                  </a:cxn>
                  <a:cxn ang="0">
                    <a:pos x="T6" y="T7"/>
                  </a:cxn>
                  <a:cxn ang="0">
                    <a:pos x="T8" y="T9"/>
                  </a:cxn>
                  <a:cxn ang="0">
                    <a:pos x="T10" y="T11"/>
                  </a:cxn>
                  <a:cxn ang="0">
                    <a:pos x="T12" y="T13"/>
                  </a:cxn>
                </a:cxnLst>
                <a:rect l="0" t="0" r="r" b="b"/>
                <a:pathLst>
                  <a:path w="1193" h="1201">
                    <a:moveTo>
                      <a:pt x="0" y="66"/>
                    </a:moveTo>
                    <a:lnTo>
                      <a:pt x="67" y="0"/>
                    </a:lnTo>
                    <a:lnTo>
                      <a:pt x="1127" y="0"/>
                    </a:lnTo>
                    <a:lnTo>
                      <a:pt x="1193" y="66"/>
                    </a:lnTo>
                    <a:lnTo>
                      <a:pt x="1193" y="1201"/>
                    </a:lnTo>
                    <a:lnTo>
                      <a:pt x="0" y="1201"/>
                    </a:lnTo>
                    <a:lnTo>
                      <a:pt x="0" y="66"/>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a:off x="5268913" y="1562100"/>
                <a:ext cx="1893888" cy="1903413"/>
              </a:xfrm>
              <a:custGeom>
                <a:avLst/>
                <a:gdLst>
                  <a:gd name="T0" fmla="*/ 1193 w 1193"/>
                  <a:gd name="T1" fmla="*/ 1133 h 1199"/>
                  <a:gd name="T2" fmla="*/ 1127 w 1193"/>
                  <a:gd name="T3" fmla="*/ 1199 h 1199"/>
                  <a:gd name="T4" fmla="*/ 67 w 1193"/>
                  <a:gd name="T5" fmla="*/ 1199 h 1199"/>
                  <a:gd name="T6" fmla="*/ 0 w 1193"/>
                  <a:gd name="T7" fmla="*/ 1133 h 1199"/>
                  <a:gd name="T8" fmla="*/ 0 w 1193"/>
                  <a:gd name="T9" fmla="*/ 0 h 1199"/>
                  <a:gd name="T10" fmla="*/ 1193 w 1193"/>
                  <a:gd name="T11" fmla="*/ 0 h 1199"/>
                  <a:gd name="T12" fmla="*/ 1193 w 1193"/>
                  <a:gd name="T13" fmla="*/ 1133 h 1199"/>
                </a:gdLst>
                <a:ahLst/>
                <a:cxnLst>
                  <a:cxn ang="0">
                    <a:pos x="T0" y="T1"/>
                  </a:cxn>
                  <a:cxn ang="0">
                    <a:pos x="T2" y="T3"/>
                  </a:cxn>
                  <a:cxn ang="0">
                    <a:pos x="T4" y="T5"/>
                  </a:cxn>
                  <a:cxn ang="0">
                    <a:pos x="T6" y="T7"/>
                  </a:cxn>
                  <a:cxn ang="0">
                    <a:pos x="T8" y="T9"/>
                  </a:cxn>
                  <a:cxn ang="0">
                    <a:pos x="T10" y="T11"/>
                  </a:cxn>
                  <a:cxn ang="0">
                    <a:pos x="T12" y="T13"/>
                  </a:cxn>
                </a:cxnLst>
                <a:rect l="0" t="0" r="r" b="b"/>
                <a:pathLst>
                  <a:path w="1193" h="1199">
                    <a:moveTo>
                      <a:pt x="1193" y="1133"/>
                    </a:moveTo>
                    <a:lnTo>
                      <a:pt x="1127" y="1199"/>
                    </a:lnTo>
                    <a:lnTo>
                      <a:pt x="67" y="1199"/>
                    </a:lnTo>
                    <a:lnTo>
                      <a:pt x="0" y="1133"/>
                    </a:lnTo>
                    <a:lnTo>
                      <a:pt x="0" y="0"/>
                    </a:lnTo>
                    <a:lnTo>
                      <a:pt x="1193" y="0"/>
                    </a:lnTo>
                    <a:lnTo>
                      <a:pt x="1193" y="1133"/>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p:cNvGrpSpPr/>
            <p:nvPr/>
          </p:nvGrpSpPr>
          <p:grpSpPr>
            <a:xfrm>
              <a:off x="4084338" y="3985692"/>
              <a:ext cx="360662" cy="840858"/>
              <a:chOff x="5268913" y="1562100"/>
              <a:chExt cx="1893888" cy="3870326"/>
            </a:xfrm>
          </p:grpSpPr>
          <p:sp>
            <p:nvSpPr>
              <p:cNvPr id="86" name="Freeform 15"/>
              <p:cNvSpPr>
                <a:spLocks/>
              </p:cNvSpPr>
              <p:nvPr/>
            </p:nvSpPr>
            <p:spPr bwMode="auto">
              <a:xfrm>
                <a:off x="5268913" y="3525838"/>
                <a:ext cx="1893888" cy="1906588"/>
              </a:xfrm>
              <a:custGeom>
                <a:avLst/>
                <a:gdLst>
                  <a:gd name="T0" fmla="*/ 0 w 1193"/>
                  <a:gd name="T1" fmla="*/ 66 h 1201"/>
                  <a:gd name="T2" fmla="*/ 67 w 1193"/>
                  <a:gd name="T3" fmla="*/ 0 h 1201"/>
                  <a:gd name="T4" fmla="*/ 1127 w 1193"/>
                  <a:gd name="T5" fmla="*/ 0 h 1201"/>
                  <a:gd name="T6" fmla="*/ 1193 w 1193"/>
                  <a:gd name="T7" fmla="*/ 66 h 1201"/>
                  <a:gd name="T8" fmla="*/ 1193 w 1193"/>
                  <a:gd name="T9" fmla="*/ 1201 h 1201"/>
                  <a:gd name="T10" fmla="*/ 0 w 1193"/>
                  <a:gd name="T11" fmla="*/ 1201 h 1201"/>
                  <a:gd name="T12" fmla="*/ 0 w 1193"/>
                  <a:gd name="T13" fmla="*/ 66 h 1201"/>
                </a:gdLst>
                <a:ahLst/>
                <a:cxnLst>
                  <a:cxn ang="0">
                    <a:pos x="T0" y="T1"/>
                  </a:cxn>
                  <a:cxn ang="0">
                    <a:pos x="T2" y="T3"/>
                  </a:cxn>
                  <a:cxn ang="0">
                    <a:pos x="T4" y="T5"/>
                  </a:cxn>
                  <a:cxn ang="0">
                    <a:pos x="T6" y="T7"/>
                  </a:cxn>
                  <a:cxn ang="0">
                    <a:pos x="T8" y="T9"/>
                  </a:cxn>
                  <a:cxn ang="0">
                    <a:pos x="T10" y="T11"/>
                  </a:cxn>
                  <a:cxn ang="0">
                    <a:pos x="T12" y="T13"/>
                  </a:cxn>
                </a:cxnLst>
                <a:rect l="0" t="0" r="r" b="b"/>
                <a:pathLst>
                  <a:path w="1193" h="1201">
                    <a:moveTo>
                      <a:pt x="0" y="66"/>
                    </a:moveTo>
                    <a:lnTo>
                      <a:pt x="67" y="0"/>
                    </a:lnTo>
                    <a:lnTo>
                      <a:pt x="1127" y="0"/>
                    </a:lnTo>
                    <a:lnTo>
                      <a:pt x="1193" y="66"/>
                    </a:lnTo>
                    <a:lnTo>
                      <a:pt x="1193" y="1201"/>
                    </a:lnTo>
                    <a:lnTo>
                      <a:pt x="0" y="1201"/>
                    </a:lnTo>
                    <a:lnTo>
                      <a:pt x="0" y="66"/>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p:cNvSpPr>
              <p:nvPr/>
            </p:nvSpPr>
            <p:spPr bwMode="auto">
              <a:xfrm>
                <a:off x="5268913" y="1562100"/>
                <a:ext cx="1893888" cy="1903413"/>
              </a:xfrm>
              <a:custGeom>
                <a:avLst/>
                <a:gdLst>
                  <a:gd name="T0" fmla="*/ 1193 w 1193"/>
                  <a:gd name="T1" fmla="*/ 1133 h 1199"/>
                  <a:gd name="T2" fmla="*/ 1127 w 1193"/>
                  <a:gd name="T3" fmla="*/ 1199 h 1199"/>
                  <a:gd name="T4" fmla="*/ 67 w 1193"/>
                  <a:gd name="T5" fmla="*/ 1199 h 1199"/>
                  <a:gd name="T6" fmla="*/ 0 w 1193"/>
                  <a:gd name="T7" fmla="*/ 1133 h 1199"/>
                  <a:gd name="T8" fmla="*/ 0 w 1193"/>
                  <a:gd name="T9" fmla="*/ 0 h 1199"/>
                  <a:gd name="T10" fmla="*/ 1193 w 1193"/>
                  <a:gd name="T11" fmla="*/ 0 h 1199"/>
                  <a:gd name="T12" fmla="*/ 1193 w 1193"/>
                  <a:gd name="T13" fmla="*/ 1133 h 1199"/>
                </a:gdLst>
                <a:ahLst/>
                <a:cxnLst>
                  <a:cxn ang="0">
                    <a:pos x="T0" y="T1"/>
                  </a:cxn>
                  <a:cxn ang="0">
                    <a:pos x="T2" y="T3"/>
                  </a:cxn>
                  <a:cxn ang="0">
                    <a:pos x="T4" y="T5"/>
                  </a:cxn>
                  <a:cxn ang="0">
                    <a:pos x="T6" y="T7"/>
                  </a:cxn>
                  <a:cxn ang="0">
                    <a:pos x="T8" y="T9"/>
                  </a:cxn>
                  <a:cxn ang="0">
                    <a:pos x="T10" y="T11"/>
                  </a:cxn>
                  <a:cxn ang="0">
                    <a:pos x="T12" y="T13"/>
                  </a:cxn>
                </a:cxnLst>
                <a:rect l="0" t="0" r="r" b="b"/>
                <a:pathLst>
                  <a:path w="1193" h="1199">
                    <a:moveTo>
                      <a:pt x="1193" y="1133"/>
                    </a:moveTo>
                    <a:lnTo>
                      <a:pt x="1127" y="1199"/>
                    </a:lnTo>
                    <a:lnTo>
                      <a:pt x="67" y="1199"/>
                    </a:lnTo>
                    <a:lnTo>
                      <a:pt x="0" y="1133"/>
                    </a:lnTo>
                    <a:lnTo>
                      <a:pt x="0" y="0"/>
                    </a:lnTo>
                    <a:lnTo>
                      <a:pt x="1193" y="0"/>
                    </a:lnTo>
                    <a:lnTo>
                      <a:pt x="1193" y="1133"/>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6" name="Picture 5"/>
          <p:cNvPicPr>
            <a:picLocks noChangeAspect="1"/>
          </p:cNvPicPr>
          <p:nvPr/>
        </p:nvPicPr>
        <p:blipFill>
          <a:blip r:embed="rId3">
            <a:grayscl/>
          </a:blip>
          <a:stretch>
            <a:fillRect/>
          </a:stretch>
        </p:blipFill>
        <p:spPr>
          <a:xfrm>
            <a:off x="7572797" y="1593850"/>
            <a:ext cx="4438138" cy="5111719"/>
          </a:xfrm>
          <a:prstGeom prst="rect">
            <a:avLst/>
          </a:prstGeom>
        </p:spPr>
      </p:pic>
      <p:sp>
        <p:nvSpPr>
          <p:cNvPr id="45" name="Title 44"/>
          <p:cNvSpPr>
            <a:spLocks noGrp="1"/>
          </p:cNvSpPr>
          <p:nvPr>
            <p:ph type="title"/>
          </p:nvPr>
        </p:nvSpPr>
        <p:spPr>
          <a:xfrm>
            <a:off x="3146508" y="439418"/>
            <a:ext cx="7013492" cy="1935482"/>
          </a:xfrm>
        </p:spPr>
        <p:txBody>
          <a:bodyPr anchor="t">
            <a:normAutofit/>
          </a:bodyPr>
          <a:lstStyle/>
          <a:p>
            <a:r>
              <a:rPr lang="en-US" dirty="0" smtClean="0">
                <a:solidFill>
                  <a:srgbClr val="EB3C00"/>
                </a:solidFill>
              </a:rPr>
              <a:t>Less </a:t>
            </a:r>
            <a:r>
              <a:rPr lang="en-US" dirty="0">
                <a:solidFill>
                  <a:srgbClr val="EB3C00"/>
                </a:solidFill>
              </a:rPr>
              <a:t>than </a:t>
            </a:r>
            <a:r>
              <a:rPr lang="en-US" dirty="0" smtClean="0">
                <a:solidFill>
                  <a:srgbClr val="EB3C00"/>
                </a:solidFill>
                <a:latin typeface="+mn-lt"/>
              </a:rPr>
              <a:t>70 days </a:t>
            </a:r>
            <a:r>
              <a:rPr lang="en-US" dirty="0" smtClean="0">
                <a:solidFill>
                  <a:srgbClr val="EB3C00"/>
                </a:solidFill>
              </a:rPr>
              <a:t>until </a:t>
            </a:r>
            <a:r>
              <a:rPr lang="en-US" dirty="0">
                <a:solidFill>
                  <a:srgbClr val="EB3C00"/>
                </a:solidFill>
              </a:rPr>
              <a:t>end of </a:t>
            </a:r>
            <a:r>
              <a:rPr lang="en-US" dirty="0" smtClean="0">
                <a:solidFill>
                  <a:srgbClr val="EB3C00"/>
                </a:solidFill>
              </a:rPr>
              <a:t>support</a:t>
            </a:r>
            <a:endParaRPr lang="en-US" dirty="0">
              <a:solidFill>
                <a:srgbClr val="EB3C00"/>
              </a:solidFill>
            </a:endParaRPr>
          </a:p>
        </p:txBody>
      </p:sp>
      <p:sp>
        <p:nvSpPr>
          <p:cNvPr id="4" name="Slide Number Placeholder 3"/>
          <p:cNvSpPr>
            <a:spLocks noGrp="1"/>
          </p:cNvSpPr>
          <p:nvPr>
            <p:ph type="sldNum" sz="quarter" idx="12"/>
          </p:nvPr>
        </p:nvSpPr>
        <p:spPr/>
        <p:txBody>
          <a:bodyPr/>
          <a:lstStyle/>
          <a:p>
            <a:fld id="{74A398B2-5A34-1A4A-811E-F4027282568C}" type="slidenum">
              <a:rPr smtClean="0">
                <a:solidFill>
                  <a:prstClr val="white">
                    <a:tint val="75000"/>
                  </a:prstClr>
                </a:solidFill>
              </a:rPr>
              <a:pPr/>
              <a:t>22</a:t>
            </a:fld>
            <a:endParaRPr dirty="0">
              <a:solidFill>
                <a:prstClr val="white">
                  <a:tint val="75000"/>
                </a:prstClr>
              </a:solidFill>
            </a:endParaRPr>
          </a:p>
        </p:txBody>
      </p:sp>
      <p:sp>
        <p:nvSpPr>
          <p:cNvPr id="11" name="Rectangle 10"/>
          <p:cNvSpPr/>
          <p:nvPr/>
        </p:nvSpPr>
        <p:spPr bwMode="auto">
          <a:xfrm>
            <a:off x="3146508" y="2665058"/>
            <a:ext cx="4101361" cy="20631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defTabSz="1243088" fontAlgn="base">
              <a:lnSpc>
                <a:spcPct val="90000"/>
              </a:lnSpc>
              <a:spcBef>
                <a:spcPct val="0"/>
              </a:spcBef>
              <a:spcAft>
                <a:spcPts val="1200"/>
              </a:spcAft>
            </a:pPr>
            <a:r>
              <a:rPr lang="en-US" sz="3137" dirty="0" smtClean="0">
                <a:solidFill>
                  <a:schemeClr val="tx1"/>
                </a:solidFill>
                <a:latin typeface="+mj-lt"/>
                <a:ea typeface="Segoe UI" pitchFamily="34" charset="0"/>
                <a:cs typeface="Segoe UI" pitchFamily="34" charset="0"/>
              </a:rPr>
              <a:t>Optimistic estimates</a:t>
            </a:r>
            <a:endParaRPr lang="en-US" sz="3137" dirty="0">
              <a:solidFill>
                <a:schemeClr val="tx1"/>
              </a:solidFill>
              <a:latin typeface="+mj-lt"/>
              <a:ea typeface="Segoe UI" pitchFamily="34" charset="0"/>
              <a:cs typeface="Segoe UI" pitchFamily="34" charset="0"/>
            </a:endParaRPr>
          </a:p>
          <a:p>
            <a:pPr defTabSz="1243088" fontAlgn="base">
              <a:lnSpc>
                <a:spcPct val="90000"/>
              </a:lnSpc>
              <a:spcBef>
                <a:spcPct val="0"/>
              </a:spcBef>
              <a:spcAft>
                <a:spcPct val="0"/>
              </a:spcAft>
            </a:pPr>
            <a:r>
              <a:rPr lang="en-US" sz="2100" dirty="0" smtClean="0">
                <a:solidFill>
                  <a:schemeClr val="tx1"/>
                </a:solidFill>
                <a:latin typeface="+mj-lt"/>
                <a:ea typeface="Segoe UI" pitchFamily="34" charset="0"/>
                <a:cs typeface="Segoe UI" pitchFamily="34" charset="0"/>
              </a:rPr>
              <a:t>Windows Server 2003 </a:t>
            </a:r>
            <a:r>
              <a:rPr lang="en-US" sz="2100" dirty="0">
                <a:solidFill>
                  <a:schemeClr val="tx1"/>
                </a:solidFill>
                <a:latin typeface="+mj-lt"/>
                <a:ea typeface="Segoe UI" pitchFamily="34" charset="0"/>
                <a:cs typeface="Segoe UI" pitchFamily="34" charset="0"/>
              </a:rPr>
              <a:t>migration: </a:t>
            </a:r>
            <a:r>
              <a:rPr lang="en-US" sz="2353" dirty="0">
                <a:solidFill>
                  <a:schemeClr val="tx1"/>
                </a:solidFill>
                <a:latin typeface="+mj-lt"/>
                <a:ea typeface="Segoe UI" pitchFamily="34" charset="0"/>
                <a:cs typeface="Segoe UI" pitchFamily="34" charset="0"/>
              </a:rPr>
              <a:t/>
            </a:r>
            <a:br>
              <a:rPr lang="en-US" sz="2353" dirty="0">
                <a:solidFill>
                  <a:schemeClr val="tx1"/>
                </a:solidFill>
                <a:latin typeface="+mj-lt"/>
                <a:ea typeface="Segoe UI" pitchFamily="34" charset="0"/>
                <a:cs typeface="Segoe UI" pitchFamily="34" charset="0"/>
              </a:rPr>
            </a:br>
            <a:endParaRPr lang="en-US" sz="2353" dirty="0" smtClean="0">
              <a:solidFill>
                <a:schemeClr val="tx1"/>
              </a:solidFill>
              <a:latin typeface="+mj-lt"/>
              <a:ea typeface="Segoe UI" pitchFamily="34" charset="0"/>
              <a:cs typeface="Segoe UI" pitchFamily="34" charset="0"/>
            </a:endParaRPr>
          </a:p>
          <a:p>
            <a:pPr defTabSz="1243088" fontAlgn="base">
              <a:lnSpc>
                <a:spcPct val="90000"/>
              </a:lnSpc>
              <a:spcBef>
                <a:spcPct val="0"/>
              </a:spcBef>
              <a:spcAft>
                <a:spcPct val="0"/>
              </a:spcAft>
            </a:pPr>
            <a:r>
              <a:rPr lang="en-US" sz="5400" spc="600" dirty="0" smtClean="0">
                <a:solidFill>
                  <a:schemeClr val="tx1"/>
                </a:solidFill>
                <a:latin typeface="+mj-lt"/>
                <a:ea typeface="Segoe UI" pitchFamily="34" charset="0"/>
                <a:cs typeface="Segoe UI" pitchFamily="34" charset="0"/>
              </a:rPr>
              <a:t>200</a:t>
            </a:r>
            <a:r>
              <a:rPr lang="en-US" sz="5400" dirty="0" smtClean="0">
                <a:solidFill>
                  <a:schemeClr val="tx1"/>
                </a:solidFill>
                <a:latin typeface="+mj-lt"/>
                <a:ea typeface="Segoe UI" pitchFamily="34" charset="0"/>
                <a:cs typeface="Segoe UI" pitchFamily="34" charset="0"/>
              </a:rPr>
              <a:t> </a:t>
            </a:r>
            <a:r>
              <a:rPr lang="en-US" sz="5400" dirty="0">
                <a:solidFill>
                  <a:schemeClr val="tx1"/>
                </a:solidFill>
                <a:latin typeface="+mj-lt"/>
                <a:ea typeface="Segoe UI" pitchFamily="34" charset="0"/>
                <a:cs typeface="Segoe UI" pitchFamily="34" charset="0"/>
              </a:rPr>
              <a:t>days </a:t>
            </a:r>
            <a:r>
              <a:rPr lang="en-US" sz="2353" dirty="0" smtClean="0">
                <a:solidFill>
                  <a:schemeClr val="tx1"/>
                </a:solidFill>
                <a:latin typeface="+mj-lt"/>
                <a:ea typeface="Segoe UI" pitchFamily="34" charset="0"/>
                <a:cs typeface="Segoe UI" pitchFamily="34" charset="0"/>
              </a:rPr>
              <a:t/>
            </a:r>
            <a:br>
              <a:rPr lang="en-US" sz="2353" dirty="0" smtClean="0">
                <a:solidFill>
                  <a:schemeClr val="tx1"/>
                </a:solidFill>
                <a:latin typeface="+mj-lt"/>
                <a:ea typeface="Segoe UI" pitchFamily="34" charset="0"/>
                <a:cs typeface="Segoe UI" pitchFamily="34" charset="0"/>
              </a:rPr>
            </a:br>
            <a:endParaRPr lang="en-US" sz="2353" dirty="0" smtClean="0">
              <a:solidFill>
                <a:schemeClr val="tx1"/>
              </a:solidFill>
              <a:latin typeface="+mj-lt"/>
              <a:ea typeface="Segoe UI" pitchFamily="34" charset="0"/>
              <a:cs typeface="Segoe UI" pitchFamily="34" charset="0"/>
            </a:endParaRPr>
          </a:p>
          <a:p>
            <a:pPr defTabSz="1243088" fontAlgn="base">
              <a:lnSpc>
                <a:spcPct val="90000"/>
              </a:lnSpc>
              <a:spcBef>
                <a:spcPct val="0"/>
              </a:spcBef>
              <a:spcAft>
                <a:spcPct val="0"/>
              </a:spcAft>
            </a:pPr>
            <a:r>
              <a:rPr lang="en-US" sz="2353" dirty="0" smtClean="0">
                <a:solidFill>
                  <a:schemeClr val="tx1"/>
                </a:solidFill>
                <a:latin typeface="+mj-lt"/>
                <a:ea typeface="Segoe UI" pitchFamily="34" charset="0"/>
                <a:cs typeface="Segoe UI" pitchFamily="34" charset="0"/>
              </a:rPr>
              <a:t>Application </a:t>
            </a:r>
            <a:r>
              <a:rPr lang="en-US" sz="2353" dirty="0">
                <a:solidFill>
                  <a:schemeClr val="tx1"/>
                </a:solidFill>
                <a:latin typeface="+mj-lt"/>
                <a:ea typeface="Segoe UI" pitchFamily="34" charset="0"/>
                <a:cs typeface="Segoe UI" pitchFamily="34" charset="0"/>
              </a:rPr>
              <a:t>migration: </a:t>
            </a:r>
            <a:r>
              <a:rPr lang="en-US" sz="2353" dirty="0" smtClean="0">
                <a:solidFill>
                  <a:schemeClr val="tx1"/>
                </a:solidFill>
                <a:latin typeface="+mj-lt"/>
                <a:ea typeface="Segoe UI" pitchFamily="34" charset="0"/>
                <a:cs typeface="Segoe UI" pitchFamily="34" charset="0"/>
              </a:rPr>
              <a:t/>
            </a:r>
            <a:br>
              <a:rPr lang="en-US" sz="2353" dirty="0" smtClean="0">
                <a:solidFill>
                  <a:schemeClr val="tx1"/>
                </a:solidFill>
                <a:latin typeface="+mj-lt"/>
                <a:ea typeface="Segoe UI" pitchFamily="34" charset="0"/>
                <a:cs typeface="Segoe UI" pitchFamily="34" charset="0"/>
              </a:rPr>
            </a:br>
            <a:endParaRPr lang="en-US" sz="2353" dirty="0" smtClean="0">
              <a:solidFill>
                <a:schemeClr val="tx1"/>
              </a:solidFill>
              <a:latin typeface="+mj-lt"/>
              <a:ea typeface="Segoe UI" pitchFamily="34" charset="0"/>
              <a:cs typeface="Segoe UI" pitchFamily="34" charset="0"/>
            </a:endParaRPr>
          </a:p>
          <a:p>
            <a:pPr defTabSz="1243088" fontAlgn="base">
              <a:lnSpc>
                <a:spcPct val="90000"/>
              </a:lnSpc>
              <a:spcBef>
                <a:spcPct val="0"/>
              </a:spcBef>
              <a:spcAft>
                <a:spcPct val="0"/>
              </a:spcAft>
            </a:pPr>
            <a:r>
              <a:rPr lang="en-US" sz="5400" spc="600" dirty="0" smtClean="0">
                <a:solidFill>
                  <a:schemeClr val="tx1"/>
                </a:solidFill>
                <a:latin typeface="+mj-lt"/>
                <a:ea typeface="Segoe UI" pitchFamily="34" charset="0"/>
                <a:cs typeface="Segoe UI" pitchFamily="34" charset="0"/>
              </a:rPr>
              <a:t>300</a:t>
            </a:r>
            <a:r>
              <a:rPr lang="en-US" sz="5400" dirty="0">
                <a:solidFill>
                  <a:schemeClr val="tx1"/>
                </a:solidFill>
                <a:latin typeface="+mj-lt"/>
                <a:ea typeface="Segoe UI" pitchFamily="34" charset="0"/>
                <a:cs typeface="Segoe UI" pitchFamily="34" charset="0"/>
              </a:rPr>
              <a:t>+ days</a:t>
            </a:r>
          </a:p>
        </p:txBody>
      </p:sp>
      <p:sp>
        <p:nvSpPr>
          <p:cNvPr id="46" name="Rectangle 45"/>
          <p:cNvSpPr/>
          <p:nvPr/>
        </p:nvSpPr>
        <p:spPr>
          <a:xfrm>
            <a:off x="9129713" y="5002048"/>
            <a:ext cx="357187" cy="122054"/>
          </a:xfrm>
          <a:prstGeom prst="rect">
            <a:avLst/>
          </a:prstGeom>
          <a:solidFill>
            <a:srgbClr val="EB3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29713" y="4872136"/>
            <a:ext cx="1204912" cy="122054"/>
          </a:xfrm>
          <a:prstGeom prst="rect">
            <a:avLst/>
          </a:prstGeom>
          <a:solidFill>
            <a:srgbClr val="EB3C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647525" y="4743548"/>
            <a:ext cx="687099" cy="122054"/>
          </a:xfrm>
          <a:prstGeom prst="rect">
            <a:avLst/>
          </a:prstGeom>
          <a:solidFill>
            <a:srgbClr val="EB3C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9133012" y="4118189"/>
            <a:ext cx="514513" cy="122054"/>
          </a:xfrm>
          <a:prstGeom prst="rect">
            <a:avLst/>
          </a:prstGeom>
          <a:solidFill>
            <a:srgbClr val="EB3C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9133012" y="3756025"/>
            <a:ext cx="1201612" cy="362164"/>
          </a:xfrm>
          <a:prstGeom prst="rect">
            <a:avLst/>
          </a:prstGeom>
          <a:solidFill>
            <a:srgbClr val="EB3C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9340850" y="3633971"/>
            <a:ext cx="993774" cy="122054"/>
          </a:xfrm>
          <a:prstGeom prst="rect">
            <a:avLst/>
          </a:prstGeom>
          <a:solidFill>
            <a:srgbClr val="EB3C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7575810">
            <a:off x="9449488" y="4656061"/>
            <a:ext cx="1386840" cy="1366199"/>
          </a:xfrm>
          <a:prstGeom prst="triangle">
            <a:avLst>
              <a:gd name="adj" fmla="val 52161"/>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294969" y="4951900"/>
            <a:ext cx="1596572" cy="1596572"/>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mj-lt"/>
              </a:rPr>
              <a:t>14</a:t>
            </a:r>
            <a:endParaRPr lang="en-US" sz="6600" dirty="0">
              <a:latin typeface="+mj-lt"/>
            </a:endParaRPr>
          </a:p>
        </p:txBody>
      </p:sp>
      <p:sp>
        <p:nvSpPr>
          <p:cNvPr id="76" name="Oval 75"/>
          <p:cNvSpPr/>
          <p:nvPr/>
        </p:nvSpPr>
        <p:spPr>
          <a:xfrm>
            <a:off x="9475472" y="4970856"/>
            <a:ext cx="194308" cy="184438"/>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rPr>
              <a:t>14</a:t>
            </a:r>
            <a:endParaRPr lang="en-US" sz="600"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78" y="296863"/>
            <a:ext cx="2518132" cy="6994525"/>
          </a:xfrm>
          <a:prstGeom prst="rect">
            <a:avLst/>
          </a:prstGeom>
        </p:spPr>
      </p:pic>
    </p:spTree>
    <p:extLst>
      <p:ext uri="{BB962C8B-B14F-4D97-AF65-F5344CB8AC3E}">
        <p14:creationId xmlns:p14="http://schemas.microsoft.com/office/powerpoint/2010/main" val="2312204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bwMode="auto">
          <a:xfrm flipV="1">
            <a:off x="0" y="1043386"/>
            <a:ext cx="12436475" cy="3439886"/>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0" y="0"/>
            <a:ext cx="12436475" cy="10433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8"/>
          <p:cNvSpPr>
            <a:spLocks noGrp="1"/>
          </p:cNvSpPr>
          <p:nvPr>
            <p:ph type="title"/>
          </p:nvPr>
        </p:nvSpPr>
        <p:spPr/>
        <p:txBody>
          <a:bodyPr/>
          <a:lstStyle/>
          <a:p>
            <a:r>
              <a:rPr lang="en-US" dirty="0" smtClean="0">
                <a:solidFill>
                  <a:schemeClr val="tx1"/>
                </a:solidFill>
              </a:rPr>
              <a:t>What end of support means</a:t>
            </a:r>
            <a:endParaRPr lang="en-US" dirty="0">
              <a:solidFill>
                <a:schemeClr val="tx1"/>
              </a:solidFill>
            </a:endParaRPr>
          </a:p>
        </p:txBody>
      </p:sp>
      <p:sp>
        <p:nvSpPr>
          <p:cNvPr id="22" name="1 - Gray No Updates"/>
          <p:cNvSpPr txBox="1"/>
          <p:nvPr/>
        </p:nvSpPr>
        <p:spPr>
          <a:xfrm>
            <a:off x="648892" y="4691226"/>
            <a:ext cx="2145472" cy="952500"/>
          </a:xfrm>
          <a:prstGeom prst="rect">
            <a:avLst/>
          </a:prstGeom>
          <a:noFill/>
        </p:spPr>
        <p:txBody>
          <a:bodyPr wrap="square" lIns="121903" bIns="243805" rtlCol="0" anchor="t" anchorCtr="0">
            <a:noAutofit/>
          </a:bodyPr>
          <a:lstStyle/>
          <a:p>
            <a:pPr defTabSz="609543">
              <a:lnSpc>
                <a:spcPct val="90000"/>
              </a:lnSpc>
            </a:pPr>
            <a:r>
              <a:rPr lang="en-US" sz="2800" b="1" dirty="0">
                <a:solidFill>
                  <a:srgbClr val="FF9933"/>
                </a:solidFill>
                <a:cs typeface="Segoe UI Semilight" panose="020B0402040204020203" pitchFamily="34" charset="0"/>
              </a:rPr>
              <a:t>No</a:t>
            </a:r>
            <a:r>
              <a:rPr lang="en-US" sz="2800" dirty="0">
                <a:solidFill>
                  <a:srgbClr val="FF9933"/>
                </a:solidFill>
                <a:latin typeface="Segoe UI Semilight" panose="020B0402040204020203" pitchFamily="34" charset="0"/>
                <a:cs typeface="Segoe UI Semilight" panose="020B0402040204020203" pitchFamily="34" charset="0"/>
              </a:rPr>
              <a:t/>
            </a:r>
            <a:br>
              <a:rPr lang="en-US" sz="2800" dirty="0">
                <a:solidFill>
                  <a:srgbClr val="FF9933"/>
                </a:solidFill>
                <a:latin typeface="Segoe UI Semilight" panose="020B0402040204020203" pitchFamily="34" charset="0"/>
                <a:cs typeface="Segoe UI Semilight" panose="020B0402040204020203" pitchFamily="34" charset="0"/>
              </a:rPr>
            </a:br>
            <a:r>
              <a:rPr lang="en-US" sz="2800" dirty="0">
                <a:solidFill>
                  <a:srgbClr val="FF9933"/>
                </a:solidFill>
                <a:latin typeface="Segoe UI Semilight" panose="020B0402040204020203" pitchFamily="34" charset="0"/>
                <a:cs typeface="Segoe UI Semilight" panose="020B0402040204020203" pitchFamily="34" charset="0"/>
              </a:rPr>
              <a:t>updates</a:t>
            </a:r>
          </a:p>
        </p:txBody>
      </p:sp>
      <p:sp>
        <p:nvSpPr>
          <p:cNvPr id="23" name="1 - Gray No Updates"/>
          <p:cNvSpPr txBox="1"/>
          <p:nvPr/>
        </p:nvSpPr>
        <p:spPr>
          <a:xfrm>
            <a:off x="648892" y="5526658"/>
            <a:ext cx="2526108" cy="952500"/>
          </a:xfrm>
          <a:prstGeom prst="rect">
            <a:avLst/>
          </a:prstGeom>
          <a:noFill/>
        </p:spPr>
        <p:txBody>
          <a:bodyPr wrap="square" lIns="121903" bIns="243805" rtlCol="0" anchor="t" anchorCtr="0">
            <a:noAutofit/>
          </a:bodyPr>
          <a:lstStyle/>
          <a:p>
            <a:pPr defTabSz="609543">
              <a:lnSpc>
                <a:spcPct val="110000"/>
              </a:lnSpc>
            </a:pPr>
            <a:r>
              <a:rPr lang="en-US" sz="1400" dirty="0" smtClean="0"/>
              <a:t>Twenty-five critical and important updates </a:t>
            </a:r>
            <a:r>
              <a:rPr lang="en-US" sz="1400" dirty="0"/>
              <a:t>released in </a:t>
            </a:r>
            <a:r>
              <a:rPr lang="en-US" sz="1400" dirty="0" smtClean="0"/>
              <a:t>2014 </a:t>
            </a:r>
            <a:r>
              <a:rPr lang="en-US" sz="1400" dirty="0"/>
              <a:t>for Windows Server 2003/R2</a:t>
            </a:r>
          </a:p>
        </p:txBody>
      </p:sp>
      <p:sp>
        <p:nvSpPr>
          <p:cNvPr id="28" name="1 - Gray No Updates"/>
          <p:cNvSpPr txBox="1"/>
          <p:nvPr/>
        </p:nvSpPr>
        <p:spPr>
          <a:xfrm>
            <a:off x="3628800" y="3861131"/>
            <a:ext cx="2145472" cy="952500"/>
          </a:xfrm>
          <a:prstGeom prst="rect">
            <a:avLst/>
          </a:prstGeom>
          <a:noFill/>
        </p:spPr>
        <p:txBody>
          <a:bodyPr wrap="square" lIns="121903" bIns="243805" rtlCol="0" anchor="t" anchorCtr="0">
            <a:noAutofit/>
          </a:bodyPr>
          <a:lstStyle/>
          <a:p>
            <a:pPr defTabSz="609543">
              <a:lnSpc>
                <a:spcPct val="90000"/>
              </a:lnSpc>
            </a:pPr>
            <a:r>
              <a:rPr lang="en-US" sz="2800" b="1" dirty="0">
                <a:solidFill>
                  <a:srgbClr val="FF9933"/>
                </a:solidFill>
                <a:cs typeface="Segoe UI Semilight" panose="020B0402040204020203" pitchFamily="34" charset="0"/>
              </a:rPr>
              <a:t>No</a:t>
            </a:r>
            <a:r>
              <a:rPr lang="en-US" sz="2800" dirty="0">
                <a:solidFill>
                  <a:srgbClr val="FF9933"/>
                </a:solidFill>
                <a:latin typeface="Segoe UI Semilight" panose="020B0402040204020203" pitchFamily="34" charset="0"/>
                <a:cs typeface="Segoe UI Semilight" panose="020B0402040204020203" pitchFamily="34" charset="0"/>
              </a:rPr>
              <a:t/>
            </a:r>
            <a:br>
              <a:rPr lang="en-US" sz="2800" dirty="0">
                <a:solidFill>
                  <a:srgbClr val="FF9933"/>
                </a:solidFill>
                <a:latin typeface="Segoe UI Semilight" panose="020B0402040204020203" pitchFamily="34" charset="0"/>
                <a:cs typeface="Segoe UI Semilight" panose="020B0402040204020203" pitchFamily="34" charset="0"/>
              </a:rPr>
            </a:br>
            <a:r>
              <a:rPr lang="en-US" sz="2800" dirty="0">
                <a:solidFill>
                  <a:srgbClr val="FF9933"/>
                </a:solidFill>
                <a:latin typeface="Segoe UI Semilight" panose="020B0402040204020203" pitchFamily="34" charset="0"/>
                <a:cs typeface="Segoe UI Semilight" panose="020B0402040204020203" pitchFamily="34" charset="0"/>
              </a:rPr>
              <a:t>compliance</a:t>
            </a:r>
          </a:p>
        </p:txBody>
      </p:sp>
      <p:sp>
        <p:nvSpPr>
          <p:cNvPr id="29" name="1 - Gray No Updates"/>
          <p:cNvSpPr txBox="1"/>
          <p:nvPr/>
        </p:nvSpPr>
        <p:spPr>
          <a:xfrm>
            <a:off x="3632388" y="4766295"/>
            <a:ext cx="2592806" cy="952500"/>
          </a:xfrm>
          <a:prstGeom prst="rect">
            <a:avLst/>
          </a:prstGeom>
          <a:noFill/>
        </p:spPr>
        <p:txBody>
          <a:bodyPr wrap="square" lIns="121903" bIns="243805" rtlCol="0" anchor="t" anchorCtr="0">
            <a:noAutofit/>
          </a:bodyPr>
          <a:lstStyle/>
          <a:p>
            <a:pPr defTabSz="609543">
              <a:lnSpc>
                <a:spcPct val="110000"/>
              </a:lnSpc>
            </a:pPr>
            <a:r>
              <a:rPr lang="en-US" sz="1400" dirty="0"/>
              <a:t>Windows 2003/R2 servers will not pass a compliance audit</a:t>
            </a:r>
          </a:p>
        </p:txBody>
      </p:sp>
      <p:grpSp>
        <p:nvGrpSpPr>
          <p:cNvPr id="2" name="Group 1"/>
          <p:cNvGrpSpPr/>
          <p:nvPr/>
        </p:nvGrpSpPr>
        <p:grpSpPr>
          <a:xfrm>
            <a:off x="640367" y="3234470"/>
            <a:ext cx="1543164" cy="1543164"/>
            <a:chOff x="793217" y="3387320"/>
            <a:chExt cx="1237464" cy="1237464"/>
          </a:xfrm>
        </p:grpSpPr>
        <p:grpSp>
          <p:nvGrpSpPr>
            <p:cNvPr id="4" name="Group 3"/>
            <p:cNvGrpSpPr/>
            <p:nvPr/>
          </p:nvGrpSpPr>
          <p:grpSpPr>
            <a:xfrm>
              <a:off x="793217" y="3387320"/>
              <a:ext cx="1237464" cy="1237464"/>
              <a:chOff x="858012" y="3525581"/>
              <a:chExt cx="1107874" cy="1107874"/>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12" y="3525581"/>
                <a:ext cx="1107874" cy="1107874"/>
              </a:xfrm>
              <a:prstGeom prst="rect">
                <a:avLst/>
              </a:prstGeom>
            </p:spPr>
          </p:pic>
          <p:sp>
            <p:nvSpPr>
              <p:cNvPr id="13" name="Pie 12"/>
              <p:cNvSpPr/>
              <p:nvPr/>
            </p:nvSpPr>
            <p:spPr bwMode="auto">
              <a:xfrm>
                <a:off x="954350" y="3621570"/>
                <a:ext cx="914400" cy="914400"/>
              </a:xfrm>
              <a:prstGeom prst="pie">
                <a:avLst>
                  <a:gd name="adj1" fmla="val 7997916"/>
                  <a:gd name="adj2" fmla="val 11464205"/>
                </a:avLst>
              </a:prstGeom>
              <a:solidFill>
                <a:srgbClr val="FFC000">
                  <a:alpha val="6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p:cNvGrpSpPr/>
            <p:nvPr/>
          </p:nvGrpSpPr>
          <p:grpSpPr>
            <a:xfrm rot="16837561">
              <a:off x="1380157" y="3549737"/>
              <a:ext cx="67453" cy="905844"/>
              <a:chOff x="1525233" y="3593740"/>
              <a:chExt cx="67453" cy="905844"/>
            </a:xfrm>
          </p:grpSpPr>
          <p:sp>
            <p:nvSpPr>
              <p:cNvPr id="5" name="Isosceles Triangle 4"/>
              <p:cNvSpPr/>
              <p:nvPr/>
            </p:nvSpPr>
            <p:spPr bwMode="auto">
              <a:xfrm>
                <a:off x="1525233" y="3593740"/>
                <a:ext cx="67453" cy="4531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Isosceles Triangle 44"/>
              <p:cNvSpPr/>
              <p:nvPr/>
            </p:nvSpPr>
            <p:spPr bwMode="auto">
              <a:xfrm rot="10800000">
                <a:off x="1525233" y="4046404"/>
                <a:ext cx="67453" cy="453180"/>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flipV="1">
                <a:off x="1525233" y="4046404"/>
                <a:ext cx="67453" cy="1077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 name="Group 2"/>
          <p:cNvGrpSpPr/>
          <p:nvPr/>
        </p:nvGrpSpPr>
        <p:grpSpPr>
          <a:xfrm>
            <a:off x="3874551" y="2444803"/>
            <a:ext cx="1543164" cy="1543164"/>
            <a:chOff x="4027401" y="2597653"/>
            <a:chExt cx="1237464" cy="1237464"/>
          </a:xfrm>
        </p:grpSpPr>
        <p:grpSp>
          <p:nvGrpSpPr>
            <p:cNvPr id="59" name="Group 58"/>
            <p:cNvGrpSpPr/>
            <p:nvPr/>
          </p:nvGrpSpPr>
          <p:grpSpPr>
            <a:xfrm>
              <a:off x="4027401" y="2597653"/>
              <a:ext cx="1237464" cy="1237464"/>
              <a:chOff x="858012" y="3525581"/>
              <a:chExt cx="1107874" cy="1107874"/>
            </a:xfrm>
          </p:grpSpPr>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12" y="3525581"/>
                <a:ext cx="1107874" cy="1107874"/>
              </a:xfrm>
              <a:prstGeom prst="rect">
                <a:avLst/>
              </a:prstGeom>
            </p:spPr>
          </p:pic>
          <p:sp>
            <p:nvSpPr>
              <p:cNvPr id="65" name="Pie 64"/>
              <p:cNvSpPr/>
              <p:nvPr/>
            </p:nvSpPr>
            <p:spPr bwMode="auto">
              <a:xfrm>
                <a:off x="954350" y="3621570"/>
                <a:ext cx="914400" cy="914400"/>
              </a:xfrm>
              <a:prstGeom prst="pie">
                <a:avLst>
                  <a:gd name="adj1" fmla="val 7997916"/>
                  <a:gd name="adj2" fmla="val 17382880"/>
                </a:avLst>
              </a:prstGeom>
              <a:solidFill>
                <a:srgbClr val="FF9933">
                  <a:alpha val="6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rot="1170546">
              <a:off x="4614341" y="2760070"/>
              <a:ext cx="67453" cy="905844"/>
              <a:chOff x="1525233" y="3593740"/>
              <a:chExt cx="67453" cy="905844"/>
            </a:xfrm>
          </p:grpSpPr>
          <p:sp>
            <p:nvSpPr>
              <p:cNvPr id="61" name="Isosceles Triangle 60"/>
              <p:cNvSpPr/>
              <p:nvPr/>
            </p:nvSpPr>
            <p:spPr bwMode="auto">
              <a:xfrm>
                <a:off x="1525233" y="3593740"/>
                <a:ext cx="67453" cy="4531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Isosceles Triangle 61"/>
              <p:cNvSpPr/>
              <p:nvPr/>
            </p:nvSpPr>
            <p:spPr bwMode="auto">
              <a:xfrm rot="10800000">
                <a:off x="1525233" y="4046404"/>
                <a:ext cx="67453" cy="453180"/>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flipV="1">
                <a:off x="1525233" y="4046404"/>
                <a:ext cx="67453" cy="1077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807863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100000" autoRev="1" fill="hold" nodeType="withEffect">
                                  <p:stCondLst>
                                    <p:cond delay="0"/>
                                  </p:stCondLst>
                                  <p:childTnLst>
                                    <p:animMotion origin="layout" path="M 2.96145E-7 1.76577E-6 L 0.96796 -0.46369 " pathEditMode="relative" rAng="0" ptsTypes="AA">
                                      <p:cBhvr>
                                        <p:cTn id="8" dur="1000" fill="hold"/>
                                        <p:tgtEl>
                                          <p:spTgt spid="2"/>
                                        </p:tgtEl>
                                        <p:attrNameLst>
                                          <p:attrName>ppt_x</p:attrName>
                                          <p:attrName>ppt_y</p:attrName>
                                        </p:attrNameLst>
                                      </p:cBhvr>
                                      <p:rCtr x="48392" y="-23196"/>
                                    </p:animMotion>
                                  </p:childTnLst>
                                </p:cTn>
                              </p:par>
                              <p:par>
                                <p:cTn id="9" presetID="10" presetClass="entr" presetSubtype="0" fill="hold" grpId="1" nodeType="withEffect">
                                  <p:stCondLst>
                                    <p:cond delay="20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par>
                                <p:cTn id="12" presetID="64" presetClass="path" presetSubtype="0" accel="100000" autoRev="1" fill="hold" grpId="0" nodeType="withEffect">
                                  <p:stCondLst>
                                    <p:cond delay="1000"/>
                                  </p:stCondLst>
                                  <p:childTnLst>
                                    <p:animMotion origin="layout" path="M -1.20245E-6 4.67998E-6 L -1.20245E-6 -0.09737 " pathEditMode="relative" rAng="0" ptsTypes="AA">
                                      <p:cBhvr>
                                        <p:cTn id="13" dur="1000" fill="hold"/>
                                        <p:tgtEl>
                                          <p:spTgt spid="22"/>
                                        </p:tgtEl>
                                        <p:attrNameLst>
                                          <p:attrName>ppt_x</p:attrName>
                                          <p:attrName>ppt_y</p:attrName>
                                        </p:attrNameLst>
                                      </p:cBhvr>
                                      <p:rCtr x="0" y="-4880"/>
                                    </p:animMotion>
                                  </p:childTnLst>
                                </p:cTn>
                              </p:par>
                              <p:par>
                                <p:cTn id="14" presetID="10" presetClass="entr" presetSubtype="0" fill="hold" grpId="0" nodeType="withEffect">
                                  <p:stCondLst>
                                    <p:cond delay="17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64" presetClass="path" presetSubtype="0" accel="100000" autoRev="1" fill="hold" grpId="1" nodeType="withEffect">
                                  <p:stCondLst>
                                    <p:cond delay="750"/>
                                  </p:stCondLst>
                                  <p:childTnLst>
                                    <p:animMotion origin="layout" path="M -1.20245E-6 4.67998E-6 L -1.20245E-6 -0.09737 " pathEditMode="relative" rAng="0" ptsTypes="AA">
                                      <p:cBhvr>
                                        <p:cTn id="18" dur="1000" fill="hold"/>
                                        <p:tgtEl>
                                          <p:spTgt spid="23"/>
                                        </p:tgtEl>
                                        <p:attrNameLst>
                                          <p:attrName>ppt_x</p:attrName>
                                          <p:attrName>ppt_y</p:attrName>
                                        </p:attrNameLst>
                                      </p:cBhvr>
                                      <p:rCtr x="0" y="-488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par>
                                <p:cTn id="23" presetID="42" presetClass="path" presetSubtype="0" accel="100000" autoRev="1" fill="hold" nodeType="withEffect">
                                  <p:stCondLst>
                                    <p:cond delay="0"/>
                                  </p:stCondLst>
                                  <p:childTnLst>
                                    <p:animMotion origin="layout" path="M 2.22364E-6 2.49206E-6 L 0.96796 -0.46369 " pathEditMode="relative" rAng="0" ptsTypes="AA">
                                      <p:cBhvr>
                                        <p:cTn id="24" dur="1000" fill="hold"/>
                                        <p:tgtEl>
                                          <p:spTgt spid="3"/>
                                        </p:tgtEl>
                                        <p:attrNameLst>
                                          <p:attrName>ppt_x</p:attrName>
                                          <p:attrName>ppt_y</p:attrName>
                                        </p:attrNameLst>
                                      </p:cBhvr>
                                      <p:rCtr x="48392" y="-23196"/>
                                    </p:animMotion>
                                  </p:childTnLst>
                                </p:cTn>
                              </p:par>
                              <p:par>
                                <p:cTn id="25" presetID="10" presetClass="entr" presetSubtype="0" fill="hold" grpId="0" nodeType="with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par>
                                <p:cTn id="28" presetID="64" presetClass="path" presetSubtype="0" accel="100000" autoRev="1" fill="hold" grpId="1" nodeType="withEffect">
                                  <p:stCondLst>
                                    <p:cond delay="1000"/>
                                  </p:stCondLst>
                                  <p:childTnLst>
                                    <p:animMotion origin="layout" path="M -1.20245E-6 4.67998E-6 L -1.20245E-6 -0.09737 " pathEditMode="relative" rAng="0" ptsTypes="AA">
                                      <p:cBhvr>
                                        <p:cTn id="29" dur="1000" fill="hold"/>
                                        <p:tgtEl>
                                          <p:spTgt spid="28"/>
                                        </p:tgtEl>
                                        <p:attrNameLst>
                                          <p:attrName>ppt_x</p:attrName>
                                          <p:attrName>ppt_y</p:attrName>
                                        </p:attrNameLst>
                                      </p:cBhvr>
                                      <p:rCtr x="0" y="-4880"/>
                                    </p:animMotion>
                                  </p:childTnLst>
                                </p:cTn>
                              </p:par>
                              <p:par>
                                <p:cTn id="30" presetID="10" presetClass="entr" presetSubtype="0" fill="hold" grpId="0" nodeType="withEffect">
                                  <p:stCondLst>
                                    <p:cond delay="175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childTnLst>
                                </p:cTn>
                              </p:par>
                              <p:par>
                                <p:cTn id="33" presetID="64" presetClass="path" presetSubtype="0" accel="100000" autoRev="1" fill="hold" grpId="1" nodeType="withEffect">
                                  <p:stCondLst>
                                    <p:cond delay="750"/>
                                  </p:stCondLst>
                                  <p:childTnLst>
                                    <p:animMotion origin="layout" path="M -1.59816E-6 -2.59192E-6 L -1.59816E-6 -0.09736 " pathEditMode="relative" rAng="0" ptsTypes="AA">
                                      <p:cBhvr>
                                        <p:cTn id="34" dur="1000" fill="hold"/>
                                        <p:tgtEl>
                                          <p:spTgt spid="29"/>
                                        </p:tgtEl>
                                        <p:attrNameLst>
                                          <p:attrName>ppt_x</p:attrName>
                                          <p:attrName>ppt_y</p:attrName>
                                        </p:attrNameLst>
                                      </p:cBhvr>
                                      <p:rCtr x="0" y="-4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8" grpId="0"/>
      <p:bldP spid="28" grpId="1"/>
      <p:bldP spid="29" grpId="0"/>
      <p:bldP spid="2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1169" y="3157093"/>
            <a:ext cx="5712057" cy="3408808"/>
            <a:chOff x="14711363" y="820738"/>
            <a:chExt cx="6791325" cy="4052887"/>
          </a:xfrm>
        </p:grpSpPr>
        <p:sp>
          <p:nvSpPr>
            <p:cNvPr id="15" name="Freeform 5"/>
            <p:cNvSpPr>
              <a:spLocks/>
            </p:cNvSpPr>
            <p:nvPr/>
          </p:nvSpPr>
          <p:spPr bwMode="auto">
            <a:xfrm>
              <a:off x="14793913" y="903288"/>
              <a:ext cx="6708775" cy="3970337"/>
            </a:xfrm>
            <a:custGeom>
              <a:avLst/>
              <a:gdLst>
                <a:gd name="T0" fmla="*/ 4214 w 4226"/>
                <a:gd name="T1" fmla="*/ 2496 h 2501"/>
                <a:gd name="T2" fmla="*/ 3367 w 4226"/>
                <a:gd name="T3" fmla="*/ 2458 h 2501"/>
                <a:gd name="T4" fmla="*/ 2532 w 4226"/>
                <a:gd name="T5" fmla="*/ 2501 h 2501"/>
                <a:gd name="T6" fmla="*/ 1694 w 4226"/>
                <a:gd name="T7" fmla="*/ 2458 h 2501"/>
                <a:gd name="T8" fmla="*/ 859 w 4226"/>
                <a:gd name="T9" fmla="*/ 2501 h 2501"/>
                <a:gd name="T10" fmla="*/ 0 w 4226"/>
                <a:gd name="T11" fmla="*/ 2463 h 2501"/>
                <a:gd name="T12" fmla="*/ 0 w 4226"/>
                <a:gd name="T13" fmla="*/ 1968 h 2501"/>
                <a:gd name="T14" fmla="*/ 0 w 4226"/>
                <a:gd name="T15" fmla="*/ 1459 h 2501"/>
                <a:gd name="T16" fmla="*/ 0 w 4226"/>
                <a:gd name="T17" fmla="*/ 947 h 2501"/>
                <a:gd name="T18" fmla="*/ 0 w 4226"/>
                <a:gd name="T19" fmla="*/ 438 h 2501"/>
                <a:gd name="T20" fmla="*/ 0 w 4226"/>
                <a:gd name="T21" fmla="*/ 0 h 2501"/>
                <a:gd name="T22" fmla="*/ 859 w 4226"/>
                <a:gd name="T23" fmla="*/ 0 h 2501"/>
                <a:gd name="T24" fmla="*/ 1694 w 4226"/>
                <a:gd name="T25" fmla="*/ 0 h 2501"/>
                <a:gd name="T26" fmla="*/ 2532 w 4226"/>
                <a:gd name="T27" fmla="*/ 0 h 2501"/>
                <a:gd name="T28" fmla="*/ 3367 w 4226"/>
                <a:gd name="T29" fmla="*/ 0 h 2501"/>
                <a:gd name="T30" fmla="*/ 4195 w 4226"/>
                <a:gd name="T31" fmla="*/ 0 h 2501"/>
                <a:gd name="T32" fmla="*/ 4226 w 4226"/>
                <a:gd name="T33" fmla="*/ 438 h 2501"/>
                <a:gd name="T34" fmla="*/ 4183 w 4226"/>
                <a:gd name="T35" fmla="*/ 947 h 2501"/>
                <a:gd name="T36" fmla="*/ 4226 w 4226"/>
                <a:gd name="T37" fmla="*/ 1459 h 2501"/>
                <a:gd name="T38" fmla="*/ 4183 w 4226"/>
                <a:gd name="T39" fmla="*/ 1968 h 2501"/>
                <a:gd name="T40" fmla="*/ 4214 w 4226"/>
                <a:gd name="T41" fmla="*/ 2496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26" h="2501">
                  <a:moveTo>
                    <a:pt x="4214" y="2496"/>
                  </a:moveTo>
                  <a:lnTo>
                    <a:pt x="3367" y="2458"/>
                  </a:lnTo>
                  <a:lnTo>
                    <a:pt x="2532" y="2501"/>
                  </a:lnTo>
                  <a:lnTo>
                    <a:pt x="1694" y="2458"/>
                  </a:lnTo>
                  <a:lnTo>
                    <a:pt x="859" y="2501"/>
                  </a:lnTo>
                  <a:lnTo>
                    <a:pt x="0" y="2463"/>
                  </a:lnTo>
                  <a:lnTo>
                    <a:pt x="0" y="1968"/>
                  </a:lnTo>
                  <a:lnTo>
                    <a:pt x="0" y="1459"/>
                  </a:lnTo>
                  <a:lnTo>
                    <a:pt x="0" y="947"/>
                  </a:lnTo>
                  <a:lnTo>
                    <a:pt x="0" y="438"/>
                  </a:lnTo>
                  <a:lnTo>
                    <a:pt x="0" y="0"/>
                  </a:lnTo>
                  <a:lnTo>
                    <a:pt x="859" y="0"/>
                  </a:lnTo>
                  <a:lnTo>
                    <a:pt x="1694" y="0"/>
                  </a:lnTo>
                  <a:lnTo>
                    <a:pt x="2532" y="0"/>
                  </a:lnTo>
                  <a:lnTo>
                    <a:pt x="3367" y="0"/>
                  </a:lnTo>
                  <a:lnTo>
                    <a:pt x="4195" y="0"/>
                  </a:lnTo>
                  <a:lnTo>
                    <a:pt x="4226" y="438"/>
                  </a:lnTo>
                  <a:lnTo>
                    <a:pt x="4183" y="947"/>
                  </a:lnTo>
                  <a:lnTo>
                    <a:pt x="4226" y="1459"/>
                  </a:lnTo>
                  <a:lnTo>
                    <a:pt x="4183" y="1968"/>
                  </a:lnTo>
                  <a:lnTo>
                    <a:pt x="4214" y="2496"/>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14719301" y="827088"/>
              <a:ext cx="6708775" cy="3971925"/>
            </a:xfrm>
            <a:custGeom>
              <a:avLst/>
              <a:gdLst>
                <a:gd name="T0" fmla="*/ 4214 w 4226"/>
                <a:gd name="T1" fmla="*/ 2497 h 2502"/>
                <a:gd name="T2" fmla="*/ 3367 w 4226"/>
                <a:gd name="T3" fmla="*/ 2459 h 2502"/>
                <a:gd name="T4" fmla="*/ 2532 w 4226"/>
                <a:gd name="T5" fmla="*/ 2502 h 2502"/>
                <a:gd name="T6" fmla="*/ 1694 w 4226"/>
                <a:gd name="T7" fmla="*/ 2459 h 2502"/>
                <a:gd name="T8" fmla="*/ 859 w 4226"/>
                <a:gd name="T9" fmla="*/ 2502 h 2502"/>
                <a:gd name="T10" fmla="*/ 0 w 4226"/>
                <a:gd name="T11" fmla="*/ 2464 h 2502"/>
                <a:gd name="T12" fmla="*/ 0 w 4226"/>
                <a:gd name="T13" fmla="*/ 1969 h 2502"/>
                <a:gd name="T14" fmla="*/ 0 w 4226"/>
                <a:gd name="T15" fmla="*/ 1459 h 2502"/>
                <a:gd name="T16" fmla="*/ 0 w 4226"/>
                <a:gd name="T17" fmla="*/ 948 h 2502"/>
                <a:gd name="T18" fmla="*/ 0 w 4226"/>
                <a:gd name="T19" fmla="*/ 439 h 2502"/>
                <a:gd name="T20" fmla="*/ 0 w 4226"/>
                <a:gd name="T21" fmla="*/ 0 h 2502"/>
                <a:gd name="T22" fmla="*/ 859 w 4226"/>
                <a:gd name="T23" fmla="*/ 0 h 2502"/>
                <a:gd name="T24" fmla="*/ 1694 w 4226"/>
                <a:gd name="T25" fmla="*/ 0 h 2502"/>
                <a:gd name="T26" fmla="*/ 2532 w 4226"/>
                <a:gd name="T27" fmla="*/ 0 h 2502"/>
                <a:gd name="T28" fmla="*/ 3367 w 4226"/>
                <a:gd name="T29" fmla="*/ 0 h 2502"/>
                <a:gd name="T30" fmla="*/ 4195 w 4226"/>
                <a:gd name="T31" fmla="*/ 0 h 2502"/>
                <a:gd name="T32" fmla="*/ 4226 w 4226"/>
                <a:gd name="T33" fmla="*/ 439 h 2502"/>
                <a:gd name="T34" fmla="*/ 4183 w 4226"/>
                <a:gd name="T35" fmla="*/ 948 h 2502"/>
                <a:gd name="T36" fmla="*/ 4226 w 4226"/>
                <a:gd name="T37" fmla="*/ 1459 h 2502"/>
                <a:gd name="T38" fmla="*/ 4183 w 4226"/>
                <a:gd name="T39" fmla="*/ 1969 h 2502"/>
                <a:gd name="T40" fmla="*/ 4214 w 4226"/>
                <a:gd name="T41" fmla="*/ 2497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26" h="2502">
                  <a:moveTo>
                    <a:pt x="4214" y="2497"/>
                  </a:moveTo>
                  <a:lnTo>
                    <a:pt x="3367" y="2459"/>
                  </a:lnTo>
                  <a:lnTo>
                    <a:pt x="2532" y="2502"/>
                  </a:lnTo>
                  <a:lnTo>
                    <a:pt x="1694" y="2459"/>
                  </a:lnTo>
                  <a:lnTo>
                    <a:pt x="859" y="2502"/>
                  </a:lnTo>
                  <a:lnTo>
                    <a:pt x="0" y="2464"/>
                  </a:lnTo>
                  <a:lnTo>
                    <a:pt x="0" y="1969"/>
                  </a:lnTo>
                  <a:lnTo>
                    <a:pt x="0" y="1459"/>
                  </a:lnTo>
                  <a:lnTo>
                    <a:pt x="0" y="948"/>
                  </a:lnTo>
                  <a:lnTo>
                    <a:pt x="0" y="439"/>
                  </a:lnTo>
                  <a:lnTo>
                    <a:pt x="0" y="0"/>
                  </a:lnTo>
                  <a:lnTo>
                    <a:pt x="859" y="0"/>
                  </a:lnTo>
                  <a:lnTo>
                    <a:pt x="1694" y="0"/>
                  </a:lnTo>
                  <a:lnTo>
                    <a:pt x="2532" y="0"/>
                  </a:lnTo>
                  <a:lnTo>
                    <a:pt x="3367" y="0"/>
                  </a:lnTo>
                  <a:lnTo>
                    <a:pt x="4195" y="0"/>
                  </a:lnTo>
                  <a:lnTo>
                    <a:pt x="4226" y="439"/>
                  </a:lnTo>
                  <a:lnTo>
                    <a:pt x="4183" y="948"/>
                  </a:lnTo>
                  <a:lnTo>
                    <a:pt x="4226" y="1459"/>
                  </a:lnTo>
                  <a:lnTo>
                    <a:pt x="4183" y="1969"/>
                  </a:lnTo>
                  <a:lnTo>
                    <a:pt x="4214" y="24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noEditPoints="1"/>
            </p:cNvSpPr>
            <p:nvPr/>
          </p:nvSpPr>
          <p:spPr bwMode="auto">
            <a:xfrm>
              <a:off x="14711363" y="820738"/>
              <a:ext cx="6723063" cy="3984625"/>
            </a:xfrm>
            <a:custGeom>
              <a:avLst/>
              <a:gdLst>
                <a:gd name="T0" fmla="*/ 2537 w 4235"/>
                <a:gd name="T1" fmla="*/ 2510 h 2510"/>
                <a:gd name="T2" fmla="*/ 2537 w 4235"/>
                <a:gd name="T3" fmla="*/ 2510 h 2510"/>
                <a:gd name="T4" fmla="*/ 1699 w 4235"/>
                <a:gd name="T5" fmla="*/ 2468 h 2510"/>
                <a:gd name="T6" fmla="*/ 864 w 4235"/>
                <a:gd name="T7" fmla="*/ 2510 h 2510"/>
                <a:gd name="T8" fmla="*/ 0 w 4235"/>
                <a:gd name="T9" fmla="*/ 2472 h 2510"/>
                <a:gd name="T10" fmla="*/ 0 w 4235"/>
                <a:gd name="T11" fmla="*/ 0 h 2510"/>
                <a:gd name="T12" fmla="*/ 4202 w 4235"/>
                <a:gd name="T13" fmla="*/ 0 h 2510"/>
                <a:gd name="T14" fmla="*/ 4235 w 4235"/>
                <a:gd name="T15" fmla="*/ 440 h 2510"/>
                <a:gd name="T16" fmla="*/ 4193 w 4235"/>
                <a:gd name="T17" fmla="*/ 952 h 2510"/>
                <a:gd name="T18" fmla="*/ 4235 w 4235"/>
                <a:gd name="T19" fmla="*/ 1463 h 2510"/>
                <a:gd name="T20" fmla="*/ 4193 w 4235"/>
                <a:gd name="T21" fmla="*/ 1975 h 2510"/>
                <a:gd name="T22" fmla="*/ 4226 w 4235"/>
                <a:gd name="T23" fmla="*/ 2506 h 2510"/>
                <a:gd name="T24" fmla="*/ 3372 w 4235"/>
                <a:gd name="T25" fmla="*/ 2468 h 2510"/>
                <a:gd name="T26" fmla="*/ 2537 w 4235"/>
                <a:gd name="T27" fmla="*/ 2510 h 2510"/>
                <a:gd name="T28" fmla="*/ 10 w 4235"/>
                <a:gd name="T29" fmla="*/ 2463 h 2510"/>
                <a:gd name="T30" fmla="*/ 864 w 4235"/>
                <a:gd name="T31" fmla="*/ 2501 h 2510"/>
                <a:gd name="T32" fmla="*/ 1699 w 4235"/>
                <a:gd name="T33" fmla="*/ 2458 h 2510"/>
                <a:gd name="T34" fmla="*/ 2537 w 4235"/>
                <a:gd name="T35" fmla="*/ 2501 h 2510"/>
                <a:gd name="T36" fmla="*/ 3372 w 4235"/>
                <a:gd name="T37" fmla="*/ 2458 h 2510"/>
                <a:gd name="T38" fmla="*/ 4214 w 4235"/>
                <a:gd name="T39" fmla="*/ 2496 h 2510"/>
                <a:gd name="T40" fmla="*/ 4183 w 4235"/>
                <a:gd name="T41" fmla="*/ 1975 h 2510"/>
                <a:gd name="T42" fmla="*/ 4226 w 4235"/>
                <a:gd name="T43" fmla="*/ 1463 h 2510"/>
                <a:gd name="T44" fmla="*/ 4183 w 4235"/>
                <a:gd name="T45" fmla="*/ 952 h 2510"/>
                <a:gd name="T46" fmla="*/ 4226 w 4235"/>
                <a:gd name="T47" fmla="*/ 440 h 2510"/>
                <a:gd name="T48" fmla="*/ 4195 w 4235"/>
                <a:gd name="T49" fmla="*/ 9 h 2510"/>
                <a:gd name="T50" fmla="*/ 10 w 4235"/>
                <a:gd name="T51" fmla="*/ 9 h 2510"/>
                <a:gd name="T52" fmla="*/ 10 w 4235"/>
                <a:gd name="T53" fmla="*/ 2463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35" h="2510">
                  <a:moveTo>
                    <a:pt x="2537" y="2510"/>
                  </a:moveTo>
                  <a:lnTo>
                    <a:pt x="2537" y="2510"/>
                  </a:lnTo>
                  <a:lnTo>
                    <a:pt x="1699" y="2468"/>
                  </a:lnTo>
                  <a:lnTo>
                    <a:pt x="864" y="2510"/>
                  </a:lnTo>
                  <a:lnTo>
                    <a:pt x="0" y="2472"/>
                  </a:lnTo>
                  <a:lnTo>
                    <a:pt x="0" y="0"/>
                  </a:lnTo>
                  <a:lnTo>
                    <a:pt x="4202" y="0"/>
                  </a:lnTo>
                  <a:lnTo>
                    <a:pt x="4235" y="440"/>
                  </a:lnTo>
                  <a:lnTo>
                    <a:pt x="4193" y="952"/>
                  </a:lnTo>
                  <a:lnTo>
                    <a:pt x="4235" y="1463"/>
                  </a:lnTo>
                  <a:lnTo>
                    <a:pt x="4193" y="1975"/>
                  </a:lnTo>
                  <a:lnTo>
                    <a:pt x="4226" y="2506"/>
                  </a:lnTo>
                  <a:lnTo>
                    <a:pt x="3372" y="2468"/>
                  </a:lnTo>
                  <a:lnTo>
                    <a:pt x="2537" y="2510"/>
                  </a:lnTo>
                  <a:close/>
                  <a:moveTo>
                    <a:pt x="10" y="2463"/>
                  </a:moveTo>
                  <a:lnTo>
                    <a:pt x="864" y="2501"/>
                  </a:lnTo>
                  <a:lnTo>
                    <a:pt x="1699" y="2458"/>
                  </a:lnTo>
                  <a:lnTo>
                    <a:pt x="2537" y="2501"/>
                  </a:lnTo>
                  <a:lnTo>
                    <a:pt x="3372" y="2458"/>
                  </a:lnTo>
                  <a:lnTo>
                    <a:pt x="4214" y="2496"/>
                  </a:lnTo>
                  <a:lnTo>
                    <a:pt x="4183" y="1975"/>
                  </a:lnTo>
                  <a:lnTo>
                    <a:pt x="4226" y="1463"/>
                  </a:lnTo>
                  <a:lnTo>
                    <a:pt x="4183" y="952"/>
                  </a:lnTo>
                  <a:lnTo>
                    <a:pt x="4226" y="440"/>
                  </a:lnTo>
                  <a:lnTo>
                    <a:pt x="4195" y="9"/>
                  </a:lnTo>
                  <a:lnTo>
                    <a:pt x="10" y="9"/>
                  </a:lnTo>
                  <a:lnTo>
                    <a:pt x="10" y="2463"/>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8" name="Rectangle 147"/>
          <p:cNvSpPr/>
          <p:nvPr/>
        </p:nvSpPr>
        <p:spPr>
          <a:xfrm>
            <a:off x="6218238" y="5920136"/>
            <a:ext cx="6218237" cy="1076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18238" y="0"/>
            <a:ext cx="6218237" cy="5920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Compliance risks</a:t>
            </a:r>
            <a:endParaRPr lang="en-US" dirty="0"/>
          </a:p>
        </p:txBody>
      </p:sp>
      <p:sp>
        <p:nvSpPr>
          <p:cNvPr id="4" name="Content Placeholder 3"/>
          <p:cNvSpPr>
            <a:spLocks noGrp="1"/>
          </p:cNvSpPr>
          <p:nvPr>
            <p:ph idx="4294967295"/>
          </p:nvPr>
        </p:nvSpPr>
        <p:spPr>
          <a:xfrm>
            <a:off x="274638" y="1435102"/>
            <a:ext cx="5287962" cy="1617056"/>
          </a:xfrm>
          <a:prstGeom prst="rect">
            <a:avLst/>
          </a:prstGeom>
        </p:spPr>
        <p:txBody>
          <a:bodyPr>
            <a:normAutofit/>
          </a:bodyPr>
          <a:lstStyle/>
          <a:p>
            <a:pPr marL="457200" indent="-457200">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Many </a:t>
            </a:r>
            <a:r>
              <a:rPr lang="en-US" sz="2000" dirty="0">
                <a:gradFill>
                  <a:gsLst>
                    <a:gs pos="2917">
                      <a:schemeClr val="tx1"/>
                    </a:gs>
                    <a:gs pos="30000">
                      <a:schemeClr val="tx1"/>
                    </a:gs>
                  </a:gsLst>
                  <a:lin ang="5400000" scaled="0"/>
                </a:gradFill>
              </a:rPr>
              <a:t>regulatory bodies require </a:t>
            </a:r>
            <a:r>
              <a:rPr lang="en-US" sz="2000" dirty="0" smtClean="0">
                <a:gradFill>
                  <a:gsLst>
                    <a:gs pos="2917">
                      <a:schemeClr val="tx1"/>
                    </a:gs>
                    <a:gs pos="30000">
                      <a:schemeClr val="tx1"/>
                    </a:gs>
                  </a:gsLst>
                  <a:lin ang="5400000" scaled="0"/>
                </a:gradFill>
              </a:rPr>
              <a:t>up-to-date </a:t>
            </a:r>
            <a:r>
              <a:rPr lang="en-US" sz="2000" dirty="0">
                <a:gradFill>
                  <a:gsLst>
                    <a:gs pos="2917">
                      <a:schemeClr val="tx1"/>
                    </a:gs>
                    <a:gs pos="30000">
                      <a:schemeClr val="tx1"/>
                    </a:gs>
                  </a:gsLst>
                  <a:lin ang="5400000" scaled="0"/>
                </a:gradFill>
              </a:rPr>
              <a:t>patches</a:t>
            </a:r>
          </a:p>
          <a:p>
            <a:pPr marL="457200" indent="-457200">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 recognized issue in key industries including finance, </a:t>
            </a:r>
            <a:r>
              <a:rPr lang="en-US" sz="2000" dirty="0" smtClean="0">
                <a:gradFill>
                  <a:gsLst>
                    <a:gs pos="2917">
                      <a:schemeClr val="tx1"/>
                    </a:gs>
                    <a:gs pos="30000">
                      <a:schemeClr val="tx1"/>
                    </a:gs>
                  </a:gsLst>
                  <a:lin ang="5400000" scaled="0"/>
                </a:gradFill>
              </a:rPr>
              <a:t>healthcare, </a:t>
            </a:r>
            <a:r>
              <a:rPr lang="en-US" sz="2000" dirty="0">
                <a:gradFill>
                  <a:gsLst>
                    <a:gs pos="2917">
                      <a:schemeClr val="tx1"/>
                    </a:gs>
                    <a:gs pos="30000">
                      <a:schemeClr val="tx1"/>
                    </a:gs>
                  </a:gsLst>
                  <a:lin ang="5400000" scaled="0"/>
                </a:gradFill>
              </a:rPr>
              <a:t>and </a:t>
            </a:r>
            <a:r>
              <a:rPr lang="en-US" sz="2000" dirty="0" smtClean="0">
                <a:gradFill>
                  <a:gsLst>
                    <a:gs pos="2917">
                      <a:schemeClr val="tx1"/>
                    </a:gs>
                    <a:gs pos="30000">
                      <a:schemeClr val="tx1"/>
                    </a:gs>
                  </a:gsLst>
                  <a:lin ang="5400000" scaled="0"/>
                </a:gradFill>
              </a:rPr>
              <a:t>retail</a:t>
            </a:r>
            <a:endParaRPr lang="en-US" sz="2000" dirty="0">
              <a:gradFill>
                <a:gsLst>
                  <a:gs pos="2917">
                    <a:schemeClr val="tx1"/>
                  </a:gs>
                  <a:gs pos="30000">
                    <a:schemeClr val="tx1"/>
                  </a:gs>
                </a:gsLst>
                <a:lin ang="5400000" scaled="0"/>
              </a:gradFill>
            </a:endParaRPr>
          </a:p>
        </p:txBody>
      </p:sp>
      <p:pic>
        <p:nvPicPr>
          <p:cNvPr id="8" name="Picture 7"/>
          <p:cNvPicPr>
            <a:picLocks noChangeAspect="1"/>
          </p:cNvPicPr>
          <p:nvPr/>
        </p:nvPicPr>
        <p:blipFill>
          <a:blip r:embed="rId3"/>
          <a:stretch>
            <a:fillRect/>
          </a:stretch>
        </p:blipFill>
        <p:spPr>
          <a:xfrm>
            <a:off x="8753807" y="824200"/>
            <a:ext cx="1147098" cy="1221802"/>
          </a:xfrm>
          <a:prstGeom prst="rect">
            <a:avLst/>
          </a:prstGeom>
        </p:spPr>
      </p:pic>
      <p:sp>
        <p:nvSpPr>
          <p:cNvPr id="11" name="Rectangle 10"/>
          <p:cNvSpPr/>
          <p:nvPr/>
        </p:nvSpPr>
        <p:spPr>
          <a:xfrm flipV="1">
            <a:off x="7334596" y="3251200"/>
            <a:ext cx="4590704" cy="2668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6983412" y="3052157"/>
            <a:ext cx="4687888" cy="2985624"/>
          </a:xfrm>
          <a:prstGeom prst="rect">
            <a:avLst/>
          </a:prstGeom>
        </p:spPr>
      </p:pic>
      <p:grpSp>
        <p:nvGrpSpPr>
          <p:cNvPr id="2" name="Group 1"/>
          <p:cNvGrpSpPr/>
          <p:nvPr/>
        </p:nvGrpSpPr>
        <p:grpSpPr>
          <a:xfrm>
            <a:off x="262769" y="3275997"/>
            <a:ext cx="5469694" cy="2872739"/>
            <a:chOff x="262769" y="3275997"/>
            <a:chExt cx="5469694" cy="2872739"/>
          </a:xfrm>
        </p:grpSpPr>
        <p:grpSp>
          <p:nvGrpSpPr>
            <p:cNvPr id="13" name="Group 12"/>
            <p:cNvGrpSpPr/>
            <p:nvPr/>
          </p:nvGrpSpPr>
          <p:grpSpPr>
            <a:xfrm>
              <a:off x="262769" y="3275997"/>
              <a:ext cx="5469694" cy="1705585"/>
              <a:chOff x="262769" y="3779000"/>
              <a:chExt cx="5469694" cy="1705585"/>
            </a:xfrm>
          </p:grpSpPr>
          <p:sp>
            <p:nvSpPr>
              <p:cNvPr id="6" name="Content Placeholder 3"/>
              <p:cNvSpPr txBox="1">
                <a:spLocks/>
              </p:cNvSpPr>
              <p:nvPr/>
            </p:nvSpPr>
            <p:spPr>
              <a:xfrm>
                <a:off x="262769" y="3779000"/>
                <a:ext cx="5469694" cy="1531937"/>
              </a:xfrm>
              <a:prstGeom prst="rect">
                <a:avLst/>
              </a:prstGeom>
            </p:spPr>
            <p:txBody>
              <a:bodyPr vert="horz" lIns="182880" tIns="182880" rIns="91440" bIns="45720" rtlCol="0">
                <a:noAutofit/>
              </a:bodyPr>
              <a:lstStyle>
                <a:lvl1pPr marL="0" indent="0" algn="l" defTabSz="932597" rtl="0" eaLnBrk="1" latinLnBrk="0" hangingPunct="1">
                  <a:lnSpc>
                    <a:spcPct val="90000"/>
                  </a:lnSpc>
                  <a:spcBef>
                    <a:spcPts val="1020"/>
                  </a:spcBef>
                  <a:buFont typeface="Arial" panose="020B0604020202020204" pitchFamily="34" charset="0"/>
                  <a:buNone/>
                  <a:defRPr sz="2856" kern="1200">
                    <a:solidFill>
                      <a:schemeClr val="tx1"/>
                    </a:solidFill>
                    <a:latin typeface="Segoe UI Light" panose="020B0502040204020203" pitchFamily="34" charset="0"/>
                    <a:ea typeface="+mn-ea"/>
                    <a:cs typeface="+mn-cs"/>
                  </a:defRPr>
                </a:lvl1pPr>
                <a:lvl2pPr marL="809198" indent="-342900"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Segoe UI Light" panose="020B0502040204020203" pitchFamily="34" charset="0"/>
                    <a:ea typeface="+mn-ea"/>
                    <a:cs typeface="+mn-cs"/>
                  </a:defRPr>
                </a:lvl2pPr>
                <a:lvl3pPr marL="932597" indent="0" algn="l" defTabSz="932597" rtl="0" eaLnBrk="1" latinLnBrk="0" hangingPunct="1">
                  <a:lnSpc>
                    <a:spcPct val="90000"/>
                  </a:lnSpc>
                  <a:spcBef>
                    <a:spcPts val="510"/>
                  </a:spcBef>
                  <a:buFont typeface="Arial" panose="020B0604020202020204" pitchFamily="34" charset="0"/>
                  <a:buNone/>
                  <a:defRPr sz="2040" kern="1200">
                    <a:solidFill>
                      <a:schemeClr val="tx1"/>
                    </a:solidFill>
                    <a:latin typeface="Segoe UI Light" panose="020B0502040204020203" pitchFamily="34" charset="0"/>
                    <a:ea typeface="+mn-ea"/>
                    <a:cs typeface="+mn-cs"/>
                  </a:defRPr>
                </a:lvl3pPr>
                <a:lvl4pPr marL="1398895"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Light" panose="020B0502040204020203" pitchFamily="34" charset="0"/>
                    <a:ea typeface="+mn-ea"/>
                    <a:cs typeface="+mn-cs"/>
                  </a:defRPr>
                </a:lvl4pPr>
                <a:lvl5pPr marL="1865193" indent="0" algn="l" defTabSz="932597" rtl="0" eaLnBrk="1" latinLnBrk="0" hangingPunct="1">
                  <a:lnSpc>
                    <a:spcPct val="90000"/>
                  </a:lnSpc>
                  <a:spcBef>
                    <a:spcPts val="510"/>
                  </a:spcBef>
                  <a:buFont typeface="Arial" panose="020B0604020202020204" pitchFamily="34" charset="0"/>
                  <a:buNone/>
                  <a:defRPr sz="1836" kern="1200">
                    <a:solidFill>
                      <a:schemeClr val="tx1"/>
                    </a:solidFill>
                    <a:latin typeface="Segoe UI Light" panose="020B0502040204020203" pitchFamily="34" charset="0"/>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a:spcAft>
                    <a:spcPts val="600"/>
                  </a:spcAft>
                </a:pPr>
                <a:r>
                  <a:rPr lang="en-US" sz="2800" dirty="0" smtClean="0">
                    <a:solidFill>
                      <a:schemeClr val="accent1"/>
                    </a:solidFill>
                  </a:rPr>
                  <a:t>US </a:t>
                </a:r>
                <a:r>
                  <a:rPr lang="en-US" sz="2800" dirty="0">
                    <a:solidFill>
                      <a:schemeClr val="accent1"/>
                    </a:solidFill>
                  </a:rPr>
                  <a:t>Department of Homeland Security Alert regarding end of support for Windows Server </a:t>
                </a:r>
                <a:r>
                  <a:rPr lang="en-US" sz="2800" dirty="0" smtClean="0">
                    <a:solidFill>
                      <a:schemeClr val="accent1"/>
                    </a:solidFill>
                  </a:rPr>
                  <a:t>2003 </a:t>
                </a:r>
                <a:endParaRPr lang="en-US" sz="2800" dirty="0">
                  <a:solidFill>
                    <a:schemeClr val="accent1"/>
                  </a:solidFill>
                </a:endParaRPr>
              </a:p>
            </p:txBody>
          </p:sp>
          <p:sp>
            <p:nvSpPr>
              <p:cNvPr id="12" name="Rectangle 11"/>
              <p:cNvSpPr/>
              <p:nvPr/>
            </p:nvSpPr>
            <p:spPr>
              <a:xfrm>
                <a:off x="367743" y="5176808"/>
                <a:ext cx="1786643" cy="307777"/>
              </a:xfrm>
              <a:prstGeom prst="rect">
                <a:avLst/>
              </a:prstGeom>
            </p:spPr>
            <p:txBody>
              <a:bodyPr wrap="none">
                <a:spAutoFit/>
              </a:bodyPr>
              <a:lstStyle/>
              <a:p>
                <a:r>
                  <a:rPr lang="en-US" sz="1400" dirty="0">
                    <a:solidFill>
                      <a:schemeClr val="accent1"/>
                    </a:solidFill>
                  </a:rPr>
                  <a:t>November 10, </a:t>
                </a:r>
                <a:r>
                  <a:rPr lang="en-US" sz="1400" dirty="0" smtClean="0">
                    <a:solidFill>
                      <a:schemeClr val="accent1"/>
                    </a:solidFill>
                  </a:rPr>
                  <a:t>2014 </a:t>
                </a:r>
                <a:endParaRPr lang="en-US" sz="1400" dirty="0"/>
              </a:p>
            </p:txBody>
          </p:sp>
        </p:grpSp>
        <p:grpSp>
          <p:nvGrpSpPr>
            <p:cNvPr id="79" name="Group 78"/>
            <p:cNvGrpSpPr/>
            <p:nvPr/>
          </p:nvGrpSpPr>
          <p:grpSpPr>
            <a:xfrm>
              <a:off x="447200" y="5132736"/>
              <a:ext cx="5115400" cy="1016000"/>
              <a:chOff x="5529263" y="3400617"/>
              <a:chExt cx="3050977" cy="1016000"/>
            </a:xfrm>
          </p:grpSpPr>
          <p:sp>
            <p:nvSpPr>
              <p:cNvPr id="80" name="Rectangle 79"/>
              <p:cNvSpPr/>
              <p:nvPr/>
            </p:nvSpPr>
            <p:spPr bwMode="auto">
              <a:xfrm>
                <a:off x="5529263" y="3400617"/>
                <a:ext cx="3050977"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5529264" y="3629217"/>
                <a:ext cx="2914650"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5529264" y="3857817"/>
                <a:ext cx="2736850"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5529263" y="4086417"/>
                <a:ext cx="2914651"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5529263" y="4315017"/>
                <a:ext cx="2736851" cy="1016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587836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364272"/>
          </a:xfrm>
        </p:spPr>
        <p:txBody>
          <a:bodyPr/>
          <a:lstStyle/>
          <a:p>
            <a:r>
              <a:rPr lang="en-US" dirty="0" smtClean="0"/>
              <a:t>PCI Compliance Data Security Standard 3.0</a:t>
            </a:r>
          </a:p>
          <a:p>
            <a:pPr lvl="1">
              <a:lnSpc>
                <a:spcPct val="150000"/>
              </a:lnSpc>
            </a:pPr>
            <a:r>
              <a:rPr lang="en-US" dirty="0" smtClean="0"/>
              <a:t>Requirement 6: Develop and maintain secure systems and applications</a:t>
            </a:r>
          </a:p>
          <a:p>
            <a:pPr lvl="2">
              <a:lnSpc>
                <a:spcPct val="150000"/>
              </a:lnSpc>
            </a:pPr>
            <a:r>
              <a:rPr lang="en-US" dirty="0" smtClean="0"/>
              <a:t>“</a:t>
            </a:r>
            <a:r>
              <a:rPr lang="en-US" dirty="0"/>
              <a:t>Unscrupulous individuals use security vulnerabilities to gain privileged access to systems. Many of these vulnerabilities are fixed by vendor-provided security patches, which must be installed by the entities that manage the systems. All systems must have all appropriate software patches to protect against the exploitation and compromise of cardholder data by malicious individuals and malicious software</a:t>
            </a:r>
            <a:r>
              <a:rPr lang="en-US" dirty="0" smtClean="0"/>
              <a:t>.”</a:t>
            </a:r>
          </a:p>
          <a:p>
            <a:pPr lvl="1">
              <a:lnSpc>
                <a:spcPct val="150000"/>
              </a:lnSpc>
            </a:pPr>
            <a:r>
              <a:rPr lang="en-US" dirty="0" smtClean="0"/>
              <a:t>And…</a:t>
            </a:r>
          </a:p>
        </p:txBody>
      </p:sp>
      <p:sp>
        <p:nvSpPr>
          <p:cNvPr id="3" name="Title 2"/>
          <p:cNvSpPr>
            <a:spLocks noGrp="1"/>
          </p:cNvSpPr>
          <p:nvPr>
            <p:ph type="title"/>
          </p:nvPr>
        </p:nvSpPr>
        <p:spPr/>
        <p:txBody>
          <a:bodyPr/>
          <a:lstStyle/>
          <a:p>
            <a:r>
              <a:rPr lang="en-US" dirty="0" smtClean="0"/>
              <a:t>Payment Card Industry (PCI)</a:t>
            </a:r>
            <a:endParaRPr lang="en-US" dirty="0"/>
          </a:p>
        </p:txBody>
      </p:sp>
    </p:spTree>
    <p:extLst>
      <p:ext uri="{BB962C8B-B14F-4D97-AF65-F5344CB8AC3E}">
        <p14:creationId xmlns:p14="http://schemas.microsoft.com/office/powerpoint/2010/main" val="2852530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48828"/>
          </a:xfrm>
        </p:spPr>
        <p:txBody>
          <a:bodyPr/>
          <a:lstStyle/>
          <a:p>
            <a:pPr>
              <a:lnSpc>
                <a:spcPct val="100000"/>
              </a:lnSpc>
            </a:pPr>
            <a:r>
              <a:rPr lang="en-US" dirty="0" smtClean="0"/>
              <a:t>PCI Compliance Data Security Standard 3.0</a:t>
            </a:r>
          </a:p>
          <a:p>
            <a:pPr lvl="1">
              <a:lnSpc>
                <a:spcPct val="100000"/>
              </a:lnSpc>
            </a:pPr>
            <a:r>
              <a:rPr lang="en-US" dirty="0" smtClean="0"/>
              <a:t>Section 6.2:</a:t>
            </a:r>
          </a:p>
          <a:p>
            <a:pPr lvl="2">
              <a:lnSpc>
                <a:spcPct val="100000"/>
              </a:lnSpc>
            </a:pPr>
            <a:r>
              <a:rPr lang="en-US" dirty="0" smtClean="0"/>
              <a:t>“Ensure that all system components and software are protected from known vulnerabilities by installing applicable vendor supplied security patches. Install critical security patches within one month of release.”</a:t>
            </a:r>
          </a:p>
          <a:p>
            <a:pPr>
              <a:lnSpc>
                <a:spcPct val="100000"/>
              </a:lnSpc>
            </a:pPr>
            <a:r>
              <a:rPr lang="en-US" dirty="0" smtClean="0"/>
              <a:t>Result:</a:t>
            </a:r>
          </a:p>
          <a:p>
            <a:pPr lvl="1">
              <a:lnSpc>
                <a:spcPct val="100000"/>
              </a:lnSpc>
            </a:pPr>
            <a:r>
              <a:rPr lang="en-US" dirty="0" smtClean="0"/>
              <a:t>Windows Server 2003 is End of Support and not receiving security patches. This makes it a target for subsequent issues and thus taking the system out of PCI compliance.</a:t>
            </a:r>
          </a:p>
        </p:txBody>
      </p:sp>
      <p:sp>
        <p:nvSpPr>
          <p:cNvPr id="3" name="Title 2"/>
          <p:cNvSpPr>
            <a:spLocks noGrp="1"/>
          </p:cNvSpPr>
          <p:nvPr>
            <p:ph type="title"/>
          </p:nvPr>
        </p:nvSpPr>
        <p:spPr/>
        <p:txBody>
          <a:bodyPr/>
          <a:lstStyle/>
          <a:p>
            <a:r>
              <a:rPr lang="en-US" dirty="0" smtClean="0"/>
              <a:t>Payment Card Industry (PCI)</a:t>
            </a:r>
            <a:endParaRPr lang="en-US" dirty="0"/>
          </a:p>
        </p:txBody>
      </p:sp>
    </p:spTree>
    <p:extLst>
      <p:ext uri="{BB962C8B-B14F-4D97-AF65-F5344CB8AC3E}">
        <p14:creationId xmlns:p14="http://schemas.microsoft.com/office/powerpoint/2010/main" val="1134389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07579"/>
          </a:xfrm>
        </p:spPr>
        <p:txBody>
          <a:bodyPr/>
          <a:lstStyle/>
          <a:p>
            <a:r>
              <a:rPr lang="en-US" dirty="0" smtClean="0"/>
              <a:t>HIPAA Security Rule FAQ:</a:t>
            </a:r>
          </a:p>
          <a:p>
            <a:pPr lvl="1"/>
            <a:r>
              <a:rPr lang="en-US" dirty="0" smtClean="0"/>
              <a:t>Q: “</a:t>
            </a:r>
            <a:r>
              <a:rPr lang="en-US" dirty="0"/>
              <a:t>Does the Security Rule mandate minimum operating system requirements for the personal computer systems used by a covered entity</a:t>
            </a:r>
            <a:r>
              <a:rPr lang="en-US" dirty="0" smtClean="0"/>
              <a:t>?”</a:t>
            </a:r>
          </a:p>
          <a:p>
            <a:pPr lvl="1"/>
            <a:r>
              <a:rPr lang="en-US" dirty="0" smtClean="0"/>
              <a:t>A: “No…The </a:t>
            </a:r>
            <a:r>
              <a:rPr lang="en-US" dirty="0"/>
              <a:t>Security Rule does not specify minimum requirements for personal computer operating systems, but it does mandate requirements for information systems that contain electronic protected health information (e-PHI). Therefore, as part of the information system, the security capabilities of the operating system may be used to comply with technical safeguards standards and implementation specifications such as audit controls, unique user identification, integrity, person or entity authentication, or transmission security.  </a:t>
            </a:r>
            <a:r>
              <a:rPr lang="en-US" i="1" u="sng" dirty="0"/>
              <a:t>Additionally, any known security vulnerabilities of an operating system should be considered in the covered entity’s risk analysis (e.g., does an operating system include known vulnerabilities for which a security patch is unavailable, e.g., because the operating system is no longer supported by its manufacturer).</a:t>
            </a:r>
          </a:p>
        </p:txBody>
      </p:sp>
      <p:sp>
        <p:nvSpPr>
          <p:cNvPr id="3" name="Title 2"/>
          <p:cNvSpPr>
            <a:spLocks noGrp="1"/>
          </p:cNvSpPr>
          <p:nvPr>
            <p:ph type="title"/>
          </p:nvPr>
        </p:nvSpPr>
        <p:spPr/>
        <p:txBody>
          <a:bodyPr/>
          <a:lstStyle/>
          <a:p>
            <a:r>
              <a:rPr lang="en-US" dirty="0" smtClean="0"/>
              <a:t>Health Information Privacy (HIPAA)</a:t>
            </a:r>
            <a:endParaRPr lang="en-US" dirty="0"/>
          </a:p>
        </p:txBody>
      </p:sp>
    </p:spTree>
    <p:extLst>
      <p:ext uri="{BB962C8B-B14F-4D97-AF65-F5344CB8AC3E}">
        <p14:creationId xmlns:p14="http://schemas.microsoft.com/office/powerpoint/2010/main" val="14631261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9135609" y="866548"/>
            <a:ext cx="3026229" cy="58311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ight Triangle 9"/>
          <p:cNvSpPr/>
          <p:nvPr/>
        </p:nvSpPr>
        <p:spPr bwMode="auto">
          <a:xfrm flipV="1">
            <a:off x="0" y="1043386"/>
            <a:ext cx="12436475" cy="3439886"/>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0" y="0"/>
            <a:ext cx="12436475" cy="10433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8"/>
          <p:cNvSpPr>
            <a:spLocks noGrp="1"/>
          </p:cNvSpPr>
          <p:nvPr>
            <p:ph type="title"/>
          </p:nvPr>
        </p:nvSpPr>
        <p:spPr/>
        <p:txBody>
          <a:bodyPr/>
          <a:lstStyle/>
          <a:p>
            <a:r>
              <a:rPr lang="en-US" dirty="0" smtClean="0">
                <a:solidFill>
                  <a:schemeClr val="tx1"/>
                </a:solidFill>
              </a:rPr>
              <a:t>What end of support means</a:t>
            </a:r>
            <a:endParaRPr lang="en-US" dirty="0">
              <a:solidFill>
                <a:schemeClr val="tx1"/>
              </a:solidFill>
            </a:endParaRPr>
          </a:p>
        </p:txBody>
      </p:sp>
      <p:sp>
        <p:nvSpPr>
          <p:cNvPr id="22" name="1 - Gray No Updates"/>
          <p:cNvSpPr txBox="1"/>
          <p:nvPr/>
        </p:nvSpPr>
        <p:spPr>
          <a:xfrm>
            <a:off x="648892" y="4691226"/>
            <a:ext cx="2145472" cy="952500"/>
          </a:xfrm>
          <a:prstGeom prst="rect">
            <a:avLst/>
          </a:prstGeom>
          <a:noFill/>
        </p:spPr>
        <p:txBody>
          <a:bodyPr wrap="square" lIns="121903" bIns="243805" rtlCol="0" anchor="t" anchorCtr="0">
            <a:noAutofit/>
          </a:bodyPr>
          <a:lstStyle/>
          <a:p>
            <a:pPr defTabSz="609543">
              <a:lnSpc>
                <a:spcPct val="90000"/>
              </a:lnSpc>
            </a:pPr>
            <a:r>
              <a:rPr lang="en-US" sz="2800" b="1" dirty="0">
                <a:solidFill>
                  <a:srgbClr val="FF9933"/>
                </a:solidFill>
                <a:cs typeface="Segoe UI Semilight" panose="020B0402040204020203" pitchFamily="34" charset="0"/>
              </a:rPr>
              <a:t>No</a:t>
            </a:r>
            <a:r>
              <a:rPr lang="en-US" sz="2800" dirty="0">
                <a:solidFill>
                  <a:srgbClr val="FF9933"/>
                </a:solidFill>
                <a:latin typeface="Segoe UI Semilight" panose="020B0402040204020203" pitchFamily="34" charset="0"/>
                <a:cs typeface="Segoe UI Semilight" panose="020B0402040204020203" pitchFamily="34" charset="0"/>
              </a:rPr>
              <a:t/>
            </a:r>
            <a:br>
              <a:rPr lang="en-US" sz="2800" dirty="0">
                <a:solidFill>
                  <a:srgbClr val="FF9933"/>
                </a:solidFill>
                <a:latin typeface="Segoe UI Semilight" panose="020B0402040204020203" pitchFamily="34" charset="0"/>
                <a:cs typeface="Segoe UI Semilight" panose="020B0402040204020203" pitchFamily="34" charset="0"/>
              </a:rPr>
            </a:br>
            <a:r>
              <a:rPr lang="en-US" sz="2800" dirty="0">
                <a:solidFill>
                  <a:srgbClr val="FF9933"/>
                </a:solidFill>
                <a:latin typeface="Segoe UI Semilight" panose="020B0402040204020203" pitchFamily="34" charset="0"/>
                <a:cs typeface="Segoe UI Semilight" panose="020B0402040204020203" pitchFamily="34" charset="0"/>
              </a:rPr>
              <a:t>updates</a:t>
            </a:r>
          </a:p>
        </p:txBody>
      </p:sp>
      <p:sp>
        <p:nvSpPr>
          <p:cNvPr id="23" name="1 - Gray No Updates"/>
          <p:cNvSpPr txBox="1"/>
          <p:nvPr/>
        </p:nvSpPr>
        <p:spPr>
          <a:xfrm>
            <a:off x="648892" y="5526658"/>
            <a:ext cx="2526108" cy="952500"/>
          </a:xfrm>
          <a:prstGeom prst="rect">
            <a:avLst/>
          </a:prstGeom>
          <a:noFill/>
        </p:spPr>
        <p:txBody>
          <a:bodyPr wrap="square" lIns="121903" bIns="243805" rtlCol="0" anchor="t" anchorCtr="0">
            <a:noAutofit/>
          </a:bodyPr>
          <a:lstStyle/>
          <a:p>
            <a:pPr defTabSz="609543">
              <a:lnSpc>
                <a:spcPct val="110000"/>
              </a:lnSpc>
            </a:pPr>
            <a:r>
              <a:rPr lang="en-US" sz="1400" dirty="0" smtClean="0"/>
              <a:t>Twenty-five critical and important updates </a:t>
            </a:r>
            <a:r>
              <a:rPr lang="en-US" sz="1400" dirty="0"/>
              <a:t>released in </a:t>
            </a:r>
            <a:r>
              <a:rPr lang="en-US" sz="1400" dirty="0" smtClean="0"/>
              <a:t>2014 </a:t>
            </a:r>
            <a:r>
              <a:rPr lang="en-US" sz="1400" dirty="0"/>
              <a:t>for Windows Server 2003/R2</a:t>
            </a:r>
          </a:p>
        </p:txBody>
      </p:sp>
      <p:sp>
        <p:nvSpPr>
          <p:cNvPr id="28" name="1 - Gray No Updates"/>
          <p:cNvSpPr txBox="1"/>
          <p:nvPr/>
        </p:nvSpPr>
        <p:spPr>
          <a:xfrm>
            <a:off x="3628800" y="3861131"/>
            <a:ext cx="2145472" cy="952500"/>
          </a:xfrm>
          <a:prstGeom prst="rect">
            <a:avLst/>
          </a:prstGeom>
          <a:noFill/>
        </p:spPr>
        <p:txBody>
          <a:bodyPr wrap="square" lIns="121903" bIns="243805" rtlCol="0" anchor="t" anchorCtr="0">
            <a:noAutofit/>
          </a:bodyPr>
          <a:lstStyle/>
          <a:p>
            <a:pPr defTabSz="609543">
              <a:lnSpc>
                <a:spcPct val="90000"/>
              </a:lnSpc>
            </a:pPr>
            <a:r>
              <a:rPr lang="en-US" sz="2800" b="1" dirty="0">
                <a:solidFill>
                  <a:srgbClr val="FF9933"/>
                </a:solidFill>
                <a:cs typeface="Segoe UI Semilight" panose="020B0402040204020203" pitchFamily="34" charset="0"/>
              </a:rPr>
              <a:t>No</a:t>
            </a:r>
            <a:r>
              <a:rPr lang="en-US" sz="2800" dirty="0">
                <a:solidFill>
                  <a:srgbClr val="FF9933"/>
                </a:solidFill>
                <a:latin typeface="Segoe UI Semilight" panose="020B0402040204020203" pitchFamily="34" charset="0"/>
                <a:cs typeface="Segoe UI Semilight" panose="020B0402040204020203" pitchFamily="34" charset="0"/>
              </a:rPr>
              <a:t/>
            </a:r>
            <a:br>
              <a:rPr lang="en-US" sz="2800" dirty="0">
                <a:solidFill>
                  <a:srgbClr val="FF9933"/>
                </a:solidFill>
                <a:latin typeface="Segoe UI Semilight" panose="020B0402040204020203" pitchFamily="34" charset="0"/>
                <a:cs typeface="Segoe UI Semilight" panose="020B0402040204020203" pitchFamily="34" charset="0"/>
              </a:rPr>
            </a:br>
            <a:r>
              <a:rPr lang="en-US" sz="2800" dirty="0">
                <a:solidFill>
                  <a:srgbClr val="FF9933"/>
                </a:solidFill>
                <a:latin typeface="Segoe UI Semilight" panose="020B0402040204020203" pitchFamily="34" charset="0"/>
                <a:cs typeface="Segoe UI Semilight" panose="020B0402040204020203" pitchFamily="34" charset="0"/>
              </a:rPr>
              <a:t>compliance</a:t>
            </a:r>
          </a:p>
        </p:txBody>
      </p:sp>
      <p:sp>
        <p:nvSpPr>
          <p:cNvPr id="29" name="1 - Gray No Updates"/>
          <p:cNvSpPr txBox="1"/>
          <p:nvPr/>
        </p:nvSpPr>
        <p:spPr>
          <a:xfrm>
            <a:off x="3632388" y="4766295"/>
            <a:ext cx="2592806" cy="952500"/>
          </a:xfrm>
          <a:prstGeom prst="rect">
            <a:avLst/>
          </a:prstGeom>
          <a:noFill/>
        </p:spPr>
        <p:txBody>
          <a:bodyPr wrap="square" lIns="121903" bIns="243805" rtlCol="0" anchor="t" anchorCtr="0">
            <a:noAutofit/>
          </a:bodyPr>
          <a:lstStyle/>
          <a:p>
            <a:pPr defTabSz="609543">
              <a:lnSpc>
                <a:spcPct val="110000"/>
              </a:lnSpc>
            </a:pPr>
            <a:r>
              <a:rPr lang="en-US" sz="1400" dirty="0"/>
              <a:t>Windows 2003/R2 servers will not pass a compliance audit</a:t>
            </a:r>
          </a:p>
        </p:txBody>
      </p:sp>
      <p:sp>
        <p:nvSpPr>
          <p:cNvPr id="40" name="1 - Gray No Updates"/>
          <p:cNvSpPr txBox="1"/>
          <p:nvPr/>
        </p:nvSpPr>
        <p:spPr>
          <a:xfrm>
            <a:off x="6608708" y="3073180"/>
            <a:ext cx="2145472" cy="952500"/>
          </a:xfrm>
          <a:prstGeom prst="rect">
            <a:avLst/>
          </a:prstGeom>
          <a:noFill/>
        </p:spPr>
        <p:txBody>
          <a:bodyPr wrap="square" lIns="121903" bIns="243805" rtlCol="0" anchor="t" anchorCtr="0">
            <a:noAutofit/>
          </a:bodyPr>
          <a:lstStyle/>
          <a:p>
            <a:pPr defTabSz="609543">
              <a:lnSpc>
                <a:spcPct val="90000"/>
              </a:lnSpc>
            </a:pPr>
            <a:r>
              <a:rPr lang="en-US" sz="2800" b="1" dirty="0">
                <a:solidFill>
                  <a:srgbClr val="EB3C00"/>
                </a:solidFill>
                <a:cs typeface="Segoe UI Semilight" panose="020B0402040204020203" pitchFamily="34" charset="0"/>
              </a:rPr>
              <a:t>No</a:t>
            </a:r>
            <a:r>
              <a:rPr lang="en-US" sz="2800" dirty="0">
                <a:solidFill>
                  <a:srgbClr val="EB3C00"/>
                </a:solidFill>
                <a:latin typeface="Segoe UI Semilight" panose="020B0402040204020203" pitchFamily="34" charset="0"/>
                <a:cs typeface="Segoe UI Semilight" panose="020B0402040204020203" pitchFamily="34" charset="0"/>
              </a:rPr>
              <a:t/>
            </a:r>
            <a:br>
              <a:rPr lang="en-US" sz="2800" dirty="0">
                <a:solidFill>
                  <a:srgbClr val="EB3C00"/>
                </a:solidFill>
                <a:latin typeface="Segoe UI Semilight" panose="020B0402040204020203" pitchFamily="34" charset="0"/>
                <a:cs typeface="Segoe UI Semilight" panose="020B0402040204020203" pitchFamily="34" charset="0"/>
              </a:rPr>
            </a:br>
            <a:r>
              <a:rPr lang="en-US" sz="2800" dirty="0">
                <a:solidFill>
                  <a:srgbClr val="EB3C00"/>
                </a:solidFill>
                <a:latin typeface="Segoe UI Semilight" panose="020B0402040204020203" pitchFamily="34" charset="0"/>
                <a:cs typeface="Segoe UI Semilight" panose="020B0402040204020203" pitchFamily="34" charset="0"/>
              </a:rPr>
              <a:t>safe haven</a:t>
            </a:r>
          </a:p>
        </p:txBody>
      </p:sp>
      <p:sp>
        <p:nvSpPr>
          <p:cNvPr id="46" name="1 - Gray No Updates"/>
          <p:cNvSpPr txBox="1"/>
          <p:nvPr/>
        </p:nvSpPr>
        <p:spPr>
          <a:xfrm>
            <a:off x="6410253" y="3955620"/>
            <a:ext cx="2720875" cy="2673099"/>
          </a:xfrm>
          <a:prstGeom prst="rect">
            <a:avLst/>
          </a:prstGeom>
          <a:noFill/>
        </p:spPr>
        <p:txBody>
          <a:bodyPr wrap="square" lIns="121903" bIns="243805" rtlCol="0" anchor="t" anchorCtr="0">
            <a:noAutofit/>
          </a:bodyPr>
          <a:lstStyle/>
          <a:p>
            <a:pPr marL="285750" indent="-285750" defTabSz="609543">
              <a:lnSpc>
                <a:spcPct val="110000"/>
              </a:lnSpc>
              <a:spcAft>
                <a:spcPts val="1200"/>
              </a:spcAft>
              <a:buFont typeface="Arial" panose="020B0604020202020204" pitchFamily="34" charset="0"/>
              <a:buChar char="•"/>
            </a:pPr>
            <a:r>
              <a:rPr lang="en-US" sz="1400" dirty="0"/>
              <a:t>Impact on both physical and virtualized servers</a:t>
            </a:r>
          </a:p>
          <a:p>
            <a:pPr marL="285750" indent="-285750" defTabSz="609543">
              <a:lnSpc>
                <a:spcPct val="110000"/>
              </a:lnSpc>
              <a:spcAft>
                <a:spcPts val="1200"/>
              </a:spcAft>
              <a:buFont typeface="Arial" panose="020B0604020202020204" pitchFamily="34" charset="0"/>
              <a:buChar char="•"/>
            </a:pPr>
            <a:r>
              <a:rPr lang="en-US" sz="1400" dirty="0" smtClean="0"/>
              <a:t>Increased </a:t>
            </a:r>
            <a:r>
              <a:rPr lang="en-US" sz="1400" dirty="0"/>
              <a:t>operations costs</a:t>
            </a:r>
          </a:p>
          <a:p>
            <a:pPr marL="285750" indent="-285750" defTabSz="609543">
              <a:lnSpc>
                <a:spcPct val="110000"/>
              </a:lnSpc>
              <a:spcAft>
                <a:spcPts val="1200"/>
              </a:spcAft>
              <a:buFont typeface="Arial" panose="020B0604020202020204" pitchFamily="34" charset="0"/>
              <a:buChar char="•"/>
            </a:pPr>
            <a:r>
              <a:rPr lang="en-US" sz="1400" dirty="0"/>
              <a:t>Discontinued support for many </a:t>
            </a:r>
            <a:r>
              <a:rPr lang="en-US" sz="1400" dirty="0" smtClean="0"/>
              <a:t>applications</a:t>
            </a:r>
          </a:p>
          <a:p>
            <a:pPr marL="285750" indent="-285750" defTabSz="609543">
              <a:lnSpc>
                <a:spcPct val="110000"/>
              </a:lnSpc>
              <a:spcAft>
                <a:spcPts val="1200"/>
              </a:spcAft>
              <a:buFont typeface="Arial" panose="020B0604020202020204" pitchFamily="34" charset="0"/>
              <a:buChar char="•"/>
            </a:pPr>
            <a:r>
              <a:rPr lang="en-US" sz="1400" dirty="0" smtClean="0"/>
              <a:t>Instances not protected </a:t>
            </a:r>
            <a:br>
              <a:rPr lang="en-US" sz="1400" dirty="0" smtClean="0"/>
            </a:br>
            <a:r>
              <a:rPr lang="en-US" sz="1400" dirty="0" smtClean="0"/>
              <a:t>in the cloud</a:t>
            </a:r>
            <a:endParaRPr lang="en-US" sz="1400" dirty="0"/>
          </a:p>
        </p:txBody>
      </p:sp>
      <p:sp>
        <p:nvSpPr>
          <p:cNvPr id="50" name="1 - Gray No Updates"/>
          <p:cNvSpPr txBox="1"/>
          <p:nvPr/>
        </p:nvSpPr>
        <p:spPr>
          <a:xfrm>
            <a:off x="9588616" y="2283785"/>
            <a:ext cx="2145472" cy="952500"/>
          </a:xfrm>
          <a:prstGeom prst="rect">
            <a:avLst/>
          </a:prstGeom>
          <a:noFill/>
        </p:spPr>
        <p:txBody>
          <a:bodyPr wrap="square" lIns="121903" bIns="243805" rtlCol="0" anchor="t" anchorCtr="0">
            <a:noAutofit/>
          </a:bodyPr>
          <a:lstStyle/>
          <a:p>
            <a:pPr defTabSz="609543">
              <a:lnSpc>
                <a:spcPct val="90000"/>
              </a:lnSpc>
            </a:pPr>
            <a:r>
              <a:rPr lang="en-US" sz="2800" b="1" dirty="0">
                <a:solidFill>
                  <a:srgbClr val="EB3C00"/>
                </a:solidFill>
                <a:cs typeface="Segoe UI Semilight" panose="020B0402040204020203" pitchFamily="34" charset="0"/>
              </a:rPr>
              <a:t>Now</a:t>
            </a:r>
            <a:r>
              <a:rPr lang="en-US" sz="2800" dirty="0">
                <a:solidFill>
                  <a:srgbClr val="EB3C00"/>
                </a:solidFill>
                <a:latin typeface="Segoe UI Semilight" panose="020B0402040204020203" pitchFamily="34" charset="0"/>
                <a:cs typeface="Segoe UI Semilight" panose="020B0402040204020203" pitchFamily="34" charset="0"/>
              </a:rPr>
              <a:t> is the time to act</a:t>
            </a:r>
          </a:p>
        </p:txBody>
      </p:sp>
      <p:sp>
        <p:nvSpPr>
          <p:cNvPr id="55" name="1 - Gray No Updates"/>
          <p:cNvSpPr txBox="1"/>
          <p:nvPr/>
        </p:nvSpPr>
        <p:spPr>
          <a:xfrm>
            <a:off x="9588615" y="3274493"/>
            <a:ext cx="2721993" cy="2618307"/>
          </a:xfrm>
          <a:prstGeom prst="rect">
            <a:avLst/>
          </a:prstGeom>
          <a:noFill/>
        </p:spPr>
        <p:txBody>
          <a:bodyPr wrap="square" lIns="121903" bIns="243805" rtlCol="0" anchor="t" anchorCtr="0">
            <a:noAutofit/>
          </a:bodyPr>
          <a:lstStyle/>
          <a:p>
            <a:pPr defTabSz="609543">
              <a:spcAft>
                <a:spcPts val="1200"/>
              </a:spcAft>
            </a:pPr>
            <a:r>
              <a:rPr lang="en-US" sz="2000" dirty="0">
                <a:latin typeface="+mj-lt"/>
              </a:rPr>
              <a:t>Start planning your migration and </a:t>
            </a:r>
            <a:r>
              <a:rPr lang="en-US" sz="2000" dirty="0" smtClean="0">
                <a:latin typeface="+mj-lt"/>
              </a:rPr>
              <a:t>begin modernizing your infrastructure today</a:t>
            </a:r>
            <a:endParaRPr lang="en-US" sz="2000" dirty="0">
              <a:latin typeface="+mj-lt"/>
            </a:endParaRPr>
          </a:p>
        </p:txBody>
      </p:sp>
      <p:grpSp>
        <p:nvGrpSpPr>
          <p:cNvPr id="2" name="Group 1"/>
          <p:cNvGrpSpPr/>
          <p:nvPr/>
        </p:nvGrpSpPr>
        <p:grpSpPr>
          <a:xfrm>
            <a:off x="640367" y="3234470"/>
            <a:ext cx="1543164" cy="1543164"/>
            <a:chOff x="793217" y="3387320"/>
            <a:chExt cx="1237464" cy="1237464"/>
          </a:xfrm>
        </p:grpSpPr>
        <p:grpSp>
          <p:nvGrpSpPr>
            <p:cNvPr id="4" name="Group 3"/>
            <p:cNvGrpSpPr/>
            <p:nvPr/>
          </p:nvGrpSpPr>
          <p:grpSpPr>
            <a:xfrm>
              <a:off x="793217" y="3387320"/>
              <a:ext cx="1237464" cy="1237464"/>
              <a:chOff x="858012" y="3525581"/>
              <a:chExt cx="1107874" cy="1107874"/>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12" y="3525581"/>
                <a:ext cx="1107874" cy="1107874"/>
              </a:xfrm>
              <a:prstGeom prst="rect">
                <a:avLst/>
              </a:prstGeom>
            </p:spPr>
          </p:pic>
          <p:sp>
            <p:nvSpPr>
              <p:cNvPr id="13" name="Pie 12"/>
              <p:cNvSpPr/>
              <p:nvPr/>
            </p:nvSpPr>
            <p:spPr bwMode="auto">
              <a:xfrm>
                <a:off x="954350" y="3621570"/>
                <a:ext cx="914400" cy="914400"/>
              </a:xfrm>
              <a:prstGeom prst="pie">
                <a:avLst>
                  <a:gd name="adj1" fmla="val 7997916"/>
                  <a:gd name="adj2" fmla="val 11464205"/>
                </a:avLst>
              </a:prstGeom>
              <a:solidFill>
                <a:srgbClr val="FFC000">
                  <a:alpha val="6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 name="Group 5"/>
            <p:cNvGrpSpPr/>
            <p:nvPr/>
          </p:nvGrpSpPr>
          <p:grpSpPr>
            <a:xfrm rot="16837561">
              <a:off x="1380157" y="3549737"/>
              <a:ext cx="67453" cy="905844"/>
              <a:chOff x="1525233" y="3593740"/>
              <a:chExt cx="67453" cy="905844"/>
            </a:xfrm>
          </p:grpSpPr>
          <p:sp>
            <p:nvSpPr>
              <p:cNvPr id="5" name="Isosceles Triangle 4"/>
              <p:cNvSpPr/>
              <p:nvPr/>
            </p:nvSpPr>
            <p:spPr bwMode="auto">
              <a:xfrm>
                <a:off x="1525233" y="3593740"/>
                <a:ext cx="67453" cy="4531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Isosceles Triangle 44"/>
              <p:cNvSpPr/>
              <p:nvPr/>
            </p:nvSpPr>
            <p:spPr bwMode="auto">
              <a:xfrm rot="10800000">
                <a:off x="1525233" y="4046404"/>
                <a:ext cx="67453" cy="453180"/>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flipV="1">
                <a:off x="1525233" y="4046404"/>
                <a:ext cx="67453" cy="1077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 name="Group 2"/>
          <p:cNvGrpSpPr/>
          <p:nvPr/>
        </p:nvGrpSpPr>
        <p:grpSpPr>
          <a:xfrm>
            <a:off x="3874551" y="2444803"/>
            <a:ext cx="1543164" cy="1543164"/>
            <a:chOff x="4027401" y="2597653"/>
            <a:chExt cx="1237464" cy="1237464"/>
          </a:xfrm>
        </p:grpSpPr>
        <p:grpSp>
          <p:nvGrpSpPr>
            <p:cNvPr id="59" name="Group 58"/>
            <p:cNvGrpSpPr/>
            <p:nvPr/>
          </p:nvGrpSpPr>
          <p:grpSpPr>
            <a:xfrm>
              <a:off x="4027401" y="2597653"/>
              <a:ext cx="1237464" cy="1237464"/>
              <a:chOff x="858012" y="3525581"/>
              <a:chExt cx="1107874" cy="1107874"/>
            </a:xfrm>
          </p:grpSpPr>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12" y="3525581"/>
                <a:ext cx="1107874" cy="1107874"/>
              </a:xfrm>
              <a:prstGeom prst="rect">
                <a:avLst/>
              </a:prstGeom>
            </p:spPr>
          </p:pic>
          <p:sp>
            <p:nvSpPr>
              <p:cNvPr id="65" name="Pie 64"/>
              <p:cNvSpPr/>
              <p:nvPr/>
            </p:nvSpPr>
            <p:spPr bwMode="auto">
              <a:xfrm>
                <a:off x="954350" y="3621570"/>
                <a:ext cx="914400" cy="914400"/>
              </a:xfrm>
              <a:prstGeom prst="pie">
                <a:avLst>
                  <a:gd name="adj1" fmla="val 7997916"/>
                  <a:gd name="adj2" fmla="val 17382880"/>
                </a:avLst>
              </a:prstGeom>
              <a:solidFill>
                <a:srgbClr val="FF9933">
                  <a:alpha val="6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rot="1170546">
              <a:off x="4614341" y="2760070"/>
              <a:ext cx="67453" cy="905844"/>
              <a:chOff x="1525233" y="3593740"/>
              <a:chExt cx="67453" cy="905844"/>
            </a:xfrm>
          </p:grpSpPr>
          <p:sp>
            <p:nvSpPr>
              <p:cNvPr id="61" name="Isosceles Triangle 60"/>
              <p:cNvSpPr/>
              <p:nvPr/>
            </p:nvSpPr>
            <p:spPr bwMode="auto">
              <a:xfrm>
                <a:off x="1525233" y="3593740"/>
                <a:ext cx="67453" cy="4531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Isosceles Triangle 61"/>
              <p:cNvSpPr/>
              <p:nvPr/>
            </p:nvSpPr>
            <p:spPr bwMode="auto">
              <a:xfrm rot="10800000">
                <a:off x="1525233" y="4046404"/>
                <a:ext cx="67453" cy="453180"/>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flipV="1">
                <a:off x="1525233" y="4046404"/>
                <a:ext cx="67453" cy="1077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8" name="Group 7"/>
          <p:cNvGrpSpPr/>
          <p:nvPr/>
        </p:nvGrpSpPr>
        <p:grpSpPr>
          <a:xfrm>
            <a:off x="6798637" y="1627710"/>
            <a:ext cx="1543164" cy="1543164"/>
            <a:chOff x="6591411" y="1780560"/>
            <a:chExt cx="1237464" cy="1237464"/>
          </a:xfrm>
        </p:grpSpPr>
        <p:grpSp>
          <p:nvGrpSpPr>
            <p:cNvPr id="41" name="Group 40"/>
            <p:cNvGrpSpPr/>
            <p:nvPr/>
          </p:nvGrpSpPr>
          <p:grpSpPr>
            <a:xfrm>
              <a:off x="6730116" y="1902044"/>
              <a:ext cx="972176" cy="972176"/>
              <a:chOff x="679399" y="3583781"/>
              <a:chExt cx="972176" cy="972176"/>
            </a:xfrm>
          </p:grpSpPr>
          <p:sp>
            <p:nvSpPr>
              <p:cNvPr id="42" name="Oval 41"/>
              <p:cNvSpPr/>
              <p:nvPr/>
            </p:nvSpPr>
            <p:spPr bwMode="auto">
              <a:xfrm>
                <a:off x="679399" y="3583781"/>
                <a:ext cx="972176" cy="972176"/>
              </a:xfrm>
              <a:prstGeom prst="ellipse">
                <a:avLst/>
              </a:prstGeom>
              <a:solidFill>
                <a:schemeClr val="bg1"/>
              </a:solidFill>
              <a:ln w="571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p:cNvSpPr/>
              <p:nvPr/>
            </p:nvSpPr>
            <p:spPr bwMode="auto">
              <a:xfrm>
                <a:off x="708287" y="3612669"/>
                <a:ext cx="914400" cy="9144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Pie 43"/>
              <p:cNvSpPr/>
              <p:nvPr/>
            </p:nvSpPr>
            <p:spPr bwMode="auto">
              <a:xfrm>
                <a:off x="708287" y="3612669"/>
                <a:ext cx="914400" cy="914400"/>
              </a:xfrm>
              <a:prstGeom prst="pie">
                <a:avLst>
                  <a:gd name="adj1" fmla="val 7997916"/>
                  <a:gd name="adj2" fmla="val 19641386"/>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6" name="Group 65"/>
            <p:cNvGrpSpPr/>
            <p:nvPr/>
          </p:nvGrpSpPr>
          <p:grpSpPr>
            <a:xfrm>
              <a:off x="6591411" y="1780560"/>
              <a:ext cx="1237464" cy="1237464"/>
              <a:chOff x="858012" y="3525581"/>
              <a:chExt cx="1107874" cy="1107874"/>
            </a:xfrm>
          </p:grpSpPr>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12" y="3525581"/>
                <a:ext cx="1107874" cy="1107874"/>
              </a:xfrm>
              <a:prstGeom prst="rect">
                <a:avLst/>
              </a:prstGeom>
            </p:spPr>
          </p:pic>
          <p:sp>
            <p:nvSpPr>
              <p:cNvPr id="68" name="Pie 67"/>
              <p:cNvSpPr/>
              <p:nvPr/>
            </p:nvSpPr>
            <p:spPr bwMode="auto">
              <a:xfrm>
                <a:off x="950413" y="3617633"/>
                <a:ext cx="922276" cy="922274"/>
              </a:xfrm>
              <a:prstGeom prst="pie">
                <a:avLst>
                  <a:gd name="adj1" fmla="val 7997916"/>
                  <a:gd name="adj2" fmla="val 20124576"/>
                </a:avLst>
              </a:prstGeom>
              <a:solidFill>
                <a:srgbClr val="EB3C00">
                  <a:alpha val="6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9" name="Group 68"/>
            <p:cNvGrpSpPr/>
            <p:nvPr/>
          </p:nvGrpSpPr>
          <p:grpSpPr>
            <a:xfrm rot="3922127">
              <a:off x="7178351" y="1942977"/>
              <a:ext cx="67453" cy="905844"/>
              <a:chOff x="1525233" y="3593740"/>
              <a:chExt cx="67453" cy="905844"/>
            </a:xfrm>
          </p:grpSpPr>
          <p:sp>
            <p:nvSpPr>
              <p:cNvPr id="70" name="Isosceles Triangle 69"/>
              <p:cNvSpPr/>
              <p:nvPr/>
            </p:nvSpPr>
            <p:spPr bwMode="auto">
              <a:xfrm>
                <a:off x="1525233" y="3593740"/>
                <a:ext cx="67453" cy="4531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Isosceles Triangle 70"/>
              <p:cNvSpPr/>
              <p:nvPr/>
            </p:nvSpPr>
            <p:spPr bwMode="auto">
              <a:xfrm rot="10800000">
                <a:off x="1525233" y="4046404"/>
                <a:ext cx="67453" cy="453180"/>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flipV="1">
                <a:off x="1525233" y="4046404"/>
                <a:ext cx="67453" cy="1077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1" name="Group 10"/>
          <p:cNvGrpSpPr/>
          <p:nvPr/>
        </p:nvGrpSpPr>
        <p:grpSpPr>
          <a:xfrm>
            <a:off x="9889770" y="787400"/>
            <a:ext cx="1543164" cy="1543164"/>
            <a:chOff x="10042620" y="940250"/>
            <a:chExt cx="1237464" cy="1237464"/>
          </a:xfrm>
        </p:grpSpPr>
        <p:grpSp>
          <p:nvGrpSpPr>
            <p:cNvPr id="74" name="Group 73"/>
            <p:cNvGrpSpPr/>
            <p:nvPr/>
          </p:nvGrpSpPr>
          <p:grpSpPr>
            <a:xfrm>
              <a:off x="10181325" y="1061734"/>
              <a:ext cx="972176" cy="972176"/>
              <a:chOff x="679399" y="3583781"/>
              <a:chExt cx="972176" cy="972176"/>
            </a:xfrm>
          </p:grpSpPr>
          <p:sp>
            <p:nvSpPr>
              <p:cNvPr id="82" name="Oval 81"/>
              <p:cNvSpPr/>
              <p:nvPr/>
            </p:nvSpPr>
            <p:spPr bwMode="auto">
              <a:xfrm>
                <a:off x="679399" y="3583781"/>
                <a:ext cx="972176" cy="972176"/>
              </a:xfrm>
              <a:prstGeom prst="ellipse">
                <a:avLst/>
              </a:prstGeom>
              <a:solidFill>
                <a:schemeClr val="bg1"/>
              </a:solidFill>
              <a:ln w="571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Oval 82"/>
              <p:cNvSpPr/>
              <p:nvPr/>
            </p:nvSpPr>
            <p:spPr bwMode="auto">
              <a:xfrm>
                <a:off x="708287" y="3612669"/>
                <a:ext cx="914400" cy="9144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4" name="Pie 83"/>
              <p:cNvSpPr/>
              <p:nvPr/>
            </p:nvSpPr>
            <p:spPr bwMode="auto">
              <a:xfrm>
                <a:off x="708287" y="3612669"/>
                <a:ext cx="914400" cy="914400"/>
              </a:xfrm>
              <a:prstGeom prst="pie">
                <a:avLst>
                  <a:gd name="adj1" fmla="val 7997916"/>
                  <a:gd name="adj2" fmla="val 19641386"/>
                </a:avLst>
              </a:prstGeom>
              <a:solidFill>
                <a:srgbClr val="DD5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5" name="Group 74"/>
            <p:cNvGrpSpPr/>
            <p:nvPr/>
          </p:nvGrpSpPr>
          <p:grpSpPr>
            <a:xfrm>
              <a:off x="10042620" y="940250"/>
              <a:ext cx="1237464" cy="1237464"/>
              <a:chOff x="858012" y="3525581"/>
              <a:chExt cx="1107874" cy="1107874"/>
            </a:xfrm>
          </p:grpSpPr>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12" y="3525581"/>
                <a:ext cx="1107874" cy="1107874"/>
              </a:xfrm>
              <a:prstGeom prst="rect">
                <a:avLst/>
              </a:prstGeom>
            </p:spPr>
          </p:pic>
          <p:sp>
            <p:nvSpPr>
              <p:cNvPr id="81" name="Pie 80"/>
              <p:cNvSpPr/>
              <p:nvPr/>
            </p:nvSpPr>
            <p:spPr bwMode="auto">
              <a:xfrm>
                <a:off x="950413" y="3617633"/>
                <a:ext cx="922276" cy="922274"/>
              </a:xfrm>
              <a:prstGeom prst="pie">
                <a:avLst>
                  <a:gd name="adj1" fmla="val 7997916"/>
                  <a:gd name="adj2" fmla="val 1628587"/>
                </a:avLst>
              </a:prstGeom>
              <a:solidFill>
                <a:srgbClr val="FF0000">
                  <a:alpha val="6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6" name="Group 75"/>
            <p:cNvGrpSpPr/>
            <p:nvPr/>
          </p:nvGrpSpPr>
          <p:grpSpPr>
            <a:xfrm rot="7040468">
              <a:off x="10629560" y="1102667"/>
              <a:ext cx="67453" cy="905844"/>
              <a:chOff x="1525233" y="3593740"/>
              <a:chExt cx="67453" cy="905844"/>
            </a:xfrm>
          </p:grpSpPr>
          <p:sp>
            <p:nvSpPr>
              <p:cNvPr id="77" name="Isosceles Triangle 76"/>
              <p:cNvSpPr/>
              <p:nvPr/>
            </p:nvSpPr>
            <p:spPr bwMode="auto">
              <a:xfrm>
                <a:off x="1525233" y="3593740"/>
                <a:ext cx="67453" cy="453180"/>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Isosceles Triangle 77"/>
              <p:cNvSpPr/>
              <p:nvPr/>
            </p:nvSpPr>
            <p:spPr bwMode="auto">
              <a:xfrm rot="10800000">
                <a:off x="1525233" y="4046404"/>
                <a:ext cx="67453" cy="453180"/>
              </a:xfrm>
              <a:prstGeom prst="triangl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flipV="1">
                <a:off x="1525233" y="4046404"/>
                <a:ext cx="67453" cy="10773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788113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accel="100000" autoRev="1" fill="hold" nodeType="withEffect">
                                  <p:stCondLst>
                                    <p:cond delay="0"/>
                                  </p:stCondLst>
                                  <p:childTnLst>
                                    <p:animMotion origin="layout" path="M 3.29844E-6 -1.44349E-6 L 0.96796 -0.46368 " pathEditMode="relative" rAng="0" ptsTypes="AA">
                                      <p:cBhvr>
                                        <p:cTn id="8" dur="1000" fill="hold"/>
                                        <p:tgtEl>
                                          <p:spTgt spid="8"/>
                                        </p:tgtEl>
                                        <p:attrNameLst>
                                          <p:attrName>ppt_x</p:attrName>
                                          <p:attrName>ppt_y</p:attrName>
                                        </p:attrNameLst>
                                      </p:cBhvr>
                                      <p:rCtr x="48392" y="-23196"/>
                                    </p:animMotion>
                                  </p:childTnLst>
                                </p:cTn>
                              </p:par>
                              <p:par>
                                <p:cTn id="9" presetID="10" presetClass="entr" presetSubtype="0" fill="hold" grpId="0" nodeType="withEffect">
                                  <p:stCondLst>
                                    <p:cond delay="20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par>
                                <p:cTn id="12" presetID="64" presetClass="path" presetSubtype="0" accel="100000" autoRev="1" fill="hold" grpId="1" nodeType="withEffect">
                                  <p:stCondLst>
                                    <p:cond delay="1000"/>
                                  </p:stCondLst>
                                  <p:childTnLst>
                                    <p:animMotion origin="layout" path="M -1.20245E-6 4.67998E-6 L -1.20245E-6 -0.09737 " pathEditMode="relative" rAng="0" ptsTypes="AA">
                                      <p:cBhvr>
                                        <p:cTn id="13" dur="1000" fill="hold"/>
                                        <p:tgtEl>
                                          <p:spTgt spid="40"/>
                                        </p:tgtEl>
                                        <p:attrNameLst>
                                          <p:attrName>ppt_x</p:attrName>
                                          <p:attrName>ppt_y</p:attrName>
                                        </p:attrNameLst>
                                      </p:cBhvr>
                                      <p:rCtr x="0" y="-4880"/>
                                    </p:animMotion>
                                  </p:childTnLst>
                                </p:cTn>
                              </p:par>
                              <p:par>
                                <p:cTn id="14" presetID="10" presetClass="entr" presetSubtype="0" fill="hold" grpId="0" nodeType="withEffect">
                                  <p:stCondLst>
                                    <p:cond delay="175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childTnLst>
                                </p:cTn>
                              </p:par>
                              <p:par>
                                <p:cTn id="17" presetID="64" presetClass="path" presetSubtype="0" accel="100000" autoRev="1" fill="hold" grpId="1" nodeType="withEffect">
                                  <p:stCondLst>
                                    <p:cond delay="750"/>
                                  </p:stCondLst>
                                  <p:childTnLst>
                                    <p:animMotion origin="layout" path="M -1.20245E-6 4.67998E-6 L -1.20245E-6 -0.09737 " pathEditMode="relative" rAng="0" ptsTypes="AA">
                                      <p:cBhvr>
                                        <p:cTn id="18" dur="1000" fill="hold"/>
                                        <p:tgtEl>
                                          <p:spTgt spid="46"/>
                                        </p:tgtEl>
                                        <p:attrNameLst>
                                          <p:attrName>ppt_x</p:attrName>
                                          <p:attrName>ppt_y</p:attrName>
                                        </p:attrNameLst>
                                      </p:cBhvr>
                                      <p:rCtr x="0" y="-488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000"/>
                                  </p:stCondLst>
                                  <p:childTnLst>
                                    <p:set>
                                      <p:cBhvr>
                                        <p:cTn id="22" dur="1" fill="hold">
                                          <p:stCondLst>
                                            <p:cond delay="0"/>
                                          </p:stCondLst>
                                        </p:cTn>
                                        <p:tgtEl>
                                          <p:spTgt spid="11"/>
                                        </p:tgtEl>
                                        <p:attrNameLst>
                                          <p:attrName>style.visibility</p:attrName>
                                        </p:attrNameLst>
                                      </p:cBhvr>
                                      <p:to>
                                        <p:strVal val="visible"/>
                                      </p:to>
                                    </p:set>
                                  </p:childTnLst>
                                </p:cTn>
                              </p:par>
                              <p:par>
                                <p:cTn id="23" presetID="42" presetClass="path" presetSubtype="0" accel="100000" autoRev="1" fill="hold" nodeType="withEffect">
                                  <p:stCondLst>
                                    <p:cond delay="0"/>
                                  </p:stCondLst>
                                  <p:childTnLst>
                                    <p:animMotion origin="layout" path="M 2.96145E-7 1.76577E-6 L 0.96796 -0.46369 " pathEditMode="relative" rAng="0" ptsTypes="AA">
                                      <p:cBhvr>
                                        <p:cTn id="24" dur="1000" fill="hold"/>
                                        <p:tgtEl>
                                          <p:spTgt spid="11"/>
                                        </p:tgtEl>
                                        <p:attrNameLst>
                                          <p:attrName>ppt_x</p:attrName>
                                          <p:attrName>ppt_y</p:attrName>
                                        </p:attrNameLst>
                                      </p:cBhvr>
                                      <p:rCtr x="48392" y="-23196"/>
                                    </p:animMotion>
                                  </p:childTnLst>
                                </p:cTn>
                              </p:par>
                              <p:par>
                                <p:cTn id="25" presetID="10" presetClass="entr" presetSubtype="0" fill="hold" grpId="0" nodeType="withEffect">
                                  <p:stCondLst>
                                    <p:cond delay="200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par>
                                <p:cTn id="28" presetID="64" presetClass="path" presetSubtype="0" accel="100000" autoRev="1" fill="hold" grpId="1" nodeType="withEffect">
                                  <p:stCondLst>
                                    <p:cond delay="1000"/>
                                  </p:stCondLst>
                                  <p:childTnLst>
                                    <p:animMotion origin="layout" path="M -1.20245E-6 4.67998E-6 L -1.20245E-6 -0.09737 " pathEditMode="relative" rAng="0" ptsTypes="AA">
                                      <p:cBhvr>
                                        <p:cTn id="29" dur="1000" fill="hold"/>
                                        <p:tgtEl>
                                          <p:spTgt spid="50"/>
                                        </p:tgtEl>
                                        <p:attrNameLst>
                                          <p:attrName>ppt_x</p:attrName>
                                          <p:attrName>ppt_y</p:attrName>
                                        </p:attrNameLst>
                                      </p:cBhvr>
                                      <p:rCtr x="0" y="-4880"/>
                                    </p:animMotion>
                                  </p:childTnLst>
                                </p:cTn>
                              </p:par>
                              <p:par>
                                <p:cTn id="30" presetID="10" presetClass="entr" presetSubtype="0" fill="hold" grpId="0" nodeType="withEffect">
                                  <p:stCondLst>
                                    <p:cond delay="175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childTnLst>
                                </p:cTn>
                              </p:par>
                              <p:par>
                                <p:cTn id="33" presetID="64" presetClass="path" presetSubtype="0" accel="100000" autoRev="1" fill="hold" grpId="1" nodeType="withEffect">
                                  <p:stCondLst>
                                    <p:cond delay="750"/>
                                  </p:stCondLst>
                                  <p:childTnLst>
                                    <p:animMotion origin="layout" path="M -3.15803E-6 -2.85066E-6 L -3.15803E-6 -0.09736 " pathEditMode="relative" rAng="0" ptsTypes="AA">
                                      <p:cBhvr>
                                        <p:cTn id="34" dur="1000" fill="hold"/>
                                        <p:tgtEl>
                                          <p:spTgt spid="55"/>
                                        </p:tgtEl>
                                        <p:attrNameLst>
                                          <p:attrName>ppt_x</p:attrName>
                                          <p:attrName>ppt_y</p:attrName>
                                        </p:attrNameLst>
                                      </p:cBhvr>
                                      <p:rCtr x="0" y="-4880"/>
                                    </p:animMotion>
                                  </p:childTnLst>
                                </p:cTn>
                              </p:par>
                            </p:childTnLst>
                          </p:cTn>
                        </p:par>
                        <p:par>
                          <p:cTn id="35" fill="hold">
                            <p:stCondLst>
                              <p:cond delay="3000"/>
                            </p:stCondLst>
                            <p:childTnLst>
                              <p:par>
                                <p:cTn id="36" presetID="2" presetClass="entr" presetSubtype="1" decel="10000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500" fill="hold"/>
                                        <p:tgtEl>
                                          <p:spTgt spid="56"/>
                                        </p:tgtEl>
                                        <p:attrNameLst>
                                          <p:attrName>ppt_x</p:attrName>
                                        </p:attrNameLst>
                                      </p:cBhvr>
                                      <p:tavLst>
                                        <p:tav tm="0">
                                          <p:val>
                                            <p:strVal val="#ppt_x"/>
                                          </p:val>
                                        </p:tav>
                                        <p:tav tm="100000">
                                          <p:val>
                                            <p:strVal val="#ppt_x"/>
                                          </p:val>
                                        </p:tav>
                                      </p:tavLst>
                                    </p:anim>
                                    <p:anim calcmode="lin" valueType="num">
                                      <p:cBhvr additive="base">
                                        <p:cTn id="39"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0" grpId="0"/>
      <p:bldP spid="40" grpId="1"/>
      <p:bldP spid="46" grpId="0"/>
      <p:bldP spid="46" grpId="1"/>
      <p:bldP spid="50" grpId="0"/>
      <p:bldP spid="50" grpId="1"/>
      <p:bldP spid="55" grpId="0"/>
      <p:bldP spid="5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Migration is your </a:t>
            </a:r>
            <a:r>
              <a:rPr lang="en-US" dirty="0" smtClean="0"/>
              <a:t>opportunity</a:t>
            </a:r>
            <a:endParaRPr lang="en-US" dirty="0"/>
          </a:p>
        </p:txBody>
      </p:sp>
      <p:sp>
        <p:nvSpPr>
          <p:cNvPr id="8" name="TextBox 7"/>
          <p:cNvSpPr txBox="1"/>
          <p:nvPr/>
        </p:nvSpPr>
        <p:spPr>
          <a:xfrm>
            <a:off x="302363" y="1225777"/>
            <a:ext cx="11265659" cy="636247"/>
          </a:xfrm>
          <a:prstGeom prst="rect">
            <a:avLst/>
          </a:prstGeom>
          <a:noFill/>
        </p:spPr>
        <p:txBody>
          <a:bodyPr wrap="square" lIns="182880" tIns="146304" rIns="182880" bIns="146304" rtlCol="0">
            <a:noAutofit/>
          </a:bodyPr>
          <a:lstStyle/>
          <a:p>
            <a:pPr>
              <a:spcAft>
                <a:spcPts val="600"/>
              </a:spcAft>
            </a:pPr>
            <a:r>
              <a:rPr lang="en-US" sz="2400" dirty="0">
                <a:latin typeface="+mj-lt"/>
              </a:rPr>
              <a:t>By migrating to </a:t>
            </a:r>
            <a:r>
              <a:rPr lang="en-US" sz="2400" dirty="0" smtClean="0">
                <a:latin typeface="+mj-lt"/>
              </a:rPr>
              <a:t>Windows Server </a:t>
            </a:r>
            <a:r>
              <a:rPr lang="en-US" sz="2400" dirty="0">
                <a:latin typeface="+mj-lt"/>
              </a:rPr>
              <a:t>2012 R2, Microsoft Azure, or Office </a:t>
            </a:r>
            <a:r>
              <a:rPr lang="en-US" sz="2400" dirty="0" smtClean="0">
                <a:latin typeface="+mj-lt"/>
              </a:rPr>
              <a:t>365, you can:</a:t>
            </a:r>
            <a:endParaRPr lang="en-US" sz="2400" dirty="0">
              <a:gradFill>
                <a:gsLst>
                  <a:gs pos="2917">
                    <a:schemeClr val="tx1"/>
                  </a:gs>
                  <a:gs pos="30000">
                    <a:schemeClr val="tx1"/>
                  </a:gs>
                </a:gsLst>
                <a:lin ang="5400000" scaled="0"/>
              </a:gradFill>
              <a:latin typeface="+mj-lt"/>
            </a:endParaRPr>
          </a:p>
        </p:txBody>
      </p:sp>
      <p:grpSp>
        <p:nvGrpSpPr>
          <p:cNvPr id="9" name="Group 8"/>
          <p:cNvGrpSpPr/>
          <p:nvPr/>
        </p:nvGrpSpPr>
        <p:grpSpPr>
          <a:xfrm>
            <a:off x="0" y="4367815"/>
            <a:ext cx="12436475" cy="2626710"/>
            <a:chOff x="0" y="4367815"/>
            <a:chExt cx="12436475" cy="2626710"/>
          </a:xfrm>
        </p:grpSpPr>
        <p:sp>
          <p:nvSpPr>
            <p:cNvPr id="46" name="Rectangle 45"/>
            <p:cNvSpPr/>
            <p:nvPr/>
          </p:nvSpPr>
          <p:spPr>
            <a:xfrm>
              <a:off x="0" y="4441371"/>
              <a:ext cx="12436475" cy="25531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02364" y="4367815"/>
              <a:ext cx="10023416" cy="636247"/>
            </a:xfrm>
            <a:prstGeom prst="rect">
              <a:avLst/>
            </a:prstGeom>
            <a:noFill/>
          </p:spPr>
          <p:txBody>
            <a:bodyPr wrap="square" lIns="182880" tIns="146304" rIns="182880" bIns="146304" rtlCol="0">
              <a:noAutofit/>
            </a:bodyPr>
            <a:lstStyle/>
            <a:p>
              <a:pPr>
                <a:spcAft>
                  <a:spcPts val="600"/>
                </a:spcAft>
              </a:pPr>
              <a:r>
                <a:rPr lang="en-US" sz="2400" dirty="0">
                  <a:latin typeface="+mj-lt"/>
                </a:rPr>
                <a:t>But more </a:t>
              </a:r>
              <a:r>
                <a:rPr lang="en-US" sz="2400" dirty="0" smtClean="0">
                  <a:latin typeface="+mj-lt"/>
                </a:rPr>
                <a:t>importantly, </a:t>
              </a:r>
              <a:r>
                <a:rPr lang="en-US" sz="2400" dirty="0">
                  <a:latin typeface="+mj-lt"/>
                </a:rPr>
                <a:t>you </a:t>
              </a:r>
              <a:r>
                <a:rPr lang="en-US" sz="2400" dirty="0" smtClean="0">
                  <a:latin typeface="+mj-lt"/>
                </a:rPr>
                <a:t>have </a:t>
              </a:r>
              <a:r>
                <a:rPr lang="en-US" sz="2400" dirty="0">
                  <a:latin typeface="+mj-lt"/>
                </a:rPr>
                <a:t>options to increase competitive </a:t>
              </a:r>
              <a:r>
                <a:rPr lang="en-US" sz="2400" dirty="0" smtClean="0">
                  <a:latin typeface="+mj-lt"/>
                </a:rPr>
                <a:t>edge:</a:t>
              </a:r>
              <a:endParaRPr lang="en-US" sz="2400" dirty="0">
                <a:latin typeface="+mj-lt"/>
              </a:endParaRPr>
            </a:p>
          </p:txBody>
        </p:sp>
      </p:grpSp>
      <p:grpSp>
        <p:nvGrpSpPr>
          <p:cNvPr id="5" name="Group 4"/>
          <p:cNvGrpSpPr/>
          <p:nvPr/>
        </p:nvGrpSpPr>
        <p:grpSpPr>
          <a:xfrm>
            <a:off x="302364" y="1938217"/>
            <a:ext cx="3584154" cy="2360443"/>
            <a:chOff x="302364" y="1938217"/>
            <a:chExt cx="3584154" cy="2360443"/>
          </a:xfrm>
        </p:grpSpPr>
        <p:sp>
          <p:nvSpPr>
            <p:cNvPr id="13" name="Rectangle 12"/>
            <p:cNvSpPr/>
            <p:nvPr/>
          </p:nvSpPr>
          <p:spPr>
            <a:xfrm>
              <a:off x="302364" y="1938217"/>
              <a:ext cx="3584154" cy="461665"/>
            </a:xfrm>
            <a:prstGeom prst="rect">
              <a:avLst/>
            </a:prstGeom>
            <a:solidFill>
              <a:schemeClr val="accent1"/>
            </a:solidFill>
          </p:spPr>
          <p:txBody>
            <a:bodyPr wrap="square" lIns="182880" tIns="91440" bIns="91440">
              <a:spAutoFit/>
            </a:bodyPr>
            <a:lstStyle/>
            <a:p>
              <a:pPr>
                <a:spcAft>
                  <a:spcPts val="600"/>
                </a:spcAft>
              </a:pPr>
              <a:r>
                <a:rPr lang="en-US" sz="1800" dirty="0" smtClean="0">
                  <a:latin typeface="+mj-lt"/>
                </a:rPr>
                <a:t>Enhance performance </a:t>
              </a:r>
              <a:endParaRPr lang="en-US" sz="1800" dirty="0">
                <a:latin typeface="+mj-lt"/>
              </a:endParaRPr>
            </a:p>
          </p:txBody>
        </p:sp>
        <p:pic>
          <p:nvPicPr>
            <p:cNvPr id="17" name="Picture 16"/>
            <p:cNvPicPr>
              <a:picLocks noChangeAspect="1"/>
            </p:cNvPicPr>
            <p:nvPr/>
          </p:nvPicPr>
          <p:blipFill>
            <a:blip r:embed="rId3"/>
            <a:stretch>
              <a:fillRect/>
            </a:stretch>
          </p:blipFill>
          <p:spPr>
            <a:xfrm>
              <a:off x="1374878" y="2745103"/>
              <a:ext cx="1208394" cy="1367392"/>
            </a:xfrm>
            <a:prstGeom prst="rect">
              <a:avLst/>
            </a:prstGeom>
          </p:spPr>
        </p:pic>
        <p:sp>
          <p:nvSpPr>
            <p:cNvPr id="32" name="Oval 31"/>
            <p:cNvSpPr/>
            <p:nvPr/>
          </p:nvSpPr>
          <p:spPr bwMode="auto">
            <a:xfrm>
              <a:off x="1440581" y="4244360"/>
              <a:ext cx="1076988" cy="5430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p:cNvGrpSpPr/>
          <p:nvPr/>
        </p:nvGrpSpPr>
        <p:grpSpPr>
          <a:xfrm>
            <a:off x="7606678" y="1938216"/>
            <a:ext cx="3595040" cy="2360444"/>
            <a:chOff x="7606678" y="1938216"/>
            <a:chExt cx="3595040" cy="2360444"/>
          </a:xfrm>
        </p:grpSpPr>
        <p:sp>
          <p:nvSpPr>
            <p:cNvPr id="15" name="Rectangle 14"/>
            <p:cNvSpPr/>
            <p:nvPr/>
          </p:nvSpPr>
          <p:spPr>
            <a:xfrm>
              <a:off x="7606678" y="1938216"/>
              <a:ext cx="3595040" cy="461665"/>
            </a:xfrm>
            <a:prstGeom prst="rect">
              <a:avLst/>
            </a:prstGeom>
            <a:solidFill>
              <a:schemeClr val="accent1">
                <a:lumMod val="75000"/>
              </a:schemeClr>
            </a:solidFill>
          </p:spPr>
          <p:txBody>
            <a:bodyPr wrap="square" lIns="182880" tIns="91440" bIns="91440">
              <a:spAutoFit/>
            </a:bodyPr>
            <a:lstStyle/>
            <a:p>
              <a:pPr>
                <a:spcAft>
                  <a:spcPts val="600"/>
                </a:spcAft>
              </a:pPr>
              <a:r>
                <a:rPr lang="en-US" sz="1800" dirty="0" smtClean="0">
                  <a:latin typeface="+mj-lt"/>
                </a:rPr>
                <a:t>Improve </a:t>
              </a:r>
              <a:r>
                <a:rPr lang="en-US" sz="1800" dirty="0">
                  <a:latin typeface="+mj-lt"/>
                </a:rPr>
                <a:t>security and reliability</a:t>
              </a:r>
            </a:p>
          </p:txBody>
        </p:sp>
        <p:pic>
          <p:nvPicPr>
            <p:cNvPr id="21" name="Picture 20"/>
            <p:cNvPicPr>
              <a:picLocks noChangeAspect="1"/>
            </p:cNvPicPr>
            <p:nvPr/>
          </p:nvPicPr>
          <p:blipFill>
            <a:blip r:embed="rId4"/>
            <a:stretch>
              <a:fillRect/>
            </a:stretch>
          </p:blipFill>
          <p:spPr>
            <a:xfrm>
              <a:off x="8592516" y="3072680"/>
              <a:ext cx="1669084" cy="712238"/>
            </a:xfrm>
            <a:prstGeom prst="rect">
              <a:avLst/>
            </a:prstGeom>
          </p:spPr>
        </p:pic>
        <p:sp>
          <p:nvSpPr>
            <p:cNvPr id="34" name="Oval 33"/>
            <p:cNvSpPr/>
            <p:nvPr/>
          </p:nvSpPr>
          <p:spPr bwMode="auto">
            <a:xfrm>
              <a:off x="8857284" y="4244360"/>
              <a:ext cx="1076988" cy="5430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302364" y="5052318"/>
            <a:ext cx="3584154" cy="1620453"/>
            <a:chOff x="302364" y="5052318"/>
            <a:chExt cx="3584154" cy="1620453"/>
          </a:xfrm>
        </p:grpSpPr>
        <p:sp>
          <p:nvSpPr>
            <p:cNvPr id="38" name="Rectangle 37"/>
            <p:cNvSpPr/>
            <p:nvPr/>
          </p:nvSpPr>
          <p:spPr>
            <a:xfrm>
              <a:off x="302364" y="5052318"/>
              <a:ext cx="3584154" cy="1620453"/>
            </a:xfrm>
            <a:prstGeom prst="rect">
              <a:avLst/>
            </a:prstGeom>
            <a:solidFill>
              <a:schemeClr val="accent1"/>
            </a:solidFill>
          </p:spPr>
          <p:txBody>
            <a:bodyPr wrap="square" lIns="182880" tIns="91440" bIns="91440">
              <a:noAutofit/>
            </a:bodyPr>
            <a:lstStyle/>
            <a:p>
              <a:pPr>
                <a:spcAft>
                  <a:spcPts val="600"/>
                </a:spcAft>
              </a:pPr>
              <a:r>
                <a:rPr lang="en-US" sz="1800" dirty="0">
                  <a:latin typeface="+mj-lt"/>
                </a:rPr>
                <a:t>New </a:t>
              </a:r>
              <a:r>
                <a:rPr lang="en-US" sz="1800" dirty="0" smtClean="0">
                  <a:latin typeface="+mj-lt"/>
                </a:rPr>
                <a:t>apps </a:t>
              </a:r>
              <a:r>
                <a:rPr lang="en-US" sz="1800" dirty="0">
                  <a:latin typeface="+mj-lt"/>
                </a:rPr>
                <a:t>with </a:t>
              </a:r>
              <a:r>
                <a:rPr lang="en-US" sz="1800" dirty="0" smtClean="0">
                  <a:latin typeface="+mj-lt"/>
                </a:rPr>
                <a:t>mobility built </a:t>
              </a:r>
              <a:r>
                <a:rPr lang="en-US" sz="1800" dirty="0">
                  <a:latin typeface="+mj-lt"/>
                </a:rPr>
                <a:t>in</a:t>
              </a:r>
            </a:p>
          </p:txBody>
        </p:sp>
        <p:pic>
          <p:nvPicPr>
            <p:cNvPr id="43" name="Picture 42"/>
            <p:cNvPicPr>
              <a:picLocks noChangeAspect="1"/>
            </p:cNvPicPr>
            <p:nvPr/>
          </p:nvPicPr>
          <p:blipFill>
            <a:blip r:embed="rId5"/>
            <a:stretch>
              <a:fillRect/>
            </a:stretch>
          </p:blipFill>
          <p:spPr>
            <a:xfrm>
              <a:off x="1543240" y="5493287"/>
              <a:ext cx="1091516" cy="1091516"/>
            </a:xfrm>
            <a:prstGeom prst="rect">
              <a:avLst/>
            </a:prstGeom>
          </p:spPr>
        </p:pic>
      </p:grpSp>
      <p:grpSp>
        <p:nvGrpSpPr>
          <p:cNvPr id="12" name="Group 11"/>
          <p:cNvGrpSpPr/>
          <p:nvPr/>
        </p:nvGrpSpPr>
        <p:grpSpPr>
          <a:xfrm>
            <a:off x="3949078" y="5052318"/>
            <a:ext cx="3595040" cy="1620455"/>
            <a:chOff x="3949078" y="5052318"/>
            <a:chExt cx="3595040" cy="1620455"/>
          </a:xfrm>
        </p:grpSpPr>
        <p:sp>
          <p:nvSpPr>
            <p:cNvPr id="39" name="Rectangle 38"/>
            <p:cNvSpPr/>
            <p:nvPr/>
          </p:nvSpPr>
          <p:spPr>
            <a:xfrm>
              <a:off x="3949078" y="5052318"/>
              <a:ext cx="3595040" cy="1620455"/>
            </a:xfrm>
            <a:prstGeom prst="rect">
              <a:avLst/>
            </a:prstGeom>
            <a:solidFill>
              <a:schemeClr val="accent1">
                <a:lumMod val="50000"/>
              </a:schemeClr>
            </a:solidFill>
          </p:spPr>
          <p:txBody>
            <a:bodyPr wrap="square" lIns="182880" tIns="91440" bIns="91440">
              <a:noAutofit/>
            </a:bodyPr>
            <a:lstStyle/>
            <a:p>
              <a:pPr>
                <a:spcAft>
                  <a:spcPts val="600"/>
                </a:spcAft>
              </a:pPr>
              <a:r>
                <a:rPr lang="en-US" sz="1800" dirty="0">
                  <a:latin typeface="+mj-lt"/>
                </a:rPr>
                <a:t>Cloud options for </a:t>
              </a:r>
              <a:r>
                <a:rPr lang="en-US" sz="1800" dirty="0" smtClean="0">
                  <a:latin typeface="+mj-lt"/>
                </a:rPr>
                <a:t>speed, </a:t>
              </a:r>
              <a:r>
                <a:rPr lang="en-US" sz="1800" dirty="0">
                  <a:latin typeface="+mj-lt"/>
                </a:rPr>
                <a:t>flexibility</a:t>
              </a:r>
            </a:p>
          </p:txBody>
        </p:sp>
        <p:grpSp>
          <p:nvGrpSpPr>
            <p:cNvPr id="22" name="Group 21"/>
            <p:cNvGrpSpPr/>
            <p:nvPr/>
          </p:nvGrpSpPr>
          <p:grpSpPr>
            <a:xfrm>
              <a:off x="5217687" y="5493287"/>
              <a:ext cx="1074002" cy="1074000"/>
              <a:chOff x="6120081" y="4112901"/>
              <a:chExt cx="1074002" cy="1074000"/>
            </a:xfrm>
          </p:grpSpPr>
          <p:sp>
            <p:nvSpPr>
              <p:cNvPr id="41" name="Oval 40"/>
              <p:cNvSpPr/>
              <p:nvPr/>
            </p:nvSpPr>
            <p:spPr bwMode="auto">
              <a:xfrm>
                <a:off x="6120081" y="4112901"/>
                <a:ext cx="1074002" cy="1074000"/>
              </a:xfrm>
              <a:prstGeom prst="ellipse">
                <a:avLst/>
              </a:prstGeom>
              <a:solidFill>
                <a:srgbClr val="6DC2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Freeform 5"/>
              <p:cNvSpPr>
                <a:spLocks/>
              </p:cNvSpPr>
              <p:nvPr/>
            </p:nvSpPr>
            <p:spPr bwMode="auto">
              <a:xfrm>
                <a:off x="6334854" y="4425829"/>
                <a:ext cx="657156" cy="429946"/>
              </a:xfrm>
              <a:custGeom>
                <a:avLst/>
                <a:gdLst>
                  <a:gd name="T0" fmla="*/ 1592 w 9954"/>
                  <a:gd name="T1" fmla="*/ 2855 h 6511"/>
                  <a:gd name="T2" fmla="*/ 1592 w 9954"/>
                  <a:gd name="T3" fmla="*/ 2728 h 6511"/>
                  <a:gd name="T4" fmla="*/ 4337 w 9954"/>
                  <a:gd name="T5" fmla="*/ 0 h 6511"/>
                  <a:gd name="T6" fmla="*/ 6624 w 9954"/>
                  <a:gd name="T7" fmla="*/ 1219 h 6511"/>
                  <a:gd name="T8" fmla="*/ 7374 w 9954"/>
                  <a:gd name="T9" fmla="*/ 1019 h 6511"/>
                  <a:gd name="T10" fmla="*/ 8261 w 9954"/>
                  <a:gd name="T11" fmla="*/ 1284 h 6511"/>
                  <a:gd name="T12" fmla="*/ 8966 w 9954"/>
                  <a:gd name="T13" fmla="*/ 2564 h 6511"/>
                  <a:gd name="T14" fmla="*/ 9954 w 9954"/>
                  <a:gd name="T15" fmla="*/ 4365 h 6511"/>
                  <a:gd name="T16" fmla="*/ 8033 w 9954"/>
                  <a:gd name="T17" fmla="*/ 6511 h 6511"/>
                  <a:gd name="T18" fmla="*/ 7795 w 9954"/>
                  <a:gd name="T19" fmla="*/ 6511 h 6511"/>
                  <a:gd name="T20" fmla="*/ 7576 w 9954"/>
                  <a:gd name="T21" fmla="*/ 6511 h 6511"/>
                  <a:gd name="T22" fmla="*/ 3092 w 9954"/>
                  <a:gd name="T23" fmla="*/ 6511 h 6511"/>
                  <a:gd name="T24" fmla="*/ 3004 w 9954"/>
                  <a:gd name="T25" fmla="*/ 6511 h 6511"/>
                  <a:gd name="T26" fmla="*/ 2891 w 9954"/>
                  <a:gd name="T27" fmla="*/ 6511 h 6511"/>
                  <a:gd name="T28" fmla="*/ 2562 w 9954"/>
                  <a:gd name="T29" fmla="*/ 6511 h 6511"/>
                  <a:gd name="T30" fmla="*/ 1848 w 9954"/>
                  <a:gd name="T31" fmla="*/ 6511 h 6511"/>
                  <a:gd name="T32" fmla="*/ 0 w 9954"/>
                  <a:gd name="T33" fmla="*/ 4674 h 6511"/>
                  <a:gd name="T34" fmla="*/ 1592 w 9954"/>
                  <a:gd name="T35" fmla="*/ 2855 h 6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54" h="6511">
                    <a:moveTo>
                      <a:pt x="1592" y="2855"/>
                    </a:moveTo>
                    <a:cubicBezTo>
                      <a:pt x="1592" y="2819"/>
                      <a:pt x="1592" y="2764"/>
                      <a:pt x="1592" y="2728"/>
                    </a:cubicBezTo>
                    <a:cubicBezTo>
                      <a:pt x="1592" y="1219"/>
                      <a:pt x="2818" y="0"/>
                      <a:pt x="4337" y="0"/>
                    </a:cubicBezTo>
                    <a:cubicBezTo>
                      <a:pt x="5288" y="0"/>
                      <a:pt x="6130" y="491"/>
                      <a:pt x="6624" y="1219"/>
                    </a:cubicBezTo>
                    <a:cubicBezTo>
                      <a:pt x="6844" y="1092"/>
                      <a:pt x="7100" y="1019"/>
                      <a:pt x="7374" y="1019"/>
                    </a:cubicBezTo>
                    <a:cubicBezTo>
                      <a:pt x="7704" y="1019"/>
                      <a:pt x="8009" y="1116"/>
                      <a:pt x="8261" y="1284"/>
                    </a:cubicBezTo>
                    <a:cubicBezTo>
                      <a:pt x="8680" y="1561"/>
                      <a:pt x="8955" y="2031"/>
                      <a:pt x="8966" y="2564"/>
                    </a:cubicBezTo>
                    <a:cubicBezTo>
                      <a:pt x="9552" y="2946"/>
                      <a:pt x="9954" y="3619"/>
                      <a:pt x="9954" y="4365"/>
                    </a:cubicBezTo>
                    <a:cubicBezTo>
                      <a:pt x="9954" y="5474"/>
                      <a:pt x="9113" y="6383"/>
                      <a:pt x="8033" y="6511"/>
                    </a:cubicBezTo>
                    <a:cubicBezTo>
                      <a:pt x="7960" y="6511"/>
                      <a:pt x="7868" y="6511"/>
                      <a:pt x="7795" y="6511"/>
                    </a:cubicBezTo>
                    <a:cubicBezTo>
                      <a:pt x="7722" y="6511"/>
                      <a:pt x="7649" y="6511"/>
                      <a:pt x="7576" y="6511"/>
                    </a:cubicBezTo>
                    <a:cubicBezTo>
                      <a:pt x="6569" y="6511"/>
                      <a:pt x="4209" y="6511"/>
                      <a:pt x="3092" y="6511"/>
                    </a:cubicBezTo>
                    <a:cubicBezTo>
                      <a:pt x="3057" y="6511"/>
                      <a:pt x="3028" y="6511"/>
                      <a:pt x="3004" y="6511"/>
                    </a:cubicBezTo>
                    <a:cubicBezTo>
                      <a:pt x="2891" y="6511"/>
                      <a:pt x="2891" y="6511"/>
                      <a:pt x="2891" y="6511"/>
                    </a:cubicBezTo>
                    <a:cubicBezTo>
                      <a:pt x="2836" y="6511"/>
                      <a:pt x="2672" y="6511"/>
                      <a:pt x="2562" y="6511"/>
                    </a:cubicBezTo>
                    <a:cubicBezTo>
                      <a:pt x="1848" y="6511"/>
                      <a:pt x="1848" y="6511"/>
                      <a:pt x="1848" y="6511"/>
                    </a:cubicBezTo>
                    <a:cubicBezTo>
                      <a:pt x="823" y="6492"/>
                      <a:pt x="0" y="5674"/>
                      <a:pt x="0" y="4674"/>
                    </a:cubicBezTo>
                    <a:cubicBezTo>
                      <a:pt x="0" y="3746"/>
                      <a:pt x="695" y="2983"/>
                      <a:pt x="1592" y="28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3949078" y="1938217"/>
            <a:ext cx="3595040" cy="2360443"/>
            <a:chOff x="3949078" y="1938217"/>
            <a:chExt cx="3595040" cy="2360443"/>
          </a:xfrm>
        </p:grpSpPr>
        <p:sp>
          <p:nvSpPr>
            <p:cNvPr id="14" name="Rectangle 13"/>
            <p:cNvSpPr/>
            <p:nvPr/>
          </p:nvSpPr>
          <p:spPr>
            <a:xfrm>
              <a:off x="3949078" y="1938217"/>
              <a:ext cx="3595040" cy="461665"/>
            </a:xfrm>
            <a:prstGeom prst="rect">
              <a:avLst/>
            </a:prstGeom>
            <a:solidFill>
              <a:schemeClr val="accent1">
                <a:lumMod val="50000"/>
              </a:schemeClr>
            </a:solidFill>
          </p:spPr>
          <p:txBody>
            <a:bodyPr wrap="square" lIns="182880" tIns="91440" bIns="91440">
              <a:spAutoFit/>
            </a:bodyPr>
            <a:lstStyle/>
            <a:p>
              <a:pPr>
                <a:spcAft>
                  <a:spcPts val="600"/>
                </a:spcAft>
              </a:pPr>
              <a:r>
                <a:rPr lang="en-US" sz="1800" dirty="0" smtClean="0">
                  <a:latin typeface="+mj-lt"/>
                </a:rPr>
                <a:t>Reduce cost</a:t>
              </a:r>
              <a:endParaRPr lang="en-US" sz="1800" dirty="0">
                <a:latin typeface="+mj-lt"/>
              </a:endParaRPr>
            </a:p>
          </p:txBody>
        </p:sp>
        <p:sp>
          <p:nvSpPr>
            <p:cNvPr id="33" name="Oval 32"/>
            <p:cNvSpPr/>
            <p:nvPr/>
          </p:nvSpPr>
          <p:spPr bwMode="auto">
            <a:xfrm>
              <a:off x="5199684" y="4244360"/>
              <a:ext cx="1076988" cy="5430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6"/>
            <a:stretch>
              <a:fillRect/>
            </a:stretch>
          </p:blipFill>
          <p:spPr>
            <a:xfrm>
              <a:off x="4973564" y="2537365"/>
              <a:ext cx="1676545" cy="1542422"/>
            </a:xfrm>
            <a:prstGeom prst="rect">
              <a:avLst/>
            </a:prstGeom>
          </p:spPr>
        </p:pic>
      </p:grpSp>
      <p:grpSp>
        <p:nvGrpSpPr>
          <p:cNvPr id="11" name="Group 10"/>
          <p:cNvGrpSpPr/>
          <p:nvPr/>
        </p:nvGrpSpPr>
        <p:grpSpPr>
          <a:xfrm>
            <a:off x="7606678" y="5052317"/>
            <a:ext cx="3595040" cy="1620455"/>
            <a:chOff x="7606678" y="5052317"/>
            <a:chExt cx="3595040" cy="1620455"/>
          </a:xfrm>
        </p:grpSpPr>
        <p:sp>
          <p:nvSpPr>
            <p:cNvPr id="40" name="Rectangle 39"/>
            <p:cNvSpPr/>
            <p:nvPr/>
          </p:nvSpPr>
          <p:spPr>
            <a:xfrm>
              <a:off x="7606678" y="5052317"/>
              <a:ext cx="3595040" cy="1620455"/>
            </a:xfrm>
            <a:prstGeom prst="rect">
              <a:avLst/>
            </a:prstGeom>
            <a:solidFill>
              <a:schemeClr val="accent1">
                <a:lumMod val="75000"/>
              </a:schemeClr>
            </a:solidFill>
          </p:spPr>
          <p:txBody>
            <a:bodyPr wrap="square" lIns="182880" tIns="91440" bIns="91440">
              <a:noAutofit/>
            </a:bodyPr>
            <a:lstStyle/>
            <a:p>
              <a:pPr>
                <a:spcAft>
                  <a:spcPts val="600"/>
                </a:spcAft>
              </a:pPr>
              <a:r>
                <a:rPr lang="en-US" sz="1800" dirty="0">
                  <a:latin typeface="+mj-lt"/>
                </a:rPr>
                <a:t>Increased agility in the </a:t>
              </a:r>
              <a:r>
                <a:rPr lang="en-US" sz="1800" dirty="0" smtClean="0">
                  <a:latin typeface="+mj-lt"/>
                </a:rPr>
                <a:t>datacenter</a:t>
              </a:r>
              <a:endParaRPr lang="en-US" sz="1800" dirty="0">
                <a:latin typeface="+mj-lt"/>
              </a:endParaRPr>
            </a:p>
          </p:txBody>
        </p:sp>
        <p:grpSp>
          <p:nvGrpSpPr>
            <p:cNvPr id="2" name="Group 1"/>
            <p:cNvGrpSpPr/>
            <p:nvPr/>
          </p:nvGrpSpPr>
          <p:grpSpPr>
            <a:xfrm>
              <a:off x="8881190" y="5493287"/>
              <a:ext cx="1074002" cy="1074000"/>
              <a:chOff x="8881190" y="5493287"/>
              <a:chExt cx="1074002" cy="1074000"/>
            </a:xfrm>
          </p:grpSpPr>
          <p:sp>
            <p:nvSpPr>
              <p:cNvPr id="42" name="Oval 41"/>
              <p:cNvSpPr/>
              <p:nvPr/>
            </p:nvSpPr>
            <p:spPr bwMode="auto">
              <a:xfrm>
                <a:off x="8881190" y="5493287"/>
                <a:ext cx="1074002" cy="1074000"/>
              </a:xfrm>
              <a:prstGeom prst="ellipse">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6" name="Picture 35"/>
              <p:cNvPicPr>
                <a:picLocks noChangeAspect="1"/>
              </p:cNvPicPr>
              <p:nvPr/>
            </p:nvPicPr>
            <p:blipFill rotWithShape="1">
              <a:blip r:embed="rId7"/>
              <a:srcRect r="69205"/>
              <a:stretch/>
            </p:blipFill>
            <p:spPr>
              <a:xfrm>
                <a:off x="9245646" y="5673437"/>
                <a:ext cx="345090" cy="713700"/>
              </a:xfrm>
              <a:prstGeom prst="rect">
                <a:avLst/>
              </a:prstGeom>
            </p:spPr>
          </p:pic>
        </p:grpSp>
      </p:grpSp>
    </p:spTree>
    <p:extLst>
      <p:ext uri="{BB962C8B-B14F-4D97-AF65-F5344CB8AC3E}">
        <p14:creationId xmlns:p14="http://schemas.microsoft.com/office/powerpoint/2010/main" val="926368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750"/>
                            </p:stCondLst>
                            <p:childTnLst>
                              <p:par>
                                <p:cTn id="24" presetID="2" presetClass="entr" presetSubtype="2" decel="10000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2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750" fill="hold"/>
                                        <p:tgtEl>
                                          <p:spTgt spid="12"/>
                                        </p:tgtEl>
                                        <p:attrNameLst>
                                          <p:attrName>ppt_x</p:attrName>
                                        </p:attrNameLst>
                                      </p:cBhvr>
                                      <p:tavLst>
                                        <p:tav tm="0">
                                          <p:val>
                                            <p:strVal val="1+#ppt_w/2"/>
                                          </p:val>
                                        </p:tav>
                                        <p:tav tm="100000">
                                          <p:val>
                                            <p:strVal val="#ppt_x"/>
                                          </p:val>
                                        </p:tav>
                                      </p:tavLst>
                                    </p:anim>
                                    <p:anim calcmode="lin" valueType="num">
                                      <p:cBhvr additive="base">
                                        <p:cTn id="31" dur="7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50" fill="hold"/>
                                        <p:tgtEl>
                                          <p:spTgt spid="11"/>
                                        </p:tgtEl>
                                        <p:attrNameLst>
                                          <p:attrName>ppt_x</p:attrName>
                                        </p:attrNameLst>
                                      </p:cBhvr>
                                      <p:tavLst>
                                        <p:tav tm="0">
                                          <p:val>
                                            <p:strVal val="1+#ppt_w/2"/>
                                          </p:val>
                                        </p:tav>
                                        <p:tav tm="100000">
                                          <p:val>
                                            <p:strVal val="#ppt_x"/>
                                          </p:val>
                                        </p:tav>
                                      </p:tavLst>
                                    </p:anim>
                                    <p:anim calcmode="lin" valueType="num">
                                      <p:cBhvr additive="base">
                                        <p:cTn id="35"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Objectives And Takeaways</a:t>
            </a:r>
            <a:endParaRPr lang="en-US" dirty="0"/>
          </a:p>
        </p:txBody>
      </p:sp>
      <p:sp>
        <p:nvSpPr>
          <p:cNvPr id="5" name="Text Placeholder 4"/>
          <p:cNvSpPr>
            <a:spLocks noGrp="1"/>
          </p:cNvSpPr>
          <p:nvPr>
            <p:ph type="body" sz="quarter" idx="4294967295"/>
          </p:nvPr>
        </p:nvSpPr>
        <p:spPr>
          <a:xfrm>
            <a:off x="274639" y="1212849"/>
            <a:ext cx="11889564" cy="4770537"/>
          </a:xfrm>
          <a:prstGeom prst="rect">
            <a:avLst/>
          </a:prstGeom>
        </p:spPr>
        <p:txBody>
          <a:bodyPr/>
          <a:lstStyle/>
          <a:p>
            <a:pPr>
              <a:lnSpc>
                <a:spcPct val="150000"/>
              </a:lnSpc>
            </a:pPr>
            <a:r>
              <a:rPr lang="en-US" dirty="0" smtClean="0"/>
              <a:t>Session Objective(s): </a:t>
            </a:r>
          </a:p>
          <a:p>
            <a:pPr marL="371475" lvl="1" indent="-342900">
              <a:lnSpc>
                <a:spcPct val="150000"/>
              </a:lnSpc>
              <a:buFont typeface="Arial" panose="020B0604020202020204" pitchFamily="34" charset="0"/>
              <a:buChar char="•"/>
            </a:pPr>
            <a:r>
              <a:rPr lang="en-US" dirty="0" smtClean="0"/>
              <a:t>Quick review of the technology of 2003</a:t>
            </a:r>
          </a:p>
          <a:p>
            <a:pPr marL="371475" lvl="1" indent="-342900">
              <a:lnSpc>
                <a:spcPct val="150000"/>
              </a:lnSpc>
              <a:buFont typeface="Arial" panose="020B0604020202020204" pitchFamily="34" charset="0"/>
              <a:buChar char="•"/>
            </a:pPr>
            <a:r>
              <a:rPr lang="en-US" dirty="0" smtClean="0"/>
              <a:t>Articulate the risks of staying on Windows Server 2003 post End-of-Support</a:t>
            </a:r>
          </a:p>
          <a:p>
            <a:pPr marL="371475" lvl="1" indent="-342900">
              <a:lnSpc>
                <a:spcPct val="150000"/>
              </a:lnSpc>
              <a:buFont typeface="Arial" panose="020B0604020202020204" pitchFamily="34" charset="0"/>
              <a:buChar char="•"/>
            </a:pPr>
            <a:r>
              <a:rPr lang="en-US" dirty="0" smtClean="0"/>
              <a:t>Articulate numerous benefits of moving to Modern Windows Server</a:t>
            </a:r>
          </a:p>
          <a:p>
            <a:pPr>
              <a:lnSpc>
                <a:spcPct val="150000"/>
              </a:lnSpc>
            </a:pPr>
            <a:r>
              <a:rPr lang="en-US" dirty="0" smtClean="0"/>
              <a:t>Key Takeaway: Modernization is an opportunity</a:t>
            </a:r>
            <a:endParaRPr lang="en-US" dirty="0"/>
          </a:p>
        </p:txBody>
      </p:sp>
    </p:spTree>
    <p:extLst>
      <p:ext uri="{BB962C8B-B14F-4D97-AF65-F5344CB8AC3E}">
        <p14:creationId xmlns:p14="http://schemas.microsoft.com/office/powerpoint/2010/main" val="225762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356100"/>
            <a:ext cx="12436475" cy="2638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177801"/>
            <a:ext cx="10026273" cy="5497238"/>
          </a:xfrm>
          <a:prstGeom prst="rect">
            <a:avLst/>
          </a:prstGeom>
        </p:spPr>
      </p:pic>
      <p:sp>
        <p:nvSpPr>
          <p:cNvPr id="2" name="Text Placeholder 1"/>
          <p:cNvSpPr>
            <a:spLocks noGrp="1"/>
          </p:cNvSpPr>
          <p:nvPr>
            <p:ph type="body" sz="quarter" idx="12"/>
          </p:nvPr>
        </p:nvSpPr>
        <p:spPr>
          <a:xfrm>
            <a:off x="534592" y="5646057"/>
            <a:ext cx="10017294" cy="1055234"/>
          </a:xfrm>
        </p:spPr>
        <p:txBody>
          <a:bodyPr anchor="b"/>
          <a:lstStyle/>
          <a:p>
            <a:r>
              <a:rPr lang="en-US" smtClean="0">
                <a:solidFill>
                  <a:schemeClr val="bg1"/>
                </a:solidFill>
              </a:rPr>
              <a:t>Mapping your migration journey</a:t>
            </a:r>
            <a:endParaRPr lang="en-US" dirty="0">
              <a:solidFill>
                <a:schemeClr val="bg1"/>
              </a:solidFill>
            </a:endParaRPr>
          </a:p>
        </p:txBody>
      </p:sp>
    </p:spTree>
    <p:extLst>
      <p:ext uri="{BB962C8B-B14F-4D97-AF65-F5344CB8AC3E}">
        <p14:creationId xmlns:p14="http://schemas.microsoft.com/office/powerpoint/2010/main" val="975878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12436475" cy="1435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p:txBody>
          <a:bodyPr/>
          <a:lstStyle/>
          <a:p>
            <a:r>
              <a:rPr lang="en-US" dirty="0">
                <a:solidFill>
                  <a:schemeClr val="bg1"/>
                </a:solidFill>
              </a:rPr>
              <a:t>Migration process </a:t>
            </a:r>
          </a:p>
        </p:txBody>
      </p:sp>
      <p:sp>
        <p:nvSpPr>
          <p:cNvPr id="73" name="Rectangle 72"/>
          <p:cNvSpPr/>
          <p:nvPr/>
        </p:nvSpPr>
        <p:spPr bwMode="auto">
          <a:xfrm>
            <a:off x="9190038" y="4140934"/>
            <a:ext cx="2971800" cy="25633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defTabSz="1243088" fontAlgn="base">
              <a:lnSpc>
                <a:spcPct val="90000"/>
              </a:lnSpc>
              <a:spcBef>
                <a:spcPct val="0"/>
              </a:spcBef>
              <a:spcAft>
                <a:spcPts val="1200"/>
              </a:spcAft>
            </a:pPr>
            <a:r>
              <a:rPr lang="en-US" sz="3200" dirty="0">
                <a:solidFill>
                  <a:schemeClr val="tx2"/>
                </a:solidFill>
                <a:latin typeface="+mj-lt"/>
              </a:rPr>
              <a:t>Migrate</a:t>
            </a:r>
          </a:p>
          <a:p>
            <a:pPr defTabSz="1243088" fontAlgn="base">
              <a:lnSpc>
                <a:spcPct val="90000"/>
              </a:lnSpc>
              <a:spcBef>
                <a:spcPct val="0"/>
              </a:spcBef>
              <a:spcAft>
                <a:spcPts val="1200"/>
              </a:spcAft>
            </a:pPr>
            <a:r>
              <a:rPr lang="en-US" sz="2000" dirty="0">
                <a:solidFill>
                  <a:schemeClr val="tx1"/>
                </a:solidFill>
                <a:latin typeface="+mj-lt"/>
                <a:ea typeface="Segoe UI" pitchFamily="34" charset="0"/>
                <a:cs typeface="Segoe UI" pitchFamily="34" charset="0"/>
              </a:rPr>
              <a:t>Make the move</a:t>
            </a:r>
          </a:p>
        </p:txBody>
      </p:sp>
      <p:sp>
        <p:nvSpPr>
          <p:cNvPr id="74" name="Rectangle 73"/>
          <p:cNvSpPr/>
          <p:nvPr/>
        </p:nvSpPr>
        <p:spPr bwMode="auto">
          <a:xfrm>
            <a:off x="6218238" y="4140934"/>
            <a:ext cx="2971800" cy="25633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defTabSz="1243088" fontAlgn="base">
              <a:lnSpc>
                <a:spcPct val="90000"/>
              </a:lnSpc>
              <a:spcBef>
                <a:spcPct val="0"/>
              </a:spcBef>
              <a:spcAft>
                <a:spcPts val="1200"/>
              </a:spcAft>
            </a:pPr>
            <a:r>
              <a:rPr lang="en-US" sz="3200" dirty="0">
                <a:solidFill>
                  <a:schemeClr val="tx2"/>
                </a:solidFill>
                <a:latin typeface="+mj-lt"/>
              </a:rPr>
              <a:t>Target</a:t>
            </a:r>
          </a:p>
          <a:p>
            <a:pPr defTabSz="1243088" fontAlgn="base">
              <a:lnSpc>
                <a:spcPct val="90000"/>
              </a:lnSpc>
              <a:spcBef>
                <a:spcPct val="0"/>
              </a:spcBef>
              <a:spcAft>
                <a:spcPts val="1200"/>
              </a:spcAft>
            </a:pPr>
            <a:r>
              <a:rPr lang="en-US" sz="2000" dirty="0">
                <a:solidFill>
                  <a:schemeClr val="tx1"/>
                </a:solidFill>
                <a:latin typeface="+mj-lt"/>
                <a:ea typeface="Segoe UI" pitchFamily="34" charset="0"/>
                <a:cs typeface="Segoe UI" pitchFamily="34" charset="0"/>
              </a:rPr>
              <a:t>Identify </a:t>
            </a:r>
            <a:r>
              <a:rPr lang="en-US" sz="2000" dirty="0" smtClean="0">
                <a:solidFill>
                  <a:schemeClr val="tx1"/>
                </a:solidFill>
                <a:latin typeface="+mj-lt"/>
                <a:ea typeface="Segoe UI" pitchFamily="34" charset="0"/>
                <a:cs typeface="Segoe UI" pitchFamily="34" charset="0"/>
              </a:rPr>
              <a:t>your workload </a:t>
            </a:r>
            <a:r>
              <a:rPr lang="en-US" sz="2000" dirty="0">
                <a:solidFill>
                  <a:schemeClr val="tx1"/>
                </a:solidFill>
                <a:latin typeface="+mj-lt"/>
                <a:ea typeface="Segoe UI" pitchFamily="34" charset="0"/>
                <a:cs typeface="Segoe UI" pitchFamily="34" charset="0"/>
              </a:rPr>
              <a:t>destination(s)</a:t>
            </a:r>
          </a:p>
        </p:txBody>
      </p:sp>
      <p:sp>
        <p:nvSpPr>
          <p:cNvPr id="75" name="Rectangle 74"/>
          <p:cNvSpPr/>
          <p:nvPr/>
        </p:nvSpPr>
        <p:spPr bwMode="auto">
          <a:xfrm>
            <a:off x="3251843" y="4140934"/>
            <a:ext cx="2933720" cy="25633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defTabSz="1243088" fontAlgn="base">
              <a:lnSpc>
                <a:spcPct val="90000"/>
              </a:lnSpc>
              <a:spcBef>
                <a:spcPct val="0"/>
              </a:spcBef>
              <a:spcAft>
                <a:spcPts val="1200"/>
              </a:spcAft>
            </a:pPr>
            <a:r>
              <a:rPr lang="en-US" sz="3200" dirty="0">
                <a:solidFill>
                  <a:schemeClr val="tx2"/>
                </a:solidFill>
                <a:latin typeface="+mj-lt"/>
              </a:rPr>
              <a:t>Assess</a:t>
            </a:r>
          </a:p>
          <a:p>
            <a:pPr defTabSz="1243088" fontAlgn="base">
              <a:lnSpc>
                <a:spcPct val="90000"/>
              </a:lnSpc>
              <a:spcBef>
                <a:spcPct val="0"/>
              </a:spcBef>
              <a:spcAft>
                <a:spcPts val="1200"/>
              </a:spcAft>
            </a:pPr>
            <a:r>
              <a:rPr lang="en-US" sz="2000" dirty="0">
                <a:solidFill>
                  <a:schemeClr val="tx1"/>
                </a:solidFill>
                <a:latin typeface="+mj-lt"/>
                <a:ea typeface="Segoe UI" pitchFamily="34" charset="0"/>
                <a:cs typeface="Segoe UI" pitchFamily="34" charset="0"/>
              </a:rPr>
              <a:t>Categorize applications </a:t>
            </a:r>
            <a:r>
              <a:rPr lang="en-US" sz="2000" dirty="0" smtClean="0">
                <a:solidFill>
                  <a:schemeClr val="tx1"/>
                </a:solidFill>
                <a:latin typeface="+mj-lt"/>
                <a:ea typeface="Segoe UI" pitchFamily="34" charset="0"/>
                <a:cs typeface="Segoe UI" pitchFamily="34" charset="0"/>
              </a:rPr>
              <a:t>and workloads</a:t>
            </a:r>
            <a:endParaRPr lang="en-US" sz="2000" dirty="0">
              <a:solidFill>
                <a:schemeClr val="tx1"/>
              </a:solidFill>
              <a:latin typeface="+mj-lt"/>
              <a:ea typeface="Segoe UI" pitchFamily="34" charset="0"/>
              <a:cs typeface="Segoe UI" pitchFamily="34" charset="0"/>
            </a:endParaRPr>
          </a:p>
        </p:txBody>
      </p:sp>
      <p:sp>
        <p:nvSpPr>
          <p:cNvPr id="76" name="Rectangle 75"/>
          <p:cNvSpPr/>
          <p:nvPr/>
        </p:nvSpPr>
        <p:spPr bwMode="auto">
          <a:xfrm>
            <a:off x="274638" y="4140933"/>
            <a:ext cx="2971800" cy="25633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pPr defTabSz="1243088" fontAlgn="base">
              <a:lnSpc>
                <a:spcPct val="90000"/>
              </a:lnSpc>
              <a:spcBef>
                <a:spcPct val="0"/>
              </a:spcBef>
              <a:spcAft>
                <a:spcPts val="1200"/>
              </a:spcAft>
            </a:pPr>
            <a:r>
              <a:rPr lang="en-US" sz="3200" dirty="0">
                <a:solidFill>
                  <a:schemeClr val="tx2"/>
                </a:solidFill>
                <a:latin typeface="+mj-lt"/>
              </a:rPr>
              <a:t>Discover</a:t>
            </a:r>
          </a:p>
          <a:p>
            <a:pPr defTabSz="1243088" fontAlgn="base">
              <a:lnSpc>
                <a:spcPct val="90000"/>
              </a:lnSpc>
              <a:spcBef>
                <a:spcPct val="0"/>
              </a:spcBef>
              <a:spcAft>
                <a:spcPts val="1200"/>
              </a:spcAft>
            </a:pPr>
            <a:r>
              <a:rPr lang="en-US" sz="2000" dirty="0">
                <a:solidFill>
                  <a:schemeClr val="tx1"/>
                </a:solidFill>
                <a:latin typeface="+mj-lt"/>
                <a:ea typeface="Segoe UI" pitchFamily="34" charset="0"/>
                <a:cs typeface="Segoe UI" pitchFamily="34" charset="0"/>
              </a:rPr>
              <a:t>Catalog your software and workloads</a:t>
            </a:r>
          </a:p>
        </p:txBody>
      </p:sp>
      <p:sp>
        <p:nvSpPr>
          <p:cNvPr id="21" name="Rectangle 20"/>
          <p:cNvSpPr/>
          <p:nvPr/>
        </p:nvSpPr>
        <p:spPr bwMode="auto">
          <a:xfrm flipV="1">
            <a:off x="269233" y="4160246"/>
            <a:ext cx="292608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flipV="1">
            <a:off x="3246437" y="4160246"/>
            <a:ext cx="292608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flipV="1">
            <a:off x="6218237" y="4160246"/>
            <a:ext cx="292608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flipV="1">
            <a:off x="9190037" y="4160246"/>
            <a:ext cx="292608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8766" t="16888" r="49801"/>
          <a:stretch/>
        </p:blipFill>
        <p:spPr>
          <a:xfrm>
            <a:off x="3714894" y="1811143"/>
            <a:ext cx="2288539" cy="2140275"/>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7669" t="-4641" r="26782" b="-5877"/>
          <a:stretch/>
        </p:blipFill>
        <p:spPr>
          <a:xfrm>
            <a:off x="6893295" y="1481454"/>
            <a:ext cx="1575963" cy="2701651"/>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79997" t="11147" r="-1430" b="5741"/>
          <a:stretch/>
        </p:blipFill>
        <p:spPr>
          <a:xfrm>
            <a:off x="9473564" y="1999770"/>
            <a:ext cx="2359025" cy="2206195"/>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31" t="10098" r="79748" b="331"/>
          <a:stretch/>
        </p:blipFill>
        <p:spPr>
          <a:xfrm>
            <a:off x="520700" y="1642658"/>
            <a:ext cx="2260600" cy="2414992"/>
          </a:xfrm>
          <a:prstGeom prst="rect">
            <a:avLst/>
          </a:prstGeom>
        </p:spPr>
      </p:pic>
    </p:spTree>
    <p:extLst>
      <p:ext uri="{BB962C8B-B14F-4D97-AF65-F5344CB8AC3E}">
        <p14:creationId xmlns:p14="http://schemas.microsoft.com/office/powerpoint/2010/main" val="2570164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436475" cy="1435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type="body" sz="quarter" idx="12"/>
          </p:nvPr>
        </p:nvSpPr>
        <p:spPr>
          <a:prstGeom prst="rect">
            <a:avLst/>
          </a:prstGeom>
        </p:spPr>
        <p:txBody>
          <a:bodyPr/>
          <a:lstStyle/>
          <a:p>
            <a:r>
              <a:rPr lang="en-US" dirty="0">
                <a:solidFill>
                  <a:schemeClr val="bg1"/>
                </a:solidFill>
              </a:rPr>
              <a:t>Discover what you have</a:t>
            </a:r>
          </a:p>
        </p:txBody>
      </p:sp>
      <p:sp>
        <p:nvSpPr>
          <p:cNvPr id="8" name="Rectangle 7"/>
          <p:cNvSpPr/>
          <p:nvPr/>
        </p:nvSpPr>
        <p:spPr bwMode="auto">
          <a:xfrm>
            <a:off x="4846639" y="3472998"/>
            <a:ext cx="5694840" cy="31972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243805" bIns="195044" numCol="1" spcCol="0" rtlCol="0" fromWordArt="0" anchor="t" anchorCtr="0" forceAA="0" compatLnSpc="1">
            <a:prstTxWarp prst="textNoShape">
              <a:avLst/>
            </a:prstTxWarp>
            <a:noAutofit/>
          </a:bodyPr>
          <a:lstStyle/>
          <a:p>
            <a:pPr>
              <a:spcAft>
                <a:spcPts val="1600"/>
              </a:spcAft>
            </a:pPr>
            <a:r>
              <a:rPr lang="en-US" sz="3200" dirty="0" smtClean="0">
                <a:ln w="3175">
                  <a:noFill/>
                </a:ln>
                <a:solidFill>
                  <a:schemeClr val="tx2"/>
                </a:solidFill>
                <a:latin typeface="+mj-lt"/>
                <a:cs typeface="Segoe UI" pitchFamily="34" charset="0"/>
              </a:rPr>
              <a:t>Systems integration partners</a:t>
            </a:r>
            <a:endParaRPr lang="en-US" sz="3200" dirty="0">
              <a:ln w="3175">
                <a:noFill/>
              </a:ln>
              <a:solidFill>
                <a:schemeClr val="tx2"/>
              </a:solidFill>
              <a:latin typeface="+mj-lt"/>
              <a:cs typeface="Segoe UI" pitchFamily="34" charset="0"/>
            </a:endParaRPr>
          </a:p>
          <a:p>
            <a:pPr marL="932688" lvl="5"/>
            <a:r>
              <a:rPr lang="en-US" sz="2000" dirty="0">
                <a:ln w="3175">
                  <a:noFill/>
                </a:ln>
                <a:solidFill>
                  <a:schemeClr val="tx1"/>
                </a:solidFill>
                <a:latin typeface="+mj-lt"/>
                <a:cs typeface="Segoe UI" pitchFamily="34" charset="0"/>
              </a:rPr>
              <a:t>Microsoft Services </a:t>
            </a:r>
            <a:r>
              <a:rPr lang="en-US" sz="2000" dirty="0" smtClean="0">
                <a:ln w="3175">
                  <a:noFill/>
                </a:ln>
                <a:solidFill>
                  <a:schemeClr val="tx1"/>
                </a:solidFill>
                <a:latin typeface="+mj-lt"/>
                <a:cs typeface="Segoe UI" pitchFamily="34" charset="0"/>
              </a:rPr>
              <a:t>Discovery </a:t>
            </a:r>
          </a:p>
          <a:p>
            <a:pPr marL="932688" lvl="5">
              <a:spcAft>
                <a:spcPts val="1800"/>
              </a:spcAft>
            </a:pPr>
            <a:r>
              <a:rPr lang="en-US" sz="2000" dirty="0" smtClean="0">
                <a:ln w="3175">
                  <a:noFill/>
                </a:ln>
                <a:solidFill>
                  <a:schemeClr val="tx1"/>
                </a:solidFill>
                <a:latin typeface="+mj-lt"/>
                <a:cs typeface="Segoe UI" pitchFamily="34" charset="0"/>
              </a:rPr>
              <a:t>and Rationalization</a:t>
            </a:r>
            <a:endParaRPr lang="en-US" sz="2000" dirty="0">
              <a:ln w="3175">
                <a:noFill/>
              </a:ln>
              <a:solidFill>
                <a:schemeClr val="tx1"/>
              </a:solidFill>
              <a:latin typeface="+mj-lt"/>
              <a:cs typeface="Segoe UI" pitchFamily="34" charset="0"/>
            </a:endParaRPr>
          </a:p>
          <a:p>
            <a:pPr marL="932688" lvl="5">
              <a:spcAft>
                <a:spcPts val="1800"/>
              </a:spcAft>
            </a:pPr>
            <a:r>
              <a:rPr lang="en-US" sz="2000" dirty="0" smtClean="0">
                <a:ln w="3175">
                  <a:noFill/>
                </a:ln>
                <a:solidFill>
                  <a:schemeClr val="tx1"/>
                </a:solidFill>
                <a:latin typeface="+mj-lt"/>
                <a:cs typeface="Segoe UI" pitchFamily="34" charset="0"/>
              </a:rPr>
              <a:t>Microsoft </a:t>
            </a:r>
            <a:r>
              <a:rPr lang="en-US" sz="2000" dirty="0">
                <a:ln w="3175">
                  <a:noFill/>
                </a:ln>
                <a:solidFill>
                  <a:schemeClr val="tx1"/>
                </a:solidFill>
                <a:latin typeface="+mj-lt"/>
                <a:cs typeface="Segoe UI" pitchFamily="34" charset="0"/>
              </a:rPr>
              <a:t>partners</a:t>
            </a:r>
          </a:p>
        </p:txBody>
      </p:sp>
      <p:sp>
        <p:nvSpPr>
          <p:cNvPr id="7" name="Rectangle 6"/>
          <p:cNvSpPr/>
          <p:nvPr/>
        </p:nvSpPr>
        <p:spPr bwMode="auto">
          <a:xfrm>
            <a:off x="274639" y="3472997"/>
            <a:ext cx="4526280" cy="31972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243805" bIns="195044" numCol="1" spcCol="0" rtlCol="0" fromWordArt="0" anchor="t" anchorCtr="0" forceAA="0" compatLnSpc="1">
            <a:prstTxWarp prst="textNoShape">
              <a:avLst/>
            </a:prstTxWarp>
            <a:noAutofit/>
          </a:bodyPr>
          <a:lstStyle/>
          <a:p>
            <a:pPr>
              <a:spcAft>
                <a:spcPts val="1600"/>
              </a:spcAft>
            </a:pPr>
            <a:r>
              <a:rPr lang="en-US" sz="3200" dirty="0">
                <a:ln w="3175">
                  <a:noFill/>
                </a:ln>
                <a:solidFill>
                  <a:schemeClr val="tx2"/>
                </a:solidFill>
                <a:latin typeface="+mj-lt"/>
                <a:cs typeface="Segoe UI" pitchFamily="34" charset="0"/>
              </a:rPr>
              <a:t>Self-service tools</a:t>
            </a:r>
          </a:p>
          <a:p>
            <a:pPr marL="914400" lvl="3">
              <a:spcAft>
                <a:spcPts val="1800"/>
              </a:spcAft>
            </a:pPr>
            <a:r>
              <a:rPr lang="en-US" sz="2000" dirty="0">
                <a:ln w="3175">
                  <a:noFill/>
                </a:ln>
                <a:solidFill>
                  <a:schemeClr val="tx1"/>
                </a:solidFill>
                <a:latin typeface="+mj-lt"/>
                <a:cs typeface="Segoe UI" pitchFamily="34" charset="0"/>
              </a:rPr>
              <a:t>Microsoft Assessment and Planning (MAP) Toolkit</a:t>
            </a:r>
          </a:p>
          <a:p>
            <a:pPr marL="914400" lvl="3">
              <a:spcAft>
                <a:spcPts val="1800"/>
              </a:spcAft>
            </a:pPr>
            <a:r>
              <a:rPr lang="en-US" sz="2000" dirty="0">
                <a:ln w="3175">
                  <a:noFill/>
                </a:ln>
                <a:solidFill>
                  <a:schemeClr val="tx1"/>
                </a:solidFill>
                <a:latin typeface="+mj-lt"/>
                <a:cs typeface="Segoe UI" pitchFamily="34" charset="0"/>
              </a:rPr>
              <a:t>Dell </a:t>
            </a:r>
            <a:r>
              <a:rPr lang="en-US" sz="2000" dirty="0" err="1">
                <a:ln w="3175">
                  <a:noFill/>
                </a:ln>
                <a:solidFill>
                  <a:schemeClr val="tx1"/>
                </a:solidFill>
                <a:latin typeface="+mj-lt"/>
                <a:cs typeface="Segoe UI" pitchFamily="34" charset="0"/>
              </a:rPr>
              <a:t>ChangeBASE</a:t>
            </a:r>
            <a:endParaRPr lang="en-US" sz="2000" dirty="0">
              <a:ln w="3175">
                <a:noFill/>
              </a:ln>
              <a:solidFill>
                <a:schemeClr val="tx1"/>
              </a:solidFill>
              <a:latin typeface="+mj-lt"/>
              <a:cs typeface="Segoe UI" pitchFamily="34" charset="0"/>
            </a:endParaRPr>
          </a:p>
          <a:p>
            <a:pPr marL="914400" lvl="3">
              <a:spcAft>
                <a:spcPts val="1800"/>
              </a:spcAft>
            </a:pPr>
            <a:r>
              <a:rPr lang="en-US" sz="2000" dirty="0">
                <a:ln w="3175">
                  <a:noFill/>
                </a:ln>
                <a:solidFill>
                  <a:schemeClr val="tx1"/>
                </a:solidFill>
                <a:latin typeface="+mj-lt"/>
                <a:cs typeface="Segoe UI" pitchFamily="34" charset="0"/>
              </a:rPr>
              <a:t>Lakeside Software </a:t>
            </a:r>
            <a:r>
              <a:rPr lang="en-US" sz="2000" dirty="0" err="1">
                <a:ln w="3175">
                  <a:noFill/>
                </a:ln>
                <a:solidFill>
                  <a:schemeClr val="tx1"/>
                </a:solidFill>
                <a:latin typeface="+mj-lt"/>
                <a:cs typeface="Segoe UI" pitchFamily="34" charset="0"/>
              </a:rPr>
              <a:t>SysTrack</a:t>
            </a:r>
            <a:endParaRPr lang="en-US" sz="2000" dirty="0">
              <a:ln w="3175">
                <a:noFill/>
              </a:ln>
              <a:solidFill>
                <a:schemeClr val="tx1"/>
              </a:solidFill>
              <a:latin typeface="+mj-lt"/>
              <a:cs typeface="Segoe UI" pitchFamily="34" charset="0"/>
            </a:endParaRPr>
          </a:p>
        </p:txBody>
      </p:sp>
      <p:sp>
        <p:nvSpPr>
          <p:cNvPr id="2" name="Rectangle 1"/>
          <p:cNvSpPr/>
          <p:nvPr/>
        </p:nvSpPr>
        <p:spPr>
          <a:xfrm>
            <a:off x="5541962" y="444409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41962" y="5277530"/>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9963" y="444409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9963" y="5277530"/>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9963" y="5801405"/>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184350" y="2270349"/>
            <a:ext cx="1717936" cy="1202648"/>
            <a:chOff x="1184350" y="2270349"/>
            <a:chExt cx="1717936" cy="1202648"/>
          </a:xfrm>
        </p:grpSpPr>
        <p:pic>
          <p:nvPicPr>
            <p:cNvPr id="15" name="Picture 14"/>
            <p:cNvPicPr>
              <a:picLocks noChangeAspect="1"/>
            </p:cNvPicPr>
            <p:nvPr/>
          </p:nvPicPr>
          <p:blipFill>
            <a:blip r:embed="rId3"/>
            <a:stretch>
              <a:fillRect/>
            </a:stretch>
          </p:blipFill>
          <p:spPr>
            <a:xfrm>
              <a:off x="1184350" y="2270349"/>
              <a:ext cx="1717936" cy="992676"/>
            </a:xfrm>
            <a:prstGeom prst="rect">
              <a:avLst/>
            </a:prstGeom>
          </p:spPr>
        </p:pic>
        <p:sp>
          <p:nvSpPr>
            <p:cNvPr id="16" name="Oval 15"/>
            <p:cNvSpPr/>
            <p:nvPr/>
          </p:nvSpPr>
          <p:spPr bwMode="auto">
            <a:xfrm>
              <a:off x="1342090" y="3402287"/>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8" name="Picture 17"/>
          <p:cNvPicPr>
            <a:picLocks noChangeAspect="1"/>
          </p:cNvPicPr>
          <p:nvPr/>
        </p:nvPicPr>
        <p:blipFill>
          <a:blip r:embed="rId4"/>
          <a:stretch>
            <a:fillRect/>
          </a:stretch>
        </p:blipFill>
        <p:spPr>
          <a:xfrm>
            <a:off x="5778976" y="2195750"/>
            <a:ext cx="1826510" cy="1102706"/>
          </a:xfrm>
          <a:prstGeom prst="rect">
            <a:avLst/>
          </a:prstGeom>
        </p:spPr>
      </p:pic>
      <p:sp>
        <p:nvSpPr>
          <p:cNvPr id="19" name="Oval 18"/>
          <p:cNvSpPr/>
          <p:nvPr/>
        </p:nvSpPr>
        <p:spPr bwMode="auto">
          <a:xfrm>
            <a:off x="5991002" y="3402287"/>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31" t="10098" r="79748" b="331"/>
          <a:stretch/>
        </p:blipFill>
        <p:spPr>
          <a:xfrm>
            <a:off x="10143376" y="-34912"/>
            <a:ext cx="2260600" cy="2414992"/>
          </a:xfrm>
          <a:prstGeom prst="rect">
            <a:avLst/>
          </a:prstGeom>
        </p:spPr>
      </p:pic>
    </p:spTree>
    <p:extLst>
      <p:ext uri="{BB962C8B-B14F-4D97-AF65-F5344CB8AC3E}">
        <p14:creationId xmlns:p14="http://schemas.microsoft.com/office/powerpoint/2010/main" val="4184420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r="68540"/>
          <a:stretch/>
        </p:blipFill>
        <p:spPr>
          <a:xfrm>
            <a:off x="1530350" y="2175960"/>
            <a:ext cx="562496" cy="1138740"/>
          </a:xfrm>
          <a:prstGeom prst="rect">
            <a:avLst/>
          </a:prstGeom>
        </p:spPr>
      </p:pic>
      <p:sp>
        <p:nvSpPr>
          <p:cNvPr id="39" name="Rectangle 38"/>
          <p:cNvSpPr/>
          <p:nvPr/>
        </p:nvSpPr>
        <p:spPr>
          <a:xfrm>
            <a:off x="0" y="0"/>
            <a:ext cx="12436475" cy="1435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type="body" sz="quarter" idx="12"/>
          </p:nvPr>
        </p:nvSpPr>
        <p:spPr>
          <a:prstGeom prst="rect">
            <a:avLst/>
          </a:prstGeom>
        </p:spPr>
        <p:txBody>
          <a:bodyPr/>
          <a:lstStyle/>
          <a:p>
            <a:r>
              <a:rPr lang="en-US" dirty="0">
                <a:solidFill>
                  <a:schemeClr val="bg1"/>
                </a:solidFill>
              </a:rPr>
              <a:t>Assess your inventory</a:t>
            </a:r>
          </a:p>
        </p:txBody>
      </p:sp>
      <p:sp>
        <p:nvSpPr>
          <p:cNvPr id="7" name="Rectangle 6"/>
          <p:cNvSpPr/>
          <p:nvPr/>
        </p:nvSpPr>
        <p:spPr bwMode="auto">
          <a:xfrm>
            <a:off x="274639" y="3472997"/>
            <a:ext cx="3657599" cy="3231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pPr>
              <a:spcAft>
                <a:spcPts val="1600"/>
              </a:spcAft>
            </a:pPr>
            <a:r>
              <a:rPr lang="en-US" sz="3200" dirty="0" smtClean="0">
                <a:ln w="3175">
                  <a:noFill/>
                </a:ln>
                <a:solidFill>
                  <a:schemeClr val="accent1"/>
                </a:solidFill>
                <a:latin typeface="+mj-lt"/>
                <a:cs typeface="Segoe UI" pitchFamily="34" charset="0"/>
              </a:rPr>
              <a:t>By type</a:t>
            </a:r>
            <a:endParaRPr lang="en-US" sz="2800" dirty="0">
              <a:solidFill>
                <a:schemeClr val="accent1"/>
              </a:solidFill>
              <a:latin typeface="+mj-lt"/>
            </a:endParaRPr>
          </a:p>
          <a:p>
            <a:pPr marL="914400" lvl="4">
              <a:spcAft>
                <a:spcPts val="1800"/>
              </a:spcAft>
            </a:pPr>
            <a:r>
              <a:rPr lang="en-US" sz="2000" dirty="0">
                <a:ln w="3175">
                  <a:noFill/>
                </a:ln>
                <a:solidFill>
                  <a:schemeClr val="tx1"/>
                </a:solidFill>
                <a:latin typeface="+mj-lt"/>
                <a:cs typeface="Segoe UI" pitchFamily="34" charset="0"/>
              </a:rPr>
              <a:t>Microsoft server roles</a:t>
            </a:r>
          </a:p>
          <a:p>
            <a:pPr marL="914400" lvl="4">
              <a:spcAft>
                <a:spcPts val="1800"/>
              </a:spcAft>
            </a:pPr>
            <a:r>
              <a:rPr lang="en-US" sz="2000" dirty="0">
                <a:ln w="3175">
                  <a:noFill/>
                </a:ln>
                <a:solidFill>
                  <a:schemeClr val="tx1"/>
                </a:solidFill>
                <a:latin typeface="+mj-lt"/>
                <a:cs typeface="Segoe UI" pitchFamily="34" charset="0"/>
              </a:rPr>
              <a:t>Microsoft applications</a:t>
            </a:r>
          </a:p>
          <a:p>
            <a:pPr marL="914400" lvl="4">
              <a:spcAft>
                <a:spcPts val="1800"/>
              </a:spcAft>
            </a:pPr>
            <a:r>
              <a:rPr lang="en-US" sz="2000" dirty="0">
                <a:ln w="3175">
                  <a:noFill/>
                </a:ln>
                <a:solidFill>
                  <a:schemeClr val="tx1"/>
                </a:solidFill>
                <a:latin typeface="+mj-lt"/>
                <a:cs typeface="Segoe UI" pitchFamily="34" charset="0"/>
              </a:rPr>
              <a:t>Custom applications</a:t>
            </a:r>
          </a:p>
          <a:p>
            <a:pPr marL="914400" lvl="4">
              <a:spcAft>
                <a:spcPts val="1800"/>
              </a:spcAft>
            </a:pPr>
            <a:r>
              <a:rPr lang="en-US" sz="2000" dirty="0">
                <a:ln w="3175">
                  <a:noFill/>
                </a:ln>
                <a:solidFill>
                  <a:schemeClr val="tx1"/>
                </a:solidFill>
                <a:latin typeface="+mj-lt"/>
                <a:cs typeface="Segoe UI" pitchFamily="34" charset="0"/>
              </a:rPr>
              <a:t>Third party applications</a:t>
            </a:r>
          </a:p>
        </p:txBody>
      </p:sp>
      <p:sp>
        <p:nvSpPr>
          <p:cNvPr id="13" name="Rectangle 12"/>
          <p:cNvSpPr/>
          <p:nvPr/>
        </p:nvSpPr>
        <p:spPr>
          <a:xfrm>
            <a:off x="969963" y="444409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9963" y="5498532"/>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9963" y="6017929"/>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9963" y="495844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auto">
          <a:xfrm>
            <a:off x="3932239" y="3472997"/>
            <a:ext cx="3657599" cy="3231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pPr>
              <a:spcAft>
                <a:spcPts val="1600"/>
              </a:spcAft>
            </a:pPr>
            <a:r>
              <a:rPr lang="en-US" sz="3200" dirty="0" smtClean="0">
                <a:ln w="3175">
                  <a:noFill/>
                </a:ln>
                <a:solidFill>
                  <a:schemeClr val="accent1"/>
                </a:solidFill>
                <a:latin typeface="+mj-lt"/>
                <a:cs typeface="Segoe UI" pitchFamily="34" charset="0"/>
              </a:rPr>
              <a:t>By importance</a:t>
            </a:r>
            <a:endParaRPr lang="en-US" sz="2800" dirty="0">
              <a:solidFill>
                <a:schemeClr val="accent1"/>
              </a:solidFill>
              <a:latin typeface="+mj-lt"/>
            </a:endParaRPr>
          </a:p>
          <a:p>
            <a:pPr marL="914400" lvl="4">
              <a:spcAft>
                <a:spcPts val="1800"/>
              </a:spcAft>
            </a:pPr>
            <a:r>
              <a:rPr lang="en-US" sz="2000" dirty="0" smtClean="0">
                <a:ln w="3175">
                  <a:noFill/>
                </a:ln>
                <a:solidFill>
                  <a:schemeClr val="tx1"/>
                </a:solidFill>
                <a:latin typeface="+mj-lt"/>
                <a:cs typeface="Segoe UI" pitchFamily="34" charset="0"/>
              </a:rPr>
              <a:t>Mission critical</a:t>
            </a:r>
          </a:p>
          <a:p>
            <a:pPr marL="914400" lvl="4">
              <a:spcAft>
                <a:spcPts val="1800"/>
              </a:spcAft>
            </a:pPr>
            <a:r>
              <a:rPr lang="en-US" sz="2000" dirty="0" smtClean="0">
                <a:ln w="3175">
                  <a:noFill/>
                </a:ln>
                <a:solidFill>
                  <a:schemeClr val="tx1"/>
                </a:solidFill>
                <a:latin typeface="+mj-lt"/>
                <a:cs typeface="Segoe UI" pitchFamily="34" charset="0"/>
              </a:rPr>
              <a:t>Important</a:t>
            </a:r>
          </a:p>
          <a:p>
            <a:pPr marL="914400" lvl="4">
              <a:spcAft>
                <a:spcPts val="1800"/>
              </a:spcAft>
            </a:pPr>
            <a:r>
              <a:rPr lang="en-US" sz="2000" dirty="0" smtClean="0">
                <a:ln w="3175">
                  <a:noFill/>
                </a:ln>
                <a:solidFill>
                  <a:schemeClr val="tx1"/>
                </a:solidFill>
                <a:latin typeface="+mj-lt"/>
                <a:cs typeface="Segoe UI" pitchFamily="34" charset="0"/>
              </a:rPr>
              <a:t>Marginal</a:t>
            </a:r>
          </a:p>
          <a:p>
            <a:pPr marL="914400" lvl="4">
              <a:spcAft>
                <a:spcPts val="1800"/>
              </a:spcAft>
            </a:pPr>
            <a:r>
              <a:rPr lang="en-US" sz="2000" dirty="0" smtClean="0">
                <a:ln w="3175">
                  <a:noFill/>
                </a:ln>
                <a:solidFill>
                  <a:schemeClr val="tx1"/>
                </a:solidFill>
                <a:latin typeface="+mj-lt"/>
                <a:cs typeface="Segoe UI" pitchFamily="34" charset="0"/>
              </a:rPr>
              <a:t>Can be retired</a:t>
            </a:r>
            <a:endParaRPr lang="en-US" sz="2000" dirty="0">
              <a:ln w="3175">
                <a:noFill/>
              </a:ln>
              <a:solidFill>
                <a:schemeClr val="tx1"/>
              </a:solidFill>
              <a:latin typeface="+mj-lt"/>
              <a:cs typeface="Segoe UI" pitchFamily="34" charset="0"/>
            </a:endParaRPr>
          </a:p>
        </p:txBody>
      </p:sp>
      <p:sp>
        <p:nvSpPr>
          <p:cNvPr id="18" name="Rectangle 17"/>
          <p:cNvSpPr/>
          <p:nvPr/>
        </p:nvSpPr>
        <p:spPr>
          <a:xfrm>
            <a:off x="4627563" y="444409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27563" y="5498532"/>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27563" y="6017929"/>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27563" y="495844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bwMode="auto">
          <a:xfrm>
            <a:off x="7589839" y="3472997"/>
            <a:ext cx="4192858" cy="32312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pPr>
              <a:spcAft>
                <a:spcPts val="1600"/>
              </a:spcAft>
            </a:pPr>
            <a:r>
              <a:rPr lang="en-US" sz="3200" dirty="0" smtClean="0">
                <a:ln w="3175">
                  <a:noFill/>
                </a:ln>
                <a:solidFill>
                  <a:schemeClr val="accent1"/>
                </a:solidFill>
                <a:latin typeface="+mj-lt"/>
                <a:cs typeface="Segoe UI" pitchFamily="34" charset="0"/>
              </a:rPr>
              <a:t>By complexity and risk</a:t>
            </a:r>
            <a:endParaRPr lang="en-US" sz="2800" dirty="0">
              <a:solidFill>
                <a:schemeClr val="accent1"/>
              </a:solidFill>
              <a:latin typeface="+mj-lt"/>
            </a:endParaRPr>
          </a:p>
          <a:p>
            <a:pPr marL="914400" lvl="4">
              <a:spcAft>
                <a:spcPts val="1800"/>
              </a:spcAft>
            </a:pPr>
            <a:r>
              <a:rPr lang="en-US" sz="2000" dirty="0" smtClean="0">
                <a:ln w="3175">
                  <a:noFill/>
                </a:ln>
                <a:solidFill>
                  <a:schemeClr val="tx1"/>
                </a:solidFill>
                <a:latin typeface="+mj-lt"/>
                <a:cs typeface="Segoe UI" pitchFamily="34" charset="0"/>
              </a:rPr>
              <a:t>Low</a:t>
            </a:r>
          </a:p>
          <a:p>
            <a:pPr marL="914400" lvl="4">
              <a:spcAft>
                <a:spcPts val="1800"/>
              </a:spcAft>
            </a:pPr>
            <a:r>
              <a:rPr lang="en-US" sz="2000" dirty="0" smtClean="0">
                <a:ln w="3175">
                  <a:noFill/>
                </a:ln>
                <a:solidFill>
                  <a:schemeClr val="tx1"/>
                </a:solidFill>
                <a:latin typeface="+mj-lt"/>
                <a:cs typeface="Segoe UI" pitchFamily="34" charset="0"/>
              </a:rPr>
              <a:t>Medium</a:t>
            </a:r>
          </a:p>
          <a:p>
            <a:pPr marL="914400" lvl="4">
              <a:spcAft>
                <a:spcPts val="1800"/>
              </a:spcAft>
            </a:pPr>
            <a:r>
              <a:rPr lang="en-US" sz="2000" dirty="0" smtClean="0">
                <a:ln w="3175">
                  <a:noFill/>
                </a:ln>
                <a:solidFill>
                  <a:schemeClr val="tx1"/>
                </a:solidFill>
                <a:latin typeface="+mj-lt"/>
                <a:cs typeface="Segoe UI" pitchFamily="34" charset="0"/>
              </a:rPr>
              <a:t>High</a:t>
            </a:r>
            <a:endParaRPr lang="en-US" sz="2000" dirty="0">
              <a:ln w="3175">
                <a:noFill/>
              </a:ln>
              <a:solidFill>
                <a:schemeClr val="tx1"/>
              </a:solidFill>
              <a:latin typeface="+mj-lt"/>
              <a:cs typeface="Segoe UI" pitchFamily="34" charset="0"/>
            </a:endParaRPr>
          </a:p>
        </p:txBody>
      </p:sp>
      <p:sp>
        <p:nvSpPr>
          <p:cNvPr id="23" name="Rectangle 22"/>
          <p:cNvSpPr/>
          <p:nvPr/>
        </p:nvSpPr>
        <p:spPr>
          <a:xfrm>
            <a:off x="8285163" y="444409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285163" y="5498532"/>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85163" y="4958443"/>
            <a:ext cx="166687" cy="166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bwMode="auto">
          <a:xfrm>
            <a:off x="1342090" y="3402287"/>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26"/>
          <p:cNvPicPr>
            <a:picLocks noChangeAspect="1"/>
          </p:cNvPicPr>
          <p:nvPr/>
        </p:nvPicPr>
        <p:blipFill>
          <a:blip r:embed="rId4"/>
          <a:stretch>
            <a:fillRect/>
          </a:stretch>
        </p:blipFill>
        <p:spPr>
          <a:xfrm>
            <a:off x="1923216" y="2508582"/>
            <a:ext cx="563643" cy="561764"/>
          </a:xfrm>
          <a:prstGeom prst="rect">
            <a:avLst/>
          </a:prstGeom>
        </p:spPr>
      </p:pic>
      <p:sp>
        <p:nvSpPr>
          <p:cNvPr id="33" name="Oval 32"/>
          <p:cNvSpPr/>
          <p:nvPr/>
        </p:nvSpPr>
        <p:spPr bwMode="auto">
          <a:xfrm>
            <a:off x="4710906" y="3402287"/>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8368505" y="3402287"/>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4"/>
          <p:cNvPicPr>
            <a:picLocks noChangeAspect="1"/>
          </p:cNvPicPr>
          <p:nvPr/>
        </p:nvPicPr>
        <p:blipFill>
          <a:blip r:embed="rId5"/>
          <a:stretch>
            <a:fillRect/>
          </a:stretch>
        </p:blipFill>
        <p:spPr>
          <a:xfrm>
            <a:off x="4874947" y="2197617"/>
            <a:ext cx="1074372" cy="949274"/>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28766" t="16888" r="49801"/>
          <a:stretch/>
        </p:blipFill>
        <p:spPr>
          <a:xfrm>
            <a:off x="10077450" y="0"/>
            <a:ext cx="2359025" cy="2206195"/>
          </a:xfrm>
          <a:prstGeom prst="rect">
            <a:avLst/>
          </a:prstGeom>
        </p:spPr>
      </p:pic>
      <p:pic>
        <p:nvPicPr>
          <p:cNvPr id="9" name="Picture 8"/>
          <p:cNvPicPr>
            <a:picLocks noChangeAspect="1"/>
          </p:cNvPicPr>
          <p:nvPr/>
        </p:nvPicPr>
        <p:blipFill>
          <a:blip r:embed="rId7"/>
          <a:stretch>
            <a:fillRect/>
          </a:stretch>
        </p:blipFill>
        <p:spPr>
          <a:xfrm>
            <a:off x="8563663" y="2190573"/>
            <a:ext cx="1012138" cy="986674"/>
          </a:xfrm>
          <a:prstGeom prst="rect">
            <a:avLst/>
          </a:prstGeom>
        </p:spPr>
      </p:pic>
    </p:spTree>
    <p:extLst>
      <p:ext uri="{BB962C8B-B14F-4D97-AF65-F5344CB8AC3E}">
        <p14:creationId xmlns:p14="http://schemas.microsoft.com/office/powerpoint/2010/main" val="2556854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a:xfrm>
            <a:off x="0" y="0"/>
            <a:ext cx="12436475" cy="1435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
          <p:cNvSpPr>
            <a:spLocks noGrp="1"/>
          </p:cNvSpPr>
          <p:nvPr>
            <p:ph type="body" sz="quarter" idx="12"/>
          </p:nvPr>
        </p:nvSpPr>
        <p:spPr>
          <a:prstGeom prst="rect">
            <a:avLst/>
          </a:prstGeom>
        </p:spPr>
        <p:txBody>
          <a:bodyPr/>
          <a:lstStyle/>
          <a:p>
            <a:r>
              <a:rPr lang="en-US" sz="3600" dirty="0" smtClean="0">
                <a:solidFill>
                  <a:schemeClr val="bg1"/>
                </a:solidFill>
              </a:rPr>
              <a:t>Evaluate options for each application and workload</a:t>
            </a:r>
            <a:endParaRPr lang="en-US" sz="3600" dirty="0">
              <a:solidFill>
                <a:schemeClr val="bg1"/>
              </a:solidFill>
            </a:endParaRPr>
          </a:p>
        </p:txBody>
      </p:sp>
      <p:sp>
        <p:nvSpPr>
          <p:cNvPr id="38" name="Rectangle 37"/>
          <p:cNvSpPr/>
          <p:nvPr/>
        </p:nvSpPr>
        <p:spPr bwMode="auto">
          <a:xfrm>
            <a:off x="274639" y="5332352"/>
            <a:ext cx="2697480" cy="136531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r>
              <a:rPr lang="en-US" sz="2400" dirty="0" smtClean="0">
                <a:ln w="3175">
                  <a:noFill/>
                </a:ln>
                <a:solidFill>
                  <a:schemeClr val="bg1"/>
                </a:solidFill>
                <a:latin typeface="+mj-lt"/>
                <a:cs typeface="Segoe UI" pitchFamily="34" charset="0"/>
              </a:rPr>
              <a:t>Windows Server </a:t>
            </a:r>
          </a:p>
          <a:p>
            <a:r>
              <a:rPr lang="en-US" sz="2400" dirty="0" smtClean="0">
                <a:ln w="3175">
                  <a:noFill/>
                </a:ln>
                <a:solidFill>
                  <a:schemeClr val="bg1"/>
                </a:solidFill>
                <a:latin typeface="+mj-lt"/>
                <a:cs typeface="Segoe UI" pitchFamily="34" charset="0"/>
              </a:rPr>
              <a:t>2012 R2</a:t>
            </a:r>
            <a:endParaRPr lang="en-US" sz="2000" dirty="0">
              <a:solidFill>
                <a:schemeClr val="bg1"/>
              </a:solidFill>
              <a:latin typeface="+mj-lt"/>
            </a:endParaRPr>
          </a:p>
        </p:txBody>
      </p:sp>
      <p:sp>
        <p:nvSpPr>
          <p:cNvPr id="39" name="Rectangle 38"/>
          <p:cNvSpPr/>
          <p:nvPr/>
        </p:nvSpPr>
        <p:spPr bwMode="auto">
          <a:xfrm>
            <a:off x="3017838" y="5332352"/>
            <a:ext cx="2697480" cy="1365311"/>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r>
              <a:rPr lang="en-US" sz="2400" dirty="0" smtClean="0">
                <a:ln w="3175">
                  <a:noFill/>
                </a:ln>
                <a:solidFill>
                  <a:schemeClr val="bg1"/>
                </a:solidFill>
                <a:latin typeface="+mj-lt"/>
                <a:cs typeface="Segoe UI" pitchFamily="34" charset="0"/>
              </a:rPr>
              <a:t>Microsoft </a:t>
            </a:r>
            <a:br>
              <a:rPr lang="en-US" sz="2400" dirty="0" smtClean="0">
                <a:ln w="3175">
                  <a:noFill/>
                </a:ln>
                <a:solidFill>
                  <a:schemeClr val="bg1"/>
                </a:solidFill>
                <a:latin typeface="+mj-lt"/>
                <a:cs typeface="Segoe UI" pitchFamily="34" charset="0"/>
              </a:rPr>
            </a:br>
            <a:r>
              <a:rPr lang="en-US" sz="2400" dirty="0" smtClean="0">
                <a:ln w="3175">
                  <a:noFill/>
                </a:ln>
                <a:solidFill>
                  <a:schemeClr val="bg1"/>
                </a:solidFill>
                <a:latin typeface="+mj-lt"/>
                <a:cs typeface="Segoe UI" pitchFamily="34" charset="0"/>
              </a:rPr>
              <a:t>Azure</a:t>
            </a:r>
            <a:endParaRPr lang="en-US" sz="2000" dirty="0">
              <a:solidFill>
                <a:schemeClr val="bg1"/>
              </a:solidFill>
              <a:latin typeface="+mj-lt"/>
            </a:endParaRPr>
          </a:p>
        </p:txBody>
      </p:sp>
      <p:sp>
        <p:nvSpPr>
          <p:cNvPr id="40" name="Rectangle 39"/>
          <p:cNvSpPr/>
          <p:nvPr/>
        </p:nvSpPr>
        <p:spPr bwMode="auto">
          <a:xfrm>
            <a:off x="5761038" y="5332352"/>
            <a:ext cx="2697480" cy="136531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r>
              <a:rPr lang="en-US" sz="2400" dirty="0" smtClean="0">
                <a:ln w="3175">
                  <a:noFill/>
                </a:ln>
                <a:solidFill>
                  <a:schemeClr val="bg1"/>
                </a:solidFill>
                <a:latin typeface="+mj-lt"/>
                <a:cs typeface="Segoe UI" pitchFamily="34" charset="0"/>
              </a:rPr>
              <a:t>Cloud OS </a:t>
            </a:r>
            <a:br>
              <a:rPr lang="en-US" sz="2400" dirty="0" smtClean="0">
                <a:ln w="3175">
                  <a:noFill/>
                </a:ln>
                <a:solidFill>
                  <a:schemeClr val="bg1"/>
                </a:solidFill>
                <a:latin typeface="+mj-lt"/>
                <a:cs typeface="Segoe UI" pitchFamily="34" charset="0"/>
              </a:rPr>
            </a:br>
            <a:r>
              <a:rPr lang="en-US" sz="2400" dirty="0" smtClean="0">
                <a:ln w="3175">
                  <a:noFill/>
                </a:ln>
                <a:solidFill>
                  <a:schemeClr val="bg1"/>
                </a:solidFill>
                <a:latin typeface="+mj-lt"/>
                <a:cs typeface="Segoe UI" pitchFamily="34" charset="0"/>
              </a:rPr>
              <a:t>Network</a:t>
            </a:r>
            <a:endParaRPr lang="en-US" sz="2000" dirty="0">
              <a:solidFill>
                <a:schemeClr val="bg1"/>
              </a:solidFill>
              <a:latin typeface="+mj-lt"/>
            </a:endParaRPr>
          </a:p>
        </p:txBody>
      </p:sp>
      <p:grpSp>
        <p:nvGrpSpPr>
          <p:cNvPr id="3" name="Group 2"/>
          <p:cNvGrpSpPr/>
          <p:nvPr/>
        </p:nvGrpSpPr>
        <p:grpSpPr>
          <a:xfrm>
            <a:off x="3295766" y="2238759"/>
            <a:ext cx="4940703" cy="813774"/>
            <a:chOff x="3267827" y="2289559"/>
            <a:chExt cx="4940703" cy="813774"/>
          </a:xfrm>
        </p:grpSpPr>
        <p:grpSp>
          <p:nvGrpSpPr>
            <p:cNvPr id="19" name="Group 18"/>
            <p:cNvGrpSpPr/>
            <p:nvPr/>
          </p:nvGrpSpPr>
          <p:grpSpPr>
            <a:xfrm>
              <a:off x="6018613" y="2289559"/>
              <a:ext cx="814524" cy="813774"/>
              <a:chOff x="5578919" y="2379529"/>
              <a:chExt cx="1058386" cy="1057412"/>
            </a:xfrm>
          </p:grpSpPr>
          <p:grpSp>
            <p:nvGrpSpPr>
              <p:cNvPr id="56" name="Group 55"/>
              <p:cNvGrpSpPr/>
              <p:nvPr/>
            </p:nvGrpSpPr>
            <p:grpSpPr>
              <a:xfrm>
                <a:off x="5578919" y="2379529"/>
                <a:ext cx="1058386" cy="1057412"/>
                <a:chOff x="3670300" y="2453017"/>
                <a:chExt cx="1058386" cy="1057412"/>
              </a:xfrm>
            </p:grpSpPr>
            <p:sp>
              <p:nvSpPr>
                <p:cNvPr id="57" name="Oval 56"/>
                <p:cNvSpPr/>
                <p:nvPr/>
              </p:nvSpPr>
              <p:spPr>
                <a:xfrm>
                  <a:off x="3670300" y="2463800"/>
                  <a:ext cx="1041400" cy="1041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ie 58"/>
                <p:cNvSpPr/>
                <p:nvPr/>
              </p:nvSpPr>
              <p:spPr>
                <a:xfrm rot="2700000">
                  <a:off x="3671274" y="2453017"/>
                  <a:ext cx="1057412" cy="1057412"/>
                </a:xfrm>
                <a:prstGeom prst="pie">
                  <a:avLst>
                    <a:gd name="adj1" fmla="val 5386848"/>
                    <a:gd name="adj2" fmla="val 16200000"/>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5840298" y="2689780"/>
                <a:ext cx="518642" cy="523399"/>
                <a:chOff x="5200508" y="2020290"/>
                <a:chExt cx="862118" cy="870028"/>
              </a:xfrm>
              <a:solidFill>
                <a:schemeClr val="bg1">
                  <a:lumMod val="95000"/>
                </a:schemeClr>
              </a:solidFill>
            </p:grpSpPr>
            <p:sp>
              <p:nvSpPr>
                <p:cNvPr id="96" name="Freeform 5"/>
                <p:cNvSpPr>
                  <a:spLocks noEditPoints="1"/>
                </p:cNvSpPr>
                <p:nvPr/>
              </p:nvSpPr>
              <p:spPr bwMode="auto">
                <a:xfrm>
                  <a:off x="5200508" y="2020290"/>
                  <a:ext cx="862118" cy="683140"/>
                </a:xfrm>
                <a:custGeom>
                  <a:avLst/>
                  <a:gdLst>
                    <a:gd name="T0" fmla="*/ 237 w 287"/>
                    <a:gd name="T1" fmla="*/ 19 h 226"/>
                    <a:gd name="T2" fmla="*/ 247 w 287"/>
                    <a:gd name="T3" fmla="*/ 19 h 226"/>
                    <a:gd name="T4" fmla="*/ 247 w 287"/>
                    <a:gd name="T5" fmla="*/ 9 h 226"/>
                    <a:gd name="T6" fmla="*/ 237 w 287"/>
                    <a:gd name="T7" fmla="*/ 9 h 226"/>
                    <a:gd name="T8" fmla="*/ 237 w 287"/>
                    <a:gd name="T9" fmla="*/ 19 h 226"/>
                    <a:gd name="T10" fmla="*/ 239 w 287"/>
                    <a:gd name="T11" fmla="*/ 11 h 226"/>
                    <a:gd name="T12" fmla="*/ 246 w 287"/>
                    <a:gd name="T13" fmla="*/ 11 h 226"/>
                    <a:gd name="T14" fmla="*/ 246 w 287"/>
                    <a:gd name="T15" fmla="*/ 18 h 226"/>
                    <a:gd name="T16" fmla="*/ 239 w 287"/>
                    <a:gd name="T17" fmla="*/ 18 h 226"/>
                    <a:gd name="T18" fmla="*/ 239 w 287"/>
                    <a:gd name="T19" fmla="*/ 11 h 226"/>
                    <a:gd name="T20" fmla="*/ 217 w 287"/>
                    <a:gd name="T21" fmla="*/ 20 h 226"/>
                    <a:gd name="T22" fmla="*/ 230 w 287"/>
                    <a:gd name="T23" fmla="*/ 20 h 226"/>
                    <a:gd name="T24" fmla="*/ 230 w 287"/>
                    <a:gd name="T25" fmla="*/ 17 h 226"/>
                    <a:gd name="T26" fmla="*/ 217 w 287"/>
                    <a:gd name="T27" fmla="*/ 17 h 226"/>
                    <a:gd name="T28" fmla="*/ 217 w 287"/>
                    <a:gd name="T29" fmla="*/ 20 h 226"/>
                    <a:gd name="T30" fmla="*/ 273 w 287"/>
                    <a:gd name="T31" fmla="*/ 54 h 226"/>
                    <a:gd name="T32" fmla="*/ 15 w 287"/>
                    <a:gd name="T33" fmla="*/ 54 h 226"/>
                    <a:gd name="T34" fmla="*/ 14 w 287"/>
                    <a:gd name="T35" fmla="*/ 54 h 226"/>
                    <a:gd name="T36" fmla="*/ 14 w 287"/>
                    <a:gd name="T37" fmla="*/ 211 h 226"/>
                    <a:gd name="T38" fmla="*/ 15 w 287"/>
                    <a:gd name="T39" fmla="*/ 211 h 226"/>
                    <a:gd name="T40" fmla="*/ 273 w 287"/>
                    <a:gd name="T41" fmla="*/ 211 h 226"/>
                    <a:gd name="T42" fmla="*/ 273 w 287"/>
                    <a:gd name="T43" fmla="*/ 211 h 226"/>
                    <a:gd name="T44" fmla="*/ 273 w 287"/>
                    <a:gd name="T45" fmla="*/ 54 h 226"/>
                    <a:gd name="T46" fmla="*/ 273 w 287"/>
                    <a:gd name="T47" fmla="*/ 54 h 226"/>
                    <a:gd name="T48" fmla="*/ 266 w 287"/>
                    <a:gd name="T49" fmla="*/ 9 h 226"/>
                    <a:gd name="T50" fmla="*/ 263 w 287"/>
                    <a:gd name="T51" fmla="*/ 12 h 226"/>
                    <a:gd name="T52" fmla="*/ 259 w 287"/>
                    <a:gd name="T53" fmla="*/ 9 h 226"/>
                    <a:gd name="T54" fmla="*/ 256 w 287"/>
                    <a:gd name="T55" fmla="*/ 9 h 226"/>
                    <a:gd name="T56" fmla="*/ 261 w 287"/>
                    <a:gd name="T57" fmla="*/ 14 h 226"/>
                    <a:gd name="T58" fmla="*/ 256 w 287"/>
                    <a:gd name="T59" fmla="*/ 19 h 226"/>
                    <a:gd name="T60" fmla="*/ 259 w 287"/>
                    <a:gd name="T61" fmla="*/ 19 h 226"/>
                    <a:gd name="T62" fmla="*/ 260 w 287"/>
                    <a:gd name="T63" fmla="*/ 19 h 226"/>
                    <a:gd name="T64" fmla="*/ 263 w 287"/>
                    <a:gd name="T65" fmla="*/ 16 h 226"/>
                    <a:gd name="T66" fmla="*/ 264 w 287"/>
                    <a:gd name="T67" fmla="*/ 17 h 226"/>
                    <a:gd name="T68" fmla="*/ 266 w 287"/>
                    <a:gd name="T69" fmla="*/ 19 h 226"/>
                    <a:gd name="T70" fmla="*/ 270 w 287"/>
                    <a:gd name="T71" fmla="*/ 19 h 226"/>
                    <a:gd name="T72" fmla="*/ 265 w 287"/>
                    <a:gd name="T73" fmla="*/ 14 h 226"/>
                    <a:gd name="T74" fmla="*/ 270 w 287"/>
                    <a:gd name="T75" fmla="*/ 9 h 226"/>
                    <a:gd name="T76" fmla="*/ 266 w 287"/>
                    <a:gd name="T77" fmla="*/ 9 h 226"/>
                    <a:gd name="T78" fmla="*/ 287 w 287"/>
                    <a:gd name="T79" fmla="*/ 211 h 226"/>
                    <a:gd name="T80" fmla="*/ 273 w 287"/>
                    <a:gd name="T81" fmla="*/ 226 h 226"/>
                    <a:gd name="T82" fmla="*/ 15 w 287"/>
                    <a:gd name="T83" fmla="*/ 226 h 226"/>
                    <a:gd name="T84" fmla="*/ 0 w 287"/>
                    <a:gd name="T85" fmla="*/ 211 h 226"/>
                    <a:gd name="T86" fmla="*/ 0 w 287"/>
                    <a:gd name="T87" fmla="*/ 54 h 226"/>
                    <a:gd name="T88" fmla="*/ 15 w 287"/>
                    <a:gd name="T89" fmla="*/ 40 h 226"/>
                    <a:gd name="T90" fmla="*/ 273 w 287"/>
                    <a:gd name="T91" fmla="*/ 40 h 226"/>
                    <a:gd name="T92" fmla="*/ 287 w 287"/>
                    <a:gd name="T93" fmla="*/ 54 h 226"/>
                    <a:gd name="T94" fmla="*/ 287 w 287"/>
                    <a:gd name="T95" fmla="*/ 211 h 226"/>
                    <a:gd name="T96" fmla="*/ 287 w 287"/>
                    <a:gd name="T97" fmla="*/ 33 h 226"/>
                    <a:gd name="T98" fmla="*/ 276 w 287"/>
                    <a:gd name="T99" fmla="*/ 28 h 226"/>
                    <a:gd name="T100" fmla="*/ 10 w 287"/>
                    <a:gd name="T101" fmla="*/ 28 h 226"/>
                    <a:gd name="T102" fmla="*/ 0 w 287"/>
                    <a:gd name="T103" fmla="*/ 32 h 226"/>
                    <a:gd name="T104" fmla="*/ 0 w 287"/>
                    <a:gd name="T105" fmla="*/ 14 h 226"/>
                    <a:gd name="T106" fmla="*/ 15 w 287"/>
                    <a:gd name="T107" fmla="*/ 0 h 226"/>
                    <a:gd name="T108" fmla="*/ 273 w 287"/>
                    <a:gd name="T109" fmla="*/ 0 h 226"/>
                    <a:gd name="T110" fmla="*/ 287 w 287"/>
                    <a:gd name="T111" fmla="*/ 14 h 226"/>
                    <a:gd name="T112" fmla="*/ 287 w 287"/>
                    <a:gd name="T113" fmla="*/ 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 h="226">
                      <a:moveTo>
                        <a:pt x="237" y="19"/>
                      </a:moveTo>
                      <a:cubicBezTo>
                        <a:pt x="247" y="19"/>
                        <a:pt x="247" y="19"/>
                        <a:pt x="247" y="19"/>
                      </a:cubicBezTo>
                      <a:cubicBezTo>
                        <a:pt x="247" y="9"/>
                        <a:pt x="247" y="9"/>
                        <a:pt x="247" y="9"/>
                      </a:cubicBezTo>
                      <a:cubicBezTo>
                        <a:pt x="237" y="9"/>
                        <a:pt x="237" y="9"/>
                        <a:pt x="237" y="9"/>
                      </a:cubicBezTo>
                      <a:lnTo>
                        <a:pt x="237" y="19"/>
                      </a:lnTo>
                      <a:close/>
                      <a:moveTo>
                        <a:pt x="239" y="11"/>
                      </a:moveTo>
                      <a:cubicBezTo>
                        <a:pt x="246" y="11"/>
                        <a:pt x="246" y="11"/>
                        <a:pt x="246" y="11"/>
                      </a:cubicBezTo>
                      <a:cubicBezTo>
                        <a:pt x="246" y="18"/>
                        <a:pt x="246" y="18"/>
                        <a:pt x="246" y="18"/>
                      </a:cubicBezTo>
                      <a:cubicBezTo>
                        <a:pt x="239" y="18"/>
                        <a:pt x="239" y="18"/>
                        <a:pt x="239" y="18"/>
                      </a:cubicBezTo>
                      <a:lnTo>
                        <a:pt x="239" y="11"/>
                      </a:lnTo>
                      <a:close/>
                      <a:moveTo>
                        <a:pt x="217" y="20"/>
                      </a:moveTo>
                      <a:cubicBezTo>
                        <a:pt x="230" y="20"/>
                        <a:pt x="230" y="20"/>
                        <a:pt x="230" y="20"/>
                      </a:cubicBezTo>
                      <a:cubicBezTo>
                        <a:pt x="230" y="17"/>
                        <a:pt x="230" y="17"/>
                        <a:pt x="230" y="17"/>
                      </a:cubicBezTo>
                      <a:cubicBezTo>
                        <a:pt x="217" y="17"/>
                        <a:pt x="217" y="17"/>
                        <a:pt x="217" y="17"/>
                      </a:cubicBezTo>
                      <a:lnTo>
                        <a:pt x="217" y="20"/>
                      </a:lnTo>
                      <a:close/>
                      <a:moveTo>
                        <a:pt x="273" y="54"/>
                      </a:moveTo>
                      <a:cubicBezTo>
                        <a:pt x="15" y="54"/>
                        <a:pt x="15" y="54"/>
                        <a:pt x="15" y="54"/>
                      </a:cubicBezTo>
                      <a:cubicBezTo>
                        <a:pt x="15" y="54"/>
                        <a:pt x="14" y="54"/>
                        <a:pt x="14" y="54"/>
                      </a:cubicBezTo>
                      <a:cubicBezTo>
                        <a:pt x="14" y="211"/>
                        <a:pt x="14" y="211"/>
                        <a:pt x="14" y="211"/>
                      </a:cubicBezTo>
                      <a:cubicBezTo>
                        <a:pt x="14" y="211"/>
                        <a:pt x="15" y="211"/>
                        <a:pt x="15" y="211"/>
                      </a:cubicBezTo>
                      <a:cubicBezTo>
                        <a:pt x="273" y="211"/>
                        <a:pt x="273" y="211"/>
                        <a:pt x="273" y="211"/>
                      </a:cubicBezTo>
                      <a:cubicBezTo>
                        <a:pt x="273" y="211"/>
                        <a:pt x="273" y="211"/>
                        <a:pt x="273" y="211"/>
                      </a:cubicBezTo>
                      <a:cubicBezTo>
                        <a:pt x="273" y="54"/>
                        <a:pt x="273" y="54"/>
                        <a:pt x="273" y="54"/>
                      </a:cubicBezTo>
                      <a:cubicBezTo>
                        <a:pt x="273" y="54"/>
                        <a:pt x="273" y="54"/>
                        <a:pt x="273" y="54"/>
                      </a:cubicBezTo>
                      <a:close/>
                      <a:moveTo>
                        <a:pt x="266" y="9"/>
                      </a:moveTo>
                      <a:cubicBezTo>
                        <a:pt x="263" y="12"/>
                        <a:pt x="263" y="12"/>
                        <a:pt x="263" y="12"/>
                      </a:cubicBezTo>
                      <a:cubicBezTo>
                        <a:pt x="259" y="9"/>
                        <a:pt x="259" y="9"/>
                        <a:pt x="259" y="9"/>
                      </a:cubicBezTo>
                      <a:cubicBezTo>
                        <a:pt x="256" y="9"/>
                        <a:pt x="256" y="9"/>
                        <a:pt x="256" y="9"/>
                      </a:cubicBezTo>
                      <a:cubicBezTo>
                        <a:pt x="261" y="14"/>
                        <a:pt x="261" y="14"/>
                        <a:pt x="261" y="14"/>
                      </a:cubicBezTo>
                      <a:cubicBezTo>
                        <a:pt x="256" y="19"/>
                        <a:pt x="256" y="19"/>
                        <a:pt x="256" y="19"/>
                      </a:cubicBezTo>
                      <a:cubicBezTo>
                        <a:pt x="259" y="19"/>
                        <a:pt x="259" y="19"/>
                        <a:pt x="259" y="19"/>
                      </a:cubicBezTo>
                      <a:cubicBezTo>
                        <a:pt x="260" y="19"/>
                        <a:pt x="260" y="19"/>
                        <a:pt x="260" y="19"/>
                      </a:cubicBezTo>
                      <a:cubicBezTo>
                        <a:pt x="263" y="16"/>
                        <a:pt x="263" y="16"/>
                        <a:pt x="263" y="16"/>
                      </a:cubicBezTo>
                      <a:cubicBezTo>
                        <a:pt x="264" y="17"/>
                        <a:pt x="264" y="17"/>
                        <a:pt x="264" y="17"/>
                      </a:cubicBezTo>
                      <a:cubicBezTo>
                        <a:pt x="266" y="19"/>
                        <a:pt x="266" y="19"/>
                        <a:pt x="266" y="19"/>
                      </a:cubicBezTo>
                      <a:cubicBezTo>
                        <a:pt x="270" y="19"/>
                        <a:pt x="270" y="19"/>
                        <a:pt x="270" y="19"/>
                      </a:cubicBezTo>
                      <a:cubicBezTo>
                        <a:pt x="265" y="14"/>
                        <a:pt x="265" y="14"/>
                        <a:pt x="265" y="14"/>
                      </a:cubicBezTo>
                      <a:cubicBezTo>
                        <a:pt x="270" y="9"/>
                        <a:pt x="270" y="9"/>
                        <a:pt x="270" y="9"/>
                      </a:cubicBezTo>
                      <a:lnTo>
                        <a:pt x="266" y="9"/>
                      </a:lnTo>
                      <a:close/>
                      <a:moveTo>
                        <a:pt x="287" y="211"/>
                      </a:moveTo>
                      <a:cubicBezTo>
                        <a:pt x="287" y="219"/>
                        <a:pt x="280" y="226"/>
                        <a:pt x="273" y="226"/>
                      </a:cubicBezTo>
                      <a:cubicBezTo>
                        <a:pt x="15" y="226"/>
                        <a:pt x="15" y="226"/>
                        <a:pt x="15" y="226"/>
                      </a:cubicBezTo>
                      <a:cubicBezTo>
                        <a:pt x="7" y="226"/>
                        <a:pt x="0" y="219"/>
                        <a:pt x="0" y="211"/>
                      </a:cubicBezTo>
                      <a:cubicBezTo>
                        <a:pt x="0" y="54"/>
                        <a:pt x="0" y="54"/>
                        <a:pt x="0" y="54"/>
                      </a:cubicBezTo>
                      <a:cubicBezTo>
                        <a:pt x="0" y="46"/>
                        <a:pt x="7" y="40"/>
                        <a:pt x="15" y="40"/>
                      </a:cubicBezTo>
                      <a:cubicBezTo>
                        <a:pt x="273" y="40"/>
                        <a:pt x="273" y="40"/>
                        <a:pt x="273" y="40"/>
                      </a:cubicBezTo>
                      <a:cubicBezTo>
                        <a:pt x="280" y="40"/>
                        <a:pt x="287" y="46"/>
                        <a:pt x="287" y="54"/>
                      </a:cubicBezTo>
                      <a:lnTo>
                        <a:pt x="287" y="211"/>
                      </a:lnTo>
                      <a:close/>
                      <a:moveTo>
                        <a:pt x="287" y="33"/>
                      </a:moveTo>
                      <a:cubicBezTo>
                        <a:pt x="284" y="30"/>
                        <a:pt x="280" y="28"/>
                        <a:pt x="276" y="28"/>
                      </a:cubicBezTo>
                      <a:cubicBezTo>
                        <a:pt x="10" y="28"/>
                        <a:pt x="10" y="28"/>
                        <a:pt x="10" y="28"/>
                      </a:cubicBezTo>
                      <a:cubicBezTo>
                        <a:pt x="6" y="28"/>
                        <a:pt x="3" y="29"/>
                        <a:pt x="0" y="32"/>
                      </a:cubicBezTo>
                      <a:cubicBezTo>
                        <a:pt x="0" y="14"/>
                        <a:pt x="0" y="14"/>
                        <a:pt x="0" y="14"/>
                      </a:cubicBezTo>
                      <a:cubicBezTo>
                        <a:pt x="0" y="6"/>
                        <a:pt x="7" y="0"/>
                        <a:pt x="15" y="0"/>
                      </a:cubicBezTo>
                      <a:cubicBezTo>
                        <a:pt x="273" y="0"/>
                        <a:pt x="273" y="0"/>
                        <a:pt x="273" y="0"/>
                      </a:cubicBezTo>
                      <a:cubicBezTo>
                        <a:pt x="280" y="0"/>
                        <a:pt x="287" y="6"/>
                        <a:pt x="287" y="14"/>
                      </a:cubicBezTo>
                      <a:lnTo>
                        <a:pt x="287" y="33"/>
                      </a:lnTo>
                      <a:close/>
                    </a:path>
                  </a:pathLst>
                </a:custGeom>
                <a:grpFill/>
                <a:ln>
                  <a:noFill/>
                </a:ln>
              </p:spPr>
              <p:txBody>
                <a:bodyPr vert="horz" wrap="square" lIns="121903" tIns="60952" rIns="121903" bIns="60952" numCol="1" anchor="t" anchorCtr="0" compatLnSpc="1">
                  <a:prstTxWarp prst="textNoShape">
                    <a:avLst/>
                  </a:prstTxWarp>
                </a:bodyPr>
                <a:lstStyle/>
                <a:p>
                  <a:endParaRPr lang="en-US" sz="3263" dirty="0"/>
                </a:p>
              </p:txBody>
            </p:sp>
            <p:sp>
              <p:nvSpPr>
                <p:cNvPr id="97" name="Freeform 5"/>
                <p:cNvSpPr>
                  <a:spLocks/>
                </p:cNvSpPr>
                <p:nvPr/>
              </p:nvSpPr>
              <p:spPr bwMode="auto">
                <a:xfrm>
                  <a:off x="5246093" y="2363257"/>
                  <a:ext cx="385474" cy="527061"/>
                </a:xfrm>
                <a:custGeom>
                  <a:avLst/>
                  <a:gdLst>
                    <a:gd name="T0" fmla="*/ 150 w 217"/>
                    <a:gd name="T1" fmla="*/ 121 h 298"/>
                    <a:gd name="T2" fmla="*/ 186 w 217"/>
                    <a:gd name="T3" fmla="*/ 64 h 298"/>
                    <a:gd name="T4" fmla="*/ 122 w 217"/>
                    <a:gd name="T5" fmla="*/ 0 h 298"/>
                    <a:gd name="T6" fmla="*/ 58 w 217"/>
                    <a:gd name="T7" fmla="*/ 64 h 298"/>
                    <a:gd name="T8" fmla="*/ 89 w 217"/>
                    <a:gd name="T9" fmla="*/ 119 h 298"/>
                    <a:gd name="T10" fmla="*/ 23 w 217"/>
                    <a:gd name="T11" fmla="*/ 186 h 298"/>
                    <a:gd name="T12" fmla="*/ 17 w 217"/>
                    <a:gd name="T13" fmla="*/ 251 h 298"/>
                    <a:gd name="T14" fmla="*/ 28 w 217"/>
                    <a:gd name="T15" fmla="*/ 227 h 298"/>
                    <a:gd name="T16" fmla="*/ 32 w 217"/>
                    <a:gd name="T17" fmla="*/ 259 h 298"/>
                    <a:gd name="T18" fmla="*/ 105 w 217"/>
                    <a:gd name="T19" fmla="*/ 287 h 298"/>
                    <a:gd name="T20" fmla="*/ 217 w 217"/>
                    <a:gd name="T21" fmla="*/ 227 h 298"/>
                    <a:gd name="T22" fmla="*/ 150 w 217"/>
                    <a:gd name="T23" fmla="*/ 1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98">
                      <a:moveTo>
                        <a:pt x="150" y="121"/>
                      </a:moveTo>
                      <a:cubicBezTo>
                        <a:pt x="171" y="111"/>
                        <a:pt x="186" y="89"/>
                        <a:pt x="186" y="64"/>
                      </a:cubicBezTo>
                      <a:cubicBezTo>
                        <a:pt x="186" y="29"/>
                        <a:pt x="157" y="0"/>
                        <a:pt x="122" y="0"/>
                      </a:cubicBezTo>
                      <a:cubicBezTo>
                        <a:pt x="86" y="0"/>
                        <a:pt x="58" y="29"/>
                        <a:pt x="58" y="64"/>
                      </a:cubicBezTo>
                      <a:cubicBezTo>
                        <a:pt x="58" y="87"/>
                        <a:pt x="70" y="108"/>
                        <a:pt x="89" y="119"/>
                      </a:cubicBezTo>
                      <a:cubicBezTo>
                        <a:pt x="57" y="125"/>
                        <a:pt x="40" y="145"/>
                        <a:pt x="23" y="186"/>
                      </a:cubicBezTo>
                      <a:cubicBezTo>
                        <a:pt x="0" y="237"/>
                        <a:pt x="17" y="251"/>
                        <a:pt x="17" y="251"/>
                      </a:cubicBezTo>
                      <a:cubicBezTo>
                        <a:pt x="28" y="227"/>
                        <a:pt x="28" y="227"/>
                        <a:pt x="28" y="227"/>
                      </a:cubicBezTo>
                      <a:cubicBezTo>
                        <a:pt x="32" y="259"/>
                        <a:pt x="32" y="259"/>
                        <a:pt x="32" y="259"/>
                      </a:cubicBezTo>
                      <a:cubicBezTo>
                        <a:pt x="32" y="259"/>
                        <a:pt x="51" y="282"/>
                        <a:pt x="105" y="287"/>
                      </a:cubicBezTo>
                      <a:cubicBezTo>
                        <a:pt x="162" y="292"/>
                        <a:pt x="217" y="298"/>
                        <a:pt x="217" y="227"/>
                      </a:cubicBezTo>
                      <a:cubicBezTo>
                        <a:pt x="217" y="170"/>
                        <a:pt x="189" y="134"/>
                        <a:pt x="150" y="121"/>
                      </a:cubicBezTo>
                      <a:close/>
                    </a:path>
                  </a:pathLst>
                </a:custGeom>
                <a:grpFill/>
                <a:ln>
                  <a:noFill/>
                </a:ln>
              </p:spPr>
              <p:txBody>
                <a:bodyPr vert="horz" wrap="square" lIns="121903" tIns="60952" rIns="121903" bIns="60952" numCol="1" anchor="t" anchorCtr="0" compatLnSpc="1">
                  <a:prstTxWarp prst="textNoShape">
                    <a:avLst/>
                  </a:prstTxWarp>
                </a:bodyPr>
                <a:lstStyle/>
                <a:p>
                  <a:endParaRPr lang="en-US" sz="3263" dirty="0"/>
                </a:p>
              </p:txBody>
            </p:sp>
          </p:grpSp>
        </p:grpSp>
        <p:grpSp>
          <p:nvGrpSpPr>
            <p:cNvPr id="15" name="Group 14"/>
            <p:cNvGrpSpPr/>
            <p:nvPr/>
          </p:nvGrpSpPr>
          <p:grpSpPr>
            <a:xfrm>
              <a:off x="7394006" y="2289559"/>
              <a:ext cx="814524" cy="813774"/>
              <a:chOff x="6954312" y="2379529"/>
              <a:chExt cx="1058386" cy="1057412"/>
            </a:xfrm>
          </p:grpSpPr>
          <p:grpSp>
            <p:nvGrpSpPr>
              <p:cNvPr id="60" name="Group 59"/>
              <p:cNvGrpSpPr/>
              <p:nvPr/>
            </p:nvGrpSpPr>
            <p:grpSpPr>
              <a:xfrm>
                <a:off x="6954312" y="2379529"/>
                <a:ext cx="1058386" cy="1057412"/>
                <a:chOff x="3670300" y="2453017"/>
                <a:chExt cx="1058386" cy="1057412"/>
              </a:xfrm>
            </p:grpSpPr>
            <p:sp>
              <p:nvSpPr>
                <p:cNvPr id="61" name="Oval 60"/>
                <p:cNvSpPr/>
                <p:nvPr/>
              </p:nvSpPr>
              <p:spPr>
                <a:xfrm>
                  <a:off x="3670300" y="2463800"/>
                  <a:ext cx="1041400" cy="1041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ie 61"/>
                <p:cNvSpPr/>
                <p:nvPr/>
              </p:nvSpPr>
              <p:spPr>
                <a:xfrm rot="2700000">
                  <a:off x="3671274" y="2453017"/>
                  <a:ext cx="1057412" cy="1057412"/>
                </a:xfrm>
                <a:prstGeom prst="pie">
                  <a:avLst>
                    <a:gd name="adj1" fmla="val 5386848"/>
                    <a:gd name="adj2" fmla="val 16200000"/>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8" name="Freeform 20"/>
              <p:cNvSpPr>
                <a:spLocks noEditPoints="1"/>
              </p:cNvSpPr>
              <p:nvPr/>
            </p:nvSpPr>
            <p:spPr bwMode="black">
              <a:xfrm>
                <a:off x="7174697" y="2702223"/>
                <a:ext cx="600629" cy="41757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1">
                  <a:lumMod val="95000"/>
                </a:schemeClr>
              </a:solidFill>
              <a:extLst/>
            </p:spPr>
            <p:txBody>
              <a:bodyPr vert="horz" wrap="square" lIns="109725" tIns="54863" rIns="109725" bIns="54863" numCol="1" anchor="t" anchorCtr="0" compatLnSpc="1">
                <a:prstTxWarp prst="textNoShape">
                  <a:avLst/>
                </a:prstTxWarp>
              </a:bodyPr>
              <a:lstStyle/>
              <a:p>
                <a:endParaRPr lang="en-US" sz="1200" dirty="0">
                  <a:solidFill>
                    <a:srgbClr val="FFFFFF"/>
                  </a:solidFill>
                </a:endParaRPr>
              </a:p>
            </p:txBody>
          </p:sp>
        </p:grpSp>
        <p:grpSp>
          <p:nvGrpSpPr>
            <p:cNvPr id="17" name="Group 16"/>
            <p:cNvGrpSpPr/>
            <p:nvPr/>
          </p:nvGrpSpPr>
          <p:grpSpPr>
            <a:xfrm>
              <a:off x="4643220" y="2289559"/>
              <a:ext cx="814524" cy="813774"/>
              <a:chOff x="4203526" y="2379529"/>
              <a:chExt cx="1058386" cy="1057412"/>
            </a:xfrm>
          </p:grpSpPr>
          <p:grpSp>
            <p:nvGrpSpPr>
              <p:cNvPr id="53" name="Group 52"/>
              <p:cNvGrpSpPr/>
              <p:nvPr/>
            </p:nvGrpSpPr>
            <p:grpSpPr>
              <a:xfrm>
                <a:off x="4203526" y="2379529"/>
                <a:ext cx="1058386" cy="1057412"/>
                <a:chOff x="3670300" y="2453017"/>
                <a:chExt cx="1058386" cy="1057412"/>
              </a:xfrm>
            </p:grpSpPr>
            <p:sp>
              <p:nvSpPr>
                <p:cNvPr id="54" name="Oval 53"/>
                <p:cNvSpPr/>
                <p:nvPr/>
              </p:nvSpPr>
              <p:spPr>
                <a:xfrm>
                  <a:off x="3670300" y="2463800"/>
                  <a:ext cx="1041400" cy="1041400"/>
                </a:xfrm>
                <a:prstGeom prst="ellipse">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ie 54"/>
                <p:cNvSpPr/>
                <p:nvPr/>
              </p:nvSpPr>
              <p:spPr>
                <a:xfrm rot="2700000">
                  <a:off x="3671274" y="2453017"/>
                  <a:ext cx="1057412" cy="1057412"/>
                </a:xfrm>
                <a:prstGeom prst="pie">
                  <a:avLst>
                    <a:gd name="adj1" fmla="val 5386848"/>
                    <a:gd name="adj2" fmla="val 16200000"/>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8"/>
              <p:cNvGrpSpPr>
                <a:grpSpLocks noChangeAspect="1"/>
              </p:cNvGrpSpPr>
              <p:nvPr/>
            </p:nvGrpSpPr>
            <p:grpSpPr bwMode="auto">
              <a:xfrm>
                <a:off x="4504204" y="2663846"/>
                <a:ext cx="440044" cy="499884"/>
                <a:chOff x="-2" y="4"/>
                <a:chExt cx="603" cy="685"/>
              </a:xfrm>
              <a:solidFill>
                <a:schemeClr val="bg1">
                  <a:lumMod val="95000"/>
                </a:schemeClr>
              </a:solidFill>
            </p:grpSpPr>
            <p:sp>
              <p:nvSpPr>
                <p:cNvPr id="100" name="Freeform 9"/>
                <p:cNvSpPr>
                  <a:spLocks/>
                </p:cNvSpPr>
                <p:nvPr/>
              </p:nvSpPr>
              <p:spPr bwMode="auto">
                <a:xfrm>
                  <a:off x="258" y="195"/>
                  <a:ext cx="225" cy="43"/>
                </a:xfrm>
                <a:custGeom>
                  <a:avLst/>
                  <a:gdLst>
                    <a:gd name="T0" fmla="*/ 85 w 94"/>
                    <a:gd name="T1" fmla="*/ 0 h 18"/>
                    <a:gd name="T2" fmla="*/ 9 w 94"/>
                    <a:gd name="T3" fmla="*/ 0 h 18"/>
                    <a:gd name="T4" fmla="*/ 0 w 94"/>
                    <a:gd name="T5" fmla="*/ 9 h 18"/>
                    <a:gd name="T6" fmla="*/ 9 w 94"/>
                    <a:gd name="T7" fmla="*/ 18 h 18"/>
                    <a:gd name="T8" fmla="*/ 85 w 94"/>
                    <a:gd name="T9" fmla="*/ 18 h 18"/>
                    <a:gd name="T10" fmla="*/ 94 w 94"/>
                    <a:gd name="T11" fmla="*/ 9 h 18"/>
                    <a:gd name="T12" fmla="*/ 85 w 9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94" h="18">
                      <a:moveTo>
                        <a:pt x="85" y="0"/>
                      </a:moveTo>
                      <a:cubicBezTo>
                        <a:pt x="9" y="0"/>
                        <a:pt x="9" y="0"/>
                        <a:pt x="9" y="0"/>
                      </a:cubicBezTo>
                      <a:cubicBezTo>
                        <a:pt x="4" y="0"/>
                        <a:pt x="0" y="4"/>
                        <a:pt x="0" y="9"/>
                      </a:cubicBezTo>
                      <a:cubicBezTo>
                        <a:pt x="0" y="14"/>
                        <a:pt x="4" y="18"/>
                        <a:pt x="9" y="18"/>
                      </a:cubicBezTo>
                      <a:cubicBezTo>
                        <a:pt x="85" y="18"/>
                        <a:pt x="85" y="18"/>
                        <a:pt x="85" y="18"/>
                      </a:cubicBezTo>
                      <a:cubicBezTo>
                        <a:pt x="90" y="18"/>
                        <a:pt x="94" y="14"/>
                        <a:pt x="94" y="9"/>
                      </a:cubicBezTo>
                      <a:cubicBezTo>
                        <a:pt x="94" y="4"/>
                        <a:pt x="90" y="0"/>
                        <a:pt x="8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sp>
              <p:nvSpPr>
                <p:cNvPr id="101" name="Freeform 10"/>
                <p:cNvSpPr>
                  <a:spLocks/>
                </p:cNvSpPr>
                <p:nvPr/>
              </p:nvSpPr>
              <p:spPr bwMode="auto">
                <a:xfrm>
                  <a:off x="115" y="290"/>
                  <a:ext cx="368" cy="43"/>
                </a:xfrm>
                <a:custGeom>
                  <a:avLst/>
                  <a:gdLst>
                    <a:gd name="T0" fmla="*/ 145 w 154"/>
                    <a:gd name="T1" fmla="*/ 0 h 18"/>
                    <a:gd name="T2" fmla="*/ 9 w 154"/>
                    <a:gd name="T3" fmla="*/ 0 h 18"/>
                    <a:gd name="T4" fmla="*/ 0 w 154"/>
                    <a:gd name="T5" fmla="*/ 9 h 18"/>
                    <a:gd name="T6" fmla="*/ 9 w 154"/>
                    <a:gd name="T7" fmla="*/ 18 h 18"/>
                    <a:gd name="T8" fmla="*/ 145 w 154"/>
                    <a:gd name="T9" fmla="*/ 18 h 18"/>
                    <a:gd name="T10" fmla="*/ 154 w 154"/>
                    <a:gd name="T11" fmla="*/ 9 h 18"/>
                    <a:gd name="T12" fmla="*/ 145 w 15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4" h="18">
                      <a:moveTo>
                        <a:pt x="145" y="0"/>
                      </a:moveTo>
                      <a:cubicBezTo>
                        <a:pt x="9" y="0"/>
                        <a:pt x="9" y="0"/>
                        <a:pt x="9" y="0"/>
                      </a:cubicBezTo>
                      <a:cubicBezTo>
                        <a:pt x="4" y="0"/>
                        <a:pt x="0" y="4"/>
                        <a:pt x="0" y="9"/>
                      </a:cubicBezTo>
                      <a:cubicBezTo>
                        <a:pt x="0" y="14"/>
                        <a:pt x="4" y="18"/>
                        <a:pt x="9" y="18"/>
                      </a:cubicBezTo>
                      <a:cubicBezTo>
                        <a:pt x="145" y="18"/>
                        <a:pt x="145" y="18"/>
                        <a:pt x="145" y="18"/>
                      </a:cubicBezTo>
                      <a:cubicBezTo>
                        <a:pt x="150" y="18"/>
                        <a:pt x="154" y="14"/>
                        <a:pt x="154" y="9"/>
                      </a:cubicBezTo>
                      <a:cubicBezTo>
                        <a:pt x="154" y="4"/>
                        <a:pt x="150" y="0"/>
                        <a:pt x="14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sp>
              <p:nvSpPr>
                <p:cNvPr id="102" name="Freeform 11"/>
                <p:cNvSpPr>
                  <a:spLocks/>
                </p:cNvSpPr>
                <p:nvPr/>
              </p:nvSpPr>
              <p:spPr bwMode="auto">
                <a:xfrm>
                  <a:off x="115" y="388"/>
                  <a:ext cx="368" cy="43"/>
                </a:xfrm>
                <a:custGeom>
                  <a:avLst/>
                  <a:gdLst>
                    <a:gd name="T0" fmla="*/ 145 w 154"/>
                    <a:gd name="T1" fmla="*/ 0 h 18"/>
                    <a:gd name="T2" fmla="*/ 9 w 154"/>
                    <a:gd name="T3" fmla="*/ 0 h 18"/>
                    <a:gd name="T4" fmla="*/ 0 w 154"/>
                    <a:gd name="T5" fmla="*/ 9 h 18"/>
                    <a:gd name="T6" fmla="*/ 9 w 154"/>
                    <a:gd name="T7" fmla="*/ 18 h 18"/>
                    <a:gd name="T8" fmla="*/ 145 w 154"/>
                    <a:gd name="T9" fmla="*/ 18 h 18"/>
                    <a:gd name="T10" fmla="*/ 154 w 154"/>
                    <a:gd name="T11" fmla="*/ 9 h 18"/>
                    <a:gd name="T12" fmla="*/ 145 w 15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4" h="18">
                      <a:moveTo>
                        <a:pt x="145" y="0"/>
                      </a:moveTo>
                      <a:cubicBezTo>
                        <a:pt x="9" y="0"/>
                        <a:pt x="9" y="0"/>
                        <a:pt x="9" y="0"/>
                      </a:cubicBezTo>
                      <a:cubicBezTo>
                        <a:pt x="4" y="0"/>
                        <a:pt x="0" y="4"/>
                        <a:pt x="0" y="9"/>
                      </a:cubicBezTo>
                      <a:cubicBezTo>
                        <a:pt x="0" y="14"/>
                        <a:pt x="4" y="18"/>
                        <a:pt x="9" y="18"/>
                      </a:cubicBezTo>
                      <a:cubicBezTo>
                        <a:pt x="145" y="18"/>
                        <a:pt x="145" y="18"/>
                        <a:pt x="145" y="18"/>
                      </a:cubicBezTo>
                      <a:cubicBezTo>
                        <a:pt x="150" y="18"/>
                        <a:pt x="154" y="14"/>
                        <a:pt x="154" y="9"/>
                      </a:cubicBezTo>
                      <a:cubicBezTo>
                        <a:pt x="154" y="4"/>
                        <a:pt x="150" y="0"/>
                        <a:pt x="14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sp>
              <p:nvSpPr>
                <p:cNvPr id="103" name="Freeform 12"/>
                <p:cNvSpPr>
                  <a:spLocks/>
                </p:cNvSpPr>
                <p:nvPr/>
              </p:nvSpPr>
              <p:spPr bwMode="auto">
                <a:xfrm>
                  <a:off x="115" y="486"/>
                  <a:ext cx="368" cy="41"/>
                </a:xfrm>
                <a:custGeom>
                  <a:avLst/>
                  <a:gdLst>
                    <a:gd name="T0" fmla="*/ 145 w 154"/>
                    <a:gd name="T1" fmla="*/ 0 h 17"/>
                    <a:gd name="T2" fmla="*/ 9 w 154"/>
                    <a:gd name="T3" fmla="*/ 0 h 17"/>
                    <a:gd name="T4" fmla="*/ 0 w 154"/>
                    <a:gd name="T5" fmla="*/ 9 h 17"/>
                    <a:gd name="T6" fmla="*/ 9 w 154"/>
                    <a:gd name="T7" fmla="*/ 17 h 17"/>
                    <a:gd name="T8" fmla="*/ 145 w 154"/>
                    <a:gd name="T9" fmla="*/ 17 h 17"/>
                    <a:gd name="T10" fmla="*/ 154 w 154"/>
                    <a:gd name="T11" fmla="*/ 9 h 17"/>
                    <a:gd name="T12" fmla="*/ 145 w 15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54" h="17">
                      <a:moveTo>
                        <a:pt x="145" y="0"/>
                      </a:moveTo>
                      <a:cubicBezTo>
                        <a:pt x="9" y="0"/>
                        <a:pt x="9" y="0"/>
                        <a:pt x="9" y="0"/>
                      </a:cubicBezTo>
                      <a:cubicBezTo>
                        <a:pt x="4" y="0"/>
                        <a:pt x="0" y="4"/>
                        <a:pt x="0" y="9"/>
                      </a:cubicBezTo>
                      <a:cubicBezTo>
                        <a:pt x="0" y="13"/>
                        <a:pt x="4" y="17"/>
                        <a:pt x="9" y="17"/>
                      </a:cubicBezTo>
                      <a:cubicBezTo>
                        <a:pt x="145" y="17"/>
                        <a:pt x="145" y="17"/>
                        <a:pt x="145" y="17"/>
                      </a:cubicBezTo>
                      <a:cubicBezTo>
                        <a:pt x="150" y="17"/>
                        <a:pt x="154" y="13"/>
                        <a:pt x="154" y="9"/>
                      </a:cubicBezTo>
                      <a:cubicBezTo>
                        <a:pt x="154" y="4"/>
                        <a:pt x="150" y="0"/>
                        <a:pt x="14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sp>
              <p:nvSpPr>
                <p:cNvPr id="104" name="Freeform 13"/>
                <p:cNvSpPr>
                  <a:spLocks noEditPoints="1"/>
                </p:cNvSpPr>
                <p:nvPr/>
              </p:nvSpPr>
              <p:spPr bwMode="auto">
                <a:xfrm>
                  <a:off x="-2" y="4"/>
                  <a:ext cx="603" cy="685"/>
                </a:xfrm>
                <a:custGeom>
                  <a:avLst/>
                  <a:gdLst>
                    <a:gd name="T0" fmla="*/ 235 w 252"/>
                    <a:gd name="T1" fmla="*/ 287 h 287"/>
                    <a:gd name="T2" fmla="*/ 252 w 252"/>
                    <a:gd name="T3" fmla="*/ 287 h 287"/>
                    <a:gd name="T4" fmla="*/ 252 w 252"/>
                    <a:gd name="T5" fmla="*/ 28 h 287"/>
                    <a:gd name="T6" fmla="*/ 223 w 252"/>
                    <a:gd name="T7" fmla="*/ 0 h 287"/>
                    <a:gd name="T8" fmla="*/ 82 w 252"/>
                    <a:gd name="T9" fmla="*/ 0 h 287"/>
                    <a:gd name="T10" fmla="*/ 0 w 252"/>
                    <a:gd name="T11" fmla="*/ 73 h 287"/>
                    <a:gd name="T12" fmla="*/ 0 w 252"/>
                    <a:gd name="T13" fmla="*/ 260 h 287"/>
                    <a:gd name="T14" fmla="*/ 29 w 252"/>
                    <a:gd name="T15" fmla="*/ 287 h 287"/>
                    <a:gd name="T16" fmla="*/ 235 w 252"/>
                    <a:gd name="T17" fmla="*/ 287 h 287"/>
                    <a:gd name="T18" fmla="*/ 37 w 252"/>
                    <a:gd name="T19" fmla="*/ 271 h 287"/>
                    <a:gd name="T20" fmla="*/ 18 w 252"/>
                    <a:gd name="T21" fmla="*/ 252 h 287"/>
                    <a:gd name="T22" fmla="*/ 18 w 252"/>
                    <a:gd name="T23" fmla="*/ 83 h 287"/>
                    <a:gd name="T24" fmla="*/ 68 w 252"/>
                    <a:gd name="T25" fmla="*/ 83 h 287"/>
                    <a:gd name="T26" fmla="*/ 85 w 252"/>
                    <a:gd name="T27" fmla="*/ 80 h 287"/>
                    <a:gd name="T28" fmla="*/ 91 w 252"/>
                    <a:gd name="T29" fmla="*/ 65 h 287"/>
                    <a:gd name="T30" fmla="*/ 91 w 252"/>
                    <a:gd name="T31" fmla="*/ 18 h 287"/>
                    <a:gd name="T32" fmla="*/ 216 w 252"/>
                    <a:gd name="T33" fmla="*/ 18 h 287"/>
                    <a:gd name="T34" fmla="*/ 235 w 252"/>
                    <a:gd name="T35" fmla="*/ 37 h 287"/>
                    <a:gd name="T36" fmla="*/ 235 w 252"/>
                    <a:gd name="T37" fmla="*/ 271 h 287"/>
                    <a:gd name="T38" fmla="*/ 37 w 252"/>
                    <a:gd name="T39" fmla="*/ 27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2" h="287">
                      <a:moveTo>
                        <a:pt x="235" y="287"/>
                      </a:moveTo>
                      <a:cubicBezTo>
                        <a:pt x="252" y="287"/>
                        <a:pt x="252" y="287"/>
                        <a:pt x="252" y="287"/>
                      </a:cubicBezTo>
                      <a:cubicBezTo>
                        <a:pt x="252" y="28"/>
                        <a:pt x="252" y="28"/>
                        <a:pt x="252" y="28"/>
                      </a:cubicBezTo>
                      <a:cubicBezTo>
                        <a:pt x="252" y="11"/>
                        <a:pt x="236" y="0"/>
                        <a:pt x="223" y="0"/>
                      </a:cubicBezTo>
                      <a:cubicBezTo>
                        <a:pt x="82" y="0"/>
                        <a:pt x="82" y="0"/>
                        <a:pt x="82" y="0"/>
                      </a:cubicBezTo>
                      <a:cubicBezTo>
                        <a:pt x="61" y="19"/>
                        <a:pt x="33" y="46"/>
                        <a:pt x="0" y="73"/>
                      </a:cubicBezTo>
                      <a:cubicBezTo>
                        <a:pt x="0" y="260"/>
                        <a:pt x="0" y="260"/>
                        <a:pt x="0" y="260"/>
                      </a:cubicBezTo>
                      <a:cubicBezTo>
                        <a:pt x="0" y="277"/>
                        <a:pt x="15" y="287"/>
                        <a:pt x="29" y="287"/>
                      </a:cubicBezTo>
                      <a:cubicBezTo>
                        <a:pt x="235" y="287"/>
                        <a:pt x="235" y="287"/>
                        <a:pt x="235" y="287"/>
                      </a:cubicBezTo>
                      <a:close/>
                      <a:moveTo>
                        <a:pt x="37" y="271"/>
                      </a:moveTo>
                      <a:cubicBezTo>
                        <a:pt x="26" y="271"/>
                        <a:pt x="18" y="263"/>
                        <a:pt x="18" y="252"/>
                      </a:cubicBezTo>
                      <a:cubicBezTo>
                        <a:pt x="18" y="83"/>
                        <a:pt x="18" y="83"/>
                        <a:pt x="18" y="83"/>
                      </a:cubicBezTo>
                      <a:cubicBezTo>
                        <a:pt x="68" y="83"/>
                        <a:pt x="68" y="83"/>
                        <a:pt x="68" y="83"/>
                      </a:cubicBezTo>
                      <a:cubicBezTo>
                        <a:pt x="68" y="83"/>
                        <a:pt x="79" y="83"/>
                        <a:pt x="85" y="80"/>
                      </a:cubicBezTo>
                      <a:cubicBezTo>
                        <a:pt x="92" y="75"/>
                        <a:pt x="91" y="65"/>
                        <a:pt x="91" y="65"/>
                      </a:cubicBezTo>
                      <a:cubicBezTo>
                        <a:pt x="91" y="18"/>
                        <a:pt x="91" y="18"/>
                        <a:pt x="91" y="18"/>
                      </a:cubicBezTo>
                      <a:cubicBezTo>
                        <a:pt x="216" y="18"/>
                        <a:pt x="216" y="18"/>
                        <a:pt x="216" y="18"/>
                      </a:cubicBezTo>
                      <a:cubicBezTo>
                        <a:pt x="226" y="18"/>
                        <a:pt x="235" y="27"/>
                        <a:pt x="235" y="37"/>
                      </a:cubicBezTo>
                      <a:cubicBezTo>
                        <a:pt x="235" y="271"/>
                        <a:pt x="235" y="271"/>
                        <a:pt x="235" y="271"/>
                      </a:cubicBezTo>
                      <a:lnTo>
                        <a:pt x="37" y="2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grpSp>
        </p:grpSp>
        <p:grpSp>
          <p:nvGrpSpPr>
            <p:cNvPr id="16" name="Group 15"/>
            <p:cNvGrpSpPr/>
            <p:nvPr/>
          </p:nvGrpSpPr>
          <p:grpSpPr>
            <a:xfrm>
              <a:off x="3267827" y="2289559"/>
              <a:ext cx="814524" cy="813774"/>
              <a:chOff x="2828133" y="2379529"/>
              <a:chExt cx="1058386" cy="1057412"/>
            </a:xfrm>
          </p:grpSpPr>
          <p:grpSp>
            <p:nvGrpSpPr>
              <p:cNvPr id="14" name="Group 13"/>
              <p:cNvGrpSpPr/>
              <p:nvPr/>
            </p:nvGrpSpPr>
            <p:grpSpPr>
              <a:xfrm>
                <a:off x="2828133" y="2379529"/>
                <a:ext cx="1058386" cy="1057412"/>
                <a:chOff x="3670300" y="2453017"/>
                <a:chExt cx="1058386" cy="1057412"/>
              </a:xfrm>
            </p:grpSpPr>
            <p:sp>
              <p:nvSpPr>
                <p:cNvPr id="12" name="Oval 11"/>
                <p:cNvSpPr/>
                <p:nvPr/>
              </p:nvSpPr>
              <p:spPr>
                <a:xfrm>
                  <a:off x="3670300" y="2463800"/>
                  <a:ext cx="1041400" cy="1041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e 12"/>
                <p:cNvSpPr/>
                <p:nvPr/>
              </p:nvSpPr>
              <p:spPr>
                <a:xfrm rot="2700000">
                  <a:off x="3671274" y="2453017"/>
                  <a:ext cx="1057412" cy="1057412"/>
                </a:xfrm>
                <a:prstGeom prst="pie">
                  <a:avLst>
                    <a:gd name="adj1" fmla="val 5386848"/>
                    <a:gd name="adj2" fmla="val 16200000"/>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6"/>
              <p:cNvGrpSpPr>
                <a:grpSpLocks noChangeAspect="1"/>
              </p:cNvGrpSpPr>
              <p:nvPr/>
            </p:nvGrpSpPr>
            <p:grpSpPr bwMode="auto">
              <a:xfrm>
                <a:off x="3095347" y="2659620"/>
                <a:ext cx="501117" cy="495172"/>
                <a:chOff x="1" y="-1"/>
                <a:chExt cx="590" cy="583"/>
              </a:xfrm>
              <a:solidFill>
                <a:schemeClr val="bg1">
                  <a:lumMod val="95000"/>
                </a:schemeClr>
              </a:solidFill>
            </p:grpSpPr>
            <p:sp>
              <p:nvSpPr>
                <p:cNvPr id="106" name="Freeform 17"/>
                <p:cNvSpPr>
                  <a:spLocks noEditPoints="1"/>
                </p:cNvSpPr>
                <p:nvPr/>
              </p:nvSpPr>
              <p:spPr bwMode="auto">
                <a:xfrm>
                  <a:off x="1" y="164"/>
                  <a:ext cx="590" cy="279"/>
                </a:xfrm>
                <a:custGeom>
                  <a:avLst/>
                  <a:gdLst>
                    <a:gd name="T0" fmla="*/ 221 w 247"/>
                    <a:gd name="T1" fmla="*/ 39 h 117"/>
                    <a:gd name="T2" fmla="*/ 213 w 247"/>
                    <a:gd name="T3" fmla="*/ 31 h 117"/>
                    <a:gd name="T4" fmla="*/ 221 w 247"/>
                    <a:gd name="T5" fmla="*/ 23 h 117"/>
                    <a:gd name="T6" fmla="*/ 228 w 247"/>
                    <a:gd name="T7" fmla="*/ 31 h 117"/>
                    <a:gd name="T8" fmla="*/ 221 w 247"/>
                    <a:gd name="T9" fmla="*/ 39 h 117"/>
                    <a:gd name="T10" fmla="*/ 230 w 247"/>
                    <a:gd name="T11" fmla="*/ 0 h 117"/>
                    <a:gd name="T12" fmla="*/ 18 w 247"/>
                    <a:gd name="T13" fmla="*/ 0 h 117"/>
                    <a:gd name="T14" fmla="*/ 0 w 247"/>
                    <a:gd name="T15" fmla="*/ 17 h 117"/>
                    <a:gd name="T16" fmla="*/ 0 w 247"/>
                    <a:gd name="T17" fmla="*/ 100 h 117"/>
                    <a:gd name="T18" fmla="*/ 18 w 247"/>
                    <a:gd name="T19" fmla="*/ 117 h 117"/>
                    <a:gd name="T20" fmla="*/ 48 w 247"/>
                    <a:gd name="T21" fmla="*/ 117 h 117"/>
                    <a:gd name="T22" fmla="*/ 48 w 247"/>
                    <a:gd name="T23" fmla="*/ 62 h 117"/>
                    <a:gd name="T24" fmla="*/ 199 w 247"/>
                    <a:gd name="T25" fmla="*/ 62 h 117"/>
                    <a:gd name="T26" fmla="*/ 199 w 247"/>
                    <a:gd name="T27" fmla="*/ 117 h 117"/>
                    <a:gd name="T28" fmla="*/ 230 w 247"/>
                    <a:gd name="T29" fmla="*/ 117 h 117"/>
                    <a:gd name="T30" fmla="*/ 247 w 247"/>
                    <a:gd name="T31" fmla="*/ 100 h 117"/>
                    <a:gd name="T32" fmla="*/ 247 w 247"/>
                    <a:gd name="T33" fmla="*/ 17 h 117"/>
                    <a:gd name="T34" fmla="*/ 230 w 247"/>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117">
                      <a:moveTo>
                        <a:pt x="221" y="39"/>
                      </a:moveTo>
                      <a:cubicBezTo>
                        <a:pt x="217" y="39"/>
                        <a:pt x="213" y="35"/>
                        <a:pt x="213" y="31"/>
                      </a:cubicBezTo>
                      <a:cubicBezTo>
                        <a:pt x="213" y="27"/>
                        <a:pt x="217" y="23"/>
                        <a:pt x="221" y="23"/>
                      </a:cubicBezTo>
                      <a:cubicBezTo>
                        <a:pt x="225" y="23"/>
                        <a:pt x="228" y="27"/>
                        <a:pt x="228" y="31"/>
                      </a:cubicBezTo>
                      <a:cubicBezTo>
                        <a:pt x="228" y="35"/>
                        <a:pt x="225" y="39"/>
                        <a:pt x="221" y="39"/>
                      </a:cubicBezTo>
                      <a:moveTo>
                        <a:pt x="230" y="0"/>
                      </a:moveTo>
                      <a:cubicBezTo>
                        <a:pt x="18" y="0"/>
                        <a:pt x="18" y="0"/>
                        <a:pt x="18" y="0"/>
                      </a:cubicBezTo>
                      <a:cubicBezTo>
                        <a:pt x="8" y="0"/>
                        <a:pt x="0" y="7"/>
                        <a:pt x="0" y="17"/>
                      </a:cubicBezTo>
                      <a:cubicBezTo>
                        <a:pt x="0" y="100"/>
                        <a:pt x="0" y="100"/>
                        <a:pt x="0" y="100"/>
                      </a:cubicBezTo>
                      <a:cubicBezTo>
                        <a:pt x="0" y="110"/>
                        <a:pt x="8" y="117"/>
                        <a:pt x="18" y="117"/>
                      </a:cubicBezTo>
                      <a:cubicBezTo>
                        <a:pt x="48" y="117"/>
                        <a:pt x="48" y="117"/>
                        <a:pt x="48" y="117"/>
                      </a:cubicBezTo>
                      <a:cubicBezTo>
                        <a:pt x="48" y="62"/>
                        <a:pt x="48" y="62"/>
                        <a:pt x="48" y="62"/>
                      </a:cubicBezTo>
                      <a:cubicBezTo>
                        <a:pt x="199" y="62"/>
                        <a:pt x="199" y="62"/>
                        <a:pt x="199" y="62"/>
                      </a:cubicBezTo>
                      <a:cubicBezTo>
                        <a:pt x="199" y="117"/>
                        <a:pt x="199" y="117"/>
                        <a:pt x="199" y="117"/>
                      </a:cubicBezTo>
                      <a:cubicBezTo>
                        <a:pt x="230" y="117"/>
                        <a:pt x="230" y="117"/>
                        <a:pt x="230" y="117"/>
                      </a:cubicBezTo>
                      <a:cubicBezTo>
                        <a:pt x="239" y="117"/>
                        <a:pt x="247" y="110"/>
                        <a:pt x="247" y="100"/>
                      </a:cubicBezTo>
                      <a:cubicBezTo>
                        <a:pt x="247" y="17"/>
                        <a:pt x="247" y="17"/>
                        <a:pt x="247" y="17"/>
                      </a:cubicBezTo>
                      <a:cubicBezTo>
                        <a:pt x="247" y="7"/>
                        <a:pt x="239" y="0"/>
                        <a:pt x="23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sp>
              <p:nvSpPr>
                <p:cNvPr id="107" name="Freeform 18"/>
                <p:cNvSpPr>
                  <a:spLocks noEditPoints="1"/>
                </p:cNvSpPr>
                <p:nvPr/>
              </p:nvSpPr>
              <p:spPr bwMode="auto">
                <a:xfrm>
                  <a:off x="142" y="307"/>
                  <a:ext cx="306" cy="275"/>
                </a:xfrm>
                <a:custGeom>
                  <a:avLst/>
                  <a:gdLst>
                    <a:gd name="T0" fmla="*/ 112 w 128"/>
                    <a:gd name="T1" fmla="*/ 100 h 115"/>
                    <a:gd name="T2" fmla="*/ 48 w 128"/>
                    <a:gd name="T3" fmla="*/ 100 h 115"/>
                    <a:gd name="T4" fmla="*/ 48 w 128"/>
                    <a:gd name="T5" fmla="*/ 80 h 115"/>
                    <a:gd name="T6" fmla="*/ 35 w 128"/>
                    <a:gd name="T7" fmla="*/ 68 h 115"/>
                    <a:gd name="T8" fmla="*/ 16 w 128"/>
                    <a:gd name="T9" fmla="*/ 68 h 115"/>
                    <a:gd name="T10" fmla="*/ 16 w 128"/>
                    <a:gd name="T11" fmla="*/ 2 h 115"/>
                    <a:gd name="T12" fmla="*/ 112 w 128"/>
                    <a:gd name="T13" fmla="*/ 2 h 115"/>
                    <a:gd name="T14" fmla="*/ 112 w 128"/>
                    <a:gd name="T15" fmla="*/ 100 h 115"/>
                    <a:gd name="T16" fmla="*/ 0 w 128"/>
                    <a:gd name="T17" fmla="*/ 0 h 115"/>
                    <a:gd name="T18" fmla="*/ 0 w 128"/>
                    <a:gd name="T19" fmla="*/ 87 h 115"/>
                    <a:gd name="T20" fmla="*/ 28 w 128"/>
                    <a:gd name="T21" fmla="*/ 115 h 115"/>
                    <a:gd name="T22" fmla="*/ 128 w 128"/>
                    <a:gd name="T23" fmla="*/ 115 h 115"/>
                    <a:gd name="T24" fmla="*/ 128 w 128"/>
                    <a:gd name="T25" fmla="*/ 0 h 115"/>
                    <a:gd name="T26" fmla="*/ 0 w 128"/>
                    <a:gd name="T2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15">
                      <a:moveTo>
                        <a:pt x="112" y="100"/>
                      </a:moveTo>
                      <a:cubicBezTo>
                        <a:pt x="48" y="100"/>
                        <a:pt x="48" y="100"/>
                        <a:pt x="48" y="100"/>
                      </a:cubicBezTo>
                      <a:cubicBezTo>
                        <a:pt x="48" y="80"/>
                        <a:pt x="48" y="80"/>
                        <a:pt x="48" y="80"/>
                      </a:cubicBezTo>
                      <a:cubicBezTo>
                        <a:pt x="48" y="72"/>
                        <a:pt x="44" y="68"/>
                        <a:pt x="35" y="68"/>
                      </a:cubicBezTo>
                      <a:cubicBezTo>
                        <a:pt x="16" y="68"/>
                        <a:pt x="16" y="68"/>
                        <a:pt x="16" y="68"/>
                      </a:cubicBezTo>
                      <a:cubicBezTo>
                        <a:pt x="16" y="2"/>
                        <a:pt x="16" y="2"/>
                        <a:pt x="16" y="2"/>
                      </a:cubicBezTo>
                      <a:cubicBezTo>
                        <a:pt x="112" y="2"/>
                        <a:pt x="112" y="2"/>
                        <a:pt x="112" y="2"/>
                      </a:cubicBezTo>
                      <a:lnTo>
                        <a:pt x="112" y="100"/>
                      </a:lnTo>
                      <a:close/>
                      <a:moveTo>
                        <a:pt x="0" y="0"/>
                      </a:moveTo>
                      <a:cubicBezTo>
                        <a:pt x="0" y="87"/>
                        <a:pt x="0" y="87"/>
                        <a:pt x="0" y="87"/>
                      </a:cubicBezTo>
                      <a:cubicBezTo>
                        <a:pt x="28" y="115"/>
                        <a:pt x="28" y="115"/>
                        <a:pt x="28" y="115"/>
                      </a:cubicBezTo>
                      <a:cubicBezTo>
                        <a:pt x="128" y="115"/>
                        <a:pt x="128" y="115"/>
                        <a:pt x="128" y="115"/>
                      </a:cubicBezTo>
                      <a:cubicBezTo>
                        <a:pt x="128" y="0"/>
                        <a:pt x="128" y="0"/>
                        <a:pt x="128" y="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sp>
              <p:nvSpPr>
                <p:cNvPr id="108" name="Freeform 19"/>
                <p:cNvSpPr>
                  <a:spLocks/>
                </p:cNvSpPr>
                <p:nvPr/>
              </p:nvSpPr>
              <p:spPr bwMode="auto">
                <a:xfrm>
                  <a:off x="116" y="-1"/>
                  <a:ext cx="361" cy="138"/>
                </a:xfrm>
                <a:custGeom>
                  <a:avLst/>
                  <a:gdLst>
                    <a:gd name="T0" fmla="*/ 0 w 151"/>
                    <a:gd name="T1" fmla="*/ 58 h 58"/>
                    <a:gd name="T2" fmla="*/ 0 w 151"/>
                    <a:gd name="T3" fmla="*/ 9 h 58"/>
                    <a:gd name="T4" fmla="*/ 9 w 151"/>
                    <a:gd name="T5" fmla="*/ 0 h 58"/>
                    <a:gd name="T6" fmla="*/ 142 w 151"/>
                    <a:gd name="T7" fmla="*/ 0 h 58"/>
                    <a:gd name="T8" fmla="*/ 151 w 151"/>
                    <a:gd name="T9" fmla="*/ 9 h 58"/>
                    <a:gd name="T10" fmla="*/ 151 w 151"/>
                    <a:gd name="T11" fmla="*/ 58 h 58"/>
                    <a:gd name="T12" fmla="*/ 0 w 151"/>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51" h="58">
                      <a:moveTo>
                        <a:pt x="0" y="58"/>
                      </a:moveTo>
                      <a:cubicBezTo>
                        <a:pt x="0" y="9"/>
                        <a:pt x="0" y="9"/>
                        <a:pt x="0" y="9"/>
                      </a:cubicBezTo>
                      <a:cubicBezTo>
                        <a:pt x="0" y="4"/>
                        <a:pt x="4" y="0"/>
                        <a:pt x="9" y="0"/>
                      </a:cubicBezTo>
                      <a:cubicBezTo>
                        <a:pt x="142" y="0"/>
                        <a:pt x="142" y="0"/>
                        <a:pt x="142" y="0"/>
                      </a:cubicBezTo>
                      <a:cubicBezTo>
                        <a:pt x="147" y="0"/>
                        <a:pt x="151" y="4"/>
                        <a:pt x="151" y="9"/>
                      </a:cubicBezTo>
                      <a:cubicBezTo>
                        <a:pt x="151" y="58"/>
                        <a:pt x="151" y="58"/>
                        <a:pt x="151" y="58"/>
                      </a:cubicBezTo>
                      <a:lnTo>
                        <a:pt x="0"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endParaRPr lang="en-US" sz="3263" dirty="0"/>
                </a:p>
              </p:txBody>
            </p:sp>
          </p:grpSp>
        </p:grpSp>
      </p:grpSp>
      <p:sp>
        <p:nvSpPr>
          <p:cNvPr id="83" name="Oval 82"/>
          <p:cNvSpPr/>
          <p:nvPr/>
        </p:nvSpPr>
        <p:spPr bwMode="auto">
          <a:xfrm>
            <a:off x="959068" y="5149724"/>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Oval 83"/>
          <p:cNvSpPr/>
          <p:nvPr/>
        </p:nvSpPr>
        <p:spPr bwMode="auto">
          <a:xfrm>
            <a:off x="3684320" y="5149724"/>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Oval 84"/>
          <p:cNvSpPr/>
          <p:nvPr/>
        </p:nvSpPr>
        <p:spPr bwMode="auto">
          <a:xfrm>
            <a:off x="6448796" y="5149724"/>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1" name="Group 130"/>
          <p:cNvGrpSpPr/>
          <p:nvPr/>
        </p:nvGrpSpPr>
        <p:grpSpPr>
          <a:xfrm>
            <a:off x="6695889" y="3306874"/>
            <a:ext cx="1178111" cy="1650645"/>
            <a:chOff x="8888303" y="3095262"/>
            <a:chExt cx="1338209" cy="1874957"/>
          </a:xfrm>
        </p:grpSpPr>
        <p:grpSp>
          <p:nvGrpSpPr>
            <p:cNvPr id="128" name="Group 127"/>
            <p:cNvGrpSpPr/>
            <p:nvPr/>
          </p:nvGrpSpPr>
          <p:grpSpPr>
            <a:xfrm>
              <a:off x="8986273" y="3095262"/>
              <a:ext cx="1240239" cy="812514"/>
              <a:chOff x="13951206" y="-5352129"/>
              <a:chExt cx="4768850" cy="3124200"/>
            </a:xfrm>
          </p:grpSpPr>
          <p:sp>
            <p:nvSpPr>
              <p:cNvPr id="129"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26"/>
            <p:cNvGrpSpPr/>
            <p:nvPr/>
          </p:nvGrpSpPr>
          <p:grpSpPr>
            <a:xfrm>
              <a:off x="8888303" y="3633849"/>
              <a:ext cx="995802" cy="1336370"/>
              <a:chOff x="13639800" y="2933700"/>
              <a:chExt cx="4149725" cy="5568951"/>
            </a:xfrm>
          </p:grpSpPr>
          <p:sp>
            <p:nvSpPr>
              <p:cNvPr id="32" name="Rectangle 10"/>
              <p:cNvSpPr>
                <a:spLocks noChangeArrowheads="1"/>
              </p:cNvSpPr>
              <p:nvPr/>
            </p:nvSpPr>
            <p:spPr bwMode="auto">
              <a:xfrm>
                <a:off x="16632238" y="7856538"/>
                <a:ext cx="333375" cy="64611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1"/>
              <p:cNvSpPr>
                <a:spLocks noChangeArrowheads="1"/>
              </p:cNvSpPr>
              <p:nvPr/>
            </p:nvSpPr>
            <p:spPr bwMode="auto">
              <a:xfrm>
                <a:off x="16632238" y="7856538"/>
                <a:ext cx="333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2"/>
              <p:cNvSpPr>
                <a:spLocks noChangeArrowheads="1"/>
              </p:cNvSpPr>
              <p:nvPr/>
            </p:nvSpPr>
            <p:spPr bwMode="auto">
              <a:xfrm>
                <a:off x="16052800" y="7856538"/>
                <a:ext cx="334963" cy="64611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3"/>
              <p:cNvSpPr>
                <a:spLocks noChangeArrowheads="1"/>
              </p:cNvSpPr>
              <p:nvPr/>
            </p:nvSpPr>
            <p:spPr bwMode="auto">
              <a:xfrm>
                <a:off x="16052800" y="7856538"/>
                <a:ext cx="3349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4"/>
              <p:cNvSpPr>
                <a:spLocks noChangeArrowheads="1"/>
              </p:cNvSpPr>
              <p:nvPr/>
            </p:nvSpPr>
            <p:spPr bwMode="auto">
              <a:xfrm>
                <a:off x="15217775" y="2933700"/>
                <a:ext cx="2571750" cy="55689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15"/>
              <p:cNvSpPr>
                <a:spLocks noChangeArrowheads="1"/>
              </p:cNvSpPr>
              <p:nvPr/>
            </p:nvSpPr>
            <p:spPr bwMode="auto">
              <a:xfrm>
                <a:off x="15217775" y="2933700"/>
                <a:ext cx="2571750" cy="556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6"/>
              <p:cNvSpPr>
                <a:spLocks noChangeArrowheads="1"/>
              </p:cNvSpPr>
              <p:nvPr/>
            </p:nvSpPr>
            <p:spPr bwMode="auto">
              <a:xfrm>
                <a:off x="15470188" y="5586413"/>
                <a:ext cx="2074863"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7"/>
              <p:cNvSpPr>
                <a:spLocks noChangeArrowheads="1"/>
              </p:cNvSpPr>
              <p:nvPr/>
            </p:nvSpPr>
            <p:spPr bwMode="auto">
              <a:xfrm>
                <a:off x="15470188" y="5586413"/>
                <a:ext cx="2074863"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8"/>
              <p:cNvSpPr>
                <a:spLocks noChangeArrowheads="1"/>
              </p:cNvSpPr>
              <p:nvPr/>
            </p:nvSpPr>
            <p:spPr bwMode="auto">
              <a:xfrm>
                <a:off x="15470188" y="6162675"/>
                <a:ext cx="2074863" cy="333375"/>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9"/>
              <p:cNvSpPr>
                <a:spLocks noChangeArrowheads="1"/>
              </p:cNvSpPr>
              <p:nvPr/>
            </p:nvSpPr>
            <p:spPr bwMode="auto">
              <a:xfrm>
                <a:off x="15470188" y="6162675"/>
                <a:ext cx="2074863"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20"/>
              <p:cNvSpPr>
                <a:spLocks noChangeArrowheads="1"/>
              </p:cNvSpPr>
              <p:nvPr/>
            </p:nvSpPr>
            <p:spPr bwMode="auto">
              <a:xfrm>
                <a:off x="15470188" y="6740525"/>
                <a:ext cx="2074863" cy="3302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1"/>
              <p:cNvSpPr>
                <a:spLocks noChangeArrowheads="1"/>
              </p:cNvSpPr>
              <p:nvPr/>
            </p:nvSpPr>
            <p:spPr bwMode="auto">
              <a:xfrm>
                <a:off x="15470188" y="6740525"/>
                <a:ext cx="2074863"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22"/>
              <p:cNvSpPr>
                <a:spLocks noChangeArrowheads="1"/>
              </p:cNvSpPr>
              <p:nvPr/>
            </p:nvSpPr>
            <p:spPr bwMode="auto">
              <a:xfrm>
                <a:off x="15470188" y="7315200"/>
                <a:ext cx="2074863"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3"/>
              <p:cNvSpPr>
                <a:spLocks noChangeArrowheads="1"/>
              </p:cNvSpPr>
              <p:nvPr/>
            </p:nvSpPr>
            <p:spPr bwMode="auto">
              <a:xfrm>
                <a:off x="15470188" y="7315200"/>
                <a:ext cx="2074863"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24"/>
              <p:cNvSpPr>
                <a:spLocks noChangeArrowheads="1"/>
              </p:cNvSpPr>
              <p:nvPr/>
            </p:nvSpPr>
            <p:spPr bwMode="auto">
              <a:xfrm>
                <a:off x="15470188" y="3859213"/>
                <a:ext cx="2074863" cy="3302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25"/>
              <p:cNvSpPr>
                <a:spLocks noChangeArrowheads="1"/>
              </p:cNvSpPr>
              <p:nvPr/>
            </p:nvSpPr>
            <p:spPr bwMode="auto">
              <a:xfrm>
                <a:off x="15470188" y="4433888"/>
                <a:ext cx="2074863" cy="333375"/>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26"/>
              <p:cNvSpPr>
                <a:spLocks noChangeArrowheads="1"/>
              </p:cNvSpPr>
              <p:nvPr/>
            </p:nvSpPr>
            <p:spPr bwMode="auto">
              <a:xfrm>
                <a:off x="15470188" y="5011738"/>
                <a:ext cx="2074863" cy="33178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27"/>
              <p:cNvSpPr>
                <a:spLocks noChangeArrowheads="1"/>
              </p:cNvSpPr>
              <p:nvPr/>
            </p:nvSpPr>
            <p:spPr bwMode="auto">
              <a:xfrm>
                <a:off x="15470188" y="5011738"/>
                <a:ext cx="2074863"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8"/>
              <p:cNvSpPr>
                <a:spLocks noChangeArrowheads="1"/>
              </p:cNvSpPr>
              <p:nvPr/>
            </p:nvSpPr>
            <p:spPr bwMode="auto">
              <a:xfrm>
                <a:off x="15470188" y="3279775"/>
                <a:ext cx="2074863"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5217775" y="5011738"/>
                <a:ext cx="1414463" cy="3490913"/>
              </a:xfrm>
              <a:custGeom>
                <a:avLst/>
                <a:gdLst>
                  <a:gd name="T0" fmla="*/ 891 w 891"/>
                  <a:gd name="T1" fmla="*/ 0 h 2199"/>
                  <a:gd name="T2" fmla="*/ 0 w 891"/>
                  <a:gd name="T3" fmla="*/ 0 h 2199"/>
                  <a:gd name="T4" fmla="*/ 0 w 891"/>
                  <a:gd name="T5" fmla="*/ 2199 h 2199"/>
                  <a:gd name="T6" fmla="*/ 891 w 891"/>
                  <a:gd name="T7" fmla="*/ 2199 h 2199"/>
                  <a:gd name="T8" fmla="*/ 891 w 891"/>
                  <a:gd name="T9" fmla="*/ 1662 h 2199"/>
                  <a:gd name="T10" fmla="*/ 159 w 891"/>
                  <a:gd name="T11" fmla="*/ 1662 h 2199"/>
                  <a:gd name="T12" fmla="*/ 159 w 891"/>
                  <a:gd name="T13" fmla="*/ 1451 h 2199"/>
                  <a:gd name="T14" fmla="*/ 891 w 891"/>
                  <a:gd name="T15" fmla="*/ 1451 h 2199"/>
                  <a:gd name="T16" fmla="*/ 891 w 891"/>
                  <a:gd name="T17" fmla="*/ 1297 h 2199"/>
                  <a:gd name="T18" fmla="*/ 159 w 891"/>
                  <a:gd name="T19" fmla="*/ 1297 h 2199"/>
                  <a:gd name="T20" fmla="*/ 159 w 891"/>
                  <a:gd name="T21" fmla="*/ 1089 h 2199"/>
                  <a:gd name="T22" fmla="*/ 891 w 891"/>
                  <a:gd name="T23" fmla="*/ 1089 h 2199"/>
                  <a:gd name="T24" fmla="*/ 891 w 891"/>
                  <a:gd name="T25" fmla="*/ 935 h 2199"/>
                  <a:gd name="T26" fmla="*/ 159 w 891"/>
                  <a:gd name="T27" fmla="*/ 935 h 2199"/>
                  <a:gd name="T28" fmla="*/ 159 w 891"/>
                  <a:gd name="T29" fmla="*/ 725 h 2199"/>
                  <a:gd name="T30" fmla="*/ 891 w 891"/>
                  <a:gd name="T31" fmla="*/ 725 h 2199"/>
                  <a:gd name="T32" fmla="*/ 891 w 891"/>
                  <a:gd name="T33" fmla="*/ 573 h 2199"/>
                  <a:gd name="T34" fmla="*/ 159 w 891"/>
                  <a:gd name="T35" fmla="*/ 573 h 2199"/>
                  <a:gd name="T36" fmla="*/ 159 w 891"/>
                  <a:gd name="T37" fmla="*/ 362 h 2199"/>
                  <a:gd name="T38" fmla="*/ 891 w 891"/>
                  <a:gd name="T39" fmla="*/ 362 h 2199"/>
                  <a:gd name="T40" fmla="*/ 891 w 891"/>
                  <a:gd name="T41" fmla="*/ 209 h 2199"/>
                  <a:gd name="T42" fmla="*/ 159 w 891"/>
                  <a:gd name="T43" fmla="*/ 209 h 2199"/>
                  <a:gd name="T44" fmla="*/ 159 w 891"/>
                  <a:gd name="T45" fmla="*/ 0 h 2199"/>
                  <a:gd name="T46" fmla="*/ 891 w 891"/>
                  <a:gd name="T47" fmla="*/ 0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2199">
                    <a:moveTo>
                      <a:pt x="891" y="0"/>
                    </a:moveTo>
                    <a:lnTo>
                      <a:pt x="0" y="0"/>
                    </a:lnTo>
                    <a:lnTo>
                      <a:pt x="0" y="2199"/>
                    </a:lnTo>
                    <a:lnTo>
                      <a:pt x="891" y="2199"/>
                    </a:lnTo>
                    <a:lnTo>
                      <a:pt x="891" y="1662"/>
                    </a:lnTo>
                    <a:lnTo>
                      <a:pt x="159" y="1662"/>
                    </a:lnTo>
                    <a:lnTo>
                      <a:pt x="159" y="1451"/>
                    </a:lnTo>
                    <a:lnTo>
                      <a:pt x="891" y="1451"/>
                    </a:lnTo>
                    <a:lnTo>
                      <a:pt x="891" y="1297"/>
                    </a:lnTo>
                    <a:lnTo>
                      <a:pt x="159" y="1297"/>
                    </a:lnTo>
                    <a:lnTo>
                      <a:pt x="159" y="1089"/>
                    </a:lnTo>
                    <a:lnTo>
                      <a:pt x="891" y="1089"/>
                    </a:lnTo>
                    <a:lnTo>
                      <a:pt x="891" y="935"/>
                    </a:lnTo>
                    <a:lnTo>
                      <a:pt x="159" y="935"/>
                    </a:lnTo>
                    <a:lnTo>
                      <a:pt x="159" y="725"/>
                    </a:lnTo>
                    <a:lnTo>
                      <a:pt x="891" y="725"/>
                    </a:lnTo>
                    <a:lnTo>
                      <a:pt x="891" y="573"/>
                    </a:lnTo>
                    <a:lnTo>
                      <a:pt x="159" y="573"/>
                    </a:lnTo>
                    <a:lnTo>
                      <a:pt x="159" y="362"/>
                    </a:lnTo>
                    <a:lnTo>
                      <a:pt x="891" y="362"/>
                    </a:lnTo>
                    <a:lnTo>
                      <a:pt x="891" y="209"/>
                    </a:lnTo>
                    <a:lnTo>
                      <a:pt x="159" y="209"/>
                    </a:lnTo>
                    <a:lnTo>
                      <a:pt x="159" y="0"/>
                    </a:lnTo>
                    <a:lnTo>
                      <a:pt x="891"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
              <p:cNvSpPr>
                <a:spLocks/>
              </p:cNvSpPr>
              <p:nvPr/>
            </p:nvSpPr>
            <p:spPr bwMode="auto">
              <a:xfrm>
                <a:off x="15217775" y="5011738"/>
                <a:ext cx="1414463" cy="3490913"/>
              </a:xfrm>
              <a:custGeom>
                <a:avLst/>
                <a:gdLst>
                  <a:gd name="T0" fmla="*/ 891 w 891"/>
                  <a:gd name="T1" fmla="*/ 0 h 2199"/>
                  <a:gd name="T2" fmla="*/ 0 w 891"/>
                  <a:gd name="T3" fmla="*/ 0 h 2199"/>
                  <a:gd name="T4" fmla="*/ 0 w 891"/>
                  <a:gd name="T5" fmla="*/ 2199 h 2199"/>
                  <a:gd name="T6" fmla="*/ 891 w 891"/>
                  <a:gd name="T7" fmla="*/ 2199 h 2199"/>
                  <a:gd name="T8" fmla="*/ 891 w 891"/>
                  <a:gd name="T9" fmla="*/ 1662 h 2199"/>
                  <a:gd name="T10" fmla="*/ 159 w 891"/>
                  <a:gd name="T11" fmla="*/ 1662 h 2199"/>
                  <a:gd name="T12" fmla="*/ 159 w 891"/>
                  <a:gd name="T13" fmla="*/ 1451 h 2199"/>
                  <a:gd name="T14" fmla="*/ 891 w 891"/>
                  <a:gd name="T15" fmla="*/ 1451 h 2199"/>
                  <a:gd name="T16" fmla="*/ 891 w 891"/>
                  <a:gd name="T17" fmla="*/ 1297 h 2199"/>
                  <a:gd name="T18" fmla="*/ 159 w 891"/>
                  <a:gd name="T19" fmla="*/ 1297 h 2199"/>
                  <a:gd name="T20" fmla="*/ 159 w 891"/>
                  <a:gd name="T21" fmla="*/ 1089 h 2199"/>
                  <a:gd name="T22" fmla="*/ 891 w 891"/>
                  <a:gd name="T23" fmla="*/ 1089 h 2199"/>
                  <a:gd name="T24" fmla="*/ 891 w 891"/>
                  <a:gd name="T25" fmla="*/ 935 h 2199"/>
                  <a:gd name="T26" fmla="*/ 159 w 891"/>
                  <a:gd name="T27" fmla="*/ 935 h 2199"/>
                  <a:gd name="T28" fmla="*/ 159 w 891"/>
                  <a:gd name="T29" fmla="*/ 725 h 2199"/>
                  <a:gd name="T30" fmla="*/ 891 w 891"/>
                  <a:gd name="T31" fmla="*/ 725 h 2199"/>
                  <a:gd name="T32" fmla="*/ 891 w 891"/>
                  <a:gd name="T33" fmla="*/ 573 h 2199"/>
                  <a:gd name="T34" fmla="*/ 159 w 891"/>
                  <a:gd name="T35" fmla="*/ 573 h 2199"/>
                  <a:gd name="T36" fmla="*/ 159 w 891"/>
                  <a:gd name="T37" fmla="*/ 362 h 2199"/>
                  <a:gd name="T38" fmla="*/ 891 w 891"/>
                  <a:gd name="T39" fmla="*/ 362 h 2199"/>
                  <a:gd name="T40" fmla="*/ 891 w 891"/>
                  <a:gd name="T41" fmla="*/ 209 h 2199"/>
                  <a:gd name="T42" fmla="*/ 159 w 891"/>
                  <a:gd name="T43" fmla="*/ 209 h 2199"/>
                  <a:gd name="T44" fmla="*/ 159 w 891"/>
                  <a:gd name="T45" fmla="*/ 0 h 2199"/>
                  <a:gd name="T46" fmla="*/ 891 w 891"/>
                  <a:gd name="T47" fmla="*/ 0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2199">
                    <a:moveTo>
                      <a:pt x="891" y="0"/>
                    </a:moveTo>
                    <a:lnTo>
                      <a:pt x="0" y="0"/>
                    </a:lnTo>
                    <a:lnTo>
                      <a:pt x="0" y="2199"/>
                    </a:lnTo>
                    <a:lnTo>
                      <a:pt x="891" y="2199"/>
                    </a:lnTo>
                    <a:lnTo>
                      <a:pt x="891" y="1662"/>
                    </a:lnTo>
                    <a:lnTo>
                      <a:pt x="159" y="1662"/>
                    </a:lnTo>
                    <a:lnTo>
                      <a:pt x="159" y="1451"/>
                    </a:lnTo>
                    <a:lnTo>
                      <a:pt x="891" y="1451"/>
                    </a:lnTo>
                    <a:lnTo>
                      <a:pt x="891" y="1297"/>
                    </a:lnTo>
                    <a:lnTo>
                      <a:pt x="159" y="1297"/>
                    </a:lnTo>
                    <a:lnTo>
                      <a:pt x="159" y="1089"/>
                    </a:lnTo>
                    <a:lnTo>
                      <a:pt x="891" y="1089"/>
                    </a:lnTo>
                    <a:lnTo>
                      <a:pt x="891" y="935"/>
                    </a:lnTo>
                    <a:lnTo>
                      <a:pt x="159" y="935"/>
                    </a:lnTo>
                    <a:lnTo>
                      <a:pt x="159" y="725"/>
                    </a:lnTo>
                    <a:lnTo>
                      <a:pt x="891" y="725"/>
                    </a:lnTo>
                    <a:lnTo>
                      <a:pt x="891" y="573"/>
                    </a:lnTo>
                    <a:lnTo>
                      <a:pt x="159" y="573"/>
                    </a:lnTo>
                    <a:lnTo>
                      <a:pt x="159" y="362"/>
                    </a:lnTo>
                    <a:lnTo>
                      <a:pt x="891" y="362"/>
                    </a:lnTo>
                    <a:lnTo>
                      <a:pt x="891" y="209"/>
                    </a:lnTo>
                    <a:lnTo>
                      <a:pt x="159" y="209"/>
                    </a:lnTo>
                    <a:lnTo>
                      <a:pt x="159" y="0"/>
                    </a:lnTo>
                    <a:lnTo>
                      <a:pt x="89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1"/>
              <p:cNvSpPr>
                <a:spLocks noChangeArrowheads="1"/>
              </p:cNvSpPr>
              <p:nvPr/>
            </p:nvSpPr>
            <p:spPr bwMode="auto">
              <a:xfrm>
                <a:off x="15470188" y="5586413"/>
                <a:ext cx="1162050"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2"/>
              <p:cNvSpPr>
                <a:spLocks noChangeArrowheads="1"/>
              </p:cNvSpPr>
              <p:nvPr/>
            </p:nvSpPr>
            <p:spPr bwMode="auto">
              <a:xfrm>
                <a:off x="15470188" y="5586413"/>
                <a:ext cx="1162050"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3"/>
              <p:cNvSpPr>
                <a:spLocks noChangeArrowheads="1"/>
              </p:cNvSpPr>
              <p:nvPr/>
            </p:nvSpPr>
            <p:spPr bwMode="auto">
              <a:xfrm>
                <a:off x="15470188" y="6162675"/>
                <a:ext cx="1162050" cy="333375"/>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4"/>
              <p:cNvSpPr>
                <a:spLocks noChangeArrowheads="1"/>
              </p:cNvSpPr>
              <p:nvPr/>
            </p:nvSpPr>
            <p:spPr bwMode="auto">
              <a:xfrm>
                <a:off x="15470188" y="6162675"/>
                <a:ext cx="11620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5"/>
              <p:cNvSpPr>
                <a:spLocks noChangeArrowheads="1"/>
              </p:cNvSpPr>
              <p:nvPr/>
            </p:nvSpPr>
            <p:spPr bwMode="auto">
              <a:xfrm>
                <a:off x="15470188" y="6740525"/>
                <a:ext cx="1162050" cy="3302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36"/>
              <p:cNvSpPr>
                <a:spLocks noChangeArrowheads="1"/>
              </p:cNvSpPr>
              <p:nvPr/>
            </p:nvSpPr>
            <p:spPr bwMode="auto">
              <a:xfrm>
                <a:off x="15470188" y="6740525"/>
                <a:ext cx="116205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37"/>
              <p:cNvSpPr>
                <a:spLocks noChangeArrowheads="1"/>
              </p:cNvSpPr>
              <p:nvPr/>
            </p:nvSpPr>
            <p:spPr bwMode="auto">
              <a:xfrm>
                <a:off x="15470188" y="7315200"/>
                <a:ext cx="1162050"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8"/>
              <p:cNvSpPr>
                <a:spLocks noChangeArrowheads="1"/>
              </p:cNvSpPr>
              <p:nvPr/>
            </p:nvSpPr>
            <p:spPr bwMode="auto">
              <a:xfrm>
                <a:off x="15470188" y="7315200"/>
                <a:ext cx="1162050"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39"/>
              <p:cNvSpPr>
                <a:spLocks noChangeArrowheads="1"/>
              </p:cNvSpPr>
              <p:nvPr/>
            </p:nvSpPr>
            <p:spPr bwMode="auto">
              <a:xfrm>
                <a:off x="15470188" y="5011738"/>
                <a:ext cx="1162050" cy="33178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40"/>
              <p:cNvSpPr>
                <a:spLocks noChangeArrowheads="1"/>
              </p:cNvSpPr>
              <p:nvPr/>
            </p:nvSpPr>
            <p:spPr bwMode="auto">
              <a:xfrm>
                <a:off x="15470188" y="5011738"/>
                <a:ext cx="1162050"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41"/>
              <p:cNvSpPr>
                <a:spLocks noChangeArrowheads="1"/>
              </p:cNvSpPr>
              <p:nvPr/>
            </p:nvSpPr>
            <p:spPr bwMode="auto">
              <a:xfrm>
                <a:off x="13639800" y="5297488"/>
                <a:ext cx="2566988" cy="3205163"/>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42"/>
              <p:cNvSpPr>
                <a:spLocks noChangeArrowheads="1"/>
              </p:cNvSpPr>
              <p:nvPr/>
            </p:nvSpPr>
            <p:spPr bwMode="auto">
              <a:xfrm>
                <a:off x="15052675" y="7856538"/>
                <a:ext cx="334963" cy="646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43"/>
              <p:cNvSpPr>
                <a:spLocks noChangeArrowheads="1"/>
              </p:cNvSpPr>
              <p:nvPr/>
            </p:nvSpPr>
            <p:spPr bwMode="auto">
              <a:xfrm>
                <a:off x="14470063" y="7856538"/>
                <a:ext cx="334963" cy="646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44"/>
              <p:cNvSpPr>
                <a:spLocks noChangeArrowheads="1"/>
              </p:cNvSpPr>
              <p:nvPr/>
            </p:nvSpPr>
            <p:spPr bwMode="auto">
              <a:xfrm>
                <a:off x="13892213" y="5586413"/>
                <a:ext cx="2074863" cy="3349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45"/>
              <p:cNvSpPr>
                <a:spLocks noChangeArrowheads="1"/>
              </p:cNvSpPr>
              <p:nvPr/>
            </p:nvSpPr>
            <p:spPr bwMode="auto">
              <a:xfrm>
                <a:off x="13892213" y="6162675"/>
                <a:ext cx="2074863" cy="333375"/>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46"/>
              <p:cNvSpPr>
                <a:spLocks noChangeArrowheads="1"/>
              </p:cNvSpPr>
              <p:nvPr/>
            </p:nvSpPr>
            <p:spPr bwMode="auto">
              <a:xfrm>
                <a:off x="13892213" y="6740525"/>
                <a:ext cx="2074863" cy="330200"/>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47"/>
              <p:cNvSpPr>
                <a:spLocks noChangeArrowheads="1"/>
              </p:cNvSpPr>
              <p:nvPr/>
            </p:nvSpPr>
            <p:spPr bwMode="auto">
              <a:xfrm>
                <a:off x="13892213" y="7315200"/>
                <a:ext cx="2074863" cy="3349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90" name="Picture 89"/>
          <p:cNvPicPr>
            <a:picLocks noChangeAspect="1"/>
          </p:cNvPicPr>
          <p:nvPr/>
        </p:nvPicPr>
        <p:blipFill rotWithShape="1">
          <a:blip r:embed="rId3"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pic>
        <p:nvPicPr>
          <p:cNvPr id="94" name="Picture 93"/>
          <p:cNvPicPr>
            <a:picLocks noChangeAspect="1"/>
          </p:cNvPicPr>
          <p:nvPr/>
        </p:nvPicPr>
        <p:blipFill rotWithShape="1">
          <a:blip r:embed="rId4"/>
          <a:srcRect r="67928"/>
          <a:stretch/>
        </p:blipFill>
        <p:spPr>
          <a:xfrm>
            <a:off x="1297926" y="3550666"/>
            <a:ext cx="699311" cy="1388686"/>
          </a:xfrm>
          <a:prstGeom prst="rect">
            <a:avLst/>
          </a:prstGeom>
        </p:spPr>
      </p:pic>
      <p:sp>
        <p:nvSpPr>
          <p:cNvPr id="133" name="Rectangle 132"/>
          <p:cNvSpPr/>
          <p:nvPr/>
        </p:nvSpPr>
        <p:spPr bwMode="auto">
          <a:xfrm>
            <a:off x="8512505" y="5332352"/>
            <a:ext cx="2697480" cy="1365311"/>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r>
              <a:rPr lang="en-US" sz="2400" dirty="0" smtClean="0">
                <a:ln w="3175">
                  <a:noFill/>
                </a:ln>
                <a:solidFill>
                  <a:schemeClr val="bg1"/>
                </a:solidFill>
                <a:latin typeface="+mj-lt"/>
                <a:cs typeface="Segoe UI" pitchFamily="34" charset="0"/>
              </a:rPr>
              <a:t>Office 365</a:t>
            </a:r>
            <a:endParaRPr lang="en-US" sz="2000" dirty="0">
              <a:solidFill>
                <a:schemeClr val="bg1"/>
              </a:solidFill>
              <a:latin typeface="+mj-lt"/>
            </a:endParaRPr>
          </a:p>
        </p:txBody>
      </p:sp>
      <p:sp>
        <p:nvSpPr>
          <p:cNvPr id="134" name="Oval 133"/>
          <p:cNvSpPr/>
          <p:nvPr/>
        </p:nvSpPr>
        <p:spPr bwMode="auto">
          <a:xfrm>
            <a:off x="9160017" y="5149724"/>
            <a:ext cx="1402455" cy="70710"/>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8" name="Group 27"/>
          <p:cNvGrpSpPr/>
          <p:nvPr/>
        </p:nvGrpSpPr>
        <p:grpSpPr>
          <a:xfrm>
            <a:off x="9134557" y="3716594"/>
            <a:ext cx="1465280" cy="959944"/>
            <a:chOff x="13951206" y="-5352129"/>
            <a:chExt cx="4768850" cy="3124200"/>
          </a:xfrm>
        </p:grpSpPr>
        <p:sp>
          <p:nvSpPr>
            <p:cNvPr id="26"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6" name="Picture 135"/>
          <p:cNvPicPr>
            <a:picLocks noChangeAspect="1"/>
          </p:cNvPicPr>
          <p:nvPr/>
        </p:nvPicPr>
        <p:blipFill>
          <a:blip r:embed="rId5"/>
          <a:stretch>
            <a:fillRect/>
          </a:stretch>
        </p:blipFill>
        <p:spPr>
          <a:xfrm>
            <a:off x="9797991" y="3519925"/>
            <a:ext cx="997387" cy="1380511"/>
          </a:xfrm>
          <a:prstGeom prst="rect">
            <a:avLst/>
          </a:prstGeom>
        </p:spPr>
      </p:pic>
      <p:grpSp>
        <p:nvGrpSpPr>
          <p:cNvPr id="138" name="Group 137"/>
          <p:cNvGrpSpPr/>
          <p:nvPr/>
        </p:nvGrpSpPr>
        <p:grpSpPr>
          <a:xfrm>
            <a:off x="3587342" y="3695126"/>
            <a:ext cx="1687729" cy="1105677"/>
            <a:chOff x="13951206" y="-5352129"/>
            <a:chExt cx="4768850" cy="3124200"/>
          </a:xfrm>
        </p:grpSpPr>
        <p:sp>
          <p:nvSpPr>
            <p:cNvPr id="139"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3885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500"/>
                                        <p:tgtEl>
                                          <p:spTgt spid="1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nodeType="with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500"/>
                                        <p:tgtEl>
                                          <p:spTgt spid="134"/>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83" grpId="0" animBg="1"/>
      <p:bldP spid="84" grpId="0" animBg="1"/>
      <p:bldP spid="85" grpId="0" animBg="1"/>
      <p:bldP spid="133" grpId="0" animBg="1"/>
      <p:bldP spid="1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0" y="1434483"/>
            <a:ext cx="12436474"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0"/>
            <a:ext cx="12436475" cy="143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p:txBody>
          <a:bodyPr/>
          <a:lstStyle/>
          <a:p>
            <a:r>
              <a:rPr lang="en-US" dirty="0">
                <a:solidFill>
                  <a:schemeClr val="bg1"/>
                </a:solidFill>
              </a:rPr>
              <a:t>Upgrade your apps</a:t>
            </a:r>
          </a:p>
        </p:txBody>
      </p:sp>
      <p:sp>
        <p:nvSpPr>
          <p:cNvPr id="4" name="TextBox 3"/>
          <p:cNvSpPr txBox="1"/>
          <p:nvPr/>
        </p:nvSpPr>
        <p:spPr>
          <a:xfrm>
            <a:off x="3522663" y="3328831"/>
            <a:ext cx="4986337" cy="3227997"/>
          </a:xfrm>
          <a:prstGeom prst="rect">
            <a:avLst/>
          </a:prstGeom>
          <a:noFill/>
        </p:spPr>
        <p:txBody>
          <a:bodyPr wrap="square" lIns="182880" tIns="146304" rIns="182880" bIns="146304" rtlCol="0">
            <a:noAutofit/>
          </a:bodyPr>
          <a:lstStyle/>
          <a:p>
            <a:pPr marL="342900" indent="-342900">
              <a:spcAft>
                <a:spcPts val="1800"/>
              </a:spcAft>
              <a:buFont typeface="Arial" panose="020B0604020202020204" pitchFamily="34" charset="0"/>
              <a:buChar char="•"/>
            </a:pPr>
            <a:r>
              <a:rPr lang="en-US" sz="2400" dirty="0" smtClean="0">
                <a:solidFill>
                  <a:schemeClr val="tx2"/>
                </a:solidFill>
                <a:latin typeface="+mj-lt"/>
              </a:rPr>
              <a:t>Migrate to modern platforms</a:t>
            </a:r>
          </a:p>
          <a:p>
            <a:pPr marL="342900" indent="-342900">
              <a:spcAft>
                <a:spcPts val="1800"/>
              </a:spcAft>
              <a:buFont typeface="Arial" panose="020B0604020202020204" pitchFamily="34" charset="0"/>
              <a:buChar char="•"/>
            </a:pPr>
            <a:r>
              <a:rPr lang="en-US" sz="2400" dirty="0" smtClean="0">
                <a:solidFill>
                  <a:schemeClr val="tx2"/>
                </a:solidFill>
                <a:latin typeface="+mj-lt"/>
              </a:rPr>
              <a:t>Support a mobile workforce or customer base</a:t>
            </a:r>
          </a:p>
          <a:p>
            <a:pPr marL="342900" indent="-342900">
              <a:spcAft>
                <a:spcPts val="1800"/>
              </a:spcAft>
              <a:buFont typeface="Arial" panose="020B0604020202020204" pitchFamily="34" charset="0"/>
              <a:buChar char="•"/>
            </a:pPr>
            <a:r>
              <a:rPr lang="en-US" sz="2400" dirty="0" smtClean="0">
                <a:solidFill>
                  <a:schemeClr val="tx2"/>
                </a:solidFill>
                <a:latin typeface="+mj-lt"/>
              </a:rPr>
              <a:t>Increase competitive impact</a:t>
            </a:r>
          </a:p>
          <a:p>
            <a:pPr marL="342900" indent="-342900">
              <a:spcAft>
                <a:spcPts val="1800"/>
              </a:spcAft>
              <a:buFont typeface="Arial" panose="020B0604020202020204" pitchFamily="34" charset="0"/>
              <a:buChar char="•"/>
            </a:pPr>
            <a:r>
              <a:rPr lang="en-US" sz="2400" dirty="0" smtClean="0">
                <a:solidFill>
                  <a:schemeClr val="tx2"/>
                </a:solidFill>
                <a:latin typeface="+mj-lt"/>
              </a:rPr>
              <a:t>Take advantage of cloud scale and flexibility</a:t>
            </a:r>
            <a:endParaRPr lang="en-US" sz="2400" dirty="0">
              <a:solidFill>
                <a:schemeClr val="tx2"/>
              </a:solidFill>
              <a:latin typeface="+mj-lt"/>
            </a:endParaRPr>
          </a:p>
        </p:txBody>
      </p:sp>
      <p:grpSp>
        <p:nvGrpSpPr>
          <p:cNvPr id="6" name="Group 5"/>
          <p:cNvGrpSpPr/>
          <p:nvPr/>
        </p:nvGrpSpPr>
        <p:grpSpPr>
          <a:xfrm>
            <a:off x="755706" y="3605111"/>
            <a:ext cx="1898544" cy="2675436"/>
            <a:chOff x="9689108" y="3477729"/>
            <a:chExt cx="2209596" cy="3113771"/>
          </a:xfrm>
        </p:grpSpPr>
        <p:sp>
          <p:nvSpPr>
            <p:cNvPr id="33" name="Oval 32"/>
            <p:cNvSpPr/>
            <p:nvPr/>
          </p:nvSpPr>
          <p:spPr bwMode="auto">
            <a:xfrm>
              <a:off x="9689108" y="6480095"/>
              <a:ext cx="2209596" cy="111405"/>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33"/>
            <p:cNvPicPr>
              <a:picLocks noChangeAspect="1"/>
            </p:cNvPicPr>
            <p:nvPr/>
          </p:nvPicPr>
          <p:blipFill>
            <a:blip r:embed="rId3"/>
            <a:stretch>
              <a:fillRect/>
            </a:stretch>
          </p:blipFill>
          <p:spPr>
            <a:xfrm>
              <a:off x="9789173" y="3477729"/>
              <a:ext cx="2009466" cy="2781357"/>
            </a:xfrm>
            <a:prstGeom prst="rect">
              <a:avLst/>
            </a:prstGeom>
          </p:spPr>
        </p:pic>
      </p:gr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sp>
        <p:nvSpPr>
          <p:cNvPr id="12" name="TextBox 11"/>
          <p:cNvSpPr txBox="1"/>
          <p:nvPr/>
        </p:nvSpPr>
        <p:spPr>
          <a:xfrm>
            <a:off x="274638" y="1627981"/>
            <a:ext cx="3200400" cy="566928"/>
          </a:xfrm>
          <a:prstGeom prst="rect">
            <a:avLst/>
          </a:prstGeom>
          <a:solidFill>
            <a:schemeClr val="tx2"/>
          </a:solidFill>
        </p:spPr>
        <p:txBody>
          <a:bodyPr wrap="square" lIns="548640" tIns="0" rIns="182880" bIns="0" rtlCol="0" anchor="ctr">
            <a:noAutofit/>
          </a:bodyPr>
          <a:lstStyle/>
          <a:p>
            <a:pPr marL="0" lvl="1">
              <a:lnSpc>
                <a:spcPct val="90000"/>
              </a:lnSpc>
              <a:spcAft>
                <a:spcPts val="1200"/>
              </a:spcAft>
            </a:pPr>
            <a:r>
              <a:rPr lang="en-US" sz="1600" dirty="0" smtClean="0">
                <a:solidFill>
                  <a:schemeClr val="bg1"/>
                </a:solidFill>
                <a:latin typeface="+mj-lt"/>
              </a:rPr>
              <a:t>Line-of-business apps</a:t>
            </a:r>
            <a:endParaRPr lang="en-US" sz="1600" dirty="0">
              <a:solidFill>
                <a:schemeClr val="bg1"/>
              </a:solidFill>
              <a:latin typeface="+mj-lt"/>
            </a:endParaRPr>
          </a:p>
        </p:txBody>
      </p:sp>
      <p:sp>
        <p:nvSpPr>
          <p:cNvPr id="13" name="TextBox 12"/>
          <p:cNvSpPr txBox="1"/>
          <p:nvPr/>
        </p:nvSpPr>
        <p:spPr>
          <a:xfrm>
            <a:off x="274638" y="2237481"/>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Database, including SQL Server 2005</a:t>
            </a:r>
          </a:p>
        </p:txBody>
      </p:sp>
      <p:sp>
        <p:nvSpPr>
          <p:cNvPr id="14" name="TextBox 13"/>
          <p:cNvSpPr txBox="1"/>
          <p:nvPr/>
        </p:nvSpPr>
        <p:spPr>
          <a:xfrm>
            <a:off x="3522663" y="1627981"/>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Email and collaboration</a:t>
            </a:r>
          </a:p>
        </p:txBody>
      </p:sp>
      <p:sp>
        <p:nvSpPr>
          <p:cNvPr id="15" name="TextBox 14"/>
          <p:cNvSpPr txBox="1"/>
          <p:nvPr/>
        </p:nvSpPr>
        <p:spPr>
          <a:xfrm>
            <a:off x="3522663" y="2237481"/>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Web</a:t>
            </a:r>
            <a:endParaRPr lang="en-US" sz="1600" dirty="0">
              <a:solidFill>
                <a:schemeClr val="tx2"/>
              </a:solidFill>
              <a:latin typeface="+mj-lt"/>
            </a:endParaRPr>
          </a:p>
        </p:txBody>
      </p:sp>
      <p:sp>
        <p:nvSpPr>
          <p:cNvPr id="16" name="TextBox 15"/>
          <p:cNvSpPr txBox="1"/>
          <p:nvPr/>
        </p:nvSpPr>
        <p:spPr>
          <a:xfrm>
            <a:off x="6770688" y="16275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File Server</a:t>
            </a:r>
            <a:endParaRPr lang="en-US" sz="1600" dirty="0">
              <a:solidFill>
                <a:schemeClr val="tx2"/>
              </a:solidFill>
              <a:latin typeface="+mj-lt"/>
            </a:endParaRPr>
          </a:p>
        </p:txBody>
      </p:sp>
      <p:sp>
        <p:nvSpPr>
          <p:cNvPr id="17" name="TextBox 16"/>
          <p:cNvSpPr txBox="1"/>
          <p:nvPr/>
        </p:nvSpPr>
        <p:spPr>
          <a:xfrm>
            <a:off x="6770688" y="22376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Active Directory</a:t>
            </a:r>
            <a:endParaRPr lang="en-US" sz="1600" dirty="0">
              <a:solidFill>
                <a:schemeClr val="tx2"/>
              </a:solidFill>
              <a:latin typeface="+mj-lt"/>
            </a:endParaRPr>
          </a:p>
        </p:txBody>
      </p:sp>
      <p:sp>
        <p:nvSpPr>
          <p:cNvPr id="23" name="Rectangle 22"/>
          <p:cNvSpPr/>
          <p:nvPr/>
        </p:nvSpPr>
        <p:spPr>
          <a:xfrm>
            <a:off x="9641115" y="3266441"/>
            <a:ext cx="166687" cy="1666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1488" y="1827660"/>
            <a:ext cx="166687" cy="1666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20049" y="1827660"/>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62775" y="1827660"/>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1488"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0049"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2775"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790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0" y="1434483"/>
            <a:ext cx="12436474"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0"/>
            <a:ext cx="12436475" cy="143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p:txBody>
          <a:bodyPr/>
          <a:lstStyle/>
          <a:p>
            <a:r>
              <a:rPr lang="en-US" dirty="0">
                <a:solidFill>
                  <a:schemeClr val="bg1"/>
                </a:solidFill>
              </a:rPr>
              <a:t>Upgrade your database</a:t>
            </a:r>
          </a:p>
        </p:txBody>
      </p:sp>
      <p:sp>
        <p:nvSpPr>
          <p:cNvPr id="4" name="TextBox 3"/>
          <p:cNvSpPr txBox="1"/>
          <p:nvPr/>
        </p:nvSpPr>
        <p:spPr>
          <a:xfrm>
            <a:off x="3522662" y="3328831"/>
            <a:ext cx="6637337" cy="3227997"/>
          </a:xfrm>
          <a:prstGeom prst="rect">
            <a:avLst/>
          </a:prstGeom>
          <a:noFill/>
        </p:spPr>
        <p:txBody>
          <a:bodyPr wrap="square" lIns="182880" tIns="146304" rIns="182880" bIns="146304" rtlCol="0">
            <a:noAutofit/>
          </a:bodyPr>
          <a:lstStyle/>
          <a:p>
            <a:pPr marL="342900" indent="-342900">
              <a:spcAft>
                <a:spcPts val="1800"/>
              </a:spcAft>
              <a:buFont typeface="Arial" panose="020B0604020202020204" pitchFamily="34" charset="0"/>
              <a:buChar char="•"/>
            </a:pPr>
            <a:r>
              <a:rPr lang="en-US" sz="2400" dirty="0">
                <a:solidFill>
                  <a:schemeClr val="tx2"/>
                </a:solidFill>
                <a:latin typeface="+mj-lt"/>
              </a:rPr>
              <a:t>Mission-critical performance, scalable across compute, networking and storage</a:t>
            </a:r>
          </a:p>
          <a:p>
            <a:pPr marL="342900" indent="-342900">
              <a:spcAft>
                <a:spcPts val="1800"/>
              </a:spcAft>
              <a:buFont typeface="Arial" panose="020B0604020202020204" pitchFamily="34" charset="0"/>
              <a:buChar char="•"/>
            </a:pPr>
            <a:r>
              <a:rPr lang="en-US" sz="2400" dirty="0">
                <a:solidFill>
                  <a:schemeClr val="tx2"/>
                </a:solidFill>
                <a:latin typeface="+mj-lt"/>
              </a:rPr>
              <a:t>Faster insights from any data with a complete </a:t>
            </a:r>
            <a:r>
              <a:rPr lang="en-US" sz="2400" dirty="0" smtClean="0">
                <a:solidFill>
                  <a:schemeClr val="tx2"/>
                </a:solidFill>
                <a:latin typeface="+mj-lt"/>
              </a:rPr>
              <a:t/>
            </a:r>
            <a:br>
              <a:rPr lang="en-US" sz="2400" dirty="0" smtClean="0">
                <a:solidFill>
                  <a:schemeClr val="tx2"/>
                </a:solidFill>
                <a:latin typeface="+mj-lt"/>
              </a:rPr>
            </a:br>
            <a:r>
              <a:rPr lang="en-US" sz="2400" dirty="0" smtClean="0">
                <a:solidFill>
                  <a:schemeClr val="tx2"/>
                </a:solidFill>
                <a:latin typeface="+mj-lt"/>
              </a:rPr>
              <a:t>BI </a:t>
            </a:r>
            <a:r>
              <a:rPr lang="en-US" sz="2400" dirty="0">
                <a:solidFill>
                  <a:schemeClr val="tx2"/>
                </a:solidFill>
                <a:latin typeface="+mj-lt"/>
              </a:rPr>
              <a:t>solution</a:t>
            </a:r>
          </a:p>
          <a:p>
            <a:pPr marL="342900" indent="-342900">
              <a:spcAft>
                <a:spcPts val="1800"/>
              </a:spcAft>
              <a:buFont typeface="Arial" panose="020B0604020202020204" pitchFamily="34" charset="0"/>
              <a:buChar char="•"/>
            </a:pPr>
            <a:r>
              <a:rPr lang="en-US" sz="2400" dirty="0">
                <a:solidFill>
                  <a:schemeClr val="tx2"/>
                </a:solidFill>
                <a:latin typeface="+mj-lt"/>
              </a:rPr>
              <a:t>Data platform optimization, across </a:t>
            </a:r>
            <a:r>
              <a:rPr lang="en-US" sz="2400" dirty="0" smtClean="0">
                <a:solidFill>
                  <a:schemeClr val="tx2"/>
                </a:solidFill>
                <a:latin typeface="+mj-lt"/>
              </a:rPr>
              <a:t/>
            </a:r>
            <a:br>
              <a:rPr lang="en-US" sz="2400" dirty="0" smtClean="0">
                <a:solidFill>
                  <a:schemeClr val="tx2"/>
                </a:solidFill>
                <a:latin typeface="+mj-lt"/>
              </a:rPr>
            </a:br>
            <a:r>
              <a:rPr lang="en-US" sz="2400" dirty="0" smtClean="0">
                <a:solidFill>
                  <a:schemeClr val="tx2"/>
                </a:solidFill>
                <a:latin typeface="+mj-lt"/>
              </a:rPr>
              <a:t>on-premises </a:t>
            </a:r>
            <a:r>
              <a:rPr lang="en-US" sz="2400" dirty="0">
                <a:solidFill>
                  <a:schemeClr val="tx2"/>
                </a:solidFill>
                <a:latin typeface="+mj-lt"/>
              </a:rPr>
              <a:t>and cloud deployments</a:t>
            </a:r>
          </a:p>
        </p:txBody>
      </p:sp>
      <p:sp>
        <p:nvSpPr>
          <p:cNvPr id="33" name="Oval 32"/>
          <p:cNvSpPr/>
          <p:nvPr/>
        </p:nvSpPr>
        <p:spPr bwMode="auto">
          <a:xfrm>
            <a:off x="755706" y="6184825"/>
            <a:ext cx="1898544" cy="95722"/>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sp>
        <p:nvSpPr>
          <p:cNvPr id="12" name="TextBox 11"/>
          <p:cNvSpPr txBox="1"/>
          <p:nvPr/>
        </p:nvSpPr>
        <p:spPr>
          <a:xfrm>
            <a:off x="274638" y="1627981"/>
            <a:ext cx="3200400" cy="566928"/>
          </a:xfrm>
          <a:prstGeom prst="rect">
            <a:avLst/>
          </a:prstGeom>
          <a:solidFill>
            <a:schemeClr val="bg1">
              <a:lumMod val="95000"/>
            </a:schemeClr>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Line-of-business apps</a:t>
            </a:r>
            <a:endParaRPr lang="en-US" sz="1600" dirty="0">
              <a:solidFill>
                <a:schemeClr val="tx2"/>
              </a:solidFill>
              <a:latin typeface="+mj-lt"/>
            </a:endParaRPr>
          </a:p>
        </p:txBody>
      </p:sp>
      <p:sp>
        <p:nvSpPr>
          <p:cNvPr id="13" name="TextBox 12"/>
          <p:cNvSpPr txBox="1"/>
          <p:nvPr/>
        </p:nvSpPr>
        <p:spPr>
          <a:xfrm>
            <a:off x="274638" y="2237481"/>
            <a:ext cx="3200400" cy="566928"/>
          </a:xfrm>
          <a:prstGeom prst="rect">
            <a:avLst/>
          </a:prstGeom>
          <a:solidFill>
            <a:schemeClr val="accent1"/>
          </a:solidFill>
        </p:spPr>
        <p:txBody>
          <a:bodyPr wrap="square" lIns="548640" tIns="0" rIns="182880" bIns="0" rtlCol="0" anchor="ctr">
            <a:noAutofit/>
          </a:bodyPr>
          <a:lstStyle/>
          <a:p>
            <a:pPr marL="0" lvl="1">
              <a:lnSpc>
                <a:spcPct val="90000"/>
              </a:lnSpc>
              <a:spcAft>
                <a:spcPts val="1200"/>
              </a:spcAft>
            </a:pPr>
            <a:r>
              <a:rPr lang="en-US" sz="1600" dirty="0">
                <a:solidFill>
                  <a:schemeClr val="bg1"/>
                </a:solidFill>
                <a:latin typeface="+mj-lt"/>
              </a:rPr>
              <a:t>Database, including SQL Server 2005</a:t>
            </a:r>
          </a:p>
        </p:txBody>
      </p:sp>
      <p:sp>
        <p:nvSpPr>
          <p:cNvPr id="14" name="TextBox 13"/>
          <p:cNvSpPr txBox="1"/>
          <p:nvPr/>
        </p:nvSpPr>
        <p:spPr>
          <a:xfrm>
            <a:off x="3522663" y="1627981"/>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Email and collaboration</a:t>
            </a:r>
          </a:p>
        </p:txBody>
      </p:sp>
      <p:sp>
        <p:nvSpPr>
          <p:cNvPr id="15" name="TextBox 14"/>
          <p:cNvSpPr txBox="1"/>
          <p:nvPr/>
        </p:nvSpPr>
        <p:spPr>
          <a:xfrm>
            <a:off x="3522663" y="2237481"/>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Web</a:t>
            </a:r>
            <a:endParaRPr lang="en-US" sz="1600" dirty="0">
              <a:solidFill>
                <a:schemeClr val="tx2"/>
              </a:solidFill>
              <a:latin typeface="+mj-lt"/>
            </a:endParaRPr>
          </a:p>
        </p:txBody>
      </p:sp>
      <p:sp>
        <p:nvSpPr>
          <p:cNvPr id="16" name="TextBox 15"/>
          <p:cNvSpPr txBox="1"/>
          <p:nvPr/>
        </p:nvSpPr>
        <p:spPr>
          <a:xfrm>
            <a:off x="6770688" y="16275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File Server</a:t>
            </a:r>
            <a:endParaRPr lang="en-US" sz="1600" dirty="0">
              <a:solidFill>
                <a:schemeClr val="tx2"/>
              </a:solidFill>
              <a:latin typeface="+mj-lt"/>
            </a:endParaRPr>
          </a:p>
        </p:txBody>
      </p:sp>
      <p:sp>
        <p:nvSpPr>
          <p:cNvPr id="17" name="TextBox 16"/>
          <p:cNvSpPr txBox="1"/>
          <p:nvPr/>
        </p:nvSpPr>
        <p:spPr>
          <a:xfrm>
            <a:off x="6770688" y="22376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Active Directory</a:t>
            </a:r>
            <a:endParaRPr lang="en-US" sz="1600" dirty="0">
              <a:solidFill>
                <a:schemeClr val="tx2"/>
              </a:solidFill>
              <a:latin typeface="+mj-lt"/>
            </a:endParaRPr>
          </a:p>
        </p:txBody>
      </p:sp>
      <p:sp>
        <p:nvSpPr>
          <p:cNvPr id="23" name="Rectangle 22"/>
          <p:cNvSpPr/>
          <p:nvPr/>
        </p:nvSpPr>
        <p:spPr>
          <a:xfrm>
            <a:off x="9641115" y="3266441"/>
            <a:ext cx="166687" cy="1666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1488" y="1827660"/>
            <a:ext cx="166687" cy="166687"/>
          </a:xfrm>
          <a:prstGeom prst="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20049" y="1827660"/>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62775" y="1827660"/>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1488" y="2436638"/>
            <a:ext cx="166687" cy="1666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0049"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2775"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96296" y="3733800"/>
            <a:ext cx="2817364" cy="1794324"/>
          </a:xfrm>
          <a:prstGeom prst="rect">
            <a:avLst/>
          </a:prstGeom>
        </p:spPr>
      </p:pic>
    </p:spTree>
    <p:extLst>
      <p:ext uri="{BB962C8B-B14F-4D97-AF65-F5344CB8AC3E}">
        <p14:creationId xmlns:p14="http://schemas.microsoft.com/office/powerpoint/2010/main" val="4234634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0" y="1434483"/>
            <a:ext cx="12436474"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0"/>
            <a:ext cx="12436475" cy="143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22662" y="3328831"/>
            <a:ext cx="5049838" cy="3227997"/>
          </a:xfrm>
          <a:prstGeom prst="rect">
            <a:avLst/>
          </a:prstGeom>
          <a:noFill/>
        </p:spPr>
        <p:txBody>
          <a:bodyPr wrap="square" lIns="182880" tIns="146304" rIns="182880" bIns="146304" rtlCol="0">
            <a:noAutofit/>
          </a:bodyPr>
          <a:lstStyle/>
          <a:p>
            <a:pPr marL="342900" indent="-342900">
              <a:spcAft>
                <a:spcPts val="1800"/>
              </a:spcAft>
              <a:buFont typeface="Arial" panose="020B0604020202020204" pitchFamily="34" charset="0"/>
              <a:buChar char="•"/>
            </a:pPr>
            <a:r>
              <a:rPr lang="en-US" sz="2400" dirty="0">
                <a:solidFill>
                  <a:schemeClr val="tx2"/>
                </a:solidFill>
                <a:latin typeface="+mj-lt"/>
              </a:rPr>
              <a:t>Make the move to cloud with Office 365</a:t>
            </a:r>
          </a:p>
          <a:p>
            <a:pPr marL="342900" indent="-342900">
              <a:spcAft>
                <a:spcPts val="1800"/>
              </a:spcAft>
              <a:buFont typeface="Arial" panose="020B0604020202020204" pitchFamily="34" charset="0"/>
              <a:buChar char="•"/>
            </a:pPr>
            <a:r>
              <a:rPr lang="en-US" sz="2400" dirty="0">
                <a:solidFill>
                  <a:schemeClr val="tx2"/>
                </a:solidFill>
                <a:latin typeface="+mj-lt"/>
              </a:rPr>
              <a:t>Easier migration and deployment</a:t>
            </a:r>
          </a:p>
          <a:p>
            <a:pPr marL="342900" indent="-342900">
              <a:spcAft>
                <a:spcPts val="1800"/>
              </a:spcAft>
              <a:buFont typeface="Arial" panose="020B0604020202020204" pitchFamily="34" charset="0"/>
              <a:buChar char="•"/>
            </a:pPr>
            <a:r>
              <a:rPr lang="en-US" sz="2400" dirty="0">
                <a:solidFill>
                  <a:schemeClr val="tx2"/>
                </a:solidFill>
                <a:latin typeface="+mj-lt"/>
              </a:rPr>
              <a:t>Scale deployments to meet growing business needs</a:t>
            </a:r>
          </a:p>
        </p:txBody>
      </p:sp>
      <p:sp>
        <p:nvSpPr>
          <p:cNvPr id="33" name="Oval 32"/>
          <p:cNvSpPr/>
          <p:nvPr/>
        </p:nvSpPr>
        <p:spPr bwMode="auto">
          <a:xfrm>
            <a:off x="755706" y="6184825"/>
            <a:ext cx="1898544" cy="95722"/>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sp>
        <p:nvSpPr>
          <p:cNvPr id="12" name="TextBox 11"/>
          <p:cNvSpPr txBox="1"/>
          <p:nvPr/>
        </p:nvSpPr>
        <p:spPr>
          <a:xfrm>
            <a:off x="274638" y="1627981"/>
            <a:ext cx="3200400" cy="566928"/>
          </a:xfrm>
          <a:prstGeom prst="rect">
            <a:avLst/>
          </a:prstGeom>
          <a:solidFill>
            <a:schemeClr val="bg1">
              <a:lumMod val="95000"/>
            </a:schemeClr>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Line-of-business apps</a:t>
            </a:r>
            <a:endParaRPr lang="en-US" sz="1600" dirty="0">
              <a:solidFill>
                <a:schemeClr val="tx2"/>
              </a:solidFill>
              <a:latin typeface="+mj-lt"/>
            </a:endParaRPr>
          </a:p>
        </p:txBody>
      </p:sp>
      <p:sp>
        <p:nvSpPr>
          <p:cNvPr id="13" name="TextBox 12"/>
          <p:cNvSpPr txBox="1"/>
          <p:nvPr/>
        </p:nvSpPr>
        <p:spPr>
          <a:xfrm>
            <a:off x="274638" y="22374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Database, including SQL Server 2005</a:t>
            </a:r>
          </a:p>
        </p:txBody>
      </p:sp>
      <p:sp>
        <p:nvSpPr>
          <p:cNvPr id="14" name="TextBox 13"/>
          <p:cNvSpPr txBox="1"/>
          <p:nvPr/>
        </p:nvSpPr>
        <p:spPr>
          <a:xfrm>
            <a:off x="3522663" y="1627981"/>
            <a:ext cx="3200400" cy="566928"/>
          </a:xfrm>
          <a:prstGeom prst="rect">
            <a:avLst/>
          </a:prstGeom>
          <a:solidFill>
            <a:schemeClr val="tx2"/>
          </a:solidFill>
        </p:spPr>
        <p:txBody>
          <a:bodyPr wrap="square" lIns="548640" tIns="0" rIns="182880" bIns="0" rtlCol="0" anchor="ctr">
            <a:noAutofit/>
          </a:bodyPr>
          <a:lstStyle/>
          <a:p>
            <a:pPr marL="0" lvl="1">
              <a:lnSpc>
                <a:spcPct val="90000"/>
              </a:lnSpc>
              <a:spcAft>
                <a:spcPts val="1200"/>
              </a:spcAft>
            </a:pPr>
            <a:r>
              <a:rPr lang="en-US" sz="1600" dirty="0">
                <a:solidFill>
                  <a:schemeClr val="bg1"/>
                </a:solidFill>
                <a:latin typeface="+mj-lt"/>
              </a:rPr>
              <a:t>Email and collaboration</a:t>
            </a:r>
          </a:p>
        </p:txBody>
      </p:sp>
      <p:sp>
        <p:nvSpPr>
          <p:cNvPr id="15" name="TextBox 14"/>
          <p:cNvSpPr txBox="1"/>
          <p:nvPr/>
        </p:nvSpPr>
        <p:spPr>
          <a:xfrm>
            <a:off x="3522663" y="2237481"/>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Web</a:t>
            </a:r>
            <a:endParaRPr lang="en-US" sz="1600" dirty="0">
              <a:solidFill>
                <a:schemeClr val="tx2"/>
              </a:solidFill>
              <a:latin typeface="+mj-lt"/>
            </a:endParaRPr>
          </a:p>
        </p:txBody>
      </p:sp>
      <p:sp>
        <p:nvSpPr>
          <p:cNvPr id="16" name="TextBox 15"/>
          <p:cNvSpPr txBox="1"/>
          <p:nvPr/>
        </p:nvSpPr>
        <p:spPr>
          <a:xfrm>
            <a:off x="6770688" y="16275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File Server</a:t>
            </a:r>
            <a:endParaRPr lang="en-US" sz="1600" dirty="0">
              <a:solidFill>
                <a:schemeClr val="tx2"/>
              </a:solidFill>
              <a:latin typeface="+mj-lt"/>
            </a:endParaRPr>
          </a:p>
        </p:txBody>
      </p:sp>
      <p:sp>
        <p:nvSpPr>
          <p:cNvPr id="17" name="TextBox 16"/>
          <p:cNvSpPr txBox="1"/>
          <p:nvPr/>
        </p:nvSpPr>
        <p:spPr>
          <a:xfrm>
            <a:off x="6770688" y="22376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Active Directory</a:t>
            </a:r>
            <a:endParaRPr lang="en-US" sz="1600" dirty="0">
              <a:solidFill>
                <a:schemeClr val="tx2"/>
              </a:solidFill>
              <a:latin typeface="+mj-lt"/>
            </a:endParaRPr>
          </a:p>
        </p:txBody>
      </p:sp>
      <p:sp>
        <p:nvSpPr>
          <p:cNvPr id="23" name="Rectangle 22"/>
          <p:cNvSpPr/>
          <p:nvPr/>
        </p:nvSpPr>
        <p:spPr>
          <a:xfrm>
            <a:off x="9641115" y="3266441"/>
            <a:ext cx="166687" cy="1666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1488" y="1827660"/>
            <a:ext cx="166687" cy="166687"/>
          </a:xfrm>
          <a:prstGeom prst="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20049" y="1827660"/>
            <a:ext cx="166687" cy="1666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62775" y="1827660"/>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1488" y="2436638"/>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0049"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2775"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37" y="3836599"/>
            <a:ext cx="2666681" cy="1790455"/>
          </a:xfrm>
          <a:prstGeom prst="rect">
            <a:avLst/>
          </a:prstGeom>
        </p:spPr>
      </p:pic>
      <p:sp>
        <p:nvSpPr>
          <p:cNvPr id="5" name="Text Placeholder 4"/>
          <p:cNvSpPr>
            <a:spLocks noGrp="1"/>
          </p:cNvSpPr>
          <p:nvPr>
            <p:ph type="body" sz="quarter" idx="12"/>
          </p:nvPr>
        </p:nvSpPr>
        <p:spPr/>
        <p:txBody>
          <a:bodyPr/>
          <a:lstStyle/>
          <a:p>
            <a:r>
              <a:rPr lang="en-US" dirty="0">
                <a:solidFill>
                  <a:schemeClr val="bg1"/>
                </a:solidFill>
              </a:rPr>
              <a:t>Upgrade email and collaboration</a:t>
            </a:r>
            <a:endParaRPr lang="en-US" dirty="0"/>
          </a:p>
        </p:txBody>
      </p:sp>
    </p:spTree>
    <p:extLst>
      <p:ext uri="{BB962C8B-B14F-4D97-AF65-F5344CB8AC3E}">
        <p14:creationId xmlns:p14="http://schemas.microsoft.com/office/powerpoint/2010/main" val="2151594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0" y="1434483"/>
            <a:ext cx="12436474"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0"/>
            <a:ext cx="12436475" cy="143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22662" y="3328831"/>
            <a:ext cx="6118453" cy="3227997"/>
          </a:xfrm>
          <a:prstGeom prst="rect">
            <a:avLst/>
          </a:prstGeom>
          <a:noFill/>
        </p:spPr>
        <p:txBody>
          <a:bodyPr wrap="square" lIns="182880" tIns="146304" rIns="182880" bIns="146304" rtlCol="0">
            <a:noAutofit/>
          </a:bodyPr>
          <a:lstStyle/>
          <a:p>
            <a:pPr marL="342900" indent="-342900">
              <a:spcAft>
                <a:spcPts val="1800"/>
              </a:spcAft>
              <a:buFont typeface="Arial" panose="020B0604020202020204" pitchFamily="34" charset="0"/>
              <a:buChar char="•"/>
            </a:pPr>
            <a:r>
              <a:rPr lang="en-US" sz="2400" dirty="0">
                <a:solidFill>
                  <a:schemeClr val="tx2"/>
                </a:solidFill>
                <a:latin typeface="+mj-lt"/>
              </a:rPr>
              <a:t>Move to cloud with Microsoft Azure</a:t>
            </a:r>
          </a:p>
          <a:p>
            <a:pPr marL="342900" indent="-342900">
              <a:spcAft>
                <a:spcPts val="1800"/>
              </a:spcAft>
              <a:buFont typeface="Arial" panose="020B0604020202020204" pitchFamily="34" charset="0"/>
              <a:buChar char="•"/>
            </a:pPr>
            <a:r>
              <a:rPr lang="en-US" sz="2400" dirty="0">
                <a:solidFill>
                  <a:schemeClr val="tx2"/>
                </a:solidFill>
                <a:latin typeface="+mj-lt"/>
              </a:rPr>
              <a:t>Take advantage of global reach</a:t>
            </a:r>
          </a:p>
          <a:p>
            <a:pPr marL="342900" indent="-342900">
              <a:spcAft>
                <a:spcPts val="1800"/>
              </a:spcAft>
              <a:buFont typeface="Arial" panose="020B0604020202020204" pitchFamily="34" charset="0"/>
              <a:buChar char="•"/>
            </a:pPr>
            <a:r>
              <a:rPr lang="en-US" sz="2400" dirty="0">
                <a:solidFill>
                  <a:schemeClr val="tx2"/>
                </a:solidFill>
                <a:latin typeface="+mj-lt"/>
              </a:rPr>
              <a:t>Easily handle unpredictable demand and scale to meet emerging needs</a:t>
            </a:r>
          </a:p>
        </p:txBody>
      </p:sp>
      <p:sp>
        <p:nvSpPr>
          <p:cNvPr id="33" name="Oval 32"/>
          <p:cNvSpPr/>
          <p:nvPr/>
        </p:nvSpPr>
        <p:spPr bwMode="auto">
          <a:xfrm>
            <a:off x="755706" y="6184825"/>
            <a:ext cx="1898544" cy="95722"/>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sp>
        <p:nvSpPr>
          <p:cNvPr id="12" name="TextBox 11"/>
          <p:cNvSpPr txBox="1"/>
          <p:nvPr/>
        </p:nvSpPr>
        <p:spPr>
          <a:xfrm>
            <a:off x="274638" y="1627981"/>
            <a:ext cx="3200400" cy="566928"/>
          </a:xfrm>
          <a:prstGeom prst="rect">
            <a:avLst/>
          </a:prstGeom>
          <a:solidFill>
            <a:schemeClr val="bg1">
              <a:lumMod val="95000"/>
            </a:schemeClr>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Line-of-business apps</a:t>
            </a:r>
            <a:endParaRPr lang="en-US" sz="1600" dirty="0">
              <a:solidFill>
                <a:schemeClr val="tx2"/>
              </a:solidFill>
              <a:latin typeface="+mj-lt"/>
            </a:endParaRPr>
          </a:p>
        </p:txBody>
      </p:sp>
      <p:sp>
        <p:nvSpPr>
          <p:cNvPr id="13" name="TextBox 12"/>
          <p:cNvSpPr txBox="1"/>
          <p:nvPr/>
        </p:nvSpPr>
        <p:spPr>
          <a:xfrm>
            <a:off x="274638" y="22374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Database, including SQL Server 2005</a:t>
            </a:r>
          </a:p>
        </p:txBody>
      </p:sp>
      <p:sp>
        <p:nvSpPr>
          <p:cNvPr id="14" name="TextBox 13"/>
          <p:cNvSpPr txBox="1"/>
          <p:nvPr/>
        </p:nvSpPr>
        <p:spPr>
          <a:xfrm>
            <a:off x="3522663" y="16279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Email and collaboration</a:t>
            </a:r>
          </a:p>
        </p:txBody>
      </p:sp>
      <p:sp>
        <p:nvSpPr>
          <p:cNvPr id="15" name="TextBox 14"/>
          <p:cNvSpPr txBox="1"/>
          <p:nvPr/>
        </p:nvSpPr>
        <p:spPr>
          <a:xfrm>
            <a:off x="3522663" y="2237481"/>
            <a:ext cx="3200400" cy="566928"/>
          </a:xfrm>
          <a:prstGeom prst="rect">
            <a:avLst/>
          </a:prstGeom>
          <a:solidFill>
            <a:schemeClr val="accent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bg1"/>
                </a:solidFill>
                <a:latin typeface="+mj-lt"/>
              </a:rPr>
              <a:t>Web</a:t>
            </a:r>
            <a:endParaRPr lang="en-US" sz="1600" dirty="0">
              <a:solidFill>
                <a:schemeClr val="bg1"/>
              </a:solidFill>
              <a:latin typeface="+mj-lt"/>
            </a:endParaRPr>
          </a:p>
        </p:txBody>
      </p:sp>
      <p:sp>
        <p:nvSpPr>
          <p:cNvPr id="16" name="TextBox 15"/>
          <p:cNvSpPr txBox="1"/>
          <p:nvPr/>
        </p:nvSpPr>
        <p:spPr>
          <a:xfrm>
            <a:off x="6770688" y="16275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File Server</a:t>
            </a:r>
            <a:endParaRPr lang="en-US" sz="1600" dirty="0">
              <a:solidFill>
                <a:schemeClr val="tx2"/>
              </a:solidFill>
              <a:latin typeface="+mj-lt"/>
            </a:endParaRPr>
          </a:p>
        </p:txBody>
      </p:sp>
      <p:sp>
        <p:nvSpPr>
          <p:cNvPr id="17" name="TextBox 16"/>
          <p:cNvSpPr txBox="1"/>
          <p:nvPr/>
        </p:nvSpPr>
        <p:spPr>
          <a:xfrm>
            <a:off x="6770688" y="22376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Active Directory</a:t>
            </a:r>
            <a:endParaRPr lang="en-US" sz="1600" dirty="0">
              <a:solidFill>
                <a:schemeClr val="tx2"/>
              </a:solidFill>
              <a:latin typeface="+mj-lt"/>
            </a:endParaRPr>
          </a:p>
        </p:txBody>
      </p:sp>
      <p:sp>
        <p:nvSpPr>
          <p:cNvPr id="23" name="Rectangle 22"/>
          <p:cNvSpPr/>
          <p:nvPr/>
        </p:nvSpPr>
        <p:spPr>
          <a:xfrm>
            <a:off x="9641115" y="3266441"/>
            <a:ext cx="166687" cy="1666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1488" y="1827660"/>
            <a:ext cx="166687" cy="166687"/>
          </a:xfrm>
          <a:prstGeom prst="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20049" y="1827660"/>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62775" y="1827660"/>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1488" y="2436638"/>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0049" y="2436638"/>
            <a:ext cx="166687" cy="1666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2775"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a:off x="665706" y="3656645"/>
            <a:ext cx="2078544" cy="1948634"/>
          </a:xfrm>
          <a:prstGeom prst="rect">
            <a:avLst/>
          </a:prstGeom>
        </p:spPr>
      </p:pic>
      <p:sp>
        <p:nvSpPr>
          <p:cNvPr id="2" name="Text Placeholder 1"/>
          <p:cNvSpPr>
            <a:spLocks noGrp="1"/>
          </p:cNvSpPr>
          <p:nvPr>
            <p:ph type="body" sz="quarter" idx="12"/>
          </p:nvPr>
        </p:nvSpPr>
        <p:spPr/>
        <p:txBody>
          <a:bodyPr/>
          <a:lstStyle/>
          <a:p>
            <a:r>
              <a:rPr lang="en-US" dirty="0">
                <a:solidFill>
                  <a:schemeClr val="bg1"/>
                </a:solidFill>
              </a:rPr>
              <a:t>Upgrade web applications</a:t>
            </a:r>
            <a:endParaRPr lang="en-US" dirty="0"/>
          </a:p>
        </p:txBody>
      </p:sp>
    </p:spTree>
    <p:extLst>
      <p:ext uri="{BB962C8B-B14F-4D97-AF65-F5344CB8AC3E}">
        <p14:creationId xmlns:p14="http://schemas.microsoft.com/office/powerpoint/2010/main" val="2649220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0" y="1434483"/>
            <a:ext cx="12436474"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0"/>
            <a:ext cx="12436475" cy="143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22662" y="3328831"/>
            <a:ext cx="5062538" cy="3227997"/>
          </a:xfrm>
          <a:prstGeom prst="rect">
            <a:avLst/>
          </a:prstGeom>
          <a:noFill/>
        </p:spPr>
        <p:txBody>
          <a:bodyPr wrap="square" lIns="182880" tIns="146304" rIns="182880" bIns="146304" rtlCol="0">
            <a:noAutofit/>
          </a:bodyPr>
          <a:lstStyle/>
          <a:p>
            <a:pPr marL="342900" indent="-342900">
              <a:spcAft>
                <a:spcPts val="1800"/>
              </a:spcAft>
              <a:buFont typeface="Arial" panose="020B0604020202020204" pitchFamily="34" charset="0"/>
              <a:buChar char="•"/>
            </a:pPr>
            <a:r>
              <a:rPr lang="en-US" sz="2400" dirty="0">
                <a:solidFill>
                  <a:schemeClr val="tx2"/>
                </a:solidFill>
                <a:latin typeface="+mj-lt"/>
              </a:rPr>
              <a:t>Consolidate unmanaged, costly and slow file servers </a:t>
            </a:r>
          </a:p>
          <a:p>
            <a:pPr marL="342900" indent="-342900">
              <a:spcAft>
                <a:spcPts val="1800"/>
              </a:spcAft>
              <a:buFont typeface="Arial" panose="020B0604020202020204" pitchFamily="34" charset="0"/>
              <a:buChar char="•"/>
            </a:pPr>
            <a:r>
              <a:rPr lang="en-US" sz="2400" dirty="0">
                <a:solidFill>
                  <a:schemeClr val="tx2"/>
                </a:solidFill>
                <a:latin typeface="+mj-lt"/>
              </a:rPr>
              <a:t>Take advantage of software-defined storage solutions</a:t>
            </a:r>
          </a:p>
          <a:p>
            <a:pPr marL="342900" indent="-342900">
              <a:spcAft>
                <a:spcPts val="1800"/>
              </a:spcAft>
              <a:buFont typeface="Arial" panose="020B0604020202020204" pitchFamily="34" charset="0"/>
              <a:buChar char="•"/>
            </a:pPr>
            <a:r>
              <a:rPr lang="en-US" sz="2400" dirty="0">
                <a:solidFill>
                  <a:schemeClr val="tx2"/>
                </a:solidFill>
                <a:latin typeface="+mj-lt"/>
              </a:rPr>
              <a:t>Increase agility and reduce costs</a:t>
            </a:r>
          </a:p>
        </p:txBody>
      </p:sp>
      <p:sp>
        <p:nvSpPr>
          <p:cNvPr id="33" name="Oval 32"/>
          <p:cNvSpPr/>
          <p:nvPr/>
        </p:nvSpPr>
        <p:spPr bwMode="auto">
          <a:xfrm>
            <a:off x="755706" y="6184825"/>
            <a:ext cx="1898544" cy="95722"/>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sp>
        <p:nvSpPr>
          <p:cNvPr id="12" name="TextBox 11"/>
          <p:cNvSpPr txBox="1"/>
          <p:nvPr/>
        </p:nvSpPr>
        <p:spPr>
          <a:xfrm>
            <a:off x="274638" y="1627981"/>
            <a:ext cx="3200400" cy="566928"/>
          </a:xfrm>
          <a:prstGeom prst="rect">
            <a:avLst/>
          </a:prstGeom>
          <a:solidFill>
            <a:schemeClr val="bg1">
              <a:lumMod val="95000"/>
            </a:schemeClr>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Line-of-business apps</a:t>
            </a:r>
            <a:endParaRPr lang="en-US" sz="1600" dirty="0">
              <a:solidFill>
                <a:schemeClr val="tx2"/>
              </a:solidFill>
              <a:latin typeface="+mj-lt"/>
            </a:endParaRPr>
          </a:p>
        </p:txBody>
      </p:sp>
      <p:sp>
        <p:nvSpPr>
          <p:cNvPr id="13" name="TextBox 12"/>
          <p:cNvSpPr txBox="1"/>
          <p:nvPr/>
        </p:nvSpPr>
        <p:spPr>
          <a:xfrm>
            <a:off x="274638" y="22374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Database, including SQL Server 2005</a:t>
            </a:r>
          </a:p>
        </p:txBody>
      </p:sp>
      <p:sp>
        <p:nvSpPr>
          <p:cNvPr id="14" name="TextBox 13"/>
          <p:cNvSpPr txBox="1"/>
          <p:nvPr/>
        </p:nvSpPr>
        <p:spPr>
          <a:xfrm>
            <a:off x="3522663" y="16279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Email and collaboration</a:t>
            </a:r>
          </a:p>
        </p:txBody>
      </p:sp>
      <p:sp>
        <p:nvSpPr>
          <p:cNvPr id="15" name="TextBox 14"/>
          <p:cNvSpPr txBox="1"/>
          <p:nvPr/>
        </p:nvSpPr>
        <p:spPr>
          <a:xfrm>
            <a:off x="3522663" y="22374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smtClean="0">
                <a:solidFill>
                  <a:schemeClr val="accent1"/>
                </a:solidFill>
                <a:latin typeface="+mj-lt"/>
              </a:rPr>
              <a:t>Web</a:t>
            </a:r>
            <a:endParaRPr lang="en-US" sz="1600" dirty="0">
              <a:solidFill>
                <a:schemeClr val="accent1"/>
              </a:solidFill>
              <a:latin typeface="+mj-lt"/>
            </a:endParaRPr>
          </a:p>
        </p:txBody>
      </p:sp>
      <p:sp>
        <p:nvSpPr>
          <p:cNvPr id="16" name="TextBox 15"/>
          <p:cNvSpPr txBox="1"/>
          <p:nvPr/>
        </p:nvSpPr>
        <p:spPr>
          <a:xfrm>
            <a:off x="6770688" y="1627540"/>
            <a:ext cx="3200400" cy="566928"/>
          </a:xfrm>
          <a:prstGeom prst="rect">
            <a:avLst/>
          </a:prstGeom>
          <a:solidFill>
            <a:schemeClr val="tx2"/>
          </a:solidFill>
        </p:spPr>
        <p:txBody>
          <a:bodyPr wrap="square" lIns="548640" tIns="0" rIns="182880" bIns="0" rtlCol="0" anchor="ctr">
            <a:noAutofit/>
          </a:bodyPr>
          <a:lstStyle/>
          <a:p>
            <a:pPr marL="0" lvl="1">
              <a:lnSpc>
                <a:spcPct val="90000"/>
              </a:lnSpc>
              <a:spcAft>
                <a:spcPts val="1200"/>
              </a:spcAft>
            </a:pPr>
            <a:r>
              <a:rPr lang="en-US" sz="1600" dirty="0" smtClean="0">
                <a:solidFill>
                  <a:schemeClr val="bg1"/>
                </a:solidFill>
                <a:latin typeface="+mj-lt"/>
              </a:rPr>
              <a:t>File Server</a:t>
            </a:r>
            <a:endParaRPr lang="en-US" sz="1600" dirty="0">
              <a:solidFill>
                <a:schemeClr val="bg1"/>
              </a:solidFill>
              <a:latin typeface="+mj-lt"/>
            </a:endParaRPr>
          </a:p>
        </p:txBody>
      </p:sp>
      <p:sp>
        <p:nvSpPr>
          <p:cNvPr id="17" name="TextBox 16"/>
          <p:cNvSpPr txBox="1"/>
          <p:nvPr/>
        </p:nvSpPr>
        <p:spPr>
          <a:xfrm>
            <a:off x="6770688" y="2237640"/>
            <a:ext cx="3200400" cy="566928"/>
          </a:xfrm>
          <a:prstGeom prst="rect">
            <a:avLst/>
          </a:prstGeom>
          <a:solidFill>
            <a:schemeClr val="bg1"/>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Active Directory</a:t>
            </a:r>
            <a:endParaRPr lang="en-US" sz="1600" dirty="0">
              <a:solidFill>
                <a:schemeClr val="tx2"/>
              </a:solidFill>
              <a:latin typeface="+mj-lt"/>
            </a:endParaRPr>
          </a:p>
        </p:txBody>
      </p:sp>
      <p:sp>
        <p:nvSpPr>
          <p:cNvPr id="23" name="Rectangle 22"/>
          <p:cNvSpPr/>
          <p:nvPr/>
        </p:nvSpPr>
        <p:spPr>
          <a:xfrm>
            <a:off x="9641115" y="3266441"/>
            <a:ext cx="166687" cy="1666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1488" y="1827660"/>
            <a:ext cx="166687" cy="166687"/>
          </a:xfrm>
          <a:prstGeom prst="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20049" y="1827660"/>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62775" y="1827660"/>
            <a:ext cx="166687" cy="1666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1488" y="2436638"/>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0049" y="2436638"/>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2775" y="2436638"/>
            <a:ext cx="166687" cy="16668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920637" y="3490024"/>
            <a:ext cx="1566515" cy="2193740"/>
            <a:chOff x="869837" y="3490024"/>
            <a:chExt cx="1566515" cy="2193740"/>
          </a:xfrm>
        </p:grpSpPr>
        <p:pic>
          <p:nvPicPr>
            <p:cNvPr id="22" name="Picture 21"/>
            <p:cNvPicPr>
              <a:picLocks noChangeAspect="1"/>
            </p:cNvPicPr>
            <p:nvPr/>
          </p:nvPicPr>
          <p:blipFill rotWithShape="1">
            <a:blip r:embed="rId4"/>
            <a:srcRect r="67391"/>
            <a:stretch/>
          </p:blipFill>
          <p:spPr>
            <a:xfrm>
              <a:off x="1420543" y="3490024"/>
              <a:ext cx="1015809" cy="1983983"/>
            </a:xfrm>
            <a:prstGeom prst="rect">
              <a:avLst/>
            </a:prstGeom>
          </p:spPr>
        </p:pic>
        <p:pic>
          <p:nvPicPr>
            <p:cNvPr id="25" name="Picture 24"/>
            <p:cNvPicPr>
              <a:picLocks noChangeAspect="1"/>
            </p:cNvPicPr>
            <p:nvPr/>
          </p:nvPicPr>
          <p:blipFill>
            <a:blip r:embed="rId5"/>
            <a:stretch>
              <a:fillRect/>
            </a:stretch>
          </p:blipFill>
          <p:spPr>
            <a:xfrm>
              <a:off x="869837" y="4500838"/>
              <a:ext cx="894856" cy="1182926"/>
            </a:xfrm>
            <a:prstGeom prst="rect">
              <a:avLst/>
            </a:prstGeom>
          </p:spPr>
        </p:pic>
      </p:grpSp>
      <p:sp>
        <p:nvSpPr>
          <p:cNvPr id="5" name="Text Placeholder 4"/>
          <p:cNvSpPr>
            <a:spLocks noGrp="1"/>
          </p:cNvSpPr>
          <p:nvPr>
            <p:ph type="body" sz="quarter" idx="12"/>
          </p:nvPr>
        </p:nvSpPr>
        <p:spPr/>
        <p:txBody>
          <a:bodyPr/>
          <a:lstStyle/>
          <a:p>
            <a:r>
              <a:rPr lang="en-US" dirty="0">
                <a:solidFill>
                  <a:schemeClr val="bg1"/>
                </a:solidFill>
              </a:rPr>
              <a:t>Upgrade File Server</a:t>
            </a:r>
            <a:endParaRPr lang="en-US" dirty="0"/>
          </a:p>
        </p:txBody>
      </p:sp>
    </p:spTree>
    <p:extLst>
      <p:ext uri="{BB962C8B-B14F-4D97-AF65-F5344CB8AC3E}">
        <p14:creationId xmlns:p14="http://schemas.microsoft.com/office/powerpoint/2010/main" val="161274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few events from 2003…</a:t>
            </a:r>
            <a:endParaRPr lang="en-US" dirty="0"/>
          </a:p>
        </p:txBody>
      </p:sp>
    </p:spTree>
    <p:extLst>
      <p:ext uri="{BB962C8B-B14F-4D97-AF65-F5344CB8AC3E}">
        <p14:creationId xmlns:p14="http://schemas.microsoft.com/office/powerpoint/2010/main" val="380166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flipV="1">
            <a:off x="0" y="1434483"/>
            <a:ext cx="12436474" cy="1554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0"/>
            <a:ext cx="12436475" cy="143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p:txBody>
          <a:bodyPr/>
          <a:lstStyle/>
          <a:p>
            <a:r>
              <a:rPr lang="en-US" dirty="0">
                <a:solidFill>
                  <a:schemeClr val="bg1"/>
                </a:solidFill>
              </a:rPr>
              <a:t>Upgrade Active Directory</a:t>
            </a:r>
            <a:endParaRPr lang="en-US" dirty="0"/>
          </a:p>
        </p:txBody>
      </p:sp>
      <p:sp>
        <p:nvSpPr>
          <p:cNvPr id="4" name="TextBox 3"/>
          <p:cNvSpPr txBox="1"/>
          <p:nvPr/>
        </p:nvSpPr>
        <p:spPr>
          <a:xfrm>
            <a:off x="3522662" y="3328831"/>
            <a:ext cx="4960938" cy="3227997"/>
          </a:xfrm>
          <a:prstGeom prst="rect">
            <a:avLst/>
          </a:prstGeom>
          <a:noFill/>
        </p:spPr>
        <p:txBody>
          <a:bodyPr wrap="square" lIns="182880" tIns="146304" rIns="182880" bIns="146304" rtlCol="0">
            <a:noAutofit/>
          </a:bodyPr>
          <a:lstStyle/>
          <a:p>
            <a:pPr marL="342900" indent="-342900">
              <a:spcAft>
                <a:spcPts val="1800"/>
              </a:spcAft>
              <a:buFont typeface="Arial" panose="020B0604020202020204" pitchFamily="34" charset="0"/>
              <a:buChar char="•"/>
            </a:pPr>
            <a:r>
              <a:rPr lang="en-US" sz="2400" dirty="0">
                <a:solidFill>
                  <a:schemeClr val="tx2"/>
                </a:solidFill>
                <a:latin typeface="+mj-lt"/>
              </a:rPr>
              <a:t>Manage user identities more efficiently with federated identity</a:t>
            </a:r>
          </a:p>
          <a:p>
            <a:pPr marL="342900" indent="-342900">
              <a:spcAft>
                <a:spcPts val="1800"/>
              </a:spcAft>
              <a:buFont typeface="Arial" panose="020B0604020202020204" pitchFamily="34" charset="0"/>
              <a:buChar char="•"/>
            </a:pPr>
            <a:r>
              <a:rPr lang="en-US" sz="2400" dirty="0">
                <a:solidFill>
                  <a:schemeClr val="tx2"/>
                </a:solidFill>
                <a:latin typeface="+mj-lt"/>
              </a:rPr>
              <a:t>Enable mobile users without sacrificing security</a:t>
            </a:r>
          </a:p>
          <a:p>
            <a:pPr marL="342900" indent="-342900">
              <a:spcAft>
                <a:spcPts val="1800"/>
              </a:spcAft>
              <a:buFont typeface="Arial" panose="020B0604020202020204" pitchFamily="34" charset="0"/>
              <a:buChar char="•"/>
            </a:pPr>
            <a:r>
              <a:rPr lang="en-US" sz="2400" dirty="0">
                <a:solidFill>
                  <a:schemeClr val="tx2"/>
                </a:solidFill>
                <a:latin typeface="+mj-lt"/>
              </a:rPr>
              <a:t>Make hybrid identity a part of your toolkit</a:t>
            </a:r>
          </a:p>
        </p:txBody>
      </p:sp>
      <p:sp>
        <p:nvSpPr>
          <p:cNvPr id="33" name="Oval 32"/>
          <p:cNvSpPr/>
          <p:nvPr/>
        </p:nvSpPr>
        <p:spPr bwMode="auto">
          <a:xfrm>
            <a:off x="755706" y="6184825"/>
            <a:ext cx="1898544" cy="95722"/>
          </a:xfrm>
          <a:prstGeom prst="ellipse">
            <a:avLst/>
          </a:prstGeom>
          <a:solidFill>
            <a:srgbClr val="D9D9D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57669" t="-4641" r="26782" b="-5877"/>
          <a:stretch/>
        </p:blipFill>
        <p:spPr>
          <a:xfrm>
            <a:off x="10725150" y="0"/>
            <a:ext cx="1711325" cy="2933700"/>
          </a:xfrm>
          <a:prstGeom prst="rect">
            <a:avLst/>
          </a:prstGeom>
        </p:spPr>
      </p:pic>
      <p:sp>
        <p:nvSpPr>
          <p:cNvPr id="12" name="TextBox 11"/>
          <p:cNvSpPr txBox="1"/>
          <p:nvPr/>
        </p:nvSpPr>
        <p:spPr>
          <a:xfrm>
            <a:off x="274638" y="1627981"/>
            <a:ext cx="3200400" cy="566928"/>
          </a:xfrm>
          <a:prstGeom prst="rect">
            <a:avLst/>
          </a:prstGeom>
          <a:solidFill>
            <a:schemeClr val="bg1">
              <a:lumMod val="95000"/>
            </a:schemeClr>
          </a:solidFill>
        </p:spPr>
        <p:txBody>
          <a:bodyPr wrap="square" lIns="548640" tIns="0" rIns="182880" bIns="0" rtlCol="0" anchor="ctr">
            <a:noAutofit/>
          </a:bodyPr>
          <a:lstStyle/>
          <a:p>
            <a:pPr marL="0" lvl="1">
              <a:lnSpc>
                <a:spcPct val="90000"/>
              </a:lnSpc>
              <a:spcAft>
                <a:spcPts val="1200"/>
              </a:spcAft>
            </a:pPr>
            <a:r>
              <a:rPr lang="en-US" sz="1600" dirty="0" smtClean="0">
                <a:solidFill>
                  <a:schemeClr val="tx2"/>
                </a:solidFill>
                <a:latin typeface="+mj-lt"/>
              </a:rPr>
              <a:t>Line-of-business apps</a:t>
            </a:r>
            <a:endParaRPr lang="en-US" sz="1600" dirty="0">
              <a:solidFill>
                <a:schemeClr val="tx2"/>
              </a:solidFill>
              <a:latin typeface="+mj-lt"/>
            </a:endParaRPr>
          </a:p>
        </p:txBody>
      </p:sp>
      <p:sp>
        <p:nvSpPr>
          <p:cNvPr id="13" name="TextBox 12"/>
          <p:cNvSpPr txBox="1"/>
          <p:nvPr/>
        </p:nvSpPr>
        <p:spPr>
          <a:xfrm>
            <a:off x="274638" y="22374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Database, including SQL Server 2005</a:t>
            </a:r>
          </a:p>
        </p:txBody>
      </p:sp>
      <p:sp>
        <p:nvSpPr>
          <p:cNvPr id="14" name="TextBox 13"/>
          <p:cNvSpPr txBox="1"/>
          <p:nvPr/>
        </p:nvSpPr>
        <p:spPr>
          <a:xfrm>
            <a:off x="3522663" y="16279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a:solidFill>
                  <a:schemeClr val="tx2"/>
                </a:solidFill>
                <a:latin typeface="+mj-lt"/>
              </a:rPr>
              <a:t>Email and collaboration</a:t>
            </a:r>
          </a:p>
        </p:txBody>
      </p:sp>
      <p:sp>
        <p:nvSpPr>
          <p:cNvPr id="15" name="TextBox 14"/>
          <p:cNvSpPr txBox="1"/>
          <p:nvPr/>
        </p:nvSpPr>
        <p:spPr>
          <a:xfrm>
            <a:off x="3522663" y="2237481"/>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smtClean="0">
                <a:solidFill>
                  <a:schemeClr val="accent1"/>
                </a:solidFill>
                <a:latin typeface="+mj-lt"/>
              </a:rPr>
              <a:t>Web</a:t>
            </a:r>
            <a:endParaRPr lang="en-US" sz="1600" dirty="0">
              <a:solidFill>
                <a:schemeClr val="accent1"/>
              </a:solidFill>
              <a:latin typeface="+mj-lt"/>
            </a:endParaRPr>
          </a:p>
        </p:txBody>
      </p:sp>
      <p:sp>
        <p:nvSpPr>
          <p:cNvPr id="16" name="TextBox 15"/>
          <p:cNvSpPr txBox="1"/>
          <p:nvPr/>
        </p:nvSpPr>
        <p:spPr>
          <a:xfrm>
            <a:off x="6770688" y="1627540"/>
            <a:ext cx="3200400" cy="566928"/>
          </a:xfrm>
          <a:prstGeom prst="rect">
            <a:avLst/>
          </a:prstGeom>
          <a:noFill/>
        </p:spPr>
        <p:txBody>
          <a:bodyPr wrap="square" lIns="548640" tIns="0" rIns="182880" bIns="0" rtlCol="0" anchor="ctr">
            <a:noAutofit/>
          </a:bodyPr>
          <a:lstStyle/>
          <a:p>
            <a:pPr marL="0" lvl="1">
              <a:lnSpc>
                <a:spcPct val="90000"/>
              </a:lnSpc>
              <a:spcAft>
                <a:spcPts val="1200"/>
              </a:spcAft>
            </a:pPr>
            <a:r>
              <a:rPr lang="en-US" sz="1600" dirty="0" smtClean="0">
                <a:solidFill>
                  <a:schemeClr val="accent1"/>
                </a:solidFill>
                <a:latin typeface="+mj-lt"/>
              </a:rPr>
              <a:t>File Server</a:t>
            </a:r>
            <a:endParaRPr lang="en-US" sz="1600" dirty="0">
              <a:solidFill>
                <a:schemeClr val="accent1"/>
              </a:solidFill>
              <a:latin typeface="+mj-lt"/>
            </a:endParaRPr>
          </a:p>
        </p:txBody>
      </p:sp>
      <p:sp>
        <p:nvSpPr>
          <p:cNvPr id="17" name="TextBox 16"/>
          <p:cNvSpPr txBox="1"/>
          <p:nvPr/>
        </p:nvSpPr>
        <p:spPr>
          <a:xfrm>
            <a:off x="6770688" y="2237640"/>
            <a:ext cx="3200400" cy="566928"/>
          </a:xfrm>
          <a:prstGeom prst="rect">
            <a:avLst/>
          </a:prstGeom>
          <a:solidFill>
            <a:schemeClr val="tx2"/>
          </a:solidFill>
        </p:spPr>
        <p:txBody>
          <a:bodyPr wrap="square" lIns="548640" tIns="0" rIns="182880" bIns="0" rtlCol="0" anchor="ctr">
            <a:noAutofit/>
          </a:bodyPr>
          <a:lstStyle/>
          <a:p>
            <a:pPr marL="0" lvl="1">
              <a:lnSpc>
                <a:spcPct val="90000"/>
              </a:lnSpc>
              <a:spcAft>
                <a:spcPts val="1200"/>
              </a:spcAft>
            </a:pPr>
            <a:r>
              <a:rPr lang="en-US" sz="1600" dirty="0" smtClean="0">
                <a:solidFill>
                  <a:schemeClr val="bg1"/>
                </a:solidFill>
                <a:latin typeface="+mj-lt"/>
              </a:rPr>
              <a:t>Active Directory</a:t>
            </a:r>
            <a:endParaRPr lang="en-US" sz="1600" dirty="0">
              <a:solidFill>
                <a:schemeClr val="bg1"/>
              </a:solidFill>
              <a:latin typeface="+mj-lt"/>
            </a:endParaRPr>
          </a:p>
        </p:txBody>
      </p:sp>
      <p:sp>
        <p:nvSpPr>
          <p:cNvPr id="23" name="Rectangle 22"/>
          <p:cNvSpPr/>
          <p:nvPr/>
        </p:nvSpPr>
        <p:spPr>
          <a:xfrm>
            <a:off x="9641115" y="3266441"/>
            <a:ext cx="166687" cy="1666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1488" y="1827660"/>
            <a:ext cx="166687" cy="166687"/>
          </a:xfrm>
          <a:prstGeom prst="rect">
            <a:avLst/>
          </a:prstGeom>
          <a:solidFill>
            <a:schemeClr val="accent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20049" y="1827660"/>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62775" y="1827660"/>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1488" y="2436638"/>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20049" y="2436638"/>
            <a:ext cx="166687" cy="166687"/>
          </a:xfrm>
          <a:prstGeom prst="rect">
            <a:avLst/>
          </a:prstGeom>
          <a:solidFill>
            <a:schemeClr val="tx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62775" y="2436638"/>
            <a:ext cx="166687" cy="1666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54831" y="3879810"/>
            <a:ext cx="2293150" cy="1502304"/>
            <a:chOff x="9695600" y="4284072"/>
            <a:chExt cx="2607602" cy="1708310"/>
          </a:xfrm>
        </p:grpSpPr>
        <p:grpSp>
          <p:nvGrpSpPr>
            <p:cNvPr id="26" name="Group 25"/>
            <p:cNvGrpSpPr/>
            <p:nvPr/>
          </p:nvGrpSpPr>
          <p:grpSpPr>
            <a:xfrm>
              <a:off x="9695600" y="4284072"/>
              <a:ext cx="2607602" cy="1708310"/>
              <a:chOff x="13951206" y="-5352129"/>
              <a:chExt cx="4768850" cy="3124200"/>
            </a:xfrm>
          </p:grpSpPr>
          <p:sp>
            <p:nvSpPr>
              <p:cNvPr id="28"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7" name="Picture 26"/>
            <p:cNvPicPr>
              <a:picLocks noChangeAspect="1"/>
            </p:cNvPicPr>
            <p:nvPr/>
          </p:nvPicPr>
          <p:blipFill>
            <a:blip r:embed="rId4"/>
            <a:stretch>
              <a:fillRect/>
            </a:stretch>
          </p:blipFill>
          <p:spPr>
            <a:xfrm>
              <a:off x="10478722" y="4606050"/>
              <a:ext cx="1120390" cy="1120382"/>
            </a:xfrm>
            <a:prstGeom prst="rect">
              <a:avLst/>
            </a:prstGeom>
            <a:effectLst/>
          </p:spPr>
        </p:pic>
      </p:grpSp>
    </p:spTree>
    <p:extLst>
      <p:ext uri="{BB962C8B-B14F-4D97-AF65-F5344CB8AC3E}">
        <p14:creationId xmlns:p14="http://schemas.microsoft.com/office/powerpoint/2010/main" val="1553088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0" y="0"/>
            <a:ext cx="12436475" cy="1435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2"/>
          </p:nvPr>
        </p:nvSpPr>
        <p:spPr/>
        <p:txBody>
          <a:bodyPr/>
          <a:lstStyle/>
          <a:p>
            <a:r>
              <a:rPr lang="en-US" dirty="0">
                <a:solidFill>
                  <a:schemeClr val="bg1"/>
                </a:solidFill>
              </a:rPr>
              <a:t>Migrate your workloads</a:t>
            </a:r>
            <a:endParaRPr lang="en-US" dirty="0"/>
          </a:p>
        </p:txBody>
      </p:sp>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79997" t="11147" r="-1430" b="5741"/>
          <a:stretch/>
        </p:blipFill>
        <p:spPr>
          <a:xfrm>
            <a:off x="10077450" y="0"/>
            <a:ext cx="2359025" cy="2206195"/>
          </a:xfrm>
          <a:prstGeom prst="rect">
            <a:avLst/>
          </a:prstGeom>
        </p:spPr>
      </p:pic>
      <p:sp>
        <p:nvSpPr>
          <p:cNvPr id="32" name="Rectangle 31"/>
          <p:cNvSpPr/>
          <p:nvPr/>
        </p:nvSpPr>
        <p:spPr bwMode="auto">
          <a:xfrm>
            <a:off x="274639" y="3040064"/>
            <a:ext cx="269748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pPr>
              <a:lnSpc>
                <a:spcPct val="90000"/>
              </a:lnSpc>
            </a:pPr>
            <a:r>
              <a:rPr lang="en-US" sz="3200" dirty="0" smtClean="0">
                <a:ln w="3175">
                  <a:noFill/>
                </a:ln>
                <a:solidFill>
                  <a:schemeClr val="bg1"/>
                </a:solidFill>
                <a:latin typeface="+mj-lt"/>
                <a:cs typeface="Segoe UI" pitchFamily="34" charset="0"/>
              </a:rPr>
              <a:t>Partner with app owners on timelines</a:t>
            </a:r>
            <a:endParaRPr lang="en-US" sz="3200" dirty="0">
              <a:ln w="3175">
                <a:noFill/>
              </a:ln>
              <a:solidFill>
                <a:schemeClr val="bg1"/>
              </a:solidFill>
              <a:latin typeface="+mj-lt"/>
              <a:cs typeface="Segoe UI" pitchFamily="34" charset="0"/>
            </a:endParaRPr>
          </a:p>
        </p:txBody>
      </p:sp>
      <p:sp>
        <p:nvSpPr>
          <p:cNvPr id="33" name="Rectangle 32"/>
          <p:cNvSpPr/>
          <p:nvPr/>
        </p:nvSpPr>
        <p:spPr bwMode="auto">
          <a:xfrm>
            <a:off x="3017839" y="3040064"/>
            <a:ext cx="2697480" cy="2743200"/>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82880" rIns="0" bIns="195044" numCol="1" spcCol="0" rtlCol="0" fromWordArt="0" anchor="t" anchorCtr="0" forceAA="0" compatLnSpc="1">
            <a:prstTxWarp prst="textNoShape">
              <a:avLst/>
            </a:prstTxWarp>
            <a:noAutofit/>
          </a:bodyPr>
          <a:lstStyle/>
          <a:p>
            <a:pPr>
              <a:lnSpc>
                <a:spcPct val="90000"/>
              </a:lnSpc>
            </a:pPr>
            <a:r>
              <a:rPr lang="en-US" sz="3200" dirty="0">
                <a:ln w="3175">
                  <a:noFill/>
                </a:ln>
                <a:solidFill>
                  <a:schemeClr val="bg1"/>
                </a:solidFill>
                <a:latin typeface="+mj-lt"/>
                <a:cs typeface="Segoe UI" pitchFamily="34" charset="0"/>
              </a:rPr>
              <a:t>Consider service offerings</a:t>
            </a:r>
          </a:p>
        </p:txBody>
      </p:sp>
      <p:sp>
        <p:nvSpPr>
          <p:cNvPr id="35" name="Rectangle 34"/>
          <p:cNvSpPr/>
          <p:nvPr/>
        </p:nvSpPr>
        <p:spPr bwMode="auto">
          <a:xfrm>
            <a:off x="5761039" y="3040064"/>
            <a:ext cx="2697480" cy="2743200"/>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pPr>
              <a:lnSpc>
                <a:spcPct val="90000"/>
              </a:lnSpc>
            </a:pPr>
            <a:r>
              <a:rPr lang="en-US" sz="3200" dirty="0" smtClean="0">
                <a:ln w="3175">
                  <a:noFill/>
                </a:ln>
                <a:solidFill>
                  <a:schemeClr val="bg1"/>
                </a:solidFill>
                <a:latin typeface="+mj-lt"/>
                <a:cs typeface="Segoe UI" pitchFamily="34" charset="0"/>
              </a:rPr>
              <a:t>Plan self-service migration</a:t>
            </a:r>
            <a:endParaRPr lang="en-US" sz="3200" dirty="0">
              <a:ln w="3175">
                <a:noFill/>
              </a:ln>
              <a:solidFill>
                <a:schemeClr val="bg1"/>
              </a:solidFill>
              <a:latin typeface="+mj-lt"/>
              <a:cs typeface="Segoe UI" pitchFamily="34" charset="0"/>
            </a:endParaRPr>
          </a:p>
        </p:txBody>
      </p:sp>
      <p:sp>
        <p:nvSpPr>
          <p:cNvPr id="36" name="Rectangle 35"/>
          <p:cNvSpPr/>
          <p:nvPr/>
        </p:nvSpPr>
        <p:spPr bwMode="auto">
          <a:xfrm>
            <a:off x="8504239" y="3040064"/>
            <a:ext cx="2697480" cy="27432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05" tIns="195044" rIns="0" bIns="195044" numCol="1" spcCol="0" rtlCol="0" fromWordArt="0" anchor="t" anchorCtr="0" forceAA="0" compatLnSpc="1">
            <a:prstTxWarp prst="textNoShape">
              <a:avLst/>
            </a:prstTxWarp>
            <a:noAutofit/>
          </a:bodyPr>
          <a:lstStyle/>
          <a:p>
            <a:pPr>
              <a:lnSpc>
                <a:spcPct val="90000"/>
              </a:lnSpc>
            </a:pPr>
            <a:r>
              <a:rPr lang="en-US" sz="3200" dirty="0" smtClean="0">
                <a:ln w="3175">
                  <a:noFill/>
                </a:ln>
                <a:solidFill>
                  <a:schemeClr val="bg1"/>
                </a:solidFill>
                <a:latin typeface="+mj-lt"/>
                <a:cs typeface="Segoe UI" pitchFamily="34" charset="0"/>
              </a:rPr>
              <a:t>Get the benefits of a modern platform</a:t>
            </a:r>
            <a:endParaRPr lang="en-US" sz="3200" dirty="0">
              <a:ln w="3175">
                <a:noFill/>
              </a:ln>
              <a:solidFill>
                <a:schemeClr val="bg1"/>
              </a:solidFill>
              <a:latin typeface="+mj-lt"/>
              <a:cs typeface="Segoe UI" pitchFamily="34" charset="0"/>
            </a:endParaRPr>
          </a:p>
        </p:txBody>
      </p:sp>
    </p:spTree>
    <p:extLst>
      <p:ext uri="{BB962C8B-B14F-4D97-AF65-F5344CB8AC3E}">
        <p14:creationId xmlns:p14="http://schemas.microsoft.com/office/powerpoint/2010/main" val="3096780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626344" y="5941436"/>
            <a:ext cx="2348251" cy="75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418"/>
            <a:r>
              <a:rPr lang="en-US" sz="1800" dirty="0">
                <a:solidFill>
                  <a:schemeClr val="bg1"/>
                </a:solidFill>
                <a:latin typeface="+mj-lt"/>
                <a:cs typeface="Segoe UI" panose="020B0502040204020203" pitchFamily="34" charset="0"/>
              </a:rPr>
              <a:t>Discovery and Rationalization</a:t>
            </a:r>
          </a:p>
        </p:txBody>
      </p:sp>
      <p:sp>
        <p:nvSpPr>
          <p:cNvPr id="45" name="Rectangle 44"/>
          <p:cNvSpPr/>
          <p:nvPr/>
        </p:nvSpPr>
        <p:spPr>
          <a:xfrm>
            <a:off x="7399241" y="5941436"/>
            <a:ext cx="2337951" cy="75142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418"/>
            <a:r>
              <a:rPr lang="en-US" sz="1800" dirty="0">
                <a:solidFill>
                  <a:schemeClr val="bg1"/>
                </a:solidFill>
                <a:latin typeface="+mj-lt"/>
                <a:cs typeface="Segoe UI" panose="020B0502040204020203" pitchFamily="34" charset="0"/>
              </a:rPr>
              <a:t>Migration Jumpstart</a:t>
            </a:r>
          </a:p>
        </p:txBody>
      </p:sp>
      <p:sp>
        <p:nvSpPr>
          <p:cNvPr id="46" name="Rectangle 45"/>
          <p:cNvSpPr/>
          <p:nvPr/>
        </p:nvSpPr>
        <p:spPr>
          <a:xfrm>
            <a:off x="5027289" y="5941436"/>
            <a:ext cx="2331720" cy="751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418"/>
            <a:r>
              <a:rPr lang="en-US" sz="1800" dirty="0">
                <a:solidFill>
                  <a:schemeClr val="bg1"/>
                </a:solidFill>
                <a:latin typeface="+mj-lt"/>
                <a:cs typeface="Segoe UI" panose="020B0502040204020203" pitchFamily="34" charset="0"/>
              </a:rPr>
              <a:t>Target and </a:t>
            </a:r>
          </a:p>
          <a:p>
            <a:pPr defTabSz="932418"/>
            <a:r>
              <a:rPr lang="en-US" sz="1800" dirty="0">
                <a:solidFill>
                  <a:schemeClr val="bg1"/>
                </a:solidFill>
                <a:latin typeface="+mj-lt"/>
                <a:cs typeface="Segoe UI" panose="020B0502040204020203" pitchFamily="34" charset="0"/>
              </a:rPr>
              <a:t>Deploy Platform </a:t>
            </a:r>
          </a:p>
        </p:txBody>
      </p:sp>
      <p:sp>
        <p:nvSpPr>
          <p:cNvPr id="47" name="Rectangle 46"/>
          <p:cNvSpPr/>
          <p:nvPr/>
        </p:nvSpPr>
        <p:spPr>
          <a:xfrm>
            <a:off x="290356" y="5941436"/>
            <a:ext cx="2292849" cy="751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418"/>
            <a:r>
              <a:rPr lang="en-US" sz="1800" dirty="0">
                <a:solidFill>
                  <a:schemeClr val="accent1"/>
                </a:solidFill>
                <a:latin typeface="+mj-lt"/>
                <a:cs typeface="Segoe UI" panose="020B0502040204020203" pitchFamily="34" charset="0"/>
              </a:rPr>
              <a:t>Strategy Workshop</a:t>
            </a:r>
          </a:p>
        </p:txBody>
      </p:sp>
      <p:sp>
        <p:nvSpPr>
          <p:cNvPr id="48" name="Rectangle 47"/>
          <p:cNvSpPr/>
          <p:nvPr/>
        </p:nvSpPr>
        <p:spPr>
          <a:xfrm>
            <a:off x="9783656" y="5941436"/>
            <a:ext cx="2376496" cy="751426"/>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418"/>
            <a:r>
              <a:rPr lang="en-US" sz="1800" dirty="0">
                <a:solidFill>
                  <a:schemeClr val="bg1"/>
                </a:solidFill>
                <a:latin typeface="+mj-lt"/>
                <a:cs typeface="Segoe UI" panose="020B0502040204020203" pitchFamily="34" charset="0"/>
              </a:rPr>
              <a:t>Ongoing Support</a:t>
            </a:r>
          </a:p>
        </p:txBody>
      </p:sp>
      <p:sp>
        <p:nvSpPr>
          <p:cNvPr id="25" name="Rectangle 24"/>
          <p:cNvSpPr/>
          <p:nvPr/>
        </p:nvSpPr>
        <p:spPr>
          <a:xfrm>
            <a:off x="1765" y="993"/>
            <a:ext cx="12432948" cy="14346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30"/>
            <a:endParaRPr lang="en-US">
              <a:solidFill>
                <a:srgbClr val="FFFFFF"/>
              </a:solidFill>
            </a:endParaRPr>
          </a:p>
        </p:txBody>
      </p:sp>
      <p:sp>
        <p:nvSpPr>
          <p:cNvPr id="2" name="Text Placeholder 1"/>
          <p:cNvSpPr>
            <a:spLocks noGrp="1"/>
          </p:cNvSpPr>
          <p:nvPr>
            <p:ph type="body" sz="quarter" idx="12"/>
          </p:nvPr>
        </p:nvSpPr>
        <p:spPr/>
        <p:txBody>
          <a:bodyPr/>
          <a:lstStyle/>
          <a:p>
            <a:r>
              <a:rPr lang="en-US" dirty="0">
                <a:solidFill>
                  <a:schemeClr val="bg1"/>
                </a:solidFill>
              </a:rPr>
              <a:t>Microsoft Services </a:t>
            </a:r>
            <a:endParaRPr lang="en-US" dirty="0"/>
          </a:p>
        </p:txBody>
      </p:sp>
      <p:sp>
        <p:nvSpPr>
          <p:cNvPr id="73" name="Rectangle 72"/>
          <p:cNvSpPr/>
          <p:nvPr/>
        </p:nvSpPr>
        <p:spPr bwMode="auto">
          <a:xfrm>
            <a:off x="7401522" y="4420792"/>
            <a:ext cx="2335671" cy="14796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82828" rIns="182828" bIns="0" numCol="1" spcCol="0" rtlCol="0" fromWordArt="0" anchor="t" anchorCtr="0" forceAA="0" compatLnSpc="1">
            <a:prstTxWarp prst="textNoShape">
              <a:avLst/>
            </a:prstTxWarp>
            <a:noAutofit/>
          </a:bodyPr>
          <a:lstStyle/>
          <a:p>
            <a:pPr defTabSz="1242610" fontAlgn="base">
              <a:lnSpc>
                <a:spcPct val="90000"/>
              </a:lnSpc>
              <a:spcBef>
                <a:spcPct val="0"/>
              </a:spcBef>
              <a:spcAft>
                <a:spcPts val="1198"/>
              </a:spcAft>
            </a:pPr>
            <a:r>
              <a:rPr lang="en-US" sz="2400" dirty="0">
                <a:solidFill>
                  <a:srgbClr val="0072C6"/>
                </a:solidFill>
                <a:latin typeface="Segoe UI Light"/>
              </a:rPr>
              <a:t>Migrate</a:t>
            </a:r>
          </a:p>
          <a:p>
            <a:pPr defTabSz="1242610" fontAlgn="base">
              <a:lnSpc>
                <a:spcPct val="90000"/>
              </a:lnSpc>
              <a:spcBef>
                <a:spcPct val="0"/>
              </a:spcBef>
              <a:spcAft>
                <a:spcPts val="1198"/>
              </a:spcAft>
            </a:pPr>
            <a:r>
              <a:rPr lang="en-US" sz="1600" dirty="0">
                <a:solidFill>
                  <a:srgbClr val="505050"/>
                </a:solidFill>
                <a:latin typeface="Segoe UI Light"/>
                <a:ea typeface="Segoe UI" pitchFamily="34" charset="0"/>
                <a:cs typeface="Segoe UI" pitchFamily="34" charset="0"/>
              </a:rPr>
              <a:t>Make the move</a:t>
            </a:r>
          </a:p>
        </p:txBody>
      </p:sp>
      <p:sp>
        <p:nvSpPr>
          <p:cNvPr id="74" name="Rectangle 73"/>
          <p:cNvSpPr/>
          <p:nvPr/>
        </p:nvSpPr>
        <p:spPr bwMode="auto">
          <a:xfrm>
            <a:off x="5027289" y="4420792"/>
            <a:ext cx="2331720" cy="147967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82828" rIns="182828" bIns="0" numCol="1" spcCol="0" rtlCol="0" fromWordArt="0" anchor="t" anchorCtr="0" forceAA="0" compatLnSpc="1">
            <a:prstTxWarp prst="textNoShape">
              <a:avLst/>
            </a:prstTxWarp>
            <a:noAutofit/>
          </a:bodyPr>
          <a:lstStyle/>
          <a:p>
            <a:pPr defTabSz="1242610" fontAlgn="base">
              <a:lnSpc>
                <a:spcPct val="90000"/>
              </a:lnSpc>
              <a:spcBef>
                <a:spcPct val="0"/>
              </a:spcBef>
              <a:spcAft>
                <a:spcPts val="1198"/>
              </a:spcAft>
            </a:pPr>
            <a:r>
              <a:rPr lang="en-US" sz="2400" dirty="0">
                <a:solidFill>
                  <a:srgbClr val="0072C6"/>
                </a:solidFill>
                <a:latin typeface="Segoe UI Light"/>
              </a:rPr>
              <a:t>Target</a:t>
            </a:r>
          </a:p>
          <a:p>
            <a:pPr defTabSz="1242610" fontAlgn="base">
              <a:lnSpc>
                <a:spcPct val="90000"/>
              </a:lnSpc>
              <a:spcBef>
                <a:spcPct val="0"/>
              </a:spcBef>
              <a:spcAft>
                <a:spcPts val="1198"/>
              </a:spcAft>
            </a:pPr>
            <a:r>
              <a:rPr lang="en-US" sz="1600" dirty="0">
                <a:solidFill>
                  <a:srgbClr val="505050"/>
                </a:solidFill>
                <a:latin typeface="Segoe UI Light"/>
                <a:ea typeface="Segoe UI" pitchFamily="34" charset="0"/>
                <a:cs typeface="Segoe UI" pitchFamily="34" charset="0"/>
              </a:rPr>
              <a:t>Identify </a:t>
            </a:r>
            <a:r>
              <a:rPr lang="en-US" sz="1600" dirty="0" smtClean="0">
                <a:solidFill>
                  <a:srgbClr val="505050"/>
                </a:solidFill>
                <a:latin typeface="Segoe UI Light"/>
                <a:ea typeface="Segoe UI" pitchFamily="34" charset="0"/>
                <a:cs typeface="Segoe UI" pitchFamily="34" charset="0"/>
              </a:rPr>
              <a:t>your destination(s</a:t>
            </a:r>
            <a:r>
              <a:rPr lang="en-US" sz="1600" dirty="0">
                <a:solidFill>
                  <a:srgbClr val="505050"/>
                </a:solidFill>
                <a:latin typeface="Segoe UI Light"/>
                <a:ea typeface="Segoe UI" pitchFamily="34" charset="0"/>
                <a:cs typeface="Segoe UI" pitchFamily="34" charset="0"/>
              </a:rPr>
              <a:t>)</a:t>
            </a:r>
          </a:p>
        </p:txBody>
      </p:sp>
      <p:sp>
        <p:nvSpPr>
          <p:cNvPr id="75" name="Rectangle 74"/>
          <p:cNvSpPr/>
          <p:nvPr/>
        </p:nvSpPr>
        <p:spPr bwMode="auto">
          <a:xfrm>
            <a:off x="9783657" y="4420791"/>
            <a:ext cx="2331720" cy="15527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82828" rIns="182828" bIns="0" numCol="1" spcCol="0" rtlCol="0" fromWordArt="0" anchor="t" anchorCtr="0" forceAA="0" compatLnSpc="1">
            <a:prstTxWarp prst="textNoShape">
              <a:avLst/>
            </a:prstTxWarp>
            <a:noAutofit/>
          </a:bodyPr>
          <a:lstStyle/>
          <a:p>
            <a:pPr defTabSz="1242610" fontAlgn="base">
              <a:lnSpc>
                <a:spcPct val="90000"/>
              </a:lnSpc>
              <a:spcBef>
                <a:spcPct val="0"/>
              </a:spcBef>
              <a:spcAft>
                <a:spcPts val="1198"/>
              </a:spcAft>
            </a:pPr>
            <a:r>
              <a:rPr lang="en-US" sz="2400" dirty="0">
                <a:solidFill>
                  <a:srgbClr val="0072C6"/>
                </a:solidFill>
                <a:latin typeface="Segoe UI Light"/>
              </a:rPr>
              <a:t>Support</a:t>
            </a:r>
          </a:p>
          <a:p>
            <a:pPr defTabSz="1242610" fontAlgn="base">
              <a:lnSpc>
                <a:spcPct val="90000"/>
              </a:lnSpc>
              <a:spcBef>
                <a:spcPct val="0"/>
              </a:spcBef>
              <a:spcAft>
                <a:spcPts val="1198"/>
              </a:spcAft>
            </a:pPr>
            <a:r>
              <a:rPr lang="en-US" sz="1600" dirty="0">
                <a:solidFill>
                  <a:srgbClr val="505050"/>
                </a:solidFill>
                <a:latin typeface="Segoe UI Light"/>
                <a:ea typeface="Segoe UI" pitchFamily="34" charset="0"/>
                <a:cs typeface="Segoe UI" pitchFamily="34" charset="0"/>
              </a:rPr>
              <a:t>Keep your apps and datacenter running smoothly</a:t>
            </a:r>
          </a:p>
        </p:txBody>
      </p:sp>
      <p:sp>
        <p:nvSpPr>
          <p:cNvPr id="76" name="Rectangle 75"/>
          <p:cNvSpPr/>
          <p:nvPr/>
        </p:nvSpPr>
        <p:spPr bwMode="auto">
          <a:xfrm>
            <a:off x="2648760" y="4420793"/>
            <a:ext cx="2332066" cy="155273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82828" rIns="91440" bIns="0" numCol="1" spcCol="0" rtlCol="0" fromWordArt="0" anchor="t" anchorCtr="0" forceAA="0" compatLnSpc="1">
            <a:prstTxWarp prst="textNoShape">
              <a:avLst/>
            </a:prstTxWarp>
            <a:noAutofit/>
          </a:bodyPr>
          <a:lstStyle/>
          <a:p>
            <a:pPr defTabSz="1242610" fontAlgn="base">
              <a:lnSpc>
                <a:spcPct val="90000"/>
              </a:lnSpc>
              <a:spcBef>
                <a:spcPct val="0"/>
              </a:spcBef>
              <a:spcAft>
                <a:spcPts val="1198"/>
              </a:spcAft>
            </a:pPr>
            <a:r>
              <a:rPr lang="en-US" sz="2400" dirty="0">
                <a:solidFill>
                  <a:srgbClr val="0072C6"/>
                </a:solidFill>
                <a:latin typeface="Segoe UI Light"/>
              </a:rPr>
              <a:t>Discover</a:t>
            </a:r>
          </a:p>
          <a:p>
            <a:pPr defTabSz="1242610" fontAlgn="base">
              <a:lnSpc>
                <a:spcPct val="90000"/>
              </a:lnSpc>
              <a:spcBef>
                <a:spcPct val="0"/>
              </a:spcBef>
              <a:spcAft>
                <a:spcPts val="1198"/>
              </a:spcAft>
            </a:pPr>
            <a:r>
              <a:rPr lang="en-US" sz="1600" dirty="0">
                <a:solidFill>
                  <a:srgbClr val="505050"/>
                </a:solidFill>
                <a:latin typeface="Segoe UI Light"/>
                <a:ea typeface="Segoe UI" pitchFamily="34" charset="0"/>
                <a:cs typeface="Segoe UI" pitchFamily="34" charset="0"/>
              </a:rPr>
              <a:t>Catalog </a:t>
            </a:r>
            <a:r>
              <a:rPr lang="en-US" sz="1600" dirty="0" smtClean="0">
                <a:solidFill>
                  <a:srgbClr val="505050"/>
                </a:solidFill>
                <a:latin typeface="Segoe UI Light"/>
                <a:ea typeface="Segoe UI" pitchFamily="34" charset="0"/>
                <a:cs typeface="Segoe UI" pitchFamily="34" charset="0"/>
              </a:rPr>
              <a:t>your servers</a:t>
            </a:r>
            <a:r>
              <a:rPr lang="en-US" sz="1600" dirty="0">
                <a:solidFill>
                  <a:srgbClr val="505050"/>
                </a:solidFill>
                <a:latin typeface="Segoe UI Light"/>
                <a:ea typeface="Segoe UI" pitchFamily="34" charset="0"/>
                <a:cs typeface="Segoe UI" pitchFamily="34" charset="0"/>
              </a:rPr>
              <a:t>, applications, and workloads</a:t>
            </a:r>
          </a:p>
        </p:txBody>
      </p:sp>
      <p:sp>
        <p:nvSpPr>
          <p:cNvPr id="32" name="Rectangle 31"/>
          <p:cNvSpPr/>
          <p:nvPr/>
        </p:nvSpPr>
        <p:spPr bwMode="auto">
          <a:xfrm>
            <a:off x="290357" y="4420793"/>
            <a:ext cx="2292849" cy="155273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82828" rIns="182828" bIns="0" numCol="1" spcCol="0" rtlCol="0" fromWordArt="0" anchor="t" anchorCtr="0" forceAA="0" compatLnSpc="1">
            <a:prstTxWarp prst="textNoShape">
              <a:avLst/>
            </a:prstTxWarp>
            <a:noAutofit/>
          </a:bodyPr>
          <a:lstStyle/>
          <a:p>
            <a:pPr defTabSz="1242610" fontAlgn="base">
              <a:lnSpc>
                <a:spcPct val="90000"/>
              </a:lnSpc>
              <a:spcBef>
                <a:spcPct val="0"/>
              </a:spcBef>
              <a:spcAft>
                <a:spcPts val="1198"/>
              </a:spcAft>
            </a:pPr>
            <a:r>
              <a:rPr lang="en-US" sz="2400" dirty="0">
                <a:solidFill>
                  <a:srgbClr val="0072C6"/>
                </a:solidFill>
                <a:latin typeface="Segoe UI Light"/>
              </a:rPr>
              <a:t>Strategize</a:t>
            </a:r>
          </a:p>
          <a:p>
            <a:pPr defTabSz="1242610" fontAlgn="base">
              <a:lnSpc>
                <a:spcPct val="90000"/>
              </a:lnSpc>
              <a:spcBef>
                <a:spcPct val="0"/>
              </a:spcBef>
              <a:spcAft>
                <a:spcPts val="1198"/>
              </a:spcAft>
            </a:pPr>
            <a:r>
              <a:rPr lang="en-US" sz="1600" dirty="0">
                <a:solidFill>
                  <a:srgbClr val="505050"/>
                </a:solidFill>
                <a:latin typeface="Segoe UI Light"/>
                <a:ea typeface="Segoe UI" pitchFamily="34" charset="0"/>
                <a:cs typeface="Segoe UI" pitchFamily="34" charset="0"/>
              </a:rPr>
              <a:t>Develop a strategy that meets your needs </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078" y="2752590"/>
            <a:ext cx="1223738" cy="1223736"/>
          </a:xfrm>
          <a:prstGeom prst="rect">
            <a:avLst/>
          </a:prstGeom>
        </p:spPr>
      </p:pic>
      <p:sp>
        <p:nvSpPr>
          <p:cNvPr id="21" name="Rectangle 20"/>
          <p:cNvSpPr/>
          <p:nvPr/>
        </p:nvSpPr>
        <p:spPr bwMode="auto">
          <a:xfrm>
            <a:off x="270922" y="4375072"/>
            <a:ext cx="233172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2649106" y="4375072"/>
            <a:ext cx="233172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5027289" y="4375072"/>
            <a:ext cx="233172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7405473" y="4375072"/>
            <a:ext cx="233172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9783656" y="4375072"/>
            <a:ext cx="2331720" cy="457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28766" t="16888" r="49801"/>
          <a:stretch/>
        </p:blipFill>
        <p:spPr>
          <a:xfrm>
            <a:off x="428221" y="2393892"/>
            <a:ext cx="1973942" cy="1846056"/>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l="57669" t="-4641" r="26782" b="-5877"/>
          <a:stretch/>
        </p:blipFill>
        <p:spPr>
          <a:xfrm>
            <a:off x="5513489" y="2044811"/>
            <a:ext cx="1359320" cy="2330260"/>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79997" t="11147" r="-1430" b="5741"/>
          <a:stretch/>
        </p:blipFill>
        <p:spPr>
          <a:xfrm>
            <a:off x="7548977" y="2621643"/>
            <a:ext cx="2034738" cy="1902916"/>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31" t="10098" r="79748" b="331"/>
          <a:stretch/>
        </p:blipFill>
        <p:spPr>
          <a:xfrm>
            <a:off x="2839872" y="2297871"/>
            <a:ext cx="1949842" cy="2083010"/>
          </a:xfrm>
          <a:prstGeom prst="rect">
            <a:avLst/>
          </a:prstGeom>
        </p:spPr>
      </p:pic>
      <p:sp>
        <p:nvSpPr>
          <p:cNvPr id="49" name="Text Placeholder 1"/>
          <p:cNvSpPr txBox="1">
            <a:spLocks/>
          </p:cNvSpPr>
          <p:nvPr/>
        </p:nvSpPr>
        <p:spPr>
          <a:xfrm>
            <a:off x="274638" y="1625600"/>
            <a:ext cx="11887200" cy="407651"/>
          </a:xfrm>
          <a:prstGeom prst="rect">
            <a:avLst/>
          </a:prstGeom>
        </p:spPr>
        <p:txBody>
          <a:bodyPr/>
          <a:lstStyle>
            <a:lvl1pPr marL="0" indent="0" algn="l" defTabSz="932239" rtl="0" eaLnBrk="1" latinLnBrk="0" hangingPunct="1">
              <a:lnSpc>
                <a:spcPct val="90000"/>
              </a:lnSpc>
              <a:spcBef>
                <a:spcPts val="1020"/>
              </a:spcBef>
              <a:buFont typeface="Arial" panose="020B0604020202020204" pitchFamily="34" charset="0"/>
              <a:buNone/>
              <a:defRPr sz="2856" kern="1200">
                <a:solidFill>
                  <a:schemeClr val="tx1"/>
                </a:solidFill>
                <a:latin typeface="Segoe UI Light" panose="020B0502040204020203" pitchFamily="34" charset="0"/>
                <a:ea typeface="+mn-ea"/>
                <a:cs typeface="+mn-cs"/>
              </a:defRPr>
            </a:lvl1pPr>
            <a:lvl2pPr marL="699179" indent="-233059" algn="l" defTabSz="932239"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298" indent="-233059" algn="l" defTabSz="932239"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1418"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7537"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3656"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29775"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5894"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2013"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r>
              <a:rPr lang="en-US" dirty="0"/>
              <a:t>Enterprise Modernization Solution</a:t>
            </a:r>
          </a:p>
        </p:txBody>
      </p:sp>
    </p:spTree>
    <p:extLst>
      <p:ext uri="{BB962C8B-B14F-4D97-AF65-F5344CB8AC3E}">
        <p14:creationId xmlns:p14="http://schemas.microsoft.com/office/powerpoint/2010/main" val="3926283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flipV="1">
            <a:off x="-1" y="2582860"/>
            <a:ext cx="4228809" cy="2767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4228808" y="2413930"/>
            <a:ext cx="7018630" cy="2936525"/>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 y="5350458"/>
            <a:ext cx="12436475" cy="164406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228808" y="5350457"/>
            <a:ext cx="7018630" cy="90202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2"/>
          </p:nvPr>
        </p:nvSpPr>
        <p:spPr/>
        <p:txBody>
          <a:bodyPr/>
          <a:lstStyle/>
          <a:p>
            <a:r>
              <a:rPr lang="en-US" dirty="0"/>
              <a:t>What is your cloud strategy?</a:t>
            </a:r>
          </a:p>
        </p:txBody>
      </p:sp>
      <p:sp>
        <p:nvSpPr>
          <p:cNvPr id="80" name="TextBox 79"/>
          <p:cNvSpPr txBox="1"/>
          <p:nvPr/>
        </p:nvSpPr>
        <p:spPr>
          <a:xfrm>
            <a:off x="516719" y="5426486"/>
            <a:ext cx="3195369" cy="1280160"/>
          </a:xfrm>
          <a:prstGeom prst="rect">
            <a:avLst/>
          </a:prstGeom>
          <a:noFill/>
        </p:spPr>
        <p:txBody>
          <a:bodyPr wrap="square" lIns="182880" tIns="137160" rIns="182880" bIns="182880" rtlCol="0">
            <a:noAutofit/>
          </a:bodyPr>
          <a:lstStyle/>
          <a:p>
            <a:pPr defTabSz="932654"/>
            <a:r>
              <a:rPr lang="en-US" sz="3200" dirty="0" smtClean="0">
                <a:solidFill>
                  <a:schemeClr val="accent1"/>
                </a:solidFill>
                <a:latin typeface="Segoe UI Light"/>
              </a:rPr>
              <a:t>Your datacenter</a:t>
            </a:r>
            <a:endParaRPr lang="en-US" sz="3200" dirty="0">
              <a:solidFill>
                <a:schemeClr val="accent1"/>
              </a:solidFill>
              <a:latin typeface="Segoe UI Light"/>
            </a:endParaRPr>
          </a:p>
        </p:txBody>
      </p:sp>
      <p:sp>
        <p:nvSpPr>
          <p:cNvPr id="72" name="TextBox 71"/>
          <p:cNvSpPr txBox="1"/>
          <p:nvPr/>
        </p:nvSpPr>
        <p:spPr>
          <a:xfrm>
            <a:off x="5088018" y="4168947"/>
            <a:ext cx="2277290" cy="1280160"/>
          </a:xfrm>
          <a:prstGeom prst="rect">
            <a:avLst/>
          </a:prstGeom>
          <a:noFill/>
        </p:spPr>
        <p:txBody>
          <a:bodyPr wrap="square" lIns="182880" tIns="137160" rIns="182880" bIns="182880" rtlCol="0">
            <a:noAutofit/>
          </a:bodyPr>
          <a:lstStyle/>
          <a:p>
            <a:pPr defTabSz="932654"/>
            <a:r>
              <a:rPr lang="en-US" sz="2400" dirty="0">
                <a:solidFill>
                  <a:schemeClr val="bg1"/>
                </a:solidFill>
                <a:latin typeface="Segoe UI Light"/>
              </a:rPr>
              <a:t>Microsoft </a:t>
            </a:r>
            <a:r>
              <a:rPr lang="en-US" sz="2400" dirty="0" smtClean="0">
                <a:solidFill>
                  <a:schemeClr val="bg1"/>
                </a:solidFill>
                <a:latin typeface="Segoe UI Light"/>
              </a:rPr>
              <a:t>Azure</a:t>
            </a:r>
            <a:endParaRPr lang="en-US" sz="2400" dirty="0">
              <a:solidFill>
                <a:schemeClr val="bg1"/>
              </a:solidFill>
              <a:latin typeface="Segoe UI Light"/>
            </a:endParaRPr>
          </a:p>
        </p:txBody>
      </p:sp>
      <p:sp>
        <p:nvSpPr>
          <p:cNvPr id="76" name="TextBox 75"/>
          <p:cNvSpPr txBox="1"/>
          <p:nvPr/>
        </p:nvSpPr>
        <p:spPr>
          <a:xfrm>
            <a:off x="8885803" y="4168947"/>
            <a:ext cx="2388961" cy="1280160"/>
          </a:xfrm>
          <a:prstGeom prst="rect">
            <a:avLst/>
          </a:prstGeom>
          <a:noFill/>
        </p:spPr>
        <p:txBody>
          <a:bodyPr wrap="square" lIns="182880" tIns="137160" rIns="182880" bIns="182880" rtlCol="0">
            <a:noAutofit/>
          </a:bodyPr>
          <a:lstStyle/>
          <a:p>
            <a:pPr defTabSz="932654"/>
            <a:r>
              <a:rPr lang="en-US" sz="2400" dirty="0" smtClean="0">
                <a:solidFill>
                  <a:schemeClr val="bg1"/>
                </a:solidFill>
                <a:latin typeface="Segoe UI Light"/>
              </a:rPr>
              <a:t>Service Provider</a:t>
            </a:r>
            <a:endParaRPr lang="en-US" sz="2400" dirty="0">
              <a:solidFill>
                <a:schemeClr val="bg1"/>
              </a:solidFill>
              <a:latin typeface="Segoe UI Light"/>
            </a:endParaRPr>
          </a:p>
        </p:txBody>
      </p:sp>
      <p:sp>
        <p:nvSpPr>
          <p:cNvPr id="41" name="TextBox 40"/>
          <p:cNvSpPr txBox="1"/>
          <p:nvPr/>
        </p:nvSpPr>
        <p:spPr>
          <a:xfrm>
            <a:off x="6665822" y="5417503"/>
            <a:ext cx="2227295" cy="1280160"/>
          </a:xfrm>
          <a:prstGeom prst="rect">
            <a:avLst/>
          </a:prstGeom>
          <a:noFill/>
        </p:spPr>
        <p:txBody>
          <a:bodyPr wrap="square" lIns="182880" tIns="137160" rIns="182880" bIns="182880" rtlCol="0">
            <a:noAutofit/>
          </a:bodyPr>
          <a:lstStyle/>
          <a:p>
            <a:pPr defTabSz="932654"/>
            <a:r>
              <a:rPr lang="en-US" sz="3200" dirty="0" smtClean="0">
                <a:solidFill>
                  <a:schemeClr val="accent1"/>
                </a:solidFill>
                <a:latin typeface="Segoe UI Light"/>
              </a:rPr>
              <a:t>Your cloud</a:t>
            </a:r>
            <a:endParaRPr lang="en-US" sz="3200" dirty="0">
              <a:solidFill>
                <a:schemeClr val="accent1"/>
              </a:solidFill>
              <a:latin typeface="Segoe UI Light"/>
            </a:endParaRPr>
          </a:p>
        </p:txBody>
      </p:sp>
      <p:sp>
        <p:nvSpPr>
          <p:cNvPr id="42" name="Content Placeholder 4"/>
          <p:cNvSpPr txBox="1">
            <a:spLocks/>
          </p:cNvSpPr>
          <p:nvPr/>
        </p:nvSpPr>
        <p:spPr>
          <a:xfrm>
            <a:off x="274638" y="1435100"/>
            <a:ext cx="11887200" cy="742043"/>
          </a:xfrm>
          <a:prstGeom prst="rect">
            <a:avLst/>
          </a:prstGeom>
        </p:spPr>
        <p:txBody>
          <a:bodyPr lIns="182880" anchor="ctr"/>
          <a:lstStyle>
            <a:lvl1pPr marL="0" indent="0" algn="l" defTabSz="932597" rtl="0" eaLnBrk="1" latinLnBrk="0" hangingPunct="1">
              <a:lnSpc>
                <a:spcPct val="90000"/>
              </a:lnSpc>
              <a:spcBef>
                <a:spcPts val="1020"/>
              </a:spcBef>
              <a:buFont typeface="Arial" panose="020B0604020202020204" pitchFamily="34" charset="0"/>
              <a:buNone/>
              <a:defRPr sz="2856" kern="1200">
                <a:solidFill>
                  <a:schemeClr val="tx1"/>
                </a:solidFill>
                <a:latin typeface="Segoe UI Light" panose="020B0502040204020203" pitchFamily="34" charset="0"/>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r>
              <a:rPr lang="en-US" sz="4000" dirty="0">
                <a:solidFill>
                  <a:schemeClr val="accent1">
                    <a:lumMod val="75000"/>
                  </a:schemeClr>
                </a:solidFill>
              </a:rPr>
              <a:t>T</a:t>
            </a:r>
            <a:r>
              <a:rPr lang="en-US" sz="4000" dirty="0" smtClean="0">
                <a:solidFill>
                  <a:schemeClr val="accent1">
                    <a:lumMod val="75000"/>
                  </a:schemeClr>
                </a:solidFill>
              </a:rPr>
              <a:t>he </a:t>
            </a:r>
            <a:r>
              <a:rPr lang="en-US" sz="4000" dirty="0">
                <a:solidFill>
                  <a:schemeClr val="accent1">
                    <a:lumMod val="75000"/>
                  </a:schemeClr>
                </a:solidFill>
              </a:rPr>
              <a:t>world is hybrid</a:t>
            </a:r>
          </a:p>
        </p:txBody>
      </p:sp>
      <p:grpSp>
        <p:nvGrpSpPr>
          <p:cNvPr id="47" name="Group 46"/>
          <p:cNvGrpSpPr/>
          <p:nvPr/>
        </p:nvGrpSpPr>
        <p:grpSpPr>
          <a:xfrm>
            <a:off x="8519791" y="2966280"/>
            <a:ext cx="1949995" cy="1277494"/>
            <a:chOff x="13951206" y="-5352129"/>
            <a:chExt cx="4768850" cy="3124200"/>
          </a:xfrm>
        </p:grpSpPr>
        <p:sp>
          <p:nvSpPr>
            <p:cNvPr id="48"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4912991" y="2966280"/>
            <a:ext cx="1949995" cy="1277494"/>
            <a:chOff x="13951206" y="-5352129"/>
            <a:chExt cx="4768850" cy="3124200"/>
          </a:xfrm>
        </p:grpSpPr>
        <p:sp>
          <p:nvSpPr>
            <p:cNvPr id="54"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144"/>
          <p:cNvGrpSpPr/>
          <p:nvPr/>
        </p:nvGrpSpPr>
        <p:grpSpPr>
          <a:xfrm>
            <a:off x="1333413" y="2890065"/>
            <a:ext cx="1536787" cy="2153184"/>
            <a:chOff x="8888303" y="3095262"/>
            <a:chExt cx="1338209" cy="1874957"/>
          </a:xfrm>
        </p:grpSpPr>
        <p:grpSp>
          <p:nvGrpSpPr>
            <p:cNvPr id="146" name="Group 145"/>
            <p:cNvGrpSpPr/>
            <p:nvPr/>
          </p:nvGrpSpPr>
          <p:grpSpPr>
            <a:xfrm>
              <a:off x="8986273" y="3095262"/>
              <a:ext cx="1240239" cy="812514"/>
              <a:chOff x="13951206" y="-5352129"/>
              <a:chExt cx="4768850" cy="3124200"/>
            </a:xfrm>
          </p:grpSpPr>
          <p:sp>
            <p:nvSpPr>
              <p:cNvPr id="186" name="Freeform 5"/>
              <p:cNvSpPr>
                <a:spLocks/>
              </p:cNvSpPr>
              <p:nvPr/>
            </p:nvSpPr>
            <p:spPr bwMode="auto">
              <a:xfrm>
                <a:off x="13951206" y="-5352129"/>
                <a:ext cx="4768850" cy="3124200"/>
              </a:xfrm>
              <a:custGeom>
                <a:avLst/>
                <a:gdLst>
                  <a:gd name="T0" fmla="*/ 1143 w 1269"/>
                  <a:gd name="T1" fmla="*/ 327 h 830"/>
                  <a:gd name="T2" fmla="*/ 1053 w 1269"/>
                  <a:gd name="T3" fmla="*/ 164 h 830"/>
                  <a:gd name="T4" fmla="*/ 940 w 1269"/>
                  <a:gd name="T5" fmla="*/ 130 h 830"/>
                  <a:gd name="T6" fmla="*/ 844 w 1269"/>
                  <a:gd name="T7" fmla="*/ 155 h 830"/>
                  <a:gd name="T8" fmla="*/ 744 w 1269"/>
                  <a:gd name="T9" fmla="*/ 57 h 830"/>
                  <a:gd name="T10" fmla="*/ 553 w 1269"/>
                  <a:gd name="T11" fmla="*/ 0 h 830"/>
                  <a:gd name="T12" fmla="*/ 203 w 1269"/>
                  <a:gd name="T13" fmla="*/ 348 h 830"/>
                  <a:gd name="T14" fmla="*/ 203 w 1269"/>
                  <a:gd name="T15" fmla="*/ 364 h 830"/>
                  <a:gd name="T16" fmla="*/ 0 w 1269"/>
                  <a:gd name="T17" fmla="*/ 596 h 830"/>
                  <a:gd name="T18" fmla="*/ 55 w 1269"/>
                  <a:gd name="T19" fmla="*/ 746 h 830"/>
                  <a:gd name="T20" fmla="*/ 235 w 1269"/>
                  <a:gd name="T21" fmla="*/ 830 h 830"/>
                  <a:gd name="T22" fmla="*/ 326 w 1269"/>
                  <a:gd name="T23" fmla="*/ 830 h 830"/>
                  <a:gd name="T24" fmla="*/ 368 w 1269"/>
                  <a:gd name="T25" fmla="*/ 830 h 830"/>
                  <a:gd name="T26" fmla="*/ 383 w 1269"/>
                  <a:gd name="T27" fmla="*/ 830 h 830"/>
                  <a:gd name="T28" fmla="*/ 394 w 1269"/>
                  <a:gd name="T29" fmla="*/ 830 h 830"/>
                  <a:gd name="T30" fmla="*/ 966 w 1269"/>
                  <a:gd name="T31" fmla="*/ 830 h 830"/>
                  <a:gd name="T32" fmla="*/ 993 w 1269"/>
                  <a:gd name="T33" fmla="*/ 830 h 830"/>
                  <a:gd name="T34" fmla="*/ 1024 w 1269"/>
                  <a:gd name="T35" fmla="*/ 830 h 830"/>
                  <a:gd name="T36" fmla="*/ 1269 w 1269"/>
                  <a:gd name="T37" fmla="*/ 556 h 830"/>
                  <a:gd name="T38" fmla="*/ 1143 w 1269"/>
                  <a:gd name="T39" fmla="*/ 32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9" h="830">
                    <a:moveTo>
                      <a:pt x="1143" y="327"/>
                    </a:moveTo>
                    <a:cubicBezTo>
                      <a:pt x="1141" y="259"/>
                      <a:pt x="1106" y="199"/>
                      <a:pt x="1053" y="164"/>
                    </a:cubicBezTo>
                    <a:cubicBezTo>
                      <a:pt x="1021" y="142"/>
                      <a:pt x="982" y="130"/>
                      <a:pt x="940" y="130"/>
                    </a:cubicBezTo>
                    <a:cubicBezTo>
                      <a:pt x="905" y="130"/>
                      <a:pt x="872" y="139"/>
                      <a:pt x="844" y="155"/>
                    </a:cubicBezTo>
                    <a:cubicBezTo>
                      <a:pt x="818" y="117"/>
                      <a:pt x="784" y="83"/>
                      <a:pt x="744" y="57"/>
                    </a:cubicBezTo>
                    <a:cubicBezTo>
                      <a:pt x="689" y="21"/>
                      <a:pt x="623" y="0"/>
                      <a:pt x="553" y="0"/>
                    </a:cubicBezTo>
                    <a:cubicBezTo>
                      <a:pt x="359" y="0"/>
                      <a:pt x="203" y="155"/>
                      <a:pt x="203" y="348"/>
                    </a:cubicBezTo>
                    <a:cubicBezTo>
                      <a:pt x="203" y="352"/>
                      <a:pt x="203" y="359"/>
                      <a:pt x="203" y="364"/>
                    </a:cubicBezTo>
                    <a:cubicBezTo>
                      <a:pt x="88" y="380"/>
                      <a:pt x="0" y="478"/>
                      <a:pt x="0" y="596"/>
                    </a:cubicBezTo>
                    <a:cubicBezTo>
                      <a:pt x="0" y="653"/>
                      <a:pt x="21" y="705"/>
                      <a:pt x="55" y="746"/>
                    </a:cubicBezTo>
                    <a:cubicBezTo>
                      <a:pt x="99" y="796"/>
                      <a:pt x="163" y="829"/>
                      <a:pt x="235" y="830"/>
                    </a:cubicBezTo>
                    <a:cubicBezTo>
                      <a:pt x="235" y="830"/>
                      <a:pt x="235" y="830"/>
                      <a:pt x="326" y="830"/>
                    </a:cubicBezTo>
                    <a:cubicBezTo>
                      <a:pt x="340" y="830"/>
                      <a:pt x="361" y="830"/>
                      <a:pt x="368" y="830"/>
                    </a:cubicBezTo>
                    <a:cubicBezTo>
                      <a:pt x="368" y="830"/>
                      <a:pt x="368" y="830"/>
                      <a:pt x="383" y="830"/>
                    </a:cubicBezTo>
                    <a:cubicBezTo>
                      <a:pt x="386" y="830"/>
                      <a:pt x="389" y="830"/>
                      <a:pt x="394" y="830"/>
                    </a:cubicBezTo>
                    <a:cubicBezTo>
                      <a:pt x="536" y="830"/>
                      <a:pt x="837" y="830"/>
                      <a:pt x="966" y="830"/>
                    </a:cubicBezTo>
                    <a:cubicBezTo>
                      <a:pt x="975" y="830"/>
                      <a:pt x="984" y="830"/>
                      <a:pt x="993" y="830"/>
                    </a:cubicBezTo>
                    <a:cubicBezTo>
                      <a:pt x="1003" y="830"/>
                      <a:pt x="1015" y="830"/>
                      <a:pt x="1024" y="830"/>
                    </a:cubicBezTo>
                    <a:cubicBezTo>
                      <a:pt x="1161" y="814"/>
                      <a:pt x="1269" y="698"/>
                      <a:pt x="1269" y="556"/>
                    </a:cubicBezTo>
                    <a:cubicBezTo>
                      <a:pt x="1269" y="461"/>
                      <a:pt x="1217" y="376"/>
                      <a:pt x="1143" y="327"/>
                    </a:cubicBezTo>
                    <a:close/>
                  </a:path>
                </a:pathLst>
              </a:custGeom>
              <a:solidFill>
                <a:srgbClr val="6EC1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
              <p:cNvSpPr>
                <a:spLocks/>
              </p:cNvSpPr>
              <p:nvPr/>
            </p:nvSpPr>
            <p:spPr bwMode="auto">
              <a:xfrm>
                <a:off x="13951206" y="-5352129"/>
                <a:ext cx="2795588" cy="2806700"/>
              </a:xfrm>
              <a:custGeom>
                <a:avLst/>
                <a:gdLst>
                  <a:gd name="T0" fmla="*/ 553 w 744"/>
                  <a:gd name="T1" fmla="*/ 0 h 746"/>
                  <a:gd name="T2" fmla="*/ 203 w 744"/>
                  <a:gd name="T3" fmla="*/ 348 h 746"/>
                  <a:gd name="T4" fmla="*/ 203 w 744"/>
                  <a:gd name="T5" fmla="*/ 364 h 746"/>
                  <a:gd name="T6" fmla="*/ 0 w 744"/>
                  <a:gd name="T7" fmla="*/ 596 h 746"/>
                  <a:gd name="T8" fmla="*/ 55 w 744"/>
                  <a:gd name="T9" fmla="*/ 746 h 746"/>
                  <a:gd name="T10" fmla="*/ 744 w 744"/>
                  <a:gd name="T11" fmla="*/ 57 h 746"/>
                  <a:gd name="T12" fmla="*/ 553 w 744"/>
                  <a:gd name="T13" fmla="*/ 0 h 746"/>
                </a:gdLst>
                <a:ahLst/>
                <a:cxnLst>
                  <a:cxn ang="0">
                    <a:pos x="T0" y="T1"/>
                  </a:cxn>
                  <a:cxn ang="0">
                    <a:pos x="T2" y="T3"/>
                  </a:cxn>
                  <a:cxn ang="0">
                    <a:pos x="T4" y="T5"/>
                  </a:cxn>
                  <a:cxn ang="0">
                    <a:pos x="T6" y="T7"/>
                  </a:cxn>
                  <a:cxn ang="0">
                    <a:pos x="T8" y="T9"/>
                  </a:cxn>
                  <a:cxn ang="0">
                    <a:pos x="T10" y="T11"/>
                  </a:cxn>
                  <a:cxn ang="0">
                    <a:pos x="T12" y="T13"/>
                  </a:cxn>
                </a:cxnLst>
                <a:rect l="0" t="0" r="r" b="b"/>
                <a:pathLst>
                  <a:path w="744" h="746">
                    <a:moveTo>
                      <a:pt x="553" y="0"/>
                    </a:moveTo>
                    <a:cubicBezTo>
                      <a:pt x="359" y="0"/>
                      <a:pt x="203" y="155"/>
                      <a:pt x="203" y="348"/>
                    </a:cubicBezTo>
                    <a:cubicBezTo>
                      <a:pt x="203" y="352"/>
                      <a:pt x="203" y="359"/>
                      <a:pt x="203" y="364"/>
                    </a:cubicBezTo>
                    <a:cubicBezTo>
                      <a:pt x="88" y="380"/>
                      <a:pt x="0" y="478"/>
                      <a:pt x="0" y="596"/>
                    </a:cubicBezTo>
                    <a:cubicBezTo>
                      <a:pt x="0" y="653"/>
                      <a:pt x="21" y="705"/>
                      <a:pt x="55" y="746"/>
                    </a:cubicBezTo>
                    <a:cubicBezTo>
                      <a:pt x="744" y="57"/>
                      <a:pt x="744" y="57"/>
                      <a:pt x="744" y="57"/>
                    </a:cubicBezTo>
                    <a:cubicBezTo>
                      <a:pt x="689" y="21"/>
                      <a:pt x="623" y="0"/>
                      <a:pt x="553" y="0"/>
                    </a:cubicBezTo>
                    <a:close/>
                  </a:path>
                </a:pathLst>
              </a:custGeom>
              <a:solidFill>
                <a:srgbClr val="88D0E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7" name="Group 146"/>
            <p:cNvGrpSpPr/>
            <p:nvPr/>
          </p:nvGrpSpPr>
          <p:grpSpPr>
            <a:xfrm>
              <a:off x="8888303" y="3633849"/>
              <a:ext cx="995802" cy="1336370"/>
              <a:chOff x="13639800" y="2933700"/>
              <a:chExt cx="4149725" cy="5568951"/>
            </a:xfrm>
          </p:grpSpPr>
          <p:sp>
            <p:nvSpPr>
              <p:cNvPr id="148" name="Rectangle 10"/>
              <p:cNvSpPr>
                <a:spLocks noChangeArrowheads="1"/>
              </p:cNvSpPr>
              <p:nvPr/>
            </p:nvSpPr>
            <p:spPr bwMode="auto">
              <a:xfrm>
                <a:off x="16632238" y="7856538"/>
                <a:ext cx="333375" cy="64611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1"/>
              <p:cNvSpPr>
                <a:spLocks noChangeArrowheads="1"/>
              </p:cNvSpPr>
              <p:nvPr/>
            </p:nvSpPr>
            <p:spPr bwMode="auto">
              <a:xfrm>
                <a:off x="16632238" y="7856538"/>
                <a:ext cx="3333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
              <p:cNvSpPr>
                <a:spLocks noChangeArrowheads="1"/>
              </p:cNvSpPr>
              <p:nvPr/>
            </p:nvSpPr>
            <p:spPr bwMode="auto">
              <a:xfrm>
                <a:off x="16052800" y="7856538"/>
                <a:ext cx="334963" cy="64611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
              <p:cNvSpPr>
                <a:spLocks noChangeArrowheads="1"/>
              </p:cNvSpPr>
              <p:nvPr/>
            </p:nvSpPr>
            <p:spPr bwMode="auto">
              <a:xfrm>
                <a:off x="16052800" y="7856538"/>
                <a:ext cx="33496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
              <p:cNvSpPr>
                <a:spLocks noChangeArrowheads="1"/>
              </p:cNvSpPr>
              <p:nvPr/>
            </p:nvSpPr>
            <p:spPr bwMode="auto">
              <a:xfrm>
                <a:off x="15217775" y="2933700"/>
                <a:ext cx="2571750" cy="556895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Rectangle 15"/>
              <p:cNvSpPr>
                <a:spLocks noChangeArrowheads="1"/>
              </p:cNvSpPr>
              <p:nvPr/>
            </p:nvSpPr>
            <p:spPr bwMode="auto">
              <a:xfrm>
                <a:off x="15217775" y="2933700"/>
                <a:ext cx="2571750" cy="556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6"/>
              <p:cNvSpPr>
                <a:spLocks noChangeArrowheads="1"/>
              </p:cNvSpPr>
              <p:nvPr/>
            </p:nvSpPr>
            <p:spPr bwMode="auto">
              <a:xfrm>
                <a:off x="15470188" y="5586413"/>
                <a:ext cx="2074863"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7"/>
              <p:cNvSpPr>
                <a:spLocks noChangeArrowheads="1"/>
              </p:cNvSpPr>
              <p:nvPr/>
            </p:nvSpPr>
            <p:spPr bwMode="auto">
              <a:xfrm>
                <a:off x="15470188" y="5586413"/>
                <a:ext cx="2074863"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8"/>
              <p:cNvSpPr>
                <a:spLocks noChangeArrowheads="1"/>
              </p:cNvSpPr>
              <p:nvPr/>
            </p:nvSpPr>
            <p:spPr bwMode="auto">
              <a:xfrm>
                <a:off x="15470188" y="6162675"/>
                <a:ext cx="2074863" cy="333375"/>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9"/>
              <p:cNvSpPr>
                <a:spLocks noChangeArrowheads="1"/>
              </p:cNvSpPr>
              <p:nvPr/>
            </p:nvSpPr>
            <p:spPr bwMode="auto">
              <a:xfrm>
                <a:off x="15470188" y="6162675"/>
                <a:ext cx="2074863"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20"/>
              <p:cNvSpPr>
                <a:spLocks noChangeArrowheads="1"/>
              </p:cNvSpPr>
              <p:nvPr/>
            </p:nvSpPr>
            <p:spPr bwMode="auto">
              <a:xfrm>
                <a:off x="15470188" y="6740525"/>
                <a:ext cx="2074863" cy="3302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1"/>
              <p:cNvSpPr>
                <a:spLocks noChangeArrowheads="1"/>
              </p:cNvSpPr>
              <p:nvPr/>
            </p:nvSpPr>
            <p:spPr bwMode="auto">
              <a:xfrm>
                <a:off x="15470188" y="6740525"/>
                <a:ext cx="2074863"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22"/>
              <p:cNvSpPr>
                <a:spLocks noChangeArrowheads="1"/>
              </p:cNvSpPr>
              <p:nvPr/>
            </p:nvSpPr>
            <p:spPr bwMode="auto">
              <a:xfrm>
                <a:off x="15470188" y="7315200"/>
                <a:ext cx="2074863"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3"/>
              <p:cNvSpPr>
                <a:spLocks noChangeArrowheads="1"/>
              </p:cNvSpPr>
              <p:nvPr/>
            </p:nvSpPr>
            <p:spPr bwMode="auto">
              <a:xfrm>
                <a:off x="15470188" y="7315200"/>
                <a:ext cx="2074863"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4"/>
              <p:cNvSpPr>
                <a:spLocks noChangeArrowheads="1"/>
              </p:cNvSpPr>
              <p:nvPr/>
            </p:nvSpPr>
            <p:spPr bwMode="auto">
              <a:xfrm>
                <a:off x="15470188" y="3859213"/>
                <a:ext cx="2074863" cy="3302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25"/>
              <p:cNvSpPr>
                <a:spLocks noChangeArrowheads="1"/>
              </p:cNvSpPr>
              <p:nvPr/>
            </p:nvSpPr>
            <p:spPr bwMode="auto">
              <a:xfrm>
                <a:off x="15470188" y="4433888"/>
                <a:ext cx="2074863" cy="333375"/>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26"/>
              <p:cNvSpPr>
                <a:spLocks noChangeArrowheads="1"/>
              </p:cNvSpPr>
              <p:nvPr/>
            </p:nvSpPr>
            <p:spPr bwMode="auto">
              <a:xfrm>
                <a:off x="15470188" y="5011738"/>
                <a:ext cx="2074863" cy="33178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27"/>
              <p:cNvSpPr>
                <a:spLocks noChangeArrowheads="1"/>
              </p:cNvSpPr>
              <p:nvPr/>
            </p:nvSpPr>
            <p:spPr bwMode="auto">
              <a:xfrm>
                <a:off x="15470188" y="5011738"/>
                <a:ext cx="2074863"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8"/>
              <p:cNvSpPr>
                <a:spLocks noChangeArrowheads="1"/>
              </p:cNvSpPr>
              <p:nvPr/>
            </p:nvSpPr>
            <p:spPr bwMode="auto">
              <a:xfrm>
                <a:off x="15470188" y="3279775"/>
                <a:ext cx="2074863"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9"/>
              <p:cNvSpPr>
                <a:spLocks/>
              </p:cNvSpPr>
              <p:nvPr/>
            </p:nvSpPr>
            <p:spPr bwMode="auto">
              <a:xfrm>
                <a:off x="15217775" y="5011738"/>
                <a:ext cx="1414463" cy="3490913"/>
              </a:xfrm>
              <a:custGeom>
                <a:avLst/>
                <a:gdLst>
                  <a:gd name="T0" fmla="*/ 891 w 891"/>
                  <a:gd name="T1" fmla="*/ 0 h 2199"/>
                  <a:gd name="T2" fmla="*/ 0 w 891"/>
                  <a:gd name="T3" fmla="*/ 0 h 2199"/>
                  <a:gd name="T4" fmla="*/ 0 w 891"/>
                  <a:gd name="T5" fmla="*/ 2199 h 2199"/>
                  <a:gd name="T6" fmla="*/ 891 w 891"/>
                  <a:gd name="T7" fmla="*/ 2199 h 2199"/>
                  <a:gd name="T8" fmla="*/ 891 w 891"/>
                  <a:gd name="T9" fmla="*/ 1662 h 2199"/>
                  <a:gd name="T10" fmla="*/ 159 w 891"/>
                  <a:gd name="T11" fmla="*/ 1662 h 2199"/>
                  <a:gd name="T12" fmla="*/ 159 w 891"/>
                  <a:gd name="T13" fmla="*/ 1451 h 2199"/>
                  <a:gd name="T14" fmla="*/ 891 w 891"/>
                  <a:gd name="T15" fmla="*/ 1451 h 2199"/>
                  <a:gd name="T16" fmla="*/ 891 w 891"/>
                  <a:gd name="T17" fmla="*/ 1297 h 2199"/>
                  <a:gd name="T18" fmla="*/ 159 w 891"/>
                  <a:gd name="T19" fmla="*/ 1297 h 2199"/>
                  <a:gd name="T20" fmla="*/ 159 w 891"/>
                  <a:gd name="T21" fmla="*/ 1089 h 2199"/>
                  <a:gd name="T22" fmla="*/ 891 w 891"/>
                  <a:gd name="T23" fmla="*/ 1089 h 2199"/>
                  <a:gd name="T24" fmla="*/ 891 w 891"/>
                  <a:gd name="T25" fmla="*/ 935 h 2199"/>
                  <a:gd name="T26" fmla="*/ 159 w 891"/>
                  <a:gd name="T27" fmla="*/ 935 h 2199"/>
                  <a:gd name="T28" fmla="*/ 159 w 891"/>
                  <a:gd name="T29" fmla="*/ 725 h 2199"/>
                  <a:gd name="T30" fmla="*/ 891 w 891"/>
                  <a:gd name="T31" fmla="*/ 725 h 2199"/>
                  <a:gd name="T32" fmla="*/ 891 w 891"/>
                  <a:gd name="T33" fmla="*/ 573 h 2199"/>
                  <a:gd name="T34" fmla="*/ 159 w 891"/>
                  <a:gd name="T35" fmla="*/ 573 h 2199"/>
                  <a:gd name="T36" fmla="*/ 159 w 891"/>
                  <a:gd name="T37" fmla="*/ 362 h 2199"/>
                  <a:gd name="T38" fmla="*/ 891 w 891"/>
                  <a:gd name="T39" fmla="*/ 362 h 2199"/>
                  <a:gd name="T40" fmla="*/ 891 w 891"/>
                  <a:gd name="T41" fmla="*/ 209 h 2199"/>
                  <a:gd name="T42" fmla="*/ 159 w 891"/>
                  <a:gd name="T43" fmla="*/ 209 h 2199"/>
                  <a:gd name="T44" fmla="*/ 159 w 891"/>
                  <a:gd name="T45" fmla="*/ 0 h 2199"/>
                  <a:gd name="T46" fmla="*/ 891 w 891"/>
                  <a:gd name="T47" fmla="*/ 0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2199">
                    <a:moveTo>
                      <a:pt x="891" y="0"/>
                    </a:moveTo>
                    <a:lnTo>
                      <a:pt x="0" y="0"/>
                    </a:lnTo>
                    <a:lnTo>
                      <a:pt x="0" y="2199"/>
                    </a:lnTo>
                    <a:lnTo>
                      <a:pt x="891" y="2199"/>
                    </a:lnTo>
                    <a:lnTo>
                      <a:pt x="891" y="1662"/>
                    </a:lnTo>
                    <a:lnTo>
                      <a:pt x="159" y="1662"/>
                    </a:lnTo>
                    <a:lnTo>
                      <a:pt x="159" y="1451"/>
                    </a:lnTo>
                    <a:lnTo>
                      <a:pt x="891" y="1451"/>
                    </a:lnTo>
                    <a:lnTo>
                      <a:pt x="891" y="1297"/>
                    </a:lnTo>
                    <a:lnTo>
                      <a:pt x="159" y="1297"/>
                    </a:lnTo>
                    <a:lnTo>
                      <a:pt x="159" y="1089"/>
                    </a:lnTo>
                    <a:lnTo>
                      <a:pt x="891" y="1089"/>
                    </a:lnTo>
                    <a:lnTo>
                      <a:pt x="891" y="935"/>
                    </a:lnTo>
                    <a:lnTo>
                      <a:pt x="159" y="935"/>
                    </a:lnTo>
                    <a:lnTo>
                      <a:pt x="159" y="725"/>
                    </a:lnTo>
                    <a:lnTo>
                      <a:pt x="891" y="725"/>
                    </a:lnTo>
                    <a:lnTo>
                      <a:pt x="891" y="573"/>
                    </a:lnTo>
                    <a:lnTo>
                      <a:pt x="159" y="573"/>
                    </a:lnTo>
                    <a:lnTo>
                      <a:pt x="159" y="362"/>
                    </a:lnTo>
                    <a:lnTo>
                      <a:pt x="891" y="362"/>
                    </a:lnTo>
                    <a:lnTo>
                      <a:pt x="891" y="209"/>
                    </a:lnTo>
                    <a:lnTo>
                      <a:pt x="159" y="209"/>
                    </a:lnTo>
                    <a:lnTo>
                      <a:pt x="159" y="0"/>
                    </a:lnTo>
                    <a:lnTo>
                      <a:pt x="891" y="0"/>
                    </a:lnTo>
                    <a:close/>
                  </a:path>
                </a:pathLst>
              </a:custGeom>
              <a:solidFill>
                <a:schemeClr val="tx1">
                  <a:alpha val="42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0"/>
              <p:cNvSpPr>
                <a:spLocks/>
              </p:cNvSpPr>
              <p:nvPr/>
            </p:nvSpPr>
            <p:spPr bwMode="auto">
              <a:xfrm>
                <a:off x="15217775" y="5011738"/>
                <a:ext cx="1414463" cy="3490913"/>
              </a:xfrm>
              <a:custGeom>
                <a:avLst/>
                <a:gdLst>
                  <a:gd name="T0" fmla="*/ 891 w 891"/>
                  <a:gd name="T1" fmla="*/ 0 h 2199"/>
                  <a:gd name="T2" fmla="*/ 0 w 891"/>
                  <a:gd name="T3" fmla="*/ 0 h 2199"/>
                  <a:gd name="T4" fmla="*/ 0 w 891"/>
                  <a:gd name="T5" fmla="*/ 2199 h 2199"/>
                  <a:gd name="T6" fmla="*/ 891 w 891"/>
                  <a:gd name="T7" fmla="*/ 2199 h 2199"/>
                  <a:gd name="T8" fmla="*/ 891 w 891"/>
                  <a:gd name="T9" fmla="*/ 1662 h 2199"/>
                  <a:gd name="T10" fmla="*/ 159 w 891"/>
                  <a:gd name="T11" fmla="*/ 1662 h 2199"/>
                  <a:gd name="T12" fmla="*/ 159 w 891"/>
                  <a:gd name="T13" fmla="*/ 1451 h 2199"/>
                  <a:gd name="T14" fmla="*/ 891 w 891"/>
                  <a:gd name="T15" fmla="*/ 1451 h 2199"/>
                  <a:gd name="T16" fmla="*/ 891 w 891"/>
                  <a:gd name="T17" fmla="*/ 1297 h 2199"/>
                  <a:gd name="T18" fmla="*/ 159 w 891"/>
                  <a:gd name="T19" fmla="*/ 1297 h 2199"/>
                  <a:gd name="T20" fmla="*/ 159 w 891"/>
                  <a:gd name="T21" fmla="*/ 1089 h 2199"/>
                  <a:gd name="T22" fmla="*/ 891 w 891"/>
                  <a:gd name="T23" fmla="*/ 1089 h 2199"/>
                  <a:gd name="T24" fmla="*/ 891 w 891"/>
                  <a:gd name="T25" fmla="*/ 935 h 2199"/>
                  <a:gd name="T26" fmla="*/ 159 w 891"/>
                  <a:gd name="T27" fmla="*/ 935 h 2199"/>
                  <a:gd name="T28" fmla="*/ 159 w 891"/>
                  <a:gd name="T29" fmla="*/ 725 h 2199"/>
                  <a:gd name="T30" fmla="*/ 891 w 891"/>
                  <a:gd name="T31" fmla="*/ 725 h 2199"/>
                  <a:gd name="T32" fmla="*/ 891 w 891"/>
                  <a:gd name="T33" fmla="*/ 573 h 2199"/>
                  <a:gd name="T34" fmla="*/ 159 w 891"/>
                  <a:gd name="T35" fmla="*/ 573 h 2199"/>
                  <a:gd name="T36" fmla="*/ 159 w 891"/>
                  <a:gd name="T37" fmla="*/ 362 h 2199"/>
                  <a:gd name="T38" fmla="*/ 891 w 891"/>
                  <a:gd name="T39" fmla="*/ 362 h 2199"/>
                  <a:gd name="T40" fmla="*/ 891 w 891"/>
                  <a:gd name="T41" fmla="*/ 209 h 2199"/>
                  <a:gd name="T42" fmla="*/ 159 w 891"/>
                  <a:gd name="T43" fmla="*/ 209 h 2199"/>
                  <a:gd name="T44" fmla="*/ 159 w 891"/>
                  <a:gd name="T45" fmla="*/ 0 h 2199"/>
                  <a:gd name="T46" fmla="*/ 891 w 891"/>
                  <a:gd name="T47" fmla="*/ 0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1" h="2199">
                    <a:moveTo>
                      <a:pt x="891" y="0"/>
                    </a:moveTo>
                    <a:lnTo>
                      <a:pt x="0" y="0"/>
                    </a:lnTo>
                    <a:lnTo>
                      <a:pt x="0" y="2199"/>
                    </a:lnTo>
                    <a:lnTo>
                      <a:pt x="891" y="2199"/>
                    </a:lnTo>
                    <a:lnTo>
                      <a:pt x="891" y="1662"/>
                    </a:lnTo>
                    <a:lnTo>
                      <a:pt x="159" y="1662"/>
                    </a:lnTo>
                    <a:lnTo>
                      <a:pt x="159" y="1451"/>
                    </a:lnTo>
                    <a:lnTo>
                      <a:pt x="891" y="1451"/>
                    </a:lnTo>
                    <a:lnTo>
                      <a:pt x="891" y="1297"/>
                    </a:lnTo>
                    <a:lnTo>
                      <a:pt x="159" y="1297"/>
                    </a:lnTo>
                    <a:lnTo>
                      <a:pt x="159" y="1089"/>
                    </a:lnTo>
                    <a:lnTo>
                      <a:pt x="891" y="1089"/>
                    </a:lnTo>
                    <a:lnTo>
                      <a:pt x="891" y="935"/>
                    </a:lnTo>
                    <a:lnTo>
                      <a:pt x="159" y="935"/>
                    </a:lnTo>
                    <a:lnTo>
                      <a:pt x="159" y="725"/>
                    </a:lnTo>
                    <a:lnTo>
                      <a:pt x="891" y="725"/>
                    </a:lnTo>
                    <a:lnTo>
                      <a:pt x="891" y="573"/>
                    </a:lnTo>
                    <a:lnTo>
                      <a:pt x="159" y="573"/>
                    </a:lnTo>
                    <a:lnTo>
                      <a:pt x="159" y="362"/>
                    </a:lnTo>
                    <a:lnTo>
                      <a:pt x="891" y="362"/>
                    </a:lnTo>
                    <a:lnTo>
                      <a:pt x="891" y="209"/>
                    </a:lnTo>
                    <a:lnTo>
                      <a:pt x="159" y="209"/>
                    </a:lnTo>
                    <a:lnTo>
                      <a:pt x="159" y="0"/>
                    </a:lnTo>
                    <a:lnTo>
                      <a:pt x="89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31"/>
              <p:cNvSpPr>
                <a:spLocks noChangeArrowheads="1"/>
              </p:cNvSpPr>
              <p:nvPr/>
            </p:nvSpPr>
            <p:spPr bwMode="auto">
              <a:xfrm>
                <a:off x="15470188" y="5586413"/>
                <a:ext cx="1162050"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32"/>
              <p:cNvSpPr>
                <a:spLocks noChangeArrowheads="1"/>
              </p:cNvSpPr>
              <p:nvPr/>
            </p:nvSpPr>
            <p:spPr bwMode="auto">
              <a:xfrm>
                <a:off x="15470188" y="5586413"/>
                <a:ext cx="1162050"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33"/>
              <p:cNvSpPr>
                <a:spLocks noChangeArrowheads="1"/>
              </p:cNvSpPr>
              <p:nvPr/>
            </p:nvSpPr>
            <p:spPr bwMode="auto">
              <a:xfrm>
                <a:off x="15470188" y="6162675"/>
                <a:ext cx="1162050" cy="333375"/>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4"/>
              <p:cNvSpPr>
                <a:spLocks noChangeArrowheads="1"/>
              </p:cNvSpPr>
              <p:nvPr/>
            </p:nvSpPr>
            <p:spPr bwMode="auto">
              <a:xfrm>
                <a:off x="15470188" y="6162675"/>
                <a:ext cx="11620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5"/>
              <p:cNvSpPr>
                <a:spLocks noChangeArrowheads="1"/>
              </p:cNvSpPr>
              <p:nvPr/>
            </p:nvSpPr>
            <p:spPr bwMode="auto">
              <a:xfrm>
                <a:off x="15470188" y="6740525"/>
                <a:ext cx="1162050" cy="3302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6"/>
              <p:cNvSpPr>
                <a:spLocks noChangeArrowheads="1"/>
              </p:cNvSpPr>
              <p:nvPr/>
            </p:nvSpPr>
            <p:spPr bwMode="auto">
              <a:xfrm>
                <a:off x="15470188" y="6740525"/>
                <a:ext cx="116205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7"/>
              <p:cNvSpPr>
                <a:spLocks noChangeArrowheads="1"/>
              </p:cNvSpPr>
              <p:nvPr/>
            </p:nvSpPr>
            <p:spPr bwMode="auto">
              <a:xfrm>
                <a:off x="15470188" y="7315200"/>
                <a:ext cx="1162050" cy="33496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8"/>
              <p:cNvSpPr>
                <a:spLocks noChangeArrowheads="1"/>
              </p:cNvSpPr>
              <p:nvPr/>
            </p:nvSpPr>
            <p:spPr bwMode="auto">
              <a:xfrm>
                <a:off x="15470188" y="7315200"/>
                <a:ext cx="1162050" cy="334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9"/>
              <p:cNvSpPr>
                <a:spLocks noChangeArrowheads="1"/>
              </p:cNvSpPr>
              <p:nvPr/>
            </p:nvSpPr>
            <p:spPr bwMode="auto">
              <a:xfrm>
                <a:off x="15470188" y="5011738"/>
                <a:ext cx="1162050" cy="33178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40"/>
              <p:cNvSpPr>
                <a:spLocks noChangeArrowheads="1"/>
              </p:cNvSpPr>
              <p:nvPr/>
            </p:nvSpPr>
            <p:spPr bwMode="auto">
              <a:xfrm>
                <a:off x="15470188" y="5011738"/>
                <a:ext cx="1162050"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41"/>
              <p:cNvSpPr>
                <a:spLocks noChangeArrowheads="1"/>
              </p:cNvSpPr>
              <p:nvPr/>
            </p:nvSpPr>
            <p:spPr bwMode="auto">
              <a:xfrm>
                <a:off x="13639800" y="5297488"/>
                <a:ext cx="2566988" cy="3205163"/>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42"/>
              <p:cNvSpPr>
                <a:spLocks noChangeArrowheads="1"/>
              </p:cNvSpPr>
              <p:nvPr/>
            </p:nvSpPr>
            <p:spPr bwMode="auto">
              <a:xfrm>
                <a:off x="15052675" y="7856538"/>
                <a:ext cx="334963" cy="646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3"/>
              <p:cNvSpPr>
                <a:spLocks noChangeArrowheads="1"/>
              </p:cNvSpPr>
              <p:nvPr/>
            </p:nvSpPr>
            <p:spPr bwMode="auto">
              <a:xfrm>
                <a:off x="14470063" y="7856538"/>
                <a:ext cx="334963" cy="64611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4"/>
              <p:cNvSpPr>
                <a:spLocks noChangeArrowheads="1"/>
              </p:cNvSpPr>
              <p:nvPr/>
            </p:nvSpPr>
            <p:spPr bwMode="auto">
              <a:xfrm>
                <a:off x="13892213" y="5586413"/>
                <a:ext cx="2074863" cy="3349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45"/>
              <p:cNvSpPr>
                <a:spLocks noChangeArrowheads="1"/>
              </p:cNvSpPr>
              <p:nvPr/>
            </p:nvSpPr>
            <p:spPr bwMode="auto">
              <a:xfrm>
                <a:off x="13892213" y="6162675"/>
                <a:ext cx="2074863" cy="333375"/>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46"/>
              <p:cNvSpPr>
                <a:spLocks noChangeArrowheads="1"/>
              </p:cNvSpPr>
              <p:nvPr/>
            </p:nvSpPr>
            <p:spPr bwMode="auto">
              <a:xfrm>
                <a:off x="13892213" y="6740525"/>
                <a:ext cx="2074863" cy="330200"/>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7"/>
              <p:cNvSpPr>
                <a:spLocks noChangeArrowheads="1"/>
              </p:cNvSpPr>
              <p:nvPr/>
            </p:nvSpPr>
            <p:spPr bwMode="auto">
              <a:xfrm>
                <a:off x="13892213" y="7315200"/>
                <a:ext cx="2074863" cy="3349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88" name="Rectangle 187"/>
          <p:cNvSpPr/>
          <p:nvPr/>
        </p:nvSpPr>
        <p:spPr bwMode="auto">
          <a:xfrm flipV="1">
            <a:off x="11247438" y="2582859"/>
            <a:ext cx="1189036" cy="27675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Content Placeholder 4"/>
          <p:cNvSpPr txBox="1">
            <a:spLocks/>
          </p:cNvSpPr>
          <p:nvPr/>
        </p:nvSpPr>
        <p:spPr>
          <a:xfrm>
            <a:off x="274637" y="6252482"/>
            <a:ext cx="11887200" cy="742043"/>
          </a:xfrm>
          <a:prstGeom prst="rect">
            <a:avLst/>
          </a:prstGeom>
        </p:spPr>
        <p:txBody>
          <a:bodyPr lIns="182880" anchor="ctr"/>
          <a:lstStyle>
            <a:lvl1pPr marL="0" indent="0" algn="l" defTabSz="932597" rtl="0" eaLnBrk="1" latinLnBrk="0" hangingPunct="1">
              <a:lnSpc>
                <a:spcPct val="90000"/>
              </a:lnSpc>
              <a:spcBef>
                <a:spcPts val="1020"/>
              </a:spcBef>
              <a:buFont typeface="Arial" panose="020B0604020202020204" pitchFamily="34" charset="0"/>
              <a:buNone/>
              <a:defRPr sz="2856" kern="1200">
                <a:solidFill>
                  <a:schemeClr val="tx1"/>
                </a:solidFill>
                <a:latin typeface="Segoe UI Light" panose="020B0502040204020203" pitchFamily="34" charset="0"/>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algn="ctr"/>
            <a:r>
              <a:rPr lang="en-US" sz="1800" dirty="0" smtClean="0">
                <a:solidFill>
                  <a:schemeClr val="accent1">
                    <a:lumMod val="75000"/>
                  </a:schemeClr>
                </a:solidFill>
              </a:rPr>
              <a:t>Windows Server  |  System Center  |  Microsoft Azure</a:t>
            </a:r>
            <a:endParaRPr lang="en-US" sz="1800" dirty="0">
              <a:solidFill>
                <a:schemeClr val="accent1">
                  <a:lumMod val="75000"/>
                </a:schemeClr>
              </a:solidFill>
            </a:endParaRPr>
          </a:p>
        </p:txBody>
      </p:sp>
    </p:spTree>
    <p:extLst>
      <p:ext uri="{BB962C8B-B14F-4D97-AF65-F5344CB8AC3E}">
        <p14:creationId xmlns:p14="http://schemas.microsoft.com/office/powerpoint/2010/main" val="999981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436475" cy="4356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356100"/>
            <a:ext cx="12436475" cy="2638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p:cNvSpPr txBox="1">
            <a:spLocks/>
          </p:cNvSpPr>
          <p:nvPr/>
        </p:nvSpPr>
        <p:spPr>
          <a:xfrm>
            <a:off x="534592" y="4698896"/>
            <a:ext cx="5320788" cy="939800"/>
          </a:xfrm>
          <a:prstGeom prst="rect">
            <a:avLst/>
          </a:prstGeom>
        </p:spPr>
        <p:txBody>
          <a:bodyPr vert="horz" wrap="square" lIns="0" tIns="91440" rIns="146304" bIns="91440" rtlCol="0" anchor="t">
            <a:noAutofit/>
          </a:bodyPr>
          <a:lstStyle>
            <a:lvl1pPr marL="0" marR="0" indent="0" algn="l" defTabSz="914307" rtl="0" eaLnBrk="1" fontAlgn="auto" latinLnBrk="0" hangingPunct="1">
              <a:lnSpc>
                <a:spcPct val="100000"/>
              </a:lnSpc>
              <a:spcBef>
                <a:spcPts val="1175"/>
              </a:spcBef>
              <a:spcAft>
                <a:spcPts val="2353"/>
              </a:spcAft>
              <a:buClrTx/>
              <a:buSzPct val="90000"/>
              <a:buFontTx/>
              <a:buNone/>
              <a:tabLst/>
              <a:defRPr lang="en-US" sz="4800" b="0" i="0" kern="1200" spc="0" baseline="0" dirty="0" smtClean="0">
                <a:solidFill>
                  <a:schemeClr val="tx2"/>
                </a:solidFill>
                <a:latin typeface="+mj-lt"/>
                <a:ea typeface="+mn-ea"/>
                <a:cs typeface="+mn-cs"/>
              </a:defRPr>
            </a:lvl1pPr>
            <a:lvl2pPr marL="572653" marR="0" indent="-236531" algn="l" defTabSz="91430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solidFill>
                  <a:schemeClr val="tx2"/>
                </a:solidFill>
                <a:latin typeface="+mn-lt"/>
                <a:ea typeface="+mn-ea"/>
                <a:cs typeface="+mn-cs"/>
              </a:defRPr>
            </a:lvl2pPr>
            <a:lvl3pPr marL="784287" marR="0" indent="-224083" algn="l" defTabSz="91430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solidFill>
                  <a:schemeClr val="tx2"/>
                </a:solidFill>
                <a:latin typeface="+mn-lt"/>
                <a:ea typeface="+mn-ea"/>
                <a:cs typeface="+mn-cs"/>
              </a:defRPr>
            </a:lvl3pPr>
            <a:lvl4pPr marL="1008368" marR="0" indent="-224083" algn="l" defTabSz="914307" rtl="0" eaLnBrk="1" fontAlgn="auto" latinLnBrk="0" hangingPunct="1">
              <a:lnSpc>
                <a:spcPct val="90000"/>
              </a:lnSpc>
              <a:spcBef>
                <a:spcPct val="20000"/>
              </a:spcBef>
              <a:spcAft>
                <a:spcPts val="0"/>
              </a:spcAft>
              <a:buClrTx/>
              <a:buSzPct val="90000"/>
              <a:buFont typeface="Arial" pitchFamily="34" charset="0"/>
              <a:buChar char="•"/>
              <a:tabLst/>
              <a:defRPr sz="1766" kern="1200" spc="0" baseline="0">
                <a:solidFill>
                  <a:schemeClr val="tx2"/>
                </a:solidFill>
                <a:latin typeface="+mn-lt"/>
                <a:ea typeface="+mn-ea"/>
                <a:cs typeface="+mn-cs"/>
              </a:defRPr>
            </a:lvl4pPr>
            <a:lvl5pPr marL="1232451" marR="0" indent="-224083" algn="l" defTabSz="914307" rtl="0" eaLnBrk="1" fontAlgn="auto" latinLnBrk="0" hangingPunct="1">
              <a:lnSpc>
                <a:spcPct val="90000"/>
              </a:lnSpc>
              <a:spcBef>
                <a:spcPct val="20000"/>
              </a:spcBef>
              <a:spcAft>
                <a:spcPts val="0"/>
              </a:spcAft>
              <a:buClrTx/>
              <a:buSzPct val="90000"/>
              <a:buFont typeface="Arial" pitchFamily="34" charset="0"/>
              <a:buChar char="•"/>
              <a:tabLst/>
              <a:defRPr sz="1766" kern="1200" spc="0" baseline="0">
                <a:solidFill>
                  <a:schemeClr val="tx2"/>
                </a:solidFill>
                <a:latin typeface="+mn-lt"/>
                <a:ea typeface="+mn-ea"/>
                <a:cs typeface="+mn-cs"/>
              </a:defRPr>
            </a:lvl5pPr>
            <a:lvl6pPr marL="2514344" indent="-228578" algn="l" defTabSz="91430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98" indent="-228578" algn="l" defTabSz="91430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52" indent="-228578" algn="l" defTabSz="91430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806" indent="-228578" algn="l" defTabSz="91430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dirty="0" smtClean="0">
                <a:solidFill>
                  <a:schemeClr val="bg1"/>
                </a:solidFill>
              </a:rPr>
              <a:t>Next steps: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177801"/>
            <a:ext cx="9391273" cy="5149078"/>
          </a:xfrm>
          <a:prstGeom prst="rect">
            <a:avLst/>
          </a:prstGeom>
        </p:spPr>
      </p:pic>
      <p:sp>
        <p:nvSpPr>
          <p:cNvPr id="4" name="TextBox 3"/>
          <p:cNvSpPr txBox="1"/>
          <p:nvPr/>
        </p:nvSpPr>
        <p:spPr>
          <a:xfrm>
            <a:off x="534592" y="5638695"/>
            <a:ext cx="8917778" cy="1039708"/>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1800" dirty="0" smtClean="0">
                <a:solidFill>
                  <a:schemeClr val="bg1"/>
                </a:solidFill>
              </a:rPr>
              <a:t>More information online at: </a:t>
            </a:r>
            <a:r>
              <a:rPr lang="en-US" sz="1800" dirty="0" smtClean="0">
                <a:solidFill>
                  <a:schemeClr val="bg1"/>
                </a:solidFill>
                <a:latin typeface="+mj-lt"/>
              </a:rPr>
              <a:t>www.Microsoft.com/ws2003eos</a:t>
            </a:r>
          </a:p>
          <a:p>
            <a:pPr marL="285750" indent="-285750">
              <a:lnSpc>
                <a:spcPct val="114000"/>
              </a:lnSpc>
              <a:buFont typeface="Arial" panose="020B0604020202020204" pitchFamily="34" charset="0"/>
              <a:buChar char="•"/>
            </a:pPr>
            <a:r>
              <a:rPr lang="en-US" sz="1800" dirty="0">
                <a:solidFill>
                  <a:schemeClr val="bg1"/>
                </a:solidFill>
              </a:rPr>
              <a:t>Learn more about Windows Server 2012 </a:t>
            </a:r>
            <a:r>
              <a:rPr lang="en-US" sz="1800" dirty="0" smtClean="0">
                <a:solidFill>
                  <a:schemeClr val="bg1"/>
                </a:solidFill>
              </a:rPr>
              <a:t>R2: </a:t>
            </a:r>
            <a:r>
              <a:rPr lang="en-US" sz="1800" dirty="0" smtClean="0">
                <a:solidFill>
                  <a:schemeClr val="bg1"/>
                </a:solidFill>
                <a:latin typeface="+mj-lt"/>
              </a:rPr>
              <a:t>www.Microsoft.com/windowsserver</a:t>
            </a:r>
            <a:endParaRPr lang="en-US" sz="1800" dirty="0">
              <a:solidFill>
                <a:schemeClr val="bg1"/>
              </a:solidFill>
              <a:latin typeface="+mj-lt"/>
            </a:endParaRPr>
          </a:p>
          <a:p>
            <a:pPr marL="285750" indent="-285750">
              <a:lnSpc>
                <a:spcPct val="114000"/>
              </a:lnSpc>
              <a:buFont typeface="Arial" panose="020B0604020202020204" pitchFamily="34" charset="0"/>
              <a:buChar char="•"/>
            </a:pPr>
            <a:r>
              <a:rPr lang="en-US" sz="1800" dirty="0">
                <a:solidFill>
                  <a:schemeClr val="bg1"/>
                </a:solidFill>
              </a:rPr>
              <a:t>Learn more about Microsoft Azure: </a:t>
            </a:r>
            <a:r>
              <a:rPr lang="en-US" sz="1800" dirty="0" smtClean="0">
                <a:solidFill>
                  <a:schemeClr val="bg1"/>
                </a:solidFill>
                <a:latin typeface="+mj-lt"/>
              </a:rPr>
              <a:t>www.azure.com</a:t>
            </a:r>
            <a:endParaRPr lang="en-US" sz="1800" dirty="0">
              <a:solidFill>
                <a:schemeClr val="bg1"/>
              </a:solidFill>
              <a:latin typeface="+mj-lt"/>
            </a:endParaRPr>
          </a:p>
        </p:txBody>
      </p:sp>
    </p:spTree>
    <p:extLst>
      <p:ext uri="{BB962C8B-B14F-4D97-AF65-F5344CB8AC3E}">
        <p14:creationId xmlns:p14="http://schemas.microsoft.com/office/powerpoint/2010/main" val="1477599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395" y="2125663"/>
            <a:ext cx="8229600" cy="1831975"/>
          </a:xfrm>
        </p:spPr>
        <p:txBody>
          <a:bodyPr/>
          <a:lstStyle/>
          <a:p>
            <a:r>
              <a:rPr lang="en-US" sz="6600" dirty="0" smtClean="0">
                <a:gradFill>
                  <a:gsLst>
                    <a:gs pos="8029">
                      <a:schemeClr val="tx1"/>
                    </a:gs>
                    <a:gs pos="26000">
                      <a:schemeClr val="tx1"/>
                    </a:gs>
                  </a:gsLst>
                  <a:lin ang="5400000" scaled="0"/>
                </a:gradFill>
              </a:rPr>
              <a:t>Modernization is an </a:t>
            </a:r>
            <a:r>
              <a:rPr lang="en-US" sz="6600" i="1" dirty="0" smtClean="0">
                <a:gradFill>
                  <a:gsLst>
                    <a:gs pos="8029">
                      <a:schemeClr val="tx1"/>
                    </a:gs>
                    <a:gs pos="26000">
                      <a:schemeClr val="tx1"/>
                    </a:gs>
                  </a:gsLst>
                  <a:lin ang="5400000" scaled="0"/>
                </a:gradFill>
              </a:rPr>
              <a:t>opportunity</a:t>
            </a:r>
            <a:endParaRPr lang="en-US" sz="6600" i="1" dirty="0">
              <a:gradFill>
                <a:gsLst>
                  <a:gs pos="8029">
                    <a:schemeClr val="tx1"/>
                  </a:gs>
                  <a:gs pos="26000">
                    <a:schemeClr val="tx1"/>
                  </a:gs>
                </a:gsLst>
                <a:lin ang="5400000" scaled="0"/>
              </a:gradFill>
            </a:endParaRPr>
          </a:p>
        </p:txBody>
      </p:sp>
      <p:pic>
        <p:nvPicPr>
          <p:cNvPr id="4" name="Picture 3"/>
          <p:cNvPicPr>
            <a:picLocks noChangeAspect="1"/>
          </p:cNvPicPr>
          <p:nvPr/>
        </p:nvPicPr>
        <p:blipFill>
          <a:blip r:embed="rId3"/>
          <a:stretch>
            <a:fillRect/>
          </a:stretch>
        </p:blipFill>
        <p:spPr>
          <a:xfrm>
            <a:off x="6065837" y="-84138"/>
            <a:ext cx="6743011" cy="7203688"/>
          </a:xfrm>
          <a:prstGeom prst="rect">
            <a:avLst/>
          </a:prstGeom>
        </p:spPr>
      </p:pic>
    </p:spTree>
    <p:extLst>
      <p:ext uri="{BB962C8B-B14F-4D97-AF65-F5344CB8AC3E}">
        <p14:creationId xmlns:p14="http://schemas.microsoft.com/office/powerpoint/2010/main" val="110921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0"/>
            <a:ext cx="6218238" cy="699452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idx="4294967295"/>
          </p:nvPr>
        </p:nvSpPr>
        <p:spPr>
          <a:xfrm>
            <a:off x="-1" y="2581275"/>
            <a:ext cx="6197601" cy="1831975"/>
          </a:xfrm>
        </p:spPr>
        <p:txBody>
          <a:bodyPr/>
          <a:lstStyle/>
          <a:p>
            <a:pPr algn="ctr"/>
            <a:r>
              <a:rPr lang="en-US" sz="6000" dirty="0" smtClean="0">
                <a:gradFill>
                  <a:gsLst>
                    <a:gs pos="13131">
                      <a:srgbClr val="0078D7"/>
                    </a:gs>
                    <a:gs pos="38000">
                      <a:srgbClr val="0078D7"/>
                    </a:gs>
                  </a:gsLst>
                  <a:lin ang="5400000" scaled="0"/>
                </a:gradFill>
              </a:rPr>
              <a:t>Where do you want to be?</a:t>
            </a:r>
            <a:endParaRPr lang="en-US" sz="6000" dirty="0">
              <a:gradFill>
                <a:gsLst>
                  <a:gs pos="13131">
                    <a:srgbClr val="0078D7"/>
                  </a:gs>
                  <a:gs pos="38000">
                    <a:srgbClr val="0078D7"/>
                  </a:gs>
                </a:gsLst>
                <a:lin ang="5400000" scaled="0"/>
              </a:gradFill>
            </a:endParaRPr>
          </a:p>
        </p:txBody>
      </p:sp>
      <p:grpSp>
        <p:nvGrpSpPr>
          <p:cNvPr id="86" name="Group 85"/>
          <p:cNvGrpSpPr/>
          <p:nvPr/>
        </p:nvGrpSpPr>
        <p:grpSpPr>
          <a:xfrm>
            <a:off x="7407275" y="388938"/>
            <a:ext cx="3810000" cy="6437312"/>
            <a:chOff x="7407275" y="388938"/>
            <a:chExt cx="3810000" cy="6437312"/>
          </a:xfrm>
        </p:grpSpPr>
        <p:sp>
          <p:nvSpPr>
            <p:cNvPr id="6" name="Freeform 5"/>
            <p:cNvSpPr>
              <a:spLocks/>
            </p:cNvSpPr>
            <p:nvPr/>
          </p:nvSpPr>
          <p:spPr bwMode="auto">
            <a:xfrm>
              <a:off x="7407275" y="6561138"/>
              <a:ext cx="3708400" cy="265112"/>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8583613" y="388938"/>
              <a:ext cx="2087563" cy="1252537"/>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p:nvSpPr>
          <p:spPr bwMode="auto">
            <a:xfrm>
              <a:off x="8831263" y="3778250"/>
              <a:ext cx="1446213" cy="1177925"/>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p:nvSpPr>
          <p:spPr bwMode="auto">
            <a:xfrm>
              <a:off x="8729663" y="3778250"/>
              <a:ext cx="1473200" cy="1177925"/>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3"/>
            <p:cNvSpPr>
              <a:spLocks noChangeArrowheads="1"/>
            </p:cNvSpPr>
            <p:nvPr/>
          </p:nvSpPr>
          <p:spPr bwMode="auto">
            <a:xfrm>
              <a:off x="8802688" y="3851275"/>
              <a:ext cx="1327150" cy="884237"/>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4"/>
            <p:cNvSpPr>
              <a:spLocks noChangeArrowheads="1"/>
            </p:cNvSpPr>
            <p:nvPr/>
          </p:nvSpPr>
          <p:spPr bwMode="auto">
            <a:xfrm>
              <a:off x="8802688" y="3851275"/>
              <a:ext cx="132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5"/>
            <p:cNvSpPr>
              <a:spLocks noEditPoints="1"/>
            </p:cNvSpPr>
            <p:nvPr/>
          </p:nvSpPr>
          <p:spPr bwMode="auto">
            <a:xfrm>
              <a:off x="8729663" y="3927475"/>
              <a:ext cx="1473200" cy="1028700"/>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0"/>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BF2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2"/>
            <p:cNvSpPr>
              <a:spLocks noChangeArrowheads="1"/>
            </p:cNvSpPr>
            <p:nvPr/>
          </p:nvSpPr>
          <p:spPr bwMode="auto">
            <a:xfrm>
              <a:off x="7974013" y="4095750"/>
              <a:ext cx="1028700" cy="1500187"/>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3"/>
            <p:cNvSpPr>
              <a:spLocks noChangeArrowheads="1"/>
            </p:cNvSpPr>
            <p:nvPr/>
          </p:nvSpPr>
          <p:spPr bwMode="auto">
            <a:xfrm>
              <a:off x="7974013" y="4095750"/>
              <a:ext cx="10287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4"/>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CC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5"/>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6"/>
            <p:cNvSpPr>
              <a:spLocks/>
            </p:cNvSpPr>
            <p:nvPr/>
          </p:nvSpPr>
          <p:spPr bwMode="auto">
            <a:xfrm>
              <a:off x="8413750" y="3805238"/>
              <a:ext cx="239713" cy="290512"/>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7"/>
            <p:cNvSpPr>
              <a:spLocks noChangeArrowheads="1"/>
            </p:cNvSpPr>
            <p:nvPr/>
          </p:nvSpPr>
          <p:spPr bwMode="auto">
            <a:xfrm>
              <a:off x="8405813" y="3549650"/>
              <a:ext cx="36513" cy="34925"/>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8"/>
            <p:cNvSpPr>
              <a:spLocks/>
            </p:cNvSpPr>
            <p:nvPr/>
          </p:nvSpPr>
          <p:spPr bwMode="auto">
            <a:xfrm>
              <a:off x="8362950" y="3349625"/>
              <a:ext cx="241300" cy="163512"/>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9"/>
            <p:cNvSpPr>
              <a:spLocks/>
            </p:cNvSpPr>
            <p:nvPr/>
          </p:nvSpPr>
          <p:spPr bwMode="auto">
            <a:xfrm>
              <a:off x="8193088" y="3448050"/>
              <a:ext cx="606425" cy="438150"/>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30"/>
            <p:cNvSpPr>
              <a:spLocks noChangeArrowheads="1"/>
            </p:cNvSpPr>
            <p:nvPr/>
          </p:nvSpPr>
          <p:spPr bwMode="auto">
            <a:xfrm>
              <a:off x="8405813" y="3549650"/>
              <a:ext cx="36513" cy="34925"/>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1"/>
            <p:cNvSpPr>
              <a:spLocks/>
            </p:cNvSpPr>
            <p:nvPr/>
          </p:nvSpPr>
          <p:spPr bwMode="auto">
            <a:xfrm>
              <a:off x="8583613" y="887413"/>
              <a:ext cx="1431925" cy="754062"/>
            </a:xfrm>
            <a:custGeom>
              <a:avLst/>
              <a:gdLst>
                <a:gd name="T0" fmla="*/ 145 w 550"/>
                <a:gd name="T1" fmla="*/ 0 h 290"/>
                <a:gd name="T2" fmla="*/ 0 w 550"/>
                <a:gd name="T3" fmla="*/ 145 h 290"/>
                <a:gd name="T4" fmla="*/ 145 w 550"/>
                <a:gd name="T5" fmla="*/ 290 h 290"/>
                <a:gd name="T6" fmla="*/ 550 w 550"/>
                <a:gd name="T7" fmla="*/ 290 h 290"/>
                <a:gd name="T8" fmla="*/ 162 w 550"/>
                <a:gd name="T9" fmla="*/ 1 h 290"/>
                <a:gd name="T10" fmla="*/ 162 w 550"/>
                <a:gd name="T11" fmla="*/ 1 h 290"/>
                <a:gd name="T12" fmla="*/ 162 w 550"/>
                <a:gd name="T13" fmla="*/ 1 h 290"/>
                <a:gd name="T14" fmla="*/ 145 w 550"/>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290">
                  <a:moveTo>
                    <a:pt x="145" y="0"/>
                  </a:moveTo>
                  <a:cubicBezTo>
                    <a:pt x="65" y="0"/>
                    <a:pt x="0" y="65"/>
                    <a:pt x="0" y="145"/>
                  </a:cubicBezTo>
                  <a:cubicBezTo>
                    <a:pt x="0" y="225"/>
                    <a:pt x="65" y="290"/>
                    <a:pt x="145" y="290"/>
                  </a:cubicBezTo>
                  <a:cubicBezTo>
                    <a:pt x="550" y="290"/>
                    <a:pt x="550" y="290"/>
                    <a:pt x="550" y="290"/>
                  </a:cubicBezTo>
                  <a:cubicBezTo>
                    <a:pt x="162" y="1"/>
                    <a:pt x="162" y="1"/>
                    <a:pt x="162" y="1"/>
                  </a:cubicBezTo>
                  <a:cubicBezTo>
                    <a:pt x="162" y="1"/>
                    <a:pt x="162" y="1"/>
                    <a:pt x="162" y="1"/>
                  </a:cubicBezTo>
                  <a:cubicBezTo>
                    <a:pt x="162" y="1"/>
                    <a:pt x="162" y="1"/>
                    <a:pt x="162" y="1"/>
                  </a:cubicBezTo>
                  <a:cubicBezTo>
                    <a:pt x="156" y="0"/>
                    <a:pt x="151" y="0"/>
                    <a:pt x="145" y="0"/>
                  </a:cubicBezTo>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2"/>
            <p:cNvSpPr>
              <a:spLocks/>
            </p:cNvSpPr>
            <p:nvPr/>
          </p:nvSpPr>
          <p:spPr bwMode="auto">
            <a:xfrm>
              <a:off x="8786813" y="1511300"/>
              <a:ext cx="911225" cy="2790825"/>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9450388" y="1343025"/>
              <a:ext cx="176213" cy="184150"/>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6"/>
            <p:cNvSpPr>
              <a:spLocks noChangeArrowheads="1"/>
            </p:cNvSpPr>
            <p:nvPr/>
          </p:nvSpPr>
          <p:spPr bwMode="auto">
            <a:xfrm>
              <a:off x="9136063" y="5461000"/>
              <a:ext cx="252413" cy="106521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7"/>
            <p:cNvSpPr>
              <a:spLocks noChangeArrowheads="1"/>
            </p:cNvSpPr>
            <p:nvPr/>
          </p:nvSpPr>
          <p:spPr bwMode="auto">
            <a:xfrm>
              <a:off x="9136063" y="5461000"/>
              <a:ext cx="2524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8"/>
            <p:cNvSpPr>
              <a:spLocks noChangeArrowheads="1"/>
            </p:cNvSpPr>
            <p:nvPr/>
          </p:nvSpPr>
          <p:spPr bwMode="auto">
            <a:xfrm>
              <a:off x="8562975" y="5416550"/>
              <a:ext cx="249238" cy="110966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9"/>
            <p:cNvSpPr>
              <a:spLocks noChangeArrowheads="1"/>
            </p:cNvSpPr>
            <p:nvPr/>
          </p:nvSpPr>
          <p:spPr bwMode="auto">
            <a:xfrm>
              <a:off x="8562975" y="5416550"/>
              <a:ext cx="2492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0"/>
            <p:cNvSpPr>
              <a:spLocks noChangeArrowheads="1"/>
            </p:cNvSpPr>
            <p:nvPr/>
          </p:nvSpPr>
          <p:spPr bwMode="auto">
            <a:xfrm>
              <a:off x="8299450" y="5419725"/>
              <a:ext cx="1089025" cy="24923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41"/>
            <p:cNvSpPr>
              <a:spLocks noChangeArrowheads="1"/>
            </p:cNvSpPr>
            <p:nvPr/>
          </p:nvSpPr>
          <p:spPr bwMode="auto">
            <a:xfrm>
              <a:off x="8299450" y="5419725"/>
              <a:ext cx="10890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8183563" y="1798638"/>
              <a:ext cx="628650" cy="376237"/>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10671175" y="617538"/>
              <a:ext cx="546100" cy="317500"/>
            </a:xfrm>
            <a:custGeom>
              <a:avLst/>
              <a:gdLst>
                <a:gd name="T0" fmla="*/ 21 w 210"/>
                <a:gd name="T1" fmla="*/ 61 h 122"/>
                <a:gd name="T2" fmla="*/ 56 w 210"/>
                <a:gd name="T3" fmla="*/ 35 h 122"/>
                <a:gd name="T4" fmla="*/ 56 w 210"/>
                <a:gd name="T5" fmla="*/ 35 h 122"/>
                <a:gd name="T6" fmla="*/ 56 w 210"/>
                <a:gd name="T7" fmla="*/ 35 h 122"/>
                <a:gd name="T8" fmla="*/ 91 w 210"/>
                <a:gd name="T9" fmla="*/ 0 h 122"/>
                <a:gd name="T10" fmla="*/ 123 w 210"/>
                <a:gd name="T11" fmla="*/ 18 h 122"/>
                <a:gd name="T12" fmla="*/ 134 w 210"/>
                <a:gd name="T13" fmla="*/ 16 h 122"/>
                <a:gd name="T14" fmla="*/ 167 w 210"/>
                <a:gd name="T15" fmla="*/ 49 h 122"/>
                <a:gd name="T16" fmla="*/ 167 w 210"/>
                <a:gd name="T17" fmla="*/ 49 h 122"/>
                <a:gd name="T18" fmla="*/ 172 w 210"/>
                <a:gd name="T19" fmla="*/ 49 h 122"/>
                <a:gd name="T20" fmla="*/ 210 w 210"/>
                <a:gd name="T21" fmla="*/ 85 h 122"/>
                <a:gd name="T22" fmla="*/ 172 w 210"/>
                <a:gd name="T23" fmla="*/ 122 h 122"/>
                <a:gd name="T24" fmla="*/ 33 w 210"/>
                <a:gd name="T25" fmla="*/ 122 h 122"/>
                <a:gd name="T26" fmla="*/ 0 w 210"/>
                <a:gd name="T27" fmla="*/ 90 h 122"/>
                <a:gd name="T28" fmla="*/ 21 w 210"/>
                <a:gd name="T2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22">
                  <a:moveTo>
                    <a:pt x="21" y="61"/>
                  </a:moveTo>
                  <a:cubicBezTo>
                    <a:pt x="25" y="46"/>
                    <a:pt x="39" y="35"/>
                    <a:pt x="56" y="35"/>
                  </a:cubicBezTo>
                  <a:cubicBezTo>
                    <a:pt x="56" y="35"/>
                    <a:pt x="56" y="35"/>
                    <a:pt x="56" y="35"/>
                  </a:cubicBezTo>
                  <a:cubicBezTo>
                    <a:pt x="56" y="35"/>
                    <a:pt x="56" y="35"/>
                    <a:pt x="56" y="35"/>
                  </a:cubicBezTo>
                  <a:cubicBezTo>
                    <a:pt x="56" y="16"/>
                    <a:pt x="72" y="0"/>
                    <a:pt x="91" y="0"/>
                  </a:cubicBezTo>
                  <a:cubicBezTo>
                    <a:pt x="105" y="0"/>
                    <a:pt x="117" y="8"/>
                    <a:pt x="123" y="18"/>
                  </a:cubicBezTo>
                  <a:cubicBezTo>
                    <a:pt x="126" y="17"/>
                    <a:pt x="130" y="16"/>
                    <a:pt x="134" y="16"/>
                  </a:cubicBezTo>
                  <a:cubicBezTo>
                    <a:pt x="152" y="16"/>
                    <a:pt x="167" y="31"/>
                    <a:pt x="167" y="49"/>
                  </a:cubicBezTo>
                  <a:cubicBezTo>
                    <a:pt x="167" y="49"/>
                    <a:pt x="167" y="49"/>
                    <a:pt x="167" y="49"/>
                  </a:cubicBezTo>
                  <a:cubicBezTo>
                    <a:pt x="169" y="49"/>
                    <a:pt x="170" y="49"/>
                    <a:pt x="172" y="49"/>
                  </a:cubicBezTo>
                  <a:cubicBezTo>
                    <a:pt x="193" y="49"/>
                    <a:pt x="210" y="65"/>
                    <a:pt x="210" y="85"/>
                  </a:cubicBezTo>
                  <a:cubicBezTo>
                    <a:pt x="210" y="106"/>
                    <a:pt x="193" y="122"/>
                    <a:pt x="172" y="122"/>
                  </a:cubicBezTo>
                  <a:cubicBezTo>
                    <a:pt x="33" y="122"/>
                    <a:pt x="33" y="122"/>
                    <a:pt x="33" y="122"/>
                  </a:cubicBezTo>
                  <a:cubicBezTo>
                    <a:pt x="15" y="122"/>
                    <a:pt x="0" y="108"/>
                    <a:pt x="0" y="90"/>
                  </a:cubicBezTo>
                  <a:cubicBezTo>
                    <a:pt x="0" y="77"/>
                    <a:pt x="9" y="65"/>
                    <a:pt x="21"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4"/>
            <p:cNvSpPr>
              <a:spLocks/>
            </p:cNvSpPr>
            <p:nvPr/>
          </p:nvSpPr>
          <p:spPr bwMode="auto">
            <a:xfrm>
              <a:off x="9077325" y="4816475"/>
              <a:ext cx="217488" cy="212725"/>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5"/>
            <p:cNvSpPr>
              <a:spLocks noChangeArrowheads="1"/>
            </p:cNvSpPr>
            <p:nvPr/>
          </p:nvSpPr>
          <p:spPr bwMode="auto">
            <a:xfrm>
              <a:off x="7880350" y="4425950"/>
              <a:ext cx="1017588" cy="139858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6"/>
            <p:cNvSpPr>
              <a:spLocks noChangeArrowheads="1"/>
            </p:cNvSpPr>
            <p:nvPr/>
          </p:nvSpPr>
          <p:spPr bwMode="auto">
            <a:xfrm>
              <a:off x="7880350" y="4425950"/>
              <a:ext cx="10175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7"/>
            <p:cNvSpPr>
              <a:spLocks noChangeArrowheads="1"/>
            </p:cNvSpPr>
            <p:nvPr/>
          </p:nvSpPr>
          <p:spPr bwMode="auto">
            <a:xfrm>
              <a:off x="7880350" y="5684838"/>
              <a:ext cx="179388"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8"/>
            <p:cNvSpPr>
              <a:spLocks noChangeArrowheads="1"/>
            </p:cNvSpPr>
            <p:nvPr/>
          </p:nvSpPr>
          <p:spPr bwMode="auto">
            <a:xfrm>
              <a:off x="7880350" y="5684838"/>
              <a:ext cx="17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51"/>
            <p:cNvSpPr>
              <a:spLocks noChangeArrowheads="1"/>
            </p:cNvSpPr>
            <p:nvPr/>
          </p:nvSpPr>
          <p:spPr bwMode="auto">
            <a:xfrm>
              <a:off x="8721725" y="5684838"/>
              <a:ext cx="176213"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2"/>
            <p:cNvSpPr>
              <a:spLocks noChangeArrowheads="1"/>
            </p:cNvSpPr>
            <p:nvPr/>
          </p:nvSpPr>
          <p:spPr bwMode="auto">
            <a:xfrm>
              <a:off x="8721725" y="5684838"/>
              <a:ext cx="176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3"/>
            <p:cNvSpPr>
              <a:spLocks noChangeArrowheads="1"/>
            </p:cNvSpPr>
            <p:nvPr/>
          </p:nvSpPr>
          <p:spPr bwMode="auto">
            <a:xfrm>
              <a:off x="82835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54"/>
            <p:cNvSpPr>
              <a:spLocks noChangeArrowheads="1"/>
            </p:cNvSpPr>
            <p:nvPr/>
          </p:nvSpPr>
          <p:spPr bwMode="auto">
            <a:xfrm>
              <a:off x="82835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5"/>
            <p:cNvSpPr>
              <a:spLocks noChangeArrowheads="1"/>
            </p:cNvSpPr>
            <p:nvPr/>
          </p:nvSpPr>
          <p:spPr bwMode="auto">
            <a:xfrm>
              <a:off x="91217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p:cNvSpPr>
              <a:spLocks noChangeArrowheads="1"/>
            </p:cNvSpPr>
            <p:nvPr/>
          </p:nvSpPr>
          <p:spPr bwMode="auto">
            <a:xfrm>
              <a:off x="91217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7"/>
            <p:cNvSpPr>
              <a:spLocks noChangeArrowheads="1"/>
            </p:cNvSpPr>
            <p:nvPr/>
          </p:nvSpPr>
          <p:spPr bwMode="auto">
            <a:xfrm>
              <a:off x="8604250" y="5664200"/>
              <a:ext cx="695325" cy="16033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8"/>
            <p:cNvSpPr>
              <a:spLocks noChangeArrowheads="1"/>
            </p:cNvSpPr>
            <p:nvPr/>
          </p:nvSpPr>
          <p:spPr bwMode="auto">
            <a:xfrm>
              <a:off x="8604250" y="5664200"/>
              <a:ext cx="695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2"/>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3"/>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4"/>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65"/>
            <p:cNvSpPr>
              <a:spLocks noChangeArrowheads="1"/>
            </p:cNvSpPr>
            <p:nvPr/>
          </p:nvSpPr>
          <p:spPr bwMode="auto">
            <a:xfrm>
              <a:off x="9121775" y="5824538"/>
              <a:ext cx="88900" cy="949325"/>
            </a:xfrm>
            <a:prstGeom prst="rect">
              <a:avLst/>
            </a:prstGeom>
            <a:solidFill>
              <a:srgbClr val="5B2D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6"/>
            <p:cNvSpPr>
              <a:spLocks noChangeArrowheads="1"/>
            </p:cNvSpPr>
            <p:nvPr/>
          </p:nvSpPr>
          <p:spPr bwMode="auto">
            <a:xfrm>
              <a:off x="9121775" y="5824538"/>
              <a:ext cx="889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67"/>
            <p:cNvSpPr>
              <a:spLocks noChangeArrowheads="1"/>
            </p:cNvSpPr>
            <p:nvPr/>
          </p:nvSpPr>
          <p:spPr bwMode="auto">
            <a:xfrm>
              <a:off x="9002713" y="5018088"/>
              <a:ext cx="1012825" cy="12065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8"/>
            <p:cNvSpPr>
              <a:spLocks noChangeArrowheads="1"/>
            </p:cNvSpPr>
            <p:nvPr/>
          </p:nvSpPr>
          <p:spPr bwMode="auto">
            <a:xfrm>
              <a:off x="9002713" y="5018088"/>
              <a:ext cx="10128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9"/>
            <p:cNvSpPr>
              <a:spLocks noChangeArrowheads="1"/>
            </p:cNvSpPr>
            <p:nvPr/>
          </p:nvSpPr>
          <p:spPr bwMode="auto">
            <a:xfrm>
              <a:off x="9585325" y="5018088"/>
              <a:ext cx="430213" cy="120650"/>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0"/>
            <p:cNvSpPr>
              <a:spLocks noChangeArrowheads="1"/>
            </p:cNvSpPr>
            <p:nvPr/>
          </p:nvSpPr>
          <p:spPr bwMode="auto">
            <a:xfrm>
              <a:off x="9585325" y="5018088"/>
              <a:ext cx="4302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1"/>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2"/>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3"/>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4"/>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5"/>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6"/>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7"/>
            <p:cNvSpPr>
              <a:spLocks noChangeArrowheads="1"/>
            </p:cNvSpPr>
            <p:nvPr/>
          </p:nvSpPr>
          <p:spPr bwMode="auto">
            <a:xfrm>
              <a:off x="8604250" y="5664200"/>
              <a:ext cx="206375" cy="160337"/>
            </a:xfrm>
            <a:prstGeom prst="rect">
              <a:avLst/>
            </a:prstGeom>
            <a:solidFill>
              <a:srgbClr val="5E2D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8"/>
            <p:cNvSpPr>
              <a:spLocks noChangeArrowheads="1"/>
            </p:cNvSpPr>
            <p:nvPr/>
          </p:nvSpPr>
          <p:spPr bwMode="auto">
            <a:xfrm>
              <a:off x="8604250" y="5664200"/>
              <a:ext cx="2063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9"/>
            <p:cNvSpPr>
              <a:spLocks/>
            </p:cNvSpPr>
            <p:nvPr/>
          </p:nvSpPr>
          <p:spPr bwMode="auto">
            <a:xfrm>
              <a:off x="7988300" y="3446463"/>
              <a:ext cx="603250" cy="550862"/>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0"/>
            <p:cNvSpPr>
              <a:spLocks/>
            </p:cNvSpPr>
            <p:nvPr/>
          </p:nvSpPr>
          <p:spPr bwMode="auto">
            <a:xfrm>
              <a:off x="8310563" y="3706813"/>
              <a:ext cx="195263" cy="9842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p:cNvSpPr>
            <p:nvPr/>
          </p:nvSpPr>
          <p:spPr bwMode="auto">
            <a:xfrm>
              <a:off x="8356600" y="3706813"/>
              <a:ext cx="100013" cy="4921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C9BE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961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0"/>
            <a:ext cx="6218238" cy="699452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idx="4294967295"/>
          </p:nvPr>
        </p:nvSpPr>
        <p:spPr>
          <a:xfrm>
            <a:off x="-1" y="2581275"/>
            <a:ext cx="6197601" cy="1831975"/>
          </a:xfrm>
        </p:spPr>
        <p:txBody>
          <a:bodyPr/>
          <a:lstStyle/>
          <a:p>
            <a:pPr algn="ctr"/>
            <a:r>
              <a:rPr lang="en-US" sz="6000" dirty="0" smtClean="0">
                <a:gradFill>
                  <a:gsLst>
                    <a:gs pos="13131">
                      <a:srgbClr val="0078D7"/>
                    </a:gs>
                    <a:gs pos="38000">
                      <a:srgbClr val="0078D7"/>
                    </a:gs>
                  </a:gsLst>
                  <a:lin ang="5400000" scaled="0"/>
                </a:gradFill>
              </a:rPr>
              <a:t>Do you want to stay on-premises?</a:t>
            </a:r>
            <a:endParaRPr lang="en-US" sz="6000" dirty="0">
              <a:gradFill>
                <a:gsLst>
                  <a:gs pos="13131">
                    <a:srgbClr val="0078D7"/>
                  </a:gs>
                  <a:gs pos="38000">
                    <a:srgbClr val="0078D7"/>
                  </a:gs>
                </a:gsLst>
                <a:lin ang="5400000" scaled="0"/>
              </a:gradFill>
            </a:endParaRPr>
          </a:p>
        </p:txBody>
      </p:sp>
      <p:pic>
        <p:nvPicPr>
          <p:cNvPr id="85" name="Picture 84"/>
          <p:cNvPicPr>
            <a:picLocks noChangeAspect="1"/>
          </p:cNvPicPr>
          <p:nvPr/>
        </p:nvPicPr>
        <p:blipFill>
          <a:blip r:embed="rId3"/>
          <a:stretch>
            <a:fillRect/>
          </a:stretch>
        </p:blipFill>
        <p:spPr>
          <a:xfrm>
            <a:off x="6294437" y="460188"/>
            <a:ext cx="6074147" cy="6074147"/>
          </a:xfrm>
          <a:prstGeom prst="rect">
            <a:avLst/>
          </a:prstGeom>
        </p:spPr>
      </p:pic>
    </p:spTree>
    <p:extLst>
      <p:ext uri="{BB962C8B-B14F-4D97-AF65-F5344CB8AC3E}">
        <p14:creationId xmlns:p14="http://schemas.microsoft.com/office/powerpoint/2010/main" val="260046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0"/>
            <a:ext cx="6218238" cy="699452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idx="4294967295"/>
          </p:nvPr>
        </p:nvSpPr>
        <p:spPr>
          <a:xfrm>
            <a:off x="-1" y="1630363"/>
            <a:ext cx="6197601" cy="3733799"/>
          </a:xfrm>
        </p:spPr>
        <p:txBody>
          <a:bodyPr/>
          <a:lstStyle/>
          <a:p>
            <a:pPr algn="ctr"/>
            <a:r>
              <a:rPr lang="en-US" sz="6000" dirty="0" smtClean="0">
                <a:gradFill>
                  <a:gsLst>
                    <a:gs pos="13131">
                      <a:srgbClr val="0078D7"/>
                    </a:gs>
                    <a:gs pos="38000">
                      <a:srgbClr val="0078D7"/>
                    </a:gs>
                  </a:gsLst>
                  <a:lin ang="5400000" scaled="0"/>
                </a:gradFill>
              </a:rPr>
              <a:t>Azure Pack</a:t>
            </a:r>
            <a:br>
              <a:rPr lang="en-US" sz="6000" dirty="0" smtClean="0">
                <a:gradFill>
                  <a:gsLst>
                    <a:gs pos="13131">
                      <a:srgbClr val="0078D7"/>
                    </a:gs>
                    <a:gs pos="38000">
                      <a:srgbClr val="0078D7"/>
                    </a:gs>
                  </a:gsLst>
                  <a:lin ang="5400000" scaled="0"/>
                </a:gradFill>
              </a:rPr>
            </a:br>
            <a:r>
              <a:rPr lang="en-US" sz="6000" dirty="0" smtClean="0">
                <a:gradFill>
                  <a:gsLst>
                    <a:gs pos="13131">
                      <a:srgbClr val="0078D7"/>
                    </a:gs>
                    <a:gs pos="38000">
                      <a:srgbClr val="0078D7"/>
                    </a:gs>
                  </a:gsLst>
                  <a:lin ang="5400000" scaled="0"/>
                </a:gradFill>
              </a:rPr>
              <a:t>System Center</a:t>
            </a:r>
            <a:br>
              <a:rPr lang="en-US" sz="6000" dirty="0" smtClean="0">
                <a:gradFill>
                  <a:gsLst>
                    <a:gs pos="13131">
                      <a:srgbClr val="0078D7"/>
                    </a:gs>
                    <a:gs pos="38000">
                      <a:srgbClr val="0078D7"/>
                    </a:gs>
                  </a:gsLst>
                  <a:lin ang="5400000" scaled="0"/>
                </a:gradFill>
              </a:rPr>
            </a:br>
            <a:r>
              <a:rPr lang="en-US" sz="6000" dirty="0" smtClean="0">
                <a:gradFill>
                  <a:gsLst>
                    <a:gs pos="13131">
                      <a:srgbClr val="0078D7"/>
                    </a:gs>
                    <a:gs pos="38000">
                      <a:srgbClr val="0078D7"/>
                    </a:gs>
                  </a:gsLst>
                  <a:lin ang="5400000" scaled="0"/>
                </a:gradFill>
              </a:rPr>
              <a:t>Windows Server 2012 R2</a:t>
            </a:r>
            <a:endParaRPr lang="en-US" sz="6000" dirty="0">
              <a:gradFill>
                <a:gsLst>
                  <a:gs pos="13131">
                    <a:srgbClr val="0078D7"/>
                  </a:gs>
                  <a:gs pos="38000">
                    <a:srgbClr val="0078D7"/>
                  </a:gs>
                </a:gsLst>
                <a:lin ang="5400000" scaled="0"/>
              </a:gradFill>
            </a:endParaRPr>
          </a:p>
        </p:txBody>
      </p:sp>
      <p:pic>
        <p:nvPicPr>
          <p:cNvPr id="85" name="Picture 84"/>
          <p:cNvPicPr>
            <a:picLocks noChangeAspect="1"/>
          </p:cNvPicPr>
          <p:nvPr/>
        </p:nvPicPr>
        <p:blipFill>
          <a:blip r:embed="rId3"/>
          <a:stretch>
            <a:fillRect/>
          </a:stretch>
        </p:blipFill>
        <p:spPr>
          <a:xfrm>
            <a:off x="6294437" y="460188"/>
            <a:ext cx="6074147" cy="6074147"/>
          </a:xfrm>
          <a:prstGeom prst="rect">
            <a:avLst/>
          </a:prstGeom>
        </p:spPr>
      </p:pic>
    </p:spTree>
    <p:extLst>
      <p:ext uri="{BB962C8B-B14F-4D97-AF65-F5344CB8AC3E}">
        <p14:creationId xmlns:p14="http://schemas.microsoft.com/office/powerpoint/2010/main" val="35974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0"/>
            <a:ext cx="6218238" cy="699452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idx="4294967295"/>
          </p:nvPr>
        </p:nvSpPr>
        <p:spPr>
          <a:xfrm>
            <a:off x="-1" y="1630363"/>
            <a:ext cx="6197601" cy="3733799"/>
          </a:xfrm>
        </p:spPr>
        <p:txBody>
          <a:bodyPr/>
          <a:lstStyle/>
          <a:p>
            <a:pPr algn="ctr"/>
            <a:r>
              <a:rPr lang="en-US" sz="6000" dirty="0" smtClean="0">
                <a:gradFill>
                  <a:gsLst>
                    <a:gs pos="13131">
                      <a:srgbClr val="0078D7"/>
                    </a:gs>
                    <a:gs pos="38000">
                      <a:srgbClr val="0078D7"/>
                    </a:gs>
                  </a:gsLst>
                  <a:lin ang="5400000" scaled="0"/>
                </a:gradFill>
              </a:rPr>
              <a:t>Enables </a:t>
            </a:r>
            <a:r>
              <a:rPr lang="en-US" sz="6000" b="1" i="1" dirty="0">
                <a:gradFill>
                  <a:gsLst>
                    <a:gs pos="13131">
                      <a:srgbClr val="0078D7"/>
                    </a:gs>
                    <a:gs pos="38000">
                      <a:srgbClr val="0078D7"/>
                    </a:gs>
                  </a:gsLst>
                  <a:lin ang="5400000" scaled="0"/>
                </a:gradFill>
              </a:rPr>
              <a:t>z</a:t>
            </a:r>
            <a:r>
              <a:rPr lang="en-US" sz="6000" b="1" i="1" dirty="0" smtClean="0">
                <a:gradFill>
                  <a:gsLst>
                    <a:gs pos="13131">
                      <a:srgbClr val="0078D7"/>
                    </a:gs>
                    <a:gs pos="38000">
                      <a:srgbClr val="0078D7"/>
                    </a:gs>
                  </a:gsLst>
                  <a:lin ang="5400000" scaled="0"/>
                </a:gradFill>
              </a:rPr>
              <a:t>ero downtime upgrades…</a:t>
            </a:r>
            <a:endParaRPr lang="en-US" sz="6000" dirty="0">
              <a:gradFill>
                <a:gsLst>
                  <a:gs pos="13131">
                    <a:srgbClr val="0078D7"/>
                  </a:gs>
                  <a:gs pos="38000">
                    <a:srgbClr val="0078D7"/>
                  </a:gs>
                </a:gsLst>
                <a:lin ang="5400000" scaled="0"/>
              </a:gradFill>
            </a:endParaRPr>
          </a:p>
        </p:txBody>
      </p:sp>
      <p:pic>
        <p:nvPicPr>
          <p:cNvPr id="85" name="Picture 84"/>
          <p:cNvPicPr>
            <a:picLocks noChangeAspect="1"/>
          </p:cNvPicPr>
          <p:nvPr/>
        </p:nvPicPr>
        <p:blipFill>
          <a:blip r:embed="rId3"/>
          <a:stretch>
            <a:fillRect/>
          </a:stretch>
        </p:blipFill>
        <p:spPr>
          <a:xfrm>
            <a:off x="6970350" y="-826926"/>
            <a:ext cx="5065944" cy="5065944"/>
          </a:xfrm>
          <a:prstGeom prst="rect">
            <a:avLst/>
          </a:prstGeom>
        </p:spPr>
      </p:pic>
      <p:grpSp>
        <p:nvGrpSpPr>
          <p:cNvPr id="4" name="Group 3"/>
          <p:cNvGrpSpPr/>
          <p:nvPr/>
        </p:nvGrpSpPr>
        <p:grpSpPr>
          <a:xfrm>
            <a:off x="7170665" y="3556895"/>
            <a:ext cx="4865629" cy="3177282"/>
            <a:chOff x="7170665" y="3556895"/>
            <a:chExt cx="4865629" cy="3177282"/>
          </a:xfrm>
        </p:grpSpPr>
        <p:grpSp>
          <p:nvGrpSpPr>
            <p:cNvPr id="3" name="Group 2"/>
            <p:cNvGrpSpPr/>
            <p:nvPr/>
          </p:nvGrpSpPr>
          <p:grpSpPr>
            <a:xfrm>
              <a:off x="7170665" y="3556895"/>
              <a:ext cx="4865629" cy="3177282"/>
              <a:chOff x="7302387" y="2216721"/>
              <a:chExt cx="4865629" cy="3177282"/>
            </a:xfrm>
          </p:grpSpPr>
          <p:sp>
            <p:nvSpPr>
              <p:cNvPr id="6" name="Rectangle 5"/>
              <p:cNvSpPr/>
              <p:nvPr/>
            </p:nvSpPr>
            <p:spPr bwMode="auto">
              <a:xfrm>
                <a:off x="7302387" y="2216721"/>
                <a:ext cx="4865629" cy="3177282"/>
              </a:xfrm>
              <a:prstGeom prst="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91414"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pPr>
                <a:r>
                  <a:rPr lang="en-US" sz="1600"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Zero Downtime Cloud Upgrades: Storage </a:t>
                </a:r>
                <a:r>
                  <a:rPr lang="en-US" sz="16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(Scale Out File Server) or Hyper-V Cluster</a:t>
                </a:r>
              </a:p>
            </p:txBody>
          </p:sp>
          <p:sp>
            <p:nvSpPr>
              <p:cNvPr id="8" name="Rectangle 7"/>
              <p:cNvSpPr/>
              <p:nvPr/>
            </p:nvSpPr>
            <p:spPr bwMode="auto">
              <a:xfrm>
                <a:off x="9095306" y="3539779"/>
                <a:ext cx="1279797" cy="17204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91414" bIns="91414" numCol="1" spcCol="0" rtlCol="0" fromWordArt="0" anchor="b" anchorCtr="0" forceAA="0" compatLnSpc="1">
                <a:prstTxWarp prst="textNoShape">
                  <a:avLst/>
                </a:prstTxWarp>
                <a:noAutofit/>
              </a:bodyPr>
              <a:lstStyle/>
              <a:p>
                <a:pPr algn="r" defTabSz="932114" fontAlgn="base">
                  <a:lnSpc>
                    <a:spcPct val="90000"/>
                  </a:lnSpc>
                  <a:spcBef>
                    <a:spcPct val="0"/>
                  </a:spcBef>
                  <a:spcAft>
                    <a:spcPct val="0"/>
                  </a:spcAft>
                </a:pPr>
                <a:r>
                  <a:rPr lang="en-US" sz="1398" dirty="0">
                    <a:gradFill>
                      <a:gsLst>
                        <a:gs pos="0">
                          <a:srgbClr val="FFFFFF"/>
                        </a:gs>
                        <a:gs pos="100000">
                          <a:srgbClr val="FFFFFF"/>
                        </a:gs>
                      </a:gsLst>
                      <a:lin ang="5400000" scaled="0"/>
                    </a:gradFill>
                    <a:ea typeface="Segoe UI" pitchFamily="34" charset="0"/>
                    <a:cs typeface="Segoe UI" pitchFamily="34" charset="0"/>
                  </a:rPr>
                  <a:t>Win2012 R2</a:t>
                </a:r>
              </a:p>
            </p:txBody>
          </p:sp>
          <p:sp>
            <p:nvSpPr>
              <p:cNvPr id="10" name="Rectangle 9"/>
              <p:cNvSpPr/>
              <p:nvPr/>
            </p:nvSpPr>
            <p:spPr bwMode="auto">
              <a:xfrm>
                <a:off x="10462307" y="3539780"/>
                <a:ext cx="1279797" cy="1720473"/>
              </a:xfrm>
              <a:prstGeom prst="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91414" bIns="91414" numCol="1" spcCol="0" rtlCol="0" fromWordArt="0" anchor="b" anchorCtr="0" forceAA="0" compatLnSpc="1">
                <a:prstTxWarp prst="textNoShape">
                  <a:avLst/>
                </a:prstTxWarp>
                <a:noAutofit/>
              </a:bodyPr>
              <a:lstStyle/>
              <a:p>
                <a:pPr algn="r" defTabSz="932114" fontAlgn="base">
                  <a:lnSpc>
                    <a:spcPct val="90000"/>
                  </a:lnSpc>
                  <a:spcBef>
                    <a:spcPct val="0"/>
                  </a:spcBef>
                  <a:spcAft>
                    <a:spcPct val="0"/>
                  </a:spcAft>
                </a:pPr>
                <a:r>
                  <a:rPr lang="en-US" sz="1398" dirty="0">
                    <a:gradFill>
                      <a:gsLst>
                        <a:gs pos="0">
                          <a:srgbClr val="FFFFFF"/>
                        </a:gs>
                        <a:gs pos="100000">
                          <a:srgbClr val="FFFFFF"/>
                        </a:gs>
                      </a:gsLst>
                      <a:lin ang="5400000" scaled="0"/>
                    </a:gradFill>
                    <a:ea typeface="Segoe UI" pitchFamily="34" charset="0"/>
                    <a:cs typeface="Segoe UI" pitchFamily="34" charset="0"/>
                  </a:rPr>
                  <a:t>vNext</a:t>
                </a:r>
              </a:p>
            </p:txBody>
          </p:sp>
          <p:sp>
            <p:nvSpPr>
              <p:cNvPr id="11" name="Rectangle 10"/>
              <p:cNvSpPr/>
              <p:nvPr/>
            </p:nvSpPr>
            <p:spPr bwMode="auto">
              <a:xfrm>
                <a:off x="7728303" y="3539780"/>
                <a:ext cx="1279797" cy="17204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91414" bIns="91414" numCol="1" spcCol="0" rtlCol="0" fromWordArt="0" anchor="b" anchorCtr="0" forceAA="0" compatLnSpc="1">
                <a:prstTxWarp prst="textNoShape">
                  <a:avLst/>
                </a:prstTxWarp>
                <a:noAutofit/>
              </a:bodyPr>
              <a:lstStyle/>
              <a:p>
                <a:pPr algn="r" defTabSz="932114" fontAlgn="base">
                  <a:lnSpc>
                    <a:spcPct val="90000"/>
                  </a:lnSpc>
                  <a:spcBef>
                    <a:spcPct val="0"/>
                  </a:spcBef>
                  <a:spcAft>
                    <a:spcPct val="0"/>
                  </a:spcAft>
                </a:pPr>
                <a:r>
                  <a:rPr lang="en-US" sz="1398" dirty="0">
                    <a:gradFill>
                      <a:gsLst>
                        <a:gs pos="0">
                          <a:srgbClr val="FFFFFF"/>
                        </a:gs>
                        <a:gs pos="100000">
                          <a:srgbClr val="FFFFFF"/>
                        </a:gs>
                      </a:gsLst>
                      <a:lin ang="5400000" scaled="0"/>
                    </a:gradFill>
                    <a:ea typeface="Segoe UI" pitchFamily="34" charset="0"/>
                    <a:cs typeface="Segoe UI" pitchFamily="34" charset="0"/>
                  </a:rPr>
                  <a:t>Win2012 R2</a:t>
                </a:r>
              </a:p>
            </p:txBody>
          </p:sp>
          <p:pic>
            <p:nvPicPr>
              <p:cNvPr id="12"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036946" y="3714288"/>
                <a:ext cx="657538" cy="112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406433" y="3714288"/>
                <a:ext cx="657538" cy="112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764213" y="3714288"/>
                <a:ext cx="657538" cy="112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Circular Arrow 14"/>
            <p:cNvSpPr/>
            <p:nvPr/>
          </p:nvSpPr>
          <p:spPr bwMode="auto">
            <a:xfrm rot="20291070">
              <a:off x="9513649" y="4175208"/>
              <a:ext cx="1249167" cy="1427587"/>
            </a:xfrm>
            <a:prstGeom prst="circularArrow">
              <a:avLst>
                <a:gd name="adj1" fmla="val 12500"/>
                <a:gd name="adj2" fmla="val 1509123"/>
                <a:gd name="adj3" fmla="val 20457681"/>
                <a:gd name="adj4" fmla="val 12167109"/>
                <a:gd name="adj5" fmla="val 15886"/>
              </a:avLst>
            </a:prstGeom>
            <a:gradFill flip="none" rotWithShape="1">
              <a:gsLst>
                <a:gs pos="0">
                  <a:srgbClr val="0171B0"/>
                </a:gs>
                <a:gs pos="74000">
                  <a:srgbClr val="80B940"/>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250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53"/>
          <a:stretch/>
        </p:blipFill>
        <p:spPr>
          <a:xfrm>
            <a:off x="7843518" y="2049462"/>
            <a:ext cx="4470719" cy="3232080"/>
          </a:xfrm>
          <a:prstGeom prst="rect">
            <a:avLst/>
          </a:prstGeom>
        </p:spPr>
      </p:pic>
      <p:sp>
        <p:nvSpPr>
          <p:cNvPr id="6" name="Text Placeholder 5"/>
          <p:cNvSpPr>
            <a:spLocks noGrp="1"/>
          </p:cNvSpPr>
          <p:nvPr>
            <p:ph type="body" sz="quarter" idx="10"/>
          </p:nvPr>
        </p:nvSpPr>
        <p:spPr>
          <a:xfrm>
            <a:off x="274638" y="1212850"/>
            <a:ext cx="11887200" cy="5256212"/>
          </a:xfrm>
        </p:spPr>
        <p:txBody>
          <a:bodyPr>
            <a:normAutofit fontScale="92500" lnSpcReduction="20000"/>
          </a:bodyPr>
          <a:lstStyle/>
          <a:p>
            <a:pPr marL="742950" indent="-742950">
              <a:buFont typeface="+mj-lt"/>
              <a:buAutoNum type="arabicPeriod"/>
            </a:pPr>
            <a:r>
              <a:rPr lang="en-US" dirty="0" smtClean="0"/>
              <a:t>LOTR: Return </a:t>
            </a:r>
            <a:r>
              <a:rPr lang="en-US" dirty="0"/>
              <a:t>of the </a:t>
            </a:r>
            <a:r>
              <a:rPr lang="en-US" dirty="0" smtClean="0"/>
              <a:t>King ($377m)</a:t>
            </a:r>
            <a:endParaRPr lang="en-US" dirty="0"/>
          </a:p>
          <a:p>
            <a:pPr marL="742950" indent="-742950">
              <a:buFont typeface="+mj-lt"/>
              <a:buAutoNum type="arabicPeriod"/>
            </a:pPr>
            <a:r>
              <a:rPr lang="en-US" dirty="0" smtClean="0"/>
              <a:t>Finding </a:t>
            </a:r>
            <a:r>
              <a:rPr lang="en-US" dirty="0" err="1" smtClean="0"/>
              <a:t>Nemo</a:t>
            </a:r>
            <a:r>
              <a:rPr lang="en-US" dirty="0" smtClean="0"/>
              <a:t> ($339m)</a:t>
            </a:r>
            <a:endParaRPr lang="en-US" dirty="0"/>
          </a:p>
          <a:p>
            <a:pPr marL="742950" indent="-742950">
              <a:buFont typeface="+mj-lt"/>
              <a:buAutoNum type="arabicPeriod"/>
            </a:pPr>
            <a:r>
              <a:rPr lang="en-US" dirty="0" smtClean="0"/>
              <a:t>Pirates of the </a:t>
            </a:r>
            <a:r>
              <a:rPr lang="en-US" dirty="0"/>
              <a:t>Caribbean </a:t>
            </a:r>
            <a:r>
              <a:rPr lang="en-US" dirty="0" smtClean="0"/>
              <a:t>($305m)</a:t>
            </a:r>
          </a:p>
          <a:p>
            <a:pPr marL="742950" indent="-742950">
              <a:buFont typeface="+mj-lt"/>
              <a:buAutoNum type="arabicPeriod"/>
            </a:pPr>
            <a:r>
              <a:rPr lang="en-US" dirty="0" smtClean="0"/>
              <a:t>The Matrix </a:t>
            </a:r>
            <a:r>
              <a:rPr lang="en-US" dirty="0"/>
              <a:t>Reloaded </a:t>
            </a:r>
            <a:r>
              <a:rPr lang="en-US" dirty="0" smtClean="0"/>
              <a:t>($281m)</a:t>
            </a:r>
          </a:p>
          <a:p>
            <a:pPr marL="742950" indent="-742950">
              <a:buFont typeface="+mj-lt"/>
              <a:buAutoNum type="arabicPeriod"/>
            </a:pPr>
            <a:r>
              <a:rPr lang="en-US" dirty="0" smtClean="0"/>
              <a:t>Bruce </a:t>
            </a:r>
            <a:r>
              <a:rPr lang="en-US" dirty="0"/>
              <a:t>Almighty </a:t>
            </a:r>
            <a:r>
              <a:rPr lang="en-US" dirty="0" smtClean="0"/>
              <a:t>($242m)</a:t>
            </a:r>
          </a:p>
          <a:p>
            <a:pPr marL="742950" indent="-742950">
              <a:buFont typeface="+mj-lt"/>
              <a:buAutoNum type="arabicPeriod"/>
            </a:pPr>
            <a:r>
              <a:rPr lang="en-US" dirty="0" smtClean="0"/>
              <a:t>X2 X-Men </a:t>
            </a:r>
            <a:r>
              <a:rPr lang="en-US" dirty="0"/>
              <a:t>United </a:t>
            </a:r>
            <a:r>
              <a:rPr lang="en-US" dirty="0" smtClean="0"/>
              <a:t>($214m)</a:t>
            </a:r>
          </a:p>
          <a:p>
            <a:pPr marL="742950" indent="-742950">
              <a:buFont typeface="+mj-lt"/>
              <a:buAutoNum type="arabicPeriod"/>
            </a:pPr>
            <a:r>
              <a:rPr lang="en-US" dirty="0"/>
              <a:t>Elf </a:t>
            </a:r>
            <a:r>
              <a:rPr lang="en-US" dirty="0" smtClean="0"/>
              <a:t>($173m)</a:t>
            </a:r>
          </a:p>
          <a:p>
            <a:pPr marL="742950" indent="-742950">
              <a:buFont typeface="+mj-lt"/>
              <a:buAutoNum type="arabicPeriod"/>
            </a:pPr>
            <a:r>
              <a:rPr lang="en-US" dirty="0" smtClean="0"/>
              <a:t>Terminator 3 ($150m)</a:t>
            </a:r>
          </a:p>
          <a:p>
            <a:pPr marL="742950" indent="-742950">
              <a:buFont typeface="+mj-lt"/>
              <a:buAutoNum type="arabicPeriod"/>
            </a:pPr>
            <a:r>
              <a:rPr lang="en-US" dirty="0" smtClean="0"/>
              <a:t>The Matrix Revolutions ($139m)</a:t>
            </a:r>
          </a:p>
          <a:p>
            <a:pPr marL="742950" indent="-742950">
              <a:buFont typeface="+mj-lt"/>
              <a:buAutoNum type="arabicPeriod"/>
            </a:pPr>
            <a:r>
              <a:rPr lang="en-US" dirty="0" smtClean="0"/>
              <a:t>Cheaper by the Dozen ($138m)</a:t>
            </a:r>
          </a:p>
        </p:txBody>
      </p:sp>
      <p:sp>
        <p:nvSpPr>
          <p:cNvPr id="17" name="Title 16"/>
          <p:cNvSpPr>
            <a:spLocks noGrp="1"/>
          </p:cNvSpPr>
          <p:nvPr>
            <p:ph type="title"/>
          </p:nvPr>
        </p:nvSpPr>
        <p:spPr/>
        <p:txBody>
          <a:bodyPr/>
          <a:lstStyle/>
          <a:p>
            <a:r>
              <a:rPr lang="en-US" dirty="0" smtClean="0"/>
              <a:t>Top 10 Movies by Revenue of 2003</a:t>
            </a:r>
            <a:endParaRPr lang="en-US" dirty="0"/>
          </a:p>
        </p:txBody>
      </p:sp>
    </p:spTree>
    <p:extLst>
      <p:ext uri="{BB962C8B-B14F-4D97-AF65-F5344CB8AC3E}">
        <p14:creationId xmlns:p14="http://schemas.microsoft.com/office/powerpoint/2010/main" val="386444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wipe(down)">
                                      <p:cBhvr>
                                        <p:cTn id="7" dur="580">
                                          <p:stCondLst>
                                            <p:cond delay="0"/>
                                          </p:stCondLst>
                                        </p:cTn>
                                        <p:tgtEl>
                                          <p:spTgt spid="6">
                                            <p:txEl>
                                              <p:pRg st="9" end="9"/>
                                            </p:txEl>
                                          </p:spTgt>
                                        </p:tgtEl>
                                      </p:cBhvr>
                                    </p:animEffect>
                                    <p:anim calcmode="lin" valueType="num">
                                      <p:cBhvr>
                                        <p:cTn id="8"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9" end="9"/>
                                            </p:txEl>
                                          </p:spTgt>
                                        </p:tgtEl>
                                      </p:cBhvr>
                                      <p:to x="100000" y="60000"/>
                                    </p:animScale>
                                    <p:animScale>
                                      <p:cBhvr>
                                        <p:cTn id="14" dur="166" decel="50000">
                                          <p:stCondLst>
                                            <p:cond delay="676"/>
                                          </p:stCondLst>
                                        </p:cTn>
                                        <p:tgtEl>
                                          <p:spTgt spid="6">
                                            <p:txEl>
                                              <p:pRg st="9" end="9"/>
                                            </p:txEl>
                                          </p:spTgt>
                                        </p:tgtEl>
                                      </p:cBhvr>
                                      <p:to x="100000" y="100000"/>
                                    </p:animScale>
                                    <p:animScale>
                                      <p:cBhvr>
                                        <p:cTn id="15" dur="26">
                                          <p:stCondLst>
                                            <p:cond delay="1312"/>
                                          </p:stCondLst>
                                        </p:cTn>
                                        <p:tgtEl>
                                          <p:spTgt spid="6">
                                            <p:txEl>
                                              <p:pRg st="9" end="9"/>
                                            </p:txEl>
                                          </p:spTgt>
                                        </p:tgtEl>
                                      </p:cBhvr>
                                      <p:to x="100000" y="80000"/>
                                    </p:animScale>
                                    <p:animScale>
                                      <p:cBhvr>
                                        <p:cTn id="16" dur="166" decel="50000">
                                          <p:stCondLst>
                                            <p:cond delay="1338"/>
                                          </p:stCondLst>
                                        </p:cTn>
                                        <p:tgtEl>
                                          <p:spTgt spid="6">
                                            <p:txEl>
                                              <p:pRg st="9" end="9"/>
                                            </p:txEl>
                                          </p:spTgt>
                                        </p:tgtEl>
                                      </p:cBhvr>
                                      <p:to x="100000" y="100000"/>
                                    </p:animScale>
                                    <p:animScale>
                                      <p:cBhvr>
                                        <p:cTn id="17" dur="26">
                                          <p:stCondLst>
                                            <p:cond delay="1642"/>
                                          </p:stCondLst>
                                        </p:cTn>
                                        <p:tgtEl>
                                          <p:spTgt spid="6">
                                            <p:txEl>
                                              <p:pRg st="9" end="9"/>
                                            </p:txEl>
                                          </p:spTgt>
                                        </p:tgtEl>
                                      </p:cBhvr>
                                      <p:to x="100000" y="90000"/>
                                    </p:animScale>
                                    <p:animScale>
                                      <p:cBhvr>
                                        <p:cTn id="18" dur="166" decel="50000">
                                          <p:stCondLst>
                                            <p:cond delay="1668"/>
                                          </p:stCondLst>
                                        </p:cTn>
                                        <p:tgtEl>
                                          <p:spTgt spid="6">
                                            <p:txEl>
                                              <p:pRg st="9" end="9"/>
                                            </p:txEl>
                                          </p:spTgt>
                                        </p:tgtEl>
                                      </p:cBhvr>
                                      <p:to x="100000" y="100000"/>
                                    </p:animScale>
                                    <p:animScale>
                                      <p:cBhvr>
                                        <p:cTn id="19" dur="26">
                                          <p:stCondLst>
                                            <p:cond delay="1808"/>
                                          </p:stCondLst>
                                        </p:cTn>
                                        <p:tgtEl>
                                          <p:spTgt spid="6">
                                            <p:txEl>
                                              <p:pRg st="9" end="9"/>
                                            </p:txEl>
                                          </p:spTgt>
                                        </p:tgtEl>
                                      </p:cBhvr>
                                      <p:to x="100000" y="95000"/>
                                    </p:animScale>
                                    <p:animScale>
                                      <p:cBhvr>
                                        <p:cTn id="20" dur="166" decel="50000">
                                          <p:stCondLst>
                                            <p:cond delay="1834"/>
                                          </p:stCondLst>
                                        </p:cTn>
                                        <p:tgtEl>
                                          <p:spTgt spid="6">
                                            <p:txEl>
                                              <p:pRg st="9" end="9"/>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randombar(horizontal)">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 calcmode="lin" valueType="num">
                                      <p:cBhvr>
                                        <p:cTn id="30" dur="1000" fill="hold"/>
                                        <p:tgtEl>
                                          <p:spTgt spid="6">
                                            <p:txEl>
                                              <p:pRg st="7" end="7"/>
                                            </p:txEl>
                                          </p:spTgt>
                                        </p:tgtEl>
                                        <p:attrNameLst>
                                          <p:attrName>ppt_w</p:attrName>
                                        </p:attrNameLst>
                                      </p:cBhvr>
                                      <p:tavLst>
                                        <p:tav tm="0">
                                          <p:val>
                                            <p:strVal val="#ppt_w+.3"/>
                                          </p:val>
                                        </p:tav>
                                        <p:tav tm="100000">
                                          <p:val>
                                            <p:strVal val="#ppt_w"/>
                                          </p:val>
                                        </p:tav>
                                      </p:tavLst>
                                    </p:anim>
                                    <p:anim calcmode="lin" valueType="num">
                                      <p:cBhvr>
                                        <p:cTn id="31"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32" dur="10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80">
                                          <p:stCondLst>
                                            <p:cond delay="0"/>
                                          </p:stCondLst>
                                        </p:cTn>
                                        <p:tgtEl>
                                          <p:spTgt spid="6">
                                            <p:txEl>
                                              <p:pRg st="6" end="6"/>
                                            </p:txEl>
                                          </p:spTgt>
                                        </p:tgtEl>
                                      </p:cBhvr>
                                    </p:animEffect>
                                    <p:anim calcmode="lin" valueType="num">
                                      <p:cBhvr>
                                        <p:cTn id="38"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xEl>
                                              <p:pRg st="6" end="6"/>
                                            </p:txEl>
                                          </p:spTgt>
                                        </p:tgtEl>
                                      </p:cBhvr>
                                      <p:to x="100000" y="60000"/>
                                    </p:animScale>
                                    <p:animScale>
                                      <p:cBhvr>
                                        <p:cTn id="44" dur="166" decel="50000">
                                          <p:stCondLst>
                                            <p:cond delay="676"/>
                                          </p:stCondLst>
                                        </p:cTn>
                                        <p:tgtEl>
                                          <p:spTgt spid="6">
                                            <p:txEl>
                                              <p:pRg st="6" end="6"/>
                                            </p:txEl>
                                          </p:spTgt>
                                        </p:tgtEl>
                                      </p:cBhvr>
                                      <p:to x="100000" y="100000"/>
                                    </p:animScale>
                                    <p:animScale>
                                      <p:cBhvr>
                                        <p:cTn id="45" dur="26">
                                          <p:stCondLst>
                                            <p:cond delay="1312"/>
                                          </p:stCondLst>
                                        </p:cTn>
                                        <p:tgtEl>
                                          <p:spTgt spid="6">
                                            <p:txEl>
                                              <p:pRg st="6" end="6"/>
                                            </p:txEl>
                                          </p:spTgt>
                                        </p:tgtEl>
                                      </p:cBhvr>
                                      <p:to x="100000" y="80000"/>
                                    </p:animScale>
                                    <p:animScale>
                                      <p:cBhvr>
                                        <p:cTn id="46" dur="166" decel="50000">
                                          <p:stCondLst>
                                            <p:cond delay="1338"/>
                                          </p:stCondLst>
                                        </p:cTn>
                                        <p:tgtEl>
                                          <p:spTgt spid="6">
                                            <p:txEl>
                                              <p:pRg st="6" end="6"/>
                                            </p:txEl>
                                          </p:spTgt>
                                        </p:tgtEl>
                                      </p:cBhvr>
                                      <p:to x="100000" y="100000"/>
                                    </p:animScale>
                                    <p:animScale>
                                      <p:cBhvr>
                                        <p:cTn id="47" dur="26">
                                          <p:stCondLst>
                                            <p:cond delay="1642"/>
                                          </p:stCondLst>
                                        </p:cTn>
                                        <p:tgtEl>
                                          <p:spTgt spid="6">
                                            <p:txEl>
                                              <p:pRg st="6" end="6"/>
                                            </p:txEl>
                                          </p:spTgt>
                                        </p:tgtEl>
                                      </p:cBhvr>
                                      <p:to x="100000" y="90000"/>
                                    </p:animScale>
                                    <p:animScale>
                                      <p:cBhvr>
                                        <p:cTn id="48" dur="166" decel="50000">
                                          <p:stCondLst>
                                            <p:cond delay="1668"/>
                                          </p:stCondLst>
                                        </p:cTn>
                                        <p:tgtEl>
                                          <p:spTgt spid="6">
                                            <p:txEl>
                                              <p:pRg st="6" end="6"/>
                                            </p:txEl>
                                          </p:spTgt>
                                        </p:tgtEl>
                                      </p:cBhvr>
                                      <p:to x="100000" y="100000"/>
                                    </p:animScale>
                                    <p:animScale>
                                      <p:cBhvr>
                                        <p:cTn id="49" dur="26">
                                          <p:stCondLst>
                                            <p:cond delay="1808"/>
                                          </p:stCondLst>
                                        </p:cTn>
                                        <p:tgtEl>
                                          <p:spTgt spid="6">
                                            <p:txEl>
                                              <p:pRg st="6" end="6"/>
                                            </p:txEl>
                                          </p:spTgt>
                                        </p:tgtEl>
                                      </p:cBhvr>
                                      <p:to x="100000" y="95000"/>
                                    </p:animScale>
                                    <p:animScale>
                                      <p:cBhvr>
                                        <p:cTn id="50" dur="166" decel="50000">
                                          <p:stCondLst>
                                            <p:cond delay="1834"/>
                                          </p:stCondLst>
                                        </p:cTn>
                                        <p:tgtEl>
                                          <p:spTgt spid="6">
                                            <p:txEl>
                                              <p:pRg st="6" end="6"/>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500" fill="hold"/>
                                        <p:tgtEl>
                                          <p:spTgt spid="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fade">
                                      <p:cBhvr>
                                        <p:cTn id="64" dur="1000"/>
                                        <p:tgtEl>
                                          <p:spTgt spid="6">
                                            <p:txEl>
                                              <p:pRg st="4" end="4"/>
                                            </p:txEl>
                                          </p:spTgt>
                                        </p:tgtEl>
                                      </p:cBhvr>
                                    </p:animEffect>
                                    <p:anim calcmode="lin" valueType="num">
                                      <p:cBhvr>
                                        <p:cTn id="6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71" dur="500"/>
                                        <p:tgtEl>
                                          <p:spTgt spid="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animEffect transition="in" filter="wheel(1)">
                                      <p:cBhvr>
                                        <p:cTn id="76" dur="2000"/>
                                        <p:tgtEl>
                                          <p:spTgt spid="6">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nodeType="clickEffect">
                                  <p:stCondLst>
                                    <p:cond delay="0"/>
                                  </p:stCondLst>
                                  <p:iterate type="lt">
                                    <p:tmPct val="10000"/>
                                  </p:iterate>
                                  <p:childTnLst>
                                    <p:set>
                                      <p:cBhvr>
                                        <p:cTn id="80" dur="1" fill="hold">
                                          <p:stCondLst>
                                            <p:cond delay="0"/>
                                          </p:stCondLst>
                                        </p:cTn>
                                        <p:tgtEl>
                                          <p:spTgt spid="6">
                                            <p:txEl>
                                              <p:pRg st="1" end="1"/>
                                            </p:txEl>
                                          </p:spTgt>
                                        </p:tgtEl>
                                        <p:attrNameLst>
                                          <p:attrName>style.visibility</p:attrName>
                                        </p:attrNameLst>
                                      </p:cBhvr>
                                      <p:to>
                                        <p:strVal val="visible"/>
                                      </p:to>
                                    </p:set>
                                    <p:anim calcmode="lin" valueType="num">
                                      <p:cBhvr>
                                        <p:cTn id="81"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83"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6">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nodeType="clickEffect">
                                  <p:stCondLst>
                                    <p:cond delay="0"/>
                                  </p:stCondLst>
                                  <p:iterate type="lt">
                                    <p:tmPct val="10000"/>
                                  </p:iterate>
                                  <p:childTnLst>
                                    <p:set>
                                      <p:cBhvr>
                                        <p:cTn id="89" dur="1" fill="hold">
                                          <p:stCondLst>
                                            <p:cond delay="0"/>
                                          </p:stCondLst>
                                        </p:cTn>
                                        <p:tgtEl>
                                          <p:spTgt spid="6">
                                            <p:txEl>
                                              <p:pRg st="0" end="0"/>
                                            </p:txEl>
                                          </p:spTgt>
                                        </p:tgtEl>
                                        <p:attrNameLst>
                                          <p:attrName>style.visibility</p:attrName>
                                        </p:attrNameLst>
                                      </p:cBhvr>
                                      <p:to>
                                        <p:strVal val="visible"/>
                                      </p:to>
                                    </p:set>
                                    <p:anim calcmode="lin" valueType="num">
                                      <p:cBhvr>
                                        <p:cTn id="90"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2"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0"/>
            <a:ext cx="6218238" cy="699452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idx="4294967295"/>
          </p:nvPr>
        </p:nvSpPr>
        <p:spPr>
          <a:xfrm>
            <a:off x="-1" y="2581275"/>
            <a:ext cx="6197601" cy="1831975"/>
          </a:xfrm>
        </p:spPr>
        <p:txBody>
          <a:bodyPr/>
          <a:lstStyle/>
          <a:p>
            <a:pPr algn="ctr"/>
            <a:r>
              <a:rPr lang="en-US" sz="6000" dirty="0" smtClean="0">
                <a:gradFill>
                  <a:gsLst>
                    <a:gs pos="13131">
                      <a:srgbClr val="0078D7"/>
                    </a:gs>
                    <a:gs pos="38000">
                      <a:srgbClr val="0078D7"/>
                    </a:gs>
                  </a:gsLst>
                  <a:lin ang="5400000" scaled="0"/>
                </a:gradFill>
              </a:rPr>
              <a:t>Do you want hybrid?</a:t>
            </a:r>
            <a:endParaRPr lang="en-US" sz="6000" dirty="0">
              <a:gradFill>
                <a:gsLst>
                  <a:gs pos="13131">
                    <a:srgbClr val="0078D7"/>
                  </a:gs>
                  <a:gs pos="38000">
                    <a:srgbClr val="0078D7"/>
                  </a:gs>
                </a:gsLst>
                <a:lin ang="5400000" scaled="0"/>
              </a:gradFill>
            </a:endParaRPr>
          </a:p>
        </p:txBody>
      </p:sp>
      <p:grpSp>
        <p:nvGrpSpPr>
          <p:cNvPr id="86" name="Group 85"/>
          <p:cNvGrpSpPr/>
          <p:nvPr/>
        </p:nvGrpSpPr>
        <p:grpSpPr>
          <a:xfrm>
            <a:off x="7407275" y="388938"/>
            <a:ext cx="3810000" cy="6437312"/>
            <a:chOff x="7407275" y="388938"/>
            <a:chExt cx="3810000" cy="6437312"/>
          </a:xfrm>
        </p:grpSpPr>
        <p:sp>
          <p:nvSpPr>
            <p:cNvPr id="6" name="Freeform 5"/>
            <p:cNvSpPr>
              <a:spLocks/>
            </p:cNvSpPr>
            <p:nvPr/>
          </p:nvSpPr>
          <p:spPr bwMode="auto">
            <a:xfrm>
              <a:off x="7407275" y="6561138"/>
              <a:ext cx="3708400" cy="265112"/>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8583613" y="388938"/>
              <a:ext cx="2087563" cy="1252537"/>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p:nvSpPr>
          <p:spPr bwMode="auto">
            <a:xfrm>
              <a:off x="8831263" y="3778250"/>
              <a:ext cx="1446213" cy="1177925"/>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p:nvSpPr>
          <p:spPr bwMode="auto">
            <a:xfrm>
              <a:off x="8729663" y="3778250"/>
              <a:ext cx="1473200" cy="1177925"/>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3"/>
            <p:cNvSpPr>
              <a:spLocks noChangeArrowheads="1"/>
            </p:cNvSpPr>
            <p:nvPr/>
          </p:nvSpPr>
          <p:spPr bwMode="auto">
            <a:xfrm>
              <a:off x="8802688" y="3851275"/>
              <a:ext cx="1327150" cy="884237"/>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4"/>
            <p:cNvSpPr>
              <a:spLocks noChangeArrowheads="1"/>
            </p:cNvSpPr>
            <p:nvPr/>
          </p:nvSpPr>
          <p:spPr bwMode="auto">
            <a:xfrm>
              <a:off x="8802688" y="3851275"/>
              <a:ext cx="132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5"/>
            <p:cNvSpPr>
              <a:spLocks noEditPoints="1"/>
            </p:cNvSpPr>
            <p:nvPr/>
          </p:nvSpPr>
          <p:spPr bwMode="auto">
            <a:xfrm>
              <a:off x="8729663" y="3927475"/>
              <a:ext cx="1473200" cy="1028700"/>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0"/>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BF2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2"/>
            <p:cNvSpPr>
              <a:spLocks noChangeArrowheads="1"/>
            </p:cNvSpPr>
            <p:nvPr/>
          </p:nvSpPr>
          <p:spPr bwMode="auto">
            <a:xfrm>
              <a:off x="7974013" y="4095750"/>
              <a:ext cx="1028700" cy="1500187"/>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3"/>
            <p:cNvSpPr>
              <a:spLocks noChangeArrowheads="1"/>
            </p:cNvSpPr>
            <p:nvPr/>
          </p:nvSpPr>
          <p:spPr bwMode="auto">
            <a:xfrm>
              <a:off x="7974013" y="4095750"/>
              <a:ext cx="10287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4"/>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CC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5"/>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6"/>
            <p:cNvSpPr>
              <a:spLocks/>
            </p:cNvSpPr>
            <p:nvPr/>
          </p:nvSpPr>
          <p:spPr bwMode="auto">
            <a:xfrm>
              <a:off x="8413750" y="3805238"/>
              <a:ext cx="239713" cy="290512"/>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7"/>
            <p:cNvSpPr>
              <a:spLocks noChangeArrowheads="1"/>
            </p:cNvSpPr>
            <p:nvPr/>
          </p:nvSpPr>
          <p:spPr bwMode="auto">
            <a:xfrm>
              <a:off x="8405813" y="3549650"/>
              <a:ext cx="36513" cy="34925"/>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8"/>
            <p:cNvSpPr>
              <a:spLocks/>
            </p:cNvSpPr>
            <p:nvPr/>
          </p:nvSpPr>
          <p:spPr bwMode="auto">
            <a:xfrm>
              <a:off x="8362950" y="3349625"/>
              <a:ext cx="241300" cy="163512"/>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9"/>
            <p:cNvSpPr>
              <a:spLocks/>
            </p:cNvSpPr>
            <p:nvPr/>
          </p:nvSpPr>
          <p:spPr bwMode="auto">
            <a:xfrm>
              <a:off x="8193088" y="3448050"/>
              <a:ext cx="606425" cy="438150"/>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30"/>
            <p:cNvSpPr>
              <a:spLocks noChangeArrowheads="1"/>
            </p:cNvSpPr>
            <p:nvPr/>
          </p:nvSpPr>
          <p:spPr bwMode="auto">
            <a:xfrm>
              <a:off x="8405813" y="3549650"/>
              <a:ext cx="36513" cy="34925"/>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1"/>
            <p:cNvSpPr>
              <a:spLocks/>
            </p:cNvSpPr>
            <p:nvPr/>
          </p:nvSpPr>
          <p:spPr bwMode="auto">
            <a:xfrm>
              <a:off x="8583613" y="887413"/>
              <a:ext cx="1431925" cy="754062"/>
            </a:xfrm>
            <a:custGeom>
              <a:avLst/>
              <a:gdLst>
                <a:gd name="T0" fmla="*/ 145 w 550"/>
                <a:gd name="T1" fmla="*/ 0 h 290"/>
                <a:gd name="T2" fmla="*/ 0 w 550"/>
                <a:gd name="T3" fmla="*/ 145 h 290"/>
                <a:gd name="T4" fmla="*/ 145 w 550"/>
                <a:gd name="T5" fmla="*/ 290 h 290"/>
                <a:gd name="T6" fmla="*/ 550 w 550"/>
                <a:gd name="T7" fmla="*/ 290 h 290"/>
                <a:gd name="T8" fmla="*/ 162 w 550"/>
                <a:gd name="T9" fmla="*/ 1 h 290"/>
                <a:gd name="T10" fmla="*/ 162 w 550"/>
                <a:gd name="T11" fmla="*/ 1 h 290"/>
                <a:gd name="T12" fmla="*/ 162 w 550"/>
                <a:gd name="T13" fmla="*/ 1 h 290"/>
                <a:gd name="T14" fmla="*/ 145 w 550"/>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290">
                  <a:moveTo>
                    <a:pt x="145" y="0"/>
                  </a:moveTo>
                  <a:cubicBezTo>
                    <a:pt x="65" y="0"/>
                    <a:pt x="0" y="65"/>
                    <a:pt x="0" y="145"/>
                  </a:cubicBezTo>
                  <a:cubicBezTo>
                    <a:pt x="0" y="225"/>
                    <a:pt x="65" y="290"/>
                    <a:pt x="145" y="290"/>
                  </a:cubicBezTo>
                  <a:cubicBezTo>
                    <a:pt x="550" y="290"/>
                    <a:pt x="550" y="290"/>
                    <a:pt x="550" y="290"/>
                  </a:cubicBezTo>
                  <a:cubicBezTo>
                    <a:pt x="162" y="1"/>
                    <a:pt x="162" y="1"/>
                    <a:pt x="162" y="1"/>
                  </a:cubicBezTo>
                  <a:cubicBezTo>
                    <a:pt x="162" y="1"/>
                    <a:pt x="162" y="1"/>
                    <a:pt x="162" y="1"/>
                  </a:cubicBezTo>
                  <a:cubicBezTo>
                    <a:pt x="162" y="1"/>
                    <a:pt x="162" y="1"/>
                    <a:pt x="162" y="1"/>
                  </a:cubicBezTo>
                  <a:cubicBezTo>
                    <a:pt x="156" y="0"/>
                    <a:pt x="151" y="0"/>
                    <a:pt x="145" y="0"/>
                  </a:cubicBezTo>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2"/>
            <p:cNvSpPr>
              <a:spLocks/>
            </p:cNvSpPr>
            <p:nvPr/>
          </p:nvSpPr>
          <p:spPr bwMode="auto">
            <a:xfrm>
              <a:off x="8786813" y="1511300"/>
              <a:ext cx="911225" cy="2790825"/>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9450388" y="1343025"/>
              <a:ext cx="176213" cy="184150"/>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6"/>
            <p:cNvSpPr>
              <a:spLocks noChangeArrowheads="1"/>
            </p:cNvSpPr>
            <p:nvPr/>
          </p:nvSpPr>
          <p:spPr bwMode="auto">
            <a:xfrm>
              <a:off x="9136063" y="5461000"/>
              <a:ext cx="252413" cy="106521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7"/>
            <p:cNvSpPr>
              <a:spLocks noChangeArrowheads="1"/>
            </p:cNvSpPr>
            <p:nvPr/>
          </p:nvSpPr>
          <p:spPr bwMode="auto">
            <a:xfrm>
              <a:off x="9136063" y="5461000"/>
              <a:ext cx="2524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8"/>
            <p:cNvSpPr>
              <a:spLocks noChangeArrowheads="1"/>
            </p:cNvSpPr>
            <p:nvPr/>
          </p:nvSpPr>
          <p:spPr bwMode="auto">
            <a:xfrm>
              <a:off x="8562975" y="5416550"/>
              <a:ext cx="249238" cy="110966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9"/>
            <p:cNvSpPr>
              <a:spLocks noChangeArrowheads="1"/>
            </p:cNvSpPr>
            <p:nvPr/>
          </p:nvSpPr>
          <p:spPr bwMode="auto">
            <a:xfrm>
              <a:off x="8562975" y="5416550"/>
              <a:ext cx="2492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0"/>
            <p:cNvSpPr>
              <a:spLocks noChangeArrowheads="1"/>
            </p:cNvSpPr>
            <p:nvPr/>
          </p:nvSpPr>
          <p:spPr bwMode="auto">
            <a:xfrm>
              <a:off x="8299450" y="5419725"/>
              <a:ext cx="1089025" cy="24923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41"/>
            <p:cNvSpPr>
              <a:spLocks noChangeArrowheads="1"/>
            </p:cNvSpPr>
            <p:nvPr/>
          </p:nvSpPr>
          <p:spPr bwMode="auto">
            <a:xfrm>
              <a:off x="8299450" y="5419725"/>
              <a:ext cx="10890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8183563" y="1798638"/>
              <a:ext cx="628650" cy="376237"/>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10671175" y="617538"/>
              <a:ext cx="546100" cy="317500"/>
            </a:xfrm>
            <a:custGeom>
              <a:avLst/>
              <a:gdLst>
                <a:gd name="T0" fmla="*/ 21 w 210"/>
                <a:gd name="T1" fmla="*/ 61 h 122"/>
                <a:gd name="T2" fmla="*/ 56 w 210"/>
                <a:gd name="T3" fmla="*/ 35 h 122"/>
                <a:gd name="T4" fmla="*/ 56 w 210"/>
                <a:gd name="T5" fmla="*/ 35 h 122"/>
                <a:gd name="T6" fmla="*/ 56 w 210"/>
                <a:gd name="T7" fmla="*/ 35 h 122"/>
                <a:gd name="T8" fmla="*/ 91 w 210"/>
                <a:gd name="T9" fmla="*/ 0 h 122"/>
                <a:gd name="T10" fmla="*/ 123 w 210"/>
                <a:gd name="T11" fmla="*/ 18 h 122"/>
                <a:gd name="T12" fmla="*/ 134 w 210"/>
                <a:gd name="T13" fmla="*/ 16 h 122"/>
                <a:gd name="T14" fmla="*/ 167 w 210"/>
                <a:gd name="T15" fmla="*/ 49 h 122"/>
                <a:gd name="T16" fmla="*/ 167 w 210"/>
                <a:gd name="T17" fmla="*/ 49 h 122"/>
                <a:gd name="T18" fmla="*/ 172 w 210"/>
                <a:gd name="T19" fmla="*/ 49 h 122"/>
                <a:gd name="T20" fmla="*/ 210 w 210"/>
                <a:gd name="T21" fmla="*/ 85 h 122"/>
                <a:gd name="T22" fmla="*/ 172 w 210"/>
                <a:gd name="T23" fmla="*/ 122 h 122"/>
                <a:gd name="T24" fmla="*/ 33 w 210"/>
                <a:gd name="T25" fmla="*/ 122 h 122"/>
                <a:gd name="T26" fmla="*/ 0 w 210"/>
                <a:gd name="T27" fmla="*/ 90 h 122"/>
                <a:gd name="T28" fmla="*/ 21 w 210"/>
                <a:gd name="T2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22">
                  <a:moveTo>
                    <a:pt x="21" y="61"/>
                  </a:moveTo>
                  <a:cubicBezTo>
                    <a:pt x="25" y="46"/>
                    <a:pt x="39" y="35"/>
                    <a:pt x="56" y="35"/>
                  </a:cubicBezTo>
                  <a:cubicBezTo>
                    <a:pt x="56" y="35"/>
                    <a:pt x="56" y="35"/>
                    <a:pt x="56" y="35"/>
                  </a:cubicBezTo>
                  <a:cubicBezTo>
                    <a:pt x="56" y="35"/>
                    <a:pt x="56" y="35"/>
                    <a:pt x="56" y="35"/>
                  </a:cubicBezTo>
                  <a:cubicBezTo>
                    <a:pt x="56" y="16"/>
                    <a:pt x="72" y="0"/>
                    <a:pt x="91" y="0"/>
                  </a:cubicBezTo>
                  <a:cubicBezTo>
                    <a:pt x="105" y="0"/>
                    <a:pt x="117" y="8"/>
                    <a:pt x="123" y="18"/>
                  </a:cubicBezTo>
                  <a:cubicBezTo>
                    <a:pt x="126" y="17"/>
                    <a:pt x="130" y="16"/>
                    <a:pt x="134" y="16"/>
                  </a:cubicBezTo>
                  <a:cubicBezTo>
                    <a:pt x="152" y="16"/>
                    <a:pt x="167" y="31"/>
                    <a:pt x="167" y="49"/>
                  </a:cubicBezTo>
                  <a:cubicBezTo>
                    <a:pt x="167" y="49"/>
                    <a:pt x="167" y="49"/>
                    <a:pt x="167" y="49"/>
                  </a:cubicBezTo>
                  <a:cubicBezTo>
                    <a:pt x="169" y="49"/>
                    <a:pt x="170" y="49"/>
                    <a:pt x="172" y="49"/>
                  </a:cubicBezTo>
                  <a:cubicBezTo>
                    <a:pt x="193" y="49"/>
                    <a:pt x="210" y="65"/>
                    <a:pt x="210" y="85"/>
                  </a:cubicBezTo>
                  <a:cubicBezTo>
                    <a:pt x="210" y="106"/>
                    <a:pt x="193" y="122"/>
                    <a:pt x="172" y="122"/>
                  </a:cubicBezTo>
                  <a:cubicBezTo>
                    <a:pt x="33" y="122"/>
                    <a:pt x="33" y="122"/>
                    <a:pt x="33" y="122"/>
                  </a:cubicBezTo>
                  <a:cubicBezTo>
                    <a:pt x="15" y="122"/>
                    <a:pt x="0" y="108"/>
                    <a:pt x="0" y="90"/>
                  </a:cubicBezTo>
                  <a:cubicBezTo>
                    <a:pt x="0" y="77"/>
                    <a:pt x="9" y="65"/>
                    <a:pt x="21"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4"/>
            <p:cNvSpPr>
              <a:spLocks/>
            </p:cNvSpPr>
            <p:nvPr/>
          </p:nvSpPr>
          <p:spPr bwMode="auto">
            <a:xfrm>
              <a:off x="9077325" y="4816475"/>
              <a:ext cx="217488" cy="212725"/>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5"/>
            <p:cNvSpPr>
              <a:spLocks noChangeArrowheads="1"/>
            </p:cNvSpPr>
            <p:nvPr/>
          </p:nvSpPr>
          <p:spPr bwMode="auto">
            <a:xfrm>
              <a:off x="7880350" y="4425950"/>
              <a:ext cx="1017588" cy="139858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6"/>
            <p:cNvSpPr>
              <a:spLocks noChangeArrowheads="1"/>
            </p:cNvSpPr>
            <p:nvPr/>
          </p:nvSpPr>
          <p:spPr bwMode="auto">
            <a:xfrm>
              <a:off x="7880350" y="4425950"/>
              <a:ext cx="10175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7"/>
            <p:cNvSpPr>
              <a:spLocks noChangeArrowheads="1"/>
            </p:cNvSpPr>
            <p:nvPr/>
          </p:nvSpPr>
          <p:spPr bwMode="auto">
            <a:xfrm>
              <a:off x="7880350" y="5684838"/>
              <a:ext cx="179388"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8"/>
            <p:cNvSpPr>
              <a:spLocks noChangeArrowheads="1"/>
            </p:cNvSpPr>
            <p:nvPr/>
          </p:nvSpPr>
          <p:spPr bwMode="auto">
            <a:xfrm>
              <a:off x="7880350" y="5684838"/>
              <a:ext cx="17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51"/>
            <p:cNvSpPr>
              <a:spLocks noChangeArrowheads="1"/>
            </p:cNvSpPr>
            <p:nvPr/>
          </p:nvSpPr>
          <p:spPr bwMode="auto">
            <a:xfrm>
              <a:off x="8721725" y="5684838"/>
              <a:ext cx="176213"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2"/>
            <p:cNvSpPr>
              <a:spLocks noChangeArrowheads="1"/>
            </p:cNvSpPr>
            <p:nvPr/>
          </p:nvSpPr>
          <p:spPr bwMode="auto">
            <a:xfrm>
              <a:off x="8721725" y="5684838"/>
              <a:ext cx="176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3"/>
            <p:cNvSpPr>
              <a:spLocks noChangeArrowheads="1"/>
            </p:cNvSpPr>
            <p:nvPr/>
          </p:nvSpPr>
          <p:spPr bwMode="auto">
            <a:xfrm>
              <a:off x="82835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54"/>
            <p:cNvSpPr>
              <a:spLocks noChangeArrowheads="1"/>
            </p:cNvSpPr>
            <p:nvPr/>
          </p:nvSpPr>
          <p:spPr bwMode="auto">
            <a:xfrm>
              <a:off x="82835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5"/>
            <p:cNvSpPr>
              <a:spLocks noChangeArrowheads="1"/>
            </p:cNvSpPr>
            <p:nvPr/>
          </p:nvSpPr>
          <p:spPr bwMode="auto">
            <a:xfrm>
              <a:off x="91217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p:cNvSpPr>
              <a:spLocks noChangeArrowheads="1"/>
            </p:cNvSpPr>
            <p:nvPr/>
          </p:nvSpPr>
          <p:spPr bwMode="auto">
            <a:xfrm>
              <a:off x="91217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7"/>
            <p:cNvSpPr>
              <a:spLocks noChangeArrowheads="1"/>
            </p:cNvSpPr>
            <p:nvPr/>
          </p:nvSpPr>
          <p:spPr bwMode="auto">
            <a:xfrm>
              <a:off x="8604250" y="5664200"/>
              <a:ext cx="695325" cy="16033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8"/>
            <p:cNvSpPr>
              <a:spLocks noChangeArrowheads="1"/>
            </p:cNvSpPr>
            <p:nvPr/>
          </p:nvSpPr>
          <p:spPr bwMode="auto">
            <a:xfrm>
              <a:off x="8604250" y="5664200"/>
              <a:ext cx="695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2"/>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3"/>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4"/>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65"/>
            <p:cNvSpPr>
              <a:spLocks noChangeArrowheads="1"/>
            </p:cNvSpPr>
            <p:nvPr/>
          </p:nvSpPr>
          <p:spPr bwMode="auto">
            <a:xfrm>
              <a:off x="9121775" y="5824538"/>
              <a:ext cx="88900" cy="949325"/>
            </a:xfrm>
            <a:prstGeom prst="rect">
              <a:avLst/>
            </a:prstGeom>
            <a:solidFill>
              <a:srgbClr val="5B2D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6"/>
            <p:cNvSpPr>
              <a:spLocks noChangeArrowheads="1"/>
            </p:cNvSpPr>
            <p:nvPr/>
          </p:nvSpPr>
          <p:spPr bwMode="auto">
            <a:xfrm>
              <a:off x="9121775" y="5824538"/>
              <a:ext cx="889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67"/>
            <p:cNvSpPr>
              <a:spLocks noChangeArrowheads="1"/>
            </p:cNvSpPr>
            <p:nvPr/>
          </p:nvSpPr>
          <p:spPr bwMode="auto">
            <a:xfrm>
              <a:off x="9002713" y="5018088"/>
              <a:ext cx="1012825" cy="12065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8"/>
            <p:cNvSpPr>
              <a:spLocks noChangeArrowheads="1"/>
            </p:cNvSpPr>
            <p:nvPr/>
          </p:nvSpPr>
          <p:spPr bwMode="auto">
            <a:xfrm>
              <a:off x="9002713" y="5018088"/>
              <a:ext cx="10128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9"/>
            <p:cNvSpPr>
              <a:spLocks noChangeArrowheads="1"/>
            </p:cNvSpPr>
            <p:nvPr/>
          </p:nvSpPr>
          <p:spPr bwMode="auto">
            <a:xfrm>
              <a:off x="9585325" y="5018088"/>
              <a:ext cx="430213" cy="120650"/>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0"/>
            <p:cNvSpPr>
              <a:spLocks noChangeArrowheads="1"/>
            </p:cNvSpPr>
            <p:nvPr/>
          </p:nvSpPr>
          <p:spPr bwMode="auto">
            <a:xfrm>
              <a:off x="9585325" y="5018088"/>
              <a:ext cx="4302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1"/>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2"/>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3"/>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4"/>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5"/>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6"/>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7"/>
            <p:cNvSpPr>
              <a:spLocks noChangeArrowheads="1"/>
            </p:cNvSpPr>
            <p:nvPr/>
          </p:nvSpPr>
          <p:spPr bwMode="auto">
            <a:xfrm>
              <a:off x="8604250" y="5664200"/>
              <a:ext cx="206375" cy="160337"/>
            </a:xfrm>
            <a:prstGeom prst="rect">
              <a:avLst/>
            </a:prstGeom>
            <a:solidFill>
              <a:srgbClr val="5E2D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8"/>
            <p:cNvSpPr>
              <a:spLocks noChangeArrowheads="1"/>
            </p:cNvSpPr>
            <p:nvPr/>
          </p:nvSpPr>
          <p:spPr bwMode="auto">
            <a:xfrm>
              <a:off x="8604250" y="5664200"/>
              <a:ext cx="2063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9"/>
            <p:cNvSpPr>
              <a:spLocks/>
            </p:cNvSpPr>
            <p:nvPr/>
          </p:nvSpPr>
          <p:spPr bwMode="auto">
            <a:xfrm>
              <a:off x="7988300" y="3446463"/>
              <a:ext cx="603250" cy="550862"/>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0"/>
            <p:cNvSpPr>
              <a:spLocks/>
            </p:cNvSpPr>
            <p:nvPr/>
          </p:nvSpPr>
          <p:spPr bwMode="auto">
            <a:xfrm>
              <a:off x="8310563" y="3706813"/>
              <a:ext cx="195263" cy="9842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p:cNvSpPr>
            <p:nvPr/>
          </p:nvSpPr>
          <p:spPr bwMode="auto">
            <a:xfrm>
              <a:off x="8356600" y="3706813"/>
              <a:ext cx="100013" cy="4921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C9BE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422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18237" y="0"/>
            <a:ext cx="6218238" cy="699452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2" y="-1"/>
            <a:ext cx="6218239" cy="699452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itle 2"/>
          <p:cNvSpPr>
            <a:spLocks noGrp="1"/>
          </p:cNvSpPr>
          <p:nvPr>
            <p:ph type="title" idx="4294967295"/>
          </p:nvPr>
        </p:nvSpPr>
        <p:spPr>
          <a:xfrm>
            <a:off x="-1" y="1781969"/>
            <a:ext cx="6197601" cy="3430587"/>
          </a:xfrm>
        </p:spPr>
        <p:txBody>
          <a:bodyPr/>
          <a:lstStyle/>
          <a:p>
            <a:pPr algn="ctr"/>
            <a:r>
              <a:rPr lang="en-US" sz="6000" dirty="0">
                <a:gradFill>
                  <a:gsLst>
                    <a:gs pos="13131">
                      <a:srgbClr val="0078D7"/>
                    </a:gs>
                    <a:gs pos="38000">
                      <a:srgbClr val="0078D7"/>
                    </a:gs>
                  </a:gsLst>
                  <a:lin ang="5400000" scaled="0"/>
                </a:gradFill>
              </a:rPr>
              <a:t>Azure Pack</a:t>
            </a:r>
            <a:br>
              <a:rPr lang="en-US" sz="6000" dirty="0">
                <a:gradFill>
                  <a:gsLst>
                    <a:gs pos="13131">
                      <a:srgbClr val="0078D7"/>
                    </a:gs>
                    <a:gs pos="38000">
                      <a:srgbClr val="0078D7"/>
                    </a:gs>
                  </a:gsLst>
                  <a:lin ang="5400000" scaled="0"/>
                </a:gradFill>
              </a:rPr>
            </a:br>
            <a:r>
              <a:rPr lang="en-US" sz="6000" dirty="0">
                <a:gradFill>
                  <a:gsLst>
                    <a:gs pos="13131">
                      <a:srgbClr val="0078D7"/>
                    </a:gs>
                    <a:gs pos="38000">
                      <a:srgbClr val="0078D7"/>
                    </a:gs>
                  </a:gsLst>
                  <a:lin ang="5400000" scaled="0"/>
                </a:gradFill>
              </a:rPr>
              <a:t>System Center</a:t>
            </a:r>
            <a:br>
              <a:rPr lang="en-US" sz="6000" dirty="0">
                <a:gradFill>
                  <a:gsLst>
                    <a:gs pos="13131">
                      <a:srgbClr val="0078D7"/>
                    </a:gs>
                    <a:gs pos="38000">
                      <a:srgbClr val="0078D7"/>
                    </a:gs>
                  </a:gsLst>
                  <a:lin ang="5400000" scaled="0"/>
                </a:gradFill>
              </a:rPr>
            </a:br>
            <a:r>
              <a:rPr lang="en-US" sz="6000" dirty="0">
                <a:gradFill>
                  <a:gsLst>
                    <a:gs pos="13131">
                      <a:srgbClr val="0078D7"/>
                    </a:gs>
                    <a:gs pos="38000">
                      <a:srgbClr val="0078D7"/>
                    </a:gs>
                  </a:gsLst>
                  <a:lin ang="5400000" scaled="0"/>
                </a:gradFill>
              </a:rPr>
              <a:t>Windows Server 2012 R2</a:t>
            </a:r>
          </a:p>
        </p:txBody>
      </p:sp>
      <p:grpSp>
        <p:nvGrpSpPr>
          <p:cNvPr id="86" name="Group 85"/>
          <p:cNvGrpSpPr/>
          <p:nvPr/>
        </p:nvGrpSpPr>
        <p:grpSpPr>
          <a:xfrm>
            <a:off x="7407275" y="388938"/>
            <a:ext cx="3810000" cy="6437312"/>
            <a:chOff x="7407275" y="388938"/>
            <a:chExt cx="3810000" cy="6437312"/>
          </a:xfrm>
        </p:grpSpPr>
        <p:sp>
          <p:nvSpPr>
            <p:cNvPr id="6" name="Freeform 5"/>
            <p:cNvSpPr>
              <a:spLocks/>
            </p:cNvSpPr>
            <p:nvPr/>
          </p:nvSpPr>
          <p:spPr bwMode="auto">
            <a:xfrm>
              <a:off x="7407275" y="6561138"/>
              <a:ext cx="3708400" cy="265112"/>
            </a:xfrm>
            <a:custGeom>
              <a:avLst/>
              <a:gdLst>
                <a:gd name="T0" fmla="*/ 1382 w 1425"/>
                <a:gd name="T1" fmla="*/ 0 h 102"/>
                <a:gd name="T2" fmla="*/ 1376 w 1425"/>
                <a:gd name="T3" fmla="*/ 1 h 102"/>
                <a:gd name="T4" fmla="*/ 1376 w 1425"/>
                <a:gd name="T5" fmla="*/ 0 h 102"/>
                <a:gd name="T6" fmla="*/ 1298 w 1425"/>
                <a:gd name="T7" fmla="*/ 0 h 102"/>
                <a:gd name="T8" fmla="*/ 1298 w 1425"/>
                <a:gd name="T9" fmla="*/ 81 h 102"/>
                <a:gd name="T10" fmla="*/ 1230 w 1425"/>
                <a:gd name="T11" fmla="*/ 81 h 102"/>
                <a:gd name="T12" fmla="*/ 1230 w 1425"/>
                <a:gd name="T13" fmla="*/ 0 h 102"/>
                <a:gd name="T14" fmla="*/ 954 w 1425"/>
                <a:gd name="T15" fmla="*/ 0 h 102"/>
                <a:gd name="T16" fmla="*/ 954 w 1425"/>
                <a:gd name="T17" fmla="*/ 81 h 102"/>
                <a:gd name="T18" fmla="*/ 886 w 1425"/>
                <a:gd name="T19" fmla="*/ 81 h 102"/>
                <a:gd name="T20" fmla="*/ 886 w 1425"/>
                <a:gd name="T21" fmla="*/ 0 h 102"/>
                <a:gd name="T22" fmla="*/ 775 w 1425"/>
                <a:gd name="T23" fmla="*/ 0 h 102"/>
                <a:gd name="T24" fmla="*/ 835 w 1425"/>
                <a:gd name="T25" fmla="*/ 60 h 102"/>
                <a:gd name="T26" fmla="*/ 835 w 1425"/>
                <a:gd name="T27" fmla="*/ 82 h 102"/>
                <a:gd name="T28" fmla="*/ 664 w 1425"/>
                <a:gd name="T29" fmla="*/ 82 h 102"/>
                <a:gd name="T30" fmla="*/ 659 w 1425"/>
                <a:gd name="T31" fmla="*/ 82 h 102"/>
                <a:gd name="T32" fmla="*/ 659 w 1425"/>
                <a:gd name="T33" fmla="*/ 0 h 102"/>
                <a:gd name="T34" fmla="*/ 573 w 1425"/>
                <a:gd name="T35" fmla="*/ 0 h 102"/>
                <a:gd name="T36" fmla="*/ 573 w 1425"/>
                <a:gd name="T37" fmla="*/ 19 h 102"/>
                <a:gd name="T38" fmla="*/ 615 w 1425"/>
                <a:gd name="T39" fmla="*/ 60 h 102"/>
                <a:gd name="T40" fmla="*/ 615 w 1425"/>
                <a:gd name="T41" fmla="*/ 82 h 102"/>
                <a:gd name="T42" fmla="*/ 444 w 1425"/>
                <a:gd name="T43" fmla="*/ 82 h 102"/>
                <a:gd name="T44" fmla="*/ 444 w 1425"/>
                <a:gd name="T45" fmla="*/ 0 h 102"/>
                <a:gd name="T46" fmla="*/ 405 w 1425"/>
                <a:gd name="T47" fmla="*/ 0 h 102"/>
                <a:gd name="T48" fmla="*/ 405 w 1425"/>
                <a:gd name="T49" fmla="*/ 82 h 102"/>
                <a:gd name="T50" fmla="*/ 337 w 1425"/>
                <a:gd name="T51" fmla="*/ 82 h 102"/>
                <a:gd name="T52" fmla="*/ 337 w 1425"/>
                <a:gd name="T53" fmla="*/ 0 h 102"/>
                <a:gd name="T54" fmla="*/ 251 w 1425"/>
                <a:gd name="T55" fmla="*/ 0 h 102"/>
                <a:gd name="T56" fmla="*/ 251 w 1425"/>
                <a:gd name="T57" fmla="*/ 82 h 102"/>
                <a:gd name="T58" fmla="*/ 182 w 1425"/>
                <a:gd name="T59" fmla="*/ 82 h 102"/>
                <a:gd name="T60" fmla="*/ 182 w 1425"/>
                <a:gd name="T61" fmla="*/ 0 h 102"/>
                <a:gd name="T62" fmla="*/ 38 w 1425"/>
                <a:gd name="T63" fmla="*/ 0 h 102"/>
                <a:gd name="T64" fmla="*/ 38 w 1425"/>
                <a:gd name="T65" fmla="*/ 1 h 102"/>
                <a:gd name="T66" fmla="*/ 0 w 1425"/>
                <a:gd name="T67" fmla="*/ 51 h 102"/>
                <a:gd name="T68" fmla="*/ 43 w 1425"/>
                <a:gd name="T69" fmla="*/ 102 h 102"/>
                <a:gd name="T70" fmla="*/ 1382 w 1425"/>
                <a:gd name="T71" fmla="*/ 102 h 102"/>
                <a:gd name="T72" fmla="*/ 1425 w 1425"/>
                <a:gd name="T73" fmla="*/ 51 h 102"/>
                <a:gd name="T74" fmla="*/ 1382 w 1425"/>
                <a:gd name="T7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5" h="102">
                  <a:moveTo>
                    <a:pt x="1382" y="0"/>
                  </a:moveTo>
                  <a:cubicBezTo>
                    <a:pt x="1380" y="0"/>
                    <a:pt x="1378" y="0"/>
                    <a:pt x="1376" y="1"/>
                  </a:cubicBezTo>
                  <a:cubicBezTo>
                    <a:pt x="1376" y="0"/>
                    <a:pt x="1376" y="0"/>
                    <a:pt x="1376" y="0"/>
                  </a:cubicBezTo>
                  <a:cubicBezTo>
                    <a:pt x="1298" y="0"/>
                    <a:pt x="1298" y="0"/>
                    <a:pt x="1298" y="0"/>
                  </a:cubicBezTo>
                  <a:cubicBezTo>
                    <a:pt x="1298" y="81"/>
                    <a:pt x="1298" y="81"/>
                    <a:pt x="1298" y="81"/>
                  </a:cubicBezTo>
                  <a:cubicBezTo>
                    <a:pt x="1230" y="81"/>
                    <a:pt x="1230" y="81"/>
                    <a:pt x="1230" y="81"/>
                  </a:cubicBezTo>
                  <a:cubicBezTo>
                    <a:pt x="1230" y="0"/>
                    <a:pt x="1230" y="0"/>
                    <a:pt x="1230" y="0"/>
                  </a:cubicBezTo>
                  <a:cubicBezTo>
                    <a:pt x="954" y="0"/>
                    <a:pt x="954" y="0"/>
                    <a:pt x="954" y="0"/>
                  </a:cubicBezTo>
                  <a:cubicBezTo>
                    <a:pt x="954" y="81"/>
                    <a:pt x="954" y="81"/>
                    <a:pt x="954" y="81"/>
                  </a:cubicBezTo>
                  <a:cubicBezTo>
                    <a:pt x="886" y="81"/>
                    <a:pt x="886" y="81"/>
                    <a:pt x="886" y="81"/>
                  </a:cubicBezTo>
                  <a:cubicBezTo>
                    <a:pt x="886" y="0"/>
                    <a:pt x="886" y="0"/>
                    <a:pt x="886" y="0"/>
                  </a:cubicBezTo>
                  <a:cubicBezTo>
                    <a:pt x="775" y="0"/>
                    <a:pt x="775" y="0"/>
                    <a:pt x="775" y="0"/>
                  </a:cubicBezTo>
                  <a:cubicBezTo>
                    <a:pt x="835" y="60"/>
                    <a:pt x="835" y="60"/>
                    <a:pt x="835" y="60"/>
                  </a:cubicBezTo>
                  <a:cubicBezTo>
                    <a:pt x="835" y="82"/>
                    <a:pt x="835" y="82"/>
                    <a:pt x="835" y="82"/>
                  </a:cubicBezTo>
                  <a:cubicBezTo>
                    <a:pt x="664" y="82"/>
                    <a:pt x="664" y="82"/>
                    <a:pt x="664" y="82"/>
                  </a:cubicBezTo>
                  <a:cubicBezTo>
                    <a:pt x="659" y="82"/>
                    <a:pt x="659" y="82"/>
                    <a:pt x="659" y="82"/>
                  </a:cubicBezTo>
                  <a:cubicBezTo>
                    <a:pt x="659" y="0"/>
                    <a:pt x="659" y="0"/>
                    <a:pt x="659" y="0"/>
                  </a:cubicBezTo>
                  <a:cubicBezTo>
                    <a:pt x="573" y="0"/>
                    <a:pt x="573" y="0"/>
                    <a:pt x="573" y="0"/>
                  </a:cubicBezTo>
                  <a:cubicBezTo>
                    <a:pt x="573" y="19"/>
                    <a:pt x="573" y="19"/>
                    <a:pt x="573" y="19"/>
                  </a:cubicBezTo>
                  <a:cubicBezTo>
                    <a:pt x="615" y="60"/>
                    <a:pt x="615" y="60"/>
                    <a:pt x="615" y="60"/>
                  </a:cubicBezTo>
                  <a:cubicBezTo>
                    <a:pt x="615" y="82"/>
                    <a:pt x="615" y="82"/>
                    <a:pt x="615" y="82"/>
                  </a:cubicBezTo>
                  <a:cubicBezTo>
                    <a:pt x="444" y="82"/>
                    <a:pt x="444" y="82"/>
                    <a:pt x="444" y="82"/>
                  </a:cubicBezTo>
                  <a:cubicBezTo>
                    <a:pt x="444" y="0"/>
                    <a:pt x="444" y="0"/>
                    <a:pt x="444" y="0"/>
                  </a:cubicBezTo>
                  <a:cubicBezTo>
                    <a:pt x="405" y="0"/>
                    <a:pt x="405" y="0"/>
                    <a:pt x="405" y="0"/>
                  </a:cubicBezTo>
                  <a:cubicBezTo>
                    <a:pt x="405" y="82"/>
                    <a:pt x="405" y="82"/>
                    <a:pt x="405" y="82"/>
                  </a:cubicBezTo>
                  <a:cubicBezTo>
                    <a:pt x="337" y="82"/>
                    <a:pt x="337" y="82"/>
                    <a:pt x="337" y="82"/>
                  </a:cubicBezTo>
                  <a:cubicBezTo>
                    <a:pt x="337" y="0"/>
                    <a:pt x="337" y="0"/>
                    <a:pt x="337" y="0"/>
                  </a:cubicBezTo>
                  <a:cubicBezTo>
                    <a:pt x="251" y="0"/>
                    <a:pt x="251" y="0"/>
                    <a:pt x="251" y="0"/>
                  </a:cubicBezTo>
                  <a:cubicBezTo>
                    <a:pt x="251" y="82"/>
                    <a:pt x="251" y="82"/>
                    <a:pt x="251" y="82"/>
                  </a:cubicBezTo>
                  <a:cubicBezTo>
                    <a:pt x="182" y="82"/>
                    <a:pt x="182" y="82"/>
                    <a:pt x="182" y="82"/>
                  </a:cubicBezTo>
                  <a:cubicBezTo>
                    <a:pt x="182" y="0"/>
                    <a:pt x="182" y="0"/>
                    <a:pt x="182" y="0"/>
                  </a:cubicBezTo>
                  <a:cubicBezTo>
                    <a:pt x="38" y="0"/>
                    <a:pt x="38" y="0"/>
                    <a:pt x="38" y="0"/>
                  </a:cubicBezTo>
                  <a:cubicBezTo>
                    <a:pt x="38" y="1"/>
                    <a:pt x="38" y="1"/>
                    <a:pt x="38" y="1"/>
                  </a:cubicBezTo>
                  <a:cubicBezTo>
                    <a:pt x="17" y="4"/>
                    <a:pt x="0" y="25"/>
                    <a:pt x="0" y="51"/>
                  </a:cubicBezTo>
                  <a:cubicBezTo>
                    <a:pt x="0" y="80"/>
                    <a:pt x="19" y="102"/>
                    <a:pt x="43" y="102"/>
                  </a:cubicBezTo>
                  <a:cubicBezTo>
                    <a:pt x="47" y="102"/>
                    <a:pt x="1378" y="102"/>
                    <a:pt x="1382" y="102"/>
                  </a:cubicBezTo>
                  <a:cubicBezTo>
                    <a:pt x="1406" y="102"/>
                    <a:pt x="1425" y="80"/>
                    <a:pt x="1425" y="51"/>
                  </a:cubicBezTo>
                  <a:cubicBezTo>
                    <a:pt x="1425" y="23"/>
                    <a:pt x="1406" y="0"/>
                    <a:pt x="1382" y="0"/>
                  </a:cubicBezTo>
                </a:path>
              </a:pathLst>
            </a:custGeom>
            <a:solidFill>
              <a:srgbClr val="000000">
                <a:alpha val="13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close/>
                </a:path>
              </a:pathLst>
            </a:custGeom>
            <a:solidFill>
              <a:srgbClr val="66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8135938" y="5138738"/>
              <a:ext cx="2649538" cy="1631950"/>
            </a:xfrm>
            <a:custGeom>
              <a:avLst/>
              <a:gdLst>
                <a:gd name="T0" fmla="*/ 0 w 1669"/>
                <a:gd name="T1" fmla="*/ 0 h 1028"/>
                <a:gd name="T2" fmla="*/ 0 w 1669"/>
                <a:gd name="T3" fmla="*/ 128 h 1028"/>
                <a:gd name="T4" fmla="*/ 993 w 1669"/>
                <a:gd name="T5" fmla="*/ 128 h 1028"/>
                <a:gd name="T6" fmla="*/ 993 w 1669"/>
                <a:gd name="T7" fmla="*/ 1028 h 1028"/>
                <a:gd name="T8" fmla="*/ 1105 w 1669"/>
                <a:gd name="T9" fmla="*/ 1028 h 1028"/>
                <a:gd name="T10" fmla="*/ 1105 w 1669"/>
                <a:gd name="T11" fmla="*/ 128 h 1028"/>
                <a:gd name="T12" fmla="*/ 1557 w 1669"/>
                <a:gd name="T13" fmla="*/ 128 h 1028"/>
                <a:gd name="T14" fmla="*/ 1557 w 1669"/>
                <a:gd name="T15" fmla="*/ 1028 h 1028"/>
                <a:gd name="T16" fmla="*/ 1669 w 1669"/>
                <a:gd name="T17" fmla="*/ 1028 h 1028"/>
                <a:gd name="T18" fmla="*/ 1669 w 1669"/>
                <a:gd name="T19" fmla="*/ 128 h 1028"/>
                <a:gd name="T20" fmla="*/ 1669 w 1669"/>
                <a:gd name="T21" fmla="*/ 118 h 1028"/>
                <a:gd name="T22" fmla="*/ 1669 w 1669"/>
                <a:gd name="T23" fmla="*/ 0 h 1028"/>
                <a:gd name="T24" fmla="*/ 0 w 1669"/>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9" h="1028">
                  <a:moveTo>
                    <a:pt x="0" y="0"/>
                  </a:moveTo>
                  <a:lnTo>
                    <a:pt x="0" y="128"/>
                  </a:lnTo>
                  <a:lnTo>
                    <a:pt x="993" y="128"/>
                  </a:lnTo>
                  <a:lnTo>
                    <a:pt x="993" y="1028"/>
                  </a:lnTo>
                  <a:lnTo>
                    <a:pt x="1105" y="1028"/>
                  </a:lnTo>
                  <a:lnTo>
                    <a:pt x="1105" y="128"/>
                  </a:lnTo>
                  <a:lnTo>
                    <a:pt x="1557" y="128"/>
                  </a:lnTo>
                  <a:lnTo>
                    <a:pt x="1557" y="1028"/>
                  </a:lnTo>
                  <a:lnTo>
                    <a:pt x="1669" y="1028"/>
                  </a:lnTo>
                  <a:lnTo>
                    <a:pt x="1669" y="128"/>
                  </a:lnTo>
                  <a:lnTo>
                    <a:pt x="1669" y="118"/>
                  </a:lnTo>
                  <a:lnTo>
                    <a:pt x="166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p:nvSpPr>
          <p:spPr bwMode="auto">
            <a:xfrm>
              <a:off x="9801225" y="5138738"/>
              <a:ext cx="984250" cy="1631950"/>
            </a:xfrm>
            <a:custGeom>
              <a:avLst/>
              <a:gdLst>
                <a:gd name="T0" fmla="*/ 620 w 620"/>
                <a:gd name="T1" fmla="*/ 0 h 1028"/>
                <a:gd name="T2" fmla="*/ 0 w 620"/>
                <a:gd name="T3" fmla="*/ 0 h 1028"/>
                <a:gd name="T4" fmla="*/ 0 w 620"/>
                <a:gd name="T5" fmla="*/ 114 h 1028"/>
                <a:gd name="T6" fmla="*/ 0 w 620"/>
                <a:gd name="T7" fmla="*/ 128 h 1028"/>
                <a:gd name="T8" fmla="*/ 0 w 620"/>
                <a:gd name="T9" fmla="*/ 1028 h 1028"/>
                <a:gd name="T10" fmla="*/ 56 w 620"/>
                <a:gd name="T11" fmla="*/ 1028 h 1028"/>
                <a:gd name="T12" fmla="*/ 56 w 620"/>
                <a:gd name="T13" fmla="*/ 896 h 1028"/>
                <a:gd name="T14" fmla="*/ 56 w 620"/>
                <a:gd name="T15" fmla="*/ 128 h 1028"/>
                <a:gd name="T16" fmla="*/ 564 w 620"/>
                <a:gd name="T17" fmla="*/ 128 h 1028"/>
                <a:gd name="T18" fmla="*/ 564 w 620"/>
                <a:gd name="T19" fmla="*/ 1028 h 1028"/>
                <a:gd name="T20" fmla="*/ 620 w 620"/>
                <a:gd name="T21" fmla="*/ 1028 h 1028"/>
                <a:gd name="T22" fmla="*/ 620 w 620"/>
                <a:gd name="T23" fmla="*/ 896 h 1028"/>
                <a:gd name="T24" fmla="*/ 620 w 620"/>
                <a:gd name="T25" fmla="*/ 128 h 1028"/>
                <a:gd name="T26" fmla="*/ 620 w 620"/>
                <a:gd name="T27" fmla="*/ 118 h 1028"/>
                <a:gd name="T28" fmla="*/ 620 w 620"/>
                <a:gd name="T2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1028">
                  <a:moveTo>
                    <a:pt x="620" y="0"/>
                  </a:moveTo>
                  <a:lnTo>
                    <a:pt x="0" y="0"/>
                  </a:lnTo>
                  <a:lnTo>
                    <a:pt x="0" y="114"/>
                  </a:lnTo>
                  <a:lnTo>
                    <a:pt x="0" y="128"/>
                  </a:lnTo>
                  <a:lnTo>
                    <a:pt x="0" y="1028"/>
                  </a:lnTo>
                  <a:lnTo>
                    <a:pt x="56" y="1028"/>
                  </a:lnTo>
                  <a:lnTo>
                    <a:pt x="56" y="896"/>
                  </a:lnTo>
                  <a:lnTo>
                    <a:pt x="56" y="128"/>
                  </a:lnTo>
                  <a:lnTo>
                    <a:pt x="564" y="128"/>
                  </a:lnTo>
                  <a:lnTo>
                    <a:pt x="564" y="1028"/>
                  </a:lnTo>
                  <a:lnTo>
                    <a:pt x="620" y="1028"/>
                  </a:lnTo>
                  <a:lnTo>
                    <a:pt x="620" y="896"/>
                  </a:lnTo>
                  <a:lnTo>
                    <a:pt x="620" y="128"/>
                  </a:lnTo>
                  <a:lnTo>
                    <a:pt x="620" y="118"/>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8583613" y="388938"/>
              <a:ext cx="2087563" cy="1252537"/>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p:nvSpPr>
          <p:spPr bwMode="auto">
            <a:xfrm>
              <a:off x="8831263" y="3778250"/>
              <a:ext cx="1446213" cy="1177925"/>
            </a:xfrm>
            <a:custGeom>
              <a:avLst/>
              <a:gdLst>
                <a:gd name="T0" fmla="*/ 0 w 556"/>
                <a:gd name="T1" fmla="*/ 28 h 453"/>
                <a:gd name="T2" fmla="*/ 0 w 556"/>
                <a:gd name="T3" fmla="*/ 425 h 453"/>
                <a:gd name="T4" fmla="*/ 28 w 556"/>
                <a:gd name="T5" fmla="*/ 453 h 453"/>
                <a:gd name="T6" fmla="*/ 527 w 556"/>
                <a:gd name="T7" fmla="*/ 453 h 453"/>
                <a:gd name="T8" fmla="*/ 556 w 556"/>
                <a:gd name="T9" fmla="*/ 425 h 453"/>
                <a:gd name="T10" fmla="*/ 556 w 556"/>
                <a:gd name="T11" fmla="*/ 28 h 453"/>
                <a:gd name="T12" fmla="*/ 527 w 556"/>
                <a:gd name="T13" fmla="*/ 0 h 453"/>
                <a:gd name="T14" fmla="*/ 28 w 556"/>
                <a:gd name="T15" fmla="*/ 0 h 453"/>
                <a:gd name="T16" fmla="*/ 0 w 55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453">
                  <a:moveTo>
                    <a:pt x="0" y="28"/>
                  </a:moveTo>
                  <a:cubicBezTo>
                    <a:pt x="0" y="425"/>
                    <a:pt x="0" y="425"/>
                    <a:pt x="0" y="425"/>
                  </a:cubicBezTo>
                  <a:cubicBezTo>
                    <a:pt x="0" y="425"/>
                    <a:pt x="0" y="453"/>
                    <a:pt x="28" y="453"/>
                  </a:cubicBezTo>
                  <a:cubicBezTo>
                    <a:pt x="527" y="453"/>
                    <a:pt x="527" y="453"/>
                    <a:pt x="527" y="453"/>
                  </a:cubicBezTo>
                  <a:cubicBezTo>
                    <a:pt x="527" y="453"/>
                    <a:pt x="556" y="453"/>
                    <a:pt x="556" y="425"/>
                  </a:cubicBezTo>
                  <a:cubicBezTo>
                    <a:pt x="556" y="28"/>
                    <a:pt x="556" y="28"/>
                    <a:pt x="556" y="28"/>
                  </a:cubicBezTo>
                  <a:cubicBezTo>
                    <a:pt x="556" y="28"/>
                    <a:pt x="556" y="0"/>
                    <a:pt x="527" y="0"/>
                  </a:cubicBezTo>
                  <a:cubicBezTo>
                    <a:pt x="28" y="0"/>
                    <a:pt x="28" y="0"/>
                    <a:pt x="28" y="0"/>
                  </a:cubicBezTo>
                  <a:cubicBezTo>
                    <a:pt x="28" y="0"/>
                    <a:pt x="0" y="0"/>
                    <a:pt x="0" y="28"/>
                  </a:cubicBezTo>
                </a:path>
              </a:pathLst>
            </a:custGeom>
            <a:solidFill>
              <a:srgbClr val="187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p:nvSpPr>
          <p:spPr bwMode="auto">
            <a:xfrm>
              <a:off x="8729663" y="3778250"/>
              <a:ext cx="1473200" cy="1177925"/>
            </a:xfrm>
            <a:custGeom>
              <a:avLst/>
              <a:gdLst>
                <a:gd name="T0" fmla="*/ 0 w 566"/>
                <a:gd name="T1" fmla="*/ 28 h 453"/>
                <a:gd name="T2" fmla="*/ 0 w 566"/>
                <a:gd name="T3" fmla="*/ 425 h 453"/>
                <a:gd name="T4" fmla="*/ 28 w 566"/>
                <a:gd name="T5" fmla="*/ 453 h 453"/>
                <a:gd name="T6" fmla="*/ 538 w 566"/>
                <a:gd name="T7" fmla="*/ 453 h 453"/>
                <a:gd name="T8" fmla="*/ 566 w 566"/>
                <a:gd name="T9" fmla="*/ 425 h 453"/>
                <a:gd name="T10" fmla="*/ 566 w 566"/>
                <a:gd name="T11" fmla="*/ 28 h 453"/>
                <a:gd name="T12" fmla="*/ 538 w 566"/>
                <a:gd name="T13" fmla="*/ 0 h 453"/>
                <a:gd name="T14" fmla="*/ 28 w 566"/>
                <a:gd name="T15" fmla="*/ 0 h 453"/>
                <a:gd name="T16" fmla="*/ 0 w 566"/>
                <a:gd name="T17" fmla="*/ 2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453">
                  <a:moveTo>
                    <a:pt x="0" y="28"/>
                  </a:moveTo>
                  <a:cubicBezTo>
                    <a:pt x="0" y="425"/>
                    <a:pt x="0" y="425"/>
                    <a:pt x="0" y="425"/>
                  </a:cubicBezTo>
                  <a:cubicBezTo>
                    <a:pt x="0" y="425"/>
                    <a:pt x="0" y="453"/>
                    <a:pt x="28" y="453"/>
                  </a:cubicBezTo>
                  <a:cubicBezTo>
                    <a:pt x="538" y="453"/>
                    <a:pt x="538" y="453"/>
                    <a:pt x="538" y="453"/>
                  </a:cubicBezTo>
                  <a:cubicBezTo>
                    <a:pt x="538" y="453"/>
                    <a:pt x="566" y="453"/>
                    <a:pt x="566" y="425"/>
                  </a:cubicBezTo>
                  <a:cubicBezTo>
                    <a:pt x="566" y="28"/>
                    <a:pt x="566" y="28"/>
                    <a:pt x="566" y="28"/>
                  </a:cubicBezTo>
                  <a:cubicBezTo>
                    <a:pt x="566" y="28"/>
                    <a:pt x="566" y="0"/>
                    <a:pt x="538" y="0"/>
                  </a:cubicBezTo>
                  <a:cubicBezTo>
                    <a:pt x="28" y="0"/>
                    <a:pt x="28" y="0"/>
                    <a:pt x="28" y="0"/>
                  </a:cubicBezTo>
                  <a:cubicBezTo>
                    <a:pt x="28" y="0"/>
                    <a:pt x="0" y="0"/>
                    <a:pt x="0" y="28"/>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3"/>
            <p:cNvSpPr>
              <a:spLocks noChangeArrowheads="1"/>
            </p:cNvSpPr>
            <p:nvPr/>
          </p:nvSpPr>
          <p:spPr bwMode="auto">
            <a:xfrm>
              <a:off x="8802688" y="3851275"/>
              <a:ext cx="1327150" cy="884237"/>
            </a:xfrm>
            <a:prstGeom prst="rect">
              <a:avLst/>
            </a:prstGeom>
            <a:solidFill>
              <a:srgbClr val="1870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4"/>
            <p:cNvSpPr>
              <a:spLocks noChangeArrowheads="1"/>
            </p:cNvSpPr>
            <p:nvPr/>
          </p:nvSpPr>
          <p:spPr bwMode="auto">
            <a:xfrm>
              <a:off x="8802688" y="3851275"/>
              <a:ext cx="13271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5"/>
            <p:cNvSpPr>
              <a:spLocks noEditPoints="1"/>
            </p:cNvSpPr>
            <p:nvPr/>
          </p:nvSpPr>
          <p:spPr bwMode="auto">
            <a:xfrm>
              <a:off x="8729663" y="3927475"/>
              <a:ext cx="1473200" cy="1028700"/>
            </a:xfrm>
            <a:custGeom>
              <a:avLst/>
              <a:gdLst>
                <a:gd name="T0" fmla="*/ 105 w 566"/>
                <a:gd name="T1" fmla="*/ 382 h 396"/>
                <a:gd name="T2" fmla="*/ 105 w 566"/>
                <a:gd name="T3" fmla="*/ 396 h 396"/>
                <a:gd name="T4" fmla="*/ 131 w 566"/>
                <a:gd name="T5" fmla="*/ 396 h 396"/>
                <a:gd name="T6" fmla="*/ 105 w 566"/>
                <a:gd name="T7" fmla="*/ 382 h 396"/>
                <a:gd name="T8" fmla="*/ 519 w 566"/>
                <a:gd name="T9" fmla="*/ 311 h 396"/>
                <a:gd name="T10" fmla="*/ 110 w 566"/>
                <a:gd name="T11" fmla="*/ 311 h 396"/>
                <a:gd name="T12" fmla="*/ 166 w 566"/>
                <a:gd name="T13" fmla="*/ 342 h 396"/>
                <a:gd name="T14" fmla="*/ 136 w 566"/>
                <a:gd name="T15" fmla="*/ 396 h 396"/>
                <a:gd name="T16" fmla="*/ 538 w 566"/>
                <a:gd name="T17" fmla="*/ 396 h 396"/>
                <a:gd name="T18" fmla="*/ 566 w 566"/>
                <a:gd name="T19" fmla="*/ 368 h 396"/>
                <a:gd name="T20" fmla="*/ 566 w 566"/>
                <a:gd name="T21" fmla="*/ 339 h 396"/>
                <a:gd name="T22" fmla="*/ 519 w 566"/>
                <a:gd name="T23" fmla="*/ 311 h 396"/>
                <a:gd name="T24" fmla="*/ 0 w 566"/>
                <a:gd name="T25" fmla="*/ 0 h 396"/>
                <a:gd name="T26" fmla="*/ 0 w 566"/>
                <a:gd name="T27" fmla="*/ 65 h 396"/>
                <a:gd name="T28" fmla="*/ 28 w 566"/>
                <a:gd name="T29" fmla="*/ 65 h 396"/>
                <a:gd name="T30" fmla="*/ 28 w 566"/>
                <a:gd name="T31" fmla="*/ 17 h 396"/>
                <a:gd name="T32" fmla="*/ 0 w 566"/>
                <a:gd name="T33"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396">
                  <a:moveTo>
                    <a:pt x="105" y="382"/>
                  </a:moveTo>
                  <a:cubicBezTo>
                    <a:pt x="105" y="396"/>
                    <a:pt x="105" y="396"/>
                    <a:pt x="105" y="396"/>
                  </a:cubicBezTo>
                  <a:cubicBezTo>
                    <a:pt x="131" y="396"/>
                    <a:pt x="131" y="396"/>
                    <a:pt x="131" y="396"/>
                  </a:cubicBezTo>
                  <a:cubicBezTo>
                    <a:pt x="105" y="382"/>
                    <a:pt x="105" y="382"/>
                    <a:pt x="105" y="382"/>
                  </a:cubicBezTo>
                  <a:moveTo>
                    <a:pt x="519" y="311"/>
                  </a:moveTo>
                  <a:cubicBezTo>
                    <a:pt x="110" y="311"/>
                    <a:pt x="110" y="311"/>
                    <a:pt x="110" y="311"/>
                  </a:cubicBezTo>
                  <a:cubicBezTo>
                    <a:pt x="166" y="342"/>
                    <a:pt x="166" y="342"/>
                    <a:pt x="166" y="342"/>
                  </a:cubicBezTo>
                  <a:cubicBezTo>
                    <a:pt x="136" y="396"/>
                    <a:pt x="136" y="396"/>
                    <a:pt x="136" y="396"/>
                  </a:cubicBezTo>
                  <a:cubicBezTo>
                    <a:pt x="538" y="396"/>
                    <a:pt x="538" y="396"/>
                    <a:pt x="538" y="396"/>
                  </a:cubicBezTo>
                  <a:cubicBezTo>
                    <a:pt x="538" y="396"/>
                    <a:pt x="566" y="396"/>
                    <a:pt x="566" y="368"/>
                  </a:cubicBezTo>
                  <a:cubicBezTo>
                    <a:pt x="566" y="339"/>
                    <a:pt x="566" y="339"/>
                    <a:pt x="566" y="339"/>
                  </a:cubicBezTo>
                  <a:cubicBezTo>
                    <a:pt x="519" y="311"/>
                    <a:pt x="519" y="311"/>
                    <a:pt x="519" y="311"/>
                  </a:cubicBezTo>
                  <a:moveTo>
                    <a:pt x="0" y="0"/>
                  </a:moveTo>
                  <a:cubicBezTo>
                    <a:pt x="0" y="65"/>
                    <a:pt x="0" y="65"/>
                    <a:pt x="0" y="65"/>
                  </a:cubicBezTo>
                  <a:cubicBezTo>
                    <a:pt x="28" y="65"/>
                    <a:pt x="28" y="65"/>
                    <a:pt x="28" y="65"/>
                  </a:cubicBezTo>
                  <a:cubicBezTo>
                    <a:pt x="28" y="17"/>
                    <a:pt x="28" y="17"/>
                    <a:pt x="28" y="17"/>
                  </a:cubicBezTo>
                  <a:cubicBezTo>
                    <a:pt x="0" y="0"/>
                    <a:pt x="0" y="0"/>
                    <a:pt x="0" y="0"/>
                  </a:cubicBezTo>
                </a:path>
              </a:pathLst>
            </a:custGeom>
            <a:solidFill>
              <a:srgbClr val="009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close/>
                </a:path>
              </a:pathLst>
            </a:custGeom>
            <a:solidFill>
              <a:srgbClr val="29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p:cNvSpPr>
              <a:spLocks/>
            </p:cNvSpPr>
            <p:nvPr/>
          </p:nvSpPr>
          <p:spPr bwMode="auto">
            <a:xfrm>
              <a:off x="8802688" y="3971925"/>
              <a:ext cx="1277938" cy="763587"/>
            </a:xfrm>
            <a:custGeom>
              <a:avLst/>
              <a:gdLst>
                <a:gd name="T0" fmla="*/ 0 w 805"/>
                <a:gd name="T1" fmla="*/ 0 h 481"/>
                <a:gd name="T2" fmla="*/ 0 w 805"/>
                <a:gd name="T3" fmla="*/ 78 h 481"/>
                <a:gd name="T4" fmla="*/ 126 w 805"/>
                <a:gd name="T5" fmla="*/ 78 h 481"/>
                <a:gd name="T6" fmla="*/ 126 w 805"/>
                <a:gd name="T7" fmla="*/ 476 h 481"/>
                <a:gd name="T8" fmla="*/ 134 w 805"/>
                <a:gd name="T9" fmla="*/ 481 h 481"/>
                <a:gd name="T10" fmla="*/ 805 w 805"/>
                <a:gd name="T11" fmla="*/ 481 h 481"/>
                <a:gd name="T12" fmla="*/ 0 w 805"/>
                <a:gd name="T13" fmla="*/ 0 h 481"/>
              </a:gdLst>
              <a:ahLst/>
              <a:cxnLst>
                <a:cxn ang="0">
                  <a:pos x="T0" y="T1"/>
                </a:cxn>
                <a:cxn ang="0">
                  <a:pos x="T2" y="T3"/>
                </a:cxn>
                <a:cxn ang="0">
                  <a:pos x="T4" y="T5"/>
                </a:cxn>
                <a:cxn ang="0">
                  <a:pos x="T6" y="T7"/>
                </a:cxn>
                <a:cxn ang="0">
                  <a:pos x="T8" y="T9"/>
                </a:cxn>
                <a:cxn ang="0">
                  <a:pos x="T10" y="T11"/>
                </a:cxn>
                <a:cxn ang="0">
                  <a:pos x="T12" y="T13"/>
                </a:cxn>
              </a:cxnLst>
              <a:rect l="0" t="0" r="r" b="b"/>
              <a:pathLst>
                <a:path w="805" h="481">
                  <a:moveTo>
                    <a:pt x="0" y="0"/>
                  </a:moveTo>
                  <a:lnTo>
                    <a:pt x="0" y="78"/>
                  </a:lnTo>
                  <a:lnTo>
                    <a:pt x="126" y="78"/>
                  </a:lnTo>
                  <a:lnTo>
                    <a:pt x="126" y="476"/>
                  </a:lnTo>
                  <a:lnTo>
                    <a:pt x="134" y="481"/>
                  </a:lnTo>
                  <a:lnTo>
                    <a:pt x="805" y="4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p:nvSpPr>
          <p:spPr bwMode="auto">
            <a:xfrm>
              <a:off x="8912225" y="4722813"/>
              <a:ext cx="249238" cy="238125"/>
            </a:xfrm>
            <a:custGeom>
              <a:avLst/>
              <a:gdLst>
                <a:gd name="T0" fmla="*/ 106 w 157"/>
                <a:gd name="T1" fmla="*/ 150 h 150"/>
                <a:gd name="T2" fmla="*/ 0 w 157"/>
                <a:gd name="T3" fmla="*/ 92 h 150"/>
                <a:gd name="T4" fmla="*/ 50 w 157"/>
                <a:gd name="T5" fmla="*/ 0 h 150"/>
                <a:gd name="T6" fmla="*/ 157 w 157"/>
                <a:gd name="T7" fmla="*/ 59 h 150"/>
                <a:gd name="T8" fmla="*/ 106 w 157"/>
                <a:gd name="T9" fmla="*/ 150 h 150"/>
              </a:gdLst>
              <a:ahLst/>
              <a:cxnLst>
                <a:cxn ang="0">
                  <a:pos x="T0" y="T1"/>
                </a:cxn>
                <a:cxn ang="0">
                  <a:pos x="T2" y="T3"/>
                </a:cxn>
                <a:cxn ang="0">
                  <a:pos x="T4" y="T5"/>
                </a:cxn>
                <a:cxn ang="0">
                  <a:pos x="T6" y="T7"/>
                </a:cxn>
                <a:cxn ang="0">
                  <a:pos x="T8" y="T9"/>
                </a:cxn>
              </a:cxnLst>
              <a:rect l="0" t="0" r="r" b="b"/>
              <a:pathLst>
                <a:path w="157" h="150">
                  <a:moveTo>
                    <a:pt x="106" y="150"/>
                  </a:moveTo>
                  <a:lnTo>
                    <a:pt x="0" y="92"/>
                  </a:lnTo>
                  <a:lnTo>
                    <a:pt x="50" y="0"/>
                  </a:lnTo>
                  <a:lnTo>
                    <a:pt x="157" y="59"/>
                  </a:lnTo>
                  <a:lnTo>
                    <a:pt x="106"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0"/>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close/>
                </a:path>
              </a:pathLst>
            </a:custGeom>
            <a:solidFill>
              <a:srgbClr val="BF2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
            <p:cNvSpPr>
              <a:spLocks/>
            </p:cNvSpPr>
            <p:nvPr/>
          </p:nvSpPr>
          <p:spPr bwMode="auto">
            <a:xfrm>
              <a:off x="9002713" y="4727575"/>
              <a:ext cx="158750" cy="233362"/>
            </a:xfrm>
            <a:custGeom>
              <a:avLst/>
              <a:gdLst>
                <a:gd name="T0" fmla="*/ 0 w 100"/>
                <a:gd name="T1" fmla="*/ 0 h 147"/>
                <a:gd name="T2" fmla="*/ 0 w 100"/>
                <a:gd name="T3" fmla="*/ 121 h 147"/>
                <a:gd name="T4" fmla="*/ 49 w 100"/>
                <a:gd name="T5" fmla="*/ 147 h 147"/>
                <a:gd name="T6" fmla="*/ 100 w 100"/>
                <a:gd name="T7" fmla="*/ 56 h 147"/>
                <a:gd name="T8" fmla="*/ 0 w 100"/>
                <a:gd name="T9" fmla="*/ 0 h 147"/>
              </a:gdLst>
              <a:ahLst/>
              <a:cxnLst>
                <a:cxn ang="0">
                  <a:pos x="T0" y="T1"/>
                </a:cxn>
                <a:cxn ang="0">
                  <a:pos x="T2" y="T3"/>
                </a:cxn>
                <a:cxn ang="0">
                  <a:pos x="T4" y="T5"/>
                </a:cxn>
                <a:cxn ang="0">
                  <a:pos x="T6" y="T7"/>
                </a:cxn>
                <a:cxn ang="0">
                  <a:pos x="T8" y="T9"/>
                </a:cxn>
              </a:cxnLst>
              <a:rect l="0" t="0" r="r" b="b"/>
              <a:pathLst>
                <a:path w="100" h="147">
                  <a:moveTo>
                    <a:pt x="0" y="0"/>
                  </a:moveTo>
                  <a:lnTo>
                    <a:pt x="0" y="121"/>
                  </a:lnTo>
                  <a:lnTo>
                    <a:pt x="49" y="147"/>
                  </a:lnTo>
                  <a:lnTo>
                    <a:pt x="100" y="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2"/>
            <p:cNvSpPr>
              <a:spLocks noChangeArrowheads="1"/>
            </p:cNvSpPr>
            <p:nvPr/>
          </p:nvSpPr>
          <p:spPr bwMode="auto">
            <a:xfrm>
              <a:off x="7974013" y="4095750"/>
              <a:ext cx="1028700" cy="1500187"/>
            </a:xfrm>
            <a:prstGeom prst="rect">
              <a:avLst/>
            </a:prstGeom>
            <a:solidFill>
              <a:srgbClr val="ED1C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3"/>
            <p:cNvSpPr>
              <a:spLocks noChangeArrowheads="1"/>
            </p:cNvSpPr>
            <p:nvPr/>
          </p:nvSpPr>
          <p:spPr bwMode="auto">
            <a:xfrm>
              <a:off x="7974013" y="4095750"/>
              <a:ext cx="10287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4"/>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close/>
                  <a:moveTo>
                    <a:pt x="0" y="0"/>
                  </a:moveTo>
                  <a:lnTo>
                    <a:pt x="0" y="129"/>
                  </a:lnTo>
                  <a:lnTo>
                    <a:pt x="164" y="129"/>
                  </a:lnTo>
                  <a:lnTo>
                    <a:pt x="0" y="0"/>
                  </a:lnTo>
                  <a:close/>
                </a:path>
              </a:pathLst>
            </a:custGeom>
            <a:solidFill>
              <a:srgbClr val="CC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5"/>
            <p:cNvSpPr>
              <a:spLocks noEditPoints="1"/>
            </p:cNvSpPr>
            <p:nvPr/>
          </p:nvSpPr>
          <p:spPr bwMode="auto">
            <a:xfrm>
              <a:off x="7974013" y="4221163"/>
              <a:ext cx="1028700" cy="1198562"/>
            </a:xfrm>
            <a:custGeom>
              <a:avLst/>
              <a:gdLst>
                <a:gd name="T0" fmla="*/ 582 w 648"/>
                <a:gd name="T1" fmla="*/ 458 h 755"/>
                <a:gd name="T2" fmla="*/ 582 w 648"/>
                <a:gd name="T3" fmla="*/ 755 h 755"/>
                <a:gd name="T4" fmla="*/ 648 w 648"/>
                <a:gd name="T5" fmla="*/ 755 h 755"/>
                <a:gd name="T6" fmla="*/ 648 w 648"/>
                <a:gd name="T7" fmla="*/ 706 h 755"/>
                <a:gd name="T8" fmla="*/ 648 w 648"/>
                <a:gd name="T9" fmla="*/ 578 h 755"/>
                <a:gd name="T10" fmla="*/ 648 w 648"/>
                <a:gd name="T11" fmla="*/ 511 h 755"/>
                <a:gd name="T12" fmla="*/ 582 w 648"/>
                <a:gd name="T13" fmla="*/ 458 h 755"/>
                <a:gd name="T14" fmla="*/ 0 w 648"/>
                <a:gd name="T15" fmla="*/ 0 h 755"/>
                <a:gd name="T16" fmla="*/ 0 w 648"/>
                <a:gd name="T17" fmla="*/ 129 h 755"/>
                <a:gd name="T18" fmla="*/ 164 w 648"/>
                <a:gd name="T19" fmla="*/ 129 h 755"/>
                <a:gd name="T20" fmla="*/ 0 w 648"/>
                <a:gd name="T21"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8" h="755">
                  <a:moveTo>
                    <a:pt x="582" y="458"/>
                  </a:moveTo>
                  <a:lnTo>
                    <a:pt x="582" y="755"/>
                  </a:lnTo>
                  <a:lnTo>
                    <a:pt x="648" y="755"/>
                  </a:lnTo>
                  <a:lnTo>
                    <a:pt x="648" y="706"/>
                  </a:lnTo>
                  <a:lnTo>
                    <a:pt x="648" y="578"/>
                  </a:lnTo>
                  <a:lnTo>
                    <a:pt x="648" y="511"/>
                  </a:lnTo>
                  <a:lnTo>
                    <a:pt x="582" y="458"/>
                  </a:lnTo>
                  <a:moveTo>
                    <a:pt x="0" y="0"/>
                  </a:moveTo>
                  <a:lnTo>
                    <a:pt x="0" y="129"/>
                  </a:lnTo>
                  <a:lnTo>
                    <a:pt x="164"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6"/>
            <p:cNvSpPr>
              <a:spLocks/>
            </p:cNvSpPr>
            <p:nvPr/>
          </p:nvSpPr>
          <p:spPr bwMode="auto">
            <a:xfrm>
              <a:off x="8413750" y="3805238"/>
              <a:ext cx="239713" cy="290512"/>
            </a:xfrm>
            <a:custGeom>
              <a:avLst/>
              <a:gdLst>
                <a:gd name="T0" fmla="*/ 92 w 92"/>
                <a:gd name="T1" fmla="*/ 11 h 112"/>
                <a:gd name="T2" fmla="*/ 63 w 92"/>
                <a:gd name="T3" fmla="*/ 0 h 112"/>
                <a:gd name="T4" fmla="*/ 53 w 92"/>
                <a:gd name="T5" fmla="*/ 25 h 112"/>
                <a:gd name="T6" fmla="*/ 0 w 92"/>
                <a:gd name="T7" fmla="*/ 25 h 112"/>
                <a:gd name="T8" fmla="*/ 0 w 92"/>
                <a:gd name="T9" fmla="*/ 112 h 112"/>
                <a:gd name="T10" fmla="*/ 63 w 92"/>
                <a:gd name="T11" fmla="*/ 112 h 112"/>
                <a:gd name="T12" fmla="*/ 63 w 92"/>
                <a:gd name="T13" fmla="*/ 62 h 112"/>
                <a:gd name="T14" fmla="*/ 92 w 92"/>
                <a:gd name="T15" fmla="*/ 11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2">
                  <a:moveTo>
                    <a:pt x="92" y="11"/>
                  </a:moveTo>
                  <a:cubicBezTo>
                    <a:pt x="63" y="0"/>
                    <a:pt x="63" y="0"/>
                    <a:pt x="63" y="0"/>
                  </a:cubicBezTo>
                  <a:cubicBezTo>
                    <a:pt x="53" y="25"/>
                    <a:pt x="53" y="25"/>
                    <a:pt x="53" y="25"/>
                  </a:cubicBezTo>
                  <a:cubicBezTo>
                    <a:pt x="0" y="25"/>
                    <a:pt x="0" y="25"/>
                    <a:pt x="0" y="25"/>
                  </a:cubicBezTo>
                  <a:cubicBezTo>
                    <a:pt x="0" y="112"/>
                    <a:pt x="0" y="112"/>
                    <a:pt x="0" y="112"/>
                  </a:cubicBezTo>
                  <a:cubicBezTo>
                    <a:pt x="63" y="112"/>
                    <a:pt x="63" y="112"/>
                    <a:pt x="63" y="112"/>
                  </a:cubicBezTo>
                  <a:cubicBezTo>
                    <a:pt x="63" y="62"/>
                    <a:pt x="63" y="62"/>
                    <a:pt x="63" y="62"/>
                  </a:cubicBezTo>
                  <a:cubicBezTo>
                    <a:pt x="64" y="46"/>
                    <a:pt x="69" y="18"/>
                    <a:pt x="92" y="11"/>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7"/>
            <p:cNvSpPr>
              <a:spLocks noChangeArrowheads="1"/>
            </p:cNvSpPr>
            <p:nvPr/>
          </p:nvSpPr>
          <p:spPr bwMode="auto">
            <a:xfrm>
              <a:off x="8405813" y="3549650"/>
              <a:ext cx="36513" cy="34925"/>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8"/>
            <p:cNvSpPr>
              <a:spLocks/>
            </p:cNvSpPr>
            <p:nvPr/>
          </p:nvSpPr>
          <p:spPr bwMode="auto">
            <a:xfrm>
              <a:off x="8362950" y="3349625"/>
              <a:ext cx="241300" cy="163512"/>
            </a:xfrm>
            <a:custGeom>
              <a:avLst/>
              <a:gdLst>
                <a:gd name="T0" fmla="*/ 0 w 152"/>
                <a:gd name="T1" fmla="*/ 62 h 103"/>
                <a:gd name="T2" fmla="*/ 126 w 152"/>
                <a:gd name="T3" fmla="*/ 0 h 103"/>
                <a:gd name="T4" fmla="*/ 152 w 152"/>
                <a:gd name="T5" fmla="*/ 103 h 103"/>
                <a:gd name="T6" fmla="*/ 0 w 152"/>
                <a:gd name="T7" fmla="*/ 62 h 103"/>
              </a:gdLst>
              <a:ahLst/>
              <a:cxnLst>
                <a:cxn ang="0">
                  <a:pos x="T0" y="T1"/>
                </a:cxn>
                <a:cxn ang="0">
                  <a:pos x="T2" y="T3"/>
                </a:cxn>
                <a:cxn ang="0">
                  <a:pos x="T4" y="T5"/>
                </a:cxn>
                <a:cxn ang="0">
                  <a:pos x="T6" y="T7"/>
                </a:cxn>
              </a:cxnLst>
              <a:rect l="0" t="0" r="r" b="b"/>
              <a:pathLst>
                <a:path w="152" h="103">
                  <a:moveTo>
                    <a:pt x="0" y="62"/>
                  </a:moveTo>
                  <a:lnTo>
                    <a:pt x="126" y="0"/>
                  </a:lnTo>
                  <a:lnTo>
                    <a:pt x="152" y="103"/>
                  </a:lnTo>
                  <a:lnTo>
                    <a:pt x="0" y="62"/>
                  </a:ln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9"/>
            <p:cNvSpPr>
              <a:spLocks/>
            </p:cNvSpPr>
            <p:nvPr/>
          </p:nvSpPr>
          <p:spPr bwMode="auto">
            <a:xfrm>
              <a:off x="8193088" y="3448050"/>
              <a:ext cx="606425" cy="438150"/>
            </a:xfrm>
            <a:custGeom>
              <a:avLst/>
              <a:gdLst>
                <a:gd name="T0" fmla="*/ 0 w 233"/>
                <a:gd name="T1" fmla="*/ 168 h 168"/>
                <a:gd name="T2" fmla="*/ 118 w 233"/>
                <a:gd name="T3" fmla="*/ 168 h 168"/>
                <a:gd name="T4" fmla="*/ 119 w 233"/>
                <a:gd name="T5" fmla="*/ 168 h 168"/>
                <a:gd name="T6" fmla="*/ 233 w 233"/>
                <a:gd name="T7" fmla="*/ 0 h 168"/>
                <a:gd name="T8" fmla="*/ 225 w 233"/>
                <a:gd name="T9" fmla="*/ 0 h 168"/>
                <a:gd name="T10" fmla="*/ 158 w 233"/>
                <a:gd name="T11" fmla="*/ 0 h 168"/>
                <a:gd name="T12" fmla="*/ 74 w 233"/>
                <a:gd name="T13" fmla="*/ 0 h 168"/>
                <a:gd name="T14" fmla="*/ 0 w 233"/>
                <a:gd name="T15" fmla="*/ 0 h 168"/>
                <a:gd name="T16" fmla="*/ 0 w 233"/>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68">
                  <a:moveTo>
                    <a:pt x="0" y="168"/>
                  </a:moveTo>
                  <a:cubicBezTo>
                    <a:pt x="118" y="168"/>
                    <a:pt x="118" y="168"/>
                    <a:pt x="118" y="168"/>
                  </a:cubicBezTo>
                  <a:cubicBezTo>
                    <a:pt x="119" y="168"/>
                    <a:pt x="119" y="168"/>
                    <a:pt x="119" y="168"/>
                  </a:cubicBezTo>
                  <a:cubicBezTo>
                    <a:pt x="207" y="163"/>
                    <a:pt x="233" y="90"/>
                    <a:pt x="233" y="0"/>
                  </a:cubicBezTo>
                  <a:cubicBezTo>
                    <a:pt x="225" y="0"/>
                    <a:pt x="225" y="0"/>
                    <a:pt x="225" y="0"/>
                  </a:cubicBezTo>
                  <a:cubicBezTo>
                    <a:pt x="158" y="0"/>
                    <a:pt x="158" y="0"/>
                    <a:pt x="158" y="0"/>
                  </a:cubicBezTo>
                  <a:cubicBezTo>
                    <a:pt x="74" y="0"/>
                    <a:pt x="74" y="0"/>
                    <a:pt x="74" y="0"/>
                  </a:cubicBezTo>
                  <a:cubicBezTo>
                    <a:pt x="0" y="0"/>
                    <a:pt x="0" y="0"/>
                    <a:pt x="0" y="0"/>
                  </a:cubicBezTo>
                  <a:cubicBezTo>
                    <a:pt x="0" y="168"/>
                    <a:pt x="0" y="168"/>
                    <a:pt x="0" y="168"/>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30"/>
            <p:cNvSpPr>
              <a:spLocks noChangeArrowheads="1"/>
            </p:cNvSpPr>
            <p:nvPr/>
          </p:nvSpPr>
          <p:spPr bwMode="auto">
            <a:xfrm>
              <a:off x="8405813" y="3549650"/>
              <a:ext cx="36513" cy="34925"/>
            </a:xfrm>
            <a:prstGeom prst="ellipse">
              <a:avLst/>
            </a:pr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1"/>
            <p:cNvSpPr>
              <a:spLocks/>
            </p:cNvSpPr>
            <p:nvPr/>
          </p:nvSpPr>
          <p:spPr bwMode="auto">
            <a:xfrm>
              <a:off x="8583613" y="887413"/>
              <a:ext cx="1431925" cy="754062"/>
            </a:xfrm>
            <a:custGeom>
              <a:avLst/>
              <a:gdLst>
                <a:gd name="T0" fmla="*/ 145 w 550"/>
                <a:gd name="T1" fmla="*/ 0 h 290"/>
                <a:gd name="T2" fmla="*/ 0 w 550"/>
                <a:gd name="T3" fmla="*/ 145 h 290"/>
                <a:gd name="T4" fmla="*/ 145 w 550"/>
                <a:gd name="T5" fmla="*/ 290 h 290"/>
                <a:gd name="T6" fmla="*/ 550 w 550"/>
                <a:gd name="T7" fmla="*/ 290 h 290"/>
                <a:gd name="T8" fmla="*/ 162 w 550"/>
                <a:gd name="T9" fmla="*/ 1 h 290"/>
                <a:gd name="T10" fmla="*/ 162 w 550"/>
                <a:gd name="T11" fmla="*/ 1 h 290"/>
                <a:gd name="T12" fmla="*/ 162 w 550"/>
                <a:gd name="T13" fmla="*/ 1 h 290"/>
                <a:gd name="T14" fmla="*/ 145 w 550"/>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290">
                  <a:moveTo>
                    <a:pt x="145" y="0"/>
                  </a:moveTo>
                  <a:cubicBezTo>
                    <a:pt x="65" y="0"/>
                    <a:pt x="0" y="65"/>
                    <a:pt x="0" y="145"/>
                  </a:cubicBezTo>
                  <a:cubicBezTo>
                    <a:pt x="0" y="225"/>
                    <a:pt x="65" y="290"/>
                    <a:pt x="145" y="290"/>
                  </a:cubicBezTo>
                  <a:cubicBezTo>
                    <a:pt x="550" y="290"/>
                    <a:pt x="550" y="290"/>
                    <a:pt x="550" y="290"/>
                  </a:cubicBezTo>
                  <a:cubicBezTo>
                    <a:pt x="162" y="1"/>
                    <a:pt x="162" y="1"/>
                    <a:pt x="162" y="1"/>
                  </a:cubicBezTo>
                  <a:cubicBezTo>
                    <a:pt x="162" y="1"/>
                    <a:pt x="162" y="1"/>
                    <a:pt x="162" y="1"/>
                  </a:cubicBezTo>
                  <a:cubicBezTo>
                    <a:pt x="162" y="1"/>
                    <a:pt x="162" y="1"/>
                    <a:pt x="162" y="1"/>
                  </a:cubicBezTo>
                  <a:cubicBezTo>
                    <a:pt x="156" y="0"/>
                    <a:pt x="151" y="0"/>
                    <a:pt x="145" y="0"/>
                  </a:cubicBezTo>
                </a:path>
              </a:pathLst>
            </a:custGeom>
            <a:solidFill>
              <a:srgbClr val="D5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2"/>
            <p:cNvSpPr>
              <a:spLocks/>
            </p:cNvSpPr>
            <p:nvPr/>
          </p:nvSpPr>
          <p:spPr bwMode="auto">
            <a:xfrm>
              <a:off x="8786813" y="1511300"/>
              <a:ext cx="911225" cy="2790825"/>
            </a:xfrm>
            <a:custGeom>
              <a:avLst/>
              <a:gdLst>
                <a:gd name="T0" fmla="*/ 17 w 350"/>
                <a:gd name="T1" fmla="*/ 1073 h 1073"/>
                <a:gd name="T2" fmla="*/ 0 w 350"/>
                <a:gd name="T3" fmla="*/ 1072 h 1073"/>
                <a:gd name="T4" fmla="*/ 11 w 350"/>
                <a:gd name="T5" fmla="*/ 1009 h 1073"/>
                <a:gd name="T6" fmla="*/ 10 w 350"/>
                <a:gd name="T7" fmla="*/ 1009 h 1073"/>
                <a:gd name="T8" fmla="*/ 123 w 350"/>
                <a:gd name="T9" fmla="*/ 961 h 1073"/>
                <a:gd name="T10" fmla="*/ 246 w 350"/>
                <a:gd name="T11" fmla="*/ 692 h 1073"/>
                <a:gd name="T12" fmla="*/ 259 w 350"/>
                <a:gd name="T13" fmla="*/ 6 h 1073"/>
                <a:gd name="T14" fmla="*/ 323 w 350"/>
                <a:gd name="T15" fmla="*/ 0 h 1073"/>
                <a:gd name="T16" fmla="*/ 308 w 350"/>
                <a:gd name="T17" fmla="*/ 709 h 1073"/>
                <a:gd name="T18" fmla="*/ 164 w 350"/>
                <a:gd name="T19" fmla="*/ 1010 h 1073"/>
                <a:gd name="T20" fmla="*/ 17 w 350"/>
                <a:gd name="T21"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073">
                  <a:moveTo>
                    <a:pt x="17" y="1073"/>
                  </a:moveTo>
                  <a:cubicBezTo>
                    <a:pt x="7" y="1073"/>
                    <a:pt x="1" y="1072"/>
                    <a:pt x="0" y="1072"/>
                  </a:cubicBezTo>
                  <a:cubicBezTo>
                    <a:pt x="11" y="1009"/>
                    <a:pt x="11" y="1009"/>
                    <a:pt x="11" y="1009"/>
                  </a:cubicBezTo>
                  <a:cubicBezTo>
                    <a:pt x="10" y="1009"/>
                    <a:pt x="10" y="1009"/>
                    <a:pt x="10" y="1009"/>
                  </a:cubicBezTo>
                  <a:cubicBezTo>
                    <a:pt x="13" y="1009"/>
                    <a:pt x="65" y="1016"/>
                    <a:pt x="123" y="961"/>
                  </a:cubicBezTo>
                  <a:cubicBezTo>
                    <a:pt x="179" y="908"/>
                    <a:pt x="220" y="818"/>
                    <a:pt x="246" y="692"/>
                  </a:cubicBezTo>
                  <a:cubicBezTo>
                    <a:pt x="281" y="522"/>
                    <a:pt x="285" y="291"/>
                    <a:pt x="259" y="6"/>
                  </a:cubicBezTo>
                  <a:cubicBezTo>
                    <a:pt x="323" y="0"/>
                    <a:pt x="323" y="0"/>
                    <a:pt x="323" y="0"/>
                  </a:cubicBezTo>
                  <a:cubicBezTo>
                    <a:pt x="350" y="294"/>
                    <a:pt x="345" y="532"/>
                    <a:pt x="308" y="709"/>
                  </a:cubicBezTo>
                  <a:cubicBezTo>
                    <a:pt x="279" y="848"/>
                    <a:pt x="231" y="949"/>
                    <a:pt x="164" y="1010"/>
                  </a:cubicBezTo>
                  <a:cubicBezTo>
                    <a:pt x="105" y="1065"/>
                    <a:pt x="46" y="1073"/>
                    <a:pt x="17" y="1073"/>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3"/>
            <p:cNvSpPr>
              <a:spLocks/>
            </p:cNvSpPr>
            <p:nvPr/>
          </p:nvSpPr>
          <p:spPr bwMode="auto">
            <a:xfrm>
              <a:off x="9450388" y="1343025"/>
              <a:ext cx="176213" cy="184150"/>
            </a:xfrm>
            <a:custGeom>
              <a:avLst/>
              <a:gdLst>
                <a:gd name="T0" fmla="*/ 65 w 68"/>
                <a:gd name="T1" fmla="*/ 32 h 71"/>
                <a:gd name="T2" fmla="*/ 65 w 68"/>
                <a:gd name="T3" fmla="*/ 31 h 71"/>
                <a:gd name="T4" fmla="*/ 30 w 68"/>
                <a:gd name="T5" fmla="*/ 2 h 71"/>
                <a:gd name="T6" fmla="*/ 1 w 68"/>
                <a:gd name="T7" fmla="*/ 37 h 71"/>
                <a:gd name="T8" fmla="*/ 2 w 68"/>
                <a:gd name="T9" fmla="*/ 38 h 71"/>
                <a:gd name="T10" fmla="*/ 2 w 68"/>
                <a:gd name="T11" fmla="*/ 38 h 71"/>
                <a:gd name="T12" fmla="*/ 5 w 68"/>
                <a:gd name="T13" fmla="*/ 71 h 71"/>
                <a:gd name="T14" fmla="*/ 68 w 68"/>
                <a:gd name="T15" fmla="*/ 65 h 71"/>
                <a:gd name="T16" fmla="*/ 65 w 68"/>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1">
                  <a:moveTo>
                    <a:pt x="65" y="32"/>
                  </a:moveTo>
                  <a:cubicBezTo>
                    <a:pt x="65" y="32"/>
                    <a:pt x="65" y="32"/>
                    <a:pt x="65" y="31"/>
                  </a:cubicBezTo>
                  <a:cubicBezTo>
                    <a:pt x="63" y="13"/>
                    <a:pt x="48" y="0"/>
                    <a:pt x="30" y="2"/>
                  </a:cubicBezTo>
                  <a:cubicBezTo>
                    <a:pt x="13" y="3"/>
                    <a:pt x="0" y="19"/>
                    <a:pt x="1" y="37"/>
                  </a:cubicBezTo>
                  <a:cubicBezTo>
                    <a:pt x="2" y="37"/>
                    <a:pt x="2" y="38"/>
                    <a:pt x="2" y="38"/>
                  </a:cubicBezTo>
                  <a:cubicBezTo>
                    <a:pt x="2" y="38"/>
                    <a:pt x="2" y="38"/>
                    <a:pt x="2" y="38"/>
                  </a:cubicBezTo>
                  <a:cubicBezTo>
                    <a:pt x="5" y="71"/>
                    <a:pt x="5" y="71"/>
                    <a:pt x="5" y="71"/>
                  </a:cubicBezTo>
                  <a:cubicBezTo>
                    <a:pt x="68" y="65"/>
                    <a:pt x="68" y="65"/>
                    <a:pt x="68" y="65"/>
                  </a:cubicBezTo>
                  <a:cubicBezTo>
                    <a:pt x="65" y="32"/>
                    <a:pt x="65" y="32"/>
                    <a:pt x="65" y="3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4"/>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5"/>
            <p:cNvSpPr>
              <a:spLocks/>
            </p:cNvSpPr>
            <p:nvPr/>
          </p:nvSpPr>
          <p:spPr bwMode="auto">
            <a:xfrm>
              <a:off x="8562975" y="6526213"/>
              <a:ext cx="444500" cy="247650"/>
            </a:xfrm>
            <a:custGeom>
              <a:avLst/>
              <a:gdLst>
                <a:gd name="T0" fmla="*/ 280 w 280"/>
                <a:gd name="T1" fmla="*/ 120 h 156"/>
                <a:gd name="T2" fmla="*/ 159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59"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6"/>
            <p:cNvSpPr>
              <a:spLocks noChangeArrowheads="1"/>
            </p:cNvSpPr>
            <p:nvPr/>
          </p:nvSpPr>
          <p:spPr bwMode="auto">
            <a:xfrm>
              <a:off x="9136063" y="5461000"/>
              <a:ext cx="252413" cy="106521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7"/>
            <p:cNvSpPr>
              <a:spLocks noChangeArrowheads="1"/>
            </p:cNvSpPr>
            <p:nvPr/>
          </p:nvSpPr>
          <p:spPr bwMode="auto">
            <a:xfrm>
              <a:off x="9136063" y="5461000"/>
              <a:ext cx="2524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8"/>
            <p:cNvSpPr>
              <a:spLocks noChangeArrowheads="1"/>
            </p:cNvSpPr>
            <p:nvPr/>
          </p:nvSpPr>
          <p:spPr bwMode="auto">
            <a:xfrm>
              <a:off x="8562975" y="5416550"/>
              <a:ext cx="249238" cy="110966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9"/>
            <p:cNvSpPr>
              <a:spLocks noChangeArrowheads="1"/>
            </p:cNvSpPr>
            <p:nvPr/>
          </p:nvSpPr>
          <p:spPr bwMode="auto">
            <a:xfrm>
              <a:off x="8562975" y="5416550"/>
              <a:ext cx="2492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0"/>
            <p:cNvSpPr>
              <a:spLocks noChangeArrowheads="1"/>
            </p:cNvSpPr>
            <p:nvPr/>
          </p:nvSpPr>
          <p:spPr bwMode="auto">
            <a:xfrm>
              <a:off x="8299450" y="5419725"/>
              <a:ext cx="1089025" cy="249237"/>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41"/>
            <p:cNvSpPr>
              <a:spLocks noChangeArrowheads="1"/>
            </p:cNvSpPr>
            <p:nvPr/>
          </p:nvSpPr>
          <p:spPr bwMode="auto">
            <a:xfrm>
              <a:off x="8299450" y="5419725"/>
              <a:ext cx="10890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p:nvSpPr>
          <p:spPr bwMode="auto">
            <a:xfrm>
              <a:off x="8183563" y="1798638"/>
              <a:ext cx="628650" cy="376237"/>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p:nvSpPr>
          <p:spPr bwMode="auto">
            <a:xfrm>
              <a:off x="10671175" y="617538"/>
              <a:ext cx="546100" cy="317500"/>
            </a:xfrm>
            <a:custGeom>
              <a:avLst/>
              <a:gdLst>
                <a:gd name="T0" fmla="*/ 21 w 210"/>
                <a:gd name="T1" fmla="*/ 61 h 122"/>
                <a:gd name="T2" fmla="*/ 56 w 210"/>
                <a:gd name="T3" fmla="*/ 35 h 122"/>
                <a:gd name="T4" fmla="*/ 56 w 210"/>
                <a:gd name="T5" fmla="*/ 35 h 122"/>
                <a:gd name="T6" fmla="*/ 56 w 210"/>
                <a:gd name="T7" fmla="*/ 35 h 122"/>
                <a:gd name="T8" fmla="*/ 91 w 210"/>
                <a:gd name="T9" fmla="*/ 0 h 122"/>
                <a:gd name="T10" fmla="*/ 123 w 210"/>
                <a:gd name="T11" fmla="*/ 18 h 122"/>
                <a:gd name="T12" fmla="*/ 134 w 210"/>
                <a:gd name="T13" fmla="*/ 16 h 122"/>
                <a:gd name="T14" fmla="*/ 167 w 210"/>
                <a:gd name="T15" fmla="*/ 49 h 122"/>
                <a:gd name="T16" fmla="*/ 167 w 210"/>
                <a:gd name="T17" fmla="*/ 49 h 122"/>
                <a:gd name="T18" fmla="*/ 172 w 210"/>
                <a:gd name="T19" fmla="*/ 49 h 122"/>
                <a:gd name="T20" fmla="*/ 210 w 210"/>
                <a:gd name="T21" fmla="*/ 85 h 122"/>
                <a:gd name="T22" fmla="*/ 172 w 210"/>
                <a:gd name="T23" fmla="*/ 122 h 122"/>
                <a:gd name="T24" fmla="*/ 33 w 210"/>
                <a:gd name="T25" fmla="*/ 122 h 122"/>
                <a:gd name="T26" fmla="*/ 0 w 210"/>
                <a:gd name="T27" fmla="*/ 90 h 122"/>
                <a:gd name="T28" fmla="*/ 21 w 210"/>
                <a:gd name="T29"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22">
                  <a:moveTo>
                    <a:pt x="21" y="61"/>
                  </a:moveTo>
                  <a:cubicBezTo>
                    <a:pt x="25" y="46"/>
                    <a:pt x="39" y="35"/>
                    <a:pt x="56" y="35"/>
                  </a:cubicBezTo>
                  <a:cubicBezTo>
                    <a:pt x="56" y="35"/>
                    <a:pt x="56" y="35"/>
                    <a:pt x="56" y="35"/>
                  </a:cubicBezTo>
                  <a:cubicBezTo>
                    <a:pt x="56" y="35"/>
                    <a:pt x="56" y="35"/>
                    <a:pt x="56" y="35"/>
                  </a:cubicBezTo>
                  <a:cubicBezTo>
                    <a:pt x="56" y="16"/>
                    <a:pt x="72" y="0"/>
                    <a:pt x="91" y="0"/>
                  </a:cubicBezTo>
                  <a:cubicBezTo>
                    <a:pt x="105" y="0"/>
                    <a:pt x="117" y="8"/>
                    <a:pt x="123" y="18"/>
                  </a:cubicBezTo>
                  <a:cubicBezTo>
                    <a:pt x="126" y="17"/>
                    <a:pt x="130" y="16"/>
                    <a:pt x="134" y="16"/>
                  </a:cubicBezTo>
                  <a:cubicBezTo>
                    <a:pt x="152" y="16"/>
                    <a:pt x="167" y="31"/>
                    <a:pt x="167" y="49"/>
                  </a:cubicBezTo>
                  <a:cubicBezTo>
                    <a:pt x="167" y="49"/>
                    <a:pt x="167" y="49"/>
                    <a:pt x="167" y="49"/>
                  </a:cubicBezTo>
                  <a:cubicBezTo>
                    <a:pt x="169" y="49"/>
                    <a:pt x="170" y="49"/>
                    <a:pt x="172" y="49"/>
                  </a:cubicBezTo>
                  <a:cubicBezTo>
                    <a:pt x="193" y="49"/>
                    <a:pt x="210" y="65"/>
                    <a:pt x="210" y="85"/>
                  </a:cubicBezTo>
                  <a:cubicBezTo>
                    <a:pt x="210" y="106"/>
                    <a:pt x="193" y="122"/>
                    <a:pt x="172" y="122"/>
                  </a:cubicBezTo>
                  <a:cubicBezTo>
                    <a:pt x="33" y="122"/>
                    <a:pt x="33" y="122"/>
                    <a:pt x="33" y="122"/>
                  </a:cubicBezTo>
                  <a:cubicBezTo>
                    <a:pt x="15" y="122"/>
                    <a:pt x="0" y="108"/>
                    <a:pt x="0" y="90"/>
                  </a:cubicBezTo>
                  <a:cubicBezTo>
                    <a:pt x="0" y="77"/>
                    <a:pt x="9" y="65"/>
                    <a:pt x="21"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4"/>
            <p:cNvSpPr>
              <a:spLocks/>
            </p:cNvSpPr>
            <p:nvPr/>
          </p:nvSpPr>
          <p:spPr bwMode="auto">
            <a:xfrm>
              <a:off x="9077325" y="4816475"/>
              <a:ext cx="217488" cy="212725"/>
            </a:xfrm>
            <a:custGeom>
              <a:avLst/>
              <a:gdLst>
                <a:gd name="T0" fmla="*/ 29 w 83"/>
                <a:gd name="T1" fmla="*/ 72 h 82"/>
                <a:gd name="T2" fmla="*/ 30 w 83"/>
                <a:gd name="T3" fmla="*/ 73 h 82"/>
                <a:gd name="T4" fmla="*/ 74 w 83"/>
                <a:gd name="T5" fmla="*/ 62 h 82"/>
                <a:gd name="T6" fmla="*/ 63 w 83"/>
                <a:gd name="T7" fmla="*/ 18 h 82"/>
                <a:gd name="T8" fmla="*/ 62 w 83"/>
                <a:gd name="T9" fmla="*/ 17 h 82"/>
                <a:gd name="T10" fmla="*/ 62 w 83"/>
                <a:gd name="T11" fmla="*/ 17 h 82"/>
                <a:gd name="T12" fmla="*/ 33 w 83"/>
                <a:gd name="T13" fmla="*/ 0 h 82"/>
                <a:gd name="T14" fmla="*/ 0 w 83"/>
                <a:gd name="T15" fmla="*/ 55 h 82"/>
                <a:gd name="T16" fmla="*/ 29 w 83"/>
                <a:gd name="T17"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29" y="72"/>
                  </a:moveTo>
                  <a:cubicBezTo>
                    <a:pt x="29" y="72"/>
                    <a:pt x="30" y="73"/>
                    <a:pt x="30" y="73"/>
                  </a:cubicBezTo>
                  <a:cubicBezTo>
                    <a:pt x="46" y="82"/>
                    <a:pt x="65" y="77"/>
                    <a:pt x="74" y="62"/>
                  </a:cubicBezTo>
                  <a:cubicBezTo>
                    <a:pt x="83" y="47"/>
                    <a:pt x="78" y="27"/>
                    <a:pt x="63" y="18"/>
                  </a:cubicBezTo>
                  <a:cubicBezTo>
                    <a:pt x="62" y="18"/>
                    <a:pt x="62" y="18"/>
                    <a:pt x="62" y="17"/>
                  </a:cubicBezTo>
                  <a:cubicBezTo>
                    <a:pt x="62" y="17"/>
                    <a:pt x="62" y="17"/>
                    <a:pt x="62" y="17"/>
                  </a:cubicBezTo>
                  <a:cubicBezTo>
                    <a:pt x="33" y="0"/>
                    <a:pt x="33" y="0"/>
                    <a:pt x="33" y="0"/>
                  </a:cubicBezTo>
                  <a:cubicBezTo>
                    <a:pt x="0" y="55"/>
                    <a:pt x="0" y="55"/>
                    <a:pt x="0" y="55"/>
                  </a:cubicBezTo>
                  <a:cubicBezTo>
                    <a:pt x="29" y="72"/>
                    <a:pt x="29" y="72"/>
                    <a:pt x="29" y="72"/>
                  </a:cubicBezTo>
                  <a:close/>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45"/>
            <p:cNvSpPr>
              <a:spLocks noChangeArrowheads="1"/>
            </p:cNvSpPr>
            <p:nvPr/>
          </p:nvSpPr>
          <p:spPr bwMode="auto">
            <a:xfrm>
              <a:off x="7880350" y="4425950"/>
              <a:ext cx="1017588" cy="139858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6"/>
            <p:cNvSpPr>
              <a:spLocks noChangeArrowheads="1"/>
            </p:cNvSpPr>
            <p:nvPr/>
          </p:nvSpPr>
          <p:spPr bwMode="auto">
            <a:xfrm>
              <a:off x="7880350" y="4425950"/>
              <a:ext cx="101758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7"/>
            <p:cNvSpPr>
              <a:spLocks noChangeArrowheads="1"/>
            </p:cNvSpPr>
            <p:nvPr/>
          </p:nvSpPr>
          <p:spPr bwMode="auto">
            <a:xfrm>
              <a:off x="7880350" y="5684838"/>
              <a:ext cx="179388"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8"/>
            <p:cNvSpPr>
              <a:spLocks noChangeArrowheads="1"/>
            </p:cNvSpPr>
            <p:nvPr/>
          </p:nvSpPr>
          <p:spPr bwMode="auto">
            <a:xfrm>
              <a:off x="7880350" y="5684838"/>
              <a:ext cx="17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close/>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p:cNvSpPr>
            <p:nvPr/>
          </p:nvSpPr>
          <p:spPr bwMode="auto">
            <a:xfrm>
              <a:off x="9136063" y="6526213"/>
              <a:ext cx="444500" cy="247650"/>
            </a:xfrm>
            <a:custGeom>
              <a:avLst/>
              <a:gdLst>
                <a:gd name="T0" fmla="*/ 280 w 280"/>
                <a:gd name="T1" fmla="*/ 120 h 156"/>
                <a:gd name="T2" fmla="*/ 160 w 280"/>
                <a:gd name="T3" fmla="*/ 0 h 156"/>
                <a:gd name="T4" fmla="*/ 0 w 280"/>
                <a:gd name="T5" fmla="*/ 0 h 156"/>
                <a:gd name="T6" fmla="*/ 0 w 280"/>
                <a:gd name="T7" fmla="*/ 156 h 156"/>
                <a:gd name="T8" fmla="*/ 280 w 280"/>
                <a:gd name="T9" fmla="*/ 156 h 156"/>
                <a:gd name="T10" fmla="*/ 280 w 280"/>
                <a:gd name="T11" fmla="*/ 120 h 156"/>
              </a:gdLst>
              <a:ahLst/>
              <a:cxnLst>
                <a:cxn ang="0">
                  <a:pos x="T0" y="T1"/>
                </a:cxn>
                <a:cxn ang="0">
                  <a:pos x="T2" y="T3"/>
                </a:cxn>
                <a:cxn ang="0">
                  <a:pos x="T4" y="T5"/>
                </a:cxn>
                <a:cxn ang="0">
                  <a:pos x="T6" y="T7"/>
                </a:cxn>
                <a:cxn ang="0">
                  <a:pos x="T8" y="T9"/>
                </a:cxn>
                <a:cxn ang="0">
                  <a:pos x="T10" y="T11"/>
                </a:cxn>
              </a:cxnLst>
              <a:rect l="0" t="0" r="r" b="b"/>
              <a:pathLst>
                <a:path w="280" h="156">
                  <a:moveTo>
                    <a:pt x="280" y="120"/>
                  </a:moveTo>
                  <a:lnTo>
                    <a:pt x="160" y="0"/>
                  </a:lnTo>
                  <a:lnTo>
                    <a:pt x="0" y="0"/>
                  </a:lnTo>
                  <a:lnTo>
                    <a:pt x="0" y="156"/>
                  </a:lnTo>
                  <a:lnTo>
                    <a:pt x="280" y="156"/>
                  </a:lnTo>
                  <a:lnTo>
                    <a:pt x="280" y="1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51"/>
            <p:cNvSpPr>
              <a:spLocks noChangeArrowheads="1"/>
            </p:cNvSpPr>
            <p:nvPr/>
          </p:nvSpPr>
          <p:spPr bwMode="auto">
            <a:xfrm>
              <a:off x="8721725" y="5684838"/>
              <a:ext cx="176213"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2"/>
            <p:cNvSpPr>
              <a:spLocks noChangeArrowheads="1"/>
            </p:cNvSpPr>
            <p:nvPr/>
          </p:nvSpPr>
          <p:spPr bwMode="auto">
            <a:xfrm>
              <a:off x="8721725" y="5684838"/>
              <a:ext cx="1762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3"/>
            <p:cNvSpPr>
              <a:spLocks noChangeArrowheads="1"/>
            </p:cNvSpPr>
            <p:nvPr/>
          </p:nvSpPr>
          <p:spPr bwMode="auto">
            <a:xfrm>
              <a:off x="82835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54"/>
            <p:cNvSpPr>
              <a:spLocks noChangeArrowheads="1"/>
            </p:cNvSpPr>
            <p:nvPr/>
          </p:nvSpPr>
          <p:spPr bwMode="auto">
            <a:xfrm>
              <a:off x="82835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5"/>
            <p:cNvSpPr>
              <a:spLocks noChangeArrowheads="1"/>
            </p:cNvSpPr>
            <p:nvPr/>
          </p:nvSpPr>
          <p:spPr bwMode="auto">
            <a:xfrm>
              <a:off x="9121775" y="5684838"/>
              <a:ext cx="177800" cy="1089025"/>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p:cNvSpPr>
              <a:spLocks noChangeArrowheads="1"/>
            </p:cNvSpPr>
            <p:nvPr/>
          </p:nvSpPr>
          <p:spPr bwMode="auto">
            <a:xfrm>
              <a:off x="9121775" y="5684838"/>
              <a:ext cx="177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7"/>
            <p:cNvSpPr>
              <a:spLocks noChangeArrowheads="1"/>
            </p:cNvSpPr>
            <p:nvPr/>
          </p:nvSpPr>
          <p:spPr bwMode="auto">
            <a:xfrm>
              <a:off x="8604250" y="5664200"/>
              <a:ext cx="695325" cy="160337"/>
            </a:xfrm>
            <a:prstGeom prst="rect">
              <a:avLst/>
            </a:prstGeom>
            <a:solidFill>
              <a:srgbClr val="66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8"/>
            <p:cNvSpPr>
              <a:spLocks noChangeArrowheads="1"/>
            </p:cNvSpPr>
            <p:nvPr/>
          </p:nvSpPr>
          <p:spPr bwMode="auto">
            <a:xfrm>
              <a:off x="8604250" y="5664200"/>
              <a:ext cx="695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9"/>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0"/>
            <p:cNvSpPr>
              <a:spLocks/>
            </p:cNvSpPr>
            <p:nvPr/>
          </p:nvSpPr>
          <p:spPr bwMode="auto">
            <a:xfrm>
              <a:off x="8810625" y="4425950"/>
              <a:ext cx="87313" cy="1238250"/>
            </a:xfrm>
            <a:custGeom>
              <a:avLst/>
              <a:gdLst>
                <a:gd name="T0" fmla="*/ 55 w 55"/>
                <a:gd name="T1" fmla="*/ 0 h 780"/>
                <a:gd name="T2" fmla="*/ 0 w 55"/>
                <a:gd name="T3" fmla="*/ 0 h 780"/>
                <a:gd name="T4" fmla="*/ 0 w 55"/>
                <a:gd name="T5" fmla="*/ 624 h 780"/>
                <a:gd name="T6" fmla="*/ 0 w 55"/>
                <a:gd name="T7" fmla="*/ 780 h 780"/>
                <a:gd name="T8" fmla="*/ 55 w 55"/>
                <a:gd name="T9" fmla="*/ 780 h 780"/>
                <a:gd name="T10" fmla="*/ 55 w 55"/>
                <a:gd name="T11" fmla="*/ 626 h 780"/>
                <a:gd name="T12" fmla="*/ 55 w 55"/>
                <a:gd name="T13" fmla="*/ 0 h 780"/>
              </a:gdLst>
              <a:ahLst/>
              <a:cxnLst>
                <a:cxn ang="0">
                  <a:pos x="T0" y="T1"/>
                </a:cxn>
                <a:cxn ang="0">
                  <a:pos x="T2" y="T3"/>
                </a:cxn>
                <a:cxn ang="0">
                  <a:pos x="T4" y="T5"/>
                </a:cxn>
                <a:cxn ang="0">
                  <a:pos x="T6" y="T7"/>
                </a:cxn>
                <a:cxn ang="0">
                  <a:pos x="T8" y="T9"/>
                </a:cxn>
                <a:cxn ang="0">
                  <a:pos x="T10" y="T11"/>
                </a:cxn>
                <a:cxn ang="0">
                  <a:pos x="T12" y="T13"/>
                </a:cxn>
              </a:cxnLst>
              <a:rect l="0" t="0" r="r" b="b"/>
              <a:pathLst>
                <a:path w="55" h="780">
                  <a:moveTo>
                    <a:pt x="55" y="0"/>
                  </a:moveTo>
                  <a:lnTo>
                    <a:pt x="0" y="0"/>
                  </a:lnTo>
                  <a:lnTo>
                    <a:pt x="0" y="624"/>
                  </a:lnTo>
                  <a:lnTo>
                    <a:pt x="0" y="780"/>
                  </a:lnTo>
                  <a:lnTo>
                    <a:pt x="55" y="780"/>
                  </a:lnTo>
                  <a:lnTo>
                    <a:pt x="55" y="62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1"/>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62"/>
            <p:cNvSpPr>
              <a:spLocks/>
            </p:cNvSpPr>
            <p:nvPr/>
          </p:nvSpPr>
          <p:spPr bwMode="auto">
            <a:xfrm>
              <a:off x="8810625" y="5824538"/>
              <a:ext cx="87313" cy="949325"/>
            </a:xfrm>
            <a:custGeom>
              <a:avLst/>
              <a:gdLst>
                <a:gd name="T0" fmla="*/ 55 w 55"/>
                <a:gd name="T1" fmla="*/ 0 h 598"/>
                <a:gd name="T2" fmla="*/ 0 w 55"/>
                <a:gd name="T3" fmla="*/ 0 h 598"/>
                <a:gd name="T4" fmla="*/ 0 w 55"/>
                <a:gd name="T5" fmla="*/ 598 h 598"/>
                <a:gd name="T6" fmla="*/ 55 w 55"/>
                <a:gd name="T7" fmla="*/ 598 h 598"/>
                <a:gd name="T8" fmla="*/ 55 w 55"/>
                <a:gd name="T9" fmla="*/ 495 h 598"/>
                <a:gd name="T10" fmla="*/ 55 w 55"/>
                <a:gd name="T11" fmla="*/ 464 h 598"/>
                <a:gd name="T12" fmla="*/ 55 w 55"/>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55" h="598">
                  <a:moveTo>
                    <a:pt x="55" y="0"/>
                  </a:moveTo>
                  <a:lnTo>
                    <a:pt x="0" y="0"/>
                  </a:lnTo>
                  <a:lnTo>
                    <a:pt x="0" y="598"/>
                  </a:lnTo>
                  <a:lnTo>
                    <a:pt x="55" y="598"/>
                  </a:lnTo>
                  <a:lnTo>
                    <a:pt x="55" y="495"/>
                  </a:lnTo>
                  <a:lnTo>
                    <a:pt x="55" y="464"/>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3"/>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close/>
                </a:path>
              </a:pathLst>
            </a:custGeom>
            <a:solidFill>
              <a:srgbClr val="5B2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4"/>
            <p:cNvSpPr>
              <a:spLocks/>
            </p:cNvSpPr>
            <p:nvPr/>
          </p:nvSpPr>
          <p:spPr bwMode="auto">
            <a:xfrm>
              <a:off x="8810625" y="5664200"/>
              <a:ext cx="87313" cy="160337"/>
            </a:xfrm>
            <a:custGeom>
              <a:avLst/>
              <a:gdLst>
                <a:gd name="T0" fmla="*/ 55 w 55"/>
                <a:gd name="T1" fmla="*/ 0 h 101"/>
                <a:gd name="T2" fmla="*/ 55 w 55"/>
                <a:gd name="T3" fmla="*/ 0 h 101"/>
                <a:gd name="T4" fmla="*/ 0 w 55"/>
                <a:gd name="T5" fmla="*/ 0 h 101"/>
                <a:gd name="T6" fmla="*/ 0 w 55"/>
                <a:gd name="T7" fmla="*/ 101 h 101"/>
                <a:gd name="T8" fmla="*/ 55 w 55"/>
                <a:gd name="T9" fmla="*/ 101 h 101"/>
                <a:gd name="T10" fmla="*/ 55 w 55"/>
                <a:gd name="T11" fmla="*/ 0 h 101"/>
              </a:gdLst>
              <a:ahLst/>
              <a:cxnLst>
                <a:cxn ang="0">
                  <a:pos x="T0" y="T1"/>
                </a:cxn>
                <a:cxn ang="0">
                  <a:pos x="T2" y="T3"/>
                </a:cxn>
                <a:cxn ang="0">
                  <a:pos x="T4" y="T5"/>
                </a:cxn>
                <a:cxn ang="0">
                  <a:pos x="T6" y="T7"/>
                </a:cxn>
                <a:cxn ang="0">
                  <a:pos x="T8" y="T9"/>
                </a:cxn>
                <a:cxn ang="0">
                  <a:pos x="T10" y="T11"/>
                </a:cxn>
              </a:cxnLst>
              <a:rect l="0" t="0" r="r" b="b"/>
              <a:pathLst>
                <a:path w="55" h="101">
                  <a:moveTo>
                    <a:pt x="55" y="0"/>
                  </a:moveTo>
                  <a:lnTo>
                    <a:pt x="55" y="0"/>
                  </a:lnTo>
                  <a:lnTo>
                    <a:pt x="0" y="0"/>
                  </a:lnTo>
                  <a:lnTo>
                    <a:pt x="0" y="101"/>
                  </a:lnTo>
                  <a:lnTo>
                    <a:pt x="55" y="101"/>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65"/>
            <p:cNvSpPr>
              <a:spLocks noChangeArrowheads="1"/>
            </p:cNvSpPr>
            <p:nvPr/>
          </p:nvSpPr>
          <p:spPr bwMode="auto">
            <a:xfrm>
              <a:off x="9121775" y="5824538"/>
              <a:ext cx="88900" cy="949325"/>
            </a:xfrm>
            <a:prstGeom prst="rect">
              <a:avLst/>
            </a:prstGeom>
            <a:solidFill>
              <a:srgbClr val="5B2D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6"/>
            <p:cNvSpPr>
              <a:spLocks noChangeArrowheads="1"/>
            </p:cNvSpPr>
            <p:nvPr/>
          </p:nvSpPr>
          <p:spPr bwMode="auto">
            <a:xfrm>
              <a:off x="9121775" y="5824538"/>
              <a:ext cx="889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67"/>
            <p:cNvSpPr>
              <a:spLocks noChangeArrowheads="1"/>
            </p:cNvSpPr>
            <p:nvPr/>
          </p:nvSpPr>
          <p:spPr bwMode="auto">
            <a:xfrm>
              <a:off x="9002713" y="5018088"/>
              <a:ext cx="1012825" cy="12065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8"/>
            <p:cNvSpPr>
              <a:spLocks noChangeArrowheads="1"/>
            </p:cNvSpPr>
            <p:nvPr/>
          </p:nvSpPr>
          <p:spPr bwMode="auto">
            <a:xfrm>
              <a:off x="9002713" y="5018088"/>
              <a:ext cx="10128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9"/>
            <p:cNvSpPr>
              <a:spLocks noChangeArrowheads="1"/>
            </p:cNvSpPr>
            <p:nvPr/>
          </p:nvSpPr>
          <p:spPr bwMode="auto">
            <a:xfrm>
              <a:off x="9585325" y="5018088"/>
              <a:ext cx="430213" cy="120650"/>
            </a:xfrm>
            <a:prstGeom prst="rect">
              <a:avLst/>
            </a:prstGeom>
            <a:solidFill>
              <a:srgbClr val="009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0"/>
            <p:cNvSpPr>
              <a:spLocks noChangeArrowheads="1"/>
            </p:cNvSpPr>
            <p:nvPr/>
          </p:nvSpPr>
          <p:spPr bwMode="auto">
            <a:xfrm>
              <a:off x="9585325" y="5018088"/>
              <a:ext cx="43021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1"/>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2"/>
            <p:cNvSpPr>
              <a:spLocks/>
            </p:cNvSpPr>
            <p:nvPr/>
          </p:nvSpPr>
          <p:spPr bwMode="auto">
            <a:xfrm>
              <a:off x="7880350" y="4816475"/>
              <a:ext cx="930275" cy="1008062"/>
            </a:xfrm>
            <a:custGeom>
              <a:avLst/>
              <a:gdLst>
                <a:gd name="T0" fmla="*/ 0 w 586"/>
                <a:gd name="T1" fmla="*/ 0 h 635"/>
                <a:gd name="T2" fmla="*/ 0 w 586"/>
                <a:gd name="T3" fmla="*/ 547 h 635"/>
                <a:gd name="T4" fmla="*/ 113 w 586"/>
                <a:gd name="T5" fmla="*/ 547 h 635"/>
                <a:gd name="T6" fmla="*/ 113 w 586"/>
                <a:gd name="T7" fmla="*/ 635 h 635"/>
                <a:gd name="T8" fmla="*/ 254 w 586"/>
                <a:gd name="T9" fmla="*/ 635 h 635"/>
                <a:gd name="T10" fmla="*/ 254 w 586"/>
                <a:gd name="T11" fmla="*/ 547 h 635"/>
                <a:gd name="T12" fmla="*/ 366 w 586"/>
                <a:gd name="T13" fmla="*/ 547 h 635"/>
                <a:gd name="T14" fmla="*/ 366 w 586"/>
                <a:gd name="T15" fmla="*/ 635 h 635"/>
                <a:gd name="T16" fmla="*/ 456 w 586"/>
                <a:gd name="T17" fmla="*/ 635 h 635"/>
                <a:gd name="T18" fmla="*/ 456 w 586"/>
                <a:gd name="T19" fmla="*/ 534 h 635"/>
                <a:gd name="T20" fmla="*/ 586 w 586"/>
                <a:gd name="T21" fmla="*/ 534 h 635"/>
                <a:gd name="T22" fmla="*/ 586 w 586"/>
                <a:gd name="T23" fmla="*/ 378 h 635"/>
                <a:gd name="T24" fmla="*/ 0 w 586"/>
                <a:gd name="T2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635">
                  <a:moveTo>
                    <a:pt x="0" y="0"/>
                  </a:moveTo>
                  <a:lnTo>
                    <a:pt x="0" y="547"/>
                  </a:lnTo>
                  <a:lnTo>
                    <a:pt x="113" y="547"/>
                  </a:lnTo>
                  <a:lnTo>
                    <a:pt x="113" y="635"/>
                  </a:lnTo>
                  <a:lnTo>
                    <a:pt x="254" y="635"/>
                  </a:lnTo>
                  <a:lnTo>
                    <a:pt x="254" y="547"/>
                  </a:lnTo>
                  <a:lnTo>
                    <a:pt x="366" y="547"/>
                  </a:lnTo>
                  <a:lnTo>
                    <a:pt x="366" y="635"/>
                  </a:lnTo>
                  <a:lnTo>
                    <a:pt x="456" y="635"/>
                  </a:lnTo>
                  <a:lnTo>
                    <a:pt x="456" y="534"/>
                  </a:lnTo>
                  <a:lnTo>
                    <a:pt x="586" y="534"/>
                  </a:lnTo>
                  <a:lnTo>
                    <a:pt x="586" y="3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3"/>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4"/>
            <p:cNvSpPr>
              <a:spLocks/>
            </p:cNvSpPr>
            <p:nvPr/>
          </p:nvSpPr>
          <p:spPr bwMode="auto">
            <a:xfrm>
              <a:off x="7880350" y="5684838"/>
              <a:ext cx="179388" cy="1089025"/>
            </a:xfrm>
            <a:custGeom>
              <a:avLst/>
              <a:gdLst>
                <a:gd name="T0" fmla="*/ 113 w 113"/>
                <a:gd name="T1" fmla="*/ 0 h 686"/>
                <a:gd name="T2" fmla="*/ 0 w 113"/>
                <a:gd name="T3" fmla="*/ 0 h 686"/>
                <a:gd name="T4" fmla="*/ 0 w 113"/>
                <a:gd name="T5" fmla="*/ 88 h 686"/>
                <a:gd name="T6" fmla="*/ 56 w 113"/>
                <a:gd name="T7" fmla="*/ 88 h 686"/>
                <a:gd name="T8" fmla="*/ 56 w 113"/>
                <a:gd name="T9" fmla="*/ 686 h 686"/>
                <a:gd name="T10" fmla="*/ 113 w 113"/>
                <a:gd name="T11" fmla="*/ 686 h 686"/>
                <a:gd name="T12" fmla="*/ 113 w 113"/>
                <a:gd name="T13" fmla="*/ 552 h 686"/>
                <a:gd name="T14" fmla="*/ 113 w 113"/>
                <a:gd name="T15" fmla="*/ 88 h 686"/>
                <a:gd name="T16" fmla="*/ 113 w 113"/>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686">
                  <a:moveTo>
                    <a:pt x="113" y="0"/>
                  </a:moveTo>
                  <a:lnTo>
                    <a:pt x="0" y="0"/>
                  </a:lnTo>
                  <a:lnTo>
                    <a:pt x="0" y="88"/>
                  </a:lnTo>
                  <a:lnTo>
                    <a:pt x="56" y="88"/>
                  </a:lnTo>
                  <a:lnTo>
                    <a:pt x="56" y="686"/>
                  </a:lnTo>
                  <a:lnTo>
                    <a:pt x="113" y="686"/>
                  </a:lnTo>
                  <a:lnTo>
                    <a:pt x="113" y="552"/>
                  </a:lnTo>
                  <a:lnTo>
                    <a:pt x="113" y="88"/>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5"/>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close/>
                </a:path>
              </a:pathLst>
            </a:custGeom>
            <a:solidFill>
              <a:srgbClr val="5E2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6"/>
            <p:cNvSpPr>
              <a:spLocks/>
            </p:cNvSpPr>
            <p:nvPr/>
          </p:nvSpPr>
          <p:spPr bwMode="auto">
            <a:xfrm>
              <a:off x="8283575" y="5684838"/>
              <a:ext cx="177800" cy="1089025"/>
            </a:xfrm>
            <a:custGeom>
              <a:avLst/>
              <a:gdLst>
                <a:gd name="T0" fmla="*/ 112 w 112"/>
                <a:gd name="T1" fmla="*/ 0 h 686"/>
                <a:gd name="T2" fmla="*/ 0 w 112"/>
                <a:gd name="T3" fmla="*/ 0 h 686"/>
                <a:gd name="T4" fmla="*/ 0 w 112"/>
                <a:gd name="T5" fmla="*/ 88 h 686"/>
                <a:gd name="T6" fmla="*/ 0 w 112"/>
                <a:gd name="T7" fmla="*/ 686 h 686"/>
                <a:gd name="T8" fmla="*/ 56 w 112"/>
                <a:gd name="T9" fmla="*/ 686 h 686"/>
                <a:gd name="T10" fmla="*/ 56 w 112"/>
                <a:gd name="T11" fmla="*/ 88 h 686"/>
                <a:gd name="T12" fmla="*/ 112 w 112"/>
                <a:gd name="T13" fmla="*/ 88 h 686"/>
                <a:gd name="T14" fmla="*/ 112 w 112"/>
                <a:gd name="T15" fmla="*/ 0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86">
                  <a:moveTo>
                    <a:pt x="112" y="0"/>
                  </a:moveTo>
                  <a:lnTo>
                    <a:pt x="0" y="0"/>
                  </a:lnTo>
                  <a:lnTo>
                    <a:pt x="0" y="88"/>
                  </a:lnTo>
                  <a:lnTo>
                    <a:pt x="0" y="686"/>
                  </a:lnTo>
                  <a:lnTo>
                    <a:pt x="56" y="686"/>
                  </a:lnTo>
                  <a:lnTo>
                    <a:pt x="56" y="88"/>
                  </a:lnTo>
                  <a:lnTo>
                    <a:pt x="112" y="88"/>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7"/>
            <p:cNvSpPr>
              <a:spLocks noChangeArrowheads="1"/>
            </p:cNvSpPr>
            <p:nvPr/>
          </p:nvSpPr>
          <p:spPr bwMode="auto">
            <a:xfrm>
              <a:off x="8604250" y="5664200"/>
              <a:ext cx="206375" cy="160337"/>
            </a:xfrm>
            <a:prstGeom prst="rect">
              <a:avLst/>
            </a:prstGeom>
            <a:solidFill>
              <a:srgbClr val="5E2D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8"/>
            <p:cNvSpPr>
              <a:spLocks noChangeArrowheads="1"/>
            </p:cNvSpPr>
            <p:nvPr/>
          </p:nvSpPr>
          <p:spPr bwMode="auto">
            <a:xfrm>
              <a:off x="8604250" y="5664200"/>
              <a:ext cx="20637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9"/>
            <p:cNvSpPr>
              <a:spLocks/>
            </p:cNvSpPr>
            <p:nvPr/>
          </p:nvSpPr>
          <p:spPr bwMode="auto">
            <a:xfrm>
              <a:off x="7988300" y="3446463"/>
              <a:ext cx="603250" cy="550862"/>
            </a:xfrm>
            <a:custGeom>
              <a:avLst/>
              <a:gdLst>
                <a:gd name="T0" fmla="*/ 135 w 232"/>
                <a:gd name="T1" fmla="*/ 119 h 212"/>
                <a:gd name="T2" fmla="*/ 131 w 232"/>
                <a:gd name="T3" fmla="*/ 115 h 212"/>
                <a:gd name="T4" fmla="*/ 120 w 232"/>
                <a:gd name="T5" fmla="*/ 71 h 212"/>
                <a:gd name="T6" fmla="*/ 78 w 232"/>
                <a:gd name="T7" fmla="*/ 1 h 212"/>
                <a:gd name="T8" fmla="*/ 78 w 232"/>
                <a:gd name="T9" fmla="*/ 3 h 212"/>
                <a:gd name="T10" fmla="*/ 78 w 232"/>
                <a:gd name="T11" fmla="*/ 1 h 212"/>
                <a:gd name="T12" fmla="*/ 21 w 232"/>
                <a:gd name="T13" fmla="*/ 93 h 212"/>
                <a:gd name="T14" fmla="*/ 30 w 232"/>
                <a:gd name="T15" fmla="*/ 125 h 212"/>
                <a:gd name="T16" fmla="*/ 36 w 232"/>
                <a:gd name="T17" fmla="*/ 153 h 212"/>
                <a:gd name="T18" fmla="*/ 59 w 232"/>
                <a:gd name="T19" fmla="*/ 166 h 212"/>
                <a:gd name="T20" fmla="*/ 59 w 232"/>
                <a:gd name="T21" fmla="*/ 168 h 212"/>
                <a:gd name="T22" fmla="*/ 232 w 232"/>
                <a:gd name="T23" fmla="*/ 162 h 212"/>
                <a:gd name="T24" fmla="*/ 135 w 232"/>
                <a:gd name="T25" fmla="*/ 11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12">
                  <a:moveTo>
                    <a:pt x="135" y="119"/>
                  </a:moveTo>
                  <a:cubicBezTo>
                    <a:pt x="134" y="117"/>
                    <a:pt x="132" y="116"/>
                    <a:pt x="131" y="115"/>
                  </a:cubicBezTo>
                  <a:cubicBezTo>
                    <a:pt x="117" y="100"/>
                    <a:pt x="121" y="90"/>
                    <a:pt x="120" y="71"/>
                  </a:cubicBezTo>
                  <a:cubicBezTo>
                    <a:pt x="119" y="47"/>
                    <a:pt x="103" y="9"/>
                    <a:pt x="78" y="1"/>
                  </a:cubicBezTo>
                  <a:cubicBezTo>
                    <a:pt x="78" y="3"/>
                    <a:pt x="78" y="3"/>
                    <a:pt x="78" y="3"/>
                  </a:cubicBezTo>
                  <a:cubicBezTo>
                    <a:pt x="78" y="1"/>
                    <a:pt x="78" y="1"/>
                    <a:pt x="78" y="1"/>
                  </a:cubicBezTo>
                  <a:cubicBezTo>
                    <a:pt x="34" y="0"/>
                    <a:pt x="0" y="58"/>
                    <a:pt x="21" y="93"/>
                  </a:cubicBezTo>
                  <a:cubicBezTo>
                    <a:pt x="28" y="104"/>
                    <a:pt x="30" y="112"/>
                    <a:pt x="30" y="125"/>
                  </a:cubicBezTo>
                  <a:cubicBezTo>
                    <a:pt x="30" y="136"/>
                    <a:pt x="31" y="144"/>
                    <a:pt x="36" y="153"/>
                  </a:cubicBezTo>
                  <a:cubicBezTo>
                    <a:pt x="40" y="159"/>
                    <a:pt x="49" y="164"/>
                    <a:pt x="59" y="166"/>
                  </a:cubicBezTo>
                  <a:cubicBezTo>
                    <a:pt x="59" y="168"/>
                    <a:pt x="59" y="168"/>
                    <a:pt x="59" y="168"/>
                  </a:cubicBezTo>
                  <a:cubicBezTo>
                    <a:pt x="89" y="212"/>
                    <a:pt x="232" y="162"/>
                    <a:pt x="232" y="162"/>
                  </a:cubicBezTo>
                  <a:cubicBezTo>
                    <a:pt x="204" y="118"/>
                    <a:pt x="135" y="119"/>
                    <a:pt x="135" y="119"/>
                  </a:cubicBezTo>
                </a:path>
              </a:pathLst>
            </a:custGeom>
            <a:solidFill>
              <a:srgbClr val="004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0"/>
            <p:cNvSpPr>
              <a:spLocks/>
            </p:cNvSpPr>
            <p:nvPr/>
          </p:nvSpPr>
          <p:spPr bwMode="auto">
            <a:xfrm>
              <a:off x="8310563" y="3706813"/>
              <a:ext cx="195263" cy="98425"/>
            </a:xfrm>
            <a:custGeom>
              <a:avLst/>
              <a:gdLst>
                <a:gd name="T0" fmla="*/ 0 w 75"/>
                <a:gd name="T1" fmla="*/ 0 h 38"/>
                <a:gd name="T2" fmla="*/ 37 w 75"/>
                <a:gd name="T3" fmla="*/ 38 h 38"/>
                <a:gd name="T4" fmla="*/ 75 w 75"/>
                <a:gd name="T5" fmla="*/ 0 h 38"/>
                <a:gd name="T6" fmla="*/ 0 w 75"/>
                <a:gd name="T7" fmla="*/ 0 h 38"/>
              </a:gdLst>
              <a:ahLst/>
              <a:cxnLst>
                <a:cxn ang="0">
                  <a:pos x="T0" y="T1"/>
                </a:cxn>
                <a:cxn ang="0">
                  <a:pos x="T2" y="T3"/>
                </a:cxn>
                <a:cxn ang="0">
                  <a:pos x="T4" y="T5"/>
                </a:cxn>
                <a:cxn ang="0">
                  <a:pos x="T6" y="T7"/>
                </a:cxn>
              </a:cxnLst>
              <a:rect l="0" t="0" r="r" b="b"/>
              <a:pathLst>
                <a:path w="75" h="38">
                  <a:moveTo>
                    <a:pt x="0" y="0"/>
                  </a:moveTo>
                  <a:cubicBezTo>
                    <a:pt x="0" y="21"/>
                    <a:pt x="16" y="38"/>
                    <a:pt x="37" y="38"/>
                  </a:cubicBezTo>
                  <a:cubicBezTo>
                    <a:pt x="58" y="38"/>
                    <a:pt x="75" y="21"/>
                    <a:pt x="75" y="0"/>
                  </a:cubicBezTo>
                  <a:cubicBezTo>
                    <a:pt x="0" y="0"/>
                    <a:pt x="0" y="0"/>
                    <a:pt x="0" y="0"/>
                  </a:cubicBezTo>
                </a:path>
              </a:pathLst>
            </a:custGeom>
            <a:solidFill>
              <a:srgbClr val="FFF7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1"/>
            <p:cNvSpPr>
              <a:spLocks/>
            </p:cNvSpPr>
            <p:nvPr/>
          </p:nvSpPr>
          <p:spPr bwMode="auto">
            <a:xfrm>
              <a:off x="8356600" y="3706813"/>
              <a:ext cx="100013" cy="49212"/>
            </a:xfrm>
            <a:custGeom>
              <a:avLst/>
              <a:gdLst>
                <a:gd name="T0" fmla="*/ 38 w 38"/>
                <a:gd name="T1" fmla="*/ 0 h 19"/>
                <a:gd name="T2" fmla="*/ 0 w 38"/>
                <a:gd name="T3" fmla="*/ 0 h 19"/>
                <a:gd name="T4" fmla="*/ 19 w 38"/>
                <a:gd name="T5" fmla="*/ 19 h 19"/>
                <a:gd name="T6" fmla="*/ 19 w 38"/>
                <a:gd name="T7" fmla="*/ 19 h 19"/>
                <a:gd name="T8" fmla="*/ 38 w 38"/>
                <a:gd name="T9" fmla="*/ 0 h 19"/>
              </a:gdLst>
              <a:ahLst/>
              <a:cxnLst>
                <a:cxn ang="0">
                  <a:pos x="T0" y="T1"/>
                </a:cxn>
                <a:cxn ang="0">
                  <a:pos x="T2" y="T3"/>
                </a:cxn>
                <a:cxn ang="0">
                  <a:pos x="T4" y="T5"/>
                </a:cxn>
                <a:cxn ang="0">
                  <a:pos x="T6" y="T7"/>
                </a:cxn>
                <a:cxn ang="0">
                  <a:pos x="T8" y="T9"/>
                </a:cxn>
              </a:cxnLst>
              <a:rect l="0" t="0" r="r" b="b"/>
              <a:pathLst>
                <a:path w="38" h="19">
                  <a:moveTo>
                    <a:pt x="38" y="0"/>
                  </a:moveTo>
                  <a:cubicBezTo>
                    <a:pt x="0" y="0"/>
                    <a:pt x="0" y="0"/>
                    <a:pt x="0" y="0"/>
                  </a:cubicBezTo>
                  <a:cubicBezTo>
                    <a:pt x="0" y="10"/>
                    <a:pt x="9" y="19"/>
                    <a:pt x="19" y="19"/>
                  </a:cubicBezTo>
                  <a:cubicBezTo>
                    <a:pt x="19" y="19"/>
                    <a:pt x="19" y="19"/>
                    <a:pt x="19" y="19"/>
                  </a:cubicBezTo>
                  <a:cubicBezTo>
                    <a:pt x="29" y="19"/>
                    <a:pt x="38" y="10"/>
                    <a:pt x="38" y="0"/>
                  </a:cubicBezTo>
                </a:path>
              </a:pathLst>
            </a:custGeom>
            <a:solidFill>
              <a:srgbClr val="C9BE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373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82" y="497"/>
            <a:ext cx="12428364" cy="6993533"/>
          </a:xfrm>
          <a:prstGeom prst="rect">
            <a:avLst/>
          </a:prstGeom>
        </p:spPr>
      </p:pic>
      <p:sp>
        <p:nvSpPr>
          <p:cNvPr id="18" name="Rectangle 17"/>
          <p:cNvSpPr/>
          <p:nvPr/>
        </p:nvSpPr>
        <p:spPr bwMode="auto">
          <a:xfrm>
            <a:off x="275162" y="290741"/>
            <a:ext cx="5472241" cy="548562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6340949" y="-1142502"/>
            <a:ext cx="914141" cy="914141"/>
          </a:xfrm>
          <a:prstGeom prst="rect">
            <a:avLst/>
          </a:prstGeom>
          <a:noFill/>
        </p:spPr>
        <p:txBody>
          <a:bodyPr wrap="none" lIns="182828" tIns="146262" rIns="182828" bIns="146262" rtlCol="0">
            <a:noAutofit/>
          </a:bodyPr>
          <a:lstStyle/>
          <a:p>
            <a:pPr defTabSz="932383">
              <a:lnSpc>
                <a:spcPct val="90000"/>
              </a:lnSpc>
              <a:spcAft>
                <a:spcPts val="600"/>
              </a:spcAft>
            </a:pPr>
            <a:endParaRPr lang="en-US" sz="2400" dirty="0">
              <a:gradFill>
                <a:gsLst>
                  <a:gs pos="2917">
                    <a:srgbClr val="000000"/>
                  </a:gs>
                  <a:gs pos="30000">
                    <a:srgbClr val="000000"/>
                  </a:gs>
                </a:gsLst>
                <a:lin ang="5400000" scaled="0"/>
              </a:gradFill>
            </a:endParaRPr>
          </a:p>
        </p:txBody>
      </p:sp>
      <p:sp>
        <p:nvSpPr>
          <p:cNvPr id="10" name="TextBox 9"/>
          <p:cNvSpPr txBox="1"/>
          <p:nvPr/>
        </p:nvSpPr>
        <p:spPr>
          <a:xfrm>
            <a:off x="-2079102" y="889690"/>
            <a:ext cx="914141" cy="914141"/>
          </a:xfrm>
          <a:prstGeom prst="rect">
            <a:avLst/>
          </a:prstGeom>
          <a:noFill/>
        </p:spPr>
        <p:txBody>
          <a:bodyPr wrap="none" lIns="182828" tIns="146262" rIns="182828" bIns="146262" rtlCol="0">
            <a:noAutofit/>
          </a:bodyPr>
          <a:lstStyle/>
          <a:p>
            <a:pPr defTabSz="932383">
              <a:lnSpc>
                <a:spcPct val="90000"/>
              </a:lnSpc>
              <a:spcAft>
                <a:spcPts val="600"/>
              </a:spcAft>
            </a:pPr>
            <a:endParaRPr lang="en-US" sz="2400" dirty="0">
              <a:gradFill>
                <a:gsLst>
                  <a:gs pos="2917">
                    <a:srgbClr val="000000"/>
                  </a:gs>
                  <a:gs pos="30000">
                    <a:srgbClr val="000000"/>
                  </a:gs>
                </a:gsLst>
                <a:lin ang="5400000" scaled="0"/>
              </a:gradFill>
            </a:endParaRPr>
          </a:p>
        </p:txBody>
      </p:sp>
      <p:sp>
        <p:nvSpPr>
          <p:cNvPr id="44" name="Freeform 10"/>
          <p:cNvSpPr>
            <a:spLocks noEditPoints="1"/>
          </p:cNvSpPr>
          <p:nvPr/>
        </p:nvSpPr>
        <p:spPr bwMode="auto">
          <a:xfrm>
            <a:off x="6541910" y="1340760"/>
            <a:ext cx="5165685" cy="3527713"/>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1"/>
          </a:solidFill>
          <a:ln>
            <a:noFill/>
          </a:ln>
          <a:effectLst/>
        </p:spPr>
        <p:txBody>
          <a:bodyPr vert="horz" wrap="square" lIns="91412" tIns="45705" rIns="91412" bIns="45705" numCol="1" anchor="t" anchorCtr="0" compatLnSpc="1">
            <a:prstTxWarp prst="textNoShape">
              <a:avLst/>
            </a:prstTxWarp>
          </a:bodyPr>
          <a:lstStyle/>
          <a:p>
            <a:pPr defTabSz="932661"/>
            <a:endParaRPr lang="en-US" sz="1198" dirty="0">
              <a:solidFill>
                <a:srgbClr val="000000"/>
              </a:solidFill>
            </a:endParaRPr>
          </a:p>
        </p:txBody>
      </p:sp>
      <p:sp>
        <p:nvSpPr>
          <p:cNvPr id="45" name="TextBox 44"/>
          <p:cNvSpPr txBox="1"/>
          <p:nvPr/>
        </p:nvSpPr>
        <p:spPr>
          <a:xfrm>
            <a:off x="8311690" y="1903148"/>
            <a:ext cx="1485481" cy="577898"/>
          </a:xfrm>
          <a:prstGeom prst="rect">
            <a:avLst/>
          </a:prstGeom>
          <a:noFill/>
        </p:spPr>
        <p:txBody>
          <a:bodyPr wrap="none" lIns="182828" tIns="146264" rIns="182828" bIns="146264" rtlCol="0">
            <a:spAutoFit/>
          </a:bodyPr>
          <a:lstStyle/>
          <a:p>
            <a:pPr algn="ctr" defTabSz="932661">
              <a:lnSpc>
                <a:spcPct val="90000"/>
              </a:lnSpc>
              <a:spcAft>
                <a:spcPts val="602"/>
              </a:spcAft>
            </a:pPr>
            <a:r>
              <a:rPr lang="en-US" sz="2000" dirty="0">
                <a:gradFill>
                  <a:gsLst>
                    <a:gs pos="2655">
                      <a:srgbClr val="002050"/>
                    </a:gs>
                    <a:gs pos="100000">
                      <a:srgbClr val="002050"/>
                    </a:gs>
                  </a:gsLst>
                  <a:lin ang="5400000" scaled="0"/>
                </a:gradFill>
              </a:rPr>
              <a:t>Customer</a:t>
            </a:r>
          </a:p>
        </p:txBody>
      </p:sp>
      <p:sp>
        <p:nvSpPr>
          <p:cNvPr id="46" name="TextBox 45"/>
          <p:cNvSpPr txBox="1"/>
          <p:nvPr/>
        </p:nvSpPr>
        <p:spPr>
          <a:xfrm>
            <a:off x="10106616" y="3608814"/>
            <a:ext cx="1330360" cy="860411"/>
          </a:xfrm>
          <a:prstGeom prst="rect">
            <a:avLst/>
          </a:prstGeom>
          <a:noFill/>
        </p:spPr>
        <p:txBody>
          <a:bodyPr wrap="none" lIns="182828" tIns="146264" rIns="182828" bIns="146264" rtlCol="0">
            <a:spAutoFit/>
          </a:bodyPr>
          <a:lstStyle/>
          <a:p>
            <a:pPr algn="ctr" defTabSz="932661">
              <a:lnSpc>
                <a:spcPct val="90000"/>
              </a:lnSpc>
              <a:spcAft>
                <a:spcPts val="602"/>
              </a:spcAft>
            </a:pPr>
            <a:r>
              <a:rPr lang="en-US" sz="2000" dirty="0">
                <a:gradFill>
                  <a:gsLst>
                    <a:gs pos="2655">
                      <a:srgbClr val="002050"/>
                    </a:gs>
                    <a:gs pos="100000">
                      <a:srgbClr val="002050"/>
                    </a:gs>
                  </a:gsLst>
                  <a:lin ang="5400000" scaled="0"/>
                </a:gradFill>
              </a:rPr>
              <a:t>Service</a:t>
            </a:r>
            <a:br>
              <a:rPr lang="en-US" sz="2000" dirty="0">
                <a:gradFill>
                  <a:gsLst>
                    <a:gs pos="2655">
                      <a:srgbClr val="002050"/>
                    </a:gs>
                    <a:gs pos="100000">
                      <a:srgbClr val="002050"/>
                    </a:gs>
                  </a:gsLst>
                  <a:lin ang="5400000" scaled="0"/>
                </a:gradFill>
              </a:rPr>
            </a:br>
            <a:r>
              <a:rPr lang="en-US" sz="2000" dirty="0">
                <a:gradFill>
                  <a:gsLst>
                    <a:gs pos="2655">
                      <a:srgbClr val="002050"/>
                    </a:gs>
                    <a:gs pos="100000">
                      <a:srgbClr val="002050"/>
                    </a:gs>
                  </a:gsLst>
                  <a:lin ang="5400000" scaled="0"/>
                </a:gradFill>
              </a:rPr>
              <a:t>Provider</a:t>
            </a:r>
          </a:p>
        </p:txBody>
      </p:sp>
      <p:sp>
        <p:nvSpPr>
          <p:cNvPr id="47" name="TextBox 46"/>
          <p:cNvSpPr txBox="1"/>
          <p:nvPr/>
        </p:nvSpPr>
        <p:spPr>
          <a:xfrm>
            <a:off x="6602200" y="3765022"/>
            <a:ext cx="1466059" cy="577898"/>
          </a:xfrm>
          <a:prstGeom prst="rect">
            <a:avLst/>
          </a:prstGeom>
          <a:noFill/>
        </p:spPr>
        <p:txBody>
          <a:bodyPr wrap="none" lIns="182828" tIns="146264" rIns="182828" bIns="146264" rtlCol="0">
            <a:spAutoFit/>
          </a:bodyPr>
          <a:lstStyle/>
          <a:p>
            <a:pPr algn="ctr" defTabSz="932661">
              <a:lnSpc>
                <a:spcPct val="90000"/>
              </a:lnSpc>
              <a:spcAft>
                <a:spcPts val="602"/>
              </a:spcAft>
            </a:pPr>
            <a:r>
              <a:rPr lang="en-US" sz="2000" dirty="0">
                <a:gradFill>
                  <a:gsLst>
                    <a:gs pos="2655">
                      <a:srgbClr val="002050"/>
                    </a:gs>
                    <a:gs pos="100000">
                      <a:srgbClr val="002050"/>
                    </a:gs>
                  </a:gsLst>
                  <a:lin ang="5400000" scaled="0"/>
                </a:gradFill>
              </a:rPr>
              <a:t>Microsoft</a:t>
            </a:r>
          </a:p>
        </p:txBody>
      </p:sp>
      <p:sp>
        <p:nvSpPr>
          <p:cNvPr id="48" name="TextBox 47"/>
          <p:cNvSpPr txBox="1"/>
          <p:nvPr/>
        </p:nvSpPr>
        <p:spPr>
          <a:xfrm>
            <a:off x="8228429" y="3219250"/>
            <a:ext cx="1645179" cy="747144"/>
          </a:xfrm>
          <a:prstGeom prst="rect">
            <a:avLst/>
          </a:prstGeom>
          <a:noFill/>
        </p:spPr>
        <p:txBody>
          <a:bodyPr wrap="none" lIns="182828" tIns="146264" rIns="182828" bIns="146264" rtlCol="0">
            <a:spAutoFit/>
          </a:bodyPr>
          <a:lstStyle/>
          <a:p>
            <a:pPr algn="ctr" defTabSz="932661">
              <a:lnSpc>
                <a:spcPct val="90000"/>
              </a:lnSpc>
              <a:spcAft>
                <a:spcPts val="602"/>
              </a:spcAft>
            </a:pPr>
            <a:r>
              <a:rPr lang="en-US" sz="1599" b="1" dirty="0">
                <a:gradFill>
                  <a:gsLst>
                    <a:gs pos="2655">
                      <a:srgbClr val="002050"/>
                    </a:gs>
                    <a:gs pos="100000">
                      <a:srgbClr val="002050"/>
                    </a:gs>
                  </a:gsLst>
                  <a:lin ang="5400000" scaled="0"/>
                </a:gradFill>
              </a:rPr>
              <a:t>CONSISTENT</a:t>
            </a:r>
            <a:br>
              <a:rPr lang="en-US" sz="1599" b="1" dirty="0">
                <a:gradFill>
                  <a:gsLst>
                    <a:gs pos="2655">
                      <a:srgbClr val="002050"/>
                    </a:gs>
                    <a:gs pos="100000">
                      <a:srgbClr val="002050"/>
                    </a:gs>
                  </a:gsLst>
                  <a:lin ang="5400000" scaled="0"/>
                </a:gradFill>
              </a:rPr>
            </a:br>
            <a:r>
              <a:rPr lang="en-US" sz="1599" b="1" dirty="0">
                <a:gradFill>
                  <a:gsLst>
                    <a:gs pos="2655">
                      <a:srgbClr val="002050"/>
                    </a:gs>
                    <a:gs pos="100000">
                      <a:srgbClr val="002050"/>
                    </a:gs>
                  </a:gsLst>
                  <a:lin ang="5400000" scaled="0"/>
                </a:gradFill>
              </a:rPr>
              <a:t>PLATFORM</a:t>
            </a:r>
          </a:p>
        </p:txBody>
      </p:sp>
      <p:sp>
        <p:nvSpPr>
          <p:cNvPr id="4" name="Title 3"/>
          <p:cNvSpPr>
            <a:spLocks noGrp="1"/>
          </p:cNvSpPr>
          <p:nvPr>
            <p:ph type="title" idx="4294967295"/>
          </p:nvPr>
        </p:nvSpPr>
        <p:spPr>
          <a:xfrm>
            <a:off x="274842" y="297317"/>
            <a:ext cx="5198964" cy="1606323"/>
          </a:xfrm>
        </p:spPr>
        <p:txBody>
          <a:bodyPr/>
          <a:lstStyle/>
          <a:p>
            <a:r>
              <a:rPr lang="en-US" dirty="0">
                <a:gradFill>
                  <a:gsLst>
                    <a:gs pos="2655">
                      <a:schemeClr val="tx1"/>
                    </a:gs>
                    <a:gs pos="100000">
                      <a:schemeClr val="tx1"/>
                    </a:gs>
                  </a:gsLst>
                  <a:lin ang="5400000" scaled="0"/>
                </a:gradFill>
              </a:rPr>
              <a:t>Microsoft </a:t>
            </a:r>
            <a:br>
              <a:rPr lang="en-US" dirty="0">
                <a:gradFill>
                  <a:gsLst>
                    <a:gs pos="2655">
                      <a:schemeClr val="tx1"/>
                    </a:gs>
                    <a:gs pos="100000">
                      <a:schemeClr val="tx1"/>
                    </a:gs>
                  </a:gsLst>
                  <a:lin ang="5400000" scaled="0"/>
                </a:gradFill>
              </a:rPr>
            </a:br>
            <a:r>
              <a:rPr lang="en-US" dirty="0" smtClean="0">
                <a:gradFill>
                  <a:gsLst>
                    <a:gs pos="2655">
                      <a:schemeClr val="tx1"/>
                    </a:gs>
                    <a:gs pos="100000">
                      <a:schemeClr val="tx1"/>
                    </a:gs>
                  </a:gsLst>
                  <a:lin ang="5400000" scaled="0"/>
                </a:gradFill>
              </a:rPr>
              <a:t>cloud platform</a:t>
            </a:r>
            <a:endParaRPr lang="en-US" dirty="0">
              <a:gradFill>
                <a:gsLst>
                  <a:gs pos="2655">
                    <a:schemeClr val="tx1"/>
                  </a:gs>
                  <a:gs pos="100000">
                    <a:schemeClr val="tx1"/>
                  </a:gs>
                </a:gsLst>
                <a:lin ang="5400000" scaled="0"/>
              </a:gradFill>
            </a:endParaRPr>
          </a:p>
        </p:txBody>
      </p:sp>
      <p:sp>
        <p:nvSpPr>
          <p:cNvPr id="19" name="Title 3"/>
          <p:cNvSpPr txBox="1">
            <a:spLocks/>
          </p:cNvSpPr>
          <p:nvPr/>
        </p:nvSpPr>
        <p:spPr>
          <a:xfrm>
            <a:off x="275163" y="1903019"/>
            <a:ext cx="5472561" cy="917444"/>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r>
              <a:rPr sz="2800" spc="0" dirty="0">
                <a:gradFill>
                  <a:gsLst>
                    <a:gs pos="2655">
                      <a:srgbClr val="FFFFFF"/>
                    </a:gs>
                    <a:gs pos="100000">
                      <a:srgbClr val="FFFFFF"/>
                    </a:gs>
                  </a:gsLst>
                  <a:lin ang="5400000" scaled="0"/>
                </a:gradFill>
              </a:rPr>
              <a:t>The platform for hybrid cloud</a:t>
            </a:r>
            <a:br>
              <a:rPr sz="2800" spc="0" dirty="0">
                <a:gradFill>
                  <a:gsLst>
                    <a:gs pos="2655">
                      <a:srgbClr val="FFFFFF"/>
                    </a:gs>
                    <a:gs pos="100000">
                      <a:srgbClr val="FFFFFF"/>
                    </a:gs>
                  </a:gsLst>
                  <a:lin ang="5400000" scaled="0"/>
                </a:gradFill>
              </a:rPr>
            </a:br>
            <a:r>
              <a:rPr sz="2800" spc="0" dirty="0">
                <a:gradFill>
                  <a:gsLst>
                    <a:gs pos="2655">
                      <a:srgbClr val="FFFFFF"/>
                    </a:gs>
                    <a:gs pos="100000">
                      <a:srgbClr val="FFFFFF"/>
                    </a:gs>
                  </a:gsLst>
                  <a:lin ang="5400000" scaled="0"/>
                </a:gradFill>
              </a:rPr>
              <a:t>enables IT to:</a:t>
            </a:r>
          </a:p>
        </p:txBody>
      </p:sp>
      <p:sp>
        <p:nvSpPr>
          <p:cNvPr id="20" name="Title 3"/>
          <p:cNvSpPr txBox="1">
            <a:spLocks/>
          </p:cNvSpPr>
          <p:nvPr/>
        </p:nvSpPr>
        <p:spPr>
          <a:xfrm>
            <a:off x="275161" y="3040129"/>
            <a:ext cx="5472241" cy="1913194"/>
          </a:xfrm>
          <a:prstGeom prst="rect">
            <a:avLst/>
          </a:prstGeom>
        </p:spPr>
        <p:txBody>
          <a:bodyPr vert="horz" wrap="square" lIns="146283" tIns="91427" rIns="146283" bIns="91427" rtlCol="0" anchor="t">
            <a:noAutofit/>
          </a:bodyPr>
          <a:lstStyle>
            <a:lvl1pPr algn="l" defTabSz="932742" rtl="0" eaLnBrk="1" latinLnBrk="0" hangingPunct="1">
              <a:lnSpc>
                <a:spcPct val="90000"/>
              </a:lnSpc>
              <a:spcBef>
                <a:spcPct val="0"/>
              </a:spcBef>
              <a:buNone/>
              <a:defRPr lang="en-US" sz="5400" b="0" kern="1200" cap="none" spc="-102" baseline="0">
                <a:ln w="3175">
                  <a:noFill/>
                </a:ln>
                <a:gradFill>
                  <a:gsLst>
                    <a:gs pos="2655">
                      <a:schemeClr val="tx1"/>
                    </a:gs>
                    <a:gs pos="31000">
                      <a:schemeClr val="tx1"/>
                    </a:gs>
                  </a:gsLst>
                  <a:lin ang="5400000" scaled="0"/>
                </a:gradFill>
                <a:effectLst/>
                <a:latin typeface="+mj-lt"/>
                <a:ea typeface="+mn-ea"/>
                <a:cs typeface="Segoe UI" pitchFamily="34" charset="0"/>
              </a:defRPr>
            </a:lvl1pPr>
          </a:lstStyle>
          <a:p>
            <a:pPr marL="287282" indent="-287282">
              <a:spcAft>
                <a:spcPts val="600"/>
              </a:spcAft>
              <a:buFont typeface="Arial" panose="020B0604020202020204" pitchFamily="34" charset="0"/>
              <a:buChar char="•"/>
            </a:pPr>
            <a:r>
              <a:rPr sz="2200" spc="0" dirty="0">
                <a:gradFill>
                  <a:gsLst>
                    <a:gs pos="2655">
                      <a:srgbClr val="FFFFFF"/>
                    </a:gs>
                    <a:gs pos="100000">
                      <a:srgbClr val="FFFFFF"/>
                    </a:gs>
                  </a:gsLst>
                  <a:lin ang="5400000" scaled="0"/>
                </a:gradFill>
              </a:rPr>
              <a:t>Empower </a:t>
            </a:r>
            <a:r>
              <a:rPr sz="2200" b="1" spc="0" dirty="0">
                <a:gradFill>
                  <a:gsLst>
                    <a:gs pos="2655">
                      <a:srgbClr val="FFFFFF"/>
                    </a:gs>
                    <a:gs pos="100000">
                      <a:srgbClr val="FFFFFF"/>
                    </a:gs>
                  </a:gsLst>
                  <a:lin ang="5400000" scaled="0"/>
                </a:gradFill>
                <a:latin typeface="Segoe UI"/>
              </a:rPr>
              <a:t>enterprise mobility</a:t>
            </a:r>
          </a:p>
          <a:p>
            <a:pPr marL="287282" indent="-287282">
              <a:spcAft>
                <a:spcPts val="600"/>
              </a:spcAft>
              <a:buFont typeface="Arial" panose="020B0604020202020204" pitchFamily="34" charset="0"/>
              <a:buChar char="•"/>
            </a:pPr>
            <a:r>
              <a:rPr sz="2200" spc="0" dirty="0">
                <a:gradFill>
                  <a:gsLst>
                    <a:gs pos="2655">
                      <a:srgbClr val="FFFFFF"/>
                    </a:gs>
                    <a:gs pos="100000">
                      <a:srgbClr val="FFFFFF"/>
                    </a:gs>
                  </a:gsLst>
                  <a:lin ang="5400000" scaled="0"/>
                </a:gradFill>
              </a:rPr>
              <a:t>Create the </a:t>
            </a:r>
            <a:r>
              <a:rPr sz="2200" b="1" spc="0" dirty="0">
                <a:gradFill>
                  <a:gsLst>
                    <a:gs pos="2655">
                      <a:srgbClr val="FFFFFF"/>
                    </a:gs>
                    <a:gs pos="100000">
                      <a:srgbClr val="FFFFFF"/>
                    </a:gs>
                  </a:gsLst>
                  <a:lin ang="5400000" scaled="0"/>
                </a:gradFill>
                <a:latin typeface="Segoe UI"/>
              </a:rPr>
              <a:t>Internet of </a:t>
            </a:r>
            <a:r>
              <a:rPr sz="2200" spc="0" dirty="0">
                <a:gradFill>
                  <a:gsLst>
                    <a:gs pos="2655">
                      <a:srgbClr val="FFFFFF"/>
                    </a:gs>
                    <a:gs pos="100000">
                      <a:srgbClr val="FFFFFF"/>
                    </a:gs>
                  </a:gsLst>
                  <a:lin ang="5400000" scaled="0"/>
                </a:gradFill>
              </a:rPr>
              <a:t>your </a:t>
            </a:r>
            <a:r>
              <a:rPr sz="2200" b="1" spc="0" dirty="0">
                <a:gradFill>
                  <a:gsLst>
                    <a:gs pos="2655">
                      <a:srgbClr val="FFFFFF"/>
                    </a:gs>
                    <a:gs pos="100000">
                      <a:srgbClr val="FFFFFF"/>
                    </a:gs>
                  </a:gsLst>
                  <a:lin ang="5400000" scaled="0"/>
                </a:gradFill>
                <a:latin typeface="Segoe UI"/>
              </a:rPr>
              <a:t>things</a:t>
            </a:r>
          </a:p>
          <a:p>
            <a:pPr marL="287282" indent="-287282">
              <a:spcAft>
                <a:spcPts val="600"/>
              </a:spcAft>
              <a:buFont typeface="Arial" panose="020B0604020202020204" pitchFamily="34" charset="0"/>
              <a:buChar char="•"/>
            </a:pPr>
            <a:r>
              <a:rPr sz="2200" spc="0" dirty="0">
                <a:gradFill>
                  <a:gsLst>
                    <a:gs pos="2655">
                      <a:srgbClr val="FFFFFF"/>
                    </a:gs>
                    <a:gs pos="100000">
                      <a:srgbClr val="FFFFFF"/>
                    </a:gs>
                  </a:gsLst>
                  <a:lin ang="5400000" scaled="0"/>
                </a:gradFill>
              </a:rPr>
              <a:t>Enable </a:t>
            </a:r>
            <a:r>
              <a:rPr sz="2200" b="1" spc="0" dirty="0">
                <a:gradFill>
                  <a:gsLst>
                    <a:gs pos="2655">
                      <a:srgbClr val="FFFFFF"/>
                    </a:gs>
                    <a:gs pos="100000">
                      <a:srgbClr val="FFFFFF"/>
                    </a:gs>
                  </a:gsLst>
                  <a:lin ang="5400000" scaled="0"/>
                </a:gradFill>
                <a:latin typeface="Segoe UI"/>
              </a:rPr>
              <a:t>application </a:t>
            </a:r>
            <a:r>
              <a:rPr sz="2200" spc="0" dirty="0">
                <a:gradFill>
                  <a:gsLst>
                    <a:gs pos="2655">
                      <a:srgbClr val="FFFFFF"/>
                    </a:gs>
                    <a:gs pos="100000">
                      <a:srgbClr val="FFFFFF"/>
                    </a:gs>
                  </a:gsLst>
                  <a:lin ang="5400000" scaled="0"/>
                </a:gradFill>
              </a:rPr>
              <a:t>innovation</a:t>
            </a:r>
          </a:p>
          <a:p>
            <a:pPr marL="287282" indent="-287282">
              <a:spcAft>
                <a:spcPts val="600"/>
              </a:spcAft>
              <a:buFont typeface="Arial" panose="020B0604020202020204" pitchFamily="34" charset="0"/>
              <a:buChar char="•"/>
            </a:pPr>
            <a:r>
              <a:rPr sz="2200" spc="0" dirty="0">
                <a:gradFill>
                  <a:gsLst>
                    <a:gs pos="2655">
                      <a:srgbClr val="FFFFFF"/>
                    </a:gs>
                    <a:gs pos="100000">
                      <a:srgbClr val="FFFFFF"/>
                    </a:gs>
                  </a:gsLst>
                  <a:lin ang="5400000" scaled="0"/>
                </a:gradFill>
              </a:rPr>
              <a:t>Unlock </a:t>
            </a:r>
            <a:r>
              <a:rPr sz="2200" b="1" spc="0" dirty="0">
                <a:gradFill>
                  <a:gsLst>
                    <a:gs pos="2655">
                      <a:srgbClr val="FFFFFF"/>
                    </a:gs>
                    <a:gs pos="100000">
                      <a:srgbClr val="FFFFFF"/>
                    </a:gs>
                  </a:gsLst>
                  <a:lin ang="5400000" scaled="0"/>
                </a:gradFill>
                <a:latin typeface="Segoe UI"/>
              </a:rPr>
              <a:t>insights</a:t>
            </a:r>
            <a:r>
              <a:rPr sz="2200" spc="0" dirty="0">
                <a:gradFill>
                  <a:gsLst>
                    <a:gs pos="2655">
                      <a:srgbClr val="FFFFFF"/>
                    </a:gs>
                    <a:gs pos="100000">
                      <a:srgbClr val="FFFFFF"/>
                    </a:gs>
                  </a:gsLst>
                  <a:lin ang="5400000" scaled="0"/>
                </a:gradFill>
              </a:rPr>
              <a:t> on any data</a:t>
            </a:r>
          </a:p>
          <a:p>
            <a:pPr marL="287282" indent="-287282">
              <a:spcAft>
                <a:spcPts val="600"/>
              </a:spcAft>
              <a:buFont typeface="Arial" panose="020B0604020202020204" pitchFamily="34" charset="0"/>
              <a:buChar char="•"/>
            </a:pPr>
            <a:r>
              <a:rPr sz="2200" spc="0" dirty="0">
                <a:gradFill>
                  <a:gsLst>
                    <a:gs pos="2655">
                      <a:srgbClr val="FFFFFF"/>
                    </a:gs>
                    <a:gs pos="100000">
                      <a:srgbClr val="FFFFFF"/>
                    </a:gs>
                  </a:gsLst>
                  <a:lin ang="5400000" scaled="0"/>
                </a:gradFill>
              </a:rPr>
              <a:t>Transform the </a:t>
            </a:r>
            <a:r>
              <a:rPr sz="2200" b="1" spc="0" dirty="0">
                <a:gradFill>
                  <a:gsLst>
                    <a:gs pos="2655">
                      <a:srgbClr val="FFFFFF"/>
                    </a:gs>
                    <a:gs pos="100000">
                      <a:srgbClr val="FFFFFF"/>
                    </a:gs>
                  </a:gsLst>
                  <a:lin ang="5400000" scaled="0"/>
                </a:gradFill>
                <a:latin typeface="Segoe UI"/>
              </a:rPr>
              <a:t>datacenter</a:t>
            </a:r>
          </a:p>
        </p:txBody>
      </p:sp>
      <p:sp>
        <p:nvSpPr>
          <p:cNvPr id="21" name="Rectangle 20"/>
          <p:cNvSpPr/>
          <p:nvPr/>
        </p:nvSpPr>
        <p:spPr bwMode="auto">
          <a:xfrm>
            <a:off x="764" y="6395908"/>
            <a:ext cx="12422573" cy="62654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052" tIns="47528" rIns="47528" bIns="95052" numCol="1" spcCol="0" rtlCol="0" fromWordArt="0" anchor="b" anchorCtr="0" forceAA="0" compatLnSpc="1">
            <a:prstTxWarp prst="textNoShape">
              <a:avLst/>
            </a:prstTxWarp>
            <a:noAutofit/>
          </a:bodyPr>
          <a:lstStyle/>
          <a:p>
            <a:pPr algn="ctr" defTabSz="950189" fontAlgn="base">
              <a:spcBef>
                <a:spcPct val="0"/>
              </a:spcBef>
              <a:spcAft>
                <a:spcPct val="0"/>
              </a:spcAft>
            </a:pPr>
            <a:endParaRPr lang="en-US" sz="2040" spc="-52" dirty="0">
              <a:solidFill>
                <a:srgbClr val="505050"/>
              </a:solidFill>
              <a:ea typeface="Segoe UI" pitchFamily="34" charset="0"/>
              <a:cs typeface="Segoe UI" pitchFamily="34" charset="0"/>
            </a:endParaRPr>
          </a:p>
        </p:txBody>
      </p:sp>
      <p:sp>
        <p:nvSpPr>
          <p:cNvPr id="27" name="TextBox 26"/>
          <p:cNvSpPr txBox="1"/>
          <p:nvPr/>
        </p:nvSpPr>
        <p:spPr>
          <a:xfrm>
            <a:off x="881" y="6386425"/>
            <a:ext cx="12428364" cy="583778"/>
          </a:xfrm>
          <a:prstGeom prst="rect">
            <a:avLst/>
          </a:prstGeom>
          <a:noFill/>
        </p:spPr>
        <p:txBody>
          <a:bodyPr wrap="square" lIns="186494" tIns="149195" rIns="186494" bIns="149195" rtlCol="0">
            <a:spAutoFit/>
          </a:bodyPr>
          <a:lstStyle/>
          <a:p>
            <a:pPr algn="ctr" defTabSz="932597">
              <a:lnSpc>
                <a:spcPct val="90000"/>
              </a:lnSpc>
              <a:spcAft>
                <a:spcPts val="612"/>
              </a:spcAft>
            </a:pPr>
            <a:r>
              <a:rPr lang="en-US" sz="2040" spc="-52" dirty="0">
                <a:solidFill>
                  <a:srgbClr val="FFFFFF"/>
                </a:solidFill>
                <a:ea typeface="Segoe UI" pitchFamily="34" charset="0"/>
                <a:cs typeface="Segoe UI" pitchFamily="34" charset="0"/>
              </a:rPr>
              <a:t>Microsoft: To provide our valued customers the best cloud whenever and wherever it makes business sense.</a:t>
            </a:r>
          </a:p>
        </p:txBody>
      </p:sp>
    </p:spTree>
    <p:extLst>
      <p:ext uri="{BB962C8B-B14F-4D97-AF65-F5344CB8AC3E}">
        <p14:creationId xmlns:p14="http://schemas.microsoft.com/office/powerpoint/2010/main" val="215019309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846638" y="0"/>
            <a:ext cx="7589837" cy="699452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7" name="Title 16"/>
          <p:cNvSpPr>
            <a:spLocks noGrp="1"/>
          </p:cNvSpPr>
          <p:nvPr>
            <p:ph type="title"/>
          </p:nvPr>
        </p:nvSpPr>
        <p:spPr>
          <a:xfrm>
            <a:off x="274639" y="295275"/>
            <a:ext cx="4648198" cy="917575"/>
          </a:xfrm>
        </p:spPr>
        <p:txBody>
          <a:bodyPr/>
          <a:lstStyle/>
          <a:p>
            <a:r>
              <a:rPr lang="en-US" dirty="0" smtClean="0">
                <a:gradFill>
                  <a:gsLst>
                    <a:gs pos="20354">
                      <a:schemeClr val="tx1"/>
                    </a:gs>
                    <a:gs pos="40000">
                      <a:schemeClr val="tx1"/>
                    </a:gs>
                  </a:gsLst>
                  <a:lin ang="5400000" scaled="0"/>
                </a:gradFill>
              </a:rPr>
              <a:t>Learn more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with FREE </a:t>
            </a:r>
            <a:br>
              <a:rPr lang="en-US" dirty="0" smtClean="0">
                <a:gradFill>
                  <a:gsLst>
                    <a:gs pos="20354">
                      <a:schemeClr val="tx1"/>
                    </a:gs>
                    <a:gs pos="40000">
                      <a:schemeClr val="tx1"/>
                    </a:gs>
                  </a:gsLst>
                  <a:lin ang="5400000" scaled="0"/>
                </a:gradFill>
              </a:rPr>
            </a:br>
            <a:r>
              <a:rPr lang="en-US" dirty="0" smtClean="0">
                <a:gradFill>
                  <a:gsLst>
                    <a:gs pos="20354">
                      <a:schemeClr val="tx1"/>
                    </a:gs>
                    <a:gs pos="40000">
                      <a:schemeClr val="tx1"/>
                    </a:gs>
                  </a:gsLst>
                  <a:lin ang="5400000" scaled="0"/>
                </a:gradFill>
              </a:rPr>
              <a:t>IT Pro Resources</a:t>
            </a:r>
            <a:endParaRPr lang="en-US" dirty="0">
              <a:gradFill>
                <a:gsLst>
                  <a:gs pos="20354">
                    <a:schemeClr val="tx1"/>
                  </a:gs>
                  <a:gs pos="40000">
                    <a:schemeClr val="tx1"/>
                  </a:gs>
                </a:gsLst>
                <a:lin ang="5400000" scaled="0"/>
              </a:gradFill>
            </a:endParaRPr>
          </a:p>
        </p:txBody>
      </p:sp>
      <p:sp>
        <p:nvSpPr>
          <p:cNvPr id="6" name="Text Placeholder 5"/>
          <p:cNvSpPr>
            <a:spLocks noGrp="1"/>
          </p:cNvSpPr>
          <p:nvPr>
            <p:ph type="body" sz="quarter" idx="10"/>
          </p:nvPr>
        </p:nvSpPr>
        <p:spPr>
          <a:xfrm>
            <a:off x="5334875" y="494809"/>
            <a:ext cx="6523038" cy="1218795"/>
          </a:xfrm>
        </p:spPr>
        <p:txBody>
          <a:bodyPr/>
          <a:lstStyle/>
          <a:p>
            <a:pPr>
              <a:lnSpc>
                <a:spcPct val="85000"/>
              </a:lnSpc>
            </a:pPr>
            <a:r>
              <a:rPr lang="en-US" sz="3200" dirty="0" smtClean="0">
                <a:gradFill>
                  <a:gsLst>
                    <a:gs pos="20354">
                      <a:schemeClr val="tx1"/>
                    </a:gs>
                    <a:gs pos="40000">
                      <a:schemeClr val="tx1"/>
                    </a:gs>
                  </a:gsLst>
                  <a:lin ang="5400000" scaled="0"/>
                </a:gradFill>
              </a:rPr>
              <a:t>Free technical training resources: </a:t>
            </a:r>
          </a:p>
          <a:p>
            <a:pPr lvl="1"/>
            <a:r>
              <a:rPr lang="en-US" dirty="0"/>
              <a:t>On-demand online training: </a:t>
            </a:r>
            <a:r>
              <a:rPr lang="en-US" dirty="0">
                <a:hlinkClick r:id="rId3"/>
              </a:rPr>
              <a:t>http://aka.ms/moderninfrastructure</a:t>
            </a:r>
            <a:r>
              <a:rPr lang="en-US" dirty="0"/>
              <a:t> </a:t>
            </a:r>
          </a:p>
        </p:txBody>
      </p:sp>
      <p:sp>
        <p:nvSpPr>
          <p:cNvPr id="4" name="Text Placeholder 5"/>
          <p:cNvSpPr txBox="1">
            <a:spLocks/>
          </p:cNvSpPr>
          <p:nvPr/>
        </p:nvSpPr>
        <p:spPr>
          <a:xfrm>
            <a:off x="274639" y="2932772"/>
            <a:ext cx="4417234" cy="151426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gradFill>
                  <a:gsLst>
                    <a:gs pos="20354">
                      <a:schemeClr val="accent2">
                        <a:lumMod val="20000"/>
                        <a:lumOff val="80000"/>
                      </a:schemeClr>
                    </a:gs>
                    <a:gs pos="40000">
                      <a:schemeClr val="accent2">
                        <a:lumMod val="20000"/>
                        <a:lumOff val="80000"/>
                      </a:schemeClr>
                    </a:gs>
                  </a:gsLst>
                  <a:lin ang="5400000" scaled="0"/>
                </a:gradFill>
              </a:rPr>
              <a:t>Expand your </a:t>
            </a:r>
            <a:r>
              <a:rPr lang="en-US" sz="3200" dirty="0" smtClean="0">
                <a:gradFill>
                  <a:gsLst>
                    <a:gs pos="20354">
                      <a:schemeClr val="accent2">
                        <a:lumMod val="20000"/>
                        <a:lumOff val="80000"/>
                      </a:schemeClr>
                    </a:gs>
                    <a:gs pos="40000">
                      <a:schemeClr val="accent2">
                        <a:lumMod val="20000"/>
                        <a:lumOff val="80000"/>
                      </a:schemeClr>
                    </a:gs>
                  </a:gsLst>
                  <a:lin ang="5400000" scaled="0"/>
                </a:gradFill>
              </a:rPr>
              <a:t/>
            </a:r>
            <a:br>
              <a:rPr lang="en-US" sz="3200" dirty="0" smtClean="0">
                <a:gradFill>
                  <a:gsLst>
                    <a:gs pos="20354">
                      <a:schemeClr val="accent2">
                        <a:lumMod val="20000"/>
                        <a:lumOff val="80000"/>
                      </a:schemeClr>
                    </a:gs>
                    <a:gs pos="40000">
                      <a:schemeClr val="accent2">
                        <a:lumMod val="20000"/>
                        <a:lumOff val="80000"/>
                      </a:schemeClr>
                    </a:gs>
                  </a:gsLst>
                  <a:lin ang="5400000" scaled="0"/>
                </a:gradFill>
              </a:rPr>
            </a:br>
            <a:r>
              <a:rPr lang="en-US" sz="3200" dirty="0" smtClean="0">
                <a:gradFill>
                  <a:gsLst>
                    <a:gs pos="20354">
                      <a:schemeClr val="accent2">
                        <a:lumMod val="20000"/>
                        <a:lumOff val="80000"/>
                      </a:schemeClr>
                    </a:gs>
                    <a:gs pos="40000">
                      <a:schemeClr val="accent2">
                        <a:lumMod val="20000"/>
                        <a:lumOff val="80000"/>
                      </a:schemeClr>
                    </a:gs>
                  </a:gsLst>
                  <a:lin ang="5400000" scaled="0"/>
                </a:gradFill>
              </a:rPr>
              <a:t>Modern </a:t>
            </a:r>
            <a:r>
              <a:rPr lang="en-US" sz="3200" dirty="0">
                <a:gradFill>
                  <a:gsLst>
                    <a:gs pos="20354">
                      <a:schemeClr val="accent2">
                        <a:lumMod val="20000"/>
                        <a:lumOff val="80000"/>
                      </a:schemeClr>
                    </a:gs>
                    <a:gs pos="40000">
                      <a:schemeClr val="accent2">
                        <a:lumMod val="20000"/>
                        <a:lumOff val="80000"/>
                      </a:schemeClr>
                    </a:gs>
                  </a:gsLst>
                  <a:lin ang="5400000" scaled="0"/>
                </a:gradFill>
              </a:rPr>
              <a:t>Infrastructure Knowledge</a:t>
            </a:r>
          </a:p>
        </p:txBody>
      </p:sp>
      <p:sp>
        <p:nvSpPr>
          <p:cNvPr id="5" name="Text Placeholder 5"/>
          <p:cNvSpPr txBox="1">
            <a:spLocks/>
          </p:cNvSpPr>
          <p:nvPr/>
        </p:nvSpPr>
        <p:spPr>
          <a:xfrm>
            <a:off x="5334875" y="1763110"/>
            <a:ext cx="6781800" cy="1926681"/>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US" sz="3200" dirty="0">
                <a:gradFill>
                  <a:gsLst>
                    <a:gs pos="20354">
                      <a:schemeClr val="tx1"/>
                    </a:gs>
                    <a:gs pos="40000">
                      <a:schemeClr val="tx1"/>
                    </a:gs>
                  </a:gsLst>
                  <a:lin ang="5400000" scaled="0"/>
                </a:gradFill>
              </a:rPr>
              <a:t>Free </a:t>
            </a:r>
            <a:r>
              <a:rPr lang="en-US" sz="3200" dirty="0" err="1">
                <a:gradFill>
                  <a:gsLst>
                    <a:gs pos="20354">
                      <a:schemeClr val="tx1"/>
                    </a:gs>
                    <a:gs pos="40000">
                      <a:schemeClr val="tx1"/>
                    </a:gs>
                  </a:gsLst>
                  <a:lin ang="5400000" scaled="0"/>
                </a:gradFill>
              </a:rPr>
              <a:t>ebooks</a:t>
            </a:r>
            <a:r>
              <a:rPr lang="en-US" sz="3200" dirty="0">
                <a:gradFill>
                  <a:gsLst>
                    <a:gs pos="20354">
                      <a:schemeClr val="tx1"/>
                    </a:gs>
                    <a:gs pos="40000">
                      <a:schemeClr val="tx1"/>
                    </a:gs>
                  </a:gsLst>
                  <a:lin ang="5400000" scaled="0"/>
                </a:gradFill>
              </a:rPr>
              <a:t>:</a:t>
            </a: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Deploying Hyper-V with Software-Defined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Storage </a:t>
            </a:r>
            <a:r>
              <a:rPr lang="en-US" dirty="0">
                <a:gradFill>
                  <a:gsLst>
                    <a:gs pos="1250">
                      <a:srgbClr val="FFFFFF"/>
                    </a:gs>
                    <a:gs pos="100000">
                      <a:srgbClr val="FFFFFF"/>
                    </a:gs>
                  </a:gsLst>
                  <a:lin ang="5400000" scaled="0"/>
                </a:gradFill>
              </a:rPr>
              <a:t>&amp; Networking: </a:t>
            </a:r>
            <a:r>
              <a:rPr lang="en-US" dirty="0">
                <a:gradFill>
                  <a:gsLst>
                    <a:gs pos="1250">
                      <a:srgbClr val="FFFFFF"/>
                    </a:gs>
                    <a:gs pos="100000">
                      <a:srgbClr val="FFFFFF"/>
                    </a:gs>
                  </a:gsLst>
                  <a:lin ang="5400000" scaled="0"/>
                </a:gradFill>
                <a:hlinkClick r:id="rId4"/>
              </a:rPr>
              <a:t>http://aka.ms/deployinghyperv </a:t>
            </a:r>
            <a:endParaRPr lang="en-US" dirty="0">
              <a:gradFill>
                <a:gsLst>
                  <a:gs pos="1250">
                    <a:srgbClr val="FFFFFF"/>
                  </a:gs>
                  <a:gs pos="100000">
                    <a:srgbClr val="FFFFFF"/>
                  </a:gs>
                </a:gsLst>
                <a:lin ang="5400000" scaled="0"/>
              </a:gradFill>
            </a:endParaRP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Microsoft System Center: Integrated Cloud Platform: </a:t>
            </a:r>
            <a:r>
              <a:rPr lang="en-US" dirty="0">
                <a:gradFill>
                  <a:gsLst>
                    <a:gs pos="1250">
                      <a:srgbClr val="FFFFFF"/>
                    </a:gs>
                    <a:gs pos="100000">
                      <a:srgbClr val="FFFFFF"/>
                    </a:gs>
                  </a:gsLst>
                  <a:lin ang="5400000" scaled="0"/>
                </a:gradFill>
                <a:hlinkClick r:id="rId5"/>
              </a:rPr>
              <a:t>http://aka.ms/cloud-platform-ebook </a:t>
            </a:r>
            <a:endParaRPr lang="en-US" dirty="0">
              <a:gradFill>
                <a:gsLst>
                  <a:gs pos="1250">
                    <a:srgbClr val="FFFFFF"/>
                  </a:gs>
                  <a:gs pos="100000">
                    <a:srgbClr val="FFFFFF"/>
                  </a:gs>
                </a:gsLst>
                <a:lin ang="5400000" scaled="0"/>
              </a:gradFill>
            </a:endParaRPr>
          </a:p>
        </p:txBody>
      </p:sp>
      <p:sp>
        <p:nvSpPr>
          <p:cNvPr id="8" name="Text Placeholder 5"/>
          <p:cNvSpPr txBox="1">
            <a:spLocks/>
          </p:cNvSpPr>
          <p:nvPr/>
        </p:nvSpPr>
        <p:spPr>
          <a:xfrm>
            <a:off x="5334875" y="5783195"/>
            <a:ext cx="6446838" cy="874085"/>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pPr>
            <a:r>
              <a:rPr lang="en-US" sz="2800" dirty="0" smtClean="0">
                <a:gradFill>
                  <a:gsLst>
                    <a:gs pos="20354">
                      <a:schemeClr val="tx1"/>
                    </a:gs>
                    <a:gs pos="40000">
                      <a:schemeClr val="tx1"/>
                    </a:gs>
                  </a:gsLst>
                  <a:lin ang="5400000" scaled="0"/>
                </a:gradFill>
              </a:rPr>
              <a:t>Join the IT Pro community: </a:t>
            </a:r>
          </a:p>
          <a:p>
            <a:pPr lvl="1">
              <a:lnSpc>
                <a:spcPct val="85000"/>
              </a:lnSpc>
            </a:pPr>
            <a:r>
              <a:rPr lang="en-US" dirty="0" smtClean="0">
                <a:gradFill>
                  <a:gsLst>
                    <a:gs pos="20354">
                      <a:schemeClr val="tx1"/>
                    </a:gs>
                    <a:gs pos="40000">
                      <a:schemeClr val="tx1"/>
                    </a:gs>
                  </a:gsLst>
                  <a:lin ang="5400000" scaled="0"/>
                </a:gradFill>
              </a:rPr>
              <a:t>Twitter </a:t>
            </a:r>
            <a:r>
              <a:rPr lang="en-US" dirty="0" smtClean="0">
                <a:gradFill>
                  <a:gsLst>
                    <a:gs pos="20354">
                      <a:schemeClr val="tx1"/>
                    </a:gs>
                    <a:gs pos="40000">
                      <a:schemeClr val="tx1"/>
                    </a:gs>
                  </a:gsLst>
                  <a:lin ang="5400000" scaled="0"/>
                </a:gradFill>
                <a:hlinkClick r:id="rId6"/>
              </a:rPr>
              <a:t>@</a:t>
            </a:r>
            <a:r>
              <a:rPr lang="en-US" dirty="0" err="1" smtClean="0">
                <a:gradFill>
                  <a:gsLst>
                    <a:gs pos="20354">
                      <a:schemeClr val="tx1"/>
                    </a:gs>
                    <a:gs pos="40000">
                      <a:schemeClr val="tx1"/>
                    </a:gs>
                  </a:gsLst>
                  <a:lin ang="5400000" scaled="0"/>
                </a:gradFill>
                <a:hlinkClick r:id="rId6"/>
              </a:rPr>
              <a:t>MS_ITPro</a:t>
            </a:r>
            <a:endParaRPr lang="en-US" dirty="0" smtClean="0">
              <a:gradFill>
                <a:gsLst>
                  <a:gs pos="20354">
                    <a:schemeClr val="tx1"/>
                  </a:gs>
                  <a:gs pos="40000">
                    <a:schemeClr val="tx1"/>
                  </a:gs>
                </a:gsLst>
                <a:lin ang="5400000" scaled="0"/>
              </a:gradFill>
            </a:endParaRPr>
          </a:p>
        </p:txBody>
      </p:sp>
      <p:sp>
        <p:nvSpPr>
          <p:cNvPr id="9" name="Text Placeholder 5"/>
          <p:cNvSpPr txBox="1">
            <a:spLocks/>
          </p:cNvSpPr>
          <p:nvPr/>
        </p:nvSpPr>
        <p:spPr>
          <a:xfrm>
            <a:off x="5334875" y="3800853"/>
            <a:ext cx="6820378" cy="1874359"/>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Clr>
                <a:srgbClr val="FFFFFF"/>
              </a:buClr>
            </a:pPr>
            <a:r>
              <a:rPr lang="en-US" sz="2800" dirty="0" smtClean="0">
                <a:gradFill>
                  <a:gsLst>
                    <a:gs pos="20354">
                      <a:schemeClr val="tx1"/>
                    </a:gs>
                    <a:gs pos="40000">
                      <a:schemeClr val="tx1"/>
                    </a:gs>
                  </a:gsLst>
                  <a:lin ang="5400000" scaled="0"/>
                </a:gradFill>
              </a:rPr>
              <a:t>Get hands-on: Free virtual labs: </a:t>
            </a: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Microsoft Virtualization with Windows Server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and </a:t>
            </a:r>
            <a:r>
              <a:rPr lang="en-US" dirty="0">
                <a:gradFill>
                  <a:gsLst>
                    <a:gs pos="1250">
                      <a:srgbClr val="FFFFFF"/>
                    </a:gs>
                    <a:gs pos="100000">
                      <a:srgbClr val="FFFFFF"/>
                    </a:gs>
                  </a:gsLst>
                  <a:lin ang="5400000" scaled="0"/>
                </a:gradFill>
              </a:rPr>
              <a:t>System Center: </a:t>
            </a:r>
            <a:r>
              <a:rPr lang="en-US" dirty="0">
                <a:gradFill>
                  <a:gsLst>
                    <a:gs pos="1250">
                      <a:srgbClr val="FFFFFF"/>
                    </a:gs>
                    <a:gs pos="100000">
                      <a:srgbClr val="FFFFFF"/>
                    </a:gs>
                  </a:gsLst>
                  <a:lin ang="5400000" scaled="0"/>
                </a:gradFill>
                <a:hlinkClick r:id="rId7"/>
              </a:rPr>
              <a:t>http://aka.ms/virtualization-lab</a:t>
            </a:r>
            <a:endParaRPr lang="en-US" dirty="0">
              <a:gradFill>
                <a:gsLst>
                  <a:gs pos="1250">
                    <a:srgbClr val="FFFFFF"/>
                  </a:gs>
                  <a:gs pos="100000">
                    <a:srgbClr val="FFFFFF"/>
                  </a:gs>
                </a:gsLst>
                <a:lin ang="5400000" scaled="0"/>
              </a:gradFill>
            </a:endParaRPr>
          </a:p>
          <a:p>
            <a:pPr lvl="1">
              <a:lnSpc>
                <a:spcPct val="85000"/>
              </a:lnSpc>
              <a:spcAft>
                <a:spcPts val="1200"/>
              </a:spcAft>
              <a:buClr>
                <a:srgbClr val="FFFFFF"/>
              </a:buClr>
            </a:pPr>
            <a:r>
              <a:rPr lang="en-US" dirty="0">
                <a:gradFill>
                  <a:gsLst>
                    <a:gs pos="1250">
                      <a:srgbClr val="FFFFFF"/>
                    </a:gs>
                    <a:gs pos="100000">
                      <a:srgbClr val="FFFFFF"/>
                    </a:gs>
                  </a:gsLst>
                  <a:lin ang="5400000" scaled="0"/>
                </a:gradFill>
              </a:rPr>
              <a:t>Windows Azure Pack: Install and Configure: </a:t>
            </a:r>
            <a:r>
              <a:rPr lang="en-US" dirty="0">
                <a:gradFill>
                  <a:gsLst>
                    <a:gs pos="1250">
                      <a:srgbClr val="FFFFFF"/>
                    </a:gs>
                    <a:gs pos="100000">
                      <a:srgbClr val="FFFFFF"/>
                    </a:gs>
                  </a:gsLst>
                  <a:lin ang="5400000" scaled="0"/>
                </a:gradFill>
                <a:hlinkClick r:id="rId8"/>
              </a:rPr>
              <a:t>http://aka.ms/wap-lab </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755560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700" dirty="0" smtClean="0">
                <a:gradFill>
                  <a:gsLst>
                    <a:gs pos="0">
                      <a:schemeClr val="bg1"/>
                    </a:gs>
                    <a:gs pos="100000">
                      <a:schemeClr val="bg1"/>
                    </a:gs>
                  </a:gsLst>
                  <a:lin ang="5400000" scaled="1"/>
                </a:gradFill>
              </a:rPr>
              <a:t>Visit</a:t>
            </a:r>
            <a:r>
              <a:rPr lang="en-US" sz="2700" dirty="0" smtClean="0">
                <a:gradFill>
                  <a:gsLst>
                    <a:gs pos="0">
                      <a:schemeClr val="bg2"/>
                    </a:gs>
                    <a:gs pos="100000">
                      <a:schemeClr val="bg2"/>
                    </a:gs>
                  </a:gsLst>
                  <a:lin ang="5400000" scaled="1"/>
                </a:gradFill>
              </a:rPr>
              <a:t> </a:t>
            </a:r>
            <a:r>
              <a:rPr lang="en-US" sz="2700" dirty="0" err="1" smtClean="0">
                <a:gradFill>
                  <a:gsLst>
                    <a:gs pos="0">
                      <a:schemeClr val="bg2"/>
                    </a:gs>
                    <a:gs pos="100000">
                      <a:schemeClr val="bg2"/>
                    </a:gs>
                  </a:gsLst>
                  <a:lin ang="5400000" scaled="1"/>
                </a:gradFill>
              </a:rPr>
              <a:t>Myignite</a:t>
            </a:r>
            <a:r>
              <a:rPr lang="en-US" sz="2700" dirty="0" smtClean="0">
                <a:gradFill>
                  <a:gsLst>
                    <a:gs pos="0">
                      <a:schemeClr val="bg2"/>
                    </a:gs>
                    <a:gs pos="100000">
                      <a:schemeClr val="bg2"/>
                    </a:gs>
                  </a:gsLst>
                  <a:lin ang="5400000" scaled="1"/>
                </a:gradFill>
              </a:rPr>
              <a:t> </a:t>
            </a:r>
            <a:r>
              <a:rPr lang="en-US" sz="2700" dirty="0" smtClean="0">
                <a:gradFill>
                  <a:gsLst>
                    <a:gs pos="0">
                      <a:schemeClr val="bg1"/>
                    </a:gs>
                    <a:gs pos="100000">
                      <a:schemeClr val="bg1"/>
                    </a:gs>
                  </a:gsLst>
                  <a:lin ang="5400000" scaled="1"/>
                </a:gradFill>
              </a:rPr>
              <a:t>at</a:t>
            </a:r>
            <a:r>
              <a:rPr lang="en-US" sz="2700" dirty="0" smtClean="0">
                <a:gradFill>
                  <a:gsLst>
                    <a:gs pos="0">
                      <a:schemeClr val="bg2"/>
                    </a:gs>
                    <a:gs pos="100000">
                      <a:schemeClr val="bg2"/>
                    </a:gs>
                  </a:gsLst>
                  <a:lin ang="5400000" scaled="1"/>
                </a:gradFill>
              </a:rPr>
              <a:t> </a:t>
            </a:r>
            <a:r>
              <a:rPr lang="en-US" sz="2700" dirty="0" smtClean="0">
                <a:hlinkClick r:id="rId4"/>
              </a:rPr>
              <a:t>http://myignite.microsoft.com</a:t>
            </a:r>
            <a:r>
              <a:rPr lang="en-US" sz="2700" dirty="0" smtClean="0"/>
              <a:t> </a:t>
            </a:r>
            <a:r>
              <a:rPr lang="en-US" sz="2700" dirty="0" smtClean="0">
                <a:gradFill>
                  <a:gsLst>
                    <a:gs pos="0">
                      <a:schemeClr val="bg2"/>
                    </a:gs>
                    <a:gs pos="100000">
                      <a:schemeClr val="bg2"/>
                    </a:gs>
                  </a:gsLst>
                  <a:lin ang="5400000" scaled="1"/>
                </a:gradFill>
              </a:rPr>
              <a:t> </a:t>
            </a:r>
            <a:br>
              <a:rPr lang="en-US" sz="2700" dirty="0" smtClean="0">
                <a:gradFill>
                  <a:gsLst>
                    <a:gs pos="0">
                      <a:schemeClr val="bg2"/>
                    </a:gs>
                    <a:gs pos="100000">
                      <a:schemeClr val="bg2"/>
                    </a:gs>
                  </a:gsLst>
                  <a:lin ang="5400000" scaled="1"/>
                </a:gradFill>
              </a:rPr>
            </a:br>
            <a:r>
              <a:rPr lang="en-US" sz="2700" dirty="0">
                <a:gradFill>
                  <a:gsLst>
                    <a:gs pos="0">
                      <a:schemeClr val="bg1"/>
                    </a:gs>
                    <a:gs pos="100000">
                      <a:schemeClr val="bg1"/>
                    </a:gs>
                  </a:gsLst>
                  <a:lin ang="5400000" scaled="1"/>
                </a:gradFill>
              </a:rPr>
              <a:t>or download and use the </a:t>
            </a:r>
            <a:r>
              <a:rPr lang="en-US" sz="2700" dirty="0">
                <a:gradFill>
                  <a:gsLst>
                    <a:gs pos="0">
                      <a:schemeClr val="bg2"/>
                    </a:gs>
                    <a:gs pos="100000">
                      <a:schemeClr val="bg2"/>
                    </a:gs>
                  </a:gsLst>
                  <a:lin ang="5400000" scaled="1"/>
                </a:gradFill>
              </a:rPr>
              <a:t>Ignite </a:t>
            </a:r>
            <a:r>
              <a:rPr lang="en-US" sz="2700" dirty="0" smtClean="0">
                <a:gradFill>
                  <a:gsLst>
                    <a:gs pos="0">
                      <a:schemeClr val="bg2"/>
                    </a:gs>
                    <a:gs pos="100000">
                      <a:schemeClr val="bg2"/>
                    </a:gs>
                  </a:gsLst>
                  <a:lin ang="5400000" scaled="1"/>
                </a:gradFill>
              </a:rPr>
              <a:t>Mobile </a:t>
            </a:r>
            <a:r>
              <a:rPr lang="en-US" sz="2700" dirty="0">
                <a:gradFill>
                  <a:gsLst>
                    <a:gs pos="0">
                      <a:schemeClr val="bg2"/>
                    </a:gs>
                    <a:gs pos="100000">
                      <a:schemeClr val="bg2"/>
                    </a:gs>
                  </a:gsLst>
                  <a:lin ang="5400000" scaled="1"/>
                </a:gradFill>
              </a:rPr>
              <a:t>App</a:t>
            </a:r>
            <a:r>
              <a:rPr lang="en-US" sz="2700" dirty="0">
                <a:gradFill>
                  <a:gsLst>
                    <a:gs pos="0">
                      <a:schemeClr val="bg1"/>
                    </a:gs>
                    <a:gs pos="100000">
                      <a:schemeClr val="bg1"/>
                    </a:gs>
                  </a:gsLst>
                  <a:lin ang="5400000" scaled="1"/>
                </a:gradFill>
              </a:rPr>
              <a:t> </a:t>
            </a:r>
            <a:r>
              <a:rPr lang="en-US" sz="2700" dirty="0" smtClean="0">
                <a:gradFill>
                  <a:gsLst>
                    <a:gs pos="0">
                      <a:schemeClr val="bg1"/>
                    </a:gs>
                    <a:gs pos="100000">
                      <a:schemeClr val="bg1"/>
                    </a:gs>
                  </a:gsLst>
                  <a:lin ang="5400000" scaled="1"/>
                </a:gradFill>
              </a:rPr>
              <a:t/>
            </a:r>
            <a:br>
              <a:rPr lang="en-US" sz="2700" dirty="0" smtClean="0">
                <a:gradFill>
                  <a:gsLst>
                    <a:gs pos="0">
                      <a:schemeClr val="bg1"/>
                    </a:gs>
                    <a:gs pos="100000">
                      <a:schemeClr val="bg1"/>
                    </a:gs>
                  </a:gsLst>
                  <a:lin ang="5400000" scaled="1"/>
                </a:gradFill>
              </a:rPr>
            </a:br>
            <a:r>
              <a:rPr lang="en-US" sz="2700" dirty="0" smtClean="0">
                <a:gradFill>
                  <a:gsLst>
                    <a:gs pos="0">
                      <a:schemeClr val="bg1"/>
                    </a:gs>
                    <a:gs pos="100000">
                      <a:schemeClr val="bg1"/>
                    </a:gs>
                  </a:gsLst>
                  <a:lin ang="5400000" scaled="1"/>
                </a:gradFill>
              </a:rPr>
              <a:t>with </a:t>
            </a:r>
            <a:r>
              <a:rPr lang="en-US" sz="2700" dirty="0">
                <a:gradFill>
                  <a:gsLst>
                    <a:gs pos="0">
                      <a:schemeClr val="bg1"/>
                    </a:gs>
                    <a:gs pos="100000">
                      <a:schemeClr val="bg1"/>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smtClean="0">
                <a:gradFill>
                  <a:gsLst>
                    <a:gs pos="1250">
                      <a:schemeClr val="bg1"/>
                    </a:gs>
                    <a:gs pos="100000">
                      <a:schemeClr val="bg1"/>
                    </a:gs>
                  </a:gsLst>
                  <a:lin ang="5400000" scaled="0"/>
                </a:gradFill>
              </a:rPr>
              <a:t>Please evaluate </a:t>
            </a:r>
            <a:r>
              <a:rPr sz="4000" dirty="0">
                <a:gradFill>
                  <a:gsLst>
                    <a:gs pos="1250">
                      <a:schemeClr val="bg1"/>
                    </a:gs>
                    <a:gs pos="100000">
                      <a:schemeClr val="bg1"/>
                    </a:gs>
                  </a:gsLst>
                  <a:lin ang="5400000" scaled="0"/>
                </a:gradFill>
              </a:rPr>
              <a:t>this </a:t>
            </a:r>
            <a:r>
              <a:rPr sz="4000" dirty="0" smtClean="0">
                <a:gradFill>
                  <a:gsLst>
                    <a:gs pos="1250">
                      <a:schemeClr val="bg1"/>
                    </a:gs>
                    <a:gs pos="100000">
                      <a:schemeClr val="bg1"/>
                    </a:gs>
                  </a:gsLst>
                  <a:lin ang="5400000" scaled="0"/>
                </a:gradFill>
              </a:rPr>
              <a:t>session</a:t>
            </a:r>
          </a:p>
          <a:p>
            <a:pPr>
              <a:lnSpc>
                <a:spcPct val="80000"/>
              </a:lnSpc>
            </a:pPr>
            <a:r>
              <a:rPr lang="en-US" sz="3200" dirty="0">
                <a:gradFill>
                  <a:gsLst>
                    <a:gs pos="1250">
                      <a:schemeClr val="accent6"/>
                    </a:gs>
                    <a:gs pos="100000">
                      <a:schemeClr val="accent6"/>
                    </a:gs>
                  </a:gsLst>
                  <a:lin ang="5400000" scaled="0"/>
                </a:gradFill>
              </a:rPr>
              <a:t>Your feedback is </a:t>
            </a:r>
            <a:r>
              <a:rPr lang="en-US" sz="3200" dirty="0" smtClean="0">
                <a:gradFill>
                  <a:gsLst>
                    <a:gs pos="1250">
                      <a:schemeClr val="accent6"/>
                    </a:gs>
                    <a:gs pos="100000">
                      <a:schemeClr val="accent6"/>
                    </a:gs>
                  </a:gsLst>
                  <a:lin ang="5400000" scaled="0"/>
                </a:gradFill>
              </a:rPr>
              <a:t>important to us!</a:t>
            </a:r>
            <a:endParaRPr sz="3600" dirty="0">
              <a:gradFill>
                <a:gsLst>
                  <a:gs pos="1250">
                    <a:schemeClr val="accent6"/>
                  </a:gs>
                  <a:gs pos="100000">
                    <a:schemeClr val="accent6"/>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588747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436475" cy="14351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solidFill>
                  <a:schemeClr val="bg1"/>
                </a:solidFill>
              </a:rPr>
              <a:t>Appendix</a:t>
            </a:r>
            <a:endParaRPr lang="en-US" dirty="0">
              <a:solidFill>
                <a:schemeClr val="bg1"/>
              </a:solidFill>
            </a:endParaRPr>
          </a:p>
        </p:txBody>
      </p:sp>
      <p:sp>
        <p:nvSpPr>
          <p:cNvPr id="11" name="Content Placeholder 10"/>
          <p:cNvSpPr>
            <a:spLocks noGrp="1"/>
          </p:cNvSpPr>
          <p:nvPr>
            <p:ph idx="4294967295"/>
          </p:nvPr>
        </p:nvSpPr>
        <p:spPr>
          <a:xfrm>
            <a:off x="274638" y="1435100"/>
            <a:ext cx="11887200" cy="4613325"/>
          </a:xfrm>
          <a:prstGeom prst="rect">
            <a:avLst/>
          </a:prstGeom>
        </p:spPr>
        <p:txBody>
          <a:bodyPr/>
          <a:lstStyle/>
          <a:p>
            <a:endParaRPr lang="en-US"/>
          </a:p>
        </p:txBody>
      </p:sp>
    </p:spTree>
    <p:extLst>
      <p:ext uri="{BB962C8B-B14F-4D97-AF65-F5344CB8AC3E}">
        <p14:creationId xmlns:p14="http://schemas.microsoft.com/office/powerpoint/2010/main" val="1161968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4899" dirty="0"/>
              <a:t>Why Windows Server 2012 </a:t>
            </a:r>
            <a:r>
              <a:rPr lang="en-US" sz="4899" dirty="0" smtClean="0"/>
              <a:t>R2?</a:t>
            </a:r>
            <a:endParaRPr lang="en-US" sz="4899" dirty="0"/>
          </a:p>
        </p:txBody>
      </p:sp>
      <p:grpSp>
        <p:nvGrpSpPr>
          <p:cNvPr id="25" name="Group 4"/>
          <p:cNvGrpSpPr>
            <a:grpSpLocks noChangeAspect="1"/>
          </p:cNvGrpSpPr>
          <p:nvPr/>
        </p:nvGrpSpPr>
        <p:grpSpPr bwMode="auto">
          <a:xfrm>
            <a:off x="4890043" y="2719499"/>
            <a:ext cx="777692" cy="823367"/>
            <a:chOff x="-1" y="1"/>
            <a:chExt cx="647" cy="685"/>
          </a:xfrm>
          <a:solidFill>
            <a:schemeClr val="bg1"/>
          </a:solidFill>
        </p:grpSpPr>
        <p:sp>
          <p:nvSpPr>
            <p:cNvPr id="27" name="Freeform 5"/>
            <p:cNvSpPr>
              <a:spLocks/>
            </p:cNvSpPr>
            <p:nvPr/>
          </p:nvSpPr>
          <p:spPr bwMode="auto">
            <a:xfrm>
              <a:off x="-1" y="378"/>
              <a:ext cx="184" cy="308"/>
            </a:xfrm>
            <a:custGeom>
              <a:avLst/>
              <a:gdLst>
                <a:gd name="T0" fmla="*/ 72 w 77"/>
                <a:gd name="T1" fmla="*/ 0 h 129"/>
                <a:gd name="T2" fmla="*/ 57 w 77"/>
                <a:gd name="T3" fmla="*/ 0 h 129"/>
                <a:gd name="T4" fmla="*/ 34 w 77"/>
                <a:gd name="T5" fmla="*/ 22 h 129"/>
                <a:gd name="T6" fmla="*/ 18 w 77"/>
                <a:gd name="T7" fmla="*/ 29 h 129"/>
                <a:gd name="T8" fmla="*/ 1 w 77"/>
                <a:gd name="T9" fmla="*/ 22 h 129"/>
                <a:gd name="T10" fmla="*/ 0 w 77"/>
                <a:gd name="T11" fmla="*/ 20 h 129"/>
                <a:gd name="T12" fmla="*/ 0 w 77"/>
                <a:gd name="T13" fmla="*/ 125 h 129"/>
                <a:gd name="T14" fmla="*/ 5 w 77"/>
                <a:gd name="T15" fmla="*/ 129 h 129"/>
                <a:gd name="T16" fmla="*/ 72 w 77"/>
                <a:gd name="T17" fmla="*/ 129 h 129"/>
                <a:gd name="T18" fmla="*/ 77 w 77"/>
                <a:gd name="T19" fmla="*/ 125 h 129"/>
                <a:gd name="T20" fmla="*/ 77 w 77"/>
                <a:gd name="T21" fmla="*/ 4 h 129"/>
                <a:gd name="T22" fmla="*/ 72 w 77"/>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29">
                  <a:moveTo>
                    <a:pt x="72" y="0"/>
                  </a:moveTo>
                  <a:cubicBezTo>
                    <a:pt x="57" y="0"/>
                    <a:pt x="57" y="0"/>
                    <a:pt x="57" y="0"/>
                  </a:cubicBezTo>
                  <a:cubicBezTo>
                    <a:pt x="34" y="22"/>
                    <a:pt x="34" y="22"/>
                    <a:pt x="34" y="22"/>
                  </a:cubicBezTo>
                  <a:cubicBezTo>
                    <a:pt x="30" y="26"/>
                    <a:pt x="24" y="29"/>
                    <a:pt x="18" y="29"/>
                  </a:cubicBezTo>
                  <a:cubicBezTo>
                    <a:pt x="12" y="29"/>
                    <a:pt x="6" y="26"/>
                    <a:pt x="1" y="22"/>
                  </a:cubicBezTo>
                  <a:cubicBezTo>
                    <a:pt x="1" y="21"/>
                    <a:pt x="1" y="21"/>
                    <a:pt x="0" y="20"/>
                  </a:cubicBezTo>
                  <a:cubicBezTo>
                    <a:pt x="0" y="125"/>
                    <a:pt x="0" y="125"/>
                    <a:pt x="0" y="125"/>
                  </a:cubicBezTo>
                  <a:cubicBezTo>
                    <a:pt x="0" y="127"/>
                    <a:pt x="2" y="129"/>
                    <a:pt x="5" y="129"/>
                  </a:cubicBezTo>
                  <a:cubicBezTo>
                    <a:pt x="72" y="129"/>
                    <a:pt x="72" y="129"/>
                    <a:pt x="72" y="129"/>
                  </a:cubicBezTo>
                  <a:cubicBezTo>
                    <a:pt x="75" y="129"/>
                    <a:pt x="77" y="127"/>
                    <a:pt x="77" y="125"/>
                  </a:cubicBezTo>
                  <a:cubicBezTo>
                    <a:pt x="77" y="4"/>
                    <a:pt x="77" y="4"/>
                    <a:pt x="77" y="4"/>
                  </a:cubicBezTo>
                  <a:cubicBezTo>
                    <a:pt x="77" y="2"/>
                    <a:pt x="75"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28" name="Freeform 6"/>
            <p:cNvSpPr>
              <a:spLocks/>
            </p:cNvSpPr>
            <p:nvPr/>
          </p:nvSpPr>
          <p:spPr bwMode="auto">
            <a:xfrm>
              <a:off x="235" y="378"/>
              <a:ext cx="184" cy="308"/>
            </a:xfrm>
            <a:custGeom>
              <a:avLst/>
              <a:gdLst>
                <a:gd name="T0" fmla="*/ 73 w 77"/>
                <a:gd name="T1" fmla="*/ 0 h 129"/>
                <a:gd name="T2" fmla="*/ 5 w 77"/>
                <a:gd name="T3" fmla="*/ 0 h 129"/>
                <a:gd name="T4" fmla="*/ 0 w 77"/>
                <a:gd name="T5" fmla="*/ 4 h 129"/>
                <a:gd name="T6" fmla="*/ 0 w 77"/>
                <a:gd name="T7" fmla="*/ 125 h 129"/>
                <a:gd name="T8" fmla="*/ 5 w 77"/>
                <a:gd name="T9" fmla="*/ 129 h 129"/>
                <a:gd name="T10" fmla="*/ 73 w 77"/>
                <a:gd name="T11" fmla="*/ 129 h 129"/>
                <a:gd name="T12" fmla="*/ 77 w 77"/>
                <a:gd name="T13" fmla="*/ 125 h 129"/>
                <a:gd name="T14" fmla="*/ 77 w 77"/>
                <a:gd name="T15" fmla="*/ 4 h 129"/>
                <a:gd name="T16" fmla="*/ 73 w 77"/>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29">
                  <a:moveTo>
                    <a:pt x="73" y="0"/>
                  </a:moveTo>
                  <a:cubicBezTo>
                    <a:pt x="5" y="0"/>
                    <a:pt x="5" y="0"/>
                    <a:pt x="5" y="0"/>
                  </a:cubicBezTo>
                  <a:cubicBezTo>
                    <a:pt x="2" y="0"/>
                    <a:pt x="0" y="2"/>
                    <a:pt x="0" y="4"/>
                  </a:cubicBezTo>
                  <a:cubicBezTo>
                    <a:pt x="0" y="125"/>
                    <a:pt x="0" y="125"/>
                    <a:pt x="0" y="125"/>
                  </a:cubicBezTo>
                  <a:cubicBezTo>
                    <a:pt x="0" y="127"/>
                    <a:pt x="2" y="129"/>
                    <a:pt x="5" y="129"/>
                  </a:cubicBezTo>
                  <a:cubicBezTo>
                    <a:pt x="73" y="129"/>
                    <a:pt x="73" y="129"/>
                    <a:pt x="73" y="129"/>
                  </a:cubicBezTo>
                  <a:cubicBezTo>
                    <a:pt x="75" y="129"/>
                    <a:pt x="77" y="127"/>
                    <a:pt x="77" y="125"/>
                  </a:cubicBezTo>
                  <a:cubicBezTo>
                    <a:pt x="77" y="4"/>
                    <a:pt x="77" y="4"/>
                    <a:pt x="77" y="4"/>
                  </a:cubicBezTo>
                  <a:cubicBezTo>
                    <a:pt x="77" y="2"/>
                    <a:pt x="75"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29" name="Freeform 7"/>
            <p:cNvSpPr>
              <a:spLocks/>
            </p:cNvSpPr>
            <p:nvPr/>
          </p:nvSpPr>
          <p:spPr bwMode="auto">
            <a:xfrm>
              <a:off x="464" y="168"/>
              <a:ext cx="182" cy="515"/>
            </a:xfrm>
            <a:custGeom>
              <a:avLst/>
              <a:gdLst>
                <a:gd name="T0" fmla="*/ 74 w 76"/>
                <a:gd name="T1" fmla="*/ 21 h 216"/>
                <a:gd name="T2" fmla="*/ 45 w 76"/>
                <a:gd name="T3" fmla="*/ 21 h 216"/>
                <a:gd name="T4" fmla="*/ 36 w 76"/>
                <a:gd name="T5" fmla="*/ 21 h 216"/>
                <a:gd name="T6" fmla="*/ 36 w 76"/>
                <a:gd name="T7" fmla="*/ 13 h 216"/>
                <a:gd name="T8" fmla="*/ 36 w 76"/>
                <a:gd name="T9" fmla="*/ 0 h 216"/>
                <a:gd name="T10" fmla="*/ 0 w 76"/>
                <a:gd name="T11" fmla="*/ 33 h 216"/>
                <a:gd name="T12" fmla="*/ 0 w 76"/>
                <a:gd name="T13" fmla="*/ 212 h 216"/>
                <a:gd name="T14" fmla="*/ 5 w 76"/>
                <a:gd name="T15" fmla="*/ 216 h 216"/>
                <a:gd name="T16" fmla="*/ 71 w 76"/>
                <a:gd name="T17" fmla="*/ 216 h 216"/>
                <a:gd name="T18" fmla="*/ 76 w 76"/>
                <a:gd name="T19" fmla="*/ 212 h 216"/>
                <a:gd name="T20" fmla="*/ 76 w 76"/>
                <a:gd name="T21" fmla="*/ 21 h 216"/>
                <a:gd name="T22" fmla="*/ 74 w 76"/>
                <a:gd name="T23"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216">
                  <a:moveTo>
                    <a:pt x="74" y="21"/>
                  </a:moveTo>
                  <a:cubicBezTo>
                    <a:pt x="45" y="21"/>
                    <a:pt x="45" y="21"/>
                    <a:pt x="45" y="21"/>
                  </a:cubicBezTo>
                  <a:cubicBezTo>
                    <a:pt x="36" y="21"/>
                    <a:pt x="36" y="21"/>
                    <a:pt x="36" y="21"/>
                  </a:cubicBezTo>
                  <a:cubicBezTo>
                    <a:pt x="36" y="13"/>
                    <a:pt x="36" y="13"/>
                    <a:pt x="36" y="13"/>
                  </a:cubicBezTo>
                  <a:cubicBezTo>
                    <a:pt x="36" y="0"/>
                    <a:pt x="36" y="0"/>
                    <a:pt x="36" y="0"/>
                  </a:cubicBezTo>
                  <a:cubicBezTo>
                    <a:pt x="0" y="33"/>
                    <a:pt x="0" y="33"/>
                    <a:pt x="0" y="33"/>
                  </a:cubicBezTo>
                  <a:cubicBezTo>
                    <a:pt x="0" y="212"/>
                    <a:pt x="0" y="212"/>
                    <a:pt x="0" y="212"/>
                  </a:cubicBezTo>
                  <a:cubicBezTo>
                    <a:pt x="0" y="214"/>
                    <a:pt x="2" y="216"/>
                    <a:pt x="5" y="216"/>
                  </a:cubicBezTo>
                  <a:cubicBezTo>
                    <a:pt x="71" y="216"/>
                    <a:pt x="71" y="216"/>
                    <a:pt x="71" y="216"/>
                  </a:cubicBezTo>
                  <a:cubicBezTo>
                    <a:pt x="74" y="216"/>
                    <a:pt x="76" y="214"/>
                    <a:pt x="76" y="212"/>
                  </a:cubicBezTo>
                  <a:cubicBezTo>
                    <a:pt x="76" y="21"/>
                    <a:pt x="76" y="21"/>
                    <a:pt x="76" y="21"/>
                  </a:cubicBezTo>
                  <a:lnTo>
                    <a:pt x="7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30" name="Freeform 8"/>
            <p:cNvSpPr>
              <a:spLocks/>
            </p:cNvSpPr>
            <p:nvPr/>
          </p:nvSpPr>
          <p:spPr bwMode="auto">
            <a:xfrm>
              <a:off x="3" y="1"/>
              <a:ext cx="638" cy="425"/>
            </a:xfrm>
            <a:custGeom>
              <a:avLst/>
              <a:gdLst>
                <a:gd name="T0" fmla="*/ 118 w 267"/>
                <a:gd name="T1" fmla="*/ 146 h 178"/>
                <a:gd name="T2" fmla="*/ 119 w 267"/>
                <a:gd name="T3" fmla="*/ 147 h 178"/>
                <a:gd name="T4" fmla="*/ 120 w 267"/>
                <a:gd name="T5" fmla="*/ 147 h 178"/>
                <a:gd name="T6" fmla="*/ 121 w 267"/>
                <a:gd name="T7" fmla="*/ 148 h 178"/>
                <a:gd name="T8" fmla="*/ 123 w 267"/>
                <a:gd name="T9" fmla="*/ 148 h 178"/>
                <a:gd name="T10" fmla="*/ 124 w 267"/>
                <a:gd name="T11" fmla="*/ 148 h 178"/>
                <a:gd name="T12" fmla="*/ 125 w 267"/>
                <a:gd name="T13" fmla="*/ 148 h 178"/>
                <a:gd name="T14" fmla="*/ 126 w 267"/>
                <a:gd name="T15" fmla="*/ 148 h 178"/>
                <a:gd name="T16" fmla="*/ 127 w 267"/>
                <a:gd name="T17" fmla="*/ 148 h 178"/>
                <a:gd name="T18" fmla="*/ 129 w 267"/>
                <a:gd name="T19" fmla="*/ 148 h 178"/>
                <a:gd name="T20" fmla="*/ 130 w 267"/>
                <a:gd name="T21" fmla="*/ 148 h 178"/>
                <a:gd name="T22" fmla="*/ 131 w 267"/>
                <a:gd name="T23" fmla="*/ 147 h 178"/>
                <a:gd name="T24" fmla="*/ 132 w 267"/>
                <a:gd name="T25" fmla="*/ 147 h 178"/>
                <a:gd name="T26" fmla="*/ 134 w 267"/>
                <a:gd name="T27" fmla="*/ 146 h 178"/>
                <a:gd name="T28" fmla="*/ 135 w 267"/>
                <a:gd name="T29" fmla="*/ 145 h 178"/>
                <a:gd name="T30" fmla="*/ 193 w 267"/>
                <a:gd name="T31" fmla="*/ 91 h 178"/>
                <a:gd name="T32" fmla="*/ 238 w 267"/>
                <a:gd name="T33" fmla="*/ 50 h 178"/>
                <a:gd name="T34" fmla="*/ 238 w 267"/>
                <a:gd name="T35" fmla="*/ 83 h 178"/>
                <a:gd name="T36" fmla="*/ 267 w 267"/>
                <a:gd name="T37" fmla="*/ 63 h 178"/>
                <a:gd name="T38" fmla="*/ 184 w 267"/>
                <a:gd name="T39" fmla="*/ 0 h 178"/>
                <a:gd name="T40" fmla="*/ 217 w 267"/>
                <a:gd name="T41" fmla="*/ 29 h 178"/>
                <a:gd name="T42" fmla="*/ 93 w 267"/>
                <a:gd name="T43" fmla="*/ 87 h 178"/>
                <a:gd name="T44" fmla="*/ 91 w 267"/>
                <a:gd name="T45" fmla="*/ 86 h 178"/>
                <a:gd name="T46" fmla="*/ 90 w 267"/>
                <a:gd name="T47" fmla="*/ 85 h 178"/>
                <a:gd name="T48" fmla="*/ 89 w 267"/>
                <a:gd name="T49" fmla="*/ 85 h 178"/>
                <a:gd name="T50" fmla="*/ 88 w 267"/>
                <a:gd name="T51" fmla="*/ 84 h 178"/>
                <a:gd name="T52" fmla="*/ 86 w 267"/>
                <a:gd name="T53" fmla="*/ 84 h 178"/>
                <a:gd name="T54" fmla="*/ 85 w 267"/>
                <a:gd name="T55" fmla="*/ 84 h 178"/>
                <a:gd name="T56" fmla="*/ 84 w 267"/>
                <a:gd name="T57" fmla="*/ 84 h 178"/>
                <a:gd name="T58" fmla="*/ 83 w 267"/>
                <a:gd name="T59" fmla="*/ 83 h 178"/>
                <a:gd name="T60" fmla="*/ 82 w 267"/>
                <a:gd name="T61" fmla="*/ 84 h 178"/>
                <a:gd name="T62" fmla="*/ 80 w 267"/>
                <a:gd name="T63" fmla="*/ 84 h 178"/>
                <a:gd name="T64" fmla="*/ 79 w 267"/>
                <a:gd name="T65" fmla="*/ 84 h 178"/>
                <a:gd name="T66" fmla="*/ 78 w 267"/>
                <a:gd name="T67" fmla="*/ 85 h 178"/>
                <a:gd name="T68" fmla="*/ 77 w 267"/>
                <a:gd name="T69" fmla="*/ 85 h 178"/>
                <a:gd name="T70" fmla="*/ 75 w 267"/>
                <a:gd name="T71" fmla="*/ 86 h 178"/>
                <a:gd name="T72" fmla="*/ 74 w 267"/>
                <a:gd name="T73" fmla="*/ 87 h 178"/>
                <a:gd name="T74" fmla="*/ 6 w 267"/>
                <a:gd name="T75" fmla="*/ 153 h 178"/>
                <a:gd name="T76" fmla="*/ 6 w 267"/>
                <a:gd name="T77" fmla="*/ 174 h 178"/>
                <a:gd name="T78" fmla="*/ 26 w 267"/>
                <a:gd name="T79" fmla="*/ 174 h 178"/>
                <a:gd name="T80" fmla="*/ 84 w 267"/>
                <a:gd name="T81" fmla="*/ 118 h 178"/>
                <a:gd name="T82" fmla="*/ 117 w 267"/>
                <a:gd name="T83"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78">
                  <a:moveTo>
                    <a:pt x="117" y="146"/>
                  </a:moveTo>
                  <a:cubicBezTo>
                    <a:pt x="118" y="146"/>
                    <a:pt x="118" y="146"/>
                    <a:pt x="118" y="146"/>
                  </a:cubicBezTo>
                  <a:cubicBezTo>
                    <a:pt x="118" y="146"/>
                    <a:pt x="118" y="146"/>
                    <a:pt x="119" y="146"/>
                  </a:cubicBezTo>
                  <a:cubicBezTo>
                    <a:pt x="119" y="147"/>
                    <a:pt x="119" y="147"/>
                    <a:pt x="119" y="147"/>
                  </a:cubicBezTo>
                  <a:cubicBezTo>
                    <a:pt x="119" y="147"/>
                    <a:pt x="120" y="147"/>
                    <a:pt x="120" y="147"/>
                  </a:cubicBezTo>
                  <a:cubicBezTo>
                    <a:pt x="120" y="147"/>
                    <a:pt x="120" y="147"/>
                    <a:pt x="120" y="147"/>
                  </a:cubicBezTo>
                  <a:cubicBezTo>
                    <a:pt x="120" y="147"/>
                    <a:pt x="121" y="147"/>
                    <a:pt x="121" y="148"/>
                  </a:cubicBezTo>
                  <a:cubicBezTo>
                    <a:pt x="121" y="148"/>
                    <a:pt x="121" y="148"/>
                    <a:pt x="121" y="148"/>
                  </a:cubicBezTo>
                  <a:cubicBezTo>
                    <a:pt x="122" y="148"/>
                    <a:pt x="122" y="148"/>
                    <a:pt x="122" y="148"/>
                  </a:cubicBezTo>
                  <a:cubicBezTo>
                    <a:pt x="122" y="148"/>
                    <a:pt x="123" y="148"/>
                    <a:pt x="123" y="148"/>
                  </a:cubicBezTo>
                  <a:cubicBezTo>
                    <a:pt x="123" y="148"/>
                    <a:pt x="123" y="148"/>
                    <a:pt x="123" y="148"/>
                  </a:cubicBezTo>
                  <a:cubicBezTo>
                    <a:pt x="124" y="148"/>
                    <a:pt x="124" y="148"/>
                    <a:pt x="124" y="148"/>
                  </a:cubicBezTo>
                  <a:cubicBezTo>
                    <a:pt x="124" y="148"/>
                    <a:pt x="124" y="148"/>
                    <a:pt x="125" y="148"/>
                  </a:cubicBezTo>
                  <a:cubicBezTo>
                    <a:pt x="125" y="148"/>
                    <a:pt x="125" y="148"/>
                    <a:pt x="125" y="148"/>
                  </a:cubicBezTo>
                  <a:cubicBezTo>
                    <a:pt x="125" y="148"/>
                    <a:pt x="126" y="148"/>
                    <a:pt x="126" y="148"/>
                  </a:cubicBezTo>
                  <a:cubicBezTo>
                    <a:pt x="126" y="148"/>
                    <a:pt x="126" y="148"/>
                    <a:pt x="126" y="148"/>
                  </a:cubicBezTo>
                  <a:cubicBezTo>
                    <a:pt x="126" y="148"/>
                    <a:pt x="126" y="148"/>
                    <a:pt x="127" y="148"/>
                  </a:cubicBezTo>
                  <a:cubicBezTo>
                    <a:pt x="127" y="148"/>
                    <a:pt x="127" y="148"/>
                    <a:pt x="127" y="148"/>
                  </a:cubicBezTo>
                  <a:cubicBezTo>
                    <a:pt x="128" y="148"/>
                    <a:pt x="128" y="148"/>
                    <a:pt x="128" y="148"/>
                  </a:cubicBezTo>
                  <a:cubicBezTo>
                    <a:pt x="128" y="148"/>
                    <a:pt x="128" y="148"/>
                    <a:pt x="129" y="148"/>
                  </a:cubicBezTo>
                  <a:cubicBezTo>
                    <a:pt x="129" y="148"/>
                    <a:pt x="129" y="148"/>
                    <a:pt x="129" y="148"/>
                  </a:cubicBezTo>
                  <a:cubicBezTo>
                    <a:pt x="129" y="148"/>
                    <a:pt x="130" y="148"/>
                    <a:pt x="130" y="148"/>
                  </a:cubicBezTo>
                  <a:cubicBezTo>
                    <a:pt x="130" y="148"/>
                    <a:pt x="130" y="148"/>
                    <a:pt x="131" y="148"/>
                  </a:cubicBezTo>
                  <a:cubicBezTo>
                    <a:pt x="131" y="147"/>
                    <a:pt x="131" y="147"/>
                    <a:pt x="131" y="147"/>
                  </a:cubicBezTo>
                  <a:cubicBezTo>
                    <a:pt x="131" y="147"/>
                    <a:pt x="132" y="147"/>
                    <a:pt x="132" y="147"/>
                  </a:cubicBezTo>
                  <a:cubicBezTo>
                    <a:pt x="132" y="147"/>
                    <a:pt x="132" y="147"/>
                    <a:pt x="132" y="147"/>
                  </a:cubicBezTo>
                  <a:cubicBezTo>
                    <a:pt x="133" y="147"/>
                    <a:pt x="133" y="147"/>
                    <a:pt x="133" y="146"/>
                  </a:cubicBezTo>
                  <a:cubicBezTo>
                    <a:pt x="133" y="146"/>
                    <a:pt x="133" y="146"/>
                    <a:pt x="134" y="146"/>
                  </a:cubicBezTo>
                  <a:cubicBezTo>
                    <a:pt x="134" y="146"/>
                    <a:pt x="134" y="146"/>
                    <a:pt x="134" y="146"/>
                  </a:cubicBezTo>
                  <a:cubicBezTo>
                    <a:pt x="134" y="146"/>
                    <a:pt x="135" y="145"/>
                    <a:pt x="135" y="145"/>
                  </a:cubicBezTo>
                  <a:cubicBezTo>
                    <a:pt x="135" y="145"/>
                    <a:pt x="135" y="145"/>
                    <a:pt x="136" y="144"/>
                  </a:cubicBezTo>
                  <a:cubicBezTo>
                    <a:pt x="193" y="91"/>
                    <a:pt x="193" y="91"/>
                    <a:pt x="193" y="91"/>
                  </a:cubicBezTo>
                  <a:cubicBezTo>
                    <a:pt x="225" y="62"/>
                    <a:pt x="225" y="62"/>
                    <a:pt x="225" y="62"/>
                  </a:cubicBezTo>
                  <a:cubicBezTo>
                    <a:pt x="238" y="50"/>
                    <a:pt x="238" y="50"/>
                    <a:pt x="238" y="50"/>
                  </a:cubicBezTo>
                  <a:cubicBezTo>
                    <a:pt x="238" y="62"/>
                    <a:pt x="238" y="62"/>
                    <a:pt x="238" y="62"/>
                  </a:cubicBezTo>
                  <a:cubicBezTo>
                    <a:pt x="238" y="83"/>
                    <a:pt x="238" y="83"/>
                    <a:pt x="238" y="83"/>
                  </a:cubicBezTo>
                  <a:cubicBezTo>
                    <a:pt x="267" y="83"/>
                    <a:pt x="267" y="83"/>
                    <a:pt x="267" y="83"/>
                  </a:cubicBezTo>
                  <a:cubicBezTo>
                    <a:pt x="267" y="63"/>
                    <a:pt x="267" y="63"/>
                    <a:pt x="267" y="63"/>
                  </a:cubicBezTo>
                  <a:cubicBezTo>
                    <a:pt x="267" y="0"/>
                    <a:pt x="267" y="0"/>
                    <a:pt x="267" y="0"/>
                  </a:cubicBezTo>
                  <a:cubicBezTo>
                    <a:pt x="184" y="0"/>
                    <a:pt x="184" y="0"/>
                    <a:pt x="184" y="0"/>
                  </a:cubicBezTo>
                  <a:cubicBezTo>
                    <a:pt x="184" y="29"/>
                    <a:pt x="184" y="29"/>
                    <a:pt x="184" y="29"/>
                  </a:cubicBezTo>
                  <a:cubicBezTo>
                    <a:pt x="217" y="29"/>
                    <a:pt x="217" y="29"/>
                    <a:pt x="217" y="29"/>
                  </a:cubicBezTo>
                  <a:cubicBezTo>
                    <a:pt x="125" y="114"/>
                    <a:pt x="125" y="114"/>
                    <a:pt x="125" y="114"/>
                  </a:cubicBezTo>
                  <a:cubicBezTo>
                    <a:pt x="93" y="87"/>
                    <a:pt x="93" y="87"/>
                    <a:pt x="93" y="87"/>
                  </a:cubicBezTo>
                  <a:cubicBezTo>
                    <a:pt x="92" y="87"/>
                    <a:pt x="92" y="86"/>
                    <a:pt x="92" y="86"/>
                  </a:cubicBezTo>
                  <a:cubicBezTo>
                    <a:pt x="92" y="86"/>
                    <a:pt x="91" y="86"/>
                    <a:pt x="91" y="86"/>
                  </a:cubicBezTo>
                  <a:cubicBezTo>
                    <a:pt x="91" y="86"/>
                    <a:pt x="91" y="86"/>
                    <a:pt x="91" y="85"/>
                  </a:cubicBezTo>
                  <a:cubicBezTo>
                    <a:pt x="90" y="85"/>
                    <a:pt x="90" y="85"/>
                    <a:pt x="90" y="85"/>
                  </a:cubicBezTo>
                  <a:cubicBezTo>
                    <a:pt x="90" y="85"/>
                    <a:pt x="90" y="85"/>
                    <a:pt x="89" y="85"/>
                  </a:cubicBezTo>
                  <a:cubicBezTo>
                    <a:pt x="89" y="85"/>
                    <a:pt x="89" y="85"/>
                    <a:pt x="89" y="85"/>
                  </a:cubicBezTo>
                  <a:cubicBezTo>
                    <a:pt x="89" y="84"/>
                    <a:pt x="88" y="84"/>
                    <a:pt x="88" y="84"/>
                  </a:cubicBezTo>
                  <a:cubicBezTo>
                    <a:pt x="88" y="84"/>
                    <a:pt x="88" y="84"/>
                    <a:pt x="88" y="84"/>
                  </a:cubicBezTo>
                  <a:cubicBezTo>
                    <a:pt x="87" y="84"/>
                    <a:pt x="87" y="84"/>
                    <a:pt x="87" y="84"/>
                  </a:cubicBezTo>
                  <a:cubicBezTo>
                    <a:pt x="87" y="84"/>
                    <a:pt x="87" y="84"/>
                    <a:pt x="86" y="84"/>
                  </a:cubicBezTo>
                  <a:cubicBezTo>
                    <a:pt x="86" y="84"/>
                    <a:pt x="86" y="84"/>
                    <a:pt x="86" y="84"/>
                  </a:cubicBezTo>
                  <a:cubicBezTo>
                    <a:pt x="85" y="84"/>
                    <a:pt x="85" y="84"/>
                    <a:pt x="85" y="84"/>
                  </a:cubicBezTo>
                  <a:cubicBezTo>
                    <a:pt x="85" y="84"/>
                    <a:pt x="85" y="84"/>
                    <a:pt x="84" y="84"/>
                  </a:cubicBezTo>
                  <a:cubicBezTo>
                    <a:pt x="84" y="84"/>
                    <a:pt x="84" y="84"/>
                    <a:pt x="84" y="84"/>
                  </a:cubicBezTo>
                  <a:cubicBezTo>
                    <a:pt x="84" y="83"/>
                    <a:pt x="83" y="83"/>
                    <a:pt x="83" y="83"/>
                  </a:cubicBezTo>
                  <a:cubicBezTo>
                    <a:pt x="83" y="83"/>
                    <a:pt x="83" y="83"/>
                    <a:pt x="83" y="83"/>
                  </a:cubicBezTo>
                  <a:cubicBezTo>
                    <a:pt x="83" y="83"/>
                    <a:pt x="83" y="84"/>
                    <a:pt x="82" y="84"/>
                  </a:cubicBezTo>
                  <a:cubicBezTo>
                    <a:pt x="82" y="84"/>
                    <a:pt x="82" y="84"/>
                    <a:pt x="82" y="84"/>
                  </a:cubicBezTo>
                  <a:cubicBezTo>
                    <a:pt x="82" y="84"/>
                    <a:pt x="81" y="84"/>
                    <a:pt x="81" y="84"/>
                  </a:cubicBezTo>
                  <a:cubicBezTo>
                    <a:pt x="81" y="84"/>
                    <a:pt x="81" y="84"/>
                    <a:pt x="80" y="84"/>
                  </a:cubicBezTo>
                  <a:cubicBezTo>
                    <a:pt x="80" y="84"/>
                    <a:pt x="80" y="84"/>
                    <a:pt x="80" y="84"/>
                  </a:cubicBezTo>
                  <a:cubicBezTo>
                    <a:pt x="79" y="84"/>
                    <a:pt x="79" y="84"/>
                    <a:pt x="79" y="84"/>
                  </a:cubicBezTo>
                  <a:cubicBezTo>
                    <a:pt x="79" y="84"/>
                    <a:pt x="79" y="84"/>
                    <a:pt x="78" y="84"/>
                  </a:cubicBezTo>
                  <a:cubicBezTo>
                    <a:pt x="78" y="84"/>
                    <a:pt x="78" y="84"/>
                    <a:pt x="78" y="85"/>
                  </a:cubicBezTo>
                  <a:cubicBezTo>
                    <a:pt x="78" y="85"/>
                    <a:pt x="77" y="85"/>
                    <a:pt x="77" y="85"/>
                  </a:cubicBezTo>
                  <a:cubicBezTo>
                    <a:pt x="77" y="85"/>
                    <a:pt x="77" y="85"/>
                    <a:pt x="77" y="85"/>
                  </a:cubicBezTo>
                  <a:cubicBezTo>
                    <a:pt x="76" y="85"/>
                    <a:pt x="76" y="85"/>
                    <a:pt x="76" y="86"/>
                  </a:cubicBezTo>
                  <a:cubicBezTo>
                    <a:pt x="76" y="86"/>
                    <a:pt x="76" y="86"/>
                    <a:pt x="75" y="86"/>
                  </a:cubicBezTo>
                  <a:cubicBezTo>
                    <a:pt x="75" y="86"/>
                    <a:pt x="75" y="86"/>
                    <a:pt x="75" y="86"/>
                  </a:cubicBezTo>
                  <a:cubicBezTo>
                    <a:pt x="74" y="86"/>
                    <a:pt x="74" y="87"/>
                    <a:pt x="74" y="87"/>
                  </a:cubicBezTo>
                  <a:cubicBezTo>
                    <a:pt x="74" y="87"/>
                    <a:pt x="74" y="87"/>
                    <a:pt x="73" y="88"/>
                  </a:cubicBezTo>
                  <a:cubicBezTo>
                    <a:pt x="6" y="153"/>
                    <a:pt x="6" y="153"/>
                    <a:pt x="6" y="153"/>
                  </a:cubicBezTo>
                  <a:cubicBezTo>
                    <a:pt x="4" y="154"/>
                    <a:pt x="3" y="156"/>
                    <a:pt x="2" y="158"/>
                  </a:cubicBezTo>
                  <a:cubicBezTo>
                    <a:pt x="0" y="163"/>
                    <a:pt x="1" y="169"/>
                    <a:pt x="6" y="174"/>
                  </a:cubicBezTo>
                  <a:cubicBezTo>
                    <a:pt x="8" y="177"/>
                    <a:pt x="12" y="178"/>
                    <a:pt x="16" y="178"/>
                  </a:cubicBezTo>
                  <a:cubicBezTo>
                    <a:pt x="20" y="178"/>
                    <a:pt x="23" y="177"/>
                    <a:pt x="26" y="174"/>
                  </a:cubicBezTo>
                  <a:cubicBezTo>
                    <a:pt x="43" y="158"/>
                    <a:pt x="43" y="158"/>
                    <a:pt x="43" y="158"/>
                  </a:cubicBezTo>
                  <a:cubicBezTo>
                    <a:pt x="84" y="118"/>
                    <a:pt x="84" y="118"/>
                    <a:pt x="84" y="118"/>
                  </a:cubicBezTo>
                  <a:cubicBezTo>
                    <a:pt x="116" y="145"/>
                    <a:pt x="116" y="145"/>
                    <a:pt x="116" y="145"/>
                  </a:cubicBezTo>
                  <a:cubicBezTo>
                    <a:pt x="117" y="145"/>
                    <a:pt x="117" y="146"/>
                    <a:pt x="117"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grpSp>
        <p:nvGrpSpPr>
          <p:cNvPr id="53" name="Group 30"/>
          <p:cNvGrpSpPr>
            <a:grpSpLocks noChangeAspect="1"/>
          </p:cNvGrpSpPr>
          <p:nvPr/>
        </p:nvGrpSpPr>
        <p:grpSpPr bwMode="auto">
          <a:xfrm>
            <a:off x="7681558" y="4977304"/>
            <a:ext cx="1049200" cy="815702"/>
            <a:chOff x="4496" y="1052"/>
            <a:chExt cx="683" cy="531"/>
          </a:xfrm>
          <a:solidFill>
            <a:schemeClr val="bg1"/>
          </a:solidFill>
        </p:grpSpPr>
        <p:sp>
          <p:nvSpPr>
            <p:cNvPr id="55" name="Freeform 31"/>
            <p:cNvSpPr>
              <a:spLocks noEditPoints="1"/>
            </p:cNvSpPr>
            <p:nvPr/>
          </p:nvSpPr>
          <p:spPr bwMode="auto">
            <a:xfrm>
              <a:off x="4496" y="1140"/>
              <a:ext cx="683" cy="443"/>
            </a:xfrm>
            <a:custGeom>
              <a:avLst/>
              <a:gdLst>
                <a:gd name="T0" fmla="*/ 272 w 286"/>
                <a:gd name="T1" fmla="*/ 0 h 185"/>
                <a:gd name="T2" fmla="*/ 14 w 286"/>
                <a:gd name="T3" fmla="*/ 0 h 185"/>
                <a:gd name="T4" fmla="*/ 0 w 286"/>
                <a:gd name="T5" fmla="*/ 14 h 185"/>
                <a:gd name="T6" fmla="*/ 0 w 286"/>
                <a:gd name="T7" fmla="*/ 171 h 185"/>
                <a:gd name="T8" fmla="*/ 14 w 286"/>
                <a:gd name="T9" fmla="*/ 185 h 185"/>
                <a:gd name="T10" fmla="*/ 272 w 286"/>
                <a:gd name="T11" fmla="*/ 185 h 185"/>
                <a:gd name="T12" fmla="*/ 286 w 286"/>
                <a:gd name="T13" fmla="*/ 171 h 185"/>
                <a:gd name="T14" fmla="*/ 286 w 286"/>
                <a:gd name="T15" fmla="*/ 14 h 185"/>
                <a:gd name="T16" fmla="*/ 272 w 286"/>
                <a:gd name="T17" fmla="*/ 0 h 185"/>
                <a:gd name="T18" fmla="*/ 272 w 286"/>
                <a:gd name="T19" fmla="*/ 171 h 185"/>
                <a:gd name="T20" fmla="*/ 272 w 286"/>
                <a:gd name="T21" fmla="*/ 171 h 185"/>
                <a:gd name="T22" fmla="*/ 14 w 286"/>
                <a:gd name="T23" fmla="*/ 171 h 185"/>
                <a:gd name="T24" fmla="*/ 14 w 286"/>
                <a:gd name="T25" fmla="*/ 171 h 185"/>
                <a:gd name="T26" fmla="*/ 14 w 286"/>
                <a:gd name="T27" fmla="*/ 14 h 185"/>
                <a:gd name="T28" fmla="*/ 14 w 286"/>
                <a:gd name="T29" fmla="*/ 14 h 185"/>
                <a:gd name="T30" fmla="*/ 272 w 286"/>
                <a:gd name="T31" fmla="*/ 14 h 185"/>
                <a:gd name="T32" fmla="*/ 272 w 286"/>
                <a:gd name="T33" fmla="*/ 14 h 185"/>
                <a:gd name="T34" fmla="*/ 272 w 286"/>
                <a:gd name="T35" fmla="*/ 171 h 185"/>
                <a:gd name="T36" fmla="*/ 272 w 286"/>
                <a:gd name="T3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85">
                  <a:moveTo>
                    <a:pt x="272" y="0"/>
                  </a:moveTo>
                  <a:cubicBezTo>
                    <a:pt x="14" y="0"/>
                    <a:pt x="14" y="0"/>
                    <a:pt x="14" y="0"/>
                  </a:cubicBezTo>
                  <a:cubicBezTo>
                    <a:pt x="6" y="0"/>
                    <a:pt x="0" y="6"/>
                    <a:pt x="0" y="14"/>
                  </a:cubicBezTo>
                  <a:cubicBezTo>
                    <a:pt x="0" y="171"/>
                    <a:pt x="0" y="171"/>
                    <a:pt x="0" y="171"/>
                  </a:cubicBezTo>
                  <a:cubicBezTo>
                    <a:pt x="0" y="179"/>
                    <a:pt x="6" y="185"/>
                    <a:pt x="14" y="185"/>
                  </a:cubicBezTo>
                  <a:cubicBezTo>
                    <a:pt x="272" y="185"/>
                    <a:pt x="272" y="185"/>
                    <a:pt x="272" y="185"/>
                  </a:cubicBezTo>
                  <a:cubicBezTo>
                    <a:pt x="280" y="185"/>
                    <a:pt x="286" y="179"/>
                    <a:pt x="286" y="171"/>
                  </a:cubicBezTo>
                  <a:cubicBezTo>
                    <a:pt x="286" y="14"/>
                    <a:pt x="286" y="14"/>
                    <a:pt x="286" y="14"/>
                  </a:cubicBezTo>
                  <a:cubicBezTo>
                    <a:pt x="286" y="6"/>
                    <a:pt x="280" y="0"/>
                    <a:pt x="272" y="0"/>
                  </a:cubicBezTo>
                  <a:close/>
                  <a:moveTo>
                    <a:pt x="272" y="171"/>
                  </a:moveTo>
                  <a:cubicBezTo>
                    <a:pt x="272" y="171"/>
                    <a:pt x="272" y="171"/>
                    <a:pt x="272" y="171"/>
                  </a:cubicBezTo>
                  <a:cubicBezTo>
                    <a:pt x="14" y="171"/>
                    <a:pt x="14" y="171"/>
                    <a:pt x="14" y="171"/>
                  </a:cubicBezTo>
                  <a:cubicBezTo>
                    <a:pt x="14" y="171"/>
                    <a:pt x="14" y="171"/>
                    <a:pt x="14" y="171"/>
                  </a:cubicBezTo>
                  <a:cubicBezTo>
                    <a:pt x="14" y="14"/>
                    <a:pt x="14" y="14"/>
                    <a:pt x="14" y="14"/>
                  </a:cubicBezTo>
                  <a:cubicBezTo>
                    <a:pt x="14" y="14"/>
                    <a:pt x="14" y="14"/>
                    <a:pt x="14" y="14"/>
                  </a:cubicBezTo>
                  <a:cubicBezTo>
                    <a:pt x="272" y="14"/>
                    <a:pt x="272" y="14"/>
                    <a:pt x="272" y="14"/>
                  </a:cubicBezTo>
                  <a:cubicBezTo>
                    <a:pt x="272" y="14"/>
                    <a:pt x="272" y="14"/>
                    <a:pt x="272" y="14"/>
                  </a:cubicBezTo>
                  <a:cubicBezTo>
                    <a:pt x="272" y="171"/>
                    <a:pt x="272" y="171"/>
                    <a:pt x="272" y="171"/>
                  </a:cubicBezTo>
                  <a:cubicBezTo>
                    <a:pt x="272" y="171"/>
                    <a:pt x="272" y="171"/>
                    <a:pt x="27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56" name="Freeform 32"/>
            <p:cNvSpPr>
              <a:spLocks noEditPoints="1"/>
            </p:cNvSpPr>
            <p:nvPr/>
          </p:nvSpPr>
          <p:spPr bwMode="auto">
            <a:xfrm>
              <a:off x="4496" y="1052"/>
              <a:ext cx="683" cy="79"/>
            </a:xfrm>
            <a:custGeom>
              <a:avLst/>
              <a:gdLst>
                <a:gd name="T0" fmla="*/ 272 w 286"/>
                <a:gd name="T1" fmla="*/ 0 h 33"/>
                <a:gd name="T2" fmla="*/ 14 w 286"/>
                <a:gd name="T3" fmla="*/ 0 h 33"/>
                <a:gd name="T4" fmla="*/ 0 w 286"/>
                <a:gd name="T5" fmla="*/ 14 h 33"/>
                <a:gd name="T6" fmla="*/ 0 w 286"/>
                <a:gd name="T7" fmla="*/ 32 h 33"/>
                <a:gd name="T8" fmla="*/ 10 w 286"/>
                <a:gd name="T9" fmla="*/ 28 h 33"/>
                <a:gd name="T10" fmla="*/ 275 w 286"/>
                <a:gd name="T11" fmla="*/ 28 h 33"/>
                <a:gd name="T12" fmla="*/ 286 w 286"/>
                <a:gd name="T13" fmla="*/ 33 h 33"/>
                <a:gd name="T14" fmla="*/ 286 w 286"/>
                <a:gd name="T15" fmla="*/ 14 h 33"/>
                <a:gd name="T16" fmla="*/ 272 w 286"/>
                <a:gd name="T17" fmla="*/ 0 h 33"/>
                <a:gd name="T18" fmla="*/ 229 w 286"/>
                <a:gd name="T19" fmla="*/ 20 h 33"/>
                <a:gd name="T20" fmla="*/ 216 w 286"/>
                <a:gd name="T21" fmla="*/ 20 h 33"/>
                <a:gd name="T22" fmla="*/ 216 w 286"/>
                <a:gd name="T23" fmla="*/ 17 h 33"/>
                <a:gd name="T24" fmla="*/ 229 w 286"/>
                <a:gd name="T25" fmla="*/ 17 h 33"/>
                <a:gd name="T26" fmla="*/ 229 w 286"/>
                <a:gd name="T27" fmla="*/ 20 h 33"/>
                <a:gd name="T28" fmla="*/ 246 w 286"/>
                <a:gd name="T29" fmla="*/ 20 h 33"/>
                <a:gd name="T30" fmla="*/ 236 w 286"/>
                <a:gd name="T31" fmla="*/ 20 h 33"/>
                <a:gd name="T32" fmla="*/ 236 w 286"/>
                <a:gd name="T33" fmla="*/ 9 h 33"/>
                <a:gd name="T34" fmla="*/ 246 w 286"/>
                <a:gd name="T35" fmla="*/ 9 h 33"/>
                <a:gd name="T36" fmla="*/ 246 w 286"/>
                <a:gd name="T37" fmla="*/ 20 h 33"/>
                <a:gd name="T38" fmla="*/ 269 w 286"/>
                <a:gd name="T39" fmla="*/ 20 h 33"/>
                <a:gd name="T40" fmla="*/ 266 w 286"/>
                <a:gd name="T41" fmla="*/ 20 h 33"/>
                <a:gd name="T42" fmla="*/ 264 w 286"/>
                <a:gd name="T43" fmla="*/ 18 h 33"/>
                <a:gd name="T44" fmla="*/ 262 w 286"/>
                <a:gd name="T45" fmla="*/ 16 h 33"/>
                <a:gd name="T46" fmla="*/ 259 w 286"/>
                <a:gd name="T47" fmla="*/ 20 h 33"/>
                <a:gd name="T48" fmla="*/ 259 w 286"/>
                <a:gd name="T49" fmla="*/ 20 h 33"/>
                <a:gd name="T50" fmla="*/ 255 w 286"/>
                <a:gd name="T51" fmla="*/ 20 h 33"/>
                <a:gd name="T52" fmla="*/ 260 w 286"/>
                <a:gd name="T53" fmla="*/ 14 h 33"/>
                <a:gd name="T54" fmla="*/ 255 w 286"/>
                <a:gd name="T55" fmla="*/ 9 h 33"/>
                <a:gd name="T56" fmla="*/ 259 w 286"/>
                <a:gd name="T57" fmla="*/ 9 h 33"/>
                <a:gd name="T58" fmla="*/ 262 w 286"/>
                <a:gd name="T59" fmla="*/ 13 h 33"/>
                <a:gd name="T60" fmla="*/ 266 w 286"/>
                <a:gd name="T61" fmla="*/ 9 h 33"/>
                <a:gd name="T62" fmla="*/ 269 w 286"/>
                <a:gd name="T63" fmla="*/ 9 h 33"/>
                <a:gd name="T64" fmla="*/ 264 w 286"/>
                <a:gd name="T65" fmla="*/ 14 h 33"/>
                <a:gd name="T66" fmla="*/ 269 w 286"/>
                <a:gd name="T67" fmla="*/ 20 h 33"/>
                <a:gd name="T68" fmla="*/ 245 w 286"/>
                <a:gd name="T69" fmla="*/ 11 h 33"/>
                <a:gd name="T70" fmla="*/ 238 w 286"/>
                <a:gd name="T71" fmla="*/ 11 h 33"/>
                <a:gd name="T72" fmla="*/ 238 w 286"/>
                <a:gd name="T73" fmla="*/ 18 h 33"/>
                <a:gd name="T74" fmla="*/ 245 w 286"/>
                <a:gd name="T75" fmla="*/ 18 h 33"/>
                <a:gd name="T76" fmla="*/ 245 w 286"/>
                <a:gd name="T7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33">
                  <a:moveTo>
                    <a:pt x="272" y="0"/>
                  </a:moveTo>
                  <a:cubicBezTo>
                    <a:pt x="14" y="0"/>
                    <a:pt x="14" y="0"/>
                    <a:pt x="14" y="0"/>
                  </a:cubicBezTo>
                  <a:cubicBezTo>
                    <a:pt x="6" y="0"/>
                    <a:pt x="0" y="6"/>
                    <a:pt x="0" y="14"/>
                  </a:cubicBezTo>
                  <a:cubicBezTo>
                    <a:pt x="0" y="32"/>
                    <a:pt x="0" y="32"/>
                    <a:pt x="0" y="32"/>
                  </a:cubicBezTo>
                  <a:cubicBezTo>
                    <a:pt x="3" y="30"/>
                    <a:pt x="6" y="28"/>
                    <a:pt x="10" y="28"/>
                  </a:cubicBezTo>
                  <a:cubicBezTo>
                    <a:pt x="275" y="28"/>
                    <a:pt x="275" y="28"/>
                    <a:pt x="275" y="28"/>
                  </a:cubicBezTo>
                  <a:cubicBezTo>
                    <a:pt x="279" y="28"/>
                    <a:pt x="283" y="30"/>
                    <a:pt x="286" y="33"/>
                  </a:cubicBezTo>
                  <a:cubicBezTo>
                    <a:pt x="286" y="14"/>
                    <a:pt x="286" y="14"/>
                    <a:pt x="286" y="14"/>
                  </a:cubicBezTo>
                  <a:cubicBezTo>
                    <a:pt x="286" y="6"/>
                    <a:pt x="280" y="0"/>
                    <a:pt x="272" y="0"/>
                  </a:cubicBezTo>
                  <a:close/>
                  <a:moveTo>
                    <a:pt x="229" y="20"/>
                  </a:moveTo>
                  <a:cubicBezTo>
                    <a:pt x="216" y="20"/>
                    <a:pt x="216" y="20"/>
                    <a:pt x="216" y="20"/>
                  </a:cubicBezTo>
                  <a:cubicBezTo>
                    <a:pt x="216" y="17"/>
                    <a:pt x="216" y="17"/>
                    <a:pt x="216" y="17"/>
                  </a:cubicBezTo>
                  <a:cubicBezTo>
                    <a:pt x="229" y="17"/>
                    <a:pt x="229" y="17"/>
                    <a:pt x="229" y="17"/>
                  </a:cubicBezTo>
                  <a:lnTo>
                    <a:pt x="229" y="20"/>
                  </a:lnTo>
                  <a:close/>
                  <a:moveTo>
                    <a:pt x="246" y="20"/>
                  </a:moveTo>
                  <a:cubicBezTo>
                    <a:pt x="236" y="20"/>
                    <a:pt x="236" y="20"/>
                    <a:pt x="236" y="20"/>
                  </a:cubicBezTo>
                  <a:cubicBezTo>
                    <a:pt x="236" y="9"/>
                    <a:pt x="236" y="9"/>
                    <a:pt x="236" y="9"/>
                  </a:cubicBezTo>
                  <a:cubicBezTo>
                    <a:pt x="246" y="9"/>
                    <a:pt x="246" y="9"/>
                    <a:pt x="246" y="9"/>
                  </a:cubicBezTo>
                  <a:lnTo>
                    <a:pt x="246" y="20"/>
                  </a:lnTo>
                  <a:close/>
                  <a:moveTo>
                    <a:pt x="269" y="20"/>
                  </a:moveTo>
                  <a:cubicBezTo>
                    <a:pt x="266" y="20"/>
                    <a:pt x="266" y="20"/>
                    <a:pt x="266" y="20"/>
                  </a:cubicBezTo>
                  <a:cubicBezTo>
                    <a:pt x="264" y="18"/>
                    <a:pt x="264" y="18"/>
                    <a:pt x="264" y="18"/>
                  </a:cubicBezTo>
                  <a:cubicBezTo>
                    <a:pt x="262" y="16"/>
                    <a:pt x="262" y="16"/>
                    <a:pt x="262" y="16"/>
                  </a:cubicBezTo>
                  <a:cubicBezTo>
                    <a:pt x="259" y="20"/>
                    <a:pt x="259" y="20"/>
                    <a:pt x="259" y="20"/>
                  </a:cubicBezTo>
                  <a:cubicBezTo>
                    <a:pt x="259" y="20"/>
                    <a:pt x="259" y="20"/>
                    <a:pt x="259" y="20"/>
                  </a:cubicBezTo>
                  <a:cubicBezTo>
                    <a:pt x="255" y="20"/>
                    <a:pt x="255" y="20"/>
                    <a:pt x="255" y="20"/>
                  </a:cubicBezTo>
                  <a:cubicBezTo>
                    <a:pt x="260" y="14"/>
                    <a:pt x="260" y="14"/>
                    <a:pt x="260" y="14"/>
                  </a:cubicBezTo>
                  <a:cubicBezTo>
                    <a:pt x="255" y="9"/>
                    <a:pt x="255" y="9"/>
                    <a:pt x="255" y="9"/>
                  </a:cubicBezTo>
                  <a:cubicBezTo>
                    <a:pt x="259" y="9"/>
                    <a:pt x="259" y="9"/>
                    <a:pt x="259" y="9"/>
                  </a:cubicBezTo>
                  <a:cubicBezTo>
                    <a:pt x="262" y="13"/>
                    <a:pt x="262" y="13"/>
                    <a:pt x="262" y="13"/>
                  </a:cubicBezTo>
                  <a:cubicBezTo>
                    <a:pt x="266" y="9"/>
                    <a:pt x="266" y="9"/>
                    <a:pt x="266" y="9"/>
                  </a:cubicBezTo>
                  <a:cubicBezTo>
                    <a:pt x="269" y="9"/>
                    <a:pt x="269" y="9"/>
                    <a:pt x="269" y="9"/>
                  </a:cubicBezTo>
                  <a:cubicBezTo>
                    <a:pt x="264" y="14"/>
                    <a:pt x="264" y="14"/>
                    <a:pt x="264" y="14"/>
                  </a:cubicBezTo>
                  <a:lnTo>
                    <a:pt x="269" y="20"/>
                  </a:lnTo>
                  <a:close/>
                  <a:moveTo>
                    <a:pt x="245" y="11"/>
                  </a:moveTo>
                  <a:cubicBezTo>
                    <a:pt x="238" y="11"/>
                    <a:pt x="238" y="11"/>
                    <a:pt x="238" y="11"/>
                  </a:cubicBezTo>
                  <a:cubicBezTo>
                    <a:pt x="238" y="18"/>
                    <a:pt x="238" y="18"/>
                    <a:pt x="238" y="18"/>
                  </a:cubicBezTo>
                  <a:cubicBezTo>
                    <a:pt x="245" y="18"/>
                    <a:pt x="245" y="18"/>
                    <a:pt x="245" y="18"/>
                  </a:cubicBezTo>
                  <a:lnTo>
                    <a:pt x="24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57" name="Freeform 33"/>
            <p:cNvSpPr>
              <a:spLocks noEditPoints="1"/>
            </p:cNvSpPr>
            <p:nvPr/>
          </p:nvSpPr>
          <p:spPr bwMode="auto">
            <a:xfrm>
              <a:off x="4799" y="1279"/>
              <a:ext cx="210" cy="210"/>
            </a:xfrm>
            <a:custGeom>
              <a:avLst/>
              <a:gdLst>
                <a:gd name="T0" fmla="*/ 77 w 88"/>
                <a:gd name="T1" fmla="*/ 58 h 88"/>
                <a:gd name="T2" fmla="*/ 87 w 88"/>
                <a:gd name="T3" fmla="*/ 50 h 88"/>
                <a:gd name="T4" fmla="*/ 87 w 88"/>
                <a:gd name="T5" fmla="*/ 38 h 88"/>
                <a:gd name="T6" fmla="*/ 77 w 88"/>
                <a:gd name="T7" fmla="*/ 30 h 88"/>
                <a:gd name="T8" fmla="*/ 79 w 88"/>
                <a:gd name="T9" fmla="*/ 18 h 88"/>
                <a:gd name="T10" fmla="*/ 70 w 88"/>
                <a:gd name="T11" fmla="*/ 9 h 88"/>
                <a:gd name="T12" fmla="*/ 57 w 88"/>
                <a:gd name="T13" fmla="*/ 11 h 88"/>
                <a:gd name="T14" fmla="*/ 50 w 88"/>
                <a:gd name="T15" fmla="*/ 1 h 88"/>
                <a:gd name="T16" fmla="*/ 37 w 88"/>
                <a:gd name="T17" fmla="*/ 1 h 88"/>
                <a:gd name="T18" fmla="*/ 30 w 88"/>
                <a:gd name="T19" fmla="*/ 11 h 88"/>
                <a:gd name="T20" fmla="*/ 17 w 88"/>
                <a:gd name="T21" fmla="*/ 9 h 88"/>
                <a:gd name="T22" fmla="*/ 8 w 88"/>
                <a:gd name="T23" fmla="*/ 18 h 88"/>
                <a:gd name="T24" fmla="*/ 10 w 88"/>
                <a:gd name="T25" fmla="*/ 30 h 88"/>
                <a:gd name="T26" fmla="*/ 0 w 88"/>
                <a:gd name="T27" fmla="*/ 38 h 88"/>
                <a:gd name="T28" fmla="*/ 0 w 88"/>
                <a:gd name="T29" fmla="*/ 50 h 88"/>
                <a:gd name="T30" fmla="*/ 10 w 88"/>
                <a:gd name="T31" fmla="*/ 57 h 88"/>
                <a:gd name="T32" fmla="*/ 8 w 88"/>
                <a:gd name="T33" fmla="*/ 70 h 88"/>
                <a:gd name="T34" fmla="*/ 17 w 88"/>
                <a:gd name="T35" fmla="*/ 79 h 88"/>
                <a:gd name="T36" fmla="*/ 30 w 88"/>
                <a:gd name="T37" fmla="*/ 77 h 88"/>
                <a:gd name="T38" fmla="*/ 37 w 88"/>
                <a:gd name="T39" fmla="*/ 87 h 88"/>
                <a:gd name="T40" fmla="*/ 50 w 88"/>
                <a:gd name="T41" fmla="*/ 87 h 88"/>
                <a:gd name="T42" fmla="*/ 58 w 88"/>
                <a:gd name="T43" fmla="*/ 77 h 88"/>
                <a:gd name="T44" fmla="*/ 70 w 88"/>
                <a:gd name="T45" fmla="*/ 79 h 88"/>
                <a:gd name="T46" fmla="*/ 79 w 88"/>
                <a:gd name="T47" fmla="*/ 70 h 88"/>
                <a:gd name="T48" fmla="*/ 77 w 88"/>
                <a:gd name="T49" fmla="*/ 58 h 88"/>
                <a:gd name="T50" fmla="*/ 33 w 88"/>
                <a:gd name="T51" fmla="*/ 68 h 88"/>
                <a:gd name="T52" fmla="*/ 19 w 88"/>
                <a:gd name="T53" fmla="*/ 34 h 88"/>
                <a:gd name="T54" fmla="*/ 54 w 88"/>
                <a:gd name="T55" fmla="*/ 19 h 88"/>
                <a:gd name="T56" fmla="*/ 68 w 88"/>
                <a:gd name="T57" fmla="*/ 54 h 88"/>
                <a:gd name="T58" fmla="*/ 33 w 88"/>
                <a:gd name="T59"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88">
                  <a:moveTo>
                    <a:pt x="77" y="58"/>
                  </a:moveTo>
                  <a:cubicBezTo>
                    <a:pt x="78" y="53"/>
                    <a:pt x="83" y="50"/>
                    <a:pt x="87" y="50"/>
                  </a:cubicBezTo>
                  <a:cubicBezTo>
                    <a:pt x="88" y="46"/>
                    <a:pt x="88" y="42"/>
                    <a:pt x="87" y="38"/>
                  </a:cubicBezTo>
                  <a:cubicBezTo>
                    <a:pt x="83" y="38"/>
                    <a:pt x="78" y="35"/>
                    <a:pt x="77" y="30"/>
                  </a:cubicBezTo>
                  <a:cubicBezTo>
                    <a:pt x="75" y="26"/>
                    <a:pt x="76" y="21"/>
                    <a:pt x="79" y="18"/>
                  </a:cubicBezTo>
                  <a:cubicBezTo>
                    <a:pt x="76" y="14"/>
                    <a:pt x="74" y="12"/>
                    <a:pt x="70" y="9"/>
                  </a:cubicBezTo>
                  <a:cubicBezTo>
                    <a:pt x="67" y="12"/>
                    <a:pt x="62" y="13"/>
                    <a:pt x="57" y="11"/>
                  </a:cubicBezTo>
                  <a:cubicBezTo>
                    <a:pt x="53" y="9"/>
                    <a:pt x="50" y="5"/>
                    <a:pt x="50" y="1"/>
                  </a:cubicBezTo>
                  <a:cubicBezTo>
                    <a:pt x="46" y="0"/>
                    <a:pt x="41" y="0"/>
                    <a:pt x="37" y="1"/>
                  </a:cubicBezTo>
                  <a:cubicBezTo>
                    <a:pt x="37" y="5"/>
                    <a:pt x="34" y="9"/>
                    <a:pt x="30" y="11"/>
                  </a:cubicBezTo>
                  <a:cubicBezTo>
                    <a:pt x="25" y="13"/>
                    <a:pt x="20" y="12"/>
                    <a:pt x="17" y="9"/>
                  </a:cubicBezTo>
                  <a:cubicBezTo>
                    <a:pt x="14" y="12"/>
                    <a:pt x="11" y="14"/>
                    <a:pt x="8" y="18"/>
                  </a:cubicBezTo>
                  <a:cubicBezTo>
                    <a:pt x="11" y="21"/>
                    <a:pt x="12" y="26"/>
                    <a:pt x="10" y="30"/>
                  </a:cubicBezTo>
                  <a:cubicBezTo>
                    <a:pt x="9" y="35"/>
                    <a:pt x="5" y="38"/>
                    <a:pt x="0" y="38"/>
                  </a:cubicBezTo>
                  <a:cubicBezTo>
                    <a:pt x="0" y="42"/>
                    <a:pt x="0" y="46"/>
                    <a:pt x="0" y="50"/>
                  </a:cubicBezTo>
                  <a:cubicBezTo>
                    <a:pt x="4" y="50"/>
                    <a:pt x="9" y="53"/>
                    <a:pt x="10" y="57"/>
                  </a:cubicBezTo>
                  <a:cubicBezTo>
                    <a:pt x="12" y="62"/>
                    <a:pt x="11" y="67"/>
                    <a:pt x="8" y="70"/>
                  </a:cubicBezTo>
                  <a:cubicBezTo>
                    <a:pt x="11" y="73"/>
                    <a:pt x="14" y="76"/>
                    <a:pt x="17" y="79"/>
                  </a:cubicBezTo>
                  <a:cubicBezTo>
                    <a:pt x="20" y="76"/>
                    <a:pt x="25" y="75"/>
                    <a:pt x="30" y="77"/>
                  </a:cubicBezTo>
                  <a:cubicBezTo>
                    <a:pt x="34" y="79"/>
                    <a:pt x="37" y="83"/>
                    <a:pt x="37" y="87"/>
                  </a:cubicBezTo>
                  <a:cubicBezTo>
                    <a:pt x="41" y="88"/>
                    <a:pt x="46" y="88"/>
                    <a:pt x="50" y="87"/>
                  </a:cubicBezTo>
                  <a:cubicBezTo>
                    <a:pt x="50" y="83"/>
                    <a:pt x="53" y="79"/>
                    <a:pt x="58" y="77"/>
                  </a:cubicBezTo>
                  <a:cubicBezTo>
                    <a:pt x="62" y="75"/>
                    <a:pt x="67" y="76"/>
                    <a:pt x="70" y="79"/>
                  </a:cubicBezTo>
                  <a:cubicBezTo>
                    <a:pt x="73" y="76"/>
                    <a:pt x="76" y="74"/>
                    <a:pt x="79" y="70"/>
                  </a:cubicBezTo>
                  <a:cubicBezTo>
                    <a:pt x="76" y="67"/>
                    <a:pt x="75" y="62"/>
                    <a:pt x="77" y="58"/>
                  </a:cubicBezTo>
                  <a:close/>
                  <a:moveTo>
                    <a:pt x="33" y="68"/>
                  </a:moveTo>
                  <a:cubicBezTo>
                    <a:pt x="20" y="63"/>
                    <a:pt x="13" y="47"/>
                    <a:pt x="19" y="34"/>
                  </a:cubicBezTo>
                  <a:cubicBezTo>
                    <a:pt x="25" y="20"/>
                    <a:pt x="40" y="14"/>
                    <a:pt x="54" y="19"/>
                  </a:cubicBezTo>
                  <a:cubicBezTo>
                    <a:pt x="67" y="25"/>
                    <a:pt x="74" y="41"/>
                    <a:pt x="68" y="54"/>
                  </a:cubicBezTo>
                  <a:cubicBezTo>
                    <a:pt x="62" y="68"/>
                    <a:pt x="47" y="74"/>
                    <a:pt x="33"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58" name="Freeform 34"/>
            <p:cNvSpPr>
              <a:spLocks noEditPoints="1"/>
            </p:cNvSpPr>
            <p:nvPr/>
          </p:nvSpPr>
          <p:spPr bwMode="auto">
            <a:xfrm>
              <a:off x="4854" y="1334"/>
              <a:ext cx="98" cy="100"/>
            </a:xfrm>
            <a:custGeom>
              <a:avLst/>
              <a:gdLst>
                <a:gd name="T0" fmla="*/ 28 w 41"/>
                <a:gd name="T1" fmla="*/ 4 h 42"/>
                <a:gd name="T2" fmla="*/ 4 w 41"/>
                <a:gd name="T3" fmla="*/ 14 h 42"/>
                <a:gd name="T4" fmla="*/ 13 w 41"/>
                <a:gd name="T5" fmla="*/ 38 h 42"/>
                <a:gd name="T6" fmla="*/ 37 w 41"/>
                <a:gd name="T7" fmla="*/ 28 h 42"/>
                <a:gd name="T8" fmla="*/ 28 w 41"/>
                <a:gd name="T9" fmla="*/ 4 h 42"/>
                <a:gd name="T10" fmla="*/ 17 w 41"/>
                <a:gd name="T11" fmla="*/ 30 h 42"/>
                <a:gd name="T12" fmla="*/ 12 w 41"/>
                <a:gd name="T13" fmla="*/ 17 h 42"/>
                <a:gd name="T14" fmla="*/ 24 w 41"/>
                <a:gd name="T15" fmla="*/ 12 h 42"/>
                <a:gd name="T16" fmla="*/ 29 w 41"/>
                <a:gd name="T17" fmla="*/ 25 h 42"/>
                <a:gd name="T18" fmla="*/ 17 w 41"/>
                <a:gd name="T19"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8" y="4"/>
                  </a:moveTo>
                  <a:cubicBezTo>
                    <a:pt x="18" y="0"/>
                    <a:pt x="8" y="5"/>
                    <a:pt x="4" y="14"/>
                  </a:cubicBezTo>
                  <a:cubicBezTo>
                    <a:pt x="0" y="23"/>
                    <a:pt x="4" y="34"/>
                    <a:pt x="13" y="38"/>
                  </a:cubicBezTo>
                  <a:cubicBezTo>
                    <a:pt x="23" y="42"/>
                    <a:pt x="33" y="37"/>
                    <a:pt x="37" y="28"/>
                  </a:cubicBezTo>
                  <a:cubicBezTo>
                    <a:pt x="41" y="19"/>
                    <a:pt x="37" y="8"/>
                    <a:pt x="28" y="4"/>
                  </a:cubicBezTo>
                  <a:close/>
                  <a:moveTo>
                    <a:pt x="17" y="30"/>
                  </a:moveTo>
                  <a:cubicBezTo>
                    <a:pt x="12" y="28"/>
                    <a:pt x="10" y="22"/>
                    <a:pt x="12" y="17"/>
                  </a:cubicBezTo>
                  <a:cubicBezTo>
                    <a:pt x="14" y="13"/>
                    <a:pt x="19" y="10"/>
                    <a:pt x="24" y="12"/>
                  </a:cubicBezTo>
                  <a:cubicBezTo>
                    <a:pt x="29" y="14"/>
                    <a:pt x="31" y="20"/>
                    <a:pt x="29" y="25"/>
                  </a:cubicBezTo>
                  <a:cubicBezTo>
                    <a:pt x="27" y="29"/>
                    <a:pt x="22" y="32"/>
                    <a:pt x="1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59" name="Freeform 35"/>
            <p:cNvSpPr>
              <a:spLocks noEditPoints="1"/>
            </p:cNvSpPr>
            <p:nvPr/>
          </p:nvSpPr>
          <p:spPr bwMode="auto">
            <a:xfrm>
              <a:off x="4675" y="1224"/>
              <a:ext cx="139" cy="136"/>
            </a:xfrm>
            <a:custGeom>
              <a:avLst/>
              <a:gdLst>
                <a:gd name="T0" fmla="*/ 51 w 58"/>
                <a:gd name="T1" fmla="*/ 37 h 57"/>
                <a:gd name="T2" fmla="*/ 58 w 58"/>
                <a:gd name="T3" fmla="*/ 32 h 57"/>
                <a:gd name="T4" fmla="*/ 58 w 58"/>
                <a:gd name="T5" fmla="*/ 25 h 57"/>
                <a:gd name="T6" fmla="*/ 51 w 58"/>
                <a:gd name="T7" fmla="*/ 20 h 57"/>
                <a:gd name="T8" fmla="*/ 52 w 58"/>
                <a:gd name="T9" fmla="*/ 11 h 57"/>
                <a:gd name="T10" fmla="*/ 47 w 58"/>
                <a:gd name="T11" fmla="*/ 6 h 57"/>
                <a:gd name="T12" fmla="*/ 38 w 58"/>
                <a:gd name="T13" fmla="*/ 7 h 57"/>
                <a:gd name="T14" fmla="*/ 33 w 58"/>
                <a:gd name="T15" fmla="*/ 0 h 57"/>
                <a:gd name="T16" fmla="*/ 25 w 58"/>
                <a:gd name="T17" fmla="*/ 0 h 57"/>
                <a:gd name="T18" fmla="*/ 20 w 58"/>
                <a:gd name="T19" fmla="*/ 7 h 57"/>
                <a:gd name="T20" fmla="*/ 12 w 58"/>
                <a:gd name="T21" fmla="*/ 6 h 57"/>
                <a:gd name="T22" fmla="*/ 6 w 58"/>
                <a:gd name="T23" fmla="*/ 11 h 57"/>
                <a:gd name="T24" fmla="*/ 7 w 58"/>
                <a:gd name="T25" fmla="*/ 20 h 57"/>
                <a:gd name="T26" fmla="*/ 1 w 58"/>
                <a:gd name="T27" fmla="*/ 25 h 57"/>
                <a:gd name="T28" fmla="*/ 1 w 58"/>
                <a:gd name="T29" fmla="*/ 32 h 57"/>
                <a:gd name="T30" fmla="*/ 7 w 58"/>
                <a:gd name="T31" fmla="*/ 37 h 57"/>
                <a:gd name="T32" fmla="*/ 6 w 58"/>
                <a:gd name="T33" fmla="*/ 46 h 57"/>
                <a:gd name="T34" fmla="*/ 12 w 58"/>
                <a:gd name="T35" fmla="*/ 51 h 57"/>
                <a:gd name="T36" fmla="*/ 20 w 58"/>
                <a:gd name="T37" fmla="*/ 50 h 57"/>
                <a:gd name="T38" fmla="*/ 25 w 58"/>
                <a:gd name="T39" fmla="*/ 57 h 57"/>
                <a:gd name="T40" fmla="*/ 33 w 58"/>
                <a:gd name="T41" fmla="*/ 57 h 57"/>
                <a:gd name="T42" fmla="*/ 38 w 58"/>
                <a:gd name="T43" fmla="*/ 50 h 57"/>
                <a:gd name="T44" fmla="*/ 47 w 58"/>
                <a:gd name="T45" fmla="*/ 51 h 57"/>
                <a:gd name="T46" fmla="*/ 52 w 58"/>
                <a:gd name="T47" fmla="*/ 46 h 57"/>
                <a:gd name="T48" fmla="*/ 51 w 58"/>
                <a:gd name="T49" fmla="*/ 37 h 57"/>
                <a:gd name="T50" fmla="*/ 22 w 58"/>
                <a:gd name="T51" fmla="*/ 45 h 57"/>
                <a:gd name="T52" fmla="*/ 13 w 58"/>
                <a:gd name="T53" fmla="*/ 22 h 57"/>
                <a:gd name="T54" fmla="*/ 36 w 58"/>
                <a:gd name="T55" fmla="*/ 12 h 57"/>
                <a:gd name="T56" fmla="*/ 45 w 58"/>
                <a:gd name="T57" fmla="*/ 35 h 57"/>
                <a:gd name="T58" fmla="*/ 22 w 58"/>
                <a:gd name="T59"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7">
                  <a:moveTo>
                    <a:pt x="51" y="37"/>
                  </a:moveTo>
                  <a:cubicBezTo>
                    <a:pt x="52" y="34"/>
                    <a:pt x="55" y="33"/>
                    <a:pt x="58" y="32"/>
                  </a:cubicBezTo>
                  <a:cubicBezTo>
                    <a:pt x="58" y="30"/>
                    <a:pt x="58" y="27"/>
                    <a:pt x="58" y="25"/>
                  </a:cubicBezTo>
                  <a:cubicBezTo>
                    <a:pt x="55" y="24"/>
                    <a:pt x="52" y="22"/>
                    <a:pt x="51" y="20"/>
                  </a:cubicBezTo>
                  <a:cubicBezTo>
                    <a:pt x="50" y="17"/>
                    <a:pt x="50" y="13"/>
                    <a:pt x="52" y="11"/>
                  </a:cubicBezTo>
                  <a:cubicBezTo>
                    <a:pt x="51" y="9"/>
                    <a:pt x="49" y="7"/>
                    <a:pt x="47" y="6"/>
                  </a:cubicBezTo>
                  <a:cubicBezTo>
                    <a:pt x="45" y="8"/>
                    <a:pt x="41" y="8"/>
                    <a:pt x="38" y="7"/>
                  </a:cubicBezTo>
                  <a:cubicBezTo>
                    <a:pt x="35" y="6"/>
                    <a:pt x="34" y="3"/>
                    <a:pt x="33" y="0"/>
                  </a:cubicBezTo>
                  <a:cubicBezTo>
                    <a:pt x="31" y="0"/>
                    <a:pt x="28" y="0"/>
                    <a:pt x="25" y="0"/>
                  </a:cubicBezTo>
                  <a:cubicBezTo>
                    <a:pt x="25" y="3"/>
                    <a:pt x="23" y="6"/>
                    <a:pt x="20" y="7"/>
                  </a:cubicBezTo>
                  <a:cubicBezTo>
                    <a:pt x="17" y="8"/>
                    <a:pt x="14" y="8"/>
                    <a:pt x="12" y="6"/>
                  </a:cubicBezTo>
                  <a:cubicBezTo>
                    <a:pt x="10" y="7"/>
                    <a:pt x="8" y="9"/>
                    <a:pt x="6" y="11"/>
                  </a:cubicBezTo>
                  <a:cubicBezTo>
                    <a:pt x="8" y="13"/>
                    <a:pt x="9" y="17"/>
                    <a:pt x="7" y="20"/>
                  </a:cubicBezTo>
                  <a:cubicBezTo>
                    <a:pt x="6" y="22"/>
                    <a:pt x="4" y="24"/>
                    <a:pt x="1" y="25"/>
                  </a:cubicBezTo>
                  <a:cubicBezTo>
                    <a:pt x="0" y="27"/>
                    <a:pt x="0" y="30"/>
                    <a:pt x="1" y="32"/>
                  </a:cubicBezTo>
                  <a:cubicBezTo>
                    <a:pt x="4" y="33"/>
                    <a:pt x="6" y="34"/>
                    <a:pt x="7" y="37"/>
                  </a:cubicBezTo>
                  <a:cubicBezTo>
                    <a:pt x="9" y="40"/>
                    <a:pt x="8" y="43"/>
                    <a:pt x="6" y="46"/>
                  </a:cubicBezTo>
                  <a:cubicBezTo>
                    <a:pt x="8" y="48"/>
                    <a:pt x="10" y="50"/>
                    <a:pt x="12" y="51"/>
                  </a:cubicBezTo>
                  <a:cubicBezTo>
                    <a:pt x="14" y="49"/>
                    <a:pt x="17" y="49"/>
                    <a:pt x="20" y="50"/>
                  </a:cubicBezTo>
                  <a:cubicBezTo>
                    <a:pt x="23" y="51"/>
                    <a:pt x="25" y="54"/>
                    <a:pt x="25" y="57"/>
                  </a:cubicBezTo>
                  <a:cubicBezTo>
                    <a:pt x="28" y="57"/>
                    <a:pt x="31" y="57"/>
                    <a:pt x="33" y="57"/>
                  </a:cubicBezTo>
                  <a:cubicBezTo>
                    <a:pt x="34" y="54"/>
                    <a:pt x="35" y="51"/>
                    <a:pt x="38" y="50"/>
                  </a:cubicBezTo>
                  <a:cubicBezTo>
                    <a:pt x="41" y="49"/>
                    <a:pt x="45" y="49"/>
                    <a:pt x="47" y="51"/>
                  </a:cubicBezTo>
                  <a:cubicBezTo>
                    <a:pt x="49" y="50"/>
                    <a:pt x="51" y="48"/>
                    <a:pt x="52" y="46"/>
                  </a:cubicBezTo>
                  <a:cubicBezTo>
                    <a:pt x="50" y="43"/>
                    <a:pt x="50" y="40"/>
                    <a:pt x="51" y="37"/>
                  </a:cubicBezTo>
                  <a:close/>
                  <a:moveTo>
                    <a:pt x="22" y="45"/>
                  </a:moveTo>
                  <a:cubicBezTo>
                    <a:pt x="14" y="41"/>
                    <a:pt x="9" y="30"/>
                    <a:pt x="13" y="22"/>
                  </a:cubicBezTo>
                  <a:cubicBezTo>
                    <a:pt x="17" y="13"/>
                    <a:pt x="27" y="9"/>
                    <a:pt x="36" y="12"/>
                  </a:cubicBezTo>
                  <a:cubicBezTo>
                    <a:pt x="45" y="16"/>
                    <a:pt x="49" y="26"/>
                    <a:pt x="45" y="35"/>
                  </a:cubicBezTo>
                  <a:cubicBezTo>
                    <a:pt x="42" y="44"/>
                    <a:pt x="31" y="48"/>
                    <a:pt x="2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60" name="Freeform 36"/>
            <p:cNvSpPr>
              <a:spLocks noEditPoints="1"/>
            </p:cNvSpPr>
            <p:nvPr/>
          </p:nvSpPr>
          <p:spPr bwMode="auto">
            <a:xfrm>
              <a:off x="4713" y="1260"/>
              <a:ext cx="65" cy="64"/>
            </a:xfrm>
            <a:custGeom>
              <a:avLst/>
              <a:gdLst>
                <a:gd name="T0" fmla="*/ 18 w 27"/>
                <a:gd name="T1" fmla="*/ 2 h 27"/>
                <a:gd name="T2" fmla="*/ 2 w 27"/>
                <a:gd name="T3" fmla="*/ 9 h 27"/>
                <a:gd name="T4" fmla="*/ 9 w 27"/>
                <a:gd name="T5" fmla="*/ 24 h 27"/>
                <a:gd name="T6" fmla="*/ 24 w 27"/>
                <a:gd name="T7" fmla="*/ 18 h 27"/>
                <a:gd name="T8" fmla="*/ 18 w 27"/>
                <a:gd name="T9" fmla="*/ 2 h 27"/>
                <a:gd name="T10" fmla="*/ 11 w 27"/>
                <a:gd name="T11" fmla="*/ 19 h 27"/>
                <a:gd name="T12" fmla="*/ 8 w 27"/>
                <a:gd name="T13" fmla="*/ 11 h 27"/>
                <a:gd name="T14" fmla="*/ 16 w 27"/>
                <a:gd name="T15" fmla="*/ 8 h 27"/>
                <a:gd name="T16" fmla="*/ 19 w 27"/>
                <a:gd name="T17" fmla="*/ 16 h 27"/>
                <a:gd name="T18" fmla="*/ 11 w 27"/>
                <a:gd name="T1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8" y="2"/>
                  </a:moveTo>
                  <a:cubicBezTo>
                    <a:pt x="12" y="0"/>
                    <a:pt x="5" y="3"/>
                    <a:pt x="2" y="9"/>
                  </a:cubicBezTo>
                  <a:cubicBezTo>
                    <a:pt x="0" y="15"/>
                    <a:pt x="2" y="22"/>
                    <a:pt x="9" y="24"/>
                  </a:cubicBezTo>
                  <a:cubicBezTo>
                    <a:pt x="15" y="27"/>
                    <a:pt x="22" y="24"/>
                    <a:pt x="24" y="18"/>
                  </a:cubicBezTo>
                  <a:cubicBezTo>
                    <a:pt x="27" y="12"/>
                    <a:pt x="24" y="5"/>
                    <a:pt x="18" y="2"/>
                  </a:cubicBezTo>
                  <a:close/>
                  <a:moveTo>
                    <a:pt x="11" y="19"/>
                  </a:moveTo>
                  <a:cubicBezTo>
                    <a:pt x="8" y="18"/>
                    <a:pt x="6" y="14"/>
                    <a:pt x="8" y="11"/>
                  </a:cubicBezTo>
                  <a:cubicBezTo>
                    <a:pt x="9" y="8"/>
                    <a:pt x="12" y="6"/>
                    <a:pt x="16" y="8"/>
                  </a:cubicBezTo>
                  <a:cubicBezTo>
                    <a:pt x="19" y="9"/>
                    <a:pt x="20" y="13"/>
                    <a:pt x="19" y="16"/>
                  </a:cubicBezTo>
                  <a:cubicBezTo>
                    <a:pt x="18" y="19"/>
                    <a:pt x="14" y="20"/>
                    <a:pt x="1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sp>
        <p:nvSpPr>
          <p:cNvPr id="64" name="Rectangle 63"/>
          <p:cNvSpPr/>
          <p:nvPr/>
        </p:nvSpPr>
        <p:spPr bwMode="auto">
          <a:xfrm>
            <a:off x="3352340" y="3829606"/>
            <a:ext cx="2795345" cy="221907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Hybrid </a:t>
            </a:r>
            <a:br>
              <a:rPr lang="en-US" sz="1632" dirty="0">
                <a:solidFill>
                  <a:srgbClr val="FFFFFF"/>
                </a:solidFill>
              </a:rPr>
            </a:br>
            <a:r>
              <a:rPr lang="en-US" sz="1632" dirty="0">
                <a:solidFill>
                  <a:srgbClr val="FFFFFF"/>
                </a:solidFill>
              </a:rPr>
              <a:t>applications</a:t>
            </a:r>
          </a:p>
        </p:txBody>
      </p:sp>
      <p:sp>
        <p:nvSpPr>
          <p:cNvPr id="5" name="Rectangle 4"/>
          <p:cNvSpPr/>
          <p:nvPr/>
        </p:nvSpPr>
        <p:spPr bwMode="auto">
          <a:xfrm>
            <a:off x="440656" y="1506821"/>
            <a:ext cx="2795345" cy="221907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Enterprise-class scale and performance</a:t>
            </a:r>
          </a:p>
        </p:txBody>
      </p:sp>
      <p:sp>
        <p:nvSpPr>
          <p:cNvPr id="6" name="Rectangle 5"/>
          <p:cNvSpPr/>
          <p:nvPr/>
        </p:nvSpPr>
        <p:spPr bwMode="auto">
          <a:xfrm>
            <a:off x="3352340" y="1506821"/>
            <a:ext cx="2795345" cy="221901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Shared nothing live migration with Remote Direct Memory Access</a:t>
            </a:r>
          </a:p>
        </p:txBody>
      </p:sp>
      <p:sp>
        <p:nvSpPr>
          <p:cNvPr id="19" name="Rectangle 18"/>
          <p:cNvSpPr/>
          <p:nvPr/>
        </p:nvSpPr>
        <p:spPr bwMode="auto">
          <a:xfrm>
            <a:off x="6264025" y="1506821"/>
            <a:ext cx="2795345" cy="221901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Hyper-V Network Virtualization</a:t>
            </a:r>
          </a:p>
        </p:txBody>
      </p:sp>
      <p:sp>
        <p:nvSpPr>
          <p:cNvPr id="20" name="Rectangle 19"/>
          <p:cNvSpPr/>
          <p:nvPr/>
        </p:nvSpPr>
        <p:spPr bwMode="auto">
          <a:xfrm>
            <a:off x="6264027" y="3829606"/>
            <a:ext cx="2795345" cy="221907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Windows </a:t>
            </a:r>
            <a:br>
              <a:rPr lang="en-US" sz="1632" dirty="0">
                <a:solidFill>
                  <a:srgbClr val="FFFFFF"/>
                </a:solidFill>
              </a:rPr>
            </a:br>
            <a:r>
              <a:rPr lang="en-US" sz="1632" dirty="0">
                <a:solidFill>
                  <a:srgbClr val="FFFFFF"/>
                </a:solidFill>
              </a:rPr>
              <a:t>PowerShell 4.0 </a:t>
            </a:r>
          </a:p>
        </p:txBody>
      </p:sp>
      <p:sp>
        <p:nvSpPr>
          <p:cNvPr id="62" name="Rectangle 61"/>
          <p:cNvSpPr/>
          <p:nvPr/>
        </p:nvSpPr>
        <p:spPr bwMode="auto">
          <a:xfrm>
            <a:off x="9175711" y="1506821"/>
            <a:ext cx="2795345" cy="221901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Low-cost, highly available file-based storage</a:t>
            </a:r>
          </a:p>
        </p:txBody>
      </p:sp>
      <p:sp>
        <p:nvSpPr>
          <p:cNvPr id="63" name="Rectangle 62"/>
          <p:cNvSpPr/>
          <p:nvPr/>
        </p:nvSpPr>
        <p:spPr bwMode="auto">
          <a:xfrm>
            <a:off x="440656" y="3829606"/>
            <a:ext cx="2795345" cy="221907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a:solidFill>
                  <a:srgbClr val="FFFFFF"/>
                </a:solidFill>
              </a:rPr>
              <a:t>Backup and recovery</a:t>
            </a:r>
          </a:p>
        </p:txBody>
      </p:sp>
      <p:sp>
        <p:nvSpPr>
          <p:cNvPr id="65" name="Rectangle 64"/>
          <p:cNvSpPr/>
          <p:nvPr/>
        </p:nvSpPr>
        <p:spPr bwMode="auto">
          <a:xfrm>
            <a:off x="9175713" y="3829606"/>
            <a:ext cx="2795345" cy="2219075"/>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30" tIns="124330" rIns="124330" bIns="124330" numCol="1" spcCol="0" rtlCol="0" fromWordArt="0" anchor="t" anchorCtr="0" forceAA="0" compatLnSpc="1">
            <a:prstTxWarp prst="textNoShape">
              <a:avLst/>
            </a:prstTxWarp>
            <a:noAutofit/>
          </a:bodyPr>
          <a:lstStyle/>
          <a:p>
            <a:pPr defTabSz="621673">
              <a:spcAft>
                <a:spcPts val="816"/>
              </a:spcAft>
            </a:pPr>
            <a:r>
              <a:rPr lang="en-US" sz="1632" dirty="0" smtClean="0">
                <a:solidFill>
                  <a:srgbClr val="FFFFFF"/>
                </a:solidFill>
              </a:rPr>
              <a:t>Active Directory Virtualization and Dynamic Access Control</a:t>
            </a:r>
            <a:endParaRPr lang="en-US" sz="1632" dirty="0">
              <a:solidFill>
                <a:srgbClr val="FFFFFF"/>
              </a:solidFill>
            </a:endParaRPr>
          </a:p>
        </p:txBody>
      </p:sp>
      <p:sp>
        <p:nvSpPr>
          <p:cNvPr id="67" name="Freeform 79"/>
          <p:cNvSpPr>
            <a:spLocks noEditPoints="1"/>
          </p:cNvSpPr>
          <p:nvPr/>
        </p:nvSpPr>
        <p:spPr bwMode="black">
          <a:xfrm rot="16200000">
            <a:off x="11050985" y="2703968"/>
            <a:ext cx="622893" cy="77294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ln>
          <a:extLst/>
        </p:spPr>
        <p:txBody>
          <a:bodyPr vert="horz" wrap="square" lIns="111909" tIns="55955" rIns="111909" bIns="55955" numCol="1" anchor="t" anchorCtr="0" compatLnSpc="1">
            <a:prstTxWarp prst="textNoShape">
              <a:avLst/>
            </a:prstTxWarp>
          </a:bodyPr>
          <a:lstStyle/>
          <a:p>
            <a:pPr defTabSz="621673"/>
            <a:endParaRPr lang="en-US" sz="2175" dirty="0">
              <a:solidFill>
                <a:srgbClr val="000000"/>
              </a:solidFill>
            </a:endParaRPr>
          </a:p>
        </p:txBody>
      </p:sp>
      <p:sp>
        <p:nvSpPr>
          <p:cNvPr id="10" name="Isosceles Triangle 9"/>
          <p:cNvSpPr/>
          <p:nvPr/>
        </p:nvSpPr>
        <p:spPr bwMode="auto">
          <a:xfrm>
            <a:off x="10733909" y="2666116"/>
            <a:ext cx="399187" cy="698760"/>
          </a:xfrm>
          <a:prstGeom prst="triangle">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3264" dirty="0">
              <a:gradFill>
                <a:gsLst>
                  <a:gs pos="0">
                    <a:srgbClr val="FFFFFF"/>
                  </a:gs>
                  <a:gs pos="100000">
                    <a:srgbClr val="FFFFFF"/>
                  </a:gs>
                </a:gsLst>
                <a:lin ang="5400000" scaled="0"/>
              </a:gradFill>
              <a:ea typeface="Segoe UI" pitchFamily="34" charset="0"/>
              <a:cs typeface="Segoe UI" pitchFamily="34" charset="0"/>
            </a:endParaRPr>
          </a:p>
        </p:txBody>
      </p:sp>
      <p:sp>
        <p:nvSpPr>
          <p:cNvPr id="68" name="Isosceles Triangle 67"/>
          <p:cNvSpPr/>
          <p:nvPr/>
        </p:nvSpPr>
        <p:spPr bwMode="auto">
          <a:xfrm rot="10800000">
            <a:off x="10585186" y="3292025"/>
            <a:ext cx="601383" cy="304072"/>
          </a:xfrm>
          <a:prstGeom prst="triangle">
            <a:avLst>
              <a:gd name="adj" fmla="val 46330"/>
            </a:avLst>
          </a:prstGeom>
          <a:solidFill>
            <a:schemeClr val="accent1"/>
          </a:solid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59" tIns="198927" rIns="248659" bIns="198927" numCol="1" spcCol="0" rtlCol="0" fromWordArt="0" anchor="t" anchorCtr="0" forceAA="0" compatLnSpc="1">
            <a:prstTxWarp prst="textNoShape">
              <a:avLst/>
            </a:prstTxWarp>
            <a:noAutofit/>
          </a:bodyPr>
          <a:lstStyle/>
          <a:p>
            <a:pPr algn="ctr" defTabSz="1267825" fontAlgn="base">
              <a:lnSpc>
                <a:spcPct val="90000"/>
              </a:lnSpc>
              <a:spcBef>
                <a:spcPct val="0"/>
              </a:spcBef>
              <a:spcAft>
                <a:spcPct val="0"/>
              </a:spcAft>
            </a:pPr>
            <a:endParaRPr lang="en-US" sz="3264" dirty="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4"/>
          <p:cNvGrpSpPr>
            <a:grpSpLocks noChangeAspect="1"/>
          </p:cNvGrpSpPr>
          <p:nvPr/>
        </p:nvGrpSpPr>
        <p:grpSpPr bwMode="auto">
          <a:xfrm>
            <a:off x="10640439" y="2831080"/>
            <a:ext cx="546131" cy="733930"/>
            <a:chOff x="3" y="1"/>
            <a:chExt cx="506" cy="680"/>
          </a:xfrm>
          <a:solidFill>
            <a:schemeClr val="bg1"/>
          </a:solidFill>
        </p:grpSpPr>
        <p:sp>
          <p:nvSpPr>
            <p:cNvPr id="8" name="Freeform 5"/>
            <p:cNvSpPr>
              <a:spLocks noEditPoints="1"/>
            </p:cNvSpPr>
            <p:nvPr/>
          </p:nvSpPr>
          <p:spPr bwMode="auto">
            <a:xfrm>
              <a:off x="3" y="1"/>
              <a:ext cx="506" cy="680"/>
            </a:xfrm>
            <a:custGeom>
              <a:avLst/>
              <a:gdLst>
                <a:gd name="T0" fmla="*/ 1 w 211"/>
                <a:gd name="T1" fmla="*/ 186 h 285"/>
                <a:gd name="T2" fmla="*/ 4 w 211"/>
                <a:gd name="T3" fmla="*/ 189 h 285"/>
                <a:gd name="T4" fmla="*/ 96 w 211"/>
                <a:gd name="T5" fmla="*/ 281 h 285"/>
                <a:gd name="T6" fmla="*/ 105 w 211"/>
                <a:gd name="T7" fmla="*/ 285 h 285"/>
                <a:gd name="T8" fmla="*/ 105 w 211"/>
                <a:gd name="T9" fmla="*/ 285 h 285"/>
                <a:gd name="T10" fmla="*/ 115 w 211"/>
                <a:gd name="T11" fmla="*/ 281 h 285"/>
                <a:gd name="T12" fmla="*/ 207 w 211"/>
                <a:gd name="T13" fmla="*/ 189 h 285"/>
                <a:gd name="T14" fmla="*/ 210 w 211"/>
                <a:gd name="T15" fmla="*/ 186 h 285"/>
                <a:gd name="T16" fmla="*/ 211 w 211"/>
                <a:gd name="T17" fmla="*/ 181 h 285"/>
                <a:gd name="T18" fmla="*/ 210 w 211"/>
                <a:gd name="T19" fmla="*/ 177 h 285"/>
                <a:gd name="T20" fmla="*/ 205 w 211"/>
                <a:gd name="T21" fmla="*/ 174 h 285"/>
                <a:gd name="T22" fmla="*/ 201 w 211"/>
                <a:gd name="T23" fmla="*/ 173 h 285"/>
                <a:gd name="T24" fmla="*/ 173 w 211"/>
                <a:gd name="T25" fmla="*/ 173 h 285"/>
                <a:gd name="T26" fmla="*/ 123 w 211"/>
                <a:gd name="T27" fmla="*/ 13 h 285"/>
                <a:gd name="T28" fmla="*/ 122 w 211"/>
                <a:gd name="T29" fmla="*/ 11 h 285"/>
                <a:gd name="T30" fmla="*/ 122 w 211"/>
                <a:gd name="T31" fmla="*/ 11 h 285"/>
                <a:gd name="T32" fmla="*/ 105 w 211"/>
                <a:gd name="T33" fmla="*/ 0 h 285"/>
                <a:gd name="T34" fmla="*/ 89 w 211"/>
                <a:gd name="T35" fmla="*/ 11 h 285"/>
                <a:gd name="T36" fmla="*/ 89 w 211"/>
                <a:gd name="T37" fmla="*/ 11 h 285"/>
                <a:gd name="T38" fmla="*/ 88 w 211"/>
                <a:gd name="T39" fmla="*/ 13 h 285"/>
                <a:gd name="T40" fmla="*/ 38 w 211"/>
                <a:gd name="T41" fmla="*/ 173 h 285"/>
                <a:gd name="T42" fmla="*/ 10 w 211"/>
                <a:gd name="T43" fmla="*/ 173 h 285"/>
                <a:gd name="T44" fmla="*/ 4 w 211"/>
                <a:gd name="T45" fmla="*/ 175 h 285"/>
                <a:gd name="T46" fmla="*/ 1 w 211"/>
                <a:gd name="T47" fmla="*/ 177 h 285"/>
                <a:gd name="T48" fmla="*/ 0 w 211"/>
                <a:gd name="T49" fmla="*/ 181 h 285"/>
                <a:gd name="T50" fmla="*/ 1 w 211"/>
                <a:gd name="T51" fmla="*/ 186 h 285"/>
                <a:gd name="T52" fmla="*/ 46 w 211"/>
                <a:gd name="T53" fmla="*/ 185 h 285"/>
                <a:gd name="T54" fmla="*/ 99 w 211"/>
                <a:gd name="T55" fmla="*/ 17 h 285"/>
                <a:gd name="T56" fmla="*/ 100 w 211"/>
                <a:gd name="T57" fmla="*/ 15 h 285"/>
                <a:gd name="T58" fmla="*/ 105 w 211"/>
                <a:gd name="T59" fmla="*/ 12 h 285"/>
                <a:gd name="T60" fmla="*/ 111 w 211"/>
                <a:gd name="T61" fmla="*/ 15 h 285"/>
                <a:gd name="T62" fmla="*/ 112 w 211"/>
                <a:gd name="T63" fmla="*/ 17 h 285"/>
                <a:gd name="T64" fmla="*/ 165 w 211"/>
                <a:gd name="T65" fmla="*/ 185 h 285"/>
                <a:gd name="T66" fmla="*/ 194 w 211"/>
                <a:gd name="T67" fmla="*/ 185 h 285"/>
                <a:gd name="T68" fmla="*/ 107 w 211"/>
                <a:gd name="T69" fmla="*/ 273 h 285"/>
                <a:gd name="T70" fmla="*/ 105 w 211"/>
                <a:gd name="T71" fmla="*/ 273 h 285"/>
                <a:gd name="T72" fmla="*/ 104 w 211"/>
                <a:gd name="T73" fmla="*/ 273 h 285"/>
                <a:gd name="T74" fmla="*/ 16 w 211"/>
                <a:gd name="T75" fmla="*/ 185 h 285"/>
                <a:gd name="T76" fmla="*/ 46 w 211"/>
                <a:gd name="T77" fmla="*/ 1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 h="285">
                  <a:moveTo>
                    <a:pt x="1" y="186"/>
                  </a:moveTo>
                  <a:cubicBezTo>
                    <a:pt x="2" y="187"/>
                    <a:pt x="3" y="188"/>
                    <a:pt x="4" y="189"/>
                  </a:cubicBezTo>
                  <a:cubicBezTo>
                    <a:pt x="96" y="281"/>
                    <a:pt x="96" y="281"/>
                    <a:pt x="96" y="281"/>
                  </a:cubicBezTo>
                  <a:cubicBezTo>
                    <a:pt x="98" y="284"/>
                    <a:pt x="102" y="285"/>
                    <a:pt x="105" y="285"/>
                  </a:cubicBezTo>
                  <a:cubicBezTo>
                    <a:pt x="105" y="285"/>
                    <a:pt x="105" y="285"/>
                    <a:pt x="105" y="285"/>
                  </a:cubicBezTo>
                  <a:cubicBezTo>
                    <a:pt x="109" y="285"/>
                    <a:pt x="113" y="284"/>
                    <a:pt x="115" y="281"/>
                  </a:cubicBezTo>
                  <a:cubicBezTo>
                    <a:pt x="207" y="189"/>
                    <a:pt x="207" y="189"/>
                    <a:pt x="207" y="189"/>
                  </a:cubicBezTo>
                  <a:cubicBezTo>
                    <a:pt x="208" y="188"/>
                    <a:pt x="209" y="187"/>
                    <a:pt x="210" y="186"/>
                  </a:cubicBezTo>
                  <a:cubicBezTo>
                    <a:pt x="210" y="185"/>
                    <a:pt x="211" y="183"/>
                    <a:pt x="211" y="181"/>
                  </a:cubicBezTo>
                  <a:cubicBezTo>
                    <a:pt x="211" y="180"/>
                    <a:pt x="211" y="179"/>
                    <a:pt x="210" y="177"/>
                  </a:cubicBezTo>
                  <a:cubicBezTo>
                    <a:pt x="209" y="176"/>
                    <a:pt x="207" y="174"/>
                    <a:pt x="205" y="174"/>
                  </a:cubicBezTo>
                  <a:cubicBezTo>
                    <a:pt x="204" y="173"/>
                    <a:pt x="202" y="173"/>
                    <a:pt x="201" y="173"/>
                  </a:cubicBezTo>
                  <a:cubicBezTo>
                    <a:pt x="173" y="173"/>
                    <a:pt x="173" y="173"/>
                    <a:pt x="173" y="173"/>
                  </a:cubicBezTo>
                  <a:cubicBezTo>
                    <a:pt x="123" y="13"/>
                    <a:pt x="123" y="13"/>
                    <a:pt x="123" y="13"/>
                  </a:cubicBezTo>
                  <a:cubicBezTo>
                    <a:pt x="122" y="11"/>
                    <a:pt x="122" y="11"/>
                    <a:pt x="122" y="11"/>
                  </a:cubicBezTo>
                  <a:cubicBezTo>
                    <a:pt x="122" y="11"/>
                    <a:pt x="122" y="11"/>
                    <a:pt x="122" y="11"/>
                  </a:cubicBezTo>
                  <a:cubicBezTo>
                    <a:pt x="120" y="4"/>
                    <a:pt x="113" y="0"/>
                    <a:pt x="105" y="0"/>
                  </a:cubicBezTo>
                  <a:cubicBezTo>
                    <a:pt x="98" y="0"/>
                    <a:pt x="91" y="4"/>
                    <a:pt x="89" y="11"/>
                  </a:cubicBezTo>
                  <a:cubicBezTo>
                    <a:pt x="89" y="11"/>
                    <a:pt x="89" y="11"/>
                    <a:pt x="89" y="11"/>
                  </a:cubicBezTo>
                  <a:cubicBezTo>
                    <a:pt x="88" y="13"/>
                    <a:pt x="88" y="13"/>
                    <a:pt x="88" y="13"/>
                  </a:cubicBezTo>
                  <a:cubicBezTo>
                    <a:pt x="38" y="173"/>
                    <a:pt x="38" y="173"/>
                    <a:pt x="38" y="173"/>
                  </a:cubicBezTo>
                  <a:cubicBezTo>
                    <a:pt x="10" y="173"/>
                    <a:pt x="10" y="173"/>
                    <a:pt x="10" y="173"/>
                  </a:cubicBezTo>
                  <a:cubicBezTo>
                    <a:pt x="8" y="173"/>
                    <a:pt x="6" y="173"/>
                    <a:pt x="4" y="175"/>
                  </a:cubicBezTo>
                  <a:cubicBezTo>
                    <a:pt x="3" y="175"/>
                    <a:pt x="2" y="176"/>
                    <a:pt x="1" y="177"/>
                  </a:cubicBezTo>
                  <a:cubicBezTo>
                    <a:pt x="0" y="179"/>
                    <a:pt x="0" y="180"/>
                    <a:pt x="0" y="181"/>
                  </a:cubicBezTo>
                  <a:cubicBezTo>
                    <a:pt x="0" y="183"/>
                    <a:pt x="1" y="185"/>
                    <a:pt x="1" y="186"/>
                  </a:cubicBezTo>
                  <a:moveTo>
                    <a:pt x="46" y="185"/>
                  </a:moveTo>
                  <a:cubicBezTo>
                    <a:pt x="99" y="17"/>
                    <a:pt x="99" y="17"/>
                    <a:pt x="99" y="17"/>
                  </a:cubicBezTo>
                  <a:cubicBezTo>
                    <a:pt x="100" y="15"/>
                    <a:pt x="100" y="15"/>
                    <a:pt x="100" y="15"/>
                  </a:cubicBezTo>
                  <a:cubicBezTo>
                    <a:pt x="101" y="13"/>
                    <a:pt x="103" y="12"/>
                    <a:pt x="105" y="12"/>
                  </a:cubicBezTo>
                  <a:cubicBezTo>
                    <a:pt x="108" y="12"/>
                    <a:pt x="110" y="13"/>
                    <a:pt x="111" y="15"/>
                  </a:cubicBezTo>
                  <a:cubicBezTo>
                    <a:pt x="112" y="17"/>
                    <a:pt x="112" y="17"/>
                    <a:pt x="112" y="17"/>
                  </a:cubicBezTo>
                  <a:cubicBezTo>
                    <a:pt x="165" y="185"/>
                    <a:pt x="165" y="185"/>
                    <a:pt x="165" y="185"/>
                  </a:cubicBezTo>
                  <a:cubicBezTo>
                    <a:pt x="194" y="185"/>
                    <a:pt x="194" y="185"/>
                    <a:pt x="194" y="185"/>
                  </a:cubicBezTo>
                  <a:cubicBezTo>
                    <a:pt x="107" y="273"/>
                    <a:pt x="107" y="273"/>
                    <a:pt x="107" y="273"/>
                  </a:cubicBezTo>
                  <a:cubicBezTo>
                    <a:pt x="106" y="273"/>
                    <a:pt x="106" y="273"/>
                    <a:pt x="105" y="273"/>
                  </a:cubicBezTo>
                  <a:cubicBezTo>
                    <a:pt x="105" y="273"/>
                    <a:pt x="104" y="273"/>
                    <a:pt x="104" y="273"/>
                  </a:cubicBezTo>
                  <a:cubicBezTo>
                    <a:pt x="16" y="185"/>
                    <a:pt x="16" y="185"/>
                    <a:pt x="16" y="185"/>
                  </a:cubicBezTo>
                  <a:lnTo>
                    <a:pt x="46"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9" name="Freeform 6"/>
            <p:cNvSpPr>
              <a:spLocks/>
            </p:cNvSpPr>
            <p:nvPr/>
          </p:nvSpPr>
          <p:spPr bwMode="auto">
            <a:xfrm>
              <a:off x="190" y="283"/>
              <a:ext cx="134" cy="248"/>
            </a:xfrm>
            <a:custGeom>
              <a:avLst/>
              <a:gdLst>
                <a:gd name="T0" fmla="*/ 49 w 56"/>
                <a:gd name="T1" fmla="*/ 88 h 104"/>
                <a:gd name="T2" fmla="*/ 36 w 56"/>
                <a:gd name="T3" fmla="*/ 95 h 104"/>
                <a:gd name="T4" fmla="*/ 36 w 56"/>
                <a:gd name="T5" fmla="*/ 104 h 104"/>
                <a:gd name="T6" fmla="*/ 21 w 56"/>
                <a:gd name="T7" fmla="*/ 104 h 104"/>
                <a:gd name="T8" fmla="*/ 21 w 56"/>
                <a:gd name="T9" fmla="*/ 96 h 104"/>
                <a:gd name="T10" fmla="*/ 1 w 56"/>
                <a:gd name="T11" fmla="*/ 91 h 104"/>
                <a:gd name="T12" fmla="*/ 1 w 56"/>
                <a:gd name="T13" fmla="*/ 72 h 104"/>
                <a:gd name="T14" fmla="*/ 24 w 56"/>
                <a:gd name="T15" fmla="*/ 81 h 104"/>
                <a:gd name="T16" fmla="*/ 33 w 56"/>
                <a:gd name="T17" fmla="*/ 78 h 104"/>
                <a:gd name="T18" fmla="*/ 36 w 56"/>
                <a:gd name="T19" fmla="*/ 72 h 104"/>
                <a:gd name="T20" fmla="*/ 32 w 56"/>
                <a:gd name="T21" fmla="*/ 65 h 104"/>
                <a:gd name="T22" fmla="*/ 20 w 56"/>
                <a:gd name="T23" fmla="*/ 58 h 104"/>
                <a:gd name="T24" fmla="*/ 0 w 56"/>
                <a:gd name="T25" fmla="*/ 33 h 104"/>
                <a:gd name="T26" fmla="*/ 9 w 56"/>
                <a:gd name="T27" fmla="*/ 14 h 104"/>
                <a:gd name="T28" fmla="*/ 21 w 56"/>
                <a:gd name="T29" fmla="*/ 9 h 104"/>
                <a:gd name="T30" fmla="*/ 21 w 56"/>
                <a:gd name="T31" fmla="*/ 0 h 104"/>
                <a:gd name="T32" fmla="*/ 36 w 56"/>
                <a:gd name="T33" fmla="*/ 0 h 104"/>
                <a:gd name="T34" fmla="*/ 36 w 56"/>
                <a:gd name="T35" fmla="*/ 7 h 104"/>
                <a:gd name="T36" fmla="*/ 53 w 56"/>
                <a:gd name="T37" fmla="*/ 11 h 104"/>
                <a:gd name="T38" fmla="*/ 53 w 56"/>
                <a:gd name="T39" fmla="*/ 29 h 104"/>
                <a:gd name="T40" fmla="*/ 33 w 56"/>
                <a:gd name="T41" fmla="*/ 23 h 104"/>
                <a:gd name="T42" fmla="*/ 24 w 56"/>
                <a:gd name="T43" fmla="*/ 25 h 104"/>
                <a:gd name="T44" fmla="*/ 21 w 56"/>
                <a:gd name="T45" fmla="*/ 31 h 104"/>
                <a:gd name="T46" fmla="*/ 24 w 56"/>
                <a:gd name="T47" fmla="*/ 38 h 104"/>
                <a:gd name="T48" fmla="*/ 34 w 56"/>
                <a:gd name="T49" fmla="*/ 44 h 104"/>
                <a:gd name="T50" fmla="*/ 50 w 56"/>
                <a:gd name="T51" fmla="*/ 55 h 104"/>
                <a:gd name="T52" fmla="*/ 56 w 56"/>
                <a:gd name="T53" fmla="*/ 71 h 104"/>
                <a:gd name="T54" fmla="*/ 49 w 56"/>
                <a:gd name="T55"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04">
                  <a:moveTo>
                    <a:pt x="49" y="88"/>
                  </a:moveTo>
                  <a:cubicBezTo>
                    <a:pt x="46" y="91"/>
                    <a:pt x="41" y="94"/>
                    <a:pt x="36" y="95"/>
                  </a:cubicBezTo>
                  <a:cubicBezTo>
                    <a:pt x="36" y="104"/>
                    <a:pt x="36" y="104"/>
                    <a:pt x="36" y="104"/>
                  </a:cubicBezTo>
                  <a:cubicBezTo>
                    <a:pt x="21" y="104"/>
                    <a:pt x="21" y="104"/>
                    <a:pt x="21" y="104"/>
                  </a:cubicBezTo>
                  <a:cubicBezTo>
                    <a:pt x="21" y="96"/>
                    <a:pt x="21" y="96"/>
                    <a:pt x="21" y="96"/>
                  </a:cubicBezTo>
                  <a:cubicBezTo>
                    <a:pt x="13" y="96"/>
                    <a:pt x="6" y="94"/>
                    <a:pt x="1" y="91"/>
                  </a:cubicBezTo>
                  <a:cubicBezTo>
                    <a:pt x="1" y="72"/>
                    <a:pt x="1" y="72"/>
                    <a:pt x="1" y="72"/>
                  </a:cubicBezTo>
                  <a:cubicBezTo>
                    <a:pt x="8" y="78"/>
                    <a:pt x="15" y="81"/>
                    <a:pt x="24" y="81"/>
                  </a:cubicBezTo>
                  <a:cubicBezTo>
                    <a:pt x="28" y="81"/>
                    <a:pt x="31" y="80"/>
                    <a:pt x="33" y="78"/>
                  </a:cubicBezTo>
                  <a:cubicBezTo>
                    <a:pt x="35" y="77"/>
                    <a:pt x="36" y="75"/>
                    <a:pt x="36" y="72"/>
                  </a:cubicBezTo>
                  <a:cubicBezTo>
                    <a:pt x="36" y="69"/>
                    <a:pt x="35" y="67"/>
                    <a:pt x="32" y="65"/>
                  </a:cubicBezTo>
                  <a:cubicBezTo>
                    <a:pt x="30" y="63"/>
                    <a:pt x="26" y="61"/>
                    <a:pt x="20" y="58"/>
                  </a:cubicBezTo>
                  <a:cubicBezTo>
                    <a:pt x="7" y="52"/>
                    <a:pt x="0" y="43"/>
                    <a:pt x="0" y="33"/>
                  </a:cubicBezTo>
                  <a:cubicBezTo>
                    <a:pt x="0" y="25"/>
                    <a:pt x="3" y="19"/>
                    <a:pt x="9" y="14"/>
                  </a:cubicBezTo>
                  <a:cubicBezTo>
                    <a:pt x="12" y="12"/>
                    <a:pt x="16" y="10"/>
                    <a:pt x="21" y="9"/>
                  </a:cubicBezTo>
                  <a:cubicBezTo>
                    <a:pt x="21" y="0"/>
                    <a:pt x="21" y="0"/>
                    <a:pt x="21" y="0"/>
                  </a:cubicBezTo>
                  <a:cubicBezTo>
                    <a:pt x="36" y="0"/>
                    <a:pt x="36" y="0"/>
                    <a:pt x="36" y="0"/>
                  </a:cubicBezTo>
                  <a:cubicBezTo>
                    <a:pt x="36" y="7"/>
                    <a:pt x="36" y="7"/>
                    <a:pt x="36" y="7"/>
                  </a:cubicBezTo>
                  <a:cubicBezTo>
                    <a:pt x="42" y="8"/>
                    <a:pt x="48" y="9"/>
                    <a:pt x="53" y="11"/>
                  </a:cubicBezTo>
                  <a:cubicBezTo>
                    <a:pt x="53" y="29"/>
                    <a:pt x="53" y="29"/>
                    <a:pt x="53" y="29"/>
                  </a:cubicBezTo>
                  <a:cubicBezTo>
                    <a:pt x="47" y="25"/>
                    <a:pt x="40" y="23"/>
                    <a:pt x="33" y="23"/>
                  </a:cubicBezTo>
                  <a:cubicBezTo>
                    <a:pt x="29" y="23"/>
                    <a:pt x="26" y="23"/>
                    <a:pt x="24" y="25"/>
                  </a:cubicBezTo>
                  <a:cubicBezTo>
                    <a:pt x="22" y="27"/>
                    <a:pt x="21" y="29"/>
                    <a:pt x="21" y="31"/>
                  </a:cubicBezTo>
                  <a:cubicBezTo>
                    <a:pt x="21" y="34"/>
                    <a:pt x="22" y="36"/>
                    <a:pt x="24" y="38"/>
                  </a:cubicBezTo>
                  <a:cubicBezTo>
                    <a:pt x="26" y="40"/>
                    <a:pt x="29" y="42"/>
                    <a:pt x="34" y="44"/>
                  </a:cubicBezTo>
                  <a:cubicBezTo>
                    <a:pt x="42" y="48"/>
                    <a:pt x="47" y="52"/>
                    <a:pt x="50" y="55"/>
                  </a:cubicBezTo>
                  <a:cubicBezTo>
                    <a:pt x="54" y="59"/>
                    <a:pt x="56" y="64"/>
                    <a:pt x="56" y="71"/>
                  </a:cubicBezTo>
                  <a:cubicBezTo>
                    <a:pt x="56" y="78"/>
                    <a:pt x="54" y="83"/>
                    <a:pt x="49"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grpSp>
        <p:nvGrpSpPr>
          <p:cNvPr id="100" name="Group 99"/>
          <p:cNvGrpSpPr/>
          <p:nvPr/>
        </p:nvGrpSpPr>
        <p:grpSpPr>
          <a:xfrm>
            <a:off x="10619253" y="5033852"/>
            <a:ext cx="1123051" cy="780785"/>
            <a:chOff x="7044862" y="3601645"/>
            <a:chExt cx="1224891" cy="851588"/>
          </a:xfrm>
        </p:grpSpPr>
        <p:sp>
          <p:nvSpPr>
            <p:cNvPr id="120" name="Freeform 20"/>
            <p:cNvSpPr>
              <a:spLocks noEditPoints="1"/>
            </p:cNvSpPr>
            <p:nvPr/>
          </p:nvSpPr>
          <p:spPr bwMode="black">
            <a:xfrm>
              <a:off x="7044862" y="3601645"/>
              <a:ext cx="1224891" cy="85158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111909" tIns="55955" rIns="111909" bIns="55955" numCol="1" anchor="t" anchorCtr="0" compatLnSpc="1">
              <a:prstTxWarp prst="textNoShape">
                <a:avLst/>
              </a:prstTxWarp>
            </a:bodyPr>
            <a:lstStyle/>
            <a:p>
              <a:pPr defTabSz="621673"/>
              <a:endParaRPr lang="en-US" sz="1224" dirty="0">
                <a:solidFill>
                  <a:srgbClr val="FFFFFF"/>
                </a:solidFill>
              </a:endParaRPr>
            </a:p>
          </p:txBody>
        </p:sp>
        <p:grpSp>
          <p:nvGrpSpPr>
            <p:cNvPr id="123" name="Group 122"/>
            <p:cNvGrpSpPr/>
            <p:nvPr/>
          </p:nvGrpSpPr>
          <p:grpSpPr>
            <a:xfrm>
              <a:off x="7339013" y="3696481"/>
              <a:ext cx="636588" cy="485350"/>
              <a:chOff x="9888538" y="3827463"/>
              <a:chExt cx="1676400" cy="1270000"/>
            </a:xfrm>
            <a:solidFill>
              <a:srgbClr val="FFFFFF"/>
            </a:solidFill>
          </p:grpSpPr>
          <p:sp>
            <p:nvSpPr>
              <p:cNvPr id="124" name="Rectangle 35"/>
              <p:cNvSpPr>
                <a:spLocks noChangeArrowheads="1"/>
              </p:cNvSpPr>
              <p:nvPr/>
            </p:nvSpPr>
            <p:spPr bwMode="auto">
              <a:xfrm>
                <a:off x="10485438" y="4211638"/>
                <a:ext cx="69850" cy="298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25" name="Rectangle 36"/>
              <p:cNvSpPr>
                <a:spLocks noChangeArrowheads="1"/>
              </p:cNvSpPr>
              <p:nvPr/>
            </p:nvSpPr>
            <p:spPr bwMode="auto">
              <a:xfrm>
                <a:off x="10180638" y="4630738"/>
                <a:ext cx="35242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26" name="Rectangle 37"/>
              <p:cNvSpPr>
                <a:spLocks noChangeArrowheads="1"/>
              </p:cNvSpPr>
              <p:nvPr/>
            </p:nvSpPr>
            <p:spPr bwMode="auto">
              <a:xfrm>
                <a:off x="10091738" y="4630738"/>
                <a:ext cx="5715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27" name="Rectangle 38"/>
              <p:cNvSpPr>
                <a:spLocks noChangeArrowheads="1"/>
              </p:cNvSpPr>
              <p:nvPr/>
            </p:nvSpPr>
            <p:spPr bwMode="auto">
              <a:xfrm>
                <a:off x="10180638" y="4745038"/>
                <a:ext cx="38100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28" name="Rectangle 39"/>
              <p:cNvSpPr>
                <a:spLocks noChangeArrowheads="1"/>
              </p:cNvSpPr>
              <p:nvPr/>
            </p:nvSpPr>
            <p:spPr bwMode="auto">
              <a:xfrm>
                <a:off x="10091738" y="4745038"/>
                <a:ext cx="5715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29" name="Rectangle 40"/>
              <p:cNvSpPr>
                <a:spLocks noChangeArrowheads="1"/>
              </p:cNvSpPr>
              <p:nvPr/>
            </p:nvSpPr>
            <p:spPr bwMode="auto">
              <a:xfrm>
                <a:off x="10180638" y="4852988"/>
                <a:ext cx="2825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0" name="Rectangle 41"/>
              <p:cNvSpPr>
                <a:spLocks noChangeArrowheads="1"/>
              </p:cNvSpPr>
              <p:nvPr/>
            </p:nvSpPr>
            <p:spPr bwMode="auto">
              <a:xfrm>
                <a:off x="10091738" y="4852988"/>
                <a:ext cx="5715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1" name="Rectangle 42"/>
              <p:cNvSpPr>
                <a:spLocks noChangeArrowheads="1"/>
              </p:cNvSpPr>
              <p:nvPr/>
            </p:nvSpPr>
            <p:spPr bwMode="auto">
              <a:xfrm>
                <a:off x="10387013" y="4433888"/>
                <a:ext cx="69850"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2" name="Rectangle 43"/>
              <p:cNvSpPr>
                <a:spLocks noChangeArrowheads="1"/>
              </p:cNvSpPr>
              <p:nvPr/>
            </p:nvSpPr>
            <p:spPr bwMode="auto">
              <a:xfrm>
                <a:off x="10288588" y="4303713"/>
                <a:ext cx="69850"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3" name="Rectangle 44"/>
              <p:cNvSpPr>
                <a:spLocks noChangeArrowheads="1"/>
              </p:cNvSpPr>
              <p:nvPr/>
            </p:nvSpPr>
            <p:spPr bwMode="auto">
              <a:xfrm>
                <a:off x="10186988" y="4249738"/>
                <a:ext cx="69850" cy="260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4" name="Rectangle 45"/>
              <p:cNvSpPr>
                <a:spLocks noChangeArrowheads="1"/>
              </p:cNvSpPr>
              <p:nvPr/>
            </p:nvSpPr>
            <p:spPr bwMode="auto">
              <a:xfrm>
                <a:off x="10088563" y="4348163"/>
                <a:ext cx="69850" cy="16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5" name="Freeform 46"/>
              <p:cNvSpPr>
                <a:spLocks/>
              </p:cNvSpPr>
              <p:nvPr/>
            </p:nvSpPr>
            <p:spPr bwMode="auto">
              <a:xfrm>
                <a:off x="10720388" y="4329113"/>
                <a:ext cx="558800" cy="561975"/>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6" name="Freeform 47"/>
              <p:cNvSpPr>
                <a:spLocks/>
              </p:cNvSpPr>
              <p:nvPr/>
            </p:nvSpPr>
            <p:spPr bwMode="auto">
              <a:xfrm>
                <a:off x="11053763" y="4278313"/>
                <a:ext cx="279400" cy="285750"/>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7" name="Freeform 48"/>
              <p:cNvSpPr>
                <a:spLocks/>
              </p:cNvSpPr>
              <p:nvPr/>
            </p:nvSpPr>
            <p:spPr bwMode="auto">
              <a:xfrm>
                <a:off x="11053763" y="4278313"/>
                <a:ext cx="279400" cy="285750"/>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8" name="Rectangle 49"/>
              <p:cNvSpPr>
                <a:spLocks noChangeArrowheads="1"/>
              </p:cNvSpPr>
              <p:nvPr/>
            </p:nvSpPr>
            <p:spPr bwMode="auto">
              <a:xfrm>
                <a:off x="11326813" y="3900488"/>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39" name="Freeform 50"/>
              <p:cNvSpPr>
                <a:spLocks noEditPoints="1"/>
              </p:cNvSpPr>
              <p:nvPr/>
            </p:nvSpPr>
            <p:spPr bwMode="auto">
              <a:xfrm>
                <a:off x="9891713" y="3827463"/>
                <a:ext cx="1673225" cy="168275"/>
              </a:xfrm>
              <a:custGeom>
                <a:avLst/>
                <a:gdLst>
                  <a:gd name="T0" fmla="*/ 0 w 1054"/>
                  <a:gd name="T1" fmla="*/ 0 h 106"/>
                  <a:gd name="T2" fmla="*/ 0 w 1054"/>
                  <a:gd name="T3" fmla="*/ 106 h 106"/>
                  <a:gd name="T4" fmla="*/ 1054 w 1054"/>
                  <a:gd name="T5" fmla="*/ 106 h 106"/>
                  <a:gd name="T6" fmla="*/ 1054 w 1054"/>
                  <a:gd name="T7" fmla="*/ 0 h 106"/>
                  <a:gd name="T8" fmla="*/ 0 w 1054"/>
                  <a:gd name="T9" fmla="*/ 0 h 106"/>
                  <a:gd name="T10" fmla="*/ 860 w 1054"/>
                  <a:gd name="T11" fmla="*/ 88 h 106"/>
                  <a:gd name="T12" fmla="*/ 798 w 1054"/>
                  <a:gd name="T13" fmla="*/ 88 h 106"/>
                  <a:gd name="T14" fmla="*/ 798 w 1054"/>
                  <a:gd name="T15" fmla="*/ 72 h 106"/>
                  <a:gd name="T16" fmla="*/ 860 w 1054"/>
                  <a:gd name="T17" fmla="*/ 72 h 106"/>
                  <a:gd name="T18" fmla="*/ 860 w 1054"/>
                  <a:gd name="T19" fmla="*/ 88 h 106"/>
                  <a:gd name="T20" fmla="*/ 946 w 1054"/>
                  <a:gd name="T21" fmla="*/ 90 h 106"/>
                  <a:gd name="T22" fmla="*/ 890 w 1054"/>
                  <a:gd name="T23" fmla="*/ 90 h 106"/>
                  <a:gd name="T24" fmla="*/ 890 w 1054"/>
                  <a:gd name="T25" fmla="*/ 32 h 106"/>
                  <a:gd name="T26" fmla="*/ 946 w 1054"/>
                  <a:gd name="T27" fmla="*/ 32 h 106"/>
                  <a:gd name="T28" fmla="*/ 946 w 1054"/>
                  <a:gd name="T29" fmla="*/ 90 h 106"/>
                  <a:gd name="T30" fmla="*/ 1032 w 1054"/>
                  <a:gd name="T31" fmla="*/ 78 h 106"/>
                  <a:gd name="T32" fmla="*/ 1020 w 1054"/>
                  <a:gd name="T33" fmla="*/ 90 h 106"/>
                  <a:gd name="T34" fmla="*/ 1004 w 1054"/>
                  <a:gd name="T35" fmla="*/ 74 h 106"/>
                  <a:gd name="T36" fmla="*/ 988 w 1054"/>
                  <a:gd name="T37" fmla="*/ 90 h 106"/>
                  <a:gd name="T38" fmla="*/ 976 w 1054"/>
                  <a:gd name="T39" fmla="*/ 78 h 106"/>
                  <a:gd name="T40" fmla="*/ 992 w 1054"/>
                  <a:gd name="T41" fmla="*/ 62 h 106"/>
                  <a:gd name="T42" fmla="*/ 976 w 1054"/>
                  <a:gd name="T43" fmla="*/ 44 h 106"/>
                  <a:gd name="T44" fmla="*/ 988 w 1054"/>
                  <a:gd name="T45" fmla="*/ 32 h 106"/>
                  <a:gd name="T46" fmla="*/ 1004 w 1054"/>
                  <a:gd name="T47" fmla="*/ 48 h 106"/>
                  <a:gd name="T48" fmla="*/ 1020 w 1054"/>
                  <a:gd name="T49" fmla="*/ 32 h 106"/>
                  <a:gd name="T50" fmla="*/ 1032 w 1054"/>
                  <a:gd name="T51" fmla="*/ 44 h 106"/>
                  <a:gd name="T52" fmla="*/ 1016 w 1054"/>
                  <a:gd name="T53" fmla="*/ 62 h 106"/>
                  <a:gd name="T54" fmla="*/ 1032 w 1054"/>
                  <a:gd name="T5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4" h="106">
                    <a:moveTo>
                      <a:pt x="0" y="0"/>
                    </a:moveTo>
                    <a:lnTo>
                      <a:pt x="0" y="106"/>
                    </a:lnTo>
                    <a:lnTo>
                      <a:pt x="1054" y="106"/>
                    </a:lnTo>
                    <a:lnTo>
                      <a:pt x="1054" y="0"/>
                    </a:lnTo>
                    <a:lnTo>
                      <a:pt x="0" y="0"/>
                    </a:lnTo>
                    <a:close/>
                    <a:moveTo>
                      <a:pt x="860" y="88"/>
                    </a:moveTo>
                    <a:lnTo>
                      <a:pt x="798" y="88"/>
                    </a:lnTo>
                    <a:lnTo>
                      <a:pt x="798" y="72"/>
                    </a:lnTo>
                    <a:lnTo>
                      <a:pt x="860" y="72"/>
                    </a:lnTo>
                    <a:lnTo>
                      <a:pt x="860" y="88"/>
                    </a:lnTo>
                    <a:close/>
                    <a:moveTo>
                      <a:pt x="946" y="90"/>
                    </a:moveTo>
                    <a:lnTo>
                      <a:pt x="890" y="90"/>
                    </a:lnTo>
                    <a:lnTo>
                      <a:pt x="890" y="32"/>
                    </a:lnTo>
                    <a:lnTo>
                      <a:pt x="946" y="32"/>
                    </a:lnTo>
                    <a:lnTo>
                      <a:pt x="946" y="90"/>
                    </a:lnTo>
                    <a:close/>
                    <a:moveTo>
                      <a:pt x="1032" y="78"/>
                    </a:moveTo>
                    <a:lnTo>
                      <a:pt x="1020" y="90"/>
                    </a:lnTo>
                    <a:lnTo>
                      <a:pt x="1004" y="74"/>
                    </a:lnTo>
                    <a:lnTo>
                      <a:pt x="988" y="90"/>
                    </a:lnTo>
                    <a:lnTo>
                      <a:pt x="976" y="78"/>
                    </a:lnTo>
                    <a:lnTo>
                      <a:pt x="992" y="62"/>
                    </a:lnTo>
                    <a:lnTo>
                      <a:pt x="976" y="44"/>
                    </a:lnTo>
                    <a:lnTo>
                      <a:pt x="988" y="32"/>
                    </a:lnTo>
                    <a:lnTo>
                      <a:pt x="1004" y="48"/>
                    </a:lnTo>
                    <a:lnTo>
                      <a:pt x="1020" y="32"/>
                    </a:lnTo>
                    <a:lnTo>
                      <a:pt x="1032" y="44"/>
                    </a:lnTo>
                    <a:lnTo>
                      <a:pt x="1016" y="62"/>
                    </a:lnTo>
                    <a:lnTo>
                      <a:pt x="103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sp>
            <p:nvSpPr>
              <p:cNvPr id="140" name="Freeform 51"/>
              <p:cNvSpPr>
                <a:spLocks noEditPoints="1"/>
              </p:cNvSpPr>
              <p:nvPr/>
            </p:nvSpPr>
            <p:spPr bwMode="auto">
              <a:xfrm>
                <a:off x="9888538" y="4030663"/>
                <a:ext cx="1670050" cy="1066800"/>
              </a:xfrm>
              <a:custGeom>
                <a:avLst/>
                <a:gdLst>
                  <a:gd name="T0" fmla="*/ 0 w 1052"/>
                  <a:gd name="T1" fmla="*/ 0 h 672"/>
                  <a:gd name="T2" fmla="*/ 0 w 1052"/>
                  <a:gd name="T3" fmla="*/ 672 h 672"/>
                  <a:gd name="T4" fmla="*/ 1052 w 1052"/>
                  <a:gd name="T5" fmla="*/ 672 h 672"/>
                  <a:gd name="T6" fmla="*/ 1052 w 1052"/>
                  <a:gd name="T7" fmla="*/ 0 h 672"/>
                  <a:gd name="T8" fmla="*/ 0 w 1052"/>
                  <a:gd name="T9" fmla="*/ 0 h 672"/>
                  <a:gd name="T10" fmla="*/ 1000 w 1052"/>
                  <a:gd name="T11" fmla="*/ 620 h 672"/>
                  <a:gd name="T12" fmla="*/ 54 w 1052"/>
                  <a:gd name="T13" fmla="*/ 620 h 672"/>
                  <a:gd name="T14" fmla="*/ 54 w 1052"/>
                  <a:gd name="T15" fmla="*/ 52 h 672"/>
                  <a:gd name="T16" fmla="*/ 1000 w 1052"/>
                  <a:gd name="T17" fmla="*/ 52 h 672"/>
                  <a:gd name="T18" fmla="*/ 1000 w 1052"/>
                  <a:gd name="T19" fmla="*/ 6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72">
                    <a:moveTo>
                      <a:pt x="0" y="0"/>
                    </a:moveTo>
                    <a:lnTo>
                      <a:pt x="0" y="672"/>
                    </a:lnTo>
                    <a:lnTo>
                      <a:pt x="1052" y="672"/>
                    </a:lnTo>
                    <a:lnTo>
                      <a:pt x="1052" y="0"/>
                    </a:lnTo>
                    <a:lnTo>
                      <a:pt x="0" y="0"/>
                    </a:lnTo>
                    <a:close/>
                    <a:moveTo>
                      <a:pt x="1000" y="620"/>
                    </a:moveTo>
                    <a:lnTo>
                      <a:pt x="54" y="620"/>
                    </a:lnTo>
                    <a:lnTo>
                      <a:pt x="54" y="52"/>
                    </a:lnTo>
                    <a:lnTo>
                      <a:pt x="1000" y="52"/>
                    </a:lnTo>
                    <a:lnTo>
                      <a:pt x="1000"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7" rIns="91414" bIns="45707" numCol="1" anchor="t" anchorCtr="0" compatLnSpc="1">
                <a:prstTxWarp prst="textNoShape">
                  <a:avLst/>
                </a:prstTxWarp>
              </a:bodyPr>
              <a:lstStyle/>
              <a:p>
                <a:pPr defTabSz="932502"/>
                <a:endParaRPr lang="en-US" sz="2719" dirty="0">
                  <a:solidFill>
                    <a:srgbClr val="000000"/>
                  </a:solidFill>
                </a:endParaRPr>
              </a:p>
            </p:txBody>
          </p:sp>
        </p:grpSp>
      </p:grpSp>
      <p:grpSp>
        <p:nvGrpSpPr>
          <p:cNvPr id="54" name="Group 53"/>
          <p:cNvGrpSpPr/>
          <p:nvPr/>
        </p:nvGrpSpPr>
        <p:grpSpPr>
          <a:xfrm>
            <a:off x="2484109" y="2697702"/>
            <a:ext cx="465100" cy="866227"/>
            <a:chOff x="-1081088" y="2346325"/>
            <a:chExt cx="854075" cy="1590675"/>
          </a:xfrm>
        </p:grpSpPr>
        <p:sp>
          <p:nvSpPr>
            <p:cNvPr id="14" name="Freeform 5"/>
            <p:cNvSpPr>
              <a:spLocks noEditPoints="1"/>
            </p:cNvSpPr>
            <p:nvPr/>
          </p:nvSpPr>
          <p:spPr bwMode="auto">
            <a:xfrm>
              <a:off x="-1081088" y="2346325"/>
              <a:ext cx="854075" cy="1590675"/>
            </a:xfrm>
            <a:custGeom>
              <a:avLst/>
              <a:gdLst>
                <a:gd name="T0" fmla="*/ 182 w 225"/>
                <a:gd name="T1" fmla="*/ 413 h 421"/>
                <a:gd name="T2" fmla="*/ 153 w 225"/>
                <a:gd name="T3" fmla="*/ 421 h 421"/>
                <a:gd name="T4" fmla="*/ 153 w 225"/>
                <a:gd name="T5" fmla="*/ 421 h 421"/>
                <a:gd name="T6" fmla="*/ 122 w 225"/>
                <a:gd name="T7" fmla="*/ 413 h 421"/>
                <a:gd name="T8" fmla="*/ 74 w 225"/>
                <a:gd name="T9" fmla="*/ 413 h 421"/>
                <a:gd name="T10" fmla="*/ 44 w 225"/>
                <a:gd name="T11" fmla="*/ 421 h 421"/>
                <a:gd name="T12" fmla="*/ 58 w 225"/>
                <a:gd name="T13" fmla="*/ 413 h 421"/>
                <a:gd name="T14" fmla="*/ 17 w 225"/>
                <a:gd name="T15" fmla="*/ 401 h 421"/>
                <a:gd name="T16" fmla="*/ 198 w 225"/>
                <a:gd name="T17" fmla="*/ 409 h 421"/>
                <a:gd name="T18" fmla="*/ 2 w 225"/>
                <a:gd name="T19" fmla="*/ 392 h 421"/>
                <a:gd name="T20" fmla="*/ 8 w 225"/>
                <a:gd name="T21" fmla="*/ 377 h 421"/>
                <a:gd name="T22" fmla="*/ 216 w 225"/>
                <a:gd name="T23" fmla="*/ 387 h 421"/>
                <a:gd name="T24" fmla="*/ 225 w 225"/>
                <a:gd name="T25" fmla="*/ 377 h 421"/>
                <a:gd name="T26" fmla="*/ 0 w 225"/>
                <a:gd name="T27" fmla="*/ 343 h 421"/>
                <a:gd name="T28" fmla="*/ 217 w 225"/>
                <a:gd name="T29" fmla="*/ 357 h 421"/>
                <a:gd name="T30" fmla="*/ 8 w 225"/>
                <a:gd name="T31" fmla="*/ 327 h 421"/>
                <a:gd name="T32" fmla="*/ 8 w 225"/>
                <a:gd name="T33" fmla="*/ 327 h 421"/>
                <a:gd name="T34" fmla="*/ 225 w 225"/>
                <a:gd name="T35" fmla="*/ 309 h 421"/>
                <a:gd name="T36" fmla="*/ 0 w 225"/>
                <a:gd name="T37" fmla="*/ 279 h 421"/>
                <a:gd name="T38" fmla="*/ 217 w 225"/>
                <a:gd name="T39" fmla="*/ 293 h 421"/>
                <a:gd name="T40" fmla="*/ 8 w 225"/>
                <a:gd name="T41" fmla="*/ 263 h 421"/>
                <a:gd name="T42" fmla="*/ 8 w 225"/>
                <a:gd name="T43" fmla="*/ 263 h 421"/>
                <a:gd name="T44" fmla="*/ 225 w 225"/>
                <a:gd name="T45" fmla="*/ 246 h 421"/>
                <a:gd name="T46" fmla="*/ 0 w 225"/>
                <a:gd name="T47" fmla="*/ 216 h 421"/>
                <a:gd name="T48" fmla="*/ 217 w 225"/>
                <a:gd name="T49" fmla="*/ 230 h 421"/>
                <a:gd name="T50" fmla="*/ 8 w 225"/>
                <a:gd name="T51" fmla="*/ 200 h 421"/>
                <a:gd name="T52" fmla="*/ 8 w 225"/>
                <a:gd name="T53" fmla="*/ 200 h 421"/>
                <a:gd name="T54" fmla="*/ 225 w 225"/>
                <a:gd name="T55" fmla="*/ 182 h 421"/>
                <a:gd name="T56" fmla="*/ 0 w 225"/>
                <a:gd name="T57" fmla="*/ 152 h 421"/>
                <a:gd name="T58" fmla="*/ 217 w 225"/>
                <a:gd name="T59" fmla="*/ 166 h 421"/>
                <a:gd name="T60" fmla="*/ 8 w 225"/>
                <a:gd name="T61" fmla="*/ 136 h 421"/>
                <a:gd name="T62" fmla="*/ 8 w 225"/>
                <a:gd name="T63" fmla="*/ 136 h 421"/>
                <a:gd name="T64" fmla="*/ 225 w 225"/>
                <a:gd name="T65" fmla="*/ 119 h 421"/>
                <a:gd name="T66" fmla="*/ 1 w 225"/>
                <a:gd name="T67" fmla="*/ 88 h 421"/>
                <a:gd name="T68" fmla="*/ 213 w 225"/>
                <a:gd name="T69" fmla="*/ 89 h 421"/>
                <a:gd name="T70" fmla="*/ 13 w 225"/>
                <a:gd name="T71" fmla="*/ 75 h 421"/>
                <a:gd name="T72" fmla="*/ 13 w 225"/>
                <a:gd name="T73" fmla="*/ 75 h 421"/>
                <a:gd name="T74" fmla="*/ 207 w 225"/>
                <a:gd name="T75" fmla="*/ 57 h 421"/>
                <a:gd name="T76" fmla="*/ 28 w 225"/>
                <a:gd name="T77" fmla="*/ 47 h 421"/>
                <a:gd name="T78" fmla="*/ 35 w 225"/>
                <a:gd name="T79" fmla="*/ 33 h 421"/>
                <a:gd name="T80" fmla="*/ 188 w 225"/>
                <a:gd name="T81" fmla="*/ 37 h 421"/>
                <a:gd name="T82" fmla="*/ 199 w 225"/>
                <a:gd name="T83" fmla="*/ 43 h 421"/>
                <a:gd name="T84" fmla="*/ 54 w 225"/>
                <a:gd name="T85" fmla="*/ 7 h 421"/>
                <a:gd name="T86" fmla="*/ 163 w 225"/>
                <a:gd name="T87" fmla="*/ 14 h 421"/>
                <a:gd name="T88" fmla="*/ 71 w 225"/>
                <a:gd name="T89" fmla="*/ 9 h 421"/>
                <a:gd name="T90" fmla="*/ 86 w 225"/>
                <a:gd name="T91" fmla="*/ 8 h 421"/>
                <a:gd name="T92" fmla="*/ 142 w 225"/>
                <a:gd name="T93" fmla="*/ 8 h 421"/>
                <a:gd name="T94" fmla="*/ 150 w 225"/>
                <a:gd name="T95" fmla="*/ 1 h 421"/>
                <a:gd name="T96" fmla="*/ 102 w 225"/>
                <a:gd name="T9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421">
                  <a:moveTo>
                    <a:pt x="182" y="421"/>
                  </a:moveTo>
                  <a:cubicBezTo>
                    <a:pt x="169" y="421"/>
                    <a:pt x="169" y="421"/>
                    <a:pt x="169" y="421"/>
                  </a:cubicBezTo>
                  <a:cubicBezTo>
                    <a:pt x="169" y="413"/>
                    <a:pt x="169" y="413"/>
                    <a:pt x="169" y="413"/>
                  </a:cubicBezTo>
                  <a:cubicBezTo>
                    <a:pt x="182" y="413"/>
                    <a:pt x="182" y="413"/>
                    <a:pt x="182" y="413"/>
                  </a:cubicBezTo>
                  <a:cubicBezTo>
                    <a:pt x="183" y="413"/>
                    <a:pt x="184" y="413"/>
                    <a:pt x="185" y="413"/>
                  </a:cubicBezTo>
                  <a:cubicBezTo>
                    <a:pt x="185" y="421"/>
                    <a:pt x="185" y="421"/>
                    <a:pt x="185" y="421"/>
                  </a:cubicBezTo>
                  <a:cubicBezTo>
                    <a:pt x="184" y="421"/>
                    <a:pt x="183" y="421"/>
                    <a:pt x="182" y="421"/>
                  </a:cubicBezTo>
                  <a:close/>
                  <a:moveTo>
                    <a:pt x="153" y="421"/>
                  </a:moveTo>
                  <a:cubicBezTo>
                    <a:pt x="137" y="421"/>
                    <a:pt x="137" y="421"/>
                    <a:pt x="137" y="421"/>
                  </a:cubicBezTo>
                  <a:cubicBezTo>
                    <a:pt x="137" y="413"/>
                    <a:pt x="137" y="413"/>
                    <a:pt x="137" y="413"/>
                  </a:cubicBezTo>
                  <a:cubicBezTo>
                    <a:pt x="153" y="413"/>
                    <a:pt x="153" y="413"/>
                    <a:pt x="153" y="413"/>
                  </a:cubicBezTo>
                  <a:lnTo>
                    <a:pt x="153" y="421"/>
                  </a:lnTo>
                  <a:close/>
                  <a:moveTo>
                    <a:pt x="122" y="421"/>
                  </a:moveTo>
                  <a:cubicBezTo>
                    <a:pt x="106" y="421"/>
                    <a:pt x="106" y="421"/>
                    <a:pt x="106" y="421"/>
                  </a:cubicBezTo>
                  <a:cubicBezTo>
                    <a:pt x="106" y="413"/>
                    <a:pt x="106" y="413"/>
                    <a:pt x="106" y="413"/>
                  </a:cubicBezTo>
                  <a:cubicBezTo>
                    <a:pt x="122" y="413"/>
                    <a:pt x="122" y="413"/>
                    <a:pt x="122" y="413"/>
                  </a:cubicBezTo>
                  <a:lnTo>
                    <a:pt x="122" y="421"/>
                  </a:lnTo>
                  <a:close/>
                  <a:moveTo>
                    <a:pt x="90" y="421"/>
                  </a:moveTo>
                  <a:cubicBezTo>
                    <a:pt x="74" y="421"/>
                    <a:pt x="74" y="421"/>
                    <a:pt x="74" y="421"/>
                  </a:cubicBezTo>
                  <a:cubicBezTo>
                    <a:pt x="74" y="413"/>
                    <a:pt x="74" y="413"/>
                    <a:pt x="74" y="413"/>
                  </a:cubicBezTo>
                  <a:cubicBezTo>
                    <a:pt x="90" y="413"/>
                    <a:pt x="90" y="413"/>
                    <a:pt x="90" y="413"/>
                  </a:cubicBezTo>
                  <a:lnTo>
                    <a:pt x="90" y="421"/>
                  </a:lnTo>
                  <a:close/>
                  <a:moveTo>
                    <a:pt x="58" y="421"/>
                  </a:moveTo>
                  <a:cubicBezTo>
                    <a:pt x="44" y="421"/>
                    <a:pt x="44" y="421"/>
                    <a:pt x="44" y="421"/>
                  </a:cubicBezTo>
                  <a:cubicBezTo>
                    <a:pt x="44" y="421"/>
                    <a:pt x="43" y="421"/>
                    <a:pt x="42" y="421"/>
                  </a:cubicBezTo>
                  <a:cubicBezTo>
                    <a:pt x="42" y="413"/>
                    <a:pt x="42" y="413"/>
                    <a:pt x="42" y="413"/>
                  </a:cubicBezTo>
                  <a:cubicBezTo>
                    <a:pt x="43" y="413"/>
                    <a:pt x="44" y="413"/>
                    <a:pt x="44" y="413"/>
                  </a:cubicBezTo>
                  <a:cubicBezTo>
                    <a:pt x="58" y="413"/>
                    <a:pt x="58" y="413"/>
                    <a:pt x="58" y="413"/>
                  </a:cubicBezTo>
                  <a:lnTo>
                    <a:pt x="58" y="421"/>
                  </a:lnTo>
                  <a:close/>
                  <a:moveTo>
                    <a:pt x="25" y="417"/>
                  </a:moveTo>
                  <a:cubicBezTo>
                    <a:pt x="20" y="414"/>
                    <a:pt x="15" y="411"/>
                    <a:pt x="11" y="406"/>
                  </a:cubicBezTo>
                  <a:cubicBezTo>
                    <a:pt x="17" y="401"/>
                    <a:pt x="17" y="401"/>
                    <a:pt x="17" y="401"/>
                  </a:cubicBezTo>
                  <a:cubicBezTo>
                    <a:pt x="20" y="405"/>
                    <a:pt x="24" y="407"/>
                    <a:pt x="29" y="410"/>
                  </a:cubicBezTo>
                  <a:lnTo>
                    <a:pt x="25" y="417"/>
                  </a:lnTo>
                  <a:close/>
                  <a:moveTo>
                    <a:pt x="202" y="416"/>
                  </a:moveTo>
                  <a:cubicBezTo>
                    <a:pt x="198" y="409"/>
                    <a:pt x="198" y="409"/>
                    <a:pt x="198" y="409"/>
                  </a:cubicBezTo>
                  <a:cubicBezTo>
                    <a:pt x="202" y="407"/>
                    <a:pt x="206" y="404"/>
                    <a:pt x="209" y="400"/>
                  </a:cubicBezTo>
                  <a:cubicBezTo>
                    <a:pt x="215" y="405"/>
                    <a:pt x="215" y="405"/>
                    <a:pt x="215" y="405"/>
                  </a:cubicBezTo>
                  <a:cubicBezTo>
                    <a:pt x="212" y="410"/>
                    <a:pt x="207" y="413"/>
                    <a:pt x="202" y="416"/>
                  </a:cubicBezTo>
                  <a:close/>
                  <a:moveTo>
                    <a:pt x="2" y="392"/>
                  </a:moveTo>
                  <a:cubicBezTo>
                    <a:pt x="0" y="387"/>
                    <a:pt x="0" y="382"/>
                    <a:pt x="0" y="377"/>
                  </a:cubicBezTo>
                  <a:cubicBezTo>
                    <a:pt x="0" y="375"/>
                    <a:pt x="0" y="375"/>
                    <a:pt x="0" y="375"/>
                  </a:cubicBezTo>
                  <a:cubicBezTo>
                    <a:pt x="8" y="375"/>
                    <a:pt x="8" y="375"/>
                    <a:pt x="8" y="375"/>
                  </a:cubicBezTo>
                  <a:cubicBezTo>
                    <a:pt x="8" y="377"/>
                    <a:pt x="8" y="377"/>
                    <a:pt x="8" y="377"/>
                  </a:cubicBezTo>
                  <a:cubicBezTo>
                    <a:pt x="8" y="381"/>
                    <a:pt x="8" y="385"/>
                    <a:pt x="10" y="389"/>
                  </a:cubicBezTo>
                  <a:lnTo>
                    <a:pt x="2" y="392"/>
                  </a:lnTo>
                  <a:close/>
                  <a:moveTo>
                    <a:pt x="224" y="390"/>
                  </a:moveTo>
                  <a:cubicBezTo>
                    <a:pt x="216" y="387"/>
                    <a:pt x="216" y="387"/>
                    <a:pt x="216" y="387"/>
                  </a:cubicBezTo>
                  <a:cubicBezTo>
                    <a:pt x="217" y="384"/>
                    <a:pt x="217" y="380"/>
                    <a:pt x="217" y="377"/>
                  </a:cubicBezTo>
                  <a:cubicBezTo>
                    <a:pt x="217" y="373"/>
                    <a:pt x="217" y="373"/>
                    <a:pt x="217" y="373"/>
                  </a:cubicBezTo>
                  <a:cubicBezTo>
                    <a:pt x="225" y="373"/>
                    <a:pt x="225" y="373"/>
                    <a:pt x="225" y="373"/>
                  </a:cubicBezTo>
                  <a:cubicBezTo>
                    <a:pt x="225" y="377"/>
                    <a:pt x="225" y="377"/>
                    <a:pt x="225" y="377"/>
                  </a:cubicBezTo>
                  <a:cubicBezTo>
                    <a:pt x="225" y="381"/>
                    <a:pt x="225" y="386"/>
                    <a:pt x="224" y="390"/>
                  </a:cubicBezTo>
                  <a:close/>
                  <a:moveTo>
                    <a:pt x="8" y="359"/>
                  </a:moveTo>
                  <a:cubicBezTo>
                    <a:pt x="0" y="359"/>
                    <a:pt x="0" y="359"/>
                    <a:pt x="0" y="359"/>
                  </a:cubicBezTo>
                  <a:cubicBezTo>
                    <a:pt x="0" y="343"/>
                    <a:pt x="0" y="343"/>
                    <a:pt x="0" y="343"/>
                  </a:cubicBezTo>
                  <a:cubicBezTo>
                    <a:pt x="8" y="343"/>
                    <a:pt x="8" y="343"/>
                    <a:pt x="8" y="343"/>
                  </a:cubicBezTo>
                  <a:lnTo>
                    <a:pt x="8" y="359"/>
                  </a:lnTo>
                  <a:close/>
                  <a:moveTo>
                    <a:pt x="225" y="357"/>
                  </a:moveTo>
                  <a:cubicBezTo>
                    <a:pt x="217" y="357"/>
                    <a:pt x="217" y="357"/>
                    <a:pt x="217" y="357"/>
                  </a:cubicBezTo>
                  <a:cubicBezTo>
                    <a:pt x="217" y="341"/>
                    <a:pt x="217" y="341"/>
                    <a:pt x="217" y="341"/>
                  </a:cubicBezTo>
                  <a:cubicBezTo>
                    <a:pt x="225" y="341"/>
                    <a:pt x="225" y="341"/>
                    <a:pt x="225" y="341"/>
                  </a:cubicBezTo>
                  <a:lnTo>
                    <a:pt x="225" y="357"/>
                  </a:lnTo>
                  <a:close/>
                  <a:moveTo>
                    <a:pt x="8" y="327"/>
                  </a:moveTo>
                  <a:cubicBezTo>
                    <a:pt x="0" y="327"/>
                    <a:pt x="0" y="327"/>
                    <a:pt x="0" y="327"/>
                  </a:cubicBezTo>
                  <a:cubicBezTo>
                    <a:pt x="0" y="311"/>
                    <a:pt x="0" y="311"/>
                    <a:pt x="0" y="311"/>
                  </a:cubicBezTo>
                  <a:cubicBezTo>
                    <a:pt x="8" y="311"/>
                    <a:pt x="8" y="311"/>
                    <a:pt x="8" y="311"/>
                  </a:cubicBezTo>
                  <a:lnTo>
                    <a:pt x="8" y="327"/>
                  </a:lnTo>
                  <a:close/>
                  <a:moveTo>
                    <a:pt x="225" y="325"/>
                  </a:moveTo>
                  <a:cubicBezTo>
                    <a:pt x="217" y="325"/>
                    <a:pt x="217" y="325"/>
                    <a:pt x="217" y="325"/>
                  </a:cubicBezTo>
                  <a:cubicBezTo>
                    <a:pt x="217" y="309"/>
                    <a:pt x="217" y="309"/>
                    <a:pt x="217" y="309"/>
                  </a:cubicBezTo>
                  <a:cubicBezTo>
                    <a:pt x="225" y="309"/>
                    <a:pt x="225" y="309"/>
                    <a:pt x="225" y="309"/>
                  </a:cubicBezTo>
                  <a:lnTo>
                    <a:pt x="225" y="325"/>
                  </a:lnTo>
                  <a:close/>
                  <a:moveTo>
                    <a:pt x="8" y="295"/>
                  </a:moveTo>
                  <a:cubicBezTo>
                    <a:pt x="0" y="295"/>
                    <a:pt x="0" y="295"/>
                    <a:pt x="0" y="295"/>
                  </a:cubicBezTo>
                  <a:cubicBezTo>
                    <a:pt x="0" y="279"/>
                    <a:pt x="0" y="279"/>
                    <a:pt x="0" y="279"/>
                  </a:cubicBezTo>
                  <a:cubicBezTo>
                    <a:pt x="8" y="279"/>
                    <a:pt x="8" y="279"/>
                    <a:pt x="8" y="279"/>
                  </a:cubicBezTo>
                  <a:lnTo>
                    <a:pt x="8" y="295"/>
                  </a:lnTo>
                  <a:close/>
                  <a:moveTo>
                    <a:pt x="225" y="293"/>
                  </a:moveTo>
                  <a:cubicBezTo>
                    <a:pt x="217" y="293"/>
                    <a:pt x="217" y="293"/>
                    <a:pt x="217" y="293"/>
                  </a:cubicBezTo>
                  <a:cubicBezTo>
                    <a:pt x="217" y="278"/>
                    <a:pt x="217" y="278"/>
                    <a:pt x="217" y="278"/>
                  </a:cubicBezTo>
                  <a:cubicBezTo>
                    <a:pt x="225" y="278"/>
                    <a:pt x="225" y="278"/>
                    <a:pt x="225" y="278"/>
                  </a:cubicBezTo>
                  <a:lnTo>
                    <a:pt x="225" y="293"/>
                  </a:lnTo>
                  <a:close/>
                  <a:moveTo>
                    <a:pt x="8" y="263"/>
                  </a:moveTo>
                  <a:cubicBezTo>
                    <a:pt x="0" y="263"/>
                    <a:pt x="0" y="263"/>
                    <a:pt x="0" y="263"/>
                  </a:cubicBezTo>
                  <a:cubicBezTo>
                    <a:pt x="0" y="248"/>
                    <a:pt x="0" y="248"/>
                    <a:pt x="0" y="248"/>
                  </a:cubicBezTo>
                  <a:cubicBezTo>
                    <a:pt x="8" y="248"/>
                    <a:pt x="8" y="248"/>
                    <a:pt x="8" y="248"/>
                  </a:cubicBezTo>
                  <a:lnTo>
                    <a:pt x="8" y="263"/>
                  </a:lnTo>
                  <a:close/>
                  <a:moveTo>
                    <a:pt x="225" y="262"/>
                  </a:moveTo>
                  <a:cubicBezTo>
                    <a:pt x="217" y="262"/>
                    <a:pt x="217" y="262"/>
                    <a:pt x="217" y="262"/>
                  </a:cubicBezTo>
                  <a:cubicBezTo>
                    <a:pt x="217" y="246"/>
                    <a:pt x="217" y="246"/>
                    <a:pt x="217" y="246"/>
                  </a:cubicBezTo>
                  <a:cubicBezTo>
                    <a:pt x="225" y="246"/>
                    <a:pt x="225" y="246"/>
                    <a:pt x="225" y="246"/>
                  </a:cubicBezTo>
                  <a:lnTo>
                    <a:pt x="225" y="262"/>
                  </a:lnTo>
                  <a:close/>
                  <a:moveTo>
                    <a:pt x="8" y="232"/>
                  </a:moveTo>
                  <a:cubicBezTo>
                    <a:pt x="0" y="232"/>
                    <a:pt x="0" y="232"/>
                    <a:pt x="0" y="232"/>
                  </a:cubicBezTo>
                  <a:cubicBezTo>
                    <a:pt x="0" y="216"/>
                    <a:pt x="0" y="216"/>
                    <a:pt x="0" y="216"/>
                  </a:cubicBezTo>
                  <a:cubicBezTo>
                    <a:pt x="8" y="216"/>
                    <a:pt x="8" y="216"/>
                    <a:pt x="8" y="216"/>
                  </a:cubicBezTo>
                  <a:lnTo>
                    <a:pt x="8" y="232"/>
                  </a:lnTo>
                  <a:close/>
                  <a:moveTo>
                    <a:pt x="225" y="230"/>
                  </a:moveTo>
                  <a:cubicBezTo>
                    <a:pt x="217" y="230"/>
                    <a:pt x="217" y="230"/>
                    <a:pt x="217" y="230"/>
                  </a:cubicBezTo>
                  <a:cubicBezTo>
                    <a:pt x="217" y="214"/>
                    <a:pt x="217" y="214"/>
                    <a:pt x="217" y="214"/>
                  </a:cubicBezTo>
                  <a:cubicBezTo>
                    <a:pt x="225" y="214"/>
                    <a:pt x="225" y="214"/>
                    <a:pt x="225" y="214"/>
                  </a:cubicBezTo>
                  <a:lnTo>
                    <a:pt x="225" y="230"/>
                  </a:lnTo>
                  <a:close/>
                  <a:moveTo>
                    <a:pt x="8" y="200"/>
                  </a:moveTo>
                  <a:cubicBezTo>
                    <a:pt x="0" y="200"/>
                    <a:pt x="0" y="200"/>
                    <a:pt x="0" y="200"/>
                  </a:cubicBezTo>
                  <a:cubicBezTo>
                    <a:pt x="0" y="184"/>
                    <a:pt x="0" y="184"/>
                    <a:pt x="0" y="184"/>
                  </a:cubicBezTo>
                  <a:cubicBezTo>
                    <a:pt x="8" y="184"/>
                    <a:pt x="8" y="184"/>
                    <a:pt x="8" y="184"/>
                  </a:cubicBezTo>
                  <a:lnTo>
                    <a:pt x="8" y="200"/>
                  </a:lnTo>
                  <a:close/>
                  <a:moveTo>
                    <a:pt x="225" y="198"/>
                  </a:moveTo>
                  <a:cubicBezTo>
                    <a:pt x="217" y="198"/>
                    <a:pt x="217" y="198"/>
                    <a:pt x="217" y="198"/>
                  </a:cubicBezTo>
                  <a:cubicBezTo>
                    <a:pt x="217" y="182"/>
                    <a:pt x="217" y="182"/>
                    <a:pt x="217" y="182"/>
                  </a:cubicBezTo>
                  <a:cubicBezTo>
                    <a:pt x="225" y="182"/>
                    <a:pt x="225" y="182"/>
                    <a:pt x="225" y="182"/>
                  </a:cubicBezTo>
                  <a:lnTo>
                    <a:pt x="225" y="198"/>
                  </a:lnTo>
                  <a:close/>
                  <a:moveTo>
                    <a:pt x="8" y="168"/>
                  </a:moveTo>
                  <a:cubicBezTo>
                    <a:pt x="0" y="168"/>
                    <a:pt x="0" y="168"/>
                    <a:pt x="0" y="168"/>
                  </a:cubicBezTo>
                  <a:cubicBezTo>
                    <a:pt x="0" y="152"/>
                    <a:pt x="0" y="152"/>
                    <a:pt x="0" y="152"/>
                  </a:cubicBezTo>
                  <a:cubicBezTo>
                    <a:pt x="8" y="152"/>
                    <a:pt x="8" y="152"/>
                    <a:pt x="8" y="152"/>
                  </a:cubicBezTo>
                  <a:lnTo>
                    <a:pt x="8" y="168"/>
                  </a:lnTo>
                  <a:close/>
                  <a:moveTo>
                    <a:pt x="225" y="166"/>
                  </a:moveTo>
                  <a:cubicBezTo>
                    <a:pt x="217" y="166"/>
                    <a:pt x="217" y="166"/>
                    <a:pt x="217" y="166"/>
                  </a:cubicBezTo>
                  <a:cubicBezTo>
                    <a:pt x="217" y="150"/>
                    <a:pt x="217" y="150"/>
                    <a:pt x="217" y="150"/>
                  </a:cubicBezTo>
                  <a:cubicBezTo>
                    <a:pt x="225" y="150"/>
                    <a:pt x="225" y="150"/>
                    <a:pt x="225" y="150"/>
                  </a:cubicBezTo>
                  <a:lnTo>
                    <a:pt x="225" y="166"/>
                  </a:lnTo>
                  <a:close/>
                  <a:moveTo>
                    <a:pt x="8" y="136"/>
                  </a:moveTo>
                  <a:cubicBezTo>
                    <a:pt x="0" y="136"/>
                    <a:pt x="0" y="136"/>
                    <a:pt x="0" y="136"/>
                  </a:cubicBezTo>
                  <a:cubicBezTo>
                    <a:pt x="0" y="120"/>
                    <a:pt x="0" y="120"/>
                    <a:pt x="0" y="120"/>
                  </a:cubicBezTo>
                  <a:cubicBezTo>
                    <a:pt x="8" y="120"/>
                    <a:pt x="8" y="120"/>
                    <a:pt x="8" y="120"/>
                  </a:cubicBezTo>
                  <a:lnTo>
                    <a:pt x="8" y="136"/>
                  </a:lnTo>
                  <a:close/>
                  <a:moveTo>
                    <a:pt x="225" y="135"/>
                  </a:moveTo>
                  <a:cubicBezTo>
                    <a:pt x="217" y="135"/>
                    <a:pt x="217" y="135"/>
                    <a:pt x="217" y="135"/>
                  </a:cubicBezTo>
                  <a:cubicBezTo>
                    <a:pt x="217" y="119"/>
                    <a:pt x="217" y="119"/>
                    <a:pt x="217" y="119"/>
                  </a:cubicBezTo>
                  <a:cubicBezTo>
                    <a:pt x="225" y="119"/>
                    <a:pt x="225" y="119"/>
                    <a:pt x="225" y="119"/>
                  </a:cubicBezTo>
                  <a:lnTo>
                    <a:pt x="225" y="135"/>
                  </a:lnTo>
                  <a:close/>
                  <a:moveTo>
                    <a:pt x="8" y="105"/>
                  </a:moveTo>
                  <a:cubicBezTo>
                    <a:pt x="0" y="104"/>
                    <a:pt x="0" y="104"/>
                    <a:pt x="0" y="104"/>
                  </a:cubicBezTo>
                  <a:cubicBezTo>
                    <a:pt x="0" y="99"/>
                    <a:pt x="1" y="93"/>
                    <a:pt x="1" y="88"/>
                  </a:cubicBezTo>
                  <a:cubicBezTo>
                    <a:pt x="9" y="89"/>
                    <a:pt x="9" y="89"/>
                    <a:pt x="9" y="89"/>
                  </a:cubicBezTo>
                  <a:cubicBezTo>
                    <a:pt x="9" y="94"/>
                    <a:pt x="8" y="99"/>
                    <a:pt x="8" y="105"/>
                  </a:cubicBezTo>
                  <a:close/>
                  <a:moveTo>
                    <a:pt x="217" y="104"/>
                  </a:moveTo>
                  <a:cubicBezTo>
                    <a:pt x="216" y="99"/>
                    <a:pt x="214" y="94"/>
                    <a:pt x="213" y="89"/>
                  </a:cubicBezTo>
                  <a:cubicBezTo>
                    <a:pt x="220" y="86"/>
                    <a:pt x="220" y="86"/>
                    <a:pt x="220" y="86"/>
                  </a:cubicBezTo>
                  <a:cubicBezTo>
                    <a:pt x="222" y="92"/>
                    <a:pt x="224" y="97"/>
                    <a:pt x="224" y="102"/>
                  </a:cubicBezTo>
                  <a:lnTo>
                    <a:pt x="217" y="104"/>
                  </a:lnTo>
                  <a:close/>
                  <a:moveTo>
                    <a:pt x="13" y="75"/>
                  </a:moveTo>
                  <a:cubicBezTo>
                    <a:pt x="6" y="72"/>
                    <a:pt x="6" y="72"/>
                    <a:pt x="6" y="72"/>
                  </a:cubicBezTo>
                  <a:cubicBezTo>
                    <a:pt x="13" y="58"/>
                    <a:pt x="13" y="58"/>
                    <a:pt x="13" y="58"/>
                  </a:cubicBezTo>
                  <a:cubicBezTo>
                    <a:pt x="20" y="61"/>
                    <a:pt x="20" y="61"/>
                    <a:pt x="20" y="61"/>
                  </a:cubicBezTo>
                  <a:lnTo>
                    <a:pt x="13" y="75"/>
                  </a:lnTo>
                  <a:close/>
                  <a:moveTo>
                    <a:pt x="207" y="75"/>
                  </a:moveTo>
                  <a:cubicBezTo>
                    <a:pt x="207" y="75"/>
                    <a:pt x="207" y="75"/>
                    <a:pt x="207" y="75"/>
                  </a:cubicBezTo>
                  <a:cubicBezTo>
                    <a:pt x="199" y="60"/>
                    <a:pt x="199" y="60"/>
                    <a:pt x="199" y="60"/>
                  </a:cubicBezTo>
                  <a:cubicBezTo>
                    <a:pt x="207" y="57"/>
                    <a:pt x="207" y="57"/>
                    <a:pt x="207" y="57"/>
                  </a:cubicBezTo>
                  <a:cubicBezTo>
                    <a:pt x="214" y="71"/>
                    <a:pt x="214" y="71"/>
                    <a:pt x="214" y="71"/>
                  </a:cubicBezTo>
                  <a:cubicBezTo>
                    <a:pt x="210" y="73"/>
                    <a:pt x="210" y="73"/>
                    <a:pt x="210" y="73"/>
                  </a:cubicBezTo>
                  <a:lnTo>
                    <a:pt x="207" y="75"/>
                  </a:lnTo>
                  <a:close/>
                  <a:moveTo>
                    <a:pt x="28" y="47"/>
                  </a:moveTo>
                  <a:cubicBezTo>
                    <a:pt x="20" y="43"/>
                    <a:pt x="20" y="43"/>
                    <a:pt x="20" y="43"/>
                  </a:cubicBezTo>
                  <a:cubicBezTo>
                    <a:pt x="27" y="31"/>
                    <a:pt x="27" y="31"/>
                    <a:pt x="27" y="31"/>
                  </a:cubicBezTo>
                  <a:cubicBezTo>
                    <a:pt x="27" y="30"/>
                    <a:pt x="28" y="29"/>
                    <a:pt x="28" y="29"/>
                  </a:cubicBezTo>
                  <a:cubicBezTo>
                    <a:pt x="35" y="33"/>
                    <a:pt x="35" y="33"/>
                    <a:pt x="35" y="33"/>
                  </a:cubicBezTo>
                  <a:cubicBezTo>
                    <a:pt x="34" y="34"/>
                    <a:pt x="34" y="34"/>
                    <a:pt x="34" y="35"/>
                  </a:cubicBezTo>
                  <a:lnTo>
                    <a:pt x="28" y="47"/>
                  </a:lnTo>
                  <a:close/>
                  <a:moveTo>
                    <a:pt x="192" y="46"/>
                  </a:moveTo>
                  <a:cubicBezTo>
                    <a:pt x="188" y="37"/>
                    <a:pt x="188" y="37"/>
                    <a:pt x="188" y="37"/>
                  </a:cubicBezTo>
                  <a:cubicBezTo>
                    <a:pt x="187" y="35"/>
                    <a:pt x="186" y="34"/>
                    <a:pt x="185" y="33"/>
                  </a:cubicBezTo>
                  <a:cubicBezTo>
                    <a:pt x="192" y="28"/>
                    <a:pt x="192" y="28"/>
                    <a:pt x="192" y="28"/>
                  </a:cubicBezTo>
                  <a:cubicBezTo>
                    <a:pt x="193" y="30"/>
                    <a:pt x="194" y="32"/>
                    <a:pt x="195" y="33"/>
                  </a:cubicBezTo>
                  <a:cubicBezTo>
                    <a:pt x="199" y="43"/>
                    <a:pt x="199" y="43"/>
                    <a:pt x="199" y="43"/>
                  </a:cubicBezTo>
                  <a:lnTo>
                    <a:pt x="192" y="46"/>
                  </a:lnTo>
                  <a:close/>
                  <a:moveTo>
                    <a:pt x="45" y="23"/>
                  </a:moveTo>
                  <a:cubicBezTo>
                    <a:pt x="40" y="16"/>
                    <a:pt x="40" y="16"/>
                    <a:pt x="40" y="16"/>
                  </a:cubicBezTo>
                  <a:cubicBezTo>
                    <a:pt x="44" y="13"/>
                    <a:pt x="49" y="10"/>
                    <a:pt x="54" y="7"/>
                  </a:cubicBezTo>
                  <a:cubicBezTo>
                    <a:pt x="57" y="14"/>
                    <a:pt x="57" y="14"/>
                    <a:pt x="57" y="14"/>
                  </a:cubicBezTo>
                  <a:cubicBezTo>
                    <a:pt x="53" y="17"/>
                    <a:pt x="48" y="19"/>
                    <a:pt x="45" y="23"/>
                  </a:cubicBezTo>
                  <a:close/>
                  <a:moveTo>
                    <a:pt x="175" y="22"/>
                  </a:moveTo>
                  <a:cubicBezTo>
                    <a:pt x="171" y="18"/>
                    <a:pt x="167" y="16"/>
                    <a:pt x="163" y="14"/>
                  </a:cubicBezTo>
                  <a:cubicBezTo>
                    <a:pt x="166" y="6"/>
                    <a:pt x="166" y="6"/>
                    <a:pt x="166" y="6"/>
                  </a:cubicBezTo>
                  <a:cubicBezTo>
                    <a:pt x="171" y="9"/>
                    <a:pt x="176" y="12"/>
                    <a:pt x="180" y="16"/>
                  </a:cubicBezTo>
                  <a:lnTo>
                    <a:pt x="175" y="22"/>
                  </a:lnTo>
                  <a:close/>
                  <a:moveTo>
                    <a:pt x="71" y="9"/>
                  </a:moveTo>
                  <a:cubicBezTo>
                    <a:pt x="69" y="1"/>
                    <a:pt x="69" y="1"/>
                    <a:pt x="69" y="1"/>
                  </a:cubicBezTo>
                  <a:cubicBezTo>
                    <a:pt x="73" y="1"/>
                    <a:pt x="77" y="0"/>
                    <a:pt x="80" y="0"/>
                  </a:cubicBezTo>
                  <a:cubicBezTo>
                    <a:pt x="86" y="0"/>
                    <a:pt x="86" y="0"/>
                    <a:pt x="86" y="0"/>
                  </a:cubicBezTo>
                  <a:cubicBezTo>
                    <a:pt x="86" y="8"/>
                    <a:pt x="86" y="8"/>
                    <a:pt x="86" y="8"/>
                  </a:cubicBezTo>
                  <a:cubicBezTo>
                    <a:pt x="80" y="8"/>
                    <a:pt x="80" y="8"/>
                    <a:pt x="80" y="8"/>
                  </a:cubicBezTo>
                  <a:cubicBezTo>
                    <a:pt x="77" y="8"/>
                    <a:pt x="74" y="9"/>
                    <a:pt x="71" y="9"/>
                  </a:cubicBezTo>
                  <a:close/>
                  <a:moveTo>
                    <a:pt x="149" y="9"/>
                  </a:moveTo>
                  <a:cubicBezTo>
                    <a:pt x="146" y="8"/>
                    <a:pt x="144" y="8"/>
                    <a:pt x="142" y="8"/>
                  </a:cubicBezTo>
                  <a:cubicBezTo>
                    <a:pt x="134" y="8"/>
                    <a:pt x="134" y="8"/>
                    <a:pt x="134" y="8"/>
                  </a:cubicBezTo>
                  <a:cubicBezTo>
                    <a:pt x="134" y="0"/>
                    <a:pt x="134" y="0"/>
                    <a:pt x="134" y="0"/>
                  </a:cubicBezTo>
                  <a:cubicBezTo>
                    <a:pt x="142" y="0"/>
                    <a:pt x="142" y="0"/>
                    <a:pt x="142" y="0"/>
                  </a:cubicBezTo>
                  <a:cubicBezTo>
                    <a:pt x="144" y="0"/>
                    <a:pt x="147" y="0"/>
                    <a:pt x="150" y="1"/>
                  </a:cubicBezTo>
                  <a:lnTo>
                    <a:pt x="149" y="9"/>
                  </a:lnTo>
                  <a:close/>
                  <a:moveTo>
                    <a:pt x="118" y="8"/>
                  </a:moveTo>
                  <a:cubicBezTo>
                    <a:pt x="102" y="8"/>
                    <a:pt x="102" y="8"/>
                    <a:pt x="102" y="8"/>
                  </a:cubicBezTo>
                  <a:cubicBezTo>
                    <a:pt x="102" y="0"/>
                    <a:pt x="102" y="0"/>
                    <a:pt x="102" y="0"/>
                  </a:cubicBezTo>
                  <a:cubicBezTo>
                    <a:pt x="118" y="0"/>
                    <a:pt x="118" y="0"/>
                    <a:pt x="118" y="0"/>
                  </a:cubicBezTo>
                  <a:lnTo>
                    <a:pt x="118" y="8"/>
                  </a:lnTo>
                  <a:close/>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51" name="Freeform 6"/>
            <p:cNvSpPr>
              <a:spLocks/>
            </p:cNvSpPr>
            <p:nvPr/>
          </p:nvSpPr>
          <p:spPr bwMode="auto">
            <a:xfrm>
              <a:off x="-981076" y="2430463"/>
              <a:ext cx="655638" cy="236538"/>
            </a:xfrm>
            <a:custGeom>
              <a:avLst/>
              <a:gdLst>
                <a:gd name="T0" fmla="*/ 0 w 173"/>
                <a:gd name="T1" fmla="*/ 63 h 63"/>
                <a:gd name="T2" fmla="*/ 20 w 173"/>
                <a:gd name="T3" fmla="*/ 57 h 63"/>
                <a:gd name="T4" fmla="*/ 158 w 173"/>
                <a:gd name="T5" fmla="*/ 57 h 63"/>
                <a:gd name="T6" fmla="*/ 173 w 173"/>
                <a:gd name="T7" fmla="*/ 60 h 63"/>
                <a:gd name="T8" fmla="*/ 154 w 173"/>
                <a:gd name="T9" fmla="*/ 22 h 63"/>
                <a:gd name="T10" fmla="*/ 119 w 173"/>
                <a:gd name="T11" fmla="*/ 0 h 63"/>
                <a:gd name="T12" fmla="*/ 57 w 173"/>
                <a:gd name="T13" fmla="*/ 0 h 63"/>
                <a:gd name="T14" fmla="*/ 21 w 173"/>
                <a:gd name="T15" fmla="*/ 21 h 63"/>
                <a:gd name="T16" fmla="*/ 0 w 17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3">
                  <a:moveTo>
                    <a:pt x="0" y="63"/>
                  </a:moveTo>
                  <a:cubicBezTo>
                    <a:pt x="6" y="59"/>
                    <a:pt x="13" y="57"/>
                    <a:pt x="20" y="57"/>
                  </a:cubicBezTo>
                  <a:cubicBezTo>
                    <a:pt x="158" y="57"/>
                    <a:pt x="158" y="57"/>
                    <a:pt x="158" y="57"/>
                  </a:cubicBezTo>
                  <a:cubicBezTo>
                    <a:pt x="163" y="57"/>
                    <a:pt x="169" y="59"/>
                    <a:pt x="173" y="60"/>
                  </a:cubicBezTo>
                  <a:cubicBezTo>
                    <a:pt x="154" y="22"/>
                    <a:pt x="154" y="22"/>
                    <a:pt x="154" y="22"/>
                  </a:cubicBezTo>
                  <a:cubicBezTo>
                    <a:pt x="148" y="10"/>
                    <a:pt x="132" y="0"/>
                    <a:pt x="119" y="0"/>
                  </a:cubicBezTo>
                  <a:cubicBezTo>
                    <a:pt x="57" y="0"/>
                    <a:pt x="57" y="0"/>
                    <a:pt x="57" y="0"/>
                  </a:cubicBezTo>
                  <a:cubicBezTo>
                    <a:pt x="44" y="0"/>
                    <a:pt x="28" y="10"/>
                    <a:pt x="21" y="21"/>
                  </a:cubicBezTo>
                  <a:lnTo>
                    <a:pt x="0" y="63"/>
                  </a:lnTo>
                  <a:close/>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52" name="Freeform 7"/>
            <p:cNvSpPr>
              <a:spLocks noEditPoints="1"/>
            </p:cNvSpPr>
            <p:nvPr/>
          </p:nvSpPr>
          <p:spPr bwMode="auto">
            <a:xfrm>
              <a:off x="-1004888" y="2693988"/>
              <a:ext cx="701675" cy="1174750"/>
            </a:xfrm>
            <a:custGeom>
              <a:avLst/>
              <a:gdLst>
                <a:gd name="T0" fmla="*/ 174 w 185"/>
                <a:gd name="T1" fmla="*/ 2 h 311"/>
                <a:gd name="T2" fmla="*/ 162 w 185"/>
                <a:gd name="T3" fmla="*/ 0 h 311"/>
                <a:gd name="T4" fmla="*/ 24 w 185"/>
                <a:gd name="T5" fmla="*/ 0 h 311"/>
                <a:gd name="T6" fmla="*/ 13 w 185"/>
                <a:gd name="T7" fmla="*/ 2 h 311"/>
                <a:gd name="T8" fmla="*/ 0 w 185"/>
                <a:gd name="T9" fmla="*/ 24 h 311"/>
                <a:gd name="T10" fmla="*/ 0 w 185"/>
                <a:gd name="T11" fmla="*/ 287 h 311"/>
                <a:gd name="T12" fmla="*/ 24 w 185"/>
                <a:gd name="T13" fmla="*/ 311 h 311"/>
                <a:gd name="T14" fmla="*/ 162 w 185"/>
                <a:gd name="T15" fmla="*/ 311 h 311"/>
                <a:gd name="T16" fmla="*/ 185 w 185"/>
                <a:gd name="T17" fmla="*/ 287 h 311"/>
                <a:gd name="T18" fmla="*/ 185 w 185"/>
                <a:gd name="T19" fmla="*/ 24 h 311"/>
                <a:gd name="T20" fmla="*/ 174 w 185"/>
                <a:gd name="T21" fmla="*/ 2 h 311"/>
                <a:gd name="T22" fmla="*/ 153 w 185"/>
                <a:gd name="T23" fmla="*/ 259 h 311"/>
                <a:gd name="T24" fmla="*/ 42 w 185"/>
                <a:gd name="T25" fmla="*/ 259 h 311"/>
                <a:gd name="T26" fmla="*/ 32 w 185"/>
                <a:gd name="T27" fmla="*/ 249 h 311"/>
                <a:gd name="T28" fmla="*/ 42 w 185"/>
                <a:gd name="T29" fmla="*/ 239 h 311"/>
                <a:gd name="T30" fmla="*/ 153 w 185"/>
                <a:gd name="T31" fmla="*/ 239 h 311"/>
                <a:gd name="T32" fmla="*/ 162 w 185"/>
                <a:gd name="T33" fmla="*/ 249 h 311"/>
                <a:gd name="T34" fmla="*/ 153 w 185"/>
                <a:gd name="T35" fmla="*/ 259 h 311"/>
                <a:gd name="T36" fmla="*/ 153 w 185"/>
                <a:gd name="T37" fmla="*/ 215 h 311"/>
                <a:gd name="T38" fmla="*/ 42 w 185"/>
                <a:gd name="T39" fmla="*/ 215 h 311"/>
                <a:gd name="T40" fmla="*/ 32 w 185"/>
                <a:gd name="T41" fmla="*/ 206 h 311"/>
                <a:gd name="T42" fmla="*/ 42 w 185"/>
                <a:gd name="T43" fmla="*/ 196 h 311"/>
                <a:gd name="T44" fmla="*/ 153 w 185"/>
                <a:gd name="T45" fmla="*/ 196 h 311"/>
                <a:gd name="T46" fmla="*/ 162 w 185"/>
                <a:gd name="T47" fmla="*/ 206 h 311"/>
                <a:gd name="T48" fmla="*/ 153 w 185"/>
                <a:gd name="T49" fmla="*/ 215 h 311"/>
                <a:gd name="T50" fmla="*/ 153 w 185"/>
                <a:gd name="T51" fmla="*/ 171 h 311"/>
                <a:gd name="T52" fmla="*/ 42 w 185"/>
                <a:gd name="T53" fmla="*/ 171 h 311"/>
                <a:gd name="T54" fmla="*/ 32 w 185"/>
                <a:gd name="T55" fmla="*/ 161 h 311"/>
                <a:gd name="T56" fmla="*/ 42 w 185"/>
                <a:gd name="T57" fmla="*/ 153 h 311"/>
                <a:gd name="T58" fmla="*/ 153 w 185"/>
                <a:gd name="T59" fmla="*/ 153 h 311"/>
                <a:gd name="T60" fmla="*/ 162 w 185"/>
                <a:gd name="T61" fmla="*/ 161 h 311"/>
                <a:gd name="T62" fmla="*/ 153 w 185"/>
                <a:gd name="T63" fmla="*/ 171 h 311"/>
                <a:gd name="T64" fmla="*/ 149 w 185"/>
                <a:gd name="T65" fmla="*/ 57 h 311"/>
                <a:gd name="T66" fmla="*/ 136 w 185"/>
                <a:gd name="T67" fmla="*/ 44 h 311"/>
                <a:gd name="T68" fmla="*/ 149 w 185"/>
                <a:gd name="T69" fmla="*/ 31 h 311"/>
                <a:gd name="T70" fmla="*/ 162 w 185"/>
                <a:gd name="T71" fmla="*/ 44 h 311"/>
                <a:gd name="T72" fmla="*/ 149 w 185"/>
                <a:gd name="T73" fmla="*/ 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311">
                  <a:moveTo>
                    <a:pt x="174" y="2"/>
                  </a:moveTo>
                  <a:cubicBezTo>
                    <a:pt x="169" y="1"/>
                    <a:pt x="166" y="0"/>
                    <a:pt x="162" y="0"/>
                  </a:cubicBezTo>
                  <a:cubicBezTo>
                    <a:pt x="24" y="0"/>
                    <a:pt x="24" y="0"/>
                    <a:pt x="24" y="0"/>
                  </a:cubicBezTo>
                  <a:cubicBezTo>
                    <a:pt x="20" y="0"/>
                    <a:pt x="16" y="1"/>
                    <a:pt x="13" y="2"/>
                  </a:cubicBezTo>
                  <a:cubicBezTo>
                    <a:pt x="5" y="7"/>
                    <a:pt x="0" y="14"/>
                    <a:pt x="0" y="24"/>
                  </a:cubicBezTo>
                  <a:cubicBezTo>
                    <a:pt x="0" y="287"/>
                    <a:pt x="0" y="287"/>
                    <a:pt x="0" y="287"/>
                  </a:cubicBezTo>
                  <a:cubicBezTo>
                    <a:pt x="0" y="300"/>
                    <a:pt x="11" y="311"/>
                    <a:pt x="24" y="311"/>
                  </a:cubicBezTo>
                  <a:cubicBezTo>
                    <a:pt x="162" y="311"/>
                    <a:pt x="162" y="311"/>
                    <a:pt x="162" y="311"/>
                  </a:cubicBezTo>
                  <a:cubicBezTo>
                    <a:pt x="175" y="311"/>
                    <a:pt x="185" y="300"/>
                    <a:pt x="185" y="287"/>
                  </a:cubicBezTo>
                  <a:cubicBezTo>
                    <a:pt x="185" y="24"/>
                    <a:pt x="185" y="24"/>
                    <a:pt x="185" y="24"/>
                  </a:cubicBezTo>
                  <a:cubicBezTo>
                    <a:pt x="185" y="14"/>
                    <a:pt x="181" y="7"/>
                    <a:pt x="174" y="2"/>
                  </a:cubicBezTo>
                  <a:moveTo>
                    <a:pt x="153" y="259"/>
                  </a:moveTo>
                  <a:cubicBezTo>
                    <a:pt x="42" y="259"/>
                    <a:pt x="42" y="259"/>
                    <a:pt x="42" y="259"/>
                  </a:cubicBezTo>
                  <a:cubicBezTo>
                    <a:pt x="36" y="259"/>
                    <a:pt x="32" y="255"/>
                    <a:pt x="32" y="249"/>
                  </a:cubicBezTo>
                  <a:cubicBezTo>
                    <a:pt x="32" y="243"/>
                    <a:pt x="36" y="239"/>
                    <a:pt x="42" y="239"/>
                  </a:cubicBezTo>
                  <a:cubicBezTo>
                    <a:pt x="153" y="239"/>
                    <a:pt x="153" y="239"/>
                    <a:pt x="153" y="239"/>
                  </a:cubicBezTo>
                  <a:cubicBezTo>
                    <a:pt x="158" y="239"/>
                    <a:pt x="162" y="243"/>
                    <a:pt x="162" y="249"/>
                  </a:cubicBezTo>
                  <a:cubicBezTo>
                    <a:pt x="162" y="255"/>
                    <a:pt x="158" y="259"/>
                    <a:pt x="153" y="259"/>
                  </a:cubicBezTo>
                  <a:moveTo>
                    <a:pt x="153" y="215"/>
                  </a:moveTo>
                  <a:cubicBezTo>
                    <a:pt x="42" y="215"/>
                    <a:pt x="42" y="215"/>
                    <a:pt x="42" y="215"/>
                  </a:cubicBezTo>
                  <a:cubicBezTo>
                    <a:pt x="36" y="215"/>
                    <a:pt x="32" y="210"/>
                    <a:pt x="32" y="206"/>
                  </a:cubicBezTo>
                  <a:cubicBezTo>
                    <a:pt x="32" y="200"/>
                    <a:pt x="36" y="196"/>
                    <a:pt x="42" y="196"/>
                  </a:cubicBezTo>
                  <a:cubicBezTo>
                    <a:pt x="153" y="196"/>
                    <a:pt x="153" y="196"/>
                    <a:pt x="153" y="196"/>
                  </a:cubicBezTo>
                  <a:cubicBezTo>
                    <a:pt x="158" y="196"/>
                    <a:pt x="162" y="200"/>
                    <a:pt x="162" y="206"/>
                  </a:cubicBezTo>
                  <a:cubicBezTo>
                    <a:pt x="162" y="210"/>
                    <a:pt x="158" y="215"/>
                    <a:pt x="153" y="215"/>
                  </a:cubicBezTo>
                  <a:moveTo>
                    <a:pt x="153" y="171"/>
                  </a:moveTo>
                  <a:cubicBezTo>
                    <a:pt x="42" y="171"/>
                    <a:pt x="42" y="171"/>
                    <a:pt x="42" y="171"/>
                  </a:cubicBezTo>
                  <a:cubicBezTo>
                    <a:pt x="36" y="171"/>
                    <a:pt x="32" y="167"/>
                    <a:pt x="32" y="161"/>
                  </a:cubicBezTo>
                  <a:cubicBezTo>
                    <a:pt x="32" y="157"/>
                    <a:pt x="36" y="153"/>
                    <a:pt x="42" y="153"/>
                  </a:cubicBezTo>
                  <a:cubicBezTo>
                    <a:pt x="153" y="153"/>
                    <a:pt x="153" y="153"/>
                    <a:pt x="153" y="153"/>
                  </a:cubicBezTo>
                  <a:cubicBezTo>
                    <a:pt x="158" y="153"/>
                    <a:pt x="162" y="157"/>
                    <a:pt x="162" y="161"/>
                  </a:cubicBezTo>
                  <a:cubicBezTo>
                    <a:pt x="162" y="167"/>
                    <a:pt x="158" y="171"/>
                    <a:pt x="153" y="171"/>
                  </a:cubicBezTo>
                  <a:moveTo>
                    <a:pt x="149" y="57"/>
                  </a:moveTo>
                  <a:cubicBezTo>
                    <a:pt x="142" y="57"/>
                    <a:pt x="136" y="51"/>
                    <a:pt x="136" y="44"/>
                  </a:cubicBezTo>
                  <a:cubicBezTo>
                    <a:pt x="136" y="37"/>
                    <a:pt x="142" y="31"/>
                    <a:pt x="149" y="31"/>
                  </a:cubicBezTo>
                  <a:cubicBezTo>
                    <a:pt x="156" y="31"/>
                    <a:pt x="162" y="37"/>
                    <a:pt x="162" y="44"/>
                  </a:cubicBezTo>
                  <a:cubicBezTo>
                    <a:pt x="162" y="51"/>
                    <a:pt x="156" y="57"/>
                    <a:pt x="149" y="57"/>
                  </a:cubicBezTo>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grpSp>
        <p:nvGrpSpPr>
          <p:cNvPr id="66" name="Group 65"/>
          <p:cNvGrpSpPr/>
          <p:nvPr/>
        </p:nvGrpSpPr>
        <p:grpSpPr>
          <a:xfrm>
            <a:off x="4803840" y="4576977"/>
            <a:ext cx="1097788" cy="1276770"/>
            <a:chOff x="3246247" y="3633470"/>
            <a:chExt cx="905916" cy="1053617"/>
          </a:xfrm>
        </p:grpSpPr>
        <p:sp>
          <p:nvSpPr>
            <p:cNvPr id="40" name="Freeform 18"/>
            <p:cNvSpPr>
              <a:spLocks noEditPoints="1"/>
            </p:cNvSpPr>
            <p:nvPr/>
          </p:nvSpPr>
          <p:spPr bwMode="auto">
            <a:xfrm rot="3141651">
              <a:off x="3430425" y="3633471"/>
              <a:ext cx="106529" cy="251105"/>
            </a:xfrm>
            <a:custGeom>
              <a:avLst/>
              <a:gdLst>
                <a:gd name="T0" fmla="*/ 18 w 35"/>
                <a:gd name="T1" fmla="*/ 74 h 83"/>
                <a:gd name="T2" fmla="*/ 26 w 35"/>
                <a:gd name="T3" fmla="*/ 66 h 83"/>
                <a:gd name="T4" fmla="*/ 26 w 35"/>
                <a:gd name="T5" fmla="*/ 16 h 83"/>
                <a:gd name="T6" fmla="*/ 35 w 35"/>
                <a:gd name="T7" fmla="*/ 26 h 83"/>
                <a:gd name="T8" fmla="*/ 35 w 35"/>
                <a:gd name="T9" fmla="*/ 0 h 83"/>
                <a:gd name="T10" fmla="*/ 9 w 35"/>
                <a:gd name="T11" fmla="*/ 0 h 83"/>
                <a:gd name="T12" fmla="*/ 18 w 35"/>
                <a:gd name="T13" fmla="*/ 9 h 83"/>
                <a:gd name="T14" fmla="*/ 18 w 35"/>
                <a:gd name="T15" fmla="*/ 74 h 83"/>
                <a:gd name="T16" fmla="*/ 9 w 35"/>
                <a:gd name="T17" fmla="*/ 83 h 83"/>
                <a:gd name="T18" fmla="*/ 35 w 35"/>
                <a:gd name="T19" fmla="*/ 83 h 83"/>
                <a:gd name="T20" fmla="*/ 35 w 35"/>
                <a:gd name="T21" fmla="*/ 57 h 83"/>
                <a:gd name="T22" fmla="*/ 9 w 35"/>
                <a:gd name="T2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83">
                  <a:moveTo>
                    <a:pt x="18" y="74"/>
                  </a:moveTo>
                  <a:cubicBezTo>
                    <a:pt x="26" y="66"/>
                    <a:pt x="26" y="66"/>
                    <a:pt x="26" y="66"/>
                  </a:cubicBezTo>
                  <a:cubicBezTo>
                    <a:pt x="12" y="52"/>
                    <a:pt x="12" y="30"/>
                    <a:pt x="26" y="16"/>
                  </a:cubicBezTo>
                  <a:cubicBezTo>
                    <a:pt x="35" y="26"/>
                    <a:pt x="35" y="26"/>
                    <a:pt x="35" y="26"/>
                  </a:cubicBezTo>
                  <a:cubicBezTo>
                    <a:pt x="35" y="0"/>
                    <a:pt x="35" y="0"/>
                    <a:pt x="35" y="0"/>
                  </a:cubicBezTo>
                  <a:cubicBezTo>
                    <a:pt x="9" y="0"/>
                    <a:pt x="9" y="0"/>
                    <a:pt x="9" y="0"/>
                  </a:cubicBezTo>
                  <a:cubicBezTo>
                    <a:pt x="18" y="9"/>
                    <a:pt x="18" y="9"/>
                    <a:pt x="18" y="9"/>
                  </a:cubicBezTo>
                  <a:cubicBezTo>
                    <a:pt x="0" y="27"/>
                    <a:pt x="0" y="56"/>
                    <a:pt x="18" y="74"/>
                  </a:cubicBezTo>
                  <a:close/>
                  <a:moveTo>
                    <a:pt x="9" y="83"/>
                  </a:moveTo>
                  <a:cubicBezTo>
                    <a:pt x="35" y="83"/>
                    <a:pt x="35" y="83"/>
                    <a:pt x="35" y="83"/>
                  </a:cubicBezTo>
                  <a:cubicBezTo>
                    <a:pt x="35" y="57"/>
                    <a:pt x="35" y="57"/>
                    <a:pt x="35" y="57"/>
                  </a:cubicBezTo>
                  <a:lnTo>
                    <a:pt x="9"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41" name="Freeform 19"/>
            <p:cNvSpPr>
              <a:spLocks noEditPoints="1"/>
            </p:cNvSpPr>
            <p:nvPr/>
          </p:nvSpPr>
          <p:spPr bwMode="auto">
            <a:xfrm rot="3141651">
              <a:off x="3819197" y="3996691"/>
              <a:ext cx="105261" cy="251105"/>
            </a:xfrm>
            <a:custGeom>
              <a:avLst/>
              <a:gdLst>
                <a:gd name="T0" fmla="*/ 17 w 35"/>
                <a:gd name="T1" fmla="*/ 9 h 83"/>
                <a:gd name="T2" fmla="*/ 9 w 35"/>
                <a:gd name="T3" fmla="*/ 17 h 83"/>
                <a:gd name="T4" fmla="*/ 9 w 35"/>
                <a:gd name="T5" fmla="*/ 66 h 83"/>
                <a:gd name="T6" fmla="*/ 0 w 35"/>
                <a:gd name="T7" fmla="*/ 57 h 83"/>
                <a:gd name="T8" fmla="*/ 0 w 35"/>
                <a:gd name="T9" fmla="*/ 83 h 83"/>
                <a:gd name="T10" fmla="*/ 26 w 35"/>
                <a:gd name="T11" fmla="*/ 83 h 83"/>
                <a:gd name="T12" fmla="*/ 17 w 35"/>
                <a:gd name="T13" fmla="*/ 74 h 83"/>
                <a:gd name="T14" fmla="*/ 17 w 35"/>
                <a:gd name="T15" fmla="*/ 9 h 83"/>
                <a:gd name="T16" fmla="*/ 26 w 35"/>
                <a:gd name="T17" fmla="*/ 0 h 83"/>
                <a:gd name="T18" fmla="*/ 0 w 35"/>
                <a:gd name="T19" fmla="*/ 0 h 83"/>
                <a:gd name="T20" fmla="*/ 0 w 35"/>
                <a:gd name="T21" fmla="*/ 26 h 83"/>
                <a:gd name="T22" fmla="*/ 26 w 35"/>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83">
                  <a:moveTo>
                    <a:pt x="17" y="9"/>
                  </a:moveTo>
                  <a:cubicBezTo>
                    <a:pt x="9" y="17"/>
                    <a:pt x="9" y="17"/>
                    <a:pt x="9" y="17"/>
                  </a:cubicBezTo>
                  <a:cubicBezTo>
                    <a:pt x="23" y="30"/>
                    <a:pt x="23" y="53"/>
                    <a:pt x="9" y="66"/>
                  </a:cubicBezTo>
                  <a:cubicBezTo>
                    <a:pt x="0" y="57"/>
                    <a:pt x="0" y="57"/>
                    <a:pt x="0" y="57"/>
                  </a:cubicBezTo>
                  <a:cubicBezTo>
                    <a:pt x="0" y="83"/>
                    <a:pt x="0" y="83"/>
                    <a:pt x="0" y="83"/>
                  </a:cubicBezTo>
                  <a:cubicBezTo>
                    <a:pt x="26" y="83"/>
                    <a:pt x="26" y="83"/>
                    <a:pt x="26" y="83"/>
                  </a:cubicBezTo>
                  <a:cubicBezTo>
                    <a:pt x="17" y="74"/>
                    <a:pt x="17" y="74"/>
                    <a:pt x="17" y="74"/>
                  </a:cubicBezTo>
                  <a:cubicBezTo>
                    <a:pt x="35" y="56"/>
                    <a:pt x="35" y="27"/>
                    <a:pt x="17" y="9"/>
                  </a:cubicBezTo>
                  <a:close/>
                  <a:moveTo>
                    <a:pt x="26" y="0"/>
                  </a:moveTo>
                  <a:cubicBezTo>
                    <a:pt x="0" y="0"/>
                    <a:pt x="0" y="0"/>
                    <a:pt x="0" y="0"/>
                  </a:cubicBezTo>
                  <a:cubicBezTo>
                    <a:pt x="0" y="26"/>
                    <a:pt x="0" y="26"/>
                    <a:pt x="0" y="26"/>
                  </a:cubicBezTo>
                  <a:lnTo>
                    <a:pt x="2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nvGrpSpPr>
            <p:cNvPr id="147" name="Group 146"/>
            <p:cNvGrpSpPr/>
            <p:nvPr/>
          </p:nvGrpSpPr>
          <p:grpSpPr>
            <a:xfrm>
              <a:off x="3246247" y="3633470"/>
              <a:ext cx="905916" cy="1053617"/>
              <a:chOff x="526999" y="3898508"/>
              <a:chExt cx="1275455" cy="1483616"/>
            </a:xfrm>
            <a:solidFill>
              <a:schemeClr val="bg1"/>
            </a:solidFill>
          </p:grpSpPr>
          <p:sp>
            <p:nvSpPr>
              <p:cNvPr id="148" name="Freeform 5"/>
              <p:cNvSpPr>
                <a:spLocks/>
              </p:cNvSpPr>
              <p:nvPr/>
            </p:nvSpPr>
            <p:spPr bwMode="auto">
              <a:xfrm>
                <a:off x="1045162" y="3898508"/>
                <a:ext cx="757292" cy="491873"/>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grpFill/>
              <a:ln>
                <a:noFill/>
              </a:ln>
            </p:spPr>
            <p:txBody>
              <a:bodyPr vert="horz" wrap="square" lIns="89616" tIns="44809" rIns="89616" bIns="44809" numCol="1" anchor="t" anchorCtr="0" compatLnSpc="1">
                <a:prstTxWarp prst="textNoShape">
                  <a:avLst/>
                </a:prstTxWarp>
              </a:bodyPr>
              <a:lstStyle/>
              <a:p>
                <a:pPr defTabSz="932413"/>
                <a:endParaRPr lang="en-US" sz="1801" dirty="0">
                  <a:solidFill>
                    <a:srgbClr val="000000"/>
                  </a:solidFill>
                </a:endParaRPr>
              </a:p>
            </p:txBody>
          </p:sp>
          <p:grpSp>
            <p:nvGrpSpPr>
              <p:cNvPr id="149" name="Group 148"/>
              <p:cNvGrpSpPr/>
              <p:nvPr/>
            </p:nvGrpSpPr>
            <p:grpSpPr>
              <a:xfrm>
                <a:off x="526999" y="4304912"/>
                <a:ext cx="704894" cy="1077212"/>
                <a:chOff x="480937" y="3786752"/>
                <a:chExt cx="708101" cy="1082111"/>
              </a:xfrm>
              <a:grpFill/>
            </p:grpSpPr>
            <p:sp>
              <p:nvSpPr>
                <p:cNvPr id="150" name="Rectangle 149"/>
                <p:cNvSpPr/>
                <p:nvPr/>
              </p:nvSpPr>
              <p:spPr bwMode="auto">
                <a:xfrm>
                  <a:off x="515628" y="3819265"/>
                  <a:ext cx="378333" cy="16921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3214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51" name="Group 150"/>
                <p:cNvGrpSpPr/>
                <p:nvPr/>
              </p:nvGrpSpPr>
              <p:grpSpPr>
                <a:xfrm>
                  <a:off x="480937" y="3786752"/>
                  <a:ext cx="708101" cy="1082111"/>
                  <a:chOff x="537043" y="4136923"/>
                  <a:chExt cx="1187061" cy="1814051"/>
                </a:xfrm>
                <a:grpFill/>
              </p:grpSpPr>
              <p:sp>
                <p:nvSpPr>
                  <p:cNvPr id="152" name="Rectangle 30"/>
                  <p:cNvSpPr/>
                  <p:nvPr/>
                </p:nvSpPr>
                <p:spPr>
                  <a:xfrm>
                    <a:off x="1003226" y="4854116"/>
                    <a:ext cx="720878" cy="1096858"/>
                  </a:xfrm>
                  <a:custGeom>
                    <a:avLst/>
                    <a:gdLst/>
                    <a:ahLst/>
                    <a:cxnLst/>
                    <a:rect l="l" t="t" r="r" b="b"/>
                    <a:pathLst>
                      <a:path w="720878" h="1096858">
                        <a:moveTo>
                          <a:pt x="398934" y="811889"/>
                        </a:moveTo>
                        <a:lnTo>
                          <a:pt x="398934" y="981222"/>
                        </a:lnTo>
                        <a:lnTo>
                          <a:pt x="562623" y="981222"/>
                        </a:lnTo>
                        <a:lnTo>
                          <a:pt x="562623" y="811889"/>
                        </a:lnTo>
                        <a:close/>
                        <a:moveTo>
                          <a:pt x="140837" y="811889"/>
                        </a:moveTo>
                        <a:lnTo>
                          <a:pt x="140837" y="981222"/>
                        </a:lnTo>
                        <a:lnTo>
                          <a:pt x="304526" y="981222"/>
                        </a:lnTo>
                        <a:lnTo>
                          <a:pt x="304526" y="811889"/>
                        </a:lnTo>
                        <a:close/>
                        <a:moveTo>
                          <a:pt x="398934" y="583580"/>
                        </a:moveTo>
                        <a:lnTo>
                          <a:pt x="398934" y="752913"/>
                        </a:lnTo>
                        <a:lnTo>
                          <a:pt x="562623" y="752913"/>
                        </a:lnTo>
                        <a:lnTo>
                          <a:pt x="562623" y="583580"/>
                        </a:lnTo>
                        <a:close/>
                        <a:moveTo>
                          <a:pt x="140837" y="583580"/>
                        </a:moveTo>
                        <a:lnTo>
                          <a:pt x="140837" y="752913"/>
                        </a:lnTo>
                        <a:lnTo>
                          <a:pt x="304526" y="752913"/>
                        </a:lnTo>
                        <a:lnTo>
                          <a:pt x="304526" y="583580"/>
                        </a:lnTo>
                        <a:close/>
                        <a:moveTo>
                          <a:pt x="398934" y="362353"/>
                        </a:moveTo>
                        <a:lnTo>
                          <a:pt x="398934" y="531686"/>
                        </a:lnTo>
                        <a:lnTo>
                          <a:pt x="562623" y="531686"/>
                        </a:lnTo>
                        <a:lnTo>
                          <a:pt x="562623" y="362353"/>
                        </a:lnTo>
                        <a:close/>
                        <a:moveTo>
                          <a:pt x="140837" y="362353"/>
                        </a:moveTo>
                        <a:lnTo>
                          <a:pt x="140837" y="531686"/>
                        </a:lnTo>
                        <a:lnTo>
                          <a:pt x="304526" y="531686"/>
                        </a:lnTo>
                        <a:lnTo>
                          <a:pt x="304526" y="362353"/>
                        </a:lnTo>
                        <a:close/>
                        <a:moveTo>
                          <a:pt x="398934" y="121463"/>
                        </a:moveTo>
                        <a:lnTo>
                          <a:pt x="398934" y="290796"/>
                        </a:lnTo>
                        <a:lnTo>
                          <a:pt x="562623" y="290796"/>
                        </a:lnTo>
                        <a:lnTo>
                          <a:pt x="562623" y="121463"/>
                        </a:lnTo>
                        <a:close/>
                        <a:moveTo>
                          <a:pt x="140837" y="121463"/>
                        </a:moveTo>
                        <a:lnTo>
                          <a:pt x="140837" y="290796"/>
                        </a:lnTo>
                        <a:lnTo>
                          <a:pt x="304526" y="290796"/>
                        </a:lnTo>
                        <a:lnTo>
                          <a:pt x="304526" y="121463"/>
                        </a:lnTo>
                        <a:close/>
                        <a:moveTo>
                          <a:pt x="0" y="0"/>
                        </a:moveTo>
                        <a:lnTo>
                          <a:pt x="720878" y="0"/>
                        </a:lnTo>
                        <a:lnTo>
                          <a:pt x="720878" y="1096858"/>
                        </a:lnTo>
                        <a:lnTo>
                          <a:pt x="0" y="1096858"/>
                        </a:lnTo>
                        <a:close/>
                      </a:path>
                    </a:pathLst>
                  </a:custGeom>
                  <a:grpFill/>
                  <a:ln w="25400" cap="flat" cmpd="sng" algn="ctr">
                    <a:noFill/>
                    <a:prstDash val="solid"/>
                  </a:ln>
                  <a:effectLst/>
                </p:spPr>
                <p:txBody>
                  <a:bodyPr rtlCol="0" anchor="ctr"/>
                  <a:lstStyle/>
                  <a:p>
                    <a:pPr algn="ctr" defTabSz="932502">
                      <a:defRPr/>
                    </a:pPr>
                    <a:endParaRPr lang="en-US" sz="1801" kern="0" dirty="0">
                      <a:solidFill>
                        <a:srgbClr val="FFFFFF"/>
                      </a:solidFill>
                    </a:endParaRPr>
                  </a:p>
                </p:txBody>
              </p:sp>
              <p:sp>
                <p:nvSpPr>
                  <p:cNvPr id="153" name="Rectangle 31"/>
                  <p:cNvSpPr/>
                  <p:nvPr/>
                </p:nvSpPr>
                <p:spPr>
                  <a:xfrm>
                    <a:off x="537043" y="4136923"/>
                    <a:ext cx="766917" cy="1814051"/>
                  </a:xfrm>
                  <a:custGeom>
                    <a:avLst/>
                    <a:gdLst/>
                    <a:ahLst/>
                    <a:cxnLst/>
                    <a:rect l="l" t="t" r="r" b="b"/>
                    <a:pathLst>
                      <a:path w="766916" h="1814051">
                        <a:moveTo>
                          <a:pt x="167877" y="1280651"/>
                        </a:moveTo>
                        <a:lnTo>
                          <a:pt x="167877" y="1449984"/>
                        </a:lnTo>
                        <a:lnTo>
                          <a:pt x="331566" y="1449984"/>
                        </a:lnTo>
                        <a:lnTo>
                          <a:pt x="331566" y="1280651"/>
                        </a:lnTo>
                        <a:close/>
                        <a:moveTo>
                          <a:pt x="167877" y="1066800"/>
                        </a:moveTo>
                        <a:lnTo>
                          <a:pt x="167877" y="1236133"/>
                        </a:lnTo>
                        <a:lnTo>
                          <a:pt x="331566" y="1236133"/>
                        </a:lnTo>
                        <a:lnTo>
                          <a:pt x="331566" y="1066800"/>
                        </a:lnTo>
                        <a:close/>
                        <a:moveTo>
                          <a:pt x="167877" y="838200"/>
                        </a:moveTo>
                        <a:lnTo>
                          <a:pt x="167877" y="1007533"/>
                        </a:lnTo>
                        <a:lnTo>
                          <a:pt x="331566" y="1007533"/>
                        </a:lnTo>
                        <a:lnTo>
                          <a:pt x="331566" y="838200"/>
                        </a:lnTo>
                        <a:close/>
                        <a:moveTo>
                          <a:pt x="167877" y="599477"/>
                        </a:moveTo>
                        <a:lnTo>
                          <a:pt x="167877" y="768810"/>
                        </a:lnTo>
                        <a:lnTo>
                          <a:pt x="331566" y="768810"/>
                        </a:lnTo>
                        <a:lnTo>
                          <a:pt x="331566" y="599477"/>
                        </a:lnTo>
                        <a:close/>
                        <a:moveTo>
                          <a:pt x="433348" y="366252"/>
                        </a:moveTo>
                        <a:lnTo>
                          <a:pt x="433348" y="535585"/>
                        </a:lnTo>
                        <a:lnTo>
                          <a:pt x="597037" y="535585"/>
                        </a:lnTo>
                        <a:lnTo>
                          <a:pt x="597037" y="366252"/>
                        </a:lnTo>
                        <a:close/>
                        <a:moveTo>
                          <a:pt x="167877" y="366251"/>
                        </a:moveTo>
                        <a:lnTo>
                          <a:pt x="167877" y="535584"/>
                        </a:lnTo>
                        <a:lnTo>
                          <a:pt x="331566" y="535584"/>
                        </a:lnTo>
                        <a:lnTo>
                          <a:pt x="331566" y="366251"/>
                        </a:lnTo>
                        <a:close/>
                        <a:moveTo>
                          <a:pt x="433348" y="130277"/>
                        </a:moveTo>
                        <a:lnTo>
                          <a:pt x="433348" y="299610"/>
                        </a:lnTo>
                        <a:lnTo>
                          <a:pt x="597037" y="299610"/>
                        </a:lnTo>
                        <a:lnTo>
                          <a:pt x="597037" y="130277"/>
                        </a:lnTo>
                        <a:close/>
                        <a:moveTo>
                          <a:pt x="167876" y="130277"/>
                        </a:moveTo>
                        <a:lnTo>
                          <a:pt x="167876" y="299610"/>
                        </a:lnTo>
                        <a:lnTo>
                          <a:pt x="331565" y="299610"/>
                        </a:lnTo>
                        <a:lnTo>
                          <a:pt x="331565" y="130277"/>
                        </a:lnTo>
                        <a:close/>
                        <a:moveTo>
                          <a:pt x="0" y="0"/>
                        </a:moveTo>
                        <a:lnTo>
                          <a:pt x="766916" y="0"/>
                        </a:lnTo>
                        <a:lnTo>
                          <a:pt x="766916" y="661479"/>
                        </a:lnTo>
                        <a:lnTo>
                          <a:pt x="406219" y="661479"/>
                        </a:lnTo>
                        <a:lnTo>
                          <a:pt x="406219" y="1814051"/>
                        </a:lnTo>
                        <a:lnTo>
                          <a:pt x="0" y="1814051"/>
                        </a:lnTo>
                        <a:close/>
                      </a:path>
                    </a:pathLst>
                  </a:custGeom>
                  <a:grpFill/>
                  <a:ln w="25400" cap="flat" cmpd="sng" algn="ctr">
                    <a:noFill/>
                    <a:prstDash val="solid"/>
                  </a:ln>
                  <a:effectLst/>
                </p:spPr>
                <p:txBody>
                  <a:bodyPr rtlCol="0" anchor="ctr"/>
                  <a:lstStyle/>
                  <a:p>
                    <a:pPr algn="ctr" defTabSz="932502">
                      <a:defRPr/>
                    </a:pPr>
                    <a:endParaRPr lang="en-US" sz="1801" kern="0" dirty="0">
                      <a:solidFill>
                        <a:srgbClr val="FFFFFF"/>
                      </a:solidFill>
                    </a:endParaRPr>
                  </a:p>
                </p:txBody>
              </p:sp>
            </p:grpSp>
          </p:grpSp>
        </p:grpSp>
      </p:grpSp>
      <p:grpSp>
        <p:nvGrpSpPr>
          <p:cNvPr id="155" name="Group 154"/>
          <p:cNvGrpSpPr/>
          <p:nvPr/>
        </p:nvGrpSpPr>
        <p:grpSpPr>
          <a:xfrm>
            <a:off x="11485385" y="133345"/>
            <a:ext cx="742112" cy="720131"/>
            <a:chOff x="8824912" y="508000"/>
            <a:chExt cx="1125539" cy="1092200"/>
          </a:xfrm>
          <a:solidFill>
            <a:schemeClr val="bg1"/>
          </a:solidFill>
        </p:grpSpPr>
        <p:sp>
          <p:nvSpPr>
            <p:cNvPr id="156" name="Freeform 27"/>
            <p:cNvSpPr>
              <a:spLocks noEditPoints="1"/>
            </p:cNvSpPr>
            <p:nvPr/>
          </p:nvSpPr>
          <p:spPr bwMode="auto">
            <a:xfrm>
              <a:off x="8997950" y="508000"/>
              <a:ext cx="496888" cy="835025"/>
            </a:xfrm>
            <a:custGeom>
              <a:avLst/>
              <a:gdLst>
                <a:gd name="T0" fmla="*/ 237 w 295"/>
                <a:gd name="T1" fmla="*/ 275 h 495"/>
                <a:gd name="T2" fmla="*/ 242 w 295"/>
                <a:gd name="T3" fmla="*/ 312 h 495"/>
                <a:gd name="T4" fmla="*/ 255 w 295"/>
                <a:gd name="T5" fmla="*/ 305 h 495"/>
                <a:gd name="T6" fmla="*/ 272 w 295"/>
                <a:gd name="T7" fmla="*/ 335 h 495"/>
                <a:gd name="T8" fmla="*/ 277 w 295"/>
                <a:gd name="T9" fmla="*/ 372 h 495"/>
                <a:gd name="T10" fmla="*/ 289 w 295"/>
                <a:gd name="T11" fmla="*/ 365 h 495"/>
                <a:gd name="T12" fmla="*/ 35 w 295"/>
                <a:gd name="T13" fmla="*/ 343 h 495"/>
                <a:gd name="T14" fmla="*/ 5 w 295"/>
                <a:gd name="T15" fmla="*/ 365 h 495"/>
                <a:gd name="T16" fmla="*/ 17 w 295"/>
                <a:gd name="T17" fmla="*/ 372 h 495"/>
                <a:gd name="T18" fmla="*/ 70 w 295"/>
                <a:gd name="T19" fmla="*/ 282 h 495"/>
                <a:gd name="T20" fmla="*/ 40 w 295"/>
                <a:gd name="T21" fmla="*/ 305 h 495"/>
                <a:gd name="T22" fmla="*/ 52 w 295"/>
                <a:gd name="T23" fmla="*/ 312 h 495"/>
                <a:gd name="T24" fmla="*/ 220 w 295"/>
                <a:gd name="T25" fmla="*/ 161 h 495"/>
                <a:gd name="T26" fmla="*/ 251 w 295"/>
                <a:gd name="T27" fmla="*/ 31 h 495"/>
                <a:gd name="T28" fmla="*/ 74 w 295"/>
                <a:gd name="T29" fmla="*/ 0 h 495"/>
                <a:gd name="T30" fmla="*/ 44 w 295"/>
                <a:gd name="T31" fmla="*/ 130 h 495"/>
                <a:gd name="T32" fmla="*/ 62 w 295"/>
                <a:gd name="T33" fmla="*/ 31 h 495"/>
                <a:gd name="T34" fmla="*/ 220 w 295"/>
                <a:gd name="T35" fmla="*/ 18 h 495"/>
                <a:gd name="T36" fmla="*/ 233 w 295"/>
                <a:gd name="T37" fmla="*/ 130 h 495"/>
                <a:gd name="T38" fmla="*/ 74 w 295"/>
                <a:gd name="T39" fmla="*/ 143 h 495"/>
                <a:gd name="T40" fmla="*/ 62 w 295"/>
                <a:gd name="T41" fmla="*/ 31 h 495"/>
                <a:gd name="T42" fmla="*/ 7 w 295"/>
                <a:gd name="T43" fmla="*/ 246 h 495"/>
                <a:gd name="T44" fmla="*/ 295 w 295"/>
                <a:gd name="T45" fmla="*/ 238 h 495"/>
                <a:gd name="T46" fmla="*/ 290 w 295"/>
                <a:gd name="T47" fmla="*/ 221 h 495"/>
                <a:gd name="T48" fmla="*/ 240 w 295"/>
                <a:gd name="T49" fmla="*/ 172 h 495"/>
                <a:gd name="T50" fmla="*/ 41 w 295"/>
                <a:gd name="T51" fmla="*/ 178 h 495"/>
                <a:gd name="T52" fmla="*/ 0 w 295"/>
                <a:gd name="T53" fmla="*/ 234 h 495"/>
                <a:gd name="T54" fmla="*/ 7 w 295"/>
                <a:gd name="T55" fmla="*/ 246 h 495"/>
                <a:gd name="T56" fmla="*/ 130 w 295"/>
                <a:gd name="T57" fmla="*/ 495 h 495"/>
                <a:gd name="T58" fmla="*/ 95 w 295"/>
                <a:gd name="T59" fmla="*/ 480 h 495"/>
                <a:gd name="T60" fmla="*/ 95 w 295"/>
                <a:gd name="T61" fmla="*/ 495 h 495"/>
                <a:gd name="T62" fmla="*/ 165 w 295"/>
                <a:gd name="T63" fmla="*/ 480 h 495"/>
                <a:gd name="T64" fmla="*/ 199 w 295"/>
                <a:gd name="T65" fmla="*/ 495 h 495"/>
                <a:gd name="T66" fmla="*/ 199 w 295"/>
                <a:gd name="T67" fmla="*/ 48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495">
                  <a:moveTo>
                    <a:pt x="255" y="305"/>
                  </a:moveTo>
                  <a:cubicBezTo>
                    <a:pt x="237" y="275"/>
                    <a:pt x="237" y="275"/>
                    <a:pt x="237" y="275"/>
                  </a:cubicBezTo>
                  <a:cubicBezTo>
                    <a:pt x="225" y="282"/>
                    <a:pt x="225" y="282"/>
                    <a:pt x="225" y="282"/>
                  </a:cubicBezTo>
                  <a:cubicBezTo>
                    <a:pt x="242" y="312"/>
                    <a:pt x="242" y="312"/>
                    <a:pt x="242" y="312"/>
                  </a:cubicBezTo>
                  <a:cubicBezTo>
                    <a:pt x="255" y="305"/>
                    <a:pt x="255" y="305"/>
                    <a:pt x="255" y="305"/>
                  </a:cubicBezTo>
                  <a:cubicBezTo>
                    <a:pt x="255" y="305"/>
                    <a:pt x="255" y="305"/>
                    <a:pt x="255" y="305"/>
                  </a:cubicBezTo>
                  <a:close/>
                  <a:moveTo>
                    <a:pt x="289" y="365"/>
                  </a:moveTo>
                  <a:cubicBezTo>
                    <a:pt x="272" y="335"/>
                    <a:pt x="272" y="335"/>
                    <a:pt x="272" y="335"/>
                  </a:cubicBezTo>
                  <a:cubicBezTo>
                    <a:pt x="259" y="343"/>
                    <a:pt x="259" y="343"/>
                    <a:pt x="259" y="343"/>
                  </a:cubicBezTo>
                  <a:cubicBezTo>
                    <a:pt x="277" y="372"/>
                    <a:pt x="277" y="372"/>
                    <a:pt x="277" y="372"/>
                  </a:cubicBezTo>
                  <a:cubicBezTo>
                    <a:pt x="289" y="365"/>
                    <a:pt x="289" y="365"/>
                    <a:pt x="289" y="365"/>
                  </a:cubicBezTo>
                  <a:cubicBezTo>
                    <a:pt x="289" y="365"/>
                    <a:pt x="289" y="365"/>
                    <a:pt x="289" y="365"/>
                  </a:cubicBezTo>
                  <a:close/>
                  <a:moveTo>
                    <a:pt x="17" y="372"/>
                  </a:moveTo>
                  <a:cubicBezTo>
                    <a:pt x="35" y="343"/>
                    <a:pt x="35" y="343"/>
                    <a:pt x="35" y="343"/>
                  </a:cubicBezTo>
                  <a:cubicBezTo>
                    <a:pt x="22" y="335"/>
                    <a:pt x="22" y="335"/>
                    <a:pt x="22" y="335"/>
                  </a:cubicBezTo>
                  <a:cubicBezTo>
                    <a:pt x="5" y="365"/>
                    <a:pt x="5" y="365"/>
                    <a:pt x="5" y="365"/>
                  </a:cubicBezTo>
                  <a:cubicBezTo>
                    <a:pt x="17" y="372"/>
                    <a:pt x="17" y="372"/>
                    <a:pt x="17" y="372"/>
                  </a:cubicBezTo>
                  <a:cubicBezTo>
                    <a:pt x="17" y="372"/>
                    <a:pt x="17" y="372"/>
                    <a:pt x="17" y="372"/>
                  </a:cubicBezTo>
                  <a:close/>
                  <a:moveTo>
                    <a:pt x="52" y="312"/>
                  </a:moveTo>
                  <a:cubicBezTo>
                    <a:pt x="70" y="282"/>
                    <a:pt x="70" y="282"/>
                    <a:pt x="70" y="282"/>
                  </a:cubicBezTo>
                  <a:cubicBezTo>
                    <a:pt x="57" y="275"/>
                    <a:pt x="57" y="275"/>
                    <a:pt x="57" y="275"/>
                  </a:cubicBezTo>
                  <a:cubicBezTo>
                    <a:pt x="40" y="305"/>
                    <a:pt x="40" y="305"/>
                    <a:pt x="40" y="305"/>
                  </a:cubicBezTo>
                  <a:cubicBezTo>
                    <a:pt x="52" y="312"/>
                    <a:pt x="52" y="312"/>
                    <a:pt x="52" y="312"/>
                  </a:cubicBezTo>
                  <a:cubicBezTo>
                    <a:pt x="52" y="312"/>
                    <a:pt x="52" y="312"/>
                    <a:pt x="52" y="312"/>
                  </a:cubicBezTo>
                  <a:close/>
                  <a:moveTo>
                    <a:pt x="74" y="161"/>
                  </a:moveTo>
                  <a:cubicBezTo>
                    <a:pt x="220" y="161"/>
                    <a:pt x="220" y="161"/>
                    <a:pt x="220" y="161"/>
                  </a:cubicBezTo>
                  <a:cubicBezTo>
                    <a:pt x="237" y="161"/>
                    <a:pt x="251" y="147"/>
                    <a:pt x="251" y="130"/>
                  </a:cubicBezTo>
                  <a:cubicBezTo>
                    <a:pt x="251" y="31"/>
                    <a:pt x="251" y="31"/>
                    <a:pt x="251" y="31"/>
                  </a:cubicBezTo>
                  <a:cubicBezTo>
                    <a:pt x="251" y="14"/>
                    <a:pt x="237" y="0"/>
                    <a:pt x="220" y="0"/>
                  </a:cubicBezTo>
                  <a:cubicBezTo>
                    <a:pt x="74" y="0"/>
                    <a:pt x="74" y="0"/>
                    <a:pt x="74" y="0"/>
                  </a:cubicBezTo>
                  <a:cubicBezTo>
                    <a:pt x="57" y="0"/>
                    <a:pt x="44" y="14"/>
                    <a:pt x="44" y="31"/>
                  </a:cubicBezTo>
                  <a:cubicBezTo>
                    <a:pt x="44" y="130"/>
                    <a:pt x="44" y="130"/>
                    <a:pt x="44" y="130"/>
                  </a:cubicBezTo>
                  <a:cubicBezTo>
                    <a:pt x="44" y="147"/>
                    <a:pt x="57" y="161"/>
                    <a:pt x="74" y="161"/>
                  </a:cubicBezTo>
                  <a:close/>
                  <a:moveTo>
                    <a:pt x="62" y="31"/>
                  </a:moveTo>
                  <a:cubicBezTo>
                    <a:pt x="62" y="23"/>
                    <a:pt x="67" y="18"/>
                    <a:pt x="74" y="18"/>
                  </a:cubicBezTo>
                  <a:cubicBezTo>
                    <a:pt x="220" y="18"/>
                    <a:pt x="220" y="18"/>
                    <a:pt x="220" y="18"/>
                  </a:cubicBezTo>
                  <a:cubicBezTo>
                    <a:pt x="227" y="18"/>
                    <a:pt x="233" y="23"/>
                    <a:pt x="233" y="31"/>
                  </a:cubicBezTo>
                  <a:cubicBezTo>
                    <a:pt x="233" y="130"/>
                    <a:pt x="233" y="130"/>
                    <a:pt x="233" y="130"/>
                  </a:cubicBezTo>
                  <a:cubicBezTo>
                    <a:pt x="233" y="137"/>
                    <a:pt x="227" y="143"/>
                    <a:pt x="220" y="143"/>
                  </a:cubicBezTo>
                  <a:cubicBezTo>
                    <a:pt x="74" y="143"/>
                    <a:pt x="74" y="143"/>
                    <a:pt x="74" y="143"/>
                  </a:cubicBezTo>
                  <a:cubicBezTo>
                    <a:pt x="67" y="143"/>
                    <a:pt x="62" y="137"/>
                    <a:pt x="62" y="130"/>
                  </a:cubicBezTo>
                  <a:cubicBezTo>
                    <a:pt x="62" y="31"/>
                    <a:pt x="62" y="31"/>
                    <a:pt x="62" y="31"/>
                  </a:cubicBezTo>
                  <a:cubicBezTo>
                    <a:pt x="62" y="31"/>
                    <a:pt x="62" y="31"/>
                    <a:pt x="62" y="31"/>
                  </a:cubicBezTo>
                  <a:close/>
                  <a:moveTo>
                    <a:pt x="7" y="246"/>
                  </a:moveTo>
                  <a:cubicBezTo>
                    <a:pt x="287" y="246"/>
                    <a:pt x="287" y="246"/>
                    <a:pt x="287" y="246"/>
                  </a:cubicBezTo>
                  <a:cubicBezTo>
                    <a:pt x="291" y="246"/>
                    <a:pt x="295" y="242"/>
                    <a:pt x="295" y="238"/>
                  </a:cubicBezTo>
                  <a:cubicBezTo>
                    <a:pt x="295" y="234"/>
                    <a:pt x="295" y="234"/>
                    <a:pt x="295" y="234"/>
                  </a:cubicBezTo>
                  <a:cubicBezTo>
                    <a:pt x="295" y="230"/>
                    <a:pt x="292" y="224"/>
                    <a:pt x="290" y="221"/>
                  </a:cubicBezTo>
                  <a:cubicBezTo>
                    <a:pt x="253" y="178"/>
                    <a:pt x="253" y="178"/>
                    <a:pt x="253" y="178"/>
                  </a:cubicBezTo>
                  <a:cubicBezTo>
                    <a:pt x="250" y="174"/>
                    <a:pt x="244" y="172"/>
                    <a:pt x="240" y="172"/>
                  </a:cubicBezTo>
                  <a:cubicBezTo>
                    <a:pt x="54" y="172"/>
                    <a:pt x="54" y="172"/>
                    <a:pt x="54" y="172"/>
                  </a:cubicBezTo>
                  <a:cubicBezTo>
                    <a:pt x="50" y="172"/>
                    <a:pt x="44" y="174"/>
                    <a:pt x="41" y="178"/>
                  </a:cubicBezTo>
                  <a:cubicBezTo>
                    <a:pt x="5" y="221"/>
                    <a:pt x="5" y="221"/>
                    <a:pt x="5" y="221"/>
                  </a:cubicBezTo>
                  <a:cubicBezTo>
                    <a:pt x="2" y="224"/>
                    <a:pt x="0" y="230"/>
                    <a:pt x="0" y="234"/>
                  </a:cubicBezTo>
                  <a:cubicBezTo>
                    <a:pt x="0" y="238"/>
                    <a:pt x="0" y="238"/>
                    <a:pt x="0" y="238"/>
                  </a:cubicBezTo>
                  <a:cubicBezTo>
                    <a:pt x="0" y="242"/>
                    <a:pt x="3" y="246"/>
                    <a:pt x="7" y="246"/>
                  </a:cubicBezTo>
                  <a:close/>
                  <a:moveTo>
                    <a:pt x="95" y="495"/>
                  </a:moveTo>
                  <a:cubicBezTo>
                    <a:pt x="130" y="495"/>
                    <a:pt x="130" y="495"/>
                    <a:pt x="130" y="495"/>
                  </a:cubicBezTo>
                  <a:cubicBezTo>
                    <a:pt x="130" y="480"/>
                    <a:pt x="130" y="480"/>
                    <a:pt x="130" y="480"/>
                  </a:cubicBezTo>
                  <a:cubicBezTo>
                    <a:pt x="95" y="480"/>
                    <a:pt x="95" y="480"/>
                    <a:pt x="95" y="480"/>
                  </a:cubicBezTo>
                  <a:cubicBezTo>
                    <a:pt x="95" y="495"/>
                    <a:pt x="95" y="495"/>
                    <a:pt x="95" y="495"/>
                  </a:cubicBezTo>
                  <a:cubicBezTo>
                    <a:pt x="95" y="495"/>
                    <a:pt x="95" y="495"/>
                    <a:pt x="95" y="495"/>
                  </a:cubicBezTo>
                  <a:close/>
                  <a:moveTo>
                    <a:pt x="199" y="480"/>
                  </a:moveTo>
                  <a:cubicBezTo>
                    <a:pt x="165" y="480"/>
                    <a:pt x="165" y="480"/>
                    <a:pt x="165" y="480"/>
                  </a:cubicBezTo>
                  <a:cubicBezTo>
                    <a:pt x="165" y="495"/>
                    <a:pt x="165" y="495"/>
                    <a:pt x="165" y="495"/>
                  </a:cubicBezTo>
                  <a:cubicBezTo>
                    <a:pt x="199" y="495"/>
                    <a:pt x="199" y="495"/>
                    <a:pt x="199" y="495"/>
                  </a:cubicBezTo>
                  <a:cubicBezTo>
                    <a:pt x="199" y="480"/>
                    <a:pt x="199" y="480"/>
                    <a:pt x="199" y="480"/>
                  </a:cubicBezTo>
                  <a:cubicBezTo>
                    <a:pt x="199" y="480"/>
                    <a:pt x="199" y="480"/>
                    <a:pt x="199"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157" name="Freeform 28"/>
            <p:cNvSpPr>
              <a:spLocks noEditPoints="1"/>
            </p:cNvSpPr>
            <p:nvPr/>
          </p:nvSpPr>
          <p:spPr bwMode="auto">
            <a:xfrm>
              <a:off x="9404350" y="1198563"/>
              <a:ext cx="342900" cy="266700"/>
            </a:xfrm>
            <a:custGeom>
              <a:avLst/>
              <a:gdLst>
                <a:gd name="T0" fmla="*/ 173 w 203"/>
                <a:gd name="T1" fmla="*/ 0 h 158"/>
                <a:gd name="T2" fmla="*/ 31 w 203"/>
                <a:gd name="T3" fmla="*/ 0 h 158"/>
                <a:gd name="T4" fmla="*/ 0 w 203"/>
                <a:gd name="T5" fmla="*/ 30 h 158"/>
                <a:gd name="T6" fmla="*/ 0 w 203"/>
                <a:gd name="T7" fmla="*/ 128 h 158"/>
                <a:gd name="T8" fmla="*/ 31 w 203"/>
                <a:gd name="T9" fmla="*/ 158 h 158"/>
                <a:gd name="T10" fmla="*/ 173 w 203"/>
                <a:gd name="T11" fmla="*/ 158 h 158"/>
                <a:gd name="T12" fmla="*/ 203 w 203"/>
                <a:gd name="T13" fmla="*/ 128 h 158"/>
                <a:gd name="T14" fmla="*/ 203 w 203"/>
                <a:gd name="T15" fmla="*/ 30 h 158"/>
                <a:gd name="T16" fmla="*/ 173 w 203"/>
                <a:gd name="T17" fmla="*/ 0 h 158"/>
                <a:gd name="T18" fmla="*/ 186 w 203"/>
                <a:gd name="T19" fmla="*/ 128 h 158"/>
                <a:gd name="T20" fmla="*/ 173 w 203"/>
                <a:gd name="T21" fmla="*/ 141 h 158"/>
                <a:gd name="T22" fmla="*/ 31 w 203"/>
                <a:gd name="T23" fmla="*/ 141 h 158"/>
                <a:gd name="T24" fmla="*/ 18 w 203"/>
                <a:gd name="T25" fmla="*/ 128 h 158"/>
                <a:gd name="T26" fmla="*/ 18 w 203"/>
                <a:gd name="T27" fmla="*/ 30 h 158"/>
                <a:gd name="T28" fmla="*/ 31 w 203"/>
                <a:gd name="T29" fmla="*/ 17 h 158"/>
                <a:gd name="T30" fmla="*/ 173 w 203"/>
                <a:gd name="T31" fmla="*/ 17 h 158"/>
                <a:gd name="T32" fmla="*/ 186 w 203"/>
                <a:gd name="T33" fmla="*/ 30 h 158"/>
                <a:gd name="T34" fmla="*/ 186 w 203"/>
                <a:gd name="T35" fmla="*/ 128 h 158"/>
                <a:gd name="T36" fmla="*/ 186 w 203"/>
                <a:gd name="T37" fmla="*/ 1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8">
                  <a:moveTo>
                    <a:pt x="173" y="0"/>
                  </a:moveTo>
                  <a:cubicBezTo>
                    <a:pt x="31" y="0"/>
                    <a:pt x="31" y="0"/>
                    <a:pt x="31" y="0"/>
                  </a:cubicBezTo>
                  <a:cubicBezTo>
                    <a:pt x="14" y="0"/>
                    <a:pt x="0" y="13"/>
                    <a:pt x="0" y="30"/>
                  </a:cubicBezTo>
                  <a:cubicBezTo>
                    <a:pt x="0" y="128"/>
                    <a:pt x="0" y="128"/>
                    <a:pt x="0" y="128"/>
                  </a:cubicBezTo>
                  <a:cubicBezTo>
                    <a:pt x="0" y="145"/>
                    <a:pt x="14" y="158"/>
                    <a:pt x="31" y="158"/>
                  </a:cubicBezTo>
                  <a:cubicBezTo>
                    <a:pt x="173" y="158"/>
                    <a:pt x="173" y="158"/>
                    <a:pt x="173" y="158"/>
                  </a:cubicBezTo>
                  <a:cubicBezTo>
                    <a:pt x="190" y="158"/>
                    <a:pt x="203" y="145"/>
                    <a:pt x="203" y="128"/>
                  </a:cubicBezTo>
                  <a:cubicBezTo>
                    <a:pt x="203" y="30"/>
                    <a:pt x="203" y="30"/>
                    <a:pt x="203" y="30"/>
                  </a:cubicBezTo>
                  <a:cubicBezTo>
                    <a:pt x="203" y="13"/>
                    <a:pt x="190" y="0"/>
                    <a:pt x="173" y="0"/>
                  </a:cubicBezTo>
                  <a:moveTo>
                    <a:pt x="186" y="128"/>
                  </a:moveTo>
                  <a:cubicBezTo>
                    <a:pt x="186" y="135"/>
                    <a:pt x="180" y="141"/>
                    <a:pt x="173" y="141"/>
                  </a:cubicBezTo>
                  <a:cubicBezTo>
                    <a:pt x="31" y="141"/>
                    <a:pt x="31" y="141"/>
                    <a:pt x="31" y="141"/>
                  </a:cubicBezTo>
                  <a:cubicBezTo>
                    <a:pt x="24" y="141"/>
                    <a:pt x="18" y="135"/>
                    <a:pt x="18" y="128"/>
                  </a:cubicBezTo>
                  <a:cubicBezTo>
                    <a:pt x="18" y="30"/>
                    <a:pt x="18" y="30"/>
                    <a:pt x="18" y="30"/>
                  </a:cubicBezTo>
                  <a:cubicBezTo>
                    <a:pt x="18" y="23"/>
                    <a:pt x="24" y="17"/>
                    <a:pt x="31" y="17"/>
                  </a:cubicBezTo>
                  <a:cubicBezTo>
                    <a:pt x="173" y="17"/>
                    <a:pt x="173" y="17"/>
                    <a:pt x="173" y="17"/>
                  </a:cubicBezTo>
                  <a:cubicBezTo>
                    <a:pt x="180" y="17"/>
                    <a:pt x="186" y="23"/>
                    <a:pt x="186" y="30"/>
                  </a:cubicBezTo>
                  <a:cubicBezTo>
                    <a:pt x="186" y="128"/>
                    <a:pt x="186" y="128"/>
                    <a:pt x="186" y="128"/>
                  </a:cubicBezTo>
                  <a:cubicBezTo>
                    <a:pt x="186" y="128"/>
                    <a:pt x="186" y="128"/>
                    <a:pt x="18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158" name="Freeform 29"/>
            <p:cNvSpPr>
              <a:spLocks/>
            </p:cNvSpPr>
            <p:nvPr/>
          </p:nvSpPr>
          <p:spPr bwMode="auto">
            <a:xfrm>
              <a:off x="9483725" y="1484313"/>
              <a:ext cx="185738" cy="44450"/>
            </a:xfrm>
            <a:custGeom>
              <a:avLst/>
              <a:gdLst>
                <a:gd name="T0" fmla="*/ 110 w 110"/>
                <a:gd name="T1" fmla="*/ 24 h 27"/>
                <a:gd name="T2" fmla="*/ 110 w 110"/>
                <a:gd name="T3" fmla="*/ 22 h 27"/>
                <a:gd name="T4" fmla="*/ 108 w 110"/>
                <a:gd name="T5" fmla="*/ 18 h 27"/>
                <a:gd name="T6" fmla="*/ 94 w 110"/>
                <a:gd name="T7" fmla="*/ 2 h 27"/>
                <a:gd name="T8" fmla="*/ 89 w 110"/>
                <a:gd name="T9" fmla="*/ 0 h 27"/>
                <a:gd name="T10" fmla="*/ 21 w 110"/>
                <a:gd name="T11" fmla="*/ 0 h 27"/>
                <a:gd name="T12" fmla="*/ 16 w 110"/>
                <a:gd name="T13" fmla="*/ 2 h 27"/>
                <a:gd name="T14" fmla="*/ 2 w 110"/>
                <a:gd name="T15" fmla="*/ 18 h 27"/>
                <a:gd name="T16" fmla="*/ 0 w 110"/>
                <a:gd name="T17" fmla="*/ 22 h 27"/>
                <a:gd name="T18" fmla="*/ 0 w 110"/>
                <a:gd name="T19" fmla="*/ 24 h 27"/>
                <a:gd name="T20" fmla="*/ 3 w 110"/>
                <a:gd name="T21" fmla="*/ 27 h 27"/>
                <a:gd name="T22" fmla="*/ 107 w 110"/>
                <a:gd name="T23" fmla="*/ 27 h 27"/>
                <a:gd name="T24" fmla="*/ 110 w 110"/>
                <a:gd name="T2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27">
                  <a:moveTo>
                    <a:pt x="110" y="24"/>
                  </a:moveTo>
                  <a:cubicBezTo>
                    <a:pt x="110" y="22"/>
                    <a:pt x="110" y="22"/>
                    <a:pt x="110" y="22"/>
                  </a:cubicBezTo>
                  <a:cubicBezTo>
                    <a:pt x="110" y="22"/>
                    <a:pt x="109" y="20"/>
                    <a:pt x="108" y="18"/>
                  </a:cubicBezTo>
                  <a:cubicBezTo>
                    <a:pt x="94" y="2"/>
                    <a:pt x="94" y="2"/>
                    <a:pt x="94" y="2"/>
                  </a:cubicBezTo>
                  <a:cubicBezTo>
                    <a:pt x="93" y="1"/>
                    <a:pt x="91" y="0"/>
                    <a:pt x="89" y="0"/>
                  </a:cubicBezTo>
                  <a:cubicBezTo>
                    <a:pt x="21" y="0"/>
                    <a:pt x="21" y="0"/>
                    <a:pt x="21" y="0"/>
                  </a:cubicBezTo>
                  <a:cubicBezTo>
                    <a:pt x="19" y="0"/>
                    <a:pt x="17" y="1"/>
                    <a:pt x="16" y="2"/>
                  </a:cubicBezTo>
                  <a:cubicBezTo>
                    <a:pt x="2" y="18"/>
                    <a:pt x="2" y="18"/>
                    <a:pt x="2" y="18"/>
                  </a:cubicBezTo>
                  <a:cubicBezTo>
                    <a:pt x="1" y="20"/>
                    <a:pt x="0" y="22"/>
                    <a:pt x="0" y="22"/>
                  </a:cubicBezTo>
                  <a:cubicBezTo>
                    <a:pt x="0" y="24"/>
                    <a:pt x="0" y="24"/>
                    <a:pt x="0" y="24"/>
                  </a:cubicBezTo>
                  <a:cubicBezTo>
                    <a:pt x="0" y="25"/>
                    <a:pt x="1" y="27"/>
                    <a:pt x="3" y="27"/>
                  </a:cubicBezTo>
                  <a:cubicBezTo>
                    <a:pt x="107" y="27"/>
                    <a:pt x="107" y="27"/>
                    <a:pt x="107" y="27"/>
                  </a:cubicBezTo>
                  <a:cubicBezTo>
                    <a:pt x="109" y="27"/>
                    <a:pt x="110" y="25"/>
                    <a:pt x="110"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159" name="Freeform 30"/>
            <p:cNvSpPr>
              <a:spLocks noEditPoints="1"/>
            </p:cNvSpPr>
            <p:nvPr/>
          </p:nvSpPr>
          <p:spPr bwMode="auto">
            <a:xfrm>
              <a:off x="9783763" y="1198563"/>
              <a:ext cx="166688" cy="330200"/>
            </a:xfrm>
            <a:custGeom>
              <a:avLst/>
              <a:gdLst>
                <a:gd name="T0" fmla="*/ 85 w 99"/>
                <a:gd name="T1" fmla="*/ 0 h 196"/>
                <a:gd name="T2" fmla="*/ 12 w 99"/>
                <a:gd name="T3" fmla="*/ 0 h 196"/>
                <a:gd name="T4" fmla="*/ 0 w 99"/>
                <a:gd name="T5" fmla="*/ 12 h 196"/>
                <a:gd name="T6" fmla="*/ 0 w 99"/>
                <a:gd name="T7" fmla="*/ 183 h 196"/>
                <a:gd name="T8" fmla="*/ 12 w 99"/>
                <a:gd name="T9" fmla="*/ 196 h 196"/>
                <a:gd name="T10" fmla="*/ 85 w 99"/>
                <a:gd name="T11" fmla="*/ 196 h 196"/>
                <a:gd name="T12" fmla="*/ 99 w 99"/>
                <a:gd name="T13" fmla="*/ 183 h 196"/>
                <a:gd name="T14" fmla="*/ 99 w 99"/>
                <a:gd name="T15" fmla="*/ 12 h 196"/>
                <a:gd name="T16" fmla="*/ 85 w 99"/>
                <a:gd name="T17" fmla="*/ 0 h 196"/>
                <a:gd name="T18" fmla="*/ 50 w 99"/>
                <a:gd name="T19" fmla="*/ 183 h 196"/>
                <a:gd name="T20" fmla="*/ 38 w 99"/>
                <a:gd name="T21" fmla="*/ 171 h 196"/>
                <a:gd name="T22" fmla="*/ 50 w 99"/>
                <a:gd name="T23" fmla="*/ 159 h 196"/>
                <a:gd name="T24" fmla="*/ 60 w 99"/>
                <a:gd name="T25" fmla="*/ 171 h 196"/>
                <a:gd name="T26" fmla="*/ 50 w 99"/>
                <a:gd name="T27"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96">
                  <a:moveTo>
                    <a:pt x="85" y="0"/>
                  </a:moveTo>
                  <a:cubicBezTo>
                    <a:pt x="12" y="0"/>
                    <a:pt x="12" y="0"/>
                    <a:pt x="12" y="0"/>
                  </a:cubicBezTo>
                  <a:cubicBezTo>
                    <a:pt x="5" y="0"/>
                    <a:pt x="0" y="6"/>
                    <a:pt x="0" y="12"/>
                  </a:cubicBezTo>
                  <a:cubicBezTo>
                    <a:pt x="0" y="183"/>
                    <a:pt x="0" y="183"/>
                    <a:pt x="0" y="183"/>
                  </a:cubicBezTo>
                  <a:cubicBezTo>
                    <a:pt x="0" y="191"/>
                    <a:pt x="5" y="196"/>
                    <a:pt x="12" y="196"/>
                  </a:cubicBezTo>
                  <a:cubicBezTo>
                    <a:pt x="85" y="196"/>
                    <a:pt x="85" y="196"/>
                    <a:pt x="85" y="196"/>
                  </a:cubicBezTo>
                  <a:cubicBezTo>
                    <a:pt x="93" y="196"/>
                    <a:pt x="99" y="191"/>
                    <a:pt x="99" y="183"/>
                  </a:cubicBezTo>
                  <a:cubicBezTo>
                    <a:pt x="99" y="12"/>
                    <a:pt x="99" y="12"/>
                    <a:pt x="99" y="12"/>
                  </a:cubicBezTo>
                  <a:cubicBezTo>
                    <a:pt x="99" y="6"/>
                    <a:pt x="93" y="0"/>
                    <a:pt x="85" y="0"/>
                  </a:cubicBezTo>
                  <a:moveTo>
                    <a:pt x="50" y="183"/>
                  </a:moveTo>
                  <a:cubicBezTo>
                    <a:pt x="43" y="183"/>
                    <a:pt x="38" y="177"/>
                    <a:pt x="38" y="171"/>
                  </a:cubicBezTo>
                  <a:cubicBezTo>
                    <a:pt x="38" y="164"/>
                    <a:pt x="43" y="159"/>
                    <a:pt x="50" y="159"/>
                  </a:cubicBezTo>
                  <a:cubicBezTo>
                    <a:pt x="56" y="159"/>
                    <a:pt x="60" y="164"/>
                    <a:pt x="60" y="171"/>
                  </a:cubicBezTo>
                  <a:cubicBezTo>
                    <a:pt x="60" y="177"/>
                    <a:pt x="56" y="183"/>
                    <a:pt x="50" y="1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160" name="Freeform 31"/>
            <p:cNvSpPr>
              <a:spLocks/>
            </p:cNvSpPr>
            <p:nvPr/>
          </p:nvSpPr>
          <p:spPr bwMode="auto">
            <a:xfrm>
              <a:off x="8828088" y="1182688"/>
              <a:ext cx="190500" cy="68263"/>
            </a:xfrm>
            <a:custGeom>
              <a:avLst/>
              <a:gdLst>
                <a:gd name="T0" fmla="*/ 0 w 113"/>
                <a:gd name="T1" fmla="*/ 41 h 41"/>
                <a:gd name="T2" fmla="*/ 14 w 113"/>
                <a:gd name="T3" fmla="*/ 37 h 41"/>
                <a:gd name="T4" fmla="*/ 104 w 113"/>
                <a:gd name="T5" fmla="*/ 37 h 41"/>
                <a:gd name="T6" fmla="*/ 113 w 113"/>
                <a:gd name="T7" fmla="*/ 39 h 41"/>
                <a:gd name="T8" fmla="*/ 101 w 113"/>
                <a:gd name="T9" fmla="*/ 14 h 41"/>
                <a:gd name="T10" fmla="*/ 78 w 113"/>
                <a:gd name="T11" fmla="*/ 0 h 41"/>
                <a:gd name="T12" fmla="*/ 38 w 113"/>
                <a:gd name="T13" fmla="*/ 0 h 41"/>
                <a:gd name="T14" fmla="*/ 15 w 113"/>
                <a:gd name="T15" fmla="*/ 14 h 41"/>
                <a:gd name="T16" fmla="*/ 0 w 113"/>
                <a:gd name="T17" fmla="*/ 41 h 41"/>
                <a:gd name="T18" fmla="*/ 0 w 113"/>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41">
                  <a:moveTo>
                    <a:pt x="0" y="41"/>
                  </a:moveTo>
                  <a:cubicBezTo>
                    <a:pt x="4" y="38"/>
                    <a:pt x="9" y="37"/>
                    <a:pt x="14" y="37"/>
                  </a:cubicBezTo>
                  <a:cubicBezTo>
                    <a:pt x="104" y="37"/>
                    <a:pt x="104" y="37"/>
                    <a:pt x="104" y="37"/>
                  </a:cubicBezTo>
                  <a:cubicBezTo>
                    <a:pt x="106" y="37"/>
                    <a:pt x="110" y="38"/>
                    <a:pt x="113" y="39"/>
                  </a:cubicBezTo>
                  <a:cubicBezTo>
                    <a:pt x="101" y="14"/>
                    <a:pt x="101" y="14"/>
                    <a:pt x="101" y="14"/>
                  </a:cubicBezTo>
                  <a:cubicBezTo>
                    <a:pt x="97" y="7"/>
                    <a:pt x="86" y="0"/>
                    <a:pt x="78" y="0"/>
                  </a:cubicBezTo>
                  <a:cubicBezTo>
                    <a:pt x="38" y="0"/>
                    <a:pt x="38" y="0"/>
                    <a:pt x="38" y="0"/>
                  </a:cubicBezTo>
                  <a:cubicBezTo>
                    <a:pt x="29" y="0"/>
                    <a:pt x="19" y="7"/>
                    <a:pt x="15" y="14"/>
                  </a:cubicBezTo>
                  <a:cubicBezTo>
                    <a:pt x="0" y="41"/>
                    <a:pt x="0" y="41"/>
                    <a:pt x="0" y="41"/>
                  </a:cubicBezTo>
                  <a:cubicBezTo>
                    <a:pt x="0" y="41"/>
                    <a:pt x="0" y="41"/>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161" name="Freeform 32"/>
            <p:cNvSpPr>
              <a:spLocks noEditPoints="1"/>
            </p:cNvSpPr>
            <p:nvPr/>
          </p:nvSpPr>
          <p:spPr bwMode="auto">
            <a:xfrm>
              <a:off x="8824912" y="1257300"/>
              <a:ext cx="203200" cy="342900"/>
            </a:xfrm>
            <a:custGeom>
              <a:avLst/>
              <a:gdLst>
                <a:gd name="T0" fmla="*/ 114 w 121"/>
                <a:gd name="T1" fmla="*/ 2 h 203"/>
                <a:gd name="T2" fmla="*/ 106 w 121"/>
                <a:gd name="T3" fmla="*/ 0 h 203"/>
                <a:gd name="T4" fmla="*/ 17 w 121"/>
                <a:gd name="T5" fmla="*/ 0 h 203"/>
                <a:gd name="T6" fmla="*/ 9 w 121"/>
                <a:gd name="T7" fmla="*/ 2 h 203"/>
                <a:gd name="T8" fmla="*/ 0 w 121"/>
                <a:gd name="T9" fmla="*/ 16 h 203"/>
                <a:gd name="T10" fmla="*/ 0 w 121"/>
                <a:gd name="T11" fmla="*/ 187 h 203"/>
                <a:gd name="T12" fmla="*/ 17 w 121"/>
                <a:gd name="T13" fmla="*/ 203 h 203"/>
                <a:gd name="T14" fmla="*/ 106 w 121"/>
                <a:gd name="T15" fmla="*/ 203 h 203"/>
                <a:gd name="T16" fmla="*/ 121 w 121"/>
                <a:gd name="T17" fmla="*/ 187 h 203"/>
                <a:gd name="T18" fmla="*/ 121 w 121"/>
                <a:gd name="T19" fmla="*/ 16 h 203"/>
                <a:gd name="T20" fmla="*/ 114 w 121"/>
                <a:gd name="T21" fmla="*/ 2 h 203"/>
                <a:gd name="T22" fmla="*/ 100 w 121"/>
                <a:gd name="T23" fmla="*/ 169 h 203"/>
                <a:gd name="T24" fmla="*/ 28 w 121"/>
                <a:gd name="T25" fmla="*/ 169 h 203"/>
                <a:gd name="T26" fmla="*/ 21 w 121"/>
                <a:gd name="T27" fmla="*/ 162 h 203"/>
                <a:gd name="T28" fmla="*/ 28 w 121"/>
                <a:gd name="T29" fmla="*/ 156 h 203"/>
                <a:gd name="T30" fmla="*/ 100 w 121"/>
                <a:gd name="T31" fmla="*/ 156 h 203"/>
                <a:gd name="T32" fmla="*/ 106 w 121"/>
                <a:gd name="T33" fmla="*/ 162 h 203"/>
                <a:gd name="T34" fmla="*/ 100 w 121"/>
                <a:gd name="T35" fmla="*/ 169 h 203"/>
                <a:gd name="T36" fmla="*/ 100 w 121"/>
                <a:gd name="T37" fmla="*/ 140 h 203"/>
                <a:gd name="T38" fmla="*/ 28 w 121"/>
                <a:gd name="T39" fmla="*/ 140 h 203"/>
                <a:gd name="T40" fmla="*/ 21 w 121"/>
                <a:gd name="T41" fmla="*/ 134 h 203"/>
                <a:gd name="T42" fmla="*/ 28 w 121"/>
                <a:gd name="T43" fmla="*/ 128 h 203"/>
                <a:gd name="T44" fmla="*/ 100 w 121"/>
                <a:gd name="T45" fmla="*/ 128 h 203"/>
                <a:gd name="T46" fmla="*/ 106 w 121"/>
                <a:gd name="T47" fmla="*/ 134 h 203"/>
                <a:gd name="T48" fmla="*/ 100 w 121"/>
                <a:gd name="T49" fmla="*/ 140 h 203"/>
                <a:gd name="T50" fmla="*/ 100 w 121"/>
                <a:gd name="T51" fmla="*/ 112 h 203"/>
                <a:gd name="T52" fmla="*/ 28 w 121"/>
                <a:gd name="T53" fmla="*/ 112 h 203"/>
                <a:gd name="T54" fmla="*/ 21 w 121"/>
                <a:gd name="T55" fmla="*/ 105 h 203"/>
                <a:gd name="T56" fmla="*/ 28 w 121"/>
                <a:gd name="T57" fmla="*/ 100 h 203"/>
                <a:gd name="T58" fmla="*/ 100 w 121"/>
                <a:gd name="T59" fmla="*/ 100 h 203"/>
                <a:gd name="T60" fmla="*/ 106 w 121"/>
                <a:gd name="T61" fmla="*/ 105 h 203"/>
                <a:gd name="T62" fmla="*/ 100 w 121"/>
                <a:gd name="T63" fmla="*/ 112 h 203"/>
                <a:gd name="T64" fmla="*/ 97 w 121"/>
                <a:gd name="T65" fmla="*/ 38 h 203"/>
                <a:gd name="T66" fmla="*/ 89 w 121"/>
                <a:gd name="T67" fmla="*/ 29 h 203"/>
                <a:gd name="T68" fmla="*/ 97 w 121"/>
                <a:gd name="T69" fmla="*/ 21 h 203"/>
                <a:gd name="T70" fmla="*/ 106 w 121"/>
                <a:gd name="T71" fmla="*/ 29 h 203"/>
                <a:gd name="T72" fmla="*/ 97 w 121"/>
                <a:gd name="T73" fmla="*/ 3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203">
                  <a:moveTo>
                    <a:pt x="114" y="2"/>
                  </a:moveTo>
                  <a:cubicBezTo>
                    <a:pt x="111" y="1"/>
                    <a:pt x="109" y="0"/>
                    <a:pt x="106" y="0"/>
                  </a:cubicBezTo>
                  <a:cubicBezTo>
                    <a:pt x="17" y="0"/>
                    <a:pt x="17" y="0"/>
                    <a:pt x="17" y="0"/>
                  </a:cubicBezTo>
                  <a:cubicBezTo>
                    <a:pt x="14" y="0"/>
                    <a:pt x="11" y="1"/>
                    <a:pt x="9" y="2"/>
                  </a:cubicBezTo>
                  <a:cubicBezTo>
                    <a:pt x="4" y="5"/>
                    <a:pt x="0" y="9"/>
                    <a:pt x="0" y="16"/>
                  </a:cubicBezTo>
                  <a:cubicBezTo>
                    <a:pt x="0" y="187"/>
                    <a:pt x="0" y="187"/>
                    <a:pt x="0" y="187"/>
                  </a:cubicBezTo>
                  <a:cubicBezTo>
                    <a:pt x="0" y="195"/>
                    <a:pt x="8" y="203"/>
                    <a:pt x="17" y="203"/>
                  </a:cubicBezTo>
                  <a:cubicBezTo>
                    <a:pt x="106" y="203"/>
                    <a:pt x="106" y="203"/>
                    <a:pt x="106" y="203"/>
                  </a:cubicBezTo>
                  <a:cubicBezTo>
                    <a:pt x="115" y="203"/>
                    <a:pt x="121" y="195"/>
                    <a:pt x="121" y="187"/>
                  </a:cubicBezTo>
                  <a:cubicBezTo>
                    <a:pt x="121" y="16"/>
                    <a:pt x="121" y="16"/>
                    <a:pt x="121" y="16"/>
                  </a:cubicBezTo>
                  <a:cubicBezTo>
                    <a:pt x="121" y="9"/>
                    <a:pt x="118" y="5"/>
                    <a:pt x="114" y="2"/>
                  </a:cubicBezTo>
                  <a:moveTo>
                    <a:pt x="100" y="169"/>
                  </a:moveTo>
                  <a:cubicBezTo>
                    <a:pt x="28" y="169"/>
                    <a:pt x="28" y="169"/>
                    <a:pt x="28" y="169"/>
                  </a:cubicBezTo>
                  <a:cubicBezTo>
                    <a:pt x="24" y="169"/>
                    <a:pt x="21" y="166"/>
                    <a:pt x="21" y="162"/>
                  </a:cubicBezTo>
                  <a:cubicBezTo>
                    <a:pt x="21" y="159"/>
                    <a:pt x="24" y="156"/>
                    <a:pt x="28" y="156"/>
                  </a:cubicBezTo>
                  <a:cubicBezTo>
                    <a:pt x="100" y="156"/>
                    <a:pt x="100" y="156"/>
                    <a:pt x="100" y="156"/>
                  </a:cubicBezTo>
                  <a:cubicBezTo>
                    <a:pt x="103" y="156"/>
                    <a:pt x="106" y="159"/>
                    <a:pt x="106" y="162"/>
                  </a:cubicBezTo>
                  <a:cubicBezTo>
                    <a:pt x="106" y="166"/>
                    <a:pt x="103" y="169"/>
                    <a:pt x="100" y="169"/>
                  </a:cubicBezTo>
                  <a:moveTo>
                    <a:pt x="100" y="140"/>
                  </a:moveTo>
                  <a:cubicBezTo>
                    <a:pt x="28" y="140"/>
                    <a:pt x="28" y="140"/>
                    <a:pt x="28" y="140"/>
                  </a:cubicBezTo>
                  <a:cubicBezTo>
                    <a:pt x="24" y="140"/>
                    <a:pt x="21" y="137"/>
                    <a:pt x="21" y="134"/>
                  </a:cubicBezTo>
                  <a:cubicBezTo>
                    <a:pt x="21" y="131"/>
                    <a:pt x="24" y="128"/>
                    <a:pt x="28" y="128"/>
                  </a:cubicBezTo>
                  <a:cubicBezTo>
                    <a:pt x="100" y="128"/>
                    <a:pt x="100" y="128"/>
                    <a:pt x="100" y="128"/>
                  </a:cubicBezTo>
                  <a:cubicBezTo>
                    <a:pt x="103" y="128"/>
                    <a:pt x="106" y="131"/>
                    <a:pt x="106" y="134"/>
                  </a:cubicBezTo>
                  <a:cubicBezTo>
                    <a:pt x="106" y="137"/>
                    <a:pt x="103" y="140"/>
                    <a:pt x="100" y="140"/>
                  </a:cubicBezTo>
                  <a:moveTo>
                    <a:pt x="100" y="112"/>
                  </a:moveTo>
                  <a:cubicBezTo>
                    <a:pt x="28" y="112"/>
                    <a:pt x="28" y="112"/>
                    <a:pt x="28" y="112"/>
                  </a:cubicBezTo>
                  <a:cubicBezTo>
                    <a:pt x="24" y="112"/>
                    <a:pt x="21" y="109"/>
                    <a:pt x="21" y="105"/>
                  </a:cubicBezTo>
                  <a:cubicBezTo>
                    <a:pt x="21" y="102"/>
                    <a:pt x="24" y="100"/>
                    <a:pt x="28" y="100"/>
                  </a:cubicBezTo>
                  <a:cubicBezTo>
                    <a:pt x="100" y="100"/>
                    <a:pt x="100" y="100"/>
                    <a:pt x="100" y="100"/>
                  </a:cubicBezTo>
                  <a:cubicBezTo>
                    <a:pt x="103" y="100"/>
                    <a:pt x="106" y="102"/>
                    <a:pt x="106" y="105"/>
                  </a:cubicBezTo>
                  <a:cubicBezTo>
                    <a:pt x="106" y="109"/>
                    <a:pt x="103" y="112"/>
                    <a:pt x="100" y="112"/>
                  </a:cubicBezTo>
                  <a:moveTo>
                    <a:pt x="97" y="38"/>
                  </a:moveTo>
                  <a:cubicBezTo>
                    <a:pt x="93" y="38"/>
                    <a:pt x="89" y="34"/>
                    <a:pt x="89" y="29"/>
                  </a:cubicBezTo>
                  <a:cubicBezTo>
                    <a:pt x="89" y="24"/>
                    <a:pt x="93" y="21"/>
                    <a:pt x="97" y="21"/>
                  </a:cubicBezTo>
                  <a:cubicBezTo>
                    <a:pt x="102" y="21"/>
                    <a:pt x="106" y="24"/>
                    <a:pt x="106" y="29"/>
                  </a:cubicBezTo>
                  <a:cubicBezTo>
                    <a:pt x="106" y="34"/>
                    <a:pt x="102" y="38"/>
                    <a:pt x="97"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grpSp>
        <p:nvGrpSpPr>
          <p:cNvPr id="34" name="Group 33"/>
          <p:cNvGrpSpPr/>
          <p:nvPr/>
        </p:nvGrpSpPr>
        <p:grpSpPr>
          <a:xfrm>
            <a:off x="1761136" y="4992350"/>
            <a:ext cx="1283107" cy="785611"/>
            <a:chOff x="-1304925" y="4367213"/>
            <a:chExt cx="1138237" cy="696912"/>
          </a:xfrm>
          <a:solidFill>
            <a:schemeClr val="bg1"/>
          </a:solidFill>
        </p:grpSpPr>
        <p:sp>
          <p:nvSpPr>
            <p:cNvPr id="16" name="Freeform 5"/>
            <p:cNvSpPr>
              <a:spLocks noEditPoints="1"/>
            </p:cNvSpPr>
            <p:nvPr/>
          </p:nvSpPr>
          <p:spPr bwMode="auto">
            <a:xfrm>
              <a:off x="-1209675" y="4500563"/>
              <a:ext cx="528637" cy="373062"/>
            </a:xfrm>
            <a:custGeom>
              <a:avLst/>
              <a:gdLst>
                <a:gd name="T0" fmla="*/ 122 w 140"/>
                <a:gd name="T1" fmla="*/ 0 h 98"/>
                <a:gd name="T2" fmla="*/ 19 w 140"/>
                <a:gd name="T3" fmla="*/ 0 h 98"/>
                <a:gd name="T4" fmla="*/ 0 w 140"/>
                <a:gd name="T5" fmla="*/ 19 h 98"/>
                <a:gd name="T6" fmla="*/ 0 w 140"/>
                <a:gd name="T7" fmla="*/ 80 h 98"/>
                <a:gd name="T8" fmla="*/ 19 w 140"/>
                <a:gd name="T9" fmla="*/ 98 h 98"/>
                <a:gd name="T10" fmla="*/ 122 w 140"/>
                <a:gd name="T11" fmla="*/ 98 h 98"/>
                <a:gd name="T12" fmla="*/ 140 w 140"/>
                <a:gd name="T13" fmla="*/ 80 h 98"/>
                <a:gd name="T14" fmla="*/ 140 w 140"/>
                <a:gd name="T15" fmla="*/ 19 h 98"/>
                <a:gd name="T16" fmla="*/ 122 w 140"/>
                <a:gd name="T17" fmla="*/ 0 h 98"/>
                <a:gd name="T18" fmla="*/ 130 w 140"/>
                <a:gd name="T19" fmla="*/ 80 h 98"/>
                <a:gd name="T20" fmla="*/ 122 w 140"/>
                <a:gd name="T21" fmla="*/ 87 h 98"/>
                <a:gd name="T22" fmla="*/ 19 w 140"/>
                <a:gd name="T23" fmla="*/ 87 h 98"/>
                <a:gd name="T24" fmla="*/ 11 w 140"/>
                <a:gd name="T25" fmla="*/ 80 h 98"/>
                <a:gd name="T26" fmla="*/ 11 w 140"/>
                <a:gd name="T27" fmla="*/ 19 h 98"/>
                <a:gd name="T28" fmla="*/ 19 w 140"/>
                <a:gd name="T29" fmla="*/ 12 h 98"/>
                <a:gd name="T30" fmla="*/ 122 w 140"/>
                <a:gd name="T31" fmla="*/ 12 h 98"/>
                <a:gd name="T32" fmla="*/ 130 w 140"/>
                <a:gd name="T33" fmla="*/ 19 h 98"/>
                <a:gd name="T34" fmla="*/ 130 w 140"/>
                <a:gd name="T35" fmla="*/ 80 h 98"/>
                <a:gd name="T36" fmla="*/ 130 w 140"/>
                <a:gd name="T37"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98">
                  <a:moveTo>
                    <a:pt x="122" y="0"/>
                  </a:moveTo>
                  <a:cubicBezTo>
                    <a:pt x="19" y="0"/>
                    <a:pt x="19" y="0"/>
                    <a:pt x="19" y="0"/>
                  </a:cubicBezTo>
                  <a:cubicBezTo>
                    <a:pt x="9" y="0"/>
                    <a:pt x="0" y="9"/>
                    <a:pt x="0" y="19"/>
                  </a:cubicBezTo>
                  <a:cubicBezTo>
                    <a:pt x="0" y="80"/>
                    <a:pt x="0" y="80"/>
                    <a:pt x="0" y="80"/>
                  </a:cubicBezTo>
                  <a:cubicBezTo>
                    <a:pt x="0" y="90"/>
                    <a:pt x="9" y="98"/>
                    <a:pt x="19" y="98"/>
                  </a:cubicBezTo>
                  <a:cubicBezTo>
                    <a:pt x="122" y="98"/>
                    <a:pt x="122" y="98"/>
                    <a:pt x="122" y="98"/>
                  </a:cubicBezTo>
                  <a:cubicBezTo>
                    <a:pt x="132" y="98"/>
                    <a:pt x="140" y="90"/>
                    <a:pt x="140" y="80"/>
                  </a:cubicBezTo>
                  <a:cubicBezTo>
                    <a:pt x="140" y="19"/>
                    <a:pt x="140" y="19"/>
                    <a:pt x="140" y="19"/>
                  </a:cubicBezTo>
                  <a:cubicBezTo>
                    <a:pt x="140" y="9"/>
                    <a:pt x="132" y="0"/>
                    <a:pt x="122" y="0"/>
                  </a:cubicBezTo>
                  <a:moveTo>
                    <a:pt x="130" y="80"/>
                  </a:moveTo>
                  <a:cubicBezTo>
                    <a:pt x="130" y="84"/>
                    <a:pt x="126" y="87"/>
                    <a:pt x="122" y="87"/>
                  </a:cubicBezTo>
                  <a:cubicBezTo>
                    <a:pt x="19" y="87"/>
                    <a:pt x="19" y="87"/>
                    <a:pt x="19" y="87"/>
                  </a:cubicBezTo>
                  <a:cubicBezTo>
                    <a:pt x="14" y="87"/>
                    <a:pt x="11" y="84"/>
                    <a:pt x="11" y="80"/>
                  </a:cubicBezTo>
                  <a:cubicBezTo>
                    <a:pt x="11" y="19"/>
                    <a:pt x="11" y="19"/>
                    <a:pt x="11" y="19"/>
                  </a:cubicBezTo>
                  <a:cubicBezTo>
                    <a:pt x="11" y="15"/>
                    <a:pt x="14" y="12"/>
                    <a:pt x="19" y="12"/>
                  </a:cubicBezTo>
                  <a:cubicBezTo>
                    <a:pt x="122" y="12"/>
                    <a:pt x="122" y="12"/>
                    <a:pt x="122" y="12"/>
                  </a:cubicBezTo>
                  <a:cubicBezTo>
                    <a:pt x="126" y="12"/>
                    <a:pt x="130" y="15"/>
                    <a:pt x="130" y="19"/>
                  </a:cubicBezTo>
                  <a:cubicBezTo>
                    <a:pt x="130" y="80"/>
                    <a:pt x="130" y="80"/>
                    <a:pt x="130" y="80"/>
                  </a:cubicBezTo>
                  <a:cubicBezTo>
                    <a:pt x="130" y="80"/>
                    <a:pt x="130" y="80"/>
                    <a:pt x="13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21673"/>
              <a:endParaRPr lang="en-US" sz="2448" dirty="0">
                <a:solidFill>
                  <a:srgbClr val="000000"/>
                </a:solidFill>
              </a:endParaRPr>
            </a:p>
          </p:txBody>
        </p:sp>
        <p:sp>
          <p:nvSpPr>
            <p:cNvPr id="17" name="Freeform 6"/>
            <p:cNvSpPr>
              <a:spLocks/>
            </p:cNvSpPr>
            <p:nvPr/>
          </p:nvSpPr>
          <p:spPr bwMode="auto">
            <a:xfrm>
              <a:off x="-1304925" y="4897438"/>
              <a:ext cx="722312" cy="166687"/>
            </a:xfrm>
            <a:custGeom>
              <a:avLst/>
              <a:gdLst>
                <a:gd name="T0" fmla="*/ 5 w 191"/>
                <a:gd name="T1" fmla="*/ 44 h 44"/>
                <a:gd name="T2" fmla="*/ 186 w 191"/>
                <a:gd name="T3" fmla="*/ 44 h 44"/>
                <a:gd name="T4" fmla="*/ 191 w 191"/>
                <a:gd name="T5" fmla="*/ 39 h 44"/>
                <a:gd name="T6" fmla="*/ 191 w 191"/>
                <a:gd name="T7" fmla="*/ 37 h 44"/>
                <a:gd name="T8" fmla="*/ 188 w 191"/>
                <a:gd name="T9" fmla="*/ 29 h 44"/>
                <a:gd name="T10" fmla="*/ 166 w 191"/>
                <a:gd name="T11" fmla="*/ 3 h 44"/>
                <a:gd name="T12" fmla="*/ 158 w 191"/>
                <a:gd name="T13" fmla="*/ 0 h 44"/>
                <a:gd name="T14" fmla="*/ 32 w 191"/>
                <a:gd name="T15" fmla="*/ 0 h 44"/>
                <a:gd name="T16" fmla="*/ 25 w 191"/>
                <a:gd name="T17" fmla="*/ 3 h 44"/>
                <a:gd name="T18" fmla="*/ 3 w 191"/>
                <a:gd name="T19" fmla="*/ 29 h 44"/>
                <a:gd name="T20" fmla="*/ 0 w 191"/>
                <a:gd name="T21" fmla="*/ 37 h 44"/>
                <a:gd name="T22" fmla="*/ 0 w 191"/>
                <a:gd name="T23" fmla="*/ 39 h 44"/>
                <a:gd name="T24" fmla="*/ 5 w 191"/>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44">
                  <a:moveTo>
                    <a:pt x="5" y="44"/>
                  </a:moveTo>
                  <a:cubicBezTo>
                    <a:pt x="186" y="44"/>
                    <a:pt x="186" y="44"/>
                    <a:pt x="186" y="44"/>
                  </a:cubicBezTo>
                  <a:cubicBezTo>
                    <a:pt x="189" y="44"/>
                    <a:pt x="191" y="41"/>
                    <a:pt x="191" y="39"/>
                  </a:cubicBezTo>
                  <a:cubicBezTo>
                    <a:pt x="191" y="37"/>
                    <a:pt x="191" y="37"/>
                    <a:pt x="191" y="37"/>
                  </a:cubicBezTo>
                  <a:cubicBezTo>
                    <a:pt x="191" y="34"/>
                    <a:pt x="189" y="31"/>
                    <a:pt x="188" y="29"/>
                  </a:cubicBezTo>
                  <a:cubicBezTo>
                    <a:pt x="166" y="3"/>
                    <a:pt x="166" y="3"/>
                    <a:pt x="166" y="3"/>
                  </a:cubicBezTo>
                  <a:cubicBezTo>
                    <a:pt x="164" y="1"/>
                    <a:pt x="161" y="0"/>
                    <a:pt x="158" y="0"/>
                  </a:cubicBezTo>
                  <a:cubicBezTo>
                    <a:pt x="32" y="0"/>
                    <a:pt x="32" y="0"/>
                    <a:pt x="32" y="0"/>
                  </a:cubicBezTo>
                  <a:cubicBezTo>
                    <a:pt x="30" y="0"/>
                    <a:pt x="26" y="1"/>
                    <a:pt x="25" y="3"/>
                  </a:cubicBezTo>
                  <a:cubicBezTo>
                    <a:pt x="3" y="29"/>
                    <a:pt x="3" y="29"/>
                    <a:pt x="3" y="29"/>
                  </a:cubicBezTo>
                  <a:cubicBezTo>
                    <a:pt x="1" y="31"/>
                    <a:pt x="0" y="34"/>
                    <a:pt x="0" y="37"/>
                  </a:cubicBezTo>
                  <a:cubicBezTo>
                    <a:pt x="0" y="39"/>
                    <a:pt x="0" y="39"/>
                    <a:pt x="0" y="39"/>
                  </a:cubicBezTo>
                  <a:cubicBezTo>
                    <a:pt x="0" y="41"/>
                    <a:pt x="2" y="44"/>
                    <a:pt x="5"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21673"/>
              <a:endParaRPr lang="en-US" sz="2448" dirty="0">
                <a:solidFill>
                  <a:srgbClr val="000000"/>
                </a:solidFill>
              </a:endParaRPr>
            </a:p>
          </p:txBody>
        </p:sp>
        <p:sp>
          <p:nvSpPr>
            <p:cNvPr id="18" name="Freeform 7"/>
            <p:cNvSpPr>
              <a:spLocks noEditPoints="1"/>
            </p:cNvSpPr>
            <p:nvPr/>
          </p:nvSpPr>
          <p:spPr bwMode="auto">
            <a:xfrm>
              <a:off x="-419100" y="4459288"/>
              <a:ext cx="252412" cy="342900"/>
            </a:xfrm>
            <a:custGeom>
              <a:avLst/>
              <a:gdLst>
                <a:gd name="T0" fmla="*/ 60 w 67"/>
                <a:gd name="T1" fmla="*/ 5 h 90"/>
                <a:gd name="T2" fmla="*/ 56 w 67"/>
                <a:gd name="T3" fmla="*/ 0 h 90"/>
                <a:gd name="T4" fmla="*/ 13 w 67"/>
                <a:gd name="T5" fmla="*/ 0 h 90"/>
                <a:gd name="T6" fmla="*/ 3 w 67"/>
                <a:gd name="T7" fmla="*/ 7 h 90"/>
                <a:gd name="T8" fmla="*/ 7 w 67"/>
                <a:gd name="T9" fmla="*/ 5 h 90"/>
                <a:gd name="T10" fmla="*/ 7 w 67"/>
                <a:gd name="T11" fmla="*/ 7 h 90"/>
                <a:gd name="T12" fmla="*/ 0 w 67"/>
                <a:gd name="T13" fmla="*/ 83 h 90"/>
                <a:gd name="T14" fmla="*/ 60 w 67"/>
                <a:gd name="T15" fmla="*/ 90 h 90"/>
                <a:gd name="T16" fmla="*/ 67 w 67"/>
                <a:gd name="T17" fmla="*/ 14 h 90"/>
                <a:gd name="T18" fmla="*/ 63 w 67"/>
                <a:gd name="T19" fmla="*/ 83 h 90"/>
                <a:gd name="T20" fmla="*/ 7 w 67"/>
                <a:gd name="T21" fmla="*/ 86 h 90"/>
                <a:gd name="T22" fmla="*/ 4 w 67"/>
                <a:gd name="T23" fmla="*/ 14 h 90"/>
                <a:gd name="T24" fmla="*/ 60 w 67"/>
                <a:gd name="T25" fmla="*/ 11 h 90"/>
                <a:gd name="T26" fmla="*/ 63 w 67"/>
                <a:gd name="T27" fmla="*/ 83 h 90"/>
                <a:gd name="T28" fmla="*/ 33 w 67"/>
                <a:gd name="T29" fmla="*/ 19 h 90"/>
                <a:gd name="T30" fmla="*/ 17 w 67"/>
                <a:gd name="T31" fmla="*/ 60 h 90"/>
                <a:gd name="T32" fmla="*/ 27 w 67"/>
                <a:gd name="T33" fmla="*/ 53 h 90"/>
                <a:gd name="T34" fmla="*/ 31 w 67"/>
                <a:gd name="T35" fmla="*/ 61 h 90"/>
                <a:gd name="T36" fmla="*/ 33 w 67"/>
                <a:gd name="T37" fmla="*/ 66 h 90"/>
                <a:gd name="T38" fmla="*/ 33 w 67"/>
                <a:gd name="T39" fmla="*/ 19 h 90"/>
                <a:gd name="T40" fmla="*/ 27 w 67"/>
                <a:gd name="T41" fmla="*/ 43 h 90"/>
                <a:gd name="T42" fmla="*/ 40 w 67"/>
                <a:gd name="T43" fmla="*/ 43 h 90"/>
                <a:gd name="T44" fmla="*/ 28 w 67"/>
                <a:gd name="T45" fmla="*/ 55 h 90"/>
                <a:gd name="T46" fmla="*/ 23 w 67"/>
                <a:gd name="T47" fmla="*/ 57 h 90"/>
                <a:gd name="T48" fmla="*/ 11 w 67"/>
                <a:gd name="T49" fmla="*/ 69 h 90"/>
                <a:gd name="T50" fmla="*/ 14 w 67"/>
                <a:gd name="T51" fmla="*/ 82 h 90"/>
                <a:gd name="T52" fmla="*/ 27 w 67"/>
                <a:gd name="T53" fmla="*/ 65 h 90"/>
                <a:gd name="T54" fmla="*/ 28 w 67"/>
                <a:gd name="T55" fmla="*/ 55 h 90"/>
                <a:gd name="T56" fmla="*/ 13 w 67"/>
                <a:gd name="T57" fmla="*/ 78 h 90"/>
                <a:gd name="T58" fmla="*/ 16 w 67"/>
                <a:gd name="T59" fmla="*/ 73 h 90"/>
                <a:gd name="T60" fmla="*/ 11 w 67"/>
                <a:gd name="T61" fmla="*/ 15 h 90"/>
                <a:gd name="T62" fmla="*/ 6 w 67"/>
                <a:gd name="T63" fmla="*/ 15 h 90"/>
                <a:gd name="T64" fmla="*/ 11 w 67"/>
                <a:gd name="T65" fmla="*/ 15 h 90"/>
                <a:gd name="T66" fmla="*/ 57 w 67"/>
                <a:gd name="T67" fmla="*/ 15 h 90"/>
                <a:gd name="T68" fmla="*/ 61 w 67"/>
                <a:gd name="T69" fmla="*/ 15 h 90"/>
                <a:gd name="T70" fmla="*/ 59 w 67"/>
                <a:gd name="T71" fmla="*/ 80 h 90"/>
                <a:gd name="T72" fmla="*/ 59 w 67"/>
                <a:gd name="T73" fmla="*/ 84 h 90"/>
                <a:gd name="T74" fmla="*/ 59 w 67"/>
                <a:gd name="T75" fmla="*/ 8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90">
                  <a:moveTo>
                    <a:pt x="7" y="5"/>
                  </a:moveTo>
                  <a:cubicBezTo>
                    <a:pt x="60" y="5"/>
                    <a:pt x="60" y="5"/>
                    <a:pt x="60" y="5"/>
                  </a:cubicBezTo>
                  <a:cubicBezTo>
                    <a:pt x="61" y="5"/>
                    <a:pt x="62" y="5"/>
                    <a:pt x="62" y="6"/>
                  </a:cubicBezTo>
                  <a:cubicBezTo>
                    <a:pt x="56" y="0"/>
                    <a:pt x="56" y="0"/>
                    <a:pt x="56" y="0"/>
                  </a:cubicBezTo>
                  <a:cubicBezTo>
                    <a:pt x="55" y="0"/>
                    <a:pt x="54" y="0"/>
                    <a:pt x="54" y="0"/>
                  </a:cubicBezTo>
                  <a:cubicBezTo>
                    <a:pt x="13" y="0"/>
                    <a:pt x="13" y="0"/>
                    <a:pt x="13" y="0"/>
                  </a:cubicBezTo>
                  <a:cubicBezTo>
                    <a:pt x="12" y="0"/>
                    <a:pt x="11" y="0"/>
                    <a:pt x="11" y="0"/>
                  </a:cubicBezTo>
                  <a:cubicBezTo>
                    <a:pt x="3" y="7"/>
                    <a:pt x="3" y="7"/>
                    <a:pt x="3" y="7"/>
                  </a:cubicBezTo>
                  <a:cubicBezTo>
                    <a:pt x="3" y="7"/>
                    <a:pt x="3" y="7"/>
                    <a:pt x="3" y="7"/>
                  </a:cubicBezTo>
                  <a:cubicBezTo>
                    <a:pt x="4" y="6"/>
                    <a:pt x="6" y="5"/>
                    <a:pt x="7" y="5"/>
                  </a:cubicBezTo>
                  <a:close/>
                  <a:moveTo>
                    <a:pt x="60" y="7"/>
                  </a:moveTo>
                  <a:cubicBezTo>
                    <a:pt x="7" y="7"/>
                    <a:pt x="7" y="7"/>
                    <a:pt x="7" y="7"/>
                  </a:cubicBezTo>
                  <a:cubicBezTo>
                    <a:pt x="3" y="7"/>
                    <a:pt x="0" y="10"/>
                    <a:pt x="0" y="14"/>
                  </a:cubicBezTo>
                  <a:cubicBezTo>
                    <a:pt x="0" y="83"/>
                    <a:pt x="0" y="83"/>
                    <a:pt x="0" y="83"/>
                  </a:cubicBezTo>
                  <a:cubicBezTo>
                    <a:pt x="0" y="87"/>
                    <a:pt x="3" y="90"/>
                    <a:pt x="7" y="90"/>
                  </a:cubicBezTo>
                  <a:cubicBezTo>
                    <a:pt x="60" y="90"/>
                    <a:pt x="60" y="90"/>
                    <a:pt x="60" y="90"/>
                  </a:cubicBezTo>
                  <a:cubicBezTo>
                    <a:pt x="64" y="90"/>
                    <a:pt x="67" y="87"/>
                    <a:pt x="67" y="83"/>
                  </a:cubicBezTo>
                  <a:cubicBezTo>
                    <a:pt x="67" y="14"/>
                    <a:pt x="67" y="14"/>
                    <a:pt x="67" y="14"/>
                  </a:cubicBezTo>
                  <a:cubicBezTo>
                    <a:pt x="67" y="10"/>
                    <a:pt x="64" y="7"/>
                    <a:pt x="60" y="7"/>
                  </a:cubicBezTo>
                  <a:close/>
                  <a:moveTo>
                    <a:pt x="63" y="83"/>
                  </a:moveTo>
                  <a:cubicBezTo>
                    <a:pt x="63" y="85"/>
                    <a:pt x="61" y="86"/>
                    <a:pt x="60" y="86"/>
                  </a:cubicBezTo>
                  <a:cubicBezTo>
                    <a:pt x="7" y="86"/>
                    <a:pt x="7" y="86"/>
                    <a:pt x="7" y="86"/>
                  </a:cubicBezTo>
                  <a:cubicBezTo>
                    <a:pt x="6" y="86"/>
                    <a:pt x="4" y="85"/>
                    <a:pt x="4" y="83"/>
                  </a:cubicBezTo>
                  <a:cubicBezTo>
                    <a:pt x="4" y="14"/>
                    <a:pt x="4" y="14"/>
                    <a:pt x="4" y="14"/>
                  </a:cubicBezTo>
                  <a:cubicBezTo>
                    <a:pt x="4" y="13"/>
                    <a:pt x="6" y="11"/>
                    <a:pt x="7" y="11"/>
                  </a:cubicBezTo>
                  <a:cubicBezTo>
                    <a:pt x="60" y="11"/>
                    <a:pt x="60" y="11"/>
                    <a:pt x="60" y="11"/>
                  </a:cubicBezTo>
                  <a:cubicBezTo>
                    <a:pt x="61" y="11"/>
                    <a:pt x="63" y="13"/>
                    <a:pt x="63" y="14"/>
                  </a:cubicBezTo>
                  <a:cubicBezTo>
                    <a:pt x="63" y="83"/>
                    <a:pt x="63" y="83"/>
                    <a:pt x="63" y="83"/>
                  </a:cubicBezTo>
                  <a:cubicBezTo>
                    <a:pt x="63" y="83"/>
                    <a:pt x="63" y="83"/>
                    <a:pt x="63" y="83"/>
                  </a:cubicBezTo>
                  <a:close/>
                  <a:moveTo>
                    <a:pt x="33" y="19"/>
                  </a:moveTo>
                  <a:cubicBezTo>
                    <a:pt x="21" y="19"/>
                    <a:pt x="10" y="30"/>
                    <a:pt x="10" y="43"/>
                  </a:cubicBezTo>
                  <a:cubicBezTo>
                    <a:pt x="10" y="50"/>
                    <a:pt x="13" y="56"/>
                    <a:pt x="17" y="60"/>
                  </a:cubicBezTo>
                  <a:cubicBezTo>
                    <a:pt x="22" y="55"/>
                    <a:pt x="22" y="55"/>
                    <a:pt x="22" y="55"/>
                  </a:cubicBezTo>
                  <a:cubicBezTo>
                    <a:pt x="23" y="54"/>
                    <a:pt x="25" y="53"/>
                    <a:pt x="27" y="53"/>
                  </a:cubicBezTo>
                  <a:cubicBezTo>
                    <a:pt x="28" y="53"/>
                    <a:pt x="29" y="53"/>
                    <a:pt x="30" y="54"/>
                  </a:cubicBezTo>
                  <a:cubicBezTo>
                    <a:pt x="32" y="55"/>
                    <a:pt x="32" y="59"/>
                    <a:pt x="31" y="61"/>
                  </a:cubicBezTo>
                  <a:cubicBezTo>
                    <a:pt x="29" y="66"/>
                    <a:pt x="29" y="66"/>
                    <a:pt x="29" y="66"/>
                  </a:cubicBezTo>
                  <a:cubicBezTo>
                    <a:pt x="30" y="66"/>
                    <a:pt x="32" y="66"/>
                    <a:pt x="33" y="66"/>
                  </a:cubicBezTo>
                  <a:cubicBezTo>
                    <a:pt x="46" y="66"/>
                    <a:pt x="57" y="56"/>
                    <a:pt x="57" y="43"/>
                  </a:cubicBezTo>
                  <a:cubicBezTo>
                    <a:pt x="57" y="30"/>
                    <a:pt x="46" y="19"/>
                    <a:pt x="33" y="19"/>
                  </a:cubicBezTo>
                  <a:close/>
                  <a:moveTo>
                    <a:pt x="33" y="50"/>
                  </a:moveTo>
                  <a:cubicBezTo>
                    <a:pt x="30" y="50"/>
                    <a:pt x="27" y="47"/>
                    <a:pt x="27" y="43"/>
                  </a:cubicBezTo>
                  <a:cubicBezTo>
                    <a:pt x="27" y="39"/>
                    <a:pt x="30" y="36"/>
                    <a:pt x="33" y="36"/>
                  </a:cubicBezTo>
                  <a:cubicBezTo>
                    <a:pt x="37" y="36"/>
                    <a:pt x="40" y="39"/>
                    <a:pt x="40" y="43"/>
                  </a:cubicBezTo>
                  <a:cubicBezTo>
                    <a:pt x="40" y="47"/>
                    <a:pt x="37" y="50"/>
                    <a:pt x="33" y="50"/>
                  </a:cubicBezTo>
                  <a:close/>
                  <a:moveTo>
                    <a:pt x="28" y="55"/>
                  </a:moveTo>
                  <a:cubicBezTo>
                    <a:pt x="28" y="55"/>
                    <a:pt x="28" y="55"/>
                    <a:pt x="27" y="55"/>
                  </a:cubicBezTo>
                  <a:cubicBezTo>
                    <a:pt x="26" y="55"/>
                    <a:pt x="24" y="56"/>
                    <a:pt x="23" y="57"/>
                  </a:cubicBezTo>
                  <a:cubicBezTo>
                    <a:pt x="19" y="61"/>
                    <a:pt x="19" y="61"/>
                    <a:pt x="19" y="61"/>
                  </a:cubicBezTo>
                  <a:cubicBezTo>
                    <a:pt x="11" y="69"/>
                    <a:pt x="11" y="69"/>
                    <a:pt x="11" y="69"/>
                  </a:cubicBezTo>
                  <a:cubicBezTo>
                    <a:pt x="7" y="73"/>
                    <a:pt x="7" y="78"/>
                    <a:pt x="11" y="81"/>
                  </a:cubicBezTo>
                  <a:cubicBezTo>
                    <a:pt x="12" y="82"/>
                    <a:pt x="13" y="82"/>
                    <a:pt x="14" y="82"/>
                  </a:cubicBezTo>
                  <a:cubicBezTo>
                    <a:pt x="17" y="82"/>
                    <a:pt x="20" y="80"/>
                    <a:pt x="22" y="76"/>
                  </a:cubicBezTo>
                  <a:cubicBezTo>
                    <a:pt x="27" y="65"/>
                    <a:pt x="27" y="65"/>
                    <a:pt x="27" y="65"/>
                  </a:cubicBezTo>
                  <a:cubicBezTo>
                    <a:pt x="29" y="61"/>
                    <a:pt x="29" y="61"/>
                    <a:pt x="29" y="61"/>
                  </a:cubicBezTo>
                  <a:cubicBezTo>
                    <a:pt x="30" y="59"/>
                    <a:pt x="30" y="56"/>
                    <a:pt x="28" y="55"/>
                  </a:cubicBezTo>
                  <a:close/>
                  <a:moveTo>
                    <a:pt x="17" y="77"/>
                  </a:moveTo>
                  <a:cubicBezTo>
                    <a:pt x="16" y="79"/>
                    <a:pt x="14" y="79"/>
                    <a:pt x="13" y="78"/>
                  </a:cubicBezTo>
                  <a:cubicBezTo>
                    <a:pt x="11" y="77"/>
                    <a:pt x="11" y="75"/>
                    <a:pt x="12" y="74"/>
                  </a:cubicBezTo>
                  <a:cubicBezTo>
                    <a:pt x="13" y="72"/>
                    <a:pt x="15" y="72"/>
                    <a:pt x="16" y="73"/>
                  </a:cubicBezTo>
                  <a:cubicBezTo>
                    <a:pt x="18" y="74"/>
                    <a:pt x="18" y="76"/>
                    <a:pt x="17" y="77"/>
                  </a:cubicBezTo>
                  <a:close/>
                  <a:moveTo>
                    <a:pt x="11" y="15"/>
                  </a:moveTo>
                  <a:cubicBezTo>
                    <a:pt x="11" y="14"/>
                    <a:pt x="10" y="13"/>
                    <a:pt x="9" y="13"/>
                  </a:cubicBezTo>
                  <a:cubicBezTo>
                    <a:pt x="7" y="13"/>
                    <a:pt x="6" y="14"/>
                    <a:pt x="6" y="15"/>
                  </a:cubicBezTo>
                  <a:cubicBezTo>
                    <a:pt x="6" y="17"/>
                    <a:pt x="7" y="17"/>
                    <a:pt x="9" y="17"/>
                  </a:cubicBezTo>
                  <a:cubicBezTo>
                    <a:pt x="10" y="17"/>
                    <a:pt x="11" y="17"/>
                    <a:pt x="11" y="15"/>
                  </a:cubicBezTo>
                  <a:close/>
                  <a:moveTo>
                    <a:pt x="59" y="13"/>
                  </a:moveTo>
                  <a:cubicBezTo>
                    <a:pt x="57" y="13"/>
                    <a:pt x="57" y="14"/>
                    <a:pt x="57" y="15"/>
                  </a:cubicBezTo>
                  <a:cubicBezTo>
                    <a:pt x="57" y="17"/>
                    <a:pt x="57" y="17"/>
                    <a:pt x="59" y="17"/>
                  </a:cubicBezTo>
                  <a:cubicBezTo>
                    <a:pt x="60" y="17"/>
                    <a:pt x="61" y="17"/>
                    <a:pt x="61" y="15"/>
                  </a:cubicBezTo>
                  <a:cubicBezTo>
                    <a:pt x="61" y="14"/>
                    <a:pt x="60" y="13"/>
                    <a:pt x="59" y="13"/>
                  </a:cubicBezTo>
                  <a:close/>
                  <a:moveTo>
                    <a:pt x="59" y="80"/>
                  </a:moveTo>
                  <a:cubicBezTo>
                    <a:pt x="57" y="80"/>
                    <a:pt x="57" y="81"/>
                    <a:pt x="57" y="82"/>
                  </a:cubicBezTo>
                  <a:cubicBezTo>
                    <a:pt x="57" y="83"/>
                    <a:pt x="57" y="84"/>
                    <a:pt x="59" y="84"/>
                  </a:cubicBezTo>
                  <a:cubicBezTo>
                    <a:pt x="60" y="84"/>
                    <a:pt x="61" y="83"/>
                    <a:pt x="61" y="82"/>
                  </a:cubicBezTo>
                  <a:cubicBezTo>
                    <a:pt x="61" y="81"/>
                    <a:pt x="60" y="80"/>
                    <a:pt x="5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21673"/>
              <a:endParaRPr lang="en-US" sz="2448" dirty="0">
                <a:solidFill>
                  <a:srgbClr val="000000"/>
                </a:solidFill>
              </a:endParaRPr>
            </a:p>
          </p:txBody>
        </p:sp>
        <p:sp>
          <p:nvSpPr>
            <p:cNvPr id="22" name="Freeform 8"/>
            <p:cNvSpPr>
              <a:spLocks/>
            </p:cNvSpPr>
            <p:nvPr/>
          </p:nvSpPr>
          <p:spPr bwMode="auto">
            <a:xfrm>
              <a:off x="-681038" y="4367213"/>
              <a:ext cx="261937" cy="103187"/>
            </a:xfrm>
            <a:custGeom>
              <a:avLst/>
              <a:gdLst>
                <a:gd name="T0" fmla="*/ 69 w 69"/>
                <a:gd name="T1" fmla="*/ 26 h 27"/>
                <a:gd name="T2" fmla="*/ 59 w 69"/>
                <a:gd name="T3" fmla="*/ 0 h 27"/>
                <a:gd name="T4" fmla="*/ 54 w 69"/>
                <a:gd name="T5" fmla="*/ 8 h 27"/>
                <a:gd name="T6" fmla="*/ 24 w 69"/>
                <a:gd name="T7" fmla="*/ 3 h 27"/>
                <a:gd name="T8" fmla="*/ 0 w 69"/>
                <a:gd name="T9" fmla="*/ 22 h 27"/>
                <a:gd name="T10" fmla="*/ 10 w 69"/>
                <a:gd name="T11" fmla="*/ 27 h 27"/>
                <a:gd name="T12" fmla="*/ 27 w 69"/>
                <a:gd name="T13" fmla="*/ 15 h 27"/>
                <a:gd name="T14" fmla="*/ 47 w 69"/>
                <a:gd name="T15" fmla="*/ 18 h 27"/>
                <a:gd name="T16" fmla="*/ 41 w 69"/>
                <a:gd name="T17" fmla="*/ 27 h 27"/>
                <a:gd name="T18" fmla="*/ 69 w 69"/>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7">
                  <a:moveTo>
                    <a:pt x="69" y="26"/>
                  </a:moveTo>
                  <a:cubicBezTo>
                    <a:pt x="59" y="0"/>
                    <a:pt x="59" y="0"/>
                    <a:pt x="59" y="0"/>
                  </a:cubicBezTo>
                  <a:cubicBezTo>
                    <a:pt x="54" y="8"/>
                    <a:pt x="54" y="8"/>
                    <a:pt x="54" y="8"/>
                  </a:cubicBezTo>
                  <a:cubicBezTo>
                    <a:pt x="45" y="3"/>
                    <a:pt x="34" y="0"/>
                    <a:pt x="24" y="3"/>
                  </a:cubicBezTo>
                  <a:cubicBezTo>
                    <a:pt x="13" y="6"/>
                    <a:pt x="5" y="13"/>
                    <a:pt x="0" y="22"/>
                  </a:cubicBezTo>
                  <a:cubicBezTo>
                    <a:pt x="10" y="27"/>
                    <a:pt x="10" y="27"/>
                    <a:pt x="10" y="27"/>
                  </a:cubicBezTo>
                  <a:cubicBezTo>
                    <a:pt x="14" y="21"/>
                    <a:pt x="19" y="16"/>
                    <a:pt x="27" y="15"/>
                  </a:cubicBezTo>
                  <a:cubicBezTo>
                    <a:pt x="34" y="13"/>
                    <a:pt x="41" y="14"/>
                    <a:pt x="47" y="18"/>
                  </a:cubicBezTo>
                  <a:cubicBezTo>
                    <a:pt x="41" y="27"/>
                    <a:pt x="41" y="27"/>
                    <a:pt x="41" y="27"/>
                  </a:cubicBezTo>
                  <a:lnTo>
                    <a:pt x="69"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21673"/>
              <a:endParaRPr lang="en-US" sz="2448" dirty="0">
                <a:solidFill>
                  <a:srgbClr val="000000"/>
                </a:solidFill>
              </a:endParaRPr>
            </a:p>
          </p:txBody>
        </p:sp>
        <p:sp>
          <p:nvSpPr>
            <p:cNvPr id="32" name="Freeform 9"/>
            <p:cNvSpPr>
              <a:spLocks/>
            </p:cNvSpPr>
            <p:nvPr/>
          </p:nvSpPr>
          <p:spPr bwMode="auto">
            <a:xfrm>
              <a:off x="-642938" y="4783138"/>
              <a:ext cx="249237" cy="128587"/>
            </a:xfrm>
            <a:custGeom>
              <a:avLst/>
              <a:gdLst>
                <a:gd name="T0" fmla="*/ 0 w 66"/>
                <a:gd name="T1" fmla="*/ 0 h 34"/>
                <a:gd name="T2" fmla="*/ 3 w 66"/>
                <a:gd name="T3" fmla="*/ 28 h 34"/>
                <a:gd name="T4" fmla="*/ 10 w 66"/>
                <a:gd name="T5" fmla="*/ 21 h 34"/>
                <a:gd name="T6" fmla="*/ 38 w 66"/>
                <a:gd name="T7" fmla="*/ 34 h 34"/>
                <a:gd name="T8" fmla="*/ 66 w 66"/>
                <a:gd name="T9" fmla="*/ 22 h 34"/>
                <a:gd name="T10" fmla="*/ 57 w 66"/>
                <a:gd name="T11" fmla="*/ 14 h 34"/>
                <a:gd name="T12" fmla="*/ 38 w 66"/>
                <a:gd name="T13" fmla="*/ 22 h 34"/>
                <a:gd name="T14" fmla="*/ 19 w 66"/>
                <a:gd name="T15" fmla="*/ 14 h 34"/>
                <a:gd name="T16" fmla="*/ 28 w 66"/>
                <a:gd name="T17" fmla="*/ 6 h 34"/>
                <a:gd name="T18" fmla="*/ 0 w 66"/>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4">
                  <a:moveTo>
                    <a:pt x="0" y="0"/>
                  </a:moveTo>
                  <a:cubicBezTo>
                    <a:pt x="3" y="28"/>
                    <a:pt x="3" y="28"/>
                    <a:pt x="3" y="28"/>
                  </a:cubicBezTo>
                  <a:cubicBezTo>
                    <a:pt x="10" y="21"/>
                    <a:pt x="10" y="21"/>
                    <a:pt x="10" y="21"/>
                  </a:cubicBezTo>
                  <a:cubicBezTo>
                    <a:pt x="17" y="29"/>
                    <a:pt x="27" y="34"/>
                    <a:pt x="38" y="34"/>
                  </a:cubicBezTo>
                  <a:cubicBezTo>
                    <a:pt x="49" y="34"/>
                    <a:pt x="59" y="29"/>
                    <a:pt x="66" y="22"/>
                  </a:cubicBezTo>
                  <a:cubicBezTo>
                    <a:pt x="57" y="14"/>
                    <a:pt x="57" y="14"/>
                    <a:pt x="57" y="14"/>
                  </a:cubicBezTo>
                  <a:cubicBezTo>
                    <a:pt x="52" y="19"/>
                    <a:pt x="46" y="22"/>
                    <a:pt x="38" y="22"/>
                  </a:cubicBezTo>
                  <a:cubicBezTo>
                    <a:pt x="30" y="22"/>
                    <a:pt x="24" y="19"/>
                    <a:pt x="19" y="14"/>
                  </a:cubicBezTo>
                  <a:cubicBezTo>
                    <a:pt x="28" y="6"/>
                    <a:pt x="28" y="6"/>
                    <a:pt x="28"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21673"/>
              <a:endParaRPr lang="en-US" sz="2448" dirty="0">
                <a:solidFill>
                  <a:srgbClr val="000000"/>
                </a:solidFill>
              </a:endParaRPr>
            </a:p>
          </p:txBody>
        </p:sp>
      </p:grpSp>
      <p:sp>
        <p:nvSpPr>
          <p:cNvPr id="2" name="TextBox 1"/>
          <p:cNvSpPr txBox="1"/>
          <p:nvPr/>
        </p:nvSpPr>
        <p:spPr>
          <a:xfrm>
            <a:off x="8019085" y="4968321"/>
            <a:ext cx="1152584" cy="645367"/>
          </a:xfrm>
          <a:prstGeom prst="rect">
            <a:avLst/>
          </a:prstGeom>
          <a:noFill/>
        </p:spPr>
        <p:txBody>
          <a:bodyPr wrap="square" lIns="182854" tIns="146283" rIns="182854" bIns="146283" rtlCol="0">
            <a:noAutofit/>
          </a:bodyPr>
          <a:lstStyle/>
          <a:p>
            <a:pPr defTabSz="621673">
              <a:lnSpc>
                <a:spcPct val="90000"/>
              </a:lnSpc>
              <a:spcAft>
                <a:spcPts val="600"/>
              </a:spcAft>
            </a:pPr>
            <a:r>
              <a:rPr lang="en-US" sz="3999" b="1" dirty="0">
                <a:solidFill>
                  <a:srgbClr val="FFFFFF"/>
                </a:solidFill>
                <a:latin typeface="Britannic Bold" panose="020B0903060703020204" pitchFamily="34" charset="0"/>
              </a:rPr>
              <a:t>&gt;_</a:t>
            </a:r>
          </a:p>
        </p:txBody>
      </p:sp>
      <p:grpSp>
        <p:nvGrpSpPr>
          <p:cNvPr id="199" name="Group 198"/>
          <p:cNvGrpSpPr/>
          <p:nvPr/>
        </p:nvGrpSpPr>
        <p:grpSpPr>
          <a:xfrm>
            <a:off x="4580252" y="2719500"/>
            <a:ext cx="465100" cy="866227"/>
            <a:chOff x="-1081088" y="2346325"/>
            <a:chExt cx="854075" cy="1590675"/>
          </a:xfrm>
        </p:grpSpPr>
        <p:sp>
          <p:nvSpPr>
            <p:cNvPr id="200" name="Freeform 5"/>
            <p:cNvSpPr>
              <a:spLocks noEditPoints="1"/>
            </p:cNvSpPr>
            <p:nvPr/>
          </p:nvSpPr>
          <p:spPr bwMode="auto">
            <a:xfrm>
              <a:off x="-1081088" y="2346325"/>
              <a:ext cx="854075" cy="1590675"/>
            </a:xfrm>
            <a:custGeom>
              <a:avLst/>
              <a:gdLst>
                <a:gd name="T0" fmla="*/ 182 w 225"/>
                <a:gd name="T1" fmla="*/ 413 h 421"/>
                <a:gd name="T2" fmla="*/ 153 w 225"/>
                <a:gd name="T3" fmla="*/ 421 h 421"/>
                <a:gd name="T4" fmla="*/ 153 w 225"/>
                <a:gd name="T5" fmla="*/ 421 h 421"/>
                <a:gd name="T6" fmla="*/ 122 w 225"/>
                <a:gd name="T7" fmla="*/ 413 h 421"/>
                <a:gd name="T8" fmla="*/ 74 w 225"/>
                <a:gd name="T9" fmla="*/ 413 h 421"/>
                <a:gd name="T10" fmla="*/ 44 w 225"/>
                <a:gd name="T11" fmla="*/ 421 h 421"/>
                <a:gd name="T12" fmla="*/ 58 w 225"/>
                <a:gd name="T13" fmla="*/ 413 h 421"/>
                <a:gd name="T14" fmla="*/ 17 w 225"/>
                <a:gd name="T15" fmla="*/ 401 h 421"/>
                <a:gd name="T16" fmla="*/ 198 w 225"/>
                <a:gd name="T17" fmla="*/ 409 h 421"/>
                <a:gd name="T18" fmla="*/ 2 w 225"/>
                <a:gd name="T19" fmla="*/ 392 h 421"/>
                <a:gd name="T20" fmla="*/ 8 w 225"/>
                <a:gd name="T21" fmla="*/ 377 h 421"/>
                <a:gd name="T22" fmla="*/ 216 w 225"/>
                <a:gd name="T23" fmla="*/ 387 h 421"/>
                <a:gd name="T24" fmla="*/ 225 w 225"/>
                <a:gd name="T25" fmla="*/ 377 h 421"/>
                <a:gd name="T26" fmla="*/ 0 w 225"/>
                <a:gd name="T27" fmla="*/ 343 h 421"/>
                <a:gd name="T28" fmla="*/ 217 w 225"/>
                <a:gd name="T29" fmla="*/ 357 h 421"/>
                <a:gd name="T30" fmla="*/ 8 w 225"/>
                <a:gd name="T31" fmla="*/ 327 h 421"/>
                <a:gd name="T32" fmla="*/ 8 w 225"/>
                <a:gd name="T33" fmla="*/ 327 h 421"/>
                <a:gd name="T34" fmla="*/ 225 w 225"/>
                <a:gd name="T35" fmla="*/ 309 h 421"/>
                <a:gd name="T36" fmla="*/ 0 w 225"/>
                <a:gd name="T37" fmla="*/ 279 h 421"/>
                <a:gd name="T38" fmla="*/ 217 w 225"/>
                <a:gd name="T39" fmla="*/ 293 h 421"/>
                <a:gd name="T40" fmla="*/ 8 w 225"/>
                <a:gd name="T41" fmla="*/ 263 h 421"/>
                <a:gd name="T42" fmla="*/ 8 w 225"/>
                <a:gd name="T43" fmla="*/ 263 h 421"/>
                <a:gd name="T44" fmla="*/ 225 w 225"/>
                <a:gd name="T45" fmla="*/ 246 h 421"/>
                <a:gd name="T46" fmla="*/ 0 w 225"/>
                <a:gd name="T47" fmla="*/ 216 h 421"/>
                <a:gd name="T48" fmla="*/ 217 w 225"/>
                <a:gd name="T49" fmla="*/ 230 h 421"/>
                <a:gd name="T50" fmla="*/ 8 w 225"/>
                <a:gd name="T51" fmla="*/ 200 h 421"/>
                <a:gd name="T52" fmla="*/ 8 w 225"/>
                <a:gd name="T53" fmla="*/ 200 h 421"/>
                <a:gd name="T54" fmla="*/ 225 w 225"/>
                <a:gd name="T55" fmla="*/ 182 h 421"/>
                <a:gd name="T56" fmla="*/ 0 w 225"/>
                <a:gd name="T57" fmla="*/ 152 h 421"/>
                <a:gd name="T58" fmla="*/ 217 w 225"/>
                <a:gd name="T59" fmla="*/ 166 h 421"/>
                <a:gd name="T60" fmla="*/ 8 w 225"/>
                <a:gd name="T61" fmla="*/ 136 h 421"/>
                <a:gd name="T62" fmla="*/ 8 w 225"/>
                <a:gd name="T63" fmla="*/ 136 h 421"/>
                <a:gd name="T64" fmla="*/ 225 w 225"/>
                <a:gd name="T65" fmla="*/ 119 h 421"/>
                <a:gd name="T66" fmla="*/ 1 w 225"/>
                <a:gd name="T67" fmla="*/ 88 h 421"/>
                <a:gd name="T68" fmla="*/ 213 w 225"/>
                <a:gd name="T69" fmla="*/ 89 h 421"/>
                <a:gd name="T70" fmla="*/ 13 w 225"/>
                <a:gd name="T71" fmla="*/ 75 h 421"/>
                <a:gd name="T72" fmla="*/ 13 w 225"/>
                <a:gd name="T73" fmla="*/ 75 h 421"/>
                <a:gd name="T74" fmla="*/ 207 w 225"/>
                <a:gd name="T75" fmla="*/ 57 h 421"/>
                <a:gd name="T76" fmla="*/ 28 w 225"/>
                <a:gd name="T77" fmla="*/ 47 h 421"/>
                <a:gd name="T78" fmla="*/ 35 w 225"/>
                <a:gd name="T79" fmla="*/ 33 h 421"/>
                <a:gd name="T80" fmla="*/ 188 w 225"/>
                <a:gd name="T81" fmla="*/ 37 h 421"/>
                <a:gd name="T82" fmla="*/ 199 w 225"/>
                <a:gd name="T83" fmla="*/ 43 h 421"/>
                <a:gd name="T84" fmla="*/ 54 w 225"/>
                <a:gd name="T85" fmla="*/ 7 h 421"/>
                <a:gd name="T86" fmla="*/ 163 w 225"/>
                <a:gd name="T87" fmla="*/ 14 h 421"/>
                <a:gd name="T88" fmla="*/ 71 w 225"/>
                <a:gd name="T89" fmla="*/ 9 h 421"/>
                <a:gd name="T90" fmla="*/ 86 w 225"/>
                <a:gd name="T91" fmla="*/ 8 h 421"/>
                <a:gd name="T92" fmla="*/ 142 w 225"/>
                <a:gd name="T93" fmla="*/ 8 h 421"/>
                <a:gd name="T94" fmla="*/ 150 w 225"/>
                <a:gd name="T95" fmla="*/ 1 h 421"/>
                <a:gd name="T96" fmla="*/ 102 w 225"/>
                <a:gd name="T9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421">
                  <a:moveTo>
                    <a:pt x="182" y="421"/>
                  </a:moveTo>
                  <a:cubicBezTo>
                    <a:pt x="169" y="421"/>
                    <a:pt x="169" y="421"/>
                    <a:pt x="169" y="421"/>
                  </a:cubicBezTo>
                  <a:cubicBezTo>
                    <a:pt x="169" y="413"/>
                    <a:pt x="169" y="413"/>
                    <a:pt x="169" y="413"/>
                  </a:cubicBezTo>
                  <a:cubicBezTo>
                    <a:pt x="182" y="413"/>
                    <a:pt x="182" y="413"/>
                    <a:pt x="182" y="413"/>
                  </a:cubicBezTo>
                  <a:cubicBezTo>
                    <a:pt x="183" y="413"/>
                    <a:pt x="184" y="413"/>
                    <a:pt x="185" y="413"/>
                  </a:cubicBezTo>
                  <a:cubicBezTo>
                    <a:pt x="185" y="421"/>
                    <a:pt x="185" y="421"/>
                    <a:pt x="185" y="421"/>
                  </a:cubicBezTo>
                  <a:cubicBezTo>
                    <a:pt x="184" y="421"/>
                    <a:pt x="183" y="421"/>
                    <a:pt x="182" y="421"/>
                  </a:cubicBezTo>
                  <a:close/>
                  <a:moveTo>
                    <a:pt x="153" y="421"/>
                  </a:moveTo>
                  <a:cubicBezTo>
                    <a:pt x="137" y="421"/>
                    <a:pt x="137" y="421"/>
                    <a:pt x="137" y="421"/>
                  </a:cubicBezTo>
                  <a:cubicBezTo>
                    <a:pt x="137" y="413"/>
                    <a:pt x="137" y="413"/>
                    <a:pt x="137" y="413"/>
                  </a:cubicBezTo>
                  <a:cubicBezTo>
                    <a:pt x="153" y="413"/>
                    <a:pt x="153" y="413"/>
                    <a:pt x="153" y="413"/>
                  </a:cubicBezTo>
                  <a:lnTo>
                    <a:pt x="153" y="421"/>
                  </a:lnTo>
                  <a:close/>
                  <a:moveTo>
                    <a:pt x="122" y="421"/>
                  </a:moveTo>
                  <a:cubicBezTo>
                    <a:pt x="106" y="421"/>
                    <a:pt x="106" y="421"/>
                    <a:pt x="106" y="421"/>
                  </a:cubicBezTo>
                  <a:cubicBezTo>
                    <a:pt x="106" y="413"/>
                    <a:pt x="106" y="413"/>
                    <a:pt x="106" y="413"/>
                  </a:cubicBezTo>
                  <a:cubicBezTo>
                    <a:pt x="122" y="413"/>
                    <a:pt x="122" y="413"/>
                    <a:pt x="122" y="413"/>
                  </a:cubicBezTo>
                  <a:lnTo>
                    <a:pt x="122" y="421"/>
                  </a:lnTo>
                  <a:close/>
                  <a:moveTo>
                    <a:pt x="90" y="421"/>
                  </a:moveTo>
                  <a:cubicBezTo>
                    <a:pt x="74" y="421"/>
                    <a:pt x="74" y="421"/>
                    <a:pt x="74" y="421"/>
                  </a:cubicBezTo>
                  <a:cubicBezTo>
                    <a:pt x="74" y="413"/>
                    <a:pt x="74" y="413"/>
                    <a:pt x="74" y="413"/>
                  </a:cubicBezTo>
                  <a:cubicBezTo>
                    <a:pt x="90" y="413"/>
                    <a:pt x="90" y="413"/>
                    <a:pt x="90" y="413"/>
                  </a:cubicBezTo>
                  <a:lnTo>
                    <a:pt x="90" y="421"/>
                  </a:lnTo>
                  <a:close/>
                  <a:moveTo>
                    <a:pt x="58" y="421"/>
                  </a:moveTo>
                  <a:cubicBezTo>
                    <a:pt x="44" y="421"/>
                    <a:pt x="44" y="421"/>
                    <a:pt x="44" y="421"/>
                  </a:cubicBezTo>
                  <a:cubicBezTo>
                    <a:pt x="44" y="421"/>
                    <a:pt x="43" y="421"/>
                    <a:pt x="42" y="421"/>
                  </a:cubicBezTo>
                  <a:cubicBezTo>
                    <a:pt x="42" y="413"/>
                    <a:pt x="42" y="413"/>
                    <a:pt x="42" y="413"/>
                  </a:cubicBezTo>
                  <a:cubicBezTo>
                    <a:pt x="43" y="413"/>
                    <a:pt x="44" y="413"/>
                    <a:pt x="44" y="413"/>
                  </a:cubicBezTo>
                  <a:cubicBezTo>
                    <a:pt x="58" y="413"/>
                    <a:pt x="58" y="413"/>
                    <a:pt x="58" y="413"/>
                  </a:cubicBezTo>
                  <a:lnTo>
                    <a:pt x="58" y="421"/>
                  </a:lnTo>
                  <a:close/>
                  <a:moveTo>
                    <a:pt x="25" y="417"/>
                  </a:moveTo>
                  <a:cubicBezTo>
                    <a:pt x="20" y="414"/>
                    <a:pt x="15" y="411"/>
                    <a:pt x="11" y="406"/>
                  </a:cubicBezTo>
                  <a:cubicBezTo>
                    <a:pt x="17" y="401"/>
                    <a:pt x="17" y="401"/>
                    <a:pt x="17" y="401"/>
                  </a:cubicBezTo>
                  <a:cubicBezTo>
                    <a:pt x="20" y="405"/>
                    <a:pt x="24" y="407"/>
                    <a:pt x="29" y="410"/>
                  </a:cubicBezTo>
                  <a:lnTo>
                    <a:pt x="25" y="417"/>
                  </a:lnTo>
                  <a:close/>
                  <a:moveTo>
                    <a:pt x="202" y="416"/>
                  </a:moveTo>
                  <a:cubicBezTo>
                    <a:pt x="198" y="409"/>
                    <a:pt x="198" y="409"/>
                    <a:pt x="198" y="409"/>
                  </a:cubicBezTo>
                  <a:cubicBezTo>
                    <a:pt x="202" y="407"/>
                    <a:pt x="206" y="404"/>
                    <a:pt x="209" y="400"/>
                  </a:cubicBezTo>
                  <a:cubicBezTo>
                    <a:pt x="215" y="405"/>
                    <a:pt x="215" y="405"/>
                    <a:pt x="215" y="405"/>
                  </a:cubicBezTo>
                  <a:cubicBezTo>
                    <a:pt x="212" y="410"/>
                    <a:pt x="207" y="413"/>
                    <a:pt x="202" y="416"/>
                  </a:cubicBezTo>
                  <a:close/>
                  <a:moveTo>
                    <a:pt x="2" y="392"/>
                  </a:moveTo>
                  <a:cubicBezTo>
                    <a:pt x="0" y="387"/>
                    <a:pt x="0" y="382"/>
                    <a:pt x="0" y="377"/>
                  </a:cubicBezTo>
                  <a:cubicBezTo>
                    <a:pt x="0" y="375"/>
                    <a:pt x="0" y="375"/>
                    <a:pt x="0" y="375"/>
                  </a:cubicBezTo>
                  <a:cubicBezTo>
                    <a:pt x="8" y="375"/>
                    <a:pt x="8" y="375"/>
                    <a:pt x="8" y="375"/>
                  </a:cubicBezTo>
                  <a:cubicBezTo>
                    <a:pt x="8" y="377"/>
                    <a:pt x="8" y="377"/>
                    <a:pt x="8" y="377"/>
                  </a:cubicBezTo>
                  <a:cubicBezTo>
                    <a:pt x="8" y="381"/>
                    <a:pt x="8" y="385"/>
                    <a:pt x="10" y="389"/>
                  </a:cubicBezTo>
                  <a:lnTo>
                    <a:pt x="2" y="392"/>
                  </a:lnTo>
                  <a:close/>
                  <a:moveTo>
                    <a:pt x="224" y="390"/>
                  </a:moveTo>
                  <a:cubicBezTo>
                    <a:pt x="216" y="387"/>
                    <a:pt x="216" y="387"/>
                    <a:pt x="216" y="387"/>
                  </a:cubicBezTo>
                  <a:cubicBezTo>
                    <a:pt x="217" y="384"/>
                    <a:pt x="217" y="380"/>
                    <a:pt x="217" y="377"/>
                  </a:cubicBezTo>
                  <a:cubicBezTo>
                    <a:pt x="217" y="373"/>
                    <a:pt x="217" y="373"/>
                    <a:pt x="217" y="373"/>
                  </a:cubicBezTo>
                  <a:cubicBezTo>
                    <a:pt x="225" y="373"/>
                    <a:pt x="225" y="373"/>
                    <a:pt x="225" y="373"/>
                  </a:cubicBezTo>
                  <a:cubicBezTo>
                    <a:pt x="225" y="377"/>
                    <a:pt x="225" y="377"/>
                    <a:pt x="225" y="377"/>
                  </a:cubicBezTo>
                  <a:cubicBezTo>
                    <a:pt x="225" y="381"/>
                    <a:pt x="225" y="386"/>
                    <a:pt x="224" y="390"/>
                  </a:cubicBezTo>
                  <a:close/>
                  <a:moveTo>
                    <a:pt x="8" y="359"/>
                  </a:moveTo>
                  <a:cubicBezTo>
                    <a:pt x="0" y="359"/>
                    <a:pt x="0" y="359"/>
                    <a:pt x="0" y="359"/>
                  </a:cubicBezTo>
                  <a:cubicBezTo>
                    <a:pt x="0" y="343"/>
                    <a:pt x="0" y="343"/>
                    <a:pt x="0" y="343"/>
                  </a:cubicBezTo>
                  <a:cubicBezTo>
                    <a:pt x="8" y="343"/>
                    <a:pt x="8" y="343"/>
                    <a:pt x="8" y="343"/>
                  </a:cubicBezTo>
                  <a:lnTo>
                    <a:pt x="8" y="359"/>
                  </a:lnTo>
                  <a:close/>
                  <a:moveTo>
                    <a:pt x="225" y="357"/>
                  </a:moveTo>
                  <a:cubicBezTo>
                    <a:pt x="217" y="357"/>
                    <a:pt x="217" y="357"/>
                    <a:pt x="217" y="357"/>
                  </a:cubicBezTo>
                  <a:cubicBezTo>
                    <a:pt x="217" y="341"/>
                    <a:pt x="217" y="341"/>
                    <a:pt x="217" y="341"/>
                  </a:cubicBezTo>
                  <a:cubicBezTo>
                    <a:pt x="225" y="341"/>
                    <a:pt x="225" y="341"/>
                    <a:pt x="225" y="341"/>
                  </a:cubicBezTo>
                  <a:lnTo>
                    <a:pt x="225" y="357"/>
                  </a:lnTo>
                  <a:close/>
                  <a:moveTo>
                    <a:pt x="8" y="327"/>
                  </a:moveTo>
                  <a:cubicBezTo>
                    <a:pt x="0" y="327"/>
                    <a:pt x="0" y="327"/>
                    <a:pt x="0" y="327"/>
                  </a:cubicBezTo>
                  <a:cubicBezTo>
                    <a:pt x="0" y="311"/>
                    <a:pt x="0" y="311"/>
                    <a:pt x="0" y="311"/>
                  </a:cubicBezTo>
                  <a:cubicBezTo>
                    <a:pt x="8" y="311"/>
                    <a:pt x="8" y="311"/>
                    <a:pt x="8" y="311"/>
                  </a:cubicBezTo>
                  <a:lnTo>
                    <a:pt x="8" y="327"/>
                  </a:lnTo>
                  <a:close/>
                  <a:moveTo>
                    <a:pt x="225" y="325"/>
                  </a:moveTo>
                  <a:cubicBezTo>
                    <a:pt x="217" y="325"/>
                    <a:pt x="217" y="325"/>
                    <a:pt x="217" y="325"/>
                  </a:cubicBezTo>
                  <a:cubicBezTo>
                    <a:pt x="217" y="309"/>
                    <a:pt x="217" y="309"/>
                    <a:pt x="217" y="309"/>
                  </a:cubicBezTo>
                  <a:cubicBezTo>
                    <a:pt x="225" y="309"/>
                    <a:pt x="225" y="309"/>
                    <a:pt x="225" y="309"/>
                  </a:cubicBezTo>
                  <a:lnTo>
                    <a:pt x="225" y="325"/>
                  </a:lnTo>
                  <a:close/>
                  <a:moveTo>
                    <a:pt x="8" y="295"/>
                  </a:moveTo>
                  <a:cubicBezTo>
                    <a:pt x="0" y="295"/>
                    <a:pt x="0" y="295"/>
                    <a:pt x="0" y="295"/>
                  </a:cubicBezTo>
                  <a:cubicBezTo>
                    <a:pt x="0" y="279"/>
                    <a:pt x="0" y="279"/>
                    <a:pt x="0" y="279"/>
                  </a:cubicBezTo>
                  <a:cubicBezTo>
                    <a:pt x="8" y="279"/>
                    <a:pt x="8" y="279"/>
                    <a:pt x="8" y="279"/>
                  </a:cubicBezTo>
                  <a:lnTo>
                    <a:pt x="8" y="295"/>
                  </a:lnTo>
                  <a:close/>
                  <a:moveTo>
                    <a:pt x="225" y="293"/>
                  </a:moveTo>
                  <a:cubicBezTo>
                    <a:pt x="217" y="293"/>
                    <a:pt x="217" y="293"/>
                    <a:pt x="217" y="293"/>
                  </a:cubicBezTo>
                  <a:cubicBezTo>
                    <a:pt x="217" y="278"/>
                    <a:pt x="217" y="278"/>
                    <a:pt x="217" y="278"/>
                  </a:cubicBezTo>
                  <a:cubicBezTo>
                    <a:pt x="225" y="278"/>
                    <a:pt x="225" y="278"/>
                    <a:pt x="225" y="278"/>
                  </a:cubicBezTo>
                  <a:lnTo>
                    <a:pt x="225" y="293"/>
                  </a:lnTo>
                  <a:close/>
                  <a:moveTo>
                    <a:pt x="8" y="263"/>
                  </a:moveTo>
                  <a:cubicBezTo>
                    <a:pt x="0" y="263"/>
                    <a:pt x="0" y="263"/>
                    <a:pt x="0" y="263"/>
                  </a:cubicBezTo>
                  <a:cubicBezTo>
                    <a:pt x="0" y="248"/>
                    <a:pt x="0" y="248"/>
                    <a:pt x="0" y="248"/>
                  </a:cubicBezTo>
                  <a:cubicBezTo>
                    <a:pt x="8" y="248"/>
                    <a:pt x="8" y="248"/>
                    <a:pt x="8" y="248"/>
                  </a:cubicBezTo>
                  <a:lnTo>
                    <a:pt x="8" y="263"/>
                  </a:lnTo>
                  <a:close/>
                  <a:moveTo>
                    <a:pt x="225" y="262"/>
                  </a:moveTo>
                  <a:cubicBezTo>
                    <a:pt x="217" y="262"/>
                    <a:pt x="217" y="262"/>
                    <a:pt x="217" y="262"/>
                  </a:cubicBezTo>
                  <a:cubicBezTo>
                    <a:pt x="217" y="246"/>
                    <a:pt x="217" y="246"/>
                    <a:pt x="217" y="246"/>
                  </a:cubicBezTo>
                  <a:cubicBezTo>
                    <a:pt x="225" y="246"/>
                    <a:pt x="225" y="246"/>
                    <a:pt x="225" y="246"/>
                  </a:cubicBezTo>
                  <a:lnTo>
                    <a:pt x="225" y="262"/>
                  </a:lnTo>
                  <a:close/>
                  <a:moveTo>
                    <a:pt x="8" y="232"/>
                  </a:moveTo>
                  <a:cubicBezTo>
                    <a:pt x="0" y="232"/>
                    <a:pt x="0" y="232"/>
                    <a:pt x="0" y="232"/>
                  </a:cubicBezTo>
                  <a:cubicBezTo>
                    <a:pt x="0" y="216"/>
                    <a:pt x="0" y="216"/>
                    <a:pt x="0" y="216"/>
                  </a:cubicBezTo>
                  <a:cubicBezTo>
                    <a:pt x="8" y="216"/>
                    <a:pt x="8" y="216"/>
                    <a:pt x="8" y="216"/>
                  </a:cubicBezTo>
                  <a:lnTo>
                    <a:pt x="8" y="232"/>
                  </a:lnTo>
                  <a:close/>
                  <a:moveTo>
                    <a:pt x="225" y="230"/>
                  </a:moveTo>
                  <a:cubicBezTo>
                    <a:pt x="217" y="230"/>
                    <a:pt x="217" y="230"/>
                    <a:pt x="217" y="230"/>
                  </a:cubicBezTo>
                  <a:cubicBezTo>
                    <a:pt x="217" y="214"/>
                    <a:pt x="217" y="214"/>
                    <a:pt x="217" y="214"/>
                  </a:cubicBezTo>
                  <a:cubicBezTo>
                    <a:pt x="225" y="214"/>
                    <a:pt x="225" y="214"/>
                    <a:pt x="225" y="214"/>
                  </a:cubicBezTo>
                  <a:lnTo>
                    <a:pt x="225" y="230"/>
                  </a:lnTo>
                  <a:close/>
                  <a:moveTo>
                    <a:pt x="8" y="200"/>
                  </a:moveTo>
                  <a:cubicBezTo>
                    <a:pt x="0" y="200"/>
                    <a:pt x="0" y="200"/>
                    <a:pt x="0" y="200"/>
                  </a:cubicBezTo>
                  <a:cubicBezTo>
                    <a:pt x="0" y="184"/>
                    <a:pt x="0" y="184"/>
                    <a:pt x="0" y="184"/>
                  </a:cubicBezTo>
                  <a:cubicBezTo>
                    <a:pt x="8" y="184"/>
                    <a:pt x="8" y="184"/>
                    <a:pt x="8" y="184"/>
                  </a:cubicBezTo>
                  <a:lnTo>
                    <a:pt x="8" y="200"/>
                  </a:lnTo>
                  <a:close/>
                  <a:moveTo>
                    <a:pt x="225" y="198"/>
                  </a:moveTo>
                  <a:cubicBezTo>
                    <a:pt x="217" y="198"/>
                    <a:pt x="217" y="198"/>
                    <a:pt x="217" y="198"/>
                  </a:cubicBezTo>
                  <a:cubicBezTo>
                    <a:pt x="217" y="182"/>
                    <a:pt x="217" y="182"/>
                    <a:pt x="217" y="182"/>
                  </a:cubicBezTo>
                  <a:cubicBezTo>
                    <a:pt x="225" y="182"/>
                    <a:pt x="225" y="182"/>
                    <a:pt x="225" y="182"/>
                  </a:cubicBezTo>
                  <a:lnTo>
                    <a:pt x="225" y="198"/>
                  </a:lnTo>
                  <a:close/>
                  <a:moveTo>
                    <a:pt x="8" y="168"/>
                  </a:moveTo>
                  <a:cubicBezTo>
                    <a:pt x="0" y="168"/>
                    <a:pt x="0" y="168"/>
                    <a:pt x="0" y="168"/>
                  </a:cubicBezTo>
                  <a:cubicBezTo>
                    <a:pt x="0" y="152"/>
                    <a:pt x="0" y="152"/>
                    <a:pt x="0" y="152"/>
                  </a:cubicBezTo>
                  <a:cubicBezTo>
                    <a:pt x="8" y="152"/>
                    <a:pt x="8" y="152"/>
                    <a:pt x="8" y="152"/>
                  </a:cubicBezTo>
                  <a:lnTo>
                    <a:pt x="8" y="168"/>
                  </a:lnTo>
                  <a:close/>
                  <a:moveTo>
                    <a:pt x="225" y="166"/>
                  </a:moveTo>
                  <a:cubicBezTo>
                    <a:pt x="217" y="166"/>
                    <a:pt x="217" y="166"/>
                    <a:pt x="217" y="166"/>
                  </a:cubicBezTo>
                  <a:cubicBezTo>
                    <a:pt x="217" y="150"/>
                    <a:pt x="217" y="150"/>
                    <a:pt x="217" y="150"/>
                  </a:cubicBezTo>
                  <a:cubicBezTo>
                    <a:pt x="225" y="150"/>
                    <a:pt x="225" y="150"/>
                    <a:pt x="225" y="150"/>
                  </a:cubicBezTo>
                  <a:lnTo>
                    <a:pt x="225" y="166"/>
                  </a:lnTo>
                  <a:close/>
                  <a:moveTo>
                    <a:pt x="8" y="136"/>
                  </a:moveTo>
                  <a:cubicBezTo>
                    <a:pt x="0" y="136"/>
                    <a:pt x="0" y="136"/>
                    <a:pt x="0" y="136"/>
                  </a:cubicBezTo>
                  <a:cubicBezTo>
                    <a:pt x="0" y="120"/>
                    <a:pt x="0" y="120"/>
                    <a:pt x="0" y="120"/>
                  </a:cubicBezTo>
                  <a:cubicBezTo>
                    <a:pt x="8" y="120"/>
                    <a:pt x="8" y="120"/>
                    <a:pt x="8" y="120"/>
                  </a:cubicBezTo>
                  <a:lnTo>
                    <a:pt x="8" y="136"/>
                  </a:lnTo>
                  <a:close/>
                  <a:moveTo>
                    <a:pt x="225" y="135"/>
                  </a:moveTo>
                  <a:cubicBezTo>
                    <a:pt x="217" y="135"/>
                    <a:pt x="217" y="135"/>
                    <a:pt x="217" y="135"/>
                  </a:cubicBezTo>
                  <a:cubicBezTo>
                    <a:pt x="217" y="119"/>
                    <a:pt x="217" y="119"/>
                    <a:pt x="217" y="119"/>
                  </a:cubicBezTo>
                  <a:cubicBezTo>
                    <a:pt x="225" y="119"/>
                    <a:pt x="225" y="119"/>
                    <a:pt x="225" y="119"/>
                  </a:cubicBezTo>
                  <a:lnTo>
                    <a:pt x="225" y="135"/>
                  </a:lnTo>
                  <a:close/>
                  <a:moveTo>
                    <a:pt x="8" y="105"/>
                  </a:moveTo>
                  <a:cubicBezTo>
                    <a:pt x="0" y="104"/>
                    <a:pt x="0" y="104"/>
                    <a:pt x="0" y="104"/>
                  </a:cubicBezTo>
                  <a:cubicBezTo>
                    <a:pt x="0" y="99"/>
                    <a:pt x="1" y="93"/>
                    <a:pt x="1" y="88"/>
                  </a:cubicBezTo>
                  <a:cubicBezTo>
                    <a:pt x="9" y="89"/>
                    <a:pt x="9" y="89"/>
                    <a:pt x="9" y="89"/>
                  </a:cubicBezTo>
                  <a:cubicBezTo>
                    <a:pt x="9" y="94"/>
                    <a:pt x="8" y="99"/>
                    <a:pt x="8" y="105"/>
                  </a:cubicBezTo>
                  <a:close/>
                  <a:moveTo>
                    <a:pt x="217" y="104"/>
                  </a:moveTo>
                  <a:cubicBezTo>
                    <a:pt x="216" y="99"/>
                    <a:pt x="214" y="94"/>
                    <a:pt x="213" y="89"/>
                  </a:cubicBezTo>
                  <a:cubicBezTo>
                    <a:pt x="220" y="86"/>
                    <a:pt x="220" y="86"/>
                    <a:pt x="220" y="86"/>
                  </a:cubicBezTo>
                  <a:cubicBezTo>
                    <a:pt x="222" y="92"/>
                    <a:pt x="224" y="97"/>
                    <a:pt x="224" y="102"/>
                  </a:cubicBezTo>
                  <a:lnTo>
                    <a:pt x="217" y="104"/>
                  </a:lnTo>
                  <a:close/>
                  <a:moveTo>
                    <a:pt x="13" y="75"/>
                  </a:moveTo>
                  <a:cubicBezTo>
                    <a:pt x="6" y="72"/>
                    <a:pt x="6" y="72"/>
                    <a:pt x="6" y="72"/>
                  </a:cubicBezTo>
                  <a:cubicBezTo>
                    <a:pt x="13" y="58"/>
                    <a:pt x="13" y="58"/>
                    <a:pt x="13" y="58"/>
                  </a:cubicBezTo>
                  <a:cubicBezTo>
                    <a:pt x="20" y="61"/>
                    <a:pt x="20" y="61"/>
                    <a:pt x="20" y="61"/>
                  </a:cubicBezTo>
                  <a:lnTo>
                    <a:pt x="13" y="75"/>
                  </a:lnTo>
                  <a:close/>
                  <a:moveTo>
                    <a:pt x="207" y="75"/>
                  </a:moveTo>
                  <a:cubicBezTo>
                    <a:pt x="207" y="75"/>
                    <a:pt x="207" y="75"/>
                    <a:pt x="207" y="75"/>
                  </a:cubicBezTo>
                  <a:cubicBezTo>
                    <a:pt x="199" y="60"/>
                    <a:pt x="199" y="60"/>
                    <a:pt x="199" y="60"/>
                  </a:cubicBezTo>
                  <a:cubicBezTo>
                    <a:pt x="207" y="57"/>
                    <a:pt x="207" y="57"/>
                    <a:pt x="207" y="57"/>
                  </a:cubicBezTo>
                  <a:cubicBezTo>
                    <a:pt x="214" y="71"/>
                    <a:pt x="214" y="71"/>
                    <a:pt x="214" y="71"/>
                  </a:cubicBezTo>
                  <a:cubicBezTo>
                    <a:pt x="210" y="73"/>
                    <a:pt x="210" y="73"/>
                    <a:pt x="210" y="73"/>
                  </a:cubicBezTo>
                  <a:lnTo>
                    <a:pt x="207" y="75"/>
                  </a:lnTo>
                  <a:close/>
                  <a:moveTo>
                    <a:pt x="28" y="47"/>
                  </a:moveTo>
                  <a:cubicBezTo>
                    <a:pt x="20" y="43"/>
                    <a:pt x="20" y="43"/>
                    <a:pt x="20" y="43"/>
                  </a:cubicBezTo>
                  <a:cubicBezTo>
                    <a:pt x="27" y="31"/>
                    <a:pt x="27" y="31"/>
                    <a:pt x="27" y="31"/>
                  </a:cubicBezTo>
                  <a:cubicBezTo>
                    <a:pt x="27" y="30"/>
                    <a:pt x="28" y="29"/>
                    <a:pt x="28" y="29"/>
                  </a:cubicBezTo>
                  <a:cubicBezTo>
                    <a:pt x="35" y="33"/>
                    <a:pt x="35" y="33"/>
                    <a:pt x="35" y="33"/>
                  </a:cubicBezTo>
                  <a:cubicBezTo>
                    <a:pt x="34" y="34"/>
                    <a:pt x="34" y="34"/>
                    <a:pt x="34" y="35"/>
                  </a:cubicBezTo>
                  <a:lnTo>
                    <a:pt x="28" y="47"/>
                  </a:lnTo>
                  <a:close/>
                  <a:moveTo>
                    <a:pt x="192" y="46"/>
                  </a:moveTo>
                  <a:cubicBezTo>
                    <a:pt x="188" y="37"/>
                    <a:pt x="188" y="37"/>
                    <a:pt x="188" y="37"/>
                  </a:cubicBezTo>
                  <a:cubicBezTo>
                    <a:pt x="187" y="35"/>
                    <a:pt x="186" y="34"/>
                    <a:pt x="185" y="33"/>
                  </a:cubicBezTo>
                  <a:cubicBezTo>
                    <a:pt x="192" y="28"/>
                    <a:pt x="192" y="28"/>
                    <a:pt x="192" y="28"/>
                  </a:cubicBezTo>
                  <a:cubicBezTo>
                    <a:pt x="193" y="30"/>
                    <a:pt x="194" y="32"/>
                    <a:pt x="195" y="33"/>
                  </a:cubicBezTo>
                  <a:cubicBezTo>
                    <a:pt x="199" y="43"/>
                    <a:pt x="199" y="43"/>
                    <a:pt x="199" y="43"/>
                  </a:cubicBezTo>
                  <a:lnTo>
                    <a:pt x="192" y="46"/>
                  </a:lnTo>
                  <a:close/>
                  <a:moveTo>
                    <a:pt x="45" y="23"/>
                  </a:moveTo>
                  <a:cubicBezTo>
                    <a:pt x="40" y="16"/>
                    <a:pt x="40" y="16"/>
                    <a:pt x="40" y="16"/>
                  </a:cubicBezTo>
                  <a:cubicBezTo>
                    <a:pt x="44" y="13"/>
                    <a:pt x="49" y="10"/>
                    <a:pt x="54" y="7"/>
                  </a:cubicBezTo>
                  <a:cubicBezTo>
                    <a:pt x="57" y="14"/>
                    <a:pt x="57" y="14"/>
                    <a:pt x="57" y="14"/>
                  </a:cubicBezTo>
                  <a:cubicBezTo>
                    <a:pt x="53" y="17"/>
                    <a:pt x="48" y="19"/>
                    <a:pt x="45" y="23"/>
                  </a:cubicBezTo>
                  <a:close/>
                  <a:moveTo>
                    <a:pt x="175" y="22"/>
                  </a:moveTo>
                  <a:cubicBezTo>
                    <a:pt x="171" y="18"/>
                    <a:pt x="167" y="16"/>
                    <a:pt x="163" y="14"/>
                  </a:cubicBezTo>
                  <a:cubicBezTo>
                    <a:pt x="166" y="6"/>
                    <a:pt x="166" y="6"/>
                    <a:pt x="166" y="6"/>
                  </a:cubicBezTo>
                  <a:cubicBezTo>
                    <a:pt x="171" y="9"/>
                    <a:pt x="176" y="12"/>
                    <a:pt x="180" y="16"/>
                  </a:cubicBezTo>
                  <a:lnTo>
                    <a:pt x="175" y="22"/>
                  </a:lnTo>
                  <a:close/>
                  <a:moveTo>
                    <a:pt x="71" y="9"/>
                  </a:moveTo>
                  <a:cubicBezTo>
                    <a:pt x="69" y="1"/>
                    <a:pt x="69" y="1"/>
                    <a:pt x="69" y="1"/>
                  </a:cubicBezTo>
                  <a:cubicBezTo>
                    <a:pt x="73" y="1"/>
                    <a:pt x="77" y="0"/>
                    <a:pt x="80" y="0"/>
                  </a:cubicBezTo>
                  <a:cubicBezTo>
                    <a:pt x="86" y="0"/>
                    <a:pt x="86" y="0"/>
                    <a:pt x="86" y="0"/>
                  </a:cubicBezTo>
                  <a:cubicBezTo>
                    <a:pt x="86" y="8"/>
                    <a:pt x="86" y="8"/>
                    <a:pt x="86" y="8"/>
                  </a:cubicBezTo>
                  <a:cubicBezTo>
                    <a:pt x="80" y="8"/>
                    <a:pt x="80" y="8"/>
                    <a:pt x="80" y="8"/>
                  </a:cubicBezTo>
                  <a:cubicBezTo>
                    <a:pt x="77" y="8"/>
                    <a:pt x="74" y="9"/>
                    <a:pt x="71" y="9"/>
                  </a:cubicBezTo>
                  <a:close/>
                  <a:moveTo>
                    <a:pt x="149" y="9"/>
                  </a:moveTo>
                  <a:cubicBezTo>
                    <a:pt x="146" y="8"/>
                    <a:pt x="144" y="8"/>
                    <a:pt x="142" y="8"/>
                  </a:cubicBezTo>
                  <a:cubicBezTo>
                    <a:pt x="134" y="8"/>
                    <a:pt x="134" y="8"/>
                    <a:pt x="134" y="8"/>
                  </a:cubicBezTo>
                  <a:cubicBezTo>
                    <a:pt x="134" y="0"/>
                    <a:pt x="134" y="0"/>
                    <a:pt x="134" y="0"/>
                  </a:cubicBezTo>
                  <a:cubicBezTo>
                    <a:pt x="142" y="0"/>
                    <a:pt x="142" y="0"/>
                    <a:pt x="142" y="0"/>
                  </a:cubicBezTo>
                  <a:cubicBezTo>
                    <a:pt x="144" y="0"/>
                    <a:pt x="147" y="0"/>
                    <a:pt x="150" y="1"/>
                  </a:cubicBezTo>
                  <a:lnTo>
                    <a:pt x="149" y="9"/>
                  </a:lnTo>
                  <a:close/>
                  <a:moveTo>
                    <a:pt x="118" y="8"/>
                  </a:moveTo>
                  <a:cubicBezTo>
                    <a:pt x="102" y="8"/>
                    <a:pt x="102" y="8"/>
                    <a:pt x="102" y="8"/>
                  </a:cubicBezTo>
                  <a:cubicBezTo>
                    <a:pt x="102" y="0"/>
                    <a:pt x="102" y="0"/>
                    <a:pt x="102" y="0"/>
                  </a:cubicBezTo>
                  <a:cubicBezTo>
                    <a:pt x="118" y="0"/>
                    <a:pt x="118" y="0"/>
                    <a:pt x="118" y="0"/>
                  </a:cubicBezTo>
                  <a:lnTo>
                    <a:pt x="118" y="8"/>
                  </a:lnTo>
                  <a:close/>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201" name="Freeform 6"/>
            <p:cNvSpPr>
              <a:spLocks/>
            </p:cNvSpPr>
            <p:nvPr/>
          </p:nvSpPr>
          <p:spPr bwMode="auto">
            <a:xfrm>
              <a:off x="-981076" y="2430463"/>
              <a:ext cx="655638" cy="236538"/>
            </a:xfrm>
            <a:custGeom>
              <a:avLst/>
              <a:gdLst>
                <a:gd name="T0" fmla="*/ 0 w 173"/>
                <a:gd name="T1" fmla="*/ 63 h 63"/>
                <a:gd name="T2" fmla="*/ 20 w 173"/>
                <a:gd name="T3" fmla="*/ 57 h 63"/>
                <a:gd name="T4" fmla="*/ 158 w 173"/>
                <a:gd name="T5" fmla="*/ 57 h 63"/>
                <a:gd name="T6" fmla="*/ 173 w 173"/>
                <a:gd name="T7" fmla="*/ 60 h 63"/>
                <a:gd name="T8" fmla="*/ 154 w 173"/>
                <a:gd name="T9" fmla="*/ 22 h 63"/>
                <a:gd name="T10" fmla="*/ 119 w 173"/>
                <a:gd name="T11" fmla="*/ 0 h 63"/>
                <a:gd name="T12" fmla="*/ 57 w 173"/>
                <a:gd name="T13" fmla="*/ 0 h 63"/>
                <a:gd name="T14" fmla="*/ 21 w 173"/>
                <a:gd name="T15" fmla="*/ 21 h 63"/>
                <a:gd name="T16" fmla="*/ 0 w 17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3">
                  <a:moveTo>
                    <a:pt x="0" y="63"/>
                  </a:moveTo>
                  <a:cubicBezTo>
                    <a:pt x="6" y="59"/>
                    <a:pt x="13" y="57"/>
                    <a:pt x="20" y="57"/>
                  </a:cubicBezTo>
                  <a:cubicBezTo>
                    <a:pt x="158" y="57"/>
                    <a:pt x="158" y="57"/>
                    <a:pt x="158" y="57"/>
                  </a:cubicBezTo>
                  <a:cubicBezTo>
                    <a:pt x="163" y="57"/>
                    <a:pt x="169" y="59"/>
                    <a:pt x="173" y="60"/>
                  </a:cubicBezTo>
                  <a:cubicBezTo>
                    <a:pt x="154" y="22"/>
                    <a:pt x="154" y="22"/>
                    <a:pt x="154" y="22"/>
                  </a:cubicBezTo>
                  <a:cubicBezTo>
                    <a:pt x="148" y="10"/>
                    <a:pt x="132" y="0"/>
                    <a:pt x="119" y="0"/>
                  </a:cubicBezTo>
                  <a:cubicBezTo>
                    <a:pt x="57" y="0"/>
                    <a:pt x="57" y="0"/>
                    <a:pt x="57" y="0"/>
                  </a:cubicBezTo>
                  <a:cubicBezTo>
                    <a:pt x="44" y="0"/>
                    <a:pt x="28" y="10"/>
                    <a:pt x="21" y="21"/>
                  </a:cubicBezTo>
                  <a:lnTo>
                    <a:pt x="0" y="63"/>
                  </a:lnTo>
                  <a:close/>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202" name="Freeform 7"/>
            <p:cNvSpPr>
              <a:spLocks noEditPoints="1"/>
            </p:cNvSpPr>
            <p:nvPr/>
          </p:nvSpPr>
          <p:spPr bwMode="auto">
            <a:xfrm>
              <a:off x="-1004888" y="2693988"/>
              <a:ext cx="701675" cy="1174750"/>
            </a:xfrm>
            <a:custGeom>
              <a:avLst/>
              <a:gdLst>
                <a:gd name="T0" fmla="*/ 174 w 185"/>
                <a:gd name="T1" fmla="*/ 2 h 311"/>
                <a:gd name="T2" fmla="*/ 162 w 185"/>
                <a:gd name="T3" fmla="*/ 0 h 311"/>
                <a:gd name="T4" fmla="*/ 24 w 185"/>
                <a:gd name="T5" fmla="*/ 0 h 311"/>
                <a:gd name="T6" fmla="*/ 13 w 185"/>
                <a:gd name="T7" fmla="*/ 2 h 311"/>
                <a:gd name="T8" fmla="*/ 0 w 185"/>
                <a:gd name="T9" fmla="*/ 24 h 311"/>
                <a:gd name="T10" fmla="*/ 0 w 185"/>
                <a:gd name="T11" fmla="*/ 287 h 311"/>
                <a:gd name="T12" fmla="*/ 24 w 185"/>
                <a:gd name="T13" fmla="*/ 311 h 311"/>
                <a:gd name="T14" fmla="*/ 162 w 185"/>
                <a:gd name="T15" fmla="*/ 311 h 311"/>
                <a:gd name="T16" fmla="*/ 185 w 185"/>
                <a:gd name="T17" fmla="*/ 287 h 311"/>
                <a:gd name="T18" fmla="*/ 185 w 185"/>
                <a:gd name="T19" fmla="*/ 24 h 311"/>
                <a:gd name="T20" fmla="*/ 174 w 185"/>
                <a:gd name="T21" fmla="*/ 2 h 311"/>
                <a:gd name="T22" fmla="*/ 153 w 185"/>
                <a:gd name="T23" fmla="*/ 259 h 311"/>
                <a:gd name="T24" fmla="*/ 42 w 185"/>
                <a:gd name="T25" fmla="*/ 259 h 311"/>
                <a:gd name="T26" fmla="*/ 32 w 185"/>
                <a:gd name="T27" fmla="*/ 249 h 311"/>
                <a:gd name="T28" fmla="*/ 42 w 185"/>
                <a:gd name="T29" fmla="*/ 239 h 311"/>
                <a:gd name="T30" fmla="*/ 153 w 185"/>
                <a:gd name="T31" fmla="*/ 239 h 311"/>
                <a:gd name="T32" fmla="*/ 162 w 185"/>
                <a:gd name="T33" fmla="*/ 249 h 311"/>
                <a:gd name="T34" fmla="*/ 153 w 185"/>
                <a:gd name="T35" fmla="*/ 259 h 311"/>
                <a:gd name="T36" fmla="*/ 153 w 185"/>
                <a:gd name="T37" fmla="*/ 215 h 311"/>
                <a:gd name="T38" fmla="*/ 42 w 185"/>
                <a:gd name="T39" fmla="*/ 215 h 311"/>
                <a:gd name="T40" fmla="*/ 32 w 185"/>
                <a:gd name="T41" fmla="*/ 206 h 311"/>
                <a:gd name="T42" fmla="*/ 42 w 185"/>
                <a:gd name="T43" fmla="*/ 196 h 311"/>
                <a:gd name="T44" fmla="*/ 153 w 185"/>
                <a:gd name="T45" fmla="*/ 196 h 311"/>
                <a:gd name="T46" fmla="*/ 162 w 185"/>
                <a:gd name="T47" fmla="*/ 206 h 311"/>
                <a:gd name="T48" fmla="*/ 153 w 185"/>
                <a:gd name="T49" fmla="*/ 215 h 311"/>
                <a:gd name="T50" fmla="*/ 153 w 185"/>
                <a:gd name="T51" fmla="*/ 171 h 311"/>
                <a:gd name="T52" fmla="*/ 42 w 185"/>
                <a:gd name="T53" fmla="*/ 171 h 311"/>
                <a:gd name="T54" fmla="*/ 32 w 185"/>
                <a:gd name="T55" fmla="*/ 161 h 311"/>
                <a:gd name="T56" fmla="*/ 42 w 185"/>
                <a:gd name="T57" fmla="*/ 153 h 311"/>
                <a:gd name="T58" fmla="*/ 153 w 185"/>
                <a:gd name="T59" fmla="*/ 153 h 311"/>
                <a:gd name="T60" fmla="*/ 162 w 185"/>
                <a:gd name="T61" fmla="*/ 161 h 311"/>
                <a:gd name="T62" fmla="*/ 153 w 185"/>
                <a:gd name="T63" fmla="*/ 171 h 311"/>
                <a:gd name="T64" fmla="*/ 149 w 185"/>
                <a:gd name="T65" fmla="*/ 57 h 311"/>
                <a:gd name="T66" fmla="*/ 136 w 185"/>
                <a:gd name="T67" fmla="*/ 44 h 311"/>
                <a:gd name="T68" fmla="*/ 149 w 185"/>
                <a:gd name="T69" fmla="*/ 31 h 311"/>
                <a:gd name="T70" fmla="*/ 162 w 185"/>
                <a:gd name="T71" fmla="*/ 44 h 311"/>
                <a:gd name="T72" fmla="*/ 149 w 185"/>
                <a:gd name="T73" fmla="*/ 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311">
                  <a:moveTo>
                    <a:pt x="174" y="2"/>
                  </a:moveTo>
                  <a:cubicBezTo>
                    <a:pt x="169" y="1"/>
                    <a:pt x="166" y="0"/>
                    <a:pt x="162" y="0"/>
                  </a:cubicBezTo>
                  <a:cubicBezTo>
                    <a:pt x="24" y="0"/>
                    <a:pt x="24" y="0"/>
                    <a:pt x="24" y="0"/>
                  </a:cubicBezTo>
                  <a:cubicBezTo>
                    <a:pt x="20" y="0"/>
                    <a:pt x="16" y="1"/>
                    <a:pt x="13" y="2"/>
                  </a:cubicBezTo>
                  <a:cubicBezTo>
                    <a:pt x="5" y="7"/>
                    <a:pt x="0" y="14"/>
                    <a:pt x="0" y="24"/>
                  </a:cubicBezTo>
                  <a:cubicBezTo>
                    <a:pt x="0" y="287"/>
                    <a:pt x="0" y="287"/>
                    <a:pt x="0" y="287"/>
                  </a:cubicBezTo>
                  <a:cubicBezTo>
                    <a:pt x="0" y="300"/>
                    <a:pt x="11" y="311"/>
                    <a:pt x="24" y="311"/>
                  </a:cubicBezTo>
                  <a:cubicBezTo>
                    <a:pt x="162" y="311"/>
                    <a:pt x="162" y="311"/>
                    <a:pt x="162" y="311"/>
                  </a:cubicBezTo>
                  <a:cubicBezTo>
                    <a:pt x="175" y="311"/>
                    <a:pt x="185" y="300"/>
                    <a:pt x="185" y="287"/>
                  </a:cubicBezTo>
                  <a:cubicBezTo>
                    <a:pt x="185" y="24"/>
                    <a:pt x="185" y="24"/>
                    <a:pt x="185" y="24"/>
                  </a:cubicBezTo>
                  <a:cubicBezTo>
                    <a:pt x="185" y="14"/>
                    <a:pt x="181" y="7"/>
                    <a:pt x="174" y="2"/>
                  </a:cubicBezTo>
                  <a:moveTo>
                    <a:pt x="153" y="259"/>
                  </a:moveTo>
                  <a:cubicBezTo>
                    <a:pt x="42" y="259"/>
                    <a:pt x="42" y="259"/>
                    <a:pt x="42" y="259"/>
                  </a:cubicBezTo>
                  <a:cubicBezTo>
                    <a:pt x="36" y="259"/>
                    <a:pt x="32" y="255"/>
                    <a:pt x="32" y="249"/>
                  </a:cubicBezTo>
                  <a:cubicBezTo>
                    <a:pt x="32" y="243"/>
                    <a:pt x="36" y="239"/>
                    <a:pt x="42" y="239"/>
                  </a:cubicBezTo>
                  <a:cubicBezTo>
                    <a:pt x="153" y="239"/>
                    <a:pt x="153" y="239"/>
                    <a:pt x="153" y="239"/>
                  </a:cubicBezTo>
                  <a:cubicBezTo>
                    <a:pt x="158" y="239"/>
                    <a:pt x="162" y="243"/>
                    <a:pt x="162" y="249"/>
                  </a:cubicBezTo>
                  <a:cubicBezTo>
                    <a:pt x="162" y="255"/>
                    <a:pt x="158" y="259"/>
                    <a:pt x="153" y="259"/>
                  </a:cubicBezTo>
                  <a:moveTo>
                    <a:pt x="153" y="215"/>
                  </a:moveTo>
                  <a:cubicBezTo>
                    <a:pt x="42" y="215"/>
                    <a:pt x="42" y="215"/>
                    <a:pt x="42" y="215"/>
                  </a:cubicBezTo>
                  <a:cubicBezTo>
                    <a:pt x="36" y="215"/>
                    <a:pt x="32" y="210"/>
                    <a:pt x="32" y="206"/>
                  </a:cubicBezTo>
                  <a:cubicBezTo>
                    <a:pt x="32" y="200"/>
                    <a:pt x="36" y="196"/>
                    <a:pt x="42" y="196"/>
                  </a:cubicBezTo>
                  <a:cubicBezTo>
                    <a:pt x="153" y="196"/>
                    <a:pt x="153" y="196"/>
                    <a:pt x="153" y="196"/>
                  </a:cubicBezTo>
                  <a:cubicBezTo>
                    <a:pt x="158" y="196"/>
                    <a:pt x="162" y="200"/>
                    <a:pt x="162" y="206"/>
                  </a:cubicBezTo>
                  <a:cubicBezTo>
                    <a:pt x="162" y="210"/>
                    <a:pt x="158" y="215"/>
                    <a:pt x="153" y="215"/>
                  </a:cubicBezTo>
                  <a:moveTo>
                    <a:pt x="153" y="171"/>
                  </a:moveTo>
                  <a:cubicBezTo>
                    <a:pt x="42" y="171"/>
                    <a:pt x="42" y="171"/>
                    <a:pt x="42" y="171"/>
                  </a:cubicBezTo>
                  <a:cubicBezTo>
                    <a:pt x="36" y="171"/>
                    <a:pt x="32" y="167"/>
                    <a:pt x="32" y="161"/>
                  </a:cubicBezTo>
                  <a:cubicBezTo>
                    <a:pt x="32" y="157"/>
                    <a:pt x="36" y="153"/>
                    <a:pt x="42" y="153"/>
                  </a:cubicBezTo>
                  <a:cubicBezTo>
                    <a:pt x="153" y="153"/>
                    <a:pt x="153" y="153"/>
                    <a:pt x="153" y="153"/>
                  </a:cubicBezTo>
                  <a:cubicBezTo>
                    <a:pt x="158" y="153"/>
                    <a:pt x="162" y="157"/>
                    <a:pt x="162" y="161"/>
                  </a:cubicBezTo>
                  <a:cubicBezTo>
                    <a:pt x="162" y="167"/>
                    <a:pt x="158" y="171"/>
                    <a:pt x="153" y="171"/>
                  </a:cubicBezTo>
                  <a:moveTo>
                    <a:pt x="149" y="57"/>
                  </a:moveTo>
                  <a:cubicBezTo>
                    <a:pt x="142" y="57"/>
                    <a:pt x="136" y="51"/>
                    <a:pt x="136" y="44"/>
                  </a:cubicBezTo>
                  <a:cubicBezTo>
                    <a:pt x="136" y="37"/>
                    <a:pt x="142" y="31"/>
                    <a:pt x="149" y="31"/>
                  </a:cubicBezTo>
                  <a:cubicBezTo>
                    <a:pt x="156" y="31"/>
                    <a:pt x="162" y="37"/>
                    <a:pt x="162" y="44"/>
                  </a:cubicBezTo>
                  <a:cubicBezTo>
                    <a:pt x="162" y="51"/>
                    <a:pt x="156" y="57"/>
                    <a:pt x="149" y="57"/>
                  </a:cubicBezTo>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grpSp>
        <p:nvGrpSpPr>
          <p:cNvPr id="203" name="Group 202"/>
          <p:cNvGrpSpPr/>
          <p:nvPr/>
        </p:nvGrpSpPr>
        <p:grpSpPr>
          <a:xfrm>
            <a:off x="5517538" y="2719500"/>
            <a:ext cx="465100" cy="866227"/>
            <a:chOff x="-1081088" y="2346325"/>
            <a:chExt cx="854075" cy="1590675"/>
          </a:xfrm>
        </p:grpSpPr>
        <p:sp>
          <p:nvSpPr>
            <p:cNvPr id="204" name="Freeform 5"/>
            <p:cNvSpPr>
              <a:spLocks noEditPoints="1"/>
            </p:cNvSpPr>
            <p:nvPr/>
          </p:nvSpPr>
          <p:spPr bwMode="auto">
            <a:xfrm>
              <a:off x="-1081088" y="2346325"/>
              <a:ext cx="854075" cy="1590675"/>
            </a:xfrm>
            <a:custGeom>
              <a:avLst/>
              <a:gdLst>
                <a:gd name="T0" fmla="*/ 182 w 225"/>
                <a:gd name="T1" fmla="*/ 413 h 421"/>
                <a:gd name="T2" fmla="*/ 153 w 225"/>
                <a:gd name="T3" fmla="*/ 421 h 421"/>
                <a:gd name="T4" fmla="*/ 153 w 225"/>
                <a:gd name="T5" fmla="*/ 421 h 421"/>
                <a:gd name="T6" fmla="*/ 122 w 225"/>
                <a:gd name="T7" fmla="*/ 413 h 421"/>
                <a:gd name="T8" fmla="*/ 74 w 225"/>
                <a:gd name="T9" fmla="*/ 413 h 421"/>
                <a:gd name="T10" fmla="*/ 44 w 225"/>
                <a:gd name="T11" fmla="*/ 421 h 421"/>
                <a:gd name="T12" fmla="*/ 58 w 225"/>
                <a:gd name="T13" fmla="*/ 413 h 421"/>
                <a:gd name="T14" fmla="*/ 17 w 225"/>
                <a:gd name="T15" fmla="*/ 401 h 421"/>
                <a:gd name="T16" fmla="*/ 198 w 225"/>
                <a:gd name="T17" fmla="*/ 409 h 421"/>
                <a:gd name="T18" fmla="*/ 2 w 225"/>
                <a:gd name="T19" fmla="*/ 392 h 421"/>
                <a:gd name="T20" fmla="*/ 8 w 225"/>
                <a:gd name="T21" fmla="*/ 377 h 421"/>
                <a:gd name="T22" fmla="*/ 216 w 225"/>
                <a:gd name="T23" fmla="*/ 387 h 421"/>
                <a:gd name="T24" fmla="*/ 225 w 225"/>
                <a:gd name="T25" fmla="*/ 377 h 421"/>
                <a:gd name="T26" fmla="*/ 0 w 225"/>
                <a:gd name="T27" fmla="*/ 343 h 421"/>
                <a:gd name="T28" fmla="*/ 217 w 225"/>
                <a:gd name="T29" fmla="*/ 357 h 421"/>
                <a:gd name="T30" fmla="*/ 8 w 225"/>
                <a:gd name="T31" fmla="*/ 327 h 421"/>
                <a:gd name="T32" fmla="*/ 8 w 225"/>
                <a:gd name="T33" fmla="*/ 327 h 421"/>
                <a:gd name="T34" fmla="*/ 225 w 225"/>
                <a:gd name="T35" fmla="*/ 309 h 421"/>
                <a:gd name="T36" fmla="*/ 0 w 225"/>
                <a:gd name="T37" fmla="*/ 279 h 421"/>
                <a:gd name="T38" fmla="*/ 217 w 225"/>
                <a:gd name="T39" fmla="*/ 293 h 421"/>
                <a:gd name="T40" fmla="*/ 8 w 225"/>
                <a:gd name="T41" fmla="*/ 263 h 421"/>
                <a:gd name="T42" fmla="*/ 8 w 225"/>
                <a:gd name="T43" fmla="*/ 263 h 421"/>
                <a:gd name="T44" fmla="*/ 225 w 225"/>
                <a:gd name="T45" fmla="*/ 246 h 421"/>
                <a:gd name="T46" fmla="*/ 0 w 225"/>
                <a:gd name="T47" fmla="*/ 216 h 421"/>
                <a:gd name="T48" fmla="*/ 217 w 225"/>
                <a:gd name="T49" fmla="*/ 230 h 421"/>
                <a:gd name="T50" fmla="*/ 8 w 225"/>
                <a:gd name="T51" fmla="*/ 200 h 421"/>
                <a:gd name="T52" fmla="*/ 8 w 225"/>
                <a:gd name="T53" fmla="*/ 200 h 421"/>
                <a:gd name="T54" fmla="*/ 225 w 225"/>
                <a:gd name="T55" fmla="*/ 182 h 421"/>
                <a:gd name="T56" fmla="*/ 0 w 225"/>
                <a:gd name="T57" fmla="*/ 152 h 421"/>
                <a:gd name="T58" fmla="*/ 217 w 225"/>
                <a:gd name="T59" fmla="*/ 166 h 421"/>
                <a:gd name="T60" fmla="*/ 8 w 225"/>
                <a:gd name="T61" fmla="*/ 136 h 421"/>
                <a:gd name="T62" fmla="*/ 8 w 225"/>
                <a:gd name="T63" fmla="*/ 136 h 421"/>
                <a:gd name="T64" fmla="*/ 225 w 225"/>
                <a:gd name="T65" fmla="*/ 119 h 421"/>
                <a:gd name="T66" fmla="*/ 1 w 225"/>
                <a:gd name="T67" fmla="*/ 88 h 421"/>
                <a:gd name="T68" fmla="*/ 213 w 225"/>
                <a:gd name="T69" fmla="*/ 89 h 421"/>
                <a:gd name="T70" fmla="*/ 13 w 225"/>
                <a:gd name="T71" fmla="*/ 75 h 421"/>
                <a:gd name="T72" fmla="*/ 13 w 225"/>
                <a:gd name="T73" fmla="*/ 75 h 421"/>
                <a:gd name="T74" fmla="*/ 207 w 225"/>
                <a:gd name="T75" fmla="*/ 57 h 421"/>
                <a:gd name="T76" fmla="*/ 28 w 225"/>
                <a:gd name="T77" fmla="*/ 47 h 421"/>
                <a:gd name="T78" fmla="*/ 35 w 225"/>
                <a:gd name="T79" fmla="*/ 33 h 421"/>
                <a:gd name="T80" fmla="*/ 188 w 225"/>
                <a:gd name="T81" fmla="*/ 37 h 421"/>
                <a:gd name="T82" fmla="*/ 199 w 225"/>
                <a:gd name="T83" fmla="*/ 43 h 421"/>
                <a:gd name="T84" fmla="*/ 54 w 225"/>
                <a:gd name="T85" fmla="*/ 7 h 421"/>
                <a:gd name="T86" fmla="*/ 163 w 225"/>
                <a:gd name="T87" fmla="*/ 14 h 421"/>
                <a:gd name="T88" fmla="*/ 71 w 225"/>
                <a:gd name="T89" fmla="*/ 9 h 421"/>
                <a:gd name="T90" fmla="*/ 86 w 225"/>
                <a:gd name="T91" fmla="*/ 8 h 421"/>
                <a:gd name="T92" fmla="*/ 142 w 225"/>
                <a:gd name="T93" fmla="*/ 8 h 421"/>
                <a:gd name="T94" fmla="*/ 150 w 225"/>
                <a:gd name="T95" fmla="*/ 1 h 421"/>
                <a:gd name="T96" fmla="*/ 102 w 225"/>
                <a:gd name="T9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421">
                  <a:moveTo>
                    <a:pt x="182" y="421"/>
                  </a:moveTo>
                  <a:cubicBezTo>
                    <a:pt x="169" y="421"/>
                    <a:pt x="169" y="421"/>
                    <a:pt x="169" y="421"/>
                  </a:cubicBezTo>
                  <a:cubicBezTo>
                    <a:pt x="169" y="413"/>
                    <a:pt x="169" y="413"/>
                    <a:pt x="169" y="413"/>
                  </a:cubicBezTo>
                  <a:cubicBezTo>
                    <a:pt x="182" y="413"/>
                    <a:pt x="182" y="413"/>
                    <a:pt x="182" y="413"/>
                  </a:cubicBezTo>
                  <a:cubicBezTo>
                    <a:pt x="183" y="413"/>
                    <a:pt x="184" y="413"/>
                    <a:pt x="185" y="413"/>
                  </a:cubicBezTo>
                  <a:cubicBezTo>
                    <a:pt x="185" y="421"/>
                    <a:pt x="185" y="421"/>
                    <a:pt x="185" y="421"/>
                  </a:cubicBezTo>
                  <a:cubicBezTo>
                    <a:pt x="184" y="421"/>
                    <a:pt x="183" y="421"/>
                    <a:pt x="182" y="421"/>
                  </a:cubicBezTo>
                  <a:close/>
                  <a:moveTo>
                    <a:pt x="153" y="421"/>
                  </a:moveTo>
                  <a:cubicBezTo>
                    <a:pt x="137" y="421"/>
                    <a:pt x="137" y="421"/>
                    <a:pt x="137" y="421"/>
                  </a:cubicBezTo>
                  <a:cubicBezTo>
                    <a:pt x="137" y="413"/>
                    <a:pt x="137" y="413"/>
                    <a:pt x="137" y="413"/>
                  </a:cubicBezTo>
                  <a:cubicBezTo>
                    <a:pt x="153" y="413"/>
                    <a:pt x="153" y="413"/>
                    <a:pt x="153" y="413"/>
                  </a:cubicBezTo>
                  <a:lnTo>
                    <a:pt x="153" y="421"/>
                  </a:lnTo>
                  <a:close/>
                  <a:moveTo>
                    <a:pt x="122" y="421"/>
                  </a:moveTo>
                  <a:cubicBezTo>
                    <a:pt x="106" y="421"/>
                    <a:pt x="106" y="421"/>
                    <a:pt x="106" y="421"/>
                  </a:cubicBezTo>
                  <a:cubicBezTo>
                    <a:pt x="106" y="413"/>
                    <a:pt x="106" y="413"/>
                    <a:pt x="106" y="413"/>
                  </a:cubicBezTo>
                  <a:cubicBezTo>
                    <a:pt x="122" y="413"/>
                    <a:pt x="122" y="413"/>
                    <a:pt x="122" y="413"/>
                  </a:cubicBezTo>
                  <a:lnTo>
                    <a:pt x="122" y="421"/>
                  </a:lnTo>
                  <a:close/>
                  <a:moveTo>
                    <a:pt x="90" y="421"/>
                  </a:moveTo>
                  <a:cubicBezTo>
                    <a:pt x="74" y="421"/>
                    <a:pt x="74" y="421"/>
                    <a:pt x="74" y="421"/>
                  </a:cubicBezTo>
                  <a:cubicBezTo>
                    <a:pt x="74" y="413"/>
                    <a:pt x="74" y="413"/>
                    <a:pt x="74" y="413"/>
                  </a:cubicBezTo>
                  <a:cubicBezTo>
                    <a:pt x="90" y="413"/>
                    <a:pt x="90" y="413"/>
                    <a:pt x="90" y="413"/>
                  </a:cubicBezTo>
                  <a:lnTo>
                    <a:pt x="90" y="421"/>
                  </a:lnTo>
                  <a:close/>
                  <a:moveTo>
                    <a:pt x="58" y="421"/>
                  </a:moveTo>
                  <a:cubicBezTo>
                    <a:pt x="44" y="421"/>
                    <a:pt x="44" y="421"/>
                    <a:pt x="44" y="421"/>
                  </a:cubicBezTo>
                  <a:cubicBezTo>
                    <a:pt x="44" y="421"/>
                    <a:pt x="43" y="421"/>
                    <a:pt x="42" y="421"/>
                  </a:cubicBezTo>
                  <a:cubicBezTo>
                    <a:pt x="42" y="413"/>
                    <a:pt x="42" y="413"/>
                    <a:pt x="42" y="413"/>
                  </a:cubicBezTo>
                  <a:cubicBezTo>
                    <a:pt x="43" y="413"/>
                    <a:pt x="44" y="413"/>
                    <a:pt x="44" y="413"/>
                  </a:cubicBezTo>
                  <a:cubicBezTo>
                    <a:pt x="58" y="413"/>
                    <a:pt x="58" y="413"/>
                    <a:pt x="58" y="413"/>
                  </a:cubicBezTo>
                  <a:lnTo>
                    <a:pt x="58" y="421"/>
                  </a:lnTo>
                  <a:close/>
                  <a:moveTo>
                    <a:pt x="25" y="417"/>
                  </a:moveTo>
                  <a:cubicBezTo>
                    <a:pt x="20" y="414"/>
                    <a:pt x="15" y="411"/>
                    <a:pt x="11" y="406"/>
                  </a:cubicBezTo>
                  <a:cubicBezTo>
                    <a:pt x="17" y="401"/>
                    <a:pt x="17" y="401"/>
                    <a:pt x="17" y="401"/>
                  </a:cubicBezTo>
                  <a:cubicBezTo>
                    <a:pt x="20" y="405"/>
                    <a:pt x="24" y="407"/>
                    <a:pt x="29" y="410"/>
                  </a:cubicBezTo>
                  <a:lnTo>
                    <a:pt x="25" y="417"/>
                  </a:lnTo>
                  <a:close/>
                  <a:moveTo>
                    <a:pt x="202" y="416"/>
                  </a:moveTo>
                  <a:cubicBezTo>
                    <a:pt x="198" y="409"/>
                    <a:pt x="198" y="409"/>
                    <a:pt x="198" y="409"/>
                  </a:cubicBezTo>
                  <a:cubicBezTo>
                    <a:pt x="202" y="407"/>
                    <a:pt x="206" y="404"/>
                    <a:pt x="209" y="400"/>
                  </a:cubicBezTo>
                  <a:cubicBezTo>
                    <a:pt x="215" y="405"/>
                    <a:pt x="215" y="405"/>
                    <a:pt x="215" y="405"/>
                  </a:cubicBezTo>
                  <a:cubicBezTo>
                    <a:pt x="212" y="410"/>
                    <a:pt x="207" y="413"/>
                    <a:pt x="202" y="416"/>
                  </a:cubicBezTo>
                  <a:close/>
                  <a:moveTo>
                    <a:pt x="2" y="392"/>
                  </a:moveTo>
                  <a:cubicBezTo>
                    <a:pt x="0" y="387"/>
                    <a:pt x="0" y="382"/>
                    <a:pt x="0" y="377"/>
                  </a:cubicBezTo>
                  <a:cubicBezTo>
                    <a:pt x="0" y="375"/>
                    <a:pt x="0" y="375"/>
                    <a:pt x="0" y="375"/>
                  </a:cubicBezTo>
                  <a:cubicBezTo>
                    <a:pt x="8" y="375"/>
                    <a:pt x="8" y="375"/>
                    <a:pt x="8" y="375"/>
                  </a:cubicBezTo>
                  <a:cubicBezTo>
                    <a:pt x="8" y="377"/>
                    <a:pt x="8" y="377"/>
                    <a:pt x="8" y="377"/>
                  </a:cubicBezTo>
                  <a:cubicBezTo>
                    <a:pt x="8" y="381"/>
                    <a:pt x="8" y="385"/>
                    <a:pt x="10" y="389"/>
                  </a:cubicBezTo>
                  <a:lnTo>
                    <a:pt x="2" y="392"/>
                  </a:lnTo>
                  <a:close/>
                  <a:moveTo>
                    <a:pt x="224" y="390"/>
                  </a:moveTo>
                  <a:cubicBezTo>
                    <a:pt x="216" y="387"/>
                    <a:pt x="216" y="387"/>
                    <a:pt x="216" y="387"/>
                  </a:cubicBezTo>
                  <a:cubicBezTo>
                    <a:pt x="217" y="384"/>
                    <a:pt x="217" y="380"/>
                    <a:pt x="217" y="377"/>
                  </a:cubicBezTo>
                  <a:cubicBezTo>
                    <a:pt x="217" y="373"/>
                    <a:pt x="217" y="373"/>
                    <a:pt x="217" y="373"/>
                  </a:cubicBezTo>
                  <a:cubicBezTo>
                    <a:pt x="225" y="373"/>
                    <a:pt x="225" y="373"/>
                    <a:pt x="225" y="373"/>
                  </a:cubicBezTo>
                  <a:cubicBezTo>
                    <a:pt x="225" y="377"/>
                    <a:pt x="225" y="377"/>
                    <a:pt x="225" y="377"/>
                  </a:cubicBezTo>
                  <a:cubicBezTo>
                    <a:pt x="225" y="381"/>
                    <a:pt x="225" y="386"/>
                    <a:pt x="224" y="390"/>
                  </a:cubicBezTo>
                  <a:close/>
                  <a:moveTo>
                    <a:pt x="8" y="359"/>
                  </a:moveTo>
                  <a:cubicBezTo>
                    <a:pt x="0" y="359"/>
                    <a:pt x="0" y="359"/>
                    <a:pt x="0" y="359"/>
                  </a:cubicBezTo>
                  <a:cubicBezTo>
                    <a:pt x="0" y="343"/>
                    <a:pt x="0" y="343"/>
                    <a:pt x="0" y="343"/>
                  </a:cubicBezTo>
                  <a:cubicBezTo>
                    <a:pt x="8" y="343"/>
                    <a:pt x="8" y="343"/>
                    <a:pt x="8" y="343"/>
                  </a:cubicBezTo>
                  <a:lnTo>
                    <a:pt x="8" y="359"/>
                  </a:lnTo>
                  <a:close/>
                  <a:moveTo>
                    <a:pt x="225" y="357"/>
                  </a:moveTo>
                  <a:cubicBezTo>
                    <a:pt x="217" y="357"/>
                    <a:pt x="217" y="357"/>
                    <a:pt x="217" y="357"/>
                  </a:cubicBezTo>
                  <a:cubicBezTo>
                    <a:pt x="217" y="341"/>
                    <a:pt x="217" y="341"/>
                    <a:pt x="217" y="341"/>
                  </a:cubicBezTo>
                  <a:cubicBezTo>
                    <a:pt x="225" y="341"/>
                    <a:pt x="225" y="341"/>
                    <a:pt x="225" y="341"/>
                  </a:cubicBezTo>
                  <a:lnTo>
                    <a:pt x="225" y="357"/>
                  </a:lnTo>
                  <a:close/>
                  <a:moveTo>
                    <a:pt x="8" y="327"/>
                  </a:moveTo>
                  <a:cubicBezTo>
                    <a:pt x="0" y="327"/>
                    <a:pt x="0" y="327"/>
                    <a:pt x="0" y="327"/>
                  </a:cubicBezTo>
                  <a:cubicBezTo>
                    <a:pt x="0" y="311"/>
                    <a:pt x="0" y="311"/>
                    <a:pt x="0" y="311"/>
                  </a:cubicBezTo>
                  <a:cubicBezTo>
                    <a:pt x="8" y="311"/>
                    <a:pt x="8" y="311"/>
                    <a:pt x="8" y="311"/>
                  </a:cubicBezTo>
                  <a:lnTo>
                    <a:pt x="8" y="327"/>
                  </a:lnTo>
                  <a:close/>
                  <a:moveTo>
                    <a:pt x="225" y="325"/>
                  </a:moveTo>
                  <a:cubicBezTo>
                    <a:pt x="217" y="325"/>
                    <a:pt x="217" y="325"/>
                    <a:pt x="217" y="325"/>
                  </a:cubicBezTo>
                  <a:cubicBezTo>
                    <a:pt x="217" y="309"/>
                    <a:pt x="217" y="309"/>
                    <a:pt x="217" y="309"/>
                  </a:cubicBezTo>
                  <a:cubicBezTo>
                    <a:pt x="225" y="309"/>
                    <a:pt x="225" y="309"/>
                    <a:pt x="225" y="309"/>
                  </a:cubicBezTo>
                  <a:lnTo>
                    <a:pt x="225" y="325"/>
                  </a:lnTo>
                  <a:close/>
                  <a:moveTo>
                    <a:pt x="8" y="295"/>
                  </a:moveTo>
                  <a:cubicBezTo>
                    <a:pt x="0" y="295"/>
                    <a:pt x="0" y="295"/>
                    <a:pt x="0" y="295"/>
                  </a:cubicBezTo>
                  <a:cubicBezTo>
                    <a:pt x="0" y="279"/>
                    <a:pt x="0" y="279"/>
                    <a:pt x="0" y="279"/>
                  </a:cubicBezTo>
                  <a:cubicBezTo>
                    <a:pt x="8" y="279"/>
                    <a:pt x="8" y="279"/>
                    <a:pt x="8" y="279"/>
                  </a:cubicBezTo>
                  <a:lnTo>
                    <a:pt x="8" y="295"/>
                  </a:lnTo>
                  <a:close/>
                  <a:moveTo>
                    <a:pt x="225" y="293"/>
                  </a:moveTo>
                  <a:cubicBezTo>
                    <a:pt x="217" y="293"/>
                    <a:pt x="217" y="293"/>
                    <a:pt x="217" y="293"/>
                  </a:cubicBezTo>
                  <a:cubicBezTo>
                    <a:pt x="217" y="278"/>
                    <a:pt x="217" y="278"/>
                    <a:pt x="217" y="278"/>
                  </a:cubicBezTo>
                  <a:cubicBezTo>
                    <a:pt x="225" y="278"/>
                    <a:pt x="225" y="278"/>
                    <a:pt x="225" y="278"/>
                  </a:cubicBezTo>
                  <a:lnTo>
                    <a:pt x="225" y="293"/>
                  </a:lnTo>
                  <a:close/>
                  <a:moveTo>
                    <a:pt x="8" y="263"/>
                  </a:moveTo>
                  <a:cubicBezTo>
                    <a:pt x="0" y="263"/>
                    <a:pt x="0" y="263"/>
                    <a:pt x="0" y="263"/>
                  </a:cubicBezTo>
                  <a:cubicBezTo>
                    <a:pt x="0" y="248"/>
                    <a:pt x="0" y="248"/>
                    <a:pt x="0" y="248"/>
                  </a:cubicBezTo>
                  <a:cubicBezTo>
                    <a:pt x="8" y="248"/>
                    <a:pt x="8" y="248"/>
                    <a:pt x="8" y="248"/>
                  </a:cubicBezTo>
                  <a:lnTo>
                    <a:pt x="8" y="263"/>
                  </a:lnTo>
                  <a:close/>
                  <a:moveTo>
                    <a:pt x="225" y="262"/>
                  </a:moveTo>
                  <a:cubicBezTo>
                    <a:pt x="217" y="262"/>
                    <a:pt x="217" y="262"/>
                    <a:pt x="217" y="262"/>
                  </a:cubicBezTo>
                  <a:cubicBezTo>
                    <a:pt x="217" y="246"/>
                    <a:pt x="217" y="246"/>
                    <a:pt x="217" y="246"/>
                  </a:cubicBezTo>
                  <a:cubicBezTo>
                    <a:pt x="225" y="246"/>
                    <a:pt x="225" y="246"/>
                    <a:pt x="225" y="246"/>
                  </a:cubicBezTo>
                  <a:lnTo>
                    <a:pt x="225" y="262"/>
                  </a:lnTo>
                  <a:close/>
                  <a:moveTo>
                    <a:pt x="8" y="232"/>
                  </a:moveTo>
                  <a:cubicBezTo>
                    <a:pt x="0" y="232"/>
                    <a:pt x="0" y="232"/>
                    <a:pt x="0" y="232"/>
                  </a:cubicBezTo>
                  <a:cubicBezTo>
                    <a:pt x="0" y="216"/>
                    <a:pt x="0" y="216"/>
                    <a:pt x="0" y="216"/>
                  </a:cubicBezTo>
                  <a:cubicBezTo>
                    <a:pt x="8" y="216"/>
                    <a:pt x="8" y="216"/>
                    <a:pt x="8" y="216"/>
                  </a:cubicBezTo>
                  <a:lnTo>
                    <a:pt x="8" y="232"/>
                  </a:lnTo>
                  <a:close/>
                  <a:moveTo>
                    <a:pt x="225" y="230"/>
                  </a:moveTo>
                  <a:cubicBezTo>
                    <a:pt x="217" y="230"/>
                    <a:pt x="217" y="230"/>
                    <a:pt x="217" y="230"/>
                  </a:cubicBezTo>
                  <a:cubicBezTo>
                    <a:pt x="217" y="214"/>
                    <a:pt x="217" y="214"/>
                    <a:pt x="217" y="214"/>
                  </a:cubicBezTo>
                  <a:cubicBezTo>
                    <a:pt x="225" y="214"/>
                    <a:pt x="225" y="214"/>
                    <a:pt x="225" y="214"/>
                  </a:cubicBezTo>
                  <a:lnTo>
                    <a:pt x="225" y="230"/>
                  </a:lnTo>
                  <a:close/>
                  <a:moveTo>
                    <a:pt x="8" y="200"/>
                  </a:moveTo>
                  <a:cubicBezTo>
                    <a:pt x="0" y="200"/>
                    <a:pt x="0" y="200"/>
                    <a:pt x="0" y="200"/>
                  </a:cubicBezTo>
                  <a:cubicBezTo>
                    <a:pt x="0" y="184"/>
                    <a:pt x="0" y="184"/>
                    <a:pt x="0" y="184"/>
                  </a:cubicBezTo>
                  <a:cubicBezTo>
                    <a:pt x="8" y="184"/>
                    <a:pt x="8" y="184"/>
                    <a:pt x="8" y="184"/>
                  </a:cubicBezTo>
                  <a:lnTo>
                    <a:pt x="8" y="200"/>
                  </a:lnTo>
                  <a:close/>
                  <a:moveTo>
                    <a:pt x="225" y="198"/>
                  </a:moveTo>
                  <a:cubicBezTo>
                    <a:pt x="217" y="198"/>
                    <a:pt x="217" y="198"/>
                    <a:pt x="217" y="198"/>
                  </a:cubicBezTo>
                  <a:cubicBezTo>
                    <a:pt x="217" y="182"/>
                    <a:pt x="217" y="182"/>
                    <a:pt x="217" y="182"/>
                  </a:cubicBezTo>
                  <a:cubicBezTo>
                    <a:pt x="225" y="182"/>
                    <a:pt x="225" y="182"/>
                    <a:pt x="225" y="182"/>
                  </a:cubicBezTo>
                  <a:lnTo>
                    <a:pt x="225" y="198"/>
                  </a:lnTo>
                  <a:close/>
                  <a:moveTo>
                    <a:pt x="8" y="168"/>
                  </a:moveTo>
                  <a:cubicBezTo>
                    <a:pt x="0" y="168"/>
                    <a:pt x="0" y="168"/>
                    <a:pt x="0" y="168"/>
                  </a:cubicBezTo>
                  <a:cubicBezTo>
                    <a:pt x="0" y="152"/>
                    <a:pt x="0" y="152"/>
                    <a:pt x="0" y="152"/>
                  </a:cubicBezTo>
                  <a:cubicBezTo>
                    <a:pt x="8" y="152"/>
                    <a:pt x="8" y="152"/>
                    <a:pt x="8" y="152"/>
                  </a:cubicBezTo>
                  <a:lnTo>
                    <a:pt x="8" y="168"/>
                  </a:lnTo>
                  <a:close/>
                  <a:moveTo>
                    <a:pt x="225" y="166"/>
                  </a:moveTo>
                  <a:cubicBezTo>
                    <a:pt x="217" y="166"/>
                    <a:pt x="217" y="166"/>
                    <a:pt x="217" y="166"/>
                  </a:cubicBezTo>
                  <a:cubicBezTo>
                    <a:pt x="217" y="150"/>
                    <a:pt x="217" y="150"/>
                    <a:pt x="217" y="150"/>
                  </a:cubicBezTo>
                  <a:cubicBezTo>
                    <a:pt x="225" y="150"/>
                    <a:pt x="225" y="150"/>
                    <a:pt x="225" y="150"/>
                  </a:cubicBezTo>
                  <a:lnTo>
                    <a:pt x="225" y="166"/>
                  </a:lnTo>
                  <a:close/>
                  <a:moveTo>
                    <a:pt x="8" y="136"/>
                  </a:moveTo>
                  <a:cubicBezTo>
                    <a:pt x="0" y="136"/>
                    <a:pt x="0" y="136"/>
                    <a:pt x="0" y="136"/>
                  </a:cubicBezTo>
                  <a:cubicBezTo>
                    <a:pt x="0" y="120"/>
                    <a:pt x="0" y="120"/>
                    <a:pt x="0" y="120"/>
                  </a:cubicBezTo>
                  <a:cubicBezTo>
                    <a:pt x="8" y="120"/>
                    <a:pt x="8" y="120"/>
                    <a:pt x="8" y="120"/>
                  </a:cubicBezTo>
                  <a:lnTo>
                    <a:pt x="8" y="136"/>
                  </a:lnTo>
                  <a:close/>
                  <a:moveTo>
                    <a:pt x="225" y="135"/>
                  </a:moveTo>
                  <a:cubicBezTo>
                    <a:pt x="217" y="135"/>
                    <a:pt x="217" y="135"/>
                    <a:pt x="217" y="135"/>
                  </a:cubicBezTo>
                  <a:cubicBezTo>
                    <a:pt x="217" y="119"/>
                    <a:pt x="217" y="119"/>
                    <a:pt x="217" y="119"/>
                  </a:cubicBezTo>
                  <a:cubicBezTo>
                    <a:pt x="225" y="119"/>
                    <a:pt x="225" y="119"/>
                    <a:pt x="225" y="119"/>
                  </a:cubicBezTo>
                  <a:lnTo>
                    <a:pt x="225" y="135"/>
                  </a:lnTo>
                  <a:close/>
                  <a:moveTo>
                    <a:pt x="8" y="105"/>
                  </a:moveTo>
                  <a:cubicBezTo>
                    <a:pt x="0" y="104"/>
                    <a:pt x="0" y="104"/>
                    <a:pt x="0" y="104"/>
                  </a:cubicBezTo>
                  <a:cubicBezTo>
                    <a:pt x="0" y="99"/>
                    <a:pt x="1" y="93"/>
                    <a:pt x="1" y="88"/>
                  </a:cubicBezTo>
                  <a:cubicBezTo>
                    <a:pt x="9" y="89"/>
                    <a:pt x="9" y="89"/>
                    <a:pt x="9" y="89"/>
                  </a:cubicBezTo>
                  <a:cubicBezTo>
                    <a:pt x="9" y="94"/>
                    <a:pt x="8" y="99"/>
                    <a:pt x="8" y="105"/>
                  </a:cubicBezTo>
                  <a:close/>
                  <a:moveTo>
                    <a:pt x="217" y="104"/>
                  </a:moveTo>
                  <a:cubicBezTo>
                    <a:pt x="216" y="99"/>
                    <a:pt x="214" y="94"/>
                    <a:pt x="213" y="89"/>
                  </a:cubicBezTo>
                  <a:cubicBezTo>
                    <a:pt x="220" y="86"/>
                    <a:pt x="220" y="86"/>
                    <a:pt x="220" y="86"/>
                  </a:cubicBezTo>
                  <a:cubicBezTo>
                    <a:pt x="222" y="92"/>
                    <a:pt x="224" y="97"/>
                    <a:pt x="224" y="102"/>
                  </a:cubicBezTo>
                  <a:lnTo>
                    <a:pt x="217" y="104"/>
                  </a:lnTo>
                  <a:close/>
                  <a:moveTo>
                    <a:pt x="13" y="75"/>
                  </a:moveTo>
                  <a:cubicBezTo>
                    <a:pt x="6" y="72"/>
                    <a:pt x="6" y="72"/>
                    <a:pt x="6" y="72"/>
                  </a:cubicBezTo>
                  <a:cubicBezTo>
                    <a:pt x="13" y="58"/>
                    <a:pt x="13" y="58"/>
                    <a:pt x="13" y="58"/>
                  </a:cubicBezTo>
                  <a:cubicBezTo>
                    <a:pt x="20" y="61"/>
                    <a:pt x="20" y="61"/>
                    <a:pt x="20" y="61"/>
                  </a:cubicBezTo>
                  <a:lnTo>
                    <a:pt x="13" y="75"/>
                  </a:lnTo>
                  <a:close/>
                  <a:moveTo>
                    <a:pt x="207" y="75"/>
                  </a:moveTo>
                  <a:cubicBezTo>
                    <a:pt x="207" y="75"/>
                    <a:pt x="207" y="75"/>
                    <a:pt x="207" y="75"/>
                  </a:cubicBezTo>
                  <a:cubicBezTo>
                    <a:pt x="199" y="60"/>
                    <a:pt x="199" y="60"/>
                    <a:pt x="199" y="60"/>
                  </a:cubicBezTo>
                  <a:cubicBezTo>
                    <a:pt x="207" y="57"/>
                    <a:pt x="207" y="57"/>
                    <a:pt x="207" y="57"/>
                  </a:cubicBezTo>
                  <a:cubicBezTo>
                    <a:pt x="214" y="71"/>
                    <a:pt x="214" y="71"/>
                    <a:pt x="214" y="71"/>
                  </a:cubicBezTo>
                  <a:cubicBezTo>
                    <a:pt x="210" y="73"/>
                    <a:pt x="210" y="73"/>
                    <a:pt x="210" y="73"/>
                  </a:cubicBezTo>
                  <a:lnTo>
                    <a:pt x="207" y="75"/>
                  </a:lnTo>
                  <a:close/>
                  <a:moveTo>
                    <a:pt x="28" y="47"/>
                  </a:moveTo>
                  <a:cubicBezTo>
                    <a:pt x="20" y="43"/>
                    <a:pt x="20" y="43"/>
                    <a:pt x="20" y="43"/>
                  </a:cubicBezTo>
                  <a:cubicBezTo>
                    <a:pt x="27" y="31"/>
                    <a:pt x="27" y="31"/>
                    <a:pt x="27" y="31"/>
                  </a:cubicBezTo>
                  <a:cubicBezTo>
                    <a:pt x="27" y="30"/>
                    <a:pt x="28" y="29"/>
                    <a:pt x="28" y="29"/>
                  </a:cubicBezTo>
                  <a:cubicBezTo>
                    <a:pt x="35" y="33"/>
                    <a:pt x="35" y="33"/>
                    <a:pt x="35" y="33"/>
                  </a:cubicBezTo>
                  <a:cubicBezTo>
                    <a:pt x="34" y="34"/>
                    <a:pt x="34" y="34"/>
                    <a:pt x="34" y="35"/>
                  </a:cubicBezTo>
                  <a:lnTo>
                    <a:pt x="28" y="47"/>
                  </a:lnTo>
                  <a:close/>
                  <a:moveTo>
                    <a:pt x="192" y="46"/>
                  </a:moveTo>
                  <a:cubicBezTo>
                    <a:pt x="188" y="37"/>
                    <a:pt x="188" y="37"/>
                    <a:pt x="188" y="37"/>
                  </a:cubicBezTo>
                  <a:cubicBezTo>
                    <a:pt x="187" y="35"/>
                    <a:pt x="186" y="34"/>
                    <a:pt x="185" y="33"/>
                  </a:cubicBezTo>
                  <a:cubicBezTo>
                    <a:pt x="192" y="28"/>
                    <a:pt x="192" y="28"/>
                    <a:pt x="192" y="28"/>
                  </a:cubicBezTo>
                  <a:cubicBezTo>
                    <a:pt x="193" y="30"/>
                    <a:pt x="194" y="32"/>
                    <a:pt x="195" y="33"/>
                  </a:cubicBezTo>
                  <a:cubicBezTo>
                    <a:pt x="199" y="43"/>
                    <a:pt x="199" y="43"/>
                    <a:pt x="199" y="43"/>
                  </a:cubicBezTo>
                  <a:lnTo>
                    <a:pt x="192" y="46"/>
                  </a:lnTo>
                  <a:close/>
                  <a:moveTo>
                    <a:pt x="45" y="23"/>
                  </a:moveTo>
                  <a:cubicBezTo>
                    <a:pt x="40" y="16"/>
                    <a:pt x="40" y="16"/>
                    <a:pt x="40" y="16"/>
                  </a:cubicBezTo>
                  <a:cubicBezTo>
                    <a:pt x="44" y="13"/>
                    <a:pt x="49" y="10"/>
                    <a:pt x="54" y="7"/>
                  </a:cubicBezTo>
                  <a:cubicBezTo>
                    <a:pt x="57" y="14"/>
                    <a:pt x="57" y="14"/>
                    <a:pt x="57" y="14"/>
                  </a:cubicBezTo>
                  <a:cubicBezTo>
                    <a:pt x="53" y="17"/>
                    <a:pt x="48" y="19"/>
                    <a:pt x="45" y="23"/>
                  </a:cubicBezTo>
                  <a:close/>
                  <a:moveTo>
                    <a:pt x="175" y="22"/>
                  </a:moveTo>
                  <a:cubicBezTo>
                    <a:pt x="171" y="18"/>
                    <a:pt x="167" y="16"/>
                    <a:pt x="163" y="14"/>
                  </a:cubicBezTo>
                  <a:cubicBezTo>
                    <a:pt x="166" y="6"/>
                    <a:pt x="166" y="6"/>
                    <a:pt x="166" y="6"/>
                  </a:cubicBezTo>
                  <a:cubicBezTo>
                    <a:pt x="171" y="9"/>
                    <a:pt x="176" y="12"/>
                    <a:pt x="180" y="16"/>
                  </a:cubicBezTo>
                  <a:lnTo>
                    <a:pt x="175" y="22"/>
                  </a:lnTo>
                  <a:close/>
                  <a:moveTo>
                    <a:pt x="71" y="9"/>
                  </a:moveTo>
                  <a:cubicBezTo>
                    <a:pt x="69" y="1"/>
                    <a:pt x="69" y="1"/>
                    <a:pt x="69" y="1"/>
                  </a:cubicBezTo>
                  <a:cubicBezTo>
                    <a:pt x="73" y="1"/>
                    <a:pt x="77" y="0"/>
                    <a:pt x="80" y="0"/>
                  </a:cubicBezTo>
                  <a:cubicBezTo>
                    <a:pt x="86" y="0"/>
                    <a:pt x="86" y="0"/>
                    <a:pt x="86" y="0"/>
                  </a:cubicBezTo>
                  <a:cubicBezTo>
                    <a:pt x="86" y="8"/>
                    <a:pt x="86" y="8"/>
                    <a:pt x="86" y="8"/>
                  </a:cubicBezTo>
                  <a:cubicBezTo>
                    <a:pt x="80" y="8"/>
                    <a:pt x="80" y="8"/>
                    <a:pt x="80" y="8"/>
                  </a:cubicBezTo>
                  <a:cubicBezTo>
                    <a:pt x="77" y="8"/>
                    <a:pt x="74" y="9"/>
                    <a:pt x="71" y="9"/>
                  </a:cubicBezTo>
                  <a:close/>
                  <a:moveTo>
                    <a:pt x="149" y="9"/>
                  </a:moveTo>
                  <a:cubicBezTo>
                    <a:pt x="146" y="8"/>
                    <a:pt x="144" y="8"/>
                    <a:pt x="142" y="8"/>
                  </a:cubicBezTo>
                  <a:cubicBezTo>
                    <a:pt x="134" y="8"/>
                    <a:pt x="134" y="8"/>
                    <a:pt x="134" y="8"/>
                  </a:cubicBezTo>
                  <a:cubicBezTo>
                    <a:pt x="134" y="0"/>
                    <a:pt x="134" y="0"/>
                    <a:pt x="134" y="0"/>
                  </a:cubicBezTo>
                  <a:cubicBezTo>
                    <a:pt x="142" y="0"/>
                    <a:pt x="142" y="0"/>
                    <a:pt x="142" y="0"/>
                  </a:cubicBezTo>
                  <a:cubicBezTo>
                    <a:pt x="144" y="0"/>
                    <a:pt x="147" y="0"/>
                    <a:pt x="150" y="1"/>
                  </a:cubicBezTo>
                  <a:lnTo>
                    <a:pt x="149" y="9"/>
                  </a:lnTo>
                  <a:close/>
                  <a:moveTo>
                    <a:pt x="118" y="8"/>
                  </a:moveTo>
                  <a:cubicBezTo>
                    <a:pt x="102" y="8"/>
                    <a:pt x="102" y="8"/>
                    <a:pt x="102" y="8"/>
                  </a:cubicBezTo>
                  <a:cubicBezTo>
                    <a:pt x="102" y="0"/>
                    <a:pt x="102" y="0"/>
                    <a:pt x="102" y="0"/>
                  </a:cubicBezTo>
                  <a:cubicBezTo>
                    <a:pt x="118" y="0"/>
                    <a:pt x="118" y="0"/>
                    <a:pt x="118" y="0"/>
                  </a:cubicBezTo>
                  <a:lnTo>
                    <a:pt x="118" y="8"/>
                  </a:lnTo>
                  <a:close/>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205" name="Freeform 6"/>
            <p:cNvSpPr>
              <a:spLocks/>
            </p:cNvSpPr>
            <p:nvPr/>
          </p:nvSpPr>
          <p:spPr bwMode="auto">
            <a:xfrm>
              <a:off x="-981076" y="2430463"/>
              <a:ext cx="655638" cy="236538"/>
            </a:xfrm>
            <a:custGeom>
              <a:avLst/>
              <a:gdLst>
                <a:gd name="T0" fmla="*/ 0 w 173"/>
                <a:gd name="T1" fmla="*/ 63 h 63"/>
                <a:gd name="T2" fmla="*/ 20 w 173"/>
                <a:gd name="T3" fmla="*/ 57 h 63"/>
                <a:gd name="T4" fmla="*/ 158 w 173"/>
                <a:gd name="T5" fmla="*/ 57 h 63"/>
                <a:gd name="T6" fmla="*/ 173 w 173"/>
                <a:gd name="T7" fmla="*/ 60 h 63"/>
                <a:gd name="T8" fmla="*/ 154 w 173"/>
                <a:gd name="T9" fmla="*/ 22 h 63"/>
                <a:gd name="T10" fmla="*/ 119 w 173"/>
                <a:gd name="T11" fmla="*/ 0 h 63"/>
                <a:gd name="T12" fmla="*/ 57 w 173"/>
                <a:gd name="T13" fmla="*/ 0 h 63"/>
                <a:gd name="T14" fmla="*/ 21 w 173"/>
                <a:gd name="T15" fmla="*/ 21 h 63"/>
                <a:gd name="T16" fmla="*/ 0 w 17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63">
                  <a:moveTo>
                    <a:pt x="0" y="63"/>
                  </a:moveTo>
                  <a:cubicBezTo>
                    <a:pt x="6" y="59"/>
                    <a:pt x="13" y="57"/>
                    <a:pt x="20" y="57"/>
                  </a:cubicBezTo>
                  <a:cubicBezTo>
                    <a:pt x="158" y="57"/>
                    <a:pt x="158" y="57"/>
                    <a:pt x="158" y="57"/>
                  </a:cubicBezTo>
                  <a:cubicBezTo>
                    <a:pt x="163" y="57"/>
                    <a:pt x="169" y="59"/>
                    <a:pt x="173" y="60"/>
                  </a:cubicBezTo>
                  <a:cubicBezTo>
                    <a:pt x="154" y="22"/>
                    <a:pt x="154" y="22"/>
                    <a:pt x="154" y="22"/>
                  </a:cubicBezTo>
                  <a:cubicBezTo>
                    <a:pt x="148" y="10"/>
                    <a:pt x="132" y="0"/>
                    <a:pt x="119" y="0"/>
                  </a:cubicBezTo>
                  <a:cubicBezTo>
                    <a:pt x="57" y="0"/>
                    <a:pt x="57" y="0"/>
                    <a:pt x="57" y="0"/>
                  </a:cubicBezTo>
                  <a:cubicBezTo>
                    <a:pt x="44" y="0"/>
                    <a:pt x="28" y="10"/>
                    <a:pt x="21" y="21"/>
                  </a:cubicBezTo>
                  <a:lnTo>
                    <a:pt x="0" y="63"/>
                  </a:lnTo>
                  <a:close/>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sp>
          <p:nvSpPr>
            <p:cNvPr id="206" name="Freeform 7"/>
            <p:cNvSpPr>
              <a:spLocks noEditPoints="1"/>
            </p:cNvSpPr>
            <p:nvPr/>
          </p:nvSpPr>
          <p:spPr bwMode="auto">
            <a:xfrm>
              <a:off x="-1004888" y="2693988"/>
              <a:ext cx="701675" cy="1174750"/>
            </a:xfrm>
            <a:custGeom>
              <a:avLst/>
              <a:gdLst>
                <a:gd name="T0" fmla="*/ 174 w 185"/>
                <a:gd name="T1" fmla="*/ 2 h 311"/>
                <a:gd name="T2" fmla="*/ 162 w 185"/>
                <a:gd name="T3" fmla="*/ 0 h 311"/>
                <a:gd name="T4" fmla="*/ 24 w 185"/>
                <a:gd name="T5" fmla="*/ 0 h 311"/>
                <a:gd name="T6" fmla="*/ 13 w 185"/>
                <a:gd name="T7" fmla="*/ 2 h 311"/>
                <a:gd name="T8" fmla="*/ 0 w 185"/>
                <a:gd name="T9" fmla="*/ 24 h 311"/>
                <a:gd name="T10" fmla="*/ 0 w 185"/>
                <a:gd name="T11" fmla="*/ 287 h 311"/>
                <a:gd name="T12" fmla="*/ 24 w 185"/>
                <a:gd name="T13" fmla="*/ 311 h 311"/>
                <a:gd name="T14" fmla="*/ 162 w 185"/>
                <a:gd name="T15" fmla="*/ 311 h 311"/>
                <a:gd name="T16" fmla="*/ 185 w 185"/>
                <a:gd name="T17" fmla="*/ 287 h 311"/>
                <a:gd name="T18" fmla="*/ 185 w 185"/>
                <a:gd name="T19" fmla="*/ 24 h 311"/>
                <a:gd name="T20" fmla="*/ 174 w 185"/>
                <a:gd name="T21" fmla="*/ 2 h 311"/>
                <a:gd name="T22" fmla="*/ 153 w 185"/>
                <a:gd name="T23" fmla="*/ 259 h 311"/>
                <a:gd name="T24" fmla="*/ 42 w 185"/>
                <a:gd name="T25" fmla="*/ 259 h 311"/>
                <a:gd name="T26" fmla="*/ 32 w 185"/>
                <a:gd name="T27" fmla="*/ 249 h 311"/>
                <a:gd name="T28" fmla="*/ 42 w 185"/>
                <a:gd name="T29" fmla="*/ 239 h 311"/>
                <a:gd name="T30" fmla="*/ 153 w 185"/>
                <a:gd name="T31" fmla="*/ 239 h 311"/>
                <a:gd name="T32" fmla="*/ 162 w 185"/>
                <a:gd name="T33" fmla="*/ 249 h 311"/>
                <a:gd name="T34" fmla="*/ 153 w 185"/>
                <a:gd name="T35" fmla="*/ 259 h 311"/>
                <a:gd name="T36" fmla="*/ 153 w 185"/>
                <a:gd name="T37" fmla="*/ 215 h 311"/>
                <a:gd name="T38" fmla="*/ 42 w 185"/>
                <a:gd name="T39" fmla="*/ 215 h 311"/>
                <a:gd name="T40" fmla="*/ 32 w 185"/>
                <a:gd name="T41" fmla="*/ 206 h 311"/>
                <a:gd name="T42" fmla="*/ 42 w 185"/>
                <a:gd name="T43" fmla="*/ 196 h 311"/>
                <a:gd name="T44" fmla="*/ 153 w 185"/>
                <a:gd name="T45" fmla="*/ 196 h 311"/>
                <a:gd name="T46" fmla="*/ 162 w 185"/>
                <a:gd name="T47" fmla="*/ 206 h 311"/>
                <a:gd name="T48" fmla="*/ 153 w 185"/>
                <a:gd name="T49" fmla="*/ 215 h 311"/>
                <a:gd name="T50" fmla="*/ 153 w 185"/>
                <a:gd name="T51" fmla="*/ 171 h 311"/>
                <a:gd name="T52" fmla="*/ 42 w 185"/>
                <a:gd name="T53" fmla="*/ 171 h 311"/>
                <a:gd name="T54" fmla="*/ 32 w 185"/>
                <a:gd name="T55" fmla="*/ 161 h 311"/>
                <a:gd name="T56" fmla="*/ 42 w 185"/>
                <a:gd name="T57" fmla="*/ 153 h 311"/>
                <a:gd name="T58" fmla="*/ 153 w 185"/>
                <a:gd name="T59" fmla="*/ 153 h 311"/>
                <a:gd name="T60" fmla="*/ 162 w 185"/>
                <a:gd name="T61" fmla="*/ 161 h 311"/>
                <a:gd name="T62" fmla="*/ 153 w 185"/>
                <a:gd name="T63" fmla="*/ 171 h 311"/>
                <a:gd name="T64" fmla="*/ 149 w 185"/>
                <a:gd name="T65" fmla="*/ 57 h 311"/>
                <a:gd name="T66" fmla="*/ 136 w 185"/>
                <a:gd name="T67" fmla="*/ 44 h 311"/>
                <a:gd name="T68" fmla="*/ 149 w 185"/>
                <a:gd name="T69" fmla="*/ 31 h 311"/>
                <a:gd name="T70" fmla="*/ 162 w 185"/>
                <a:gd name="T71" fmla="*/ 44 h 311"/>
                <a:gd name="T72" fmla="*/ 149 w 185"/>
                <a:gd name="T73" fmla="*/ 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311">
                  <a:moveTo>
                    <a:pt x="174" y="2"/>
                  </a:moveTo>
                  <a:cubicBezTo>
                    <a:pt x="169" y="1"/>
                    <a:pt x="166" y="0"/>
                    <a:pt x="162" y="0"/>
                  </a:cubicBezTo>
                  <a:cubicBezTo>
                    <a:pt x="24" y="0"/>
                    <a:pt x="24" y="0"/>
                    <a:pt x="24" y="0"/>
                  </a:cubicBezTo>
                  <a:cubicBezTo>
                    <a:pt x="20" y="0"/>
                    <a:pt x="16" y="1"/>
                    <a:pt x="13" y="2"/>
                  </a:cubicBezTo>
                  <a:cubicBezTo>
                    <a:pt x="5" y="7"/>
                    <a:pt x="0" y="14"/>
                    <a:pt x="0" y="24"/>
                  </a:cubicBezTo>
                  <a:cubicBezTo>
                    <a:pt x="0" y="287"/>
                    <a:pt x="0" y="287"/>
                    <a:pt x="0" y="287"/>
                  </a:cubicBezTo>
                  <a:cubicBezTo>
                    <a:pt x="0" y="300"/>
                    <a:pt x="11" y="311"/>
                    <a:pt x="24" y="311"/>
                  </a:cubicBezTo>
                  <a:cubicBezTo>
                    <a:pt x="162" y="311"/>
                    <a:pt x="162" y="311"/>
                    <a:pt x="162" y="311"/>
                  </a:cubicBezTo>
                  <a:cubicBezTo>
                    <a:pt x="175" y="311"/>
                    <a:pt x="185" y="300"/>
                    <a:pt x="185" y="287"/>
                  </a:cubicBezTo>
                  <a:cubicBezTo>
                    <a:pt x="185" y="24"/>
                    <a:pt x="185" y="24"/>
                    <a:pt x="185" y="24"/>
                  </a:cubicBezTo>
                  <a:cubicBezTo>
                    <a:pt x="185" y="14"/>
                    <a:pt x="181" y="7"/>
                    <a:pt x="174" y="2"/>
                  </a:cubicBezTo>
                  <a:moveTo>
                    <a:pt x="153" y="259"/>
                  </a:moveTo>
                  <a:cubicBezTo>
                    <a:pt x="42" y="259"/>
                    <a:pt x="42" y="259"/>
                    <a:pt x="42" y="259"/>
                  </a:cubicBezTo>
                  <a:cubicBezTo>
                    <a:pt x="36" y="259"/>
                    <a:pt x="32" y="255"/>
                    <a:pt x="32" y="249"/>
                  </a:cubicBezTo>
                  <a:cubicBezTo>
                    <a:pt x="32" y="243"/>
                    <a:pt x="36" y="239"/>
                    <a:pt x="42" y="239"/>
                  </a:cubicBezTo>
                  <a:cubicBezTo>
                    <a:pt x="153" y="239"/>
                    <a:pt x="153" y="239"/>
                    <a:pt x="153" y="239"/>
                  </a:cubicBezTo>
                  <a:cubicBezTo>
                    <a:pt x="158" y="239"/>
                    <a:pt x="162" y="243"/>
                    <a:pt x="162" y="249"/>
                  </a:cubicBezTo>
                  <a:cubicBezTo>
                    <a:pt x="162" y="255"/>
                    <a:pt x="158" y="259"/>
                    <a:pt x="153" y="259"/>
                  </a:cubicBezTo>
                  <a:moveTo>
                    <a:pt x="153" y="215"/>
                  </a:moveTo>
                  <a:cubicBezTo>
                    <a:pt x="42" y="215"/>
                    <a:pt x="42" y="215"/>
                    <a:pt x="42" y="215"/>
                  </a:cubicBezTo>
                  <a:cubicBezTo>
                    <a:pt x="36" y="215"/>
                    <a:pt x="32" y="210"/>
                    <a:pt x="32" y="206"/>
                  </a:cubicBezTo>
                  <a:cubicBezTo>
                    <a:pt x="32" y="200"/>
                    <a:pt x="36" y="196"/>
                    <a:pt x="42" y="196"/>
                  </a:cubicBezTo>
                  <a:cubicBezTo>
                    <a:pt x="153" y="196"/>
                    <a:pt x="153" y="196"/>
                    <a:pt x="153" y="196"/>
                  </a:cubicBezTo>
                  <a:cubicBezTo>
                    <a:pt x="158" y="196"/>
                    <a:pt x="162" y="200"/>
                    <a:pt x="162" y="206"/>
                  </a:cubicBezTo>
                  <a:cubicBezTo>
                    <a:pt x="162" y="210"/>
                    <a:pt x="158" y="215"/>
                    <a:pt x="153" y="215"/>
                  </a:cubicBezTo>
                  <a:moveTo>
                    <a:pt x="153" y="171"/>
                  </a:moveTo>
                  <a:cubicBezTo>
                    <a:pt x="42" y="171"/>
                    <a:pt x="42" y="171"/>
                    <a:pt x="42" y="171"/>
                  </a:cubicBezTo>
                  <a:cubicBezTo>
                    <a:pt x="36" y="171"/>
                    <a:pt x="32" y="167"/>
                    <a:pt x="32" y="161"/>
                  </a:cubicBezTo>
                  <a:cubicBezTo>
                    <a:pt x="32" y="157"/>
                    <a:pt x="36" y="153"/>
                    <a:pt x="42" y="153"/>
                  </a:cubicBezTo>
                  <a:cubicBezTo>
                    <a:pt x="153" y="153"/>
                    <a:pt x="153" y="153"/>
                    <a:pt x="153" y="153"/>
                  </a:cubicBezTo>
                  <a:cubicBezTo>
                    <a:pt x="158" y="153"/>
                    <a:pt x="162" y="157"/>
                    <a:pt x="162" y="161"/>
                  </a:cubicBezTo>
                  <a:cubicBezTo>
                    <a:pt x="162" y="167"/>
                    <a:pt x="158" y="171"/>
                    <a:pt x="153" y="171"/>
                  </a:cubicBezTo>
                  <a:moveTo>
                    <a:pt x="149" y="57"/>
                  </a:moveTo>
                  <a:cubicBezTo>
                    <a:pt x="142" y="57"/>
                    <a:pt x="136" y="51"/>
                    <a:pt x="136" y="44"/>
                  </a:cubicBezTo>
                  <a:cubicBezTo>
                    <a:pt x="136" y="37"/>
                    <a:pt x="142" y="31"/>
                    <a:pt x="149" y="31"/>
                  </a:cubicBezTo>
                  <a:cubicBezTo>
                    <a:pt x="156" y="31"/>
                    <a:pt x="162" y="37"/>
                    <a:pt x="162" y="44"/>
                  </a:cubicBezTo>
                  <a:cubicBezTo>
                    <a:pt x="162" y="51"/>
                    <a:pt x="156" y="57"/>
                    <a:pt x="149" y="57"/>
                  </a:cubicBezTo>
                </a:path>
              </a:pathLst>
            </a:custGeom>
            <a:solidFill>
              <a:schemeClr val="bg1"/>
            </a:solidFill>
            <a:ln>
              <a:noFill/>
            </a:ln>
          </p:spPr>
          <p:txBody>
            <a:bodyPr vert="horz" wrap="square" lIns="124330" tIns="62165" rIns="124330" bIns="62165" numCol="1" anchor="t" anchorCtr="0" compatLnSpc="1">
              <a:prstTxWarp prst="textNoShape">
                <a:avLst/>
              </a:prstTxWarp>
            </a:bodyPr>
            <a:lstStyle/>
            <a:p>
              <a:pPr defTabSz="621673"/>
              <a:endParaRPr lang="en-US" sz="3328" dirty="0">
                <a:solidFill>
                  <a:srgbClr val="000000"/>
                </a:solidFill>
              </a:endParaRPr>
            </a:p>
          </p:txBody>
        </p:sp>
      </p:grpSp>
      <p:cxnSp>
        <p:nvCxnSpPr>
          <p:cNvPr id="11" name="Straight Arrow Connector 10"/>
          <p:cNvCxnSpPr/>
          <p:nvPr/>
        </p:nvCxnSpPr>
        <p:spPr>
          <a:xfrm>
            <a:off x="5126868" y="3172652"/>
            <a:ext cx="281366" cy="6739"/>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7" name="Freeform 18"/>
          <p:cNvSpPr>
            <a:spLocks noEditPoints="1"/>
          </p:cNvSpPr>
          <p:nvPr/>
        </p:nvSpPr>
        <p:spPr bwMode="auto">
          <a:xfrm>
            <a:off x="8146422" y="2872019"/>
            <a:ext cx="675189" cy="633783"/>
          </a:xfrm>
          <a:custGeom>
            <a:avLst/>
            <a:gdLst>
              <a:gd name="T0" fmla="*/ 93 w 190"/>
              <a:gd name="T1" fmla="*/ 119 h 185"/>
              <a:gd name="T2" fmla="*/ 71 w 190"/>
              <a:gd name="T3" fmla="*/ 119 h 185"/>
              <a:gd name="T4" fmla="*/ 71 w 190"/>
              <a:gd name="T5" fmla="*/ 92 h 185"/>
              <a:gd name="T6" fmla="*/ 49 w 190"/>
              <a:gd name="T7" fmla="*/ 92 h 185"/>
              <a:gd name="T8" fmla="*/ 40 w 190"/>
              <a:gd name="T9" fmla="*/ 99 h 185"/>
              <a:gd name="T10" fmla="*/ 40 w 190"/>
              <a:gd name="T11" fmla="*/ 145 h 185"/>
              <a:gd name="T12" fmla="*/ 86 w 190"/>
              <a:gd name="T13" fmla="*/ 145 h 185"/>
              <a:gd name="T14" fmla="*/ 93 w 190"/>
              <a:gd name="T15" fmla="*/ 139 h 185"/>
              <a:gd name="T16" fmla="*/ 93 w 190"/>
              <a:gd name="T17" fmla="*/ 119 h 185"/>
              <a:gd name="T18" fmla="*/ 0 w 190"/>
              <a:gd name="T19" fmla="*/ 0 h 185"/>
              <a:gd name="T20" fmla="*/ 53 w 190"/>
              <a:gd name="T21" fmla="*/ 0 h 185"/>
              <a:gd name="T22" fmla="*/ 53 w 190"/>
              <a:gd name="T23" fmla="*/ 52 h 185"/>
              <a:gd name="T24" fmla="*/ 40 w 190"/>
              <a:gd name="T25" fmla="*/ 52 h 185"/>
              <a:gd name="T26" fmla="*/ 40 w 190"/>
              <a:gd name="T27" fmla="*/ 71 h 185"/>
              <a:gd name="T28" fmla="*/ 49 w 190"/>
              <a:gd name="T29" fmla="*/ 79 h 185"/>
              <a:gd name="T30" fmla="*/ 71 w 190"/>
              <a:gd name="T31" fmla="*/ 79 h 185"/>
              <a:gd name="T32" fmla="*/ 71 w 190"/>
              <a:gd name="T33" fmla="*/ 66 h 185"/>
              <a:gd name="T34" fmla="*/ 119 w 190"/>
              <a:gd name="T35" fmla="*/ 66 h 185"/>
              <a:gd name="T36" fmla="*/ 119 w 190"/>
              <a:gd name="T37" fmla="*/ 119 h 185"/>
              <a:gd name="T38" fmla="*/ 106 w 190"/>
              <a:gd name="T39" fmla="*/ 119 h 185"/>
              <a:gd name="T40" fmla="*/ 106 w 190"/>
              <a:gd name="T41" fmla="*/ 139 h 185"/>
              <a:gd name="T42" fmla="*/ 116 w 190"/>
              <a:gd name="T43" fmla="*/ 145 h 185"/>
              <a:gd name="T44" fmla="*/ 132 w 190"/>
              <a:gd name="T45" fmla="*/ 145 h 185"/>
              <a:gd name="T46" fmla="*/ 132 w 190"/>
              <a:gd name="T47" fmla="*/ 132 h 185"/>
              <a:gd name="T48" fmla="*/ 190 w 190"/>
              <a:gd name="T49" fmla="*/ 132 h 185"/>
              <a:gd name="T50" fmla="*/ 190 w 190"/>
              <a:gd name="T51" fmla="*/ 185 h 185"/>
              <a:gd name="T52" fmla="*/ 132 w 190"/>
              <a:gd name="T53" fmla="*/ 185 h 185"/>
              <a:gd name="T54" fmla="*/ 132 w 190"/>
              <a:gd name="T55" fmla="*/ 158 h 185"/>
              <a:gd name="T56" fmla="*/ 116 w 190"/>
              <a:gd name="T57" fmla="*/ 158 h 185"/>
              <a:gd name="T58" fmla="*/ 101 w 190"/>
              <a:gd name="T59" fmla="*/ 169 h 185"/>
              <a:gd name="T60" fmla="*/ 86 w 190"/>
              <a:gd name="T61" fmla="*/ 158 h 185"/>
              <a:gd name="T62" fmla="*/ 40 w 190"/>
              <a:gd name="T63" fmla="*/ 158 h 185"/>
              <a:gd name="T64" fmla="*/ 27 w 190"/>
              <a:gd name="T65" fmla="*/ 158 h 185"/>
              <a:gd name="T66" fmla="*/ 27 w 190"/>
              <a:gd name="T67" fmla="*/ 145 h 185"/>
              <a:gd name="T68" fmla="*/ 27 w 190"/>
              <a:gd name="T69" fmla="*/ 102 h 185"/>
              <a:gd name="T70" fmla="*/ 16 w 190"/>
              <a:gd name="T71" fmla="*/ 86 h 185"/>
              <a:gd name="T72" fmla="*/ 27 w 190"/>
              <a:gd name="T73" fmla="*/ 71 h 185"/>
              <a:gd name="T74" fmla="*/ 27 w 190"/>
              <a:gd name="T75" fmla="*/ 52 h 185"/>
              <a:gd name="T76" fmla="*/ 0 w 190"/>
              <a:gd name="T77" fmla="*/ 52 h 185"/>
              <a:gd name="T78" fmla="*/ 0 w 190"/>
              <a:gd name="T7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85">
                <a:moveTo>
                  <a:pt x="93" y="119"/>
                </a:moveTo>
                <a:cubicBezTo>
                  <a:pt x="71" y="119"/>
                  <a:pt x="71" y="119"/>
                  <a:pt x="71" y="119"/>
                </a:cubicBezTo>
                <a:cubicBezTo>
                  <a:pt x="71" y="92"/>
                  <a:pt x="71" y="92"/>
                  <a:pt x="71" y="92"/>
                </a:cubicBezTo>
                <a:cubicBezTo>
                  <a:pt x="49" y="92"/>
                  <a:pt x="49" y="92"/>
                  <a:pt x="49" y="92"/>
                </a:cubicBezTo>
                <a:cubicBezTo>
                  <a:pt x="47" y="97"/>
                  <a:pt x="44" y="99"/>
                  <a:pt x="40" y="99"/>
                </a:cubicBezTo>
                <a:cubicBezTo>
                  <a:pt x="40" y="145"/>
                  <a:pt x="40" y="145"/>
                  <a:pt x="40" y="145"/>
                </a:cubicBezTo>
                <a:cubicBezTo>
                  <a:pt x="86" y="145"/>
                  <a:pt x="86" y="145"/>
                  <a:pt x="86" y="145"/>
                </a:cubicBezTo>
                <a:cubicBezTo>
                  <a:pt x="88" y="145"/>
                  <a:pt x="88" y="141"/>
                  <a:pt x="93" y="139"/>
                </a:cubicBezTo>
                <a:lnTo>
                  <a:pt x="93" y="119"/>
                </a:lnTo>
                <a:close/>
                <a:moveTo>
                  <a:pt x="0" y="0"/>
                </a:moveTo>
                <a:cubicBezTo>
                  <a:pt x="53" y="0"/>
                  <a:pt x="53" y="0"/>
                  <a:pt x="53" y="0"/>
                </a:cubicBezTo>
                <a:cubicBezTo>
                  <a:pt x="53" y="52"/>
                  <a:pt x="53" y="52"/>
                  <a:pt x="53" y="52"/>
                </a:cubicBezTo>
                <a:cubicBezTo>
                  <a:pt x="40" y="52"/>
                  <a:pt x="40" y="52"/>
                  <a:pt x="40" y="52"/>
                </a:cubicBezTo>
                <a:cubicBezTo>
                  <a:pt x="40" y="71"/>
                  <a:pt x="40" y="71"/>
                  <a:pt x="40" y="71"/>
                </a:cubicBezTo>
                <a:cubicBezTo>
                  <a:pt x="44" y="73"/>
                  <a:pt x="47" y="75"/>
                  <a:pt x="49" y="79"/>
                </a:cubicBezTo>
                <a:cubicBezTo>
                  <a:pt x="71" y="79"/>
                  <a:pt x="71" y="79"/>
                  <a:pt x="71" y="79"/>
                </a:cubicBezTo>
                <a:cubicBezTo>
                  <a:pt x="71" y="66"/>
                  <a:pt x="71" y="66"/>
                  <a:pt x="71" y="66"/>
                </a:cubicBezTo>
                <a:cubicBezTo>
                  <a:pt x="119" y="66"/>
                  <a:pt x="119" y="66"/>
                  <a:pt x="119" y="66"/>
                </a:cubicBezTo>
                <a:cubicBezTo>
                  <a:pt x="119" y="119"/>
                  <a:pt x="119" y="119"/>
                  <a:pt x="119" y="119"/>
                </a:cubicBezTo>
                <a:cubicBezTo>
                  <a:pt x="106" y="119"/>
                  <a:pt x="106" y="119"/>
                  <a:pt x="106" y="119"/>
                </a:cubicBezTo>
                <a:cubicBezTo>
                  <a:pt x="106" y="139"/>
                  <a:pt x="106" y="139"/>
                  <a:pt x="106" y="139"/>
                </a:cubicBezTo>
                <a:cubicBezTo>
                  <a:pt x="110" y="141"/>
                  <a:pt x="114" y="145"/>
                  <a:pt x="116" y="145"/>
                </a:cubicBezTo>
                <a:cubicBezTo>
                  <a:pt x="132" y="145"/>
                  <a:pt x="132" y="145"/>
                  <a:pt x="132" y="145"/>
                </a:cubicBezTo>
                <a:cubicBezTo>
                  <a:pt x="132" y="132"/>
                  <a:pt x="132" y="132"/>
                  <a:pt x="132" y="132"/>
                </a:cubicBezTo>
                <a:cubicBezTo>
                  <a:pt x="190" y="132"/>
                  <a:pt x="190" y="132"/>
                  <a:pt x="190" y="132"/>
                </a:cubicBezTo>
                <a:cubicBezTo>
                  <a:pt x="190" y="185"/>
                  <a:pt x="190" y="185"/>
                  <a:pt x="190" y="185"/>
                </a:cubicBezTo>
                <a:cubicBezTo>
                  <a:pt x="132" y="185"/>
                  <a:pt x="132" y="185"/>
                  <a:pt x="132" y="185"/>
                </a:cubicBezTo>
                <a:cubicBezTo>
                  <a:pt x="132" y="158"/>
                  <a:pt x="132" y="158"/>
                  <a:pt x="132" y="158"/>
                </a:cubicBezTo>
                <a:cubicBezTo>
                  <a:pt x="116" y="158"/>
                  <a:pt x="116" y="158"/>
                  <a:pt x="116" y="158"/>
                </a:cubicBezTo>
                <a:cubicBezTo>
                  <a:pt x="114" y="163"/>
                  <a:pt x="108" y="169"/>
                  <a:pt x="101" y="169"/>
                </a:cubicBezTo>
                <a:cubicBezTo>
                  <a:pt x="95" y="169"/>
                  <a:pt x="88" y="163"/>
                  <a:pt x="86" y="158"/>
                </a:cubicBezTo>
                <a:cubicBezTo>
                  <a:pt x="40" y="158"/>
                  <a:pt x="40" y="158"/>
                  <a:pt x="40" y="158"/>
                </a:cubicBezTo>
                <a:cubicBezTo>
                  <a:pt x="27" y="158"/>
                  <a:pt x="27" y="158"/>
                  <a:pt x="27" y="158"/>
                </a:cubicBezTo>
                <a:cubicBezTo>
                  <a:pt x="27" y="145"/>
                  <a:pt x="27" y="145"/>
                  <a:pt x="27" y="145"/>
                </a:cubicBezTo>
                <a:cubicBezTo>
                  <a:pt x="27" y="102"/>
                  <a:pt x="27" y="102"/>
                  <a:pt x="27" y="102"/>
                </a:cubicBezTo>
                <a:cubicBezTo>
                  <a:pt x="22" y="99"/>
                  <a:pt x="16" y="93"/>
                  <a:pt x="16" y="86"/>
                </a:cubicBezTo>
                <a:cubicBezTo>
                  <a:pt x="16" y="78"/>
                  <a:pt x="22" y="73"/>
                  <a:pt x="27" y="71"/>
                </a:cubicBezTo>
                <a:cubicBezTo>
                  <a:pt x="27" y="52"/>
                  <a:pt x="27" y="52"/>
                  <a:pt x="27" y="52"/>
                </a:cubicBezTo>
                <a:cubicBezTo>
                  <a:pt x="0" y="52"/>
                  <a:pt x="0" y="52"/>
                  <a:pt x="0" y="52"/>
                </a:cubicBezTo>
                <a:lnTo>
                  <a:pt x="0" y="0"/>
                </a:lnTo>
                <a:close/>
              </a:path>
            </a:pathLst>
          </a:custGeom>
          <a:solidFill>
            <a:schemeClr val="bg1"/>
          </a:solidFill>
          <a:ln>
            <a:noFill/>
          </a:ln>
        </p:spPr>
        <p:txBody>
          <a:bodyPr vert="horz" wrap="square" lIns="91414" tIns="45707" rIns="91414" bIns="45707" numCol="1" anchor="t" anchorCtr="0" compatLnSpc="1">
            <a:prstTxWarp prst="textNoShape">
              <a:avLst/>
            </a:prstTxWarp>
          </a:bodyPr>
          <a:lstStyle/>
          <a:p>
            <a:pPr defTabSz="932502"/>
            <a:endParaRPr lang="en-US" sz="1801" dirty="0">
              <a:solidFill>
                <a:srgbClr val="000000"/>
              </a:solidFill>
            </a:endParaRPr>
          </a:p>
        </p:txBody>
      </p:sp>
    </p:spTree>
    <p:extLst>
      <p:ext uri="{BB962C8B-B14F-4D97-AF65-F5344CB8AC3E}">
        <p14:creationId xmlns:p14="http://schemas.microsoft.com/office/powerpoint/2010/main" val="404296997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Windows Server 2012 R2 Hyper-V</a:t>
            </a:r>
            <a:endParaRPr lang="en-US" dirty="0"/>
          </a:p>
        </p:txBody>
      </p:sp>
      <p:sp>
        <p:nvSpPr>
          <p:cNvPr id="3" name="Text Placeholder 2"/>
          <p:cNvSpPr>
            <a:spLocks noGrp="1"/>
          </p:cNvSpPr>
          <p:nvPr>
            <p:ph type="body" sz="quarter" idx="10"/>
          </p:nvPr>
        </p:nvSpPr>
        <p:spPr>
          <a:xfrm>
            <a:off x="274639" y="1212849"/>
            <a:ext cx="5486399" cy="5755422"/>
          </a:xfrm>
        </p:spPr>
        <p:txBody>
          <a:bodyPr/>
          <a:lstStyle/>
          <a:p>
            <a:pPr marL="0" indent="0">
              <a:buNone/>
            </a:pPr>
            <a:r>
              <a:rPr lang="en-US" sz="2000" dirty="0" smtClean="0"/>
              <a:t>High performance live migration (compression/RDMA)</a:t>
            </a:r>
          </a:p>
          <a:p>
            <a:pPr marL="0" indent="0">
              <a:buNone/>
            </a:pPr>
            <a:r>
              <a:rPr lang="en-US" sz="2000" dirty="0"/>
              <a:t>Zero downtime upgrades</a:t>
            </a:r>
          </a:p>
          <a:p>
            <a:pPr marL="0" indent="0">
              <a:buNone/>
            </a:pPr>
            <a:r>
              <a:rPr lang="en-US" sz="2000" dirty="0"/>
              <a:t>Automatic VM Activation</a:t>
            </a:r>
          </a:p>
          <a:p>
            <a:pPr marL="0" indent="0">
              <a:buNone/>
            </a:pPr>
            <a:r>
              <a:rPr lang="en-US" sz="2000" dirty="0"/>
              <a:t>Live VM export</a:t>
            </a:r>
          </a:p>
          <a:p>
            <a:pPr marL="0" indent="0">
              <a:buNone/>
            </a:pPr>
            <a:r>
              <a:rPr lang="en-US" sz="2000" dirty="0"/>
              <a:t>App consistent guest backup</a:t>
            </a:r>
          </a:p>
          <a:p>
            <a:pPr marL="0" indent="0">
              <a:buNone/>
            </a:pPr>
            <a:r>
              <a:rPr lang="en-US" sz="2000" dirty="0"/>
              <a:t>Enhanced VMConnect</a:t>
            </a:r>
          </a:p>
          <a:p>
            <a:pPr marL="0" indent="0">
              <a:buNone/>
            </a:pPr>
            <a:r>
              <a:rPr lang="en-US" sz="2000" dirty="0"/>
              <a:t>Dynamic memory host balancing</a:t>
            </a:r>
          </a:p>
          <a:p>
            <a:pPr marL="0" indent="0">
              <a:buNone/>
            </a:pPr>
            <a:r>
              <a:rPr lang="en-US" sz="2000" dirty="0"/>
              <a:t>First class Linux support – Dynamic memory, file system consistent host based backup</a:t>
            </a:r>
          </a:p>
          <a:p>
            <a:pPr marL="0" indent="0">
              <a:buNone/>
            </a:pPr>
            <a:r>
              <a:rPr lang="en-US" sz="2000" dirty="0"/>
              <a:t>RemoteFX over WAN</a:t>
            </a:r>
          </a:p>
          <a:p>
            <a:pPr marL="0" indent="0">
              <a:buNone/>
            </a:pPr>
            <a:r>
              <a:rPr lang="en-US" sz="2000" dirty="0"/>
              <a:t>Generation 2 Virtual Machines</a:t>
            </a:r>
          </a:p>
          <a:p>
            <a:pPr marL="0" indent="0">
              <a:buNone/>
            </a:pPr>
            <a:r>
              <a:rPr lang="en-US" sz="2000" dirty="0"/>
              <a:t>Secure boot in a VM</a:t>
            </a:r>
          </a:p>
          <a:p>
            <a:pPr marL="0" indent="0">
              <a:buNone/>
            </a:pPr>
            <a:endParaRPr lang="en-US" sz="2000" dirty="0"/>
          </a:p>
        </p:txBody>
      </p:sp>
      <p:sp>
        <p:nvSpPr>
          <p:cNvPr id="4" name="Text Placeholder 3"/>
          <p:cNvSpPr>
            <a:spLocks noGrp="1"/>
          </p:cNvSpPr>
          <p:nvPr>
            <p:ph type="body" sz="quarter" idx="11"/>
          </p:nvPr>
        </p:nvSpPr>
        <p:spPr>
          <a:xfrm>
            <a:off x="6675439" y="1212849"/>
            <a:ext cx="5486399" cy="5755422"/>
          </a:xfrm>
        </p:spPr>
        <p:txBody>
          <a:bodyPr/>
          <a:lstStyle/>
          <a:p>
            <a:pPr marL="0" indent="0">
              <a:buNone/>
            </a:pPr>
            <a:r>
              <a:rPr lang="en-US" sz="2000" dirty="0"/>
              <a:t>High performance auto tiered storage spaces</a:t>
            </a:r>
          </a:p>
          <a:p>
            <a:pPr marL="0" indent="0">
              <a:buNone/>
            </a:pPr>
            <a:r>
              <a:rPr lang="en-US" sz="2000" dirty="0"/>
              <a:t>Write back cache with spaces</a:t>
            </a:r>
          </a:p>
          <a:p>
            <a:pPr marL="0" indent="0">
              <a:buNone/>
            </a:pPr>
            <a:r>
              <a:rPr lang="en-US" sz="2000" dirty="0"/>
              <a:t>Storage QoS</a:t>
            </a:r>
          </a:p>
          <a:p>
            <a:pPr marL="0" indent="0">
              <a:buNone/>
            </a:pPr>
            <a:r>
              <a:rPr lang="en-US" sz="2000" dirty="0"/>
              <a:t>Shared VHDX for guest clustering</a:t>
            </a:r>
          </a:p>
          <a:p>
            <a:pPr marL="0" indent="0">
              <a:buNone/>
            </a:pPr>
            <a:r>
              <a:rPr lang="en-US" sz="2000" dirty="0"/>
              <a:t>VHDX online resize</a:t>
            </a:r>
          </a:p>
          <a:p>
            <a:pPr marL="0" indent="0">
              <a:buNone/>
            </a:pPr>
            <a:r>
              <a:rPr lang="en-US" sz="2000" dirty="0"/>
              <a:t>Storage deduplication with live VMs for VDI</a:t>
            </a:r>
          </a:p>
          <a:p>
            <a:pPr marL="0" indent="0">
              <a:buNone/>
            </a:pPr>
            <a:r>
              <a:rPr lang="en-US" sz="2000" dirty="0"/>
              <a:t>Hyper-V Recovery Manager (Microsoft Azure Site recovery)</a:t>
            </a:r>
          </a:p>
          <a:p>
            <a:pPr marL="0" indent="0">
              <a:buNone/>
            </a:pPr>
            <a:r>
              <a:rPr lang="en-US" sz="2000" dirty="0"/>
              <a:t>Azure Backup</a:t>
            </a:r>
          </a:p>
          <a:p>
            <a:pPr marL="0" indent="0">
              <a:buNone/>
            </a:pPr>
            <a:r>
              <a:rPr lang="en-US" sz="2000" dirty="0"/>
              <a:t>Inbox multi-tenant site-to-site VPN gateway for physical &amp; virtual networks</a:t>
            </a:r>
          </a:p>
          <a:p>
            <a:pPr marL="0" indent="0">
              <a:buNone/>
            </a:pPr>
            <a:r>
              <a:rPr lang="en-US" sz="2000" dirty="0"/>
              <a:t>Protected VM Networks/Virtual RSS</a:t>
            </a:r>
          </a:p>
          <a:p>
            <a:pPr marL="0" indent="0">
              <a:buNone/>
            </a:pPr>
            <a:r>
              <a:rPr lang="en-US" sz="2000" dirty="0"/>
              <a:t>Enhanced LBFO performance with NIC teaming</a:t>
            </a:r>
          </a:p>
          <a:p>
            <a:pPr marL="0" indent="0">
              <a:buNone/>
            </a:pPr>
            <a:endParaRPr lang="en-US" sz="2000" dirty="0"/>
          </a:p>
        </p:txBody>
      </p:sp>
    </p:spTree>
    <p:extLst>
      <p:ext uri="{BB962C8B-B14F-4D97-AF65-F5344CB8AC3E}">
        <p14:creationId xmlns:p14="http://schemas.microsoft.com/office/powerpoint/2010/main" val="88162399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R2 Hyper-V</a:t>
            </a:r>
            <a:endParaRPr lang="en-US" dirty="0"/>
          </a:p>
        </p:txBody>
      </p:sp>
      <p:sp>
        <p:nvSpPr>
          <p:cNvPr id="3" name="Text Placeholder 2"/>
          <p:cNvSpPr>
            <a:spLocks noGrp="1"/>
          </p:cNvSpPr>
          <p:nvPr>
            <p:ph type="body" sz="quarter" idx="10"/>
          </p:nvPr>
        </p:nvSpPr>
        <p:spPr>
          <a:xfrm>
            <a:off x="274639" y="1212848"/>
            <a:ext cx="3657599" cy="5829288"/>
          </a:xfrm>
        </p:spPr>
        <p:txBody>
          <a:bodyPr/>
          <a:lstStyle/>
          <a:p>
            <a:pPr marL="0" indent="0">
              <a:buNone/>
            </a:pPr>
            <a:r>
              <a:rPr lang="en-US" sz="1400" dirty="0" smtClean="0">
                <a:latin typeface="+mn-lt"/>
              </a:rPr>
              <a:t>High performance live migration (compression/RDMA)</a:t>
            </a:r>
          </a:p>
          <a:p>
            <a:pPr marL="0" indent="0">
              <a:buNone/>
            </a:pPr>
            <a:r>
              <a:rPr lang="en-US" sz="1400" dirty="0">
                <a:latin typeface="+mn-lt"/>
              </a:rPr>
              <a:t>Zero downtime upgrades</a:t>
            </a:r>
          </a:p>
          <a:p>
            <a:pPr marL="0" indent="0">
              <a:buNone/>
            </a:pPr>
            <a:r>
              <a:rPr lang="en-US" sz="1400" dirty="0">
                <a:latin typeface="+mn-lt"/>
              </a:rPr>
              <a:t>Automatic VM Activation</a:t>
            </a:r>
          </a:p>
          <a:p>
            <a:pPr marL="0" indent="0">
              <a:buNone/>
            </a:pPr>
            <a:r>
              <a:rPr lang="en-US" sz="1400" dirty="0">
                <a:latin typeface="+mn-lt"/>
              </a:rPr>
              <a:t>Live VM export</a:t>
            </a:r>
          </a:p>
          <a:p>
            <a:pPr marL="0" indent="0">
              <a:buNone/>
            </a:pPr>
            <a:r>
              <a:rPr lang="en-US" sz="1400" dirty="0">
                <a:latin typeface="+mn-lt"/>
              </a:rPr>
              <a:t>App consistent guest backup</a:t>
            </a:r>
          </a:p>
          <a:p>
            <a:pPr marL="0" indent="0">
              <a:buNone/>
            </a:pPr>
            <a:r>
              <a:rPr lang="en-US" sz="1400" dirty="0">
                <a:latin typeface="+mn-lt"/>
              </a:rPr>
              <a:t>Enhanced VMConnect</a:t>
            </a:r>
          </a:p>
          <a:p>
            <a:pPr marL="0" indent="0">
              <a:buNone/>
            </a:pPr>
            <a:r>
              <a:rPr lang="en-US" sz="1400" dirty="0">
                <a:latin typeface="+mn-lt"/>
              </a:rPr>
              <a:t>Dynamic memory host balancing</a:t>
            </a:r>
          </a:p>
          <a:p>
            <a:pPr marL="0" indent="0">
              <a:buNone/>
            </a:pPr>
            <a:r>
              <a:rPr lang="en-US" sz="1400" dirty="0">
                <a:latin typeface="+mn-lt"/>
              </a:rPr>
              <a:t>First class Linux support – Dynamic memory, file system consistent host based backup</a:t>
            </a:r>
          </a:p>
          <a:p>
            <a:pPr marL="0" indent="0">
              <a:buNone/>
            </a:pPr>
            <a:r>
              <a:rPr lang="en-US" sz="1400" dirty="0">
                <a:latin typeface="+mn-lt"/>
              </a:rPr>
              <a:t>RemoteFX over WAN</a:t>
            </a:r>
          </a:p>
          <a:p>
            <a:pPr marL="0" indent="0">
              <a:buNone/>
            </a:pPr>
            <a:r>
              <a:rPr lang="en-US" sz="1400" dirty="0">
                <a:latin typeface="+mn-lt"/>
              </a:rPr>
              <a:t>Generation 2 Virtual Machines</a:t>
            </a:r>
          </a:p>
          <a:p>
            <a:pPr marL="0" indent="0">
              <a:buNone/>
            </a:pPr>
            <a:r>
              <a:rPr lang="en-US" sz="1400" dirty="0">
                <a:latin typeface="+mn-lt"/>
              </a:rPr>
              <a:t>Secure boot in a VM</a:t>
            </a:r>
          </a:p>
          <a:p>
            <a:pPr marL="0" indent="0">
              <a:buNone/>
            </a:pPr>
            <a:r>
              <a:rPr lang="en-US" sz="1400" dirty="0" smtClean="0">
                <a:latin typeface="+mn-lt"/>
              </a:rPr>
              <a:t>User defined meta data for VHDX</a:t>
            </a:r>
          </a:p>
          <a:p>
            <a:pPr marL="0" indent="0">
              <a:buNone/>
            </a:pPr>
            <a:r>
              <a:rPr lang="en-US" sz="1400" dirty="0" smtClean="0">
                <a:latin typeface="+mn-lt"/>
              </a:rPr>
              <a:t>PowerShell for all Hyper-V operations</a:t>
            </a:r>
          </a:p>
          <a:p>
            <a:pPr marL="0" indent="0">
              <a:buNone/>
            </a:pPr>
            <a:r>
              <a:rPr lang="en-US" sz="1400" dirty="0" smtClean="0">
                <a:latin typeface="+mn-lt"/>
              </a:rPr>
              <a:t>Hyper-V Metrics</a:t>
            </a:r>
          </a:p>
          <a:p>
            <a:pPr marL="0" indent="0">
              <a:buNone/>
            </a:pPr>
            <a:r>
              <a:rPr lang="en-US" sz="1400" dirty="0" smtClean="0">
                <a:latin typeface="+mn-lt"/>
              </a:rPr>
              <a:t>Shared nothing live migration</a:t>
            </a:r>
          </a:p>
        </p:txBody>
      </p:sp>
      <p:sp>
        <p:nvSpPr>
          <p:cNvPr id="4" name="Text Placeholder 3"/>
          <p:cNvSpPr>
            <a:spLocks noGrp="1"/>
          </p:cNvSpPr>
          <p:nvPr>
            <p:ph type="body" sz="quarter" idx="11"/>
          </p:nvPr>
        </p:nvSpPr>
        <p:spPr>
          <a:xfrm>
            <a:off x="8518005" y="1212849"/>
            <a:ext cx="3657599" cy="5789277"/>
          </a:xfrm>
        </p:spPr>
        <p:txBody>
          <a:bodyPr/>
          <a:lstStyle/>
          <a:p>
            <a:pPr marL="0" indent="0">
              <a:buNone/>
            </a:pPr>
            <a:r>
              <a:rPr lang="en-US" sz="1400" dirty="0" smtClean="0">
                <a:latin typeface="+mn-lt"/>
              </a:rPr>
              <a:t>Hyper-V over SMB</a:t>
            </a:r>
          </a:p>
          <a:p>
            <a:pPr marL="0" indent="0">
              <a:buNone/>
            </a:pPr>
            <a:r>
              <a:rPr lang="en-US" sz="1400" dirty="0" smtClean="0">
                <a:latin typeface="+mn-lt"/>
              </a:rPr>
              <a:t>Hyper-V over Spaces &amp; ReFS</a:t>
            </a:r>
          </a:p>
          <a:p>
            <a:pPr marL="0" indent="0">
              <a:buNone/>
            </a:pPr>
            <a:r>
              <a:rPr lang="en-US" sz="1400" dirty="0" smtClean="0">
                <a:latin typeface="+mn-lt"/>
              </a:rPr>
              <a:t>64 VP, 1 TB Monster VMs</a:t>
            </a:r>
          </a:p>
          <a:p>
            <a:pPr marL="0" indent="0">
              <a:buNone/>
            </a:pPr>
            <a:r>
              <a:rPr lang="en-US" sz="1400" dirty="0" smtClean="0">
                <a:latin typeface="+mn-lt"/>
              </a:rPr>
              <a:t>SR-IOV for 10+GB networking</a:t>
            </a:r>
          </a:p>
          <a:p>
            <a:pPr marL="0" indent="0">
              <a:buNone/>
            </a:pPr>
            <a:r>
              <a:rPr lang="en-US" sz="1400" dirty="0" smtClean="0">
                <a:latin typeface="+mn-lt"/>
              </a:rPr>
              <a:t>64TB VHDX</a:t>
            </a:r>
          </a:p>
          <a:p>
            <a:pPr marL="0" indent="0">
              <a:buNone/>
            </a:pPr>
            <a:r>
              <a:rPr lang="en-US" sz="1400" dirty="0" smtClean="0">
                <a:latin typeface="+mn-lt"/>
              </a:rPr>
              <a:t>Hyper-V Replica</a:t>
            </a:r>
          </a:p>
          <a:p>
            <a:pPr marL="0" indent="0">
              <a:buNone/>
            </a:pPr>
            <a:r>
              <a:rPr lang="en-US" sz="1400" dirty="0" smtClean="0">
                <a:latin typeface="+mn-lt"/>
              </a:rPr>
              <a:t>Network Virtualization</a:t>
            </a:r>
          </a:p>
          <a:p>
            <a:pPr marL="0" indent="0">
              <a:buNone/>
            </a:pPr>
            <a:r>
              <a:rPr lang="en-US" sz="1400" dirty="0" smtClean="0">
                <a:latin typeface="+mn-lt"/>
              </a:rPr>
              <a:t>USB redirection over RemoteFX vGPU</a:t>
            </a:r>
          </a:p>
          <a:p>
            <a:pPr marL="0" indent="0">
              <a:buNone/>
            </a:pPr>
            <a:r>
              <a:rPr lang="en-US" sz="1400" dirty="0" smtClean="0">
                <a:latin typeface="+mn-lt"/>
              </a:rPr>
              <a:t>Hot add/remove of storage</a:t>
            </a:r>
          </a:p>
          <a:p>
            <a:pPr marL="0" indent="0">
              <a:buNone/>
            </a:pPr>
            <a:r>
              <a:rPr lang="en-US" sz="1400" dirty="0" smtClean="0">
                <a:latin typeface="+mn-lt"/>
              </a:rPr>
              <a:t>VHDX resiliency</a:t>
            </a:r>
          </a:p>
          <a:p>
            <a:pPr marL="0" indent="0">
              <a:buNone/>
            </a:pPr>
            <a:r>
              <a:rPr lang="en-US" sz="1400" dirty="0" smtClean="0">
                <a:latin typeface="+mn-lt"/>
              </a:rPr>
              <a:t>Dynamic &amp; differencing VHDX performance improvements</a:t>
            </a:r>
          </a:p>
          <a:p>
            <a:pPr marL="0" indent="0">
              <a:buNone/>
            </a:pPr>
            <a:r>
              <a:rPr lang="en-US" sz="1400" dirty="0" smtClean="0">
                <a:latin typeface="+mn-lt"/>
              </a:rPr>
              <a:t>384 LP, 4TB physical system</a:t>
            </a:r>
          </a:p>
          <a:p>
            <a:pPr marL="0" indent="0">
              <a:buNone/>
            </a:pPr>
            <a:r>
              <a:rPr lang="en-US" sz="1400" dirty="0" smtClean="0">
                <a:latin typeface="+mn-lt"/>
              </a:rPr>
              <a:t>2+ Million IOPS to a single VM</a:t>
            </a:r>
            <a:endParaRPr lang="en-US" sz="1400" dirty="0">
              <a:latin typeface="+mn-lt"/>
            </a:endParaRPr>
          </a:p>
          <a:p>
            <a:pPr marL="0" indent="0">
              <a:buNone/>
            </a:pPr>
            <a:r>
              <a:rPr lang="en-US" sz="1400" dirty="0" smtClean="0">
                <a:latin typeface="+mn-lt"/>
              </a:rPr>
              <a:t>Resource Pools</a:t>
            </a:r>
          </a:p>
          <a:p>
            <a:pPr marL="0" indent="0">
              <a:buNone/>
            </a:pPr>
            <a:r>
              <a:rPr lang="en-US" sz="1400" dirty="0" smtClean="0">
                <a:latin typeface="+mn-lt"/>
              </a:rPr>
              <a:t>NUMA in a VM</a:t>
            </a:r>
          </a:p>
          <a:p>
            <a:pPr marL="0" indent="0">
              <a:buNone/>
            </a:pPr>
            <a:r>
              <a:rPr lang="en-US" sz="1400" dirty="0" smtClean="0">
                <a:latin typeface="+mn-lt"/>
              </a:rPr>
              <a:t>1024 running VMs on a host</a:t>
            </a:r>
          </a:p>
        </p:txBody>
      </p:sp>
      <p:sp>
        <p:nvSpPr>
          <p:cNvPr id="5" name="Text Placeholder 3"/>
          <p:cNvSpPr txBox="1">
            <a:spLocks/>
          </p:cNvSpPr>
          <p:nvPr/>
        </p:nvSpPr>
        <p:spPr>
          <a:xfrm>
            <a:off x="4411187" y="1218042"/>
            <a:ext cx="3657599" cy="5521512"/>
          </a:xfrm>
          <a:prstGeom prst="rect">
            <a:avLst/>
          </a:prstGeom>
        </p:spPr>
        <p:txBody>
          <a:bodyPr vert="horz" wrap="square" lIns="146304" tIns="91440" rIns="146304" bIns="91440" rtlCol="0">
            <a:spAutoFit/>
          </a:bodyPr>
          <a:lstStyle>
            <a:lvl1pPr marL="287338" marR="0" indent="-287338"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699585" marR="0" indent="-168419"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880958" marR="0" indent="-181374"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49377" marR="0" indent="-168419"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400" dirty="0" smtClean="0">
                <a:latin typeface="+mn-lt"/>
              </a:rPr>
              <a:t>High performance auto tiered storage spaces</a:t>
            </a:r>
          </a:p>
          <a:p>
            <a:pPr marL="0" indent="0">
              <a:buFont typeface="Wingdings" panose="05000000000000000000" pitchFamily="2" charset="2"/>
              <a:buNone/>
            </a:pPr>
            <a:r>
              <a:rPr lang="en-US" sz="1400" dirty="0" smtClean="0">
                <a:latin typeface="+mn-lt"/>
              </a:rPr>
              <a:t>Write back cache with spaces</a:t>
            </a:r>
          </a:p>
          <a:p>
            <a:pPr marL="0" indent="0">
              <a:buFont typeface="Wingdings" panose="05000000000000000000" pitchFamily="2" charset="2"/>
              <a:buNone/>
            </a:pPr>
            <a:r>
              <a:rPr lang="en-US" sz="1400" dirty="0" smtClean="0">
                <a:latin typeface="+mn-lt"/>
              </a:rPr>
              <a:t>Storage QoS</a:t>
            </a:r>
          </a:p>
          <a:p>
            <a:pPr marL="0" indent="0">
              <a:buFont typeface="Wingdings" panose="05000000000000000000" pitchFamily="2" charset="2"/>
              <a:buNone/>
            </a:pPr>
            <a:r>
              <a:rPr lang="en-US" sz="1400" dirty="0" smtClean="0">
                <a:latin typeface="+mn-lt"/>
              </a:rPr>
              <a:t>Shared VHDX for guest clustering</a:t>
            </a:r>
          </a:p>
          <a:p>
            <a:pPr marL="0" indent="0">
              <a:buFont typeface="Wingdings" panose="05000000000000000000" pitchFamily="2" charset="2"/>
              <a:buNone/>
            </a:pPr>
            <a:r>
              <a:rPr lang="en-US" sz="1400" dirty="0" smtClean="0">
                <a:latin typeface="+mn-lt"/>
              </a:rPr>
              <a:t>VHDX online resize</a:t>
            </a:r>
          </a:p>
          <a:p>
            <a:pPr marL="0" indent="0">
              <a:buFont typeface="Wingdings" panose="05000000000000000000" pitchFamily="2" charset="2"/>
              <a:buNone/>
            </a:pPr>
            <a:r>
              <a:rPr lang="en-US" sz="1400" dirty="0" smtClean="0">
                <a:latin typeface="+mn-lt"/>
              </a:rPr>
              <a:t>Storage deduplication with live VMs for VDI</a:t>
            </a:r>
          </a:p>
          <a:p>
            <a:pPr marL="0" indent="0">
              <a:buFont typeface="Wingdings" panose="05000000000000000000" pitchFamily="2" charset="2"/>
              <a:buNone/>
            </a:pPr>
            <a:r>
              <a:rPr lang="en-US" sz="1400" dirty="0" smtClean="0">
                <a:latin typeface="+mn-lt"/>
              </a:rPr>
              <a:t>Hyper-V Recovery Manager (Microsoft Azure Site recovery)</a:t>
            </a:r>
          </a:p>
          <a:p>
            <a:pPr marL="0" indent="0">
              <a:buFont typeface="Wingdings" panose="05000000000000000000" pitchFamily="2" charset="2"/>
              <a:buNone/>
            </a:pPr>
            <a:r>
              <a:rPr lang="en-US" sz="1400" dirty="0" smtClean="0">
                <a:latin typeface="+mn-lt"/>
              </a:rPr>
              <a:t>Azure Backup</a:t>
            </a:r>
          </a:p>
          <a:p>
            <a:pPr marL="0" indent="0">
              <a:buFont typeface="Wingdings" panose="05000000000000000000" pitchFamily="2" charset="2"/>
              <a:buNone/>
            </a:pPr>
            <a:r>
              <a:rPr lang="en-US" sz="1400" dirty="0" smtClean="0">
                <a:latin typeface="+mn-lt"/>
              </a:rPr>
              <a:t>Inbox multi-tenant site-to-site VPN gateway for physical &amp; virtual networks</a:t>
            </a:r>
          </a:p>
          <a:p>
            <a:pPr marL="0" indent="0">
              <a:buFont typeface="Wingdings" panose="05000000000000000000" pitchFamily="2" charset="2"/>
              <a:buNone/>
            </a:pPr>
            <a:r>
              <a:rPr lang="en-US" sz="1400" dirty="0" smtClean="0">
                <a:latin typeface="+mn-lt"/>
              </a:rPr>
              <a:t>Protected VM Networks/Virtual RSS</a:t>
            </a:r>
          </a:p>
          <a:p>
            <a:pPr marL="0" indent="0">
              <a:buFont typeface="Wingdings" panose="05000000000000000000" pitchFamily="2" charset="2"/>
              <a:buNone/>
            </a:pPr>
            <a:r>
              <a:rPr lang="en-US" sz="1400" dirty="0" smtClean="0">
                <a:latin typeface="+mn-lt"/>
              </a:rPr>
              <a:t>Enhanced LBFO performance with NIC teaming</a:t>
            </a:r>
          </a:p>
          <a:p>
            <a:pPr marL="0" indent="0">
              <a:buFont typeface="Wingdings" panose="05000000000000000000" pitchFamily="2" charset="2"/>
              <a:buNone/>
            </a:pPr>
            <a:r>
              <a:rPr lang="en-US" sz="1400" dirty="0" smtClean="0">
                <a:latin typeface="+mn-lt"/>
              </a:rPr>
              <a:t>Hyper-V Extensible Switch</a:t>
            </a:r>
          </a:p>
          <a:p>
            <a:pPr marL="0" indent="0">
              <a:buFont typeface="Wingdings" panose="05000000000000000000" pitchFamily="2" charset="2"/>
              <a:buNone/>
            </a:pPr>
            <a:r>
              <a:rPr lang="en-US" sz="1400" dirty="0" smtClean="0">
                <a:latin typeface="+mn-lt"/>
              </a:rPr>
              <a:t>4K Sector support</a:t>
            </a:r>
            <a:endParaRPr lang="en-US" sz="1400" dirty="0">
              <a:latin typeface="+mn-lt"/>
            </a:endParaRPr>
          </a:p>
        </p:txBody>
      </p:sp>
    </p:spTree>
    <p:extLst>
      <p:ext uri="{BB962C8B-B14F-4D97-AF65-F5344CB8AC3E}">
        <p14:creationId xmlns:p14="http://schemas.microsoft.com/office/powerpoint/2010/main" val="33413721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256212"/>
          </a:xfrm>
        </p:spPr>
        <p:txBody>
          <a:bodyPr>
            <a:normAutofit fontScale="92500" lnSpcReduction="10000"/>
          </a:bodyPr>
          <a:lstStyle/>
          <a:p>
            <a:r>
              <a:rPr lang="en-US" dirty="0" smtClean="0"/>
              <a:t>Tampa Bay d. Oakland (49-21) in Super Bowl XXXVII</a:t>
            </a:r>
          </a:p>
          <a:p>
            <a:endParaRPr lang="en-US" dirty="0" smtClean="0"/>
          </a:p>
          <a:p>
            <a:r>
              <a:rPr lang="en-US" dirty="0" smtClean="0"/>
              <a:t>Florida d. New York (4-2) in World Series</a:t>
            </a:r>
          </a:p>
          <a:p>
            <a:endParaRPr lang="en-US" dirty="0" smtClean="0"/>
          </a:p>
          <a:p>
            <a:r>
              <a:rPr lang="en-US" dirty="0" smtClean="0"/>
              <a:t>San Antonio d. New Jersey (4-2) NBA Championship</a:t>
            </a:r>
          </a:p>
          <a:p>
            <a:endParaRPr lang="en-US" dirty="0"/>
          </a:p>
          <a:p>
            <a:r>
              <a:rPr lang="en-US" dirty="0" smtClean="0"/>
              <a:t>Australia d. India (359-234</a:t>
            </a:r>
            <a:r>
              <a:rPr lang="en-US" dirty="0"/>
              <a:t>) Cricket World </a:t>
            </a:r>
            <a:r>
              <a:rPr lang="en-US" dirty="0" smtClean="0"/>
              <a:t>Cup</a:t>
            </a:r>
          </a:p>
          <a:p>
            <a:endParaRPr lang="en-US" dirty="0"/>
          </a:p>
          <a:p>
            <a:r>
              <a:rPr lang="en-US" dirty="0" smtClean="0"/>
              <a:t>England d. Australia (20-17) Rugby World Cup</a:t>
            </a:r>
          </a:p>
        </p:txBody>
      </p:sp>
      <p:sp>
        <p:nvSpPr>
          <p:cNvPr id="17" name="Title 16"/>
          <p:cNvSpPr>
            <a:spLocks noGrp="1"/>
          </p:cNvSpPr>
          <p:nvPr>
            <p:ph type="title"/>
          </p:nvPr>
        </p:nvSpPr>
        <p:spPr/>
        <p:txBody>
          <a:bodyPr/>
          <a:lstStyle/>
          <a:p>
            <a:r>
              <a:rPr lang="en-US" dirty="0" smtClean="0"/>
              <a:t>Sporting Events of 2003</a:t>
            </a:r>
            <a:endParaRPr lang="en-US" dirty="0"/>
          </a:p>
        </p:txBody>
      </p:sp>
    </p:spTree>
    <p:extLst>
      <p:ext uri="{BB962C8B-B14F-4D97-AF65-F5344CB8AC3E}">
        <p14:creationId xmlns:p14="http://schemas.microsoft.com/office/powerpoint/2010/main" val="332409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Moving to the Present…</a:t>
            </a:r>
            <a:endParaRPr lang="en-US" dirty="0"/>
          </a:p>
        </p:txBody>
      </p:sp>
    </p:spTree>
    <p:extLst>
      <p:ext uri="{BB962C8B-B14F-4D97-AF65-F5344CB8AC3E}">
        <p14:creationId xmlns:p14="http://schemas.microsoft.com/office/powerpoint/2010/main" val="26398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199"/>
          <p:cNvSpPr/>
          <p:nvPr/>
        </p:nvSpPr>
        <p:spPr bwMode="auto">
          <a:xfrm>
            <a:off x="0" y="1818997"/>
            <a:ext cx="6218237" cy="294198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6218238" y="1818997"/>
            <a:ext cx="6218237" cy="2941986"/>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p:nvPr>
        </p:nvSpPr>
        <p:spPr/>
        <p:txBody>
          <a:bodyPr/>
          <a:lstStyle/>
          <a:p>
            <a:r>
              <a:rPr lang="en-US" dirty="0"/>
              <a:t>Transforming the datacenter</a:t>
            </a:r>
          </a:p>
        </p:txBody>
      </p:sp>
      <p:grpSp>
        <p:nvGrpSpPr>
          <p:cNvPr id="4" name="Group 3"/>
          <p:cNvGrpSpPr/>
          <p:nvPr/>
        </p:nvGrpSpPr>
        <p:grpSpPr>
          <a:xfrm>
            <a:off x="8050239" y="4549932"/>
            <a:ext cx="2554235" cy="2096818"/>
            <a:chOff x="6588690" y="2655977"/>
            <a:chExt cx="5019111" cy="4120283"/>
          </a:xfrm>
        </p:grpSpPr>
        <p:sp>
          <p:nvSpPr>
            <p:cNvPr id="163" name="Freeform 162"/>
            <p:cNvSpPr>
              <a:spLocks noEditPoints="1"/>
            </p:cNvSpPr>
            <p:nvPr/>
          </p:nvSpPr>
          <p:spPr bwMode="black">
            <a:xfrm>
              <a:off x="762903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4" name="Freeform 163"/>
            <p:cNvSpPr>
              <a:spLocks noEditPoints="1"/>
            </p:cNvSpPr>
            <p:nvPr/>
          </p:nvSpPr>
          <p:spPr bwMode="black">
            <a:xfrm>
              <a:off x="8585023"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5" name="Freeform 164"/>
            <p:cNvSpPr>
              <a:spLocks noEditPoints="1"/>
            </p:cNvSpPr>
            <p:nvPr/>
          </p:nvSpPr>
          <p:spPr bwMode="black">
            <a:xfrm>
              <a:off x="9532530"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6" name="Freeform 165"/>
            <p:cNvSpPr>
              <a:spLocks noEditPoints="1"/>
            </p:cNvSpPr>
            <p:nvPr/>
          </p:nvSpPr>
          <p:spPr bwMode="black">
            <a:xfrm>
              <a:off x="1049699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85" name="Group 184"/>
            <p:cNvGrpSpPr/>
            <p:nvPr/>
          </p:nvGrpSpPr>
          <p:grpSpPr>
            <a:xfrm>
              <a:off x="8536042" y="5353483"/>
              <a:ext cx="2215581" cy="426650"/>
              <a:chOff x="8409042" y="5353483"/>
              <a:chExt cx="2215581" cy="426650"/>
            </a:xfrm>
          </p:grpSpPr>
          <p:sp>
            <p:nvSpPr>
              <p:cNvPr id="182" name="Rectangle 181"/>
              <p:cNvSpPr/>
              <p:nvPr/>
            </p:nvSpPr>
            <p:spPr bwMode="auto">
              <a:xfrm>
                <a:off x="10421206" y="5353483"/>
                <a:ext cx="203417" cy="426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9434917" y="5353483"/>
                <a:ext cx="203417" cy="426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8409042" y="5353483"/>
                <a:ext cx="203417" cy="426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1" name="Rectangle 160"/>
            <p:cNvSpPr/>
            <p:nvPr/>
          </p:nvSpPr>
          <p:spPr bwMode="auto">
            <a:xfrm>
              <a:off x="7175501" y="6638848"/>
              <a:ext cx="4432300" cy="43402"/>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7855155" y="4838700"/>
              <a:ext cx="3082719" cy="1905000"/>
            </a:xfrm>
            <a:prstGeom prst="rect">
              <a:avLst/>
            </a:prstGeom>
            <a:solidFill>
              <a:schemeClr val="bg1"/>
            </a:solidFill>
            <a:ln w="34925">
              <a:solidFill>
                <a:schemeClr val="tx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6"/>
            <p:cNvSpPr>
              <a:spLocks noEditPoints="1"/>
            </p:cNvSpPr>
            <p:nvPr/>
          </p:nvSpPr>
          <p:spPr bwMode="black">
            <a:xfrm>
              <a:off x="7956968"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Connector 10"/>
            <p:cNvCxnSpPr/>
            <p:nvPr/>
          </p:nvCxnSpPr>
          <p:spPr>
            <a:xfrm flipV="1">
              <a:off x="8386174" y="3645257"/>
              <a:ext cx="0" cy="1193825"/>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5"/>
            <p:cNvSpPr>
              <a:spLocks noChangeArrowheads="1"/>
            </p:cNvSpPr>
            <p:nvPr/>
          </p:nvSpPr>
          <p:spPr bwMode="auto">
            <a:xfrm>
              <a:off x="7965199" y="2655977"/>
              <a:ext cx="826939" cy="831646"/>
            </a:xfrm>
            <a:prstGeom prst="ellipse">
              <a:avLst/>
            </a:prstGeom>
            <a:solidFill>
              <a:schemeClr val="bg1"/>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745">
                <a:solidFill>
                  <a:srgbClr val="FF8C00"/>
                </a:solidFill>
                <a:ea typeface="Segoe UI" pitchFamily="34" charset="0"/>
                <a:cs typeface="Segoe UI" pitchFamily="34" charset="0"/>
              </a:endParaRPr>
            </a:p>
          </p:txBody>
        </p:sp>
        <p:sp>
          <p:nvSpPr>
            <p:cNvPr id="22" name="Freeform 6"/>
            <p:cNvSpPr>
              <a:spLocks/>
            </p:cNvSpPr>
            <p:nvPr/>
          </p:nvSpPr>
          <p:spPr bwMode="auto">
            <a:xfrm>
              <a:off x="8158832"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chemeClr val="bg2">
                <a:lumMod val="50000"/>
              </a:schemeClr>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23" name="Freeform 7"/>
            <p:cNvSpPr>
              <a:spLocks/>
            </p:cNvSpPr>
            <p:nvPr/>
          </p:nvSpPr>
          <p:spPr bwMode="auto">
            <a:xfrm>
              <a:off x="8378826"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chemeClr val="tx1"/>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24" name="Freeform 8"/>
            <p:cNvSpPr>
              <a:spLocks/>
            </p:cNvSpPr>
            <p:nvPr/>
          </p:nvSpPr>
          <p:spPr bwMode="auto">
            <a:xfrm>
              <a:off x="8158832"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21" name="Freeform 120"/>
            <p:cNvSpPr>
              <a:spLocks noEditPoints="1"/>
            </p:cNvSpPr>
            <p:nvPr/>
          </p:nvSpPr>
          <p:spPr bwMode="black">
            <a:xfrm>
              <a:off x="8986285"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22" name="Straight Connector 121"/>
            <p:cNvCxnSpPr/>
            <p:nvPr/>
          </p:nvCxnSpPr>
          <p:spPr>
            <a:xfrm flipV="1">
              <a:off x="9415491" y="3645257"/>
              <a:ext cx="0" cy="1193825"/>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4" name="Oval 5"/>
            <p:cNvSpPr>
              <a:spLocks noChangeArrowheads="1"/>
            </p:cNvSpPr>
            <p:nvPr/>
          </p:nvSpPr>
          <p:spPr bwMode="auto">
            <a:xfrm>
              <a:off x="8994516" y="2655977"/>
              <a:ext cx="826939" cy="831646"/>
            </a:xfrm>
            <a:prstGeom prst="ellipse">
              <a:avLst/>
            </a:prstGeom>
            <a:solidFill>
              <a:schemeClr val="bg1"/>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745">
                <a:solidFill>
                  <a:srgbClr val="FF8C00"/>
                </a:solidFill>
                <a:ea typeface="Segoe UI" pitchFamily="34" charset="0"/>
                <a:cs typeface="Segoe UI" pitchFamily="34" charset="0"/>
              </a:endParaRPr>
            </a:p>
          </p:txBody>
        </p:sp>
        <p:sp>
          <p:nvSpPr>
            <p:cNvPr id="125" name="Freeform 6"/>
            <p:cNvSpPr>
              <a:spLocks/>
            </p:cNvSpPr>
            <p:nvPr/>
          </p:nvSpPr>
          <p:spPr bwMode="auto">
            <a:xfrm>
              <a:off x="9188149"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chemeClr val="bg2">
                <a:lumMod val="50000"/>
              </a:schemeClr>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26" name="Freeform 7"/>
            <p:cNvSpPr>
              <a:spLocks/>
            </p:cNvSpPr>
            <p:nvPr/>
          </p:nvSpPr>
          <p:spPr bwMode="auto">
            <a:xfrm>
              <a:off x="9408143"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chemeClr val="tx1"/>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27" name="Freeform 8"/>
            <p:cNvSpPr>
              <a:spLocks/>
            </p:cNvSpPr>
            <p:nvPr/>
          </p:nvSpPr>
          <p:spPr bwMode="auto">
            <a:xfrm>
              <a:off x="9188149"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41" name="Freeform 140"/>
            <p:cNvSpPr>
              <a:spLocks noEditPoints="1"/>
            </p:cNvSpPr>
            <p:nvPr/>
          </p:nvSpPr>
          <p:spPr bwMode="black">
            <a:xfrm>
              <a:off x="9982931"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42" name="Straight Connector 141"/>
            <p:cNvCxnSpPr/>
            <p:nvPr/>
          </p:nvCxnSpPr>
          <p:spPr>
            <a:xfrm flipV="1">
              <a:off x="10412138" y="3645257"/>
              <a:ext cx="0" cy="1193825"/>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44" name="Oval 5"/>
            <p:cNvSpPr>
              <a:spLocks noChangeArrowheads="1"/>
            </p:cNvSpPr>
            <p:nvPr/>
          </p:nvSpPr>
          <p:spPr bwMode="auto">
            <a:xfrm>
              <a:off x="9991163" y="2655977"/>
              <a:ext cx="826939" cy="831646"/>
            </a:xfrm>
            <a:prstGeom prst="ellipse">
              <a:avLst/>
            </a:prstGeom>
            <a:solidFill>
              <a:schemeClr val="bg1"/>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745">
                <a:solidFill>
                  <a:srgbClr val="FF8C00"/>
                </a:solidFill>
                <a:ea typeface="Segoe UI" pitchFamily="34" charset="0"/>
                <a:cs typeface="Segoe UI" pitchFamily="34" charset="0"/>
              </a:endParaRPr>
            </a:p>
          </p:txBody>
        </p:sp>
        <p:sp>
          <p:nvSpPr>
            <p:cNvPr id="145" name="Freeform 6"/>
            <p:cNvSpPr>
              <a:spLocks/>
            </p:cNvSpPr>
            <p:nvPr/>
          </p:nvSpPr>
          <p:spPr bwMode="auto">
            <a:xfrm>
              <a:off x="10184796"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chemeClr val="bg2">
                <a:lumMod val="50000"/>
              </a:schemeClr>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46" name="Freeform 7"/>
            <p:cNvSpPr>
              <a:spLocks/>
            </p:cNvSpPr>
            <p:nvPr/>
          </p:nvSpPr>
          <p:spPr bwMode="auto">
            <a:xfrm>
              <a:off x="10404790"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chemeClr val="tx1"/>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47" name="Freeform 8"/>
            <p:cNvSpPr>
              <a:spLocks/>
            </p:cNvSpPr>
            <p:nvPr/>
          </p:nvSpPr>
          <p:spPr bwMode="auto">
            <a:xfrm>
              <a:off x="10184796"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grpSp>
          <p:nvGrpSpPr>
            <p:cNvPr id="77" name="Group 76"/>
            <p:cNvGrpSpPr/>
            <p:nvPr/>
          </p:nvGrpSpPr>
          <p:grpSpPr>
            <a:xfrm>
              <a:off x="8893726" y="5285552"/>
              <a:ext cx="1005576" cy="1011296"/>
              <a:chOff x="8981024" y="5863806"/>
              <a:chExt cx="614935" cy="618434"/>
            </a:xfrm>
          </p:grpSpPr>
          <p:sp>
            <p:nvSpPr>
              <p:cNvPr id="78" name="Oval 5"/>
              <p:cNvSpPr>
                <a:spLocks noChangeArrowheads="1"/>
              </p:cNvSpPr>
              <p:nvPr/>
            </p:nvSpPr>
            <p:spPr bwMode="auto">
              <a:xfrm>
                <a:off x="8981024" y="5863806"/>
                <a:ext cx="614935" cy="618434"/>
              </a:xfrm>
              <a:prstGeom prst="ellipse">
                <a:avLst/>
              </a:prstGeom>
              <a:solidFill>
                <a:srgbClr val="00188F"/>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79" name="Freeform 10"/>
              <p:cNvSpPr>
                <a:spLocks noEditPoints="1"/>
              </p:cNvSpPr>
              <p:nvPr/>
            </p:nvSpPr>
            <p:spPr bwMode="auto">
              <a:xfrm>
                <a:off x="9200542"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80" name="Rectangle 11"/>
              <p:cNvSpPr>
                <a:spLocks noChangeArrowheads="1"/>
              </p:cNvSpPr>
              <p:nvPr/>
            </p:nvSpPr>
            <p:spPr bwMode="auto">
              <a:xfrm>
                <a:off x="9252463" y="5997517"/>
                <a:ext cx="83873" cy="838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81" name="Rectangle 80"/>
              <p:cNvSpPr/>
              <p:nvPr/>
            </p:nvSpPr>
            <p:spPr bwMode="auto">
              <a:xfrm>
                <a:off x="9332523" y="6234666"/>
                <a:ext cx="12144" cy="10203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9393068" y="6288137"/>
                <a:ext cx="12144" cy="469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rot="5400000">
                <a:off x="9353414" y="6249909"/>
                <a:ext cx="12142" cy="4075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rot="5400000">
                <a:off x="9380589" y="6277610"/>
                <a:ext cx="12142" cy="1060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5" name="Oval 84"/>
              <p:cNvSpPr/>
              <p:nvPr/>
            </p:nvSpPr>
            <p:spPr bwMode="auto">
              <a:xfrm>
                <a:off x="9325378" y="625734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6" name="Oval 85"/>
              <p:cNvSpPr/>
              <p:nvPr/>
            </p:nvSpPr>
            <p:spPr bwMode="auto">
              <a:xfrm>
                <a:off x="9386179" y="631832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9312970" y="6183801"/>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9373310" y="6245028"/>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9434232" y="6305869"/>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90" name="Flowchart: Magnetic Disk 86"/>
              <p:cNvSpPr/>
              <p:nvPr/>
            </p:nvSpPr>
            <p:spPr bwMode="auto">
              <a:xfrm>
                <a:off x="9098253"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76" tIns="143421" rIns="179276" bIns="143421"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4" name="Group 113"/>
            <p:cNvGrpSpPr/>
            <p:nvPr/>
          </p:nvGrpSpPr>
          <p:grpSpPr>
            <a:xfrm>
              <a:off x="6588690" y="5280217"/>
              <a:ext cx="2722396" cy="1496043"/>
              <a:chOff x="9314317" y="5254171"/>
              <a:chExt cx="2776986" cy="1526042"/>
            </a:xfrm>
          </p:grpSpPr>
          <p:sp>
            <p:nvSpPr>
              <p:cNvPr id="115" name="Freeform 8"/>
              <p:cNvSpPr>
                <a:spLocks/>
              </p:cNvSpPr>
              <p:nvPr/>
            </p:nvSpPr>
            <p:spPr bwMode="auto">
              <a:xfrm>
                <a:off x="9507628" y="5254171"/>
                <a:ext cx="1721211" cy="1197041"/>
              </a:xfrm>
              <a:custGeom>
                <a:avLst/>
                <a:gdLst>
                  <a:gd name="T0" fmla="*/ 1699 w 1733"/>
                  <a:gd name="T1" fmla="*/ 1202 h 1202"/>
                  <a:gd name="T2" fmla="*/ 1733 w 1733"/>
                  <a:gd name="T3" fmla="*/ 1168 h 1202"/>
                  <a:gd name="T4" fmla="*/ 1733 w 1733"/>
                  <a:gd name="T5" fmla="*/ 34 h 1202"/>
                  <a:gd name="T6" fmla="*/ 1699 w 1733"/>
                  <a:gd name="T7" fmla="*/ 0 h 1202"/>
                  <a:gd name="T8" fmla="*/ 34 w 1733"/>
                  <a:gd name="T9" fmla="*/ 0 h 1202"/>
                  <a:gd name="T10" fmla="*/ 0 w 1733"/>
                  <a:gd name="T11" fmla="*/ 34 h 1202"/>
                  <a:gd name="T12" fmla="*/ 0 w 1733"/>
                  <a:gd name="T13" fmla="*/ 1168 h 1202"/>
                  <a:gd name="T14" fmla="*/ 34 w 1733"/>
                  <a:gd name="T15" fmla="*/ 1202 h 1202"/>
                  <a:gd name="T16" fmla="*/ 1699 w 1733"/>
                  <a:gd name="T17"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202">
                    <a:moveTo>
                      <a:pt x="1699" y="1202"/>
                    </a:moveTo>
                    <a:cubicBezTo>
                      <a:pt x="1718" y="1202"/>
                      <a:pt x="1733" y="1187"/>
                      <a:pt x="1733" y="1168"/>
                    </a:cubicBezTo>
                    <a:cubicBezTo>
                      <a:pt x="1733" y="34"/>
                      <a:pt x="1733" y="34"/>
                      <a:pt x="1733" y="34"/>
                    </a:cubicBezTo>
                    <a:cubicBezTo>
                      <a:pt x="1733" y="15"/>
                      <a:pt x="1718" y="0"/>
                      <a:pt x="1699" y="0"/>
                    </a:cubicBezTo>
                    <a:cubicBezTo>
                      <a:pt x="34" y="0"/>
                      <a:pt x="34" y="0"/>
                      <a:pt x="34" y="0"/>
                    </a:cubicBezTo>
                    <a:cubicBezTo>
                      <a:pt x="15" y="0"/>
                      <a:pt x="0" y="15"/>
                      <a:pt x="0" y="34"/>
                    </a:cubicBezTo>
                    <a:cubicBezTo>
                      <a:pt x="0" y="1168"/>
                      <a:pt x="0" y="1168"/>
                      <a:pt x="0" y="1168"/>
                    </a:cubicBezTo>
                    <a:cubicBezTo>
                      <a:pt x="0" y="1187"/>
                      <a:pt x="15" y="1202"/>
                      <a:pt x="34" y="1202"/>
                    </a:cubicBezTo>
                    <a:lnTo>
                      <a:pt x="1699" y="1202"/>
                    </a:lnTo>
                    <a:close/>
                  </a:path>
                </a:pathLst>
              </a:custGeom>
              <a:solidFill>
                <a:srgbClr val="00188F"/>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16" name="Rectangle 9"/>
              <p:cNvSpPr>
                <a:spLocks noChangeArrowheads="1"/>
              </p:cNvSpPr>
              <p:nvPr/>
            </p:nvSpPr>
            <p:spPr bwMode="auto">
              <a:xfrm>
                <a:off x="9561531" y="5306216"/>
                <a:ext cx="1613403" cy="918227"/>
              </a:xfrm>
              <a:prstGeom prst="rect">
                <a:avLst/>
              </a:prstGeom>
              <a:solidFill>
                <a:schemeClr val="bg1"/>
              </a:solidFill>
              <a:ln>
                <a:noFill/>
              </a:ln>
            </p:spPr>
            <p:txBody>
              <a:bodyPr/>
              <a:lstStyle/>
              <a:p>
                <a:pPr defTabSz="914314">
                  <a:defRPr/>
                </a:pPr>
                <a:endParaRPr lang="en-US">
                  <a:solidFill>
                    <a:srgbClr val="000000"/>
                  </a:solidFill>
                </a:endParaRPr>
              </a:p>
            </p:txBody>
          </p:sp>
          <p:grpSp>
            <p:nvGrpSpPr>
              <p:cNvPr id="117" name="Group 116"/>
              <p:cNvGrpSpPr/>
              <p:nvPr/>
            </p:nvGrpSpPr>
            <p:grpSpPr>
              <a:xfrm>
                <a:off x="9314317" y="6599913"/>
                <a:ext cx="2776986" cy="180300"/>
                <a:chOff x="9314317" y="6599913"/>
                <a:chExt cx="2776986" cy="180300"/>
              </a:xfrm>
              <a:solidFill>
                <a:schemeClr val="accent5"/>
              </a:solidFill>
            </p:grpSpPr>
            <p:sp>
              <p:nvSpPr>
                <p:cNvPr id="176" name="Freeform 5"/>
                <p:cNvSpPr>
                  <a:spLocks/>
                </p:cNvSpPr>
                <p:nvPr/>
              </p:nvSpPr>
              <p:spPr bwMode="auto">
                <a:xfrm>
                  <a:off x="11767879" y="6624077"/>
                  <a:ext cx="323424" cy="156136"/>
                </a:xfrm>
                <a:custGeom>
                  <a:avLst/>
                  <a:gdLst>
                    <a:gd name="T0" fmla="*/ 168 w 326"/>
                    <a:gd name="T1" fmla="*/ 3 h 157"/>
                    <a:gd name="T2" fmla="*/ 0 w 326"/>
                    <a:gd name="T3" fmla="*/ 157 h 157"/>
                    <a:gd name="T4" fmla="*/ 322 w 326"/>
                    <a:gd name="T5" fmla="*/ 157 h 157"/>
                    <a:gd name="T6" fmla="*/ 168 w 326"/>
                    <a:gd name="T7" fmla="*/ 3 h 157"/>
                  </a:gdLst>
                  <a:ahLst/>
                  <a:cxnLst>
                    <a:cxn ang="0">
                      <a:pos x="T0" y="T1"/>
                    </a:cxn>
                    <a:cxn ang="0">
                      <a:pos x="T2" y="T3"/>
                    </a:cxn>
                    <a:cxn ang="0">
                      <a:pos x="T4" y="T5"/>
                    </a:cxn>
                    <a:cxn ang="0">
                      <a:pos x="T6" y="T7"/>
                    </a:cxn>
                  </a:cxnLst>
                  <a:rect l="0" t="0" r="r" b="b"/>
                  <a:pathLst>
                    <a:path w="326" h="157">
                      <a:moveTo>
                        <a:pt x="168" y="3"/>
                      </a:moveTo>
                      <a:cubicBezTo>
                        <a:pt x="79" y="0"/>
                        <a:pt x="4" y="69"/>
                        <a:pt x="0" y="157"/>
                      </a:cubicBezTo>
                      <a:cubicBezTo>
                        <a:pt x="322" y="157"/>
                        <a:pt x="322" y="157"/>
                        <a:pt x="322" y="157"/>
                      </a:cubicBezTo>
                      <a:cubicBezTo>
                        <a:pt x="326" y="69"/>
                        <a:pt x="257" y="7"/>
                        <a:pt x="168" y="3"/>
                      </a:cubicBezTo>
                      <a:close/>
                    </a:path>
                  </a:pathLst>
                </a:custGeom>
                <a:solidFill>
                  <a:srgbClr val="00188F"/>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77" name="Freeform 6"/>
                <p:cNvSpPr>
                  <a:spLocks/>
                </p:cNvSpPr>
                <p:nvPr/>
              </p:nvSpPr>
              <p:spPr bwMode="auto">
                <a:xfrm>
                  <a:off x="11176794" y="6625935"/>
                  <a:ext cx="685882" cy="87362"/>
                </a:xfrm>
                <a:custGeom>
                  <a:avLst/>
                  <a:gdLst>
                    <a:gd name="T0" fmla="*/ 680 w 690"/>
                    <a:gd name="T1" fmla="*/ 86 h 86"/>
                    <a:gd name="T2" fmla="*/ 609 w 690"/>
                    <a:gd name="T3" fmla="*/ 55 h 86"/>
                    <a:gd name="T4" fmla="*/ 460 w 690"/>
                    <a:gd name="T5" fmla="*/ 25 h 86"/>
                    <a:gd name="T6" fmla="*/ 0 w 690"/>
                    <a:gd name="T7" fmla="*/ 25 h 86"/>
                    <a:gd name="T8" fmla="*/ 0 w 690"/>
                    <a:gd name="T9" fmla="*/ 0 h 86"/>
                    <a:gd name="T10" fmla="*/ 460 w 690"/>
                    <a:gd name="T11" fmla="*/ 0 h 86"/>
                    <a:gd name="T12" fmla="*/ 619 w 690"/>
                    <a:gd name="T13" fmla="*/ 32 h 86"/>
                    <a:gd name="T14" fmla="*/ 690 w 690"/>
                    <a:gd name="T15" fmla="*/ 63 h 86"/>
                    <a:gd name="T16" fmla="*/ 680 w 690"/>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86">
                      <a:moveTo>
                        <a:pt x="680" y="86"/>
                      </a:moveTo>
                      <a:cubicBezTo>
                        <a:pt x="609" y="55"/>
                        <a:pt x="609" y="55"/>
                        <a:pt x="609" y="55"/>
                      </a:cubicBezTo>
                      <a:cubicBezTo>
                        <a:pt x="572" y="39"/>
                        <a:pt x="504" y="25"/>
                        <a:pt x="460" y="25"/>
                      </a:cubicBezTo>
                      <a:cubicBezTo>
                        <a:pt x="0" y="25"/>
                        <a:pt x="0" y="25"/>
                        <a:pt x="0" y="25"/>
                      </a:cubicBezTo>
                      <a:cubicBezTo>
                        <a:pt x="0" y="0"/>
                        <a:pt x="0" y="0"/>
                        <a:pt x="0" y="0"/>
                      </a:cubicBezTo>
                      <a:cubicBezTo>
                        <a:pt x="460" y="0"/>
                        <a:pt x="460" y="0"/>
                        <a:pt x="460" y="0"/>
                      </a:cubicBezTo>
                      <a:cubicBezTo>
                        <a:pt x="507" y="0"/>
                        <a:pt x="579" y="14"/>
                        <a:pt x="619" y="32"/>
                      </a:cubicBezTo>
                      <a:cubicBezTo>
                        <a:pt x="690" y="63"/>
                        <a:pt x="690" y="63"/>
                        <a:pt x="690" y="63"/>
                      </a:cubicBezTo>
                      <a:lnTo>
                        <a:pt x="680" y="86"/>
                      </a:lnTo>
                      <a:close/>
                    </a:path>
                  </a:pathLst>
                </a:custGeom>
                <a:solidFill>
                  <a:srgbClr val="00188F"/>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78" name="Rectangle 10"/>
                <p:cNvSpPr>
                  <a:spLocks noChangeArrowheads="1"/>
                </p:cNvSpPr>
                <p:nvPr/>
              </p:nvSpPr>
              <p:spPr bwMode="auto">
                <a:xfrm>
                  <a:off x="9314317" y="6696568"/>
                  <a:ext cx="2135714" cy="79927"/>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79" name="Freeform 11"/>
                <p:cNvSpPr>
                  <a:spLocks/>
                </p:cNvSpPr>
                <p:nvPr/>
              </p:nvSpPr>
              <p:spPr bwMode="auto">
                <a:xfrm>
                  <a:off x="9314317" y="6599913"/>
                  <a:ext cx="2135714" cy="96655"/>
                </a:xfrm>
                <a:custGeom>
                  <a:avLst/>
                  <a:gdLst>
                    <a:gd name="T0" fmla="*/ 5080 w 5080"/>
                    <a:gd name="T1" fmla="*/ 232 h 232"/>
                    <a:gd name="T2" fmla="*/ 0 w 5080"/>
                    <a:gd name="T3" fmla="*/ 232 h 232"/>
                    <a:gd name="T4" fmla="*/ 315 w 5080"/>
                    <a:gd name="T5" fmla="*/ 0 h 232"/>
                    <a:gd name="T6" fmla="*/ 4763 w 5080"/>
                    <a:gd name="T7" fmla="*/ 0 h 232"/>
                    <a:gd name="T8" fmla="*/ 5080 w 5080"/>
                    <a:gd name="T9" fmla="*/ 232 h 232"/>
                  </a:gdLst>
                  <a:ahLst/>
                  <a:cxnLst>
                    <a:cxn ang="0">
                      <a:pos x="T0" y="T1"/>
                    </a:cxn>
                    <a:cxn ang="0">
                      <a:pos x="T2" y="T3"/>
                    </a:cxn>
                    <a:cxn ang="0">
                      <a:pos x="T4" y="T5"/>
                    </a:cxn>
                    <a:cxn ang="0">
                      <a:pos x="T6" y="T7"/>
                    </a:cxn>
                    <a:cxn ang="0">
                      <a:pos x="T8" y="T9"/>
                    </a:cxn>
                  </a:cxnLst>
                  <a:rect l="0" t="0" r="r" b="b"/>
                  <a:pathLst>
                    <a:path w="5080" h="232">
                      <a:moveTo>
                        <a:pt x="5080" y="232"/>
                      </a:moveTo>
                      <a:lnTo>
                        <a:pt x="0" y="232"/>
                      </a:lnTo>
                      <a:lnTo>
                        <a:pt x="315" y="0"/>
                      </a:lnTo>
                      <a:lnTo>
                        <a:pt x="4763" y="0"/>
                      </a:lnTo>
                      <a:lnTo>
                        <a:pt x="5080" y="232"/>
                      </a:lnTo>
                      <a:close/>
                    </a:path>
                  </a:pathLst>
                </a:custGeom>
                <a:solidFill>
                  <a:srgbClr val="00188F"/>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grpSp>
          <p:grpSp>
            <p:nvGrpSpPr>
              <p:cNvPr id="118" name="Group 117"/>
              <p:cNvGrpSpPr/>
              <p:nvPr/>
            </p:nvGrpSpPr>
            <p:grpSpPr>
              <a:xfrm>
                <a:off x="9765303" y="5625492"/>
                <a:ext cx="1261860" cy="318107"/>
                <a:chOff x="9765303" y="5625492"/>
                <a:chExt cx="1261860" cy="318107"/>
              </a:xfrm>
              <a:solidFill>
                <a:schemeClr val="accent5"/>
              </a:solidFill>
            </p:grpSpPr>
            <p:grpSp>
              <p:nvGrpSpPr>
                <p:cNvPr id="119" name="Group 118"/>
                <p:cNvGrpSpPr/>
                <p:nvPr/>
              </p:nvGrpSpPr>
              <p:grpSpPr>
                <a:xfrm>
                  <a:off x="9765303" y="5625492"/>
                  <a:ext cx="318153" cy="318107"/>
                  <a:chOff x="9501982" y="3668713"/>
                  <a:chExt cx="444500" cy="444500"/>
                </a:xfrm>
                <a:grpFill/>
              </p:grpSpPr>
              <p:sp>
                <p:nvSpPr>
                  <p:cNvPr id="174" name="Freeform 10"/>
                  <p:cNvSpPr>
                    <a:spLocks noEditPoints="1"/>
                  </p:cNvSpPr>
                  <p:nvPr/>
                </p:nvSpPr>
                <p:spPr bwMode="auto">
                  <a:xfrm>
                    <a:off x="9501982" y="3668713"/>
                    <a:ext cx="444500" cy="444500"/>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rgbClr val="00188F"/>
                  </a:solidFill>
                  <a:extLst>
                    <a:ext uri="{91240B29-F687-4f45-9708-019B960494DF}">
                      <a14:hiddenLine xmlns="" xmlns:a14="http://schemas.microsoft.com/office/drawing/2010/main" w="9525">
                        <a:solidFill>
                          <a:srgbClr val="000000"/>
                        </a:solidFill>
                        <a:round/>
                        <a:headEnd/>
                        <a:tailEnd/>
                      </a14:hiddenLine>
                    </a:ext>
                  </a:extLst>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75" name="Rectangle 11"/>
                  <p:cNvSpPr>
                    <a:spLocks noChangeArrowheads="1"/>
                  </p:cNvSpPr>
                  <p:nvPr/>
                </p:nvSpPr>
                <p:spPr bwMode="auto">
                  <a:xfrm>
                    <a:off x="9625807" y="3792538"/>
                    <a:ext cx="200025" cy="200025"/>
                  </a:xfrm>
                  <a:prstGeom prst="rect">
                    <a:avLst/>
                  </a:prstGeom>
                  <a:solidFill>
                    <a:srgbClr val="00188F"/>
                  </a:solidFill>
                  <a:extLst>
                    <a:ext uri="{91240B29-F687-4f45-9708-019B960494DF}">
                      <a14:hiddenLine xmlns="" xmlns:a14="http://schemas.microsoft.com/office/drawing/2010/main" w="9525">
                        <a:solidFill>
                          <a:srgbClr val="000000"/>
                        </a:solidFill>
                        <a:miter lim="800000"/>
                        <a:headEnd/>
                        <a:tailEnd/>
                      </a14:hiddenLine>
                    </a:ext>
                  </a:extLst>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grpSp>
            <p:grpSp>
              <p:nvGrpSpPr>
                <p:cNvPr id="120" name="Group 119"/>
                <p:cNvGrpSpPr/>
                <p:nvPr/>
              </p:nvGrpSpPr>
              <p:grpSpPr>
                <a:xfrm>
                  <a:off x="10732693" y="5642781"/>
                  <a:ext cx="294470" cy="295835"/>
                  <a:chOff x="12491246" y="2816102"/>
                  <a:chExt cx="1745830" cy="1754162"/>
                </a:xfrm>
                <a:grpFill/>
              </p:grpSpPr>
              <p:sp>
                <p:nvSpPr>
                  <p:cNvPr id="143" name="Rectangle 142"/>
                  <p:cNvSpPr/>
                  <p:nvPr/>
                </p:nvSpPr>
                <p:spPr bwMode="auto">
                  <a:xfrm>
                    <a:off x="12689121" y="3330928"/>
                    <a:ext cx="122893" cy="1032779"/>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62" name="Rectangle 161"/>
                  <p:cNvSpPr/>
                  <p:nvPr/>
                </p:nvSpPr>
                <p:spPr bwMode="auto">
                  <a:xfrm>
                    <a:off x="13301845" y="3872140"/>
                    <a:ext cx="122893" cy="475250"/>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67" name="Rectangle 166"/>
                  <p:cNvSpPr/>
                  <p:nvPr/>
                </p:nvSpPr>
                <p:spPr bwMode="auto">
                  <a:xfrm rot="5400000">
                    <a:off x="12900537" y="3485238"/>
                    <a:ext cx="122893" cy="412418"/>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68" name="Rectangle 167"/>
                  <p:cNvSpPr/>
                  <p:nvPr/>
                </p:nvSpPr>
                <p:spPr bwMode="auto">
                  <a:xfrm rot="5400000">
                    <a:off x="13175552" y="3765667"/>
                    <a:ext cx="122893" cy="1073222"/>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69" name="Oval 168"/>
                  <p:cNvSpPr/>
                  <p:nvPr/>
                </p:nvSpPr>
                <p:spPr bwMode="auto">
                  <a:xfrm>
                    <a:off x="12616815" y="3560445"/>
                    <a:ext cx="260985" cy="262890"/>
                  </a:xfrm>
                  <a:prstGeom prst="ellipse">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70" name="Oval 169"/>
                  <p:cNvSpPr/>
                  <p:nvPr/>
                </p:nvSpPr>
                <p:spPr bwMode="auto">
                  <a:xfrm>
                    <a:off x="13232130" y="4177665"/>
                    <a:ext cx="260985" cy="262890"/>
                  </a:xfrm>
                  <a:prstGeom prst="ellipse">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71" name="Rectangle 170"/>
                  <p:cNvSpPr/>
                  <p:nvPr/>
                </p:nvSpPr>
                <p:spPr bwMode="auto">
                  <a:xfrm>
                    <a:off x="12491246" y="2816102"/>
                    <a:ext cx="518646" cy="518646"/>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72" name="Rectangle 171"/>
                  <p:cNvSpPr/>
                  <p:nvPr/>
                </p:nvSpPr>
                <p:spPr bwMode="auto">
                  <a:xfrm>
                    <a:off x="13101888" y="3435817"/>
                    <a:ext cx="518646" cy="518646"/>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sp>
                <p:nvSpPr>
                  <p:cNvPr id="173" name="Rectangle 172"/>
                  <p:cNvSpPr/>
                  <p:nvPr/>
                </p:nvSpPr>
                <p:spPr bwMode="auto">
                  <a:xfrm>
                    <a:off x="13718430" y="4051618"/>
                    <a:ext cx="518646" cy="518646"/>
                  </a:xfrm>
                  <a:prstGeom prst="rect">
                    <a:avLst/>
                  </a:pr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grpSp>
            <p:sp>
              <p:nvSpPr>
                <p:cNvPr id="123" name="Flowchart: Magnetic Disk 86"/>
                <p:cNvSpPr/>
                <p:nvPr/>
              </p:nvSpPr>
              <p:spPr bwMode="auto">
                <a:xfrm>
                  <a:off x="10280995" y="5634980"/>
                  <a:ext cx="256154" cy="30777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rgbClr val="00188F"/>
                </a:solidFill>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grpSp>
        </p:grpSp>
      </p:grpSp>
      <p:grpSp>
        <p:nvGrpSpPr>
          <p:cNvPr id="72" name="Group 71"/>
          <p:cNvGrpSpPr/>
          <p:nvPr/>
        </p:nvGrpSpPr>
        <p:grpSpPr>
          <a:xfrm>
            <a:off x="1981756" y="4549932"/>
            <a:ext cx="2254725" cy="2048177"/>
            <a:chOff x="7175501" y="2655977"/>
            <a:chExt cx="4432300" cy="4026273"/>
          </a:xfrm>
        </p:grpSpPr>
        <p:sp>
          <p:nvSpPr>
            <p:cNvPr id="73" name="Freeform 72"/>
            <p:cNvSpPr>
              <a:spLocks noEditPoints="1"/>
            </p:cNvSpPr>
            <p:nvPr/>
          </p:nvSpPr>
          <p:spPr bwMode="black">
            <a:xfrm>
              <a:off x="762903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4" name="Freeform 73"/>
            <p:cNvSpPr>
              <a:spLocks noEditPoints="1"/>
            </p:cNvSpPr>
            <p:nvPr/>
          </p:nvSpPr>
          <p:spPr bwMode="black">
            <a:xfrm>
              <a:off x="8585023"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5" name="Freeform 74"/>
            <p:cNvSpPr>
              <a:spLocks noEditPoints="1"/>
            </p:cNvSpPr>
            <p:nvPr/>
          </p:nvSpPr>
          <p:spPr bwMode="black">
            <a:xfrm>
              <a:off x="9532530"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1" name="Freeform 90"/>
            <p:cNvSpPr>
              <a:spLocks noEditPoints="1"/>
            </p:cNvSpPr>
            <p:nvPr/>
          </p:nvSpPr>
          <p:spPr bwMode="black">
            <a:xfrm>
              <a:off x="10496996" y="5335115"/>
              <a:ext cx="657271" cy="132543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8536042" y="5353483"/>
              <a:ext cx="2215581" cy="426650"/>
              <a:chOff x="8409042" y="5353483"/>
              <a:chExt cx="2215581" cy="426650"/>
            </a:xfrm>
          </p:grpSpPr>
          <p:sp>
            <p:nvSpPr>
              <p:cNvPr id="196" name="Rectangle 195"/>
              <p:cNvSpPr/>
              <p:nvPr/>
            </p:nvSpPr>
            <p:spPr bwMode="auto">
              <a:xfrm>
                <a:off x="10421206" y="5353483"/>
                <a:ext cx="203417" cy="426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9434917" y="5353483"/>
                <a:ext cx="203417" cy="426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8409042" y="5353483"/>
                <a:ext cx="203417" cy="4266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3" name="Rectangle 92"/>
            <p:cNvSpPr/>
            <p:nvPr/>
          </p:nvSpPr>
          <p:spPr bwMode="auto">
            <a:xfrm>
              <a:off x="7175501" y="6638848"/>
              <a:ext cx="4432300" cy="43402"/>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Freeform 93"/>
            <p:cNvSpPr>
              <a:spLocks noEditPoints="1"/>
            </p:cNvSpPr>
            <p:nvPr/>
          </p:nvSpPr>
          <p:spPr bwMode="black">
            <a:xfrm>
              <a:off x="7956968"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lumMod val="25000"/>
              </a:schemeClr>
            </a:solidFill>
            <a:extLst/>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cxnSp>
          <p:nvCxnSpPr>
            <p:cNvPr id="95" name="Straight Connector 94"/>
            <p:cNvCxnSpPr/>
            <p:nvPr/>
          </p:nvCxnSpPr>
          <p:spPr>
            <a:xfrm flipV="1">
              <a:off x="8386174" y="3645257"/>
              <a:ext cx="0" cy="1193825"/>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6" name="Oval 5"/>
            <p:cNvSpPr>
              <a:spLocks noChangeArrowheads="1"/>
            </p:cNvSpPr>
            <p:nvPr/>
          </p:nvSpPr>
          <p:spPr bwMode="auto">
            <a:xfrm>
              <a:off x="7965199" y="2655977"/>
              <a:ext cx="826939" cy="831646"/>
            </a:xfrm>
            <a:prstGeom prst="ellipse">
              <a:avLst/>
            </a:prstGeom>
            <a:solidFill>
              <a:schemeClr val="bg1"/>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745">
                <a:solidFill>
                  <a:srgbClr val="FF8C00"/>
                </a:solidFill>
                <a:ea typeface="Segoe UI" pitchFamily="34" charset="0"/>
                <a:cs typeface="Segoe UI" pitchFamily="34" charset="0"/>
              </a:endParaRPr>
            </a:p>
          </p:txBody>
        </p:sp>
        <p:sp>
          <p:nvSpPr>
            <p:cNvPr id="97" name="Freeform 6"/>
            <p:cNvSpPr>
              <a:spLocks/>
            </p:cNvSpPr>
            <p:nvPr/>
          </p:nvSpPr>
          <p:spPr bwMode="auto">
            <a:xfrm>
              <a:off x="8158832"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chemeClr val="bg2">
                <a:lumMod val="50000"/>
              </a:schemeClr>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98" name="Freeform 7"/>
            <p:cNvSpPr>
              <a:spLocks/>
            </p:cNvSpPr>
            <p:nvPr/>
          </p:nvSpPr>
          <p:spPr bwMode="auto">
            <a:xfrm>
              <a:off x="8378826"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chemeClr val="tx1"/>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99" name="Freeform 8"/>
            <p:cNvSpPr>
              <a:spLocks/>
            </p:cNvSpPr>
            <p:nvPr/>
          </p:nvSpPr>
          <p:spPr bwMode="auto">
            <a:xfrm>
              <a:off x="8158832"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00" name="Oval 5"/>
            <p:cNvSpPr>
              <a:spLocks noChangeArrowheads="1"/>
            </p:cNvSpPr>
            <p:nvPr/>
          </p:nvSpPr>
          <p:spPr bwMode="auto">
            <a:xfrm>
              <a:off x="8078707" y="5863806"/>
              <a:ext cx="614935" cy="618434"/>
            </a:xfrm>
            <a:prstGeom prst="ellipse">
              <a:avLst/>
            </a:prstGeom>
            <a:solidFill>
              <a:schemeClr val="bg1">
                <a:lumMod val="85000"/>
                <a:alpha val="54118"/>
              </a:schemeClr>
            </a:solidFill>
            <a:ln w="19050">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01" name="Freeform 10"/>
            <p:cNvSpPr>
              <a:spLocks noEditPoints="1"/>
            </p:cNvSpPr>
            <p:nvPr/>
          </p:nvSpPr>
          <p:spPr bwMode="auto">
            <a:xfrm>
              <a:off x="8298225"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102" name="Rectangle 11"/>
            <p:cNvSpPr>
              <a:spLocks noChangeArrowheads="1"/>
            </p:cNvSpPr>
            <p:nvPr/>
          </p:nvSpPr>
          <p:spPr bwMode="auto">
            <a:xfrm>
              <a:off x="8350146" y="5997517"/>
              <a:ext cx="83873" cy="838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103" name="Rectangle 102"/>
            <p:cNvSpPr/>
            <p:nvPr/>
          </p:nvSpPr>
          <p:spPr bwMode="auto">
            <a:xfrm>
              <a:off x="8430206" y="6234666"/>
              <a:ext cx="12144" cy="10203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8490751" y="6288137"/>
              <a:ext cx="12144" cy="469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rot="5400000">
              <a:off x="8451097" y="6249909"/>
              <a:ext cx="12142" cy="4075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rot="5400000">
              <a:off x="8478272" y="6277610"/>
              <a:ext cx="12142" cy="1060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07" name="Oval 106"/>
            <p:cNvSpPr/>
            <p:nvPr/>
          </p:nvSpPr>
          <p:spPr bwMode="auto">
            <a:xfrm>
              <a:off x="8423061" y="625734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08" name="Oval 107"/>
            <p:cNvSpPr/>
            <p:nvPr/>
          </p:nvSpPr>
          <p:spPr bwMode="auto">
            <a:xfrm>
              <a:off x="8483862" y="631832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8410653" y="6183801"/>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8470993" y="6245028"/>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8531915" y="6305869"/>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12" name="Flowchart: Magnetic Disk 86"/>
            <p:cNvSpPr/>
            <p:nvPr/>
          </p:nvSpPr>
          <p:spPr bwMode="auto">
            <a:xfrm>
              <a:off x="8195936"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76" tIns="143421" rIns="179276" bIns="143421"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13" name="Freeform 112"/>
            <p:cNvSpPr>
              <a:spLocks noEditPoints="1"/>
            </p:cNvSpPr>
            <p:nvPr/>
          </p:nvSpPr>
          <p:spPr bwMode="black">
            <a:xfrm>
              <a:off x="8986285"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lumMod val="25000"/>
              </a:schemeClr>
            </a:solidFill>
            <a:extLst/>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cxnSp>
          <p:nvCxnSpPr>
            <p:cNvPr id="128" name="Straight Connector 127"/>
            <p:cNvCxnSpPr/>
            <p:nvPr/>
          </p:nvCxnSpPr>
          <p:spPr>
            <a:xfrm flipV="1">
              <a:off x="9415491" y="3645257"/>
              <a:ext cx="0" cy="1193825"/>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9" name="Oval 5"/>
            <p:cNvSpPr>
              <a:spLocks noChangeArrowheads="1"/>
            </p:cNvSpPr>
            <p:nvPr/>
          </p:nvSpPr>
          <p:spPr bwMode="auto">
            <a:xfrm>
              <a:off x="8994516" y="2655977"/>
              <a:ext cx="826939" cy="831646"/>
            </a:xfrm>
            <a:prstGeom prst="ellipse">
              <a:avLst/>
            </a:prstGeom>
            <a:solidFill>
              <a:schemeClr val="bg1"/>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745">
                <a:solidFill>
                  <a:srgbClr val="FF8C00"/>
                </a:solidFill>
                <a:ea typeface="Segoe UI" pitchFamily="34" charset="0"/>
                <a:cs typeface="Segoe UI" pitchFamily="34" charset="0"/>
              </a:endParaRPr>
            </a:p>
          </p:txBody>
        </p:sp>
        <p:sp>
          <p:nvSpPr>
            <p:cNvPr id="130" name="Freeform 6"/>
            <p:cNvSpPr>
              <a:spLocks/>
            </p:cNvSpPr>
            <p:nvPr/>
          </p:nvSpPr>
          <p:spPr bwMode="auto">
            <a:xfrm>
              <a:off x="9188149"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chemeClr val="bg2">
                <a:lumMod val="50000"/>
              </a:schemeClr>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31" name="Freeform 7"/>
            <p:cNvSpPr>
              <a:spLocks/>
            </p:cNvSpPr>
            <p:nvPr/>
          </p:nvSpPr>
          <p:spPr bwMode="auto">
            <a:xfrm>
              <a:off x="9408143"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chemeClr val="tx1"/>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32" name="Freeform 8"/>
            <p:cNvSpPr>
              <a:spLocks/>
            </p:cNvSpPr>
            <p:nvPr/>
          </p:nvSpPr>
          <p:spPr bwMode="auto">
            <a:xfrm>
              <a:off x="9188149"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33" name="Oval 5"/>
            <p:cNvSpPr>
              <a:spLocks noChangeArrowheads="1"/>
            </p:cNvSpPr>
            <p:nvPr/>
          </p:nvSpPr>
          <p:spPr bwMode="auto">
            <a:xfrm>
              <a:off x="9108024" y="5863806"/>
              <a:ext cx="614935" cy="618434"/>
            </a:xfrm>
            <a:prstGeom prst="ellipse">
              <a:avLst/>
            </a:prstGeom>
            <a:solidFill>
              <a:schemeClr val="bg1">
                <a:lumMod val="85000"/>
                <a:alpha val="54118"/>
              </a:schemeClr>
            </a:solidFill>
            <a:ln w="19050">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34" name="Freeform 10"/>
            <p:cNvSpPr>
              <a:spLocks noEditPoints="1"/>
            </p:cNvSpPr>
            <p:nvPr/>
          </p:nvSpPr>
          <p:spPr bwMode="auto">
            <a:xfrm>
              <a:off x="9327542"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135" name="Rectangle 11"/>
            <p:cNvSpPr>
              <a:spLocks noChangeArrowheads="1"/>
            </p:cNvSpPr>
            <p:nvPr/>
          </p:nvSpPr>
          <p:spPr bwMode="auto">
            <a:xfrm>
              <a:off x="9379463" y="5997517"/>
              <a:ext cx="83873" cy="838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136" name="Rectangle 135"/>
            <p:cNvSpPr/>
            <p:nvPr/>
          </p:nvSpPr>
          <p:spPr bwMode="auto">
            <a:xfrm>
              <a:off x="9459523" y="6234666"/>
              <a:ext cx="12144" cy="10203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9520068" y="6288137"/>
              <a:ext cx="12144" cy="469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rot="5400000">
              <a:off x="9480414" y="6249909"/>
              <a:ext cx="12142" cy="4075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rot="5400000">
              <a:off x="9507589" y="6277610"/>
              <a:ext cx="12142" cy="1060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40" name="Oval 139"/>
            <p:cNvSpPr/>
            <p:nvPr/>
          </p:nvSpPr>
          <p:spPr bwMode="auto">
            <a:xfrm>
              <a:off x="9452378" y="625734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48" name="Oval 147"/>
            <p:cNvSpPr/>
            <p:nvPr/>
          </p:nvSpPr>
          <p:spPr bwMode="auto">
            <a:xfrm>
              <a:off x="9513179" y="631832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9439970" y="6183801"/>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9500310" y="6245028"/>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9561232" y="6305869"/>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52" name="Flowchart: Magnetic Disk 86"/>
            <p:cNvSpPr/>
            <p:nvPr/>
          </p:nvSpPr>
          <p:spPr bwMode="auto">
            <a:xfrm>
              <a:off x="9225253"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76" tIns="143421" rIns="179276" bIns="143421"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53" name="Freeform 152"/>
            <p:cNvSpPr>
              <a:spLocks noEditPoints="1"/>
            </p:cNvSpPr>
            <p:nvPr/>
          </p:nvSpPr>
          <p:spPr bwMode="black">
            <a:xfrm>
              <a:off x="9982931" y="4938068"/>
              <a:ext cx="843402" cy="17007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2">
                <a:lumMod val="25000"/>
              </a:schemeClr>
            </a:solidFill>
            <a:extLst/>
          </p:spPr>
          <p:txBody>
            <a:bodyPr wrap="square" lIns="146304" tIns="146304" rIns="146304" bIns="146304" rtlCol="0">
              <a:noAutofit/>
            </a:bodyPr>
            <a:lstStyle/>
            <a:p>
              <a:pPr defTabSz="932562">
                <a:lnSpc>
                  <a:spcPts val="3060"/>
                </a:lnSpc>
              </a:pPr>
              <a:endParaRPr lang="en-US" sz="2800" dirty="0">
                <a:solidFill>
                  <a:srgbClr val="FFFFFF"/>
                </a:solidFill>
                <a:latin typeface="Segoe UI Light"/>
              </a:endParaRPr>
            </a:p>
          </p:txBody>
        </p:sp>
        <p:cxnSp>
          <p:nvCxnSpPr>
            <p:cNvPr id="154" name="Straight Connector 153"/>
            <p:cNvCxnSpPr/>
            <p:nvPr/>
          </p:nvCxnSpPr>
          <p:spPr>
            <a:xfrm flipV="1">
              <a:off x="10412138" y="3645257"/>
              <a:ext cx="0" cy="1193825"/>
            </a:xfrm>
            <a:prstGeom prst="line">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55" name="Oval 5"/>
            <p:cNvSpPr>
              <a:spLocks noChangeArrowheads="1"/>
            </p:cNvSpPr>
            <p:nvPr/>
          </p:nvSpPr>
          <p:spPr bwMode="auto">
            <a:xfrm>
              <a:off x="9991163" y="2655977"/>
              <a:ext cx="826939" cy="831646"/>
            </a:xfrm>
            <a:prstGeom prst="ellipse">
              <a:avLst/>
            </a:prstGeom>
            <a:solidFill>
              <a:schemeClr val="bg1"/>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endParaRPr lang="en-US" sz="2745">
                <a:solidFill>
                  <a:srgbClr val="FF8C00"/>
                </a:solidFill>
                <a:ea typeface="Segoe UI" pitchFamily="34" charset="0"/>
                <a:cs typeface="Segoe UI" pitchFamily="34" charset="0"/>
              </a:endParaRPr>
            </a:p>
          </p:txBody>
        </p:sp>
        <p:sp>
          <p:nvSpPr>
            <p:cNvPr id="156" name="Freeform 6"/>
            <p:cNvSpPr>
              <a:spLocks/>
            </p:cNvSpPr>
            <p:nvPr/>
          </p:nvSpPr>
          <p:spPr bwMode="auto">
            <a:xfrm>
              <a:off x="10184796" y="2944386"/>
              <a:ext cx="221563" cy="379105"/>
            </a:xfrm>
            <a:custGeom>
              <a:avLst/>
              <a:gdLst>
                <a:gd name="T0" fmla="*/ 706 w 706"/>
                <a:gd name="T1" fmla="*/ 403 h 1208"/>
                <a:gd name="T2" fmla="*/ 699 w 706"/>
                <a:gd name="T3" fmla="*/ 1208 h 1208"/>
                <a:gd name="T4" fmla="*/ 0 w 706"/>
                <a:gd name="T5" fmla="*/ 805 h 1208"/>
                <a:gd name="T6" fmla="*/ 0 w 706"/>
                <a:gd name="T7" fmla="*/ 0 h 1208"/>
                <a:gd name="T8" fmla="*/ 706 w 706"/>
                <a:gd name="T9" fmla="*/ 403 h 1208"/>
                <a:gd name="T10" fmla="*/ 706 w 706"/>
                <a:gd name="T11" fmla="*/ 403 h 1208"/>
                <a:gd name="T12" fmla="*/ 706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06" y="403"/>
                  </a:moveTo>
                  <a:lnTo>
                    <a:pt x="699" y="1208"/>
                  </a:lnTo>
                  <a:lnTo>
                    <a:pt x="0" y="805"/>
                  </a:lnTo>
                  <a:lnTo>
                    <a:pt x="0" y="0"/>
                  </a:lnTo>
                  <a:lnTo>
                    <a:pt x="706" y="403"/>
                  </a:lnTo>
                  <a:lnTo>
                    <a:pt x="706" y="403"/>
                  </a:lnTo>
                  <a:lnTo>
                    <a:pt x="706" y="403"/>
                  </a:lnTo>
                  <a:close/>
                </a:path>
              </a:pathLst>
            </a:custGeom>
            <a:solidFill>
              <a:schemeClr val="bg2">
                <a:lumMod val="50000"/>
              </a:schemeClr>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57" name="Freeform 7"/>
            <p:cNvSpPr>
              <a:spLocks/>
            </p:cNvSpPr>
            <p:nvPr/>
          </p:nvSpPr>
          <p:spPr bwMode="auto">
            <a:xfrm>
              <a:off x="10404790" y="2944386"/>
              <a:ext cx="221563" cy="379105"/>
            </a:xfrm>
            <a:custGeom>
              <a:avLst/>
              <a:gdLst>
                <a:gd name="T0" fmla="*/ 7 w 706"/>
                <a:gd name="T1" fmla="*/ 403 h 1208"/>
                <a:gd name="T2" fmla="*/ 0 w 706"/>
                <a:gd name="T3" fmla="*/ 1208 h 1208"/>
                <a:gd name="T4" fmla="*/ 701 w 706"/>
                <a:gd name="T5" fmla="*/ 805 h 1208"/>
                <a:gd name="T6" fmla="*/ 706 w 706"/>
                <a:gd name="T7" fmla="*/ 0 h 1208"/>
                <a:gd name="T8" fmla="*/ 7 w 706"/>
                <a:gd name="T9" fmla="*/ 403 h 1208"/>
                <a:gd name="T10" fmla="*/ 7 w 706"/>
                <a:gd name="T11" fmla="*/ 403 h 1208"/>
                <a:gd name="T12" fmla="*/ 7 w 706"/>
                <a:gd name="T13" fmla="*/ 403 h 1208"/>
              </a:gdLst>
              <a:ahLst/>
              <a:cxnLst>
                <a:cxn ang="0">
                  <a:pos x="T0" y="T1"/>
                </a:cxn>
                <a:cxn ang="0">
                  <a:pos x="T2" y="T3"/>
                </a:cxn>
                <a:cxn ang="0">
                  <a:pos x="T4" y="T5"/>
                </a:cxn>
                <a:cxn ang="0">
                  <a:pos x="T6" y="T7"/>
                </a:cxn>
                <a:cxn ang="0">
                  <a:pos x="T8" y="T9"/>
                </a:cxn>
                <a:cxn ang="0">
                  <a:pos x="T10" y="T11"/>
                </a:cxn>
                <a:cxn ang="0">
                  <a:pos x="T12" y="T13"/>
                </a:cxn>
              </a:cxnLst>
              <a:rect l="0" t="0" r="r" b="b"/>
              <a:pathLst>
                <a:path w="706" h="1208">
                  <a:moveTo>
                    <a:pt x="7" y="403"/>
                  </a:moveTo>
                  <a:lnTo>
                    <a:pt x="0" y="1208"/>
                  </a:lnTo>
                  <a:lnTo>
                    <a:pt x="701" y="805"/>
                  </a:lnTo>
                  <a:lnTo>
                    <a:pt x="706" y="0"/>
                  </a:lnTo>
                  <a:lnTo>
                    <a:pt x="7" y="403"/>
                  </a:lnTo>
                  <a:lnTo>
                    <a:pt x="7" y="403"/>
                  </a:lnTo>
                  <a:lnTo>
                    <a:pt x="7" y="403"/>
                  </a:lnTo>
                  <a:close/>
                </a:path>
              </a:pathLst>
            </a:custGeom>
            <a:solidFill>
              <a:schemeClr val="tx1"/>
            </a:solidFill>
          </p:spPr>
          <p:txBody>
            <a:bodyPr wrap="square" lIns="146304" tIns="146304" rIns="146304" bIns="146304" rtlCol="0">
              <a:noAutofit/>
            </a:bodyPr>
            <a:lstStyle/>
            <a:p>
              <a:pPr defTabSz="932562">
                <a:lnSpc>
                  <a:spcPts val="3060"/>
                </a:lnSpc>
              </a:pPr>
              <a:endParaRPr lang="en-US" sz="2800">
                <a:solidFill>
                  <a:srgbClr val="FFFFFF"/>
                </a:solidFill>
                <a:latin typeface="Segoe UI Light"/>
              </a:endParaRPr>
            </a:p>
          </p:txBody>
        </p:sp>
        <p:sp>
          <p:nvSpPr>
            <p:cNvPr id="158" name="Freeform 8"/>
            <p:cNvSpPr>
              <a:spLocks/>
            </p:cNvSpPr>
            <p:nvPr/>
          </p:nvSpPr>
          <p:spPr bwMode="auto">
            <a:xfrm>
              <a:off x="10184796" y="2817912"/>
              <a:ext cx="441557" cy="252946"/>
            </a:xfrm>
            <a:custGeom>
              <a:avLst/>
              <a:gdLst>
                <a:gd name="T0" fmla="*/ 708 w 1407"/>
                <a:gd name="T1" fmla="*/ 806 h 806"/>
                <a:gd name="T2" fmla="*/ 0 w 1407"/>
                <a:gd name="T3" fmla="*/ 398 h 806"/>
                <a:gd name="T4" fmla="*/ 701 w 1407"/>
                <a:gd name="T5" fmla="*/ 0 h 806"/>
                <a:gd name="T6" fmla="*/ 1407 w 1407"/>
                <a:gd name="T7" fmla="*/ 398 h 806"/>
                <a:gd name="T8" fmla="*/ 708 w 1407"/>
                <a:gd name="T9" fmla="*/ 806 h 806"/>
                <a:gd name="T10" fmla="*/ 708 w 1407"/>
                <a:gd name="T11" fmla="*/ 806 h 806"/>
                <a:gd name="T12" fmla="*/ 708 w 1407"/>
                <a:gd name="T13" fmla="*/ 806 h 806"/>
              </a:gdLst>
              <a:ahLst/>
              <a:cxnLst>
                <a:cxn ang="0">
                  <a:pos x="T0" y="T1"/>
                </a:cxn>
                <a:cxn ang="0">
                  <a:pos x="T2" y="T3"/>
                </a:cxn>
                <a:cxn ang="0">
                  <a:pos x="T4" y="T5"/>
                </a:cxn>
                <a:cxn ang="0">
                  <a:pos x="T6" y="T7"/>
                </a:cxn>
                <a:cxn ang="0">
                  <a:pos x="T8" y="T9"/>
                </a:cxn>
                <a:cxn ang="0">
                  <a:pos x="T10" y="T11"/>
                </a:cxn>
                <a:cxn ang="0">
                  <a:pos x="T12" y="T13"/>
                </a:cxn>
              </a:cxnLst>
              <a:rect l="0" t="0" r="r" b="b"/>
              <a:pathLst>
                <a:path w="1407" h="806">
                  <a:moveTo>
                    <a:pt x="708" y="806"/>
                  </a:moveTo>
                  <a:lnTo>
                    <a:pt x="0" y="398"/>
                  </a:lnTo>
                  <a:lnTo>
                    <a:pt x="701" y="0"/>
                  </a:lnTo>
                  <a:lnTo>
                    <a:pt x="1407" y="398"/>
                  </a:lnTo>
                  <a:lnTo>
                    <a:pt x="708" y="806"/>
                  </a:lnTo>
                  <a:lnTo>
                    <a:pt x="708" y="806"/>
                  </a:lnTo>
                  <a:lnTo>
                    <a:pt x="708" y="806"/>
                  </a:ln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59" name="Oval 5"/>
            <p:cNvSpPr>
              <a:spLocks noChangeArrowheads="1"/>
            </p:cNvSpPr>
            <p:nvPr/>
          </p:nvSpPr>
          <p:spPr bwMode="auto">
            <a:xfrm>
              <a:off x="10104670" y="5863806"/>
              <a:ext cx="614935" cy="618434"/>
            </a:xfrm>
            <a:prstGeom prst="ellipse">
              <a:avLst/>
            </a:prstGeom>
            <a:solidFill>
              <a:schemeClr val="bg1">
                <a:lumMod val="85000"/>
                <a:alpha val="54118"/>
              </a:schemeClr>
            </a:solidFill>
            <a:ln w="19050">
              <a:noFill/>
            </a:ln>
          </p:spPr>
          <p:txBody>
            <a:bodyPr vert="horz" wrap="square" lIns="89642" tIns="44821" rIns="89642" bIns="44821" numCol="1" anchor="t" anchorCtr="0" compatLnSpc="1">
              <a:prstTxWarp prst="textNoShape">
                <a:avLst/>
              </a:prstTxWarp>
            </a:bodyPr>
            <a:lstStyle/>
            <a:p>
              <a:pPr defTabSz="914367"/>
              <a:endParaRPr lang="en-US" sz="1765">
                <a:solidFill>
                  <a:srgbClr val="000000"/>
                </a:solidFill>
              </a:endParaRPr>
            </a:p>
          </p:txBody>
        </p:sp>
        <p:sp>
          <p:nvSpPr>
            <p:cNvPr id="160" name="Freeform 10"/>
            <p:cNvSpPr>
              <a:spLocks noEditPoints="1"/>
            </p:cNvSpPr>
            <p:nvPr/>
          </p:nvSpPr>
          <p:spPr bwMode="auto">
            <a:xfrm>
              <a:off x="10324189" y="5945603"/>
              <a:ext cx="186385" cy="186358"/>
            </a:xfrm>
            <a:custGeom>
              <a:avLst/>
              <a:gdLst>
                <a:gd name="T0" fmla="*/ 280 w 280"/>
                <a:gd name="T1" fmla="*/ 60 h 280"/>
                <a:gd name="T2" fmla="*/ 242 w 280"/>
                <a:gd name="T3" fmla="*/ 40 h 280"/>
                <a:gd name="T4" fmla="*/ 220 w 280"/>
                <a:gd name="T5" fmla="*/ 0 h 280"/>
                <a:gd name="T6" fmla="*/ 204 w 280"/>
                <a:gd name="T7" fmla="*/ 40 h 280"/>
                <a:gd name="T8" fmla="*/ 184 w 280"/>
                <a:gd name="T9" fmla="*/ 0 h 280"/>
                <a:gd name="T10" fmla="*/ 168 w 280"/>
                <a:gd name="T11" fmla="*/ 40 h 280"/>
                <a:gd name="T12" fmla="*/ 148 w 280"/>
                <a:gd name="T13" fmla="*/ 0 h 280"/>
                <a:gd name="T14" fmla="*/ 132 w 280"/>
                <a:gd name="T15" fmla="*/ 40 h 280"/>
                <a:gd name="T16" fmla="*/ 112 w 280"/>
                <a:gd name="T17" fmla="*/ 0 h 280"/>
                <a:gd name="T18" fmla="*/ 96 w 280"/>
                <a:gd name="T19" fmla="*/ 40 h 280"/>
                <a:gd name="T20" fmla="*/ 76 w 280"/>
                <a:gd name="T21" fmla="*/ 0 h 280"/>
                <a:gd name="T22" fmla="*/ 60 w 280"/>
                <a:gd name="T23" fmla="*/ 40 h 280"/>
                <a:gd name="T24" fmla="*/ 40 w 280"/>
                <a:gd name="T25" fmla="*/ 60 h 280"/>
                <a:gd name="T26" fmla="*/ 0 w 280"/>
                <a:gd name="T27" fmla="*/ 76 h 280"/>
                <a:gd name="T28" fmla="*/ 40 w 280"/>
                <a:gd name="T29" fmla="*/ 96 h 280"/>
                <a:gd name="T30" fmla="*/ 0 w 280"/>
                <a:gd name="T31" fmla="*/ 112 h 280"/>
                <a:gd name="T32" fmla="*/ 40 w 280"/>
                <a:gd name="T33" fmla="*/ 132 h 280"/>
                <a:gd name="T34" fmla="*/ 0 w 280"/>
                <a:gd name="T35" fmla="*/ 148 h 280"/>
                <a:gd name="T36" fmla="*/ 40 w 280"/>
                <a:gd name="T37" fmla="*/ 168 h 280"/>
                <a:gd name="T38" fmla="*/ 0 w 280"/>
                <a:gd name="T39" fmla="*/ 184 h 280"/>
                <a:gd name="T40" fmla="*/ 40 w 280"/>
                <a:gd name="T41" fmla="*/ 204 h 280"/>
                <a:gd name="T42" fmla="*/ 0 w 280"/>
                <a:gd name="T43" fmla="*/ 220 h 280"/>
                <a:gd name="T44" fmla="*/ 40 w 280"/>
                <a:gd name="T45" fmla="*/ 242 h 280"/>
                <a:gd name="T46" fmla="*/ 60 w 280"/>
                <a:gd name="T47" fmla="*/ 280 h 280"/>
                <a:gd name="T48" fmla="*/ 76 w 280"/>
                <a:gd name="T49" fmla="*/ 242 h 280"/>
                <a:gd name="T50" fmla="*/ 96 w 280"/>
                <a:gd name="T51" fmla="*/ 280 h 280"/>
                <a:gd name="T52" fmla="*/ 112 w 280"/>
                <a:gd name="T53" fmla="*/ 242 h 280"/>
                <a:gd name="T54" fmla="*/ 132 w 280"/>
                <a:gd name="T55" fmla="*/ 280 h 280"/>
                <a:gd name="T56" fmla="*/ 148 w 280"/>
                <a:gd name="T57" fmla="*/ 242 h 280"/>
                <a:gd name="T58" fmla="*/ 168 w 280"/>
                <a:gd name="T59" fmla="*/ 280 h 280"/>
                <a:gd name="T60" fmla="*/ 184 w 280"/>
                <a:gd name="T61" fmla="*/ 242 h 280"/>
                <a:gd name="T62" fmla="*/ 204 w 280"/>
                <a:gd name="T63" fmla="*/ 280 h 280"/>
                <a:gd name="T64" fmla="*/ 220 w 280"/>
                <a:gd name="T65" fmla="*/ 242 h 280"/>
                <a:gd name="T66" fmla="*/ 242 w 280"/>
                <a:gd name="T67" fmla="*/ 220 h 280"/>
                <a:gd name="T68" fmla="*/ 280 w 280"/>
                <a:gd name="T69" fmla="*/ 204 h 280"/>
                <a:gd name="T70" fmla="*/ 242 w 280"/>
                <a:gd name="T71" fmla="*/ 184 h 280"/>
                <a:gd name="T72" fmla="*/ 280 w 280"/>
                <a:gd name="T73" fmla="*/ 168 h 280"/>
                <a:gd name="T74" fmla="*/ 242 w 280"/>
                <a:gd name="T75" fmla="*/ 148 h 280"/>
                <a:gd name="T76" fmla="*/ 280 w 280"/>
                <a:gd name="T77" fmla="*/ 132 h 280"/>
                <a:gd name="T78" fmla="*/ 242 w 280"/>
                <a:gd name="T79" fmla="*/ 112 h 280"/>
                <a:gd name="T80" fmla="*/ 280 w 280"/>
                <a:gd name="T81" fmla="*/ 96 h 280"/>
                <a:gd name="T82" fmla="*/ 242 w 280"/>
                <a:gd name="T83" fmla="*/ 76 h 280"/>
                <a:gd name="T84" fmla="*/ 222 w 280"/>
                <a:gd name="T85" fmla="*/ 222 h 280"/>
                <a:gd name="T86" fmla="*/ 60 w 280"/>
                <a:gd name="T87" fmla="*/ 60 h 280"/>
                <a:gd name="T88" fmla="*/ 222 w 280"/>
                <a:gd name="T89"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280">
                  <a:moveTo>
                    <a:pt x="280" y="76"/>
                  </a:moveTo>
                  <a:lnTo>
                    <a:pt x="280" y="60"/>
                  </a:lnTo>
                  <a:lnTo>
                    <a:pt x="242" y="60"/>
                  </a:lnTo>
                  <a:lnTo>
                    <a:pt x="242" y="40"/>
                  </a:lnTo>
                  <a:lnTo>
                    <a:pt x="220" y="40"/>
                  </a:lnTo>
                  <a:lnTo>
                    <a:pt x="220" y="0"/>
                  </a:lnTo>
                  <a:lnTo>
                    <a:pt x="204" y="0"/>
                  </a:lnTo>
                  <a:lnTo>
                    <a:pt x="204" y="40"/>
                  </a:lnTo>
                  <a:lnTo>
                    <a:pt x="184" y="40"/>
                  </a:lnTo>
                  <a:lnTo>
                    <a:pt x="184" y="0"/>
                  </a:lnTo>
                  <a:lnTo>
                    <a:pt x="168" y="0"/>
                  </a:lnTo>
                  <a:lnTo>
                    <a:pt x="168" y="40"/>
                  </a:lnTo>
                  <a:lnTo>
                    <a:pt x="148" y="40"/>
                  </a:lnTo>
                  <a:lnTo>
                    <a:pt x="148" y="0"/>
                  </a:lnTo>
                  <a:lnTo>
                    <a:pt x="132" y="0"/>
                  </a:lnTo>
                  <a:lnTo>
                    <a:pt x="132" y="40"/>
                  </a:lnTo>
                  <a:lnTo>
                    <a:pt x="112" y="40"/>
                  </a:lnTo>
                  <a:lnTo>
                    <a:pt x="112" y="0"/>
                  </a:lnTo>
                  <a:lnTo>
                    <a:pt x="96" y="0"/>
                  </a:lnTo>
                  <a:lnTo>
                    <a:pt x="96" y="40"/>
                  </a:lnTo>
                  <a:lnTo>
                    <a:pt x="76" y="40"/>
                  </a:lnTo>
                  <a:lnTo>
                    <a:pt x="76" y="0"/>
                  </a:lnTo>
                  <a:lnTo>
                    <a:pt x="60" y="0"/>
                  </a:lnTo>
                  <a:lnTo>
                    <a:pt x="60" y="40"/>
                  </a:lnTo>
                  <a:lnTo>
                    <a:pt x="40" y="40"/>
                  </a:lnTo>
                  <a:lnTo>
                    <a:pt x="40" y="60"/>
                  </a:lnTo>
                  <a:lnTo>
                    <a:pt x="0" y="60"/>
                  </a:lnTo>
                  <a:lnTo>
                    <a:pt x="0" y="76"/>
                  </a:lnTo>
                  <a:lnTo>
                    <a:pt x="40" y="76"/>
                  </a:lnTo>
                  <a:lnTo>
                    <a:pt x="40" y="96"/>
                  </a:lnTo>
                  <a:lnTo>
                    <a:pt x="0" y="96"/>
                  </a:lnTo>
                  <a:lnTo>
                    <a:pt x="0" y="112"/>
                  </a:lnTo>
                  <a:lnTo>
                    <a:pt x="40" y="112"/>
                  </a:lnTo>
                  <a:lnTo>
                    <a:pt x="40" y="132"/>
                  </a:lnTo>
                  <a:lnTo>
                    <a:pt x="0" y="132"/>
                  </a:lnTo>
                  <a:lnTo>
                    <a:pt x="0" y="148"/>
                  </a:lnTo>
                  <a:lnTo>
                    <a:pt x="40" y="148"/>
                  </a:lnTo>
                  <a:lnTo>
                    <a:pt x="40" y="168"/>
                  </a:lnTo>
                  <a:lnTo>
                    <a:pt x="0" y="168"/>
                  </a:lnTo>
                  <a:lnTo>
                    <a:pt x="0" y="184"/>
                  </a:lnTo>
                  <a:lnTo>
                    <a:pt x="40" y="184"/>
                  </a:lnTo>
                  <a:lnTo>
                    <a:pt x="40" y="204"/>
                  </a:lnTo>
                  <a:lnTo>
                    <a:pt x="0" y="204"/>
                  </a:lnTo>
                  <a:lnTo>
                    <a:pt x="0" y="220"/>
                  </a:lnTo>
                  <a:lnTo>
                    <a:pt x="40" y="220"/>
                  </a:lnTo>
                  <a:lnTo>
                    <a:pt x="40" y="242"/>
                  </a:lnTo>
                  <a:lnTo>
                    <a:pt x="60" y="242"/>
                  </a:lnTo>
                  <a:lnTo>
                    <a:pt x="60" y="280"/>
                  </a:lnTo>
                  <a:lnTo>
                    <a:pt x="76" y="280"/>
                  </a:lnTo>
                  <a:lnTo>
                    <a:pt x="76" y="242"/>
                  </a:lnTo>
                  <a:lnTo>
                    <a:pt x="96" y="242"/>
                  </a:lnTo>
                  <a:lnTo>
                    <a:pt x="96" y="280"/>
                  </a:lnTo>
                  <a:lnTo>
                    <a:pt x="112" y="280"/>
                  </a:lnTo>
                  <a:lnTo>
                    <a:pt x="112" y="242"/>
                  </a:lnTo>
                  <a:lnTo>
                    <a:pt x="132" y="242"/>
                  </a:lnTo>
                  <a:lnTo>
                    <a:pt x="132" y="280"/>
                  </a:lnTo>
                  <a:lnTo>
                    <a:pt x="148" y="280"/>
                  </a:lnTo>
                  <a:lnTo>
                    <a:pt x="148" y="242"/>
                  </a:lnTo>
                  <a:lnTo>
                    <a:pt x="168" y="242"/>
                  </a:lnTo>
                  <a:lnTo>
                    <a:pt x="168" y="280"/>
                  </a:lnTo>
                  <a:lnTo>
                    <a:pt x="184" y="280"/>
                  </a:lnTo>
                  <a:lnTo>
                    <a:pt x="184" y="242"/>
                  </a:lnTo>
                  <a:lnTo>
                    <a:pt x="204" y="242"/>
                  </a:lnTo>
                  <a:lnTo>
                    <a:pt x="204" y="280"/>
                  </a:lnTo>
                  <a:lnTo>
                    <a:pt x="220" y="280"/>
                  </a:lnTo>
                  <a:lnTo>
                    <a:pt x="220" y="242"/>
                  </a:lnTo>
                  <a:lnTo>
                    <a:pt x="242" y="242"/>
                  </a:lnTo>
                  <a:lnTo>
                    <a:pt x="242" y="220"/>
                  </a:lnTo>
                  <a:lnTo>
                    <a:pt x="280" y="220"/>
                  </a:lnTo>
                  <a:lnTo>
                    <a:pt x="280" y="204"/>
                  </a:lnTo>
                  <a:lnTo>
                    <a:pt x="242" y="204"/>
                  </a:lnTo>
                  <a:lnTo>
                    <a:pt x="242" y="184"/>
                  </a:lnTo>
                  <a:lnTo>
                    <a:pt x="280" y="184"/>
                  </a:lnTo>
                  <a:lnTo>
                    <a:pt x="280" y="168"/>
                  </a:lnTo>
                  <a:lnTo>
                    <a:pt x="242" y="168"/>
                  </a:lnTo>
                  <a:lnTo>
                    <a:pt x="242" y="148"/>
                  </a:lnTo>
                  <a:lnTo>
                    <a:pt x="280" y="148"/>
                  </a:lnTo>
                  <a:lnTo>
                    <a:pt x="280" y="132"/>
                  </a:lnTo>
                  <a:lnTo>
                    <a:pt x="242" y="132"/>
                  </a:lnTo>
                  <a:lnTo>
                    <a:pt x="242" y="112"/>
                  </a:lnTo>
                  <a:lnTo>
                    <a:pt x="280" y="112"/>
                  </a:lnTo>
                  <a:lnTo>
                    <a:pt x="280" y="96"/>
                  </a:lnTo>
                  <a:lnTo>
                    <a:pt x="242" y="96"/>
                  </a:lnTo>
                  <a:lnTo>
                    <a:pt x="242" y="76"/>
                  </a:lnTo>
                  <a:lnTo>
                    <a:pt x="280" y="76"/>
                  </a:lnTo>
                  <a:close/>
                  <a:moveTo>
                    <a:pt x="222" y="222"/>
                  </a:moveTo>
                  <a:lnTo>
                    <a:pt x="60" y="222"/>
                  </a:lnTo>
                  <a:lnTo>
                    <a:pt x="60" y="60"/>
                  </a:lnTo>
                  <a:lnTo>
                    <a:pt x="222" y="60"/>
                  </a:lnTo>
                  <a:lnTo>
                    <a:pt x="222" y="22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181" name="Rectangle 11"/>
            <p:cNvSpPr>
              <a:spLocks noChangeArrowheads="1"/>
            </p:cNvSpPr>
            <p:nvPr/>
          </p:nvSpPr>
          <p:spPr bwMode="auto">
            <a:xfrm>
              <a:off x="10376110" y="5997517"/>
              <a:ext cx="83873" cy="838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7880" tIns="43940" rIns="87880" bIns="43940" numCol="1" anchor="t" anchorCtr="0" compatLnSpc="1">
              <a:prstTxWarp prst="textNoShape">
                <a:avLst/>
              </a:prstTxWarp>
            </a:bodyPr>
            <a:lstStyle/>
            <a:p>
              <a:pPr algn="ctr" defTabSz="914281"/>
              <a:endParaRPr lang="en-US" sz="1176" dirty="0">
                <a:solidFill>
                  <a:srgbClr val="000000"/>
                </a:solidFill>
              </a:endParaRPr>
            </a:p>
          </p:txBody>
        </p:sp>
        <p:sp>
          <p:nvSpPr>
            <p:cNvPr id="186" name="Rectangle 185"/>
            <p:cNvSpPr/>
            <p:nvPr/>
          </p:nvSpPr>
          <p:spPr bwMode="auto">
            <a:xfrm>
              <a:off x="10456170" y="6234666"/>
              <a:ext cx="12144" cy="10203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10516715" y="6288137"/>
              <a:ext cx="12144" cy="469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rot="5400000">
              <a:off x="10477061" y="6249909"/>
              <a:ext cx="12142" cy="4075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rot="5400000">
              <a:off x="10504236" y="6277610"/>
              <a:ext cx="12142" cy="1060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90" name="Oval 189"/>
            <p:cNvSpPr/>
            <p:nvPr/>
          </p:nvSpPr>
          <p:spPr bwMode="auto">
            <a:xfrm>
              <a:off x="10449024" y="625734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91" name="Oval 190"/>
            <p:cNvSpPr/>
            <p:nvPr/>
          </p:nvSpPr>
          <p:spPr bwMode="auto">
            <a:xfrm>
              <a:off x="10509825" y="6318322"/>
              <a:ext cx="25789" cy="25973"/>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10436617" y="6183801"/>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0496957" y="6245028"/>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0557878" y="6305869"/>
              <a:ext cx="51249" cy="5124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195" name="Flowchart: Magnetic Disk 86"/>
            <p:cNvSpPr/>
            <p:nvPr/>
          </p:nvSpPr>
          <p:spPr bwMode="auto">
            <a:xfrm>
              <a:off x="10221900" y="6183632"/>
              <a:ext cx="150063" cy="180305"/>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76" tIns="143421" rIns="179276" bIns="143421" numCol="1" spcCol="0" rtlCol="0" fromWordArt="0" anchor="t" anchorCtr="0" forceAA="0" compatLnSpc="1">
              <a:prstTxWarp prst="textNoShape">
                <a:avLst/>
              </a:prstTxWarp>
              <a:noAutofit/>
            </a:bodyPr>
            <a:lstStyle/>
            <a:p>
              <a:pPr algn="ctr" defTabSz="9140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grpSp>
      <p:sp>
        <p:nvSpPr>
          <p:cNvPr id="76" name="Content Placeholder 2"/>
          <p:cNvSpPr txBox="1">
            <a:spLocks/>
          </p:cNvSpPr>
          <p:nvPr/>
        </p:nvSpPr>
        <p:spPr>
          <a:xfrm>
            <a:off x="275779" y="1874592"/>
            <a:ext cx="5939269" cy="2462213"/>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buFont typeface="Arial" pitchFamily="34" charset="0"/>
              <a:buNone/>
            </a:pPr>
            <a:r>
              <a:rPr lang="en-US" sz="3200" dirty="0">
                <a:gradFill>
                  <a:gsLst>
                    <a:gs pos="7619">
                      <a:srgbClr val="00188F"/>
                    </a:gs>
                    <a:gs pos="35000">
                      <a:srgbClr val="00188F"/>
                    </a:gs>
                  </a:gsLst>
                  <a:lin ang="5400000" scaled="0"/>
                </a:gradFill>
                <a:latin typeface="Segoe UI Light"/>
                <a:cs typeface="Segoe UI" pitchFamily="34" charset="0"/>
              </a:rPr>
              <a:t>Traditional datacenter</a:t>
            </a:r>
          </a:p>
          <a:p>
            <a:pPr marL="228600" lvl="1" indent="-228600">
              <a:spcBef>
                <a:spcPts val="1200"/>
              </a:spcBef>
            </a:pPr>
            <a:r>
              <a:rPr lang="en-US" sz="1600" dirty="0" smtClean="0">
                <a:gradFill>
                  <a:gsLst>
                    <a:gs pos="19048">
                      <a:srgbClr val="505050"/>
                    </a:gs>
                    <a:gs pos="65000">
                      <a:srgbClr val="505050"/>
                    </a:gs>
                  </a:gsLst>
                  <a:lin ang="5400000" scaled="0"/>
                </a:gradFill>
                <a:cs typeface="Segoe UI" pitchFamily="34" charset="0"/>
              </a:rPr>
              <a:t>Tight </a:t>
            </a:r>
            <a:r>
              <a:rPr lang="en-US" sz="1600" dirty="0">
                <a:gradFill>
                  <a:gsLst>
                    <a:gs pos="19048">
                      <a:srgbClr val="505050"/>
                    </a:gs>
                    <a:gs pos="65000">
                      <a:srgbClr val="505050"/>
                    </a:gs>
                  </a:gsLst>
                  <a:lin ang="5400000" scaled="0"/>
                </a:gradFill>
                <a:cs typeface="Segoe UI" pitchFamily="34" charset="0"/>
              </a:rPr>
              <a:t>coupling between infrastructure and apps </a:t>
            </a:r>
          </a:p>
          <a:p>
            <a:pPr marL="228600" lvl="1" indent="-228600">
              <a:spcBef>
                <a:spcPts val="1200"/>
              </a:spcBef>
            </a:pPr>
            <a:r>
              <a:rPr lang="en-US" sz="1600" dirty="0">
                <a:gradFill>
                  <a:gsLst>
                    <a:gs pos="19048">
                      <a:srgbClr val="505050"/>
                    </a:gs>
                    <a:gs pos="65000">
                      <a:srgbClr val="505050"/>
                    </a:gs>
                  </a:gsLst>
                  <a:lin ang="5400000" scaled="0"/>
                </a:gradFill>
                <a:cs typeface="Segoe UI" pitchFamily="34" charset="0"/>
              </a:rPr>
              <a:t>Expensive, proprietary, and vertically </a:t>
            </a:r>
            <a:br>
              <a:rPr lang="en-US" sz="1600" dirty="0">
                <a:gradFill>
                  <a:gsLst>
                    <a:gs pos="19048">
                      <a:srgbClr val="505050"/>
                    </a:gs>
                    <a:gs pos="65000">
                      <a:srgbClr val="505050"/>
                    </a:gs>
                  </a:gsLst>
                  <a:lin ang="5400000" scaled="0"/>
                </a:gradFill>
                <a:cs typeface="Segoe UI" pitchFamily="34" charset="0"/>
              </a:rPr>
            </a:br>
            <a:r>
              <a:rPr lang="en-US" sz="1600" dirty="0" smtClean="0">
                <a:gradFill>
                  <a:gsLst>
                    <a:gs pos="19048">
                      <a:srgbClr val="505050"/>
                    </a:gs>
                    <a:gs pos="65000">
                      <a:srgbClr val="505050"/>
                    </a:gs>
                  </a:gsLst>
                  <a:lin ang="5400000" scaled="0"/>
                </a:gradFill>
                <a:cs typeface="Segoe UI" pitchFamily="34" charset="0"/>
              </a:rPr>
              <a:t>integrated </a:t>
            </a:r>
            <a:r>
              <a:rPr lang="en-US" sz="1600" dirty="0">
                <a:gradFill>
                  <a:gsLst>
                    <a:gs pos="19048">
                      <a:srgbClr val="505050"/>
                    </a:gs>
                    <a:gs pos="65000">
                      <a:srgbClr val="505050"/>
                    </a:gs>
                  </a:gsLst>
                  <a:lin ang="5400000" scaled="0"/>
                </a:gradFill>
                <a:cs typeface="Segoe UI" pitchFamily="34" charset="0"/>
              </a:rPr>
              <a:t>hardware   </a:t>
            </a:r>
          </a:p>
          <a:p>
            <a:pPr marL="228600" lvl="1" indent="-228600">
              <a:spcBef>
                <a:spcPts val="1200"/>
              </a:spcBef>
            </a:pPr>
            <a:r>
              <a:rPr lang="en-US" sz="1600" dirty="0" err="1">
                <a:gradFill>
                  <a:gsLst>
                    <a:gs pos="19048">
                      <a:srgbClr val="505050"/>
                    </a:gs>
                    <a:gs pos="65000">
                      <a:srgbClr val="505050"/>
                    </a:gs>
                  </a:gsLst>
                  <a:lin ang="5400000" scaled="0"/>
                </a:gradFill>
                <a:cs typeface="Segoe UI" pitchFamily="34" charset="0"/>
              </a:rPr>
              <a:t>Siloed</a:t>
            </a:r>
            <a:r>
              <a:rPr lang="en-US" sz="1600" dirty="0">
                <a:gradFill>
                  <a:gsLst>
                    <a:gs pos="19048">
                      <a:srgbClr val="505050"/>
                    </a:gs>
                    <a:gs pos="65000">
                      <a:srgbClr val="505050"/>
                    </a:gs>
                  </a:gsLst>
                  <a:lin ang="5400000" scaled="0"/>
                </a:gradFill>
                <a:cs typeface="Segoe UI" pitchFamily="34" charset="0"/>
              </a:rPr>
              <a:t> infrastructure and operations</a:t>
            </a:r>
          </a:p>
          <a:p>
            <a:pPr marL="228600" lvl="1" indent="-228600">
              <a:spcBef>
                <a:spcPts val="1200"/>
              </a:spcBef>
            </a:pPr>
            <a:r>
              <a:rPr lang="en-US" sz="1600" dirty="0">
                <a:gradFill>
                  <a:gsLst>
                    <a:gs pos="19048">
                      <a:srgbClr val="505050"/>
                    </a:gs>
                    <a:gs pos="65000">
                      <a:srgbClr val="505050"/>
                    </a:gs>
                  </a:gsLst>
                  <a:lin ang="5400000" scaled="0"/>
                </a:gradFill>
                <a:cs typeface="Segoe UI" pitchFamily="34" charset="0"/>
              </a:rPr>
              <a:t>Highly customized processes and configurations</a:t>
            </a:r>
          </a:p>
        </p:txBody>
      </p:sp>
      <p:sp>
        <p:nvSpPr>
          <p:cNvPr id="205" name="Content Placeholder 2"/>
          <p:cNvSpPr txBox="1">
            <a:spLocks/>
          </p:cNvSpPr>
          <p:nvPr/>
        </p:nvSpPr>
        <p:spPr>
          <a:xfrm>
            <a:off x="6493656" y="1874592"/>
            <a:ext cx="5667039" cy="2462213"/>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buFont typeface="Arial" pitchFamily="34" charset="0"/>
              <a:buNone/>
            </a:pPr>
            <a:r>
              <a:rPr lang="en-US" sz="3200" dirty="0" smtClean="0">
                <a:gradFill>
                  <a:gsLst>
                    <a:gs pos="7619">
                      <a:srgbClr val="00188F"/>
                    </a:gs>
                    <a:gs pos="35000">
                      <a:srgbClr val="00188F"/>
                    </a:gs>
                  </a:gsLst>
                  <a:lin ang="5400000" scaled="0"/>
                </a:gradFill>
                <a:latin typeface="Segoe UI Light"/>
                <a:cs typeface="Segoe UI" pitchFamily="34" charset="0"/>
              </a:rPr>
              <a:t>Software-defined </a:t>
            </a:r>
            <a:r>
              <a:rPr lang="en-US" sz="3200" dirty="0">
                <a:gradFill>
                  <a:gsLst>
                    <a:gs pos="7619">
                      <a:srgbClr val="00188F"/>
                    </a:gs>
                    <a:gs pos="35000">
                      <a:srgbClr val="00188F"/>
                    </a:gs>
                  </a:gsLst>
                  <a:lin ang="5400000" scaled="0"/>
                </a:gradFill>
                <a:latin typeface="Segoe UI Light"/>
                <a:cs typeface="Segoe UI" pitchFamily="34" charset="0"/>
              </a:rPr>
              <a:t>datacenter</a:t>
            </a:r>
          </a:p>
          <a:p>
            <a:pPr marL="228600" lvl="1" indent="-228600">
              <a:spcBef>
                <a:spcPts val="1200"/>
              </a:spcBef>
            </a:pPr>
            <a:r>
              <a:rPr lang="en-US" sz="1600" dirty="0">
                <a:gradFill>
                  <a:gsLst>
                    <a:gs pos="19048">
                      <a:srgbClr val="505050"/>
                    </a:gs>
                    <a:gs pos="65000">
                      <a:srgbClr val="505050"/>
                    </a:gs>
                  </a:gsLst>
                  <a:lin ang="5400000" scaled="0"/>
                </a:gradFill>
                <a:cs typeface="Segoe UI" pitchFamily="34" charset="0"/>
              </a:rPr>
              <a:t>Loosely coupled apps, infrastructure resources, </a:t>
            </a:r>
            <a:r>
              <a:rPr lang="en-US" sz="1600" dirty="0" smtClean="0">
                <a:gradFill>
                  <a:gsLst>
                    <a:gs pos="19048">
                      <a:srgbClr val="505050"/>
                    </a:gs>
                    <a:gs pos="65000">
                      <a:srgbClr val="505050"/>
                    </a:gs>
                  </a:gsLst>
                  <a:lin ang="5400000" scaled="0"/>
                </a:gradFill>
                <a:cs typeface="Segoe UI" pitchFamily="34" charset="0"/>
              </a:rPr>
              <a:t/>
            </a:r>
            <a:br>
              <a:rPr lang="en-US" sz="1600" dirty="0" smtClean="0">
                <a:gradFill>
                  <a:gsLst>
                    <a:gs pos="19048">
                      <a:srgbClr val="505050"/>
                    </a:gs>
                    <a:gs pos="65000">
                      <a:srgbClr val="505050"/>
                    </a:gs>
                  </a:gsLst>
                  <a:lin ang="5400000" scaled="0"/>
                </a:gradFill>
                <a:cs typeface="Segoe UI" pitchFamily="34" charset="0"/>
              </a:rPr>
            </a:br>
            <a:r>
              <a:rPr lang="en-US" sz="1600" dirty="0" smtClean="0">
                <a:gradFill>
                  <a:gsLst>
                    <a:gs pos="19048">
                      <a:srgbClr val="505050"/>
                    </a:gs>
                    <a:gs pos="65000">
                      <a:srgbClr val="505050"/>
                    </a:gs>
                  </a:gsLst>
                  <a:lin ang="5400000" scaled="0"/>
                </a:gradFill>
                <a:cs typeface="Segoe UI" pitchFamily="34" charset="0"/>
              </a:rPr>
              <a:t>and </a:t>
            </a:r>
            <a:r>
              <a:rPr lang="en-US" sz="1600" dirty="0">
                <a:gradFill>
                  <a:gsLst>
                    <a:gs pos="19048">
                      <a:srgbClr val="505050"/>
                    </a:gs>
                    <a:gs pos="65000">
                      <a:srgbClr val="505050"/>
                    </a:gs>
                  </a:gsLst>
                  <a:lin ang="5400000" scaled="0"/>
                </a:gradFill>
                <a:cs typeface="Segoe UI" pitchFamily="34" charset="0"/>
              </a:rPr>
              <a:t>physical hardware</a:t>
            </a:r>
          </a:p>
          <a:p>
            <a:pPr marL="228600" lvl="1" indent="-228600">
              <a:spcBef>
                <a:spcPts val="1200"/>
              </a:spcBef>
            </a:pPr>
            <a:r>
              <a:rPr lang="en-US" sz="1600" dirty="0">
                <a:gradFill>
                  <a:gsLst>
                    <a:gs pos="19048">
                      <a:srgbClr val="505050"/>
                    </a:gs>
                    <a:gs pos="65000">
                      <a:srgbClr val="505050"/>
                    </a:gs>
                  </a:gsLst>
                  <a:lin ang="5400000" scaled="0"/>
                </a:gradFill>
                <a:cs typeface="Segoe UI" pitchFamily="34" charset="0"/>
              </a:rPr>
              <a:t>Industry-standard, low cost hardware </a:t>
            </a:r>
          </a:p>
          <a:p>
            <a:pPr marL="228600" lvl="1" indent="-228600">
              <a:spcBef>
                <a:spcPts val="1200"/>
              </a:spcBef>
            </a:pPr>
            <a:r>
              <a:rPr lang="en-US" sz="1600" dirty="0">
                <a:gradFill>
                  <a:gsLst>
                    <a:gs pos="19048">
                      <a:srgbClr val="505050"/>
                    </a:gs>
                    <a:gs pos="65000">
                      <a:srgbClr val="505050"/>
                    </a:gs>
                  </a:gsLst>
                  <a:lin ang="5400000" scaled="0"/>
                </a:gradFill>
                <a:cs typeface="Segoe UI" pitchFamily="34" charset="0"/>
              </a:rPr>
              <a:t>Service-focused </a:t>
            </a:r>
            <a:r>
              <a:rPr lang="en-US" sz="1600" dirty="0" err="1">
                <a:gradFill>
                  <a:gsLst>
                    <a:gs pos="19048">
                      <a:srgbClr val="505050"/>
                    </a:gs>
                    <a:gs pos="65000">
                      <a:srgbClr val="505050"/>
                    </a:gs>
                  </a:gsLst>
                  <a:lin ang="5400000" scaled="0"/>
                </a:gradFill>
                <a:cs typeface="Segoe UI" pitchFamily="34" charset="0"/>
              </a:rPr>
              <a:t>DevOps</a:t>
            </a:r>
            <a:r>
              <a:rPr lang="en-US" sz="1600" dirty="0">
                <a:gradFill>
                  <a:gsLst>
                    <a:gs pos="19048">
                      <a:srgbClr val="505050"/>
                    </a:gs>
                    <a:gs pos="65000">
                      <a:srgbClr val="505050"/>
                    </a:gs>
                  </a:gsLst>
                  <a:lin ang="5400000" scaled="0"/>
                </a:gradFill>
                <a:cs typeface="Segoe UI" pitchFamily="34" charset="0"/>
              </a:rPr>
              <a:t> roles</a:t>
            </a:r>
          </a:p>
          <a:p>
            <a:pPr marL="228600" lvl="1" indent="-228600">
              <a:spcBef>
                <a:spcPts val="1200"/>
              </a:spcBef>
            </a:pPr>
            <a:r>
              <a:rPr lang="en-US" sz="1600" dirty="0">
                <a:gradFill>
                  <a:gsLst>
                    <a:gs pos="19048">
                      <a:srgbClr val="505050"/>
                    </a:gs>
                    <a:gs pos="65000">
                      <a:srgbClr val="505050"/>
                    </a:gs>
                  </a:gsLst>
                  <a:lin ang="5400000" scaled="0"/>
                </a:gradFill>
                <a:cs typeface="Segoe UI" pitchFamily="34" charset="0"/>
              </a:rPr>
              <a:t>Standardized, automated processes and configurations</a:t>
            </a:r>
          </a:p>
        </p:txBody>
      </p:sp>
      <p:sp>
        <p:nvSpPr>
          <p:cNvPr id="13" name="Right Arrow 12"/>
          <p:cNvSpPr/>
          <p:nvPr/>
        </p:nvSpPr>
        <p:spPr bwMode="auto">
          <a:xfrm>
            <a:off x="4457628" y="5356833"/>
            <a:ext cx="3371464" cy="577545"/>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866209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5549147" y="3262989"/>
            <a:ext cx="4311804" cy="8438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0" bIns="46637" numCol="1" rtlCol="0" anchor="t" anchorCtr="0" compatLnSpc="1">
            <a:prstTxWarp prst="textNoShape">
              <a:avLst/>
            </a:prstTxWarp>
          </a:bodyPr>
          <a:lstStyle/>
          <a:p>
            <a:pPr defTabSz="932901">
              <a:lnSpc>
                <a:spcPct val="90000"/>
              </a:lnSpc>
              <a:spcAft>
                <a:spcPts val="602"/>
              </a:spcAft>
            </a:pPr>
            <a:r>
              <a:rPr lang="en-US" sz="3600" dirty="0" smtClean="0">
                <a:solidFill>
                  <a:schemeClr val="accent1"/>
                </a:solidFill>
                <a:latin typeface="Segoe UI Light"/>
              </a:rPr>
              <a:t>Hybrid design</a:t>
            </a:r>
            <a:endParaRPr lang="en-US" sz="3600" dirty="0">
              <a:solidFill>
                <a:schemeClr val="accent1"/>
              </a:solidFill>
              <a:latin typeface="Segoe UI Light"/>
            </a:endParaRPr>
          </a:p>
        </p:txBody>
      </p:sp>
      <p:sp>
        <p:nvSpPr>
          <p:cNvPr id="32" name="Rectangle 31"/>
          <p:cNvSpPr/>
          <p:nvPr/>
        </p:nvSpPr>
        <p:spPr bwMode="auto">
          <a:xfrm>
            <a:off x="5549147" y="4710789"/>
            <a:ext cx="4311804" cy="8438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0" bIns="46637" numCol="1" rtlCol="0" anchor="t" anchorCtr="0" compatLnSpc="1">
            <a:prstTxWarp prst="textNoShape">
              <a:avLst/>
            </a:prstTxWarp>
          </a:bodyPr>
          <a:lstStyle/>
          <a:p>
            <a:pPr defTabSz="932901">
              <a:lnSpc>
                <a:spcPct val="90000"/>
              </a:lnSpc>
              <a:spcAft>
                <a:spcPts val="602"/>
              </a:spcAft>
            </a:pPr>
            <a:r>
              <a:rPr lang="en-US" sz="3600" dirty="0" smtClean="0">
                <a:solidFill>
                  <a:schemeClr val="accent1"/>
                </a:solidFill>
                <a:latin typeface="Segoe UI Light"/>
              </a:rPr>
              <a:t>People-focused</a:t>
            </a:r>
            <a:endParaRPr lang="en-US" sz="3600" dirty="0">
              <a:solidFill>
                <a:schemeClr val="accent1"/>
              </a:solidFill>
              <a:latin typeface="Segoe UI Light"/>
            </a:endParaRPr>
          </a:p>
        </p:txBody>
      </p:sp>
      <p:sp>
        <p:nvSpPr>
          <p:cNvPr id="75" name="Rectangle 74"/>
          <p:cNvSpPr/>
          <p:nvPr/>
        </p:nvSpPr>
        <p:spPr bwMode="auto">
          <a:xfrm>
            <a:off x="5549147" y="1891389"/>
            <a:ext cx="4596913" cy="8438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0" bIns="46637" numCol="1" rtlCol="0" anchor="t" anchorCtr="0" compatLnSpc="1">
            <a:prstTxWarp prst="textNoShape">
              <a:avLst/>
            </a:prstTxWarp>
          </a:bodyPr>
          <a:lstStyle/>
          <a:p>
            <a:pPr defTabSz="932901">
              <a:lnSpc>
                <a:spcPct val="90000"/>
              </a:lnSpc>
              <a:spcAft>
                <a:spcPts val="602"/>
              </a:spcAft>
            </a:pPr>
            <a:r>
              <a:rPr lang="en-US" sz="3600" dirty="0" smtClean="0">
                <a:solidFill>
                  <a:schemeClr val="accent1"/>
                </a:solidFill>
                <a:latin typeface="Segoe UI Light"/>
              </a:rPr>
              <a:t>Enterprise-grade</a:t>
            </a:r>
            <a:endParaRPr lang="en-US" sz="3600" dirty="0">
              <a:solidFill>
                <a:schemeClr val="accent1"/>
              </a:solidFill>
              <a:latin typeface="Segoe UI Light"/>
            </a:endParaRPr>
          </a:p>
        </p:txBody>
      </p:sp>
      <p:sp>
        <p:nvSpPr>
          <p:cNvPr id="5" name="Rectangle 4"/>
          <p:cNvSpPr/>
          <p:nvPr/>
        </p:nvSpPr>
        <p:spPr>
          <a:xfrm>
            <a:off x="0" y="1294094"/>
            <a:ext cx="4664597" cy="547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600" dirty="0" smtClean="0">
              <a:solidFill>
                <a:schemeClr val="accent3"/>
              </a:solidFill>
            </a:endParaRPr>
          </a:p>
        </p:txBody>
      </p:sp>
      <p:sp>
        <p:nvSpPr>
          <p:cNvPr id="53" name="Rectangle 52"/>
          <p:cNvSpPr/>
          <p:nvPr/>
        </p:nvSpPr>
        <p:spPr>
          <a:xfrm>
            <a:off x="5549147" y="2559931"/>
            <a:ext cx="3972800" cy="674031"/>
          </a:xfrm>
          <a:prstGeom prst="rect">
            <a:avLst/>
          </a:prstGeom>
          <a:noFill/>
        </p:spPr>
        <p:txBody>
          <a:bodyPr wrap="square" lIns="182880">
            <a:spAutoFit/>
          </a:bodyPr>
          <a:lstStyle/>
          <a:p>
            <a:pPr marL="0" marR="0" lvl="0" indent="0" defTabSz="914523" eaLnBrk="1" fontAlgn="auto" latinLnBrk="0" hangingPunct="1">
              <a:lnSpc>
                <a:spcPct val="90000"/>
              </a:lnSpc>
              <a:spcBef>
                <a:spcPts val="0"/>
              </a:spcBef>
              <a:spcAft>
                <a:spcPts val="590"/>
              </a:spcAft>
              <a:buClrTx/>
              <a:buSzTx/>
              <a:buFontTx/>
              <a:buNone/>
              <a:tabLst/>
              <a:defRPr/>
            </a:pPr>
            <a:r>
              <a:rPr lang="en-US" sz="1400" dirty="0" smtClean="0">
                <a:solidFill>
                  <a:srgbClr val="505050"/>
                </a:solidFill>
                <a:ea typeface="Ryo Display PlusN B" panose="02020800000000000000" pitchFamily="18" charset="-128"/>
              </a:rPr>
              <a:t>Global </a:t>
            </a:r>
            <a:r>
              <a:rPr lang="en-US" sz="1400" dirty="0">
                <a:solidFill>
                  <a:srgbClr val="505050"/>
                </a:solidFill>
                <a:ea typeface="Ryo Display PlusN B" panose="02020800000000000000" pitchFamily="18" charset="-128"/>
              </a:rPr>
              <a:t>reach, </a:t>
            </a:r>
            <a:r>
              <a:rPr lang="en-US" sz="1400" dirty="0" smtClean="0">
                <a:solidFill>
                  <a:srgbClr val="505050"/>
                </a:solidFill>
                <a:ea typeface="Ryo Display PlusN B" panose="02020800000000000000" pitchFamily="18" charset="-128"/>
              </a:rPr>
              <a:t>scale, and security for your business demands—all </a:t>
            </a:r>
            <a:r>
              <a:rPr lang="en-US" sz="1400" dirty="0">
                <a:solidFill>
                  <a:srgbClr val="505050"/>
                </a:solidFill>
                <a:ea typeface="Ryo Display PlusN B" panose="02020800000000000000" pitchFamily="18" charset="-128"/>
              </a:rPr>
              <a:t>in a flexible and open platform</a:t>
            </a:r>
          </a:p>
        </p:txBody>
      </p:sp>
      <p:sp>
        <p:nvSpPr>
          <p:cNvPr id="54" name="Rectangle 53"/>
          <p:cNvSpPr/>
          <p:nvPr/>
        </p:nvSpPr>
        <p:spPr>
          <a:xfrm>
            <a:off x="5549147" y="3954462"/>
            <a:ext cx="4206963" cy="480131"/>
          </a:xfrm>
          <a:prstGeom prst="rect">
            <a:avLst/>
          </a:prstGeom>
          <a:noFill/>
        </p:spPr>
        <p:txBody>
          <a:bodyPr wrap="square" lIns="182880">
            <a:spAutoFit/>
          </a:bodyPr>
          <a:lstStyle/>
          <a:p>
            <a:pPr defTabSz="914523">
              <a:lnSpc>
                <a:spcPct val="90000"/>
              </a:lnSpc>
              <a:spcAft>
                <a:spcPts val="590"/>
              </a:spcAft>
              <a:defRPr/>
            </a:pPr>
            <a:r>
              <a:rPr lang="en-US" sz="1400" dirty="0" smtClean="0">
                <a:solidFill>
                  <a:srgbClr val="505050"/>
                </a:solidFill>
                <a:ea typeface="Ryo Display PlusN B" panose="02020800000000000000" pitchFamily="18" charset="-128"/>
              </a:rPr>
              <a:t>Cloud capacity and services in a way that </a:t>
            </a:r>
            <a:r>
              <a:rPr lang="en-US" sz="1400" dirty="0">
                <a:solidFill>
                  <a:srgbClr val="505050"/>
                </a:solidFill>
                <a:ea typeface="Ryo Display PlusN B" panose="02020800000000000000" pitchFamily="18" charset="-128"/>
              </a:rPr>
              <a:t>fits </a:t>
            </a:r>
            <a:r>
              <a:rPr lang="en-US" sz="1400" dirty="0" smtClean="0">
                <a:solidFill>
                  <a:srgbClr val="505050"/>
                </a:solidFill>
                <a:ea typeface="Ryo Display PlusN B" panose="02020800000000000000" pitchFamily="18" charset="-128"/>
              </a:rPr>
              <a:t/>
            </a:r>
            <a:br>
              <a:rPr lang="en-US" sz="1400" dirty="0" smtClean="0">
                <a:solidFill>
                  <a:srgbClr val="505050"/>
                </a:solidFill>
                <a:ea typeface="Ryo Display PlusN B" panose="02020800000000000000" pitchFamily="18" charset="-128"/>
              </a:rPr>
            </a:br>
            <a:r>
              <a:rPr lang="en-US" sz="1400" dirty="0" smtClean="0">
                <a:solidFill>
                  <a:srgbClr val="505050"/>
                </a:solidFill>
                <a:ea typeface="Ryo Display PlusN B" panose="02020800000000000000" pitchFamily="18" charset="-128"/>
              </a:rPr>
              <a:t>your business </a:t>
            </a:r>
            <a:r>
              <a:rPr lang="en-US" sz="1400" dirty="0">
                <a:solidFill>
                  <a:srgbClr val="505050"/>
                </a:solidFill>
                <a:ea typeface="Ryo Display PlusN B" panose="02020800000000000000" pitchFamily="18" charset="-128"/>
              </a:rPr>
              <a:t>needs and </a:t>
            </a:r>
            <a:r>
              <a:rPr lang="en-US" sz="1400" dirty="0" smtClean="0">
                <a:solidFill>
                  <a:srgbClr val="505050"/>
                </a:solidFill>
                <a:ea typeface="Ryo Display PlusN B" panose="02020800000000000000" pitchFamily="18" charset="-128"/>
              </a:rPr>
              <a:t>roadmap</a:t>
            </a:r>
            <a:endParaRPr lang="en-US" sz="1400" dirty="0">
              <a:solidFill>
                <a:srgbClr val="505050"/>
              </a:solidFill>
              <a:ea typeface="Ryo Display PlusN B" panose="02020800000000000000" pitchFamily="18" charset="-128"/>
            </a:endParaRPr>
          </a:p>
        </p:txBody>
      </p:sp>
      <p:sp>
        <p:nvSpPr>
          <p:cNvPr id="60" name="Rectangle 59"/>
          <p:cNvSpPr/>
          <p:nvPr/>
        </p:nvSpPr>
        <p:spPr>
          <a:xfrm>
            <a:off x="5549147" y="5414031"/>
            <a:ext cx="3382878" cy="674031"/>
          </a:xfrm>
          <a:prstGeom prst="rect">
            <a:avLst/>
          </a:prstGeom>
          <a:noFill/>
        </p:spPr>
        <p:txBody>
          <a:bodyPr wrap="square" lIns="182880">
            <a:spAutoFit/>
          </a:bodyPr>
          <a:lstStyle/>
          <a:p>
            <a:pPr marR="0" lvl="0" indent="0" defTabSz="914523" fontAlgn="auto">
              <a:lnSpc>
                <a:spcPct val="90000"/>
              </a:lnSpc>
              <a:spcBef>
                <a:spcPts val="0"/>
              </a:spcBef>
              <a:spcAft>
                <a:spcPts val="590"/>
              </a:spcAft>
              <a:buClrTx/>
              <a:buSzTx/>
              <a:buFontTx/>
              <a:buNone/>
              <a:tabLst/>
              <a:defRPr/>
            </a:pPr>
            <a:r>
              <a:rPr lang="en-US" sz="1400" dirty="0" smtClean="0">
                <a:solidFill>
                  <a:srgbClr val="505050"/>
                </a:solidFill>
                <a:ea typeface="Ryo Display PlusN B" panose="02020800000000000000" pitchFamily="18" charset="-128"/>
              </a:rPr>
              <a:t>Extends IT, developer, and employee skillsets to </a:t>
            </a:r>
            <a:r>
              <a:rPr lang="en-US" sz="1400" dirty="0">
                <a:solidFill>
                  <a:srgbClr val="505050"/>
                </a:solidFill>
                <a:ea typeface="Ryo Display PlusN B" panose="02020800000000000000" pitchFamily="18" charset="-128"/>
              </a:rPr>
              <a:t>the cloud </a:t>
            </a:r>
            <a:r>
              <a:rPr lang="en-US" sz="1400" dirty="0" smtClean="0">
                <a:solidFill>
                  <a:srgbClr val="505050"/>
                </a:solidFill>
                <a:ea typeface="Ryo Display PlusN B" panose="02020800000000000000" pitchFamily="18" charset="-128"/>
              </a:rPr>
              <a:t>for new </a:t>
            </a:r>
            <a:r>
              <a:rPr lang="en-US" sz="1400" dirty="0">
                <a:solidFill>
                  <a:srgbClr val="505050"/>
                </a:solidFill>
                <a:ea typeface="Ryo Display PlusN B" panose="02020800000000000000" pitchFamily="18" charset="-128"/>
              </a:rPr>
              <a:t>innovation</a:t>
            </a:r>
          </a:p>
        </p:txBody>
      </p:sp>
      <p:grpSp>
        <p:nvGrpSpPr>
          <p:cNvPr id="46" name="Group 45"/>
          <p:cNvGrpSpPr/>
          <p:nvPr/>
        </p:nvGrpSpPr>
        <p:grpSpPr>
          <a:xfrm>
            <a:off x="8929192" y="4106862"/>
            <a:ext cx="3507282" cy="2883910"/>
            <a:chOff x="7361238" y="3987119"/>
            <a:chExt cx="3667124" cy="3015344"/>
          </a:xfrm>
        </p:grpSpPr>
        <p:sp>
          <p:nvSpPr>
            <p:cNvPr id="80" name="Freeform 38"/>
            <p:cNvSpPr>
              <a:spLocks/>
            </p:cNvSpPr>
            <p:nvPr/>
          </p:nvSpPr>
          <p:spPr bwMode="auto">
            <a:xfrm>
              <a:off x="9494838" y="4752975"/>
              <a:ext cx="396875" cy="682625"/>
            </a:xfrm>
            <a:custGeom>
              <a:avLst/>
              <a:gdLst>
                <a:gd name="T0" fmla="*/ 93 w 93"/>
                <a:gd name="T1" fmla="*/ 153 h 159"/>
                <a:gd name="T2" fmla="*/ 87 w 93"/>
                <a:gd name="T3" fmla="*/ 159 h 159"/>
                <a:gd name="T4" fmla="*/ 6 w 93"/>
                <a:gd name="T5" fmla="*/ 159 h 159"/>
                <a:gd name="T6" fmla="*/ 0 w 93"/>
                <a:gd name="T7" fmla="*/ 153 h 159"/>
                <a:gd name="T8" fmla="*/ 0 w 93"/>
                <a:gd name="T9" fmla="*/ 7 h 159"/>
                <a:gd name="T10" fmla="*/ 6 w 93"/>
                <a:gd name="T11" fmla="*/ 0 h 159"/>
                <a:gd name="T12" fmla="*/ 87 w 93"/>
                <a:gd name="T13" fmla="*/ 0 h 159"/>
                <a:gd name="T14" fmla="*/ 93 w 93"/>
                <a:gd name="T15" fmla="*/ 7 h 159"/>
                <a:gd name="T16" fmla="*/ 93 w 93"/>
                <a:gd name="T17" fmla="*/ 153 h 159"/>
                <a:gd name="T18" fmla="*/ 93 w 93"/>
                <a:gd name="T19"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59">
                  <a:moveTo>
                    <a:pt x="93" y="153"/>
                  </a:moveTo>
                  <a:cubicBezTo>
                    <a:pt x="93" y="156"/>
                    <a:pt x="90" y="159"/>
                    <a:pt x="87" y="159"/>
                  </a:cubicBezTo>
                  <a:cubicBezTo>
                    <a:pt x="6" y="159"/>
                    <a:pt x="6" y="159"/>
                    <a:pt x="6" y="159"/>
                  </a:cubicBezTo>
                  <a:cubicBezTo>
                    <a:pt x="3" y="159"/>
                    <a:pt x="0" y="156"/>
                    <a:pt x="0" y="153"/>
                  </a:cubicBezTo>
                  <a:cubicBezTo>
                    <a:pt x="0" y="7"/>
                    <a:pt x="0" y="7"/>
                    <a:pt x="0" y="7"/>
                  </a:cubicBezTo>
                  <a:cubicBezTo>
                    <a:pt x="0" y="3"/>
                    <a:pt x="3" y="0"/>
                    <a:pt x="6" y="0"/>
                  </a:cubicBezTo>
                  <a:cubicBezTo>
                    <a:pt x="87" y="0"/>
                    <a:pt x="87" y="0"/>
                    <a:pt x="87" y="0"/>
                  </a:cubicBezTo>
                  <a:cubicBezTo>
                    <a:pt x="90" y="0"/>
                    <a:pt x="93" y="3"/>
                    <a:pt x="93" y="7"/>
                  </a:cubicBezTo>
                  <a:cubicBezTo>
                    <a:pt x="93" y="153"/>
                    <a:pt x="93" y="153"/>
                    <a:pt x="93" y="153"/>
                  </a:cubicBezTo>
                  <a:cubicBezTo>
                    <a:pt x="93" y="153"/>
                    <a:pt x="93" y="153"/>
                    <a:pt x="93" y="153"/>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39"/>
            <p:cNvSpPr>
              <a:spLocks/>
            </p:cNvSpPr>
            <p:nvPr/>
          </p:nvSpPr>
          <p:spPr bwMode="auto">
            <a:xfrm>
              <a:off x="9532938" y="4795838"/>
              <a:ext cx="320675" cy="531813"/>
            </a:xfrm>
            <a:custGeom>
              <a:avLst/>
              <a:gdLst>
                <a:gd name="T0" fmla="*/ 0 w 202"/>
                <a:gd name="T1" fmla="*/ 0 h 335"/>
                <a:gd name="T2" fmla="*/ 202 w 202"/>
                <a:gd name="T3" fmla="*/ 0 h 335"/>
                <a:gd name="T4" fmla="*/ 202 w 202"/>
                <a:gd name="T5" fmla="*/ 335 h 335"/>
                <a:gd name="T6" fmla="*/ 0 w 202"/>
                <a:gd name="T7" fmla="*/ 335 h 335"/>
                <a:gd name="T8" fmla="*/ 0 w 202"/>
                <a:gd name="T9" fmla="*/ 0 h 335"/>
                <a:gd name="T10" fmla="*/ 0 w 202"/>
                <a:gd name="T11" fmla="*/ 0 h 335"/>
              </a:gdLst>
              <a:ahLst/>
              <a:cxnLst>
                <a:cxn ang="0">
                  <a:pos x="T0" y="T1"/>
                </a:cxn>
                <a:cxn ang="0">
                  <a:pos x="T2" y="T3"/>
                </a:cxn>
                <a:cxn ang="0">
                  <a:pos x="T4" y="T5"/>
                </a:cxn>
                <a:cxn ang="0">
                  <a:pos x="T6" y="T7"/>
                </a:cxn>
                <a:cxn ang="0">
                  <a:pos x="T8" y="T9"/>
                </a:cxn>
                <a:cxn ang="0">
                  <a:pos x="T10" y="T11"/>
                </a:cxn>
              </a:cxnLst>
              <a:rect l="0" t="0" r="r" b="b"/>
              <a:pathLst>
                <a:path w="202" h="335">
                  <a:moveTo>
                    <a:pt x="0" y="0"/>
                  </a:moveTo>
                  <a:lnTo>
                    <a:pt x="202" y="0"/>
                  </a:lnTo>
                  <a:lnTo>
                    <a:pt x="202" y="335"/>
                  </a:lnTo>
                  <a:lnTo>
                    <a:pt x="0" y="335"/>
                  </a:lnTo>
                  <a:lnTo>
                    <a:pt x="0" y="0"/>
                  </a:lnTo>
                  <a:lnTo>
                    <a:pt x="0"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40"/>
            <p:cNvSpPr>
              <a:spLocks noChangeArrowheads="1"/>
            </p:cNvSpPr>
            <p:nvPr/>
          </p:nvSpPr>
          <p:spPr bwMode="auto">
            <a:xfrm>
              <a:off x="7361238" y="6407150"/>
              <a:ext cx="1868487" cy="595313"/>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41"/>
            <p:cNvSpPr>
              <a:spLocks noChangeArrowheads="1"/>
            </p:cNvSpPr>
            <p:nvPr/>
          </p:nvSpPr>
          <p:spPr bwMode="auto">
            <a:xfrm>
              <a:off x="8485188" y="5829300"/>
              <a:ext cx="555625" cy="1173163"/>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42"/>
            <p:cNvSpPr>
              <a:spLocks noChangeArrowheads="1"/>
            </p:cNvSpPr>
            <p:nvPr/>
          </p:nvSpPr>
          <p:spPr bwMode="auto">
            <a:xfrm>
              <a:off x="10626725" y="6111875"/>
              <a:ext cx="401637" cy="890588"/>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44"/>
            <p:cNvSpPr>
              <a:spLocks noChangeArrowheads="1"/>
            </p:cNvSpPr>
            <p:nvPr/>
          </p:nvSpPr>
          <p:spPr bwMode="auto">
            <a:xfrm>
              <a:off x="8677275" y="5473700"/>
              <a:ext cx="1949450" cy="1528763"/>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45"/>
            <p:cNvSpPr>
              <a:spLocks noChangeArrowheads="1"/>
            </p:cNvSpPr>
            <p:nvPr/>
          </p:nvSpPr>
          <p:spPr bwMode="auto">
            <a:xfrm>
              <a:off x="8870950" y="6699250"/>
              <a:ext cx="1573212" cy="252413"/>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46"/>
            <p:cNvSpPr>
              <a:spLocks noChangeArrowheads="1"/>
            </p:cNvSpPr>
            <p:nvPr/>
          </p:nvSpPr>
          <p:spPr bwMode="auto">
            <a:xfrm>
              <a:off x="8870950" y="5819775"/>
              <a:ext cx="1573212" cy="2540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47"/>
            <p:cNvSpPr>
              <a:spLocks noChangeArrowheads="1"/>
            </p:cNvSpPr>
            <p:nvPr/>
          </p:nvSpPr>
          <p:spPr bwMode="auto">
            <a:xfrm>
              <a:off x="8870950" y="6261100"/>
              <a:ext cx="1573212" cy="25400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48"/>
            <p:cNvSpPr>
              <a:spLocks noChangeArrowheads="1"/>
            </p:cNvSpPr>
            <p:nvPr/>
          </p:nvSpPr>
          <p:spPr bwMode="auto">
            <a:xfrm>
              <a:off x="9972675" y="4591050"/>
              <a:ext cx="552450" cy="844550"/>
            </a:xfrm>
            <a:prstGeom prst="rect">
              <a:avLst/>
            </a:prstGeom>
            <a:solidFill>
              <a:srgbClr val="9B4F9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9"/>
            <p:cNvSpPr>
              <a:spLocks/>
            </p:cNvSpPr>
            <p:nvPr/>
          </p:nvSpPr>
          <p:spPr bwMode="auto">
            <a:xfrm>
              <a:off x="10028238" y="4681538"/>
              <a:ext cx="436562" cy="76200"/>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50"/>
            <p:cNvSpPr>
              <a:spLocks/>
            </p:cNvSpPr>
            <p:nvPr/>
          </p:nvSpPr>
          <p:spPr bwMode="auto">
            <a:xfrm>
              <a:off x="10028238" y="4818063"/>
              <a:ext cx="436562" cy="77788"/>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51"/>
            <p:cNvSpPr>
              <a:spLocks/>
            </p:cNvSpPr>
            <p:nvPr/>
          </p:nvSpPr>
          <p:spPr bwMode="auto">
            <a:xfrm>
              <a:off x="10028238" y="4954588"/>
              <a:ext cx="436562" cy="73025"/>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52"/>
            <p:cNvSpPr>
              <a:spLocks/>
            </p:cNvSpPr>
            <p:nvPr/>
          </p:nvSpPr>
          <p:spPr bwMode="auto">
            <a:xfrm>
              <a:off x="10028238" y="5087938"/>
              <a:ext cx="436562" cy="77788"/>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53"/>
            <p:cNvSpPr>
              <a:spLocks/>
            </p:cNvSpPr>
            <p:nvPr/>
          </p:nvSpPr>
          <p:spPr bwMode="auto">
            <a:xfrm>
              <a:off x="10028238" y="5224463"/>
              <a:ext cx="436562" cy="77788"/>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Oval 54"/>
            <p:cNvSpPr>
              <a:spLocks noChangeArrowheads="1"/>
            </p:cNvSpPr>
            <p:nvPr/>
          </p:nvSpPr>
          <p:spPr bwMode="auto">
            <a:xfrm>
              <a:off x="10383838" y="4697413"/>
              <a:ext cx="42862" cy="428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Oval 55"/>
            <p:cNvSpPr>
              <a:spLocks noChangeArrowheads="1"/>
            </p:cNvSpPr>
            <p:nvPr/>
          </p:nvSpPr>
          <p:spPr bwMode="auto">
            <a:xfrm>
              <a:off x="10383838" y="4835525"/>
              <a:ext cx="42862" cy="428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Oval 56"/>
            <p:cNvSpPr>
              <a:spLocks noChangeArrowheads="1"/>
            </p:cNvSpPr>
            <p:nvPr/>
          </p:nvSpPr>
          <p:spPr bwMode="auto">
            <a:xfrm>
              <a:off x="10383838" y="4967288"/>
              <a:ext cx="42862" cy="428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Oval 57"/>
            <p:cNvSpPr>
              <a:spLocks noChangeArrowheads="1"/>
            </p:cNvSpPr>
            <p:nvPr/>
          </p:nvSpPr>
          <p:spPr bwMode="auto">
            <a:xfrm>
              <a:off x="10383838" y="5105400"/>
              <a:ext cx="42862" cy="428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Oval 58"/>
            <p:cNvSpPr>
              <a:spLocks noChangeArrowheads="1"/>
            </p:cNvSpPr>
            <p:nvPr/>
          </p:nvSpPr>
          <p:spPr bwMode="auto">
            <a:xfrm>
              <a:off x="10383838" y="5241925"/>
              <a:ext cx="42862" cy="428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61"/>
            <p:cNvSpPr>
              <a:spLocks/>
            </p:cNvSpPr>
            <p:nvPr/>
          </p:nvSpPr>
          <p:spPr bwMode="auto">
            <a:xfrm>
              <a:off x="8488368" y="4147004"/>
              <a:ext cx="881062" cy="577850"/>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63"/>
            <p:cNvSpPr>
              <a:spLocks/>
            </p:cNvSpPr>
            <p:nvPr/>
          </p:nvSpPr>
          <p:spPr bwMode="auto">
            <a:xfrm>
              <a:off x="9093200" y="5019675"/>
              <a:ext cx="550862" cy="346075"/>
            </a:xfrm>
            <a:custGeom>
              <a:avLst/>
              <a:gdLst>
                <a:gd name="T0" fmla="*/ 0 w 347"/>
                <a:gd name="T1" fmla="*/ 0 h 218"/>
                <a:gd name="T2" fmla="*/ 347 w 347"/>
                <a:gd name="T3" fmla="*/ 0 h 218"/>
                <a:gd name="T4" fmla="*/ 347 w 347"/>
                <a:gd name="T5" fmla="*/ 218 h 218"/>
                <a:gd name="T6" fmla="*/ 0 w 347"/>
                <a:gd name="T7" fmla="*/ 218 h 218"/>
                <a:gd name="T8" fmla="*/ 0 w 347"/>
                <a:gd name="T9" fmla="*/ 0 h 218"/>
                <a:gd name="T10" fmla="*/ 0 w 347"/>
                <a:gd name="T11" fmla="*/ 0 h 218"/>
              </a:gdLst>
              <a:ahLst/>
              <a:cxnLst>
                <a:cxn ang="0">
                  <a:pos x="T0" y="T1"/>
                </a:cxn>
                <a:cxn ang="0">
                  <a:pos x="T2" y="T3"/>
                </a:cxn>
                <a:cxn ang="0">
                  <a:pos x="T4" y="T5"/>
                </a:cxn>
                <a:cxn ang="0">
                  <a:pos x="T6" y="T7"/>
                </a:cxn>
                <a:cxn ang="0">
                  <a:pos x="T8" y="T9"/>
                </a:cxn>
                <a:cxn ang="0">
                  <a:pos x="T10" y="T11"/>
                </a:cxn>
              </a:cxnLst>
              <a:rect l="0" t="0" r="r" b="b"/>
              <a:pathLst>
                <a:path w="347" h="218">
                  <a:moveTo>
                    <a:pt x="0" y="0"/>
                  </a:moveTo>
                  <a:lnTo>
                    <a:pt x="347" y="0"/>
                  </a:lnTo>
                  <a:lnTo>
                    <a:pt x="347" y="218"/>
                  </a:lnTo>
                  <a:lnTo>
                    <a:pt x="0" y="218"/>
                  </a:lnTo>
                  <a:lnTo>
                    <a:pt x="0" y="0"/>
                  </a:lnTo>
                  <a:lnTo>
                    <a:pt x="0" y="0"/>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64"/>
            <p:cNvSpPr>
              <a:spLocks noEditPoints="1"/>
            </p:cNvSpPr>
            <p:nvPr/>
          </p:nvSpPr>
          <p:spPr bwMode="auto">
            <a:xfrm>
              <a:off x="8964613" y="5002213"/>
              <a:ext cx="808037" cy="433388"/>
            </a:xfrm>
            <a:custGeom>
              <a:avLst/>
              <a:gdLst>
                <a:gd name="T0" fmla="*/ 160 w 189"/>
                <a:gd name="T1" fmla="*/ 90 h 101"/>
                <a:gd name="T2" fmla="*/ 165 w 189"/>
                <a:gd name="T3" fmla="*/ 85 h 101"/>
                <a:gd name="T4" fmla="*/ 165 w 189"/>
                <a:gd name="T5" fmla="*/ 4 h 101"/>
                <a:gd name="T6" fmla="*/ 160 w 189"/>
                <a:gd name="T7" fmla="*/ 0 h 101"/>
                <a:gd name="T8" fmla="*/ 29 w 189"/>
                <a:gd name="T9" fmla="*/ 0 h 101"/>
                <a:gd name="T10" fmla="*/ 24 w 189"/>
                <a:gd name="T11" fmla="*/ 4 h 101"/>
                <a:gd name="T12" fmla="*/ 24 w 189"/>
                <a:gd name="T13" fmla="*/ 85 h 101"/>
                <a:gd name="T14" fmla="*/ 29 w 189"/>
                <a:gd name="T15" fmla="*/ 90 h 101"/>
                <a:gd name="T16" fmla="*/ 0 w 189"/>
                <a:gd name="T17" fmla="*/ 90 h 101"/>
                <a:gd name="T18" fmla="*/ 0 w 189"/>
                <a:gd name="T19" fmla="*/ 93 h 101"/>
                <a:gd name="T20" fmla="*/ 0 w 189"/>
                <a:gd name="T21" fmla="*/ 97 h 101"/>
                <a:gd name="T22" fmla="*/ 0 w 189"/>
                <a:gd name="T23" fmla="*/ 97 h 101"/>
                <a:gd name="T24" fmla="*/ 0 w 189"/>
                <a:gd name="T25" fmla="*/ 97 h 101"/>
                <a:gd name="T26" fmla="*/ 0 w 189"/>
                <a:gd name="T27" fmla="*/ 98 h 101"/>
                <a:gd name="T28" fmla="*/ 0 w 189"/>
                <a:gd name="T29" fmla="*/ 98 h 101"/>
                <a:gd name="T30" fmla="*/ 4 w 189"/>
                <a:gd name="T31" fmla="*/ 101 h 101"/>
                <a:gd name="T32" fmla="*/ 185 w 189"/>
                <a:gd name="T33" fmla="*/ 101 h 101"/>
                <a:gd name="T34" fmla="*/ 189 w 189"/>
                <a:gd name="T35" fmla="*/ 98 h 101"/>
                <a:gd name="T36" fmla="*/ 189 w 189"/>
                <a:gd name="T37" fmla="*/ 98 h 101"/>
                <a:gd name="T38" fmla="*/ 189 w 189"/>
                <a:gd name="T39" fmla="*/ 93 h 101"/>
                <a:gd name="T40" fmla="*/ 189 w 189"/>
                <a:gd name="T41" fmla="*/ 90 h 101"/>
                <a:gd name="T42" fmla="*/ 160 w 189"/>
                <a:gd name="T43" fmla="*/ 90 h 101"/>
                <a:gd name="T44" fmla="*/ 30 w 189"/>
                <a:gd name="T45" fmla="*/ 5 h 101"/>
                <a:gd name="T46" fmla="*/ 159 w 189"/>
                <a:gd name="T47" fmla="*/ 5 h 101"/>
                <a:gd name="T48" fmla="*/ 159 w 189"/>
                <a:gd name="T49" fmla="*/ 84 h 101"/>
                <a:gd name="T50" fmla="*/ 30 w 189"/>
                <a:gd name="T51" fmla="*/ 84 h 101"/>
                <a:gd name="T52" fmla="*/ 30 w 189"/>
                <a:gd name="T53" fmla="*/ 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01">
                  <a:moveTo>
                    <a:pt x="160" y="90"/>
                  </a:moveTo>
                  <a:cubicBezTo>
                    <a:pt x="163" y="90"/>
                    <a:pt x="165" y="88"/>
                    <a:pt x="165" y="85"/>
                  </a:cubicBezTo>
                  <a:cubicBezTo>
                    <a:pt x="165" y="4"/>
                    <a:pt x="165" y="4"/>
                    <a:pt x="165" y="4"/>
                  </a:cubicBezTo>
                  <a:cubicBezTo>
                    <a:pt x="165" y="1"/>
                    <a:pt x="163" y="0"/>
                    <a:pt x="160" y="0"/>
                  </a:cubicBezTo>
                  <a:cubicBezTo>
                    <a:pt x="29" y="0"/>
                    <a:pt x="29" y="0"/>
                    <a:pt x="29" y="0"/>
                  </a:cubicBezTo>
                  <a:cubicBezTo>
                    <a:pt x="26" y="0"/>
                    <a:pt x="24" y="1"/>
                    <a:pt x="24" y="4"/>
                  </a:cubicBezTo>
                  <a:cubicBezTo>
                    <a:pt x="24" y="85"/>
                    <a:pt x="24" y="85"/>
                    <a:pt x="24" y="85"/>
                  </a:cubicBezTo>
                  <a:cubicBezTo>
                    <a:pt x="24" y="88"/>
                    <a:pt x="26" y="90"/>
                    <a:pt x="29" y="90"/>
                  </a:cubicBezTo>
                  <a:cubicBezTo>
                    <a:pt x="0" y="90"/>
                    <a:pt x="0" y="90"/>
                    <a:pt x="0" y="90"/>
                  </a:cubicBezTo>
                  <a:cubicBezTo>
                    <a:pt x="0" y="93"/>
                    <a:pt x="0" y="93"/>
                    <a:pt x="0" y="93"/>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100"/>
                    <a:pt x="2" y="101"/>
                    <a:pt x="4" y="101"/>
                  </a:cubicBezTo>
                  <a:cubicBezTo>
                    <a:pt x="185" y="101"/>
                    <a:pt x="185" y="101"/>
                    <a:pt x="185" y="101"/>
                  </a:cubicBezTo>
                  <a:cubicBezTo>
                    <a:pt x="187" y="101"/>
                    <a:pt x="188" y="100"/>
                    <a:pt x="189" y="98"/>
                  </a:cubicBezTo>
                  <a:cubicBezTo>
                    <a:pt x="189" y="98"/>
                    <a:pt x="189" y="98"/>
                    <a:pt x="189" y="98"/>
                  </a:cubicBezTo>
                  <a:cubicBezTo>
                    <a:pt x="189" y="93"/>
                    <a:pt x="189" y="93"/>
                    <a:pt x="189" y="93"/>
                  </a:cubicBezTo>
                  <a:cubicBezTo>
                    <a:pt x="189" y="90"/>
                    <a:pt x="189" y="90"/>
                    <a:pt x="189" y="90"/>
                  </a:cubicBezTo>
                  <a:lnTo>
                    <a:pt x="160" y="90"/>
                  </a:lnTo>
                  <a:close/>
                  <a:moveTo>
                    <a:pt x="30" y="5"/>
                  </a:moveTo>
                  <a:cubicBezTo>
                    <a:pt x="159" y="5"/>
                    <a:pt x="159" y="5"/>
                    <a:pt x="159" y="5"/>
                  </a:cubicBezTo>
                  <a:cubicBezTo>
                    <a:pt x="159" y="84"/>
                    <a:pt x="159" y="84"/>
                    <a:pt x="159" y="84"/>
                  </a:cubicBezTo>
                  <a:cubicBezTo>
                    <a:pt x="30" y="84"/>
                    <a:pt x="30" y="84"/>
                    <a:pt x="30" y="84"/>
                  </a:cubicBezTo>
                  <a:cubicBezTo>
                    <a:pt x="30" y="5"/>
                    <a:pt x="30" y="5"/>
                    <a:pt x="30" y="5"/>
                  </a:cubicBez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65"/>
            <p:cNvSpPr>
              <a:spLocks noChangeArrowheads="1"/>
            </p:cNvSpPr>
            <p:nvPr/>
          </p:nvSpPr>
          <p:spPr bwMode="auto">
            <a:xfrm>
              <a:off x="8578850" y="5435600"/>
              <a:ext cx="2143125" cy="7143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43"/>
            <p:cNvSpPr>
              <a:spLocks noChangeArrowheads="1"/>
            </p:cNvSpPr>
            <p:nvPr/>
          </p:nvSpPr>
          <p:spPr bwMode="auto">
            <a:xfrm>
              <a:off x="7713644" y="5669968"/>
              <a:ext cx="543068" cy="1332494"/>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62"/>
            <p:cNvSpPr>
              <a:spLocks/>
            </p:cNvSpPr>
            <p:nvPr/>
          </p:nvSpPr>
          <p:spPr bwMode="auto">
            <a:xfrm>
              <a:off x="9114112" y="3987119"/>
              <a:ext cx="727075" cy="476250"/>
            </a:xfrm>
            <a:custGeom>
              <a:avLst/>
              <a:gdLst>
                <a:gd name="T0" fmla="*/ 28 w 170"/>
                <a:gd name="T1" fmla="*/ 49 h 111"/>
                <a:gd name="T2" fmla="*/ 28 w 170"/>
                <a:gd name="T3" fmla="*/ 47 h 111"/>
                <a:gd name="T4" fmla="*/ 74 w 170"/>
                <a:gd name="T5" fmla="*/ 0 h 111"/>
                <a:gd name="T6" fmla="*/ 113 w 170"/>
                <a:gd name="T7" fmla="*/ 21 h 111"/>
                <a:gd name="T8" fmla="*/ 126 w 170"/>
                <a:gd name="T9" fmla="*/ 17 h 111"/>
                <a:gd name="T10" fmla="*/ 141 w 170"/>
                <a:gd name="T11" fmla="*/ 22 h 111"/>
                <a:gd name="T12" fmla="*/ 153 w 170"/>
                <a:gd name="T13" fmla="*/ 44 h 111"/>
                <a:gd name="T14" fmla="*/ 170 w 170"/>
                <a:gd name="T15" fmla="*/ 74 h 111"/>
                <a:gd name="T16" fmla="*/ 137 w 170"/>
                <a:gd name="T17" fmla="*/ 111 h 111"/>
                <a:gd name="T18" fmla="*/ 133 w 170"/>
                <a:gd name="T19" fmla="*/ 111 h 111"/>
                <a:gd name="T20" fmla="*/ 129 w 170"/>
                <a:gd name="T21" fmla="*/ 111 h 111"/>
                <a:gd name="T22" fmla="*/ 53 w 170"/>
                <a:gd name="T23" fmla="*/ 111 h 111"/>
                <a:gd name="T24" fmla="*/ 52 w 170"/>
                <a:gd name="T25" fmla="*/ 111 h 111"/>
                <a:gd name="T26" fmla="*/ 50 w 170"/>
                <a:gd name="T27" fmla="*/ 111 h 111"/>
                <a:gd name="T28" fmla="*/ 44 w 170"/>
                <a:gd name="T29" fmla="*/ 111 h 111"/>
                <a:gd name="T30" fmla="*/ 32 w 170"/>
                <a:gd name="T31" fmla="*/ 111 h 111"/>
                <a:gd name="T32" fmla="*/ 0 w 170"/>
                <a:gd name="T33" fmla="*/ 80 h 111"/>
                <a:gd name="T34" fmla="*/ 28 w 170"/>
                <a:gd name="T35" fmla="*/ 4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11">
                  <a:moveTo>
                    <a:pt x="28" y="49"/>
                  </a:moveTo>
                  <a:cubicBezTo>
                    <a:pt x="28" y="48"/>
                    <a:pt x="28" y="47"/>
                    <a:pt x="28" y="47"/>
                  </a:cubicBezTo>
                  <a:cubicBezTo>
                    <a:pt x="28" y="21"/>
                    <a:pt x="48" y="0"/>
                    <a:pt x="74" y="0"/>
                  </a:cubicBezTo>
                  <a:cubicBezTo>
                    <a:pt x="91" y="0"/>
                    <a:pt x="105" y="8"/>
                    <a:pt x="113" y="21"/>
                  </a:cubicBezTo>
                  <a:cubicBezTo>
                    <a:pt x="117" y="19"/>
                    <a:pt x="121" y="17"/>
                    <a:pt x="126" y="17"/>
                  </a:cubicBezTo>
                  <a:cubicBezTo>
                    <a:pt x="132" y="17"/>
                    <a:pt x="137" y="19"/>
                    <a:pt x="141" y="22"/>
                  </a:cubicBezTo>
                  <a:cubicBezTo>
                    <a:pt x="148" y="27"/>
                    <a:pt x="153" y="35"/>
                    <a:pt x="153" y="44"/>
                  </a:cubicBezTo>
                  <a:cubicBezTo>
                    <a:pt x="163" y="50"/>
                    <a:pt x="170" y="62"/>
                    <a:pt x="170" y="74"/>
                  </a:cubicBezTo>
                  <a:cubicBezTo>
                    <a:pt x="170" y="93"/>
                    <a:pt x="156" y="109"/>
                    <a:pt x="137" y="111"/>
                  </a:cubicBezTo>
                  <a:cubicBezTo>
                    <a:pt x="136" y="111"/>
                    <a:pt x="134" y="111"/>
                    <a:pt x="133" y="111"/>
                  </a:cubicBezTo>
                  <a:cubicBezTo>
                    <a:pt x="132" y="111"/>
                    <a:pt x="131" y="111"/>
                    <a:pt x="129" y="111"/>
                  </a:cubicBezTo>
                  <a:cubicBezTo>
                    <a:pt x="112" y="111"/>
                    <a:pt x="72" y="111"/>
                    <a:pt x="53" y="111"/>
                  </a:cubicBezTo>
                  <a:cubicBezTo>
                    <a:pt x="53" y="111"/>
                    <a:pt x="52" y="111"/>
                    <a:pt x="52" y="111"/>
                  </a:cubicBezTo>
                  <a:cubicBezTo>
                    <a:pt x="50" y="111"/>
                    <a:pt x="50" y="111"/>
                    <a:pt x="50" y="111"/>
                  </a:cubicBezTo>
                  <a:cubicBezTo>
                    <a:pt x="49" y="111"/>
                    <a:pt x="46" y="111"/>
                    <a:pt x="44" y="111"/>
                  </a:cubicBezTo>
                  <a:cubicBezTo>
                    <a:pt x="32" y="111"/>
                    <a:pt x="32" y="111"/>
                    <a:pt x="32" y="111"/>
                  </a:cubicBezTo>
                  <a:cubicBezTo>
                    <a:pt x="14" y="111"/>
                    <a:pt x="0" y="97"/>
                    <a:pt x="0" y="80"/>
                  </a:cubicBezTo>
                  <a:cubicBezTo>
                    <a:pt x="0" y="64"/>
                    <a:pt x="12" y="51"/>
                    <a:pt x="28" y="49"/>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 name="Group 1"/>
          <p:cNvGrpSpPr/>
          <p:nvPr/>
        </p:nvGrpSpPr>
        <p:grpSpPr>
          <a:xfrm>
            <a:off x="266699" y="1697479"/>
            <a:ext cx="5145088" cy="5029200"/>
            <a:chOff x="266699" y="1697479"/>
            <a:chExt cx="5145088" cy="5029200"/>
          </a:xfrm>
        </p:grpSpPr>
        <p:sp>
          <p:nvSpPr>
            <p:cNvPr id="74" name="Rectangle 73"/>
            <p:cNvSpPr/>
            <p:nvPr/>
          </p:nvSpPr>
          <p:spPr bwMode="auto">
            <a:xfrm>
              <a:off x="266699" y="1697479"/>
              <a:ext cx="5029200" cy="5029200"/>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46306" tIns="91437" rIns="146306" bIns="91437" numCol="1" rtlCol="0" anchor="t" anchorCtr="0" compatLnSpc="1">
              <a:prstTxWarp prst="textNoShape">
                <a:avLst/>
              </a:prstTxWarp>
            </a:bodyPr>
            <a:lstStyle/>
            <a:p>
              <a:pPr defTabSz="685965" fontAlgn="base">
                <a:spcBef>
                  <a:spcPct val="0"/>
                </a:spcBef>
                <a:spcAft>
                  <a:spcPct val="0"/>
                </a:spcAft>
              </a:pPr>
              <a:endParaRPr lang="en-US" sz="3200" dirty="0">
                <a:solidFill>
                  <a:schemeClr val="bg1"/>
                </a:solidFill>
                <a:latin typeface="Segoe UI Light"/>
              </a:endParaRPr>
            </a:p>
          </p:txBody>
        </p:sp>
        <p:grpSp>
          <p:nvGrpSpPr>
            <p:cNvPr id="44" name="Group 43"/>
            <p:cNvGrpSpPr/>
            <p:nvPr/>
          </p:nvGrpSpPr>
          <p:grpSpPr>
            <a:xfrm>
              <a:off x="998103" y="4106863"/>
              <a:ext cx="3375480" cy="2287726"/>
              <a:chOff x="6060708" y="1430257"/>
              <a:chExt cx="4725970" cy="3222784"/>
            </a:xfrm>
          </p:grpSpPr>
          <p:sp>
            <p:nvSpPr>
              <p:cNvPr id="47" name="Freeform 10"/>
              <p:cNvSpPr>
                <a:spLocks noEditPoints="1"/>
              </p:cNvSpPr>
              <p:nvPr/>
            </p:nvSpPr>
            <p:spPr bwMode="auto">
              <a:xfrm>
                <a:off x="6067502" y="1430257"/>
                <a:ext cx="4719176" cy="3222784"/>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rgbClr val="FFFFFF"/>
              </a:solidFill>
              <a:ln>
                <a:noFill/>
              </a:ln>
            </p:spPr>
            <p:txBody>
              <a:bodyPr vert="horz" wrap="square" lIns="89640" tIns="44820" rIns="89640" bIns="44820" numCol="1" anchor="t" anchorCtr="0" compatLnSpc="1">
                <a:prstTxWarp prst="textNoShape">
                  <a:avLst/>
                </a:prstTxWarp>
              </a:bodyPr>
              <a:lstStyle/>
              <a:p>
                <a:pPr marL="0" marR="0" lvl="0" indent="0" defTabSz="91452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000000"/>
                  </a:solidFill>
                  <a:effectLst/>
                  <a:uLnTx/>
                  <a:uFillTx/>
                </a:endParaRPr>
              </a:p>
            </p:txBody>
          </p:sp>
          <p:sp>
            <p:nvSpPr>
              <p:cNvPr id="48" name="TextBox 47"/>
              <p:cNvSpPr txBox="1"/>
              <p:nvPr/>
            </p:nvSpPr>
            <p:spPr>
              <a:xfrm>
                <a:off x="7374947" y="1970049"/>
                <a:ext cx="2042065" cy="642184"/>
              </a:xfrm>
              <a:prstGeom prst="rect">
                <a:avLst/>
              </a:prstGeom>
              <a:noFill/>
            </p:spPr>
            <p:txBody>
              <a:bodyPr wrap="none" lIns="179285" tIns="143430" rIns="179285" bIns="143430" rtlCol="0">
                <a:spAutoFit/>
              </a:bodyPr>
              <a:lstStyle/>
              <a:p>
                <a:pPr marL="0" marR="0" lvl="0" indent="0" algn="ctr" defTabSz="914523" eaLnBrk="1" fontAlgn="auto" latinLnBrk="0" hangingPunct="1">
                  <a:lnSpc>
                    <a:spcPct val="90000"/>
                  </a:lnSpc>
                  <a:spcBef>
                    <a:spcPts val="0"/>
                  </a:spcBef>
                  <a:spcAft>
                    <a:spcPts val="590"/>
                  </a:spcAft>
                  <a:buClrTx/>
                  <a:buSzTx/>
                  <a:buFontTx/>
                  <a:buNone/>
                  <a:tabLst/>
                  <a:defRPr/>
                </a:pPr>
                <a:r>
                  <a:rPr kumimoji="0" lang="en-US" sz="1200" b="0" i="0" u="none" strike="noStrike" kern="0" cap="none" spc="0" normalizeH="0" baseline="0" noProof="0" dirty="0" smtClean="0">
                    <a:ln>
                      <a:noFill/>
                    </a:ln>
                    <a:solidFill>
                      <a:srgbClr val="0072C6"/>
                    </a:solidFill>
                    <a:effectLst/>
                    <a:uLnTx/>
                    <a:uFillTx/>
                  </a:rPr>
                  <a:t>Your Datacenter</a:t>
                </a:r>
              </a:p>
            </p:txBody>
          </p:sp>
          <p:sp>
            <p:nvSpPr>
              <p:cNvPr id="49" name="TextBox 48"/>
              <p:cNvSpPr txBox="1"/>
              <p:nvPr/>
            </p:nvSpPr>
            <p:spPr>
              <a:xfrm>
                <a:off x="9226779" y="3466420"/>
                <a:ext cx="1502197" cy="1011013"/>
              </a:xfrm>
              <a:prstGeom prst="rect">
                <a:avLst/>
              </a:prstGeom>
              <a:noFill/>
            </p:spPr>
            <p:txBody>
              <a:bodyPr wrap="none" lIns="179285" tIns="143430" rIns="179285" bIns="143430" rtlCol="0">
                <a:spAutoFit/>
              </a:bodyPr>
              <a:lstStyle/>
              <a:p>
                <a:pPr marL="0" marR="0" lvl="0" indent="0" defTabSz="914523" eaLnBrk="1" fontAlgn="auto" latinLnBrk="0" hangingPunct="1">
                  <a:lnSpc>
                    <a:spcPct val="90000"/>
                  </a:lnSpc>
                  <a:spcBef>
                    <a:spcPts val="0"/>
                  </a:spcBef>
                  <a:spcAft>
                    <a:spcPts val="590"/>
                  </a:spcAft>
                  <a:buClrTx/>
                  <a:buSzTx/>
                  <a:buFontTx/>
                  <a:buNone/>
                  <a:tabLst/>
                  <a:defRPr/>
                </a:pPr>
                <a:r>
                  <a:rPr kumimoji="0" lang="en-US" sz="1200" b="0" i="0" u="none" strike="noStrike" kern="0" cap="none" spc="0" normalizeH="0" baseline="0" noProof="0" dirty="0" smtClean="0">
                    <a:ln>
                      <a:noFill/>
                    </a:ln>
                    <a:solidFill>
                      <a:srgbClr val="0072C6"/>
                    </a:solidFill>
                    <a:effectLst/>
                    <a:uLnTx/>
                    <a:uFillTx/>
                  </a:rPr>
                  <a:t>Service</a:t>
                </a:r>
                <a:br>
                  <a:rPr kumimoji="0" lang="en-US" sz="1200" b="0" i="0" u="none" strike="noStrike" kern="0" cap="none" spc="0" normalizeH="0" baseline="0" noProof="0" dirty="0" smtClean="0">
                    <a:ln>
                      <a:noFill/>
                    </a:ln>
                    <a:solidFill>
                      <a:srgbClr val="0072C6"/>
                    </a:solidFill>
                    <a:effectLst/>
                    <a:uLnTx/>
                    <a:uFillTx/>
                  </a:rPr>
                </a:br>
                <a:r>
                  <a:rPr kumimoji="0" lang="en-US" sz="1200" b="0" i="0" u="none" strike="noStrike" kern="0" cap="none" spc="0" normalizeH="0" baseline="0" noProof="0" dirty="0" smtClean="0">
                    <a:ln>
                      <a:noFill/>
                    </a:ln>
                    <a:solidFill>
                      <a:srgbClr val="0072C6"/>
                    </a:solidFill>
                    <a:effectLst/>
                    <a:uLnTx/>
                    <a:uFillTx/>
                  </a:rPr>
                  <a:t>Provider</a:t>
                </a:r>
              </a:p>
            </p:txBody>
          </p:sp>
          <p:sp>
            <p:nvSpPr>
              <p:cNvPr id="50" name="TextBox 49"/>
              <p:cNvSpPr txBox="1"/>
              <p:nvPr/>
            </p:nvSpPr>
            <p:spPr>
              <a:xfrm>
                <a:off x="6060708" y="3601479"/>
                <a:ext cx="1632462" cy="740897"/>
              </a:xfrm>
              <a:prstGeom prst="rect">
                <a:avLst/>
              </a:prstGeom>
              <a:noFill/>
            </p:spPr>
            <p:txBody>
              <a:bodyPr wrap="none" lIns="179285" tIns="143430" rIns="179285" bIns="143430" rtlCol="0">
                <a:spAutoFit/>
              </a:bodyPr>
              <a:lstStyle/>
              <a:p>
                <a:pPr marL="0" marR="0" lvl="0" indent="0" algn="ctr" defTabSz="914523" eaLnBrk="1" fontAlgn="auto" latinLnBrk="0" hangingPunct="1">
                  <a:lnSpc>
                    <a:spcPct val="90000"/>
                  </a:lnSpc>
                  <a:spcBef>
                    <a:spcPts val="0"/>
                  </a:spcBef>
                  <a:spcAft>
                    <a:spcPts val="590"/>
                  </a:spcAft>
                  <a:buClrTx/>
                  <a:buSzTx/>
                  <a:buFontTx/>
                  <a:buNone/>
                  <a:tabLst/>
                  <a:defRPr/>
                </a:pPr>
                <a:r>
                  <a:rPr kumimoji="0" lang="en-US" sz="1200" b="0" i="0" u="none" strike="noStrike" kern="0" cap="none" spc="0" normalizeH="0" baseline="0" noProof="0" dirty="0" smtClean="0">
                    <a:ln>
                      <a:noFill/>
                    </a:ln>
                    <a:solidFill>
                      <a:srgbClr val="0072C6"/>
                    </a:solidFill>
                    <a:effectLst/>
                    <a:uLnTx/>
                    <a:uFillTx/>
                  </a:rPr>
                  <a:t>Microsoft</a:t>
                </a:r>
              </a:p>
            </p:txBody>
          </p:sp>
          <p:sp>
            <p:nvSpPr>
              <p:cNvPr id="51" name="TextBox 50"/>
              <p:cNvSpPr txBox="1"/>
              <p:nvPr/>
            </p:nvSpPr>
            <p:spPr>
              <a:xfrm>
                <a:off x="7533674" y="3097560"/>
                <a:ext cx="1657782" cy="821574"/>
              </a:xfrm>
              <a:prstGeom prst="rect">
                <a:avLst/>
              </a:prstGeom>
              <a:noFill/>
            </p:spPr>
            <p:txBody>
              <a:bodyPr wrap="none" lIns="179285" tIns="143430" rIns="179285" bIns="143430" rtlCol="0">
                <a:spAutoFit/>
              </a:bodyPr>
              <a:lstStyle/>
              <a:p>
                <a:pPr marL="0" marR="0" lvl="0" indent="0" algn="ctr" defTabSz="914523" eaLnBrk="1" fontAlgn="auto" latinLnBrk="0" hangingPunct="1">
                  <a:lnSpc>
                    <a:spcPct val="90000"/>
                  </a:lnSpc>
                  <a:spcBef>
                    <a:spcPts val="0"/>
                  </a:spcBef>
                  <a:spcAft>
                    <a:spcPts val="590"/>
                  </a:spcAft>
                  <a:buClrTx/>
                  <a:buSzTx/>
                  <a:buFontTx/>
                  <a:buNone/>
                  <a:tabLst/>
                  <a:defRPr/>
                </a:pPr>
                <a:r>
                  <a:rPr kumimoji="0" lang="en-US" sz="1050" b="1" i="0" u="none" strike="noStrike" kern="0" cap="none" spc="0" normalizeH="0" baseline="0" noProof="0" dirty="0" smtClean="0">
                    <a:ln>
                      <a:noFill/>
                    </a:ln>
                    <a:solidFill>
                      <a:srgbClr val="0072C6"/>
                    </a:solidFill>
                    <a:effectLst/>
                    <a:uLnTx/>
                    <a:uFillTx/>
                  </a:rPr>
                  <a:t>CONSISTENT</a:t>
                </a:r>
                <a:br>
                  <a:rPr kumimoji="0" lang="en-US" sz="1050" b="1" i="0" u="none" strike="noStrike" kern="0" cap="none" spc="0" normalizeH="0" baseline="0" noProof="0" dirty="0" smtClean="0">
                    <a:ln>
                      <a:noFill/>
                    </a:ln>
                    <a:solidFill>
                      <a:srgbClr val="0072C6"/>
                    </a:solidFill>
                    <a:effectLst/>
                    <a:uLnTx/>
                    <a:uFillTx/>
                  </a:rPr>
                </a:br>
                <a:r>
                  <a:rPr kumimoji="0" lang="en-US" sz="1050" b="1" i="0" u="none" strike="noStrike" kern="0" cap="none" spc="0" normalizeH="0" baseline="0" noProof="0" dirty="0" smtClean="0">
                    <a:ln>
                      <a:noFill/>
                    </a:ln>
                    <a:solidFill>
                      <a:srgbClr val="0072C6"/>
                    </a:solidFill>
                    <a:effectLst/>
                    <a:uLnTx/>
                    <a:uFillTx/>
                  </a:rPr>
                  <a:t>PLATFORM</a:t>
                </a:r>
              </a:p>
            </p:txBody>
          </p:sp>
        </p:grpSp>
        <p:sp>
          <p:nvSpPr>
            <p:cNvPr id="115" name="Rectangle 114"/>
            <p:cNvSpPr/>
            <p:nvPr/>
          </p:nvSpPr>
          <p:spPr bwMode="auto">
            <a:xfrm>
              <a:off x="450850" y="1820862"/>
              <a:ext cx="4960937" cy="22860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0" bIns="46637" numCol="1" rtlCol="0" anchor="t" anchorCtr="0" compatLnSpc="1">
              <a:prstTxWarp prst="textNoShape">
                <a:avLst/>
              </a:prstTxWarp>
            </a:bodyPr>
            <a:lstStyle/>
            <a:p>
              <a:pPr defTabSz="932901">
                <a:lnSpc>
                  <a:spcPct val="90000"/>
                </a:lnSpc>
                <a:spcAft>
                  <a:spcPts val="602"/>
                </a:spcAft>
              </a:pPr>
              <a:r>
                <a:rPr lang="en-US" sz="5500" dirty="0" smtClean="0">
                  <a:solidFill>
                    <a:srgbClr val="FFFFFF"/>
                  </a:solidFill>
                  <a:latin typeface="Segoe UI Light"/>
                </a:rPr>
                <a:t>Cloud OS</a:t>
              </a:r>
            </a:p>
            <a:p>
              <a:pPr defTabSz="932901">
                <a:lnSpc>
                  <a:spcPct val="90000"/>
                </a:lnSpc>
                <a:spcAft>
                  <a:spcPts val="602"/>
                </a:spcAft>
              </a:pPr>
              <a:r>
                <a:rPr lang="en-US" sz="3000" dirty="0">
                  <a:solidFill>
                    <a:schemeClr val="bg1"/>
                  </a:solidFill>
                  <a:latin typeface="Segoe UI Light"/>
                </a:rPr>
                <a:t>Unified platform </a:t>
              </a:r>
              <a:br>
                <a:rPr lang="en-US" sz="3000" dirty="0">
                  <a:solidFill>
                    <a:schemeClr val="bg1"/>
                  </a:solidFill>
                  <a:latin typeface="Segoe UI Light"/>
                </a:rPr>
              </a:br>
              <a:r>
                <a:rPr lang="en-US" sz="3000" dirty="0">
                  <a:solidFill>
                    <a:schemeClr val="bg1"/>
                  </a:solidFill>
                  <a:latin typeface="Segoe UI Light"/>
                </a:rPr>
                <a:t>for modern business</a:t>
              </a:r>
            </a:p>
            <a:p>
              <a:pPr defTabSz="932901">
                <a:lnSpc>
                  <a:spcPct val="90000"/>
                </a:lnSpc>
                <a:spcAft>
                  <a:spcPts val="602"/>
                </a:spcAft>
              </a:pPr>
              <a:endParaRPr lang="en-US" sz="3000" dirty="0">
                <a:solidFill>
                  <a:srgbClr val="FFFFFF"/>
                </a:solidFill>
                <a:latin typeface="Segoe UI Light"/>
              </a:endParaRPr>
            </a:p>
          </p:txBody>
        </p:sp>
      </p:grpSp>
      <p:sp>
        <p:nvSpPr>
          <p:cNvPr id="3" name="Text Placeholder 2"/>
          <p:cNvSpPr>
            <a:spLocks noGrp="1"/>
          </p:cNvSpPr>
          <p:nvPr>
            <p:ph type="body" sz="quarter" idx="12"/>
          </p:nvPr>
        </p:nvSpPr>
        <p:spPr/>
        <p:txBody>
          <a:bodyPr/>
          <a:lstStyle/>
          <a:p>
            <a:r>
              <a:rPr lang="en-US" dirty="0"/>
              <a:t>Microsoft vision for a new </a:t>
            </a:r>
            <a:r>
              <a:rPr lang="en-US" dirty="0" smtClean="0"/>
              <a:t>era</a:t>
            </a:r>
            <a:endParaRPr lang="en-US" dirty="0"/>
          </a:p>
        </p:txBody>
      </p:sp>
    </p:spTree>
    <p:extLst>
      <p:ext uri="{BB962C8B-B14F-4D97-AF65-F5344CB8AC3E}">
        <p14:creationId xmlns:p14="http://schemas.microsoft.com/office/powerpoint/2010/main" val="98321613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75" grpId="0"/>
      <p:bldP spid="53" grpId="0"/>
      <p:bldP spid="54" grpId="0"/>
      <p:bldP spid="60" grpId="0"/>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2015-05-07T00:00:00-05:00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xsi:nil="true"/>
    <Session_x0020_Code xmlns="12a172fe-0250-434a-85cf-03b10810c5e5">BRK2474</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230e9df3-be65-4c73-a93b-d1236ebd677e"/>
    <ds:schemaRef ds:uri="http://schemas.microsoft.com/office/2006/documentManagement/types"/>
    <ds:schemaRef ds:uri="http://schemas.openxmlformats.org/package/2006/metadata/core-properties"/>
    <ds:schemaRef ds:uri="12a172fe-0250-434a-85cf-03b10810c5e5"/>
    <ds:schemaRef ds:uri="http://www.w3.org/XML/1998/namespace"/>
    <ds:schemaRef ds:uri="http://schemas.microsoft.com/office/infopath/2007/PartnerControls"/>
    <ds:schemaRef ds:uri="http://schemas.microsoft.com/office/2006/metadata/properties"/>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139</TotalTime>
  <Words>5697</Words>
  <Application>Microsoft Office PowerPoint</Application>
  <PresentationFormat>Custom</PresentationFormat>
  <Paragraphs>566</Paragraphs>
  <Slides>59</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Arial</vt:lpstr>
      <vt:lpstr>Britannic Bold</vt:lpstr>
      <vt:lpstr>Calibri</vt:lpstr>
      <vt:lpstr>Consolas</vt:lpstr>
      <vt:lpstr>Ryo Display PlusN B</vt:lpstr>
      <vt:lpstr>Segoe UI</vt:lpstr>
      <vt:lpstr>Segoe UI Light</vt:lpstr>
      <vt:lpstr>Segoe UI Semibold</vt:lpstr>
      <vt:lpstr>Segoe UI Semilight</vt:lpstr>
      <vt:lpstr>Times New Roman</vt:lpstr>
      <vt:lpstr>Wingdings</vt:lpstr>
      <vt:lpstr>5-30610_Microsoft_Ignite_Keynote_Template</vt:lpstr>
      <vt:lpstr>PowerPoint Presentation</vt:lpstr>
      <vt:lpstr>Preparing your Fabric &amp; Apps for Windows Server 2003 End of Support</vt:lpstr>
      <vt:lpstr>Session Objectives And Takeaways</vt:lpstr>
      <vt:lpstr>A few events from 2003…</vt:lpstr>
      <vt:lpstr>Top 10 Movies by Revenue of 2003</vt:lpstr>
      <vt:lpstr>Sporting Events of 2003</vt:lpstr>
      <vt:lpstr>Moving to the Present…</vt:lpstr>
      <vt:lpstr>PowerPoint Presentation</vt:lpstr>
      <vt:lpstr>PowerPoint Presentation</vt:lpstr>
      <vt:lpstr>A leader in Gartner  magic quadrants</vt:lpstr>
      <vt:lpstr>Windows Server &amp; Technology of 2003…</vt:lpstr>
      <vt:lpstr>Windows Server 2003 </vt:lpstr>
      <vt:lpstr>Windows Server 2003: Ages Ago…</vt:lpstr>
      <vt:lpstr>Windows Server 2003: Ages Ago…</vt:lpstr>
      <vt:lpstr>Windows Server 2003: Ages Ago…</vt:lpstr>
      <vt:lpstr>Windows Server 2003: Ages Ago…</vt:lpstr>
      <vt:lpstr>Windows Server 2003: Ages Ago…</vt:lpstr>
      <vt:lpstr>Revolutionary shifts in technology</vt:lpstr>
      <vt:lpstr>The Big Windows Server 2003 EOS Question…</vt:lpstr>
      <vt:lpstr>PowerPoint Presentation</vt:lpstr>
      <vt:lpstr>PowerPoint Presentation</vt:lpstr>
      <vt:lpstr>Less than 70 days until end of support</vt:lpstr>
      <vt:lpstr>What end of support means</vt:lpstr>
      <vt:lpstr>Compliance risks</vt:lpstr>
      <vt:lpstr>Payment Card Industry (PCI)</vt:lpstr>
      <vt:lpstr>Payment Card Industry (PCI)</vt:lpstr>
      <vt:lpstr>Health Information Privacy (HIPAA)</vt:lpstr>
      <vt:lpstr>What end of support means</vt:lpstr>
      <vt:lpstr>Migration is your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Modernization is an opportunity</vt:lpstr>
      <vt:lpstr>Where do you want to be?</vt:lpstr>
      <vt:lpstr>Do you want to stay on-premises?</vt:lpstr>
      <vt:lpstr>Azure Pack System Center Windows Server 2012 R2</vt:lpstr>
      <vt:lpstr>Enables zero downtime upgrades…</vt:lpstr>
      <vt:lpstr>Do you want hybrid?</vt:lpstr>
      <vt:lpstr>Azure Pack System Center Windows Server 2012 R2</vt:lpstr>
      <vt:lpstr>Microsoft  cloud platform</vt:lpstr>
      <vt:lpstr>Learn more  with FREE  IT Pro Resources</vt:lpstr>
      <vt:lpstr>PowerPoint Presentation</vt:lpstr>
      <vt:lpstr>PowerPoint Presentation</vt:lpstr>
      <vt:lpstr>Appendix</vt:lpstr>
      <vt:lpstr>PowerPoint Presentation</vt:lpstr>
      <vt:lpstr>New in Windows Server 2012 R2 Hyper-V</vt:lpstr>
      <vt:lpstr>Windows Server 2012 R2 Hyper-V</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&amp; System Center Futures—Bring Azure to your Datacenter (Platform Vision &amp; Strategy)</dc:title>
  <dc:subject>Microsoft Ignite 2015</dc:subject>
  <dc:creator>Matt McSpirit</dc:creator>
  <cp:keywords>Microsoft Ignite 2015</cp:keywords>
  <dc:description>Template: Mitchell Derrey, Silver Fox Productions
Formatting: 
Audience Type: Internal/External</dc:description>
  <cp:lastModifiedBy>Shows</cp:lastModifiedBy>
  <cp:revision>29</cp:revision>
  <dcterms:created xsi:type="dcterms:W3CDTF">2015-04-28T14:40:54Z</dcterms:created>
  <dcterms:modified xsi:type="dcterms:W3CDTF">2015-05-07T22:32:08Z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