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7"/>
    <p:sldMasterId id="2147484286" r:id="rId8"/>
    <p:sldMasterId id="2147484340" r:id="rId9"/>
    <p:sldMasterId id="2147484361" r:id="rId10"/>
    <p:sldMasterId id="2147484389" r:id="rId11"/>
  </p:sldMasterIdLst>
  <p:notesMasterIdLst>
    <p:notesMasterId r:id="rId63"/>
  </p:notesMasterIdLst>
  <p:handoutMasterIdLst>
    <p:handoutMasterId r:id="rId64"/>
  </p:handoutMasterIdLst>
  <p:sldIdLst>
    <p:sldId id="1368" r:id="rId12"/>
    <p:sldId id="1338" r:id="rId13"/>
    <p:sldId id="1645" r:id="rId14"/>
    <p:sldId id="1646" r:id="rId15"/>
    <p:sldId id="1647" r:id="rId16"/>
    <p:sldId id="1648" r:id="rId17"/>
    <p:sldId id="1649" r:id="rId18"/>
    <p:sldId id="1650" r:id="rId19"/>
    <p:sldId id="1651" r:id="rId20"/>
    <p:sldId id="1652" r:id="rId21"/>
    <p:sldId id="1653" r:id="rId22"/>
    <p:sldId id="1654" r:id="rId23"/>
    <p:sldId id="1655" r:id="rId24"/>
    <p:sldId id="1656" r:id="rId25"/>
    <p:sldId id="1657" r:id="rId26"/>
    <p:sldId id="1658" r:id="rId27"/>
    <p:sldId id="1659" r:id="rId28"/>
    <p:sldId id="1660" r:id="rId29"/>
    <p:sldId id="1661" r:id="rId30"/>
    <p:sldId id="1664" r:id="rId31"/>
    <p:sldId id="1665" r:id="rId32"/>
    <p:sldId id="1666" r:id="rId33"/>
    <p:sldId id="1667" r:id="rId34"/>
    <p:sldId id="1668" r:id="rId35"/>
    <p:sldId id="1669" r:id="rId36"/>
    <p:sldId id="1670" r:id="rId37"/>
    <p:sldId id="1671" r:id="rId38"/>
    <p:sldId id="1672" r:id="rId39"/>
    <p:sldId id="1677" r:id="rId40"/>
    <p:sldId id="1678" r:id="rId41"/>
    <p:sldId id="1679" r:id="rId42"/>
    <p:sldId id="1680" r:id="rId43"/>
    <p:sldId id="1681" r:id="rId44"/>
    <p:sldId id="1688" r:id="rId45"/>
    <p:sldId id="1689" r:id="rId46"/>
    <p:sldId id="1690" r:id="rId47"/>
    <p:sldId id="1691" r:id="rId48"/>
    <p:sldId id="1692" r:id="rId49"/>
    <p:sldId id="1693" r:id="rId50"/>
    <p:sldId id="1694" r:id="rId51"/>
    <p:sldId id="1695" r:id="rId52"/>
    <p:sldId id="1696" r:id="rId53"/>
    <p:sldId id="1697" r:id="rId54"/>
    <p:sldId id="1698" r:id="rId55"/>
    <p:sldId id="1699" r:id="rId56"/>
    <p:sldId id="1700" r:id="rId57"/>
    <p:sldId id="1701" r:id="rId58"/>
    <p:sldId id="1642" r:id="rId59"/>
    <p:sldId id="1643" r:id="rId60"/>
    <p:sldId id="1644" r:id="rId61"/>
    <p:sldId id="1641" r:id="rId6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338"/>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664"/>
            <p14:sldId id="1665"/>
            <p14:sldId id="1666"/>
            <p14:sldId id="1667"/>
            <p14:sldId id="1668"/>
            <p14:sldId id="1669"/>
            <p14:sldId id="1670"/>
            <p14:sldId id="1671"/>
            <p14:sldId id="1672"/>
            <p14:sldId id="1677"/>
            <p14:sldId id="1678"/>
            <p14:sldId id="1679"/>
            <p14:sldId id="1680"/>
            <p14:sldId id="1681"/>
            <p14:sldId id="1688"/>
            <p14:sldId id="1689"/>
            <p14:sldId id="1690"/>
            <p14:sldId id="1691"/>
            <p14:sldId id="1692"/>
            <p14:sldId id="1693"/>
            <p14:sldId id="1694"/>
            <p14:sldId id="1695"/>
            <p14:sldId id="1696"/>
            <p14:sldId id="1697"/>
            <p14:sldId id="1698"/>
            <p14:sldId id="1699"/>
            <p14:sldId id="1700"/>
            <p14:sldId id="1701"/>
            <p14:sldId id="1642"/>
            <p14:sldId id="1643"/>
            <p14:sldId id="1644"/>
            <p14:sldId id="16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FFFFFF"/>
    <a:srgbClr val="47D8FF"/>
    <a:srgbClr val="11CCFF"/>
    <a:srgbClr val="85E5FF"/>
    <a:srgbClr val="43D7FF"/>
    <a:srgbClr val="B4A0FF"/>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6781" autoAdjust="0"/>
  </p:normalViewPr>
  <p:slideViewPr>
    <p:cSldViewPr>
      <p:cViewPr>
        <p:scale>
          <a:sx n="100" d="100"/>
          <a:sy n="100" d="100"/>
        </p:scale>
        <p:origin x="426" y="516"/>
      </p:cViewPr>
      <p:guideLst/>
    </p:cSldViewPr>
  </p:slideViewPr>
  <p:outlineViewPr>
    <p:cViewPr>
      <p:scale>
        <a:sx n="33" d="100"/>
        <a:sy n="33" d="100"/>
      </p:scale>
      <p:origin x="0" y="-1602"/>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5.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2.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4.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C6C62-0AE2-48DB-B5C3-9F4291165EDE}" type="doc">
      <dgm:prSet loTypeId="urn:microsoft.com/office/officeart/2005/8/layout/hChevron3" loCatId="process" qsTypeId="urn:microsoft.com/office/officeart/2005/8/quickstyle/simple1" qsCatId="simple" csTypeId="urn:microsoft.com/office/officeart/2005/8/colors/colorful1" csCatId="colorful" phldr="1"/>
      <dgm:spPr/>
    </dgm:pt>
    <dgm:pt modelId="{611F330F-AED8-4786-9BBB-CB2972B3A37E}">
      <dgm:prSet phldrT="[Text]" custT="1"/>
      <dgm:spPr>
        <a:solidFill>
          <a:schemeClr val="accent4"/>
        </a:solidFill>
      </dgm:spPr>
      <dgm:t>
        <a:bodyPr/>
        <a:lstStyle/>
        <a:p>
          <a:r>
            <a:rPr lang="en-US" sz="3200" smtClean="0"/>
            <a:t>2012</a:t>
          </a:r>
          <a:endParaRPr lang="en-US" sz="3200" dirty="0"/>
        </a:p>
      </dgm:t>
    </dgm:pt>
    <dgm:pt modelId="{6B009B26-E344-492A-A134-4147BC75C1E3}" type="parTrans" cxnId="{1AD479BF-171A-46A0-B224-C891A6532AB9}">
      <dgm:prSet/>
      <dgm:spPr/>
      <dgm:t>
        <a:bodyPr/>
        <a:lstStyle/>
        <a:p>
          <a:endParaRPr lang="en-US" sz="3200">
            <a:solidFill>
              <a:schemeClr val="tx1">
                <a:lumMod val="75000"/>
              </a:schemeClr>
            </a:solidFill>
          </a:endParaRPr>
        </a:p>
      </dgm:t>
    </dgm:pt>
    <dgm:pt modelId="{DDC5F1A6-0801-4EEA-B80B-60068FA97CC3}" type="sibTrans" cxnId="{1AD479BF-171A-46A0-B224-C891A6532AB9}">
      <dgm:prSet/>
      <dgm:spPr/>
      <dgm:t>
        <a:bodyPr/>
        <a:lstStyle/>
        <a:p>
          <a:endParaRPr lang="en-US" sz="3200">
            <a:solidFill>
              <a:schemeClr val="tx1">
                <a:lumMod val="75000"/>
              </a:schemeClr>
            </a:solidFill>
          </a:endParaRPr>
        </a:p>
      </dgm:t>
    </dgm:pt>
    <dgm:pt modelId="{728A6A69-9295-4FA0-B2C0-F105ED990EC1}">
      <dgm:prSet phldrT="[Text]" custT="1"/>
      <dgm:spPr>
        <a:solidFill>
          <a:schemeClr val="accent4"/>
        </a:solidFill>
      </dgm:spPr>
      <dgm:t>
        <a:bodyPr/>
        <a:lstStyle/>
        <a:p>
          <a:r>
            <a:rPr lang="en-US" sz="3200" dirty="0" smtClean="0"/>
            <a:t>2013</a:t>
          </a:r>
          <a:endParaRPr lang="en-US" sz="3200" dirty="0"/>
        </a:p>
      </dgm:t>
    </dgm:pt>
    <dgm:pt modelId="{CE9D2688-4E7E-4B6D-A42B-3E626741ED72}" type="parTrans" cxnId="{E6C56697-1AF1-45AE-993E-F3586737B2AB}">
      <dgm:prSet/>
      <dgm:spPr/>
      <dgm:t>
        <a:bodyPr/>
        <a:lstStyle/>
        <a:p>
          <a:endParaRPr lang="en-US" sz="3200">
            <a:solidFill>
              <a:schemeClr val="tx1">
                <a:lumMod val="75000"/>
              </a:schemeClr>
            </a:solidFill>
          </a:endParaRPr>
        </a:p>
      </dgm:t>
    </dgm:pt>
    <dgm:pt modelId="{2018BC18-9F7C-4729-B8A5-AEDD21A19C5D}" type="sibTrans" cxnId="{E6C56697-1AF1-45AE-993E-F3586737B2AB}">
      <dgm:prSet/>
      <dgm:spPr/>
      <dgm:t>
        <a:bodyPr/>
        <a:lstStyle/>
        <a:p>
          <a:endParaRPr lang="en-US" sz="3200">
            <a:solidFill>
              <a:schemeClr val="tx1">
                <a:lumMod val="75000"/>
              </a:schemeClr>
            </a:solidFill>
          </a:endParaRPr>
        </a:p>
      </dgm:t>
    </dgm:pt>
    <dgm:pt modelId="{56C65C4F-96D1-4E5A-8C33-4BF2944C8442}">
      <dgm:prSet phldrT="[Text]" custT="1"/>
      <dgm:spPr/>
      <dgm:t>
        <a:bodyPr/>
        <a:lstStyle/>
        <a:p>
          <a:r>
            <a:rPr lang="en-US" sz="3200" smtClean="0"/>
            <a:t>2014</a:t>
          </a:r>
          <a:endParaRPr lang="en-US" sz="3200" dirty="0"/>
        </a:p>
      </dgm:t>
    </dgm:pt>
    <dgm:pt modelId="{68F8DDCE-A3A6-4582-8D16-AE2975F1E131}" type="parTrans" cxnId="{B9BA4A3A-2CE9-429D-8E57-11DF1E1FF245}">
      <dgm:prSet/>
      <dgm:spPr/>
      <dgm:t>
        <a:bodyPr/>
        <a:lstStyle/>
        <a:p>
          <a:endParaRPr lang="en-US" sz="3200">
            <a:solidFill>
              <a:schemeClr val="tx1">
                <a:lumMod val="75000"/>
              </a:schemeClr>
            </a:solidFill>
          </a:endParaRPr>
        </a:p>
      </dgm:t>
    </dgm:pt>
    <dgm:pt modelId="{D41B9C89-D86D-428B-B765-5B24807F243A}" type="sibTrans" cxnId="{B9BA4A3A-2CE9-429D-8E57-11DF1E1FF245}">
      <dgm:prSet/>
      <dgm:spPr/>
      <dgm:t>
        <a:bodyPr/>
        <a:lstStyle/>
        <a:p>
          <a:endParaRPr lang="en-US" sz="3200">
            <a:solidFill>
              <a:schemeClr val="tx1">
                <a:lumMod val="75000"/>
              </a:schemeClr>
            </a:solidFill>
          </a:endParaRPr>
        </a:p>
      </dgm:t>
    </dgm:pt>
    <dgm:pt modelId="{A0995DC4-14E9-43D4-AAAB-9AC70259662E}">
      <dgm:prSet phldrT="[Text]" custT="1"/>
      <dgm:spPr>
        <a:solidFill>
          <a:schemeClr val="accent4"/>
        </a:solidFill>
      </dgm:spPr>
      <dgm:t>
        <a:bodyPr/>
        <a:lstStyle/>
        <a:p>
          <a:r>
            <a:rPr lang="en-US" sz="3200" dirty="0" smtClean="0"/>
            <a:t>2015</a:t>
          </a:r>
          <a:endParaRPr lang="en-US" sz="3200" dirty="0"/>
        </a:p>
      </dgm:t>
    </dgm:pt>
    <dgm:pt modelId="{0AAFE0C3-2DB2-4DDE-9B33-C849B494C9E2}" type="parTrans" cxnId="{906516C6-9F14-4C10-AD7E-0D943F713560}">
      <dgm:prSet/>
      <dgm:spPr/>
      <dgm:t>
        <a:bodyPr/>
        <a:lstStyle/>
        <a:p>
          <a:endParaRPr lang="en-US" sz="3200">
            <a:solidFill>
              <a:schemeClr val="tx1">
                <a:lumMod val="75000"/>
              </a:schemeClr>
            </a:solidFill>
          </a:endParaRPr>
        </a:p>
      </dgm:t>
    </dgm:pt>
    <dgm:pt modelId="{3D804010-B772-45D7-BD1C-D8475B85E086}" type="sibTrans" cxnId="{906516C6-9F14-4C10-AD7E-0D943F713560}">
      <dgm:prSet/>
      <dgm:spPr/>
      <dgm:t>
        <a:bodyPr/>
        <a:lstStyle/>
        <a:p>
          <a:endParaRPr lang="en-US" sz="3200">
            <a:solidFill>
              <a:schemeClr val="tx1">
                <a:lumMod val="75000"/>
              </a:schemeClr>
            </a:solidFill>
          </a:endParaRPr>
        </a:p>
      </dgm:t>
    </dgm:pt>
    <dgm:pt modelId="{1C8F2876-FCDB-4C52-98D7-B4CC8326C902}" type="pres">
      <dgm:prSet presAssocID="{64EC6C62-0AE2-48DB-B5C3-9F4291165EDE}" presName="Name0" presStyleCnt="0">
        <dgm:presLayoutVars>
          <dgm:dir/>
          <dgm:resizeHandles val="exact"/>
        </dgm:presLayoutVars>
      </dgm:prSet>
      <dgm:spPr/>
    </dgm:pt>
    <dgm:pt modelId="{0D148DAF-7405-4103-94E2-BA406E15BE2D}" type="pres">
      <dgm:prSet presAssocID="{611F330F-AED8-4786-9BBB-CB2972B3A37E}" presName="parTxOnly" presStyleLbl="node1" presStyleIdx="0" presStyleCnt="4">
        <dgm:presLayoutVars>
          <dgm:bulletEnabled val="1"/>
        </dgm:presLayoutVars>
      </dgm:prSet>
      <dgm:spPr/>
      <dgm:t>
        <a:bodyPr/>
        <a:lstStyle/>
        <a:p>
          <a:endParaRPr lang="en-US"/>
        </a:p>
      </dgm:t>
    </dgm:pt>
    <dgm:pt modelId="{D0D97CA9-C8ED-4E5B-979B-B13572BD3820}" type="pres">
      <dgm:prSet presAssocID="{DDC5F1A6-0801-4EEA-B80B-60068FA97CC3}" presName="parSpace" presStyleCnt="0"/>
      <dgm:spPr/>
    </dgm:pt>
    <dgm:pt modelId="{24E2A61C-17EF-4AD7-A38E-F8168E57BEBB}" type="pres">
      <dgm:prSet presAssocID="{728A6A69-9295-4FA0-B2C0-F105ED990EC1}" presName="parTxOnly" presStyleLbl="node1" presStyleIdx="1" presStyleCnt="4">
        <dgm:presLayoutVars>
          <dgm:bulletEnabled val="1"/>
        </dgm:presLayoutVars>
      </dgm:prSet>
      <dgm:spPr/>
      <dgm:t>
        <a:bodyPr/>
        <a:lstStyle/>
        <a:p>
          <a:endParaRPr lang="en-US"/>
        </a:p>
      </dgm:t>
    </dgm:pt>
    <dgm:pt modelId="{1E2C943A-8C56-4B02-B998-7CB7810C04E7}" type="pres">
      <dgm:prSet presAssocID="{2018BC18-9F7C-4729-B8A5-AEDD21A19C5D}" presName="parSpace" presStyleCnt="0"/>
      <dgm:spPr/>
    </dgm:pt>
    <dgm:pt modelId="{C59F2FBC-47A6-4B28-8A06-79D3728298A4}" type="pres">
      <dgm:prSet presAssocID="{56C65C4F-96D1-4E5A-8C33-4BF2944C8442}" presName="parTxOnly" presStyleLbl="node1" presStyleIdx="2" presStyleCnt="4">
        <dgm:presLayoutVars>
          <dgm:bulletEnabled val="1"/>
        </dgm:presLayoutVars>
      </dgm:prSet>
      <dgm:spPr/>
      <dgm:t>
        <a:bodyPr/>
        <a:lstStyle/>
        <a:p>
          <a:endParaRPr lang="en-US"/>
        </a:p>
      </dgm:t>
    </dgm:pt>
    <dgm:pt modelId="{26B84D0E-7F4F-4FE3-A70A-34C033B76409}" type="pres">
      <dgm:prSet presAssocID="{D41B9C89-D86D-428B-B765-5B24807F243A}" presName="parSpace" presStyleCnt="0"/>
      <dgm:spPr/>
    </dgm:pt>
    <dgm:pt modelId="{79CCB17C-D5C9-4443-BA36-FF1032710FF9}" type="pres">
      <dgm:prSet presAssocID="{A0995DC4-14E9-43D4-AAAB-9AC70259662E}" presName="parTxOnly" presStyleLbl="node1" presStyleIdx="3" presStyleCnt="4">
        <dgm:presLayoutVars>
          <dgm:bulletEnabled val="1"/>
        </dgm:presLayoutVars>
      </dgm:prSet>
      <dgm:spPr/>
      <dgm:t>
        <a:bodyPr/>
        <a:lstStyle/>
        <a:p>
          <a:endParaRPr lang="en-US"/>
        </a:p>
      </dgm:t>
    </dgm:pt>
  </dgm:ptLst>
  <dgm:cxnLst>
    <dgm:cxn modelId="{C31A0539-BF1B-490A-A2FC-B3998DCBE77A}" type="presOf" srcId="{64EC6C62-0AE2-48DB-B5C3-9F4291165EDE}" destId="{1C8F2876-FCDB-4C52-98D7-B4CC8326C902}" srcOrd="0" destOrd="0" presId="urn:microsoft.com/office/officeart/2005/8/layout/hChevron3"/>
    <dgm:cxn modelId="{E6C56697-1AF1-45AE-993E-F3586737B2AB}" srcId="{64EC6C62-0AE2-48DB-B5C3-9F4291165EDE}" destId="{728A6A69-9295-4FA0-B2C0-F105ED990EC1}" srcOrd="1" destOrd="0" parTransId="{CE9D2688-4E7E-4B6D-A42B-3E626741ED72}" sibTransId="{2018BC18-9F7C-4729-B8A5-AEDD21A19C5D}"/>
    <dgm:cxn modelId="{3A76E983-081A-4183-9A0D-5B40A23A6AFD}" type="presOf" srcId="{728A6A69-9295-4FA0-B2C0-F105ED990EC1}" destId="{24E2A61C-17EF-4AD7-A38E-F8168E57BEBB}" srcOrd="0" destOrd="0" presId="urn:microsoft.com/office/officeart/2005/8/layout/hChevron3"/>
    <dgm:cxn modelId="{F559F670-5A64-4C2F-986B-760EDBB10E13}" type="presOf" srcId="{56C65C4F-96D1-4E5A-8C33-4BF2944C8442}" destId="{C59F2FBC-47A6-4B28-8A06-79D3728298A4}" srcOrd="0" destOrd="0" presId="urn:microsoft.com/office/officeart/2005/8/layout/hChevron3"/>
    <dgm:cxn modelId="{B9BA4A3A-2CE9-429D-8E57-11DF1E1FF245}" srcId="{64EC6C62-0AE2-48DB-B5C3-9F4291165EDE}" destId="{56C65C4F-96D1-4E5A-8C33-4BF2944C8442}" srcOrd="2" destOrd="0" parTransId="{68F8DDCE-A3A6-4582-8D16-AE2975F1E131}" sibTransId="{D41B9C89-D86D-428B-B765-5B24807F243A}"/>
    <dgm:cxn modelId="{54EE3FCE-7754-433D-8333-F66236066D38}" type="presOf" srcId="{A0995DC4-14E9-43D4-AAAB-9AC70259662E}" destId="{79CCB17C-D5C9-4443-BA36-FF1032710FF9}" srcOrd="0" destOrd="0" presId="urn:microsoft.com/office/officeart/2005/8/layout/hChevron3"/>
    <dgm:cxn modelId="{906516C6-9F14-4C10-AD7E-0D943F713560}" srcId="{64EC6C62-0AE2-48DB-B5C3-9F4291165EDE}" destId="{A0995DC4-14E9-43D4-AAAB-9AC70259662E}" srcOrd="3" destOrd="0" parTransId="{0AAFE0C3-2DB2-4DDE-9B33-C849B494C9E2}" sibTransId="{3D804010-B772-45D7-BD1C-D8475B85E086}"/>
    <dgm:cxn modelId="{1AD479BF-171A-46A0-B224-C891A6532AB9}" srcId="{64EC6C62-0AE2-48DB-B5C3-9F4291165EDE}" destId="{611F330F-AED8-4786-9BBB-CB2972B3A37E}" srcOrd="0" destOrd="0" parTransId="{6B009B26-E344-492A-A134-4147BC75C1E3}" sibTransId="{DDC5F1A6-0801-4EEA-B80B-60068FA97CC3}"/>
    <dgm:cxn modelId="{20BFC145-4DB4-499E-B001-AD7B186F1F9E}" type="presOf" srcId="{611F330F-AED8-4786-9BBB-CB2972B3A37E}" destId="{0D148DAF-7405-4103-94E2-BA406E15BE2D}" srcOrd="0" destOrd="0" presId="urn:microsoft.com/office/officeart/2005/8/layout/hChevron3"/>
    <dgm:cxn modelId="{25BD8226-85F4-4E17-A758-736204D7B8A6}" type="presParOf" srcId="{1C8F2876-FCDB-4C52-98D7-B4CC8326C902}" destId="{0D148DAF-7405-4103-94E2-BA406E15BE2D}" srcOrd="0" destOrd="0" presId="urn:microsoft.com/office/officeart/2005/8/layout/hChevron3"/>
    <dgm:cxn modelId="{E2B7DBF2-E2DF-47A8-9270-C6D350B4A553}" type="presParOf" srcId="{1C8F2876-FCDB-4C52-98D7-B4CC8326C902}" destId="{D0D97CA9-C8ED-4E5B-979B-B13572BD3820}" srcOrd="1" destOrd="0" presId="urn:microsoft.com/office/officeart/2005/8/layout/hChevron3"/>
    <dgm:cxn modelId="{A8C0CC20-9CDB-4BA7-AC7C-75C0060F2BD8}" type="presParOf" srcId="{1C8F2876-FCDB-4C52-98D7-B4CC8326C902}" destId="{24E2A61C-17EF-4AD7-A38E-F8168E57BEBB}" srcOrd="2" destOrd="0" presId="urn:microsoft.com/office/officeart/2005/8/layout/hChevron3"/>
    <dgm:cxn modelId="{AD121EA5-C0F2-492F-A408-5BDF63C682E2}" type="presParOf" srcId="{1C8F2876-FCDB-4C52-98D7-B4CC8326C902}" destId="{1E2C943A-8C56-4B02-B998-7CB7810C04E7}" srcOrd="3" destOrd="0" presId="urn:microsoft.com/office/officeart/2005/8/layout/hChevron3"/>
    <dgm:cxn modelId="{0465E926-4CE7-4DE1-968F-D58A9E0C6613}" type="presParOf" srcId="{1C8F2876-FCDB-4C52-98D7-B4CC8326C902}" destId="{C59F2FBC-47A6-4B28-8A06-79D3728298A4}" srcOrd="4" destOrd="0" presId="urn:microsoft.com/office/officeart/2005/8/layout/hChevron3"/>
    <dgm:cxn modelId="{FDBDDA0F-BA8E-423B-BD4B-0D687131189E}" type="presParOf" srcId="{1C8F2876-FCDB-4C52-98D7-B4CC8326C902}" destId="{26B84D0E-7F4F-4FE3-A70A-34C033B76409}" srcOrd="5" destOrd="0" presId="urn:microsoft.com/office/officeart/2005/8/layout/hChevron3"/>
    <dgm:cxn modelId="{BB1C4758-E4E9-42E5-B015-C8ECBB54276A}" type="presParOf" srcId="{1C8F2876-FCDB-4C52-98D7-B4CC8326C902}" destId="{79CCB17C-D5C9-4443-BA36-FF1032710FF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12:24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12:24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12:24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3534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048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1758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3795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1624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8341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kumimoji="0" lang="en-US" sz="1600" b="0" i="0" u="none" strike="noStrike" kern="1200" cap="none" spc="0" normalizeH="0" noProof="0" dirty="0" smtClean="0">
              <a:ln>
                <a:noFill/>
              </a:ln>
              <a:solidFill>
                <a:sysClr val="windowText" lastClr="000000">
                  <a:lumMod val="50000"/>
                  <a:lumOff val="50000"/>
                </a:sysClr>
              </a:solidFill>
              <a:effectLst/>
              <a:uLnTx/>
              <a:uFillTx/>
              <a:latin typeface="Segoe UI"/>
              <a:ea typeface="+mn-ea"/>
              <a:cs typeface="+mn-cs"/>
            </a:endParaRPr>
          </a:p>
        </p:txBody>
      </p:sp>
      <p:sp>
        <p:nvSpPr>
          <p:cNvPr id="6" name="Date Placeholder 5"/>
          <p:cNvSpPr>
            <a:spLocks noGrp="1"/>
          </p:cNvSpPr>
          <p:nvPr>
            <p:ph type="dt" idx="12"/>
          </p:nvPr>
        </p:nvSpPr>
        <p:spPr/>
        <p:txBody>
          <a:bodyPr/>
          <a:lstStyle/>
          <a:p>
            <a:fld id="{03B37D1C-07F4-4FD1-A5A4-37AD88C43B89}" type="datetime1">
              <a:rPr lang="en-US" smtClean="0">
                <a:solidFill>
                  <a:prstClr val="black"/>
                </a:solidFill>
              </a:rPr>
              <a:pPr/>
              <a:t>5/5/2015</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611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dirty="0" smtClean="0">
              <a:solidFill>
                <a:schemeClr val="bg1"/>
              </a:solidFill>
            </a:endParaRPr>
          </a:p>
        </p:txBody>
      </p:sp>
      <p:sp>
        <p:nvSpPr>
          <p:cNvPr id="6" name="Date Placeholder 5"/>
          <p:cNvSpPr>
            <a:spLocks noGrp="1"/>
          </p:cNvSpPr>
          <p:nvPr>
            <p:ph type="dt" idx="12"/>
          </p:nvPr>
        </p:nvSpPr>
        <p:spPr/>
        <p:txBody>
          <a:bodyPr/>
          <a:lstStyle/>
          <a:p>
            <a:fld id="{03B37D1C-07F4-4FD1-A5A4-37AD88C43B89}" type="datetime1">
              <a:rPr lang="en-US" smtClean="0">
                <a:solidFill>
                  <a:prstClr val="black"/>
                </a:solidFill>
              </a:rPr>
              <a:pPr/>
              <a:t>5/5/2015</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427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9369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4285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4556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0451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67685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9985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7840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7643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60886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5/5/2015 12:24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26469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smtClean="0">
              <a:gradFill>
                <a:gsLst>
                  <a:gs pos="16814">
                    <a:srgbClr val="FFFFFF"/>
                  </a:gs>
                  <a:gs pos="46000">
                    <a:srgbClr val="FFFFFF"/>
                  </a:gs>
                </a:gsLst>
                <a:lin ang="5400000" scaled="0"/>
              </a:gradFill>
            </a:endParaRPr>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TechReady 16</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CEE9E0D-B156-48F6-B5C7-11BB4F18B4CC}"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69967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027182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5916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75112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272349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EA8AAB-185F-44FB-A676-C9FB1F3AA642}"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902183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6C194-845A-48EB-9921-B2222E54507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71766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86928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585556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499586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678354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08803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MGXFY13</a:t>
            </a:r>
          </a:p>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a:defRPr/>
            </a:pPr>
            <a:fld id="{DC548596-DCD2-44CE-8A1F-876786E8DB10}" type="datetime1">
              <a:rPr lang="en-US" smtClean="0">
                <a:solidFill>
                  <a:prstClr val="black"/>
                </a:solidFill>
              </a:rPr>
              <a:pPr>
                <a:def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B4008EB6-D09E-4580-8CD6-DDB14511944F}"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5888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5/5/2015 12:24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72307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3221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A9E9B31-1533-4D22-99A6-1848812AF66A}"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6556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5596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12:24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7168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7.jpg"/><Relationship Id="rId4" Type="http://schemas.openxmlformats.org/officeDocument/2006/relationships/image" Target="../media/image16.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19203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53402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554606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12529457"/>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464631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3726339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619088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9663973"/>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7367760"/>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75826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7618973"/>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649456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4586809"/>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4305471"/>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5234752"/>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0456606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772254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124375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347016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318317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85413225"/>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3709867"/>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17975049"/>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926505135"/>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99481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42710"/>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39840"/>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2594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0172481"/>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13437697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62374085"/>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296791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4114478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10894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496431"/>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060527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9906919"/>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491534"/>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0676522"/>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73146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2756144"/>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030152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6032335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818081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645012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4123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4514878"/>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03256271"/>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92657215"/>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083542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563365401"/>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76328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873579"/>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820115"/>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176867"/>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6290587"/>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3199091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53644477"/>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465150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5134"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smtClean="0"/>
              <a:t>Click to add subtitle</a:t>
            </a:r>
          </a:p>
        </p:txBody>
      </p:sp>
      <p:sp>
        <p:nvSpPr>
          <p:cNvPr id="16" name="Text Placeholder 15"/>
          <p:cNvSpPr>
            <a:spLocks noGrp="1"/>
          </p:cNvSpPr>
          <p:nvPr>
            <p:ph type="body" sz="quarter" idx="14"/>
            <p:custDataLst>
              <p:tags r:id="rId5"/>
            </p:custDataLst>
          </p:nvPr>
        </p:nvSpPr>
        <p:spPr>
          <a:xfrm>
            <a:off x="412930" y="1356809"/>
            <a:ext cx="11593904"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15"/>
            <p:custDataLst>
              <p:tags r:id="rId6"/>
            </p:custDataLst>
          </p:nvPr>
        </p:nvSpPr>
        <p:spPr>
          <a:xfrm>
            <a:off x="11659203" y="6606832"/>
            <a:ext cx="777279" cy="387693"/>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1043018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828800"/>
          </a:xfrm>
        </p:spPr>
        <p:txBody>
          <a:bodyPr lIns="146304" tIns="91440" rIns="146304" bIns="91440"/>
          <a:lstStyle>
            <a:lvl1pPr>
              <a:lnSpc>
                <a:spcPts val="6299"/>
              </a:lnSpc>
              <a:defRPr sz="5799" baseline="0">
                <a:solidFill>
                  <a:schemeClr val="accent1"/>
                </a:solidFill>
              </a:defRPr>
            </a:lvl1pPr>
          </a:lstStyle>
          <a:p>
            <a:r>
              <a:rPr lang="en-US" smtClean="0"/>
              <a:t>Lorem ipsum dolor sit</a:t>
            </a:r>
            <a:br>
              <a:rPr lang="en-US" smtClean="0"/>
            </a:br>
            <a:r>
              <a:rPr lang="en-US" smtClean="0"/>
              <a:t>amet, consectetuer adipi.</a:t>
            </a:r>
            <a:endParaRPr lang="en-US"/>
          </a:p>
        </p:txBody>
      </p:sp>
      <p:sp>
        <p:nvSpPr>
          <p:cNvPr id="4" name="Slide Number Placeholder 3"/>
          <p:cNvSpPr>
            <a:spLocks noGrp="1"/>
          </p:cNvSpPr>
          <p:nvPr>
            <p:ph type="sldNum" sz="quarter" idx="11"/>
          </p:nvPr>
        </p:nvSpPr>
        <p:spPr>
          <a:xfrm>
            <a:off x="11659203" y="6606832"/>
            <a:ext cx="777279" cy="387693"/>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7" name="Text Placeholder 6"/>
          <p:cNvSpPr>
            <a:spLocks noGrp="1"/>
          </p:cNvSpPr>
          <p:nvPr>
            <p:ph type="body" sz="quarter" idx="12" hasCustomPrompt="1"/>
          </p:nvPr>
        </p:nvSpPr>
        <p:spPr>
          <a:xfrm>
            <a:off x="274638" y="2857190"/>
            <a:ext cx="7670052" cy="2954655"/>
          </a:xfrm>
        </p:spPr>
        <p:txBody>
          <a:bodyPr/>
          <a:lstStyle>
            <a:lvl1pPr marL="0" indent="0">
              <a:lnSpc>
                <a:spcPts val="2600"/>
              </a:lnSpc>
              <a:spcBef>
                <a:spcPts val="3000"/>
              </a:spcBef>
              <a:buNone/>
              <a:defRPr sz="2400" baseline="0">
                <a:latin typeface="+mn-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28131947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28449" y="1457063"/>
            <a:ext cx="11335629" cy="276482"/>
          </a:xfrm>
        </p:spPr>
        <p:txBody>
          <a:bodyPr anchor="t" anchorCtr="0">
            <a:noAutofit/>
          </a:bodyPr>
          <a:lstStyle>
            <a:lvl1pPr marL="0" indent="0">
              <a:lnSpc>
                <a:spcPct val="90000"/>
              </a:lnSpc>
              <a:spcBef>
                <a:spcPts val="0"/>
              </a:spcBef>
              <a:buNone/>
              <a:defRPr sz="1632" b="1" cap="all" baseline="0"/>
            </a:lvl1pPr>
            <a:lvl2pPr marL="466280" indent="0">
              <a:buNone/>
              <a:defRPr sz="2040" b="1"/>
            </a:lvl2pPr>
            <a:lvl3pPr marL="932559" indent="0">
              <a:buNone/>
              <a:defRPr sz="1836" b="1"/>
            </a:lvl3pPr>
            <a:lvl4pPr marL="1398839" indent="0">
              <a:buNone/>
              <a:defRPr sz="1632" b="1"/>
            </a:lvl4pPr>
            <a:lvl5pPr marL="1865119" indent="0">
              <a:buNone/>
              <a:defRPr sz="1632" b="1"/>
            </a:lvl5pPr>
            <a:lvl6pPr marL="2331399" indent="0">
              <a:buNone/>
              <a:defRPr sz="1632" b="1"/>
            </a:lvl6pPr>
            <a:lvl7pPr marL="2797677" indent="0">
              <a:buNone/>
              <a:defRPr sz="1632" b="1"/>
            </a:lvl7pPr>
            <a:lvl8pPr marL="3263957" indent="0">
              <a:buNone/>
              <a:defRPr sz="1632" b="1"/>
            </a:lvl8pPr>
            <a:lvl9pPr marL="3730237"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47484" y="2307740"/>
            <a:ext cx="5035770" cy="1752659"/>
          </a:xfrm>
        </p:spPr>
        <p:txBody>
          <a:bodyPr/>
          <a:lstStyle>
            <a:lvl1pPr marL="287377" indent="-287377">
              <a:defRPr sz="2346"/>
            </a:lvl1pPr>
            <a:lvl2pPr marL="573406" indent="-271187">
              <a:defRPr sz="2040"/>
            </a:lvl2pPr>
            <a:lvl3pPr marL="829752" indent="-248251">
              <a:defRPr sz="1836"/>
            </a:lvl3pPr>
            <a:lvl4pPr marL="1071256" indent="-233410">
              <a:defRPr sz="1734"/>
            </a:lvl4pPr>
            <a:lvl5pPr marL="1304666" indent="-210474">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691505" y="2307741"/>
            <a:ext cx="5075003" cy="1752659"/>
          </a:xfrm>
        </p:spPr>
        <p:txBody>
          <a:bodyPr/>
          <a:lstStyle>
            <a:lvl1pPr marL="302218" indent="-302218">
              <a:defRPr sz="2346"/>
            </a:lvl1pPr>
            <a:lvl2pPr marL="581501" indent="-279282">
              <a:defRPr sz="2040"/>
            </a:lvl2pPr>
            <a:lvl3pPr marL="837847" indent="-249600">
              <a:defRPr sz="1836"/>
            </a:lvl3pPr>
            <a:lvl4pPr marL="1071256" indent="-241505">
              <a:defRPr sz="1734"/>
            </a:lvl4pPr>
            <a:lvl5pPr marL="1304666" indent="-225315">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1"/>
          </p:nvPr>
        </p:nvSpPr>
        <p:spPr>
          <a:xfrm>
            <a:off x="613903" y="6199216"/>
            <a:ext cx="5785229" cy="382412"/>
          </a:xfrm>
        </p:spPr>
        <p:txBody>
          <a:bodyPr/>
          <a:lstStyle>
            <a:lvl1pPr marL="0" indent="0">
              <a:buNone/>
              <a:defRPr sz="1428"/>
            </a:lvl1pPr>
          </a:lstStyle>
          <a:p>
            <a:pPr lvl="0"/>
            <a:r>
              <a:rPr lang="en-US" smtClean="0"/>
              <a:t>Click to edit Master text styles</a:t>
            </a:r>
          </a:p>
        </p:txBody>
      </p:sp>
    </p:spTree>
    <p:extLst>
      <p:ext uri="{BB962C8B-B14F-4D97-AF65-F5344CB8AC3E}">
        <p14:creationId xmlns:p14="http://schemas.microsoft.com/office/powerpoint/2010/main" val="380547483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61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0" y="1620"/>
                        <a:ext cx="1619" cy="1619"/>
                      </a:xfrm>
                      <a:prstGeom prst="rect">
                        <a:avLst/>
                      </a:prstGeom>
                    </p:spPr>
                  </p:pic>
                </p:oleObj>
              </mc:Fallback>
            </mc:AlternateContent>
          </a:graphicData>
        </a:graphic>
      </p:graphicFrame>
    </p:spTree>
    <p:extLst>
      <p:ext uri="{BB962C8B-B14F-4D97-AF65-F5344CB8AC3E}">
        <p14:creationId xmlns:p14="http://schemas.microsoft.com/office/powerpoint/2010/main" val="36357636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50951261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07466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396138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103682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08554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07590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2004612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645549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00913914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76589403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922297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221745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48794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453815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5667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944532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065691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55803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611615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8598613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8565494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00458102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74021822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83525382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84122915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404162739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96964425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16088065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26786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77419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8481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86729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192985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161478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330753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572026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77349957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517991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469664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57025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33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4169114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8480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33140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438477"/>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742903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8073719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1174649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65970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229499423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77660289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16291885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33236" cy="6992703"/>
          </a:xfrm>
          <a:prstGeom prst="rect">
            <a:avLst/>
          </a:prstGeom>
        </p:spPr>
      </p:pic>
      <p:sp>
        <p:nvSpPr>
          <p:cNvPr id="2" name="Title 1"/>
          <p:cNvSpPr>
            <a:spLocks noGrp="1"/>
          </p:cNvSpPr>
          <p:nvPr>
            <p:ph type="ctrTitle"/>
          </p:nvPr>
        </p:nvSpPr>
        <p:spPr>
          <a:xfrm>
            <a:off x="4041854" y="2003370"/>
            <a:ext cx="7342055" cy="2469669"/>
          </a:xfrm>
        </p:spPr>
        <p:txBody>
          <a:bodyPr anchor="b">
            <a:normAutofit/>
          </a:bodyPr>
          <a:lstStyle>
            <a:lvl1pPr algn="r">
              <a:defRPr sz="4896">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41854" y="4473041"/>
            <a:ext cx="7342055" cy="1433446"/>
          </a:xfrm>
        </p:spPr>
        <p:txBody>
          <a:bodyPr anchor="t">
            <a:normAutofit/>
          </a:bodyPr>
          <a:lstStyle>
            <a:lvl1pPr marL="0" indent="0" algn="r">
              <a:buNone/>
              <a:defRPr sz="1836" cap="all">
                <a:solidFill>
                  <a:schemeClr val="tx1"/>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111675" y="5987443"/>
            <a:ext cx="1632287" cy="385347"/>
          </a:xfrm>
          <a:prstGeom prst="rect">
            <a:avLst/>
          </a:prstGeom>
        </p:spPr>
        <p:txBody>
          <a:bodyPr/>
          <a:lstStyle/>
          <a:p>
            <a:fld id="{9950E625-D4A5-4CE5-AE21-EB606FB45F4E}" type="datetimeFigureOut">
              <a:rPr lang="en-US" smtClean="0">
                <a:solidFill>
                  <a:srgbClr val="FFFFFF"/>
                </a:solidFill>
              </a:rPr>
              <a:pPr/>
              <a:t>5/5/2015</a:t>
            </a:fld>
            <a:endParaRPr lang="en-US">
              <a:solidFill>
                <a:srgbClr val="FFFFFF"/>
              </a:solidFill>
            </a:endParaRPr>
          </a:p>
        </p:txBody>
      </p:sp>
      <p:sp>
        <p:nvSpPr>
          <p:cNvPr id="5" name="Footer Placeholder 4"/>
          <p:cNvSpPr>
            <a:spLocks noGrp="1"/>
          </p:cNvSpPr>
          <p:nvPr>
            <p:ph type="ftr" sz="quarter" idx="11"/>
          </p:nvPr>
        </p:nvSpPr>
        <p:spPr>
          <a:xfrm>
            <a:off x="4041853" y="5987443"/>
            <a:ext cx="4992092" cy="385347"/>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0821690" y="5987443"/>
            <a:ext cx="562219" cy="385347"/>
          </a:xfrm>
          <a:prstGeom prst="rect">
            <a:avLst/>
          </a:prstGeom>
        </p:spPr>
        <p:txBody>
          <a:bodyPr/>
          <a:lstStyle/>
          <a:p>
            <a:fld id="{1E6B558B-4E82-442A-849B-811ED6BC91C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7056453"/>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451261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867441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556612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275809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71218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7316027"/>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8369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058959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98663441"/>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97506492"/>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4402598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476357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914187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130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3473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image" Target="../media/image9.png"/><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image" Target="../media/image10.png"/><Relationship Id="rId8" Type="http://schemas.openxmlformats.org/officeDocument/2006/relationships/slideLayout" Target="../slideLayouts/slideLayout39.xml"/><Relationship Id="rId51" Type="http://schemas.openxmlformats.org/officeDocument/2006/relationships/slideLayout" Target="../slideLayouts/slideLayout82.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3.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image" Target="../media/image1.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4.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image" Target="../media/image1.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theme" Target="../theme/theme5.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417" r:id="rId28"/>
    <p:sldLayoutId id="2147484418" r:id="rId29"/>
    <p:sldLayoutId id="2147484419" r:id="rId30"/>
    <p:sldLayoutId id="2147484420" r:id="rId31"/>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5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608313375"/>
      </p:ext>
    </p:extLst>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 id="2147484300" r:id="rId14"/>
    <p:sldLayoutId id="2147484301" r:id="rId15"/>
    <p:sldLayoutId id="2147484302" r:id="rId16"/>
    <p:sldLayoutId id="2147484303" r:id="rId17"/>
    <p:sldLayoutId id="2147484304" r:id="rId18"/>
    <p:sldLayoutId id="2147484305" r:id="rId19"/>
    <p:sldLayoutId id="2147484306" r:id="rId20"/>
    <p:sldLayoutId id="2147484307" r:id="rId21"/>
    <p:sldLayoutId id="2147484308" r:id="rId22"/>
    <p:sldLayoutId id="2147484309" r:id="rId23"/>
    <p:sldLayoutId id="2147484310" r:id="rId24"/>
    <p:sldLayoutId id="2147484311" r:id="rId25"/>
    <p:sldLayoutId id="2147484312" r:id="rId26"/>
    <p:sldLayoutId id="2147484313" r:id="rId27"/>
    <p:sldLayoutId id="2147484314" r:id="rId28"/>
    <p:sldLayoutId id="2147484315" r:id="rId29"/>
    <p:sldLayoutId id="2147484316" r:id="rId30"/>
    <p:sldLayoutId id="2147484317" r:id="rId31"/>
    <p:sldLayoutId id="2147484318" r:id="rId32"/>
    <p:sldLayoutId id="2147484319" r:id="rId33"/>
    <p:sldLayoutId id="2147484320" r:id="rId34"/>
    <p:sldLayoutId id="2147484321" r:id="rId35"/>
    <p:sldLayoutId id="2147484322" r:id="rId36"/>
    <p:sldLayoutId id="2147484323" r:id="rId37"/>
    <p:sldLayoutId id="2147484324" r:id="rId38"/>
    <p:sldLayoutId id="2147484325" r:id="rId39"/>
    <p:sldLayoutId id="2147484326" r:id="rId40"/>
    <p:sldLayoutId id="2147484327" r:id="rId41"/>
    <p:sldLayoutId id="2147484328" r:id="rId42"/>
    <p:sldLayoutId id="2147484329" r:id="rId43"/>
    <p:sldLayoutId id="2147484330" r:id="rId44"/>
    <p:sldLayoutId id="2147484331" r:id="rId45"/>
    <p:sldLayoutId id="2147484332" r:id="rId46"/>
    <p:sldLayoutId id="2147484333" r:id="rId47"/>
    <p:sldLayoutId id="2147484334" r:id="rId48"/>
    <p:sldLayoutId id="2147484335" r:id="rId49"/>
    <p:sldLayoutId id="2147484336" r:id="rId50"/>
    <p:sldLayoutId id="2147484337" r:id="rId51"/>
    <p:sldLayoutId id="2147484338" r:id="rId52"/>
    <p:sldLayoutId id="2147484339" r:id="rId5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401493968"/>
      </p:ext>
    </p:extLst>
  </p:cSld>
  <p:clrMap bg1="dk1" tx1="lt1" bg2="dk2" tx2="lt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4163663254"/>
      </p:ext>
    </p:extLst>
  </p:cSld>
  <p:clrMap bg1="dk1" tx1="lt1" bg2="dk2" tx2="lt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 id="2147484384" r:id="rId23"/>
    <p:sldLayoutId id="2147484385" r:id="rId24"/>
    <p:sldLayoutId id="2147484386" r:id="rId25"/>
    <p:sldLayoutId id="2147484387" r:id="rId26"/>
    <p:sldLayoutId id="2147484388" r:id="rId27"/>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02035848"/>
      </p:ext>
    </p:extLst>
  </p:cSld>
  <p:clrMap bg1="dk1" tx1="lt1" bg2="dk2" tx2="lt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 id="2147484412" r:id="rId23"/>
    <p:sldLayoutId id="2147484413" r:id="rId24"/>
    <p:sldLayoutId id="2147484414" r:id="rId25"/>
    <p:sldLayoutId id="2147484415" r:id="rId26"/>
    <p:sldLayoutId id="214748441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aka.ms/abpric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0.gi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0.gif"/><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customXml" Target="../../customXml/item4.xml"/><Relationship Id="rId5" Type="http://schemas.openxmlformats.org/officeDocument/2006/relationships/image" Target="../media/image41.emf"/><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2.emf"/><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technet.microsoft.com/en-us/library/dn891438.aspx" TargetMode="External"/><Relationship Id="rId5" Type="http://schemas.openxmlformats.org/officeDocument/2006/relationships/image" Target="../media/image51.emf"/><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hyperlink" Target="http://aka.ms/azurebackup" TargetMode="External"/><Relationship Id="rId7" Type="http://schemas.openxmlformats.org/officeDocument/2006/relationships/hyperlink" Target="http://channel9.msdn.com/Series/Azure-Backup" TargetMode="External"/><Relationship Id="rId2" Type="http://schemas.openxmlformats.org/officeDocument/2006/relationships/hyperlink" Target="http://azure.microsoft.com/en-in/services/backup/" TargetMode="External"/><Relationship Id="rId1" Type="http://schemas.openxmlformats.org/officeDocument/2006/relationships/slideLayout" Target="../slideLayouts/slideLayout4.xml"/><Relationship Id="rId6" Type="http://schemas.openxmlformats.org/officeDocument/2006/relationships/hyperlink" Target="https://twitter.com/azurebackup" TargetMode="External"/><Relationship Id="rId5" Type="http://schemas.openxmlformats.org/officeDocument/2006/relationships/hyperlink" Target="http://aka.ms/azurebackupblog" TargetMode="External"/><Relationship Id="rId4" Type="http://schemas.openxmlformats.org/officeDocument/2006/relationships/hyperlink" Target="http://aka.ms/dp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hyperlink" Target="http://aka.ms/learnhybrid" TargetMode="External"/><Relationship Id="rId2" Type="http://schemas.openxmlformats.org/officeDocument/2006/relationships/notesSlide" Target="../notesSlides/notesSlide35.xml"/><Relationship Id="rId1" Type="http://schemas.openxmlformats.org/officeDocument/2006/relationships/slideLayout" Target="../slideLayouts/slideLayout85.xml"/><Relationship Id="rId6" Type="http://schemas.openxmlformats.org/officeDocument/2006/relationships/hyperlink" Target="https://twitter.com/MS_ITPro" TargetMode="External"/><Relationship Id="rId5" Type="http://schemas.openxmlformats.org/officeDocument/2006/relationships/hyperlink" Target="http://aka.ms/azure-fundamentals-ebook" TargetMode="External"/><Relationship Id="rId4" Type="http://schemas.openxmlformats.org/officeDocument/2006/relationships/hyperlink" Target="http://aka.ms/hybrid-storage-eboo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1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51.xml"/><Relationship Id="rId5" Type="http://schemas.openxmlformats.org/officeDocument/2006/relationships/image" Target="../media/image60.png"/><Relationship Id="rId4" Type="http://schemas.openxmlformats.org/officeDocument/2006/relationships/hyperlink" Target="http://myignite.microsoft.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azure.microsoft.com/en-us/pricing/details/data-transfer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Hybrid Cloud Backup Scenarios</a:t>
            </a:r>
            <a:endParaRPr lang="en-US" dirty="0"/>
          </a:p>
        </p:txBody>
      </p:sp>
    </p:spTree>
    <p:extLst>
      <p:ext uri="{BB962C8B-B14F-4D97-AF65-F5344CB8AC3E}">
        <p14:creationId xmlns:p14="http://schemas.microsoft.com/office/powerpoint/2010/main" val="34399818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Backup</a:t>
            </a:r>
            <a:endParaRPr lang="en-US" dirty="0"/>
          </a:p>
        </p:txBody>
      </p:sp>
      <p:sp>
        <p:nvSpPr>
          <p:cNvPr id="6" name="TextBox 5"/>
          <p:cNvSpPr txBox="1"/>
          <p:nvPr/>
        </p:nvSpPr>
        <p:spPr>
          <a:xfrm>
            <a:off x="274639" y="3705873"/>
            <a:ext cx="6356862" cy="2586910"/>
          </a:xfrm>
          <a:prstGeom prst="rect">
            <a:avLst/>
          </a:prstGeom>
          <a:noFill/>
        </p:spPr>
        <p:txBody>
          <a:bodyPr wrap="square" lIns="186521" tIns="149217" rIns="186521" bIns="149217" rtlCol="0">
            <a:spAutoFit/>
          </a:bodyPr>
          <a:lstStyle/>
          <a:p>
            <a:pPr>
              <a:lnSpc>
                <a:spcPct val="90000"/>
              </a:lnSpc>
              <a:spcAft>
                <a:spcPts val="612"/>
              </a:spcAft>
            </a:pPr>
            <a:r>
              <a:rPr lang="en-US" sz="2856" b="1" dirty="0" smtClean="0">
                <a:gradFill>
                  <a:gsLst>
                    <a:gs pos="2917">
                      <a:srgbClr val="FFFFFF"/>
                    </a:gs>
                    <a:gs pos="30000">
                      <a:srgbClr val="FFFFFF"/>
                    </a:gs>
                  </a:gsLst>
                  <a:lin ang="5400000" scaled="0"/>
                </a:gradFill>
              </a:rPr>
              <a:t>Value </a:t>
            </a:r>
            <a:r>
              <a:rPr lang="en-US" sz="2856" b="1" dirty="0">
                <a:gradFill>
                  <a:gsLst>
                    <a:gs pos="2917">
                      <a:srgbClr val="FFFFFF"/>
                    </a:gs>
                    <a:gs pos="30000">
                      <a:srgbClr val="FFFFFF"/>
                    </a:gs>
                  </a:gsLst>
                  <a:lin ang="5400000" scaled="0"/>
                </a:gradFill>
              </a:rPr>
              <a:t>proposition:</a:t>
            </a:r>
          </a:p>
          <a:p>
            <a:pPr>
              <a:lnSpc>
                <a:spcPct val="90000"/>
              </a:lnSpc>
              <a:spcAft>
                <a:spcPts val="612"/>
              </a:spcAft>
            </a:pPr>
            <a:r>
              <a:rPr lang="en-US" sz="2856" dirty="0">
                <a:gradFill>
                  <a:gsLst>
                    <a:gs pos="2917">
                      <a:srgbClr val="FFFFFF"/>
                    </a:gs>
                    <a:gs pos="30000">
                      <a:srgbClr val="FFFFFF"/>
                    </a:gs>
                  </a:gsLst>
                  <a:lin ang="5400000" scaled="0"/>
                </a:gradFill>
              </a:rPr>
              <a:t>Cloud as </a:t>
            </a:r>
            <a:r>
              <a:rPr lang="en-US" sz="2856" dirty="0" smtClean="0">
                <a:gradFill>
                  <a:gsLst>
                    <a:gs pos="2917">
                      <a:srgbClr val="FFFFFF"/>
                    </a:gs>
                    <a:gs pos="30000">
                      <a:srgbClr val="FFFFFF"/>
                    </a:gs>
                  </a:gsLst>
                  <a:lin ang="5400000" scaled="0"/>
                </a:gradFill>
              </a:rPr>
              <a:t>tape </a:t>
            </a:r>
            <a:r>
              <a:rPr lang="en-US" sz="2856" dirty="0">
                <a:gradFill>
                  <a:gsLst>
                    <a:gs pos="2917">
                      <a:srgbClr val="FFFFFF"/>
                    </a:gs>
                    <a:gs pos="30000">
                      <a:srgbClr val="FFFFFF"/>
                    </a:gs>
                  </a:gsLst>
                  <a:lin ang="5400000" scaled="0"/>
                </a:gradFill>
              </a:rPr>
              <a:t>r</a:t>
            </a:r>
            <a:r>
              <a:rPr lang="en-US" sz="2856" dirty="0" smtClean="0">
                <a:gradFill>
                  <a:gsLst>
                    <a:gs pos="2917">
                      <a:srgbClr val="FFFFFF"/>
                    </a:gs>
                    <a:gs pos="30000">
                      <a:srgbClr val="FFFFFF"/>
                    </a:gs>
                  </a:gsLst>
                  <a:lin ang="5400000" scaled="0"/>
                </a:gradFill>
              </a:rPr>
              <a:t>eplacement</a:t>
            </a:r>
            <a:endParaRPr lang="en-US" sz="2856" dirty="0">
              <a:gradFill>
                <a:gsLst>
                  <a:gs pos="2917">
                    <a:srgbClr val="FFFFFF"/>
                  </a:gs>
                  <a:gs pos="30000">
                    <a:srgbClr val="FFFFFF"/>
                  </a:gs>
                </a:gsLst>
                <a:lin ang="5400000" scaled="0"/>
              </a:gradFill>
            </a:endParaRPr>
          </a:p>
          <a:p>
            <a:pPr>
              <a:lnSpc>
                <a:spcPct val="90000"/>
              </a:lnSpc>
              <a:spcAft>
                <a:spcPts val="612"/>
              </a:spcAft>
            </a:pPr>
            <a:r>
              <a:rPr lang="en-US" sz="2856" dirty="0" smtClean="0">
                <a:gradFill>
                  <a:gsLst>
                    <a:gs pos="2917">
                      <a:srgbClr val="FFFFFF"/>
                    </a:gs>
                    <a:gs pos="30000">
                      <a:srgbClr val="FFFFFF"/>
                    </a:gs>
                  </a:gsLst>
                  <a:lin ang="5400000" scaled="0"/>
                </a:gradFill>
              </a:rPr>
              <a:t>Minimize local storage</a:t>
            </a:r>
          </a:p>
          <a:p>
            <a:pPr>
              <a:lnSpc>
                <a:spcPct val="90000"/>
              </a:lnSpc>
              <a:spcAft>
                <a:spcPts val="612"/>
              </a:spcAft>
            </a:pPr>
            <a:r>
              <a:rPr lang="en-US" sz="2856" dirty="0" smtClean="0">
                <a:gradFill>
                  <a:gsLst>
                    <a:gs pos="2917">
                      <a:srgbClr val="FFFFFF"/>
                    </a:gs>
                    <a:gs pos="30000">
                      <a:srgbClr val="FFFFFF"/>
                    </a:gs>
                  </a:gsLst>
                  <a:lin ang="5400000" scaled="0"/>
                </a:gradFill>
              </a:rPr>
              <a:t>Centralized management</a:t>
            </a:r>
          </a:p>
          <a:p>
            <a:pPr>
              <a:lnSpc>
                <a:spcPct val="90000"/>
              </a:lnSpc>
              <a:spcAft>
                <a:spcPts val="612"/>
              </a:spcAft>
            </a:pPr>
            <a:r>
              <a:rPr lang="en-US" sz="2856" dirty="0" smtClean="0">
                <a:gradFill>
                  <a:gsLst>
                    <a:gs pos="2917">
                      <a:srgbClr val="FFFFFF"/>
                    </a:gs>
                    <a:gs pos="30000">
                      <a:srgbClr val="FFFFFF"/>
                    </a:gs>
                  </a:gsLst>
                  <a:lin ang="5400000" scaled="0"/>
                </a:gradFill>
              </a:rPr>
              <a:t>Workload backup to Azure</a:t>
            </a:r>
          </a:p>
        </p:txBody>
      </p:sp>
      <p:sp>
        <p:nvSpPr>
          <p:cNvPr id="45" name="Freeform 95"/>
          <p:cNvSpPr>
            <a:spLocks/>
          </p:cNvSpPr>
          <p:nvPr/>
        </p:nvSpPr>
        <p:spPr bwMode="auto">
          <a:xfrm flipH="1">
            <a:off x="8730617" y="1504809"/>
            <a:ext cx="2496029" cy="146017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46" name="Freeform 45"/>
          <p:cNvSpPr>
            <a:spLocks/>
          </p:cNvSpPr>
          <p:nvPr/>
        </p:nvSpPr>
        <p:spPr bwMode="auto">
          <a:xfrm>
            <a:off x="6979853" y="4556618"/>
            <a:ext cx="2951426" cy="157306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nvGrpSpPr>
          <p:cNvPr id="49" name="Group 48"/>
          <p:cNvGrpSpPr/>
          <p:nvPr/>
        </p:nvGrpSpPr>
        <p:grpSpPr>
          <a:xfrm>
            <a:off x="3499041" y="982662"/>
            <a:ext cx="6074355" cy="2077941"/>
            <a:chOff x="616226" y="1456630"/>
            <a:chExt cx="5202444" cy="1975661"/>
          </a:xfrm>
        </p:grpSpPr>
        <p:sp>
          <p:nvSpPr>
            <p:cNvPr id="50"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51" name="Freeform 95"/>
            <p:cNvSpPr>
              <a:spLocks/>
            </p:cNvSpPr>
            <p:nvPr/>
          </p:nvSpPr>
          <p:spPr bwMode="auto">
            <a:xfrm flipH="1">
              <a:off x="3075030" y="1971577"/>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72" name="Freeform 95"/>
            <p:cNvSpPr>
              <a:spLocks/>
            </p:cNvSpPr>
            <p:nvPr/>
          </p:nvSpPr>
          <p:spPr bwMode="auto">
            <a:xfrm flipH="1">
              <a:off x="1281692" y="1456630"/>
              <a:ext cx="4536978" cy="197566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kern="0">
                <a:solidFill>
                  <a:srgbClr val="505050"/>
                </a:solidFill>
              </a:endParaRPr>
            </a:p>
          </p:txBody>
        </p:sp>
        <p:sp>
          <p:nvSpPr>
            <p:cNvPr id="73" name="TextBox 72"/>
            <p:cNvSpPr txBox="1"/>
            <p:nvPr/>
          </p:nvSpPr>
          <p:spPr>
            <a:xfrm>
              <a:off x="2228692" y="2101576"/>
              <a:ext cx="1802953" cy="1091300"/>
            </a:xfrm>
            <a:prstGeom prst="rect">
              <a:avLst/>
            </a:prstGeom>
            <a:noFill/>
            <a:ln>
              <a:noFill/>
            </a:ln>
          </p:spPr>
          <p:txBody>
            <a:bodyPr wrap="none" lIns="182750" tIns="146200" rIns="182750" bIns="146200" rtlCol="0">
              <a:spAutoFit/>
            </a:bodyPr>
            <a:lstStyle/>
            <a:p>
              <a:pPr algn="ctr" defTabSz="931180">
                <a:lnSpc>
                  <a:spcPct val="90000"/>
                </a:lnSpc>
                <a:spcAft>
                  <a:spcPts val="600"/>
                </a:spcAft>
              </a:pPr>
              <a:r>
                <a:rPr lang="en-US" sz="2800" b="1" kern="0" dirty="0">
                  <a:solidFill>
                    <a:srgbClr val="FFFFFF"/>
                  </a:solidFill>
                </a:rPr>
                <a:t>Microsoft </a:t>
              </a:r>
              <a:endParaRPr lang="en-US" sz="2800" b="1" kern="0" dirty="0" smtClean="0">
                <a:solidFill>
                  <a:srgbClr val="FFFFFF"/>
                </a:solidFill>
              </a:endParaRPr>
            </a:p>
            <a:p>
              <a:pPr algn="ctr" defTabSz="931180">
                <a:lnSpc>
                  <a:spcPct val="90000"/>
                </a:lnSpc>
                <a:spcAft>
                  <a:spcPts val="600"/>
                </a:spcAft>
              </a:pPr>
              <a:r>
                <a:rPr lang="en-US" sz="2800" b="1" kern="0" dirty="0" smtClean="0">
                  <a:solidFill>
                    <a:srgbClr val="FFFFFF"/>
                  </a:solidFill>
                </a:rPr>
                <a:t>Azure</a:t>
              </a:r>
              <a:endParaRPr lang="en-US" sz="2800" b="1" kern="0" dirty="0">
                <a:solidFill>
                  <a:srgbClr val="FFFFFF"/>
                </a:solidFill>
              </a:endParaRPr>
            </a:p>
          </p:txBody>
        </p:sp>
      </p:grpSp>
      <p:cxnSp>
        <p:nvCxnSpPr>
          <p:cNvPr id="83" name="Straight Arrow Connector 82"/>
          <p:cNvCxnSpPr/>
          <p:nvPr/>
        </p:nvCxnSpPr>
        <p:spPr>
          <a:xfrm>
            <a:off x="8421796" y="2873807"/>
            <a:ext cx="17279" cy="2286000"/>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9715109" y="4812117"/>
            <a:ext cx="1837128" cy="1325141"/>
            <a:chOff x="8682084" y="4757437"/>
            <a:chExt cx="1837388" cy="1325329"/>
          </a:xfrm>
        </p:grpSpPr>
        <p:sp>
          <p:nvSpPr>
            <p:cNvPr id="85" name="Rectangle 5"/>
            <p:cNvSpPr>
              <a:spLocks noChangeArrowheads="1"/>
            </p:cNvSpPr>
            <p:nvPr/>
          </p:nvSpPr>
          <p:spPr bwMode="auto">
            <a:xfrm>
              <a:off x="9580221" y="5287516"/>
              <a:ext cx="670303" cy="795250"/>
            </a:xfrm>
            <a:prstGeom prst="rect">
              <a:avLst/>
            </a:prstGeom>
            <a:solidFill>
              <a:schemeClr val="bg2"/>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86" name="Rectangle 5"/>
            <p:cNvSpPr>
              <a:spLocks noChangeArrowheads="1"/>
            </p:cNvSpPr>
            <p:nvPr/>
          </p:nvSpPr>
          <p:spPr bwMode="auto">
            <a:xfrm>
              <a:off x="9097352" y="4996573"/>
              <a:ext cx="831599" cy="1079949"/>
            </a:xfrm>
            <a:prstGeom prst="rect">
              <a:avLst/>
            </a:prstGeom>
            <a:solidFill>
              <a:schemeClr val="bg1">
                <a:lumMod val="6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87" name="Rectangle 5"/>
            <p:cNvSpPr>
              <a:spLocks noChangeArrowheads="1"/>
            </p:cNvSpPr>
            <p:nvPr/>
          </p:nvSpPr>
          <p:spPr bwMode="auto">
            <a:xfrm>
              <a:off x="8682084" y="4757437"/>
              <a:ext cx="1246867" cy="1306853"/>
            </a:xfrm>
            <a:prstGeom prst="rect">
              <a:avLst/>
            </a:prstGeom>
            <a:solidFill>
              <a:schemeClr val="accent4">
                <a:lumMod val="7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nvGrpSpPr>
            <p:cNvPr id="88" name="Group 87"/>
            <p:cNvGrpSpPr/>
            <p:nvPr/>
          </p:nvGrpSpPr>
          <p:grpSpPr>
            <a:xfrm>
              <a:off x="10322772" y="5701453"/>
              <a:ext cx="196700" cy="377635"/>
              <a:chOff x="7791149" y="4987730"/>
              <a:chExt cx="192916" cy="370370"/>
            </a:xfrm>
          </p:grpSpPr>
          <p:sp>
            <p:nvSpPr>
              <p:cNvPr id="97"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98"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99"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sp>
          <p:nvSpPr>
            <p:cNvPr id="89" name="Freeform 8"/>
            <p:cNvSpPr>
              <a:spLocks/>
            </p:cNvSpPr>
            <p:nvPr/>
          </p:nvSpPr>
          <p:spPr bwMode="auto">
            <a:xfrm>
              <a:off x="8835012" y="4963105"/>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0" name="Oval 16"/>
            <p:cNvSpPr>
              <a:spLocks noChangeArrowheads="1"/>
            </p:cNvSpPr>
            <p:nvPr/>
          </p:nvSpPr>
          <p:spPr bwMode="auto">
            <a:xfrm>
              <a:off x="9658077" y="5003272"/>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1" name="Freeform 8"/>
            <p:cNvSpPr>
              <a:spLocks/>
            </p:cNvSpPr>
            <p:nvPr/>
          </p:nvSpPr>
          <p:spPr bwMode="auto">
            <a:xfrm>
              <a:off x="8835012" y="5180959"/>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2" name="Oval 16"/>
            <p:cNvSpPr>
              <a:spLocks noChangeArrowheads="1"/>
            </p:cNvSpPr>
            <p:nvPr/>
          </p:nvSpPr>
          <p:spPr bwMode="auto">
            <a:xfrm>
              <a:off x="9658077" y="5221126"/>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3" name="Freeform 8"/>
            <p:cNvSpPr>
              <a:spLocks/>
            </p:cNvSpPr>
            <p:nvPr/>
          </p:nvSpPr>
          <p:spPr bwMode="auto">
            <a:xfrm>
              <a:off x="8835012" y="5405006"/>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4" name="Oval 16"/>
            <p:cNvSpPr>
              <a:spLocks noChangeArrowheads="1"/>
            </p:cNvSpPr>
            <p:nvPr/>
          </p:nvSpPr>
          <p:spPr bwMode="auto">
            <a:xfrm>
              <a:off x="9658077" y="5445173"/>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5" name="Freeform 8"/>
            <p:cNvSpPr>
              <a:spLocks/>
            </p:cNvSpPr>
            <p:nvPr/>
          </p:nvSpPr>
          <p:spPr bwMode="auto">
            <a:xfrm>
              <a:off x="8835012" y="5629053"/>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96" name="Oval 16"/>
            <p:cNvSpPr>
              <a:spLocks noChangeArrowheads="1"/>
            </p:cNvSpPr>
            <p:nvPr/>
          </p:nvSpPr>
          <p:spPr bwMode="auto">
            <a:xfrm>
              <a:off x="9658077" y="5669220"/>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grpSp>
        <p:nvGrpSpPr>
          <p:cNvPr id="111" name="Group 110"/>
          <p:cNvGrpSpPr/>
          <p:nvPr/>
        </p:nvGrpSpPr>
        <p:grpSpPr>
          <a:xfrm>
            <a:off x="7282739" y="4894744"/>
            <a:ext cx="2312671" cy="1066760"/>
            <a:chOff x="490345" y="2587170"/>
            <a:chExt cx="2267530" cy="1045938"/>
          </a:xfrm>
        </p:grpSpPr>
        <p:grpSp>
          <p:nvGrpSpPr>
            <p:cNvPr id="112" name="Group 111"/>
            <p:cNvGrpSpPr/>
            <p:nvPr/>
          </p:nvGrpSpPr>
          <p:grpSpPr>
            <a:xfrm>
              <a:off x="936363" y="2587170"/>
              <a:ext cx="1287974" cy="722857"/>
              <a:chOff x="3886152" y="4140872"/>
              <a:chExt cx="1287974" cy="722857"/>
            </a:xfrm>
          </p:grpSpPr>
          <p:grpSp>
            <p:nvGrpSpPr>
              <p:cNvPr id="114" name="Group 113"/>
              <p:cNvGrpSpPr/>
              <p:nvPr/>
            </p:nvGrpSpPr>
            <p:grpSpPr>
              <a:xfrm>
                <a:off x="4401825" y="4140872"/>
                <a:ext cx="772301" cy="722857"/>
                <a:chOff x="5637851" y="2707998"/>
                <a:chExt cx="772301" cy="722857"/>
              </a:xfrm>
            </p:grpSpPr>
            <p:sp>
              <p:nvSpPr>
                <p:cNvPr id="116"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accent6"/>
                </a:solidFill>
                <a:ln w="12700" cap="flat" cmpd="sng">
                  <a:solidFill>
                    <a:schemeClr val="accent6"/>
                  </a:solidFill>
                  <a:prstDash val="solid"/>
                  <a:miter lim="800000"/>
                  <a:headEnd/>
                  <a:tailEnd/>
                </a:ln>
              </p:spPr>
              <p:txBody>
                <a:bodyPr vert="horz" wrap="square" lIns="68570" tIns="34285" rIns="68570" bIns="34285" numCol="1" anchor="t" anchorCtr="0" compatLnSpc="1">
                  <a:prstTxWarp prst="textNoShape">
                    <a:avLst/>
                  </a:prstTxWarp>
                </a:bodyPr>
                <a:lstStyle/>
                <a:p>
                  <a:pPr defTabSz="699476">
                    <a:defRPr/>
                  </a:pPr>
                  <a:endParaRPr lang="en-GB" sz="1350" kern="0">
                    <a:solidFill>
                      <a:srgbClr val="505050"/>
                    </a:solidFill>
                  </a:endParaRPr>
                </a:p>
              </p:txBody>
            </p:sp>
            <p:sp>
              <p:nvSpPr>
                <p:cNvPr id="117" name="Can 116"/>
                <p:cNvSpPr/>
                <p:nvPr/>
              </p:nvSpPr>
              <p:spPr bwMode="auto">
                <a:xfrm>
                  <a:off x="5637851" y="2961352"/>
                  <a:ext cx="344149" cy="462892"/>
                </a:xfrm>
                <a:prstGeom prst="can">
                  <a:avLst/>
                </a:prstGeom>
                <a:solidFill>
                  <a:schemeClr val="accent6"/>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15" name="Freeform 63"/>
              <p:cNvSpPr>
                <a:spLocks noEditPoints="1"/>
              </p:cNvSpPr>
              <p:nvPr/>
            </p:nvSpPr>
            <p:spPr bwMode="auto">
              <a:xfrm>
                <a:off x="3886152" y="4404079"/>
                <a:ext cx="466180" cy="4482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accent6"/>
              </a:solidFill>
              <a:ln>
                <a:solidFill>
                  <a:schemeClr val="accent6"/>
                </a:solidFill>
              </a:ln>
            </p:spPr>
            <p:txBody>
              <a:bodyPr vert="horz" wrap="square" lIns="93223" tIns="46611" rIns="93223" bIns="46611" numCol="1" anchor="t" anchorCtr="0" compatLnSpc="1">
                <a:prstTxWarp prst="textNoShape">
                  <a:avLst/>
                </a:prstTxWarp>
              </a:bodyPr>
              <a:lstStyle/>
              <a:p>
                <a:pPr defTabSz="932189" fontAlgn="base">
                  <a:spcBef>
                    <a:spcPct val="0"/>
                  </a:spcBef>
                  <a:spcAft>
                    <a:spcPct val="0"/>
                  </a:spcAft>
                </a:pPr>
                <a:endParaRPr lang="en-US" sz="1631" spc="-31" dirty="0">
                  <a:solidFill>
                    <a:srgbClr val="505050"/>
                  </a:solidFill>
                  <a:cs typeface="Segoe UI" panose="020B0502040204020203" pitchFamily="34" charset="0"/>
                </a:endParaRPr>
              </a:p>
            </p:txBody>
          </p:sp>
        </p:grpSp>
        <p:sp>
          <p:nvSpPr>
            <p:cNvPr id="113" name="TextBox 112"/>
            <p:cNvSpPr txBox="1"/>
            <p:nvPr/>
          </p:nvSpPr>
          <p:spPr>
            <a:xfrm>
              <a:off x="490345" y="3415834"/>
              <a:ext cx="2267530" cy="217274"/>
            </a:xfrm>
            <a:prstGeom prst="rect">
              <a:avLst/>
            </a:prstGeom>
            <a:noFill/>
          </p:spPr>
          <p:txBody>
            <a:bodyPr wrap="square" lIns="0" tIns="0" rIns="0" bIns="0" rtlCol="0">
              <a:spAutoFit/>
            </a:bodyPr>
            <a:lstStyle/>
            <a:p>
              <a:pPr algn="r" defTabSz="699402">
                <a:lnSpc>
                  <a:spcPct val="90000"/>
                </a:lnSpc>
              </a:pPr>
              <a:r>
                <a:rPr lang="en-US" sz="1600" b="1" spc="-39" dirty="0" smtClean="0">
                  <a:solidFill>
                    <a:srgbClr val="FF8C00"/>
                  </a:solidFill>
                </a:rPr>
                <a:t>Data </a:t>
              </a:r>
              <a:r>
                <a:rPr lang="en-US" sz="1600" b="1" spc="-39" dirty="0">
                  <a:solidFill>
                    <a:srgbClr val="FF8C00"/>
                  </a:solidFill>
                </a:rPr>
                <a:t>Protection Manager</a:t>
              </a:r>
              <a:endParaRPr lang="en-US" sz="1600" b="1" spc="-39" baseline="-25000" dirty="0">
                <a:solidFill>
                  <a:srgbClr val="FF8C00"/>
                </a:solidFill>
              </a:endParaRPr>
            </a:p>
          </p:txBody>
        </p:sp>
      </p:grpSp>
      <p:sp>
        <p:nvSpPr>
          <p:cNvPr id="118" name="TextBox 117"/>
          <p:cNvSpPr txBox="1"/>
          <p:nvPr/>
        </p:nvSpPr>
        <p:spPr>
          <a:xfrm>
            <a:off x="9768095" y="5756536"/>
            <a:ext cx="1093016" cy="452279"/>
          </a:xfrm>
          <a:prstGeom prst="rect">
            <a:avLst/>
          </a:prstGeom>
          <a:noFill/>
        </p:spPr>
        <p:txBody>
          <a:bodyPr wrap="square" lIns="0" tIns="149154" rIns="0" bIns="149154"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060"/>
            <a:r>
              <a:rPr lang="en-US" sz="1071" dirty="0">
                <a:solidFill>
                  <a:srgbClr val="FFFFFF"/>
                </a:solidFill>
              </a:rPr>
              <a:t>Production Data</a:t>
            </a:r>
          </a:p>
        </p:txBody>
      </p:sp>
      <p:cxnSp>
        <p:nvCxnSpPr>
          <p:cNvPr id="119" name="Straight Arrow Connector 118"/>
          <p:cNvCxnSpPr/>
          <p:nvPr/>
        </p:nvCxnSpPr>
        <p:spPr>
          <a:xfrm flipV="1">
            <a:off x="9051249" y="5332718"/>
            <a:ext cx="822960" cy="7436"/>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5" name="Picture 134"/>
          <p:cNvPicPr>
            <a:picLocks noChangeAspect="1"/>
          </p:cNvPicPr>
          <p:nvPr/>
        </p:nvPicPr>
        <p:blipFill>
          <a:blip r:embed="rId2">
            <a:duotone>
              <a:schemeClr val="accent6">
                <a:shade val="45000"/>
                <a:satMod val="135000"/>
              </a:schemeClr>
              <a:prstClr val="white"/>
            </a:duotone>
          </a:blip>
          <a:stretch>
            <a:fillRect/>
          </a:stretch>
        </p:blipFill>
        <p:spPr>
          <a:xfrm>
            <a:off x="7975366" y="2172711"/>
            <a:ext cx="970963" cy="691885"/>
          </a:xfrm>
          <a:prstGeom prst="rect">
            <a:avLst/>
          </a:prstGeom>
        </p:spPr>
      </p:pic>
      <p:sp>
        <p:nvSpPr>
          <p:cNvPr id="136" name="TextBox 135"/>
          <p:cNvSpPr txBox="1"/>
          <p:nvPr/>
        </p:nvSpPr>
        <p:spPr>
          <a:xfrm>
            <a:off x="7128811" y="1831950"/>
            <a:ext cx="2670826" cy="345163"/>
          </a:xfrm>
          <a:prstGeom prst="rect">
            <a:avLst/>
          </a:prstGeom>
          <a:noFill/>
        </p:spPr>
        <p:txBody>
          <a:bodyPr wrap="square" rtlCol="0" anchor="ctr">
            <a:spAutoFit/>
          </a:bodyPr>
          <a:lstStyle/>
          <a:p>
            <a:pPr algn="ctr">
              <a:defRPr/>
            </a:pPr>
            <a:r>
              <a:rPr lang="en-US" sz="1599" b="1" kern="0" dirty="0" smtClean="0">
                <a:solidFill>
                  <a:srgbClr val="FFFFFF"/>
                </a:solidFill>
                <a:ea typeface="Segoe UI" pitchFamily="34" charset="0"/>
                <a:cs typeface="Segoe UI" pitchFamily="34" charset="0"/>
              </a:rPr>
              <a:t>Azure Backup</a:t>
            </a:r>
            <a:endParaRPr lang="en-US" sz="1599" b="1" kern="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3183422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Office Backup</a:t>
            </a:r>
            <a:endParaRPr lang="en-US" dirty="0"/>
          </a:p>
        </p:txBody>
      </p:sp>
      <p:pic>
        <p:nvPicPr>
          <p:cNvPr id="3" name="Picture 2"/>
          <p:cNvPicPr>
            <a:picLocks noChangeAspect="1"/>
          </p:cNvPicPr>
          <p:nvPr/>
        </p:nvPicPr>
        <p:blipFill>
          <a:blip r:embed="rId3"/>
          <a:stretch>
            <a:fillRect/>
          </a:stretch>
        </p:blipFill>
        <p:spPr>
          <a:xfrm>
            <a:off x="5690377" y="1363662"/>
            <a:ext cx="6395260" cy="4267200"/>
          </a:xfrm>
          <a:prstGeom prst="rect">
            <a:avLst/>
          </a:prstGeom>
        </p:spPr>
      </p:pic>
      <p:sp>
        <p:nvSpPr>
          <p:cNvPr id="6" name="TextBox 5"/>
          <p:cNvSpPr txBox="1"/>
          <p:nvPr/>
        </p:nvSpPr>
        <p:spPr>
          <a:xfrm>
            <a:off x="350837" y="2068653"/>
            <a:ext cx="4875616" cy="2037465"/>
          </a:xfrm>
          <a:prstGeom prst="rect">
            <a:avLst/>
          </a:prstGeom>
          <a:noFill/>
        </p:spPr>
        <p:txBody>
          <a:bodyPr wrap="square" lIns="186521" tIns="149217" rIns="186521" bIns="149217" rtlCol="0">
            <a:spAutoFit/>
          </a:bodyPr>
          <a:lstStyle/>
          <a:p>
            <a:pPr>
              <a:lnSpc>
                <a:spcPct val="90000"/>
              </a:lnSpc>
              <a:spcAft>
                <a:spcPts val="612"/>
              </a:spcAft>
            </a:pPr>
            <a:r>
              <a:rPr lang="en-US" sz="2856" b="1" dirty="0" smtClean="0">
                <a:gradFill>
                  <a:gsLst>
                    <a:gs pos="2917">
                      <a:srgbClr val="FFFFFF"/>
                    </a:gs>
                    <a:gs pos="30000">
                      <a:srgbClr val="FFFFFF"/>
                    </a:gs>
                  </a:gsLst>
                  <a:lin ang="5400000" scaled="0"/>
                </a:gradFill>
              </a:rPr>
              <a:t>Value </a:t>
            </a:r>
            <a:r>
              <a:rPr lang="en-US" sz="2856" b="1" dirty="0">
                <a:gradFill>
                  <a:gsLst>
                    <a:gs pos="2917">
                      <a:srgbClr val="FFFFFF"/>
                    </a:gs>
                    <a:gs pos="30000">
                      <a:srgbClr val="FFFFFF"/>
                    </a:gs>
                  </a:gsLst>
                  <a:lin ang="5400000" scaled="0"/>
                </a:gradFill>
              </a:rPr>
              <a:t>proposition:</a:t>
            </a:r>
          </a:p>
          <a:p>
            <a:pPr>
              <a:lnSpc>
                <a:spcPct val="90000"/>
              </a:lnSpc>
              <a:spcAft>
                <a:spcPts val="612"/>
              </a:spcAft>
            </a:pPr>
            <a:r>
              <a:rPr lang="en-US" sz="2856" dirty="0" smtClean="0">
                <a:gradFill>
                  <a:gsLst>
                    <a:gs pos="2917">
                      <a:srgbClr val="FFFFFF"/>
                    </a:gs>
                    <a:gs pos="30000">
                      <a:srgbClr val="FFFFFF"/>
                    </a:gs>
                  </a:gsLst>
                  <a:lin ang="5400000" scaled="0"/>
                </a:gradFill>
              </a:rPr>
              <a:t>Eliminate Branch storage</a:t>
            </a:r>
          </a:p>
          <a:p>
            <a:pPr>
              <a:lnSpc>
                <a:spcPct val="90000"/>
              </a:lnSpc>
              <a:spcAft>
                <a:spcPts val="612"/>
              </a:spcAft>
            </a:pPr>
            <a:r>
              <a:rPr lang="en-US" sz="2856" dirty="0" smtClean="0">
                <a:gradFill>
                  <a:gsLst>
                    <a:gs pos="2917">
                      <a:srgbClr val="FFFFFF"/>
                    </a:gs>
                    <a:gs pos="30000">
                      <a:srgbClr val="FFFFFF"/>
                    </a:gs>
                  </a:gsLst>
                  <a:lin ang="5400000" scaled="0"/>
                </a:gradFill>
              </a:rPr>
              <a:t>Reduce BO/HO network Central Management</a:t>
            </a:r>
            <a:endParaRPr lang="en-US" sz="2856"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8410861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Protection to Azure </a:t>
            </a:r>
            <a:endParaRPr lang="en-US" dirty="0"/>
          </a:p>
        </p:txBody>
      </p:sp>
      <p:sp>
        <p:nvSpPr>
          <p:cNvPr id="6" name="TextBox 5"/>
          <p:cNvSpPr txBox="1"/>
          <p:nvPr/>
        </p:nvSpPr>
        <p:spPr>
          <a:xfrm>
            <a:off x="222050" y="2109489"/>
            <a:ext cx="7168538" cy="2586910"/>
          </a:xfrm>
          <a:prstGeom prst="rect">
            <a:avLst/>
          </a:prstGeom>
          <a:noFill/>
        </p:spPr>
        <p:txBody>
          <a:bodyPr wrap="square" lIns="186521" tIns="149217" rIns="186521" bIns="149217" rtlCol="0">
            <a:spAutoFit/>
          </a:bodyPr>
          <a:lstStyle/>
          <a:p>
            <a:pPr>
              <a:lnSpc>
                <a:spcPct val="90000"/>
              </a:lnSpc>
              <a:spcAft>
                <a:spcPts val="612"/>
              </a:spcAft>
            </a:pPr>
            <a:r>
              <a:rPr lang="en-US" sz="2856" b="1" dirty="0" smtClean="0">
                <a:gradFill>
                  <a:gsLst>
                    <a:gs pos="2917">
                      <a:srgbClr val="FFFFFF"/>
                    </a:gs>
                    <a:gs pos="30000">
                      <a:srgbClr val="FFFFFF"/>
                    </a:gs>
                  </a:gsLst>
                  <a:lin ang="5400000" scaled="0"/>
                </a:gradFill>
              </a:rPr>
              <a:t>Value </a:t>
            </a:r>
            <a:r>
              <a:rPr lang="en-US" sz="2856" b="1" dirty="0">
                <a:gradFill>
                  <a:gsLst>
                    <a:gs pos="2917">
                      <a:srgbClr val="FFFFFF"/>
                    </a:gs>
                    <a:gs pos="30000">
                      <a:srgbClr val="FFFFFF"/>
                    </a:gs>
                  </a:gsLst>
                  <a:lin ang="5400000" scaled="0"/>
                </a:gradFill>
              </a:rPr>
              <a:t>proposition</a:t>
            </a:r>
            <a:r>
              <a:rPr lang="en-US" sz="2856" b="1" dirty="0" smtClean="0">
                <a:gradFill>
                  <a:gsLst>
                    <a:gs pos="2917">
                      <a:srgbClr val="FFFFFF"/>
                    </a:gs>
                    <a:gs pos="30000">
                      <a:srgbClr val="FFFFFF"/>
                    </a:gs>
                  </a:gsLst>
                  <a:lin ang="5400000" scaled="0"/>
                </a:gradFill>
              </a:rPr>
              <a:t>:</a:t>
            </a:r>
          </a:p>
          <a:p>
            <a:pPr>
              <a:lnSpc>
                <a:spcPct val="90000"/>
              </a:lnSpc>
              <a:spcAft>
                <a:spcPts val="612"/>
              </a:spcAft>
            </a:pPr>
            <a:r>
              <a:rPr lang="en-US" sz="2856" dirty="0">
                <a:gradFill>
                  <a:gsLst>
                    <a:gs pos="2917">
                      <a:srgbClr val="FFFFFF"/>
                    </a:gs>
                    <a:gs pos="30000">
                      <a:srgbClr val="FFFFFF"/>
                    </a:gs>
                  </a:gsLst>
                  <a:lin ang="5400000" scaled="0"/>
                </a:gradFill>
              </a:rPr>
              <a:t>No on-premises </a:t>
            </a:r>
            <a:r>
              <a:rPr lang="en-US" sz="2856" dirty="0" smtClean="0">
                <a:gradFill>
                  <a:gsLst>
                    <a:gs pos="2917">
                      <a:srgbClr val="FFFFFF"/>
                    </a:gs>
                    <a:gs pos="30000">
                      <a:srgbClr val="FFFFFF"/>
                    </a:gs>
                  </a:gsLst>
                  <a:lin ang="5400000" scaled="0"/>
                </a:gradFill>
              </a:rPr>
              <a:t>storage</a:t>
            </a:r>
          </a:p>
          <a:p>
            <a:pPr>
              <a:lnSpc>
                <a:spcPct val="90000"/>
              </a:lnSpc>
              <a:spcAft>
                <a:spcPts val="612"/>
              </a:spcAft>
            </a:pPr>
            <a:r>
              <a:rPr lang="en-US" sz="2856" dirty="0">
                <a:gradFill>
                  <a:gsLst>
                    <a:gs pos="2917">
                      <a:srgbClr val="FFFFFF"/>
                    </a:gs>
                    <a:gs pos="30000">
                      <a:srgbClr val="FFFFFF"/>
                    </a:gs>
                  </a:gsLst>
                  <a:lin ang="5400000" scaled="0"/>
                </a:gradFill>
              </a:rPr>
              <a:t>No VPN or corpnet </a:t>
            </a:r>
            <a:r>
              <a:rPr lang="en-US" sz="2856" dirty="0" smtClean="0">
                <a:gradFill>
                  <a:gsLst>
                    <a:gs pos="2917">
                      <a:srgbClr val="FFFFFF"/>
                    </a:gs>
                    <a:gs pos="30000">
                      <a:srgbClr val="FFFFFF"/>
                    </a:gs>
                  </a:gsLst>
                  <a:lin ang="5400000" scaled="0"/>
                </a:gradFill>
              </a:rPr>
              <a:t>required</a:t>
            </a:r>
          </a:p>
          <a:p>
            <a:pPr>
              <a:lnSpc>
                <a:spcPct val="90000"/>
              </a:lnSpc>
              <a:spcAft>
                <a:spcPts val="612"/>
              </a:spcAft>
            </a:pPr>
            <a:r>
              <a:rPr lang="en-US" sz="2856" dirty="0">
                <a:gradFill>
                  <a:gsLst>
                    <a:gs pos="2917">
                      <a:srgbClr val="FFFFFF"/>
                    </a:gs>
                    <a:gs pos="30000">
                      <a:srgbClr val="FFFFFF"/>
                    </a:gs>
                  </a:gsLst>
                  <a:lin ang="5400000" scaled="0"/>
                </a:gradFill>
              </a:rPr>
              <a:t>Data </a:t>
            </a:r>
            <a:r>
              <a:rPr lang="en-US" sz="2856" dirty="0" smtClean="0">
                <a:gradFill>
                  <a:gsLst>
                    <a:gs pos="2917">
                      <a:srgbClr val="FFFFFF"/>
                    </a:gs>
                    <a:gs pos="30000">
                      <a:srgbClr val="FFFFFF"/>
                    </a:gs>
                  </a:gsLst>
                  <a:lin ang="5400000" scaled="0"/>
                </a:gradFill>
              </a:rPr>
              <a:t>encryption</a:t>
            </a:r>
            <a:endParaRPr lang="en-US" sz="2856" dirty="0">
              <a:gradFill>
                <a:gsLst>
                  <a:gs pos="2917">
                    <a:srgbClr val="FFFFFF"/>
                  </a:gs>
                  <a:gs pos="30000">
                    <a:srgbClr val="FFFFFF"/>
                  </a:gs>
                </a:gsLst>
                <a:lin ang="5400000" scaled="0"/>
              </a:gradFill>
            </a:endParaRPr>
          </a:p>
          <a:p>
            <a:pPr>
              <a:lnSpc>
                <a:spcPct val="90000"/>
              </a:lnSpc>
              <a:spcAft>
                <a:spcPts val="612"/>
              </a:spcAft>
            </a:pPr>
            <a:r>
              <a:rPr lang="en-US" sz="2856" dirty="0" smtClean="0">
                <a:gradFill>
                  <a:gsLst>
                    <a:gs pos="2917">
                      <a:srgbClr val="FFFFFF"/>
                    </a:gs>
                    <a:gs pos="30000">
                      <a:srgbClr val="FFFFFF"/>
                    </a:gs>
                  </a:gsLst>
                  <a:lin ang="5400000" scaled="0"/>
                </a:gradFill>
              </a:rPr>
              <a:t>Self-service backup/recovery</a:t>
            </a:r>
            <a:endParaRPr lang="en-US" sz="2856" dirty="0">
              <a:gradFill>
                <a:gsLst>
                  <a:gs pos="2917">
                    <a:srgbClr val="FFFFFF"/>
                  </a:gs>
                  <a:gs pos="30000">
                    <a:srgbClr val="FFFFFF"/>
                  </a:gs>
                </a:gsLst>
                <a:lin ang="5400000" scaled="0"/>
              </a:gradFill>
            </a:endParaRPr>
          </a:p>
        </p:txBody>
      </p:sp>
      <p:grpSp>
        <p:nvGrpSpPr>
          <p:cNvPr id="39" name="Group 4"/>
          <p:cNvGrpSpPr>
            <a:grpSpLocks noChangeAspect="1"/>
          </p:cNvGrpSpPr>
          <p:nvPr/>
        </p:nvGrpSpPr>
        <p:grpSpPr bwMode="auto">
          <a:xfrm>
            <a:off x="7577914" y="982662"/>
            <a:ext cx="4618038" cy="5689600"/>
            <a:chOff x="0" y="824"/>
            <a:chExt cx="2909" cy="3584"/>
          </a:xfrm>
        </p:grpSpPr>
        <p:sp>
          <p:nvSpPr>
            <p:cNvPr id="40" name="AutoShape 3"/>
            <p:cNvSpPr>
              <a:spLocks noChangeAspect="1" noChangeArrowheads="1" noTextEdit="1"/>
            </p:cNvSpPr>
            <p:nvPr/>
          </p:nvSpPr>
          <p:spPr bwMode="auto">
            <a:xfrm>
              <a:off x="0" y="824"/>
              <a:ext cx="2909" cy="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Rectangle 5"/>
            <p:cNvSpPr>
              <a:spLocks noChangeArrowheads="1"/>
            </p:cNvSpPr>
            <p:nvPr/>
          </p:nvSpPr>
          <p:spPr bwMode="auto">
            <a:xfrm>
              <a:off x="0" y="825"/>
              <a:ext cx="2909" cy="35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Rectangle 6"/>
            <p:cNvSpPr>
              <a:spLocks noChangeArrowheads="1"/>
            </p:cNvSpPr>
            <p:nvPr/>
          </p:nvSpPr>
          <p:spPr bwMode="auto">
            <a:xfrm>
              <a:off x="0" y="825"/>
              <a:ext cx="2909" cy="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7"/>
            <p:cNvSpPr>
              <a:spLocks/>
            </p:cNvSpPr>
            <p:nvPr/>
          </p:nvSpPr>
          <p:spPr bwMode="auto">
            <a:xfrm>
              <a:off x="528" y="3795"/>
              <a:ext cx="1693" cy="115"/>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E57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8"/>
            <p:cNvSpPr>
              <a:spLocks/>
            </p:cNvSpPr>
            <p:nvPr/>
          </p:nvSpPr>
          <p:spPr bwMode="auto">
            <a:xfrm>
              <a:off x="860" y="3176"/>
              <a:ext cx="1210" cy="710"/>
            </a:xfrm>
            <a:custGeom>
              <a:avLst/>
              <a:gdLst>
                <a:gd name="T0" fmla="*/ 0 w 1210"/>
                <a:gd name="T1" fmla="*/ 0 h 710"/>
                <a:gd name="T2" fmla="*/ 0 w 1210"/>
                <a:gd name="T3" fmla="*/ 88 h 710"/>
                <a:gd name="T4" fmla="*/ 720 w 1210"/>
                <a:gd name="T5" fmla="*/ 88 h 710"/>
                <a:gd name="T6" fmla="*/ 720 w 1210"/>
                <a:gd name="T7" fmla="*/ 710 h 710"/>
                <a:gd name="T8" fmla="*/ 801 w 1210"/>
                <a:gd name="T9" fmla="*/ 710 h 710"/>
                <a:gd name="T10" fmla="*/ 801 w 1210"/>
                <a:gd name="T11" fmla="*/ 88 h 710"/>
                <a:gd name="T12" fmla="*/ 1129 w 1210"/>
                <a:gd name="T13" fmla="*/ 88 h 710"/>
                <a:gd name="T14" fmla="*/ 1129 w 1210"/>
                <a:gd name="T15" fmla="*/ 710 h 710"/>
                <a:gd name="T16" fmla="*/ 1210 w 1210"/>
                <a:gd name="T17" fmla="*/ 710 h 710"/>
                <a:gd name="T18" fmla="*/ 1210 w 1210"/>
                <a:gd name="T19" fmla="*/ 88 h 710"/>
                <a:gd name="T20" fmla="*/ 1210 w 1210"/>
                <a:gd name="T21" fmla="*/ 81 h 710"/>
                <a:gd name="T22" fmla="*/ 1210 w 1210"/>
                <a:gd name="T23" fmla="*/ 0 h 710"/>
                <a:gd name="T24" fmla="*/ 0 w 1210"/>
                <a:gd name="T25"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710">
                  <a:moveTo>
                    <a:pt x="0" y="0"/>
                  </a:moveTo>
                  <a:lnTo>
                    <a:pt x="0" y="88"/>
                  </a:lnTo>
                  <a:lnTo>
                    <a:pt x="720" y="88"/>
                  </a:lnTo>
                  <a:lnTo>
                    <a:pt x="720" y="710"/>
                  </a:lnTo>
                  <a:lnTo>
                    <a:pt x="801" y="710"/>
                  </a:lnTo>
                  <a:lnTo>
                    <a:pt x="801" y="88"/>
                  </a:lnTo>
                  <a:lnTo>
                    <a:pt x="1129" y="88"/>
                  </a:lnTo>
                  <a:lnTo>
                    <a:pt x="1129" y="710"/>
                  </a:lnTo>
                  <a:lnTo>
                    <a:pt x="1210" y="710"/>
                  </a:lnTo>
                  <a:lnTo>
                    <a:pt x="1210" y="88"/>
                  </a:lnTo>
                  <a:lnTo>
                    <a:pt x="1210" y="81"/>
                  </a:lnTo>
                  <a:lnTo>
                    <a:pt x="1210"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9"/>
            <p:cNvSpPr>
              <a:spLocks/>
            </p:cNvSpPr>
            <p:nvPr/>
          </p:nvSpPr>
          <p:spPr bwMode="auto">
            <a:xfrm>
              <a:off x="860" y="3176"/>
              <a:ext cx="1210" cy="710"/>
            </a:xfrm>
            <a:custGeom>
              <a:avLst/>
              <a:gdLst>
                <a:gd name="T0" fmla="*/ 0 w 1210"/>
                <a:gd name="T1" fmla="*/ 0 h 710"/>
                <a:gd name="T2" fmla="*/ 0 w 1210"/>
                <a:gd name="T3" fmla="*/ 88 h 710"/>
                <a:gd name="T4" fmla="*/ 720 w 1210"/>
                <a:gd name="T5" fmla="*/ 88 h 710"/>
                <a:gd name="T6" fmla="*/ 720 w 1210"/>
                <a:gd name="T7" fmla="*/ 710 h 710"/>
                <a:gd name="T8" fmla="*/ 801 w 1210"/>
                <a:gd name="T9" fmla="*/ 710 h 710"/>
                <a:gd name="T10" fmla="*/ 801 w 1210"/>
                <a:gd name="T11" fmla="*/ 88 h 710"/>
                <a:gd name="T12" fmla="*/ 1129 w 1210"/>
                <a:gd name="T13" fmla="*/ 88 h 710"/>
                <a:gd name="T14" fmla="*/ 1129 w 1210"/>
                <a:gd name="T15" fmla="*/ 710 h 710"/>
                <a:gd name="T16" fmla="*/ 1210 w 1210"/>
                <a:gd name="T17" fmla="*/ 710 h 710"/>
                <a:gd name="T18" fmla="*/ 1210 w 1210"/>
                <a:gd name="T19" fmla="*/ 88 h 710"/>
                <a:gd name="T20" fmla="*/ 1210 w 1210"/>
                <a:gd name="T21" fmla="*/ 81 h 710"/>
                <a:gd name="T22" fmla="*/ 1210 w 1210"/>
                <a:gd name="T23" fmla="*/ 0 h 710"/>
                <a:gd name="T24" fmla="*/ 0 w 1210"/>
                <a:gd name="T25"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0" h="710">
                  <a:moveTo>
                    <a:pt x="0" y="0"/>
                  </a:moveTo>
                  <a:lnTo>
                    <a:pt x="0" y="88"/>
                  </a:lnTo>
                  <a:lnTo>
                    <a:pt x="720" y="88"/>
                  </a:lnTo>
                  <a:lnTo>
                    <a:pt x="720" y="710"/>
                  </a:lnTo>
                  <a:lnTo>
                    <a:pt x="801" y="710"/>
                  </a:lnTo>
                  <a:lnTo>
                    <a:pt x="801" y="88"/>
                  </a:lnTo>
                  <a:lnTo>
                    <a:pt x="1129" y="88"/>
                  </a:lnTo>
                  <a:lnTo>
                    <a:pt x="1129" y="710"/>
                  </a:lnTo>
                  <a:lnTo>
                    <a:pt x="1210" y="710"/>
                  </a:lnTo>
                  <a:lnTo>
                    <a:pt x="1210" y="88"/>
                  </a:lnTo>
                  <a:lnTo>
                    <a:pt x="1210" y="81"/>
                  </a:lnTo>
                  <a:lnTo>
                    <a:pt x="121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0"/>
            <p:cNvSpPr>
              <a:spLocks/>
            </p:cNvSpPr>
            <p:nvPr/>
          </p:nvSpPr>
          <p:spPr bwMode="auto">
            <a:xfrm>
              <a:off x="1621" y="3176"/>
              <a:ext cx="449" cy="710"/>
            </a:xfrm>
            <a:custGeom>
              <a:avLst/>
              <a:gdLst>
                <a:gd name="T0" fmla="*/ 449 w 449"/>
                <a:gd name="T1" fmla="*/ 0 h 710"/>
                <a:gd name="T2" fmla="*/ 0 w 449"/>
                <a:gd name="T3" fmla="*/ 0 h 710"/>
                <a:gd name="T4" fmla="*/ 0 w 449"/>
                <a:gd name="T5" fmla="*/ 79 h 710"/>
                <a:gd name="T6" fmla="*/ 0 w 449"/>
                <a:gd name="T7" fmla="*/ 88 h 710"/>
                <a:gd name="T8" fmla="*/ 0 w 449"/>
                <a:gd name="T9" fmla="*/ 710 h 710"/>
                <a:gd name="T10" fmla="*/ 40 w 449"/>
                <a:gd name="T11" fmla="*/ 710 h 710"/>
                <a:gd name="T12" fmla="*/ 40 w 449"/>
                <a:gd name="T13" fmla="*/ 619 h 710"/>
                <a:gd name="T14" fmla="*/ 40 w 449"/>
                <a:gd name="T15" fmla="*/ 88 h 710"/>
                <a:gd name="T16" fmla="*/ 409 w 449"/>
                <a:gd name="T17" fmla="*/ 88 h 710"/>
                <a:gd name="T18" fmla="*/ 409 w 449"/>
                <a:gd name="T19" fmla="*/ 710 h 710"/>
                <a:gd name="T20" fmla="*/ 449 w 449"/>
                <a:gd name="T21" fmla="*/ 710 h 710"/>
                <a:gd name="T22" fmla="*/ 449 w 449"/>
                <a:gd name="T23" fmla="*/ 619 h 710"/>
                <a:gd name="T24" fmla="*/ 449 w 449"/>
                <a:gd name="T25" fmla="*/ 88 h 710"/>
                <a:gd name="T26" fmla="*/ 449 w 449"/>
                <a:gd name="T27" fmla="*/ 81 h 710"/>
                <a:gd name="T28" fmla="*/ 449 w 449"/>
                <a:gd name="T2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710">
                  <a:moveTo>
                    <a:pt x="449" y="0"/>
                  </a:moveTo>
                  <a:lnTo>
                    <a:pt x="0" y="0"/>
                  </a:lnTo>
                  <a:lnTo>
                    <a:pt x="0" y="79"/>
                  </a:lnTo>
                  <a:lnTo>
                    <a:pt x="0" y="88"/>
                  </a:lnTo>
                  <a:lnTo>
                    <a:pt x="0" y="710"/>
                  </a:lnTo>
                  <a:lnTo>
                    <a:pt x="40" y="710"/>
                  </a:lnTo>
                  <a:lnTo>
                    <a:pt x="40" y="619"/>
                  </a:lnTo>
                  <a:lnTo>
                    <a:pt x="40" y="88"/>
                  </a:lnTo>
                  <a:lnTo>
                    <a:pt x="409" y="88"/>
                  </a:lnTo>
                  <a:lnTo>
                    <a:pt x="409" y="710"/>
                  </a:lnTo>
                  <a:lnTo>
                    <a:pt x="449" y="710"/>
                  </a:lnTo>
                  <a:lnTo>
                    <a:pt x="449" y="619"/>
                  </a:lnTo>
                  <a:lnTo>
                    <a:pt x="449" y="88"/>
                  </a:lnTo>
                  <a:lnTo>
                    <a:pt x="449" y="81"/>
                  </a:lnTo>
                  <a:lnTo>
                    <a:pt x="449" y="0"/>
                  </a:lnTo>
                  <a:close/>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1"/>
            <p:cNvSpPr>
              <a:spLocks/>
            </p:cNvSpPr>
            <p:nvPr/>
          </p:nvSpPr>
          <p:spPr bwMode="auto">
            <a:xfrm>
              <a:off x="1621" y="3176"/>
              <a:ext cx="449" cy="710"/>
            </a:xfrm>
            <a:custGeom>
              <a:avLst/>
              <a:gdLst>
                <a:gd name="T0" fmla="*/ 449 w 449"/>
                <a:gd name="T1" fmla="*/ 0 h 710"/>
                <a:gd name="T2" fmla="*/ 0 w 449"/>
                <a:gd name="T3" fmla="*/ 0 h 710"/>
                <a:gd name="T4" fmla="*/ 0 w 449"/>
                <a:gd name="T5" fmla="*/ 79 h 710"/>
                <a:gd name="T6" fmla="*/ 0 w 449"/>
                <a:gd name="T7" fmla="*/ 88 h 710"/>
                <a:gd name="T8" fmla="*/ 0 w 449"/>
                <a:gd name="T9" fmla="*/ 710 h 710"/>
                <a:gd name="T10" fmla="*/ 40 w 449"/>
                <a:gd name="T11" fmla="*/ 710 h 710"/>
                <a:gd name="T12" fmla="*/ 40 w 449"/>
                <a:gd name="T13" fmla="*/ 619 h 710"/>
                <a:gd name="T14" fmla="*/ 40 w 449"/>
                <a:gd name="T15" fmla="*/ 88 h 710"/>
                <a:gd name="T16" fmla="*/ 409 w 449"/>
                <a:gd name="T17" fmla="*/ 88 h 710"/>
                <a:gd name="T18" fmla="*/ 409 w 449"/>
                <a:gd name="T19" fmla="*/ 710 h 710"/>
                <a:gd name="T20" fmla="*/ 449 w 449"/>
                <a:gd name="T21" fmla="*/ 710 h 710"/>
                <a:gd name="T22" fmla="*/ 449 w 449"/>
                <a:gd name="T23" fmla="*/ 619 h 710"/>
                <a:gd name="T24" fmla="*/ 449 w 449"/>
                <a:gd name="T25" fmla="*/ 88 h 710"/>
                <a:gd name="T26" fmla="*/ 449 w 449"/>
                <a:gd name="T27" fmla="*/ 81 h 710"/>
                <a:gd name="T28" fmla="*/ 449 w 449"/>
                <a:gd name="T29"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710">
                  <a:moveTo>
                    <a:pt x="449" y="0"/>
                  </a:moveTo>
                  <a:lnTo>
                    <a:pt x="0" y="0"/>
                  </a:lnTo>
                  <a:lnTo>
                    <a:pt x="0" y="79"/>
                  </a:lnTo>
                  <a:lnTo>
                    <a:pt x="0" y="88"/>
                  </a:lnTo>
                  <a:lnTo>
                    <a:pt x="0" y="710"/>
                  </a:lnTo>
                  <a:lnTo>
                    <a:pt x="40" y="710"/>
                  </a:lnTo>
                  <a:lnTo>
                    <a:pt x="40" y="619"/>
                  </a:lnTo>
                  <a:lnTo>
                    <a:pt x="40" y="88"/>
                  </a:lnTo>
                  <a:lnTo>
                    <a:pt x="409" y="88"/>
                  </a:lnTo>
                  <a:lnTo>
                    <a:pt x="409" y="710"/>
                  </a:lnTo>
                  <a:lnTo>
                    <a:pt x="449" y="710"/>
                  </a:lnTo>
                  <a:lnTo>
                    <a:pt x="449" y="619"/>
                  </a:lnTo>
                  <a:lnTo>
                    <a:pt x="449" y="88"/>
                  </a:lnTo>
                  <a:lnTo>
                    <a:pt x="449" y="81"/>
                  </a:lnTo>
                  <a:lnTo>
                    <a:pt x="4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12"/>
            <p:cNvSpPr>
              <a:spLocks/>
            </p:cNvSpPr>
            <p:nvPr/>
          </p:nvSpPr>
          <p:spPr bwMode="auto">
            <a:xfrm>
              <a:off x="1065" y="1109"/>
              <a:ext cx="953" cy="545"/>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5"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13"/>
            <p:cNvSpPr>
              <a:spLocks/>
            </p:cNvSpPr>
            <p:nvPr/>
          </p:nvSpPr>
          <p:spPr bwMode="auto">
            <a:xfrm>
              <a:off x="1178" y="2584"/>
              <a:ext cx="660" cy="513"/>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A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14"/>
            <p:cNvSpPr>
              <a:spLocks/>
            </p:cNvSpPr>
            <p:nvPr/>
          </p:nvSpPr>
          <p:spPr bwMode="auto">
            <a:xfrm>
              <a:off x="1131" y="2584"/>
              <a:ext cx="673" cy="513"/>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Rectangle 15"/>
            <p:cNvSpPr>
              <a:spLocks noChangeArrowheads="1"/>
            </p:cNvSpPr>
            <p:nvPr/>
          </p:nvSpPr>
          <p:spPr bwMode="auto">
            <a:xfrm>
              <a:off x="1165" y="2616"/>
              <a:ext cx="606" cy="385"/>
            </a:xfrm>
            <a:prstGeom prst="rect">
              <a:avLst/>
            </a:prstGeom>
            <a:solidFill>
              <a:srgbClr val="1A75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Rectangle 16"/>
            <p:cNvSpPr>
              <a:spLocks noChangeArrowheads="1"/>
            </p:cNvSpPr>
            <p:nvPr/>
          </p:nvSpPr>
          <p:spPr bwMode="auto">
            <a:xfrm>
              <a:off x="1165" y="2616"/>
              <a:ext cx="606"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7"/>
            <p:cNvSpPr>
              <a:spLocks noEditPoints="1"/>
            </p:cNvSpPr>
            <p:nvPr/>
          </p:nvSpPr>
          <p:spPr bwMode="auto">
            <a:xfrm>
              <a:off x="1131" y="2649"/>
              <a:ext cx="673" cy="448"/>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A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8"/>
            <p:cNvSpPr>
              <a:spLocks/>
            </p:cNvSpPr>
            <p:nvPr/>
          </p:nvSpPr>
          <p:spPr bwMode="auto">
            <a:xfrm>
              <a:off x="1165" y="2668"/>
              <a:ext cx="583" cy="333"/>
            </a:xfrm>
            <a:custGeom>
              <a:avLst/>
              <a:gdLst>
                <a:gd name="T0" fmla="*/ 0 w 583"/>
                <a:gd name="T1" fmla="*/ 0 h 333"/>
                <a:gd name="T2" fmla="*/ 0 w 583"/>
                <a:gd name="T3" fmla="*/ 54 h 333"/>
                <a:gd name="T4" fmla="*/ 91 w 583"/>
                <a:gd name="T5" fmla="*/ 54 h 333"/>
                <a:gd name="T6" fmla="*/ 91 w 583"/>
                <a:gd name="T7" fmla="*/ 329 h 333"/>
                <a:gd name="T8" fmla="*/ 97 w 583"/>
                <a:gd name="T9" fmla="*/ 333 h 333"/>
                <a:gd name="T10" fmla="*/ 583 w 583"/>
                <a:gd name="T11" fmla="*/ 333 h 333"/>
                <a:gd name="T12" fmla="*/ 0 w 583"/>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583" h="333">
                  <a:moveTo>
                    <a:pt x="0" y="0"/>
                  </a:moveTo>
                  <a:lnTo>
                    <a:pt x="0" y="54"/>
                  </a:lnTo>
                  <a:lnTo>
                    <a:pt x="91" y="54"/>
                  </a:lnTo>
                  <a:lnTo>
                    <a:pt x="91" y="329"/>
                  </a:lnTo>
                  <a:lnTo>
                    <a:pt x="97" y="333"/>
                  </a:lnTo>
                  <a:lnTo>
                    <a:pt x="583" y="333"/>
                  </a:lnTo>
                  <a:lnTo>
                    <a:pt x="0" y="0"/>
                  </a:lnTo>
                  <a:close/>
                </a:path>
              </a:pathLst>
            </a:custGeom>
            <a:solidFill>
              <a:srgbClr val="166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9"/>
            <p:cNvSpPr>
              <a:spLocks/>
            </p:cNvSpPr>
            <p:nvPr/>
          </p:nvSpPr>
          <p:spPr bwMode="auto">
            <a:xfrm>
              <a:off x="1165" y="2668"/>
              <a:ext cx="583" cy="333"/>
            </a:xfrm>
            <a:custGeom>
              <a:avLst/>
              <a:gdLst>
                <a:gd name="T0" fmla="*/ 0 w 583"/>
                <a:gd name="T1" fmla="*/ 0 h 333"/>
                <a:gd name="T2" fmla="*/ 0 w 583"/>
                <a:gd name="T3" fmla="*/ 54 h 333"/>
                <a:gd name="T4" fmla="*/ 91 w 583"/>
                <a:gd name="T5" fmla="*/ 54 h 333"/>
                <a:gd name="T6" fmla="*/ 91 w 583"/>
                <a:gd name="T7" fmla="*/ 329 h 333"/>
                <a:gd name="T8" fmla="*/ 97 w 583"/>
                <a:gd name="T9" fmla="*/ 333 h 333"/>
                <a:gd name="T10" fmla="*/ 583 w 583"/>
                <a:gd name="T11" fmla="*/ 333 h 333"/>
                <a:gd name="T12" fmla="*/ 0 w 583"/>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583" h="333">
                  <a:moveTo>
                    <a:pt x="0" y="0"/>
                  </a:moveTo>
                  <a:lnTo>
                    <a:pt x="0" y="54"/>
                  </a:lnTo>
                  <a:lnTo>
                    <a:pt x="91" y="54"/>
                  </a:lnTo>
                  <a:lnTo>
                    <a:pt x="91" y="329"/>
                  </a:lnTo>
                  <a:lnTo>
                    <a:pt x="97" y="333"/>
                  </a:lnTo>
                  <a:lnTo>
                    <a:pt x="583" y="3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20"/>
            <p:cNvSpPr>
              <a:spLocks/>
            </p:cNvSpPr>
            <p:nvPr/>
          </p:nvSpPr>
          <p:spPr bwMode="auto">
            <a:xfrm>
              <a:off x="1214" y="2995"/>
              <a:ext cx="115" cy="104"/>
            </a:xfrm>
            <a:custGeom>
              <a:avLst/>
              <a:gdLst>
                <a:gd name="T0" fmla="*/ 78 w 115"/>
                <a:gd name="T1" fmla="*/ 104 h 104"/>
                <a:gd name="T2" fmla="*/ 0 w 115"/>
                <a:gd name="T3" fmla="*/ 63 h 104"/>
                <a:gd name="T4" fmla="*/ 37 w 115"/>
                <a:gd name="T5" fmla="*/ 0 h 104"/>
                <a:gd name="T6" fmla="*/ 115 w 115"/>
                <a:gd name="T7" fmla="*/ 41 h 104"/>
                <a:gd name="T8" fmla="*/ 78 w 115"/>
                <a:gd name="T9" fmla="*/ 104 h 104"/>
              </a:gdLst>
              <a:ahLst/>
              <a:cxnLst>
                <a:cxn ang="0">
                  <a:pos x="T0" y="T1"/>
                </a:cxn>
                <a:cxn ang="0">
                  <a:pos x="T2" y="T3"/>
                </a:cxn>
                <a:cxn ang="0">
                  <a:pos x="T4" y="T5"/>
                </a:cxn>
                <a:cxn ang="0">
                  <a:pos x="T6" y="T7"/>
                </a:cxn>
                <a:cxn ang="0">
                  <a:pos x="T8" y="T9"/>
                </a:cxn>
              </a:cxnLst>
              <a:rect l="0" t="0" r="r" b="b"/>
              <a:pathLst>
                <a:path w="115" h="104">
                  <a:moveTo>
                    <a:pt x="78" y="104"/>
                  </a:moveTo>
                  <a:lnTo>
                    <a:pt x="0" y="63"/>
                  </a:lnTo>
                  <a:lnTo>
                    <a:pt x="37" y="0"/>
                  </a:lnTo>
                  <a:lnTo>
                    <a:pt x="115" y="41"/>
                  </a:lnTo>
                  <a:lnTo>
                    <a:pt x="78" y="10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21"/>
            <p:cNvSpPr>
              <a:spLocks/>
            </p:cNvSpPr>
            <p:nvPr/>
          </p:nvSpPr>
          <p:spPr bwMode="auto">
            <a:xfrm>
              <a:off x="1214" y="2995"/>
              <a:ext cx="115" cy="104"/>
            </a:xfrm>
            <a:custGeom>
              <a:avLst/>
              <a:gdLst>
                <a:gd name="T0" fmla="*/ 78 w 115"/>
                <a:gd name="T1" fmla="*/ 104 h 104"/>
                <a:gd name="T2" fmla="*/ 0 w 115"/>
                <a:gd name="T3" fmla="*/ 63 h 104"/>
                <a:gd name="T4" fmla="*/ 37 w 115"/>
                <a:gd name="T5" fmla="*/ 0 h 104"/>
                <a:gd name="T6" fmla="*/ 115 w 115"/>
                <a:gd name="T7" fmla="*/ 41 h 104"/>
                <a:gd name="T8" fmla="*/ 78 w 115"/>
                <a:gd name="T9" fmla="*/ 104 h 104"/>
              </a:gdLst>
              <a:ahLst/>
              <a:cxnLst>
                <a:cxn ang="0">
                  <a:pos x="T0" y="T1"/>
                </a:cxn>
                <a:cxn ang="0">
                  <a:pos x="T2" y="T3"/>
                </a:cxn>
                <a:cxn ang="0">
                  <a:pos x="T4" y="T5"/>
                </a:cxn>
                <a:cxn ang="0">
                  <a:pos x="T6" y="T7"/>
                </a:cxn>
                <a:cxn ang="0">
                  <a:pos x="T8" y="T9"/>
                </a:cxn>
              </a:cxnLst>
              <a:rect l="0" t="0" r="r" b="b"/>
              <a:pathLst>
                <a:path w="115" h="104">
                  <a:moveTo>
                    <a:pt x="78" y="104"/>
                  </a:moveTo>
                  <a:lnTo>
                    <a:pt x="0" y="63"/>
                  </a:lnTo>
                  <a:lnTo>
                    <a:pt x="37" y="0"/>
                  </a:lnTo>
                  <a:lnTo>
                    <a:pt x="115" y="41"/>
                  </a:lnTo>
                  <a:lnTo>
                    <a:pt x="78"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22"/>
            <p:cNvSpPr>
              <a:spLocks/>
            </p:cNvSpPr>
            <p:nvPr/>
          </p:nvSpPr>
          <p:spPr bwMode="auto">
            <a:xfrm>
              <a:off x="1256" y="2997"/>
              <a:ext cx="73" cy="102"/>
            </a:xfrm>
            <a:custGeom>
              <a:avLst/>
              <a:gdLst>
                <a:gd name="T0" fmla="*/ 0 w 73"/>
                <a:gd name="T1" fmla="*/ 0 h 102"/>
                <a:gd name="T2" fmla="*/ 0 w 73"/>
                <a:gd name="T3" fmla="*/ 84 h 102"/>
                <a:gd name="T4" fmla="*/ 36 w 73"/>
                <a:gd name="T5" fmla="*/ 102 h 102"/>
                <a:gd name="T6" fmla="*/ 73 w 73"/>
                <a:gd name="T7" fmla="*/ 39 h 102"/>
                <a:gd name="T8" fmla="*/ 0 w 73"/>
                <a:gd name="T9" fmla="*/ 0 h 102"/>
              </a:gdLst>
              <a:ahLst/>
              <a:cxnLst>
                <a:cxn ang="0">
                  <a:pos x="T0" y="T1"/>
                </a:cxn>
                <a:cxn ang="0">
                  <a:pos x="T2" y="T3"/>
                </a:cxn>
                <a:cxn ang="0">
                  <a:pos x="T4" y="T5"/>
                </a:cxn>
                <a:cxn ang="0">
                  <a:pos x="T6" y="T7"/>
                </a:cxn>
                <a:cxn ang="0">
                  <a:pos x="T8" y="T9"/>
                </a:cxn>
              </a:cxnLst>
              <a:rect l="0" t="0" r="r" b="b"/>
              <a:pathLst>
                <a:path w="73" h="102">
                  <a:moveTo>
                    <a:pt x="0" y="0"/>
                  </a:moveTo>
                  <a:lnTo>
                    <a:pt x="0" y="84"/>
                  </a:lnTo>
                  <a:lnTo>
                    <a:pt x="36" y="102"/>
                  </a:lnTo>
                  <a:lnTo>
                    <a:pt x="73" y="39"/>
                  </a:lnTo>
                  <a:lnTo>
                    <a:pt x="0" y="0"/>
                  </a:lnTo>
                  <a:close/>
                </a:path>
              </a:pathLst>
            </a:custGeom>
            <a:solidFill>
              <a:srgbClr val="C50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23"/>
            <p:cNvSpPr>
              <a:spLocks/>
            </p:cNvSpPr>
            <p:nvPr/>
          </p:nvSpPr>
          <p:spPr bwMode="auto">
            <a:xfrm>
              <a:off x="1256" y="2997"/>
              <a:ext cx="73" cy="102"/>
            </a:xfrm>
            <a:custGeom>
              <a:avLst/>
              <a:gdLst>
                <a:gd name="T0" fmla="*/ 0 w 73"/>
                <a:gd name="T1" fmla="*/ 0 h 102"/>
                <a:gd name="T2" fmla="*/ 0 w 73"/>
                <a:gd name="T3" fmla="*/ 84 h 102"/>
                <a:gd name="T4" fmla="*/ 36 w 73"/>
                <a:gd name="T5" fmla="*/ 102 h 102"/>
                <a:gd name="T6" fmla="*/ 73 w 73"/>
                <a:gd name="T7" fmla="*/ 39 h 102"/>
                <a:gd name="T8" fmla="*/ 0 w 73"/>
                <a:gd name="T9" fmla="*/ 0 h 102"/>
              </a:gdLst>
              <a:ahLst/>
              <a:cxnLst>
                <a:cxn ang="0">
                  <a:pos x="T0" y="T1"/>
                </a:cxn>
                <a:cxn ang="0">
                  <a:pos x="T2" y="T3"/>
                </a:cxn>
                <a:cxn ang="0">
                  <a:pos x="T4" y="T5"/>
                </a:cxn>
                <a:cxn ang="0">
                  <a:pos x="T6" y="T7"/>
                </a:cxn>
                <a:cxn ang="0">
                  <a:pos x="T8" y="T9"/>
                </a:cxn>
              </a:cxnLst>
              <a:rect l="0" t="0" r="r" b="b"/>
              <a:pathLst>
                <a:path w="73" h="102">
                  <a:moveTo>
                    <a:pt x="0" y="0"/>
                  </a:moveTo>
                  <a:lnTo>
                    <a:pt x="0" y="84"/>
                  </a:lnTo>
                  <a:lnTo>
                    <a:pt x="36" y="102"/>
                  </a:lnTo>
                  <a:lnTo>
                    <a:pt x="73" y="3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Rectangle 24"/>
            <p:cNvSpPr>
              <a:spLocks noChangeArrowheads="1"/>
            </p:cNvSpPr>
            <p:nvPr/>
          </p:nvSpPr>
          <p:spPr bwMode="auto">
            <a:xfrm>
              <a:off x="787" y="2722"/>
              <a:ext cx="469" cy="653"/>
            </a:xfrm>
            <a:prstGeom prst="rect">
              <a:avLst/>
            </a:prstGeom>
            <a:solidFill>
              <a:srgbClr val="E81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Rectangle 25"/>
            <p:cNvSpPr>
              <a:spLocks noChangeArrowheads="1"/>
            </p:cNvSpPr>
            <p:nvPr/>
          </p:nvSpPr>
          <p:spPr bwMode="auto">
            <a:xfrm>
              <a:off x="787" y="2722"/>
              <a:ext cx="469"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26"/>
            <p:cNvSpPr>
              <a:spLocks noEditPoints="1"/>
            </p:cNvSpPr>
            <p:nvPr/>
          </p:nvSpPr>
          <p:spPr bwMode="auto">
            <a:xfrm>
              <a:off x="787" y="2777"/>
              <a:ext cx="469" cy="521"/>
            </a:xfrm>
            <a:custGeom>
              <a:avLst/>
              <a:gdLst>
                <a:gd name="T0" fmla="*/ 422 w 469"/>
                <a:gd name="T1" fmla="*/ 316 h 521"/>
                <a:gd name="T2" fmla="*/ 422 w 469"/>
                <a:gd name="T3" fmla="*/ 521 h 521"/>
                <a:gd name="T4" fmla="*/ 469 w 469"/>
                <a:gd name="T5" fmla="*/ 521 h 521"/>
                <a:gd name="T6" fmla="*/ 469 w 469"/>
                <a:gd name="T7" fmla="*/ 487 h 521"/>
                <a:gd name="T8" fmla="*/ 469 w 469"/>
                <a:gd name="T9" fmla="*/ 399 h 521"/>
                <a:gd name="T10" fmla="*/ 469 w 469"/>
                <a:gd name="T11" fmla="*/ 353 h 521"/>
                <a:gd name="T12" fmla="*/ 422 w 469"/>
                <a:gd name="T13" fmla="*/ 316 h 521"/>
                <a:gd name="T14" fmla="*/ 0 w 469"/>
                <a:gd name="T15" fmla="*/ 0 h 521"/>
                <a:gd name="T16" fmla="*/ 0 w 469"/>
                <a:gd name="T17" fmla="*/ 89 h 521"/>
                <a:gd name="T18" fmla="*/ 118 w 469"/>
                <a:gd name="T19" fmla="*/ 89 h 521"/>
                <a:gd name="T20" fmla="*/ 0 w 469"/>
                <a:gd name="T21"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 h="521">
                  <a:moveTo>
                    <a:pt x="422" y="316"/>
                  </a:moveTo>
                  <a:lnTo>
                    <a:pt x="422" y="521"/>
                  </a:lnTo>
                  <a:lnTo>
                    <a:pt x="469" y="521"/>
                  </a:lnTo>
                  <a:lnTo>
                    <a:pt x="469" y="487"/>
                  </a:lnTo>
                  <a:lnTo>
                    <a:pt x="469" y="399"/>
                  </a:lnTo>
                  <a:lnTo>
                    <a:pt x="469" y="353"/>
                  </a:lnTo>
                  <a:lnTo>
                    <a:pt x="422" y="316"/>
                  </a:lnTo>
                  <a:close/>
                  <a:moveTo>
                    <a:pt x="0" y="0"/>
                  </a:moveTo>
                  <a:lnTo>
                    <a:pt x="0" y="89"/>
                  </a:lnTo>
                  <a:lnTo>
                    <a:pt x="118" y="89"/>
                  </a:lnTo>
                  <a:lnTo>
                    <a:pt x="0" y="0"/>
                  </a:lnTo>
                  <a:close/>
                </a:path>
              </a:pathLst>
            </a:custGeom>
            <a:solidFill>
              <a:srgbClr val="D00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27"/>
            <p:cNvSpPr>
              <a:spLocks noEditPoints="1"/>
            </p:cNvSpPr>
            <p:nvPr/>
          </p:nvSpPr>
          <p:spPr bwMode="auto">
            <a:xfrm>
              <a:off x="787" y="2777"/>
              <a:ext cx="469" cy="521"/>
            </a:xfrm>
            <a:custGeom>
              <a:avLst/>
              <a:gdLst>
                <a:gd name="T0" fmla="*/ 422 w 469"/>
                <a:gd name="T1" fmla="*/ 316 h 521"/>
                <a:gd name="T2" fmla="*/ 422 w 469"/>
                <a:gd name="T3" fmla="*/ 521 h 521"/>
                <a:gd name="T4" fmla="*/ 469 w 469"/>
                <a:gd name="T5" fmla="*/ 521 h 521"/>
                <a:gd name="T6" fmla="*/ 469 w 469"/>
                <a:gd name="T7" fmla="*/ 487 h 521"/>
                <a:gd name="T8" fmla="*/ 469 w 469"/>
                <a:gd name="T9" fmla="*/ 399 h 521"/>
                <a:gd name="T10" fmla="*/ 469 w 469"/>
                <a:gd name="T11" fmla="*/ 353 h 521"/>
                <a:gd name="T12" fmla="*/ 422 w 469"/>
                <a:gd name="T13" fmla="*/ 316 h 521"/>
                <a:gd name="T14" fmla="*/ 0 w 469"/>
                <a:gd name="T15" fmla="*/ 0 h 521"/>
                <a:gd name="T16" fmla="*/ 0 w 469"/>
                <a:gd name="T17" fmla="*/ 89 h 521"/>
                <a:gd name="T18" fmla="*/ 118 w 469"/>
                <a:gd name="T19" fmla="*/ 89 h 521"/>
                <a:gd name="T20" fmla="*/ 0 w 469"/>
                <a:gd name="T21"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 h="521">
                  <a:moveTo>
                    <a:pt x="422" y="316"/>
                  </a:moveTo>
                  <a:lnTo>
                    <a:pt x="422" y="521"/>
                  </a:lnTo>
                  <a:lnTo>
                    <a:pt x="469" y="521"/>
                  </a:lnTo>
                  <a:lnTo>
                    <a:pt x="469" y="487"/>
                  </a:lnTo>
                  <a:lnTo>
                    <a:pt x="469" y="399"/>
                  </a:lnTo>
                  <a:lnTo>
                    <a:pt x="469" y="353"/>
                  </a:lnTo>
                  <a:lnTo>
                    <a:pt x="422" y="316"/>
                  </a:lnTo>
                  <a:moveTo>
                    <a:pt x="0" y="0"/>
                  </a:moveTo>
                  <a:lnTo>
                    <a:pt x="0" y="89"/>
                  </a:lnTo>
                  <a:lnTo>
                    <a:pt x="118" y="8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28"/>
            <p:cNvSpPr>
              <a:spLocks/>
            </p:cNvSpPr>
            <p:nvPr/>
          </p:nvSpPr>
          <p:spPr bwMode="auto">
            <a:xfrm>
              <a:off x="987" y="2596"/>
              <a:ext cx="110" cy="126"/>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Oval 29"/>
            <p:cNvSpPr>
              <a:spLocks noChangeArrowheads="1"/>
            </p:cNvSpPr>
            <p:nvPr/>
          </p:nvSpPr>
          <p:spPr bwMode="auto">
            <a:xfrm>
              <a:off x="984" y="2485"/>
              <a:ext cx="17" cy="1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30"/>
            <p:cNvSpPr>
              <a:spLocks/>
            </p:cNvSpPr>
            <p:nvPr/>
          </p:nvSpPr>
          <p:spPr bwMode="auto">
            <a:xfrm>
              <a:off x="964" y="2398"/>
              <a:ext cx="110" cy="71"/>
            </a:xfrm>
            <a:custGeom>
              <a:avLst/>
              <a:gdLst>
                <a:gd name="T0" fmla="*/ 0 w 110"/>
                <a:gd name="T1" fmla="*/ 43 h 71"/>
                <a:gd name="T2" fmla="*/ 91 w 110"/>
                <a:gd name="T3" fmla="*/ 0 h 71"/>
                <a:gd name="T4" fmla="*/ 110 w 110"/>
                <a:gd name="T5" fmla="*/ 71 h 71"/>
                <a:gd name="T6" fmla="*/ 0 w 110"/>
                <a:gd name="T7" fmla="*/ 43 h 71"/>
              </a:gdLst>
              <a:ahLst/>
              <a:cxnLst>
                <a:cxn ang="0">
                  <a:pos x="T0" y="T1"/>
                </a:cxn>
                <a:cxn ang="0">
                  <a:pos x="T2" y="T3"/>
                </a:cxn>
                <a:cxn ang="0">
                  <a:pos x="T4" y="T5"/>
                </a:cxn>
                <a:cxn ang="0">
                  <a:pos x="T6" y="T7"/>
                </a:cxn>
              </a:cxnLst>
              <a:rect l="0" t="0" r="r" b="b"/>
              <a:pathLst>
                <a:path w="110" h="71">
                  <a:moveTo>
                    <a:pt x="0" y="43"/>
                  </a:moveTo>
                  <a:lnTo>
                    <a:pt x="91" y="0"/>
                  </a:lnTo>
                  <a:lnTo>
                    <a:pt x="110" y="71"/>
                  </a:lnTo>
                  <a:lnTo>
                    <a:pt x="0" y="43"/>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31"/>
            <p:cNvSpPr>
              <a:spLocks/>
            </p:cNvSpPr>
            <p:nvPr/>
          </p:nvSpPr>
          <p:spPr bwMode="auto">
            <a:xfrm>
              <a:off x="886" y="2441"/>
              <a:ext cx="277" cy="190"/>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Oval 32"/>
            <p:cNvSpPr>
              <a:spLocks noChangeArrowheads="1"/>
            </p:cNvSpPr>
            <p:nvPr/>
          </p:nvSpPr>
          <p:spPr bwMode="auto">
            <a:xfrm>
              <a:off x="984" y="2485"/>
              <a:ext cx="17" cy="14"/>
            </a:xfrm>
            <a:prstGeom prst="ellipse">
              <a:avLst/>
            </a:pr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33"/>
            <p:cNvSpPr>
              <a:spLocks/>
            </p:cNvSpPr>
            <p:nvPr/>
          </p:nvSpPr>
          <p:spPr bwMode="auto">
            <a:xfrm>
              <a:off x="1065" y="1326"/>
              <a:ext cx="653" cy="328"/>
            </a:xfrm>
            <a:custGeom>
              <a:avLst/>
              <a:gdLst>
                <a:gd name="T0" fmla="*/ 145 w 550"/>
                <a:gd name="T1" fmla="*/ 0 h 290"/>
                <a:gd name="T2" fmla="*/ 0 w 550"/>
                <a:gd name="T3" fmla="*/ 145 h 290"/>
                <a:gd name="T4" fmla="*/ 145 w 550"/>
                <a:gd name="T5" fmla="*/ 290 h 290"/>
                <a:gd name="T6" fmla="*/ 550 w 550"/>
                <a:gd name="T7" fmla="*/ 290 h 290"/>
                <a:gd name="T8" fmla="*/ 162 w 550"/>
                <a:gd name="T9" fmla="*/ 1 h 290"/>
                <a:gd name="T10" fmla="*/ 162 w 550"/>
                <a:gd name="T11" fmla="*/ 1 h 290"/>
                <a:gd name="T12" fmla="*/ 162 w 550"/>
                <a:gd name="T13" fmla="*/ 1 h 290"/>
                <a:gd name="T14" fmla="*/ 145 w 550"/>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290">
                  <a:moveTo>
                    <a:pt x="145" y="0"/>
                  </a:moveTo>
                  <a:cubicBezTo>
                    <a:pt x="65" y="0"/>
                    <a:pt x="0" y="65"/>
                    <a:pt x="0" y="145"/>
                  </a:cubicBezTo>
                  <a:cubicBezTo>
                    <a:pt x="0" y="225"/>
                    <a:pt x="65" y="290"/>
                    <a:pt x="145" y="290"/>
                  </a:cubicBezTo>
                  <a:cubicBezTo>
                    <a:pt x="550" y="290"/>
                    <a:pt x="550" y="290"/>
                    <a:pt x="550" y="290"/>
                  </a:cubicBezTo>
                  <a:cubicBezTo>
                    <a:pt x="162" y="1"/>
                    <a:pt x="162" y="1"/>
                    <a:pt x="162" y="1"/>
                  </a:cubicBezTo>
                  <a:cubicBezTo>
                    <a:pt x="162" y="1"/>
                    <a:pt x="162" y="1"/>
                    <a:pt x="162" y="1"/>
                  </a:cubicBezTo>
                  <a:cubicBezTo>
                    <a:pt x="162" y="1"/>
                    <a:pt x="162" y="1"/>
                    <a:pt x="162" y="1"/>
                  </a:cubicBezTo>
                  <a:cubicBezTo>
                    <a:pt x="156" y="0"/>
                    <a:pt x="151" y="0"/>
                    <a:pt x="14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34"/>
            <p:cNvSpPr>
              <a:spLocks/>
            </p:cNvSpPr>
            <p:nvPr/>
          </p:nvSpPr>
          <p:spPr bwMode="auto">
            <a:xfrm>
              <a:off x="1157" y="1598"/>
              <a:ext cx="416" cy="1214"/>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35"/>
            <p:cNvSpPr>
              <a:spLocks/>
            </p:cNvSpPr>
            <p:nvPr/>
          </p:nvSpPr>
          <p:spPr bwMode="auto">
            <a:xfrm>
              <a:off x="1460" y="1524"/>
              <a:ext cx="81" cy="81"/>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36"/>
            <p:cNvSpPr>
              <a:spLocks/>
            </p:cNvSpPr>
            <p:nvPr/>
          </p:nvSpPr>
          <p:spPr bwMode="auto">
            <a:xfrm>
              <a:off x="1055" y="3780"/>
              <a:ext cx="203" cy="108"/>
            </a:xfrm>
            <a:custGeom>
              <a:avLst/>
              <a:gdLst>
                <a:gd name="T0" fmla="*/ 203 w 203"/>
                <a:gd name="T1" fmla="*/ 83 h 108"/>
                <a:gd name="T2" fmla="*/ 115 w 203"/>
                <a:gd name="T3" fmla="*/ 0 h 108"/>
                <a:gd name="T4" fmla="*/ 0 w 203"/>
                <a:gd name="T5" fmla="*/ 0 h 108"/>
                <a:gd name="T6" fmla="*/ 0 w 203"/>
                <a:gd name="T7" fmla="*/ 108 h 108"/>
                <a:gd name="T8" fmla="*/ 203 w 203"/>
                <a:gd name="T9" fmla="*/ 108 h 108"/>
                <a:gd name="T10" fmla="*/ 203 w 203"/>
                <a:gd name="T11" fmla="*/ 83 h 108"/>
              </a:gdLst>
              <a:ahLst/>
              <a:cxnLst>
                <a:cxn ang="0">
                  <a:pos x="T0" y="T1"/>
                </a:cxn>
                <a:cxn ang="0">
                  <a:pos x="T2" y="T3"/>
                </a:cxn>
                <a:cxn ang="0">
                  <a:pos x="T4" y="T5"/>
                </a:cxn>
                <a:cxn ang="0">
                  <a:pos x="T6" y="T7"/>
                </a:cxn>
                <a:cxn ang="0">
                  <a:pos x="T8" y="T9"/>
                </a:cxn>
                <a:cxn ang="0">
                  <a:pos x="T10" y="T11"/>
                </a:cxn>
              </a:cxnLst>
              <a:rect l="0" t="0" r="r" b="b"/>
              <a:pathLst>
                <a:path w="203" h="108">
                  <a:moveTo>
                    <a:pt x="203" y="83"/>
                  </a:moveTo>
                  <a:lnTo>
                    <a:pt x="115" y="0"/>
                  </a:lnTo>
                  <a:lnTo>
                    <a:pt x="0" y="0"/>
                  </a:lnTo>
                  <a:lnTo>
                    <a:pt x="0" y="108"/>
                  </a:lnTo>
                  <a:lnTo>
                    <a:pt x="203" y="108"/>
                  </a:lnTo>
                  <a:lnTo>
                    <a:pt x="203" y="8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37"/>
            <p:cNvSpPr>
              <a:spLocks/>
            </p:cNvSpPr>
            <p:nvPr/>
          </p:nvSpPr>
          <p:spPr bwMode="auto">
            <a:xfrm>
              <a:off x="1055" y="3780"/>
              <a:ext cx="203" cy="108"/>
            </a:xfrm>
            <a:custGeom>
              <a:avLst/>
              <a:gdLst>
                <a:gd name="T0" fmla="*/ 203 w 203"/>
                <a:gd name="T1" fmla="*/ 83 h 108"/>
                <a:gd name="T2" fmla="*/ 115 w 203"/>
                <a:gd name="T3" fmla="*/ 0 h 108"/>
                <a:gd name="T4" fmla="*/ 0 w 203"/>
                <a:gd name="T5" fmla="*/ 0 h 108"/>
                <a:gd name="T6" fmla="*/ 0 w 203"/>
                <a:gd name="T7" fmla="*/ 108 h 108"/>
                <a:gd name="T8" fmla="*/ 203 w 203"/>
                <a:gd name="T9" fmla="*/ 108 h 108"/>
                <a:gd name="T10" fmla="*/ 203 w 203"/>
                <a:gd name="T11" fmla="*/ 83 h 108"/>
              </a:gdLst>
              <a:ahLst/>
              <a:cxnLst>
                <a:cxn ang="0">
                  <a:pos x="T0" y="T1"/>
                </a:cxn>
                <a:cxn ang="0">
                  <a:pos x="T2" y="T3"/>
                </a:cxn>
                <a:cxn ang="0">
                  <a:pos x="T4" y="T5"/>
                </a:cxn>
                <a:cxn ang="0">
                  <a:pos x="T6" y="T7"/>
                </a:cxn>
                <a:cxn ang="0">
                  <a:pos x="T8" y="T9"/>
                </a:cxn>
                <a:cxn ang="0">
                  <a:pos x="T10" y="T11"/>
                </a:cxn>
              </a:cxnLst>
              <a:rect l="0" t="0" r="r" b="b"/>
              <a:pathLst>
                <a:path w="203" h="108">
                  <a:moveTo>
                    <a:pt x="203" y="83"/>
                  </a:moveTo>
                  <a:lnTo>
                    <a:pt x="115" y="0"/>
                  </a:lnTo>
                  <a:lnTo>
                    <a:pt x="0" y="0"/>
                  </a:lnTo>
                  <a:lnTo>
                    <a:pt x="0" y="108"/>
                  </a:lnTo>
                  <a:lnTo>
                    <a:pt x="203" y="108"/>
                  </a:lnTo>
                  <a:lnTo>
                    <a:pt x="203"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Rectangle 38"/>
            <p:cNvSpPr>
              <a:spLocks noChangeArrowheads="1"/>
            </p:cNvSpPr>
            <p:nvPr/>
          </p:nvSpPr>
          <p:spPr bwMode="auto">
            <a:xfrm>
              <a:off x="1317" y="3316"/>
              <a:ext cx="115" cy="464"/>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Rectangle 39"/>
            <p:cNvSpPr>
              <a:spLocks noChangeArrowheads="1"/>
            </p:cNvSpPr>
            <p:nvPr/>
          </p:nvSpPr>
          <p:spPr bwMode="auto">
            <a:xfrm>
              <a:off x="1317" y="3316"/>
              <a:ext cx="11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Rectangle 40"/>
            <p:cNvSpPr>
              <a:spLocks noChangeArrowheads="1"/>
            </p:cNvSpPr>
            <p:nvPr/>
          </p:nvSpPr>
          <p:spPr bwMode="auto">
            <a:xfrm>
              <a:off x="1055" y="3297"/>
              <a:ext cx="114" cy="48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Rectangle 41"/>
            <p:cNvSpPr>
              <a:spLocks noChangeArrowheads="1"/>
            </p:cNvSpPr>
            <p:nvPr/>
          </p:nvSpPr>
          <p:spPr bwMode="auto">
            <a:xfrm>
              <a:off x="1055" y="3297"/>
              <a:ext cx="11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Rectangle 42"/>
            <p:cNvSpPr>
              <a:spLocks noChangeArrowheads="1"/>
            </p:cNvSpPr>
            <p:nvPr/>
          </p:nvSpPr>
          <p:spPr bwMode="auto">
            <a:xfrm>
              <a:off x="935" y="3298"/>
              <a:ext cx="497" cy="109"/>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Rectangle 43"/>
            <p:cNvSpPr>
              <a:spLocks noChangeArrowheads="1"/>
            </p:cNvSpPr>
            <p:nvPr/>
          </p:nvSpPr>
          <p:spPr bwMode="auto">
            <a:xfrm>
              <a:off x="935" y="3298"/>
              <a:ext cx="49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44"/>
            <p:cNvSpPr>
              <a:spLocks/>
            </p:cNvSpPr>
            <p:nvPr/>
          </p:nvSpPr>
          <p:spPr bwMode="auto">
            <a:xfrm>
              <a:off x="882" y="1722"/>
              <a:ext cx="287" cy="164"/>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45"/>
            <p:cNvSpPr>
              <a:spLocks/>
            </p:cNvSpPr>
            <p:nvPr/>
          </p:nvSpPr>
          <p:spPr bwMode="auto">
            <a:xfrm>
              <a:off x="2018" y="1209"/>
              <a:ext cx="249" cy="138"/>
            </a:xfrm>
            <a:custGeom>
              <a:avLst/>
              <a:gdLst>
                <a:gd name="T0" fmla="*/ 21 w 210"/>
                <a:gd name="T1" fmla="*/ 61 h 122"/>
                <a:gd name="T2" fmla="*/ 56 w 210"/>
                <a:gd name="T3" fmla="*/ 35 h 122"/>
                <a:gd name="T4" fmla="*/ 56 w 210"/>
                <a:gd name="T5" fmla="*/ 35 h 122"/>
                <a:gd name="T6" fmla="*/ 56 w 210"/>
                <a:gd name="T7" fmla="*/ 35 h 122"/>
                <a:gd name="T8" fmla="*/ 91 w 210"/>
                <a:gd name="T9" fmla="*/ 0 h 122"/>
                <a:gd name="T10" fmla="*/ 123 w 210"/>
                <a:gd name="T11" fmla="*/ 18 h 122"/>
                <a:gd name="T12" fmla="*/ 134 w 210"/>
                <a:gd name="T13" fmla="*/ 16 h 122"/>
                <a:gd name="T14" fmla="*/ 167 w 210"/>
                <a:gd name="T15" fmla="*/ 49 h 122"/>
                <a:gd name="T16" fmla="*/ 167 w 210"/>
                <a:gd name="T17" fmla="*/ 49 h 122"/>
                <a:gd name="T18" fmla="*/ 172 w 210"/>
                <a:gd name="T19" fmla="*/ 49 h 122"/>
                <a:gd name="T20" fmla="*/ 210 w 210"/>
                <a:gd name="T21" fmla="*/ 85 h 122"/>
                <a:gd name="T22" fmla="*/ 172 w 210"/>
                <a:gd name="T23" fmla="*/ 122 h 122"/>
                <a:gd name="T24" fmla="*/ 33 w 210"/>
                <a:gd name="T25" fmla="*/ 122 h 122"/>
                <a:gd name="T26" fmla="*/ 0 w 210"/>
                <a:gd name="T27" fmla="*/ 90 h 122"/>
                <a:gd name="T28" fmla="*/ 21 w 210"/>
                <a:gd name="T2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22">
                  <a:moveTo>
                    <a:pt x="21" y="61"/>
                  </a:moveTo>
                  <a:cubicBezTo>
                    <a:pt x="25" y="46"/>
                    <a:pt x="39" y="35"/>
                    <a:pt x="56" y="35"/>
                  </a:cubicBezTo>
                  <a:cubicBezTo>
                    <a:pt x="56" y="35"/>
                    <a:pt x="56" y="35"/>
                    <a:pt x="56" y="35"/>
                  </a:cubicBezTo>
                  <a:cubicBezTo>
                    <a:pt x="56" y="35"/>
                    <a:pt x="56" y="35"/>
                    <a:pt x="56" y="35"/>
                  </a:cubicBezTo>
                  <a:cubicBezTo>
                    <a:pt x="56" y="16"/>
                    <a:pt x="72" y="0"/>
                    <a:pt x="91" y="0"/>
                  </a:cubicBezTo>
                  <a:cubicBezTo>
                    <a:pt x="105" y="0"/>
                    <a:pt x="117" y="8"/>
                    <a:pt x="123" y="18"/>
                  </a:cubicBezTo>
                  <a:cubicBezTo>
                    <a:pt x="126" y="17"/>
                    <a:pt x="130" y="16"/>
                    <a:pt x="134" y="16"/>
                  </a:cubicBezTo>
                  <a:cubicBezTo>
                    <a:pt x="152" y="16"/>
                    <a:pt x="167" y="31"/>
                    <a:pt x="167" y="49"/>
                  </a:cubicBezTo>
                  <a:cubicBezTo>
                    <a:pt x="167" y="49"/>
                    <a:pt x="167" y="49"/>
                    <a:pt x="167" y="49"/>
                  </a:cubicBezTo>
                  <a:cubicBezTo>
                    <a:pt x="169" y="49"/>
                    <a:pt x="170" y="49"/>
                    <a:pt x="172" y="49"/>
                  </a:cubicBezTo>
                  <a:cubicBezTo>
                    <a:pt x="193" y="49"/>
                    <a:pt x="210" y="65"/>
                    <a:pt x="210" y="85"/>
                  </a:cubicBezTo>
                  <a:cubicBezTo>
                    <a:pt x="210" y="106"/>
                    <a:pt x="193" y="122"/>
                    <a:pt x="172" y="122"/>
                  </a:cubicBezTo>
                  <a:cubicBezTo>
                    <a:pt x="33" y="122"/>
                    <a:pt x="33" y="122"/>
                    <a:pt x="33" y="122"/>
                  </a:cubicBezTo>
                  <a:cubicBezTo>
                    <a:pt x="15" y="122"/>
                    <a:pt x="0" y="108"/>
                    <a:pt x="0" y="90"/>
                  </a:cubicBezTo>
                  <a:cubicBezTo>
                    <a:pt x="0" y="77"/>
                    <a:pt x="9" y="65"/>
                    <a:pt x="21"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46"/>
            <p:cNvSpPr>
              <a:spLocks/>
            </p:cNvSpPr>
            <p:nvPr/>
          </p:nvSpPr>
          <p:spPr bwMode="auto">
            <a:xfrm>
              <a:off x="1291" y="3036"/>
              <a:ext cx="98" cy="92"/>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Rectangle 47"/>
            <p:cNvSpPr>
              <a:spLocks noChangeArrowheads="1"/>
            </p:cNvSpPr>
            <p:nvPr/>
          </p:nvSpPr>
          <p:spPr bwMode="auto">
            <a:xfrm>
              <a:off x="744" y="2866"/>
              <a:ext cx="465" cy="609"/>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Rectangle 48"/>
            <p:cNvSpPr>
              <a:spLocks noChangeArrowheads="1"/>
            </p:cNvSpPr>
            <p:nvPr/>
          </p:nvSpPr>
          <p:spPr bwMode="auto">
            <a:xfrm>
              <a:off x="744" y="2866"/>
              <a:ext cx="465"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Rectangle 49"/>
            <p:cNvSpPr>
              <a:spLocks noChangeArrowheads="1"/>
            </p:cNvSpPr>
            <p:nvPr/>
          </p:nvSpPr>
          <p:spPr bwMode="auto">
            <a:xfrm>
              <a:off x="744" y="3414"/>
              <a:ext cx="82" cy="47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Rectangle 50"/>
            <p:cNvSpPr>
              <a:spLocks noChangeArrowheads="1"/>
            </p:cNvSpPr>
            <p:nvPr/>
          </p:nvSpPr>
          <p:spPr bwMode="auto">
            <a:xfrm>
              <a:off x="744" y="3414"/>
              <a:ext cx="82"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1"/>
            <p:cNvSpPr>
              <a:spLocks/>
            </p:cNvSpPr>
            <p:nvPr/>
          </p:nvSpPr>
          <p:spPr bwMode="auto">
            <a:xfrm>
              <a:off x="1317" y="3780"/>
              <a:ext cx="203" cy="108"/>
            </a:xfrm>
            <a:custGeom>
              <a:avLst/>
              <a:gdLst>
                <a:gd name="T0" fmla="*/ 203 w 203"/>
                <a:gd name="T1" fmla="*/ 83 h 108"/>
                <a:gd name="T2" fmla="*/ 116 w 203"/>
                <a:gd name="T3" fmla="*/ 0 h 108"/>
                <a:gd name="T4" fmla="*/ 0 w 203"/>
                <a:gd name="T5" fmla="*/ 0 h 108"/>
                <a:gd name="T6" fmla="*/ 0 w 203"/>
                <a:gd name="T7" fmla="*/ 108 h 108"/>
                <a:gd name="T8" fmla="*/ 203 w 203"/>
                <a:gd name="T9" fmla="*/ 108 h 108"/>
                <a:gd name="T10" fmla="*/ 203 w 203"/>
                <a:gd name="T11" fmla="*/ 83 h 108"/>
              </a:gdLst>
              <a:ahLst/>
              <a:cxnLst>
                <a:cxn ang="0">
                  <a:pos x="T0" y="T1"/>
                </a:cxn>
                <a:cxn ang="0">
                  <a:pos x="T2" y="T3"/>
                </a:cxn>
                <a:cxn ang="0">
                  <a:pos x="T4" y="T5"/>
                </a:cxn>
                <a:cxn ang="0">
                  <a:pos x="T6" y="T7"/>
                </a:cxn>
                <a:cxn ang="0">
                  <a:pos x="T8" y="T9"/>
                </a:cxn>
                <a:cxn ang="0">
                  <a:pos x="T10" y="T11"/>
                </a:cxn>
              </a:cxnLst>
              <a:rect l="0" t="0" r="r" b="b"/>
              <a:pathLst>
                <a:path w="203" h="108">
                  <a:moveTo>
                    <a:pt x="203" y="83"/>
                  </a:moveTo>
                  <a:lnTo>
                    <a:pt x="116" y="0"/>
                  </a:lnTo>
                  <a:lnTo>
                    <a:pt x="0" y="0"/>
                  </a:lnTo>
                  <a:lnTo>
                    <a:pt x="0" y="108"/>
                  </a:lnTo>
                  <a:lnTo>
                    <a:pt x="203" y="108"/>
                  </a:lnTo>
                  <a:lnTo>
                    <a:pt x="203" y="83"/>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2"/>
            <p:cNvSpPr>
              <a:spLocks/>
            </p:cNvSpPr>
            <p:nvPr/>
          </p:nvSpPr>
          <p:spPr bwMode="auto">
            <a:xfrm>
              <a:off x="1317" y="3780"/>
              <a:ext cx="203" cy="108"/>
            </a:xfrm>
            <a:custGeom>
              <a:avLst/>
              <a:gdLst>
                <a:gd name="T0" fmla="*/ 203 w 203"/>
                <a:gd name="T1" fmla="*/ 83 h 108"/>
                <a:gd name="T2" fmla="*/ 116 w 203"/>
                <a:gd name="T3" fmla="*/ 0 h 108"/>
                <a:gd name="T4" fmla="*/ 0 w 203"/>
                <a:gd name="T5" fmla="*/ 0 h 108"/>
                <a:gd name="T6" fmla="*/ 0 w 203"/>
                <a:gd name="T7" fmla="*/ 108 h 108"/>
                <a:gd name="T8" fmla="*/ 203 w 203"/>
                <a:gd name="T9" fmla="*/ 108 h 108"/>
                <a:gd name="T10" fmla="*/ 203 w 203"/>
                <a:gd name="T11" fmla="*/ 83 h 108"/>
              </a:gdLst>
              <a:ahLst/>
              <a:cxnLst>
                <a:cxn ang="0">
                  <a:pos x="T0" y="T1"/>
                </a:cxn>
                <a:cxn ang="0">
                  <a:pos x="T2" y="T3"/>
                </a:cxn>
                <a:cxn ang="0">
                  <a:pos x="T4" y="T5"/>
                </a:cxn>
                <a:cxn ang="0">
                  <a:pos x="T6" y="T7"/>
                </a:cxn>
                <a:cxn ang="0">
                  <a:pos x="T8" y="T9"/>
                </a:cxn>
                <a:cxn ang="0">
                  <a:pos x="T10" y="T11"/>
                </a:cxn>
              </a:cxnLst>
              <a:rect l="0" t="0" r="r" b="b"/>
              <a:pathLst>
                <a:path w="203" h="108">
                  <a:moveTo>
                    <a:pt x="203" y="83"/>
                  </a:moveTo>
                  <a:lnTo>
                    <a:pt x="116" y="0"/>
                  </a:lnTo>
                  <a:lnTo>
                    <a:pt x="0" y="0"/>
                  </a:lnTo>
                  <a:lnTo>
                    <a:pt x="0" y="108"/>
                  </a:lnTo>
                  <a:lnTo>
                    <a:pt x="203" y="108"/>
                  </a:lnTo>
                  <a:lnTo>
                    <a:pt x="203"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Rectangle 53"/>
            <p:cNvSpPr>
              <a:spLocks noChangeArrowheads="1"/>
            </p:cNvSpPr>
            <p:nvPr/>
          </p:nvSpPr>
          <p:spPr bwMode="auto">
            <a:xfrm>
              <a:off x="1128" y="3414"/>
              <a:ext cx="81" cy="47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Rectangle 54"/>
            <p:cNvSpPr>
              <a:spLocks noChangeArrowheads="1"/>
            </p:cNvSpPr>
            <p:nvPr/>
          </p:nvSpPr>
          <p:spPr bwMode="auto">
            <a:xfrm>
              <a:off x="1128" y="3414"/>
              <a:ext cx="8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Rectangle 55"/>
            <p:cNvSpPr>
              <a:spLocks noChangeArrowheads="1"/>
            </p:cNvSpPr>
            <p:nvPr/>
          </p:nvSpPr>
          <p:spPr bwMode="auto">
            <a:xfrm>
              <a:off x="928" y="3414"/>
              <a:ext cx="81" cy="47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Rectangle 56"/>
            <p:cNvSpPr>
              <a:spLocks noChangeArrowheads="1"/>
            </p:cNvSpPr>
            <p:nvPr/>
          </p:nvSpPr>
          <p:spPr bwMode="auto">
            <a:xfrm>
              <a:off x="928" y="3414"/>
              <a:ext cx="8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Rectangle 57"/>
            <p:cNvSpPr>
              <a:spLocks noChangeArrowheads="1"/>
            </p:cNvSpPr>
            <p:nvPr/>
          </p:nvSpPr>
          <p:spPr bwMode="auto">
            <a:xfrm>
              <a:off x="1311" y="3414"/>
              <a:ext cx="81" cy="474"/>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Rectangle 58"/>
            <p:cNvSpPr>
              <a:spLocks noChangeArrowheads="1"/>
            </p:cNvSpPr>
            <p:nvPr/>
          </p:nvSpPr>
          <p:spPr bwMode="auto">
            <a:xfrm>
              <a:off x="1311" y="3414"/>
              <a:ext cx="8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Rectangle 59"/>
            <p:cNvSpPr>
              <a:spLocks noChangeArrowheads="1"/>
            </p:cNvSpPr>
            <p:nvPr/>
          </p:nvSpPr>
          <p:spPr bwMode="auto">
            <a:xfrm>
              <a:off x="1074" y="3404"/>
              <a:ext cx="318" cy="7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Rectangle 60"/>
            <p:cNvSpPr>
              <a:spLocks noChangeArrowheads="1"/>
            </p:cNvSpPr>
            <p:nvPr/>
          </p:nvSpPr>
          <p:spPr bwMode="auto">
            <a:xfrm>
              <a:off x="1074" y="3404"/>
              <a:ext cx="31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1"/>
            <p:cNvSpPr>
              <a:spLocks/>
            </p:cNvSpPr>
            <p:nvPr/>
          </p:nvSpPr>
          <p:spPr bwMode="auto">
            <a:xfrm>
              <a:off x="1168" y="2866"/>
              <a:ext cx="41" cy="538"/>
            </a:xfrm>
            <a:custGeom>
              <a:avLst/>
              <a:gdLst>
                <a:gd name="T0" fmla="*/ 41 w 41"/>
                <a:gd name="T1" fmla="*/ 0 h 538"/>
                <a:gd name="T2" fmla="*/ 0 w 41"/>
                <a:gd name="T3" fmla="*/ 0 h 538"/>
                <a:gd name="T4" fmla="*/ 0 w 41"/>
                <a:gd name="T5" fmla="*/ 431 h 538"/>
                <a:gd name="T6" fmla="*/ 0 w 41"/>
                <a:gd name="T7" fmla="*/ 538 h 538"/>
                <a:gd name="T8" fmla="*/ 41 w 41"/>
                <a:gd name="T9" fmla="*/ 538 h 538"/>
                <a:gd name="T10" fmla="*/ 41 w 41"/>
                <a:gd name="T11" fmla="*/ 432 h 538"/>
                <a:gd name="T12" fmla="*/ 41 w 41"/>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41" h="538">
                  <a:moveTo>
                    <a:pt x="41" y="0"/>
                  </a:moveTo>
                  <a:lnTo>
                    <a:pt x="0" y="0"/>
                  </a:lnTo>
                  <a:lnTo>
                    <a:pt x="0" y="431"/>
                  </a:lnTo>
                  <a:lnTo>
                    <a:pt x="0" y="538"/>
                  </a:lnTo>
                  <a:lnTo>
                    <a:pt x="41" y="538"/>
                  </a:lnTo>
                  <a:lnTo>
                    <a:pt x="41" y="432"/>
                  </a:lnTo>
                  <a:lnTo>
                    <a:pt x="41"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62"/>
            <p:cNvSpPr>
              <a:spLocks/>
            </p:cNvSpPr>
            <p:nvPr/>
          </p:nvSpPr>
          <p:spPr bwMode="auto">
            <a:xfrm>
              <a:off x="1168" y="2866"/>
              <a:ext cx="41" cy="538"/>
            </a:xfrm>
            <a:custGeom>
              <a:avLst/>
              <a:gdLst>
                <a:gd name="T0" fmla="*/ 41 w 41"/>
                <a:gd name="T1" fmla="*/ 0 h 538"/>
                <a:gd name="T2" fmla="*/ 0 w 41"/>
                <a:gd name="T3" fmla="*/ 0 h 538"/>
                <a:gd name="T4" fmla="*/ 0 w 41"/>
                <a:gd name="T5" fmla="*/ 431 h 538"/>
                <a:gd name="T6" fmla="*/ 0 w 41"/>
                <a:gd name="T7" fmla="*/ 538 h 538"/>
                <a:gd name="T8" fmla="*/ 41 w 41"/>
                <a:gd name="T9" fmla="*/ 538 h 538"/>
                <a:gd name="T10" fmla="*/ 41 w 41"/>
                <a:gd name="T11" fmla="*/ 432 h 538"/>
                <a:gd name="T12" fmla="*/ 41 w 41"/>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41" h="538">
                  <a:moveTo>
                    <a:pt x="41" y="0"/>
                  </a:moveTo>
                  <a:lnTo>
                    <a:pt x="0" y="0"/>
                  </a:lnTo>
                  <a:lnTo>
                    <a:pt x="0" y="431"/>
                  </a:lnTo>
                  <a:lnTo>
                    <a:pt x="0" y="538"/>
                  </a:lnTo>
                  <a:lnTo>
                    <a:pt x="41" y="538"/>
                  </a:lnTo>
                  <a:lnTo>
                    <a:pt x="41" y="432"/>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63"/>
            <p:cNvSpPr>
              <a:spLocks/>
            </p:cNvSpPr>
            <p:nvPr/>
          </p:nvSpPr>
          <p:spPr bwMode="auto">
            <a:xfrm>
              <a:off x="1168" y="3475"/>
              <a:ext cx="41" cy="413"/>
            </a:xfrm>
            <a:custGeom>
              <a:avLst/>
              <a:gdLst>
                <a:gd name="T0" fmla="*/ 41 w 41"/>
                <a:gd name="T1" fmla="*/ 0 h 413"/>
                <a:gd name="T2" fmla="*/ 0 w 41"/>
                <a:gd name="T3" fmla="*/ 0 h 413"/>
                <a:gd name="T4" fmla="*/ 0 w 41"/>
                <a:gd name="T5" fmla="*/ 413 h 413"/>
                <a:gd name="T6" fmla="*/ 41 w 41"/>
                <a:gd name="T7" fmla="*/ 413 h 413"/>
                <a:gd name="T8" fmla="*/ 41 w 41"/>
                <a:gd name="T9" fmla="*/ 341 h 413"/>
                <a:gd name="T10" fmla="*/ 41 w 41"/>
                <a:gd name="T11" fmla="*/ 320 h 413"/>
                <a:gd name="T12" fmla="*/ 41 w 41"/>
                <a:gd name="T13" fmla="*/ 0 h 413"/>
              </a:gdLst>
              <a:ahLst/>
              <a:cxnLst>
                <a:cxn ang="0">
                  <a:pos x="T0" y="T1"/>
                </a:cxn>
                <a:cxn ang="0">
                  <a:pos x="T2" y="T3"/>
                </a:cxn>
                <a:cxn ang="0">
                  <a:pos x="T4" y="T5"/>
                </a:cxn>
                <a:cxn ang="0">
                  <a:pos x="T6" y="T7"/>
                </a:cxn>
                <a:cxn ang="0">
                  <a:pos x="T8" y="T9"/>
                </a:cxn>
                <a:cxn ang="0">
                  <a:pos x="T10" y="T11"/>
                </a:cxn>
                <a:cxn ang="0">
                  <a:pos x="T12" y="T13"/>
                </a:cxn>
              </a:cxnLst>
              <a:rect l="0" t="0" r="r" b="b"/>
              <a:pathLst>
                <a:path w="41" h="413">
                  <a:moveTo>
                    <a:pt x="41" y="0"/>
                  </a:moveTo>
                  <a:lnTo>
                    <a:pt x="0" y="0"/>
                  </a:lnTo>
                  <a:lnTo>
                    <a:pt x="0" y="413"/>
                  </a:lnTo>
                  <a:lnTo>
                    <a:pt x="41" y="413"/>
                  </a:lnTo>
                  <a:lnTo>
                    <a:pt x="41" y="341"/>
                  </a:lnTo>
                  <a:lnTo>
                    <a:pt x="41" y="320"/>
                  </a:lnTo>
                  <a:lnTo>
                    <a:pt x="41"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64"/>
            <p:cNvSpPr>
              <a:spLocks/>
            </p:cNvSpPr>
            <p:nvPr/>
          </p:nvSpPr>
          <p:spPr bwMode="auto">
            <a:xfrm>
              <a:off x="1168" y="3475"/>
              <a:ext cx="41" cy="413"/>
            </a:xfrm>
            <a:custGeom>
              <a:avLst/>
              <a:gdLst>
                <a:gd name="T0" fmla="*/ 41 w 41"/>
                <a:gd name="T1" fmla="*/ 0 h 413"/>
                <a:gd name="T2" fmla="*/ 0 w 41"/>
                <a:gd name="T3" fmla="*/ 0 h 413"/>
                <a:gd name="T4" fmla="*/ 0 w 41"/>
                <a:gd name="T5" fmla="*/ 413 h 413"/>
                <a:gd name="T6" fmla="*/ 41 w 41"/>
                <a:gd name="T7" fmla="*/ 413 h 413"/>
                <a:gd name="T8" fmla="*/ 41 w 41"/>
                <a:gd name="T9" fmla="*/ 341 h 413"/>
                <a:gd name="T10" fmla="*/ 41 w 41"/>
                <a:gd name="T11" fmla="*/ 320 h 413"/>
                <a:gd name="T12" fmla="*/ 41 w 41"/>
                <a:gd name="T13" fmla="*/ 0 h 413"/>
              </a:gdLst>
              <a:ahLst/>
              <a:cxnLst>
                <a:cxn ang="0">
                  <a:pos x="T0" y="T1"/>
                </a:cxn>
                <a:cxn ang="0">
                  <a:pos x="T2" y="T3"/>
                </a:cxn>
                <a:cxn ang="0">
                  <a:pos x="T4" y="T5"/>
                </a:cxn>
                <a:cxn ang="0">
                  <a:pos x="T6" y="T7"/>
                </a:cxn>
                <a:cxn ang="0">
                  <a:pos x="T8" y="T9"/>
                </a:cxn>
                <a:cxn ang="0">
                  <a:pos x="T10" y="T11"/>
                </a:cxn>
                <a:cxn ang="0">
                  <a:pos x="T12" y="T13"/>
                </a:cxn>
              </a:cxnLst>
              <a:rect l="0" t="0" r="r" b="b"/>
              <a:pathLst>
                <a:path w="41" h="413">
                  <a:moveTo>
                    <a:pt x="41" y="0"/>
                  </a:moveTo>
                  <a:lnTo>
                    <a:pt x="0" y="0"/>
                  </a:lnTo>
                  <a:lnTo>
                    <a:pt x="0" y="413"/>
                  </a:lnTo>
                  <a:lnTo>
                    <a:pt x="41" y="413"/>
                  </a:lnTo>
                  <a:lnTo>
                    <a:pt x="41" y="341"/>
                  </a:lnTo>
                  <a:lnTo>
                    <a:pt x="41" y="32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65"/>
            <p:cNvSpPr>
              <a:spLocks/>
            </p:cNvSpPr>
            <p:nvPr/>
          </p:nvSpPr>
          <p:spPr bwMode="auto">
            <a:xfrm>
              <a:off x="1168" y="3404"/>
              <a:ext cx="41" cy="71"/>
            </a:xfrm>
            <a:custGeom>
              <a:avLst/>
              <a:gdLst>
                <a:gd name="T0" fmla="*/ 41 w 41"/>
                <a:gd name="T1" fmla="*/ 0 h 71"/>
                <a:gd name="T2" fmla="*/ 41 w 41"/>
                <a:gd name="T3" fmla="*/ 0 h 71"/>
                <a:gd name="T4" fmla="*/ 0 w 41"/>
                <a:gd name="T5" fmla="*/ 0 h 71"/>
                <a:gd name="T6" fmla="*/ 0 w 41"/>
                <a:gd name="T7" fmla="*/ 71 h 71"/>
                <a:gd name="T8" fmla="*/ 41 w 41"/>
                <a:gd name="T9" fmla="*/ 71 h 71"/>
                <a:gd name="T10" fmla="*/ 41 w 41"/>
                <a:gd name="T11" fmla="*/ 0 h 71"/>
              </a:gdLst>
              <a:ahLst/>
              <a:cxnLst>
                <a:cxn ang="0">
                  <a:pos x="T0" y="T1"/>
                </a:cxn>
                <a:cxn ang="0">
                  <a:pos x="T2" y="T3"/>
                </a:cxn>
                <a:cxn ang="0">
                  <a:pos x="T4" y="T5"/>
                </a:cxn>
                <a:cxn ang="0">
                  <a:pos x="T6" y="T7"/>
                </a:cxn>
                <a:cxn ang="0">
                  <a:pos x="T8" y="T9"/>
                </a:cxn>
                <a:cxn ang="0">
                  <a:pos x="T10" y="T11"/>
                </a:cxn>
              </a:cxnLst>
              <a:rect l="0" t="0" r="r" b="b"/>
              <a:pathLst>
                <a:path w="41" h="71">
                  <a:moveTo>
                    <a:pt x="41" y="0"/>
                  </a:moveTo>
                  <a:lnTo>
                    <a:pt x="41" y="0"/>
                  </a:lnTo>
                  <a:lnTo>
                    <a:pt x="0" y="0"/>
                  </a:lnTo>
                  <a:lnTo>
                    <a:pt x="0" y="71"/>
                  </a:lnTo>
                  <a:lnTo>
                    <a:pt x="41" y="71"/>
                  </a:lnTo>
                  <a:lnTo>
                    <a:pt x="41" y="0"/>
                  </a:lnTo>
                  <a:close/>
                </a:path>
              </a:pathLst>
            </a:custGeom>
            <a:solidFill>
              <a:srgbClr val="591C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66"/>
            <p:cNvSpPr>
              <a:spLocks/>
            </p:cNvSpPr>
            <p:nvPr/>
          </p:nvSpPr>
          <p:spPr bwMode="auto">
            <a:xfrm>
              <a:off x="1168" y="3404"/>
              <a:ext cx="41" cy="71"/>
            </a:xfrm>
            <a:custGeom>
              <a:avLst/>
              <a:gdLst>
                <a:gd name="T0" fmla="*/ 41 w 41"/>
                <a:gd name="T1" fmla="*/ 0 h 71"/>
                <a:gd name="T2" fmla="*/ 41 w 41"/>
                <a:gd name="T3" fmla="*/ 0 h 71"/>
                <a:gd name="T4" fmla="*/ 0 w 41"/>
                <a:gd name="T5" fmla="*/ 0 h 71"/>
                <a:gd name="T6" fmla="*/ 0 w 41"/>
                <a:gd name="T7" fmla="*/ 71 h 71"/>
                <a:gd name="T8" fmla="*/ 41 w 41"/>
                <a:gd name="T9" fmla="*/ 71 h 71"/>
                <a:gd name="T10" fmla="*/ 41 w 41"/>
                <a:gd name="T11" fmla="*/ 0 h 71"/>
              </a:gdLst>
              <a:ahLst/>
              <a:cxnLst>
                <a:cxn ang="0">
                  <a:pos x="T0" y="T1"/>
                </a:cxn>
                <a:cxn ang="0">
                  <a:pos x="T2" y="T3"/>
                </a:cxn>
                <a:cxn ang="0">
                  <a:pos x="T4" y="T5"/>
                </a:cxn>
                <a:cxn ang="0">
                  <a:pos x="T6" y="T7"/>
                </a:cxn>
                <a:cxn ang="0">
                  <a:pos x="T8" y="T9"/>
                </a:cxn>
                <a:cxn ang="0">
                  <a:pos x="T10" y="T11"/>
                </a:cxn>
              </a:cxnLst>
              <a:rect l="0" t="0" r="r" b="b"/>
              <a:pathLst>
                <a:path w="41" h="71">
                  <a:moveTo>
                    <a:pt x="41" y="0"/>
                  </a:moveTo>
                  <a:lnTo>
                    <a:pt x="41" y="0"/>
                  </a:lnTo>
                  <a:lnTo>
                    <a:pt x="0" y="0"/>
                  </a:lnTo>
                  <a:lnTo>
                    <a:pt x="0" y="71"/>
                  </a:lnTo>
                  <a:lnTo>
                    <a:pt x="41" y="71"/>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Rectangle 67"/>
            <p:cNvSpPr>
              <a:spLocks noChangeArrowheads="1"/>
            </p:cNvSpPr>
            <p:nvPr/>
          </p:nvSpPr>
          <p:spPr bwMode="auto">
            <a:xfrm>
              <a:off x="1311" y="3475"/>
              <a:ext cx="40" cy="413"/>
            </a:xfrm>
            <a:prstGeom prst="rect">
              <a:avLst/>
            </a:prstGeom>
            <a:solidFill>
              <a:srgbClr val="591C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Rectangle 68"/>
            <p:cNvSpPr>
              <a:spLocks noChangeArrowheads="1"/>
            </p:cNvSpPr>
            <p:nvPr/>
          </p:nvSpPr>
          <p:spPr bwMode="auto">
            <a:xfrm>
              <a:off x="1311" y="3475"/>
              <a:ext cx="4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Rectangle 69"/>
            <p:cNvSpPr>
              <a:spLocks noChangeArrowheads="1"/>
            </p:cNvSpPr>
            <p:nvPr/>
          </p:nvSpPr>
          <p:spPr bwMode="auto">
            <a:xfrm>
              <a:off x="1256" y="3124"/>
              <a:ext cx="462" cy="52"/>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Rectangle 70"/>
            <p:cNvSpPr>
              <a:spLocks noChangeArrowheads="1"/>
            </p:cNvSpPr>
            <p:nvPr/>
          </p:nvSpPr>
          <p:spPr bwMode="auto">
            <a:xfrm>
              <a:off x="1256" y="3124"/>
              <a:ext cx="462"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Rectangle 71"/>
            <p:cNvSpPr>
              <a:spLocks noChangeArrowheads="1"/>
            </p:cNvSpPr>
            <p:nvPr/>
          </p:nvSpPr>
          <p:spPr bwMode="auto">
            <a:xfrm>
              <a:off x="1522" y="3124"/>
              <a:ext cx="196" cy="52"/>
            </a:xfrm>
            <a:prstGeom prst="rect">
              <a:avLst/>
            </a:prstGeom>
            <a:solidFill>
              <a:srgbClr val="00A0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Rectangle 72"/>
            <p:cNvSpPr>
              <a:spLocks noChangeArrowheads="1"/>
            </p:cNvSpPr>
            <p:nvPr/>
          </p:nvSpPr>
          <p:spPr bwMode="auto">
            <a:xfrm>
              <a:off x="1522" y="3124"/>
              <a:ext cx="19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73"/>
            <p:cNvSpPr>
              <a:spLocks/>
            </p:cNvSpPr>
            <p:nvPr/>
          </p:nvSpPr>
          <p:spPr bwMode="auto">
            <a:xfrm>
              <a:off x="744" y="3036"/>
              <a:ext cx="424" cy="439"/>
            </a:xfrm>
            <a:custGeom>
              <a:avLst/>
              <a:gdLst>
                <a:gd name="T0" fmla="*/ 0 w 424"/>
                <a:gd name="T1" fmla="*/ 0 h 439"/>
                <a:gd name="T2" fmla="*/ 0 w 424"/>
                <a:gd name="T3" fmla="*/ 378 h 439"/>
                <a:gd name="T4" fmla="*/ 82 w 424"/>
                <a:gd name="T5" fmla="*/ 378 h 439"/>
                <a:gd name="T6" fmla="*/ 82 w 424"/>
                <a:gd name="T7" fmla="*/ 439 h 439"/>
                <a:gd name="T8" fmla="*/ 184 w 424"/>
                <a:gd name="T9" fmla="*/ 439 h 439"/>
                <a:gd name="T10" fmla="*/ 184 w 424"/>
                <a:gd name="T11" fmla="*/ 378 h 439"/>
                <a:gd name="T12" fmla="*/ 265 w 424"/>
                <a:gd name="T13" fmla="*/ 378 h 439"/>
                <a:gd name="T14" fmla="*/ 265 w 424"/>
                <a:gd name="T15" fmla="*/ 439 h 439"/>
                <a:gd name="T16" fmla="*/ 330 w 424"/>
                <a:gd name="T17" fmla="*/ 439 h 439"/>
                <a:gd name="T18" fmla="*/ 330 w 424"/>
                <a:gd name="T19" fmla="*/ 368 h 439"/>
                <a:gd name="T20" fmla="*/ 424 w 424"/>
                <a:gd name="T21" fmla="*/ 368 h 439"/>
                <a:gd name="T22" fmla="*/ 424 w 424"/>
                <a:gd name="T23" fmla="*/ 261 h 439"/>
                <a:gd name="T24" fmla="*/ 0 w 424"/>
                <a:gd name="T2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39">
                  <a:moveTo>
                    <a:pt x="0" y="0"/>
                  </a:moveTo>
                  <a:lnTo>
                    <a:pt x="0" y="378"/>
                  </a:lnTo>
                  <a:lnTo>
                    <a:pt x="82" y="378"/>
                  </a:lnTo>
                  <a:lnTo>
                    <a:pt x="82" y="439"/>
                  </a:lnTo>
                  <a:lnTo>
                    <a:pt x="184" y="439"/>
                  </a:lnTo>
                  <a:lnTo>
                    <a:pt x="184" y="378"/>
                  </a:lnTo>
                  <a:lnTo>
                    <a:pt x="265" y="378"/>
                  </a:lnTo>
                  <a:lnTo>
                    <a:pt x="265" y="439"/>
                  </a:lnTo>
                  <a:lnTo>
                    <a:pt x="330" y="439"/>
                  </a:lnTo>
                  <a:lnTo>
                    <a:pt x="330" y="368"/>
                  </a:lnTo>
                  <a:lnTo>
                    <a:pt x="424" y="368"/>
                  </a:lnTo>
                  <a:lnTo>
                    <a:pt x="424" y="261"/>
                  </a:lnTo>
                  <a:lnTo>
                    <a:pt x="0" y="0"/>
                  </a:lnTo>
                  <a:close/>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74"/>
            <p:cNvSpPr>
              <a:spLocks/>
            </p:cNvSpPr>
            <p:nvPr/>
          </p:nvSpPr>
          <p:spPr bwMode="auto">
            <a:xfrm>
              <a:off x="744" y="3036"/>
              <a:ext cx="424" cy="439"/>
            </a:xfrm>
            <a:custGeom>
              <a:avLst/>
              <a:gdLst>
                <a:gd name="T0" fmla="*/ 0 w 424"/>
                <a:gd name="T1" fmla="*/ 0 h 439"/>
                <a:gd name="T2" fmla="*/ 0 w 424"/>
                <a:gd name="T3" fmla="*/ 378 h 439"/>
                <a:gd name="T4" fmla="*/ 82 w 424"/>
                <a:gd name="T5" fmla="*/ 378 h 439"/>
                <a:gd name="T6" fmla="*/ 82 w 424"/>
                <a:gd name="T7" fmla="*/ 439 h 439"/>
                <a:gd name="T8" fmla="*/ 184 w 424"/>
                <a:gd name="T9" fmla="*/ 439 h 439"/>
                <a:gd name="T10" fmla="*/ 184 w 424"/>
                <a:gd name="T11" fmla="*/ 378 h 439"/>
                <a:gd name="T12" fmla="*/ 265 w 424"/>
                <a:gd name="T13" fmla="*/ 378 h 439"/>
                <a:gd name="T14" fmla="*/ 265 w 424"/>
                <a:gd name="T15" fmla="*/ 439 h 439"/>
                <a:gd name="T16" fmla="*/ 330 w 424"/>
                <a:gd name="T17" fmla="*/ 439 h 439"/>
                <a:gd name="T18" fmla="*/ 330 w 424"/>
                <a:gd name="T19" fmla="*/ 368 h 439"/>
                <a:gd name="T20" fmla="*/ 424 w 424"/>
                <a:gd name="T21" fmla="*/ 368 h 439"/>
                <a:gd name="T22" fmla="*/ 424 w 424"/>
                <a:gd name="T23" fmla="*/ 261 h 439"/>
                <a:gd name="T24" fmla="*/ 0 w 424"/>
                <a:gd name="T2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4" h="439">
                  <a:moveTo>
                    <a:pt x="0" y="0"/>
                  </a:moveTo>
                  <a:lnTo>
                    <a:pt x="0" y="378"/>
                  </a:lnTo>
                  <a:lnTo>
                    <a:pt x="82" y="378"/>
                  </a:lnTo>
                  <a:lnTo>
                    <a:pt x="82" y="439"/>
                  </a:lnTo>
                  <a:lnTo>
                    <a:pt x="184" y="439"/>
                  </a:lnTo>
                  <a:lnTo>
                    <a:pt x="184" y="378"/>
                  </a:lnTo>
                  <a:lnTo>
                    <a:pt x="265" y="378"/>
                  </a:lnTo>
                  <a:lnTo>
                    <a:pt x="265" y="439"/>
                  </a:lnTo>
                  <a:lnTo>
                    <a:pt x="330" y="439"/>
                  </a:lnTo>
                  <a:lnTo>
                    <a:pt x="330" y="368"/>
                  </a:lnTo>
                  <a:lnTo>
                    <a:pt x="424" y="368"/>
                  </a:lnTo>
                  <a:lnTo>
                    <a:pt x="424" y="2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75"/>
            <p:cNvSpPr>
              <a:spLocks/>
            </p:cNvSpPr>
            <p:nvPr/>
          </p:nvSpPr>
          <p:spPr bwMode="auto">
            <a:xfrm>
              <a:off x="744" y="3414"/>
              <a:ext cx="82" cy="474"/>
            </a:xfrm>
            <a:custGeom>
              <a:avLst/>
              <a:gdLst>
                <a:gd name="T0" fmla="*/ 82 w 82"/>
                <a:gd name="T1" fmla="*/ 0 h 474"/>
                <a:gd name="T2" fmla="*/ 0 w 82"/>
                <a:gd name="T3" fmla="*/ 0 h 474"/>
                <a:gd name="T4" fmla="*/ 0 w 82"/>
                <a:gd name="T5" fmla="*/ 61 h 474"/>
                <a:gd name="T6" fmla="*/ 40 w 82"/>
                <a:gd name="T7" fmla="*/ 61 h 474"/>
                <a:gd name="T8" fmla="*/ 40 w 82"/>
                <a:gd name="T9" fmla="*/ 474 h 474"/>
                <a:gd name="T10" fmla="*/ 82 w 82"/>
                <a:gd name="T11" fmla="*/ 474 h 474"/>
                <a:gd name="T12" fmla="*/ 82 w 82"/>
                <a:gd name="T13" fmla="*/ 381 h 474"/>
                <a:gd name="T14" fmla="*/ 82 w 82"/>
                <a:gd name="T15" fmla="*/ 61 h 474"/>
                <a:gd name="T16" fmla="*/ 82 w 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74">
                  <a:moveTo>
                    <a:pt x="82" y="0"/>
                  </a:moveTo>
                  <a:lnTo>
                    <a:pt x="0" y="0"/>
                  </a:lnTo>
                  <a:lnTo>
                    <a:pt x="0" y="61"/>
                  </a:lnTo>
                  <a:lnTo>
                    <a:pt x="40" y="61"/>
                  </a:lnTo>
                  <a:lnTo>
                    <a:pt x="40" y="474"/>
                  </a:lnTo>
                  <a:lnTo>
                    <a:pt x="82" y="474"/>
                  </a:lnTo>
                  <a:lnTo>
                    <a:pt x="82" y="381"/>
                  </a:lnTo>
                  <a:lnTo>
                    <a:pt x="82" y="61"/>
                  </a:lnTo>
                  <a:lnTo>
                    <a:pt x="82" y="0"/>
                  </a:lnTo>
                  <a:close/>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76"/>
            <p:cNvSpPr>
              <a:spLocks/>
            </p:cNvSpPr>
            <p:nvPr/>
          </p:nvSpPr>
          <p:spPr bwMode="auto">
            <a:xfrm>
              <a:off x="744" y="3414"/>
              <a:ext cx="82" cy="474"/>
            </a:xfrm>
            <a:custGeom>
              <a:avLst/>
              <a:gdLst>
                <a:gd name="T0" fmla="*/ 82 w 82"/>
                <a:gd name="T1" fmla="*/ 0 h 474"/>
                <a:gd name="T2" fmla="*/ 0 w 82"/>
                <a:gd name="T3" fmla="*/ 0 h 474"/>
                <a:gd name="T4" fmla="*/ 0 w 82"/>
                <a:gd name="T5" fmla="*/ 61 h 474"/>
                <a:gd name="T6" fmla="*/ 40 w 82"/>
                <a:gd name="T7" fmla="*/ 61 h 474"/>
                <a:gd name="T8" fmla="*/ 40 w 82"/>
                <a:gd name="T9" fmla="*/ 474 h 474"/>
                <a:gd name="T10" fmla="*/ 82 w 82"/>
                <a:gd name="T11" fmla="*/ 474 h 474"/>
                <a:gd name="T12" fmla="*/ 82 w 82"/>
                <a:gd name="T13" fmla="*/ 381 h 474"/>
                <a:gd name="T14" fmla="*/ 82 w 82"/>
                <a:gd name="T15" fmla="*/ 61 h 474"/>
                <a:gd name="T16" fmla="*/ 82 w 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74">
                  <a:moveTo>
                    <a:pt x="82" y="0"/>
                  </a:moveTo>
                  <a:lnTo>
                    <a:pt x="0" y="0"/>
                  </a:lnTo>
                  <a:lnTo>
                    <a:pt x="0" y="61"/>
                  </a:lnTo>
                  <a:lnTo>
                    <a:pt x="40" y="61"/>
                  </a:lnTo>
                  <a:lnTo>
                    <a:pt x="40" y="474"/>
                  </a:lnTo>
                  <a:lnTo>
                    <a:pt x="82" y="474"/>
                  </a:lnTo>
                  <a:lnTo>
                    <a:pt x="82" y="381"/>
                  </a:lnTo>
                  <a:lnTo>
                    <a:pt x="82" y="61"/>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77"/>
            <p:cNvSpPr>
              <a:spLocks/>
            </p:cNvSpPr>
            <p:nvPr/>
          </p:nvSpPr>
          <p:spPr bwMode="auto">
            <a:xfrm>
              <a:off x="928" y="3414"/>
              <a:ext cx="81" cy="474"/>
            </a:xfrm>
            <a:custGeom>
              <a:avLst/>
              <a:gdLst>
                <a:gd name="T0" fmla="*/ 81 w 81"/>
                <a:gd name="T1" fmla="*/ 0 h 474"/>
                <a:gd name="T2" fmla="*/ 0 w 81"/>
                <a:gd name="T3" fmla="*/ 0 h 474"/>
                <a:gd name="T4" fmla="*/ 0 w 81"/>
                <a:gd name="T5" fmla="*/ 61 h 474"/>
                <a:gd name="T6" fmla="*/ 0 w 81"/>
                <a:gd name="T7" fmla="*/ 474 h 474"/>
                <a:gd name="T8" fmla="*/ 40 w 81"/>
                <a:gd name="T9" fmla="*/ 474 h 474"/>
                <a:gd name="T10" fmla="*/ 40 w 81"/>
                <a:gd name="T11" fmla="*/ 61 h 474"/>
                <a:gd name="T12" fmla="*/ 81 w 81"/>
                <a:gd name="T13" fmla="*/ 61 h 474"/>
                <a:gd name="T14" fmla="*/ 81 w 81"/>
                <a:gd name="T15" fmla="*/ 0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474">
                  <a:moveTo>
                    <a:pt x="81" y="0"/>
                  </a:moveTo>
                  <a:lnTo>
                    <a:pt x="0" y="0"/>
                  </a:lnTo>
                  <a:lnTo>
                    <a:pt x="0" y="61"/>
                  </a:lnTo>
                  <a:lnTo>
                    <a:pt x="0" y="474"/>
                  </a:lnTo>
                  <a:lnTo>
                    <a:pt x="40" y="474"/>
                  </a:lnTo>
                  <a:lnTo>
                    <a:pt x="40" y="61"/>
                  </a:lnTo>
                  <a:lnTo>
                    <a:pt x="81" y="61"/>
                  </a:lnTo>
                  <a:lnTo>
                    <a:pt x="81" y="0"/>
                  </a:lnTo>
                  <a:close/>
                </a:path>
              </a:pathLst>
            </a:custGeom>
            <a:solidFill>
              <a:srgbClr val="5D1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78"/>
            <p:cNvSpPr>
              <a:spLocks/>
            </p:cNvSpPr>
            <p:nvPr/>
          </p:nvSpPr>
          <p:spPr bwMode="auto">
            <a:xfrm>
              <a:off x="928" y="3414"/>
              <a:ext cx="81" cy="474"/>
            </a:xfrm>
            <a:custGeom>
              <a:avLst/>
              <a:gdLst>
                <a:gd name="T0" fmla="*/ 81 w 81"/>
                <a:gd name="T1" fmla="*/ 0 h 474"/>
                <a:gd name="T2" fmla="*/ 0 w 81"/>
                <a:gd name="T3" fmla="*/ 0 h 474"/>
                <a:gd name="T4" fmla="*/ 0 w 81"/>
                <a:gd name="T5" fmla="*/ 61 h 474"/>
                <a:gd name="T6" fmla="*/ 0 w 81"/>
                <a:gd name="T7" fmla="*/ 474 h 474"/>
                <a:gd name="T8" fmla="*/ 40 w 81"/>
                <a:gd name="T9" fmla="*/ 474 h 474"/>
                <a:gd name="T10" fmla="*/ 40 w 81"/>
                <a:gd name="T11" fmla="*/ 61 h 474"/>
                <a:gd name="T12" fmla="*/ 81 w 81"/>
                <a:gd name="T13" fmla="*/ 61 h 474"/>
                <a:gd name="T14" fmla="*/ 81 w 81"/>
                <a:gd name="T15" fmla="*/ 0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474">
                  <a:moveTo>
                    <a:pt x="81" y="0"/>
                  </a:moveTo>
                  <a:lnTo>
                    <a:pt x="0" y="0"/>
                  </a:lnTo>
                  <a:lnTo>
                    <a:pt x="0" y="61"/>
                  </a:lnTo>
                  <a:lnTo>
                    <a:pt x="0" y="474"/>
                  </a:lnTo>
                  <a:lnTo>
                    <a:pt x="40" y="474"/>
                  </a:lnTo>
                  <a:lnTo>
                    <a:pt x="40" y="61"/>
                  </a:lnTo>
                  <a:lnTo>
                    <a:pt x="81" y="61"/>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Rectangle 79"/>
            <p:cNvSpPr>
              <a:spLocks noChangeArrowheads="1"/>
            </p:cNvSpPr>
            <p:nvPr/>
          </p:nvSpPr>
          <p:spPr bwMode="auto">
            <a:xfrm>
              <a:off x="1074" y="3404"/>
              <a:ext cx="94" cy="71"/>
            </a:xfrm>
            <a:prstGeom prst="rect">
              <a:avLst/>
            </a:prstGeom>
            <a:solidFill>
              <a:srgbClr val="5D1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Rectangle 80"/>
            <p:cNvSpPr>
              <a:spLocks noChangeArrowheads="1"/>
            </p:cNvSpPr>
            <p:nvPr/>
          </p:nvSpPr>
          <p:spPr bwMode="auto">
            <a:xfrm>
              <a:off x="1074" y="3404"/>
              <a:ext cx="9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81"/>
            <p:cNvSpPr>
              <a:spLocks/>
            </p:cNvSpPr>
            <p:nvPr/>
          </p:nvSpPr>
          <p:spPr bwMode="auto">
            <a:xfrm>
              <a:off x="793" y="2439"/>
              <a:ext cx="275" cy="240"/>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1"/>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82"/>
            <p:cNvSpPr>
              <a:spLocks/>
            </p:cNvSpPr>
            <p:nvPr/>
          </p:nvSpPr>
          <p:spPr bwMode="auto">
            <a:xfrm>
              <a:off x="940" y="2553"/>
              <a:ext cx="89" cy="43"/>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83"/>
            <p:cNvSpPr>
              <a:spLocks/>
            </p:cNvSpPr>
            <p:nvPr/>
          </p:nvSpPr>
          <p:spPr bwMode="auto">
            <a:xfrm>
              <a:off x="961" y="2553"/>
              <a:ext cx="45" cy="21"/>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D9D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8412809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of Azure IaaS VMs</a:t>
            </a:r>
            <a:endParaRPr lang="en-US" dirty="0"/>
          </a:p>
        </p:txBody>
      </p:sp>
      <p:sp>
        <p:nvSpPr>
          <p:cNvPr id="78" name="TextBox 77"/>
          <p:cNvSpPr txBox="1"/>
          <p:nvPr/>
        </p:nvSpPr>
        <p:spPr>
          <a:xfrm>
            <a:off x="2173899" y="4086383"/>
            <a:ext cx="7168538" cy="2114409"/>
          </a:xfrm>
          <a:prstGeom prst="rect">
            <a:avLst/>
          </a:prstGeom>
          <a:noFill/>
        </p:spPr>
        <p:txBody>
          <a:bodyPr wrap="square" lIns="186521" tIns="149217" rIns="186521" bIns="149217" rtlCol="0">
            <a:spAutoFit/>
          </a:bodyPr>
          <a:lstStyle/>
          <a:p>
            <a:pPr>
              <a:lnSpc>
                <a:spcPct val="90000"/>
              </a:lnSpc>
              <a:spcAft>
                <a:spcPts val="612"/>
              </a:spcAft>
            </a:pPr>
            <a:r>
              <a:rPr lang="en-US" sz="2856" b="1" dirty="0" smtClean="0">
                <a:gradFill>
                  <a:gsLst>
                    <a:gs pos="2917">
                      <a:srgbClr val="FFFFFF"/>
                    </a:gs>
                    <a:gs pos="30000">
                      <a:srgbClr val="FFFFFF"/>
                    </a:gs>
                  </a:gsLst>
                  <a:lin ang="5400000" scaled="0"/>
                </a:gradFill>
              </a:rPr>
              <a:t>Value </a:t>
            </a:r>
            <a:r>
              <a:rPr lang="en-US" sz="2856" b="1" dirty="0">
                <a:gradFill>
                  <a:gsLst>
                    <a:gs pos="2917">
                      <a:srgbClr val="FFFFFF"/>
                    </a:gs>
                    <a:gs pos="30000">
                      <a:srgbClr val="FFFFFF"/>
                    </a:gs>
                  </a:gsLst>
                  <a:lin ang="5400000" scaled="0"/>
                </a:gradFill>
              </a:rPr>
              <a:t>proposition:</a:t>
            </a:r>
          </a:p>
          <a:p>
            <a:pPr>
              <a:lnSpc>
                <a:spcPct val="90000"/>
              </a:lnSpc>
              <a:spcAft>
                <a:spcPts val="612"/>
              </a:spcAft>
            </a:pPr>
            <a:r>
              <a:rPr lang="en-US" sz="2856" dirty="0" smtClean="0">
                <a:gradFill>
                  <a:gsLst>
                    <a:gs pos="2917">
                      <a:srgbClr val="FFFFFF"/>
                    </a:gs>
                    <a:gs pos="30000">
                      <a:srgbClr val="FFFFFF"/>
                    </a:gs>
                  </a:gsLst>
                  <a:lin ang="5400000" scaled="0"/>
                </a:gradFill>
              </a:rPr>
              <a:t>Enterprise scale backup in Azure</a:t>
            </a:r>
          </a:p>
          <a:p>
            <a:pPr>
              <a:lnSpc>
                <a:spcPct val="90000"/>
              </a:lnSpc>
              <a:spcAft>
                <a:spcPts val="612"/>
              </a:spcAft>
            </a:pPr>
            <a:r>
              <a:rPr lang="en-US" sz="2856" dirty="0" smtClean="0">
                <a:gradFill>
                  <a:gsLst>
                    <a:gs pos="2917">
                      <a:srgbClr val="FFFFFF"/>
                    </a:gs>
                    <a:gs pos="30000">
                      <a:srgbClr val="FFFFFF"/>
                    </a:gs>
                  </a:gsLst>
                  <a:lin ang="5400000" scaled="0"/>
                </a:gradFill>
              </a:rPr>
              <a:t>Fabric level </a:t>
            </a:r>
            <a:r>
              <a:rPr lang="en-US" sz="2856" dirty="0">
                <a:gradFill>
                  <a:gsLst>
                    <a:gs pos="2917">
                      <a:srgbClr val="FFFFFF"/>
                    </a:gs>
                    <a:gs pos="30000">
                      <a:srgbClr val="FFFFFF"/>
                    </a:gs>
                  </a:gsLst>
                  <a:lin ang="5400000" scaled="0"/>
                </a:gradFill>
              </a:rPr>
              <a:t>p</a:t>
            </a:r>
            <a:r>
              <a:rPr lang="en-US" sz="2856" dirty="0" smtClean="0">
                <a:gradFill>
                  <a:gsLst>
                    <a:gs pos="2917">
                      <a:srgbClr val="FFFFFF"/>
                    </a:gs>
                    <a:gs pos="30000">
                      <a:srgbClr val="FFFFFF"/>
                    </a:gs>
                  </a:gsLst>
                  <a:lin ang="5400000" scaled="0"/>
                </a:gradFill>
              </a:rPr>
              <a:t>rotection</a:t>
            </a:r>
          </a:p>
          <a:p>
            <a:pPr>
              <a:lnSpc>
                <a:spcPct val="90000"/>
              </a:lnSpc>
              <a:spcAft>
                <a:spcPts val="612"/>
              </a:spcAft>
            </a:pPr>
            <a:r>
              <a:rPr lang="en-US" sz="2856" dirty="0" smtClean="0">
                <a:gradFill>
                  <a:gsLst>
                    <a:gs pos="2917">
                      <a:srgbClr val="FFFFFF"/>
                    </a:gs>
                    <a:gs pos="30000">
                      <a:srgbClr val="FFFFFF"/>
                    </a:gs>
                  </a:gsLst>
                  <a:lin ang="5400000" scaled="0"/>
                </a:gradFill>
              </a:rPr>
              <a:t>No customer resources for backup</a:t>
            </a:r>
          </a:p>
        </p:txBody>
      </p:sp>
      <p:sp>
        <p:nvSpPr>
          <p:cNvPr id="21" name="Freeform 95"/>
          <p:cNvSpPr>
            <a:spLocks/>
          </p:cNvSpPr>
          <p:nvPr/>
        </p:nvSpPr>
        <p:spPr bwMode="auto">
          <a:xfrm flipH="1">
            <a:off x="7227408" y="1990194"/>
            <a:ext cx="2496029" cy="146017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grpSp>
        <p:nvGrpSpPr>
          <p:cNvPr id="22" name="Group 21"/>
          <p:cNvGrpSpPr/>
          <p:nvPr/>
        </p:nvGrpSpPr>
        <p:grpSpPr>
          <a:xfrm>
            <a:off x="1995832" y="1468047"/>
            <a:ext cx="6074355" cy="2077942"/>
            <a:chOff x="616226" y="1456630"/>
            <a:chExt cx="5202444" cy="1975661"/>
          </a:xfrm>
        </p:grpSpPr>
        <p:sp>
          <p:nvSpPr>
            <p:cNvPr id="23"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24" name="Freeform 95"/>
            <p:cNvSpPr>
              <a:spLocks/>
            </p:cNvSpPr>
            <p:nvPr/>
          </p:nvSpPr>
          <p:spPr bwMode="auto">
            <a:xfrm flipH="1">
              <a:off x="3075030" y="1971577"/>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25" name="Freeform 95"/>
            <p:cNvSpPr>
              <a:spLocks/>
            </p:cNvSpPr>
            <p:nvPr/>
          </p:nvSpPr>
          <p:spPr bwMode="auto">
            <a:xfrm flipH="1">
              <a:off x="1281692" y="1456630"/>
              <a:ext cx="4536978" cy="197566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kern="0">
                <a:solidFill>
                  <a:srgbClr val="505050"/>
                </a:solidFill>
              </a:endParaRPr>
            </a:p>
          </p:txBody>
        </p:sp>
        <p:sp>
          <p:nvSpPr>
            <p:cNvPr id="26" name="TextBox 25"/>
            <p:cNvSpPr txBox="1"/>
            <p:nvPr/>
          </p:nvSpPr>
          <p:spPr>
            <a:xfrm>
              <a:off x="2441589" y="1532791"/>
              <a:ext cx="1665924" cy="495483"/>
            </a:xfrm>
            <a:prstGeom prst="rect">
              <a:avLst/>
            </a:prstGeom>
            <a:noFill/>
            <a:ln>
              <a:noFill/>
            </a:ln>
          </p:spPr>
          <p:txBody>
            <a:bodyPr wrap="none" lIns="182750" tIns="146200" rIns="182750" bIns="146200" rtlCol="0">
              <a:spAutoFit/>
            </a:bodyPr>
            <a:lstStyle/>
            <a:p>
              <a:pPr algn="ctr" defTabSz="931180">
                <a:lnSpc>
                  <a:spcPct val="90000"/>
                </a:lnSpc>
                <a:spcAft>
                  <a:spcPts val="600"/>
                </a:spcAft>
              </a:pPr>
              <a:r>
                <a:rPr lang="en-US" sz="1599" b="1" kern="0" dirty="0">
                  <a:solidFill>
                    <a:srgbClr val="FFFFFF"/>
                  </a:solidFill>
                </a:rPr>
                <a:t>Microsoft Azure</a:t>
              </a:r>
            </a:p>
          </p:txBody>
        </p:sp>
      </p:grpSp>
      <p:sp>
        <p:nvSpPr>
          <p:cNvPr id="27" name="TextBox 26"/>
          <p:cNvSpPr txBox="1"/>
          <p:nvPr/>
        </p:nvSpPr>
        <p:spPr>
          <a:xfrm>
            <a:off x="4769092" y="2190988"/>
            <a:ext cx="3489921" cy="345163"/>
          </a:xfrm>
          <a:prstGeom prst="rect">
            <a:avLst/>
          </a:prstGeom>
          <a:noFill/>
        </p:spPr>
        <p:txBody>
          <a:bodyPr wrap="square" rtlCol="0">
            <a:spAutoFit/>
          </a:bodyPr>
          <a:lstStyle/>
          <a:p>
            <a:pPr algn="ctr">
              <a:defRPr/>
            </a:pPr>
            <a:r>
              <a:rPr lang="en-US" sz="1599" kern="0" dirty="0" smtClean="0">
                <a:solidFill>
                  <a:srgbClr val="FFFFFF"/>
                </a:solidFill>
                <a:latin typeface="Segoe UI Light"/>
                <a:ea typeface="Segoe UI" pitchFamily="34" charset="0"/>
                <a:cs typeface="Segoe UI" pitchFamily="34" charset="0"/>
              </a:rPr>
              <a:t>Cloud Data </a:t>
            </a:r>
            <a:r>
              <a:rPr lang="en-US" sz="1599" kern="0" dirty="0">
                <a:solidFill>
                  <a:srgbClr val="FFFFFF"/>
                </a:solidFill>
                <a:latin typeface="Segoe UI Light"/>
                <a:ea typeface="Segoe UI" pitchFamily="34" charset="0"/>
                <a:cs typeface="Segoe UI" pitchFamily="34" charset="0"/>
              </a:rPr>
              <a:t>Backup </a:t>
            </a:r>
          </a:p>
        </p:txBody>
      </p:sp>
      <p:sp>
        <p:nvSpPr>
          <p:cNvPr id="33" name="Freeform 95"/>
          <p:cNvSpPr>
            <a:spLocks/>
          </p:cNvSpPr>
          <p:nvPr/>
        </p:nvSpPr>
        <p:spPr bwMode="auto">
          <a:xfrm flipH="1">
            <a:off x="3492580" y="2241905"/>
            <a:ext cx="1972736" cy="113873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algn="ctr" defTabSz="932060"/>
            <a:endParaRPr lang="en-US" sz="1200" dirty="0">
              <a:solidFill>
                <a:srgbClr val="FFFFFF"/>
              </a:solidFill>
            </a:endParaRPr>
          </a:p>
          <a:p>
            <a:pPr algn="ctr" defTabSz="932060"/>
            <a:r>
              <a:rPr lang="en-US" sz="1200" dirty="0" smtClean="0">
                <a:solidFill>
                  <a:srgbClr val="FFFFFF"/>
                </a:solidFill>
              </a:rPr>
              <a:t>Virtual machines</a:t>
            </a:r>
            <a:endParaRPr lang="en-US" sz="1200" dirty="0">
              <a:solidFill>
                <a:srgbClr val="FFFFFF"/>
              </a:solidFill>
            </a:endParaRPr>
          </a:p>
        </p:txBody>
      </p:sp>
      <p:cxnSp>
        <p:nvCxnSpPr>
          <p:cNvPr id="34" name="Straight Arrow Connector 33"/>
          <p:cNvCxnSpPr/>
          <p:nvPr/>
        </p:nvCxnSpPr>
        <p:spPr>
          <a:xfrm flipH="1" flipV="1">
            <a:off x="4984831" y="3087630"/>
            <a:ext cx="1529222" cy="9689"/>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Freeform 8"/>
          <p:cNvSpPr>
            <a:spLocks/>
          </p:cNvSpPr>
          <p:nvPr/>
        </p:nvSpPr>
        <p:spPr bwMode="auto">
          <a:xfrm>
            <a:off x="4019239" y="2760012"/>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36" name="Freeform 8"/>
          <p:cNvSpPr>
            <a:spLocks/>
          </p:cNvSpPr>
          <p:nvPr/>
        </p:nvSpPr>
        <p:spPr bwMode="auto">
          <a:xfrm>
            <a:off x="4022718" y="2959014"/>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37" name="Oval 16"/>
          <p:cNvSpPr>
            <a:spLocks noChangeArrowheads="1"/>
          </p:cNvSpPr>
          <p:nvPr/>
        </p:nvSpPr>
        <p:spPr bwMode="auto">
          <a:xfrm>
            <a:off x="4609413" y="2770143"/>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sp>
        <p:nvSpPr>
          <p:cNvPr id="38" name="Oval 16"/>
          <p:cNvSpPr>
            <a:spLocks noChangeArrowheads="1"/>
          </p:cNvSpPr>
          <p:nvPr/>
        </p:nvSpPr>
        <p:spPr bwMode="auto">
          <a:xfrm>
            <a:off x="4602151" y="2952030"/>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sp>
        <p:nvSpPr>
          <p:cNvPr id="39" name="Freeform 8"/>
          <p:cNvSpPr>
            <a:spLocks/>
          </p:cNvSpPr>
          <p:nvPr/>
        </p:nvSpPr>
        <p:spPr bwMode="auto">
          <a:xfrm>
            <a:off x="4024936" y="3144726"/>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40" name="Oval 16"/>
          <p:cNvSpPr>
            <a:spLocks noChangeArrowheads="1"/>
          </p:cNvSpPr>
          <p:nvPr/>
        </p:nvSpPr>
        <p:spPr bwMode="auto">
          <a:xfrm>
            <a:off x="4617239" y="3132743"/>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pic>
        <p:nvPicPr>
          <p:cNvPr id="41" name="Picture 40"/>
          <p:cNvPicPr>
            <a:picLocks noChangeAspect="1"/>
          </p:cNvPicPr>
          <p:nvPr/>
        </p:nvPicPr>
        <p:blipFill>
          <a:blip r:embed="rId2">
            <a:duotone>
              <a:schemeClr val="accent6">
                <a:shade val="45000"/>
                <a:satMod val="135000"/>
              </a:schemeClr>
              <a:prstClr val="white"/>
            </a:duotone>
          </a:blip>
          <a:stretch>
            <a:fillRect/>
          </a:stretch>
        </p:blipFill>
        <p:spPr>
          <a:xfrm>
            <a:off x="6514053" y="2660125"/>
            <a:ext cx="970963" cy="691885"/>
          </a:xfrm>
          <a:prstGeom prst="rect">
            <a:avLst/>
          </a:prstGeom>
        </p:spPr>
      </p:pic>
    </p:spTree>
    <p:extLst>
      <p:ext uri="{BB962C8B-B14F-4D97-AF65-F5344CB8AC3E}">
        <p14:creationId xmlns:p14="http://schemas.microsoft.com/office/powerpoint/2010/main" val="3253119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dirty="0" smtClean="0"/>
              <a:t>Server Recovery Demo</a:t>
            </a:r>
            <a:endParaRPr lang="en-US" dirty="0"/>
          </a:p>
        </p:txBody>
      </p:sp>
    </p:spTree>
    <p:extLst>
      <p:ext uri="{BB962C8B-B14F-4D97-AF65-F5344CB8AC3E}">
        <p14:creationId xmlns:p14="http://schemas.microsoft.com/office/powerpoint/2010/main" val="1589993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Hybrid Cloud Backup Capabilities</a:t>
            </a:r>
            <a:endParaRPr lang="en-US" dirty="0"/>
          </a:p>
        </p:txBody>
      </p:sp>
    </p:spTree>
    <p:extLst>
      <p:ext uri="{BB962C8B-B14F-4D97-AF65-F5344CB8AC3E}">
        <p14:creationId xmlns:p14="http://schemas.microsoft.com/office/powerpoint/2010/main" val="12909066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retention (LTR)</a:t>
            </a:r>
            <a:endParaRPr lang="en-US" dirty="0"/>
          </a:p>
        </p:txBody>
      </p:sp>
      <p:cxnSp>
        <p:nvCxnSpPr>
          <p:cNvPr id="3" name="Straight Connector 2"/>
          <p:cNvCxnSpPr/>
          <p:nvPr/>
        </p:nvCxnSpPr>
        <p:spPr>
          <a:xfrm>
            <a:off x="525522" y="5811297"/>
            <a:ext cx="6857027" cy="0"/>
          </a:xfrm>
          <a:prstGeom prst="line">
            <a:avLst/>
          </a:prstGeom>
          <a:noFill/>
          <a:ln w="31750" cap="flat" cmpd="sng" algn="ctr">
            <a:solidFill>
              <a:schemeClr val="tx1"/>
            </a:solidFill>
            <a:prstDash val="solid"/>
            <a:headEnd type="none"/>
            <a:tailEnd type="triangle" w="lg" len="med"/>
          </a:ln>
          <a:effectLst/>
        </p:spPr>
      </p:cxnSp>
      <p:sp>
        <p:nvSpPr>
          <p:cNvPr id="4" name="Rectangle 3"/>
          <p:cNvSpPr>
            <a:spLocks noChangeArrowheads="1"/>
          </p:cNvSpPr>
          <p:nvPr/>
        </p:nvSpPr>
        <p:spPr bwMode="auto">
          <a:xfrm>
            <a:off x="2828236" y="5861625"/>
            <a:ext cx="724563" cy="408056"/>
          </a:xfrm>
          <a:prstGeom prst="rect">
            <a:avLst/>
          </a:prstGeom>
          <a:noFill/>
          <a:ln w="9525">
            <a:noFill/>
            <a:miter lim="800000"/>
            <a:headEnd/>
            <a:tailEnd/>
          </a:ln>
          <a:effectLst/>
        </p:spPr>
        <p:txBody>
          <a:bodyPr wrap="none" lIns="93244" tIns="46621" rIns="93244" bIns="46621" anchor="ctr">
            <a:prstTxWarp prst="textNoShape">
              <a:avLst/>
            </a:prstTxWarp>
            <a:spAutoFit/>
          </a:bodyPr>
          <a:lstStyle/>
          <a:p>
            <a:pPr algn="ctr" defTabSz="932416">
              <a:defRPr/>
            </a:pPr>
            <a:r>
              <a:rPr lang="en-US" sz="2000" b="1" kern="0" dirty="0">
                <a:solidFill>
                  <a:srgbClr val="FFFFFF"/>
                </a:solidFill>
                <a:latin typeface="Segoe UI Light"/>
                <a:ea typeface="Segoe UI" pitchFamily="34" charset="0"/>
                <a:cs typeface="Segoe UI" pitchFamily="34" charset="0"/>
              </a:rPr>
              <a:t>Time</a:t>
            </a:r>
          </a:p>
        </p:txBody>
      </p:sp>
      <p:sp>
        <p:nvSpPr>
          <p:cNvPr id="5" name="Freeform 4"/>
          <p:cNvSpPr/>
          <p:nvPr/>
        </p:nvSpPr>
        <p:spPr bwMode="auto">
          <a:xfrm>
            <a:off x="525523" y="1786283"/>
            <a:ext cx="5083711" cy="3552142"/>
          </a:xfrm>
          <a:custGeom>
            <a:avLst/>
            <a:gdLst>
              <a:gd name="connsiteX0" fmla="*/ 0 w 6743700"/>
              <a:gd name="connsiteY0" fmla="*/ 3708400 h 3708400"/>
              <a:gd name="connsiteX1" fmla="*/ 787400 w 6743700"/>
              <a:gd name="connsiteY1" fmla="*/ 3632200 h 3708400"/>
              <a:gd name="connsiteX2" fmla="*/ 1727200 w 6743700"/>
              <a:gd name="connsiteY2" fmla="*/ 3429000 h 3708400"/>
              <a:gd name="connsiteX3" fmla="*/ 2552700 w 6743700"/>
              <a:gd name="connsiteY3" fmla="*/ 3149600 h 3708400"/>
              <a:gd name="connsiteX4" fmla="*/ 3340100 w 6743700"/>
              <a:gd name="connsiteY4" fmla="*/ 2781300 h 3708400"/>
              <a:gd name="connsiteX5" fmla="*/ 4343400 w 6743700"/>
              <a:gd name="connsiteY5" fmla="*/ 2197100 h 3708400"/>
              <a:gd name="connsiteX6" fmla="*/ 5321300 w 6743700"/>
              <a:gd name="connsiteY6" fmla="*/ 1447800 h 3708400"/>
              <a:gd name="connsiteX7" fmla="*/ 6286500 w 6743700"/>
              <a:gd name="connsiteY7" fmla="*/ 520700 h 3708400"/>
              <a:gd name="connsiteX8" fmla="*/ 6743700 w 6743700"/>
              <a:gd name="connsiteY8" fmla="*/ 0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3700" h="3708400">
                <a:moveTo>
                  <a:pt x="0" y="3708400"/>
                </a:moveTo>
                <a:cubicBezTo>
                  <a:pt x="249766" y="3693583"/>
                  <a:pt x="499533" y="3678767"/>
                  <a:pt x="787400" y="3632200"/>
                </a:cubicBezTo>
                <a:cubicBezTo>
                  <a:pt x="1075267" y="3585633"/>
                  <a:pt x="1432984" y="3509433"/>
                  <a:pt x="1727200" y="3429000"/>
                </a:cubicBezTo>
                <a:cubicBezTo>
                  <a:pt x="2021416" y="3348567"/>
                  <a:pt x="2283883" y="3257550"/>
                  <a:pt x="2552700" y="3149600"/>
                </a:cubicBezTo>
                <a:cubicBezTo>
                  <a:pt x="2821517" y="3041650"/>
                  <a:pt x="3041650" y="2940050"/>
                  <a:pt x="3340100" y="2781300"/>
                </a:cubicBezTo>
                <a:cubicBezTo>
                  <a:pt x="3638550" y="2622550"/>
                  <a:pt x="4013200" y="2419350"/>
                  <a:pt x="4343400" y="2197100"/>
                </a:cubicBezTo>
                <a:cubicBezTo>
                  <a:pt x="4673600" y="1974850"/>
                  <a:pt x="4997450" y="1727200"/>
                  <a:pt x="5321300" y="1447800"/>
                </a:cubicBezTo>
                <a:cubicBezTo>
                  <a:pt x="5645150" y="1168400"/>
                  <a:pt x="6049433" y="762000"/>
                  <a:pt x="6286500" y="520700"/>
                </a:cubicBezTo>
                <a:cubicBezTo>
                  <a:pt x="6523567" y="279400"/>
                  <a:pt x="6743700" y="0"/>
                  <a:pt x="6743700" y="0"/>
                </a:cubicBezTo>
              </a:path>
            </a:pathLst>
          </a:custGeom>
          <a:noFill/>
          <a:ln w="38100" cap="flat" cmpd="sng" algn="ctr">
            <a:solidFill>
              <a:srgbClr val="DC3C00"/>
            </a:solidFill>
            <a:prstDash val="solid"/>
            <a:round/>
            <a:headEnd type="none" w="med" len="med"/>
            <a:tailEnd type="triangle" w="med" len="med"/>
          </a:ln>
          <a:effectLst/>
        </p:spPr>
        <p:txBody>
          <a:bodyPr lIns="93244" tIns="46621" rIns="93244" bIns="46621">
            <a:prstTxWarp prst="textNoShape">
              <a:avLst/>
            </a:prstTxWarp>
          </a:bodyPr>
          <a:lstStyle/>
          <a:p>
            <a:pPr defTabSz="932416">
              <a:defRPr/>
            </a:pPr>
            <a:endParaRPr lang="en-US" sz="1399" kern="0" dirty="0">
              <a:solidFill>
                <a:srgbClr val="FFFFFF"/>
              </a:solidFill>
              <a:ea typeface="Segoe UI" pitchFamily="34" charset="0"/>
              <a:cs typeface="Segoe UI" pitchFamily="34" charset="0"/>
            </a:endParaRPr>
          </a:p>
        </p:txBody>
      </p:sp>
      <p:sp>
        <p:nvSpPr>
          <p:cNvPr id="6" name="Freeform 5"/>
          <p:cNvSpPr/>
          <p:nvPr/>
        </p:nvSpPr>
        <p:spPr bwMode="auto">
          <a:xfrm>
            <a:off x="525525" y="5374531"/>
            <a:ext cx="5181703" cy="290419"/>
          </a:xfrm>
          <a:custGeom>
            <a:avLst/>
            <a:gdLst>
              <a:gd name="connsiteX0" fmla="*/ 0 w 6832600"/>
              <a:gd name="connsiteY0" fmla="*/ 203200 h 203200"/>
              <a:gd name="connsiteX1" fmla="*/ 2755900 w 6832600"/>
              <a:gd name="connsiteY1" fmla="*/ 139700 h 203200"/>
              <a:gd name="connsiteX2" fmla="*/ 5054600 w 6832600"/>
              <a:gd name="connsiteY2" fmla="*/ 63500 h 203200"/>
              <a:gd name="connsiteX3" fmla="*/ 6832600 w 6832600"/>
              <a:gd name="connsiteY3" fmla="*/ 0 h 203200"/>
            </a:gdLst>
            <a:ahLst/>
            <a:cxnLst>
              <a:cxn ang="0">
                <a:pos x="connsiteX0" y="connsiteY0"/>
              </a:cxn>
              <a:cxn ang="0">
                <a:pos x="connsiteX1" y="connsiteY1"/>
              </a:cxn>
              <a:cxn ang="0">
                <a:pos x="connsiteX2" y="connsiteY2"/>
              </a:cxn>
              <a:cxn ang="0">
                <a:pos x="connsiteX3" y="connsiteY3"/>
              </a:cxn>
            </a:cxnLst>
            <a:rect l="l" t="t" r="r" b="b"/>
            <a:pathLst>
              <a:path w="6832600" h="203200">
                <a:moveTo>
                  <a:pt x="0" y="203200"/>
                </a:moveTo>
                <a:lnTo>
                  <a:pt x="2755900" y="139700"/>
                </a:lnTo>
                <a:lnTo>
                  <a:pt x="5054600" y="63500"/>
                </a:lnTo>
                <a:lnTo>
                  <a:pt x="6832600" y="0"/>
                </a:lnTo>
              </a:path>
            </a:pathLst>
          </a:custGeom>
          <a:noFill/>
          <a:ln w="38100" cap="flat" cmpd="sng" algn="ctr">
            <a:solidFill>
              <a:schemeClr val="accent5"/>
            </a:solidFill>
            <a:prstDash val="solid"/>
            <a:round/>
            <a:headEnd type="none" w="med" len="med"/>
            <a:tailEnd type="triangle" w="med" len="med"/>
          </a:ln>
          <a:effectLst/>
        </p:spPr>
        <p:txBody>
          <a:bodyPr lIns="93244" tIns="46621" rIns="93244" bIns="46621">
            <a:prstTxWarp prst="textNoShape">
              <a:avLst/>
            </a:prstTxWarp>
          </a:bodyPr>
          <a:lstStyle/>
          <a:p>
            <a:pPr defTabSz="932416">
              <a:defRPr/>
            </a:pPr>
            <a:endParaRPr lang="en-US" sz="1399" kern="0" dirty="0">
              <a:solidFill>
                <a:srgbClr val="FFFFFF"/>
              </a:solidFill>
              <a:ea typeface="Segoe UI" pitchFamily="34" charset="0"/>
              <a:cs typeface="Segoe UI" pitchFamily="34" charset="0"/>
            </a:endParaRPr>
          </a:p>
        </p:txBody>
      </p:sp>
      <p:grpSp>
        <p:nvGrpSpPr>
          <p:cNvPr id="7" name="Group 6"/>
          <p:cNvGrpSpPr/>
          <p:nvPr/>
        </p:nvGrpSpPr>
        <p:grpSpPr>
          <a:xfrm>
            <a:off x="1232955" y="3718653"/>
            <a:ext cx="1942795" cy="890033"/>
            <a:chOff x="1019690" y="3851177"/>
            <a:chExt cx="2385086" cy="890160"/>
          </a:xfrm>
          <a:noFill/>
        </p:grpSpPr>
        <p:sp>
          <p:nvSpPr>
            <p:cNvPr id="8" name="Rectangle 7"/>
            <p:cNvSpPr/>
            <p:nvPr/>
          </p:nvSpPr>
          <p:spPr bwMode="auto">
            <a:xfrm>
              <a:off x="1019690" y="3851177"/>
              <a:ext cx="1999365" cy="89016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097125" tIns="146283" rIns="0" bIns="146283" numCol="1" spcCol="0" rtlCol="0" fromWordArt="0" anchor="ctr" anchorCtr="0" forceAA="0" compatLnSpc="1">
              <a:prstTxWarp prst="textNoShape">
                <a:avLst/>
              </a:prstTxWarp>
              <a:noAutofit/>
            </a:bodyPr>
            <a:lstStyle/>
            <a:p>
              <a:pPr defTabSz="914224">
                <a:defRPr/>
              </a:pPr>
              <a:endParaRPr lang="en-US" kern="0" dirty="0">
                <a:solidFill>
                  <a:srgbClr val="FFFFFF"/>
                </a:solidFill>
              </a:endParaRPr>
            </a:p>
          </p:txBody>
        </p:sp>
        <p:sp>
          <p:nvSpPr>
            <p:cNvPr id="9" name="Rectangle 8"/>
            <p:cNvSpPr/>
            <p:nvPr/>
          </p:nvSpPr>
          <p:spPr>
            <a:xfrm>
              <a:off x="1019690" y="3851177"/>
              <a:ext cx="2385086" cy="890160"/>
            </a:xfrm>
            <a:prstGeom prst="rect">
              <a:avLst/>
            </a:prstGeom>
            <a:grpFill/>
          </p:spPr>
          <p:txBody>
            <a:bodyPr wrap="square" anchor="ctr" anchorCtr="0">
              <a:noAutofit/>
            </a:bodyPr>
            <a:lstStyle/>
            <a:p>
              <a:pPr defTabSz="932416">
                <a:spcBef>
                  <a:spcPts val="204"/>
                </a:spcBef>
                <a:defRPr/>
              </a:pPr>
              <a:r>
                <a:rPr lang="en-US" sz="1599" kern="0" dirty="0">
                  <a:solidFill>
                    <a:srgbClr val="FFFFFF"/>
                  </a:solidFill>
                  <a:ea typeface="Segoe UI" pitchFamily="34" charset="0"/>
                  <a:cs typeface="Segoe UI" pitchFamily="34" charset="0"/>
                </a:rPr>
                <a:t>Data grows </a:t>
              </a:r>
              <a:br>
                <a:rPr lang="en-US" sz="1599" kern="0" dirty="0">
                  <a:solidFill>
                    <a:srgbClr val="FFFFFF"/>
                  </a:solidFill>
                  <a:ea typeface="Segoe UI" pitchFamily="34" charset="0"/>
                  <a:cs typeface="Segoe UI" pitchFamily="34" charset="0"/>
                </a:rPr>
              </a:br>
              <a:r>
                <a:rPr lang="en-US" sz="1599" kern="0" dirty="0">
                  <a:solidFill>
                    <a:srgbClr val="FFFFFF"/>
                  </a:solidFill>
                  <a:ea typeface="Segoe UI" pitchFamily="34" charset="0"/>
                  <a:cs typeface="Segoe UI" pitchFamily="34" charset="0"/>
                </a:rPr>
                <a:t>exponentially</a:t>
              </a:r>
              <a:r>
                <a:rPr lang="en-US" sz="2000" kern="0" dirty="0">
                  <a:solidFill>
                    <a:srgbClr val="FFFFFF"/>
                  </a:solidFill>
                  <a:ea typeface="Segoe UI" pitchFamily="34" charset="0"/>
                  <a:cs typeface="Segoe UI" pitchFamily="34" charset="0"/>
                </a:rPr>
                <a:t/>
              </a:r>
              <a:br>
                <a:rPr lang="en-US" sz="2000" kern="0" dirty="0">
                  <a:solidFill>
                    <a:srgbClr val="FFFFFF"/>
                  </a:solidFill>
                  <a:ea typeface="Segoe UI" pitchFamily="34" charset="0"/>
                  <a:cs typeface="Segoe UI" pitchFamily="34" charset="0"/>
                </a:rPr>
              </a:br>
              <a:r>
                <a:rPr lang="en-US" sz="1399" i="1" kern="0" dirty="0">
                  <a:solidFill>
                    <a:srgbClr val="FFFFFF"/>
                  </a:solidFill>
                  <a:ea typeface="Segoe UI" pitchFamily="34" charset="0"/>
                  <a:cs typeface="Segoe UI" pitchFamily="34" charset="0"/>
                </a:rPr>
                <a:t>(50 – 60% Annually</a:t>
              </a:r>
              <a:r>
                <a:rPr lang="en-US" sz="1199" i="1" kern="0" dirty="0">
                  <a:solidFill>
                    <a:srgbClr val="FFFFFF"/>
                  </a:solidFill>
                  <a:ea typeface="Segoe UI" pitchFamily="34" charset="0"/>
                  <a:cs typeface="Segoe UI" pitchFamily="34" charset="0"/>
                </a:rPr>
                <a:t>)</a:t>
              </a:r>
              <a:endParaRPr lang="en-US" sz="1599" i="1" kern="0" dirty="0">
                <a:solidFill>
                  <a:srgbClr val="FFFFFF"/>
                </a:solidFill>
                <a:ea typeface="Segoe UI" pitchFamily="34" charset="0"/>
                <a:cs typeface="Segoe UI" pitchFamily="34" charset="0"/>
              </a:endParaRPr>
            </a:p>
          </p:txBody>
        </p:sp>
      </p:grpSp>
      <p:grpSp>
        <p:nvGrpSpPr>
          <p:cNvPr id="10" name="Group 9"/>
          <p:cNvGrpSpPr/>
          <p:nvPr/>
        </p:nvGrpSpPr>
        <p:grpSpPr>
          <a:xfrm>
            <a:off x="3239363" y="4433489"/>
            <a:ext cx="2189468" cy="890033"/>
            <a:chOff x="2572635" y="4252275"/>
            <a:chExt cx="2385086" cy="890160"/>
          </a:xfrm>
          <a:noFill/>
        </p:grpSpPr>
        <p:sp>
          <p:nvSpPr>
            <p:cNvPr id="11" name="Rectangle 10"/>
            <p:cNvSpPr/>
            <p:nvPr/>
          </p:nvSpPr>
          <p:spPr bwMode="auto">
            <a:xfrm>
              <a:off x="2572635" y="4252275"/>
              <a:ext cx="1999365" cy="890160"/>
            </a:xfrm>
            <a:prstGeom prst="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097125" tIns="146283" rIns="0" bIns="146283" numCol="1" spcCol="0" rtlCol="0" fromWordArt="0" anchor="ctr" anchorCtr="0" forceAA="0" compatLnSpc="1">
              <a:prstTxWarp prst="textNoShape">
                <a:avLst/>
              </a:prstTxWarp>
              <a:noAutofit/>
            </a:bodyPr>
            <a:lstStyle/>
            <a:p>
              <a:pPr defTabSz="914224">
                <a:defRPr/>
              </a:pPr>
              <a:endParaRPr lang="en-US" kern="0" dirty="0">
                <a:solidFill>
                  <a:srgbClr val="FFFFFF"/>
                </a:solidFill>
              </a:endParaRPr>
            </a:p>
          </p:txBody>
        </p:sp>
        <p:sp>
          <p:nvSpPr>
            <p:cNvPr id="12" name="Rectangle 11"/>
            <p:cNvSpPr/>
            <p:nvPr/>
          </p:nvSpPr>
          <p:spPr>
            <a:xfrm>
              <a:off x="2572635" y="4252275"/>
              <a:ext cx="2385086" cy="890160"/>
            </a:xfrm>
            <a:prstGeom prst="rect">
              <a:avLst/>
            </a:prstGeom>
            <a:grpFill/>
          </p:spPr>
          <p:txBody>
            <a:bodyPr wrap="square" anchor="ctr" anchorCtr="0">
              <a:noAutofit/>
            </a:bodyPr>
            <a:lstStyle/>
            <a:p>
              <a:pPr defTabSz="932416">
                <a:spcBef>
                  <a:spcPts val="204"/>
                </a:spcBef>
                <a:defRPr/>
              </a:pPr>
              <a:r>
                <a:rPr lang="en-US" sz="1599" kern="0" dirty="0">
                  <a:solidFill>
                    <a:srgbClr val="FFFFFF"/>
                  </a:solidFill>
                  <a:ea typeface="Segoe UI" pitchFamily="34" charset="0"/>
                  <a:cs typeface="Segoe UI" pitchFamily="34" charset="0"/>
                </a:rPr>
                <a:t>90% Restores from Short-Term-Retention (30 days or less)</a:t>
              </a:r>
            </a:p>
          </p:txBody>
        </p:sp>
      </p:grpSp>
      <p:sp>
        <p:nvSpPr>
          <p:cNvPr id="13" name="Right Bracket 12"/>
          <p:cNvSpPr/>
          <p:nvPr/>
        </p:nvSpPr>
        <p:spPr>
          <a:xfrm>
            <a:off x="5717671" y="1725433"/>
            <a:ext cx="160001" cy="3641278"/>
          </a:xfrm>
          <a:prstGeom prst="rightBracket">
            <a:avLst/>
          </a:prstGeom>
          <a:noFill/>
          <a:ln w="25400" cap="flat" cmpd="sng" algn="ctr">
            <a:solidFill>
              <a:schemeClr val="tx1">
                <a:lumMod val="95000"/>
              </a:schemeClr>
            </a:solidFill>
            <a:prstDash val="solid"/>
            <a:headEnd type="none"/>
            <a:tailEnd type="none"/>
          </a:ln>
          <a:effectLst/>
        </p:spPr>
        <p:txBody>
          <a:bodyPr rtlCol="0" anchor="ctr"/>
          <a:lstStyle/>
          <a:p>
            <a:pPr algn="ctr" defTabSz="914224">
              <a:defRPr/>
            </a:pPr>
            <a:endParaRPr lang="en-US" kern="0">
              <a:solidFill>
                <a:srgbClr val="FFFFFF"/>
              </a:solidFill>
            </a:endParaRPr>
          </a:p>
        </p:txBody>
      </p:sp>
      <p:sp>
        <p:nvSpPr>
          <p:cNvPr id="14" name="Right Bracket 13"/>
          <p:cNvSpPr/>
          <p:nvPr/>
        </p:nvSpPr>
        <p:spPr>
          <a:xfrm>
            <a:off x="5717671" y="5326062"/>
            <a:ext cx="160001" cy="416015"/>
          </a:xfrm>
          <a:prstGeom prst="rightBracket">
            <a:avLst/>
          </a:prstGeom>
          <a:noFill/>
          <a:ln w="25400" cap="flat" cmpd="sng" algn="ctr">
            <a:solidFill>
              <a:schemeClr val="tx1">
                <a:lumMod val="95000"/>
              </a:schemeClr>
            </a:solidFill>
            <a:prstDash val="solid"/>
            <a:headEnd type="none"/>
            <a:tailEnd type="none"/>
          </a:ln>
          <a:effectLst/>
        </p:spPr>
        <p:txBody>
          <a:bodyPr rtlCol="0" anchor="ctr"/>
          <a:lstStyle/>
          <a:p>
            <a:pPr algn="ctr" defTabSz="914224">
              <a:defRPr/>
            </a:pPr>
            <a:endParaRPr lang="en-US" kern="0">
              <a:solidFill>
                <a:srgbClr val="FFFFFF"/>
              </a:solidFill>
            </a:endParaRPr>
          </a:p>
        </p:txBody>
      </p:sp>
      <p:sp>
        <p:nvSpPr>
          <p:cNvPr id="15" name="TextBox 14"/>
          <p:cNvSpPr txBox="1"/>
          <p:nvPr/>
        </p:nvSpPr>
        <p:spPr>
          <a:xfrm>
            <a:off x="5936594" y="3793618"/>
            <a:ext cx="2280186" cy="740099"/>
          </a:xfrm>
          <a:prstGeom prst="rect">
            <a:avLst/>
          </a:prstGeom>
          <a:noFill/>
          <a:effectLst/>
        </p:spPr>
        <p:txBody>
          <a:bodyPr wrap="square" lIns="93244" tIns="46621" rIns="93244" bIns="46621" rtlCol="0" anchor="ctr">
            <a:spAutoFit/>
          </a:bodyPr>
          <a:lstStyle/>
          <a:p>
            <a:pPr defTabSz="932416">
              <a:defRPr/>
            </a:pPr>
            <a:r>
              <a:rPr lang="en-US" sz="1399" kern="0" dirty="0">
                <a:solidFill>
                  <a:srgbClr val="FFFFFF"/>
                </a:solidFill>
                <a:ea typeface="Segoe UI" pitchFamily="34" charset="0"/>
                <a:cs typeface="Segoe UI" pitchFamily="34" charset="0"/>
              </a:rPr>
              <a:t>Cloud Backup Opportunity</a:t>
            </a:r>
          </a:p>
          <a:p>
            <a:pPr defTabSz="932416">
              <a:defRPr/>
            </a:pPr>
            <a:r>
              <a:rPr lang="en-US" sz="1399" kern="0" dirty="0">
                <a:solidFill>
                  <a:srgbClr val="FFFFFF"/>
                </a:solidFill>
                <a:ea typeface="Segoe UI" pitchFamily="34" charset="0"/>
                <a:cs typeface="Segoe UI" pitchFamily="34" charset="0"/>
              </a:rPr>
              <a:t>(LTR, Offsite, DR)</a:t>
            </a:r>
          </a:p>
          <a:p>
            <a:pPr defTabSz="932416">
              <a:defRPr/>
            </a:pPr>
            <a:r>
              <a:rPr lang="en-US" sz="1399" kern="0" dirty="0">
                <a:solidFill>
                  <a:srgbClr val="FFFFFF"/>
                </a:solidFill>
                <a:ea typeface="Segoe UI" pitchFamily="34" charset="0"/>
                <a:cs typeface="Segoe UI" pitchFamily="34" charset="0"/>
              </a:rPr>
              <a:t>1 – 100 years</a:t>
            </a:r>
          </a:p>
        </p:txBody>
      </p:sp>
      <p:sp>
        <p:nvSpPr>
          <p:cNvPr id="16" name="TextBox 15"/>
          <p:cNvSpPr txBox="1"/>
          <p:nvPr/>
        </p:nvSpPr>
        <p:spPr>
          <a:xfrm>
            <a:off x="5836121" y="5266437"/>
            <a:ext cx="894455" cy="533356"/>
          </a:xfrm>
          <a:prstGeom prst="rect">
            <a:avLst/>
          </a:prstGeom>
          <a:noFill/>
          <a:effectLst/>
        </p:spPr>
        <p:txBody>
          <a:bodyPr wrap="square" lIns="93244" tIns="46621" rIns="93244" bIns="46621" rtlCol="0" anchor="ctr">
            <a:spAutoFit/>
          </a:bodyPr>
          <a:lstStyle/>
          <a:p>
            <a:pPr defTabSz="932416">
              <a:defRPr/>
            </a:pPr>
            <a:r>
              <a:rPr lang="en-US" sz="1399" kern="0" dirty="0">
                <a:solidFill>
                  <a:srgbClr val="FFFFFF"/>
                </a:solidFill>
                <a:ea typeface="Segoe UI" pitchFamily="34" charset="0"/>
                <a:cs typeface="Segoe UI" pitchFamily="34" charset="0"/>
              </a:rPr>
              <a:t>Local Backup</a:t>
            </a:r>
          </a:p>
        </p:txBody>
      </p:sp>
      <p:sp>
        <p:nvSpPr>
          <p:cNvPr id="17" name="Rectangle 16"/>
          <p:cNvSpPr>
            <a:spLocks noChangeArrowheads="1"/>
          </p:cNvSpPr>
          <p:nvPr/>
        </p:nvSpPr>
        <p:spPr bwMode="auto">
          <a:xfrm rot="16200000">
            <a:off x="-305766" y="3501770"/>
            <a:ext cx="1123480" cy="408056"/>
          </a:xfrm>
          <a:prstGeom prst="rect">
            <a:avLst/>
          </a:prstGeom>
          <a:noFill/>
          <a:ln w="9525">
            <a:noFill/>
            <a:miter lim="800000"/>
            <a:headEnd/>
            <a:tailEnd/>
          </a:ln>
          <a:effectLst/>
        </p:spPr>
        <p:txBody>
          <a:bodyPr wrap="none" lIns="93244" tIns="46621" rIns="93244" bIns="46621" anchor="ctr">
            <a:prstTxWarp prst="textNoShape">
              <a:avLst/>
            </a:prstTxWarp>
            <a:spAutoFit/>
          </a:bodyPr>
          <a:lstStyle/>
          <a:p>
            <a:pPr algn="ctr" defTabSz="932416">
              <a:defRPr/>
            </a:pPr>
            <a:r>
              <a:rPr lang="en-US" sz="2000" b="1" kern="0" dirty="0">
                <a:solidFill>
                  <a:srgbClr val="FFFFFF"/>
                </a:solidFill>
                <a:latin typeface="Segoe UI Light"/>
                <a:ea typeface="Segoe UI" pitchFamily="34" charset="0"/>
                <a:cs typeface="Segoe UI" pitchFamily="34" charset="0"/>
              </a:rPr>
              <a:t>Capacity</a:t>
            </a:r>
          </a:p>
        </p:txBody>
      </p:sp>
      <p:cxnSp>
        <p:nvCxnSpPr>
          <p:cNvPr id="18" name="Straight Connector 17"/>
          <p:cNvCxnSpPr/>
          <p:nvPr/>
        </p:nvCxnSpPr>
        <p:spPr>
          <a:xfrm>
            <a:off x="525523" y="1718320"/>
            <a:ext cx="4141" cy="4103455"/>
          </a:xfrm>
          <a:prstGeom prst="line">
            <a:avLst/>
          </a:prstGeom>
          <a:noFill/>
          <a:ln w="31750" cap="flat" cmpd="sng" algn="ctr">
            <a:solidFill>
              <a:schemeClr val="tx1"/>
            </a:solidFill>
            <a:prstDash val="solid"/>
            <a:headEnd type="triangle" w="lg" len="med"/>
            <a:tailEnd type="none"/>
          </a:ln>
          <a:effectLst/>
        </p:spPr>
      </p:cxnSp>
      <p:grpSp>
        <p:nvGrpSpPr>
          <p:cNvPr id="19" name="Group 18"/>
          <p:cNvGrpSpPr/>
          <p:nvPr/>
        </p:nvGrpSpPr>
        <p:grpSpPr>
          <a:xfrm>
            <a:off x="6002559" y="1725433"/>
            <a:ext cx="6149381" cy="750327"/>
            <a:chOff x="4276422" y="944695"/>
            <a:chExt cx="3923633" cy="735681"/>
          </a:xfrm>
        </p:grpSpPr>
        <p:sp>
          <p:nvSpPr>
            <p:cNvPr id="20" name="Freeform 19"/>
            <p:cNvSpPr/>
            <p:nvPr/>
          </p:nvSpPr>
          <p:spPr>
            <a:xfrm>
              <a:off x="4276422" y="944695"/>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accent4"/>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1632" dirty="0">
                  <a:solidFill>
                    <a:srgbClr val="FFFFFF"/>
                  </a:solidFill>
                </a:rPr>
                <a:t>Business needs</a:t>
              </a:r>
            </a:p>
          </p:txBody>
        </p:sp>
        <p:sp>
          <p:nvSpPr>
            <p:cNvPr id="21" name="Freeform 20"/>
            <p:cNvSpPr/>
            <p:nvPr/>
          </p:nvSpPr>
          <p:spPr>
            <a:xfrm>
              <a:off x="5625171" y="944695"/>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accent4"/>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1632" dirty="0">
                  <a:solidFill>
                    <a:srgbClr val="FFFFFF"/>
                  </a:solidFill>
                </a:rPr>
                <a:t>Compliance/Legal</a:t>
              </a:r>
            </a:p>
          </p:txBody>
        </p:sp>
        <p:sp>
          <p:nvSpPr>
            <p:cNvPr id="22" name="Freeform 21"/>
            <p:cNvSpPr/>
            <p:nvPr/>
          </p:nvSpPr>
          <p:spPr>
            <a:xfrm>
              <a:off x="6973920" y="944695"/>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accent4"/>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1632" dirty="0">
                  <a:solidFill>
                    <a:srgbClr val="FFFFFF"/>
                  </a:solidFill>
                </a:rPr>
                <a:t>Reduce costs</a:t>
              </a:r>
            </a:p>
          </p:txBody>
        </p:sp>
      </p:grpSp>
      <p:sp>
        <p:nvSpPr>
          <p:cNvPr id="23" name="TextBox 22"/>
          <p:cNvSpPr txBox="1"/>
          <p:nvPr/>
        </p:nvSpPr>
        <p:spPr>
          <a:xfrm flipV="1">
            <a:off x="8396080" y="2518542"/>
            <a:ext cx="606222" cy="3615843"/>
          </a:xfrm>
          <a:prstGeom prst="rect">
            <a:avLst/>
          </a:prstGeom>
          <a:noFill/>
        </p:spPr>
        <p:txBody>
          <a:bodyPr wrap="square" rtlCol="0">
            <a:spAutoFit/>
          </a:bodyPr>
          <a:lstStyle/>
          <a:p>
            <a:r>
              <a:rPr lang="en-US" sz="22438" dirty="0">
                <a:solidFill>
                  <a:srgbClr val="FFFFFF">
                    <a:lumMod val="65000"/>
                    <a:lumOff val="35000"/>
                  </a:srgbClr>
                </a:solidFill>
                <a:latin typeface="Segoe UI Light"/>
              </a:rPr>
              <a:t>}</a:t>
            </a:r>
          </a:p>
        </p:txBody>
      </p:sp>
      <p:grpSp>
        <p:nvGrpSpPr>
          <p:cNvPr id="24" name="Group 23"/>
          <p:cNvGrpSpPr/>
          <p:nvPr/>
        </p:nvGrpSpPr>
        <p:grpSpPr>
          <a:xfrm>
            <a:off x="8870101" y="2840615"/>
            <a:ext cx="3400247" cy="2326633"/>
            <a:chOff x="8696100" y="2785171"/>
            <a:chExt cx="3333877" cy="2281221"/>
          </a:xfrm>
        </p:grpSpPr>
        <p:grpSp>
          <p:nvGrpSpPr>
            <p:cNvPr id="25" name="Group 24"/>
            <p:cNvGrpSpPr/>
            <p:nvPr/>
          </p:nvGrpSpPr>
          <p:grpSpPr>
            <a:xfrm>
              <a:off x="8696100" y="2785171"/>
              <a:ext cx="3333877" cy="2281221"/>
              <a:chOff x="8696102" y="2785170"/>
              <a:chExt cx="3333878" cy="2281220"/>
            </a:xfrm>
          </p:grpSpPr>
          <p:sp>
            <p:nvSpPr>
              <p:cNvPr id="31" name="Freeform 128"/>
              <p:cNvSpPr>
                <a:spLocks noChangeAspect="1"/>
              </p:cNvSpPr>
              <p:nvPr/>
            </p:nvSpPr>
            <p:spPr bwMode="black">
              <a:xfrm>
                <a:off x="8696102" y="2785170"/>
                <a:ext cx="1826603" cy="100584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solidFill>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FFFFFF"/>
                  </a:solidFill>
                </a:endParaRPr>
              </a:p>
            </p:txBody>
          </p:sp>
          <p:sp>
            <p:nvSpPr>
              <p:cNvPr id="28" name="Freeform 63"/>
              <p:cNvSpPr>
                <a:spLocks noEditPoints="1"/>
              </p:cNvSpPr>
              <p:nvPr/>
            </p:nvSpPr>
            <p:spPr bwMode="auto">
              <a:xfrm>
                <a:off x="9057323" y="4055036"/>
                <a:ext cx="1097280" cy="1005840"/>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solidFill>
              <a:ln>
                <a:noFill/>
              </a:ln>
            </p:spPr>
            <p:txBody>
              <a:bodyPr vert="horz" wrap="square" lIns="124280" tIns="62139" rIns="124280" bIns="62139" numCol="1" anchor="t" anchorCtr="0" compatLnSpc="1">
                <a:prstTxWarp prst="textNoShape">
                  <a:avLst/>
                </a:prstTxWarp>
              </a:bodyPr>
              <a:lstStyle/>
              <a:p>
                <a:pPr defTabSz="1242741" fontAlgn="base">
                  <a:spcBef>
                    <a:spcPct val="0"/>
                  </a:spcBef>
                  <a:spcAft>
                    <a:spcPct val="0"/>
                  </a:spcAft>
                </a:pPr>
                <a:endParaRPr lang="en-US" sz="2173" spc="-41" dirty="0">
                  <a:solidFill>
                    <a:srgbClr val="000000">
                      <a:lumMod val="50000"/>
                    </a:srgbClr>
                  </a:solidFill>
                  <a:cs typeface="Segoe UI" panose="020B0502040204020203" pitchFamily="34" charset="0"/>
                </a:endParaRPr>
              </a:p>
            </p:txBody>
          </p:sp>
          <p:sp>
            <p:nvSpPr>
              <p:cNvPr id="29" name="Rectangle 28"/>
              <p:cNvSpPr/>
              <p:nvPr/>
            </p:nvSpPr>
            <p:spPr>
              <a:xfrm>
                <a:off x="10449521" y="3407630"/>
                <a:ext cx="1580459" cy="367529"/>
              </a:xfrm>
              <a:prstGeom prst="rect">
                <a:avLst/>
              </a:prstGeom>
            </p:spPr>
            <p:txBody>
              <a:bodyPr wrap="square">
                <a:spAutoFit/>
              </a:bodyPr>
              <a:lstStyle/>
              <a:p>
                <a:r>
                  <a:rPr lang="en-US" sz="1836" dirty="0" smtClean="0">
                    <a:solidFill>
                      <a:srgbClr val="FFFFFF">
                        <a:lumMod val="50000"/>
                        <a:lumOff val="50000"/>
                      </a:srgbClr>
                    </a:solidFill>
                  </a:rPr>
                  <a:t>Azure backup</a:t>
                </a:r>
                <a:endParaRPr lang="en-US" sz="1836" dirty="0">
                  <a:solidFill>
                    <a:srgbClr val="FFFFFF">
                      <a:lumMod val="50000"/>
                      <a:lumOff val="50000"/>
                    </a:srgbClr>
                  </a:solidFill>
                </a:endParaRPr>
              </a:p>
            </p:txBody>
          </p:sp>
          <p:sp>
            <p:nvSpPr>
              <p:cNvPr id="30" name="Rectangle 29"/>
              <p:cNvSpPr/>
              <p:nvPr/>
            </p:nvSpPr>
            <p:spPr>
              <a:xfrm>
                <a:off x="10219812" y="4691544"/>
                <a:ext cx="1215667" cy="374846"/>
              </a:xfrm>
              <a:prstGeom prst="rect">
                <a:avLst/>
              </a:prstGeom>
            </p:spPr>
            <p:txBody>
              <a:bodyPr wrap="square">
                <a:spAutoFit/>
              </a:bodyPr>
              <a:lstStyle/>
              <a:p>
                <a:r>
                  <a:rPr lang="en-US" sz="1836" dirty="0">
                    <a:solidFill>
                      <a:srgbClr val="FFFFFF">
                        <a:lumMod val="50000"/>
                        <a:lumOff val="50000"/>
                      </a:srgbClr>
                    </a:solidFill>
                  </a:rPr>
                  <a:t>Tape</a:t>
                </a:r>
              </a:p>
            </p:txBody>
          </p:sp>
        </p:grpSp>
        <p:sp>
          <p:nvSpPr>
            <p:cNvPr id="26" name="TextBox 25"/>
            <p:cNvSpPr txBox="1"/>
            <p:nvPr/>
          </p:nvSpPr>
          <p:spPr>
            <a:xfrm>
              <a:off x="11252761" y="3152740"/>
              <a:ext cx="718466" cy="374846"/>
            </a:xfrm>
            <a:prstGeom prst="rect">
              <a:avLst/>
            </a:prstGeom>
            <a:noFill/>
          </p:spPr>
          <p:txBody>
            <a:bodyPr wrap="none" rtlCol="0">
              <a:spAutoFit/>
            </a:bodyPr>
            <a:lstStyle/>
            <a:p>
              <a:r>
                <a:rPr lang="en-US" sz="1836" b="1" dirty="0">
                  <a:solidFill>
                    <a:srgbClr val="FF8C00"/>
                  </a:solidFill>
                </a:rPr>
                <a:t>new!</a:t>
              </a:r>
            </a:p>
          </p:txBody>
        </p:sp>
      </p:grpSp>
      <p:sp>
        <p:nvSpPr>
          <p:cNvPr id="33" name="Can 32"/>
          <p:cNvSpPr/>
          <p:nvPr/>
        </p:nvSpPr>
        <p:spPr bwMode="auto">
          <a:xfrm>
            <a:off x="9405119" y="3246546"/>
            <a:ext cx="785909" cy="472107"/>
          </a:xfrm>
          <a:prstGeom prst="can">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149217" numCol="1" spcCol="0" rtlCol="0" fromWordArt="0" anchor="ctr" anchorCtr="0" forceAA="0" compatLnSpc="1">
            <a:prstTxWarp prst="textNoShape">
              <a:avLst/>
            </a:prstTxWarp>
            <a:noAutofit/>
          </a:bodyPr>
          <a:lstStyle/>
          <a:p>
            <a:pPr algn="ctr" defTabSz="951005" fontAlgn="base">
              <a:lnSpc>
                <a:spcPct val="90000"/>
              </a:lnSpc>
              <a:spcBef>
                <a:spcPct val="0"/>
              </a:spcBef>
              <a:spcAft>
                <a:spcPct val="0"/>
              </a:spcAft>
            </a:pPr>
            <a:r>
              <a:rPr lang="en-US" sz="1200" b="1" dirty="0">
                <a:solidFill>
                  <a:srgbClr val="000000">
                    <a:lumMod val="50000"/>
                    <a:lumOff val="50000"/>
                  </a:srgbClr>
                </a:solidFill>
                <a:ea typeface="Segoe UI" pitchFamily="34" charset="0"/>
                <a:cs typeface="Segoe UI" pitchFamily="34" charset="0"/>
              </a:rPr>
              <a:t>Storage</a:t>
            </a:r>
          </a:p>
        </p:txBody>
      </p:sp>
    </p:spTree>
    <p:extLst>
      <p:ext uri="{BB962C8B-B14F-4D97-AF65-F5344CB8AC3E}">
        <p14:creationId xmlns:p14="http://schemas.microsoft.com/office/powerpoint/2010/main" val="175768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out)">
                                      <p:cBhvr>
                                        <p:cTn id="10" dur="500"/>
                                        <p:tgtEl>
                                          <p:spTgt spid="14"/>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par>
                                <p:cTn id="17" presetID="10" presetClass="entr" presetSubtype="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8" fill="hold" grpId="0" nodeType="withEffect">
                                  <p:stCondLst>
                                    <p:cond delay="40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9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23"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 vs. Cloud - TCO</a:t>
            </a:r>
            <a:endParaRPr lang="en-US" dirty="0"/>
          </a:p>
        </p:txBody>
      </p:sp>
      <p:sp>
        <p:nvSpPr>
          <p:cNvPr id="3" name="Rectangle 2"/>
          <p:cNvSpPr/>
          <p:nvPr/>
        </p:nvSpPr>
        <p:spPr>
          <a:xfrm>
            <a:off x="7176347" y="1578891"/>
            <a:ext cx="3827941" cy="4513030"/>
          </a:xfrm>
          <a:prstGeom prst="rect">
            <a:avLst/>
          </a:prstGeom>
        </p:spPr>
        <p:txBody>
          <a:bodyPr wrap="square">
            <a:spAutoFit/>
          </a:bodyPr>
          <a:lstStyle/>
          <a:p>
            <a:r>
              <a:rPr lang="en-IN" sz="2856" i="1" dirty="0">
                <a:solidFill>
                  <a:srgbClr val="FFFFFF"/>
                </a:solidFill>
                <a:ea typeface="Calibri" panose="020F0502020204030204" pitchFamily="34" charset="0"/>
              </a:rPr>
              <a:t>“Although tape media is very inexpensive, a majority of the cost of tape-based backup is the "soft" costs, which occur around backup software, maintenance and staff time”</a:t>
            </a:r>
            <a:r>
              <a:rPr lang="en-IN" sz="2856" dirty="0">
                <a:solidFill>
                  <a:srgbClr val="FFFFFF"/>
                </a:solidFill>
                <a:ea typeface="Calibri" panose="020F0502020204030204" pitchFamily="34" charset="0"/>
              </a:rPr>
              <a:t> </a:t>
            </a:r>
            <a:endParaRPr lang="en-IN" sz="2040" dirty="0">
              <a:solidFill>
                <a:srgbClr val="FFFFFF"/>
              </a:solidFill>
            </a:endParaRPr>
          </a:p>
          <a:p>
            <a:pPr algn="r"/>
            <a:endParaRPr lang="en-IN" sz="2040" dirty="0" smtClean="0">
              <a:solidFill>
                <a:srgbClr val="FFFFFF"/>
              </a:solidFill>
            </a:endParaRPr>
          </a:p>
          <a:p>
            <a:pPr algn="r"/>
            <a:endParaRPr lang="en-IN" sz="2040" dirty="0">
              <a:solidFill>
                <a:srgbClr val="FFFFFF"/>
              </a:solidFill>
            </a:endParaRPr>
          </a:p>
          <a:p>
            <a:pPr algn="r"/>
            <a:r>
              <a:rPr lang="en-IN" b="1" i="1" dirty="0" smtClean="0">
                <a:solidFill>
                  <a:srgbClr val="FFFFFF"/>
                </a:solidFill>
              </a:rPr>
              <a:t>Gartner </a:t>
            </a:r>
            <a:r>
              <a:rPr lang="en-IN" b="1" i="1" dirty="0">
                <a:solidFill>
                  <a:srgbClr val="FFFFFF"/>
                </a:solidFill>
              </a:rPr>
              <a:t>ID:G00261961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04" y="1257962"/>
            <a:ext cx="6040054" cy="5731703"/>
          </a:xfrm>
          <a:prstGeom prst="rect">
            <a:avLst/>
          </a:prstGeom>
        </p:spPr>
      </p:pic>
      <p:sp>
        <p:nvSpPr>
          <p:cNvPr id="5" name="Rectangle 4"/>
          <p:cNvSpPr/>
          <p:nvPr/>
        </p:nvSpPr>
        <p:spPr>
          <a:xfrm>
            <a:off x="631810" y="4946069"/>
            <a:ext cx="6155182" cy="263471"/>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1377044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178802"/>
          </a:xfrm>
        </p:spPr>
        <p:txBody>
          <a:bodyPr/>
          <a:lstStyle/>
          <a:p>
            <a:r>
              <a:rPr lang="en-US" dirty="0" smtClean="0"/>
              <a:t>Long Term Retention  Demo</a:t>
            </a:r>
            <a:endParaRPr lang="en-US" dirty="0"/>
          </a:p>
        </p:txBody>
      </p:sp>
    </p:spTree>
    <p:extLst>
      <p:ext uri="{BB962C8B-B14F-4D97-AF65-F5344CB8AC3E}">
        <p14:creationId xmlns:p14="http://schemas.microsoft.com/office/powerpoint/2010/main" val="3584685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0515535" cy="1828786"/>
          </a:xfrm>
        </p:spPr>
        <p:txBody>
          <a:bodyPr/>
          <a:lstStyle/>
          <a:p>
            <a:r>
              <a:rPr lang="en-US" dirty="0" smtClean="0"/>
              <a:t>Hybrid Cloud Backup</a:t>
            </a:r>
            <a:endParaRPr lang="en-US" dirty="0"/>
          </a:p>
        </p:txBody>
      </p:sp>
      <p:sp>
        <p:nvSpPr>
          <p:cNvPr id="5" name="Text Placeholder 4"/>
          <p:cNvSpPr>
            <a:spLocks noGrp="1"/>
          </p:cNvSpPr>
          <p:nvPr>
            <p:ph type="body" sz="quarter" idx="12"/>
          </p:nvPr>
        </p:nvSpPr>
        <p:spPr>
          <a:xfrm>
            <a:off x="274702" y="3955785"/>
            <a:ext cx="7543735" cy="1828007"/>
          </a:xfrm>
        </p:spPr>
        <p:txBody>
          <a:bodyPr/>
          <a:lstStyle/>
          <a:p>
            <a:r>
              <a:rPr lang="en-US" dirty="0" smtClean="0"/>
              <a:t>Shreesh Dubey</a:t>
            </a:r>
          </a:p>
          <a:p>
            <a:r>
              <a:rPr lang="en-US" sz="2400" dirty="0" smtClean="0"/>
              <a:t>Principal Group Program Manager</a:t>
            </a:r>
          </a:p>
          <a:p>
            <a:r>
              <a:rPr lang="en-US" sz="2400" dirty="0" smtClean="0"/>
              <a:t>Microsoft Corporation</a:t>
            </a:r>
            <a:endParaRPr lang="en-US" sz="2400" dirty="0"/>
          </a:p>
        </p:txBody>
      </p:sp>
      <p:sp>
        <p:nvSpPr>
          <p:cNvPr id="6" name="Text Placeholder 4"/>
          <p:cNvSpPr txBox="1">
            <a:spLocks/>
          </p:cNvSpPr>
          <p:nvPr/>
        </p:nvSpPr>
        <p:spPr>
          <a:xfrm>
            <a:off x="6827837" y="3954463"/>
            <a:ext cx="6553166" cy="1828007"/>
          </a:xfrm>
          <a:prstGeom prst="rect">
            <a:avLst/>
          </a:prstGeom>
          <a:noFill/>
        </p:spPr>
        <p:txBody>
          <a:bodyPr vert="horz" wrap="square" lIns="146304" tIns="109728" rIns="146304" bIns="109728" rtlCol="0">
            <a:noAutofit/>
          </a:bodyPr>
          <a:lstStyle>
            <a:lvl1pPr marL="0" marR="0" indent="0" algn="l" defTabSz="932667"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3200" kern="1200" spc="0" baseline="0">
                <a:gradFill>
                  <a:gsLst>
                    <a:gs pos="99115">
                      <a:schemeClr val="tx1"/>
                    </a:gs>
                    <a:gs pos="79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Vijay Tandra Sistla</a:t>
            </a:r>
          </a:p>
          <a:p>
            <a:r>
              <a:rPr lang="en-US" sz="2400" dirty="0" smtClean="0"/>
              <a:t>Senior Lead Program Manager</a:t>
            </a:r>
          </a:p>
          <a:p>
            <a:r>
              <a:rPr lang="en-US" sz="2400" dirty="0" smtClean="0"/>
              <a:t>Microsoft Corporation</a:t>
            </a:r>
            <a:endParaRPr lang="en-US" sz="2400" dirty="0"/>
          </a:p>
        </p:txBody>
      </p:sp>
      <p:sp>
        <p:nvSpPr>
          <p:cNvPr id="7" name="Text Placeholder 6"/>
          <p:cNvSpPr txBox="1">
            <a:spLocks/>
          </p:cNvSpPr>
          <p:nvPr/>
        </p:nvSpPr>
        <p:spPr>
          <a:xfrm>
            <a:off x="322262" y="360323"/>
            <a:ext cx="2667000" cy="40626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latin typeface="+mn-lt"/>
              </a:rPr>
              <a:t>BRK2479</a:t>
            </a:r>
            <a:endParaRPr lang="en-US" sz="1600" dirty="0">
              <a:latin typeface="+mn-lt"/>
            </a:endParaRPr>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50" dirty="0" smtClean="0">
                <a:solidFill>
                  <a:schemeClr val="tx1"/>
                </a:solidFill>
              </a:rPr>
              <a:t>Key Capabilities for LTR</a:t>
            </a:r>
            <a:endParaRPr lang="en-US" dirty="0">
              <a:solidFill>
                <a:schemeClr val="tx1"/>
              </a:solidFill>
            </a:endParaRPr>
          </a:p>
        </p:txBody>
      </p:sp>
      <p:sp>
        <p:nvSpPr>
          <p:cNvPr id="33" name="Snip Diagonal Corner Rectangle 32"/>
          <p:cNvSpPr/>
          <p:nvPr/>
        </p:nvSpPr>
        <p:spPr bwMode="auto">
          <a:xfrm>
            <a:off x="1189037" y="1592262"/>
            <a:ext cx="9683665" cy="4445816"/>
          </a:xfrm>
          <a:prstGeom prst="snip2DiagRect">
            <a:avLst>
              <a:gd name="adj1" fmla="val 0"/>
              <a:gd name="adj2" fmla="val 10830"/>
            </a:avLst>
          </a:prstGeom>
          <a:solidFill>
            <a:schemeClr val="bg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5" name="Group 34"/>
          <p:cNvGrpSpPr/>
          <p:nvPr/>
        </p:nvGrpSpPr>
        <p:grpSpPr>
          <a:xfrm>
            <a:off x="1499659" y="2708765"/>
            <a:ext cx="8833378" cy="2364516"/>
            <a:chOff x="4537008" y="2293016"/>
            <a:chExt cx="3164423" cy="2318692"/>
          </a:xfrm>
        </p:grpSpPr>
        <p:grpSp>
          <p:nvGrpSpPr>
            <p:cNvPr id="36" name="Group 35"/>
            <p:cNvGrpSpPr/>
            <p:nvPr/>
          </p:nvGrpSpPr>
          <p:grpSpPr>
            <a:xfrm>
              <a:off x="4537008" y="2293016"/>
              <a:ext cx="3157293" cy="691442"/>
              <a:chOff x="4537008" y="2293016"/>
              <a:chExt cx="3157293" cy="691442"/>
            </a:xfrm>
          </p:grpSpPr>
          <p:sp>
            <p:nvSpPr>
              <p:cNvPr id="45" name="Rectangle 44"/>
              <p:cNvSpPr/>
              <p:nvPr/>
            </p:nvSpPr>
            <p:spPr bwMode="auto">
              <a:xfrm>
                <a:off x="4537008" y="229301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46" name="Rectangle 45"/>
              <p:cNvSpPr/>
              <p:nvPr/>
            </p:nvSpPr>
            <p:spPr bwMode="auto">
              <a:xfrm>
                <a:off x="5177898" y="2293016"/>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a:xfrm>
                <a:off x="5154543" y="2426465"/>
                <a:ext cx="2539758" cy="470826"/>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Pricing Model Change</a:t>
                </a:r>
                <a:endParaRPr lang="en-US" sz="2800" b="1"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7" name="Group 36"/>
            <p:cNvGrpSpPr/>
            <p:nvPr/>
          </p:nvGrpSpPr>
          <p:grpSpPr>
            <a:xfrm>
              <a:off x="4537008" y="3106641"/>
              <a:ext cx="3164423" cy="691442"/>
              <a:chOff x="4537008" y="3095469"/>
              <a:chExt cx="3164423" cy="691442"/>
            </a:xfrm>
          </p:grpSpPr>
          <p:sp>
            <p:nvSpPr>
              <p:cNvPr id="42" name="Rectangle 41"/>
              <p:cNvSpPr/>
              <p:nvPr/>
            </p:nvSpPr>
            <p:spPr bwMode="auto">
              <a:xfrm>
                <a:off x="4537008" y="3095469"/>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43" name="Rectangle 42"/>
              <p:cNvSpPr/>
              <p:nvPr/>
            </p:nvSpPr>
            <p:spPr bwMode="auto">
              <a:xfrm>
                <a:off x="5177898" y="3095469"/>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a:xfrm>
                <a:off x="5160930" y="3228824"/>
                <a:ext cx="2540501" cy="470826"/>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Networking and Security</a:t>
                </a:r>
                <a:endParaRPr lang="en-US" sz="2800" b="1"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4537008" y="3920266"/>
              <a:ext cx="3164423" cy="691442"/>
              <a:chOff x="4537008" y="3920266"/>
              <a:chExt cx="3164423" cy="691442"/>
            </a:xfrm>
          </p:grpSpPr>
          <p:sp>
            <p:nvSpPr>
              <p:cNvPr id="39" name="Rectangle 38"/>
              <p:cNvSpPr/>
              <p:nvPr/>
            </p:nvSpPr>
            <p:spPr bwMode="auto">
              <a:xfrm>
                <a:off x="4537008" y="392026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3</a:t>
                </a:r>
              </a:p>
            </p:txBody>
          </p:sp>
          <p:sp>
            <p:nvSpPr>
              <p:cNvPr id="40" name="Rectangle 39"/>
              <p:cNvSpPr/>
              <p:nvPr/>
            </p:nvSpPr>
            <p:spPr bwMode="auto">
              <a:xfrm>
                <a:off x="5177898" y="3920266"/>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5154543" y="4053527"/>
                <a:ext cx="2546888" cy="470826"/>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Workload Support</a:t>
                </a:r>
                <a:endParaRPr lang="en-US" sz="2800" b="1"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3002766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Model Principles</a:t>
            </a:r>
            <a:endParaRPr lang="en-US" dirty="0"/>
          </a:p>
        </p:txBody>
      </p:sp>
      <p:sp>
        <p:nvSpPr>
          <p:cNvPr id="26" name="TextBox 24"/>
          <p:cNvSpPr txBox="1"/>
          <p:nvPr/>
        </p:nvSpPr>
        <p:spPr>
          <a:xfrm>
            <a:off x="4258859" y="5097463"/>
            <a:ext cx="39211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914367">
              <a:buFont typeface="Wingdings" panose="05000000000000000000" pitchFamily="2" charset="2"/>
              <a:buChar char="Ø"/>
            </a:pPr>
            <a:r>
              <a:rPr lang="en-US" sz="2400" dirty="0">
                <a:solidFill>
                  <a:prstClr val="white"/>
                </a:solidFill>
              </a:rPr>
              <a:t>Block </a:t>
            </a:r>
            <a:r>
              <a:rPr lang="en-US" sz="2400" dirty="0" smtClean="0">
                <a:solidFill>
                  <a:prstClr val="white"/>
                </a:solidFill>
              </a:rPr>
              <a:t>blob LRS. </a:t>
            </a:r>
            <a:endParaRPr lang="en-US" sz="2400" dirty="0">
              <a:solidFill>
                <a:prstClr val="white"/>
              </a:solidFill>
            </a:endParaRPr>
          </a:p>
          <a:p>
            <a:pPr marL="342900" indent="-342900" defTabSz="914367">
              <a:buFont typeface="Wingdings" panose="05000000000000000000" pitchFamily="2" charset="2"/>
              <a:buChar char="Ø"/>
            </a:pPr>
            <a:r>
              <a:rPr lang="en-US" sz="2400" dirty="0" smtClean="0">
                <a:solidFill>
                  <a:prstClr val="white"/>
                </a:solidFill>
              </a:rPr>
              <a:t>Azure Storage at cost.</a:t>
            </a:r>
          </a:p>
        </p:txBody>
      </p:sp>
      <p:sp>
        <p:nvSpPr>
          <p:cNvPr id="27" name="TextBox 24"/>
          <p:cNvSpPr txBox="1"/>
          <p:nvPr/>
        </p:nvSpPr>
        <p:spPr>
          <a:xfrm>
            <a:off x="198437" y="2963862"/>
            <a:ext cx="3883022" cy="28931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spcAft>
                <a:spcPts val="1200"/>
              </a:spcAft>
            </a:pPr>
            <a:r>
              <a:rPr lang="en-US" sz="5400" dirty="0" smtClean="0">
                <a:solidFill>
                  <a:prstClr val="white"/>
                </a:solidFill>
              </a:rPr>
              <a:t>Software</a:t>
            </a:r>
          </a:p>
          <a:p>
            <a:pPr algn="ctr" defTabSz="914367">
              <a:spcAft>
                <a:spcPts val="1200"/>
              </a:spcAft>
            </a:pPr>
            <a:r>
              <a:rPr lang="en-US" sz="5400" dirty="0" smtClean="0">
                <a:solidFill>
                  <a:prstClr val="white"/>
                </a:solidFill>
              </a:rPr>
              <a:t>+</a:t>
            </a:r>
          </a:p>
          <a:p>
            <a:pPr algn="ctr" defTabSz="914367">
              <a:spcAft>
                <a:spcPts val="1200"/>
              </a:spcAft>
            </a:pPr>
            <a:r>
              <a:rPr lang="en-US" sz="5400" dirty="0" smtClean="0">
                <a:solidFill>
                  <a:prstClr val="white"/>
                </a:solidFill>
              </a:rPr>
              <a:t>Storage</a:t>
            </a:r>
            <a:endParaRPr lang="en-US" sz="5400" dirty="0">
              <a:solidFill>
                <a:prstClr val="white"/>
              </a:solidFill>
            </a:endParaRPr>
          </a:p>
        </p:txBody>
      </p:sp>
      <p:sp>
        <p:nvSpPr>
          <p:cNvPr id="35" name="Rectangle 34"/>
          <p:cNvSpPr/>
          <p:nvPr/>
        </p:nvSpPr>
        <p:spPr bwMode="auto">
          <a:xfrm>
            <a:off x="4258859" y="1431924"/>
            <a:ext cx="3921124" cy="11430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800" dirty="0" smtClean="0">
                <a:gradFill>
                  <a:gsLst>
                    <a:gs pos="16814">
                      <a:srgbClr val="FFFFFF"/>
                    </a:gs>
                    <a:gs pos="46000">
                      <a:srgbClr val="FFFFFF"/>
                    </a:gs>
                  </a:gsLst>
                  <a:lin ang="5400000" scaled="0"/>
                </a:gradFill>
              </a:rPr>
              <a:t>1. Economical</a:t>
            </a:r>
            <a:endParaRPr lang="en-US" sz="2800" dirty="0">
              <a:gradFill>
                <a:gsLst>
                  <a:gs pos="16814">
                    <a:srgbClr val="FFFFFF"/>
                  </a:gs>
                  <a:gs pos="46000">
                    <a:srgbClr val="FFFFFF"/>
                  </a:gs>
                </a:gsLst>
                <a:lin ang="5400000" scaled="0"/>
              </a:gradFill>
            </a:endParaRPr>
          </a:p>
        </p:txBody>
      </p:sp>
      <p:sp>
        <p:nvSpPr>
          <p:cNvPr id="36" name="Rectangle 35"/>
          <p:cNvSpPr/>
          <p:nvPr/>
        </p:nvSpPr>
        <p:spPr bwMode="auto">
          <a:xfrm>
            <a:off x="8281181" y="1431924"/>
            <a:ext cx="3921124" cy="11430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800" dirty="0" smtClean="0">
                <a:gradFill>
                  <a:gsLst>
                    <a:gs pos="16814">
                      <a:srgbClr val="FFFFFF"/>
                    </a:gs>
                    <a:gs pos="46000">
                      <a:srgbClr val="FFFFFF"/>
                    </a:gs>
                  </a:gsLst>
                  <a:lin ang="5400000" scaled="0"/>
                </a:gradFill>
              </a:rPr>
              <a:t>2. Flexible</a:t>
            </a:r>
            <a:endParaRPr lang="en-US" sz="2800" dirty="0">
              <a:gradFill>
                <a:gsLst>
                  <a:gs pos="16814">
                    <a:srgbClr val="FFFFFF"/>
                  </a:gs>
                  <a:gs pos="46000">
                    <a:srgbClr val="FFFFFF"/>
                  </a:gs>
                </a:gsLst>
                <a:lin ang="5400000" scaled="0"/>
              </a:gradFill>
            </a:endParaRPr>
          </a:p>
        </p:txBody>
      </p:sp>
      <p:sp>
        <p:nvSpPr>
          <p:cNvPr id="38" name="TextBox 24"/>
          <p:cNvSpPr txBox="1"/>
          <p:nvPr/>
        </p:nvSpPr>
        <p:spPr>
          <a:xfrm>
            <a:off x="8281181" y="5097462"/>
            <a:ext cx="39211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914367">
              <a:buFont typeface="Wingdings" panose="05000000000000000000" pitchFamily="2" charset="2"/>
              <a:buChar char="Ø"/>
            </a:pPr>
            <a:r>
              <a:rPr lang="en-US" sz="2400" dirty="0" smtClean="0">
                <a:solidFill>
                  <a:prstClr val="white"/>
                </a:solidFill>
              </a:rPr>
              <a:t>Block blob GRS also available: user choice.</a:t>
            </a:r>
          </a:p>
        </p:txBody>
      </p:sp>
      <p:sp>
        <p:nvSpPr>
          <p:cNvPr id="39" name="TextBox 24"/>
          <p:cNvSpPr txBox="1"/>
          <p:nvPr/>
        </p:nvSpPr>
        <p:spPr>
          <a:xfrm>
            <a:off x="4258064" y="2963862"/>
            <a:ext cx="3921124"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914367">
              <a:buFont typeface="Wingdings" panose="05000000000000000000" pitchFamily="2" charset="2"/>
              <a:buChar char="Ø"/>
            </a:pPr>
            <a:r>
              <a:rPr lang="en-US" sz="2400" dirty="0" smtClean="0">
                <a:solidFill>
                  <a:prstClr val="white"/>
                </a:solidFill>
              </a:rPr>
              <a:t>Independent of data growth and retention.</a:t>
            </a:r>
          </a:p>
          <a:p>
            <a:pPr marL="342900" indent="-342900" defTabSz="914367">
              <a:buFont typeface="Wingdings" panose="05000000000000000000" pitchFamily="2" charset="2"/>
              <a:buChar char="Ø"/>
            </a:pPr>
            <a:r>
              <a:rPr lang="en-US" sz="2400" dirty="0" smtClean="0">
                <a:solidFill>
                  <a:prstClr val="white"/>
                </a:solidFill>
              </a:rPr>
              <a:t>Based only on size of machine (“front-end”).</a:t>
            </a:r>
          </a:p>
        </p:txBody>
      </p:sp>
      <p:sp>
        <p:nvSpPr>
          <p:cNvPr id="40" name="TextBox 24"/>
          <p:cNvSpPr txBox="1"/>
          <p:nvPr/>
        </p:nvSpPr>
        <p:spPr>
          <a:xfrm>
            <a:off x="8279591" y="2960190"/>
            <a:ext cx="39211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914367">
              <a:buFont typeface="Wingdings" panose="05000000000000000000" pitchFamily="2" charset="2"/>
              <a:buChar char="Ø"/>
            </a:pPr>
            <a:r>
              <a:rPr lang="en-US" sz="2400" dirty="0" smtClean="0">
                <a:solidFill>
                  <a:prstClr val="white"/>
                </a:solidFill>
              </a:rPr>
              <a:t>Smaller tiers for lower software bill.</a:t>
            </a:r>
          </a:p>
        </p:txBody>
      </p:sp>
      <p:sp>
        <p:nvSpPr>
          <p:cNvPr id="41" name="TextBox 24"/>
          <p:cNvSpPr txBox="1"/>
          <p:nvPr/>
        </p:nvSpPr>
        <p:spPr>
          <a:xfrm>
            <a:off x="2027237" y="6356131"/>
            <a:ext cx="8686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spcAft>
                <a:spcPts val="1200"/>
              </a:spcAft>
            </a:pPr>
            <a:r>
              <a:rPr lang="en-US" sz="3600" dirty="0" smtClean="0">
                <a:solidFill>
                  <a:srgbClr val="FFFFFF"/>
                </a:solidFill>
                <a:hlinkClick r:id="rId3"/>
              </a:rPr>
              <a:t>http://aka.ms/abpricing</a:t>
            </a:r>
            <a:r>
              <a:rPr lang="en-US" sz="3600" dirty="0" smtClean="0">
                <a:solidFill>
                  <a:srgbClr val="FFFFFF"/>
                </a:solidFill>
              </a:rPr>
              <a:t> </a:t>
            </a:r>
            <a:endParaRPr lang="en-US" sz="3600" dirty="0">
              <a:solidFill>
                <a:srgbClr val="FFFFFF"/>
              </a:solidFill>
            </a:endParaRPr>
          </a:p>
        </p:txBody>
      </p:sp>
    </p:spTree>
    <p:extLst>
      <p:ext uri="{BB962C8B-B14F-4D97-AF65-F5344CB8AC3E}">
        <p14:creationId xmlns:p14="http://schemas.microsoft.com/office/powerpoint/2010/main" val="2629867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a:t>
            </a:r>
            <a:r>
              <a:rPr lang="en-US" dirty="0" smtClean="0"/>
              <a:t>Model</a:t>
            </a:r>
            <a:endParaRPr lang="en-US" dirty="0"/>
          </a:p>
        </p:txBody>
      </p:sp>
      <p:pic>
        <p:nvPicPr>
          <p:cNvPr id="13" name="Picture 12"/>
          <p:cNvPicPr>
            <a:picLocks noChangeAspect="1"/>
          </p:cNvPicPr>
          <p:nvPr/>
        </p:nvPicPr>
        <p:blipFill>
          <a:blip r:embed="rId3"/>
          <a:stretch>
            <a:fillRect/>
          </a:stretch>
        </p:blipFill>
        <p:spPr>
          <a:xfrm>
            <a:off x="274639" y="1363661"/>
            <a:ext cx="7619998" cy="5537737"/>
          </a:xfrm>
          <a:prstGeom prst="rect">
            <a:avLst/>
          </a:prstGeom>
        </p:spPr>
      </p:pic>
      <p:grpSp>
        <p:nvGrpSpPr>
          <p:cNvPr id="15" name="Group 14"/>
          <p:cNvGrpSpPr/>
          <p:nvPr/>
        </p:nvGrpSpPr>
        <p:grpSpPr>
          <a:xfrm>
            <a:off x="8123237" y="1363661"/>
            <a:ext cx="4040966" cy="1569660"/>
            <a:chOff x="8323261" y="1492280"/>
            <a:chExt cx="4040966" cy="1569660"/>
          </a:xfrm>
        </p:grpSpPr>
        <p:sp>
          <p:nvSpPr>
            <p:cNvPr id="5" name="TextBox 24"/>
            <p:cNvSpPr txBox="1"/>
            <p:nvPr/>
          </p:nvSpPr>
          <p:spPr>
            <a:xfrm>
              <a:off x="9030334" y="1492280"/>
              <a:ext cx="3333893" cy="156966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a:r>
                <a:rPr lang="en-US" sz="2400" dirty="0" smtClean="0">
                  <a:solidFill>
                    <a:prstClr val="white"/>
                  </a:solidFill>
                </a:rPr>
                <a:t>100GB of data</a:t>
              </a:r>
            </a:p>
            <a:p>
              <a:pPr defTabSz="914367"/>
              <a:r>
                <a:rPr lang="en-US" sz="2400" dirty="0" smtClean="0">
                  <a:solidFill>
                    <a:prstClr val="white"/>
                  </a:solidFill>
                </a:rPr>
                <a:t>Daily backup</a:t>
              </a:r>
            </a:p>
            <a:p>
              <a:pPr defTabSz="914367"/>
              <a:r>
                <a:rPr lang="en-US" sz="2400" dirty="0" smtClean="0">
                  <a:solidFill>
                    <a:prstClr val="white"/>
                  </a:solidFill>
                </a:rPr>
                <a:t>1% daily churn</a:t>
              </a:r>
            </a:p>
            <a:p>
              <a:pPr defTabSz="914367"/>
              <a:r>
                <a:rPr lang="en-US" sz="2400" dirty="0" smtClean="0">
                  <a:solidFill>
                    <a:prstClr val="white"/>
                  </a:solidFill>
                </a:rPr>
                <a:t>360 days retention</a:t>
              </a:r>
            </a:p>
          </p:txBody>
        </p:sp>
        <p:sp>
          <p:nvSpPr>
            <p:cNvPr id="14" name="TextBox 24"/>
            <p:cNvSpPr txBox="1"/>
            <p:nvPr/>
          </p:nvSpPr>
          <p:spPr>
            <a:xfrm rot="16200000">
              <a:off x="7892374" y="1923167"/>
              <a:ext cx="1569660" cy="707886"/>
            </a:xfrm>
            <a:prstGeom prst="rect">
              <a:avLst/>
            </a:prstGeom>
            <a:solidFill>
              <a:schemeClr val="accent4"/>
            </a:solidFill>
            <a:ln>
              <a:solidFill>
                <a:schemeClr val="accent1"/>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r>
                <a:rPr lang="en-US" sz="2000" dirty="0" smtClean="0">
                  <a:solidFill>
                    <a:prstClr val="white"/>
                  </a:solidFill>
                </a:rPr>
                <a:t>Backup</a:t>
              </a:r>
            </a:p>
            <a:p>
              <a:pPr algn="ctr" defTabSz="914367"/>
              <a:r>
                <a:rPr lang="en-US" sz="2000" dirty="0" smtClean="0">
                  <a:solidFill>
                    <a:prstClr val="white"/>
                  </a:solidFill>
                </a:rPr>
                <a:t>Profile</a:t>
              </a:r>
            </a:p>
          </p:txBody>
        </p:sp>
      </p:grpSp>
      <p:grpSp>
        <p:nvGrpSpPr>
          <p:cNvPr id="20" name="Group 19"/>
          <p:cNvGrpSpPr/>
          <p:nvPr/>
        </p:nvGrpSpPr>
        <p:grpSpPr>
          <a:xfrm>
            <a:off x="8139075" y="4132529"/>
            <a:ext cx="4025128" cy="2733337"/>
            <a:chOff x="8139075" y="3573460"/>
            <a:chExt cx="4025128" cy="2733337"/>
          </a:xfrm>
        </p:grpSpPr>
        <p:sp>
          <p:nvSpPr>
            <p:cNvPr id="18" name="TextBox 24"/>
            <p:cNvSpPr txBox="1"/>
            <p:nvPr/>
          </p:nvSpPr>
          <p:spPr>
            <a:xfrm rot="16200000">
              <a:off x="7124451" y="4588084"/>
              <a:ext cx="2733335" cy="704088"/>
            </a:xfrm>
            <a:prstGeom prst="rect">
              <a:avLst/>
            </a:prstGeom>
            <a:solidFill>
              <a:schemeClr val="accent5"/>
            </a:solidFill>
            <a:ln>
              <a:solidFill>
                <a:schemeClr val="accent5"/>
              </a:solid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r>
                <a:rPr lang="en-US" sz="2000" b="1" dirty="0" smtClean="0">
                  <a:solidFill>
                    <a:prstClr val="white"/>
                  </a:solidFill>
                </a:rPr>
                <a:t>Long term retention</a:t>
              </a:r>
            </a:p>
          </p:txBody>
        </p:sp>
        <p:sp>
          <p:nvSpPr>
            <p:cNvPr id="19" name="Rectangle 18"/>
            <p:cNvSpPr/>
            <p:nvPr/>
          </p:nvSpPr>
          <p:spPr bwMode="auto">
            <a:xfrm>
              <a:off x="8827326" y="3573461"/>
              <a:ext cx="3336877" cy="2733336"/>
            </a:xfrm>
            <a:prstGeom prst="rect">
              <a:avLst/>
            </a:prstGeom>
            <a:no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7200" b="1" dirty="0" smtClean="0">
                  <a:solidFill>
                    <a:srgbClr val="BAD80A"/>
                  </a:solidFill>
                </a:rPr>
                <a:t>~77%</a:t>
              </a:r>
            </a:p>
            <a:p>
              <a:pPr algn="ctr" defTabSz="932398" fontAlgn="base">
                <a:spcBef>
                  <a:spcPct val="0"/>
                </a:spcBef>
                <a:spcAft>
                  <a:spcPct val="0"/>
                </a:spcAft>
              </a:pPr>
              <a:r>
                <a:rPr lang="en-US" sz="2800" b="1" dirty="0" smtClean="0">
                  <a:solidFill>
                    <a:srgbClr val="BAD80A"/>
                  </a:solidFill>
                </a:rPr>
                <a:t>savings</a:t>
              </a:r>
            </a:p>
            <a:p>
              <a:pPr algn="ctr" defTabSz="932398" fontAlgn="base">
                <a:spcBef>
                  <a:spcPct val="0"/>
                </a:spcBef>
                <a:spcAft>
                  <a:spcPct val="0"/>
                </a:spcAft>
              </a:pPr>
              <a:r>
                <a:rPr lang="en-US" sz="2800" b="1" dirty="0">
                  <a:solidFill>
                    <a:srgbClr val="BAD80A"/>
                  </a:solidFill>
                </a:rPr>
                <a:t> </a:t>
              </a:r>
              <a:r>
                <a:rPr lang="en-US" sz="2800" b="1" dirty="0" smtClean="0">
                  <a:solidFill>
                    <a:srgbClr val="BAD80A"/>
                  </a:solidFill>
                </a:rPr>
                <a:t>with new </a:t>
              </a:r>
            </a:p>
            <a:p>
              <a:pPr algn="ctr" defTabSz="932398" fontAlgn="base">
                <a:spcBef>
                  <a:spcPct val="0"/>
                </a:spcBef>
                <a:spcAft>
                  <a:spcPct val="0"/>
                </a:spcAft>
              </a:pPr>
              <a:r>
                <a:rPr lang="en-US" sz="2800" b="1" dirty="0" smtClean="0">
                  <a:solidFill>
                    <a:srgbClr val="BAD80A"/>
                  </a:solidFill>
                </a:rPr>
                <a:t>Pricing model</a:t>
              </a:r>
            </a:p>
            <a:p>
              <a:pPr algn="ctr" defTabSz="932398" fontAlgn="base">
                <a:spcBef>
                  <a:spcPct val="0"/>
                </a:spcBef>
                <a:spcAft>
                  <a:spcPct val="0"/>
                </a:spcAft>
              </a:pPr>
              <a:endParaRPr lang="en-US" sz="2800" b="1" dirty="0">
                <a:solidFill>
                  <a:srgbClr val="BAD80A"/>
                </a:solidFill>
              </a:endParaRPr>
            </a:p>
          </p:txBody>
        </p:sp>
      </p:grpSp>
    </p:spTree>
    <p:extLst>
      <p:ext uri="{BB962C8B-B14F-4D97-AF65-F5344CB8AC3E}">
        <p14:creationId xmlns:p14="http://schemas.microsoft.com/office/powerpoint/2010/main" val="40176489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597"/>
            <a:r>
              <a:rPr lang="en-US" sz="4896" dirty="0" smtClean="0">
                <a:solidFill>
                  <a:schemeClr val="tx1"/>
                </a:solidFill>
                <a:ea typeface="+mj-ea"/>
                <a:cs typeface="+mj-cs"/>
              </a:rPr>
              <a:t>Network efficiency</a:t>
            </a:r>
            <a:endParaRPr lang="en-US" sz="4896" dirty="0">
              <a:solidFill>
                <a:schemeClr val="tx1"/>
              </a:solidFill>
              <a:ea typeface="+mj-ea"/>
              <a:cs typeface="+mj-cs"/>
            </a:endParaRPr>
          </a:p>
        </p:txBody>
      </p:sp>
      <p:sp>
        <p:nvSpPr>
          <p:cNvPr id="30" name="TextBox 29"/>
          <p:cNvSpPr txBox="1"/>
          <p:nvPr/>
        </p:nvSpPr>
        <p:spPr>
          <a:xfrm>
            <a:off x="1898290" y="1838341"/>
            <a:ext cx="3655850" cy="690942"/>
          </a:xfrm>
          <a:prstGeom prst="rect">
            <a:avLst/>
          </a:prstGeom>
          <a:noFill/>
        </p:spPr>
        <p:txBody>
          <a:bodyPr wrap="none" lIns="182854" tIns="146283" rIns="182854" bIns="146283" rtlCol="0">
            <a:spAutoFit/>
          </a:bodyPr>
          <a:lstStyle/>
          <a:p>
            <a:pPr>
              <a:lnSpc>
                <a:spcPct val="90000"/>
              </a:lnSpc>
              <a:spcAft>
                <a:spcPts val="600"/>
              </a:spcAft>
            </a:pPr>
            <a:r>
              <a:rPr lang="en-IN" sz="2800" b="1" dirty="0">
                <a:gradFill>
                  <a:gsLst>
                    <a:gs pos="2917">
                      <a:srgbClr val="FFFFFF"/>
                    </a:gs>
                    <a:gs pos="30000">
                      <a:srgbClr val="FFFFFF"/>
                    </a:gs>
                  </a:gsLst>
                  <a:lin ang="5400000" scaled="0"/>
                </a:gradFill>
              </a:rPr>
              <a:t>Customer Premises</a:t>
            </a:r>
          </a:p>
        </p:txBody>
      </p:sp>
      <p:sp>
        <p:nvSpPr>
          <p:cNvPr id="31" name="Rectangle 30"/>
          <p:cNvSpPr/>
          <p:nvPr/>
        </p:nvSpPr>
        <p:spPr>
          <a:xfrm>
            <a:off x="206424" y="2710951"/>
            <a:ext cx="1419933" cy="502898"/>
          </a:xfrm>
          <a:prstGeom prst="rect">
            <a:avLst/>
          </a:prstGeom>
        </p:spPr>
        <p:txBody>
          <a:bodyPr wrap="square" lIns="69944" tIns="34972" rIns="69944" bIns="34972">
            <a:spAutoFit/>
          </a:bodyPr>
          <a:lstStyle/>
          <a:p>
            <a:pPr algn="ctr" defTabSz="914224">
              <a:defRPr/>
            </a:pPr>
            <a:r>
              <a:rPr lang="en-US" sz="1377" kern="0" dirty="0">
                <a:solidFill>
                  <a:srgbClr val="FFFFFF"/>
                </a:solidFill>
              </a:rPr>
              <a:t>1. Identify changed blocks</a:t>
            </a:r>
          </a:p>
        </p:txBody>
      </p:sp>
      <p:sp>
        <p:nvSpPr>
          <p:cNvPr id="32" name="Right Arrow 31"/>
          <p:cNvSpPr/>
          <p:nvPr/>
        </p:nvSpPr>
        <p:spPr>
          <a:xfrm>
            <a:off x="1419278" y="3225372"/>
            <a:ext cx="1510666" cy="704820"/>
          </a:xfrm>
          <a:prstGeom prst="rightArrow">
            <a:avLst/>
          </a:prstGeom>
          <a:solidFill>
            <a:srgbClr val="006EAD"/>
          </a:solidFill>
          <a:ln w="10795" cap="flat" cmpd="sng" algn="ctr">
            <a:solidFill>
              <a:srgbClr val="FFFFFF"/>
            </a:solidFill>
            <a:prstDash val="solid"/>
          </a:ln>
          <a:effectLst/>
        </p:spPr>
        <p:txBody>
          <a:bodyPr lIns="69944" tIns="34972" rIns="69944" bIns="34972" rtlCol="0" anchor="ctr"/>
          <a:lstStyle/>
          <a:p>
            <a:pPr algn="ctr" defTabSz="914224">
              <a:defRPr/>
            </a:pPr>
            <a:endParaRPr lang="en-US" sz="1377" kern="0" dirty="0">
              <a:solidFill>
                <a:srgbClr val="FFFFFF"/>
              </a:solidFill>
            </a:endParaRPr>
          </a:p>
        </p:txBody>
      </p:sp>
      <p:sp>
        <p:nvSpPr>
          <p:cNvPr id="42" name="TextBox 41"/>
          <p:cNvSpPr txBox="1"/>
          <p:nvPr/>
        </p:nvSpPr>
        <p:spPr>
          <a:xfrm>
            <a:off x="2806004" y="2951599"/>
            <a:ext cx="1164711" cy="286762"/>
          </a:xfrm>
          <a:prstGeom prst="rect">
            <a:avLst/>
          </a:prstGeom>
          <a:noFill/>
        </p:spPr>
        <p:txBody>
          <a:bodyPr wrap="none" lIns="69944" tIns="34972" rIns="69944" bIns="34972" rtlCol="0">
            <a:spAutoFit/>
          </a:bodyPr>
          <a:lstStyle/>
          <a:p>
            <a:pPr defTabSz="914224">
              <a:defRPr/>
            </a:pPr>
            <a:r>
              <a:rPr lang="en-US" sz="1377" kern="0" dirty="0">
                <a:solidFill>
                  <a:srgbClr val="FFFFFF"/>
                </a:solidFill>
              </a:rPr>
              <a:t>2.  Compress</a:t>
            </a:r>
          </a:p>
        </p:txBody>
      </p:sp>
      <p:pic>
        <p:nvPicPr>
          <p:cNvPr id="23" name="Picture 22"/>
          <p:cNvPicPr>
            <a:picLocks noChangeAspect="1"/>
          </p:cNvPicPr>
          <p:nvPr/>
        </p:nvPicPr>
        <p:blipFill>
          <a:blip r:embed="rId3">
            <a:duotone>
              <a:schemeClr val="accent1">
                <a:shade val="45000"/>
                <a:satMod val="135000"/>
              </a:schemeClr>
              <a:prstClr val="white"/>
            </a:duotone>
          </a:blip>
          <a:stretch>
            <a:fillRect/>
          </a:stretch>
        </p:blipFill>
        <p:spPr>
          <a:xfrm>
            <a:off x="439672" y="3226117"/>
            <a:ext cx="878747" cy="653568"/>
          </a:xfrm>
          <a:prstGeom prst="rect">
            <a:avLst/>
          </a:prstGeom>
        </p:spPr>
      </p:pic>
      <p:pic>
        <p:nvPicPr>
          <p:cNvPr id="52" name="Picture 5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9754" y="3221466"/>
            <a:ext cx="712629" cy="712629"/>
          </a:xfrm>
          <a:prstGeom prst="rect">
            <a:avLst/>
          </a:prstGeom>
        </p:spPr>
      </p:pic>
      <p:sp>
        <p:nvSpPr>
          <p:cNvPr id="24" name="Right Arrow 23"/>
          <p:cNvSpPr/>
          <p:nvPr/>
        </p:nvSpPr>
        <p:spPr>
          <a:xfrm>
            <a:off x="3967324" y="3219752"/>
            <a:ext cx="1681728" cy="704820"/>
          </a:xfrm>
          <a:prstGeom prst="rightArrow">
            <a:avLst/>
          </a:prstGeom>
          <a:solidFill>
            <a:srgbClr val="006EAD"/>
          </a:solidFill>
          <a:ln w="10795" cap="flat" cmpd="sng" algn="ctr">
            <a:solidFill>
              <a:srgbClr val="FFFFFF"/>
            </a:solidFill>
            <a:prstDash val="solid"/>
          </a:ln>
          <a:effectLst/>
        </p:spPr>
        <p:txBody>
          <a:bodyPr lIns="69944" tIns="34972" rIns="69944" bIns="34972" rtlCol="0" anchor="ctr"/>
          <a:lstStyle/>
          <a:p>
            <a:pPr algn="ctr" defTabSz="914224">
              <a:defRPr/>
            </a:pPr>
            <a:endParaRPr lang="en-US" sz="1377" kern="0" dirty="0">
              <a:solidFill>
                <a:srgbClr val="FFFFFF"/>
              </a:solidFill>
            </a:endParaRPr>
          </a:p>
        </p:txBody>
      </p:sp>
      <p:grpSp>
        <p:nvGrpSpPr>
          <p:cNvPr id="3" name="Group 2"/>
          <p:cNvGrpSpPr/>
          <p:nvPr/>
        </p:nvGrpSpPr>
        <p:grpSpPr>
          <a:xfrm>
            <a:off x="521682" y="4170783"/>
            <a:ext cx="4289975" cy="2420624"/>
            <a:chOff x="510635" y="4089375"/>
            <a:chExt cx="4206240" cy="2373376"/>
          </a:xfrm>
        </p:grpSpPr>
        <p:grpSp>
          <p:nvGrpSpPr>
            <p:cNvPr id="37" name="Group 36"/>
            <p:cNvGrpSpPr/>
            <p:nvPr/>
          </p:nvGrpSpPr>
          <p:grpSpPr>
            <a:xfrm>
              <a:off x="510635" y="4089375"/>
              <a:ext cx="4206240" cy="1543818"/>
              <a:chOff x="4276422" y="944695"/>
              <a:chExt cx="1226135" cy="1590117"/>
            </a:xfrm>
          </p:grpSpPr>
          <p:sp>
            <p:nvSpPr>
              <p:cNvPr id="39" name="Freeform 38"/>
              <p:cNvSpPr/>
              <p:nvPr/>
            </p:nvSpPr>
            <p:spPr>
              <a:xfrm>
                <a:off x="4276422" y="944695"/>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tx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2448" dirty="0">
                    <a:solidFill>
                      <a:srgbClr val="FFFFFF"/>
                    </a:solidFill>
                  </a:rPr>
                  <a:t>Efficient change tracking</a:t>
                </a:r>
              </a:p>
            </p:txBody>
          </p:sp>
          <p:sp>
            <p:nvSpPr>
              <p:cNvPr id="41" name="Freeform 40"/>
              <p:cNvSpPr/>
              <p:nvPr/>
            </p:nvSpPr>
            <p:spPr>
              <a:xfrm>
                <a:off x="4276422" y="1799131"/>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tx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2448" dirty="0">
                    <a:solidFill>
                      <a:srgbClr val="FFFFFF"/>
                    </a:solidFill>
                  </a:rPr>
                  <a:t>Transfer only changed content</a:t>
                </a:r>
              </a:p>
            </p:txBody>
          </p:sp>
        </p:grpSp>
        <p:sp>
          <p:nvSpPr>
            <p:cNvPr id="43" name="Freeform 42"/>
            <p:cNvSpPr/>
            <p:nvPr/>
          </p:nvSpPr>
          <p:spPr>
            <a:xfrm>
              <a:off x="510635" y="5748491"/>
              <a:ext cx="4206240" cy="714260"/>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tx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2448" dirty="0">
                  <a:solidFill>
                    <a:srgbClr val="FFFFFF"/>
                  </a:solidFill>
                </a:rPr>
                <a:t>Compression for low bandwidth consumption</a:t>
              </a:r>
            </a:p>
          </p:txBody>
        </p:sp>
      </p:grpSp>
    </p:spTree>
    <p:extLst>
      <p:ext uri="{BB962C8B-B14F-4D97-AF65-F5344CB8AC3E}">
        <p14:creationId xmlns:p14="http://schemas.microsoft.com/office/powerpoint/2010/main" val="239916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597"/>
            <a:r>
              <a:rPr lang="en-US" sz="4896" dirty="0" smtClean="0">
                <a:solidFill>
                  <a:schemeClr val="tx1"/>
                </a:solidFill>
                <a:ea typeface="+mj-ea"/>
                <a:cs typeface="+mj-cs"/>
              </a:rPr>
              <a:t>Network security</a:t>
            </a:r>
            <a:endParaRPr lang="en-US" sz="4896" dirty="0">
              <a:solidFill>
                <a:schemeClr val="tx1"/>
              </a:solidFill>
              <a:latin typeface="+mn-lt"/>
              <a:ea typeface="+mj-ea"/>
              <a:cs typeface="+mj-cs"/>
            </a:endParaRPr>
          </a:p>
        </p:txBody>
      </p:sp>
      <p:sp>
        <p:nvSpPr>
          <p:cNvPr id="30" name="TextBox 29"/>
          <p:cNvSpPr txBox="1"/>
          <p:nvPr/>
        </p:nvSpPr>
        <p:spPr>
          <a:xfrm>
            <a:off x="1898290" y="1838341"/>
            <a:ext cx="3655850" cy="690942"/>
          </a:xfrm>
          <a:prstGeom prst="rect">
            <a:avLst/>
          </a:prstGeom>
          <a:noFill/>
        </p:spPr>
        <p:txBody>
          <a:bodyPr wrap="none" lIns="182854" tIns="146283" rIns="182854" bIns="146283" rtlCol="0">
            <a:spAutoFit/>
          </a:bodyPr>
          <a:lstStyle/>
          <a:p>
            <a:pPr>
              <a:lnSpc>
                <a:spcPct val="90000"/>
              </a:lnSpc>
              <a:spcAft>
                <a:spcPts val="600"/>
              </a:spcAft>
            </a:pPr>
            <a:r>
              <a:rPr lang="en-IN" sz="2800" b="1" dirty="0">
                <a:gradFill>
                  <a:gsLst>
                    <a:gs pos="2917">
                      <a:srgbClr val="FFFFFF"/>
                    </a:gs>
                    <a:gs pos="30000">
                      <a:srgbClr val="FFFFFF"/>
                    </a:gs>
                  </a:gsLst>
                  <a:lin ang="5400000" scaled="0"/>
                </a:gradFill>
              </a:rPr>
              <a:t>Customer Premises</a:t>
            </a:r>
          </a:p>
        </p:txBody>
      </p:sp>
      <p:sp>
        <p:nvSpPr>
          <p:cNvPr id="29" name="Right Arrow 28"/>
          <p:cNvSpPr/>
          <p:nvPr/>
        </p:nvSpPr>
        <p:spPr>
          <a:xfrm>
            <a:off x="3967324" y="3219752"/>
            <a:ext cx="1681728" cy="704820"/>
          </a:xfrm>
          <a:prstGeom prst="rightArrow">
            <a:avLst/>
          </a:prstGeom>
          <a:solidFill>
            <a:srgbClr val="006EAD"/>
          </a:solidFill>
          <a:ln w="10795" cap="flat" cmpd="sng" algn="ctr">
            <a:solidFill>
              <a:srgbClr val="FFFFFF"/>
            </a:solidFill>
            <a:prstDash val="solid"/>
          </a:ln>
          <a:effectLst/>
        </p:spPr>
        <p:txBody>
          <a:bodyPr lIns="69944" tIns="34972" rIns="69944" bIns="34972" rtlCol="0" anchor="ctr"/>
          <a:lstStyle/>
          <a:p>
            <a:pPr algn="ctr" defTabSz="914224">
              <a:defRPr/>
            </a:pPr>
            <a:endParaRPr lang="en-US" sz="1377" kern="0" dirty="0">
              <a:solidFill>
                <a:srgbClr val="FFFFFF"/>
              </a:solidFill>
            </a:endParaRPr>
          </a:p>
        </p:txBody>
      </p:sp>
      <p:sp>
        <p:nvSpPr>
          <p:cNvPr id="31" name="Rectangle 30"/>
          <p:cNvSpPr/>
          <p:nvPr/>
        </p:nvSpPr>
        <p:spPr>
          <a:xfrm>
            <a:off x="206424" y="2710951"/>
            <a:ext cx="1419933" cy="502898"/>
          </a:xfrm>
          <a:prstGeom prst="rect">
            <a:avLst/>
          </a:prstGeom>
        </p:spPr>
        <p:txBody>
          <a:bodyPr wrap="square" lIns="69944" tIns="34972" rIns="69944" bIns="34972">
            <a:spAutoFit/>
          </a:bodyPr>
          <a:lstStyle/>
          <a:p>
            <a:pPr algn="ctr" defTabSz="914224">
              <a:defRPr/>
            </a:pPr>
            <a:r>
              <a:rPr lang="en-US" sz="1377" kern="0" dirty="0">
                <a:solidFill>
                  <a:srgbClr val="FFFFFF"/>
                </a:solidFill>
              </a:rPr>
              <a:t>1. Identify changed blocks</a:t>
            </a:r>
          </a:p>
        </p:txBody>
      </p:sp>
      <p:sp>
        <p:nvSpPr>
          <p:cNvPr id="36" name="TextBox 35"/>
          <p:cNvSpPr txBox="1"/>
          <p:nvPr/>
        </p:nvSpPr>
        <p:spPr>
          <a:xfrm>
            <a:off x="5522993" y="2924562"/>
            <a:ext cx="966887" cy="286762"/>
          </a:xfrm>
          <a:prstGeom prst="rect">
            <a:avLst/>
          </a:prstGeom>
          <a:noFill/>
        </p:spPr>
        <p:txBody>
          <a:bodyPr wrap="none" lIns="69944" tIns="34972" rIns="69944" bIns="34972" rtlCol="0">
            <a:spAutoFit/>
          </a:bodyPr>
          <a:lstStyle/>
          <a:p>
            <a:pPr defTabSz="914224">
              <a:defRPr/>
            </a:pPr>
            <a:r>
              <a:rPr lang="en-US" sz="1377" kern="0" dirty="0">
                <a:solidFill>
                  <a:srgbClr val="FFFFFF"/>
                </a:solidFill>
              </a:rPr>
              <a:t>3.  Encrypt</a:t>
            </a:r>
          </a:p>
        </p:txBody>
      </p:sp>
      <p:pic>
        <p:nvPicPr>
          <p:cNvPr id="26" name="Picture 12"/>
          <p:cNvPicPr>
            <a:picLocks noChangeAspect="1" noChangeArrowheads="1"/>
          </p:cNvPicPr>
          <p:nvPr/>
        </p:nvPicPr>
        <p:blipFill>
          <a:blip r:embed="rId3" cstate="email">
            <a:duotone>
              <a:schemeClr val="accent1">
                <a:shade val="45000"/>
                <a:satMod val="135000"/>
              </a:schemeClr>
              <a:prstClr val="white"/>
            </a:duotone>
            <a:lum bright="-20000" contrast="20000"/>
            <a:extLst>
              <a:ext uri="{28A0092B-C50C-407E-A947-70E740481C1C}">
                <a14:useLocalDpi xmlns:a14="http://schemas.microsoft.com/office/drawing/2010/main"/>
              </a:ext>
            </a:extLst>
          </a:blip>
          <a:srcRect/>
          <a:stretch>
            <a:fillRect/>
          </a:stretch>
        </p:blipFill>
        <p:spPr bwMode="auto">
          <a:xfrm>
            <a:off x="5738697" y="3207782"/>
            <a:ext cx="728325" cy="81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ight Arrow 31"/>
          <p:cNvSpPr/>
          <p:nvPr/>
        </p:nvSpPr>
        <p:spPr>
          <a:xfrm>
            <a:off x="1419278" y="3225372"/>
            <a:ext cx="1510666" cy="704820"/>
          </a:xfrm>
          <a:prstGeom prst="rightArrow">
            <a:avLst/>
          </a:prstGeom>
          <a:solidFill>
            <a:srgbClr val="006EAD"/>
          </a:solidFill>
          <a:ln w="10795" cap="flat" cmpd="sng" algn="ctr">
            <a:solidFill>
              <a:srgbClr val="FFFFFF"/>
            </a:solidFill>
            <a:prstDash val="solid"/>
          </a:ln>
          <a:effectLst/>
        </p:spPr>
        <p:txBody>
          <a:bodyPr lIns="69944" tIns="34972" rIns="69944" bIns="34972" rtlCol="0" anchor="ctr"/>
          <a:lstStyle/>
          <a:p>
            <a:pPr algn="ctr" defTabSz="914224">
              <a:defRPr/>
            </a:pPr>
            <a:endParaRPr lang="en-US" sz="1377" kern="0" dirty="0">
              <a:solidFill>
                <a:srgbClr val="FFFFFF"/>
              </a:solidFill>
            </a:endParaRPr>
          </a:p>
        </p:txBody>
      </p:sp>
      <p:sp>
        <p:nvSpPr>
          <p:cNvPr id="42" name="TextBox 41"/>
          <p:cNvSpPr txBox="1"/>
          <p:nvPr/>
        </p:nvSpPr>
        <p:spPr>
          <a:xfrm>
            <a:off x="2806004" y="2951599"/>
            <a:ext cx="1164711" cy="286762"/>
          </a:xfrm>
          <a:prstGeom prst="rect">
            <a:avLst/>
          </a:prstGeom>
          <a:noFill/>
        </p:spPr>
        <p:txBody>
          <a:bodyPr wrap="none" lIns="69944" tIns="34972" rIns="69944" bIns="34972" rtlCol="0">
            <a:spAutoFit/>
          </a:bodyPr>
          <a:lstStyle/>
          <a:p>
            <a:pPr defTabSz="914224">
              <a:defRPr/>
            </a:pPr>
            <a:r>
              <a:rPr lang="en-US" sz="1377" kern="0" dirty="0">
                <a:solidFill>
                  <a:srgbClr val="FFFFFF"/>
                </a:solidFill>
              </a:rPr>
              <a:t>2.  Compress</a:t>
            </a:r>
          </a:p>
        </p:txBody>
      </p:sp>
      <p:pic>
        <p:nvPicPr>
          <p:cNvPr id="23" name="Picture 22"/>
          <p:cNvPicPr>
            <a:picLocks noChangeAspect="1"/>
          </p:cNvPicPr>
          <p:nvPr/>
        </p:nvPicPr>
        <p:blipFill>
          <a:blip r:embed="rId4">
            <a:duotone>
              <a:schemeClr val="accent1">
                <a:shade val="45000"/>
                <a:satMod val="135000"/>
              </a:schemeClr>
              <a:prstClr val="white"/>
            </a:duotone>
          </a:blip>
          <a:stretch>
            <a:fillRect/>
          </a:stretch>
        </p:blipFill>
        <p:spPr>
          <a:xfrm>
            <a:off x="439672" y="3226117"/>
            <a:ext cx="878747" cy="653568"/>
          </a:xfrm>
          <a:prstGeom prst="rect">
            <a:avLst/>
          </a:prstGeom>
        </p:spPr>
      </p:pic>
      <p:pic>
        <p:nvPicPr>
          <p:cNvPr id="52" name="Picture 5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9754" y="3221466"/>
            <a:ext cx="712629" cy="712629"/>
          </a:xfrm>
          <a:prstGeom prst="rect">
            <a:avLst/>
          </a:prstGeom>
        </p:spPr>
      </p:pic>
      <p:sp>
        <p:nvSpPr>
          <p:cNvPr id="24" name="Right Arrow 23"/>
          <p:cNvSpPr/>
          <p:nvPr/>
        </p:nvSpPr>
        <p:spPr>
          <a:xfrm>
            <a:off x="6506546" y="3196596"/>
            <a:ext cx="2331508" cy="704820"/>
          </a:xfrm>
          <a:prstGeom prst="rightArrow">
            <a:avLst/>
          </a:prstGeom>
          <a:solidFill>
            <a:srgbClr val="006EAD"/>
          </a:solidFill>
          <a:ln w="10795" cap="flat" cmpd="sng" algn="ctr">
            <a:solidFill>
              <a:srgbClr val="FFFFFF"/>
            </a:solidFill>
            <a:prstDash val="solid"/>
          </a:ln>
          <a:effectLst/>
        </p:spPr>
        <p:txBody>
          <a:bodyPr lIns="69944" tIns="34972" rIns="69944" bIns="34972" rtlCol="0" anchor="ctr"/>
          <a:lstStyle/>
          <a:p>
            <a:pPr algn="ctr" defTabSz="914224">
              <a:defRPr/>
            </a:pPr>
            <a:endParaRPr lang="en-US" sz="1377" kern="0" dirty="0">
              <a:solidFill>
                <a:srgbClr val="FFFFFF"/>
              </a:solidFill>
            </a:endParaRPr>
          </a:p>
        </p:txBody>
      </p:sp>
      <p:grpSp>
        <p:nvGrpSpPr>
          <p:cNvPr id="3" name="Group 2"/>
          <p:cNvGrpSpPr/>
          <p:nvPr/>
        </p:nvGrpSpPr>
        <p:grpSpPr>
          <a:xfrm>
            <a:off x="4293581" y="4227835"/>
            <a:ext cx="3170851" cy="2449256"/>
            <a:chOff x="3697886" y="4550374"/>
            <a:chExt cx="5027289" cy="2401449"/>
          </a:xfrm>
        </p:grpSpPr>
        <p:grpSp>
          <p:nvGrpSpPr>
            <p:cNvPr id="25" name="Group 24"/>
            <p:cNvGrpSpPr/>
            <p:nvPr/>
          </p:nvGrpSpPr>
          <p:grpSpPr>
            <a:xfrm>
              <a:off x="3697886" y="4550374"/>
              <a:ext cx="5027289" cy="1571455"/>
              <a:chOff x="4276422" y="944695"/>
              <a:chExt cx="1226135" cy="1571455"/>
            </a:xfrm>
          </p:grpSpPr>
          <p:sp>
            <p:nvSpPr>
              <p:cNvPr id="27" name="Freeform 26"/>
              <p:cNvSpPr/>
              <p:nvPr/>
            </p:nvSpPr>
            <p:spPr>
              <a:xfrm>
                <a:off x="4276422" y="944695"/>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tx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2448" dirty="0">
                    <a:solidFill>
                      <a:srgbClr val="FFFFFF"/>
                    </a:solidFill>
                  </a:rPr>
                  <a:t>256-bit encryption</a:t>
                </a:r>
              </a:p>
            </p:txBody>
          </p:sp>
          <p:sp>
            <p:nvSpPr>
              <p:cNvPr id="33" name="Freeform 32"/>
              <p:cNvSpPr/>
              <p:nvPr/>
            </p:nvSpPr>
            <p:spPr>
              <a:xfrm>
                <a:off x="4276422" y="1780469"/>
                <a:ext cx="1226135"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tx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2448" dirty="0">
                    <a:solidFill>
                      <a:srgbClr val="FFFFFF"/>
                    </a:solidFill>
                  </a:rPr>
                  <a:t>In transit and at rest</a:t>
                </a:r>
              </a:p>
            </p:txBody>
          </p:sp>
        </p:grpSp>
        <p:sp>
          <p:nvSpPr>
            <p:cNvPr id="34" name="Freeform 33"/>
            <p:cNvSpPr/>
            <p:nvPr/>
          </p:nvSpPr>
          <p:spPr>
            <a:xfrm>
              <a:off x="3697886" y="6216142"/>
              <a:ext cx="5027289" cy="735681"/>
            </a:xfrm>
            <a:custGeom>
              <a:avLst/>
              <a:gdLst>
                <a:gd name="connsiteX0" fmla="*/ 0 w 1226135"/>
                <a:gd name="connsiteY0" fmla="*/ 0 h 735681"/>
                <a:gd name="connsiteX1" fmla="*/ 1226135 w 1226135"/>
                <a:gd name="connsiteY1" fmla="*/ 0 h 735681"/>
                <a:gd name="connsiteX2" fmla="*/ 1226135 w 1226135"/>
                <a:gd name="connsiteY2" fmla="*/ 735681 h 735681"/>
                <a:gd name="connsiteX3" fmla="*/ 0 w 1226135"/>
                <a:gd name="connsiteY3" fmla="*/ 735681 h 735681"/>
                <a:gd name="connsiteX4" fmla="*/ 0 w 1226135"/>
                <a:gd name="connsiteY4" fmla="*/ 0 h 73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35" h="735681">
                  <a:moveTo>
                    <a:pt x="0" y="0"/>
                  </a:moveTo>
                  <a:lnTo>
                    <a:pt x="1226135" y="0"/>
                  </a:lnTo>
                  <a:lnTo>
                    <a:pt x="1226135" y="735681"/>
                  </a:lnTo>
                  <a:lnTo>
                    <a:pt x="0" y="735681"/>
                  </a:lnTo>
                  <a:lnTo>
                    <a:pt x="0" y="0"/>
                  </a:lnTo>
                  <a:close/>
                </a:path>
              </a:pathLst>
            </a:custGeom>
            <a:solidFill>
              <a:schemeClr val="tx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2174" tIns="62174" rIns="62174" bIns="62174" numCol="1" spcCol="1270" anchor="ctr" anchorCtr="0">
              <a:noAutofit/>
            </a:bodyPr>
            <a:lstStyle/>
            <a:p>
              <a:pPr algn="ctr" defTabSz="725353">
                <a:lnSpc>
                  <a:spcPct val="90000"/>
                </a:lnSpc>
                <a:spcBef>
                  <a:spcPct val="0"/>
                </a:spcBef>
                <a:spcAft>
                  <a:spcPct val="35000"/>
                </a:spcAft>
              </a:pPr>
              <a:r>
                <a:rPr lang="en-US" sz="2448" dirty="0">
                  <a:solidFill>
                    <a:srgbClr val="FFFFFF"/>
                  </a:solidFill>
                </a:rPr>
                <a:t>Admin owns and manages keys</a:t>
              </a:r>
            </a:p>
          </p:txBody>
        </p:sp>
      </p:grpSp>
      <p:sp>
        <p:nvSpPr>
          <p:cNvPr id="18" name="TextBox 17"/>
          <p:cNvSpPr txBox="1"/>
          <p:nvPr/>
        </p:nvSpPr>
        <p:spPr>
          <a:xfrm>
            <a:off x="7831117" y="2254736"/>
            <a:ext cx="2628974" cy="669826"/>
          </a:xfrm>
          <a:prstGeom prst="rect">
            <a:avLst/>
          </a:prstGeom>
          <a:noFill/>
        </p:spPr>
        <p:txBody>
          <a:bodyPr wrap="none" lIns="179285" tIns="143428" rIns="179285" bIns="143428" rtlCol="0">
            <a:spAutoFit/>
          </a:bodyPr>
          <a:lstStyle/>
          <a:p>
            <a:pPr>
              <a:lnSpc>
                <a:spcPct val="90000"/>
              </a:lnSpc>
              <a:spcAft>
                <a:spcPts val="588"/>
              </a:spcAft>
            </a:pPr>
            <a:r>
              <a:rPr lang="en-IN" sz="2745" b="1" dirty="0" smtClean="0">
                <a:gradFill>
                  <a:gsLst>
                    <a:gs pos="2917">
                      <a:srgbClr val="FFFFFF"/>
                    </a:gs>
                    <a:gs pos="30000">
                      <a:srgbClr val="FFFFFF"/>
                    </a:gs>
                  </a:gsLst>
                  <a:lin ang="5400000" scaled="0"/>
                </a:gradFill>
              </a:rPr>
              <a:t>Azure Backup</a:t>
            </a:r>
            <a:endParaRPr lang="en-IN" sz="2745" b="1" dirty="0">
              <a:gradFill>
                <a:gsLst>
                  <a:gs pos="2917">
                    <a:srgbClr val="FFFFFF"/>
                  </a:gs>
                  <a:gs pos="30000">
                    <a:srgbClr val="FFFFFF"/>
                  </a:gs>
                </a:gsLst>
                <a:lin ang="5400000" scaled="0"/>
              </a:gradFill>
            </a:endParaRPr>
          </a:p>
        </p:txBody>
      </p:sp>
      <p:sp>
        <p:nvSpPr>
          <p:cNvPr id="19" name="Rectangle 18"/>
          <p:cNvSpPr/>
          <p:nvPr/>
        </p:nvSpPr>
        <p:spPr>
          <a:xfrm>
            <a:off x="9425110" y="4174444"/>
            <a:ext cx="2688453" cy="276997"/>
          </a:xfrm>
          <a:prstGeom prst="rect">
            <a:avLst/>
          </a:prstGeom>
        </p:spPr>
        <p:txBody>
          <a:bodyPr wrap="square" lIns="68579" tIns="34289" rIns="68579" bIns="34289">
            <a:spAutoFit/>
          </a:bodyPr>
          <a:lstStyle/>
          <a:p>
            <a:pPr algn="ctr" defTabSz="896386">
              <a:defRPr/>
            </a:pPr>
            <a:r>
              <a:rPr lang="en-US" sz="1350" kern="0" dirty="0">
                <a:solidFill>
                  <a:srgbClr val="FFFFFF"/>
                </a:solidFill>
              </a:rPr>
              <a:t>4</a:t>
            </a:r>
            <a:r>
              <a:rPr lang="en-US" sz="1350" kern="0" dirty="0" smtClean="0">
                <a:solidFill>
                  <a:srgbClr val="FFFFFF"/>
                </a:solidFill>
              </a:rPr>
              <a:t>. </a:t>
            </a:r>
            <a:r>
              <a:rPr lang="en-US" sz="1350" kern="0" dirty="0">
                <a:solidFill>
                  <a:srgbClr val="FFFFFF"/>
                </a:solidFill>
              </a:rPr>
              <a:t>Encrypted data </a:t>
            </a:r>
            <a:r>
              <a:rPr lang="en-US" sz="1350" kern="0" dirty="0" smtClean="0">
                <a:solidFill>
                  <a:srgbClr val="FFFFFF"/>
                </a:solidFill>
              </a:rPr>
              <a:t>in backup vault</a:t>
            </a:r>
            <a:endParaRPr lang="en-US" sz="900" kern="0" dirty="0">
              <a:solidFill>
                <a:srgbClr val="FFFFFF"/>
              </a:solidFill>
            </a:endParaRPr>
          </a:p>
        </p:txBody>
      </p:sp>
      <p:sp>
        <p:nvSpPr>
          <p:cNvPr id="20" name="Freeform 128"/>
          <p:cNvSpPr>
            <a:spLocks noChangeAspect="1"/>
          </p:cNvSpPr>
          <p:nvPr/>
        </p:nvSpPr>
        <p:spPr bwMode="black">
          <a:xfrm>
            <a:off x="9425110" y="2622787"/>
            <a:ext cx="2809224" cy="154693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solidFill>
              <a:schemeClr val="accent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a:gradFill>
                <a:gsLst>
                  <a:gs pos="36283">
                    <a:srgbClr val="FFFFFF"/>
                  </a:gs>
                  <a:gs pos="28000">
                    <a:srgbClr val="FFFFFF"/>
                  </a:gs>
                </a:gsLst>
                <a:lin ang="5400000" scaled="0"/>
              </a:gradFill>
            </a:endParaRPr>
          </a:p>
        </p:txBody>
      </p:sp>
      <p:pic>
        <p:nvPicPr>
          <p:cNvPr id="21" name="Picture 12"/>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0499434" y="3134806"/>
            <a:ext cx="714918" cy="80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p:nvPr/>
        </p:nvCxnSpPr>
        <p:spPr>
          <a:xfrm flipH="1">
            <a:off x="7585203" y="2231943"/>
            <a:ext cx="6763" cy="2834640"/>
          </a:xfrm>
          <a:prstGeom prst="line">
            <a:avLst/>
          </a:prstGeom>
          <a:ln w="63500">
            <a:solidFill>
              <a:schemeClr val="bg2">
                <a:lumMod val="5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0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Route Support</a:t>
            </a:r>
            <a:endParaRPr lang="en-US" dirty="0"/>
          </a:p>
        </p:txBody>
      </p:sp>
      <p:sp>
        <p:nvSpPr>
          <p:cNvPr id="3" name="Text Placeholder 2"/>
          <p:cNvSpPr>
            <a:spLocks noGrp="1"/>
          </p:cNvSpPr>
          <p:nvPr>
            <p:ph type="body" sz="quarter" idx="4294967295"/>
          </p:nvPr>
        </p:nvSpPr>
        <p:spPr>
          <a:xfrm>
            <a:off x="7465052" y="1510471"/>
            <a:ext cx="4820591" cy="2874633"/>
          </a:xfrm>
          <a:prstGeom prst="rect">
            <a:avLst/>
          </a:prstGeom>
        </p:spPr>
        <p:txBody>
          <a:bodyPr/>
          <a:lstStyle/>
          <a:p>
            <a:pPr marL="0" indent="0">
              <a:buNone/>
            </a:pPr>
            <a:r>
              <a:rPr lang="en-US" sz="2800" b="1" dirty="0" smtClean="0">
                <a:latin typeface="+mn-lt"/>
              </a:rPr>
              <a:t>Value Proposition:</a:t>
            </a:r>
          </a:p>
          <a:p>
            <a:r>
              <a:rPr lang="en-US" sz="2800" dirty="0" smtClean="0">
                <a:latin typeface="+mn-lt"/>
              </a:rPr>
              <a:t>Guaranteed backup SLA</a:t>
            </a:r>
          </a:p>
          <a:p>
            <a:r>
              <a:rPr lang="en-US" sz="2800" dirty="0" smtClean="0">
                <a:latin typeface="+mn-lt"/>
              </a:rPr>
              <a:t>Reduce backup time</a:t>
            </a:r>
          </a:p>
          <a:p>
            <a:r>
              <a:rPr lang="en-US" sz="2800" dirty="0" smtClean="0">
                <a:latin typeface="+mn-lt"/>
              </a:rPr>
              <a:t>Reduced RTO</a:t>
            </a:r>
          </a:p>
          <a:p>
            <a:r>
              <a:rPr lang="en-US" sz="2800" dirty="0" smtClean="0">
                <a:latin typeface="+mn-lt"/>
              </a:rPr>
              <a:t>Lower cost</a:t>
            </a:r>
          </a:p>
          <a:p>
            <a:pPr lvl="1"/>
            <a:endParaRPr lang="en-US" dirty="0"/>
          </a:p>
        </p:txBody>
      </p:sp>
      <p:sp>
        <p:nvSpPr>
          <p:cNvPr id="7" name="Rectangle 6"/>
          <p:cNvSpPr/>
          <p:nvPr/>
        </p:nvSpPr>
        <p:spPr bwMode="auto">
          <a:xfrm>
            <a:off x="435986" y="1510471"/>
            <a:ext cx="6781799" cy="5184160"/>
          </a:xfrm>
          <a:prstGeom prst="rect">
            <a:avLst/>
          </a:prstGeom>
          <a:solidFill>
            <a:schemeClr val="tx1">
              <a:lumMod val="50000"/>
              <a:alpha val="4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defTabSz="914099" fontAlgn="base">
              <a:lnSpc>
                <a:spcPct val="90000"/>
              </a:lnSpc>
              <a:spcBef>
                <a:spcPct val="0"/>
              </a:spcBef>
              <a:spcAft>
                <a:spcPct val="0"/>
              </a:spcAft>
            </a:pPr>
            <a:endParaRPr lang="en-US" sz="3200" b="1" spc="-50" dirty="0">
              <a:gradFill>
                <a:gsLst>
                  <a:gs pos="86726">
                    <a:srgbClr val="EFEFEF"/>
                  </a:gs>
                  <a:gs pos="36283">
                    <a:srgbClr val="EFEFEF"/>
                  </a:gs>
                </a:gsLst>
                <a:lin ang="5400000" scaled="0"/>
              </a:gradFill>
              <a:latin typeface="Segoe UI Light"/>
            </a:endParaRPr>
          </a:p>
        </p:txBody>
      </p:sp>
      <p:sp>
        <p:nvSpPr>
          <p:cNvPr id="9" name="Freeform 8"/>
          <p:cNvSpPr>
            <a:spLocks noEditPoints="1"/>
          </p:cNvSpPr>
          <p:nvPr/>
        </p:nvSpPr>
        <p:spPr bwMode="black">
          <a:xfrm>
            <a:off x="1115943" y="2280614"/>
            <a:ext cx="731116" cy="1097208"/>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03"/>
            <a:endParaRPr lang="en-US">
              <a:solidFill>
                <a:srgbClr val="505050"/>
              </a:solidFill>
            </a:endParaRPr>
          </a:p>
        </p:txBody>
      </p:sp>
      <p:sp>
        <p:nvSpPr>
          <p:cNvPr id="11" name="Freeform 10"/>
          <p:cNvSpPr>
            <a:spLocks noEditPoints="1"/>
          </p:cNvSpPr>
          <p:nvPr/>
        </p:nvSpPr>
        <p:spPr bwMode="black">
          <a:xfrm>
            <a:off x="1115943" y="3704051"/>
            <a:ext cx="731116" cy="1097208"/>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03"/>
            <a:endParaRPr lang="en-US">
              <a:solidFill>
                <a:srgbClr val="505050"/>
              </a:solidFill>
            </a:endParaRPr>
          </a:p>
        </p:txBody>
      </p:sp>
      <p:sp>
        <p:nvSpPr>
          <p:cNvPr id="12" name="Freeform 11"/>
          <p:cNvSpPr>
            <a:spLocks noChangeAspect="1"/>
          </p:cNvSpPr>
          <p:nvPr/>
        </p:nvSpPr>
        <p:spPr bwMode="auto">
          <a:xfrm>
            <a:off x="5402032" y="3158302"/>
            <a:ext cx="1602200" cy="85850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03"/>
            <a:endParaRPr lang="en-US">
              <a:solidFill>
                <a:srgbClr val="505050"/>
              </a:solidFill>
            </a:endParaRPr>
          </a:p>
        </p:txBody>
      </p:sp>
      <p:sp>
        <p:nvSpPr>
          <p:cNvPr id="13" name="TextBox 40"/>
          <p:cNvSpPr txBox="1"/>
          <p:nvPr/>
        </p:nvSpPr>
        <p:spPr>
          <a:xfrm>
            <a:off x="5785486" y="3497561"/>
            <a:ext cx="867869" cy="502076"/>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03">
              <a:lnSpc>
                <a:spcPct val="90000"/>
              </a:lnSpc>
            </a:pPr>
            <a:r>
              <a:rPr lang="en-US" spc="-50" dirty="0" smtClean="0">
                <a:gradFill>
                  <a:gsLst>
                    <a:gs pos="86726">
                      <a:srgbClr val="EFEFEF"/>
                    </a:gs>
                    <a:gs pos="36283">
                      <a:srgbClr val="EFEFEF"/>
                    </a:gs>
                  </a:gsLst>
                  <a:lin ang="5400000" scaled="0"/>
                </a:gradFill>
                <a:effectLst>
                  <a:outerShdw blurRad="38100" dist="38100" dir="2700000" algn="tl">
                    <a:srgbClr val="000000">
                      <a:alpha val="43137"/>
                    </a:srgbClr>
                  </a:outerShdw>
                </a:effectLst>
              </a:rPr>
              <a:t>Azure</a:t>
            </a:r>
          </a:p>
        </p:txBody>
      </p:sp>
      <p:sp>
        <p:nvSpPr>
          <p:cNvPr id="14" name="Oval 13"/>
          <p:cNvSpPr/>
          <p:nvPr/>
        </p:nvSpPr>
        <p:spPr bwMode="auto">
          <a:xfrm>
            <a:off x="2580472" y="3151222"/>
            <a:ext cx="1056335" cy="1029516"/>
          </a:xfrm>
          <a:prstGeom prst="ellipse">
            <a:avLst/>
          </a:prstGeom>
          <a:solidFill>
            <a:schemeClr val="tx2"/>
          </a:solid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400" spc="-50" dirty="0" smtClean="0">
                <a:solidFill>
                  <a:srgbClr val="0078D7"/>
                </a:solidFill>
              </a:rPr>
              <a:t>Private Network</a:t>
            </a:r>
            <a:endParaRPr lang="en-US" sz="1400" spc="-50" dirty="0">
              <a:solidFill>
                <a:srgbClr val="0078D7"/>
              </a:solidFill>
            </a:endParaRPr>
          </a:p>
        </p:txBody>
      </p:sp>
      <p:cxnSp>
        <p:nvCxnSpPr>
          <p:cNvPr id="15" name="Straight Arrow Connector 14"/>
          <p:cNvCxnSpPr/>
          <p:nvPr/>
        </p:nvCxnSpPr>
        <p:spPr>
          <a:xfrm flipH="1" flipV="1">
            <a:off x="1887084" y="3248159"/>
            <a:ext cx="653472" cy="233045"/>
          </a:xfrm>
          <a:prstGeom prst="straightConnector1">
            <a:avLst/>
          </a:prstGeom>
          <a:ln w="44450" cap="sq">
            <a:solidFill>
              <a:schemeClr val="tx2"/>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886976" y="3849228"/>
            <a:ext cx="653580" cy="203771"/>
          </a:xfrm>
          <a:prstGeom prst="straightConnector1">
            <a:avLst/>
          </a:prstGeom>
          <a:ln w="44450" cap="sq">
            <a:solidFill>
              <a:schemeClr val="tx2"/>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6"/>
            <a:endCxn id="12" idx="3"/>
          </p:cNvCxnSpPr>
          <p:nvPr/>
        </p:nvCxnSpPr>
        <p:spPr>
          <a:xfrm>
            <a:off x="3636807" y="3665980"/>
            <a:ext cx="1901412" cy="3523"/>
          </a:xfrm>
          <a:prstGeom prst="straightConnector1">
            <a:avLst/>
          </a:prstGeom>
          <a:ln w="44450">
            <a:solidFill>
              <a:srgbClr val="FFFF00">
                <a:alpha val="50000"/>
              </a:srgbClr>
            </a:solidFill>
            <a:headEnd type="triangle" w="lg" len="lg"/>
            <a:tailEnd type="triangle" w="lg" len="lg"/>
          </a:ln>
        </p:spPr>
        <p:style>
          <a:lnRef idx="3">
            <a:schemeClr val="accent5"/>
          </a:lnRef>
          <a:fillRef idx="0">
            <a:schemeClr val="accent5"/>
          </a:fillRef>
          <a:effectRef idx="2">
            <a:schemeClr val="accent5"/>
          </a:effectRef>
          <a:fontRef idx="minor">
            <a:schemeClr val="tx1"/>
          </a:fontRef>
        </p:style>
      </p:cxnSp>
      <p:sp>
        <p:nvSpPr>
          <p:cNvPr id="19" name="TextBox 46"/>
          <p:cNvSpPr txBox="1"/>
          <p:nvPr/>
        </p:nvSpPr>
        <p:spPr>
          <a:xfrm>
            <a:off x="527159" y="4734533"/>
            <a:ext cx="1557228" cy="502076"/>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03">
              <a:lnSpc>
                <a:spcPct val="90000"/>
              </a:lnSpc>
            </a:pPr>
            <a:r>
              <a:rPr lang="en-US" spc="-50" dirty="0" smtClean="0">
                <a:gradFill>
                  <a:gsLst>
                    <a:gs pos="0">
                      <a:srgbClr val="FFFFFF"/>
                    </a:gs>
                    <a:gs pos="100000">
                      <a:srgbClr val="FFFFFF"/>
                    </a:gs>
                  </a:gsLst>
                  <a:lin ang="5400000" scaled="0"/>
                </a:gradFill>
              </a:rPr>
              <a:t>Customer DC</a:t>
            </a:r>
          </a:p>
        </p:txBody>
      </p:sp>
      <p:sp>
        <p:nvSpPr>
          <p:cNvPr id="20" name="TextBox 47"/>
          <p:cNvSpPr txBox="1"/>
          <p:nvPr/>
        </p:nvSpPr>
        <p:spPr>
          <a:xfrm>
            <a:off x="527159" y="3307505"/>
            <a:ext cx="1754110" cy="502076"/>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932503">
              <a:lnSpc>
                <a:spcPct val="90000"/>
              </a:lnSpc>
            </a:pPr>
            <a:r>
              <a:rPr lang="en-US" spc="-50" dirty="0" smtClean="0">
                <a:gradFill>
                  <a:gsLst>
                    <a:gs pos="0">
                      <a:srgbClr val="FFFFFF"/>
                    </a:gs>
                    <a:gs pos="100000">
                      <a:srgbClr val="FFFFFF"/>
                    </a:gs>
                  </a:gsLst>
                  <a:lin ang="5400000" scaled="0"/>
                </a:gradFill>
              </a:rPr>
              <a:t>Customer site 1</a:t>
            </a:r>
          </a:p>
        </p:txBody>
      </p:sp>
      <p:sp>
        <p:nvSpPr>
          <p:cNvPr id="6" name="TextBox 4"/>
          <p:cNvSpPr txBox="1"/>
          <p:nvPr/>
        </p:nvSpPr>
        <p:spPr>
          <a:xfrm>
            <a:off x="3861098" y="3222671"/>
            <a:ext cx="1566198" cy="517065"/>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dirty="0" err="1" smtClean="0">
                <a:gradFill>
                  <a:gsLst>
                    <a:gs pos="2917">
                      <a:srgbClr val="FFFFFF"/>
                    </a:gs>
                    <a:gs pos="30000">
                      <a:srgbClr val="FFFFFF"/>
                    </a:gs>
                  </a:gsLst>
                  <a:lin ang="5400000" scaled="0"/>
                </a:gradFill>
              </a:rPr>
              <a:t>ExpressRoute</a:t>
            </a:r>
            <a:endParaRPr lang="en-US" sz="1600" dirty="0" smtClean="0">
              <a:gradFill>
                <a:gsLst>
                  <a:gs pos="2917">
                    <a:srgbClr val="FFFFFF"/>
                  </a:gs>
                  <a:gs pos="30000">
                    <a:srgbClr val="FFFFFF"/>
                  </a:gs>
                </a:gsLst>
                <a:lin ang="5400000" scaled="0"/>
              </a:gradFill>
            </a:endParaRPr>
          </a:p>
        </p:txBody>
      </p:sp>
      <p:sp>
        <p:nvSpPr>
          <p:cNvPr id="22" name="Text Placeholder 2"/>
          <p:cNvSpPr>
            <a:spLocks noGrp="1"/>
          </p:cNvSpPr>
          <p:nvPr>
            <p:ph type="body" sz="quarter" idx="4294967295"/>
          </p:nvPr>
        </p:nvSpPr>
        <p:spPr>
          <a:xfrm>
            <a:off x="427038" y="5771301"/>
            <a:ext cx="6781799" cy="923330"/>
          </a:xfrm>
          <a:prstGeom prst="rect">
            <a:avLst/>
          </a:prstGeom>
          <a:ln>
            <a:solidFill>
              <a:schemeClr val="tx1"/>
            </a:solidFill>
          </a:ln>
        </p:spPr>
        <p:txBody>
          <a:bodyPr/>
          <a:lstStyle/>
          <a:p>
            <a:pPr marL="0" indent="0">
              <a:buNone/>
            </a:pPr>
            <a:r>
              <a:rPr lang="en-US" sz="2400" dirty="0" smtClean="0">
                <a:latin typeface="+mn-lt"/>
              </a:rPr>
              <a:t>MPLS like connectivity to Azure</a:t>
            </a:r>
          </a:p>
          <a:p>
            <a:pPr marL="0" indent="0">
              <a:buNone/>
            </a:pPr>
            <a:r>
              <a:rPr lang="en-US" sz="2400" dirty="0" smtClean="0">
                <a:latin typeface="+mn-lt"/>
              </a:rPr>
              <a:t>Azure is an extension to customer’s data center</a:t>
            </a:r>
          </a:p>
        </p:txBody>
      </p:sp>
    </p:spTree>
    <p:extLst>
      <p:ext uri="{BB962C8B-B14F-4D97-AF65-F5344CB8AC3E}">
        <p14:creationId xmlns:p14="http://schemas.microsoft.com/office/powerpoint/2010/main" val="15350828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IR</a:t>
            </a:r>
            <a:endParaRPr lang="en-US" dirty="0"/>
          </a:p>
        </p:txBody>
      </p:sp>
      <p:pic>
        <p:nvPicPr>
          <p:cNvPr id="4" name="Picture 3"/>
          <p:cNvPicPr>
            <a:picLocks noChangeAspect="1"/>
          </p:cNvPicPr>
          <p:nvPr/>
        </p:nvPicPr>
        <p:blipFill rotWithShape="1">
          <a:blip r:embed="rId2">
            <a:duotone>
              <a:schemeClr val="accent4">
                <a:shade val="45000"/>
                <a:satMod val="135000"/>
              </a:schemeClr>
              <a:prstClr val="white"/>
            </a:duotone>
          </a:blip>
          <a:srcRect l="46727" t="30336" r="18620" b="10201"/>
          <a:stretch/>
        </p:blipFill>
        <p:spPr>
          <a:xfrm>
            <a:off x="427037" y="1245683"/>
            <a:ext cx="3369406" cy="5781676"/>
          </a:xfrm>
          <a:prstGeom prst="rect">
            <a:avLst/>
          </a:prstGeom>
        </p:spPr>
      </p:pic>
      <p:sp>
        <p:nvSpPr>
          <p:cNvPr id="5" name="TextBox 4"/>
          <p:cNvSpPr txBox="1"/>
          <p:nvPr/>
        </p:nvSpPr>
        <p:spPr>
          <a:xfrm>
            <a:off x="4408185" y="1378307"/>
            <a:ext cx="7168538" cy="5848809"/>
          </a:xfrm>
          <a:prstGeom prst="rect">
            <a:avLst/>
          </a:prstGeom>
          <a:noFill/>
        </p:spPr>
        <p:txBody>
          <a:bodyPr wrap="square" lIns="186521" tIns="149217" rIns="186521" bIns="149217" rtlCol="0">
            <a:spAutoFit/>
          </a:bodyPr>
          <a:lstStyle/>
          <a:p>
            <a:pPr>
              <a:lnSpc>
                <a:spcPct val="90000"/>
              </a:lnSpc>
              <a:spcAft>
                <a:spcPts val="612"/>
              </a:spcAft>
            </a:pPr>
            <a:r>
              <a:rPr lang="en-US" sz="2856" dirty="0">
                <a:solidFill>
                  <a:srgbClr val="47D8FF"/>
                </a:solidFill>
              </a:rPr>
              <a:t>Seeding your initial backup data </a:t>
            </a:r>
            <a:r>
              <a:rPr lang="en-US" sz="2856" i="1" dirty="0">
                <a:solidFill>
                  <a:srgbClr val="47D8FF"/>
                </a:solidFill>
              </a:rPr>
              <a:t>without network consumption</a:t>
            </a:r>
            <a:r>
              <a:rPr lang="en-US" sz="2856" dirty="0">
                <a:solidFill>
                  <a:srgbClr val="47D8FF"/>
                </a:solidFill>
              </a:rPr>
              <a:t>.</a:t>
            </a:r>
            <a:endParaRPr lang="en-US" sz="2856" i="1" dirty="0">
              <a:solidFill>
                <a:srgbClr val="47D8FF"/>
              </a:solidFill>
            </a:endParaRPr>
          </a:p>
          <a:p>
            <a:pPr>
              <a:lnSpc>
                <a:spcPct val="90000"/>
              </a:lnSpc>
              <a:spcAft>
                <a:spcPts val="612"/>
              </a:spcAft>
            </a:pPr>
            <a:endParaRPr lang="en-US" sz="2856" dirty="0">
              <a:gradFill>
                <a:gsLst>
                  <a:gs pos="2917">
                    <a:srgbClr val="FFFFFF"/>
                  </a:gs>
                  <a:gs pos="30000">
                    <a:srgbClr val="FFFFFF"/>
                  </a:gs>
                </a:gsLst>
                <a:lin ang="5400000" scaled="0"/>
              </a:gradFill>
            </a:endParaRPr>
          </a:p>
          <a:p>
            <a:pPr>
              <a:lnSpc>
                <a:spcPct val="90000"/>
              </a:lnSpc>
              <a:spcAft>
                <a:spcPts val="612"/>
              </a:spcAft>
            </a:pPr>
            <a:r>
              <a:rPr lang="en-US" sz="2856" dirty="0">
                <a:gradFill>
                  <a:gsLst>
                    <a:gs pos="2917">
                      <a:srgbClr val="FFFFFF"/>
                    </a:gs>
                    <a:gs pos="30000">
                      <a:srgbClr val="FFFFFF"/>
                    </a:gs>
                  </a:gsLst>
                  <a:lin ang="5400000" scaled="0"/>
                </a:gradFill>
              </a:rPr>
              <a:t>This is great for customers who do not have a lot of bandwidth to spare</a:t>
            </a:r>
          </a:p>
          <a:p>
            <a:pPr>
              <a:lnSpc>
                <a:spcPct val="90000"/>
              </a:lnSpc>
              <a:spcAft>
                <a:spcPts val="612"/>
              </a:spcAft>
            </a:pPr>
            <a:r>
              <a:rPr lang="en-US" sz="2856" dirty="0">
                <a:gradFill>
                  <a:gsLst>
                    <a:gs pos="2917">
                      <a:srgbClr val="FFFFFF"/>
                    </a:gs>
                    <a:gs pos="30000">
                      <a:srgbClr val="FFFFFF"/>
                    </a:gs>
                  </a:gsLst>
                  <a:lin ang="5400000" scaled="0"/>
                </a:gradFill>
              </a:rPr>
              <a:t>(or)</a:t>
            </a:r>
          </a:p>
          <a:p>
            <a:pPr>
              <a:lnSpc>
                <a:spcPct val="90000"/>
              </a:lnSpc>
              <a:spcAft>
                <a:spcPts val="612"/>
              </a:spcAft>
            </a:pPr>
            <a:r>
              <a:rPr lang="en-US" sz="2856" dirty="0">
                <a:gradFill>
                  <a:gsLst>
                    <a:gs pos="2917">
                      <a:srgbClr val="FFFFFF"/>
                    </a:gs>
                    <a:gs pos="30000">
                      <a:srgbClr val="FFFFFF"/>
                    </a:gs>
                  </a:gsLst>
                  <a:lin ang="5400000" scaled="0"/>
                </a:gradFill>
              </a:rPr>
              <a:t>Bandwidth is costly</a:t>
            </a:r>
          </a:p>
          <a:p>
            <a:pPr>
              <a:lnSpc>
                <a:spcPct val="90000"/>
              </a:lnSpc>
              <a:spcAft>
                <a:spcPts val="612"/>
              </a:spcAft>
            </a:pPr>
            <a:endParaRPr lang="en-US" sz="2856" dirty="0">
              <a:gradFill>
                <a:gsLst>
                  <a:gs pos="2917">
                    <a:srgbClr val="FFFFFF"/>
                  </a:gs>
                  <a:gs pos="30000">
                    <a:srgbClr val="FFFFFF"/>
                  </a:gs>
                </a:gsLst>
                <a:lin ang="5400000" scaled="0"/>
              </a:gradFill>
            </a:endParaRPr>
          </a:p>
          <a:p>
            <a:pPr>
              <a:lnSpc>
                <a:spcPct val="90000"/>
              </a:lnSpc>
              <a:spcAft>
                <a:spcPts val="612"/>
              </a:spcAft>
            </a:pPr>
            <a:r>
              <a:rPr lang="en-US" sz="2856" b="1" dirty="0">
                <a:gradFill>
                  <a:gsLst>
                    <a:gs pos="2917">
                      <a:srgbClr val="FFFFFF"/>
                    </a:gs>
                    <a:gs pos="30000">
                      <a:srgbClr val="FFFFFF"/>
                    </a:gs>
                  </a:gsLst>
                  <a:lin ang="5400000" scaled="0"/>
                </a:gradFill>
              </a:rPr>
              <a:t>Value proposition:</a:t>
            </a:r>
          </a:p>
          <a:p>
            <a:pPr>
              <a:lnSpc>
                <a:spcPct val="90000"/>
              </a:lnSpc>
              <a:spcAft>
                <a:spcPts val="612"/>
              </a:spcAft>
            </a:pPr>
            <a:r>
              <a:rPr lang="en-US" sz="2856" dirty="0">
                <a:gradFill>
                  <a:gsLst>
                    <a:gs pos="2917">
                      <a:srgbClr val="FFFFFF"/>
                    </a:gs>
                    <a:gs pos="30000">
                      <a:srgbClr val="FFFFFF"/>
                    </a:gs>
                  </a:gsLst>
                  <a:lin ang="5400000" scaled="0"/>
                </a:gradFill>
              </a:rPr>
              <a:t>Faster seeding of Azure Backup data</a:t>
            </a:r>
          </a:p>
          <a:p>
            <a:pPr>
              <a:lnSpc>
                <a:spcPct val="90000"/>
              </a:lnSpc>
              <a:spcAft>
                <a:spcPts val="612"/>
              </a:spcAft>
            </a:pPr>
            <a:r>
              <a:rPr lang="en-US" sz="2856" dirty="0">
                <a:gradFill>
                  <a:gsLst>
                    <a:gs pos="2917">
                      <a:srgbClr val="FFFFFF"/>
                    </a:gs>
                    <a:gs pos="30000">
                      <a:srgbClr val="FFFFFF"/>
                    </a:gs>
                  </a:gsLst>
                  <a:lin ang="5400000" scaled="0"/>
                </a:gradFill>
              </a:rPr>
              <a:t>Lower bandwidth requirements</a:t>
            </a:r>
          </a:p>
          <a:p>
            <a:pPr>
              <a:lnSpc>
                <a:spcPct val="90000"/>
              </a:lnSpc>
              <a:spcAft>
                <a:spcPts val="612"/>
              </a:spcAft>
            </a:pPr>
            <a:r>
              <a:rPr lang="en-US" sz="2856" dirty="0">
                <a:gradFill>
                  <a:gsLst>
                    <a:gs pos="2917">
                      <a:srgbClr val="FFFFFF"/>
                    </a:gs>
                    <a:gs pos="30000">
                      <a:srgbClr val="FFFFFF"/>
                    </a:gs>
                  </a:gsLst>
                  <a:lin ang="5400000" scaled="0"/>
                </a:gradFill>
              </a:rPr>
              <a:t>Better backup SLAs</a:t>
            </a:r>
          </a:p>
        </p:txBody>
      </p:sp>
    </p:spTree>
    <p:extLst>
      <p:ext uri="{BB962C8B-B14F-4D97-AF65-F5344CB8AC3E}">
        <p14:creationId xmlns:p14="http://schemas.microsoft.com/office/powerpoint/2010/main" val="37954811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363451"/>
            <a:ext cx="12436475" cy="563107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505050"/>
              </a:solidFill>
            </a:endParaRPr>
          </a:p>
        </p:txBody>
      </p:sp>
      <p:sp>
        <p:nvSpPr>
          <p:cNvPr id="2" name="Title 1"/>
          <p:cNvSpPr>
            <a:spLocks noGrp="1"/>
          </p:cNvSpPr>
          <p:nvPr>
            <p:ph type="title"/>
          </p:nvPr>
        </p:nvSpPr>
        <p:spPr/>
        <p:txBody>
          <a:bodyPr/>
          <a:lstStyle/>
          <a:p>
            <a:r>
              <a:rPr lang="en-US" dirty="0" smtClean="0"/>
              <a:t>Protecting key workloads to Azure</a:t>
            </a:r>
            <a:endParaRPr lang="en-US" dirty="0"/>
          </a:p>
        </p:txBody>
      </p:sp>
      <p:sp>
        <p:nvSpPr>
          <p:cNvPr id="3" name="Text Placeholder 2"/>
          <p:cNvSpPr>
            <a:spLocks noGrp="1"/>
          </p:cNvSpPr>
          <p:nvPr>
            <p:ph type="body" sz="quarter" idx="4294967295"/>
          </p:nvPr>
        </p:nvSpPr>
        <p:spPr>
          <a:xfrm>
            <a:off x="555411" y="3042597"/>
            <a:ext cx="2730648" cy="583860"/>
          </a:xfrm>
          <a:prstGeom prst="rect">
            <a:avLst/>
          </a:prstGeom>
        </p:spPr>
        <p:txBody>
          <a:bodyPr/>
          <a:lstStyle/>
          <a:p>
            <a:r>
              <a:rPr lang="en-US" sz="2856" dirty="0">
                <a:solidFill>
                  <a:schemeClr val="accent1">
                    <a:lumMod val="75000"/>
                  </a:schemeClr>
                </a:solidFill>
                <a:latin typeface="+mn-lt"/>
              </a:rPr>
              <a:t>Exchange</a:t>
            </a:r>
          </a:p>
        </p:txBody>
      </p:sp>
      <p:pic>
        <p:nvPicPr>
          <p:cNvPr id="3076" name="Picture 4" descr="http://www.vmware.com/files/images/vmrc/VMware_logo_gry_RGB_300dp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60" t="22797" r="11186" b="25616"/>
          <a:stretch/>
        </p:blipFill>
        <p:spPr bwMode="auto">
          <a:xfrm>
            <a:off x="9586482" y="6058375"/>
            <a:ext cx="2182965" cy="50561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701439" y="5855170"/>
            <a:ext cx="2647443" cy="932603"/>
            <a:chOff x="1480458" y="5245571"/>
            <a:chExt cx="2595768" cy="914400"/>
          </a:xfrm>
        </p:grpSpPr>
        <p:pic>
          <p:nvPicPr>
            <p:cNvPr id="3074" name="Picture 2" descr="http://www.theitcave.com/wp-content/uploads/2013/06/Windows-Flat-Logo-8.pn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2990" r="16486" b="22083"/>
            <a:stretch/>
          </p:blipFill>
          <p:spPr bwMode="auto">
            <a:xfrm>
              <a:off x="1480458" y="5245571"/>
              <a:ext cx="94499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5794" y="5302416"/>
              <a:ext cx="1810432" cy="691023"/>
            </a:xfrm>
            <a:prstGeom prst="rect">
              <a:avLst/>
            </a:prstGeom>
            <a:noFill/>
          </p:spPr>
          <p:txBody>
            <a:bodyPr wrap="none" lIns="186521" tIns="149217" rIns="186521" bIns="149217" rtlCol="0">
              <a:spAutoFit/>
            </a:bodyPr>
            <a:lstStyle/>
            <a:p>
              <a:pPr>
                <a:lnSpc>
                  <a:spcPct val="90000"/>
                </a:lnSpc>
                <a:spcAft>
                  <a:spcPts val="612"/>
                </a:spcAft>
              </a:pPr>
              <a:r>
                <a:rPr lang="en-US" sz="2856" b="1" dirty="0">
                  <a:solidFill>
                    <a:srgbClr val="505050"/>
                  </a:solidFill>
                </a:rPr>
                <a:t>Hyper-V</a:t>
              </a:r>
            </a:p>
          </p:txBody>
        </p:sp>
      </p:grpSp>
      <p:sp>
        <p:nvSpPr>
          <p:cNvPr id="11" name="TextBox 10"/>
          <p:cNvSpPr txBox="1"/>
          <p:nvPr/>
        </p:nvSpPr>
        <p:spPr>
          <a:xfrm>
            <a:off x="6658054" y="5921275"/>
            <a:ext cx="2300979" cy="892141"/>
          </a:xfrm>
          <a:prstGeom prst="rect">
            <a:avLst/>
          </a:prstGeom>
          <a:noFill/>
        </p:spPr>
        <p:txBody>
          <a:bodyPr wrap="none" lIns="186521" tIns="149217" rIns="186521" bIns="149217" rtlCol="0">
            <a:spAutoFit/>
          </a:bodyPr>
          <a:lstStyle/>
          <a:p>
            <a:pPr algn="ctr">
              <a:lnSpc>
                <a:spcPct val="50000"/>
              </a:lnSpc>
              <a:spcAft>
                <a:spcPts val="612"/>
              </a:spcAft>
            </a:pPr>
            <a:r>
              <a:rPr lang="en-US" sz="3264" b="1" dirty="0">
                <a:solidFill>
                  <a:srgbClr val="505050"/>
                </a:solidFill>
                <a:latin typeface="Arial" panose="020B0604020202020204" pitchFamily="34" charset="0"/>
                <a:cs typeface="Arial" panose="020B0604020202020204" pitchFamily="34" charset="0"/>
              </a:rPr>
              <a:t>Microsoft</a:t>
            </a:r>
          </a:p>
          <a:p>
            <a:pPr algn="ctr">
              <a:lnSpc>
                <a:spcPct val="50000"/>
              </a:lnSpc>
              <a:spcAft>
                <a:spcPts val="612"/>
              </a:spcAft>
            </a:pPr>
            <a:r>
              <a:rPr lang="en-US" sz="3264" b="1" dirty="0">
                <a:solidFill>
                  <a:srgbClr val="505050"/>
                </a:solidFill>
                <a:latin typeface="Arial" panose="020B0604020202020204" pitchFamily="34" charset="0"/>
                <a:cs typeface="Arial" panose="020B0604020202020204" pitchFamily="34" charset="0"/>
              </a:rPr>
              <a:t>Azure</a:t>
            </a:r>
          </a:p>
        </p:txBody>
      </p:sp>
      <p:pic>
        <p:nvPicPr>
          <p:cNvPr id="3078" name="Picture 6" descr="http://www.microsoft.com/global/en-us/Legal/PublishingImages/IntellectualProperty/Exchange%20Launch%20Icon%20%282013%29.jp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4201" y="2946611"/>
            <a:ext cx="707721" cy="7077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83908" y="5736040"/>
            <a:ext cx="2902151" cy="1186687"/>
            <a:chOff x="1480458" y="5164599"/>
            <a:chExt cx="2845504" cy="1163524"/>
          </a:xfrm>
        </p:grpSpPr>
        <p:pic>
          <p:nvPicPr>
            <p:cNvPr id="15" name="Picture 2" descr="http://www.theitcave.com/wp-content/uploads/2013/06/Windows-Flat-Logo-8.pn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2990" r="16486" b="22083"/>
            <a:stretch/>
          </p:blipFill>
          <p:spPr bwMode="auto">
            <a:xfrm>
              <a:off x="1480458" y="5245571"/>
              <a:ext cx="94499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358436" y="5164599"/>
              <a:ext cx="1967526" cy="1163524"/>
            </a:xfrm>
            <a:prstGeom prst="rect">
              <a:avLst/>
            </a:prstGeom>
            <a:noFill/>
          </p:spPr>
          <p:txBody>
            <a:bodyPr wrap="none" lIns="186521" tIns="149217" rIns="186521" bIns="149217" rtlCol="0">
              <a:spAutoFit/>
            </a:bodyPr>
            <a:lstStyle/>
            <a:p>
              <a:pPr>
                <a:lnSpc>
                  <a:spcPct val="90000"/>
                </a:lnSpc>
                <a:spcAft>
                  <a:spcPts val="612"/>
                </a:spcAft>
              </a:pPr>
              <a:r>
                <a:rPr lang="en-US" sz="2856" b="1" dirty="0">
                  <a:solidFill>
                    <a:srgbClr val="505050"/>
                  </a:solidFill>
                </a:rPr>
                <a:t>Windows</a:t>
              </a:r>
            </a:p>
            <a:p>
              <a:pPr>
                <a:lnSpc>
                  <a:spcPct val="90000"/>
                </a:lnSpc>
                <a:spcAft>
                  <a:spcPts val="612"/>
                </a:spcAft>
              </a:pPr>
              <a:r>
                <a:rPr lang="en-US" sz="2856" b="1" dirty="0">
                  <a:solidFill>
                    <a:srgbClr val="505050"/>
                  </a:solidFill>
                </a:rPr>
                <a:t>Server</a:t>
              </a:r>
            </a:p>
          </p:txBody>
        </p:sp>
      </p:grpSp>
      <p:cxnSp>
        <p:nvCxnSpPr>
          <p:cNvPr id="13" name="Straight Connector 12"/>
          <p:cNvCxnSpPr/>
          <p:nvPr/>
        </p:nvCxnSpPr>
        <p:spPr>
          <a:xfrm>
            <a:off x="824149" y="5572045"/>
            <a:ext cx="10724938" cy="0"/>
          </a:xfrm>
          <a:prstGeom prst="line">
            <a:avLst/>
          </a:prstGeom>
          <a:ln w="28575">
            <a:headEnd type="none"/>
            <a:tailEnd type="none"/>
          </a:ln>
        </p:spPr>
        <p:style>
          <a:lnRef idx="3">
            <a:schemeClr val="dk1"/>
          </a:lnRef>
          <a:fillRef idx="0">
            <a:schemeClr val="dk1"/>
          </a:fillRef>
          <a:effectRef idx="2">
            <a:schemeClr val="dk1"/>
          </a:effectRef>
          <a:fontRef idx="minor">
            <a:schemeClr val="tx1"/>
          </a:fontRef>
        </p:style>
      </p:cxn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386" y="3645795"/>
            <a:ext cx="2480458" cy="933141"/>
          </a:xfrm>
          <a:prstGeom prst="rect">
            <a:avLst/>
          </a:prstGeom>
        </p:spPr>
      </p:pic>
      <p:pic>
        <p:nvPicPr>
          <p:cNvPr id="7" name="Picture 2" descr="http://www.microsoft.com/resources/TechNet/en-us/SQLServer/Guides/MScom/img/SQLServerLogo_25perce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01" y="4578935"/>
            <a:ext cx="2307303" cy="617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logs.technet.com/cfs-file.ashx/__key/communityserver-blogs-components-weblogfiles/00-00-00-48-12-metablogapi/4604.Server_2D00_2012_2D00_logo_5F00_7A80D08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8574" y="2852863"/>
            <a:ext cx="3332340" cy="86376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inblog.blob.core.windows.net/win/sites/2/2012/02/1537.Win8Logo_5F00_01_5F00_008485DD.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224"/>
          <a:stretch/>
        </p:blipFill>
        <p:spPr bwMode="auto">
          <a:xfrm>
            <a:off x="8568573" y="4678963"/>
            <a:ext cx="2221664" cy="4845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598189" y="3392114"/>
            <a:ext cx="2495534" cy="1322711"/>
          </a:xfrm>
          <a:prstGeom prst="rect">
            <a:avLst/>
          </a:prstGeom>
          <a:noFill/>
        </p:spPr>
        <p:txBody>
          <a:bodyPr wrap="none" lIns="186521" tIns="149217" rIns="186521" bIns="149217" rtlCol="0">
            <a:spAutoFit/>
          </a:bodyPr>
          <a:lstStyle/>
          <a:p>
            <a:pPr>
              <a:lnSpc>
                <a:spcPct val="90000"/>
              </a:lnSpc>
              <a:spcAft>
                <a:spcPts val="612"/>
              </a:spcAft>
            </a:pPr>
            <a:r>
              <a:rPr lang="en-US" sz="2040" dirty="0">
                <a:solidFill>
                  <a:srgbClr val="505050"/>
                </a:solidFill>
              </a:rPr>
              <a:t>2012 and 2012 R2</a:t>
            </a:r>
          </a:p>
          <a:p>
            <a:pPr>
              <a:lnSpc>
                <a:spcPct val="90000"/>
              </a:lnSpc>
              <a:spcAft>
                <a:spcPts val="612"/>
              </a:spcAft>
            </a:pPr>
            <a:r>
              <a:rPr lang="en-US" sz="2040" dirty="0">
                <a:solidFill>
                  <a:srgbClr val="505050"/>
                </a:solidFill>
              </a:rPr>
              <a:t>2008 and 2008 R2</a:t>
            </a:r>
          </a:p>
          <a:p>
            <a:pPr>
              <a:lnSpc>
                <a:spcPct val="90000"/>
              </a:lnSpc>
              <a:spcAft>
                <a:spcPts val="612"/>
              </a:spcAft>
            </a:pPr>
            <a:r>
              <a:rPr lang="en-US" sz="2040" dirty="0">
                <a:solidFill>
                  <a:srgbClr val="505050"/>
                </a:solidFill>
              </a:rPr>
              <a:t>2003 and 2003 R2</a:t>
            </a:r>
          </a:p>
        </p:txBody>
      </p:sp>
      <p:grpSp>
        <p:nvGrpSpPr>
          <p:cNvPr id="19" name="Group 18"/>
          <p:cNvGrpSpPr/>
          <p:nvPr/>
        </p:nvGrpSpPr>
        <p:grpSpPr>
          <a:xfrm>
            <a:off x="5056817" y="4210989"/>
            <a:ext cx="2412094" cy="697385"/>
            <a:chOff x="9533925" y="2243353"/>
            <a:chExt cx="2365013" cy="683773"/>
          </a:xfrm>
        </p:grpSpPr>
        <p:pic>
          <p:nvPicPr>
            <p:cNvPr id="3088" name="Picture 16" descr="http://mynote.readthedocs.org/en/latest/_images/kerne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3925" y="2243353"/>
              <a:ext cx="912237" cy="683773"/>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2"/>
            <p:cNvSpPr txBox="1">
              <a:spLocks/>
            </p:cNvSpPr>
            <p:nvPr/>
          </p:nvSpPr>
          <p:spPr>
            <a:xfrm>
              <a:off x="10154697" y="2289070"/>
              <a:ext cx="1744241" cy="636777"/>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920">
                        <a:schemeClr val="tx2"/>
                      </a:gs>
                      <a:gs pos="39000">
                        <a:schemeClr val="tx2"/>
                      </a:gs>
                    </a:gsLst>
                    <a:lin ang="5400000" scaled="0"/>
                  </a:gradFill>
                  <a:latin typeface="+mj-lt"/>
                  <a:ea typeface="+mn-ea"/>
                  <a:cs typeface="+mn-cs"/>
                </a:defRPr>
              </a:lvl1pPr>
              <a:lvl2pPr marL="28012"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2pPr>
              <a:lvl3pPr marL="21942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6686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725201"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Clr>
                  <a:srgbClr val="FFFFFF"/>
                </a:buClr>
              </a:pPr>
              <a:r>
                <a:rPr lang="en-US" sz="3264" dirty="0">
                  <a:solidFill>
                    <a:srgbClr val="505050"/>
                  </a:solidFill>
                  <a:latin typeface="Segoe UI Semilight" panose="020B0402040204020203" pitchFamily="34" charset="0"/>
                  <a:cs typeface="Segoe UI Semilight" panose="020B0402040204020203" pitchFamily="34" charset="0"/>
                </a:rPr>
                <a:t>Linux</a:t>
              </a:r>
            </a:p>
          </p:txBody>
        </p:sp>
      </p:grpSp>
      <p:sp>
        <p:nvSpPr>
          <p:cNvPr id="29" name="Text Placeholder 9"/>
          <p:cNvSpPr txBox="1">
            <a:spLocks/>
          </p:cNvSpPr>
          <p:nvPr/>
        </p:nvSpPr>
        <p:spPr>
          <a:xfrm>
            <a:off x="76874" y="2371639"/>
            <a:ext cx="4677122" cy="591774"/>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920">
                      <a:schemeClr val="tx2"/>
                    </a:gs>
                    <a:gs pos="39000">
                      <a:schemeClr val="tx2"/>
                    </a:gs>
                  </a:gsLst>
                  <a:lin ang="5400000" scaled="0"/>
                </a:gradFill>
                <a:latin typeface="+mj-lt"/>
                <a:ea typeface="+mn-ea"/>
                <a:cs typeface="+mn-cs"/>
              </a:defRPr>
            </a:lvl1pPr>
            <a:lvl2pPr marL="28012"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2pPr>
            <a:lvl3pPr marL="21942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6686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725201"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Clr>
                <a:srgbClr val="FFFFFF"/>
              </a:buClr>
            </a:pPr>
            <a:r>
              <a:rPr lang="en-US" sz="2856" u="sng" dirty="0">
                <a:solidFill>
                  <a:srgbClr val="505050"/>
                </a:solidFill>
                <a:latin typeface="Segoe UI"/>
              </a:rPr>
              <a:t>Specialized workloads</a:t>
            </a:r>
          </a:p>
        </p:txBody>
      </p:sp>
      <p:sp>
        <p:nvSpPr>
          <p:cNvPr id="31" name="Text Placeholder 9"/>
          <p:cNvSpPr txBox="1">
            <a:spLocks/>
          </p:cNvSpPr>
          <p:nvPr/>
        </p:nvSpPr>
        <p:spPr>
          <a:xfrm>
            <a:off x="4437215" y="2313332"/>
            <a:ext cx="3198902" cy="649454"/>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920">
                      <a:schemeClr val="tx2"/>
                    </a:gs>
                    <a:gs pos="39000">
                      <a:schemeClr val="tx2"/>
                    </a:gs>
                  </a:gsLst>
                  <a:lin ang="5400000" scaled="0"/>
                </a:gradFill>
                <a:latin typeface="+mj-lt"/>
                <a:ea typeface="+mn-ea"/>
                <a:cs typeface="+mn-cs"/>
              </a:defRPr>
            </a:lvl1pPr>
            <a:lvl2pPr marL="28012"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2pPr>
            <a:lvl3pPr marL="21942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66868"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725201"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Clr>
                <a:srgbClr val="FFFFFF"/>
              </a:buClr>
            </a:pPr>
            <a:r>
              <a:rPr lang="en-US" sz="2856" u="sng" dirty="0">
                <a:solidFill>
                  <a:srgbClr val="505050"/>
                </a:solidFill>
                <a:latin typeface="Segoe UI"/>
              </a:rPr>
              <a:t>Virtual</a:t>
            </a:r>
            <a:r>
              <a:rPr lang="en-US" sz="3264" u="sng" dirty="0">
                <a:solidFill>
                  <a:srgbClr val="505050"/>
                </a:solidFill>
              </a:rPr>
              <a:t> </a:t>
            </a:r>
            <a:r>
              <a:rPr lang="en-US" sz="2856" u="sng" dirty="0">
                <a:solidFill>
                  <a:srgbClr val="505050"/>
                </a:solidFill>
                <a:latin typeface="Segoe UI"/>
              </a:rPr>
              <a:t>machines</a:t>
            </a:r>
          </a:p>
        </p:txBody>
      </p:sp>
      <p:sp>
        <p:nvSpPr>
          <p:cNvPr id="32" name="Text Placeholder 9"/>
          <p:cNvSpPr txBox="1">
            <a:spLocks/>
          </p:cNvSpPr>
          <p:nvPr/>
        </p:nvSpPr>
        <p:spPr>
          <a:xfrm>
            <a:off x="8425070" y="2368431"/>
            <a:ext cx="3942300" cy="591774"/>
          </a:xfrm>
          <a:prstGeom prst="rect">
            <a:avLst/>
          </a:prstGeom>
        </p:spPr>
        <p:txBody>
          <a:bodyPr vert="horz" wrap="square" lIns="149217" tIns="93260" rIns="149217" bIns="93260" rtlCol="0">
            <a:spAutoFit/>
          </a:bodyPr>
          <a:lstStyle>
            <a:defPPr>
              <a:defRPr lang="en-US"/>
            </a:defPPr>
            <a:lvl1pPr marR="0" indent="0" defTabSz="914367" fontAlgn="auto">
              <a:lnSpc>
                <a:spcPct val="90000"/>
              </a:lnSpc>
              <a:spcBef>
                <a:spcPct val="20000"/>
              </a:spcBef>
              <a:spcAft>
                <a:spcPts val="0"/>
              </a:spcAft>
              <a:buClr>
                <a:schemeClr val="tx1"/>
              </a:buClr>
              <a:buSzPct val="90000"/>
              <a:buFont typeface="Wingdings" panose="05000000000000000000" pitchFamily="2" charset="2"/>
              <a:buNone/>
              <a:tabLst/>
              <a:defRPr sz="2800" b="1" spc="0" baseline="0">
                <a:solidFill>
                  <a:schemeClr val="tx1">
                    <a:lumMod val="75000"/>
                  </a:schemeClr>
                </a:solidFill>
              </a:defRPr>
            </a:lvl1pPr>
            <a:lvl2pPr marL="28012" marR="0" indent="0" defTabSz="914367" fontAlgn="auto">
              <a:lnSpc>
                <a:spcPct val="90000"/>
              </a:lnSpc>
              <a:spcBef>
                <a:spcPct val="20000"/>
              </a:spcBef>
              <a:spcAft>
                <a:spcPts val="0"/>
              </a:spcAft>
              <a:buClr>
                <a:schemeClr val="tx1"/>
              </a:buClr>
              <a:buSzPct val="90000"/>
              <a:buFont typeface="Wingdings" panose="05000000000000000000" pitchFamily="2" charset="2"/>
              <a:buNone/>
              <a:tabLst/>
              <a:defRPr sz="1961" spc="0" baseline="0">
                <a:gradFill>
                  <a:gsLst>
                    <a:gs pos="1250">
                      <a:schemeClr val="tx1"/>
                    </a:gs>
                    <a:gs pos="100000">
                      <a:schemeClr val="tx1"/>
                    </a:gs>
                  </a:gsLst>
                  <a:lin ang="5400000" scaled="0"/>
                </a:gradFill>
              </a:defRPr>
            </a:lvl2pPr>
            <a:lvl3pPr marL="219428" marR="0" indent="0" defTabSz="914367" fontAlgn="auto">
              <a:lnSpc>
                <a:spcPct val="90000"/>
              </a:lnSpc>
              <a:spcBef>
                <a:spcPct val="20000"/>
              </a:spcBef>
              <a:spcAft>
                <a:spcPts val="0"/>
              </a:spcAft>
              <a:buClr>
                <a:schemeClr val="tx1"/>
              </a:buClr>
              <a:buSzPct val="90000"/>
              <a:buFont typeface="Wingdings" panose="05000000000000000000" pitchFamily="2" charset="2"/>
              <a:buNone/>
              <a:tabLst/>
              <a:defRPr sz="1961" spc="0" baseline="0">
                <a:gradFill>
                  <a:gsLst>
                    <a:gs pos="1250">
                      <a:schemeClr val="tx1"/>
                    </a:gs>
                    <a:gs pos="100000">
                      <a:schemeClr val="tx1"/>
                    </a:gs>
                  </a:gsLst>
                  <a:lin ang="5400000" scaled="0"/>
                </a:gradFill>
              </a:defRPr>
            </a:lvl3pPr>
            <a:lvl4pPr marL="466868" marR="0" indent="0" defTabSz="914367" fontAlgn="auto">
              <a:lnSpc>
                <a:spcPct val="90000"/>
              </a:lnSpc>
              <a:spcBef>
                <a:spcPct val="20000"/>
              </a:spcBef>
              <a:spcAft>
                <a:spcPts val="0"/>
              </a:spcAft>
              <a:buClr>
                <a:schemeClr val="tx1"/>
              </a:buClr>
              <a:buSzPct val="90000"/>
              <a:buFont typeface="Wingdings" panose="05000000000000000000" pitchFamily="2" charset="2"/>
              <a:buNone/>
              <a:tabLst/>
              <a:defRPr sz="1765" spc="0" baseline="0">
                <a:gradFill>
                  <a:gsLst>
                    <a:gs pos="1250">
                      <a:schemeClr val="tx1"/>
                    </a:gs>
                    <a:gs pos="100000">
                      <a:schemeClr val="tx1"/>
                    </a:gs>
                  </a:gsLst>
                  <a:lin ang="5400000" scaled="0"/>
                </a:gradFill>
              </a:defRPr>
            </a:lvl4pPr>
            <a:lvl5pPr marL="725201" marR="0" indent="0" defTabSz="914367" fontAlgn="auto">
              <a:lnSpc>
                <a:spcPct val="90000"/>
              </a:lnSpc>
              <a:spcBef>
                <a:spcPct val="20000"/>
              </a:spcBef>
              <a:spcAft>
                <a:spcPts val="0"/>
              </a:spcAft>
              <a:buClr>
                <a:schemeClr val="tx1"/>
              </a:buClr>
              <a:buSzPct val="90000"/>
              <a:buFont typeface="Wingdings" panose="05000000000000000000" pitchFamily="2" charset="2"/>
              <a:buNone/>
              <a:tabLst/>
              <a:defRPr sz="1765"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a:buClr>
                <a:srgbClr val="FFFFFF"/>
              </a:buClr>
            </a:pPr>
            <a:r>
              <a:rPr lang="en-US" sz="2856" b="0" u="sng" dirty="0">
                <a:solidFill>
                  <a:srgbClr val="505050"/>
                </a:solidFill>
              </a:rPr>
              <a:t>File/Folders/Volumes</a:t>
            </a:r>
          </a:p>
        </p:txBody>
      </p:sp>
      <p:pic>
        <p:nvPicPr>
          <p:cNvPr id="34" name="Picture 6" descr="http://blogs.technet.com/cfs-file.ashx/__key/communityserver-blogs-components-weblogfiles/00-00-00-48-12-metablogapi/4604.Server_2D00_2012_2D00_logo_5F00_7A80D087.png"/>
          <p:cNvPicPr>
            <a:picLocks noChangeAspect="1" noChangeArrowheads="1"/>
          </p:cNvPicPr>
          <p:nvPr/>
        </p:nvPicPr>
        <p:blipFill rotWithShape="1">
          <a:blip r:embed="rId8">
            <a:extLst>
              <a:ext uri="{28A0092B-C50C-407E-A947-70E740481C1C}">
                <a14:useLocalDpi xmlns:a14="http://schemas.microsoft.com/office/drawing/2010/main" val="0"/>
              </a:ext>
            </a:extLst>
          </a:blip>
          <a:srcRect r="33107"/>
          <a:stretch/>
        </p:blipFill>
        <p:spPr bwMode="auto">
          <a:xfrm>
            <a:off x="4922116" y="3025984"/>
            <a:ext cx="2229100" cy="86376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476735" y="2729084"/>
            <a:ext cx="2231528" cy="499107"/>
          </a:xfrm>
          <a:prstGeom prst="rect">
            <a:avLst/>
          </a:prstGeom>
          <a:noFill/>
        </p:spPr>
        <p:txBody>
          <a:bodyPr wrap="none" lIns="186521" tIns="149217" rIns="186521" bIns="149217" rtlCol="0">
            <a:spAutoFit/>
          </a:bodyPr>
          <a:lstStyle/>
          <a:p>
            <a:pPr>
              <a:lnSpc>
                <a:spcPct val="90000"/>
              </a:lnSpc>
              <a:spcAft>
                <a:spcPts val="612"/>
              </a:spcAft>
            </a:pPr>
            <a:r>
              <a:rPr lang="en-US" sz="1428" dirty="0">
                <a:solidFill>
                  <a:srgbClr val="505050"/>
                </a:solidFill>
              </a:rPr>
              <a:t>on Hyper-V and Azure</a:t>
            </a:r>
          </a:p>
        </p:txBody>
      </p:sp>
      <p:sp>
        <p:nvSpPr>
          <p:cNvPr id="36" name="TextBox 35"/>
          <p:cNvSpPr txBox="1"/>
          <p:nvPr/>
        </p:nvSpPr>
        <p:spPr>
          <a:xfrm>
            <a:off x="9999017" y="5037450"/>
            <a:ext cx="2124473" cy="589485"/>
          </a:xfrm>
          <a:prstGeom prst="rect">
            <a:avLst/>
          </a:prstGeom>
          <a:noFill/>
        </p:spPr>
        <p:txBody>
          <a:bodyPr wrap="none" lIns="186521" tIns="149217" rIns="186521" bIns="149217" rtlCol="0">
            <a:spAutoFit/>
          </a:bodyPr>
          <a:lstStyle/>
          <a:p>
            <a:pPr>
              <a:lnSpc>
                <a:spcPct val="90000"/>
              </a:lnSpc>
              <a:spcAft>
                <a:spcPts val="612"/>
              </a:spcAft>
            </a:pPr>
            <a:r>
              <a:rPr lang="en-US" sz="2040" dirty="0">
                <a:solidFill>
                  <a:srgbClr val="505050"/>
                </a:solidFill>
              </a:rPr>
              <a:t>XP, 7, 8 and 8.1</a:t>
            </a:r>
          </a:p>
        </p:txBody>
      </p:sp>
      <p:sp>
        <p:nvSpPr>
          <p:cNvPr id="41" name="TextBox 40"/>
          <p:cNvSpPr txBox="1"/>
          <p:nvPr/>
        </p:nvSpPr>
        <p:spPr>
          <a:xfrm>
            <a:off x="1309449" y="6607426"/>
            <a:ext cx="1772378" cy="503031"/>
          </a:xfrm>
          <a:prstGeom prst="rect">
            <a:avLst/>
          </a:prstGeom>
          <a:noFill/>
        </p:spPr>
        <p:txBody>
          <a:bodyPr wrap="none" lIns="186521" tIns="149217" rIns="186521" bIns="149217" rtlCol="0">
            <a:spAutoFit/>
          </a:bodyPr>
          <a:lstStyle/>
          <a:p>
            <a:pPr>
              <a:lnSpc>
                <a:spcPct val="90000"/>
              </a:lnSpc>
              <a:spcAft>
                <a:spcPts val="612"/>
              </a:spcAft>
            </a:pPr>
            <a:r>
              <a:rPr lang="en-US" sz="1428" dirty="0">
                <a:solidFill>
                  <a:srgbClr val="505050"/>
                </a:solidFill>
              </a:rPr>
              <a:t>(Physical servers)</a:t>
            </a:r>
          </a:p>
        </p:txBody>
      </p:sp>
    </p:spTree>
    <p:extLst>
      <p:ext uri="{BB962C8B-B14F-4D97-AF65-F5344CB8AC3E}">
        <p14:creationId xmlns:p14="http://schemas.microsoft.com/office/powerpoint/2010/main" val="18042752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178802"/>
          </a:xfrm>
        </p:spPr>
        <p:txBody>
          <a:bodyPr/>
          <a:lstStyle/>
          <a:p>
            <a:r>
              <a:rPr lang="en-US" dirty="0" smtClean="0"/>
              <a:t>SharePoint Recovery Demo</a:t>
            </a:r>
            <a:endParaRPr lang="en-US" dirty="0"/>
          </a:p>
        </p:txBody>
      </p:sp>
    </p:spTree>
    <p:extLst>
      <p:ext uri="{BB962C8B-B14F-4D97-AF65-F5344CB8AC3E}">
        <p14:creationId xmlns:p14="http://schemas.microsoft.com/office/powerpoint/2010/main" val="2991435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hybrid cloud backup capabilities</a:t>
            </a:r>
            <a:endParaRPr lang="en-US" dirty="0"/>
          </a:p>
        </p:txBody>
      </p:sp>
      <p:sp>
        <p:nvSpPr>
          <p:cNvPr id="130" name="TextBox 129"/>
          <p:cNvSpPr txBox="1"/>
          <p:nvPr/>
        </p:nvSpPr>
        <p:spPr>
          <a:xfrm>
            <a:off x="224667" y="2607515"/>
            <a:ext cx="6590444" cy="4004413"/>
          </a:xfrm>
          <a:prstGeom prst="rect">
            <a:avLst/>
          </a:prstGeom>
          <a:noFill/>
        </p:spPr>
        <p:txBody>
          <a:bodyPr wrap="square" lIns="186521" tIns="149217" rIns="186521" bIns="149217" rtlCol="0">
            <a:spAutoFit/>
          </a:bodyPr>
          <a:lstStyle/>
          <a:p>
            <a:pPr>
              <a:lnSpc>
                <a:spcPct val="90000"/>
              </a:lnSpc>
              <a:spcAft>
                <a:spcPts val="612"/>
              </a:spcAft>
            </a:pPr>
            <a:r>
              <a:rPr lang="en-US" sz="2856" b="1" dirty="0" smtClean="0">
                <a:gradFill>
                  <a:gsLst>
                    <a:gs pos="2917">
                      <a:srgbClr val="FFFFFF"/>
                    </a:gs>
                    <a:gs pos="30000">
                      <a:srgbClr val="FFFFFF"/>
                    </a:gs>
                  </a:gsLst>
                  <a:lin ang="5400000" scaled="0"/>
                </a:gradFill>
              </a:rPr>
              <a:t>Feature set:</a:t>
            </a:r>
          </a:p>
          <a:p>
            <a:pPr>
              <a:lnSpc>
                <a:spcPct val="90000"/>
              </a:lnSpc>
              <a:spcAft>
                <a:spcPts val="612"/>
              </a:spcAft>
            </a:pPr>
            <a:r>
              <a:rPr lang="en-US" sz="2856" dirty="0">
                <a:gradFill>
                  <a:gsLst>
                    <a:gs pos="2917">
                      <a:srgbClr val="FFFFFF"/>
                    </a:gs>
                    <a:gs pos="30000">
                      <a:srgbClr val="FFFFFF"/>
                    </a:gs>
                  </a:gsLst>
                  <a:lin ang="5400000" scaled="0"/>
                </a:gradFill>
              </a:rPr>
              <a:t>Restore anywhere</a:t>
            </a:r>
          </a:p>
          <a:p>
            <a:pPr>
              <a:lnSpc>
                <a:spcPct val="90000"/>
              </a:lnSpc>
              <a:spcAft>
                <a:spcPts val="612"/>
              </a:spcAft>
            </a:pPr>
            <a:r>
              <a:rPr lang="en-US" sz="2856" dirty="0" smtClean="0">
                <a:gradFill>
                  <a:gsLst>
                    <a:gs pos="2917">
                      <a:srgbClr val="FFFFFF"/>
                    </a:gs>
                    <a:gs pos="30000">
                      <a:srgbClr val="FFFFFF"/>
                    </a:gs>
                  </a:gsLst>
                  <a:lin ang="5400000" scaled="0"/>
                </a:gradFill>
              </a:rPr>
              <a:t>Restore </a:t>
            </a:r>
            <a:r>
              <a:rPr lang="en-US" sz="2856" dirty="0">
                <a:gradFill>
                  <a:gsLst>
                    <a:gs pos="2917">
                      <a:srgbClr val="FFFFFF"/>
                    </a:gs>
                    <a:gs pos="30000">
                      <a:srgbClr val="FFFFFF"/>
                    </a:gs>
                  </a:gsLst>
                  <a:lin ang="5400000" scaled="0"/>
                </a:gradFill>
              </a:rPr>
              <a:t>post DR</a:t>
            </a:r>
          </a:p>
          <a:p>
            <a:pPr>
              <a:lnSpc>
                <a:spcPct val="90000"/>
              </a:lnSpc>
              <a:spcAft>
                <a:spcPts val="612"/>
              </a:spcAft>
            </a:pPr>
            <a:r>
              <a:rPr lang="en-US" sz="2856" dirty="0" smtClean="0">
                <a:gradFill>
                  <a:gsLst>
                    <a:gs pos="2917">
                      <a:srgbClr val="FFFFFF"/>
                    </a:gs>
                    <a:gs pos="30000">
                      <a:srgbClr val="FFFFFF"/>
                    </a:gs>
                  </a:gsLst>
                  <a:lin ang="5400000" scaled="0"/>
                </a:gradFill>
              </a:rPr>
              <a:t>Retain data forever</a:t>
            </a:r>
            <a:endParaRPr lang="en-US" sz="2856" dirty="0">
              <a:gradFill>
                <a:gsLst>
                  <a:gs pos="2917">
                    <a:srgbClr val="FFFFFF"/>
                  </a:gs>
                  <a:gs pos="30000">
                    <a:srgbClr val="FFFFFF"/>
                  </a:gs>
                </a:gsLst>
                <a:lin ang="5400000" scaled="0"/>
              </a:gradFill>
            </a:endParaRPr>
          </a:p>
          <a:p>
            <a:pPr>
              <a:lnSpc>
                <a:spcPct val="90000"/>
              </a:lnSpc>
              <a:spcAft>
                <a:spcPts val="612"/>
              </a:spcAft>
            </a:pPr>
            <a:r>
              <a:rPr lang="en-US" sz="2856" dirty="0">
                <a:gradFill>
                  <a:gsLst>
                    <a:gs pos="2917">
                      <a:srgbClr val="FFFFFF"/>
                    </a:gs>
                    <a:gs pos="30000">
                      <a:srgbClr val="FFFFFF"/>
                    </a:gs>
                  </a:gsLst>
                  <a:lin ang="5400000" scaled="0"/>
                </a:gradFill>
              </a:rPr>
              <a:t>Choice of </a:t>
            </a:r>
            <a:r>
              <a:rPr lang="en-US" sz="2856" dirty="0" smtClean="0">
                <a:gradFill>
                  <a:gsLst>
                    <a:gs pos="2917">
                      <a:srgbClr val="FFFFFF"/>
                    </a:gs>
                    <a:gs pos="30000">
                      <a:srgbClr val="FFFFFF"/>
                    </a:gs>
                  </a:gsLst>
                  <a:lin ang="5400000" scaled="0"/>
                </a:gradFill>
              </a:rPr>
              <a:t>cloud storage</a:t>
            </a:r>
            <a:endParaRPr lang="en-US" sz="2856" dirty="0">
              <a:gradFill>
                <a:gsLst>
                  <a:gs pos="2917">
                    <a:srgbClr val="FFFFFF"/>
                  </a:gs>
                  <a:gs pos="30000">
                    <a:srgbClr val="FFFFFF"/>
                  </a:gs>
                </a:gsLst>
                <a:lin ang="5400000" scaled="0"/>
              </a:gradFill>
            </a:endParaRPr>
          </a:p>
          <a:p>
            <a:pPr>
              <a:lnSpc>
                <a:spcPct val="90000"/>
              </a:lnSpc>
              <a:spcAft>
                <a:spcPts val="612"/>
              </a:spcAft>
            </a:pPr>
            <a:r>
              <a:rPr lang="en-US" sz="2856" dirty="0" smtClean="0">
                <a:gradFill>
                  <a:gsLst>
                    <a:gs pos="2917">
                      <a:srgbClr val="FFFFFF"/>
                    </a:gs>
                    <a:gs pos="30000">
                      <a:srgbClr val="FFFFFF"/>
                    </a:gs>
                  </a:gsLst>
                  <a:lin ang="5400000" scaled="0"/>
                </a:gradFill>
              </a:rPr>
              <a:t>Full workload support</a:t>
            </a:r>
          </a:p>
          <a:p>
            <a:pPr>
              <a:lnSpc>
                <a:spcPct val="90000"/>
              </a:lnSpc>
              <a:spcAft>
                <a:spcPts val="612"/>
              </a:spcAft>
            </a:pPr>
            <a:r>
              <a:rPr lang="en-US" sz="2856" dirty="0" smtClean="0">
                <a:gradFill>
                  <a:gsLst>
                    <a:gs pos="2917">
                      <a:srgbClr val="FFFFFF"/>
                    </a:gs>
                    <a:gs pos="30000">
                      <a:srgbClr val="FFFFFF"/>
                    </a:gs>
                  </a:gsLst>
                  <a:lin ang="5400000" scaled="0"/>
                </a:gradFill>
              </a:rPr>
              <a:t> </a:t>
            </a:r>
          </a:p>
          <a:p>
            <a:pPr>
              <a:lnSpc>
                <a:spcPct val="90000"/>
              </a:lnSpc>
              <a:spcAft>
                <a:spcPts val="612"/>
              </a:spcAft>
            </a:pPr>
            <a:endParaRPr lang="en-US" sz="2856" dirty="0">
              <a:gradFill>
                <a:gsLst>
                  <a:gs pos="2917">
                    <a:srgbClr val="FFFFFF"/>
                  </a:gs>
                  <a:gs pos="30000">
                    <a:srgbClr val="FFFFFF"/>
                  </a:gs>
                </a:gsLst>
                <a:lin ang="5400000" scaled="0"/>
              </a:gradFill>
            </a:endParaRPr>
          </a:p>
        </p:txBody>
      </p:sp>
      <p:sp>
        <p:nvSpPr>
          <p:cNvPr id="48" name="Freeform 95"/>
          <p:cNvSpPr>
            <a:spLocks/>
          </p:cNvSpPr>
          <p:nvPr/>
        </p:nvSpPr>
        <p:spPr bwMode="auto">
          <a:xfrm flipH="1">
            <a:off x="8982197" y="1791468"/>
            <a:ext cx="2496029" cy="146017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b" anchorCtr="0" compatLnSpc="1">
            <a:prstTxWarp prst="textNoShape">
              <a:avLst/>
            </a:prstTxWarp>
          </a:bodyPr>
          <a:lstStyle/>
          <a:p>
            <a:pPr algn="ctr" defTabSz="932060"/>
            <a:r>
              <a:rPr lang="en-US" sz="3600" b="1" dirty="0" smtClean="0">
                <a:solidFill>
                  <a:srgbClr val="00BCF2">
                    <a:lumMod val="50000"/>
                  </a:srgbClr>
                </a:solidFill>
              </a:rPr>
              <a:t> </a:t>
            </a:r>
            <a:r>
              <a:rPr lang="en-US" sz="1400" b="1" dirty="0" smtClean="0">
                <a:solidFill>
                  <a:srgbClr val="00BCF2">
                    <a:lumMod val="50000"/>
                  </a:srgbClr>
                </a:solidFill>
              </a:rPr>
              <a:t> </a:t>
            </a:r>
            <a:r>
              <a:rPr lang="en-US" sz="3600" b="1" dirty="0" smtClean="0">
                <a:solidFill>
                  <a:srgbClr val="00BCF2">
                    <a:lumMod val="50000"/>
                  </a:srgbClr>
                </a:solidFill>
              </a:rPr>
              <a:t>99 </a:t>
            </a:r>
          </a:p>
          <a:p>
            <a:pPr algn="ctr" defTabSz="932060"/>
            <a:r>
              <a:rPr lang="en-US" sz="3600" b="1" dirty="0" smtClean="0">
                <a:solidFill>
                  <a:srgbClr val="00BCF2">
                    <a:lumMod val="50000"/>
                  </a:srgbClr>
                </a:solidFill>
              </a:rPr>
              <a:t>Years</a:t>
            </a:r>
            <a:endParaRPr lang="en-US" sz="3600" b="1" dirty="0">
              <a:solidFill>
                <a:srgbClr val="00BCF2">
                  <a:lumMod val="50000"/>
                </a:srgbClr>
              </a:solidFill>
            </a:endParaRPr>
          </a:p>
        </p:txBody>
      </p:sp>
      <p:sp>
        <p:nvSpPr>
          <p:cNvPr id="49" name="Freeform 48"/>
          <p:cNvSpPr>
            <a:spLocks/>
          </p:cNvSpPr>
          <p:nvPr/>
        </p:nvSpPr>
        <p:spPr bwMode="auto">
          <a:xfrm>
            <a:off x="6979853" y="4937618"/>
            <a:ext cx="2951426" cy="157306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nvGrpSpPr>
          <p:cNvPr id="51" name="Group 50"/>
          <p:cNvGrpSpPr/>
          <p:nvPr/>
        </p:nvGrpSpPr>
        <p:grpSpPr>
          <a:xfrm>
            <a:off x="3499041" y="1363662"/>
            <a:ext cx="6074355" cy="2077941"/>
            <a:chOff x="616226" y="1456630"/>
            <a:chExt cx="5202444" cy="1975661"/>
          </a:xfrm>
        </p:grpSpPr>
        <p:sp>
          <p:nvSpPr>
            <p:cNvPr id="52"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53" name="Freeform 95"/>
            <p:cNvSpPr>
              <a:spLocks/>
            </p:cNvSpPr>
            <p:nvPr/>
          </p:nvSpPr>
          <p:spPr bwMode="auto">
            <a:xfrm flipH="1">
              <a:off x="3075030" y="1971577"/>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54" name="Freeform 95"/>
            <p:cNvSpPr>
              <a:spLocks/>
            </p:cNvSpPr>
            <p:nvPr/>
          </p:nvSpPr>
          <p:spPr bwMode="auto">
            <a:xfrm flipH="1">
              <a:off x="1281692" y="1456630"/>
              <a:ext cx="4536978" cy="197566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kern="0">
                <a:solidFill>
                  <a:srgbClr val="505050"/>
                </a:solidFill>
              </a:endParaRPr>
            </a:p>
          </p:txBody>
        </p:sp>
        <p:sp>
          <p:nvSpPr>
            <p:cNvPr id="55" name="TextBox 54"/>
            <p:cNvSpPr txBox="1"/>
            <p:nvPr/>
          </p:nvSpPr>
          <p:spPr>
            <a:xfrm>
              <a:off x="2228692" y="2101576"/>
              <a:ext cx="1802953" cy="1091300"/>
            </a:xfrm>
            <a:prstGeom prst="rect">
              <a:avLst/>
            </a:prstGeom>
            <a:noFill/>
            <a:ln>
              <a:noFill/>
            </a:ln>
          </p:spPr>
          <p:txBody>
            <a:bodyPr wrap="none" lIns="182750" tIns="146200" rIns="182750" bIns="146200" rtlCol="0">
              <a:spAutoFit/>
            </a:bodyPr>
            <a:lstStyle/>
            <a:p>
              <a:pPr algn="ctr" defTabSz="931180">
                <a:lnSpc>
                  <a:spcPct val="90000"/>
                </a:lnSpc>
                <a:spcAft>
                  <a:spcPts val="600"/>
                </a:spcAft>
              </a:pPr>
              <a:r>
                <a:rPr lang="en-US" sz="2800" b="1" kern="0" dirty="0">
                  <a:solidFill>
                    <a:srgbClr val="FFFFFF"/>
                  </a:solidFill>
                </a:rPr>
                <a:t>Microsoft </a:t>
              </a:r>
              <a:endParaRPr lang="en-US" sz="2800" b="1" kern="0" dirty="0" smtClean="0">
                <a:solidFill>
                  <a:srgbClr val="FFFFFF"/>
                </a:solidFill>
              </a:endParaRPr>
            </a:p>
            <a:p>
              <a:pPr algn="ctr" defTabSz="931180">
                <a:lnSpc>
                  <a:spcPct val="90000"/>
                </a:lnSpc>
                <a:spcAft>
                  <a:spcPts val="600"/>
                </a:spcAft>
              </a:pPr>
              <a:r>
                <a:rPr lang="en-US" sz="2800" b="1" kern="0" dirty="0" smtClean="0">
                  <a:solidFill>
                    <a:srgbClr val="FFFFFF"/>
                  </a:solidFill>
                </a:rPr>
                <a:t>Azure</a:t>
              </a:r>
              <a:endParaRPr lang="en-US" sz="2800" b="1" kern="0" dirty="0">
                <a:solidFill>
                  <a:srgbClr val="FFFFFF"/>
                </a:solidFill>
              </a:endParaRPr>
            </a:p>
          </p:txBody>
        </p:sp>
      </p:grpSp>
      <p:cxnSp>
        <p:nvCxnSpPr>
          <p:cNvPr id="56" name="Straight Arrow Connector 55"/>
          <p:cNvCxnSpPr/>
          <p:nvPr/>
        </p:nvCxnSpPr>
        <p:spPr>
          <a:xfrm>
            <a:off x="8421796" y="3254807"/>
            <a:ext cx="17279" cy="2286000"/>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715109" y="5193117"/>
            <a:ext cx="1837128" cy="1325141"/>
            <a:chOff x="8682084" y="4757437"/>
            <a:chExt cx="1837388" cy="1325329"/>
          </a:xfrm>
        </p:grpSpPr>
        <p:sp>
          <p:nvSpPr>
            <p:cNvPr id="58" name="Rectangle 5"/>
            <p:cNvSpPr>
              <a:spLocks noChangeArrowheads="1"/>
            </p:cNvSpPr>
            <p:nvPr/>
          </p:nvSpPr>
          <p:spPr bwMode="auto">
            <a:xfrm>
              <a:off x="9580221" y="5287516"/>
              <a:ext cx="670303" cy="795250"/>
            </a:xfrm>
            <a:prstGeom prst="rect">
              <a:avLst/>
            </a:prstGeom>
            <a:solidFill>
              <a:schemeClr val="bg2"/>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9" name="Rectangle 5"/>
            <p:cNvSpPr>
              <a:spLocks noChangeArrowheads="1"/>
            </p:cNvSpPr>
            <p:nvPr/>
          </p:nvSpPr>
          <p:spPr bwMode="auto">
            <a:xfrm>
              <a:off x="9097352" y="4996573"/>
              <a:ext cx="831599" cy="1079949"/>
            </a:xfrm>
            <a:prstGeom prst="rect">
              <a:avLst/>
            </a:prstGeom>
            <a:solidFill>
              <a:schemeClr val="bg1">
                <a:lumMod val="6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0" name="Rectangle 5"/>
            <p:cNvSpPr>
              <a:spLocks noChangeArrowheads="1"/>
            </p:cNvSpPr>
            <p:nvPr/>
          </p:nvSpPr>
          <p:spPr bwMode="auto">
            <a:xfrm>
              <a:off x="8682084" y="4757437"/>
              <a:ext cx="1246867" cy="1306853"/>
            </a:xfrm>
            <a:prstGeom prst="rect">
              <a:avLst/>
            </a:prstGeom>
            <a:solidFill>
              <a:schemeClr val="accent4">
                <a:lumMod val="7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nvGrpSpPr>
            <p:cNvPr id="61" name="Group 60"/>
            <p:cNvGrpSpPr/>
            <p:nvPr/>
          </p:nvGrpSpPr>
          <p:grpSpPr>
            <a:xfrm>
              <a:off x="10322772" y="5701453"/>
              <a:ext cx="196700" cy="377635"/>
              <a:chOff x="7791149" y="4987730"/>
              <a:chExt cx="192916" cy="370370"/>
            </a:xfrm>
          </p:grpSpPr>
          <p:sp>
            <p:nvSpPr>
              <p:cNvPr id="70"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71"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72"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sp>
          <p:nvSpPr>
            <p:cNvPr id="62" name="Freeform 8"/>
            <p:cNvSpPr>
              <a:spLocks/>
            </p:cNvSpPr>
            <p:nvPr/>
          </p:nvSpPr>
          <p:spPr bwMode="auto">
            <a:xfrm>
              <a:off x="8835012" y="4963105"/>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3" name="Oval 16"/>
            <p:cNvSpPr>
              <a:spLocks noChangeArrowheads="1"/>
            </p:cNvSpPr>
            <p:nvPr/>
          </p:nvSpPr>
          <p:spPr bwMode="auto">
            <a:xfrm>
              <a:off x="9658077" y="5003272"/>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4" name="Freeform 8"/>
            <p:cNvSpPr>
              <a:spLocks/>
            </p:cNvSpPr>
            <p:nvPr/>
          </p:nvSpPr>
          <p:spPr bwMode="auto">
            <a:xfrm>
              <a:off x="8835012" y="5180959"/>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5" name="Oval 16"/>
            <p:cNvSpPr>
              <a:spLocks noChangeArrowheads="1"/>
            </p:cNvSpPr>
            <p:nvPr/>
          </p:nvSpPr>
          <p:spPr bwMode="auto">
            <a:xfrm>
              <a:off x="9658077" y="5221126"/>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6" name="Freeform 8"/>
            <p:cNvSpPr>
              <a:spLocks/>
            </p:cNvSpPr>
            <p:nvPr/>
          </p:nvSpPr>
          <p:spPr bwMode="auto">
            <a:xfrm>
              <a:off x="8835012" y="5405006"/>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7" name="Oval 16"/>
            <p:cNvSpPr>
              <a:spLocks noChangeArrowheads="1"/>
            </p:cNvSpPr>
            <p:nvPr/>
          </p:nvSpPr>
          <p:spPr bwMode="auto">
            <a:xfrm>
              <a:off x="9658077" y="5445173"/>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8" name="Freeform 8"/>
            <p:cNvSpPr>
              <a:spLocks/>
            </p:cNvSpPr>
            <p:nvPr/>
          </p:nvSpPr>
          <p:spPr bwMode="auto">
            <a:xfrm>
              <a:off x="8835012" y="5629053"/>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9" name="Oval 16"/>
            <p:cNvSpPr>
              <a:spLocks noChangeArrowheads="1"/>
            </p:cNvSpPr>
            <p:nvPr/>
          </p:nvSpPr>
          <p:spPr bwMode="auto">
            <a:xfrm>
              <a:off x="9658077" y="5669220"/>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grpSp>
        <p:nvGrpSpPr>
          <p:cNvPr id="73" name="Group 72"/>
          <p:cNvGrpSpPr/>
          <p:nvPr/>
        </p:nvGrpSpPr>
        <p:grpSpPr>
          <a:xfrm>
            <a:off x="7282739" y="5275744"/>
            <a:ext cx="2312671" cy="1066760"/>
            <a:chOff x="490345" y="2587170"/>
            <a:chExt cx="2267530" cy="1045938"/>
          </a:xfrm>
        </p:grpSpPr>
        <p:grpSp>
          <p:nvGrpSpPr>
            <p:cNvPr id="74" name="Group 73"/>
            <p:cNvGrpSpPr/>
            <p:nvPr/>
          </p:nvGrpSpPr>
          <p:grpSpPr>
            <a:xfrm>
              <a:off x="936363" y="2587170"/>
              <a:ext cx="1287974" cy="722857"/>
              <a:chOff x="3886152" y="4140872"/>
              <a:chExt cx="1287974" cy="722857"/>
            </a:xfrm>
          </p:grpSpPr>
          <p:grpSp>
            <p:nvGrpSpPr>
              <p:cNvPr id="76" name="Group 75"/>
              <p:cNvGrpSpPr/>
              <p:nvPr/>
            </p:nvGrpSpPr>
            <p:grpSpPr>
              <a:xfrm>
                <a:off x="4401825" y="4140872"/>
                <a:ext cx="772301" cy="722857"/>
                <a:chOff x="5637851" y="2707998"/>
                <a:chExt cx="772301" cy="722857"/>
              </a:xfrm>
            </p:grpSpPr>
            <p:sp>
              <p:nvSpPr>
                <p:cNvPr id="78"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accent6"/>
                </a:solidFill>
                <a:ln w="12700" cap="flat" cmpd="sng">
                  <a:solidFill>
                    <a:schemeClr val="accent6"/>
                  </a:solidFill>
                  <a:prstDash val="solid"/>
                  <a:miter lim="800000"/>
                  <a:headEnd/>
                  <a:tailEnd/>
                </a:ln>
              </p:spPr>
              <p:txBody>
                <a:bodyPr vert="horz" wrap="square" lIns="68570" tIns="34285" rIns="68570" bIns="34285" numCol="1" anchor="t" anchorCtr="0" compatLnSpc="1">
                  <a:prstTxWarp prst="textNoShape">
                    <a:avLst/>
                  </a:prstTxWarp>
                </a:bodyPr>
                <a:lstStyle/>
                <a:p>
                  <a:pPr defTabSz="699476">
                    <a:defRPr/>
                  </a:pPr>
                  <a:endParaRPr lang="en-GB" sz="1350" kern="0">
                    <a:solidFill>
                      <a:srgbClr val="505050"/>
                    </a:solidFill>
                  </a:endParaRPr>
                </a:p>
              </p:txBody>
            </p:sp>
            <p:sp>
              <p:nvSpPr>
                <p:cNvPr id="79" name="Can 78"/>
                <p:cNvSpPr/>
                <p:nvPr/>
              </p:nvSpPr>
              <p:spPr bwMode="auto">
                <a:xfrm>
                  <a:off x="5637851" y="2961352"/>
                  <a:ext cx="344149" cy="462892"/>
                </a:xfrm>
                <a:prstGeom prst="can">
                  <a:avLst/>
                </a:prstGeom>
                <a:solidFill>
                  <a:schemeClr val="accent6"/>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77" name="Freeform 63"/>
              <p:cNvSpPr>
                <a:spLocks noEditPoints="1"/>
              </p:cNvSpPr>
              <p:nvPr/>
            </p:nvSpPr>
            <p:spPr bwMode="auto">
              <a:xfrm>
                <a:off x="3886152" y="4404079"/>
                <a:ext cx="466180" cy="4482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accent6"/>
              </a:solidFill>
              <a:ln>
                <a:solidFill>
                  <a:schemeClr val="accent6"/>
                </a:solidFill>
              </a:ln>
            </p:spPr>
            <p:txBody>
              <a:bodyPr vert="horz" wrap="square" lIns="93223" tIns="46611" rIns="93223" bIns="46611" numCol="1" anchor="t" anchorCtr="0" compatLnSpc="1">
                <a:prstTxWarp prst="textNoShape">
                  <a:avLst/>
                </a:prstTxWarp>
              </a:bodyPr>
              <a:lstStyle/>
              <a:p>
                <a:pPr defTabSz="932189" fontAlgn="base">
                  <a:spcBef>
                    <a:spcPct val="0"/>
                  </a:spcBef>
                  <a:spcAft>
                    <a:spcPct val="0"/>
                  </a:spcAft>
                </a:pPr>
                <a:endParaRPr lang="en-US" sz="1631" spc="-31" dirty="0">
                  <a:solidFill>
                    <a:srgbClr val="505050"/>
                  </a:solidFill>
                  <a:cs typeface="Segoe UI" panose="020B0502040204020203" pitchFamily="34" charset="0"/>
                </a:endParaRPr>
              </a:p>
            </p:txBody>
          </p:sp>
        </p:grpSp>
        <p:sp>
          <p:nvSpPr>
            <p:cNvPr id="75" name="TextBox 74"/>
            <p:cNvSpPr txBox="1"/>
            <p:nvPr/>
          </p:nvSpPr>
          <p:spPr>
            <a:xfrm>
              <a:off x="490345" y="3415834"/>
              <a:ext cx="2267530" cy="217274"/>
            </a:xfrm>
            <a:prstGeom prst="rect">
              <a:avLst/>
            </a:prstGeom>
            <a:noFill/>
          </p:spPr>
          <p:txBody>
            <a:bodyPr wrap="square" lIns="0" tIns="0" rIns="0" bIns="0" rtlCol="0">
              <a:spAutoFit/>
            </a:bodyPr>
            <a:lstStyle/>
            <a:p>
              <a:pPr algn="r" defTabSz="699402">
                <a:lnSpc>
                  <a:spcPct val="90000"/>
                </a:lnSpc>
              </a:pPr>
              <a:r>
                <a:rPr lang="en-US" sz="1600" b="1" spc="-39" dirty="0" smtClean="0">
                  <a:solidFill>
                    <a:srgbClr val="FF8C00"/>
                  </a:solidFill>
                </a:rPr>
                <a:t>Data </a:t>
              </a:r>
              <a:r>
                <a:rPr lang="en-US" sz="1600" b="1" spc="-39" dirty="0">
                  <a:solidFill>
                    <a:srgbClr val="FF8C00"/>
                  </a:solidFill>
                </a:rPr>
                <a:t>Protection Manager</a:t>
              </a:r>
              <a:endParaRPr lang="en-US" sz="1600" b="1" spc="-39" baseline="-25000" dirty="0">
                <a:solidFill>
                  <a:srgbClr val="FF8C00"/>
                </a:solidFill>
              </a:endParaRPr>
            </a:p>
          </p:txBody>
        </p:sp>
      </p:grpSp>
      <p:sp>
        <p:nvSpPr>
          <p:cNvPr id="80" name="TextBox 79"/>
          <p:cNvSpPr txBox="1"/>
          <p:nvPr/>
        </p:nvSpPr>
        <p:spPr>
          <a:xfrm>
            <a:off x="9768095" y="6137536"/>
            <a:ext cx="1093016" cy="452279"/>
          </a:xfrm>
          <a:prstGeom prst="rect">
            <a:avLst/>
          </a:prstGeom>
          <a:noFill/>
        </p:spPr>
        <p:txBody>
          <a:bodyPr wrap="square" lIns="0" tIns="149154" rIns="0" bIns="149154"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060"/>
            <a:r>
              <a:rPr lang="en-US" sz="1071" dirty="0">
                <a:solidFill>
                  <a:srgbClr val="FFFFFF"/>
                </a:solidFill>
              </a:rPr>
              <a:t>Production Data</a:t>
            </a:r>
          </a:p>
        </p:txBody>
      </p:sp>
      <p:cxnSp>
        <p:nvCxnSpPr>
          <p:cNvPr id="81" name="Straight Arrow Connector 80"/>
          <p:cNvCxnSpPr/>
          <p:nvPr/>
        </p:nvCxnSpPr>
        <p:spPr>
          <a:xfrm flipV="1">
            <a:off x="9051249" y="5713718"/>
            <a:ext cx="822960" cy="7436"/>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4">
            <a:duotone>
              <a:schemeClr val="accent6">
                <a:shade val="45000"/>
                <a:satMod val="135000"/>
              </a:schemeClr>
              <a:prstClr val="white"/>
            </a:duotone>
          </a:blip>
          <a:stretch>
            <a:fillRect/>
          </a:stretch>
        </p:blipFill>
        <p:spPr>
          <a:xfrm>
            <a:off x="7975366" y="2553711"/>
            <a:ext cx="970963" cy="691885"/>
          </a:xfrm>
          <a:prstGeom prst="rect">
            <a:avLst/>
          </a:prstGeom>
        </p:spPr>
      </p:pic>
      <p:sp>
        <p:nvSpPr>
          <p:cNvPr id="83" name="TextBox 82"/>
          <p:cNvSpPr txBox="1"/>
          <p:nvPr/>
        </p:nvSpPr>
        <p:spPr>
          <a:xfrm>
            <a:off x="7589837" y="2212950"/>
            <a:ext cx="1828800" cy="345163"/>
          </a:xfrm>
          <a:prstGeom prst="rect">
            <a:avLst/>
          </a:prstGeom>
          <a:noFill/>
        </p:spPr>
        <p:txBody>
          <a:bodyPr wrap="square" rtlCol="0" anchor="ctr">
            <a:spAutoFit/>
          </a:bodyPr>
          <a:lstStyle/>
          <a:p>
            <a:pPr algn="ctr">
              <a:defRPr/>
            </a:pPr>
            <a:r>
              <a:rPr lang="en-US" sz="1599" b="1" kern="0" dirty="0" smtClean="0">
                <a:solidFill>
                  <a:srgbClr val="FFFFFF"/>
                </a:solidFill>
                <a:ea typeface="Segoe UI" pitchFamily="34" charset="0"/>
                <a:cs typeface="Segoe UI" pitchFamily="34" charset="0"/>
              </a:rPr>
              <a:t>Azure Backup</a:t>
            </a:r>
            <a:endParaRPr lang="en-US" sz="1599" b="1" kern="0" dirty="0">
              <a:solidFill>
                <a:srgbClr val="FFFFFF"/>
              </a:solidFill>
              <a:ea typeface="Segoe UI" pitchFamily="34" charset="0"/>
              <a:cs typeface="Segoe UI" pitchFamily="34" charset="0"/>
            </a:endParaRPr>
          </a:p>
        </p:txBody>
      </p:sp>
      <p:pic>
        <p:nvPicPr>
          <p:cNvPr id="85" name="Picture 84"/>
          <p:cNvPicPr>
            <a:picLocks noChangeAspect="1"/>
          </p:cNvPicPr>
          <p:nvPr>
            <p:custDataLst>
              <p:custData r:id="rId1"/>
            </p:custDataLst>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22965" t="20595" r="22967" b="22965"/>
          <a:stretch/>
        </p:blipFill>
        <p:spPr>
          <a:xfrm>
            <a:off x="9521602" y="2169453"/>
            <a:ext cx="434319" cy="453367"/>
          </a:xfrm>
          <a:prstGeom prst="rect">
            <a:avLst/>
          </a:prstGeom>
        </p:spPr>
      </p:pic>
    </p:spTree>
    <p:extLst>
      <p:ext uri="{BB962C8B-B14F-4D97-AF65-F5344CB8AC3E}">
        <p14:creationId xmlns:p14="http://schemas.microsoft.com/office/powerpoint/2010/main" val="23158650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key takeaways for this session</a:t>
            </a:r>
            <a:endParaRPr lang="en-US" dirty="0"/>
          </a:p>
        </p:txBody>
      </p:sp>
      <p:sp>
        <p:nvSpPr>
          <p:cNvPr id="5" name="Content Placeholder 2"/>
          <p:cNvSpPr txBox="1">
            <a:spLocks/>
          </p:cNvSpPr>
          <p:nvPr/>
        </p:nvSpPr>
        <p:spPr>
          <a:xfrm>
            <a:off x="1265237" y="1744662"/>
            <a:ext cx="8077200" cy="3719757"/>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51304">
              <a:lnSpc>
                <a:spcPct val="150000"/>
              </a:lnSpc>
              <a:spcBef>
                <a:spcPts val="1836"/>
              </a:spcBef>
              <a:buClr>
                <a:srgbClr val="FFFFFF"/>
              </a:buClr>
              <a:buFont typeface="Wingdings" panose="05000000000000000000" pitchFamily="2" charset="2"/>
              <a:buNone/>
              <a:defRPr/>
            </a:pPr>
            <a:r>
              <a:rPr lang="en-US" sz="3999" dirty="0">
                <a:solidFill>
                  <a:srgbClr val="FFFFFF"/>
                </a:solidFill>
              </a:rPr>
              <a:t>Microsoft </a:t>
            </a:r>
            <a:r>
              <a:rPr lang="en-US" sz="3999" dirty="0" smtClean="0">
                <a:solidFill>
                  <a:srgbClr val="FFFFFF"/>
                </a:solidFill>
              </a:rPr>
              <a:t>hybrid cloud backup:</a:t>
            </a:r>
            <a:endParaRPr lang="en-US" sz="3999" dirty="0">
              <a:solidFill>
                <a:srgbClr val="FFFFFF"/>
              </a:solidFill>
            </a:endParaRPr>
          </a:p>
          <a:p>
            <a:pPr marL="0" indent="0" defTabSz="951304">
              <a:lnSpc>
                <a:spcPct val="150000"/>
              </a:lnSpc>
              <a:spcBef>
                <a:spcPts val="1836"/>
              </a:spcBef>
              <a:buClr>
                <a:srgbClr val="FFFFFF"/>
              </a:buClr>
              <a:buFont typeface="Wingdings" panose="05000000000000000000" pitchFamily="2" charset="2"/>
              <a:buNone/>
              <a:defRPr/>
            </a:pPr>
            <a:r>
              <a:rPr lang="en-US" sz="2040" dirty="0">
                <a:solidFill>
                  <a:srgbClr val="FFFFFF">
                    <a:lumMod val="65000"/>
                    <a:lumOff val="35000"/>
                  </a:srgbClr>
                </a:solidFill>
              </a:rPr>
              <a:t>… </a:t>
            </a:r>
            <a:r>
              <a:rPr lang="en-US" sz="3264" b="1" dirty="0" smtClean="0">
                <a:solidFill>
                  <a:srgbClr val="FFFFFF"/>
                </a:solidFill>
              </a:rPr>
              <a:t>differentiated</a:t>
            </a:r>
            <a:endParaRPr lang="en-US" sz="2040" dirty="0">
              <a:solidFill>
                <a:srgbClr val="FFFFFF">
                  <a:lumMod val="65000"/>
                  <a:lumOff val="35000"/>
                </a:srgbClr>
              </a:solidFill>
            </a:endParaRPr>
          </a:p>
          <a:p>
            <a:pPr marL="0" indent="0">
              <a:lnSpc>
                <a:spcPct val="150000"/>
              </a:lnSpc>
              <a:spcBef>
                <a:spcPts val="1836"/>
              </a:spcBef>
              <a:buClr>
                <a:srgbClr val="FFFFFF"/>
              </a:buClr>
              <a:buFont typeface="Wingdings" panose="05000000000000000000" pitchFamily="2" charset="2"/>
              <a:buNone/>
            </a:pPr>
            <a:r>
              <a:rPr lang="en-US" sz="2040" dirty="0" smtClean="0">
                <a:solidFill>
                  <a:srgbClr val="FFFFFF">
                    <a:lumMod val="65000"/>
                    <a:lumOff val="35000"/>
                  </a:srgbClr>
                </a:solidFill>
              </a:rPr>
              <a:t>… </a:t>
            </a:r>
            <a:r>
              <a:rPr lang="en-US" sz="3264" b="1" dirty="0" smtClean="0">
                <a:solidFill>
                  <a:srgbClr val="FFFFFF"/>
                </a:solidFill>
              </a:rPr>
              <a:t>cost effective</a:t>
            </a:r>
            <a:endParaRPr lang="en-US" sz="2040" dirty="0" smtClean="0">
              <a:solidFill>
                <a:srgbClr val="FFFFFF">
                  <a:lumMod val="65000"/>
                  <a:lumOff val="35000"/>
                </a:srgbClr>
              </a:solidFill>
            </a:endParaRPr>
          </a:p>
          <a:p>
            <a:pPr marL="0" indent="0" defTabSz="932597">
              <a:lnSpc>
                <a:spcPct val="150000"/>
              </a:lnSpc>
              <a:spcBef>
                <a:spcPts val="1836"/>
              </a:spcBef>
              <a:buClrTx/>
              <a:buSzTx/>
              <a:buFont typeface="Wingdings" panose="05000000000000000000" pitchFamily="2" charset="2"/>
              <a:buNone/>
            </a:pPr>
            <a:r>
              <a:rPr lang="en-US" sz="2040" dirty="0" smtClean="0">
                <a:solidFill>
                  <a:srgbClr val="FFFFFF">
                    <a:lumMod val="65000"/>
                    <a:lumOff val="35000"/>
                  </a:srgbClr>
                </a:solidFill>
              </a:rPr>
              <a:t>… for </a:t>
            </a:r>
            <a:r>
              <a:rPr lang="en-US" sz="3264" b="1" dirty="0" smtClean="0">
                <a:solidFill>
                  <a:srgbClr val="FFFFFF"/>
                </a:solidFill>
              </a:rPr>
              <a:t>private/public cloud </a:t>
            </a:r>
            <a:r>
              <a:rPr lang="en-US" sz="2040" dirty="0" smtClean="0">
                <a:solidFill>
                  <a:srgbClr val="FFFFFF">
                    <a:lumMod val="65000"/>
                    <a:lumOff val="35000"/>
                  </a:srgbClr>
                </a:solidFill>
              </a:rPr>
              <a:t>deployments</a:t>
            </a:r>
            <a:endParaRPr lang="en-US" sz="2040" dirty="0">
              <a:solidFill>
                <a:srgbClr val="FFFFFF">
                  <a:lumMod val="65000"/>
                  <a:lumOff val="35000"/>
                </a:srgbClr>
              </a:solidFill>
            </a:endParaRPr>
          </a:p>
        </p:txBody>
      </p:sp>
      <p:grpSp>
        <p:nvGrpSpPr>
          <p:cNvPr id="2" name="Group 1"/>
          <p:cNvGrpSpPr/>
          <p:nvPr/>
        </p:nvGrpSpPr>
        <p:grpSpPr>
          <a:xfrm>
            <a:off x="659063" y="2976762"/>
            <a:ext cx="559562" cy="559562"/>
            <a:chOff x="5517954" y="2432100"/>
            <a:chExt cx="548640" cy="548640"/>
          </a:xfrm>
        </p:grpSpPr>
        <p:sp>
          <p:nvSpPr>
            <p:cNvPr id="18" name="Circle"/>
            <p:cNvSpPr>
              <a:spLocks/>
            </p:cNvSpPr>
            <p:nvPr/>
          </p:nvSpPr>
          <p:spPr>
            <a:xfrm>
              <a:off x="5517954" y="2432100"/>
              <a:ext cx="548640" cy="548640"/>
            </a:xfrm>
            <a:prstGeom prst="ellipse">
              <a:avLst/>
            </a:prstGeom>
            <a:noFill/>
            <a:ln w="38100" cap="flat" cmpd="sng" algn="ctr">
              <a:solidFill>
                <a:schemeClr val="accent6">
                  <a:lumMod val="75000"/>
                </a:schemeClr>
              </a:solidFill>
              <a:prstDash val="solid"/>
            </a:ln>
            <a:effectLst/>
          </p:spPr>
          <p:txBody>
            <a:bodyPr rot="0" spcFirstLastPara="0" vertOverflow="overflow" horzOverflow="overflow" vert="horz" wrap="square" lIns="46630" tIns="46630" rIns="93260" bIns="46630" numCol="1" spcCol="0" rtlCol="0" fromWordArt="0" anchor="ctr" anchorCtr="0" forceAA="0" compatLnSpc="1">
              <a:prstTxWarp prst="textNoShape">
                <a:avLst/>
              </a:prstTxWarp>
              <a:noAutofit/>
            </a:bodyPr>
            <a:lstStyle/>
            <a:p>
              <a:pPr algn="ctr" defTabSz="932597"/>
              <a:endParaRPr lang="en-US" sz="2040" kern="0" dirty="0">
                <a:solidFill>
                  <a:srgbClr val="FFFFFF"/>
                </a:solidFill>
              </a:endParaRPr>
            </a:p>
          </p:txBody>
        </p:sp>
        <p:sp>
          <p:nvSpPr>
            <p:cNvPr id="19" name="Content"/>
            <p:cNvSpPr txBox="1">
              <a:spLocks/>
            </p:cNvSpPr>
            <p:nvPr/>
          </p:nvSpPr>
          <p:spPr>
            <a:xfrm flipH="1">
              <a:off x="5657855" y="2514045"/>
              <a:ext cx="268835" cy="406265"/>
            </a:xfrm>
            <a:prstGeom prst="rect">
              <a:avLst/>
            </a:prstGeom>
            <a:noFill/>
          </p:spPr>
          <p:txBody>
            <a:bodyPr wrap="square" rtlCol="0" anchor="ctr">
              <a:spAutoFit/>
            </a:bodyPr>
            <a:lstStyle/>
            <a:p>
              <a:pPr algn="ctr"/>
              <a:r>
                <a:rPr lang="en-US" sz="2040" b="1" dirty="0">
                  <a:solidFill>
                    <a:srgbClr val="FFFFFF"/>
                  </a:solidFill>
                </a:rPr>
                <a:t>1</a:t>
              </a:r>
            </a:p>
          </p:txBody>
        </p:sp>
      </p:grpSp>
      <p:grpSp>
        <p:nvGrpSpPr>
          <p:cNvPr id="3" name="Group 2"/>
          <p:cNvGrpSpPr/>
          <p:nvPr/>
        </p:nvGrpSpPr>
        <p:grpSpPr>
          <a:xfrm>
            <a:off x="644934" y="4080700"/>
            <a:ext cx="559562" cy="559562"/>
            <a:chOff x="5517952" y="3177751"/>
            <a:chExt cx="548640" cy="548640"/>
          </a:xfrm>
        </p:grpSpPr>
        <p:sp>
          <p:nvSpPr>
            <p:cNvPr id="20" name="Circle"/>
            <p:cNvSpPr>
              <a:spLocks/>
            </p:cNvSpPr>
            <p:nvPr/>
          </p:nvSpPr>
          <p:spPr>
            <a:xfrm>
              <a:off x="5517952" y="3177751"/>
              <a:ext cx="548640" cy="548640"/>
            </a:xfrm>
            <a:prstGeom prst="ellipse">
              <a:avLst/>
            </a:prstGeom>
            <a:noFill/>
            <a:ln w="38100" cap="flat" cmpd="sng" algn="ctr">
              <a:solidFill>
                <a:schemeClr val="accent6">
                  <a:lumMod val="75000"/>
                </a:schemeClr>
              </a:solidFill>
              <a:prstDash val="solid"/>
            </a:ln>
            <a:effectLst/>
          </p:spPr>
          <p:txBody>
            <a:bodyPr rot="0" spcFirstLastPara="0" vertOverflow="overflow" horzOverflow="overflow" vert="horz" wrap="square" lIns="46630" tIns="46630" rIns="93260" bIns="46630" numCol="1" spcCol="0" rtlCol="0" fromWordArt="0" anchor="ctr" anchorCtr="0" forceAA="0" compatLnSpc="1">
              <a:prstTxWarp prst="textNoShape">
                <a:avLst/>
              </a:prstTxWarp>
              <a:noAutofit/>
            </a:bodyPr>
            <a:lstStyle/>
            <a:p>
              <a:pPr algn="ctr" defTabSz="932597"/>
              <a:endParaRPr lang="en-US" sz="2040" kern="0" dirty="0">
                <a:solidFill>
                  <a:srgbClr val="000000"/>
                </a:solidFill>
              </a:endParaRPr>
            </a:p>
          </p:txBody>
        </p:sp>
        <p:sp>
          <p:nvSpPr>
            <p:cNvPr id="21" name="Content"/>
            <p:cNvSpPr txBox="1">
              <a:spLocks/>
            </p:cNvSpPr>
            <p:nvPr/>
          </p:nvSpPr>
          <p:spPr>
            <a:xfrm flipH="1">
              <a:off x="5671708" y="3259696"/>
              <a:ext cx="268835" cy="406265"/>
            </a:xfrm>
            <a:prstGeom prst="rect">
              <a:avLst/>
            </a:prstGeom>
            <a:noFill/>
          </p:spPr>
          <p:txBody>
            <a:bodyPr wrap="square" rtlCol="0" anchor="ctr">
              <a:spAutoFit/>
            </a:bodyPr>
            <a:lstStyle/>
            <a:p>
              <a:pPr algn="ctr"/>
              <a:r>
                <a:rPr lang="en-US" sz="2040" b="1" dirty="0">
                  <a:solidFill>
                    <a:srgbClr val="FFFFFF"/>
                  </a:solidFill>
                </a:rPr>
                <a:t>2</a:t>
              </a:r>
            </a:p>
          </p:txBody>
        </p:sp>
      </p:grpSp>
      <p:grpSp>
        <p:nvGrpSpPr>
          <p:cNvPr id="24" name="Group 23"/>
          <p:cNvGrpSpPr/>
          <p:nvPr/>
        </p:nvGrpSpPr>
        <p:grpSpPr>
          <a:xfrm>
            <a:off x="630805" y="5184638"/>
            <a:ext cx="559562" cy="559562"/>
            <a:chOff x="5517951" y="3969708"/>
            <a:chExt cx="548640" cy="548640"/>
          </a:xfrm>
        </p:grpSpPr>
        <p:sp>
          <p:nvSpPr>
            <p:cNvPr id="22" name="Circle"/>
            <p:cNvSpPr>
              <a:spLocks/>
            </p:cNvSpPr>
            <p:nvPr/>
          </p:nvSpPr>
          <p:spPr>
            <a:xfrm>
              <a:off x="5517951" y="3969708"/>
              <a:ext cx="548640" cy="548640"/>
            </a:xfrm>
            <a:prstGeom prst="ellipse">
              <a:avLst/>
            </a:prstGeom>
            <a:noFill/>
            <a:ln w="38100" cap="flat" cmpd="sng" algn="ctr">
              <a:solidFill>
                <a:schemeClr val="accent6">
                  <a:lumMod val="75000"/>
                </a:schemeClr>
              </a:solidFill>
              <a:prstDash val="solid"/>
            </a:ln>
            <a:effectLst/>
          </p:spPr>
          <p:txBody>
            <a:bodyPr rot="0" spcFirstLastPara="0" vertOverflow="overflow" horzOverflow="overflow" vert="horz" wrap="square" lIns="46630" tIns="46630" rIns="93260" bIns="46630" numCol="1" spcCol="0" rtlCol="0" fromWordArt="0" anchor="ctr" anchorCtr="0" forceAA="0" compatLnSpc="1">
              <a:prstTxWarp prst="textNoShape">
                <a:avLst/>
              </a:prstTxWarp>
              <a:noAutofit/>
            </a:bodyPr>
            <a:lstStyle/>
            <a:p>
              <a:pPr algn="ctr" defTabSz="932597"/>
              <a:endParaRPr lang="en-US" sz="2040" kern="0" dirty="0">
                <a:solidFill>
                  <a:srgbClr val="FFFFFF"/>
                </a:solidFill>
              </a:endParaRPr>
            </a:p>
          </p:txBody>
        </p:sp>
        <p:sp>
          <p:nvSpPr>
            <p:cNvPr id="23" name="Content"/>
            <p:cNvSpPr txBox="1">
              <a:spLocks/>
            </p:cNvSpPr>
            <p:nvPr/>
          </p:nvSpPr>
          <p:spPr>
            <a:xfrm flipH="1">
              <a:off x="5671707" y="4051653"/>
              <a:ext cx="268835" cy="406265"/>
            </a:xfrm>
            <a:prstGeom prst="rect">
              <a:avLst/>
            </a:prstGeom>
            <a:noFill/>
          </p:spPr>
          <p:txBody>
            <a:bodyPr wrap="square" rtlCol="0" anchor="ctr">
              <a:spAutoFit/>
            </a:bodyPr>
            <a:lstStyle/>
            <a:p>
              <a:pPr algn="ctr"/>
              <a:r>
                <a:rPr lang="en-US" sz="2040" b="1" dirty="0">
                  <a:solidFill>
                    <a:srgbClr val="FFFFFF"/>
                  </a:solidFill>
                </a:rPr>
                <a:t>3</a:t>
              </a:r>
            </a:p>
          </p:txBody>
        </p:sp>
      </p:grpSp>
    </p:spTree>
    <p:extLst>
      <p:ext uri="{BB962C8B-B14F-4D97-AF65-F5344CB8AC3E}">
        <p14:creationId xmlns:p14="http://schemas.microsoft.com/office/powerpoint/2010/main" val="174541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US" dirty="0" smtClean="0"/>
              <a:t>Protecting Azure </a:t>
            </a:r>
            <a:r>
              <a:rPr lang="en-US" dirty="0" err="1" smtClean="0"/>
              <a:t>IaaS</a:t>
            </a:r>
            <a:r>
              <a:rPr lang="en-US" dirty="0" smtClean="0"/>
              <a:t> VMs</a:t>
            </a:r>
            <a:endParaRPr lang="en-US" dirty="0"/>
          </a:p>
        </p:txBody>
      </p:sp>
    </p:spTree>
    <p:extLst>
      <p:ext uri="{BB962C8B-B14F-4D97-AF65-F5344CB8AC3E}">
        <p14:creationId xmlns:p14="http://schemas.microsoft.com/office/powerpoint/2010/main" val="9202185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Protection challenges in Azure</a:t>
            </a:r>
            <a:endParaRPr lang="en-US" dirty="0"/>
          </a:p>
        </p:txBody>
      </p:sp>
      <p:sp>
        <p:nvSpPr>
          <p:cNvPr id="4" name="Text Placeholder 4"/>
          <p:cNvSpPr txBox="1">
            <a:spLocks/>
          </p:cNvSpPr>
          <p:nvPr/>
        </p:nvSpPr>
        <p:spPr>
          <a:xfrm>
            <a:off x="2636837" y="1869959"/>
            <a:ext cx="8915400" cy="4572292"/>
          </a:xfrm>
          <a:prstGeom prst="rect">
            <a:avLst/>
          </a:prstGeom>
        </p:spPr>
        <p:txBody>
          <a:bodyPr>
            <a:normAutofit lnSpcReduction="10000"/>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 typeface="Wingdings" panose="05000000000000000000" pitchFamily="2" charset="2"/>
              <a:buNone/>
            </a:pPr>
            <a:r>
              <a:rPr lang="en-US" dirty="0" smtClean="0">
                <a:gradFill>
                  <a:gsLst>
                    <a:gs pos="1250">
                      <a:srgbClr val="FFFFFF"/>
                    </a:gs>
                    <a:gs pos="100000">
                      <a:srgbClr val="FFFFFF"/>
                    </a:gs>
                  </a:gsLst>
                  <a:lin ang="5400000" scaled="0"/>
                </a:gradFill>
              </a:rPr>
              <a:t>Downtime for workloads</a:t>
            </a:r>
          </a:p>
          <a:p>
            <a:pPr marL="0" indent="0">
              <a:buClr>
                <a:srgbClr val="FFFFFF"/>
              </a:buClr>
              <a:buFont typeface="Wingdings" panose="05000000000000000000" pitchFamily="2" charset="2"/>
              <a:buNone/>
            </a:pPr>
            <a:endParaRPr lang="en-IN" dirty="0" smtClean="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IN" dirty="0" smtClean="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r>
              <a:rPr lang="en-IN" dirty="0" smtClean="0">
                <a:gradFill>
                  <a:gsLst>
                    <a:gs pos="1250">
                      <a:srgbClr val="FFFFFF"/>
                    </a:gs>
                    <a:gs pos="100000">
                      <a:srgbClr val="FFFFFF"/>
                    </a:gs>
                  </a:gsLst>
                  <a:lin ang="5400000" scaled="0"/>
                </a:gradFill>
              </a:rPr>
              <a:t>Lack of application consistency</a:t>
            </a:r>
          </a:p>
          <a:p>
            <a:pPr marL="0" indent="0">
              <a:buClr>
                <a:srgbClr val="FFFFFF"/>
              </a:buClr>
              <a:buFont typeface="Wingdings" panose="05000000000000000000" pitchFamily="2" charset="2"/>
              <a:buNone/>
            </a:pPr>
            <a:endParaRPr lang="en-IN" dirty="0" smtClean="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IN" dirty="0" smtClean="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r>
              <a:rPr lang="en-IN" dirty="0" smtClean="0">
                <a:gradFill>
                  <a:gsLst>
                    <a:gs pos="1250">
                      <a:srgbClr val="FFFFFF"/>
                    </a:gs>
                    <a:gs pos="100000">
                      <a:srgbClr val="FFFFFF"/>
                    </a:gs>
                  </a:gsLst>
                  <a:lin ang="5400000" scaled="0"/>
                </a:gradFill>
              </a:rPr>
              <a:t>Cumbersome to manage backup</a:t>
            </a:r>
            <a:endParaRPr lang="en-US" dirty="0">
              <a:gradFill>
                <a:gsLst>
                  <a:gs pos="1250">
                    <a:srgbClr val="FFFFFF"/>
                  </a:gs>
                  <a:gs pos="100000">
                    <a:srgbClr val="FFFFFF"/>
                  </a:gs>
                </a:gsLst>
                <a:lin ang="5400000" scaled="0"/>
              </a:gradFill>
            </a:endParaRPr>
          </a:p>
        </p:txBody>
      </p:sp>
      <p:pic>
        <p:nvPicPr>
          <p:cNvPr id="5" name="Picture 4"/>
          <p:cNvPicPr>
            <a:picLocks noChangeAspect="1"/>
          </p:cNvPicPr>
          <p:nvPr/>
        </p:nvPicPr>
        <p:blipFill>
          <a:blip r:embed="rId2"/>
          <a:stretch>
            <a:fillRect/>
          </a:stretch>
        </p:blipFill>
        <p:spPr>
          <a:xfrm>
            <a:off x="727221" y="1552305"/>
            <a:ext cx="1275314" cy="1275314"/>
          </a:xfrm>
          <a:prstGeom prst="rect">
            <a:avLst/>
          </a:prstGeom>
        </p:spPr>
      </p:pic>
      <p:pic>
        <p:nvPicPr>
          <p:cNvPr id="8" name="Picture 7"/>
          <p:cNvPicPr>
            <a:picLocks noChangeAspect="1"/>
          </p:cNvPicPr>
          <p:nvPr/>
        </p:nvPicPr>
        <p:blipFill>
          <a:blip r:embed="rId3">
            <a:duotone>
              <a:schemeClr val="accent6">
                <a:shade val="45000"/>
                <a:satMod val="135000"/>
              </a:schemeClr>
              <a:prstClr val="white"/>
            </a:duotone>
          </a:blip>
          <a:stretch>
            <a:fillRect/>
          </a:stretch>
        </p:blipFill>
        <p:spPr>
          <a:xfrm>
            <a:off x="702070" y="3421062"/>
            <a:ext cx="1300465" cy="926680"/>
          </a:xfrm>
          <a:prstGeom prst="rect">
            <a:avLst/>
          </a:prstGeom>
        </p:spPr>
      </p:pic>
      <p:pic>
        <p:nvPicPr>
          <p:cNvPr id="10" name="Picture 9"/>
          <p:cNvPicPr>
            <a:picLocks noChangeAspect="1"/>
          </p:cNvPicPr>
          <p:nvPr/>
        </p:nvPicPr>
        <p:blipFill>
          <a:blip r:embed="rId4"/>
          <a:stretch>
            <a:fillRect/>
          </a:stretch>
        </p:blipFill>
        <p:spPr>
          <a:xfrm>
            <a:off x="689492" y="4941185"/>
            <a:ext cx="1501066" cy="1501066"/>
          </a:xfrm>
          <a:prstGeom prst="rect">
            <a:avLst/>
          </a:prstGeom>
        </p:spPr>
      </p:pic>
    </p:spTree>
    <p:extLst>
      <p:ext uri="{BB962C8B-B14F-4D97-AF65-F5344CB8AC3E}">
        <p14:creationId xmlns:p14="http://schemas.microsoft.com/office/powerpoint/2010/main" val="1899312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9437" y="463439"/>
            <a:ext cx="9887656" cy="1186802"/>
          </a:xfrm>
        </p:spPr>
        <p:txBody>
          <a:bodyPr/>
          <a:lstStyle/>
          <a:p>
            <a:r>
              <a:rPr lang="en-US" dirty="0" smtClean="0"/>
              <a:t>Azure IaaS VM Backup Scenarios</a:t>
            </a:r>
            <a:endParaRPr lang="en-US" dirty="0"/>
          </a:p>
        </p:txBody>
      </p:sp>
      <p:sp>
        <p:nvSpPr>
          <p:cNvPr id="15" name="Content Placeholder 8"/>
          <p:cNvSpPr txBox="1">
            <a:spLocks/>
          </p:cNvSpPr>
          <p:nvPr/>
        </p:nvSpPr>
        <p:spPr>
          <a:xfrm>
            <a:off x="504054" y="1538976"/>
            <a:ext cx="104385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2800" dirty="0">
              <a:solidFill>
                <a:srgbClr val="FFFFFF"/>
              </a:solidFill>
            </a:endParaRPr>
          </a:p>
          <a:p>
            <a:pPr marL="0" indent="0">
              <a:buClr>
                <a:srgbClr val="FFFFFF"/>
              </a:buClr>
              <a:buFont typeface="Wingdings" panose="05000000000000000000" pitchFamily="2" charset="2"/>
              <a:buNone/>
            </a:pPr>
            <a:endParaRPr lang="en-US" sz="2448" dirty="0" smtClean="0">
              <a:solidFill>
                <a:srgbClr val="FFFFFF"/>
              </a:solidFill>
            </a:endParaRPr>
          </a:p>
          <a:p>
            <a:pPr>
              <a:buClr>
                <a:srgbClr val="FFFFFF"/>
              </a:buClr>
            </a:pPr>
            <a:endParaRPr lang="en-US" dirty="0">
              <a:solidFill>
                <a:srgbClr val="FFFFFF"/>
              </a:solidFill>
            </a:endParaRPr>
          </a:p>
        </p:txBody>
      </p:sp>
      <p:sp>
        <p:nvSpPr>
          <p:cNvPr id="4" name="TextBox 3"/>
          <p:cNvSpPr txBox="1"/>
          <p:nvPr/>
        </p:nvSpPr>
        <p:spPr>
          <a:xfrm>
            <a:off x="1798637" y="1650241"/>
            <a:ext cx="8895456" cy="1432715"/>
          </a:xfrm>
          <a:prstGeom prst="rect">
            <a:avLst/>
          </a:prstGeom>
          <a:solidFill>
            <a:schemeClr val="accent4"/>
          </a:solidFill>
          <a:ln>
            <a:noFill/>
          </a:ln>
        </p:spPr>
        <p:txBody>
          <a:bodyPr vert="horz" wrap="square" lIns="93260" tIns="93260" rIns="93260" bIns="9326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a:defRPr/>
            </a:pPr>
            <a:r>
              <a:rPr lang="en-US" sz="3200" b="1" kern="0" dirty="0" smtClean="0">
                <a:solidFill>
                  <a:prstClr val="white"/>
                </a:solidFill>
                <a:latin typeface="Segoe UI Emoji" panose="020B0502040204020203" pitchFamily="34" charset="0"/>
                <a:ea typeface="Segoe UI Emoji" panose="020B0502040204020203" pitchFamily="34" charset="0"/>
              </a:rPr>
              <a:t>Data Loss or Corruption</a:t>
            </a:r>
            <a:endParaRPr lang="en-US" sz="1800" kern="0" dirty="0">
              <a:solidFill>
                <a:prstClr val="white"/>
              </a:solidFill>
              <a:latin typeface="Segoe UI Emoji" panose="020B0502040204020203" pitchFamily="34" charset="0"/>
              <a:ea typeface="Segoe UI Emoji" panose="020B0502040204020203" pitchFamily="34" charset="0"/>
            </a:endParaRPr>
          </a:p>
        </p:txBody>
      </p:sp>
      <p:sp>
        <p:nvSpPr>
          <p:cNvPr id="5" name="TextBox 4"/>
          <p:cNvSpPr txBox="1"/>
          <p:nvPr/>
        </p:nvSpPr>
        <p:spPr>
          <a:xfrm>
            <a:off x="1826281" y="4809120"/>
            <a:ext cx="8915399" cy="1421623"/>
          </a:xfrm>
          <a:prstGeom prst="rect">
            <a:avLst/>
          </a:prstGeom>
          <a:solidFill>
            <a:schemeClr val="accent4"/>
          </a:solidFill>
          <a:ln>
            <a:noFill/>
          </a:ln>
        </p:spPr>
        <p:txBody>
          <a:bodyPr vert="horz" wrap="square" lIns="93260" tIns="93260" rIns="93260" bIns="9326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a:defRPr/>
            </a:pPr>
            <a:r>
              <a:rPr lang="en-US" sz="3200" b="1" kern="0" dirty="0" smtClean="0">
                <a:solidFill>
                  <a:prstClr val="white"/>
                </a:solidFill>
                <a:latin typeface="Segoe UI Emoji" panose="020B0502040204020203" pitchFamily="34" charset="0"/>
                <a:ea typeface="Segoe UI Emoji" panose="020B0502040204020203" pitchFamily="34" charset="0"/>
              </a:rPr>
              <a:t>Create VM copy</a:t>
            </a:r>
            <a:endParaRPr lang="en-US" sz="1800" kern="0" dirty="0">
              <a:solidFill>
                <a:prstClr val="white"/>
              </a:solidFill>
              <a:latin typeface="Segoe UI Emoji" panose="020B0502040204020203" pitchFamily="34" charset="0"/>
              <a:ea typeface="Segoe UI Emoji" panose="020B0502040204020203" pitchFamily="34" charset="0"/>
            </a:endParaRPr>
          </a:p>
        </p:txBody>
      </p:sp>
      <p:sp>
        <p:nvSpPr>
          <p:cNvPr id="7" name="TextBox 6"/>
          <p:cNvSpPr txBox="1"/>
          <p:nvPr/>
        </p:nvSpPr>
        <p:spPr>
          <a:xfrm>
            <a:off x="1810515" y="3190574"/>
            <a:ext cx="8895457" cy="1510929"/>
          </a:xfrm>
          <a:prstGeom prst="rect">
            <a:avLst/>
          </a:prstGeom>
          <a:solidFill>
            <a:schemeClr val="accent4"/>
          </a:solidFill>
          <a:ln>
            <a:noFill/>
          </a:ln>
        </p:spPr>
        <p:txBody>
          <a:bodyPr vert="horz" wrap="square" lIns="93260" tIns="93260" rIns="93260" bIns="9326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a:defRPr/>
            </a:pPr>
            <a:r>
              <a:rPr lang="en-US" sz="3200" b="1" kern="0" dirty="0" smtClean="0">
                <a:solidFill>
                  <a:prstClr val="white"/>
                </a:solidFill>
                <a:latin typeface="Segoe UI Emoji" panose="020B0502040204020203" pitchFamily="34" charset="0"/>
                <a:ea typeface="Segoe UI Emoji" panose="020B0502040204020203" pitchFamily="34" charset="0"/>
              </a:rPr>
              <a:t>Accidental deletion of VM</a:t>
            </a:r>
            <a:endParaRPr lang="en-US" sz="3200" kern="0" dirty="0">
              <a:solidFill>
                <a:prstClr val="white"/>
              </a:solidFill>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67835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2178802"/>
          </a:xfrm>
        </p:spPr>
        <p:txBody>
          <a:bodyPr/>
          <a:lstStyle/>
          <a:p>
            <a:r>
              <a:rPr lang="en-US" dirty="0" smtClean="0"/>
              <a:t>Azure IaaS VM backup demo</a:t>
            </a:r>
            <a:endParaRPr lang="en-US" dirty="0"/>
          </a:p>
        </p:txBody>
      </p:sp>
    </p:spTree>
    <p:extLst>
      <p:ext uri="{BB962C8B-B14F-4D97-AF65-F5344CB8AC3E}">
        <p14:creationId xmlns:p14="http://schemas.microsoft.com/office/powerpoint/2010/main" val="411781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bwMode="auto">
          <a:xfrm>
            <a:off x="2941637" y="3846382"/>
            <a:ext cx="609600" cy="317329"/>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IN"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Azure IaaS </a:t>
            </a:r>
            <a:r>
              <a:rPr lang="en-US" smtClean="0"/>
              <a:t>VM backup</a:t>
            </a:r>
            <a:endParaRPr lang="en-US" dirty="0"/>
          </a:p>
        </p:txBody>
      </p:sp>
      <p:sp>
        <p:nvSpPr>
          <p:cNvPr id="6" name="TextBox 55"/>
          <p:cNvSpPr txBox="1"/>
          <p:nvPr/>
        </p:nvSpPr>
        <p:spPr>
          <a:xfrm>
            <a:off x="1668998" y="1329442"/>
            <a:ext cx="1447340" cy="849463"/>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sz="2400" dirty="0">
                <a:solidFill>
                  <a:srgbClr val="FFFFFF">
                    <a:alpha val="99000"/>
                  </a:srgbClr>
                </a:solidFill>
              </a:rPr>
              <a:t>Azure IaaS VM</a:t>
            </a:r>
          </a:p>
        </p:txBody>
      </p:sp>
      <p:cxnSp>
        <p:nvCxnSpPr>
          <p:cNvPr id="7" name="Straight Connector 6"/>
          <p:cNvCxnSpPr>
            <a:stCxn id="75" idx="2"/>
            <a:endCxn id="9" idx="0"/>
          </p:cNvCxnSpPr>
          <p:nvPr/>
        </p:nvCxnSpPr>
        <p:spPr>
          <a:xfrm flipH="1">
            <a:off x="2503174" y="3340897"/>
            <a:ext cx="6419" cy="4725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578297" y="1032765"/>
            <a:ext cx="3734464" cy="4114800"/>
          </a:xfrm>
          <a:prstGeom prst="roundRect">
            <a:avLst/>
          </a:prstGeom>
          <a:no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9" name="Picture 8" descr="database green"/>
          <p:cNvPicPr>
            <a:picLocks noChangeAspect="1" noChangeArrowheads="1"/>
          </p:cNvPicPr>
          <p:nvPr/>
        </p:nvPicPr>
        <p:blipFill>
          <a:blip r:embed="rId2" cstate="print"/>
          <a:srcRect/>
          <a:stretch>
            <a:fillRect/>
          </a:stretch>
        </p:blipFill>
        <p:spPr bwMode="auto">
          <a:xfrm>
            <a:off x="2216904" y="3813471"/>
            <a:ext cx="572539" cy="527819"/>
          </a:xfrm>
          <a:prstGeom prst="rect">
            <a:avLst/>
          </a:prstGeom>
          <a:noFill/>
        </p:spPr>
      </p:pic>
      <p:sp>
        <p:nvSpPr>
          <p:cNvPr id="15" name="TextBox 58"/>
          <p:cNvSpPr txBox="1"/>
          <p:nvPr/>
        </p:nvSpPr>
        <p:spPr>
          <a:xfrm>
            <a:off x="7396369" y="1014059"/>
            <a:ext cx="3607222" cy="517065"/>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sz="2400" dirty="0" smtClean="0">
                <a:solidFill>
                  <a:srgbClr val="FFFFFF">
                    <a:alpha val="99000"/>
                  </a:srgbClr>
                </a:solidFill>
              </a:rPr>
              <a:t>Azure Backup Vault</a:t>
            </a:r>
          </a:p>
        </p:txBody>
      </p:sp>
      <p:sp>
        <p:nvSpPr>
          <p:cNvPr id="19" name="Right Arrow 18"/>
          <p:cNvSpPr/>
          <p:nvPr/>
        </p:nvSpPr>
        <p:spPr bwMode="auto">
          <a:xfrm>
            <a:off x="4338264" y="4163711"/>
            <a:ext cx="2566057" cy="448332"/>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0" name="Rounded Rectangle 19"/>
          <p:cNvSpPr/>
          <p:nvPr/>
        </p:nvSpPr>
        <p:spPr bwMode="auto">
          <a:xfrm>
            <a:off x="6904323" y="1116595"/>
            <a:ext cx="4469504" cy="4114800"/>
          </a:xfrm>
          <a:prstGeom prst="roundRect">
            <a:avLst/>
          </a:prstGeom>
          <a:no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endParaRPr lang="en-US" sz="2200" dirty="0" smtClean="0">
              <a:solidFill>
                <a:srgbClr val="FFFFFF">
                  <a:alpha val="98824"/>
                </a:srgbClr>
              </a:solidFill>
              <a:ea typeface="Segoe UI" pitchFamily="34" charset="0"/>
              <a:cs typeface="Segoe UI" pitchFamily="34" charset="0"/>
            </a:endParaRPr>
          </a:p>
        </p:txBody>
      </p:sp>
      <p:graphicFrame>
        <p:nvGraphicFramePr>
          <p:cNvPr id="22" name="Table 21"/>
          <p:cNvGraphicFramePr>
            <a:graphicFrameLocks noGrp="1"/>
          </p:cNvGraphicFramePr>
          <p:nvPr>
            <p:extLst/>
          </p:nvPr>
        </p:nvGraphicFramePr>
        <p:xfrm>
          <a:off x="7532898" y="2736148"/>
          <a:ext cx="2779300" cy="321860"/>
        </p:xfrm>
        <a:graphic>
          <a:graphicData uri="http://schemas.openxmlformats.org/drawingml/2006/table">
            <a:tbl>
              <a:tblPr firstRow="1" bandRow="1">
                <a:effectLst/>
                <a:tableStyleId>{5940675A-B579-460E-94D1-54222C63F5DA}</a:tableStyleId>
              </a:tblPr>
              <a:tblGrid>
                <a:gridCol w="555860"/>
                <a:gridCol w="555860"/>
                <a:gridCol w="555860"/>
                <a:gridCol w="555860"/>
                <a:gridCol w="555860"/>
              </a:tblGrid>
              <a:tr h="141214">
                <a:tc>
                  <a:txBody>
                    <a:bodyPr/>
                    <a:lstStyle/>
                    <a:p>
                      <a:r>
                        <a:rPr lang="en-US" sz="1500" dirty="0" smtClean="0">
                          <a:effectLst/>
                        </a:rPr>
                        <a:t>R1</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r>
                        <a:rPr lang="en-US" sz="1500" dirty="0" smtClean="0">
                          <a:effectLst/>
                        </a:rPr>
                        <a:t>1</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r>
                        <a:rPr lang="en-US" sz="1500" dirty="0" smtClean="0">
                          <a:effectLst/>
                        </a:rPr>
                        <a:t>2</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r>
                        <a:rPr lang="en-US" sz="1500" dirty="0" smtClean="0">
                          <a:effectLst/>
                        </a:rPr>
                        <a:t>3</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r>
                        <a:rPr lang="en-US" sz="1500" dirty="0" smtClean="0">
                          <a:effectLst/>
                        </a:rPr>
                        <a:t>4</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r>
            </a:tbl>
          </a:graphicData>
        </a:graphic>
      </p:graphicFrame>
      <p:cxnSp>
        <p:nvCxnSpPr>
          <p:cNvPr id="32" name="Elbow Connector 31"/>
          <p:cNvCxnSpPr>
            <a:endCxn id="42" idx="0"/>
          </p:cNvCxnSpPr>
          <p:nvPr/>
        </p:nvCxnSpPr>
        <p:spPr>
          <a:xfrm rot="16200000" flipH="1">
            <a:off x="8664803" y="3182486"/>
            <a:ext cx="1116907" cy="867952"/>
          </a:xfrm>
          <a:prstGeom prst="bentConnector3">
            <a:avLst>
              <a:gd name="adj1" fmla="val 4204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17779" y="4174916"/>
            <a:ext cx="559416" cy="419672"/>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3255" tIns="46627" rIns="93255" bIns="46627" anchor="ctr"/>
          <a:lstStyle/>
          <a:p>
            <a:pPr algn="ctr" defTabSz="932559" eaLnBrk="0" hangingPunct="0">
              <a:defRPr/>
            </a:pPr>
            <a:r>
              <a:rPr lang="en-US" sz="1530" b="1" dirty="0" smtClean="0">
                <a:solidFill>
                  <a:srgbClr val="FFFFFF"/>
                </a:solidFill>
                <a:effectLst>
                  <a:outerShdw blurRad="38100" dist="38100" dir="2700000" algn="tl">
                    <a:srgbClr val="000000">
                      <a:alpha val="43137"/>
                    </a:srgbClr>
                  </a:outerShdw>
                </a:effectLst>
              </a:rPr>
              <a:t>3</a:t>
            </a:r>
            <a:endParaRPr lang="en-US" sz="1530" b="1" dirty="0">
              <a:solidFill>
                <a:srgbClr val="FFFFFF"/>
              </a:solidFill>
              <a:effectLst>
                <a:outerShdw blurRad="38100" dist="38100" dir="2700000" algn="tl">
                  <a:srgbClr val="000000">
                    <a:alpha val="43137"/>
                  </a:srgbClr>
                </a:outerShdw>
              </a:effectLst>
            </a:endParaRPr>
          </a:p>
        </p:txBody>
      </p:sp>
      <p:sp>
        <p:nvSpPr>
          <p:cNvPr id="39" name="Rectangle 38"/>
          <p:cNvSpPr/>
          <p:nvPr/>
        </p:nvSpPr>
        <p:spPr>
          <a:xfrm>
            <a:off x="8204361" y="4174916"/>
            <a:ext cx="559416" cy="419672"/>
          </a:xfrm>
          <a:prstGeom prst="rect">
            <a:avLst/>
          </a:prstGeom>
          <a:gradFill>
            <a:gsLst>
              <a:gs pos="3000">
                <a:srgbClr val="61AD2D"/>
              </a:gs>
              <a:gs pos="100000">
                <a:srgbClr val="92D050"/>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55" tIns="46627" rIns="93255" bIns="46627" anchor="ctr"/>
          <a:lstStyle/>
          <a:p>
            <a:pPr algn="ctr" defTabSz="932559" eaLnBrk="0" hangingPunct="0">
              <a:defRPr/>
            </a:pPr>
            <a:r>
              <a:rPr lang="en-US" sz="1530" b="1" dirty="0" smtClean="0">
                <a:solidFill>
                  <a:srgbClr val="FFFFFF"/>
                </a:solidFill>
                <a:effectLst>
                  <a:outerShdw blurRad="38100" dist="38100" dir="2700000" algn="tl">
                    <a:srgbClr val="000000">
                      <a:alpha val="43137"/>
                    </a:srgbClr>
                  </a:outerShdw>
                </a:effectLst>
              </a:rPr>
              <a:t>3</a:t>
            </a:r>
            <a:endParaRPr lang="en-US" sz="1530" b="1" dirty="0">
              <a:solidFill>
                <a:srgbClr val="FFFFFF"/>
              </a:solidFill>
              <a:effectLst>
                <a:outerShdw blurRad="38100" dist="38100" dir="2700000" algn="tl">
                  <a:srgbClr val="000000">
                    <a:alpha val="43137"/>
                  </a:srgbClr>
                </a:outerShdw>
              </a:effectLst>
            </a:endParaRPr>
          </a:p>
        </p:txBody>
      </p:sp>
      <p:sp>
        <p:nvSpPr>
          <p:cNvPr id="40" name="Rectangle 39"/>
          <p:cNvSpPr/>
          <p:nvPr/>
        </p:nvSpPr>
        <p:spPr>
          <a:xfrm>
            <a:off x="10550689" y="4174916"/>
            <a:ext cx="559416" cy="419672"/>
          </a:xfrm>
          <a:prstGeom prst="rect">
            <a:avLst/>
          </a:prstGeom>
          <a:solidFill>
            <a:schemeClr val="accent6"/>
          </a:solidFill>
          <a:ln w="9525">
            <a:noFill/>
            <a:miter lim="800000"/>
            <a:headEnd/>
            <a:tailEnd/>
          </a:ln>
          <a:effectLst>
            <a:outerShdw blurRad="50800" dist="38100" dir="5400000" algn="t" rotWithShape="0">
              <a:prstClr val="black">
                <a:alpha val="40000"/>
              </a:prstClr>
            </a:outerShdw>
          </a:effectLst>
        </p:spPr>
        <p:txBody>
          <a:bodyPr wrap="none" lIns="93255" tIns="46627" rIns="93255" bIns="46627" anchor="ctr"/>
          <a:lstStyle/>
          <a:p>
            <a:pPr algn="ctr" defTabSz="932559" eaLnBrk="0" hangingPunct="0">
              <a:defRPr/>
            </a:pPr>
            <a:r>
              <a:rPr lang="en-US" sz="1530" b="1" dirty="0">
                <a:solidFill>
                  <a:srgbClr val="FFFFFF"/>
                </a:solidFill>
                <a:effectLst>
                  <a:outerShdw blurRad="38100" dist="38100" dir="2700000" algn="tl">
                    <a:srgbClr val="000000">
                      <a:alpha val="43137"/>
                    </a:srgbClr>
                  </a:outerShdw>
                </a:effectLst>
              </a:rPr>
              <a:t>4</a:t>
            </a:r>
          </a:p>
        </p:txBody>
      </p:sp>
      <p:sp>
        <p:nvSpPr>
          <p:cNvPr id="41" name="Rectangle 40"/>
          <p:cNvSpPr/>
          <p:nvPr/>
        </p:nvSpPr>
        <p:spPr>
          <a:xfrm>
            <a:off x="9964106" y="4174916"/>
            <a:ext cx="559416" cy="419672"/>
          </a:xfrm>
          <a:prstGeom prst="rect">
            <a:avLst/>
          </a:prstGeom>
          <a:solidFill>
            <a:schemeClr val="accent6"/>
          </a:solidFill>
          <a:ln w="9525">
            <a:noFill/>
            <a:miter lim="800000"/>
            <a:headEnd/>
            <a:tailEnd/>
          </a:ln>
          <a:effectLst>
            <a:outerShdw blurRad="50800" dist="38100" dir="5400000" algn="t" rotWithShape="0">
              <a:prstClr val="black">
                <a:alpha val="40000"/>
              </a:prstClr>
            </a:outerShdw>
          </a:effectLst>
        </p:spPr>
        <p:txBody>
          <a:bodyPr wrap="none" lIns="93255" tIns="46627" rIns="93255" bIns="46627" anchor="ctr"/>
          <a:lstStyle/>
          <a:p>
            <a:pPr algn="ctr" defTabSz="932559" eaLnBrk="0" hangingPunct="0">
              <a:defRPr/>
            </a:pPr>
            <a:r>
              <a:rPr lang="en-US" sz="1530" b="1" dirty="0" smtClean="0">
                <a:solidFill>
                  <a:srgbClr val="FFFFFF"/>
                </a:solidFill>
                <a:effectLst>
                  <a:outerShdw blurRad="38100" dist="38100" dir="2700000" algn="tl">
                    <a:srgbClr val="000000">
                      <a:alpha val="43137"/>
                    </a:srgbClr>
                  </a:outerShdw>
                </a:effectLst>
              </a:rPr>
              <a:t>3</a:t>
            </a:r>
            <a:endParaRPr lang="en-US" sz="1530" b="1" dirty="0">
              <a:solidFill>
                <a:srgbClr val="FFFFFF"/>
              </a:solidFill>
              <a:effectLst>
                <a:outerShdw blurRad="38100" dist="38100" dir="2700000" algn="tl">
                  <a:srgbClr val="000000">
                    <a:alpha val="43137"/>
                  </a:srgbClr>
                </a:outerShdw>
              </a:effectLst>
            </a:endParaRPr>
          </a:p>
        </p:txBody>
      </p:sp>
      <p:sp>
        <p:nvSpPr>
          <p:cNvPr id="42" name="Rectangle 41"/>
          <p:cNvSpPr/>
          <p:nvPr/>
        </p:nvSpPr>
        <p:spPr>
          <a:xfrm>
            <a:off x="9377524" y="4174916"/>
            <a:ext cx="559416" cy="419672"/>
          </a:xfrm>
          <a:prstGeom prst="rect">
            <a:avLst/>
          </a:prstGeom>
          <a:solidFill>
            <a:schemeClr val="accent6"/>
          </a:solidFill>
          <a:ln w="9525">
            <a:noFill/>
            <a:miter lim="800000"/>
            <a:headEnd/>
            <a:tailEnd/>
          </a:ln>
          <a:effectLst>
            <a:outerShdw blurRad="50800" dist="38100" dir="5400000" algn="t" rotWithShape="0">
              <a:prstClr val="black">
                <a:alpha val="40000"/>
              </a:prstClr>
            </a:outerShdw>
          </a:effectLst>
        </p:spPr>
        <p:txBody>
          <a:bodyPr wrap="none" lIns="93255" tIns="46627" rIns="93255" bIns="46627" anchor="ctr"/>
          <a:lstStyle/>
          <a:p>
            <a:pPr algn="ctr" defTabSz="932559" eaLnBrk="0" hangingPunct="0">
              <a:defRPr/>
            </a:pPr>
            <a:r>
              <a:rPr lang="en-US" sz="1530" b="1" dirty="0" smtClean="0">
                <a:solidFill>
                  <a:srgbClr val="FFFFFF"/>
                </a:solidFill>
                <a:effectLst>
                  <a:outerShdw blurRad="38100" dist="38100" dir="2700000" algn="tl">
                    <a:srgbClr val="000000">
                      <a:alpha val="43137"/>
                    </a:srgbClr>
                  </a:outerShdw>
                </a:effectLst>
              </a:rPr>
              <a:t>2</a:t>
            </a:r>
            <a:endParaRPr lang="en-US" sz="1530" b="1" dirty="0">
              <a:solidFill>
                <a:srgbClr val="FFFFFF"/>
              </a:solidFill>
              <a:effectLst>
                <a:outerShdw blurRad="38100" dist="38100" dir="2700000" algn="tl">
                  <a:srgbClr val="000000">
                    <a:alpha val="43137"/>
                  </a:srgbClr>
                </a:outerShdw>
              </a:effectLst>
            </a:endParaRPr>
          </a:p>
        </p:txBody>
      </p:sp>
      <p:sp>
        <p:nvSpPr>
          <p:cNvPr id="43" name="Rectangle 42"/>
          <p:cNvSpPr/>
          <p:nvPr/>
        </p:nvSpPr>
        <p:spPr>
          <a:xfrm>
            <a:off x="8790942" y="4174916"/>
            <a:ext cx="559416" cy="419672"/>
          </a:xfrm>
          <a:prstGeom prst="rect">
            <a:avLst/>
          </a:prstGeom>
          <a:solidFill>
            <a:schemeClr val="accent6"/>
          </a:solidFill>
          <a:ln w="9525">
            <a:noFill/>
            <a:miter lim="800000"/>
            <a:headEnd/>
            <a:tailEnd/>
          </a:ln>
          <a:effectLst>
            <a:outerShdw blurRad="50800" dist="38100" dir="5400000" algn="t" rotWithShape="0">
              <a:prstClr val="black">
                <a:alpha val="40000"/>
              </a:prstClr>
            </a:outerShdw>
          </a:effectLst>
        </p:spPr>
        <p:txBody>
          <a:bodyPr wrap="none" lIns="93255" tIns="46627" rIns="93255" bIns="46627" anchor="ctr"/>
          <a:lstStyle/>
          <a:p>
            <a:pPr algn="ctr" defTabSz="932559" eaLnBrk="0" hangingPunct="0">
              <a:defRPr/>
            </a:pPr>
            <a:r>
              <a:rPr lang="en-US" sz="1530" b="1" dirty="0" smtClean="0">
                <a:solidFill>
                  <a:srgbClr val="FFFFFF"/>
                </a:solidFill>
                <a:effectLst>
                  <a:outerShdw blurRad="38100" dist="38100" dir="2700000" algn="tl">
                    <a:srgbClr val="000000">
                      <a:alpha val="43137"/>
                    </a:srgbClr>
                  </a:outerShdw>
                </a:effectLst>
              </a:rPr>
              <a:t>1</a:t>
            </a:r>
            <a:endParaRPr lang="en-US" sz="1530" b="1" dirty="0">
              <a:solidFill>
                <a:srgbClr val="FFFFFF"/>
              </a:solidFill>
              <a:effectLst>
                <a:outerShdw blurRad="38100" dist="38100" dir="2700000" algn="tl">
                  <a:srgbClr val="000000">
                    <a:alpha val="43137"/>
                  </a:srgbClr>
                </a:outerShdw>
              </a:effectLst>
            </a:endParaRPr>
          </a:p>
        </p:txBody>
      </p:sp>
      <p:sp>
        <p:nvSpPr>
          <p:cNvPr id="44" name="Rectangle 43"/>
          <p:cNvSpPr/>
          <p:nvPr/>
        </p:nvSpPr>
        <p:spPr>
          <a:xfrm>
            <a:off x="7031196" y="4171134"/>
            <a:ext cx="559416" cy="419672"/>
          </a:xfrm>
          <a:prstGeom prst="rect">
            <a:avLst/>
          </a:prstGeom>
          <a:gradFill>
            <a:gsLst>
              <a:gs pos="3000">
                <a:srgbClr val="C00000"/>
              </a:gs>
              <a:gs pos="100000">
                <a:srgbClr val="F12901"/>
              </a:gs>
            </a:gsLst>
            <a:lin ang="16200000" scaled="0"/>
          </a:gradFill>
          <a:ln w="9525">
            <a:noFill/>
            <a:miter lim="800000"/>
            <a:headEnd/>
            <a:tailEnd/>
          </a:ln>
          <a:effectLst>
            <a:outerShdw blurRad="50800" dist="38100" dir="5400000" algn="t" rotWithShape="0">
              <a:prstClr val="black">
                <a:alpha val="40000"/>
              </a:prstClr>
            </a:outerShdw>
          </a:effectLst>
        </p:spPr>
        <p:txBody>
          <a:bodyPr wrap="none" lIns="93255" tIns="46627" rIns="93255" bIns="46627" anchor="ctr"/>
          <a:lstStyle/>
          <a:p>
            <a:pPr algn="ctr" defTabSz="932559" eaLnBrk="0" hangingPunct="0">
              <a:defRPr/>
            </a:pPr>
            <a:r>
              <a:rPr lang="en-US" sz="1530" b="1" dirty="0" smtClean="0">
                <a:solidFill>
                  <a:srgbClr val="FFFFFF"/>
                </a:solidFill>
                <a:effectLst>
                  <a:outerShdw blurRad="38100" dist="38100" dir="2700000" algn="tl">
                    <a:srgbClr val="000000">
                      <a:alpha val="43137"/>
                    </a:srgbClr>
                  </a:outerShdw>
                </a:effectLst>
              </a:rPr>
              <a:t>1</a:t>
            </a:r>
            <a:endParaRPr lang="en-US" sz="1530" b="1" dirty="0">
              <a:solidFill>
                <a:srgbClr val="FFFFFF"/>
              </a:solidFill>
              <a:effectLst>
                <a:outerShdw blurRad="38100" dist="38100" dir="2700000" algn="tl">
                  <a:srgbClr val="000000">
                    <a:alpha val="43137"/>
                  </a:srgbClr>
                </a:outerShdw>
              </a:effectLst>
            </a:endParaRPr>
          </a:p>
        </p:txBody>
      </p:sp>
      <p:cxnSp>
        <p:nvCxnSpPr>
          <p:cNvPr id="45" name="Elbow Connector 44"/>
          <p:cNvCxnSpPr>
            <a:endCxn id="40" idx="0"/>
          </p:cNvCxnSpPr>
          <p:nvPr/>
        </p:nvCxnSpPr>
        <p:spPr>
          <a:xfrm rot="16200000" flipH="1">
            <a:off x="9824384" y="3168903"/>
            <a:ext cx="1116906" cy="895120"/>
          </a:xfrm>
          <a:prstGeom prst="bentConnector3">
            <a:avLst>
              <a:gd name="adj1" fmla="val 1929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endCxn id="41" idx="0"/>
          </p:cNvCxnSpPr>
          <p:nvPr/>
        </p:nvCxnSpPr>
        <p:spPr>
          <a:xfrm rot="16200000" flipH="1">
            <a:off x="9283134" y="3214236"/>
            <a:ext cx="1090470" cy="830889"/>
          </a:xfrm>
          <a:prstGeom prst="bentConnector3">
            <a:avLst>
              <a:gd name="adj1" fmla="val 3485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endCxn id="43" idx="0"/>
          </p:cNvCxnSpPr>
          <p:nvPr/>
        </p:nvCxnSpPr>
        <p:spPr>
          <a:xfrm rot="16200000" flipH="1">
            <a:off x="8123000" y="3227265"/>
            <a:ext cx="1132215" cy="763085"/>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98637" y="2255021"/>
            <a:ext cx="1421912" cy="108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TextBox 75"/>
          <p:cNvSpPr txBox="1"/>
          <p:nvPr/>
        </p:nvSpPr>
        <p:spPr>
          <a:xfrm>
            <a:off x="4379709" y="5336778"/>
            <a:ext cx="3505200" cy="1203134"/>
          </a:xfrm>
          <a:prstGeom prst="rect">
            <a:avLst/>
          </a:prstGeom>
          <a:noFill/>
        </p:spPr>
        <p:txBody>
          <a:bodyPr wrap="square" lIns="186521" tIns="149217" rIns="186521" bIns="149217" rtlCol="0">
            <a:spAutoFit/>
          </a:bodyPr>
          <a:lstStyle/>
          <a:p>
            <a:pPr>
              <a:lnSpc>
                <a:spcPct val="90000"/>
              </a:lnSpc>
              <a:spcAft>
                <a:spcPts val="612"/>
              </a:spcAft>
            </a:pPr>
            <a:r>
              <a:rPr lang="en-US" b="1" dirty="0" smtClean="0">
                <a:solidFill>
                  <a:srgbClr val="FFFFFF"/>
                </a:solidFill>
              </a:rPr>
              <a:t>Value Proposition:</a:t>
            </a:r>
            <a:endParaRPr lang="en-US" b="1" dirty="0">
              <a:solidFill>
                <a:srgbClr val="FFFFFF"/>
              </a:solidFill>
            </a:endParaRPr>
          </a:p>
          <a:p>
            <a:pPr>
              <a:lnSpc>
                <a:spcPct val="90000"/>
              </a:lnSpc>
              <a:spcAft>
                <a:spcPts val="612"/>
              </a:spcAft>
            </a:pPr>
            <a:r>
              <a:rPr lang="en-US" dirty="0" smtClean="0">
                <a:gradFill>
                  <a:gsLst>
                    <a:gs pos="2917">
                      <a:srgbClr val="FFFFFF"/>
                    </a:gs>
                    <a:gs pos="30000">
                      <a:srgbClr val="FFFFFF"/>
                    </a:gs>
                  </a:gsLst>
                  <a:lin ang="5400000" scaled="0"/>
                </a:gradFill>
              </a:rPr>
              <a:t>Incremental Backup</a:t>
            </a:r>
          </a:p>
          <a:p>
            <a:pPr>
              <a:lnSpc>
                <a:spcPct val="90000"/>
              </a:lnSpc>
              <a:spcAft>
                <a:spcPts val="612"/>
              </a:spcAft>
            </a:pPr>
            <a:r>
              <a:rPr lang="en-US" dirty="0" smtClean="0">
                <a:gradFill>
                  <a:gsLst>
                    <a:gs pos="2917">
                      <a:srgbClr val="FFFFFF"/>
                    </a:gs>
                    <a:gs pos="30000">
                      <a:srgbClr val="FFFFFF"/>
                    </a:gs>
                  </a:gsLst>
                  <a:lin ang="5400000" scaled="0"/>
                </a:gradFill>
              </a:rPr>
              <a:t>Performant Storage</a:t>
            </a:r>
          </a:p>
        </p:txBody>
      </p:sp>
      <p:sp>
        <p:nvSpPr>
          <p:cNvPr id="31" name="TextBox 2"/>
          <p:cNvSpPr txBox="1"/>
          <p:nvPr/>
        </p:nvSpPr>
        <p:spPr>
          <a:xfrm>
            <a:off x="10312751" y="1914488"/>
            <a:ext cx="1202076" cy="683264"/>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dirty="0" smtClean="0">
                <a:solidFill>
                  <a:srgbClr val="FFFFFF">
                    <a:alpha val="99000"/>
                  </a:srgbClr>
                </a:solidFill>
              </a:rPr>
              <a:t>Recovery Points</a:t>
            </a:r>
            <a:endParaRPr lang="en-US" sz="2400" dirty="0" smtClean="0">
              <a:solidFill>
                <a:srgbClr val="FFFFFF">
                  <a:alpha val="99000"/>
                </a:srgbClr>
              </a:solidFill>
            </a:endParaRPr>
          </a:p>
        </p:txBody>
      </p:sp>
      <p:sp>
        <p:nvSpPr>
          <p:cNvPr id="33" name="TextBox 2"/>
          <p:cNvSpPr txBox="1"/>
          <p:nvPr/>
        </p:nvSpPr>
        <p:spPr>
          <a:xfrm>
            <a:off x="8265507" y="4695421"/>
            <a:ext cx="1823747" cy="433965"/>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dirty="0" smtClean="0">
                <a:solidFill>
                  <a:srgbClr val="FFFFFF">
                    <a:alpha val="99000"/>
                  </a:srgbClr>
                </a:solidFill>
              </a:rPr>
              <a:t>Data Blocks</a:t>
            </a:r>
            <a:endParaRPr lang="en-US" sz="2400" dirty="0" smtClean="0">
              <a:solidFill>
                <a:srgbClr val="FFFFFF">
                  <a:alpha val="99000"/>
                </a:srgbClr>
              </a:solidFill>
            </a:endParaRPr>
          </a:p>
        </p:txBody>
      </p:sp>
      <p:sp>
        <p:nvSpPr>
          <p:cNvPr id="35" name="TextBox 2"/>
          <p:cNvSpPr txBox="1"/>
          <p:nvPr/>
        </p:nvSpPr>
        <p:spPr>
          <a:xfrm>
            <a:off x="2668996" y="3390269"/>
            <a:ext cx="1567696" cy="433965"/>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dirty="0" smtClean="0">
                <a:solidFill>
                  <a:srgbClr val="FFFFFF">
                    <a:alpha val="99000"/>
                  </a:srgbClr>
                </a:solidFill>
              </a:rPr>
              <a:t>Snapshots</a:t>
            </a:r>
          </a:p>
        </p:txBody>
      </p:sp>
      <p:sp>
        <p:nvSpPr>
          <p:cNvPr id="38" name="TextBox 2"/>
          <p:cNvSpPr txBox="1"/>
          <p:nvPr/>
        </p:nvSpPr>
        <p:spPr>
          <a:xfrm>
            <a:off x="591094" y="3830703"/>
            <a:ext cx="1791632" cy="433965"/>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dirty="0" smtClean="0">
                <a:solidFill>
                  <a:srgbClr val="FFFFFF">
                    <a:alpha val="99000"/>
                  </a:srgbClr>
                </a:solidFill>
              </a:rPr>
              <a:t>Production</a:t>
            </a:r>
            <a:endParaRPr lang="en-US" sz="2400" dirty="0" smtClean="0">
              <a:solidFill>
                <a:srgbClr val="FFFFFF">
                  <a:alpha val="99000"/>
                </a:srgbClr>
              </a:solidFill>
            </a:endParaRPr>
          </a:p>
        </p:txBody>
      </p:sp>
      <p:sp>
        <p:nvSpPr>
          <p:cNvPr id="14" name="Right Brace 13"/>
          <p:cNvSpPr/>
          <p:nvPr/>
        </p:nvSpPr>
        <p:spPr>
          <a:xfrm>
            <a:off x="3779836" y="4077379"/>
            <a:ext cx="228699" cy="618484"/>
          </a:xfrm>
          <a:prstGeom prst="rightBrac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rgbClr val="FFFFFF"/>
              </a:solidFill>
            </a:endParaRPr>
          </a:p>
        </p:txBody>
      </p:sp>
      <p:graphicFrame>
        <p:nvGraphicFramePr>
          <p:cNvPr id="36" name="Table 35"/>
          <p:cNvGraphicFramePr>
            <a:graphicFrameLocks noGrp="1"/>
          </p:cNvGraphicFramePr>
          <p:nvPr>
            <p:extLst/>
          </p:nvPr>
        </p:nvGraphicFramePr>
        <p:xfrm>
          <a:off x="7532898" y="2264853"/>
          <a:ext cx="2779300" cy="352340"/>
        </p:xfrm>
        <a:graphic>
          <a:graphicData uri="http://schemas.openxmlformats.org/drawingml/2006/table">
            <a:tbl>
              <a:tblPr firstRow="1" bandRow="1">
                <a:effectLst/>
                <a:tableStyleId>{5940675A-B579-460E-94D1-54222C63F5DA}</a:tableStyleId>
              </a:tblPr>
              <a:tblGrid>
                <a:gridCol w="555860"/>
                <a:gridCol w="555860"/>
                <a:gridCol w="555860"/>
                <a:gridCol w="555860"/>
                <a:gridCol w="555860"/>
              </a:tblGrid>
              <a:tr h="302653">
                <a:tc>
                  <a:txBody>
                    <a:bodyPr/>
                    <a:lstStyle/>
                    <a:p>
                      <a:pPr marL="0" algn="l" defTabSz="914400" rtl="0" eaLnBrk="1" latinLnBrk="0" hangingPunct="1"/>
                      <a:r>
                        <a:rPr lang="en-US" sz="1700" kern="1200" dirty="0" smtClean="0">
                          <a:solidFill>
                            <a:schemeClr val="tx1"/>
                          </a:solidFill>
                          <a:effectLst/>
                          <a:latin typeface="+mn-lt"/>
                          <a:ea typeface="+mn-ea"/>
                          <a:cs typeface="+mn-cs"/>
                        </a:rPr>
                        <a:t>R2</a:t>
                      </a:r>
                      <a:endParaRPr lang="en-US" sz="1700" kern="1200" dirty="0">
                        <a:solidFill>
                          <a:schemeClr val="tx1"/>
                        </a:solidFill>
                        <a:effectLst/>
                        <a:latin typeface="+mn-lt"/>
                        <a:ea typeface="+mn-ea"/>
                        <a:cs typeface="+mn-cs"/>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algn="l" defTabSz="914400" rtl="0" eaLnBrk="1" latinLnBrk="0" hangingPunct="1"/>
                      <a:r>
                        <a:rPr lang="en-US" sz="1700" kern="1200" dirty="0" smtClean="0">
                          <a:solidFill>
                            <a:schemeClr val="tx1"/>
                          </a:solidFill>
                          <a:effectLst/>
                          <a:latin typeface="+mn-lt"/>
                          <a:ea typeface="+mn-ea"/>
                          <a:cs typeface="+mn-cs"/>
                        </a:rPr>
                        <a:t>1</a:t>
                      </a:r>
                      <a:endParaRPr lang="en-US" sz="1700" kern="1200" dirty="0">
                        <a:solidFill>
                          <a:schemeClr val="tx1"/>
                        </a:solidFill>
                        <a:effectLst/>
                        <a:latin typeface="+mn-lt"/>
                        <a:ea typeface="+mn-ea"/>
                        <a:cs typeface="+mn-cs"/>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algn="l" defTabSz="914400" rtl="0" eaLnBrk="1" latinLnBrk="0" hangingPunct="1"/>
                      <a:r>
                        <a:rPr lang="en-US" sz="1700" kern="1200" dirty="0" smtClean="0">
                          <a:solidFill>
                            <a:schemeClr val="tx1"/>
                          </a:solidFill>
                          <a:effectLst/>
                          <a:latin typeface="+mn-lt"/>
                          <a:ea typeface="+mn-ea"/>
                          <a:cs typeface="+mn-cs"/>
                        </a:rPr>
                        <a:t>2</a:t>
                      </a:r>
                      <a:endParaRPr lang="en-US" sz="1700" kern="1200" dirty="0">
                        <a:solidFill>
                          <a:schemeClr val="tx1"/>
                        </a:solidFill>
                        <a:effectLst/>
                        <a:latin typeface="+mn-lt"/>
                        <a:ea typeface="+mn-ea"/>
                        <a:cs typeface="+mn-cs"/>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pPr marL="0" algn="l" defTabSz="914400" rtl="0" eaLnBrk="1" latinLnBrk="0" hangingPunct="1"/>
                      <a:r>
                        <a:rPr lang="en-US" sz="1700" kern="1200" dirty="0" smtClean="0">
                          <a:solidFill>
                            <a:schemeClr val="tx1"/>
                          </a:solidFill>
                          <a:effectLst/>
                          <a:latin typeface="+mn-lt"/>
                          <a:ea typeface="+mn-ea"/>
                          <a:cs typeface="+mn-cs"/>
                        </a:rPr>
                        <a:t>3</a:t>
                      </a:r>
                      <a:endParaRPr lang="en-US" sz="1700" kern="1200" dirty="0">
                        <a:solidFill>
                          <a:schemeClr val="tx1"/>
                        </a:solidFill>
                        <a:effectLst/>
                        <a:latin typeface="+mn-lt"/>
                        <a:ea typeface="+mn-ea"/>
                        <a:cs typeface="+mn-cs"/>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61AD2D"/>
                        </a:gs>
                        <a:gs pos="100000">
                          <a:srgbClr val="92D050"/>
                        </a:gs>
                      </a:gsLst>
                      <a:lin ang="16200000" scaled="1"/>
                      <a:tileRect/>
                    </a:gradFill>
                  </a:tcPr>
                </a:tc>
                <a:tc>
                  <a:txBody>
                    <a:bodyPr/>
                    <a:lstStyle/>
                    <a:p>
                      <a:pPr marL="0" algn="l" defTabSz="914400" rtl="0" eaLnBrk="1" latinLnBrk="0" hangingPunct="1"/>
                      <a:r>
                        <a:rPr lang="en-US" sz="1700" kern="1200" dirty="0" smtClean="0">
                          <a:solidFill>
                            <a:schemeClr val="tx1"/>
                          </a:solidFill>
                          <a:effectLst/>
                          <a:latin typeface="+mn-lt"/>
                          <a:ea typeface="+mn-ea"/>
                          <a:cs typeface="+mn-cs"/>
                        </a:rPr>
                        <a:t>4</a:t>
                      </a:r>
                      <a:endParaRPr lang="en-US" sz="1700" kern="1200" dirty="0">
                        <a:solidFill>
                          <a:schemeClr val="tx1"/>
                        </a:solidFill>
                        <a:effectLst/>
                        <a:latin typeface="+mn-lt"/>
                        <a:ea typeface="+mn-ea"/>
                        <a:cs typeface="+mn-cs"/>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r>
            </a:tbl>
          </a:graphicData>
        </a:graphic>
      </p:graphicFrame>
      <p:graphicFrame>
        <p:nvGraphicFramePr>
          <p:cNvPr id="48" name="Table 47"/>
          <p:cNvGraphicFramePr>
            <a:graphicFrameLocks noGrp="1"/>
          </p:cNvGraphicFramePr>
          <p:nvPr>
            <p:extLst/>
          </p:nvPr>
        </p:nvGraphicFramePr>
        <p:xfrm>
          <a:off x="7532898" y="1837225"/>
          <a:ext cx="2779300" cy="321860"/>
        </p:xfrm>
        <a:graphic>
          <a:graphicData uri="http://schemas.openxmlformats.org/drawingml/2006/table">
            <a:tbl>
              <a:tblPr firstRow="1" bandRow="1">
                <a:effectLst/>
                <a:tableStyleId>{5940675A-B579-460E-94D1-54222C63F5DA}</a:tableStyleId>
              </a:tblPr>
              <a:tblGrid>
                <a:gridCol w="555860"/>
                <a:gridCol w="555860"/>
                <a:gridCol w="555860"/>
                <a:gridCol w="555860"/>
                <a:gridCol w="555860"/>
              </a:tblGrid>
              <a:tr h="304143">
                <a:tc>
                  <a:txBody>
                    <a:bodyPr/>
                    <a:lstStyle/>
                    <a:p>
                      <a:r>
                        <a:rPr lang="en-US" sz="1500" dirty="0" smtClean="0">
                          <a:effectLst/>
                        </a:rPr>
                        <a:t>R3</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r>
                        <a:rPr lang="en-US" sz="1500" dirty="0" smtClean="0">
                          <a:effectLst/>
                        </a:rPr>
                        <a:t>1</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3000">
                          <a:srgbClr val="C00000"/>
                        </a:gs>
                        <a:gs pos="100000">
                          <a:srgbClr val="F12901"/>
                        </a:gs>
                      </a:gsLst>
                      <a:lin ang="16200000" scaled="1"/>
                      <a:tileRect/>
                    </a:gradFill>
                  </a:tcPr>
                </a:tc>
                <a:tc>
                  <a:txBody>
                    <a:bodyPr/>
                    <a:lstStyle/>
                    <a:p>
                      <a:r>
                        <a:rPr lang="en-US" sz="1500" dirty="0" smtClean="0">
                          <a:effectLst/>
                        </a:rPr>
                        <a:t>2</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c>
                  <a:txBody>
                    <a:bodyPr/>
                    <a:lstStyle/>
                    <a:p>
                      <a:r>
                        <a:rPr lang="en-US" sz="1500" dirty="0" smtClean="0">
                          <a:effectLst/>
                        </a:rPr>
                        <a:t>3</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0000"/>
                    </a:solidFill>
                  </a:tcPr>
                </a:tc>
                <a:tc>
                  <a:txBody>
                    <a:bodyPr/>
                    <a:lstStyle/>
                    <a:p>
                      <a:r>
                        <a:rPr lang="en-US" sz="1500" dirty="0" smtClean="0">
                          <a:effectLst/>
                        </a:rPr>
                        <a:t>4</a:t>
                      </a:r>
                      <a:endParaRPr lang="en-US" sz="1500" dirty="0">
                        <a:effectLst/>
                      </a:endParaRPr>
                    </a:p>
                  </a:txBody>
                  <a:tcPr marL="124314" marR="124314" marT="46630" marB="4663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6"/>
                    </a:solidFill>
                  </a:tcPr>
                </a:tc>
              </a:tr>
            </a:tbl>
          </a:graphicData>
        </a:graphic>
      </p:graphicFrame>
      <p:cxnSp>
        <p:nvCxnSpPr>
          <p:cNvPr id="30" name="Elbow Connector 29"/>
          <p:cNvCxnSpPr>
            <a:endCxn id="39" idx="0"/>
          </p:cNvCxnSpPr>
          <p:nvPr/>
        </p:nvCxnSpPr>
        <p:spPr>
          <a:xfrm rot="5400000">
            <a:off x="8093565" y="2890957"/>
            <a:ext cx="1674464" cy="893455"/>
          </a:xfrm>
          <a:prstGeom prst="bentConnector3">
            <a:avLst>
              <a:gd name="adj1" fmla="val 1079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37" idx="0"/>
          </p:cNvCxnSpPr>
          <p:nvPr/>
        </p:nvCxnSpPr>
        <p:spPr>
          <a:xfrm rot="5400000">
            <a:off x="7456515" y="2321710"/>
            <a:ext cx="2294178" cy="1412234"/>
          </a:xfrm>
          <a:prstGeom prst="bentConnector3">
            <a:avLst>
              <a:gd name="adj1" fmla="val -1425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44" idx="0"/>
          </p:cNvCxnSpPr>
          <p:nvPr/>
        </p:nvCxnSpPr>
        <p:spPr>
          <a:xfrm rot="5400000">
            <a:off x="6725451" y="2527872"/>
            <a:ext cx="2228715" cy="1057808"/>
          </a:xfrm>
          <a:prstGeom prst="bentConnector3">
            <a:avLst>
              <a:gd name="adj1" fmla="val -1154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Can 52"/>
          <p:cNvSpPr/>
          <p:nvPr/>
        </p:nvSpPr>
        <p:spPr bwMode="auto">
          <a:xfrm>
            <a:off x="2941637" y="4536756"/>
            <a:ext cx="609600" cy="317329"/>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IN" sz="2000" dirty="0">
              <a:gradFill>
                <a:gsLst>
                  <a:gs pos="16814">
                    <a:srgbClr val="FFFFFF"/>
                  </a:gs>
                  <a:gs pos="46000">
                    <a:srgbClr val="FFFFFF"/>
                  </a:gs>
                </a:gsLst>
                <a:lin ang="5400000" scaled="0"/>
              </a:gradFill>
            </a:endParaRPr>
          </a:p>
        </p:txBody>
      </p:sp>
      <p:sp>
        <p:nvSpPr>
          <p:cNvPr id="55" name="TextBox 2"/>
          <p:cNvSpPr txBox="1"/>
          <p:nvPr/>
        </p:nvSpPr>
        <p:spPr>
          <a:xfrm>
            <a:off x="2457319" y="4082556"/>
            <a:ext cx="1567696" cy="433965"/>
          </a:xfrm>
          <a:prstGeom prst="rect">
            <a:avLst/>
          </a:prstGeom>
          <a:noFill/>
        </p:spPr>
        <p:txBody>
          <a:bodyPr wrap="square" lIns="91440" tIns="91440" rIns="91440" bIns="9144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90000"/>
            </a:pPr>
            <a:r>
              <a:rPr lang="en-US" dirty="0" smtClean="0">
                <a:solidFill>
                  <a:srgbClr val="FFFFFF">
                    <a:alpha val="99000"/>
                  </a:srgbClr>
                </a:solidFill>
              </a:rPr>
              <a:t>…</a:t>
            </a:r>
          </a:p>
        </p:txBody>
      </p:sp>
    </p:spTree>
    <p:extLst>
      <p:ext uri="{BB962C8B-B14F-4D97-AF65-F5344CB8AC3E}">
        <p14:creationId xmlns:p14="http://schemas.microsoft.com/office/powerpoint/2010/main" val="3977179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5" grpId="0"/>
      <p:bldP spid="19" grpId="0" animBg="1"/>
      <p:bldP spid="20" grpId="0" animBg="1"/>
      <p:bldP spid="37" grpId="0" animBg="1"/>
      <p:bldP spid="39" grpId="0" animBg="1"/>
      <p:bldP spid="40" grpId="0" animBg="1"/>
      <p:bldP spid="41" grpId="0" animBg="1"/>
      <p:bldP spid="42" grpId="0" animBg="1"/>
      <p:bldP spid="43" grpId="0" animBg="1"/>
      <p:bldP spid="44" grpId="0" animBg="1"/>
      <p:bldP spid="76" grpId="0"/>
      <p:bldP spid="31" grpId="0"/>
      <p:bldP spid="33" grpId="0"/>
      <p:bldP spid="35" grpId="0"/>
      <p:bldP spid="38" grpId="0"/>
      <p:bldP spid="14" grpId="0" animBg="1"/>
      <p:bldP spid="53" grpId="0" animBg="1"/>
      <p:bldP spid="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9437" y="463439"/>
            <a:ext cx="9887656" cy="1186802"/>
          </a:xfrm>
        </p:spPr>
        <p:txBody>
          <a:bodyPr/>
          <a:lstStyle/>
          <a:p>
            <a:r>
              <a:rPr lang="en-US" dirty="0" smtClean="0"/>
              <a:t>IaaS VM </a:t>
            </a:r>
            <a:r>
              <a:rPr lang="en-US" dirty="0"/>
              <a:t>backup </a:t>
            </a:r>
            <a:r>
              <a:rPr lang="en-US" dirty="0" smtClean="0"/>
              <a:t>- Road </a:t>
            </a:r>
            <a:r>
              <a:rPr lang="en-US" dirty="0"/>
              <a:t>to GA </a:t>
            </a:r>
          </a:p>
        </p:txBody>
      </p:sp>
      <p:sp>
        <p:nvSpPr>
          <p:cNvPr id="15" name="Content Placeholder 8"/>
          <p:cNvSpPr txBox="1">
            <a:spLocks/>
          </p:cNvSpPr>
          <p:nvPr/>
        </p:nvSpPr>
        <p:spPr>
          <a:xfrm>
            <a:off x="504054" y="1538976"/>
            <a:ext cx="104385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smtClean="0">
                <a:gradFill>
                  <a:gsLst>
                    <a:gs pos="1250">
                      <a:srgbClr val="FFFFFF"/>
                    </a:gs>
                    <a:gs pos="100000">
                      <a:srgbClr val="FFFFFF"/>
                    </a:gs>
                  </a:gsLst>
                  <a:lin ang="5400000" scaled="0"/>
                </a:gradFill>
              </a:rPr>
              <a:t>Geo expansion</a:t>
            </a:r>
          </a:p>
          <a:p>
            <a:pPr>
              <a:buClr>
                <a:srgbClr val="FFFFFF"/>
              </a:buClr>
            </a:pPr>
            <a:r>
              <a:rPr lang="en-US" sz="3200" dirty="0" err="1" smtClean="0">
                <a:gradFill>
                  <a:gsLst>
                    <a:gs pos="1250">
                      <a:srgbClr val="FFFFFF"/>
                    </a:gs>
                    <a:gs pos="100000">
                      <a:srgbClr val="FFFFFF"/>
                    </a:gs>
                  </a:gsLst>
                  <a:lin ang="5400000" scaled="0"/>
                </a:gradFill>
              </a:rPr>
              <a:t>Powershell</a:t>
            </a:r>
            <a:r>
              <a:rPr lang="en-US" sz="3200" dirty="0" smtClean="0">
                <a:gradFill>
                  <a:gsLst>
                    <a:gs pos="1250">
                      <a:srgbClr val="FFFFFF"/>
                    </a:gs>
                    <a:gs pos="100000">
                      <a:srgbClr val="FFFFFF"/>
                    </a:gs>
                  </a:gsLst>
                  <a:lin ang="5400000" scaled="0"/>
                </a:gradFill>
              </a:rPr>
              <a:t> support</a:t>
            </a:r>
          </a:p>
          <a:p>
            <a:pPr>
              <a:buClr>
                <a:srgbClr val="FFFFFF"/>
              </a:buClr>
            </a:pPr>
            <a:r>
              <a:rPr lang="en-US" sz="3200" dirty="0" smtClean="0">
                <a:gradFill>
                  <a:gsLst>
                    <a:gs pos="1250">
                      <a:srgbClr val="FFFFFF"/>
                    </a:gs>
                    <a:gs pos="100000">
                      <a:srgbClr val="FFFFFF"/>
                    </a:gs>
                  </a:gsLst>
                  <a:lin ang="5400000" scaled="0"/>
                </a:gradFill>
              </a:rPr>
              <a:t>Reporting and Alerting</a:t>
            </a:r>
          </a:p>
          <a:p>
            <a:pPr>
              <a:buClr>
                <a:srgbClr val="FFFFFF"/>
              </a:buClr>
            </a:pPr>
            <a:r>
              <a:rPr lang="en-US" sz="3200" dirty="0" smtClean="0">
                <a:gradFill>
                  <a:gsLst>
                    <a:gs pos="1250">
                      <a:srgbClr val="FFFFFF"/>
                    </a:gs>
                    <a:gs pos="100000">
                      <a:srgbClr val="FFFFFF"/>
                    </a:gs>
                  </a:gsLst>
                  <a:lin ang="5400000" scaled="0"/>
                </a:gradFill>
              </a:rPr>
              <a:t>Built-in Policies</a:t>
            </a:r>
          </a:p>
          <a:p>
            <a:pPr>
              <a:buClr>
                <a:srgbClr val="FFFFFF"/>
              </a:buClr>
            </a:pPr>
            <a:endParaRPr lang="en-US" sz="2800" dirty="0" smtClean="0">
              <a:gradFill>
                <a:gsLst>
                  <a:gs pos="1250">
                    <a:srgbClr val="FFFFFF"/>
                  </a:gs>
                  <a:gs pos="100000">
                    <a:srgbClr val="FFFFFF"/>
                  </a:gs>
                </a:gsLst>
                <a:lin ang="5400000" scaled="0"/>
              </a:gradFill>
            </a:endParaRPr>
          </a:p>
          <a:p>
            <a:pPr>
              <a:buClr>
                <a:srgbClr val="FFFFFF"/>
              </a:buClr>
            </a:pPr>
            <a:endParaRPr lang="en-US" sz="2800" dirty="0">
              <a:gradFill>
                <a:gsLst>
                  <a:gs pos="1250">
                    <a:srgbClr val="FFFFFF"/>
                  </a:gs>
                  <a:gs pos="100000">
                    <a:srgbClr val="FFFFFF"/>
                  </a:gs>
                </a:gsLst>
                <a:lin ang="5400000" scaled="0"/>
              </a:gradFill>
            </a:endParaRPr>
          </a:p>
          <a:p>
            <a:pPr>
              <a:buClr>
                <a:srgbClr val="FFFFFF"/>
              </a:buClr>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US" sz="2448" dirty="0" smtClean="0">
              <a:gradFill>
                <a:gsLst>
                  <a:gs pos="1250">
                    <a:srgbClr val="FFFFFF"/>
                  </a:gs>
                  <a:gs pos="100000">
                    <a:srgbClr val="FFFFFF"/>
                  </a:gs>
                </a:gsLst>
                <a:lin ang="5400000" scaled="0"/>
              </a:gradFill>
            </a:endParaRPr>
          </a:p>
          <a:p>
            <a:pPr>
              <a:buClr>
                <a:srgbClr val="FFFFFF"/>
              </a:buClr>
            </a:pP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34304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Protection</a:t>
            </a:r>
            <a:endParaRPr lang="en-US" dirty="0"/>
          </a:p>
        </p:txBody>
      </p:sp>
    </p:spTree>
    <p:extLst>
      <p:ext uri="{BB962C8B-B14F-4D97-AF65-F5344CB8AC3E}">
        <p14:creationId xmlns:p14="http://schemas.microsoft.com/office/powerpoint/2010/main" val="1762337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1649" y="3279998"/>
            <a:ext cx="3482860" cy="2575215"/>
          </a:xfrm>
        </p:spPr>
        <p:txBody>
          <a:bodyPr/>
          <a:lstStyle/>
          <a:p>
            <a:pPr marL="176213" indent="-176213">
              <a:buNone/>
            </a:pPr>
            <a:r>
              <a:rPr lang="en-US" dirty="0" smtClean="0">
                <a:solidFill>
                  <a:schemeClr val="accent4"/>
                </a:solidFill>
              </a:rPr>
              <a:t>“Dedup </a:t>
            </a:r>
            <a:r>
              <a:rPr lang="en-US" dirty="0">
                <a:solidFill>
                  <a:schemeClr val="accent4"/>
                </a:solidFill>
              </a:rPr>
              <a:t>ratio for DPM </a:t>
            </a:r>
            <a:r>
              <a:rPr lang="en-US" dirty="0" smtClean="0">
                <a:solidFill>
                  <a:schemeClr val="accent4"/>
                </a:solidFill>
              </a:rPr>
              <a:t>[for backup data] is 74%”</a:t>
            </a:r>
          </a:p>
          <a:p>
            <a:pPr marL="0" indent="0">
              <a:buNone/>
            </a:pPr>
            <a:r>
              <a:rPr lang="en-US" dirty="0" smtClean="0"/>
              <a:t> </a:t>
            </a:r>
          </a:p>
          <a:p>
            <a:endParaRPr lang="en-US" dirty="0" smtClean="0"/>
          </a:p>
        </p:txBody>
      </p:sp>
      <p:sp>
        <p:nvSpPr>
          <p:cNvPr id="3" name="Title 2"/>
          <p:cNvSpPr>
            <a:spLocks noGrp="1"/>
          </p:cNvSpPr>
          <p:nvPr>
            <p:ph type="title"/>
          </p:nvPr>
        </p:nvSpPr>
        <p:spPr/>
        <p:txBody>
          <a:bodyPr/>
          <a:lstStyle/>
          <a:p>
            <a:r>
              <a:rPr lang="en-US" dirty="0" smtClean="0"/>
              <a:t>Deduplication Support</a:t>
            </a:r>
            <a:endParaRPr lang="en-US" sz="3600" dirty="0"/>
          </a:p>
        </p:txBody>
      </p:sp>
      <p:pic>
        <p:nvPicPr>
          <p:cNvPr id="5" name="Picture 4"/>
          <p:cNvPicPr>
            <a:picLocks noChangeAspect="1"/>
          </p:cNvPicPr>
          <p:nvPr/>
        </p:nvPicPr>
        <p:blipFill>
          <a:blip r:embed="rId3"/>
          <a:stretch>
            <a:fillRect/>
          </a:stretch>
        </p:blipFill>
        <p:spPr>
          <a:xfrm>
            <a:off x="655984" y="1759126"/>
            <a:ext cx="7248525" cy="1006386"/>
          </a:xfrm>
          <a:prstGeom prst="rect">
            <a:avLst/>
          </a:prstGeom>
        </p:spPr>
      </p:pic>
      <p:pic>
        <p:nvPicPr>
          <p:cNvPr id="2050" name="Picture 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78" y="2932376"/>
            <a:ext cx="3424527" cy="357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04237" y="2049462"/>
            <a:ext cx="3581400" cy="40184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182880" tIns="182880" rIns="182880" bIns="146304" rtlCol="0">
            <a:noAutofit/>
          </a:bodyPr>
          <a:lstStyle/>
          <a:p>
            <a:pPr>
              <a:lnSpc>
                <a:spcPct val="90000"/>
              </a:lnSpc>
              <a:spcAft>
                <a:spcPts val="600"/>
              </a:spcAft>
            </a:pPr>
            <a:r>
              <a:rPr lang="en-US" sz="3600" dirty="0" smtClean="0">
                <a:gradFill>
                  <a:gsLst>
                    <a:gs pos="2917">
                      <a:srgbClr val="FFFFFF"/>
                    </a:gs>
                    <a:gs pos="30000">
                      <a:srgbClr val="FFFFFF"/>
                    </a:gs>
                  </a:gsLst>
                  <a:lin ang="5400000" scaled="0"/>
                </a:gradFill>
              </a:rPr>
              <a:t>General guidelines</a:t>
            </a:r>
          </a:p>
          <a:p>
            <a:pPr>
              <a:spcAft>
                <a:spcPts val="600"/>
              </a:spcAft>
            </a:pPr>
            <a:r>
              <a:rPr lang="en-US" sz="2000" b="1" dirty="0">
                <a:gradFill>
                  <a:gsLst>
                    <a:gs pos="2917">
                      <a:srgbClr val="FFFFFF"/>
                    </a:gs>
                    <a:gs pos="30000">
                      <a:srgbClr val="FFFFFF"/>
                    </a:gs>
                  </a:gsLst>
                  <a:lin ang="5400000" scaled="0"/>
                </a:gradFill>
              </a:rPr>
              <a:t>Generally </a:t>
            </a:r>
            <a:r>
              <a:rPr lang="en-US" sz="2000" b="1" dirty="0" err="1">
                <a:gradFill>
                  <a:gsLst>
                    <a:gs pos="2917">
                      <a:srgbClr val="FFFFFF"/>
                    </a:gs>
                    <a:gs pos="30000">
                      <a:srgbClr val="FFFFFF"/>
                    </a:gs>
                  </a:gsLst>
                  <a:lin ang="5400000" scaled="0"/>
                </a:gradFill>
              </a:rPr>
              <a:t>dedup</a:t>
            </a:r>
            <a:r>
              <a:rPr lang="en-US" sz="2000" b="1" dirty="0">
                <a:gradFill>
                  <a:gsLst>
                    <a:gs pos="2917">
                      <a:srgbClr val="FFFFFF"/>
                    </a:gs>
                    <a:gs pos="30000">
                      <a:srgbClr val="FFFFFF"/>
                    </a:gs>
                  </a:gsLst>
                  <a:lin ang="5400000" scaled="0"/>
                </a:gradFill>
              </a:rPr>
              <a:t> savings </a:t>
            </a:r>
            <a:r>
              <a:rPr lang="en-US" sz="2000" b="1" dirty="0" smtClean="0">
                <a:gradFill>
                  <a:gsLst>
                    <a:gs pos="2917">
                      <a:srgbClr val="FFFFFF"/>
                    </a:gs>
                    <a:gs pos="30000">
                      <a:srgbClr val="FFFFFF"/>
                    </a:gs>
                  </a:gsLst>
                  <a:lin ang="5400000" scaled="0"/>
                </a:gradFill>
              </a:rPr>
              <a:t>depend </a:t>
            </a:r>
            <a:r>
              <a:rPr lang="en-US" sz="2000" b="1" dirty="0">
                <a:gradFill>
                  <a:gsLst>
                    <a:gs pos="2917">
                      <a:srgbClr val="FFFFFF"/>
                    </a:gs>
                    <a:gs pos="30000">
                      <a:srgbClr val="FFFFFF"/>
                    </a:gs>
                  </a:gsLst>
                  <a:lin ang="5400000" scaled="0"/>
                </a:gradFill>
              </a:rPr>
              <a:t>on </a:t>
            </a:r>
            <a:r>
              <a:rPr lang="en-US" sz="2000" b="1" dirty="0" smtClean="0">
                <a:gradFill>
                  <a:gsLst>
                    <a:gs pos="2917">
                      <a:srgbClr val="FFFFFF"/>
                    </a:gs>
                    <a:gs pos="30000">
                      <a:srgbClr val="FFFFFF"/>
                    </a:gs>
                  </a:gsLst>
                  <a:lin ang="5400000" scaled="0"/>
                </a:gradFill>
              </a:rPr>
              <a:t>the type and mix of data</a:t>
            </a:r>
            <a:endParaRPr lang="en-US" sz="2000" b="1" dirty="0">
              <a:gradFill>
                <a:gsLst>
                  <a:gs pos="2917">
                    <a:srgbClr val="FFFFFF"/>
                  </a:gs>
                  <a:gs pos="30000">
                    <a:srgbClr val="FFFFFF"/>
                  </a:gs>
                </a:gsLst>
                <a:lin ang="5400000" scaled="0"/>
              </a:gradFill>
            </a:endParaRPr>
          </a:p>
          <a:p>
            <a:pPr>
              <a:spcAft>
                <a:spcPts val="600"/>
              </a:spcAft>
            </a:pPr>
            <a:r>
              <a:rPr lang="en-US" sz="2000" b="1" dirty="0" err="1">
                <a:gradFill>
                  <a:gsLst>
                    <a:gs pos="2917">
                      <a:srgbClr val="FFFFFF"/>
                    </a:gs>
                    <a:gs pos="30000">
                      <a:srgbClr val="FFFFFF"/>
                    </a:gs>
                  </a:gsLst>
                  <a:lin ang="5400000" scaled="0"/>
                </a:gradFill>
              </a:rPr>
              <a:t>Dedup</a:t>
            </a:r>
            <a:r>
              <a:rPr lang="en-US" sz="2000" b="1" dirty="0">
                <a:gradFill>
                  <a:gsLst>
                    <a:gs pos="2917">
                      <a:srgbClr val="FFFFFF"/>
                    </a:gs>
                    <a:gs pos="30000">
                      <a:srgbClr val="FFFFFF"/>
                    </a:gs>
                  </a:gsLst>
                  <a:lin ang="5400000" scaled="0"/>
                </a:gradFill>
              </a:rPr>
              <a:t> deployment savings </a:t>
            </a:r>
            <a:r>
              <a:rPr lang="en-US" sz="2000" b="1" dirty="0" smtClean="0">
                <a:gradFill>
                  <a:gsLst>
                    <a:gs pos="2917">
                      <a:srgbClr val="FFFFFF"/>
                    </a:gs>
                    <a:gs pos="30000">
                      <a:srgbClr val="FFFFFF"/>
                    </a:gs>
                  </a:gsLst>
                  <a:lin ang="5400000" scaled="0"/>
                </a:gradFill>
              </a:rPr>
              <a:t>for backup can be expected to range from 30 to 90</a:t>
            </a:r>
            <a:r>
              <a:rPr lang="en-US" sz="2000" b="1" dirty="0">
                <a:gradFill>
                  <a:gsLst>
                    <a:gs pos="2917">
                      <a:srgbClr val="FFFFFF"/>
                    </a:gs>
                    <a:gs pos="30000">
                      <a:srgbClr val="FFFFFF"/>
                    </a:gs>
                  </a:gsLst>
                  <a:lin ang="5400000" scaled="0"/>
                </a:gradFill>
              </a:rPr>
              <a:t>%</a:t>
            </a:r>
          </a:p>
          <a:p>
            <a:pPr>
              <a:spcAft>
                <a:spcPts val="600"/>
              </a:spcAft>
            </a:pPr>
            <a:endParaRPr lang="en-US" sz="2000" b="1" dirty="0" smtClean="0">
              <a:gradFill>
                <a:gsLst>
                  <a:gs pos="2917">
                    <a:srgbClr val="FFFFFF"/>
                  </a:gs>
                  <a:gs pos="30000">
                    <a:srgbClr val="FFFFFF"/>
                  </a:gs>
                </a:gsLst>
                <a:lin ang="5400000" scaled="0"/>
              </a:gradFill>
            </a:endParaRPr>
          </a:p>
        </p:txBody>
      </p:sp>
      <p:sp>
        <p:nvSpPr>
          <p:cNvPr id="4" name="Rectangle 3"/>
          <p:cNvSpPr/>
          <p:nvPr/>
        </p:nvSpPr>
        <p:spPr bwMode="auto">
          <a:xfrm>
            <a:off x="427039" y="1592262"/>
            <a:ext cx="7772398" cy="5105400"/>
          </a:xfrm>
          <a:prstGeom prst="rect">
            <a:avLst/>
          </a:prstGeom>
          <a:noFill/>
          <a:ln w="254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643338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par>
                          <p:cTn id="24" fill="hold">
                            <p:stCondLst>
                              <p:cond delay="3500"/>
                            </p:stCondLst>
                            <p:childTnLst>
                              <p:par>
                                <p:cTn id="25" presetID="2" presetClass="entr" presetSubtype="2"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037" y="-312738"/>
            <a:ext cx="8946382" cy="6994525"/>
          </a:xfrm>
          <a:prstGeom prst="rect">
            <a:avLst/>
          </a:prstGeom>
        </p:spPr>
      </p:pic>
      <p:sp>
        <p:nvSpPr>
          <p:cNvPr id="4" name="Title 3"/>
          <p:cNvSpPr>
            <a:spLocks noGrp="1"/>
          </p:cNvSpPr>
          <p:nvPr>
            <p:ph type="title"/>
          </p:nvPr>
        </p:nvSpPr>
        <p:spPr/>
        <p:txBody>
          <a:bodyPr/>
          <a:lstStyle/>
          <a:p>
            <a:endParaRPr lang="en-US" dirty="0"/>
          </a:p>
        </p:txBody>
      </p:sp>
      <p:sp>
        <p:nvSpPr>
          <p:cNvPr id="2" name="Rectangle 1"/>
          <p:cNvSpPr/>
          <p:nvPr/>
        </p:nvSpPr>
        <p:spPr bwMode="auto">
          <a:xfrm>
            <a:off x="3856037" y="449262"/>
            <a:ext cx="2209800" cy="1981200"/>
          </a:xfrm>
          <a:prstGeom prst="rect">
            <a:avLst/>
          </a:prstGeom>
          <a:noFill/>
          <a:ln w="28575">
            <a:solidFill>
              <a:schemeClr val="accent1"/>
            </a:solidFill>
            <a:headEnd type="none" w="med" len="med"/>
            <a:tailEnd type="non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IN"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9016078"/>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37" y="135024"/>
            <a:ext cx="11889564" cy="917575"/>
          </a:xfrm>
        </p:spPr>
        <p:txBody>
          <a:bodyPr/>
          <a:lstStyle/>
          <a:p>
            <a:r>
              <a:rPr lang="en-US" dirty="0" smtClean="0"/>
              <a:t>Deploying DPM with dedup</a:t>
            </a:r>
            <a:endParaRPr lang="en-US" dirty="0"/>
          </a:p>
        </p:txBody>
      </p:sp>
      <p:sp>
        <p:nvSpPr>
          <p:cNvPr id="6" name="TextBox 5"/>
          <p:cNvSpPr txBox="1"/>
          <p:nvPr/>
        </p:nvSpPr>
        <p:spPr>
          <a:xfrm>
            <a:off x="7158558" y="927462"/>
            <a:ext cx="2636234" cy="332399"/>
          </a:xfrm>
          <a:prstGeom prst="rect">
            <a:avLst/>
          </a:prstGeom>
          <a:noFill/>
        </p:spPr>
        <p:txBody>
          <a:bodyPr wrap="none" lIns="0" tIns="0" rIns="0" bIns="0" rtlCol="0">
            <a:spAutoFit/>
          </a:bodyPr>
          <a:lstStyle/>
          <a:p>
            <a:pPr>
              <a:lnSpc>
                <a:spcPct val="90000"/>
              </a:lnSpc>
            </a:pPr>
            <a:r>
              <a:rPr lang="en-US" sz="2400" spc="-50" dirty="0" smtClean="0">
                <a:solidFill>
                  <a:srgbClr val="00BCF2"/>
                </a:solidFill>
              </a:rPr>
              <a:t>Scale-out File Server</a:t>
            </a:r>
          </a:p>
        </p:txBody>
      </p:sp>
      <p:sp>
        <p:nvSpPr>
          <p:cNvPr id="14" name="TextBox 13"/>
          <p:cNvSpPr txBox="1"/>
          <p:nvPr/>
        </p:nvSpPr>
        <p:spPr>
          <a:xfrm>
            <a:off x="3463412" y="927463"/>
            <a:ext cx="1085233" cy="332399"/>
          </a:xfrm>
          <a:prstGeom prst="rect">
            <a:avLst/>
          </a:prstGeom>
          <a:noFill/>
        </p:spPr>
        <p:txBody>
          <a:bodyPr wrap="none" lIns="0" tIns="0" rIns="0" bIns="0" rtlCol="0">
            <a:spAutoFit/>
          </a:bodyPr>
          <a:lstStyle/>
          <a:p>
            <a:pPr>
              <a:lnSpc>
                <a:spcPct val="90000"/>
              </a:lnSpc>
            </a:pPr>
            <a:r>
              <a:rPr lang="en-US" sz="2400" spc="-50" dirty="0" smtClean="0">
                <a:solidFill>
                  <a:srgbClr val="00BCF2"/>
                </a:solidFill>
              </a:rPr>
              <a:t>Hyper-V</a:t>
            </a:r>
          </a:p>
        </p:txBody>
      </p:sp>
      <p:cxnSp>
        <p:nvCxnSpPr>
          <p:cNvPr id="17" name="Straight Connector 16"/>
          <p:cNvCxnSpPr>
            <a:stCxn id="47" idx="3"/>
            <a:endCxn id="15" idx="1"/>
          </p:cNvCxnSpPr>
          <p:nvPr/>
        </p:nvCxnSpPr>
        <p:spPr>
          <a:xfrm flipV="1">
            <a:off x="7854275" y="2741774"/>
            <a:ext cx="1366280" cy="289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9220555" y="2359698"/>
            <a:ext cx="518262" cy="76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2388116" y="1406706"/>
            <a:ext cx="2362200" cy="2670141"/>
            <a:chOff x="1341437" y="1742760"/>
            <a:chExt cx="2362200" cy="2670141"/>
          </a:xfrm>
        </p:grpSpPr>
        <p:pic>
          <p:nvPicPr>
            <p:cNvPr id="27"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41437" y="1742760"/>
              <a:ext cx="797780" cy="13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9761" y="1742760"/>
              <a:ext cx="797780" cy="13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41437" y="3107661"/>
              <a:ext cx="797780" cy="13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8"/>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9761" y="3107661"/>
              <a:ext cx="797780" cy="13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ight Brace 31"/>
            <p:cNvSpPr/>
            <p:nvPr/>
          </p:nvSpPr>
          <p:spPr>
            <a:xfrm>
              <a:off x="3170237" y="1820862"/>
              <a:ext cx="533400" cy="2514600"/>
            </a:xfrm>
            <a:prstGeom prst="rightBrace">
              <a:avLst>
                <a:gd name="adj1" fmla="val 35762"/>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pic>
        <p:nvPicPr>
          <p:cNvPr id="46" name="Picture 5"/>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4913142" y="2161660"/>
            <a:ext cx="582763" cy="116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5" cstate="email">
            <a:biLevel thresh="25000"/>
            <a:extLst>
              <a:ext uri="{28A0092B-C50C-407E-A947-70E740481C1C}">
                <a14:useLocalDpi xmlns:a14="http://schemas.microsoft.com/office/drawing/2010/main"/>
              </a:ext>
            </a:extLst>
          </a:blip>
          <a:srcRect/>
          <a:stretch>
            <a:fillRect/>
          </a:stretch>
        </p:blipFill>
        <p:spPr bwMode="auto">
          <a:xfrm>
            <a:off x="7242400" y="2161659"/>
            <a:ext cx="611875" cy="121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8"/>
          <p:cNvGrpSpPr/>
          <p:nvPr/>
        </p:nvGrpSpPr>
        <p:grpSpPr>
          <a:xfrm>
            <a:off x="7988365" y="1632808"/>
            <a:ext cx="1117775" cy="2254570"/>
            <a:chOff x="8413154" y="2907856"/>
            <a:chExt cx="1117775" cy="1601406"/>
          </a:xfrm>
        </p:grpSpPr>
        <p:grpSp>
          <p:nvGrpSpPr>
            <p:cNvPr id="10" name="Group 9"/>
            <p:cNvGrpSpPr/>
            <p:nvPr/>
          </p:nvGrpSpPr>
          <p:grpSpPr>
            <a:xfrm>
              <a:off x="8413154" y="2907856"/>
              <a:ext cx="1117775" cy="1601406"/>
              <a:chOff x="7437437" y="2614299"/>
              <a:chExt cx="1117775" cy="1639691"/>
            </a:xfrm>
          </p:grpSpPr>
          <p:sp>
            <p:nvSpPr>
              <p:cNvPr id="33" name="Rectangle 32"/>
              <p:cNvSpPr/>
              <p:nvPr/>
            </p:nvSpPr>
            <p:spPr bwMode="auto">
              <a:xfrm rot="5400000">
                <a:off x="7176479" y="2922681"/>
                <a:ext cx="1639691" cy="1022927"/>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15" bIns="91430" numCol="1" spcCol="0" rtlCol="0" fromWordArt="0" anchor="b" anchorCtr="0" forceAA="0" compatLnSpc="1">
                <a:prstTxWarp prst="textNoShape">
                  <a:avLst/>
                </a:prstTxWarp>
                <a:noAutofit/>
              </a:bodyPr>
              <a:lstStyle/>
              <a:p>
                <a:pPr algn="ctr" defTabSz="914002"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7437437" y="2614299"/>
                <a:ext cx="1117775" cy="827325"/>
              </a:xfrm>
              <a:prstGeom prst="rect">
                <a:avLst/>
              </a:prstGeom>
              <a:noFill/>
            </p:spPr>
            <p:txBody>
              <a:bodyPr wrap="square" lIns="68673" tIns="34337" rIns="68673" bIns="34337" rtlCol="0">
                <a:spAutoFit/>
              </a:bodyPr>
              <a:lstStyle/>
              <a:p>
                <a:pPr algn="ctr"/>
                <a:r>
                  <a:rPr lang="en-US" sz="1600" dirty="0" smtClean="0">
                    <a:solidFill>
                      <a:srgbClr val="000000"/>
                    </a:solidFill>
                  </a:rPr>
                  <a:t>Dedup-Enabled </a:t>
                </a:r>
                <a:r>
                  <a:rPr lang="en-US" sz="1600" dirty="0">
                    <a:solidFill>
                      <a:srgbClr val="000000"/>
                    </a:solidFill>
                  </a:rPr>
                  <a:t>V</a:t>
                </a:r>
                <a:r>
                  <a:rPr lang="en-US" sz="1600" dirty="0" smtClean="0">
                    <a:solidFill>
                      <a:srgbClr val="000000"/>
                    </a:solidFill>
                  </a:rPr>
                  <a:t>olume</a:t>
                </a:r>
                <a:endParaRPr lang="en-US" sz="1600" dirty="0">
                  <a:solidFill>
                    <a:srgbClr val="000000"/>
                  </a:solidFill>
                </a:endParaRPr>
              </a:p>
            </p:txBody>
          </p:sp>
          <p:sp>
            <p:nvSpPr>
              <p:cNvPr id="36" name="Freeform 511"/>
              <p:cNvSpPr>
                <a:spLocks/>
              </p:cNvSpPr>
              <p:nvPr/>
            </p:nvSpPr>
            <p:spPr bwMode="auto">
              <a:xfrm>
                <a:off x="8027434" y="3646874"/>
                <a:ext cx="502" cy="679"/>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511"/>
              <p:cNvSpPr>
                <a:spLocks/>
              </p:cNvSpPr>
              <p:nvPr/>
            </p:nvSpPr>
            <p:spPr bwMode="auto">
              <a:xfrm>
                <a:off x="8027434" y="4118800"/>
                <a:ext cx="502" cy="679"/>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oup 4"/>
            <p:cNvGrpSpPr/>
            <p:nvPr/>
          </p:nvGrpSpPr>
          <p:grpSpPr>
            <a:xfrm>
              <a:off x="8776653" y="3525000"/>
              <a:ext cx="390774" cy="416383"/>
              <a:chOff x="9075030" y="3442099"/>
              <a:chExt cx="390774" cy="416383"/>
            </a:xfrm>
          </p:grpSpPr>
          <p:sp>
            <p:nvSpPr>
              <p:cNvPr id="18" name="Rounded Rectangle 17"/>
              <p:cNvSpPr/>
              <p:nvPr/>
            </p:nvSpPr>
            <p:spPr bwMode="auto">
              <a:xfrm>
                <a:off x="9075030" y="3442099"/>
                <a:ext cx="390774" cy="414186"/>
              </a:xfrm>
              <a:prstGeom prst="round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210" tIns="45605" rIns="91210" bIns="45605" numCol="1" rtlCol="0" anchor="ctr" anchorCtr="0" compatLnSpc="1">
                <a:prstTxWarp prst="textNoShape">
                  <a:avLst/>
                </a:prstTxWarp>
              </a:bodyPr>
              <a:lstStyle/>
              <a:p>
                <a:pPr algn="ctr" defTabSz="911814" fontAlgn="base">
                  <a:lnSpc>
                    <a:spcPct val="90000"/>
                  </a:lnSpc>
                  <a:spcBef>
                    <a:spcPct val="0"/>
                  </a:spcBef>
                  <a:spcAft>
                    <a:spcPct val="0"/>
                  </a:spcAft>
                </a:pPr>
                <a:endParaRPr lang="en-US" sz="1995" spc="-50" dirty="0">
                  <a:gradFill>
                    <a:gsLst>
                      <a:gs pos="0">
                        <a:srgbClr val="000000"/>
                      </a:gs>
                      <a:gs pos="100000">
                        <a:srgbClr val="000000"/>
                      </a:gs>
                    </a:gsLst>
                    <a:lin ang="5400000" scaled="0"/>
                  </a:gradFill>
                </a:endParaRPr>
              </a:p>
            </p:txBody>
          </p:sp>
          <p:sp>
            <p:nvSpPr>
              <p:cNvPr id="19" name="TextBox 18"/>
              <p:cNvSpPr txBox="1"/>
              <p:nvPr/>
            </p:nvSpPr>
            <p:spPr>
              <a:xfrm>
                <a:off x="9116796" y="3692694"/>
                <a:ext cx="292624" cy="165788"/>
              </a:xfrm>
              <a:prstGeom prst="rect">
                <a:avLst/>
              </a:prstGeom>
              <a:noFill/>
            </p:spPr>
            <p:txBody>
              <a:bodyPr wrap="none" lIns="0" tIns="0" rIns="0" bIns="0" rtlCol="0">
                <a:spAutoFit/>
              </a:bodyPr>
              <a:lstStyle/>
              <a:p>
                <a:pPr>
                  <a:lnSpc>
                    <a:spcPct val="90000"/>
                  </a:lnSpc>
                </a:pPr>
                <a:r>
                  <a:rPr lang="en-US" sz="1197" spc="-50" dirty="0">
                    <a:solidFill>
                      <a:srgbClr val="FFFFFF"/>
                    </a:solidFill>
                  </a:rPr>
                  <a:t>VHD</a:t>
                </a:r>
                <a:endParaRPr lang="en-US" sz="2394" spc="-50" dirty="0">
                  <a:solidFill>
                    <a:srgbClr val="FFFFFF"/>
                  </a:solidFill>
                </a:endParaRPr>
              </a:p>
            </p:txBody>
          </p:sp>
          <p:grpSp>
            <p:nvGrpSpPr>
              <p:cNvPr id="20" name="Group 19"/>
              <p:cNvGrpSpPr/>
              <p:nvPr/>
            </p:nvGrpSpPr>
            <p:grpSpPr>
              <a:xfrm>
                <a:off x="9100369" y="3465039"/>
                <a:ext cx="336702" cy="188551"/>
                <a:chOff x="4429122" y="2127251"/>
                <a:chExt cx="1423988" cy="639762"/>
              </a:xfrm>
              <a:solidFill>
                <a:srgbClr val="FFFFFF"/>
              </a:solidFill>
            </p:grpSpPr>
            <p:sp>
              <p:nvSpPr>
                <p:cNvPr id="21"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14" tIns="45607" rIns="91214" bIns="45607" numCol="1" anchor="t" anchorCtr="0" compatLnSpc="1">
                  <a:prstTxWarp prst="textNoShape">
                    <a:avLst/>
                  </a:prstTxWarp>
                </a:bodyPr>
                <a:lstStyle/>
                <a:p>
                  <a:endParaRPr lang="en-US" sz="1795">
                    <a:solidFill>
                      <a:srgbClr val="FFFFFF"/>
                    </a:solidFill>
                  </a:endParaRPr>
                </a:p>
              </p:txBody>
            </p:sp>
            <p:sp>
              <p:nvSpPr>
                <p:cNvPr id="22" name="Freeform 512"/>
                <p:cNvSpPr>
                  <a:spLocks noEditPoints="1"/>
                </p:cNvSpPr>
                <p:nvPr/>
              </p:nvSpPr>
              <p:spPr bwMode="auto">
                <a:xfrm>
                  <a:off x="4429122"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14" tIns="45607" rIns="91214" bIns="45607" numCol="1" anchor="t" anchorCtr="0" compatLnSpc="1">
                  <a:prstTxWarp prst="textNoShape">
                    <a:avLst/>
                  </a:prstTxWarp>
                </a:bodyPr>
                <a:lstStyle/>
                <a:p>
                  <a:endParaRPr lang="en-US" sz="1795">
                    <a:solidFill>
                      <a:srgbClr val="FFFFFF"/>
                    </a:solidFill>
                  </a:endParaRPr>
                </a:p>
              </p:txBody>
            </p:sp>
            <p:sp>
              <p:nvSpPr>
                <p:cNvPr id="23"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14" tIns="45607" rIns="91214" bIns="45607" numCol="1" anchor="t" anchorCtr="0" compatLnSpc="1">
                  <a:prstTxWarp prst="textNoShape">
                    <a:avLst/>
                  </a:prstTxWarp>
                </a:bodyPr>
                <a:lstStyle/>
                <a:p>
                  <a:endParaRPr lang="en-US" sz="1795">
                    <a:solidFill>
                      <a:srgbClr val="FFFFFF"/>
                    </a:solidFill>
                  </a:endParaRPr>
                </a:p>
              </p:txBody>
            </p:sp>
          </p:grpSp>
        </p:grpSp>
        <p:grpSp>
          <p:nvGrpSpPr>
            <p:cNvPr id="52" name="Group 51"/>
            <p:cNvGrpSpPr/>
            <p:nvPr/>
          </p:nvGrpSpPr>
          <p:grpSpPr>
            <a:xfrm>
              <a:off x="8776653" y="3994620"/>
              <a:ext cx="390774" cy="444121"/>
              <a:chOff x="9075030" y="3414361"/>
              <a:chExt cx="390774" cy="444121"/>
            </a:xfrm>
          </p:grpSpPr>
          <p:sp>
            <p:nvSpPr>
              <p:cNvPr id="53" name="Rounded Rectangle 52"/>
              <p:cNvSpPr/>
              <p:nvPr/>
            </p:nvSpPr>
            <p:spPr bwMode="auto">
              <a:xfrm>
                <a:off x="9075030" y="3414361"/>
                <a:ext cx="390774" cy="392876"/>
              </a:xfrm>
              <a:prstGeom prst="round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210" tIns="45605" rIns="91210" bIns="45605" numCol="1" rtlCol="0" anchor="ctr" anchorCtr="0" compatLnSpc="1">
                <a:prstTxWarp prst="textNoShape">
                  <a:avLst/>
                </a:prstTxWarp>
              </a:bodyPr>
              <a:lstStyle/>
              <a:p>
                <a:pPr algn="ctr" defTabSz="911814" fontAlgn="base">
                  <a:lnSpc>
                    <a:spcPct val="90000"/>
                  </a:lnSpc>
                  <a:spcBef>
                    <a:spcPct val="0"/>
                  </a:spcBef>
                  <a:spcAft>
                    <a:spcPct val="0"/>
                  </a:spcAft>
                </a:pPr>
                <a:endParaRPr lang="en-US" sz="1995" spc="-50" dirty="0">
                  <a:gradFill>
                    <a:gsLst>
                      <a:gs pos="0">
                        <a:srgbClr val="000000"/>
                      </a:gs>
                      <a:gs pos="100000">
                        <a:srgbClr val="000000"/>
                      </a:gs>
                    </a:gsLst>
                    <a:lin ang="5400000" scaled="0"/>
                  </a:gradFill>
                </a:endParaRPr>
              </a:p>
            </p:txBody>
          </p:sp>
          <p:sp>
            <p:nvSpPr>
              <p:cNvPr id="54" name="TextBox 53"/>
              <p:cNvSpPr txBox="1"/>
              <p:nvPr/>
            </p:nvSpPr>
            <p:spPr>
              <a:xfrm>
                <a:off x="9116796" y="3692694"/>
                <a:ext cx="292624" cy="165788"/>
              </a:xfrm>
              <a:prstGeom prst="rect">
                <a:avLst/>
              </a:prstGeom>
              <a:noFill/>
            </p:spPr>
            <p:txBody>
              <a:bodyPr wrap="none" lIns="0" tIns="0" rIns="0" bIns="0" rtlCol="0">
                <a:spAutoFit/>
              </a:bodyPr>
              <a:lstStyle/>
              <a:p>
                <a:pPr>
                  <a:lnSpc>
                    <a:spcPct val="90000"/>
                  </a:lnSpc>
                </a:pPr>
                <a:r>
                  <a:rPr lang="en-US" sz="1197" spc="-50" dirty="0">
                    <a:solidFill>
                      <a:srgbClr val="FFFFFF"/>
                    </a:solidFill>
                  </a:rPr>
                  <a:t>VHD</a:t>
                </a:r>
                <a:endParaRPr lang="en-US" sz="2394" spc="-50" dirty="0">
                  <a:solidFill>
                    <a:srgbClr val="FFFFFF"/>
                  </a:solidFill>
                </a:endParaRPr>
              </a:p>
            </p:txBody>
          </p:sp>
          <p:grpSp>
            <p:nvGrpSpPr>
              <p:cNvPr id="55" name="Group 54"/>
              <p:cNvGrpSpPr/>
              <p:nvPr/>
            </p:nvGrpSpPr>
            <p:grpSpPr>
              <a:xfrm>
                <a:off x="9100369" y="3465039"/>
                <a:ext cx="336702" cy="188551"/>
                <a:chOff x="4429122" y="2127251"/>
                <a:chExt cx="1423988" cy="639762"/>
              </a:xfrm>
              <a:solidFill>
                <a:srgbClr val="FFFFFF"/>
              </a:solidFill>
            </p:grpSpPr>
            <p:sp>
              <p:nvSpPr>
                <p:cNvPr id="56"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14" tIns="45607" rIns="91214" bIns="45607" numCol="1" anchor="t" anchorCtr="0" compatLnSpc="1">
                  <a:prstTxWarp prst="textNoShape">
                    <a:avLst/>
                  </a:prstTxWarp>
                </a:bodyPr>
                <a:lstStyle/>
                <a:p>
                  <a:endParaRPr lang="en-US" sz="1795">
                    <a:solidFill>
                      <a:srgbClr val="FFFFFF"/>
                    </a:solidFill>
                  </a:endParaRPr>
                </a:p>
              </p:txBody>
            </p:sp>
            <p:sp>
              <p:nvSpPr>
                <p:cNvPr id="57" name="Freeform 512"/>
                <p:cNvSpPr>
                  <a:spLocks noEditPoints="1"/>
                </p:cNvSpPr>
                <p:nvPr/>
              </p:nvSpPr>
              <p:spPr bwMode="auto">
                <a:xfrm>
                  <a:off x="4429122"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14" tIns="45607" rIns="91214" bIns="45607" numCol="1" anchor="t" anchorCtr="0" compatLnSpc="1">
                  <a:prstTxWarp prst="textNoShape">
                    <a:avLst/>
                  </a:prstTxWarp>
                </a:bodyPr>
                <a:lstStyle/>
                <a:p>
                  <a:endParaRPr lang="en-US" sz="1795">
                    <a:solidFill>
                      <a:srgbClr val="FFFFFF"/>
                    </a:solidFill>
                  </a:endParaRPr>
                </a:p>
              </p:txBody>
            </p:sp>
            <p:sp>
              <p:nvSpPr>
                <p:cNvPr id="58"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14" tIns="45607" rIns="91214" bIns="45607" numCol="1" anchor="t" anchorCtr="0" compatLnSpc="1">
                  <a:prstTxWarp prst="textNoShape">
                    <a:avLst/>
                  </a:prstTxWarp>
                </a:bodyPr>
                <a:lstStyle/>
                <a:p>
                  <a:endParaRPr lang="en-US" sz="1795">
                    <a:solidFill>
                      <a:srgbClr val="FFFFFF"/>
                    </a:solidFill>
                  </a:endParaRPr>
                </a:p>
              </p:txBody>
            </p:sp>
          </p:grpSp>
        </p:grpSp>
      </p:grpSp>
      <p:grpSp>
        <p:nvGrpSpPr>
          <p:cNvPr id="9" name="Group 8"/>
          <p:cNvGrpSpPr/>
          <p:nvPr/>
        </p:nvGrpSpPr>
        <p:grpSpPr>
          <a:xfrm>
            <a:off x="5519114" y="2507671"/>
            <a:ext cx="1700077" cy="276999"/>
            <a:chOff x="5394960" y="5622220"/>
            <a:chExt cx="1700077" cy="276999"/>
          </a:xfrm>
        </p:grpSpPr>
        <p:cxnSp>
          <p:nvCxnSpPr>
            <p:cNvPr id="4" name="Straight Arrow Connector 3"/>
            <p:cNvCxnSpPr/>
            <p:nvPr/>
          </p:nvCxnSpPr>
          <p:spPr>
            <a:xfrm>
              <a:off x="5394960" y="5760720"/>
              <a:ext cx="1700077" cy="0"/>
            </a:xfrm>
            <a:prstGeom prst="straightConnector1">
              <a:avLst/>
            </a:prstGeom>
            <a:ln w="279400">
              <a:solidFill>
                <a:schemeClr val="accent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07622" y="5622220"/>
              <a:ext cx="822960" cy="276999"/>
            </a:xfrm>
            <a:prstGeom prst="rect">
              <a:avLst/>
            </a:prstGeom>
            <a:solidFill>
              <a:schemeClr val="accent1"/>
            </a:solidFill>
          </p:spPr>
          <p:txBody>
            <a:bodyPr wrap="square" lIns="0" tIns="0" rIns="0" bIns="0"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SMB</a:t>
              </a:r>
            </a:p>
          </p:txBody>
        </p:sp>
      </p:grpSp>
      <p:sp>
        <p:nvSpPr>
          <p:cNvPr id="8" name="TextBox 7"/>
          <p:cNvSpPr txBox="1"/>
          <p:nvPr/>
        </p:nvSpPr>
        <p:spPr>
          <a:xfrm>
            <a:off x="3024499" y="1617502"/>
            <a:ext cx="1384694" cy="1037207"/>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DPM</a:t>
            </a:r>
            <a:endParaRPr lang="en-US" sz="2400" dirty="0">
              <a:gradFill>
                <a:gsLst>
                  <a:gs pos="2917">
                    <a:srgbClr val="FFFFFF"/>
                  </a:gs>
                  <a:gs pos="30000">
                    <a:srgbClr val="FFFFFF"/>
                  </a:gs>
                </a:gsLst>
                <a:lin ang="5400000" scaled="0"/>
              </a:gradFill>
            </a:endParaRPr>
          </a:p>
          <a:p>
            <a:pPr algn="ctr">
              <a:lnSpc>
                <a:spcPct val="90000"/>
              </a:lnSpc>
              <a:spcAft>
                <a:spcPts val="600"/>
              </a:spcAft>
            </a:pPr>
            <a:r>
              <a:rPr lang="en-US" sz="2400" dirty="0" smtClean="0">
                <a:gradFill>
                  <a:gsLst>
                    <a:gs pos="2917">
                      <a:srgbClr val="FFFFFF"/>
                    </a:gs>
                    <a:gs pos="30000">
                      <a:srgbClr val="FFFFFF"/>
                    </a:gs>
                  </a:gsLst>
                  <a:lin ang="5400000" scaled="0"/>
                </a:gradFill>
              </a:rPr>
              <a:t>Server</a:t>
            </a:r>
          </a:p>
        </p:txBody>
      </p:sp>
      <p:sp>
        <p:nvSpPr>
          <p:cNvPr id="11" name="Rectangle 10"/>
          <p:cNvSpPr/>
          <p:nvPr/>
        </p:nvSpPr>
        <p:spPr>
          <a:xfrm>
            <a:off x="10310921" y="1537062"/>
            <a:ext cx="2072702" cy="2308324"/>
          </a:xfrm>
          <a:prstGeom prst="rect">
            <a:avLst/>
          </a:prstGeom>
        </p:spPr>
        <p:txBody>
          <a:bodyPr wrap="square">
            <a:spAutoFit/>
          </a:bodyPr>
          <a:lstStyle/>
          <a:p>
            <a:r>
              <a:rPr lang="en-US" dirty="0" smtClean="0">
                <a:gradFill>
                  <a:gsLst>
                    <a:gs pos="2917">
                      <a:srgbClr val="FFFFFF"/>
                    </a:gs>
                    <a:gs pos="30000">
                      <a:srgbClr val="FFFFFF"/>
                    </a:gs>
                  </a:gsLst>
                  <a:lin ang="5400000" scaled="0"/>
                </a:gradFill>
              </a:rPr>
              <a:t>The VHDs are stored on an SMB3 shared folder on a Scale-Out File Server, configured on a dedup-enabled volume</a:t>
            </a:r>
          </a:p>
        </p:txBody>
      </p:sp>
      <p:sp>
        <p:nvSpPr>
          <p:cNvPr id="50" name="Rectangle 49">
            <a:hlinkClick r:id="rId6"/>
          </p:cNvPr>
          <p:cNvSpPr/>
          <p:nvPr/>
        </p:nvSpPr>
        <p:spPr>
          <a:xfrm>
            <a:off x="1178205" y="4272112"/>
            <a:ext cx="8557881" cy="707886"/>
          </a:xfrm>
          <a:prstGeom prst="rect">
            <a:avLst/>
          </a:prstGeom>
          <a:noFill/>
          <a:ln>
            <a:noFill/>
          </a:ln>
        </p:spPr>
        <p:txBody>
          <a:bodyPr wrap="square">
            <a:spAutoFit/>
          </a:bodyPr>
          <a:lstStyle/>
          <a:p>
            <a:pPr defTabSz="914400">
              <a:tabLst>
                <a:tab pos="625475" algn="l"/>
              </a:tabLst>
            </a:pPr>
            <a:r>
              <a:rPr lang="en-US" sz="2000" dirty="0" smtClean="0">
                <a:solidFill>
                  <a:srgbClr val="FFFFFF"/>
                </a:solidFill>
                <a:latin typeface="Segoe UI Light"/>
              </a:rPr>
              <a:t>See the complete details in the TechNet article </a:t>
            </a:r>
            <a:r>
              <a:rPr lang="en-US" sz="2000" dirty="0" smtClean="0">
                <a:solidFill>
                  <a:srgbClr val="FFFFFF"/>
                </a:solidFill>
              </a:rPr>
              <a:t>“</a:t>
            </a:r>
            <a:r>
              <a:rPr lang="en-US" sz="2000" dirty="0" err="1" smtClean="0">
                <a:solidFill>
                  <a:srgbClr val="FFFFFF"/>
                </a:solidFill>
              </a:rPr>
              <a:t>Deduplicating</a:t>
            </a:r>
            <a:r>
              <a:rPr lang="en-US" sz="2000" dirty="0" smtClean="0">
                <a:solidFill>
                  <a:srgbClr val="FFFFFF"/>
                </a:solidFill>
              </a:rPr>
              <a:t> </a:t>
            </a:r>
            <a:r>
              <a:rPr lang="en-US" sz="2000" dirty="0">
                <a:solidFill>
                  <a:srgbClr val="FFFFFF"/>
                </a:solidFill>
              </a:rPr>
              <a:t>DPM storage</a:t>
            </a:r>
            <a:r>
              <a:rPr lang="en-US" sz="2000" dirty="0" smtClean="0">
                <a:solidFill>
                  <a:srgbClr val="FFFFFF"/>
                </a:solidFill>
              </a:rPr>
              <a:t>”:</a:t>
            </a:r>
            <a:endParaRPr lang="en-US" sz="700" dirty="0" smtClean="0">
              <a:solidFill>
                <a:srgbClr val="FFFFFF"/>
              </a:solidFill>
            </a:endParaRPr>
          </a:p>
          <a:p>
            <a:pPr marL="466371" lvl="2" defTabSz="914400">
              <a:tabLst>
                <a:tab pos="625475" algn="l"/>
              </a:tabLst>
            </a:pPr>
            <a:r>
              <a:rPr lang="en-US" sz="2000" dirty="0" smtClean="0">
                <a:solidFill>
                  <a:srgbClr val="FFFFFF"/>
                </a:solidFill>
                <a:latin typeface="Segoe UI Light"/>
                <a:hlinkClick r:id="rId6"/>
              </a:rPr>
              <a:t>https</a:t>
            </a:r>
            <a:r>
              <a:rPr lang="en-US" sz="2000" dirty="0">
                <a:solidFill>
                  <a:srgbClr val="FFFFFF"/>
                </a:solidFill>
                <a:latin typeface="Segoe UI Light"/>
                <a:hlinkClick r:id="rId6"/>
              </a:rPr>
              <a:t>://</a:t>
            </a:r>
            <a:r>
              <a:rPr lang="en-US" sz="2000" dirty="0" smtClean="0">
                <a:solidFill>
                  <a:srgbClr val="FFFFFF"/>
                </a:solidFill>
                <a:latin typeface="Segoe UI Light"/>
                <a:hlinkClick r:id="rId6"/>
              </a:rPr>
              <a:t>technet.microsoft.com/en-us/library/dn891438.aspx</a:t>
            </a:r>
            <a:r>
              <a:rPr lang="en-US" sz="2000" dirty="0" smtClean="0">
                <a:solidFill>
                  <a:srgbClr val="FFFFFF"/>
                </a:solidFill>
                <a:latin typeface="Segoe UI Light"/>
              </a:rPr>
              <a:t> </a:t>
            </a:r>
            <a:endParaRPr lang="en-US" sz="2000" dirty="0">
              <a:solidFill>
                <a:srgbClr val="FFFFFF"/>
              </a:solidFill>
              <a:latin typeface="Segoe UI Light"/>
            </a:endParaRPr>
          </a:p>
        </p:txBody>
      </p:sp>
      <p:sp>
        <p:nvSpPr>
          <p:cNvPr id="51" name="Rectangle 50"/>
          <p:cNvSpPr/>
          <p:nvPr/>
        </p:nvSpPr>
        <p:spPr>
          <a:xfrm>
            <a:off x="323006" y="1983791"/>
            <a:ext cx="1880286" cy="1754326"/>
          </a:xfrm>
          <a:prstGeom prst="rect">
            <a:avLst/>
          </a:prstGeom>
        </p:spPr>
        <p:txBody>
          <a:bodyPr wrap="square">
            <a:spAutoFit/>
          </a:bodyPr>
          <a:lstStyle/>
          <a:p>
            <a:r>
              <a:rPr lang="en-US" dirty="0" smtClean="0">
                <a:gradFill>
                  <a:gsLst>
                    <a:gs pos="2917">
                      <a:srgbClr val="FFFFFF"/>
                    </a:gs>
                    <a:gs pos="30000">
                      <a:srgbClr val="FFFFFF"/>
                    </a:gs>
                  </a:gsLst>
                  <a:lin ang="5400000" scaled="0"/>
                </a:gradFill>
              </a:rPr>
              <a:t>DPM runs in a guest VM, saving backup files to mounted VHDs</a:t>
            </a:r>
          </a:p>
          <a:p>
            <a:endParaRPr lang="en-US" dirty="0">
              <a:gradFill>
                <a:gsLst>
                  <a:gs pos="2917">
                    <a:srgbClr val="FFFFFF"/>
                  </a:gs>
                  <a:gs pos="30000">
                    <a:srgbClr val="FFFFFF"/>
                  </a:gs>
                </a:gsLst>
                <a:lin ang="5400000" scaled="0"/>
              </a:gradFill>
            </a:endParaRPr>
          </a:p>
        </p:txBody>
      </p:sp>
      <p:sp>
        <p:nvSpPr>
          <p:cNvPr id="60" name="12-Point Star 59"/>
          <p:cNvSpPr/>
          <p:nvPr/>
        </p:nvSpPr>
        <p:spPr bwMode="auto">
          <a:xfrm>
            <a:off x="581271" y="5173662"/>
            <a:ext cx="1960120" cy="1516768"/>
          </a:xfrm>
          <a:prstGeom prst="star12">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Ignite Insider</a:t>
            </a:r>
            <a:endParaRPr lang="en-US" sz="2400" dirty="0">
              <a:gradFill>
                <a:gsLst>
                  <a:gs pos="0">
                    <a:srgbClr val="FFFFFF"/>
                  </a:gs>
                  <a:gs pos="100000">
                    <a:srgbClr val="FFFFFF"/>
                  </a:gs>
                </a:gsLst>
                <a:lin ang="5400000" scaled="0"/>
              </a:gradFill>
            </a:endParaRPr>
          </a:p>
        </p:txBody>
      </p:sp>
      <p:sp>
        <p:nvSpPr>
          <p:cNvPr id="61" name="Rectangle 60"/>
          <p:cNvSpPr/>
          <p:nvPr/>
        </p:nvSpPr>
        <p:spPr bwMode="auto">
          <a:xfrm>
            <a:off x="2605656" y="5481099"/>
            <a:ext cx="9285809" cy="106101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82880" rIns="91440" bIns="182880" numCol="1" rtlCol="0" anchor="ctr" anchorCtr="0" compatLnSpc="1">
            <a:prstTxWarp prst="textNoShape">
              <a:avLst/>
            </a:prstTxWarp>
          </a:bodyPr>
          <a:lstStyle/>
          <a:p>
            <a:pPr defTabSz="932398" fontAlgn="base">
              <a:spcBef>
                <a:spcPct val="0"/>
              </a:spcBef>
              <a:spcAft>
                <a:spcPct val="0"/>
              </a:spcAft>
            </a:pPr>
            <a:r>
              <a:rPr lang="en-US" sz="2000" dirty="0">
                <a:gradFill>
                  <a:gsLst>
                    <a:gs pos="16814">
                      <a:srgbClr val="FFFFFF"/>
                    </a:gs>
                    <a:gs pos="46000">
                      <a:srgbClr val="FFFFFF"/>
                    </a:gs>
                  </a:gsLst>
                  <a:lin ang="5400000" scaled="0"/>
                </a:gradFill>
              </a:rPr>
              <a:t>We are </a:t>
            </a:r>
            <a:r>
              <a:rPr lang="en-US" sz="2000" dirty="0" smtClean="0">
                <a:gradFill>
                  <a:gsLst>
                    <a:gs pos="16814">
                      <a:srgbClr val="FFFFFF"/>
                    </a:gs>
                    <a:gs pos="46000">
                      <a:srgbClr val="FFFFFF"/>
                    </a:gs>
                  </a:gsLst>
                  <a:lin ang="5400000" scaled="0"/>
                </a:gradFill>
              </a:rPr>
              <a:t>investigating </a:t>
            </a:r>
            <a:r>
              <a:rPr lang="en-US" sz="2000" dirty="0">
                <a:gradFill>
                  <a:gsLst>
                    <a:gs pos="16814">
                      <a:srgbClr val="FFFFFF"/>
                    </a:gs>
                    <a:gs pos="46000">
                      <a:srgbClr val="FFFFFF"/>
                    </a:gs>
                  </a:gsLst>
                  <a:lin ang="5400000" scaled="0"/>
                </a:gradFill>
              </a:rPr>
              <a:t>virtualized DPM with local storage. We expect to publish initial guidance on configurations and limitations in coming months. Stay tuned!</a:t>
            </a:r>
          </a:p>
        </p:txBody>
      </p:sp>
    </p:spTree>
    <p:extLst>
      <p:ext uri="{BB962C8B-B14F-4D97-AF65-F5344CB8AC3E}">
        <p14:creationId xmlns:p14="http://schemas.microsoft.com/office/powerpoint/2010/main" val="2075780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53" presetClass="entr" presetSubtype="16"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1000" fill="hold"/>
                                        <p:tgtEl>
                                          <p:spTgt spid="60"/>
                                        </p:tgtEl>
                                        <p:attrNameLst>
                                          <p:attrName>ppt_w</p:attrName>
                                        </p:attrNameLst>
                                      </p:cBhvr>
                                      <p:tavLst>
                                        <p:tav tm="0">
                                          <p:val>
                                            <p:fltVal val="0"/>
                                          </p:val>
                                        </p:tav>
                                        <p:tav tm="100000">
                                          <p:val>
                                            <p:strVal val="#ppt_w"/>
                                          </p:val>
                                        </p:tav>
                                      </p:tavLst>
                                    </p:anim>
                                    <p:anim calcmode="lin" valueType="num">
                                      <p:cBhvr>
                                        <p:cTn id="27" dur="1000" fill="hold"/>
                                        <p:tgtEl>
                                          <p:spTgt spid="60"/>
                                        </p:tgtEl>
                                        <p:attrNameLst>
                                          <p:attrName>ppt_h</p:attrName>
                                        </p:attrNameLst>
                                      </p:cBhvr>
                                      <p:tavLst>
                                        <p:tav tm="0">
                                          <p:val>
                                            <p:fltVal val="0"/>
                                          </p:val>
                                        </p:tav>
                                        <p:tav tm="100000">
                                          <p:val>
                                            <p:strVal val="#ppt_h"/>
                                          </p:val>
                                        </p:tav>
                                      </p:tavLst>
                                    </p:anim>
                                    <p:anim calcmode="lin" valueType="num">
                                      <p:cBhvr>
                                        <p:cTn id="28" dur="1000" fill="hold"/>
                                        <p:tgtEl>
                                          <p:spTgt spid="60"/>
                                        </p:tgtEl>
                                        <p:attrNameLst>
                                          <p:attrName>style.rotation</p:attrName>
                                        </p:attrNameLst>
                                      </p:cBhvr>
                                      <p:tavLst>
                                        <p:tav tm="0">
                                          <p:val>
                                            <p:fltVal val="90"/>
                                          </p:val>
                                        </p:tav>
                                        <p:tav tm="100000">
                                          <p:val>
                                            <p:fltVal val="0"/>
                                          </p:val>
                                        </p:tav>
                                      </p:tavLst>
                                    </p:anim>
                                    <p:animEffect transition="in" filter="fade">
                                      <p:cBhvr>
                                        <p:cTn id="29" dur="1000"/>
                                        <p:tgtEl>
                                          <p:spTgt spid="6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left)">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0" grpId="0"/>
      <p:bldP spid="51" grpId="0"/>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8840" y="1940607"/>
            <a:ext cx="4438565" cy="4373642"/>
            <a:chOff x="-6829386" y="8043955"/>
            <a:chExt cx="4584279" cy="4182176"/>
          </a:xfrm>
        </p:grpSpPr>
        <p:sp>
          <p:nvSpPr>
            <p:cNvPr id="135" name="Freeform 5"/>
            <p:cNvSpPr>
              <a:spLocks/>
            </p:cNvSpPr>
            <p:nvPr/>
          </p:nvSpPr>
          <p:spPr bwMode="auto">
            <a:xfrm flipH="1">
              <a:off x="-5111377" y="9901000"/>
              <a:ext cx="2866270" cy="2246104"/>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chemeClr val="accent4"/>
            </a:solid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38" name="Freeform 5"/>
            <p:cNvSpPr>
              <a:spLocks/>
            </p:cNvSpPr>
            <p:nvPr/>
          </p:nvSpPr>
          <p:spPr bwMode="auto">
            <a:xfrm>
              <a:off x="-6829386" y="9355295"/>
              <a:ext cx="3030580" cy="2870836"/>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chemeClr val="accent4"/>
            </a:solid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39" name="Freeform 6"/>
            <p:cNvSpPr>
              <a:spLocks/>
            </p:cNvSpPr>
            <p:nvPr/>
          </p:nvSpPr>
          <p:spPr bwMode="auto">
            <a:xfrm>
              <a:off x="-6466919" y="9276269"/>
              <a:ext cx="2866271" cy="2870836"/>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3" name="Rectangle 10"/>
            <p:cNvSpPr>
              <a:spLocks noChangeArrowheads="1"/>
            </p:cNvSpPr>
            <p:nvPr/>
          </p:nvSpPr>
          <p:spPr bwMode="auto">
            <a:xfrm>
              <a:off x="-5394350" y="8121545"/>
              <a:ext cx="1912369" cy="1592880"/>
            </a:xfrm>
            <a:prstGeom prst="rect">
              <a:avLst/>
            </a:prstGeom>
            <a:solidFill>
              <a:schemeClr val="accent1"/>
            </a:solid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4" name="Rectangle 11"/>
            <p:cNvSpPr>
              <a:spLocks noChangeArrowheads="1"/>
            </p:cNvSpPr>
            <p:nvPr/>
          </p:nvSpPr>
          <p:spPr bwMode="auto">
            <a:xfrm>
              <a:off x="-5394350" y="8121545"/>
              <a:ext cx="1912369" cy="159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5" name="Rectangle 13"/>
            <p:cNvSpPr>
              <a:spLocks noChangeArrowheads="1"/>
            </p:cNvSpPr>
            <p:nvPr/>
          </p:nvSpPr>
          <p:spPr bwMode="auto">
            <a:xfrm>
              <a:off x="-5490196" y="8043955"/>
              <a:ext cx="2104062" cy="7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6" name="Rectangle 15"/>
            <p:cNvSpPr>
              <a:spLocks noChangeArrowheads="1"/>
            </p:cNvSpPr>
            <p:nvPr/>
          </p:nvSpPr>
          <p:spPr bwMode="auto">
            <a:xfrm>
              <a:off x="-5202656" y="8331495"/>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7" name="Rectangle 17"/>
            <p:cNvSpPr>
              <a:spLocks noChangeArrowheads="1"/>
            </p:cNvSpPr>
            <p:nvPr/>
          </p:nvSpPr>
          <p:spPr bwMode="auto">
            <a:xfrm>
              <a:off x="-5202656" y="8765087"/>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8" name="Rectangle 22"/>
            <p:cNvSpPr>
              <a:spLocks noChangeArrowheads="1"/>
            </p:cNvSpPr>
            <p:nvPr/>
          </p:nvSpPr>
          <p:spPr bwMode="auto">
            <a:xfrm>
              <a:off x="-5202656" y="9194115"/>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49" name="Rectangle 23"/>
            <p:cNvSpPr>
              <a:spLocks noChangeArrowheads="1"/>
            </p:cNvSpPr>
            <p:nvPr/>
          </p:nvSpPr>
          <p:spPr bwMode="auto">
            <a:xfrm>
              <a:off x="-5394350" y="9714426"/>
              <a:ext cx="1912369" cy="2432679"/>
            </a:xfrm>
            <a:prstGeom prst="rect">
              <a:avLst/>
            </a:prstGeom>
            <a:solidFill>
              <a:schemeClr val="accent1"/>
            </a:solid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0" name="Rectangle 24"/>
            <p:cNvSpPr>
              <a:spLocks noChangeArrowheads="1"/>
            </p:cNvSpPr>
            <p:nvPr/>
          </p:nvSpPr>
          <p:spPr bwMode="auto">
            <a:xfrm>
              <a:off x="-5394350" y="9714426"/>
              <a:ext cx="1912369" cy="243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1" name="Rectangle 26"/>
            <p:cNvSpPr>
              <a:spLocks noChangeArrowheads="1"/>
            </p:cNvSpPr>
            <p:nvPr/>
          </p:nvSpPr>
          <p:spPr bwMode="auto">
            <a:xfrm>
              <a:off x="-5490196" y="9673348"/>
              <a:ext cx="2104062" cy="7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2" name="Rectangle 29"/>
            <p:cNvSpPr>
              <a:spLocks noChangeArrowheads="1"/>
            </p:cNvSpPr>
            <p:nvPr/>
          </p:nvSpPr>
          <p:spPr bwMode="auto">
            <a:xfrm>
              <a:off x="-4778193" y="11658743"/>
              <a:ext cx="251027" cy="4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3" name="Rectangle 31"/>
            <p:cNvSpPr>
              <a:spLocks noChangeArrowheads="1"/>
            </p:cNvSpPr>
            <p:nvPr/>
          </p:nvSpPr>
          <p:spPr bwMode="auto">
            <a:xfrm>
              <a:off x="-5202656" y="9970017"/>
              <a:ext cx="1542675" cy="2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4" name="Rectangle 33"/>
            <p:cNvSpPr>
              <a:spLocks noChangeArrowheads="1"/>
            </p:cNvSpPr>
            <p:nvPr/>
          </p:nvSpPr>
          <p:spPr bwMode="auto">
            <a:xfrm>
              <a:off x="-5202656" y="10394480"/>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5" name="Rectangle 35"/>
            <p:cNvSpPr>
              <a:spLocks noChangeArrowheads="1"/>
            </p:cNvSpPr>
            <p:nvPr/>
          </p:nvSpPr>
          <p:spPr bwMode="auto">
            <a:xfrm>
              <a:off x="-5202656" y="10823508"/>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grpSp>
          <p:nvGrpSpPr>
            <p:cNvPr id="156" name="Group 155"/>
            <p:cNvGrpSpPr/>
            <p:nvPr/>
          </p:nvGrpSpPr>
          <p:grpSpPr>
            <a:xfrm>
              <a:off x="-5490196" y="8043955"/>
              <a:ext cx="2104062" cy="4094021"/>
              <a:chOff x="9578543" y="2628131"/>
              <a:chExt cx="2104062" cy="4094021"/>
            </a:xfrm>
            <a:solidFill>
              <a:srgbClr val="686868"/>
            </a:solidFill>
          </p:grpSpPr>
          <p:sp>
            <p:nvSpPr>
              <p:cNvPr id="190" name="Rectangle 12"/>
              <p:cNvSpPr>
                <a:spLocks noChangeArrowheads="1"/>
              </p:cNvSpPr>
              <p:nvPr/>
            </p:nvSpPr>
            <p:spPr bwMode="auto">
              <a:xfrm>
                <a:off x="9578543" y="2628131"/>
                <a:ext cx="2104062" cy="77590"/>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1" name="Rectangle 14"/>
              <p:cNvSpPr>
                <a:spLocks noChangeArrowheads="1"/>
              </p:cNvSpPr>
              <p:nvPr/>
            </p:nvSpPr>
            <p:spPr bwMode="auto">
              <a:xfrm>
                <a:off x="9866083" y="2915671"/>
                <a:ext cx="1542675" cy="251027"/>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2" name="Rectangle 16"/>
              <p:cNvSpPr>
                <a:spLocks noChangeArrowheads="1"/>
              </p:cNvSpPr>
              <p:nvPr/>
            </p:nvSpPr>
            <p:spPr bwMode="auto">
              <a:xfrm>
                <a:off x="9866083" y="3349263"/>
                <a:ext cx="1542675" cy="251027"/>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3" name="Rectangle 21"/>
              <p:cNvSpPr>
                <a:spLocks noChangeArrowheads="1"/>
              </p:cNvSpPr>
              <p:nvPr/>
            </p:nvSpPr>
            <p:spPr bwMode="auto">
              <a:xfrm>
                <a:off x="9866083" y="3778291"/>
                <a:ext cx="1542675" cy="251027"/>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4" name="Rectangle 25"/>
              <p:cNvSpPr>
                <a:spLocks noChangeArrowheads="1"/>
              </p:cNvSpPr>
              <p:nvPr/>
            </p:nvSpPr>
            <p:spPr bwMode="auto">
              <a:xfrm>
                <a:off x="9578543" y="4257524"/>
                <a:ext cx="2104062" cy="77590"/>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5" name="Rectangle 27"/>
              <p:cNvSpPr>
                <a:spLocks noChangeArrowheads="1"/>
              </p:cNvSpPr>
              <p:nvPr/>
            </p:nvSpPr>
            <p:spPr bwMode="auto">
              <a:xfrm>
                <a:off x="10728702" y="6242919"/>
                <a:ext cx="246463" cy="479233"/>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6" name="Rectangle 28"/>
              <p:cNvSpPr>
                <a:spLocks noChangeArrowheads="1"/>
              </p:cNvSpPr>
              <p:nvPr/>
            </p:nvSpPr>
            <p:spPr bwMode="auto">
              <a:xfrm>
                <a:off x="10290546" y="6242919"/>
                <a:ext cx="251027" cy="479233"/>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7" name="Rectangle 30"/>
              <p:cNvSpPr>
                <a:spLocks noChangeArrowheads="1"/>
              </p:cNvSpPr>
              <p:nvPr/>
            </p:nvSpPr>
            <p:spPr bwMode="auto">
              <a:xfrm>
                <a:off x="9866083" y="4554193"/>
                <a:ext cx="1542675" cy="246463"/>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8" name="Rectangle 32"/>
              <p:cNvSpPr>
                <a:spLocks noChangeArrowheads="1"/>
              </p:cNvSpPr>
              <p:nvPr/>
            </p:nvSpPr>
            <p:spPr bwMode="auto">
              <a:xfrm>
                <a:off x="9866083" y="4978656"/>
                <a:ext cx="1542675" cy="251027"/>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99" name="Rectangle 34"/>
              <p:cNvSpPr>
                <a:spLocks noChangeArrowheads="1"/>
              </p:cNvSpPr>
              <p:nvPr/>
            </p:nvSpPr>
            <p:spPr bwMode="auto">
              <a:xfrm>
                <a:off x="9866083" y="5407684"/>
                <a:ext cx="1542675" cy="251027"/>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200" name="Rectangle 36"/>
              <p:cNvSpPr>
                <a:spLocks noChangeArrowheads="1"/>
              </p:cNvSpPr>
              <p:nvPr/>
            </p:nvSpPr>
            <p:spPr bwMode="auto">
              <a:xfrm>
                <a:off x="9866083" y="5841276"/>
                <a:ext cx="1542675" cy="251027"/>
              </a:xfrm>
              <a:prstGeom prst="rect">
                <a:avLst/>
              </a:prstGeom>
              <a:grp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grpSp>
        <p:sp>
          <p:nvSpPr>
            <p:cNvPr id="157" name="Rectangle 37"/>
            <p:cNvSpPr>
              <a:spLocks noChangeArrowheads="1"/>
            </p:cNvSpPr>
            <p:nvPr/>
          </p:nvSpPr>
          <p:spPr bwMode="auto">
            <a:xfrm>
              <a:off x="-5202656" y="11257100"/>
              <a:ext cx="1542675" cy="2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8" name="Rectangle 38"/>
            <p:cNvSpPr>
              <a:spLocks noChangeArrowheads="1"/>
            </p:cNvSpPr>
            <p:nvPr/>
          </p:nvSpPr>
          <p:spPr bwMode="auto">
            <a:xfrm>
              <a:off x="-5818813" y="11763718"/>
              <a:ext cx="104975" cy="383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59" name="Oval 39"/>
            <p:cNvSpPr>
              <a:spLocks noChangeArrowheads="1"/>
            </p:cNvSpPr>
            <p:nvPr/>
          </p:nvSpPr>
          <p:spPr bwMode="auto">
            <a:xfrm>
              <a:off x="-6019635" y="11430537"/>
              <a:ext cx="502054" cy="50661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60" name="Oval 40"/>
            <p:cNvSpPr>
              <a:spLocks noChangeArrowheads="1"/>
            </p:cNvSpPr>
            <p:nvPr/>
          </p:nvSpPr>
          <p:spPr bwMode="auto">
            <a:xfrm>
              <a:off x="-5955737" y="11170382"/>
              <a:ext cx="369694" cy="36969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61" name="Rectangle 41"/>
            <p:cNvSpPr>
              <a:spLocks noChangeArrowheads="1"/>
            </p:cNvSpPr>
            <p:nvPr/>
          </p:nvSpPr>
          <p:spPr bwMode="auto">
            <a:xfrm>
              <a:off x="-6434970" y="11763718"/>
              <a:ext cx="100411" cy="3833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62" name="Oval 42"/>
            <p:cNvSpPr>
              <a:spLocks noChangeArrowheads="1"/>
            </p:cNvSpPr>
            <p:nvPr/>
          </p:nvSpPr>
          <p:spPr bwMode="auto">
            <a:xfrm>
              <a:off x="-6640356" y="11430537"/>
              <a:ext cx="502054" cy="50661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63" name="Oval 43"/>
            <p:cNvSpPr>
              <a:spLocks noChangeArrowheads="1"/>
            </p:cNvSpPr>
            <p:nvPr/>
          </p:nvSpPr>
          <p:spPr bwMode="auto">
            <a:xfrm>
              <a:off x="-6576458" y="11170382"/>
              <a:ext cx="369694" cy="36969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grpSp>
      <p:sp>
        <p:nvSpPr>
          <p:cNvPr id="2" name="Title 1"/>
          <p:cNvSpPr>
            <a:spLocks noGrp="1"/>
          </p:cNvSpPr>
          <p:nvPr>
            <p:ph type="title"/>
          </p:nvPr>
        </p:nvSpPr>
        <p:spPr>
          <a:xfrm>
            <a:off x="275163" y="170149"/>
            <a:ext cx="11887878" cy="917444"/>
          </a:xfrm>
        </p:spPr>
        <p:txBody>
          <a:bodyPr/>
          <a:lstStyle/>
          <a:p>
            <a:r>
              <a:rPr lang="en-US" spc="0" dirty="0"/>
              <a:t>Availability on Demand with Azure</a:t>
            </a:r>
          </a:p>
        </p:txBody>
      </p:sp>
      <p:sp>
        <p:nvSpPr>
          <p:cNvPr id="52" name="TextBox 51"/>
          <p:cNvSpPr txBox="1"/>
          <p:nvPr/>
        </p:nvSpPr>
        <p:spPr>
          <a:xfrm>
            <a:off x="846995" y="1074850"/>
            <a:ext cx="3327378" cy="747314"/>
          </a:xfrm>
          <a:prstGeom prst="rect">
            <a:avLst/>
          </a:prstGeom>
          <a:noFill/>
        </p:spPr>
        <p:txBody>
          <a:bodyPr wrap="square" lIns="182854" tIns="146283" rIns="182854" bIns="146283" rtlCol="0">
            <a:spAutoFit/>
          </a:bodyPr>
          <a:lstStyle/>
          <a:p>
            <a:pPr algn="ctr" defTabSz="932563">
              <a:lnSpc>
                <a:spcPct val="90000"/>
              </a:lnSpc>
              <a:spcAft>
                <a:spcPts val="600"/>
              </a:spcAft>
            </a:pPr>
            <a:r>
              <a:rPr lang="en-US" sz="3199" dirty="0">
                <a:solidFill>
                  <a:srgbClr val="FFFFFF"/>
                </a:solidFill>
                <a:latin typeface="Segoe UI Light"/>
              </a:rPr>
              <a:t>Datacenter</a:t>
            </a:r>
          </a:p>
        </p:txBody>
      </p:sp>
      <p:sp>
        <p:nvSpPr>
          <p:cNvPr id="210" name="Freeform 7"/>
          <p:cNvSpPr>
            <a:spLocks/>
          </p:cNvSpPr>
          <p:nvPr/>
        </p:nvSpPr>
        <p:spPr bwMode="auto">
          <a:xfrm>
            <a:off x="6563713" y="1695035"/>
            <a:ext cx="5415692" cy="3311102"/>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chemeClr val="tx2"/>
          </a:solidFill>
          <a:ln>
            <a:no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70" name="Freeform 7"/>
          <p:cNvSpPr>
            <a:spLocks/>
          </p:cNvSpPr>
          <p:nvPr/>
        </p:nvSpPr>
        <p:spPr bwMode="auto">
          <a:xfrm>
            <a:off x="8362589" y="3757399"/>
            <a:ext cx="3465126" cy="2118546"/>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chemeClr val="tx2"/>
          </a:solidFill>
          <a:ln w="57150">
            <a:solidFill>
              <a:schemeClr val="bg1"/>
            </a:solidFill>
          </a:ln>
          <a:extLst/>
        </p:spPr>
        <p:txBody>
          <a:bodyPr vert="horz" wrap="square" lIns="124330" tIns="62165" rIns="124330" bIns="62165" numCol="1" anchor="t" anchorCtr="0" compatLnSpc="1">
            <a:prstTxWarp prst="textNoShape">
              <a:avLst/>
            </a:prstTxWarp>
          </a:bodyPr>
          <a:lstStyle/>
          <a:p>
            <a:pPr defTabSz="932563"/>
            <a:endParaRPr lang="en-US" sz="2448">
              <a:solidFill>
                <a:srgbClr val="505050"/>
              </a:solidFill>
            </a:endParaRPr>
          </a:p>
        </p:txBody>
      </p:sp>
      <p:sp>
        <p:nvSpPr>
          <p:cNvPr id="171" name="TextBox 170"/>
          <p:cNvSpPr txBox="1"/>
          <p:nvPr/>
        </p:nvSpPr>
        <p:spPr>
          <a:xfrm>
            <a:off x="8124403" y="1066904"/>
            <a:ext cx="3085009" cy="738493"/>
          </a:xfrm>
          <a:prstGeom prst="rect">
            <a:avLst/>
          </a:prstGeom>
          <a:noFill/>
        </p:spPr>
        <p:txBody>
          <a:bodyPr wrap="square" lIns="182854" tIns="146283" rIns="182854" bIns="146283" rtlCol="0">
            <a:spAutoFit/>
          </a:bodyPr>
          <a:lstStyle/>
          <a:p>
            <a:pPr algn="ctr" defTabSz="932563">
              <a:lnSpc>
                <a:spcPct val="90000"/>
              </a:lnSpc>
              <a:spcAft>
                <a:spcPts val="600"/>
              </a:spcAft>
            </a:pPr>
            <a:r>
              <a:rPr lang="en-US" sz="3199" dirty="0">
                <a:solidFill>
                  <a:srgbClr val="FFFFFF"/>
                </a:solidFill>
                <a:latin typeface="Segoe UI Light"/>
              </a:rPr>
              <a:t>Microsoft Azure</a:t>
            </a:r>
          </a:p>
        </p:txBody>
      </p:sp>
      <p:sp>
        <p:nvSpPr>
          <p:cNvPr id="21" name="Rectangle 20"/>
          <p:cNvSpPr/>
          <p:nvPr/>
        </p:nvSpPr>
        <p:spPr bwMode="auto">
          <a:xfrm>
            <a:off x="275163" y="6231605"/>
            <a:ext cx="11885832" cy="21653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9416094" y="4463865"/>
            <a:ext cx="1358113" cy="412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Backup</a:t>
            </a:r>
          </a:p>
        </p:txBody>
      </p:sp>
      <p:cxnSp>
        <p:nvCxnSpPr>
          <p:cNvPr id="4" name="Straight Arrow Connector 3"/>
          <p:cNvCxnSpPr/>
          <p:nvPr/>
        </p:nvCxnSpPr>
        <p:spPr>
          <a:xfrm>
            <a:off x="3486358" y="3874038"/>
            <a:ext cx="3041068" cy="0"/>
          </a:xfrm>
          <a:prstGeom prst="straightConnector1">
            <a:avLst/>
          </a:prstGeom>
          <a:ln w="73025">
            <a:solidFill>
              <a:schemeClr val="accent6"/>
            </a:solidFill>
            <a:headEnd type="triangle"/>
            <a:tailEnd type="triangle"/>
          </a:ln>
        </p:spPr>
        <p:style>
          <a:lnRef idx="1">
            <a:schemeClr val="dk1"/>
          </a:lnRef>
          <a:fillRef idx="0">
            <a:schemeClr val="dk1"/>
          </a:fillRef>
          <a:effectRef idx="0">
            <a:schemeClr val="dk1"/>
          </a:effectRef>
          <a:fontRef idx="minor">
            <a:schemeClr val="tx1"/>
          </a:fontRef>
        </p:style>
      </p:cxnSp>
      <p:sp>
        <p:nvSpPr>
          <p:cNvPr id="61" name="Rectangle 60"/>
          <p:cNvSpPr/>
          <p:nvPr/>
        </p:nvSpPr>
        <p:spPr bwMode="auto">
          <a:xfrm>
            <a:off x="7058149" y="3548009"/>
            <a:ext cx="1558340" cy="7800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Cloud Bursting</a:t>
            </a:r>
          </a:p>
        </p:txBody>
      </p:sp>
      <p:sp>
        <p:nvSpPr>
          <p:cNvPr id="62" name="Rectangle 61"/>
          <p:cNvSpPr/>
          <p:nvPr/>
        </p:nvSpPr>
        <p:spPr bwMode="auto">
          <a:xfrm>
            <a:off x="8858876" y="2020715"/>
            <a:ext cx="1499113" cy="412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Recovery</a:t>
            </a:r>
          </a:p>
        </p:txBody>
      </p:sp>
      <p:sp>
        <p:nvSpPr>
          <p:cNvPr id="63" name="Rectangle 62"/>
          <p:cNvSpPr/>
          <p:nvPr/>
        </p:nvSpPr>
        <p:spPr bwMode="auto">
          <a:xfrm>
            <a:off x="7515103" y="2704417"/>
            <a:ext cx="1499113" cy="412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err="1">
                <a:gradFill>
                  <a:gsLst>
                    <a:gs pos="0">
                      <a:srgbClr val="FFFFFF"/>
                    </a:gs>
                    <a:gs pos="100000">
                      <a:srgbClr val="FFFFFF"/>
                    </a:gs>
                  </a:gsLst>
                  <a:lin ang="5400000" scaled="0"/>
                </a:gradFill>
                <a:ea typeface="Segoe UI" pitchFamily="34" charset="0"/>
                <a:cs typeface="Segoe UI" pitchFamily="34" charset="0"/>
              </a:rPr>
              <a:t>Devtest</a:t>
            </a:r>
            <a:endParaRPr lang="en-US" sz="2000" b="1"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9009930" y="3342274"/>
            <a:ext cx="1764277" cy="412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Migration</a:t>
            </a:r>
          </a:p>
        </p:txBody>
      </p:sp>
      <p:sp>
        <p:nvSpPr>
          <p:cNvPr id="65" name="Rectangle 64"/>
          <p:cNvSpPr/>
          <p:nvPr/>
        </p:nvSpPr>
        <p:spPr bwMode="auto">
          <a:xfrm>
            <a:off x="8531420" y="4983699"/>
            <a:ext cx="3275473" cy="5857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Long-term Retention</a:t>
            </a:r>
          </a:p>
        </p:txBody>
      </p:sp>
      <p:sp>
        <p:nvSpPr>
          <p:cNvPr id="66" name="Rectangle 65"/>
          <p:cNvSpPr/>
          <p:nvPr/>
        </p:nvSpPr>
        <p:spPr bwMode="auto">
          <a:xfrm>
            <a:off x="9333797" y="2677228"/>
            <a:ext cx="1499113" cy="412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Analytics</a:t>
            </a:r>
          </a:p>
        </p:txBody>
      </p:sp>
      <p:sp>
        <p:nvSpPr>
          <p:cNvPr id="68" name="Rectangle 67"/>
          <p:cNvSpPr/>
          <p:nvPr/>
        </p:nvSpPr>
        <p:spPr bwMode="auto">
          <a:xfrm>
            <a:off x="1676788" y="3386740"/>
            <a:ext cx="1667792" cy="864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solidFill>
                  <a:srgbClr val="000000"/>
                </a:solidFill>
                <a:ea typeface="Segoe UI" pitchFamily="34" charset="0"/>
                <a:cs typeface="Segoe UI" pitchFamily="34" charset="0"/>
              </a:rPr>
              <a:t>Azure Site Recovery</a:t>
            </a:r>
          </a:p>
        </p:txBody>
      </p:sp>
      <p:sp>
        <p:nvSpPr>
          <p:cNvPr id="69" name="Rectangle 68"/>
          <p:cNvSpPr/>
          <p:nvPr/>
        </p:nvSpPr>
        <p:spPr bwMode="auto">
          <a:xfrm>
            <a:off x="1679278" y="4771308"/>
            <a:ext cx="1667792" cy="86412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algn="ctr" defTabSz="932293" fontAlgn="base">
              <a:lnSpc>
                <a:spcPct val="90000"/>
              </a:lnSpc>
              <a:spcBef>
                <a:spcPts val="600"/>
              </a:spcBef>
              <a:spcAft>
                <a:spcPct val="0"/>
              </a:spcAft>
            </a:pPr>
            <a:r>
              <a:rPr lang="en-US" sz="2000" b="1" dirty="0">
                <a:solidFill>
                  <a:srgbClr val="000000"/>
                </a:solidFill>
                <a:ea typeface="Segoe UI" pitchFamily="34" charset="0"/>
                <a:cs typeface="Segoe UI" pitchFamily="34" charset="0"/>
              </a:rPr>
              <a:t>Azure Backup</a:t>
            </a:r>
          </a:p>
        </p:txBody>
      </p:sp>
      <p:cxnSp>
        <p:nvCxnSpPr>
          <p:cNvPr id="72" name="Straight Arrow Connector 71"/>
          <p:cNvCxnSpPr/>
          <p:nvPr/>
        </p:nvCxnSpPr>
        <p:spPr>
          <a:xfrm flipV="1">
            <a:off x="3429847" y="5300853"/>
            <a:ext cx="4932742" cy="618"/>
          </a:xfrm>
          <a:prstGeom prst="straightConnector1">
            <a:avLst/>
          </a:prstGeom>
          <a:ln w="73025">
            <a:solidFill>
              <a:schemeClr val="accent6"/>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42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1" grpId="0"/>
      <p:bldP spid="62" grpId="0"/>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9437" y="463439"/>
            <a:ext cx="11277600" cy="1186802"/>
          </a:xfrm>
        </p:spPr>
        <p:txBody>
          <a:bodyPr/>
          <a:lstStyle/>
          <a:p>
            <a:r>
              <a:rPr lang="en-US" dirty="0" smtClean="0"/>
              <a:t>Planned improvements to </a:t>
            </a:r>
            <a:r>
              <a:rPr lang="en-US" dirty="0" err="1" smtClean="0"/>
              <a:t>Dedup+DPM</a:t>
            </a:r>
            <a:endParaRPr lang="en-US" dirty="0"/>
          </a:p>
        </p:txBody>
      </p:sp>
      <p:sp>
        <p:nvSpPr>
          <p:cNvPr id="15" name="Content Placeholder 8"/>
          <p:cNvSpPr txBox="1">
            <a:spLocks/>
          </p:cNvSpPr>
          <p:nvPr/>
        </p:nvSpPr>
        <p:spPr>
          <a:xfrm>
            <a:off x="504054" y="1538976"/>
            <a:ext cx="104385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800" dirty="0" smtClean="0">
                <a:gradFill>
                  <a:gsLst>
                    <a:gs pos="1250">
                      <a:srgbClr val="FFFFFF"/>
                    </a:gs>
                    <a:gs pos="100000">
                      <a:srgbClr val="FFFFFF"/>
                    </a:gs>
                  </a:gsLst>
                  <a:lin ang="5400000" scaled="0"/>
                </a:gradFill>
              </a:rPr>
              <a:t>Simpler volume sizing – use the volume size you need, up to 64TB</a:t>
            </a:r>
          </a:p>
          <a:p>
            <a:pPr marL="0" indent="0">
              <a:buClr>
                <a:srgbClr val="FFFFFF"/>
              </a:buClr>
              <a:buFont typeface="Wingdings" panose="05000000000000000000" pitchFamily="2" charset="2"/>
              <a:buNone/>
            </a:pPr>
            <a:endParaRPr lang="en-US" sz="2800" dirty="0">
              <a:gradFill>
                <a:gsLst>
                  <a:gs pos="1250">
                    <a:srgbClr val="FFFFFF"/>
                  </a:gs>
                  <a:gs pos="100000">
                    <a:srgbClr val="FFFFFF"/>
                  </a:gs>
                </a:gsLst>
                <a:lin ang="5400000" scaled="0"/>
              </a:gradFill>
            </a:endParaRPr>
          </a:p>
          <a:p>
            <a:pPr>
              <a:buClr>
                <a:srgbClr val="FFFFFF"/>
              </a:buClr>
            </a:pPr>
            <a:r>
              <a:rPr lang="en-US" sz="2800" dirty="0">
                <a:gradFill>
                  <a:gsLst>
                    <a:gs pos="1250">
                      <a:srgbClr val="FFFFFF"/>
                    </a:gs>
                    <a:gs pos="100000">
                      <a:srgbClr val="FFFFFF"/>
                    </a:gs>
                  </a:gsLst>
                  <a:lin ang="5400000" scaled="0"/>
                </a:gradFill>
              </a:rPr>
              <a:t>Multi-threaded optimization per volume </a:t>
            </a:r>
          </a:p>
          <a:p>
            <a:pPr>
              <a:buClr>
                <a:srgbClr val="FFFFFF"/>
              </a:buClr>
            </a:pPr>
            <a:endParaRPr lang="en-US" sz="2800" dirty="0">
              <a:gradFill>
                <a:gsLst>
                  <a:gs pos="1250">
                    <a:srgbClr val="FFFFFF"/>
                  </a:gs>
                  <a:gs pos="100000">
                    <a:srgbClr val="FFFFFF"/>
                  </a:gs>
                </a:gsLst>
                <a:lin ang="5400000" scaled="0"/>
              </a:gradFill>
            </a:endParaRPr>
          </a:p>
          <a:p>
            <a:pPr>
              <a:buClr>
                <a:srgbClr val="FFFFFF"/>
              </a:buClr>
            </a:pPr>
            <a:r>
              <a:rPr lang="en-US" sz="2800" dirty="0" smtClean="0">
                <a:gradFill>
                  <a:gsLst>
                    <a:gs pos="1250">
                      <a:srgbClr val="FFFFFF"/>
                    </a:gs>
                    <a:gs pos="100000">
                      <a:srgbClr val="FFFFFF"/>
                    </a:gs>
                  </a:gsLst>
                  <a:lin ang="5400000" scaled="0"/>
                </a:gradFill>
              </a:rPr>
              <a:t>Processing </a:t>
            </a:r>
            <a:r>
              <a:rPr lang="en-US" sz="2800" dirty="0">
                <a:gradFill>
                  <a:gsLst>
                    <a:gs pos="1250">
                      <a:srgbClr val="FFFFFF"/>
                    </a:gs>
                    <a:gs pos="100000">
                      <a:srgbClr val="FFFFFF"/>
                    </a:gs>
                  </a:gsLst>
                  <a:lin ang="5400000" scaled="0"/>
                </a:gradFill>
              </a:rPr>
              <a:t>scales with available CPUs, memory, and </a:t>
            </a:r>
            <a:r>
              <a:rPr lang="en-US" sz="2800" dirty="0" smtClean="0">
                <a:gradFill>
                  <a:gsLst>
                    <a:gs pos="1250">
                      <a:srgbClr val="FFFFFF"/>
                    </a:gs>
                    <a:gs pos="100000">
                      <a:srgbClr val="FFFFFF"/>
                    </a:gs>
                  </a:gsLst>
                  <a:lin ang="5400000" scaled="0"/>
                </a:gradFill>
              </a:rPr>
              <a:t>I/O</a:t>
            </a:r>
          </a:p>
          <a:p>
            <a:pPr>
              <a:buClr>
                <a:srgbClr val="FFFFFF"/>
              </a:buClr>
            </a:pPr>
            <a:endParaRPr lang="en-US" sz="2800" dirty="0">
              <a:gradFill>
                <a:gsLst>
                  <a:gs pos="1250">
                    <a:srgbClr val="FFFFFF"/>
                  </a:gs>
                  <a:gs pos="100000">
                    <a:srgbClr val="FFFFFF"/>
                  </a:gs>
                </a:gsLst>
                <a:lin ang="5400000" scaled="0"/>
              </a:gradFill>
            </a:endParaRPr>
          </a:p>
          <a:p>
            <a:pPr>
              <a:buClr>
                <a:srgbClr val="FFFFFF"/>
              </a:buClr>
            </a:pPr>
            <a:r>
              <a:rPr lang="en-US" sz="2800" dirty="0">
                <a:gradFill>
                  <a:gsLst>
                    <a:gs pos="1250">
                      <a:srgbClr val="FFFFFF"/>
                    </a:gs>
                    <a:gs pos="100000">
                      <a:srgbClr val="FFFFFF"/>
                    </a:gs>
                  </a:gsLst>
                  <a:lin ang="5400000" scaled="0"/>
                </a:gradFill>
              </a:rPr>
              <a:t>Simplified Virtualized Backup </a:t>
            </a:r>
            <a:r>
              <a:rPr lang="en-US" sz="2800" dirty="0" smtClean="0">
                <a:gradFill>
                  <a:gsLst>
                    <a:gs pos="1250">
                      <a:srgbClr val="FFFFFF"/>
                    </a:gs>
                    <a:gs pos="100000">
                      <a:srgbClr val="FFFFFF"/>
                    </a:gs>
                  </a:gsLst>
                  <a:lin ang="5400000" scaled="0"/>
                </a:gradFill>
              </a:rPr>
              <a:t>Support</a:t>
            </a:r>
          </a:p>
          <a:p>
            <a:pPr marL="342873" lvl="1" indent="0">
              <a:buClr>
                <a:srgbClr val="FFFFFF"/>
              </a:buClr>
              <a:buFont typeface="Wingdings" panose="05000000000000000000" pitchFamily="2" charset="2"/>
              <a:buNone/>
            </a:pPr>
            <a:r>
              <a:rPr lang="fr-FR" dirty="0" err="1">
                <a:gradFill>
                  <a:gsLst>
                    <a:gs pos="1250">
                      <a:srgbClr val="FFFFFF"/>
                    </a:gs>
                    <a:gs pos="100000">
                      <a:srgbClr val="FFFFFF"/>
                    </a:gs>
                  </a:gsLst>
                  <a:lin ang="5400000" scaled="0"/>
                </a:gradFill>
                <a:latin typeface="Consolas" panose="020B0609020204030204" pitchFamily="49" charset="0"/>
                <a:cs typeface="Consolas" panose="020B0609020204030204" pitchFamily="49" charset="0"/>
              </a:rPr>
              <a:t>Enable-DedupVolume</a:t>
            </a:r>
            <a:r>
              <a:rPr lang="fr-FR" dirty="0">
                <a:gradFill>
                  <a:gsLst>
                    <a:gs pos="1250">
                      <a:srgbClr val="FFFFFF"/>
                    </a:gs>
                    <a:gs pos="100000">
                      <a:srgbClr val="FFFFFF"/>
                    </a:gs>
                  </a:gsLst>
                  <a:lin ang="5400000" scaled="0"/>
                </a:gradFill>
                <a:latin typeface="Consolas" panose="020B0609020204030204" pitchFamily="49" charset="0"/>
                <a:cs typeface="Consolas" panose="020B0609020204030204" pitchFamily="49" charset="0"/>
              </a:rPr>
              <a:t> –Volume &lt;volume&gt; -</a:t>
            </a:r>
            <a:r>
              <a:rPr lang="fr-FR" dirty="0" err="1">
                <a:gradFill>
                  <a:gsLst>
                    <a:gs pos="1250">
                      <a:srgbClr val="FFFFFF"/>
                    </a:gs>
                    <a:gs pos="100000">
                      <a:srgbClr val="FFFFFF"/>
                    </a:gs>
                  </a:gsLst>
                  <a:lin ang="5400000" scaled="0"/>
                </a:gradFill>
                <a:latin typeface="Consolas" panose="020B0609020204030204" pitchFamily="49" charset="0"/>
                <a:cs typeface="Consolas" panose="020B0609020204030204" pitchFamily="49" charset="0"/>
              </a:rPr>
              <a:t>UsageType</a:t>
            </a:r>
            <a:r>
              <a:rPr lang="fr-FR" dirty="0">
                <a:gradFill>
                  <a:gsLst>
                    <a:gs pos="1250">
                      <a:srgbClr val="FFFFFF"/>
                    </a:gs>
                    <a:gs pos="100000">
                      <a:srgbClr val="FFFFFF"/>
                    </a:gs>
                  </a:gsLst>
                  <a:lin ang="5400000" scaled="0"/>
                </a:gradFill>
                <a:latin typeface="Consolas" panose="020B0609020204030204" pitchFamily="49" charset="0"/>
                <a:cs typeface="Consolas" panose="020B0609020204030204" pitchFamily="49" charset="0"/>
              </a:rPr>
              <a:t> Backup</a:t>
            </a:r>
            <a:endParaRPr lang="en-US" sz="1200" dirty="0">
              <a:solidFill>
                <a:srgbClr val="00BCF2"/>
              </a:solidFill>
              <a:latin typeface="Consolas" panose="020B0609020204030204" pitchFamily="49" charset="0"/>
              <a:cs typeface="Consolas" panose="020B0609020204030204" pitchFamily="49" charset="0"/>
            </a:endParaRPr>
          </a:p>
          <a:p>
            <a:pPr>
              <a:buClr>
                <a:srgbClr val="FFFFFF"/>
              </a:buClr>
            </a:pPr>
            <a:endParaRPr lang="en-US" sz="2800" dirty="0">
              <a:gradFill>
                <a:gsLst>
                  <a:gs pos="1250">
                    <a:srgbClr val="FFFFFF"/>
                  </a:gs>
                  <a:gs pos="100000">
                    <a:srgbClr val="FFFFFF"/>
                  </a:gs>
                </a:gsLst>
                <a:lin ang="5400000" scaled="0"/>
              </a:gradFill>
            </a:endParaRPr>
          </a:p>
          <a:p>
            <a:pPr>
              <a:buClr>
                <a:srgbClr val="FFFFFF"/>
              </a:buClr>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US" sz="2448" dirty="0" smtClean="0">
              <a:gradFill>
                <a:gsLst>
                  <a:gs pos="1250">
                    <a:srgbClr val="FFFFFF"/>
                  </a:gs>
                  <a:gs pos="100000">
                    <a:srgbClr val="FFFFFF"/>
                  </a:gs>
                </a:gsLst>
                <a:lin ang="5400000" scaled="0"/>
              </a:gradFill>
            </a:endParaRPr>
          </a:p>
          <a:p>
            <a:pPr>
              <a:buClr>
                <a:srgbClr val="FFFFFF"/>
              </a:buClr>
            </a:pPr>
            <a:endParaRPr lang="en-US" dirty="0">
              <a:gradFill>
                <a:gsLst>
                  <a:gs pos="1250">
                    <a:srgbClr val="FFFFFF"/>
                  </a:gs>
                  <a:gs pos="100000">
                    <a:srgbClr val="FFFFFF"/>
                  </a:gs>
                </a:gsLst>
                <a:lin ang="5400000" scaled="0"/>
              </a:gradFill>
            </a:endParaRPr>
          </a:p>
        </p:txBody>
      </p:sp>
      <p:sp>
        <p:nvSpPr>
          <p:cNvPr id="4" name="12-Point Star 3"/>
          <p:cNvSpPr/>
          <p:nvPr/>
        </p:nvSpPr>
        <p:spPr bwMode="auto">
          <a:xfrm>
            <a:off x="10243868" y="2125662"/>
            <a:ext cx="2188720" cy="1828800"/>
          </a:xfrm>
          <a:prstGeom prst="star12">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Ignite Insider</a:t>
            </a:r>
            <a:endParaRPr lang="en-US" sz="28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47902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par>
                          <p:cTn id="21" fill="hold">
                            <p:stCondLst>
                              <p:cond delay="0"/>
                            </p:stCondLst>
                            <p:childTnLst>
                              <p:par>
                                <p:cTn id="22" presetID="3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a:t>
            </a:r>
            <a:endParaRPr lang="en-US" dirty="0"/>
          </a:p>
        </p:txBody>
      </p:sp>
    </p:spTree>
    <p:extLst>
      <p:ext uri="{BB962C8B-B14F-4D97-AF65-F5344CB8AC3E}">
        <p14:creationId xmlns:p14="http://schemas.microsoft.com/office/powerpoint/2010/main" val="42358554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938"/>
            <a:ext cx="7353756" cy="951273"/>
          </a:xfrm>
          <a:prstGeom prst="rect">
            <a:avLst/>
          </a:prstGeom>
        </p:spPr>
      </p:pic>
      <p:sp>
        <p:nvSpPr>
          <p:cNvPr id="3" name="Text Placeholder 2"/>
          <p:cNvSpPr>
            <a:spLocks noGrp="1"/>
          </p:cNvSpPr>
          <p:nvPr>
            <p:ph type="body" sz="quarter" idx="10"/>
          </p:nvPr>
        </p:nvSpPr>
        <p:spPr>
          <a:xfrm>
            <a:off x="269875" y="1211262"/>
            <a:ext cx="6710362" cy="5607689"/>
          </a:xfrm>
        </p:spPr>
        <p:txBody>
          <a:bodyPr/>
          <a:lstStyle/>
          <a:p>
            <a:pPr marL="742950" indent="-742950">
              <a:buFont typeface="+mj-lt"/>
              <a:buAutoNum type="arabicPeriod"/>
            </a:pPr>
            <a:r>
              <a:rPr lang="en-US" sz="2000" dirty="0"/>
              <a:t>D</a:t>
            </a:r>
            <a:r>
              <a:rPr lang="en-US" sz="2000" dirty="0" smtClean="0"/>
              <a:t>ata protection trends and challenges</a:t>
            </a:r>
          </a:p>
          <a:p>
            <a:pPr marL="742950" indent="-742950">
              <a:buFont typeface="+mj-lt"/>
              <a:buAutoNum type="arabicPeriod"/>
            </a:pPr>
            <a:r>
              <a:rPr lang="en-US" sz="2000" dirty="0" smtClean="0"/>
              <a:t>Overview of Hybrid Cloud Backup</a:t>
            </a:r>
          </a:p>
          <a:p>
            <a:pPr marL="742950" indent="-742950">
              <a:buFont typeface="+mj-lt"/>
              <a:buAutoNum type="arabicPeriod"/>
            </a:pPr>
            <a:r>
              <a:rPr lang="en-US" sz="2000" dirty="0" smtClean="0"/>
              <a:t>Protecting Microsoft workloads</a:t>
            </a:r>
          </a:p>
          <a:p>
            <a:pPr marL="742950" indent="-742950">
              <a:buFont typeface="+mj-lt"/>
              <a:buAutoNum type="arabicPeriod"/>
            </a:pPr>
            <a:r>
              <a:rPr lang="en-US" sz="2000" dirty="0" smtClean="0"/>
              <a:t>Protecting Azure </a:t>
            </a:r>
            <a:r>
              <a:rPr lang="en-US" sz="2000" dirty="0" err="1" smtClean="0"/>
              <a:t>IaaS</a:t>
            </a:r>
            <a:r>
              <a:rPr lang="en-US" sz="2000" dirty="0" smtClean="0"/>
              <a:t> workloads</a:t>
            </a:r>
          </a:p>
          <a:p>
            <a:pPr marL="742950" indent="-742950">
              <a:buFont typeface="+mj-lt"/>
              <a:buAutoNum type="arabicPeriod"/>
            </a:pPr>
            <a:r>
              <a:rPr lang="en-US" sz="2000" dirty="0" smtClean="0"/>
              <a:t>Private cloud protection in Hyper-V</a:t>
            </a:r>
          </a:p>
          <a:p>
            <a:pPr marL="742950" indent="-742950">
              <a:buFont typeface="+mj-lt"/>
              <a:buAutoNum type="arabicPeriod"/>
            </a:pPr>
            <a:r>
              <a:rPr lang="en-US" sz="2000" dirty="0" smtClean="0"/>
              <a:t>Private cloud protection in VMware</a:t>
            </a:r>
          </a:p>
          <a:p>
            <a:pPr marL="742950" indent="-742950">
              <a:buFont typeface="+mj-lt"/>
              <a:buAutoNum type="arabicPeriod"/>
            </a:pPr>
            <a:r>
              <a:rPr lang="en-US" sz="2000" dirty="0" smtClean="0"/>
              <a:t>Protecting the Microsoft Cloud Platform System</a:t>
            </a:r>
          </a:p>
          <a:p>
            <a:pPr marL="742950" indent="-742950">
              <a:buFont typeface="+mj-lt"/>
              <a:buAutoNum type="arabicPeriod"/>
            </a:pPr>
            <a:r>
              <a:rPr lang="en-US" sz="2000" dirty="0" smtClean="0"/>
              <a:t>Optimizing backup storage</a:t>
            </a:r>
          </a:p>
          <a:p>
            <a:pPr marL="742950" indent="-742950">
              <a:buFont typeface="+mj-lt"/>
              <a:buAutoNum type="arabicPeriod"/>
            </a:pPr>
            <a:r>
              <a:rPr lang="en-US" sz="2000" dirty="0" smtClean="0"/>
              <a:t>Integration with System Center</a:t>
            </a:r>
          </a:p>
          <a:p>
            <a:pPr marL="742950" indent="-742950">
              <a:buFont typeface="+mj-lt"/>
              <a:buAutoNum type="arabicPeriod"/>
            </a:pPr>
            <a:r>
              <a:rPr lang="en-US" sz="2000" dirty="0" smtClean="0"/>
              <a:t>Integration with Azure Backup</a:t>
            </a:r>
          </a:p>
          <a:p>
            <a:pPr marL="742950" indent="-742950">
              <a:buFont typeface="+mj-lt"/>
              <a:buAutoNum type="arabicPeriod"/>
            </a:pPr>
            <a:r>
              <a:rPr lang="en-US" sz="2000" dirty="0" smtClean="0"/>
              <a:t>Protecting Azure </a:t>
            </a:r>
            <a:r>
              <a:rPr lang="en-US" sz="2000" dirty="0" err="1" smtClean="0"/>
              <a:t>IaaS</a:t>
            </a:r>
            <a:r>
              <a:rPr lang="en-US" sz="2000" dirty="0" smtClean="0"/>
              <a:t> virtual machines</a:t>
            </a:r>
          </a:p>
          <a:p>
            <a:pPr marL="742950" indent="-742950">
              <a:buFont typeface="+mj-lt"/>
              <a:buAutoNum type="arabicPeriod"/>
            </a:pPr>
            <a:endParaRPr lang="en-US" sz="2000" dirty="0"/>
          </a:p>
          <a:p>
            <a:pPr marL="742950" indent="-742950">
              <a:buFont typeface="+mj-lt"/>
              <a:buAutoNum type="arabicPeriod"/>
            </a:pPr>
            <a:endParaRPr lang="en-US" sz="2000" dirty="0" smtClean="0"/>
          </a:p>
          <a:p>
            <a:pPr marL="742950" indent="-742950">
              <a:buFont typeface="+mj-lt"/>
              <a:buAutoNum type="arabicPeriod"/>
            </a:pPr>
            <a:endParaRPr lang="en-US" sz="2000" dirty="0"/>
          </a:p>
          <a:p>
            <a:r>
              <a:rPr lang="en-US" sz="2400" i="1" dirty="0" smtClean="0"/>
              <a:t>Will be available shortly….</a:t>
            </a:r>
          </a:p>
          <a:p>
            <a:pPr marL="742950" indent="-742950">
              <a:buFont typeface="+mj-lt"/>
              <a:buAutoNum type="arabicPeriod"/>
            </a:pPr>
            <a:endParaRPr lang="en-IN"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711" y="-1"/>
            <a:ext cx="5752926" cy="6994525"/>
          </a:xfrm>
          <a:prstGeom prst="rect">
            <a:avLst/>
          </a:prstGeom>
        </p:spPr>
      </p:pic>
    </p:spTree>
    <p:extLst>
      <p:ext uri="{BB962C8B-B14F-4D97-AF65-F5344CB8AC3E}">
        <p14:creationId xmlns:p14="http://schemas.microsoft.com/office/powerpoint/2010/main" val="104234057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94647" y="422779"/>
          <a:ext cx="11282428" cy="3195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0"/>
          <p:cNvSpPr>
            <a:spLocks noGrp="1"/>
          </p:cNvSpPr>
          <p:nvPr>
            <p:ph type="title" idx="4294967295"/>
          </p:nvPr>
        </p:nvSpPr>
        <p:spPr>
          <a:xfrm>
            <a:off x="158906" y="208281"/>
            <a:ext cx="11903645" cy="1130134"/>
          </a:xfrm>
        </p:spPr>
        <p:txBody>
          <a:bodyPr>
            <a:noAutofit/>
          </a:bodyPr>
          <a:lstStyle/>
          <a:p>
            <a:r>
              <a:rPr lang="en-US" sz="4896" dirty="0">
                <a:solidFill>
                  <a:schemeClr val="tx2"/>
                </a:solidFill>
              </a:rPr>
              <a:t>Backup journey – Continuous Investments</a:t>
            </a:r>
            <a:endParaRPr lang="en-US" sz="4896" dirty="0">
              <a:solidFill>
                <a:schemeClr val="accent6">
                  <a:lumMod val="75000"/>
                </a:schemeClr>
              </a:solidFill>
            </a:endParaRPr>
          </a:p>
        </p:txBody>
      </p:sp>
      <p:graphicFrame>
        <p:nvGraphicFramePr>
          <p:cNvPr id="2" name="Table 1"/>
          <p:cNvGraphicFramePr>
            <a:graphicFrameLocks noGrp="1"/>
          </p:cNvGraphicFramePr>
          <p:nvPr>
            <p:extLst/>
          </p:nvPr>
        </p:nvGraphicFramePr>
        <p:xfrm>
          <a:off x="453547" y="2980694"/>
          <a:ext cx="11082168" cy="2210055"/>
        </p:xfrm>
        <a:graphic>
          <a:graphicData uri="http://schemas.openxmlformats.org/drawingml/2006/table">
            <a:tbl>
              <a:tblPr firstRow="1" bandRow="1">
                <a:tableStyleId>{5C22544A-7EE6-4342-B048-85BDC9FD1C3A}</a:tableStyleId>
              </a:tblPr>
              <a:tblGrid>
                <a:gridCol w="2770542"/>
                <a:gridCol w="2770542"/>
                <a:gridCol w="2770542"/>
                <a:gridCol w="2770542"/>
              </a:tblGrid>
              <a:tr h="341955">
                <a:tc>
                  <a:txBody>
                    <a:bodyPr/>
                    <a:lstStyle/>
                    <a:p>
                      <a:endParaRPr lang="en-US" sz="1600" dirty="0">
                        <a:solidFill>
                          <a:schemeClr val="tx1"/>
                        </a:solidFill>
                      </a:endParaRPr>
                    </a:p>
                  </a:txBody>
                  <a:tcPr marL="93260" marR="93260" marT="46630" marB="4663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dirty="0">
                        <a:solidFill>
                          <a:schemeClr val="tx1"/>
                        </a:solidFill>
                      </a:endParaRPr>
                    </a:p>
                  </a:txBody>
                  <a:tcPr marL="93260" marR="93260" marT="46630" marB="4663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dirty="0">
                        <a:solidFill>
                          <a:schemeClr val="tx1"/>
                        </a:solidFill>
                      </a:endParaRPr>
                    </a:p>
                  </a:txBody>
                  <a:tcPr marL="93260" marR="93260" marT="46630" marB="4663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smtClean="0">
                          <a:solidFill>
                            <a:schemeClr val="tx1"/>
                          </a:solidFill>
                        </a:rPr>
                        <a:t>DPM Attach</a:t>
                      </a:r>
                      <a:r>
                        <a:rPr lang="en-US" sz="1600" b="0" baseline="0" dirty="0" smtClean="0">
                          <a:solidFill>
                            <a:schemeClr val="tx1"/>
                          </a:solidFill>
                        </a:rPr>
                        <a:t> to Azure</a:t>
                      </a:r>
                      <a:endParaRPr lang="en-US" sz="1600" b="0" dirty="0">
                        <a:solidFill>
                          <a:schemeClr val="tx1"/>
                        </a:solidFill>
                      </a:endParaRPr>
                    </a:p>
                  </a:txBody>
                  <a:tcPr marL="93260" marR="93260" marT="46630" marB="4663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3620">
                <a:tc>
                  <a:txBody>
                    <a:bodyPr/>
                    <a:lstStyle/>
                    <a:p>
                      <a:endParaRPr lang="en-US" sz="1600" dirty="0">
                        <a:solidFill>
                          <a:schemeClr val="tx1"/>
                        </a:solidFill>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chemeClr val="tx1"/>
                        </a:solidFill>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Private Cloud Scale</a:t>
                      </a:r>
                      <a:endParaRPr lang="en-US" sz="1600" dirty="0">
                        <a:solidFill>
                          <a:schemeClr val="tx1"/>
                        </a:solidFill>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Long Term</a:t>
                      </a:r>
                      <a:r>
                        <a:rPr lang="en-US" sz="1600" b="0" baseline="0" dirty="0" smtClean="0">
                          <a:solidFill>
                            <a:schemeClr val="tx1"/>
                          </a:solidFill>
                        </a:rPr>
                        <a:t> Retention</a:t>
                      </a:r>
                      <a:endParaRPr lang="en-US" sz="1600" b="0" dirty="0" smtClean="0">
                        <a:solidFill>
                          <a:schemeClr val="tx1"/>
                        </a:solidFill>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3620">
                <a:tc>
                  <a:txBody>
                    <a:bodyPr/>
                    <a:lstStyle/>
                    <a:p>
                      <a:r>
                        <a:rPr lang="en-US" sz="1600" dirty="0" smtClean="0">
                          <a:solidFill>
                            <a:schemeClr val="tx1"/>
                          </a:solidFill>
                        </a:rPr>
                        <a:t>Certificate based protection</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Hyper-V</a:t>
                      </a:r>
                      <a:r>
                        <a:rPr lang="en-US" sz="1600" baseline="0" dirty="0" smtClean="0">
                          <a:solidFill>
                            <a:schemeClr val="tx1"/>
                          </a:solidFill>
                        </a:rPr>
                        <a:t> over CSV, SMB</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MS</a:t>
                      </a:r>
                      <a:r>
                        <a:rPr lang="en-US" sz="1600" baseline="0" dirty="0" smtClean="0">
                          <a:solidFill>
                            <a:schemeClr val="tx1"/>
                          </a:solidFill>
                        </a:rPr>
                        <a:t> workloads on V</a:t>
                      </a:r>
                      <a:r>
                        <a:rPr lang="en-US" sz="1600" dirty="0" smtClean="0">
                          <a:solidFill>
                            <a:schemeClr val="tx1"/>
                          </a:solidFill>
                        </a:rPr>
                        <a:t>MWare</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Workload backup to Azure</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3620">
                <a:tc>
                  <a:txBody>
                    <a:bodyPr/>
                    <a:lstStyle/>
                    <a:p>
                      <a:r>
                        <a:rPr lang="en-US" sz="1600" dirty="0" smtClean="0">
                          <a:solidFill>
                            <a:schemeClr val="tx1"/>
                          </a:solidFill>
                        </a:rPr>
                        <a:t>Express</a:t>
                      </a:r>
                      <a:r>
                        <a:rPr lang="en-US" sz="1600" baseline="0" dirty="0" smtClean="0">
                          <a:solidFill>
                            <a:schemeClr val="tx1"/>
                          </a:solidFill>
                        </a:rPr>
                        <a:t> Full backup of HV</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VM Migration</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Backup of Linux VMs</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Backup of IaaS VM</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3620">
                <a:tc>
                  <a:txBody>
                    <a:bodyPr/>
                    <a:lstStyle/>
                    <a:p>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Protect</a:t>
                      </a:r>
                      <a:r>
                        <a:rPr lang="en-US" sz="1600" baseline="0" dirty="0" smtClean="0">
                          <a:solidFill>
                            <a:schemeClr val="tx1"/>
                          </a:solidFill>
                        </a:rPr>
                        <a:t> to Azure</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Client Backup to Azure</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Reporting</a:t>
                      </a:r>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3620">
                <a:tc>
                  <a:txBody>
                    <a:bodyPr/>
                    <a:lstStyle/>
                    <a:p>
                      <a:endParaRPr lang="en-US" sz="1600" dirty="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32667"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Heterogeneous</a:t>
                      </a:r>
                      <a:r>
                        <a:rPr lang="en-US" sz="1600" baseline="0" dirty="0" smtClean="0">
                          <a:solidFill>
                            <a:schemeClr val="tx1"/>
                          </a:solidFill>
                        </a:rPr>
                        <a:t> support</a:t>
                      </a:r>
                      <a:endParaRPr lang="en-US" sz="1600" dirty="0" smtClean="0">
                        <a:solidFill>
                          <a:schemeClr val="tx1"/>
                        </a:solidFill>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4607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Rewind</a:t>
            </a:r>
            <a:r>
              <a:rPr lang="en-US" dirty="0" smtClean="0"/>
              <a:t>: 3 key takeaways for this session</a:t>
            </a:r>
            <a:endParaRPr lang="en-US" dirty="0"/>
          </a:p>
        </p:txBody>
      </p:sp>
      <p:grpSp>
        <p:nvGrpSpPr>
          <p:cNvPr id="5" name="Group 4"/>
          <p:cNvGrpSpPr/>
          <p:nvPr/>
        </p:nvGrpSpPr>
        <p:grpSpPr>
          <a:xfrm>
            <a:off x="4922837" y="1187327"/>
            <a:ext cx="7772398" cy="4742473"/>
            <a:chOff x="2026905" y="937328"/>
            <a:chExt cx="8491958" cy="5226153"/>
          </a:xfrm>
        </p:grpSpPr>
        <p:sp>
          <p:nvSpPr>
            <p:cNvPr id="6" name="Freeform 95"/>
            <p:cNvSpPr>
              <a:spLocks/>
            </p:cNvSpPr>
            <p:nvPr/>
          </p:nvSpPr>
          <p:spPr bwMode="auto">
            <a:xfrm flipH="1">
              <a:off x="7697243" y="1459475"/>
              <a:ext cx="2496029" cy="146017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7" name="Freeform 6"/>
            <p:cNvSpPr>
              <a:spLocks/>
            </p:cNvSpPr>
            <p:nvPr/>
          </p:nvSpPr>
          <p:spPr bwMode="auto">
            <a:xfrm>
              <a:off x="5946479" y="4511284"/>
              <a:ext cx="2951426" cy="157306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8" name="Freeform 7"/>
            <p:cNvSpPr>
              <a:spLocks/>
            </p:cNvSpPr>
            <p:nvPr/>
          </p:nvSpPr>
          <p:spPr bwMode="auto">
            <a:xfrm>
              <a:off x="3462784" y="5132077"/>
              <a:ext cx="1128424" cy="954732"/>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9" name="Rectangle 5"/>
            <p:cNvSpPr>
              <a:spLocks noChangeArrowheads="1"/>
            </p:cNvSpPr>
            <p:nvPr/>
          </p:nvSpPr>
          <p:spPr bwMode="auto">
            <a:xfrm>
              <a:off x="2690762" y="5009339"/>
              <a:ext cx="831482" cy="1079795"/>
            </a:xfrm>
            <a:prstGeom prst="rect">
              <a:avLst/>
            </a:prstGeom>
            <a:solidFill>
              <a:schemeClr val="accent4">
                <a:lumMod val="50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nvGrpSpPr>
            <p:cNvPr id="10" name="Group 9"/>
            <p:cNvGrpSpPr/>
            <p:nvPr/>
          </p:nvGrpSpPr>
          <p:grpSpPr>
            <a:xfrm>
              <a:off x="2465667" y="937328"/>
              <a:ext cx="6074355" cy="2077942"/>
              <a:chOff x="616226" y="1456630"/>
              <a:chExt cx="5202444" cy="1975661"/>
            </a:xfrm>
          </p:grpSpPr>
          <p:sp>
            <p:nvSpPr>
              <p:cNvPr id="63"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64" name="Freeform 95"/>
              <p:cNvSpPr>
                <a:spLocks/>
              </p:cNvSpPr>
              <p:nvPr/>
            </p:nvSpPr>
            <p:spPr bwMode="auto">
              <a:xfrm flipH="1">
                <a:off x="3075030" y="1971577"/>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65" name="Freeform 95"/>
              <p:cNvSpPr>
                <a:spLocks/>
              </p:cNvSpPr>
              <p:nvPr/>
            </p:nvSpPr>
            <p:spPr bwMode="auto">
              <a:xfrm flipH="1">
                <a:off x="1281692" y="1456630"/>
                <a:ext cx="4536978" cy="197566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kern="0">
                  <a:solidFill>
                    <a:srgbClr val="505050"/>
                  </a:solidFill>
                </a:endParaRPr>
              </a:p>
            </p:txBody>
          </p:sp>
          <p:sp>
            <p:nvSpPr>
              <p:cNvPr id="66" name="TextBox 65"/>
              <p:cNvSpPr txBox="1"/>
              <p:nvPr/>
            </p:nvSpPr>
            <p:spPr>
              <a:xfrm>
                <a:off x="2441589" y="1532791"/>
                <a:ext cx="1665924" cy="495483"/>
              </a:xfrm>
              <a:prstGeom prst="rect">
                <a:avLst/>
              </a:prstGeom>
              <a:noFill/>
              <a:ln>
                <a:noFill/>
              </a:ln>
            </p:spPr>
            <p:txBody>
              <a:bodyPr wrap="none" lIns="182750" tIns="146200" rIns="182750" bIns="146200" rtlCol="0">
                <a:spAutoFit/>
              </a:bodyPr>
              <a:lstStyle/>
              <a:p>
                <a:pPr algn="ctr" defTabSz="931180">
                  <a:lnSpc>
                    <a:spcPct val="90000"/>
                  </a:lnSpc>
                  <a:spcAft>
                    <a:spcPts val="600"/>
                  </a:spcAft>
                </a:pPr>
                <a:r>
                  <a:rPr lang="en-US" sz="1599" b="1" kern="0" dirty="0">
                    <a:solidFill>
                      <a:srgbClr val="FFFFFF"/>
                    </a:solidFill>
                  </a:rPr>
                  <a:t>Microsoft Azure</a:t>
                </a:r>
              </a:p>
            </p:txBody>
          </p:sp>
        </p:grpSp>
        <p:grpSp>
          <p:nvGrpSpPr>
            <p:cNvPr id="11" name="Group 10"/>
            <p:cNvGrpSpPr/>
            <p:nvPr/>
          </p:nvGrpSpPr>
          <p:grpSpPr>
            <a:xfrm>
              <a:off x="3815738" y="5708843"/>
              <a:ext cx="196672" cy="377581"/>
              <a:chOff x="7791149" y="4987730"/>
              <a:chExt cx="192916" cy="370370"/>
            </a:xfrm>
          </p:grpSpPr>
          <p:sp>
            <p:nvSpPr>
              <p:cNvPr id="60"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61"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62"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cxnSp>
          <p:nvCxnSpPr>
            <p:cNvPr id="12" name="Straight Arrow Connector 11"/>
            <p:cNvCxnSpPr/>
            <p:nvPr/>
          </p:nvCxnSpPr>
          <p:spPr>
            <a:xfrm>
              <a:off x="7388421" y="2920867"/>
              <a:ext cx="17279" cy="2194560"/>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681735" y="4766783"/>
              <a:ext cx="1837128" cy="1325141"/>
              <a:chOff x="8682084" y="4757437"/>
              <a:chExt cx="1837388" cy="1325329"/>
            </a:xfrm>
          </p:grpSpPr>
          <p:sp>
            <p:nvSpPr>
              <p:cNvPr id="45" name="Rectangle 5"/>
              <p:cNvSpPr>
                <a:spLocks noChangeArrowheads="1"/>
              </p:cNvSpPr>
              <p:nvPr/>
            </p:nvSpPr>
            <p:spPr bwMode="auto">
              <a:xfrm>
                <a:off x="9580221" y="5287516"/>
                <a:ext cx="670303" cy="795250"/>
              </a:xfrm>
              <a:prstGeom prst="rect">
                <a:avLst/>
              </a:prstGeom>
              <a:solidFill>
                <a:schemeClr val="bg2"/>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6" name="Rectangle 5"/>
              <p:cNvSpPr>
                <a:spLocks noChangeArrowheads="1"/>
              </p:cNvSpPr>
              <p:nvPr/>
            </p:nvSpPr>
            <p:spPr bwMode="auto">
              <a:xfrm>
                <a:off x="9097352" y="4996573"/>
                <a:ext cx="831599" cy="1079949"/>
              </a:xfrm>
              <a:prstGeom prst="rect">
                <a:avLst/>
              </a:prstGeom>
              <a:solidFill>
                <a:schemeClr val="bg1">
                  <a:lumMod val="6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7" name="Rectangle 5"/>
              <p:cNvSpPr>
                <a:spLocks noChangeArrowheads="1"/>
              </p:cNvSpPr>
              <p:nvPr/>
            </p:nvSpPr>
            <p:spPr bwMode="auto">
              <a:xfrm>
                <a:off x="8682084" y="4757437"/>
                <a:ext cx="1246867" cy="1306853"/>
              </a:xfrm>
              <a:prstGeom prst="rect">
                <a:avLst/>
              </a:prstGeom>
              <a:solidFill>
                <a:schemeClr val="accent4">
                  <a:lumMod val="7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nvGrpSpPr>
              <p:cNvPr id="48" name="Group 47"/>
              <p:cNvGrpSpPr/>
              <p:nvPr/>
            </p:nvGrpSpPr>
            <p:grpSpPr>
              <a:xfrm>
                <a:off x="10322772" y="5701453"/>
                <a:ext cx="196700" cy="377635"/>
                <a:chOff x="7791149" y="4987730"/>
                <a:chExt cx="192916" cy="370370"/>
              </a:xfrm>
            </p:grpSpPr>
            <p:sp>
              <p:nvSpPr>
                <p:cNvPr id="57"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58"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59"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sp>
            <p:nvSpPr>
              <p:cNvPr id="49" name="Freeform 8"/>
              <p:cNvSpPr>
                <a:spLocks/>
              </p:cNvSpPr>
              <p:nvPr/>
            </p:nvSpPr>
            <p:spPr bwMode="auto">
              <a:xfrm>
                <a:off x="8835012" y="4963105"/>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0" name="Oval 16"/>
              <p:cNvSpPr>
                <a:spLocks noChangeArrowheads="1"/>
              </p:cNvSpPr>
              <p:nvPr/>
            </p:nvSpPr>
            <p:spPr bwMode="auto">
              <a:xfrm>
                <a:off x="9658077" y="5003272"/>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1" name="Freeform 8"/>
              <p:cNvSpPr>
                <a:spLocks/>
              </p:cNvSpPr>
              <p:nvPr/>
            </p:nvSpPr>
            <p:spPr bwMode="auto">
              <a:xfrm>
                <a:off x="8835012" y="5180959"/>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2" name="Oval 16"/>
              <p:cNvSpPr>
                <a:spLocks noChangeArrowheads="1"/>
              </p:cNvSpPr>
              <p:nvPr/>
            </p:nvSpPr>
            <p:spPr bwMode="auto">
              <a:xfrm>
                <a:off x="9658077" y="5221126"/>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3" name="Freeform 8"/>
              <p:cNvSpPr>
                <a:spLocks/>
              </p:cNvSpPr>
              <p:nvPr/>
            </p:nvSpPr>
            <p:spPr bwMode="auto">
              <a:xfrm>
                <a:off x="8835012" y="5405006"/>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4" name="Oval 16"/>
              <p:cNvSpPr>
                <a:spLocks noChangeArrowheads="1"/>
              </p:cNvSpPr>
              <p:nvPr/>
            </p:nvSpPr>
            <p:spPr bwMode="auto">
              <a:xfrm>
                <a:off x="9658077" y="5445173"/>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5" name="Freeform 8"/>
              <p:cNvSpPr>
                <a:spLocks/>
              </p:cNvSpPr>
              <p:nvPr/>
            </p:nvSpPr>
            <p:spPr bwMode="auto">
              <a:xfrm>
                <a:off x="8835012" y="5629053"/>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56" name="Oval 16"/>
              <p:cNvSpPr>
                <a:spLocks noChangeArrowheads="1"/>
              </p:cNvSpPr>
              <p:nvPr/>
            </p:nvSpPr>
            <p:spPr bwMode="auto">
              <a:xfrm>
                <a:off x="9658077" y="5669220"/>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grpSp>
          <p:nvGrpSpPr>
            <p:cNvPr id="14" name="Group 13"/>
            <p:cNvGrpSpPr/>
            <p:nvPr/>
          </p:nvGrpSpPr>
          <p:grpSpPr>
            <a:xfrm>
              <a:off x="2026905" y="4759346"/>
              <a:ext cx="1270245" cy="1322275"/>
              <a:chOff x="9798622" y="2158604"/>
              <a:chExt cx="1270425" cy="1322462"/>
            </a:xfrm>
          </p:grpSpPr>
          <p:sp>
            <p:nvSpPr>
              <p:cNvPr id="35" name="Rectangle 5"/>
              <p:cNvSpPr>
                <a:spLocks noChangeArrowheads="1"/>
              </p:cNvSpPr>
              <p:nvPr/>
            </p:nvSpPr>
            <p:spPr bwMode="auto">
              <a:xfrm>
                <a:off x="10237448" y="2397740"/>
                <a:ext cx="831599" cy="1079949"/>
              </a:xfrm>
              <a:prstGeom prst="rect">
                <a:avLst/>
              </a:prstGeom>
              <a:solidFill>
                <a:schemeClr val="bg1">
                  <a:lumMod val="6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36" name="Rectangle 5"/>
              <p:cNvSpPr>
                <a:spLocks noChangeArrowheads="1"/>
              </p:cNvSpPr>
              <p:nvPr/>
            </p:nvSpPr>
            <p:spPr bwMode="auto">
              <a:xfrm>
                <a:off x="9798622" y="2158604"/>
                <a:ext cx="1270425" cy="1322462"/>
              </a:xfrm>
              <a:prstGeom prst="rect">
                <a:avLst/>
              </a:prstGeom>
              <a:solidFill>
                <a:schemeClr val="accent4">
                  <a:lumMod val="7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37" name="Freeform 8"/>
              <p:cNvSpPr>
                <a:spLocks/>
              </p:cNvSpPr>
              <p:nvPr/>
            </p:nvSpPr>
            <p:spPr bwMode="auto">
              <a:xfrm>
                <a:off x="9975108" y="2364272"/>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38" name="Oval 16"/>
              <p:cNvSpPr>
                <a:spLocks noChangeArrowheads="1"/>
              </p:cNvSpPr>
              <p:nvPr/>
            </p:nvSpPr>
            <p:spPr bwMode="auto">
              <a:xfrm>
                <a:off x="10798173" y="2404439"/>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39" name="Freeform 8"/>
              <p:cNvSpPr>
                <a:spLocks/>
              </p:cNvSpPr>
              <p:nvPr/>
            </p:nvSpPr>
            <p:spPr bwMode="auto">
              <a:xfrm>
                <a:off x="9975108" y="2582126"/>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0" name="Oval 16"/>
              <p:cNvSpPr>
                <a:spLocks noChangeArrowheads="1"/>
              </p:cNvSpPr>
              <p:nvPr/>
            </p:nvSpPr>
            <p:spPr bwMode="auto">
              <a:xfrm>
                <a:off x="10798173" y="2622293"/>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1" name="Freeform 8"/>
              <p:cNvSpPr>
                <a:spLocks/>
              </p:cNvSpPr>
              <p:nvPr/>
            </p:nvSpPr>
            <p:spPr bwMode="auto">
              <a:xfrm>
                <a:off x="9975108" y="2806173"/>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2" name="Oval 16"/>
              <p:cNvSpPr>
                <a:spLocks noChangeArrowheads="1"/>
              </p:cNvSpPr>
              <p:nvPr/>
            </p:nvSpPr>
            <p:spPr bwMode="auto">
              <a:xfrm>
                <a:off x="10798173" y="2846340"/>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3" name="Freeform 8"/>
              <p:cNvSpPr>
                <a:spLocks/>
              </p:cNvSpPr>
              <p:nvPr/>
            </p:nvSpPr>
            <p:spPr bwMode="auto">
              <a:xfrm>
                <a:off x="9975108" y="3030220"/>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44" name="Oval 16"/>
              <p:cNvSpPr>
                <a:spLocks noChangeArrowheads="1"/>
              </p:cNvSpPr>
              <p:nvPr/>
            </p:nvSpPr>
            <p:spPr bwMode="auto">
              <a:xfrm>
                <a:off x="10798173" y="3070387"/>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grpSp>
          <p:nvGrpSpPr>
            <p:cNvPr id="15" name="Group 14"/>
            <p:cNvGrpSpPr/>
            <p:nvPr/>
          </p:nvGrpSpPr>
          <p:grpSpPr>
            <a:xfrm>
              <a:off x="6249365" y="4849410"/>
              <a:ext cx="2312671" cy="1066760"/>
              <a:chOff x="490345" y="2587170"/>
              <a:chExt cx="2267530" cy="1045938"/>
            </a:xfrm>
          </p:grpSpPr>
          <p:grpSp>
            <p:nvGrpSpPr>
              <p:cNvPr id="29" name="Group 28"/>
              <p:cNvGrpSpPr/>
              <p:nvPr/>
            </p:nvGrpSpPr>
            <p:grpSpPr>
              <a:xfrm>
                <a:off x="936363" y="2587170"/>
                <a:ext cx="1287974" cy="722857"/>
                <a:chOff x="3886152" y="4140872"/>
                <a:chExt cx="1287974" cy="722857"/>
              </a:xfrm>
            </p:grpSpPr>
            <p:grpSp>
              <p:nvGrpSpPr>
                <p:cNvPr id="31" name="Group 30"/>
                <p:cNvGrpSpPr/>
                <p:nvPr/>
              </p:nvGrpSpPr>
              <p:grpSpPr>
                <a:xfrm>
                  <a:off x="4401825" y="4140872"/>
                  <a:ext cx="772301" cy="722857"/>
                  <a:chOff x="5637851" y="2707998"/>
                  <a:chExt cx="772301" cy="722857"/>
                </a:xfrm>
              </p:grpSpPr>
              <p:sp>
                <p:nvSpPr>
                  <p:cNvPr id="33"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accent6"/>
                  </a:solidFill>
                  <a:ln w="12700" cap="flat" cmpd="sng">
                    <a:solidFill>
                      <a:schemeClr val="accent6"/>
                    </a:solidFill>
                    <a:prstDash val="solid"/>
                    <a:miter lim="800000"/>
                    <a:headEnd/>
                    <a:tailEnd/>
                  </a:ln>
                </p:spPr>
                <p:txBody>
                  <a:bodyPr vert="horz" wrap="square" lIns="68570" tIns="34285" rIns="68570" bIns="34285" numCol="1" anchor="t" anchorCtr="0" compatLnSpc="1">
                    <a:prstTxWarp prst="textNoShape">
                      <a:avLst/>
                    </a:prstTxWarp>
                  </a:bodyPr>
                  <a:lstStyle/>
                  <a:p>
                    <a:pPr defTabSz="699476">
                      <a:defRPr/>
                    </a:pPr>
                    <a:endParaRPr lang="en-GB" sz="1350" kern="0">
                      <a:solidFill>
                        <a:srgbClr val="505050"/>
                      </a:solidFill>
                    </a:endParaRPr>
                  </a:p>
                </p:txBody>
              </p:sp>
              <p:sp>
                <p:nvSpPr>
                  <p:cNvPr id="34" name="Can 33"/>
                  <p:cNvSpPr/>
                  <p:nvPr/>
                </p:nvSpPr>
                <p:spPr bwMode="auto">
                  <a:xfrm>
                    <a:off x="5637851" y="2961352"/>
                    <a:ext cx="344149" cy="462892"/>
                  </a:xfrm>
                  <a:prstGeom prst="can">
                    <a:avLst/>
                  </a:prstGeom>
                  <a:solidFill>
                    <a:schemeClr val="accent6"/>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2" name="Freeform 63"/>
                <p:cNvSpPr>
                  <a:spLocks noEditPoints="1"/>
                </p:cNvSpPr>
                <p:nvPr/>
              </p:nvSpPr>
              <p:spPr bwMode="auto">
                <a:xfrm>
                  <a:off x="3886152" y="4404079"/>
                  <a:ext cx="466180" cy="4482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accent6"/>
                </a:solidFill>
                <a:ln>
                  <a:solidFill>
                    <a:schemeClr val="accent6"/>
                  </a:solidFill>
                </a:ln>
              </p:spPr>
              <p:txBody>
                <a:bodyPr vert="horz" wrap="square" lIns="93223" tIns="46611" rIns="93223" bIns="46611" numCol="1" anchor="t" anchorCtr="0" compatLnSpc="1">
                  <a:prstTxWarp prst="textNoShape">
                    <a:avLst/>
                  </a:prstTxWarp>
                </a:bodyPr>
                <a:lstStyle/>
                <a:p>
                  <a:pPr defTabSz="932189" fontAlgn="base">
                    <a:spcBef>
                      <a:spcPct val="0"/>
                    </a:spcBef>
                    <a:spcAft>
                      <a:spcPct val="0"/>
                    </a:spcAft>
                  </a:pPr>
                  <a:endParaRPr lang="en-US" sz="1631" spc="-31" dirty="0">
                    <a:solidFill>
                      <a:srgbClr val="505050"/>
                    </a:solidFill>
                    <a:cs typeface="Segoe UI" panose="020B0502040204020203" pitchFamily="34" charset="0"/>
                  </a:endParaRPr>
                </a:p>
              </p:txBody>
            </p:sp>
          </p:grpSp>
          <p:sp>
            <p:nvSpPr>
              <p:cNvPr id="30" name="TextBox 29"/>
              <p:cNvSpPr txBox="1"/>
              <p:nvPr/>
            </p:nvSpPr>
            <p:spPr>
              <a:xfrm>
                <a:off x="490345" y="3415834"/>
                <a:ext cx="2267530" cy="217274"/>
              </a:xfrm>
              <a:prstGeom prst="rect">
                <a:avLst/>
              </a:prstGeom>
              <a:noFill/>
            </p:spPr>
            <p:txBody>
              <a:bodyPr wrap="square" lIns="0" tIns="0" rIns="0" bIns="0" rtlCol="0">
                <a:spAutoFit/>
              </a:bodyPr>
              <a:lstStyle/>
              <a:p>
                <a:pPr algn="r" defTabSz="699402">
                  <a:lnSpc>
                    <a:spcPct val="90000"/>
                  </a:lnSpc>
                </a:pPr>
                <a:r>
                  <a:rPr lang="en-US" sz="1600" b="1" spc="-39" dirty="0" smtClean="0">
                    <a:solidFill>
                      <a:srgbClr val="FF8C00"/>
                    </a:solidFill>
                  </a:rPr>
                  <a:t>Data </a:t>
                </a:r>
                <a:r>
                  <a:rPr lang="en-US" sz="1600" b="1" spc="-39" dirty="0">
                    <a:solidFill>
                      <a:srgbClr val="FF8C00"/>
                    </a:solidFill>
                  </a:rPr>
                  <a:t>Protection Manager</a:t>
                </a:r>
                <a:endParaRPr lang="en-US" sz="1600" b="1" spc="-39" baseline="-25000" dirty="0">
                  <a:solidFill>
                    <a:srgbClr val="FF8C00"/>
                  </a:solidFill>
                </a:endParaRPr>
              </a:p>
            </p:txBody>
          </p:sp>
        </p:grpSp>
        <p:sp>
          <p:nvSpPr>
            <p:cNvPr id="16" name="TextBox 15"/>
            <p:cNvSpPr txBox="1"/>
            <p:nvPr/>
          </p:nvSpPr>
          <p:spPr>
            <a:xfrm>
              <a:off x="8734721" y="5711202"/>
              <a:ext cx="1093016" cy="452279"/>
            </a:xfrm>
            <a:prstGeom prst="rect">
              <a:avLst/>
            </a:prstGeom>
            <a:noFill/>
          </p:spPr>
          <p:txBody>
            <a:bodyPr wrap="square" lIns="0" tIns="149154" rIns="0" bIns="149154"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060"/>
              <a:r>
                <a:rPr lang="en-US" sz="1071" dirty="0">
                  <a:solidFill>
                    <a:srgbClr val="FFFFFF"/>
                  </a:solidFill>
                </a:rPr>
                <a:t>Production Data</a:t>
              </a:r>
            </a:p>
          </p:txBody>
        </p:sp>
        <p:cxnSp>
          <p:nvCxnSpPr>
            <p:cNvPr id="17" name="Straight Arrow Connector 16"/>
            <p:cNvCxnSpPr/>
            <p:nvPr/>
          </p:nvCxnSpPr>
          <p:spPr>
            <a:xfrm flipV="1">
              <a:off x="8017875" y="5287384"/>
              <a:ext cx="822960" cy="7436"/>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95"/>
            <p:cNvSpPr>
              <a:spLocks/>
            </p:cNvSpPr>
            <p:nvPr/>
          </p:nvSpPr>
          <p:spPr bwMode="auto">
            <a:xfrm flipH="1">
              <a:off x="3962415" y="1711186"/>
              <a:ext cx="1972736" cy="113873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algn="ctr" defTabSz="932060"/>
              <a:endParaRPr lang="en-US" sz="1200" dirty="0">
                <a:solidFill>
                  <a:srgbClr val="FFFFFF"/>
                </a:solidFill>
              </a:endParaRPr>
            </a:p>
            <a:p>
              <a:pPr algn="ctr" defTabSz="932060"/>
              <a:r>
                <a:rPr lang="en-US" sz="1200" dirty="0" smtClean="0">
                  <a:solidFill>
                    <a:srgbClr val="FFFFFF"/>
                  </a:solidFill>
                </a:rPr>
                <a:t>Virtual machines</a:t>
              </a:r>
              <a:endParaRPr lang="en-US" sz="1200" dirty="0">
                <a:solidFill>
                  <a:srgbClr val="FFFFFF"/>
                </a:solidFill>
              </a:endParaRPr>
            </a:p>
          </p:txBody>
        </p:sp>
        <p:cxnSp>
          <p:nvCxnSpPr>
            <p:cNvPr id="19" name="Straight Arrow Connector 18"/>
            <p:cNvCxnSpPr/>
            <p:nvPr/>
          </p:nvCxnSpPr>
          <p:spPr>
            <a:xfrm flipH="1">
              <a:off x="5454666" y="2534530"/>
              <a:ext cx="1487326" cy="22381"/>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6" idx="0"/>
            </p:cNvCxnSpPr>
            <p:nvPr/>
          </p:nvCxnSpPr>
          <p:spPr>
            <a:xfrm flipH="1">
              <a:off x="2662028" y="2971252"/>
              <a:ext cx="4327779" cy="1788094"/>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76274" y="5690030"/>
              <a:ext cx="1093016" cy="452279"/>
            </a:xfrm>
            <a:prstGeom prst="rect">
              <a:avLst/>
            </a:prstGeom>
            <a:noFill/>
          </p:spPr>
          <p:txBody>
            <a:bodyPr wrap="square" lIns="0" tIns="149154" rIns="0" bIns="149154"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060"/>
              <a:r>
                <a:rPr lang="en-US" sz="1071" dirty="0">
                  <a:solidFill>
                    <a:srgbClr val="FFFFFF"/>
                  </a:solidFill>
                </a:rPr>
                <a:t>Production Data</a:t>
              </a:r>
            </a:p>
          </p:txBody>
        </p:sp>
        <p:sp>
          <p:nvSpPr>
            <p:cNvPr id="22" name="Freeform 8"/>
            <p:cNvSpPr>
              <a:spLocks/>
            </p:cNvSpPr>
            <p:nvPr/>
          </p:nvSpPr>
          <p:spPr bwMode="auto">
            <a:xfrm>
              <a:off x="4489074" y="2229293"/>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23" name="Freeform 8"/>
            <p:cNvSpPr>
              <a:spLocks/>
            </p:cNvSpPr>
            <p:nvPr/>
          </p:nvSpPr>
          <p:spPr bwMode="auto">
            <a:xfrm>
              <a:off x="4492553" y="2428295"/>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24" name="Oval 16"/>
            <p:cNvSpPr>
              <a:spLocks noChangeArrowheads="1"/>
            </p:cNvSpPr>
            <p:nvPr/>
          </p:nvSpPr>
          <p:spPr bwMode="auto">
            <a:xfrm>
              <a:off x="5079248" y="2239424"/>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sp>
          <p:nvSpPr>
            <p:cNvPr id="25" name="Oval 16"/>
            <p:cNvSpPr>
              <a:spLocks noChangeArrowheads="1"/>
            </p:cNvSpPr>
            <p:nvPr/>
          </p:nvSpPr>
          <p:spPr bwMode="auto">
            <a:xfrm>
              <a:off x="5071986" y="2421311"/>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sp>
          <p:nvSpPr>
            <p:cNvPr id="26" name="Freeform 8"/>
            <p:cNvSpPr>
              <a:spLocks/>
            </p:cNvSpPr>
            <p:nvPr/>
          </p:nvSpPr>
          <p:spPr bwMode="auto">
            <a:xfrm>
              <a:off x="4494771" y="2614007"/>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27" name="Oval 16"/>
            <p:cNvSpPr>
              <a:spLocks noChangeArrowheads="1"/>
            </p:cNvSpPr>
            <p:nvPr/>
          </p:nvSpPr>
          <p:spPr bwMode="auto">
            <a:xfrm>
              <a:off x="5087074" y="2602024"/>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pic>
          <p:nvPicPr>
            <p:cNvPr id="28" name="Picture 27"/>
            <p:cNvPicPr>
              <a:picLocks noChangeAspect="1"/>
            </p:cNvPicPr>
            <p:nvPr/>
          </p:nvPicPr>
          <p:blipFill>
            <a:blip r:embed="rId3">
              <a:duotone>
                <a:schemeClr val="accent6">
                  <a:shade val="45000"/>
                  <a:satMod val="135000"/>
                </a:schemeClr>
                <a:prstClr val="white"/>
              </a:duotone>
            </a:blip>
            <a:stretch>
              <a:fillRect/>
            </a:stretch>
          </p:blipFill>
          <p:spPr>
            <a:xfrm>
              <a:off x="6983888" y="2193435"/>
              <a:ext cx="970963" cy="691885"/>
            </a:xfrm>
            <a:prstGeom prst="rect">
              <a:avLst/>
            </a:prstGeom>
          </p:spPr>
        </p:pic>
      </p:grpSp>
      <p:sp>
        <p:nvSpPr>
          <p:cNvPr id="68" name="Content Placeholder 2"/>
          <p:cNvSpPr txBox="1">
            <a:spLocks/>
          </p:cNvSpPr>
          <p:nvPr/>
        </p:nvSpPr>
        <p:spPr>
          <a:xfrm>
            <a:off x="408729" y="1347780"/>
            <a:ext cx="4518893" cy="4491321"/>
          </a:xfrm>
          <a:prstGeom prst="rect">
            <a:avLst/>
          </a:prstGeom>
        </p:spPr>
        <p:txBody>
          <a:bodyPr/>
          <a:lst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51304">
              <a:lnSpc>
                <a:spcPct val="150000"/>
              </a:lnSpc>
              <a:spcBef>
                <a:spcPts val="1836"/>
              </a:spcBef>
              <a:buClr>
                <a:srgbClr val="FFFFFF"/>
              </a:buClr>
              <a:buFont typeface="Wingdings" panose="05000000000000000000" pitchFamily="2" charset="2"/>
              <a:buNone/>
              <a:defRPr/>
            </a:pPr>
            <a:r>
              <a:rPr lang="en-US" sz="3600" dirty="0">
                <a:solidFill>
                  <a:srgbClr val="FFFFFF"/>
                </a:solidFill>
              </a:rPr>
              <a:t>Microsoft </a:t>
            </a:r>
            <a:r>
              <a:rPr lang="en-US" sz="3600" dirty="0" smtClean="0">
                <a:solidFill>
                  <a:srgbClr val="FFFFFF"/>
                </a:solidFill>
              </a:rPr>
              <a:t>provides..</a:t>
            </a:r>
            <a:endParaRPr lang="en-US" sz="3600" dirty="0">
              <a:solidFill>
                <a:srgbClr val="FFFFFF"/>
              </a:solidFill>
            </a:endParaRPr>
          </a:p>
          <a:p>
            <a:pPr marL="0" indent="0" defTabSz="951304">
              <a:lnSpc>
                <a:spcPct val="100000"/>
              </a:lnSpc>
              <a:spcBef>
                <a:spcPts val="1836"/>
              </a:spcBef>
              <a:buClr>
                <a:srgbClr val="FFFFFF"/>
              </a:buClr>
              <a:buFont typeface="Wingdings" panose="05000000000000000000" pitchFamily="2" charset="2"/>
              <a:buNone/>
              <a:defRPr/>
            </a:pPr>
            <a:r>
              <a:rPr lang="en-US" sz="2000" dirty="0" smtClean="0">
                <a:solidFill>
                  <a:srgbClr val="FFFFFF">
                    <a:lumMod val="65000"/>
                    <a:lumOff val="35000"/>
                  </a:srgbClr>
                </a:solidFill>
              </a:rPr>
              <a:t>a </a:t>
            </a:r>
            <a:r>
              <a:rPr lang="en-US" sz="3200" b="1" dirty="0" smtClean="0">
                <a:solidFill>
                  <a:srgbClr val="47D8FF"/>
                </a:solidFill>
              </a:rPr>
              <a:t>differentiated </a:t>
            </a:r>
            <a:r>
              <a:rPr lang="en-US" sz="2000" dirty="0">
                <a:solidFill>
                  <a:srgbClr val="FFFFFF">
                    <a:lumMod val="65000"/>
                    <a:lumOff val="35000"/>
                  </a:srgbClr>
                </a:solidFill>
              </a:rPr>
              <a:t>hybrid cloud backup </a:t>
            </a:r>
            <a:r>
              <a:rPr lang="en-US" sz="2000" dirty="0" smtClean="0">
                <a:solidFill>
                  <a:srgbClr val="FFFFFF">
                    <a:lumMod val="65000"/>
                    <a:lumOff val="35000"/>
                  </a:srgbClr>
                </a:solidFill>
              </a:rPr>
              <a:t>solution that</a:t>
            </a:r>
            <a:r>
              <a:rPr lang="en-US" sz="2000" dirty="0">
                <a:solidFill>
                  <a:srgbClr val="FFFFFF">
                    <a:lumMod val="65000"/>
                    <a:lumOff val="35000"/>
                  </a:srgbClr>
                </a:solidFill>
              </a:rPr>
              <a:t> </a:t>
            </a:r>
            <a:r>
              <a:rPr lang="en-US" sz="2000" dirty="0" smtClean="0">
                <a:solidFill>
                  <a:srgbClr val="FFFFFF">
                    <a:lumMod val="65000"/>
                    <a:lumOff val="35000"/>
                  </a:srgbClr>
                </a:solidFill>
              </a:rPr>
              <a:t>is </a:t>
            </a:r>
            <a:r>
              <a:rPr lang="en-US" sz="3200" b="1" dirty="0">
                <a:solidFill>
                  <a:srgbClr val="47D8FF"/>
                </a:solidFill>
              </a:rPr>
              <a:t>cost effective</a:t>
            </a:r>
            <a:r>
              <a:rPr lang="en-US" sz="2000" dirty="0" smtClean="0">
                <a:solidFill>
                  <a:srgbClr val="FFFFFF">
                    <a:lumMod val="65000"/>
                    <a:lumOff val="35000"/>
                  </a:srgbClr>
                </a:solidFill>
              </a:rPr>
              <a:t> and works across</a:t>
            </a:r>
            <a:r>
              <a:rPr lang="en-US" sz="3200" b="1" dirty="0" smtClean="0">
                <a:solidFill>
                  <a:srgbClr val="47D8FF"/>
                </a:solidFill>
              </a:rPr>
              <a:t> clouds</a:t>
            </a:r>
            <a:endParaRPr lang="en-US" sz="2000" dirty="0" smtClean="0">
              <a:solidFill>
                <a:srgbClr val="47D8FF"/>
              </a:solidFill>
            </a:endParaRPr>
          </a:p>
        </p:txBody>
      </p:sp>
    </p:spTree>
    <p:extLst>
      <p:ext uri="{BB962C8B-B14F-4D97-AF65-F5344CB8AC3E}">
        <p14:creationId xmlns:p14="http://schemas.microsoft.com/office/powerpoint/2010/main" val="38374582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9437" y="463439"/>
            <a:ext cx="9887656" cy="1186802"/>
          </a:xfrm>
        </p:spPr>
        <p:txBody>
          <a:bodyPr/>
          <a:lstStyle/>
          <a:p>
            <a:r>
              <a:rPr lang="en-US" dirty="0"/>
              <a:t>Hybrid Cloud Backup Focus Group</a:t>
            </a:r>
          </a:p>
        </p:txBody>
      </p:sp>
      <p:sp>
        <p:nvSpPr>
          <p:cNvPr id="15" name="Content Placeholder 8"/>
          <p:cNvSpPr txBox="1">
            <a:spLocks/>
          </p:cNvSpPr>
          <p:nvPr/>
        </p:nvSpPr>
        <p:spPr>
          <a:xfrm>
            <a:off x="504054" y="1538976"/>
            <a:ext cx="104385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2800" dirty="0">
              <a:gradFill>
                <a:gsLst>
                  <a:gs pos="1250">
                    <a:srgbClr val="FFFFFF"/>
                  </a:gs>
                  <a:gs pos="100000">
                    <a:srgbClr val="FFFFFF"/>
                  </a:gs>
                </a:gsLst>
                <a:lin ang="5400000" scaled="0"/>
              </a:gradFill>
            </a:endParaRPr>
          </a:p>
          <a:p>
            <a:pPr>
              <a:buClr>
                <a:srgbClr val="FFFFFF"/>
              </a:buClr>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US" sz="2448" dirty="0" smtClean="0">
              <a:gradFill>
                <a:gsLst>
                  <a:gs pos="1250">
                    <a:srgbClr val="FFFFFF"/>
                  </a:gs>
                  <a:gs pos="100000">
                    <a:srgbClr val="FFFFFF"/>
                  </a:gs>
                </a:gsLst>
                <a:lin ang="5400000" scaled="0"/>
              </a:gradFill>
            </a:endParaRPr>
          </a:p>
          <a:p>
            <a:pPr>
              <a:buClr>
                <a:srgbClr val="FFFFFF"/>
              </a:buClr>
            </a:pPr>
            <a:endParaRPr lang="en-US" dirty="0">
              <a:gradFill>
                <a:gsLst>
                  <a:gs pos="1250">
                    <a:srgbClr val="FFFFFF"/>
                  </a:gs>
                  <a:gs pos="100000">
                    <a:srgbClr val="FFFFFF"/>
                  </a:gs>
                </a:gsLst>
                <a:lin ang="5400000" scaled="0"/>
              </a:gradFill>
            </a:endParaRPr>
          </a:p>
        </p:txBody>
      </p:sp>
      <p:pic>
        <p:nvPicPr>
          <p:cNvPr id="7" name="Picture 6"/>
          <p:cNvPicPr>
            <a:picLocks noChangeAspect="1"/>
          </p:cNvPicPr>
          <p:nvPr/>
        </p:nvPicPr>
        <p:blipFill>
          <a:blip r:embed="rId3"/>
          <a:stretch>
            <a:fillRect/>
          </a:stretch>
        </p:blipFill>
        <p:spPr>
          <a:xfrm>
            <a:off x="579437" y="1439862"/>
            <a:ext cx="8194469" cy="5208539"/>
          </a:xfrm>
          <a:prstGeom prst="rect">
            <a:avLst/>
          </a:prstGeom>
          <a:ln w="3175">
            <a:solidFill>
              <a:schemeClr val="tx1"/>
            </a:solidFill>
          </a:ln>
        </p:spPr>
      </p:pic>
      <p:sp>
        <p:nvSpPr>
          <p:cNvPr id="8" name="Content Placeholder 8"/>
          <p:cNvSpPr txBox="1">
            <a:spLocks/>
          </p:cNvSpPr>
          <p:nvPr/>
        </p:nvSpPr>
        <p:spPr>
          <a:xfrm>
            <a:off x="8849289" y="1538975"/>
            <a:ext cx="33519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 typeface="Wingdings" panose="05000000000000000000" pitchFamily="2" charset="2"/>
              <a:buNone/>
            </a:pPr>
            <a:r>
              <a:rPr lang="en-US" sz="2800" dirty="0">
                <a:gradFill>
                  <a:gsLst>
                    <a:gs pos="1250">
                      <a:srgbClr val="FFFFFF"/>
                    </a:gs>
                    <a:gs pos="100000">
                      <a:srgbClr val="FFFFFF"/>
                    </a:gs>
                  </a:gsLst>
                  <a:lin ang="5400000" scaled="0"/>
                </a:gradFill>
              </a:rPr>
              <a:t>Time:</a:t>
            </a:r>
          </a:p>
          <a:p>
            <a:pPr marL="0" indent="0">
              <a:buClr>
                <a:srgbClr val="FFFFFF"/>
              </a:buClr>
              <a:buFont typeface="Wingdings" panose="05000000000000000000" pitchFamily="2" charset="2"/>
              <a:buNone/>
            </a:pPr>
            <a:r>
              <a:rPr lang="en-US" sz="2800" dirty="0">
                <a:gradFill>
                  <a:gsLst>
                    <a:gs pos="1250">
                      <a:srgbClr val="FFFFFF"/>
                    </a:gs>
                    <a:gs pos="100000">
                      <a:srgbClr val="FFFFFF"/>
                    </a:gs>
                  </a:gsLst>
                  <a:lin ang="5400000" scaled="0"/>
                </a:gradFill>
              </a:rPr>
              <a:t>Wednesday May 6 from 9-10:30 AM</a:t>
            </a:r>
          </a:p>
          <a:p>
            <a:pPr>
              <a:buClr>
                <a:srgbClr val="FFFFFF"/>
              </a:buClr>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r>
              <a:rPr lang="en-US" sz="2800" dirty="0" smtClean="0">
                <a:gradFill>
                  <a:gsLst>
                    <a:gs pos="1250">
                      <a:srgbClr val="FFFFFF"/>
                    </a:gs>
                    <a:gs pos="100000">
                      <a:srgbClr val="FFFFFF"/>
                    </a:gs>
                  </a:gsLst>
                  <a:lin ang="5400000" scaled="0"/>
                </a:gradFill>
              </a:rPr>
              <a:t>Venue:</a:t>
            </a:r>
          </a:p>
          <a:p>
            <a:pPr marL="0" indent="0">
              <a:buClr>
                <a:srgbClr val="FFFFFF"/>
              </a:buClr>
              <a:buFont typeface="Wingdings" panose="05000000000000000000" pitchFamily="2" charset="2"/>
              <a:buNone/>
            </a:pPr>
            <a:r>
              <a:rPr lang="en-US" sz="2800" dirty="0" smtClean="0">
                <a:gradFill>
                  <a:gsLst>
                    <a:gs pos="1250">
                      <a:srgbClr val="FFFFFF"/>
                    </a:gs>
                    <a:gs pos="100000">
                      <a:srgbClr val="FFFFFF"/>
                    </a:gs>
                  </a:gsLst>
                  <a:lin ang="5400000" scaled="0"/>
                </a:gradFill>
              </a:rPr>
              <a:t>Lakeside Center, Level 2, E255</a:t>
            </a:r>
          </a:p>
          <a:p>
            <a:pPr marL="0" indent="0">
              <a:buClr>
                <a:srgbClr val="FFFFFF"/>
              </a:buClr>
              <a:buFont typeface="Wingdings" panose="05000000000000000000" pitchFamily="2" charset="2"/>
              <a:buNone/>
            </a:pPr>
            <a:endParaRPr lang="en-US" sz="2448" dirty="0" smtClean="0">
              <a:gradFill>
                <a:gsLst>
                  <a:gs pos="1250">
                    <a:srgbClr val="FFFFFF"/>
                  </a:gs>
                  <a:gs pos="100000">
                    <a:srgbClr val="FFFFFF"/>
                  </a:gs>
                </a:gsLst>
                <a:lin ang="5400000" scaled="0"/>
              </a:gradFill>
            </a:endParaRPr>
          </a:p>
          <a:p>
            <a:pPr>
              <a:buClr>
                <a:srgbClr val="FFFFFF"/>
              </a:buClr>
            </a:pP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73155599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256199" y="1069652"/>
            <a:ext cx="11887200" cy="5946243"/>
          </a:xfrm>
        </p:spPr>
        <p:txBody>
          <a:bodyPr/>
          <a:lstStyle/>
          <a:p>
            <a:pPr lvl="1" algn="just" defTabSz="913494">
              <a:lnSpc>
                <a:spcPct val="150000"/>
              </a:lnSpc>
            </a:pPr>
            <a:r>
              <a:rPr lang="en-US" sz="3200" kern="0" spc="-100" dirty="0" smtClean="0">
                <a:ln w="3175">
                  <a:noFill/>
                </a:ln>
                <a:solidFill>
                  <a:schemeClr val="tx1"/>
                </a:solidFill>
                <a:latin typeface="+mj-lt"/>
                <a:cs typeface="Segoe UI" pitchFamily="34" charset="0"/>
                <a:hlinkClick r:id="rId2"/>
              </a:rPr>
              <a:t>http</a:t>
            </a:r>
            <a:r>
              <a:rPr lang="en-US" sz="3200" kern="0" spc="-100" dirty="0">
                <a:ln w="3175">
                  <a:noFill/>
                </a:ln>
                <a:solidFill>
                  <a:schemeClr val="tx1"/>
                </a:solidFill>
                <a:latin typeface="+mj-lt"/>
                <a:cs typeface="Segoe UI" pitchFamily="34" charset="0"/>
                <a:hlinkClick r:id="rId2"/>
              </a:rPr>
              <a:t>://azure.microsoft.com/en-in/services/backup</a:t>
            </a:r>
            <a:r>
              <a:rPr lang="en-US" sz="3200" kern="0" spc="-100" dirty="0" smtClean="0">
                <a:ln w="3175">
                  <a:noFill/>
                </a:ln>
                <a:solidFill>
                  <a:schemeClr val="tx1"/>
                </a:solidFill>
                <a:latin typeface="+mj-lt"/>
                <a:cs typeface="Segoe UI" pitchFamily="34" charset="0"/>
                <a:hlinkClick r:id="rId2"/>
              </a:rPr>
              <a:t>/</a:t>
            </a:r>
            <a:r>
              <a:rPr lang="en-US" sz="3200" kern="0" spc="-100" dirty="0" smtClean="0">
                <a:ln w="3175">
                  <a:noFill/>
                </a:ln>
                <a:solidFill>
                  <a:schemeClr val="tx1"/>
                </a:solidFill>
                <a:latin typeface="+mj-lt"/>
                <a:cs typeface="Segoe UI" pitchFamily="34" charset="0"/>
              </a:rPr>
              <a:t> </a:t>
            </a:r>
            <a:endParaRPr lang="en-US" sz="3200" kern="0" spc="-100" dirty="0">
              <a:ln w="3175">
                <a:noFill/>
              </a:ln>
              <a:solidFill>
                <a:schemeClr val="tx1"/>
              </a:solidFill>
              <a:latin typeface="+mj-lt"/>
              <a:cs typeface="Segoe UI" pitchFamily="34" charset="0"/>
            </a:endParaRPr>
          </a:p>
          <a:p>
            <a:pPr lvl="1" algn="just" defTabSz="913494">
              <a:lnSpc>
                <a:spcPct val="150000"/>
              </a:lnSpc>
            </a:pPr>
            <a:r>
              <a:rPr lang="en-US" sz="3200" kern="0" spc="-100" dirty="0" smtClean="0">
                <a:ln w="3175">
                  <a:noFill/>
                </a:ln>
                <a:solidFill>
                  <a:schemeClr val="tx1"/>
                </a:solidFill>
                <a:latin typeface="Segoe UI Light"/>
                <a:cs typeface="Segoe UI" pitchFamily="34" charset="0"/>
                <a:hlinkClick r:id="rId3"/>
              </a:rPr>
              <a:t>http</a:t>
            </a:r>
            <a:r>
              <a:rPr lang="en-US" sz="3200" kern="0" spc="-100" dirty="0">
                <a:ln w="3175">
                  <a:noFill/>
                </a:ln>
                <a:solidFill>
                  <a:schemeClr val="tx1"/>
                </a:solidFill>
                <a:latin typeface="Segoe UI Light"/>
                <a:cs typeface="Segoe UI" pitchFamily="34" charset="0"/>
                <a:hlinkClick r:id="rId3"/>
              </a:rPr>
              <a:t>://</a:t>
            </a:r>
            <a:r>
              <a:rPr lang="en-US" sz="3200" kern="0" spc="-100" dirty="0" smtClean="0">
                <a:ln w="3175">
                  <a:noFill/>
                </a:ln>
                <a:solidFill>
                  <a:schemeClr val="tx1"/>
                </a:solidFill>
                <a:latin typeface="Segoe UI Light"/>
                <a:cs typeface="Segoe UI" pitchFamily="34" charset="0"/>
                <a:hlinkClick r:id="rId3"/>
              </a:rPr>
              <a:t>aka.ms/azurebackup</a:t>
            </a:r>
            <a:endParaRPr lang="en-US" sz="3200" kern="0" spc="-100" dirty="0" smtClean="0">
              <a:ln w="3175">
                <a:noFill/>
              </a:ln>
              <a:solidFill>
                <a:schemeClr val="tx1"/>
              </a:solidFill>
              <a:latin typeface="Segoe UI Light"/>
              <a:cs typeface="Segoe UI" pitchFamily="34" charset="0"/>
            </a:endParaRPr>
          </a:p>
          <a:p>
            <a:pPr lvl="1" algn="just" defTabSz="913494">
              <a:lnSpc>
                <a:spcPct val="150000"/>
              </a:lnSpc>
            </a:pPr>
            <a:r>
              <a:rPr lang="en-US" sz="3200" kern="0" spc="-100" dirty="0">
                <a:ln w="3175">
                  <a:noFill/>
                </a:ln>
                <a:solidFill>
                  <a:schemeClr val="tx1"/>
                </a:solidFill>
                <a:latin typeface="Segoe UI Light"/>
                <a:cs typeface="Segoe UI" pitchFamily="34" charset="0"/>
                <a:hlinkClick r:id="rId4"/>
              </a:rPr>
              <a:t>http://aka.ms/dpm</a:t>
            </a:r>
            <a:endParaRPr lang="en-US" sz="3200" kern="0" spc="-100" dirty="0" smtClean="0">
              <a:ln w="3175">
                <a:noFill/>
              </a:ln>
              <a:solidFill>
                <a:schemeClr val="tx1"/>
              </a:solidFill>
              <a:latin typeface="Segoe UI Light"/>
              <a:cs typeface="Segoe UI" pitchFamily="34" charset="0"/>
              <a:hlinkClick r:id="rId5"/>
            </a:endParaRPr>
          </a:p>
          <a:p>
            <a:pPr lvl="1" algn="just" defTabSz="913494">
              <a:lnSpc>
                <a:spcPct val="150000"/>
              </a:lnSpc>
            </a:pPr>
            <a:r>
              <a:rPr lang="en-US" sz="3200" kern="0" spc="-100" dirty="0" smtClean="0">
                <a:ln w="3175">
                  <a:noFill/>
                </a:ln>
                <a:solidFill>
                  <a:schemeClr val="tx1"/>
                </a:solidFill>
                <a:latin typeface="Segoe UI Light"/>
                <a:cs typeface="Segoe UI" pitchFamily="34" charset="0"/>
                <a:hlinkClick r:id="rId5"/>
              </a:rPr>
              <a:t>http</a:t>
            </a:r>
            <a:r>
              <a:rPr lang="en-US" sz="3200" kern="0" spc="-100" dirty="0">
                <a:ln w="3175">
                  <a:noFill/>
                </a:ln>
                <a:solidFill>
                  <a:schemeClr val="tx1"/>
                </a:solidFill>
                <a:latin typeface="Segoe UI Light"/>
                <a:cs typeface="Segoe UI" pitchFamily="34" charset="0"/>
                <a:hlinkClick r:id="rId5"/>
              </a:rPr>
              <a:t>://</a:t>
            </a:r>
            <a:r>
              <a:rPr lang="en-US" sz="3200" kern="0" spc="-100" dirty="0" smtClean="0">
                <a:ln w="3175">
                  <a:noFill/>
                </a:ln>
                <a:solidFill>
                  <a:schemeClr val="tx1"/>
                </a:solidFill>
                <a:latin typeface="Segoe UI Light"/>
                <a:cs typeface="Segoe UI" pitchFamily="34" charset="0"/>
                <a:hlinkClick r:id="rId5"/>
              </a:rPr>
              <a:t>aka.ms/azurebackupblog</a:t>
            </a:r>
            <a:endParaRPr lang="en-US" sz="3200" kern="0" spc="-100" dirty="0" smtClean="0">
              <a:ln w="3175">
                <a:noFill/>
              </a:ln>
              <a:solidFill>
                <a:schemeClr val="tx1"/>
              </a:solidFill>
              <a:latin typeface="Segoe UI Light"/>
              <a:cs typeface="Segoe UI" pitchFamily="34" charset="0"/>
            </a:endParaRPr>
          </a:p>
          <a:p>
            <a:pPr lvl="1" algn="just" defTabSz="913494">
              <a:lnSpc>
                <a:spcPct val="150000"/>
              </a:lnSpc>
            </a:pPr>
            <a:r>
              <a:rPr lang="en-US" sz="3200" kern="0" spc="-100" dirty="0" smtClean="0">
                <a:ln w="3175">
                  <a:noFill/>
                </a:ln>
                <a:solidFill>
                  <a:schemeClr val="tx1"/>
                </a:solidFill>
                <a:latin typeface="Segoe UI Light"/>
                <a:cs typeface="Segoe UI" pitchFamily="34" charset="0"/>
                <a:hlinkClick r:id="rId6"/>
              </a:rPr>
              <a:t>https://twitter.com/azurebackup</a:t>
            </a:r>
            <a:r>
              <a:rPr lang="en-US" sz="3200" kern="0" spc="-100" dirty="0" smtClean="0">
                <a:ln w="3175">
                  <a:noFill/>
                </a:ln>
                <a:solidFill>
                  <a:schemeClr val="tx1"/>
                </a:solidFill>
                <a:latin typeface="Segoe UI Light"/>
                <a:cs typeface="Segoe UI" pitchFamily="34" charset="0"/>
              </a:rPr>
              <a:t> </a:t>
            </a:r>
          </a:p>
          <a:p>
            <a:pPr lvl="1" algn="just" defTabSz="913494">
              <a:lnSpc>
                <a:spcPct val="150000"/>
              </a:lnSpc>
            </a:pPr>
            <a:r>
              <a:rPr lang="en-US" sz="3200" kern="0" spc="-100" dirty="0">
                <a:ln w="3175">
                  <a:noFill/>
                </a:ln>
                <a:solidFill>
                  <a:schemeClr val="tx1"/>
                </a:solidFill>
                <a:latin typeface="Segoe UI Light"/>
                <a:cs typeface="Segoe UI" pitchFamily="34" charset="0"/>
                <a:hlinkClick r:id="rId7"/>
              </a:rPr>
              <a:t>http://</a:t>
            </a:r>
            <a:r>
              <a:rPr lang="en-US" sz="3200" kern="0" spc="-100" dirty="0" smtClean="0">
                <a:ln w="3175">
                  <a:noFill/>
                </a:ln>
                <a:solidFill>
                  <a:schemeClr val="tx1"/>
                </a:solidFill>
                <a:latin typeface="Segoe UI Light"/>
                <a:cs typeface="Segoe UI" pitchFamily="34" charset="0"/>
                <a:hlinkClick r:id="rId7"/>
              </a:rPr>
              <a:t>channel9.msdn.com/Series/Azure-Backup</a:t>
            </a:r>
            <a:r>
              <a:rPr lang="en-US" sz="3200" kern="0" spc="-100" dirty="0" smtClean="0">
                <a:ln w="3175">
                  <a:noFill/>
                </a:ln>
                <a:solidFill>
                  <a:schemeClr val="tx1"/>
                </a:solidFill>
                <a:latin typeface="Segoe UI Light"/>
                <a:cs typeface="Segoe UI" pitchFamily="34" charset="0"/>
              </a:rPr>
              <a:t> </a:t>
            </a:r>
          </a:p>
          <a:p>
            <a:pPr lvl="1" algn="just" defTabSz="913494">
              <a:lnSpc>
                <a:spcPct val="150000"/>
              </a:lnSpc>
            </a:pPr>
            <a:r>
              <a:rPr lang="en-US" sz="3200" kern="0" spc="-100" dirty="0" smtClean="0">
                <a:ln w="3175">
                  <a:noFill/>
                </a:ln>
                <a:solidFill>
                  <a:schemeClr val="tx1"/>
                </a:solidFill>
                <a:latin typeface="Segoe UI Light"/>
                <a:cs typeface="Segoe UI" pitchFamily="34" charset="0"/>
              </a:rPr>
              <a:t> </a:t>
            </a:r>
            <a:endParaRPr lang="en-US" sz="3600" kern="0" spc="-100" dirty="0" smtClean="0">
              <a:ln w="3175">
                <a:noFill/>
              </a:ln>
              <a:solidFill>
                <a:schemeClr val="tx1"/>
              </a:solidFill>
              <a:latin typeface="Segoe UI Light"/>
              <a:cs typeface="Segoe UI" pitchFamily="34" charset="0"/>
            </a:endParaRPr>
          </a:p>
        </p:txBody>
      </p:sp>
    </p:spTree>
    <p:extLst>
      <p:ext uri="{BB962C8B-B14F-4D97-AF65-F5344CB8AC3E}">
        <p14:creationId xmlns:p14="http://schemas.microsoft.com/office/powerpoint/2010/main" val="81563148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9437" y="463439"/>
            <a:ext cx="9887656" cy="1186802"/>
          </a:xfrm>
        </p:spPr>
        <p:txBody>
          <a:bodyPr/>
          <a:lstStyle/>
          <a:p>
            <a:r>
              <a:rPr lang="en-US" dirty="0" smtClean="0"/>
              <a:t>Related Sessions and Content</a:t>
            </a:r>
            <a:endParaRPr lang="en-US" dirty="0"/>
          </a:p>
        </p:txBody>
      </p:sp>
      <p:sp>
        <p:nvSpPr>
          <p:cNvPr id="15" name="Content Placeholder 8"/>
          <p:cNvSpPr txBox="1">
            <a:spLocks/>
          </p:cNvSpPr>
          <p:nvPr/>
        </p:nvSpPr>
        <p:spPr>
          <a:xfrm>
            <a:off x="504054" y="1538976"/>
            <a:ext cx="104385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endParaRPr lang="en-US" sz="2800" dirty="0">
              <a:gradFill>
                <a:gsLst>
                  <a:gs pos="1250">
                    <a:srgbClr val="FFFFFF"/>
                  </a:gs>
                  <a:gs pos="100000">
                    <a:srgbClr val="FFFFFF"/>
                  </a:gs>
                </a:gsLst>
                <a:lin ang="5400000" scaled="0"/>
              </a:gradFill>
            </a:endParaRPr>
          </a:p>
          <a:p>
            <a:pPr>
              <a:buClr>
                <a:srgbClr val="FFFFFF"/>
              </a:buClr>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US" sz="2448" dirty="0" smtClean="0">
              <a:gradFill>
                <a:gsLst>
                  <a:gs pos="1250">
                    <a:srgbClr val="FFFFFF"/>
                  </a:gs>
                  <a:gs pos="100000">
                    <a:srgbClr val="FFFFFF"/>
                  </a:gs>
                </a:gsLst>
                <a:lin ang="5400000" scaled="0"/>
              </a:gradFill>
            </a:endParaRPr>
          </a:p>
          <a:p>
            <a:pPr>
              <a:buClr>
                <a:srgbClr val="FFFFFF"/>
              </a:buClr>
            </a:pPr>
            <a:endParaRPr lang="en-US" dirty="0">
              <a:gradFill>
                <a:gsLst>
                  <a:gs pos="1250">
                    <a:srgbClr val="FFFFFF"/>
                  </a:gs>
                  <a:gs pos="100000">
                    <a:srgbClr val="FFFFFF"/>
                  </a:gs>
                </a:gsLst>
                <a:lin ang="5400000" scaled="0"/>
              </a:gradFill>
            </a:endParaRPr>
          </a:p>
        </p:txBody>
      </p:sp>
      <p:sp>
        <p:nvSpPr>
          <p:cNvPr id="4" name="Content Placeholder 8"/>
          <p:cNvSpPr txBox="1">
            <a:spLocks/>
          </p:cNvSpPr>
          <p:nvPr/>
        </p:nvSpPr>
        <p:spPr>
          <a:xfrm>
            <a:off x="656454" y="1691376"/>
            <a:ext cx="10438583" cy="4472885"/>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 typeface="Wingdings" panose="05000000000000000000" pitchFamily="2" charset="2"/>
              <a:buNone/>
            </a:pPr>
            <a:r>
              <a:rPr lang="en-US" sz="2800" dirty="0" smtClean="0">
                <a:gradFill>
                  <a:gsLst>
                    <a:gs pos="1250">
                      <a:srgbClr val="FFFFFF"/>
                    </a:gs>
                    <a:gs pos="100000">
                      <a:srgbClr val="FFFFFF"/>
                    </a:gs>
                  </a:gsLst>
                  <a:lin ang="5400000" scaled="0"/>
                </a:gradFill>
              </a:rPr>
              <a:t>Enterprise Backup: Custom Reporting, BAAS and Real-World Deployments in DPM  (BRK3491)</a:t>
            </a:r>
          </a:p>
          <a:p>
            <a:pPr marL="0" indent="0">
              <a:buClr>
                <a:srgbClr val="FFFFFF"/>
              </a:buClr>
              <a:buFont typeface="Wingdings" panose="05000000000000000000" pitchFamily="2" charset="2"/>
              <a:buNone/>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r>
              <a:rPr lang="en-US" sz="2800" dirty="0" smtClean="0">
                <a:gradFill>
                  <a:gsLst>
                    <a:gs pos="1250">
                      <a:srgbClr val="FFFFFF"/>
                    </a:gs>
                    <a:gs pos="100000">
                      <a:srgbClr val="FFFFFF"/>
                    </a:gs>
                  </a:gsLst>
                  <a:lin ang="5400000" scaled="0"/>
                </a:gradFill>
              </a:rPr>
              <a:t>Platform Vision &amp; Strategy (6 of 7):  What’s New in System Center for Management (BRK2459)</a:t>
            </a:r>
          </a:p>
          <a:p>
            <a:pPr marL="0" indent="0">
              <a:buClr>
                <a:srgbClr val="FFFFFF"/>
              </a:buClr>
              <a:buFont typeface="Wingdings" panose="05000000000000000000" pitchFamily="2" charset="2"/>
              <a:buNone/>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r>
              <a:rPr lang="en-US" sz="2800" dirty="0" smtClean="0">
                <a:gradFill>
                  <a:gsLst>
                    <a:gs pos="1250">
                      <a:srgbClr val="FFFFFF"/>
                    </a:gs>
                    <a:gs pos="100000">
                      <a:srgbClr val="FFFFFF"/>
                    </a:gs>
                  </a:gsLst>
                  <a:lin ang="5400000" scaled="0"/>
                </a:gradFill>
              </a:rPr>
              <a:t>Best Practices for Disaster Recovery for Azure Applications (BRK2486)</a:t>
            </a:r>
          </a:p>
          <a:p>
            <a:pPr marL="0" indent="0">
              <a:buClr>
                <a:srgbClr val="FFFFFF"/>
              </a:buClr>
              <a:buFont typeface="Wingdings" panose="05000000000000000000" pitchFamily="2" charset="2"/>
              <a:buNone/>
            </a:pPr>
            <a:endParaRPr lang="en-US" sz="2800" dirty="0">
              <a:gradFill>
                <a:gsLst>
                  <a:gs pos="1250">
                    <a:srgbClr val="FFFFFF"/>
                  </a:gs>
                  <a:gs pos="100000">
                    <a:srgbClr val="FFFFFF"/>
                  </a:gs>
                </a:gsLst>
                <a:lin ang="5400000" scaled="0"/>
              </a:gradFill>
            </a:endParaRPr>
          </a:p>
          <a:p>
            <a:pPr>
              <a:buClr>
                <a:srgbClr val="FFFFFF"/>
              </a:buClr>
            </a:pPr>
            <a:endParaRPr lang="en-US" sz="2800" dirty="0">
              <a:gradFill>
                <a:gsLst>
                  <a:gs pos="1250">
                    <a:srgbClr val="FFFFFF"/>
                  </a:gs>
                  <a:gs pos="100000">
                    <a:srgbClr val="FFFFFF"/>
                  </a:gs>
                </a:gsLst>
                <a:lin ang="5400000" scaled="0"/>
              </a:gradFill>
            </a:endParaRPr>
          </a:p>
          <a:p>
            <a:pPr marL="0" indent="0">
              <a:buClr>
                <a:srgbClr val="FFFFFF"/>
              </a:buClr>
              <a:buFont typeface="Wingdings" panose="05000000000000000000" pitchFamily="2" charset="2"/>
              <a:buNone/>
            </a:pPr>
            <a:endParaRPr lang="en-US" sz="2448" dirty="0" smtClean="0">
              <a:gradFill>
                <a:gsLst>
                  <a:gs pos="1250">
                    <a:srgbClr val="FFFFFF"/>
                  </a:gs>
                  <a:gs pos="100000">
                    <a:srgbClr val="FFFFFF"/>
                  </a:gs>
                </a:gsLst>
                <a:lin ang="5400000" scaled="0"/>
              </a:gradFill>
            </a:endParaRPr>
          </a:p>
          <a:p>
            <a:pPr>
              <a:buClr>
                <a:srgbClr val="FFFFFF"/>
              </a:buClr>
            </a:pP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94328766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46638" y="0"/>
            <a:ext cx="7589837" cy="6994525"/>
          </a:xfrm>
          <a:prstGeom prst="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Title 16"/>
          <p:cNvSpPr>
            <a:spLocks noGrp="1"/>
          </p:cNvSpPr>
          <p:nvPr>
            <p:ph type="title"/>
          </p:nvPr>
        </p:nvSpPr>
        <p:spPr>
          <a:xfrm>
            <a:off x="274639" y="295275"/>
            <a:ext cx="4648198" cy="917575"/>
          </a:xfrm>
        </p:spPr>
        <p:txBody>
          <a:bodyPr/>
          <a:lstStyle/>
          <a:p>
            <a:r>
              <a:rPr lang="en-US" dirty="0" smtClean="0">
                <a:gradFill>
                  <a:gsLst>
                    <a:gs pos="20354">
                      <a:schemeClr val="tx1"/>
                    </a:gs>
                    <a:gs pos="40000">
                      <a:schemeClr val="tx1"/>
                    </a:gs>
                  </a:gsLst>
                  <a:lin ang="5400000" scaled="0"/>
                </a:gradFill>
              </a:rPr>
              <a:t>Learn more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with FREE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IT Pro Resources</a:t>
            </a:r>
            <a:endParaRPr lang="en-US" dirty="0">
              <a:gradFill>
                <a:gsLst>
                  <a:gs pos="20354">
                    <a:schemeClr val="tx1"/>
                  </a:gs>
                  <a:gs pos="40000">
                    <a:schemeClr val="tx1"/>
                  </a:gs>
                </a:gsLst>
                <a:lin ang="5400000" scaled="0"/>
              </a:gradFill>
            </a:endParaRPr>
          </a:p>
        </p:txBody>
      </p:sp>
      <p:sp>
        <p:nvSpPr>
          <p:cNvPr id="6" name="Text Placeholder 5"/>
          <p:cNvSpPr>
            <a:spLocks noGrp="1"/>
          </p:cNvSpPr>
          <p:nvPr>
            <p:ph type="body" sz="quarter" idx="10"/>
          </p:nvPr>
        </p:nvSpPr>
        <p:spPr>
          <a:xfrm>
            <a:off x="5341461" y="1239889"/>
            <a:ext cx="6523038" cy="966418"/>
          </a:xfrm>
        </p:spPr>
        <p:txBody>
          <a:bodyPr/>
          <a:lstStyle/>
          <a:p>
            <a:r>
              <a:rPr lang="en-US" sz="3200" dirty="0" smtClean="0">
                <a:gradFill>
                  <a:gsLst>
                    <a:gs pos="20354">
                      <a:schemeClr val="tx1"/>
                    </a:gs>
                    <a:gs pos="40000">
                      <a:schemeClr val="tx1"/>
                    </a:gs>
                  </a:gsLst>
                  <a:lin ang="5400000" scaled="0"/>
                </a:gradFill>
              </a:rPr>
              <a:t>Free technical training resources: </a:t>
            </a:r>
          </a:p>
          <a:p>
            <a:pPr lvl="1"/>
            <a:r>
              <a:rPr lang="en-US" dirty="0" smtClean="0">
                <a:gradFill>
                  <a:gsLst>
                    <a:gs pos="20354">
                      <a:schemeClr val="tx1"/>
                    </a:gs>
                    <a:gs pos="40000">
                      <a:schemeClr val="tx1"/>
                    </a:gs>
                  </a:gsLst>
                  <a:lin ang="5400000" scaled="0"/>
                </a:gradFill>
              </a:rPr>
              <a:t>On-demand online training: </a:t>
            </a:r>
            <a:r>
              <a:rPr lang="en-US" dirty="0" smtClean="0">
                <a:gradFill>
                  <a:gsLst>
                    <a:gs pos="20354">
                      <a:schemeClr val="tx1"/>
                    </a:gs>
                    <a:gs pos="40000">
                      <a:schemeClr val="tx1"/>
                    </a:gs>
                  </a:gsLst>
                  <a:lin ang="5400000" scaled="0"/>
                </a:gradFill>
                <a:hlinkClick r:id="rId3"/>
              </a:rPr>
              <a:t>http://aka.ms/learnhybrid</a:t>
            </a:r>
            <a:r>
              <a:rPr lang="en-US" dirty="0" smtClean="0">
                <a:gradFill>
                  <a:gsLst>
                    <a:gs pos="20354">
                      <a:schemeClr val="tx1"/>
                    </a:gs>
                    <a:gs pos="40000">
                      <a:schemeClr val="tx1"/>
                    </a:gs>
                  </a:gsLst>
                  <a:lin ang="5400000" scaled="0"/>
                </a:gradFill>
              </a:rPr>
              <a:t> </a:t>
            </a:r>
          </a:p>
        </p:txBody>
      </p:sp>
      <p:sp>
        <p:nvSpPr>
          <p:cNvPr id="4" name="Text Placeholder 5"/>
          <p:cNvSpPr txBox="1">
            <a:spLocks/>
          </p:cNvSpPr>
          <p:nvPr/>
        </p:nvSpPr>
        <p:spPr>
          <a:xfrm>
            <a:off x="274639" y="2932772"/>
            <a:ext cx="4417234" cy="151426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smtClean="0">
                <a:gradFill>
                  <a:gsLst>
                    <a:gs pos="20354">
                      <a:srgbClr val="0078D7">
                        <a:lumMod val="20000"/>
                        <a:lumOff val="80000"/>
                      </a:srgbClr>
                    </a:gs>
                    <a:gs pos="40000">
                      <a:srgbClr val="0078D7">
                        <a:lumMod val="20000"/>
                        <a:lumOff val="80000"/>
                      </a:srgbClr>
                    </a:gs>
                  </a:gsLst>
                </a:gradFill>
              </a:rPr>
              <a:t>Expand your </a:t>
            </a:r>
            <a:br>
              <a:rPr lang="en-US" sz="3200" dirty="0" smtClean="0">
                <a:gradFill>
                  <a:gsLst>
                    <a:gs pos="20354">
                      <a:srgbClr val="0078D7">
                        <a:lumMod val="20000"/>
                        <a:lumOff val="80000"/>
                      </a:srgbClr>
                    </a:gs>
                    <a:gs pos="40000">
                      <a:srgbClr val="0078D7">
                        <a:lumMod val="20000"/>
                        <a:lumOff val="80000"/>
                      </a:srgbClr>
                    </a:gs>
                  </a:gsLst>
                </a:gradFill>
              </a:rPr>
            </a:br>
            <a:r>
              <a:rPr lang="en-US" sz="3200" dirty="0" smtClean="0">
                <a:gradFill>
                  <a:gsLst>
                    <a:gs pos="20354">
                      <a:srgbClr val="0078D7">
                        <a:lumMod val="20000"/>
                        <a:lumOff val="80000"/>
                      </a:srgbClr>
                    </a:gs>
                    <a:gs pos="40000">
                      <a:srgbClr val="0078D7">
                        <a:lumMod val="20000"/>
                        <a:lumOff val="80000"/>
                      </a:srgbClr>
                    </a:gs>
                  </a:gsLst>
                </a:gradFill>
              </a:rPr>
              <a:t>Hybrid </a:t>
            </a:r>
            <a:r>
              <a:rPr lang="en-US" sz="3200" dirty="0">
                <a:gradFill>
                  <a:gsLst>
                    <a:gs pos="20354">
                      <a:srgbClr val="0078D7">
                        <a:lumMod val="20000"/>
                        <a:lumOff val="80000"/>
                      </a:srgbClr>
                    </a:gs>
                    <a:gs pos="40000">
                      <a:srgbClr val="0078D7">
                        <a:lumMod val="20000"/>
                        <a:lumOff val="80000"/>
                      </a:srgbClr>
                    </a:gs>
                  </a:gsLst>
                </a:gradFill>
              </a:rPr>
              <a:t>I</a:t>
            </a:r>
            <a:r>
              <a:rPr lang="en-US" sz="3200" dirty="0" smtClean="0">
                <a:gradFill>
                  <a:gsLst>
                    <a:gs pos="20354">
                      <a:srgbClr val="0078D7">
                        <a:lumMod val="20000"/>
                        <a:lumOff val="80000"/>
                      </a:srgbClr>
                    </a:gs>
                    <a:gs pos="40000">
                      <a:srgbClr val="0078D7">
                        <a:lumMod val="20000"/>
                        <a:lumOff val="80000"/>
                      </a:srgbClr>
                    </a:gs>
                  </a:gsLst>
                </a:gradFill>
              </a:rPr>
              <a:t>nfrastructure </a:t>
            </a:r>
            <a:r>
              <a:rPr lang="en-US" sz="3200" dirty="0">
                <a:gradFill>
                  <a:gsLst>
                    <a:gs pos="20354">
                      <a:srgbClr val="0078D7">
                        <a:lumMod val="20000"/>
                        <a:lumOff val="80000"/>
                      </a:srgbClr>
                    </a:gs>
                    <a:gs pos="40000">
                      <a:srgbClr val="0078D7">
                        <a:lumMod val="20000"/>
                        <a:lumOff val="80000"/>
                      </a:srgbClr>
                    </a:gs>
                  </a:gsLst>
                </a:gradFill>
              </a:rPr>
              <a:t>K</a:t>
            </a:r>
            <a:r>
              <a:rPr lang="en-US" sz="3200" dirty="0" smtClean="0">
                <a:gradFill>
                  <a:gsLst>
                    <a:gs pos="20354">
                      <a:srgbClr val="0078D7">
                        <a:lumMod val="20000"/>
                        <a:lumOff val="80000"/>
                      </a:srgbClr>
                    </a:gs>
                    <a:gs pos="40000">
                      <a:srgbClr val="0078D7">
                        <a:lumMod val="20000"/>
                        <a:lumOff val="80000"/>
                      </a:srgbClr>
                    </a:gs>
                  </a:gsLst>
                </a:gradFill>
              </a:rPr>
              <a:t>nowledge</a:t>
            </a:r>
          </a:p>
        </p:txBody>
      </p:sp>
      <p:sp>
        <p:nvSpPr>
          <p:cNvPr id="5" name="Text Placeholder 5"/>
          <p:cNvSpPr txBox="1">
            <a:spLocks/>
          </p:cNvSpPr>
          <p:nvPr/>
        </p:nvSpPr>
        <p:spPr>
          <a:xfrm>
            <a:off x="5341461" y="2760577"/>
            <a:ext cx="6781800" cy="1858970"/>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smtClean="0">
                <a:gradFill>
                  <a:gsLst>
                    <a:gs pos="20354">
                      <a:srgbClr val="FFFFFF"/>
                    </a:gs>
                    <a:gs pos="40000">
                      <a:srgbClr val="FFFFFF"/>
                    </a:gs>
                  </a:gsLst>
                  <a:lin ang="5400000" scaled="0"/>
                </a:gradFill>
              </a:rPr>
              <a:t>Free ebooks:</a:t>
            </a:r>
          </a:p>
          <a:p>
            <a:pPr lvl="1">
              <a:buClr>
                <a:srgbClr val="FFFFFF"/>
              </a:buClr>
            </a:pPr>
            <a:r>
              <a:rPr lang="en-US" dirty="0">
                <a:gradFill>
                  <a:gsLst>
                    <a:gs pos="20354">
                      <a:srgbClr val="FFFFFF"/>
                    </a:gs>
                    <a:gs pos="40000">
                      <a:srgbClr val="FFFFFF"/>
                    </a:gs>
                  </a:gsLst>
                  <a:lin ang="5400000" scaled="0"/>
                </a:gradFill>
              </a:rPr>
              <a:t>Rethinking Enterprise Storage: A Hybrid Cloud Model: </a:t>
            </a:r>
            <a:r>
              <a:rPr lang="en-US" dirty="0">
                <a:gradFill>
                  <a:gsLst>
                    <a:gs pos="20354">
                      <a:srgbClr val="FFFFFF"/>
                    </a:gs>
                    <a:gs pos="40000">
                      <a:srgbClr val="FFFFFF"/>
                    </a:gs>
                  </a:gsLst>
                  <a:lin ang="5400000" scaled="0"/>
                </a:gradFill>
                <a:hlinkClick r:id="rId4"/>
              </a:rPr>
              <a:t>http://</a:t>
            </a:r>
            <a:r>
              <a:rPr lang="en-US" dirty="0" smtClean="0">
                <a:gradFill>
                  <a:gsLst>
                    <a:gs pos="20354">
                      <a:srgbClr val="FFFFFF"/>
                    </a:gs>
                    <a:gs pos="40000">
                      <a:srgbClr val="FFFFFF"/>
                    </a:gs>
                  </a:gsLst>
                  <a:lin ang="5400000" scaled="0"/>
                </a:gradFill>
                <a:hlinkClick r:id="rId4"/>
              </a:rPr>
              <a:t>aka.ms/hybrid-storage-ebook</a:t>
            </a:r>
            <a:endParaRPr lang="en-US" dirty="0" smtClean="0">
              <a:gradFill>
                <a:gsLst>
                  <a:gs pos="20354">
                    <a:srgbClr val="FFFFFF"/>
                  </a:gs>
                  <a:gs pos="40000">
                    <a:srgbClr val="FFFFFF"/>
                  </a:gs>
                </a:gsLst>
                <a:lin ang="5400000" scaled="0"/>
              </a:gradFill>
            </a:endParaRPr>
          </a:p>
          <a:p>
            <a:pPr lvl="1">
              <a:buClr>
                <a:srgbClr val="FFFFFF"/>
              </a:buClr>
            </a:pPr>
            <a:r>
              <a:rPr lang="en-US" dirty="0">
                <a:gradFill>
                  <a:gsLst>
                    <a:gs pos="20354">
                      <a:srgbClr val="FFFFFF"/>
                    </a:gs>
                    <a:gs pos="40000">
                      <a:srgbClr val="FFFFFF"/>
                    </a:gs>
                  </a:gsLst>
                  <a:lin ang="5400000" scaled="0"/>
                </a:gradFill>
              </a:rPr>
              <a:t>Microsoft Azure Essentials: Fundamentals of Azure: </a:t>
            </a:r>
            <a:r>
              <a:rPr lang="en-US" dirty="0">
                <a:gradFill>
                  <a:gsLst>
                    <a:gs pos="20354">
                      <a:srgbClr val="FFFFFF"/>
                    </a:gs>
                    <a:gs pos="40000">
                      <a:srgbClr val="FFFFFF"/>
                    </a:gs>
                  </a:gsLst>
                  <a:lin ang="5400000" scaled="0"/>
                </a:gradFill>
                <a:hlinkClick r:id="rId5"/>
              </a:rPr>
              <a:t>http://</a:t>
            </a:r>
            <a:r>
              <a:rPr lang="en-US" dirty="0" smtClean="0">
                <a:gradFill>
                  <a:gsLst>
                    <a:gs pos="20354">
                      <a:srgbClr val="FFFFFF"/>
                    </a:gs>
                    <a:gs pos="40000">
                      <a:srgbClr val="FFFFFF"/>
                    </a:gs>
                  </a:gsLst>
                  <a:lin ang="5400000" scaled="0"/>
                </a:gradFill>
                <a:hlinkClick r:id="rId5"/>
              </a:rPr>
              <a:t>aka.ms/azure-fundamentals-ebook</a:t>
            </a:r>
            <a:r>
              <a:rPr lang="en-US" dirty="0" smtClean="0">
                <a:gradFill>
                  <a:gsLst>
                    <a:gs pos="20354">
                      <a:srgbClr val="FFFFFF"/>
                    </a:gs>
                    <a:gs pos="40000">
                      <a:srgbClr val="FFFFFF"/>
                    </a:gs>
                  </a:gsLst>
                  <a:lin ang="5400000" scaled="0"/>
                </a:gradFill>
              </a:rPr>
              <a:t> </a:t>
            </a:r>
          </a:p>
        </p:txBody>
      </p:sp>
      <p:sp>
        <p:nvSpPr>
          <p:cNvPr id="8" name="Text Placeholder 5"/>
          <p:cNvSpPr txBox="1">
            <a:spLocks/>
          </p:cNvSpPr>
          <p:nvPr/>
        </p:nvSpPr>
        <p:spPr>
          <a:xfrm>
            <a:off x="5341461" y="5173816"/>
            <a:ext cx="6446838" cy="96641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smtClean="0">
                <a:gradFill>
                  <a:gsLst>
                    <a:gs pos="20354">
                      <a:srgbClr val="FFFFFF"/>
                    </a:gs>
                    <a:gs pos="40000">
                      <a:srgbClr val="FFFFFF"/>
                    </a:gs>
                  </a:gsLst>
                  <a:lin ang="5400000" scaled="0"/>
                </a:gradFill>
              </a:rPr>
              <a:t>Join the IT Pro community: </a:t>
            </a:r>
          </a:p>
          <a:p>
            <a:pPr lvl="1">
              <a:buClr>
                <a:srgbClr val="FFFFFF"/>
              </a:buClr>
            </a:pPr>
            <a:r>
              <a:rPr lang="en-US" dirty="0" smtClean="0">
                <a:gradFill>
                  <a:gsLst>
                    <a:gs pos="20354">
                      <a:srgbClr val="FFFFFF"/>
                    </a:gs>
                    <a:gs pos="40000">
                      <a:srgbClr val="FFFFFF"/>
                    </a:gs>
                  </a:gsLst>
                  <a:lin ang="5400000" scaled="0"/>
                </a:gradFill>
              </a:rPr>
              <a:t>Twitter </a:t>
            </a:r>
            <a:r>
              <a:rPr lang="en-US" dirty="0" smtClean="0">
                <a:gradFill>
                  <a:gsLst>
                    <a:gs pos="20354">
                      <a:srgbClr val="FFFFFF"/>
                    </a:gs>
                    <a:gs pos="40000">
                      <a:srgbClr val="FFFFFF"/>
                    </a:gs>
                  </a:gsLst>
                  <a:lin ang="5400000" scaled="0"/>
                </a:gradFill>
                <a:hlinkClick r:id="rId6"/>
              </a:rPr>
              <a:t>@MS_ITPro</a:t>
            </a:r>
            <a:endParaRPr lang="en-US" dirty="0" smtClean="0">
              <a:gradFill>
                <a:gsLst>
                  <a:gs pos="20354">
                    <a:srgbClr val="FFFFFF"/>
                  </a:gs>
                  <a:gs pos="40000">
                    <a:srgbClr val="FFFFFF"/>
                  </a:gs>
                </a:gsLst>
                <a:lin ang="5400000" scaled="0"/>
              </a:gradFill>
            </a:endParaRPr>
          </a:p>
        </p:txBody>
      </p:sp>
    </p:spTree>
    <p:extLst>
      <p:ext uri="{BB962C8B-B14F-4D97-AF65-F5344CB8AC3E}">
        <p14:creationId xmlns:p14="http://schemas.microsoft.com/office/powerpoint/2010/main" val="40197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882" y="2336315"/>
            <a:ext cx="12434711" cy="46582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80987" y="1583723"/>
            <a:ext cx="4902958" cy="2608474"/>
          </a:xfrm>
        </p:spPr>
        <p:txBody>
          <a:bodyPr/>
          <a:lstStyle/>
          <a:p>
            <a:r>
              <a:rPr lang="en-US" sz="6119" dirty="0"/>
              <a:t>Ignite Azure </a:t>
            </a:r>
            <a:r>
              <a:rPr lang="en-US" sz="5507" dirty="0"/>
              <a:t>Challenge Sweepstakes</a:t>
            </a:r>
          </a:p>
        </p:txBody>
      </p:sp>
      <p:sp>
        <p:nvSpPr>
          <p:cNvPr id="6" name="Text Placeholder 5"/>
          <p:cNvSpPr txBox="1">
            <a:spLocks/>
          </p:cNvSpPr>
          <p:nvPr/>
        </p:nvSpPr>
        <p:spPr>
          <a:xfrm>
            <a:off x="4203689" y="2962246"/>
            <a:ext cx="5403332" cy="3755530"/>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0354">
                      <a:schemeClr val="tx2"/>
                    </a:gs>
                    <a:gs pos="40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7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48157"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Attend Azure sessions and activities, track your progress online, win raffle tickets for great prizes!</a:t>
            </a: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Aka.ms/</a:t>
            </a:r>
            <a:r>
              <a:rPr lang="en-US" sz="3264" dirty="0" err="1">
                <a:gradFill>
                  <a:gsLst>
                    <a:gs pos="20354">
                      <a:srgbClr val="0078D7">
                        <a:lumMod val="50000"/>
                      </a:srgbClr>
                    </a:gs>
                    <a:gs pos="40000">
                      <a:srgbClr val="0078D7">
                        <a:lumMod val="50000"/>
                      </a:srgbClr>
                    </a:gs>
                  </a:gsLst>
                  <a:lin ang="5400000" scaled="0"/>
                </a:gradFill>
              </a:rPr>
              <a:t>MyAzureChallenge</a:t>
            </a:r>
            <a:endParaRPr lang="en-US" sz="3264" dirty="0">
              <a:gradFill>
                <a:gsLst>
                  <a:gs pos="20354">
                    <a:srgbClr val="0078D7">
                      <a:lumMod val="50000"/>
                    </a:srgbClr>
                  </a:gs>
                  <a:gs pos="40000">
                    <a:srgbClr val="0078D7">
                      <a:lumMod val="50000"/>
                    </a:srgbClr>
                  </a:gs>
                </a:gsLst>
                <a:lin ang="5400000" scaled="0"/>
              </a:gradFill>
            </a:endParaRP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Enter this session code online</a:t>
            </a:r>
            <a:r>
              <a:rPr lang="en-US" sz="3264" dirty="0" smtClean="0">
                <a:gradFill>
                  <a:gsLst>
                    <a:gs pos="20354">
                      <a:srgbClr val="0078D7">
                        <a:lumMod val="50000"/>
                      </a:srgbClr>
                    </a:gs>
                    <a:gs pos="40000">
                      <a:srgbClr val="0078D7">
                        <a:lumMod val="50000"/>
                      </a:srgbClr>
                    </a:gs>
                  </a:gsLst>
                  <a:lin ang="5400000" scaled="0"/>
                </a:gradFill>
              </a:rPr>
              <a:t>: BRK2479</a:t>
            </a:r>
            <a:endParaRPr lang="en-US" sz="3264" b="1"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821" y="4018517"/>
            <a:ext cx="1684824" cy="122083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326" t="629" r="19098" b="1"/>
          <a:stretch/>
        </p:blipFill>
        <p:spPr>
          <a:xfrm>
            <a:off x="9487235" y="2446863"/>
            <a:ext cx="2104777" cy="16983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13" y="6203183"/>
            <a:ext cx="1658624" cy="51417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258" y="4651409"/>
            <a:ext cx="2157572" cy="1539357"/>
          </a:xfrm>
          <a:prstGeom prst="rect">
            <a:avLst/>
          </a:prstGeom>
          <a:noFill/>
          <a:ln>
            <a:noFill/>
          </a:ln>
        </p:spPr>
      </p:pic>
      <p:sp>
        <p:nvSpPr>
          <p:cNvPr id="16" name="TextBox 15"/>
          <p:cNvSpPr txBox="1"/>
          <p:nvPr/>
        </p:nvSpPr>
        <p:spPr>
          <a:xfrm>
            <a:off x="393306" y="5985634"/>
            <a:ext cx="3650781" cy="894625"/>
          </a:xfrm>
          <a:prstGeom prst="rect">
            <a:avLst/>
          </a:prstGeom>
          <a:noFill/>
        </p:spPr>
        <p:txBody>
          <a:bodyPr wrap="square" rtlCol="0">
            <a:spAutoFit/>
          </a:bodyPr>
          <a:lstStyle/>
          <a:p>
            <a:pPr defTabSz="932597"/>
            <a:r>
              <a:rPr lang="en-US" sz="1020" dirty="0">
                <a:solidFill>
                  <a:srgbClr val="505050"/>
                </a:solidFill>
              </a:rPr>
              <a:t>NO PURCHASE NECESSARY. Open only to event attendees. Winners must be present to win. Game ends May 9</a:t>
            </a:r>
            <a:r>
              <a:rPr lang="en-US" sz="1020" baseline="30000" dirty="0">
                <a:solidFill>
                  <a:srgbClr val="505050"/>
                </a:solidFill>
              </a:rPr>
              <a:t>th</a:t>
            </a:r>
            <a:r>
              <a:rPr lang="en-US" sz="1020" dirty="0">
                <a:solidFill>
                  <a:srgbClr val="505050"/>
                </a:solidFill>
              </a:rPr>
              <a:t>, 2015. For Official Rules, see The Cloud and Enterprise Lounge or myignite.com/challenge</a:t>
            </a:r>
          </a:p>
          <a:p>
            <a:pPr defTabSz="932597"/>
            <a:endParaRPr lang="en-US" sz="1020" dirty="0">
              <a:solidFill>
                <a:srgbClr val="505050"/>
              </a:solidFill>
            </a:endParaRPr>
          </a:p>
        </p:txBody>
      </p:sp>
    </p:spTree>
    <p:extLst>
      <p:ext uri="{BB962C8B-B14F-4D97-AF65-F5344CB8AC3E}">
        <p14:creationId xmlns:p14="http://schemas.microsoft.com/office/powerpoint/2010/main" val="5586659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5"/>
          <p:cNvSpPr>
            <a:spLocks noGrp="1"/>
          </p:cNvSpPr>
          <p:nvPr>
            <p:ph type="title"/>
            <p:custDataLst>
              <p:tags r:id="rId1"/>
            </p:custDataLst>
          </p:nvPr>
        </p:nvSpPr>
        <p:spPr>
          <a:xfrm>
            <a:off x="427037" y="195846"/>
            <a:ext cx="10657435" cy="658903"/>
          </a:xfrm>
        </p:spPr>
        <p:txBody>
          <a:bodyPr vert="horz" wrap="square" lIns="93260" tIns="155373" rIns="54380" bIns="54380" rtlCol="0" anchor="ctr">
            <a:noAutofit/>
          </a:bodyPr>
          <a:lstStyle/>
          <a:p>
            <a:pPr defTabSz="951304">
              <a:lnSpc>
                <a:spcPct val="120000"/>
              </a:lnSpc>
              <a:spcBef>
                <a:spcPts val="1224"/>
              </a:spcBef>
              <a:buSzPct val="90000"/>
              <a:buFont typeface="Arial" pitchFamily="34" charset="0"/>
            </a:pPr>
            <a:r>
              <a:rPr lang="en-US" spc="0" dirty="0" smtClean="0">
                <a:solidFill>
                  <a:schemeClr val="tx1"/>
                </a:solidFill>
                <a:cs typeface="+mn-cs"/>
              </a:rPr>
              <a:t>Today’s </a:t>
            </a:r>
            <a:r>
              <a:rPr lang="en-US" spc="0" dirty="0">
                <a:solidFill>
                  <a:schemeClr val="tx1"/>
                </a:solidFill>
                <a:cs typeface="+mn-cs"/>
              </a:rPr>
              <a:t>b</a:t>
            </a:r>
            <a:r>
              <a:rPr lang="en-US" spc="0" dirty="0" smtClean="0">
                <a:solidFill>
                  <a:schemeClr val="tx1"/>
                </a:solidFill>
                <a:cs typeface="+mn-cs"/>
              </a:rPr>
              <a:t>ackup </a:t>
            </a:r>
            <a:r>
              <a:rPr lang="en-US" spc="0" dirty="0">
                <a:solidFill>
                  <a:schemeClr val="tx1"/>
                </a:solidFill>
                <a:cs typeface="+mn-cs"/>
              </a:rPr>
              <a:t>s</a:t>
            </a:r>
            <a:r>
              <a:rPr lang="en-US" spc="0" dirty="0" smtClean="0">
                <a:solidFill>
                  <a:schemeClr val="tx1"/>
                </a:solidFill>
                <a:cs typeface="+mn-cs"/>
              </a:rPr>
              <a:t>trategy</a:t>
            </a:r>
            <a:endParaRPr lang="en-US" spc="0" dirty="0">
              <a:solidFill>
                <a:schemeClr val="tx1"/>
              </a:solidFill>
              <a:cs typeface="+mn-cs"/>
            </a:endParaRPr>
          </a:p>
        </p:txBody>
      </p:sp>
      <p:sp>
        <p:nvSpPr>
          <p:cNvPr id="242" name="TextBox 241"/>
          <p:cNvSpPr txBox="1"/>
          <p:nvPr/>
        </p:nvSpPr>
        <p:spPr>
          <a:xfrm>
            <a:off x="6370637" y="1820862"/>
            <a:ext cx="5299310" cy="964258"/>
          </a:xfrm>
          <a:prstGeom prst="rect">
            <a:avLst/>
          </a:prstGeom>
          <a:solidFill>
            <a:schemeClr val="tx2">
              <a:lumMod val="75000"/>
            </a:schemeClr>
          </a:solidFill>
          <a:ln>
            <a:noFill/>
          </a:ln>
        </p:spPr>
        <p:txBody>
          <a:bodyPr vert="horz" wrap="square" lIns="93260" tIns="93260" rIns="93260" bIns="9326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a:defRPr/>
            </a:pPr>
            <a:r>
              <a:rPr lang="en-US" sz="2448" b="1" kern="0" dirty="0" smtClean="0">
                <a:solidFill>
                  <a:prstClr val="white"/>
                </a:solidFill>
                <a:latin typeface="Segoe UI Emoji" panose="020B0502040204020203" pitchFamily="34" charset="0"/>
                <a:ea typeface="Segoe UI Emoji" panose="020B0502040204020203" pitchFamily="34" charset="0"/>
              </a:rPr>
              <a:t>Expensive storage and tape infrastructure</a:t>
            </a:r>
            <a:endParaRPr lang="en-US" sz="1428" kern="0" dirty="0">
              <a:solidFill>
                <a:prstClr val="white"/>
              </a:solidFill>
              <a:latin typeface="Segoe UI Emoji" panose="020B0502040204020203" pitchFamily="34" charset="0"/>
              <a:ea typeface="Segoe UI Emoji" panose="020B0502040204020203" pitchFamily="34" charset="0"/>
            </a:endParaRPr>
          </a:p>
        </p:txBody>
      </p:sp>
      <p:sp>
        <p:nvSpPr>
          <p:cNvPr id="243" name="TextBox 242"/>
          <p:cNvSpPr txBox="1"/>
          <p:nvPr/>
        </p:nvSpPr>
        <p:spPr>
          <a:xfrm>
            <a:off x="6373370" y="5269716"/>
            <a:ext cx="5311191" cy="964258"/>
          </a:xfrm>
          <a:prstGeom prst="rect">
            <a:avLst/>
          </a:prstGeom>
          <a:solidFill>
            <a:schemeClr val="accent4"/>
          </a:solidFill>
          <a:ln>
            <a:noFill/>
          </a:ln>
        </p:spPr>
        <p:txBody>
          <a:bodyPr vert="horz" wrap="square" lIns="93260" tIns="93260" rIns="93260" bIns="9326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a:defRPr/>
            </a:pPr>
            <a:r>
              <a:rPr lang="en-US" sz="2448" b="1" kern="0" dirty="0" smtClean="0">
                <a:solidFill>
                  <a:prstClr val="white"/>
                </a:solidFill>
                <a:latin typeface="Segoe UI Emoji" panose="020B0502040204020203" pitchFamily="34" charset="0"/>
                <a:ea typeface="Segoe UI Emoji" panose="020B0502040204020203" pitchFamily="34" charset="0"/>
              </a:rPr>
              <a:t>Offsite </a:t>
            </a:r>
            <a:r>
              <a:rPr lang="en-US" sz="2448" b="1" kern="0" dirty="0">
                <a:solidFill>
                  <a:prstClr val="white"/>
                </a:solidFill>
                <a:latin typeface="Segoe UI Emoji" panose="020B0502040204020203" pitchFamily="34" charset="0"/>
                <a:ea typeface="Segoe UI Emoji" panose="020B0502040204020203" pitchFamily="34" charset="0"/>
              </a:rPr>
              <a:t>b</a:t>
            </a:r>
            <a:r>
              <a:rPr lang="en-US" sz="2448" b="1" kern="0" dirty="0" smtClean="0">
                <a:solidFill>
                  <a:prstClr val="white"/>
                </a:solidFill>
                <a:latin typeface="Segoe UI Emoji" panose="020B0502040204020203" pitchFamily="34" charset="0"/>
                <a:ea typeface="Segoe UI Emoji" panose="020B0502040204020203" pitchFamily="34" charset="0"/>
              </a:rPr>
              <a:t>ackup challenges</a:t>
            </a:r>
            <a:endParaRPr lang="en-US" sz="1530" kern="0" dirty="0">
              <a:solidFill>
                <a:prstClr val="white"/>
              </a:solidFill>
              <a:latin typeface="Segoe UI Emoji" panose="020B0502040204020203" pitchFamily="34" charset="0"/>
              <a:ea typeface="Segoe UI Emoji" panose="020B0502040204020203" pitchFamily="34" charset="0"/>
            </a:endParaRPr>
          </a:p>
        </p:txBody>
      </p:sp>
      <p:sp>
        <p:nvSpPr>
          <p:cNvPr id="244" name="TextBox 243"/>
          <p:cNvSpPr txBox="1"/>
          <p:nvPr/>
        </p:nvSpPr>
        <p:spPr>
          <a:xfrm>
            <a:off x="6370637" y="3534972"/>
            <a:ext cx="5299311" cy="964258"/>
          </a:xfrm>
          <a:prstGeom prst="rect">
            <a:avLst/>
          </a:prstGeom>
          <a:solidFill>
            <a:schemeClr val="tx2">
              <a:lumMod val="75000"/>
            </a:schemeClr>
          </a:solidFill>
          <a:ln>
            <a:noFill/>
          </a:ln>
        </p:spPr>
        <p:txBody>
          <a:bodyPr vert="horz" wrap="square" lIns="93260" tIns="93260" rIns="93260" bIns="93260" rtlCol="0" anchor="ctr">
            <a:noAutofit/>
          </a:bodyPr>
          <a:lstStyle>
            <a:defPPr>
              <a:defRPr lang="en-US"/>
            </a:defPPr>
            <a:lvl1pPr algn="ctr">
              <a:defRPr sz="1500">
                <a:solidFill>
                  <a:schemeClr val="bg1"/>
                </a:solidFill>
                <a:latin typeface="Segoe UI" pitchFamily="34" charset="0"/>
                <a:ea typeface="Segoe UI" pitchFamily="34" charset="0"/>
                <a:cs typeface="Segoe UI" pitchFamily="34" charset="0"/>
              </a:defRPr>
            </a:lvl1pPr>
          </a:lstStyle>
          <a:p>
            <a:pPr>
              <a:defRPr/>
            </a:pPr>
            <a:r>
              <a:rPr lang="en-US" sz="2448" b="1" kern="0" dirty="0" smtClean="0">
                <a:solidFill>
                  <a:prstClr val="white"/>
                </a:solidFill>
                <a:latin typeface="Segoe UI Emoji" panose="020B0502040204020203" pitchFamily="34" charset="0"/>
                <a:ea typeface="Segoe UI Emoji" panose="020B0502040204020203" pitchFamily="34" charset="0"/>
              </a:rPr>
              <a:t>Management across sites</a:t>
            </a:r>
            <a:endParaRPr lang="en-US" sz="1530" kern="0" dirty="0">
              <a:solidFill>
                <a:prstClr val="white"/>
              </a:solidFill>
              <a:latin typeface="Segoe UI Emoji" panose="020B0502040204020203" pitchFamily="34" charset="0"/>
              <a:ea typeface="Segoe UI Emoji" panose="020B0502040204020203" pitchFamily="34" charset="0"/>
            </a:endParaRPr>
          </a:p>
        </p:txBody>
      </p:sp>
      <p:grpSp>
        <p:nvGrpSpPr>
          <p:cNvPr id="4" name="Group 3"/>
          <p:cNvGrpSpPr/>
          <p:nvPr/>
        </p:nvGrpSpPr>
        <p:grpSpPr>
          <a:xfrm>
            <a:off x="733642" y="2474575"/>
            <a:ext cx="4060941" cy="1993806"/>
            <a:chOff x="867960" y="2122320"/>
            <a:chExt cx="3981676" cy="1954889"/>
          </a:xfrm>
        </p:grpSpPr>
        <p:sp>
          <p:nvSpPr>
            <p:cNvPr id="231" name="TextBox 230"/>
            <p:cNvSpPr txBox="1"/>
            <p:nvPr/>
          </p:nvSpPr>
          <p:spPr>
            <a:xfrm>
              <a:off x="867964" y="2122320"/>
              <a:ext cx="3099044" cy="653365"/>
            </a:xfrm>
            <a:prstGeom prst="rect">
              <a:avLst/>
            </a:prstGeom>
            <a:noFill/>
            <a:ln>
              <a:noFill/>
            </a:ln>
          </p:spPr>
          <p:txBody>
            <a:bodyPr vert="horz" wrap="square" lIns="93260" tIns="93260" rIns="93260" bIns="93260" rtlCol="0" anchor="ctr">
              <a:noAutofit/>
            </a:bodyPr>
            <a:lstStyle/>
            <a:p>
              <a:pPr>
                <a:defRPr/>
              </a:pPr>
              <a:r>
                <a:rPr lang="en-US" sz="1224" b="1" dirty="0">
                  <a:solidFill>
                    <a:srgbClr val="FFFFFF"/>
                  </a:solidFill>
                  <a:ea typeface="Segoe UI" pitchFamily="34" charset="0"/>
                  <a:cs typeface="Segoe UI" pitchFamily="34" charset="0"/>
                </a:rPr>
                <a:t>Operational Backups</a:t>
              </a:r>
            </a:p>
          </p:txBody>
        </p:sp>
        <p:sp>
          <p:nvSpPr>
            <p:cNvPr id="232" name="TextBox 231"/>
            <p:cNvSpPr txBox="1"/>
            <p:nvPr/>
          </p:nvSpPr>
          <p:spPr>
            <a:xfrm>
              <a:off x="867960" y="2841361"/>
              <a:ext cx="3099044" cy="496584"/>
            </a:xfrm>
            <a:prstGeom prst="rect">
              <a:avLst/>
            </a:prstGeom>
            <a:noFill/>
            <a:ln>
              <a:noFill/>
            </a:ln>
          </p:spPr>
          <p:txBody>
            <a:bodyPr vert="horz" wrap="square" lIns="93260" tIns="93260" rIns="93260" bIns="93260" rtlCol="0" anchor="ctr">
              <a:noAutofit/>
            </a:bodyPr>
            <a:lstStyle/>
            <a:p>
              <a:pPr>
                <a:defRPr/>
              </a:pPr>
              <a:r>
                <a:rPr lang="en-US" sz="1224" b="1" dirty="0">
                  <a:solidFill>
                    <a:srgbClr val="FFFFFF"/>
                  </a:solidFill>
                  <a:ea typeface="Segoe UI" pitchFamily="34" charset="0"/>
                  <a:cs typeface="Segoe UI" pitchFamily="34" charset="0"/>
                </a:rPr>
                <a:t>Offsite secondary backup </a:t>
              </a:r>
            </a:p>
          </p:txBody>
        </p:sp>
        <p:sp>
          <p:nvSpPr>
            <p:cNvPr id="237" name="Isosceles Triangle 236"/>
            <p:cNvSpPr/>
            <p:nvPr/>
          </p:nvSpPr>
          <p:spPr>
            <a:xfrm rot="5400000">
              <a:off x="3309575" y="2537149"/>
              <a:ext cx="1942071" cy="1138050"/>
            </a:xfrm>
            <a:prstGeom prst="triangle">
              <a:avLst/>
            </a:prstGeom>
            <a:gradFill flip="none" rotWithShape="1">
              <a:gsLst>
                <a:gs pos="0">
                  <a:srgbClr val="FFFFFF">
                    <a:lumMod val="85000"/>
                    <a:alpha val="0"/>
                  </a:srgbClr>
                </a:gs>
                <a:gs pos="100000">
                  <a:srgbClr val="FFFFFF">
                    <a:lumMod val="75000"/>
                  </a:srgbClr>
                </a:gs>
              </a:gsLst>
              <a:lin ang="16200000" scaled="0"/>
              <a:tileRect/>
            </a:gradFill>
            <a:ln w="25400" cap="flat" cmpd="sng" algn="ctr">
              <a:noFill/>
              <a:prstDash val="solid"/>
            </a:ln>
            <a:effectLst/>
          </p:spPr>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defRPr/>
              </a:pPr>
              <a:endParaRPr lang="en-US" sz="1224" kern="0" dirty="0" err="1">
                <a:solidFill>
                  <a:srgbClr val="FFFFFF"/>
                </a:solidFill>
              </a:endParaRPr>
            </a:p>
          </p:txBody>
        </p:sp>
        <p:cxnSp>
          <p:nvCxnSpPr>
            <p:cNvPr id="238" name="Straight Connector 237"/>
            <p:cNvCxnSpPr/>
            <p:nvPr/>
          </p:nvCxnSpPr>
          <p:spPr>
            <a:xfrm>
              <a:off x="965075" y="2776991"/>
              <a:ext cx="2561194" cy="0"/>
            </a:xfrm>
            <a:prstGeom prst="line">
              <a:avLst/>
            </a:prstGeom>
            <a:noFill/>
            <a:ln w="9525" cap="flat" cmpd="sng" algn="ctr">
              <a:solidFill>
                <a:srgbClr val="FFFFFF">
                  <a:lumMod val="75000"/>
                </a:srgbClr>
              </a:solidFill>
              <a:prstDash val="solid"/>
            </a:ln>
            <a:effectLst/>
          </p:spPr>
        </p:cxnSp>
        <p:pic>
          <p:nvPicPr>
            <p:cNvPr id="246" name="Picture 245" descr="data_downArrow.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58188" y="2194974"/>
              <a:ext cx="603493" cy="535784"/>
            </a:xfrm>
            <a:prstGeom prst="rect">
              <a:avLst/>
            </a:prstGeom>
          </p:spPr>
        </p:pic>
        <p:pic>
          <p:nvPicPr>
            <p:cNvPr id="247" name="Picture 246" descr="data_plus.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48029" y="2848438"/>
              <a:ext cx="626378" cy="556101"/>
            </a:xfrm>
            <a:prstGeom prst="rect">
              <a:avLst/>
            </a:prstGeom>
          </p:spPr>
        </p:pic>
        <p:pic>
          <p:nvPicPr>
            <p:cNvPr id="250" name="Picture 249" descr="truck.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015496" y="3427957"/>
              <a:ext cx="731298" cy="649250"/>
            </a:xfrm>
            <a:prstGeom prst="rect">
              <a:avLst/>
            </a:prstGeom>
          </p:spPr>
        </p:pic>
        <p:cxnSp>
          <p:nvCxnSpPr>
            <p:cNvPr id="252" name="Straight Connector 251"/>
            <p:cNvCxnSpPr/>
            <p:nvPr/>
          </p:nvCxnSpPr>
          <p:spPr>
            <a:xfrm>
              <a:off x="965075" y="4047976"/>
              <a:ext cx="2561194" cy="0"/>
            </a:xfrm>
            <a:prstGeom prst="line">
              <a:avLst/>
            </a:prstGeom>
            <a:noFill/>
            <a:ln w="9525" cap="flat" cmpd="sng" algn="ctr">
              <a:solidFill>
                <a:srgbClr val="FFFFFF">
                  <a:lumMod val="75000"/>
                </a:srgbClr>
              </a:solidFill>
              <a:prstDash val="solid"/>
            </a:ln>
            <a:effectLst/>
          </p:spPr>
        </p:cxnSp>
        <p:sp>
          <p:nvSpPr>
            <p:cNvPr id="53" name="TextBox 52"/>
            <p:cNvSpPr txBox="1"/>
            <p:nvPr/>
          </p:nvSpPr>
          <p:spPr>
            <a:xfrm>
              <a:off x="908665" y="3400532"/>
              <a:ext cx="2184470" cy="653365"/>
            </a:xfrm>
            <a:prstGeom prst="rect">
              <a:avLst/>
            </a:prstGeom>
            <a:noFill/>
            <a:ln>
              <a:noFill/>
            </a:ln>
          </p:spPr>
          <p:txBody>
            <a:bodyPr vert="horz" wrap="square" lIns="93260" tIns="93260" rIns="93260" bIns="93260" rtlCol="0" anchor="ctr">
              <a:noAutofit/>
            </a:bodyPr>
            <a:lstStyle/>
            <a:p>
              <a:pPr>
                <a:defRPr/>
              </a:pPr>
              <a:r>
                <a:rPr lang="en-US" sz="1224" b="1" dirty="0">
                  <a:solidFill>
                    <a:srgbClr val="FFFFFF"/>
                  </a:solidFill>
                  <a:ea typeface="Segoe UI" pitchFamily="34" charset="0"/>
                  <a:cs typeface="Segoe UI" pitchFamily="34" charset="0"/>
                </a:rPr>
                <a:t>Offsite tape backup</a:t>
              </a:r>
            </a:p>
          </p:txBody>
        </p:sp>
      </p:grpSp>
      <p:cxnSp>
        <p:nvCxnSpPr>
          <p:cNvPr id="43" name="Straight Connector 42"/>
          <p:cNvCxnSpPr/>
          <p:nvPr/>
        </p:nvCxnSpPr>
        <p:spPr>
          <a:xfrm>
            <a:off x="832690" y="3792907"/>
            <a:ext cx="2612181" cy="0"/>
          </a:xfrm>
          <a:prstGeom prst="line">
            <a:avLst/>
          </a:prstGeom>
          <a:noFill/>
          <a:ln w="9525" cap="flat" cmpd="sng" algn="ctr">
            <a:solidFill>
              <a:srgbClr val="FFFFFF">
                <a:lumMod val="75000"/>
              </a:srgbClr>
            </a:solidFill>
            <a:prstDash val="solid"/>
          </a:ln>
          <a:effectLst/>
        </p:spPr>
      </p:cxnSp>
    </p:spTree>
    <p:extLst>
      <p:ext uri="{BB962C8B-B14F-4D97-AF65-F5344CB8AC3E}">
        <p14:creationId xmlns:p14="http://schemas.microsoft.com/office/powerpoint/2010/main" val="3682827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243" grpId="0" animBg="1"/>
      <p:bldP spid="24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01226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9785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037" y="295275"/>
            <a:ext cx="11889564" cy="917575"/>
          </a:xfrm>
        </p:spPr>
        <p:txBody>
          <a:bodyPr/>
          <a:lstStyle/>
          <a:p>
            <a:r>
              <a:rPr lang="en-US" spc="-50" dirty="0" smtClean="0">
                <a:solidFill>
                  <a:schemeClr val="tx1"/>
                </a:solidFill>
              </a:rPr>
              <a:t>Benefits of cloud in your backup strategy</a:t>
            </a:r>
            <a:endParaRPr lang="en-US" dirty="0">
              <a:solidFill>
                <a:schemeClr val="tx1"/>
              </a:solidFill>
            </a:endParaRPr>
          </a:p>
        </p:txBody>
      </p:sp>
      <p:sp>
        <p:nvSpPr>
          <p:cNvPr id="85" name="Snip Diagonal Corner Rectangle 84"/>
          <p:cNvSpPr/>
          <p:nvPr/>
        </p:nvSpPr>
        <p:spPr bwMode="auto">
          <a:xfrm>
            <a:off x="884237" y="1365123"/>
            <a:ext cx="10287000" cy="4570539"/>
          </a:xfrm>
          <a:prstGeom prst="snip2DiagRect">
            <a:avLst>
              <a:gd name="adj1" fmla="val 0"/>
              <a:gd name="adj2" fmla="val 10830"/>
            </a:avLst>
          </a:prstGeom>
          <a:solidFill>
            <a:schemeClr val="bg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43" name="Group 42"/>
          <p:cNvGrpSpPr/>
          <p:nvPr/>
        </p:nvGrpSpPr>
        <p:grpSpPr>
          <a:xfrm>
            <a:off x="1723621" y="3017791"/>
            <a:ext cx="8991600" cy="1184750"/>
            <a:chOff x="4537008" y="3920266"/>
            <a:chExt cx="3164423" cy="707977"/>
          </a:xfrm>
        </p:grpSpPr>
        <p:sp>
          <p:nvSpPr>
            <p:cNvPr id="44" name="Rectangle 43"/>
            <p:cNvSpPr/>
            <p:nvPr/>
          </p:nvSpPr>
          <p:spPr bwMode="auto">
            <a:xfrm>
              <a:off x="4537008" y="392026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a:gradFill>
                    <a:gsLst>
                      <a:gs pos="0">
                        <a:srgbClr val="FFFFFF"/>
                      </a:gs>
                      <a:gs pos="100000">
                        <a:srgbClr val="FFFFFF"/>
                      </a:gs>
                    </a:gsLst>
                    <a:lin ang="5400000" scaled="0"/>
                  </a:gradFill>
                  <a:ea typeface="Segoe UI" pitchFamily="34" charset="0"/>
                  <a:cs typeface="Segoe UI" pitchFamily="34" charset="0"/>
                </a:rPr>
                <a:t>2</a:t>
              </a:r>
              <a:endParaRPr lang="en-US" sz="36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5154543" y="3936801"/>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a:xfrm>
              <a:off x="5154543" y="4053527"/>
              <a:ext cx="2546888" cy="320020"/>
            </a:xfrm>
            <a:prstGeom prst="rect">
              <a:avLst/>
            </a:prstGeom>
          </p:spPr>
          <p:txBody>
            <a:bodyPr wrap="square">
              <a:spAutoFit/>
            </a:bodyPr>
            <a:lstStyle/>
            <a:p>
              <a:pPr defTabSz="950846" fontAlgn="base">
                <a:lnSpc>
                  <a:spcPct val="90000"/>
                </a:lnSpc>
                <a:spcBef>
                  <a:spcPct val="0"/>
                </a:spcBef>
                <a:spcAft>
                  <a:spcPct val="0"/>
                </a:spcAft>
                <a:defRPr/>
              </a:pPr>
              <a:r>
                <a:rPr lang="en-US" sz="3200" kern="0" dirty="0" smtClean="0">
                  <a:gradFill>
                    <a:gsLst>
                      <a:gs pos="0">
                        <a:srgbClr val="FFFFFF"/>
                      </a:gs>
                      <a:gs pos="100000">
                        <a:srgbClr val="FFFFFF"/>
                      </a:gs>
                    </a:gsLst>
                    <a:lin ang="5400000" scaled="0"/>
                  </a:gradFill>
                  <a:ea typeface="Segoe UI" pitchFamily="34" charset="0"/>
                  <a:cs typeface="Segoe UI" pitchFamily="34" charset="0"/>
                </a:rPr>
                <a:t>Lower OPEX</a:t>
              </a:r>
              <a:endParaRPr lang="en-US" sz="3200" b="1"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40" name="Rectangle 39"/>
          <p:cNvSpPr/>
          <p:nvPr/>
        </p:nvSpPr>
        <p:spPr>
          <a:xfrm>
            <a:off x="3342890" y="5100699"/>
            <a:ext cx="7236895" cy="341632"/>
          </a:xfrm>
          <a:prstGeom prst="rect">
            <a:avLst/>
          </a:prstGeom>
        </p:spPr>
        <p:txBody>
          <a:bodyPr wrap="square">
            <a:spAutoFit/>
          </a:bodyPr>
          <a:lstStyle/>
          <a:p>
            <a:pPr defTabSz="950846" fontAlgn="base">
              <a:lnSpc>
                <a:spcPct val="90000"/>
              </a:lnSpc>
              <a:spcBef>
                <a:spcPct val="0"/>
              </a:spcBef>
              <a:spcAft>
                <a:spcPct val="0"/>
              </a:spcAft>
              <a:defRPr/>
            </a:pPr>
            <a:endParaRPr lang="en-US" b="1" kern="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7" name="Group 86"/>
          <p:cNvGrpSpPr/>
          <p:nvPr/>
        </p:nvGrpSpPr>
        <p:grpSpPr>
          <a:xfrm>
            <a:off x="1722437" y="4429334"/>
            <a:ext cx="8991600" cy="1184750"/>
            <a:chOff x="4537008" y="3920266"/>
            <a:chExt cx="3164423" cy="707977"/>
          </a:xfrm>
        </p:grpSpPr>
        <p:sp>
          <p:nvSpPr>
            <p:cNvPr id="88" name="Rectangle 87"/>
            <p:cNvSpPr/>
            <p:nvPr/>
          </p:nvSpPr>
          <p:spPr bwMode="auto">
            <a:xfrm>
              <a:off x="4537008" y="392026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3</a:t>
              </a:r>
            </a:p>
          </p:txBody>
        </p:sp>
        <p:sp>
          <p:nvSpPr>
            <p:cNvPr id="89" name="Rectangle 88"/>
            <p:cNvSpPr/>
            <p:nvPr/>
          </p:nvSpPr>
          <p:spPr bwMode="auto">
            <a:xfrm>
              <a:off x="5154543" y="3936801"/>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a:xfrm>
              <a:off x="5154543" y="4053527"/>
              <a:ext cx="2546888" cy="320020"/>
            </a:xfrm>
            <a:prstGeom prst="rect">
              <a:avLst/>
            </a:prstGeom>
          </p:spPr>
          <p:txBody>
            <a:bodyPr wrap="square">
              <a:spAutoFit/>
            </a:bodyPr>
            <a:lstStyle/>
            <a:p>
              <a:pPr defTabSz="950846" fontAlgn="base">
                <a:lnSpc>
                  <a:spcPct val="90000"/>
                </a:lnSpc>
                <a:spcBef>
                  <a:spcPct val="0"/>
                </a:spcBef>
                <a:spcAft>
                  <a:spcPct val="0"/>
                </a:spcAft>
                <a:defRPr/>
              </a:pPr>
              <a:r>
                <a:rPr lang="en-US" sz="3200" kern="0" dirty="0" smtClean="0">
                  <a:gradFill>
                    <a:gsLst>
                      <a:gs pos="0">
                        <a:srgbClr val="FFFFFF"/>
                      </a:gs>
                      <a:gs pos="100000">
                        <a:srgbClr val="FFFFFF"/>
                      </a:gs>
                    </a:gsLst>
                    <a:lin ang="5400000" scaled="0"/>
                  </a:gradFill>
                  <a:ea typeface="Segoe UI" pitchFamily="34" charset="0"/>
                  <a:cs typeface="Segoe UI" pitchFamily="34" charset="0"/>
                </a:rPr>
                <a:t>Replace Tapes</a:t>
              </a:r>
              <a:endParaRPr lang="en-US" sz="3200"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1" name="Rectangle 90"/>
          <p:cNvSpPr/>
          <p:nvPr/>
        </p:nvSpPr>
        <p:spPr>
          <a:xfrm>
            <a:off x="3495290" y="5253099"/>
            <a:ext cx="7236895" cy="341632"/>
          </a:xfrm>
          <a:prstGeom prst="rect">
            <a:avLst/>
          </a:prstGeom>
        </p:spPr>
        <p:txBody>
          <a:bodyPr wrap="square">
            <a:spAutoFit/>
          </a:bodyPr>
          <a:lstStyle/>
          <a:p>
            <a:pPr defTabSz="950846" fontAlgn="base">
              <a:lnSpc>
                <a:spcPct val="90000"/>
              </a:lnSpc>
              <a:spcBef>
                <a:spcPct val="0"/>
              </a:spcBef>
              <a:spcAft>
                <a:spcPct val="0"/>
              </a:spcAft>
              <a:defRPr/>
            </a:pPr>
            <a:endParaRPr lang="en-US" b="1" kern="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1740585" y="1701576"/>
            <a:ext cx="8991600" cy="1184750"/>
            <a:chOff x="4537008" y="3920266"/>
            <a:chExt cx="3164423" cy="707977"/>
          </a:xfrm>
        </p:grpSpPr>
        <p:sp>
          <p:nvSpPr>
            <p:cNvPr id="93" name="Rectangle 92"/>
            <p:cNvSpPr/>
            <p:nvPr/>
          </p:nvSpPr>
          <p:spPr bwMode="auto">
            <a:xfrm>
              <a:off x="4537008" y="392026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94" name="Rectangle 93"/>
            <p:cNvSpPr/>
            <p:nvPr/>
          </p:nvSpPr>
          <p:spPr bwMode="auto">
            <a:xfrm>
              <a:off x="5154543" y="3936801"/>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a:xfrm>
              <a:off x="5154543" y="4053527"/>
              <a:ext cx="2546888" cy="320020"/>
            </a:xfrm>
            <a:prstGeom prst="rect">
              <a:avLst/>
            </a:prstGeom>
          </p:spPr>
          <p:txBody>
            <a:bodyPr wrap="square">
              <a:spAutoFit/>
            </a:bodyPr>
            <a:lstStyle/>
            <a:p>
              <a:pPr defTabSz="950846" fontAlgn="base">
                <a:lnSpc>
                  <a:spcPct val="90000"/>
                </a:lnSpc>
                <a:spcBef>
                  <a:spcPct val="0"/>
                </a:spcBef>
                <a:spcAft>
                  <a:spcPct val="0"/>
                </a:spcAft>
                <a:defRPr/>
              </a:pPr>
              <a:r>
                <a:rPr lang="en-US" sz="3200" kern="0" dirty="0" smtClean="0">
                  <a:gradFill>
                    <a:gsLst>
                      <a:gs pos="0">
                        <a:srgbClr val="FFFFFF"/>
                      </a:gs>
                      <a:gs pos="100000">
                        <a:srgbClr val="FFFFFF"/>
                      </a:gs>
                    </a:gsLst>
                    <a:lin ang="5400000" scaled="0"/>
                  </a:gradFill>
                  <a:ea typeface="Segoe UI" pitchFamily="34" charset="0"/>
                  <a:cs typeface="Segoe UI" pitchFamily="34" charset="0"/>
                </a:rPr>
                <a:t>Lower CAPEX </a:t>
              </a:r>
              <a:endParaRPr lang="en-US" sz="3200" b="1"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96" name="Rectangle 95"/>
          <p:cNvSpPr/>
          <p:nvPr/>
        </p:nvSpPr>
        <p:spPr>
          <a:xfrm>
            <a:off x="3513438" y="2525341"/>
            <a:ext cx="7236895" cy="341632"/>
          </a:xfrm>
          <a:prstGeom prst="rect">
            <a:avLst/>
          </a:prstGeom>
        </p:spPr>
        <p:txBody>
          <a:bodyPr wrap="square">
            <a:spAutoFit/>
          </a:bodyPr>
          <a:lstStyle/>
          <a:p>
            <a:pPr defTabSz="950846" fontAlgn="base">
              <a:lnSpc>
                <a:spcPct val="90000"/>
              </a:lnSpc>
              <a:spcBef>
                <a:spcPct val="0"/>
              </a:spcBef>
              <a:spcAft>
                <a:spcPct val="0"/>
              </a:spcAft>
              <a:defRPr/>
            </a:pPr>
            <a:endParaRPr lang="en-US" b="1"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274637" y="5966543"/>
            <a:ext cx="1192018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a:t>“</a:t>
            </a:r>
            <a:r>
              <a:rPr lang="en-US" sz="2400" i="1" dirty="0"/>
              <a:t>If you don’t adopt the public infrastructure and move your value up the chain to some </a:t>
            </a:r>
            <a:endParaRPr lang="en-US" sz="2400" i="1" dirty="0" smtClean="0"/>
          </a:p>
          <a:p>
            <a:pPr>
              <a:lnSpc>
                <a:spcPct val="90000"/>
              </a:lnSpc>
              <a:spcAft>
                <a:spcPts val="600"/>
              </a:spcAft>
            </a:pPr>
            <a:r>
              <a:rPr lang="en-US" sz="2400" i="1" dirty="0" smtClean="0"/>
              <a:t>other </a:t>
            </a:r>
            <a:r>
              <a:rPr lang="en-US" sz="2400" i="1" dirty="0"/>
              <a:t>differentiator, your competitor will and you will be soon filing for chapter 11</a:t>
            </a:r>
            <a:r>
              <a:rPr lang="en-US" sz="2400" dirty="0"/>
              <a:t>”</a:t>
            </a:r>
            <a:endParaRPr lang="en-IN"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21716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273" y="295275"/>
            <a:ext cx="11889564" cy="917575"/>
          </a:xfrm>
        </p:spPr>
        <p:txBody>
          <a:bodyPr/>
          <a:lstStyle/>
          <a:p>
            <a:r>
              <a:rPr lang="en-US" spc="-50" dirty="0" smtClean="0">
                <a:solidFill>
                  <a:schemeClr val="tx1"/>
                </a:solidFill>
              </a:rPr>
              <a:t>Architecture matters</a:t>
            </a:r>
            <a:endParaRPr lang="en-US" dirty="0">
              <a:solidFill>
                <a:schemeClr val="tx1"/>
              </a:solidFill>
            </a:endParaRPr>
          </a:p>
        </p:txBody>
      </p:sp>
      <p:grpSp>
        <p:nvGrpSpPr>
          <p:cNvPr id="45" name="Group 44"/>
          <p:cNvGrpSpPr/>
          <p:nvPr/>
        </p:nvGrpSpPr>
        <p:grpSpPr>
          <a:xfrm>
            <a:off x="1265237" y="1668462"/>
            <a:ext cx="4832983" cy="3810000"/>
            <a:chOff x="457200" y="1731555"/>
            <a:chExt cx="3537583" cy="4445816"/>
          </a:xfrm>
        </p:grpSpPr>
        <p:sp>
          <p:nvSpPr>
            <p:cNvPr id="46" name="Snip Diagonal Corner Rectangle 45"/>
            <p:cNvSpPr/>
            <p:nvPr/>
          </p:nvSpPr>
          <p:spPr bwMode="auto">
            <a:xfrm>
              <a:off x="457200" y="1731555"/>
              <a:ext cx="3537583" cy="4445816"/>
            </a:xfrm>
            <a:prstGeom prst="snip2DiagRect">
              <a:avLst>
                <a:gd name="adj1" fmla="val 0"/>
                <a:gd name="adj2" fmla="val 10830"/>
              </a:avLst>
            </a:prstGeom>
            <a:solidFill>
              <a:schemeClr val="bg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7" name="Title 2"/>
            <p:cNvSpPr txBox="1">
              <a:spLocks/>
            </p:cNvSpPr>
            <p:nvPr/>
          </p:nvSpPr>
          <p:spPr>
            <a:xfrm>
              <a:off x="680303" y="1966363"/>
              <a:ext cx="3244390" cy="646887"/>
            </a:xfrm>
            <a:prstGeom prst="rect">
              <a:avLst/>
            </a:prstGeom>
          </p:spPr>
          <p:txBody>
            <a:bodyPr vert="horz" wrap="square" lIns="149152" tIns="93220" rIns="149152" bIns="93220" rtlCol="0" anchor="b" anchorCtr="0">
              <a:noAutofit/>
            </a:bodyPr>
            <a:lstStyle>
              <a:lvl1pPr algn="l" defTabSz="914102" rtl="0" eaLnBrk="1" latinLnBrk="0" hangingPunct="1">
                <a:lnSpc>
                  <a:spcPct val="90000"/>
                </a:lnSpc>
                <a:spcBef>
                  <a:spcPct val="0"/>
                </a:spcBef>
                <a:buNone/>
                <a:defRPr lang="en-US" sz="52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3200" dirty="0">
                  <a:solidFill>
                    <a:srgbClr val="0078D7">
                      <a:lumMod val="50000"/>
                    </a:srgbClr>
                  </a:solidFill>
                  <a:cs typeface="Segoe UI Light" panose="020B0502040204020203" pitchFamily="34" charset="0"/>
                </a:rPr>
                <a:t>Cloud as a storage target</a:t>
              </a:r>
            </a:p>
          </p:txBody>
        </p:sp>
      </p:grpSp>
      <p:grpSp>
        <p:nvGrpSpPr>
          <p:cNvPr id="48" name="Group 47"/>
          <p:cNvGrpSpPr/>
          <p:nvPr/>
        </p:nvGrpSpPr>
        <p:grpSpPr>
          <a:xfrm>
            <a:off x="1570037" y="2784966"/>
            <a:ext cx="4524652" cy="1855296"/>
            <a:chOff x="4537008" y="2293016"/>
            <a:chExt cx="3164423" cy="1505067"/>
          </a:xfrm>
        </p:grpSpPr>
        <p:grpSp>
          <p:nvGrpSpPr>
            <p:cNvPr id="49" name="Group 48"/>
            <p:cNvGrpSpPr/>
            <p:nvPr/>
          </p:nvGrpSpPr>
          <p:grpSpPr>
            <a:xfrm>
              <a:off x="4537008" y="2293016"/>
              <a:ext cx="3157293" cy="691442"/>
              <a:chOff x="4537008" y="2293016"/>
              <a:chExt cx="3157293" cy="691442"/>
            </a:xfrm>
          </p:grpSpPr>
          <p:sp>
            <p:nvSpPr>
              <p:cNvPr id="58" name="Rectangle 57"/>
              <p:cNvSpPr/>
              <p:nvPr/>
            </p:nvSpPr>
            <p:spPr bwMode="auto">
              <a:xfrm>
                <a:off x="4537008" y="229301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59" name="Rectangle 58"/>
              <p:cNvSpPr/>
              <p:nvPr/>
            </p:nvSpPr>
            <p:spPr bwMode="auto">
              <a:xfrm>
                <a:off x="5177898" y="2293016"/>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a:xfrm>
                <a:off x="5154543" y="2426465"/>
                <a:ext cx="2539758" cy="389495"/>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Egress costs</a:t>
                </a:r>
              </a:p>
            </p:txBody>
          </p:sp>
        </p:grpSp>
        <p:grpSp>
          <p:nvGrpSpPr>
            <p:cNvPr id="50" name="Group 49"/>
            <p:cNvGrpSpPr/>
            <p:nvPr/>
          </p:nvGrpSpPr>
          <p:grpSpPr>
            <a:xfrm>
              <a:off x="4537008" y="3106641"/>
              <a:ext cx="3164423" cy="691442"/>
              <a:chOff x="4537008" y="3095469"/>
              <a:chExt cx="3164423" cy="691442"/>
            </a:xfrm>
          </p:grpSpPr>
          <p:sp>
            <p:nvSpPr>
              <p:cNvPr id="55" name="Rectangle 54"/>
              <p:cNvSpPr/>
              <p:nvPr/>
            </p:nvSpPr>
            <p:spPr bwMode="auto">
              <a:xfrm>
                <a:off x="4537008" y="3095469"/>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56" name="Rectangle 55"/>
              <p:cNvSpPr/>
              <p:nvPr/>
            </p:nvSpPr>
            <p:spPr bwMode="auto">
              <a:xfrm>
                <a:off x="5177898" y="3095469"/>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a:xfrm>
                <a:off x="5160930" y="3228824"/>
                <a:ext cx="2540501" cy="389495"/>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Retrieve full backup</a:t>
                </a:r>
              </a:p>
            </p:txBody>
          </p:sp>
        </p:grpSp>
      </p:grpSp>
      <p:grpSp>
        <p:nvGrpSpPr>
          <p:cNvPr id="27" name="Group 26"/>
          <p:cNvGrpSpPr/>
          <p:nvPr/>
        </p:nvGrpSpPr>
        <p:grpSpPr>
          <a:xfrm>
            <a:off x="6980237" y="1668462"/>
            <a:ext cx="4832983" cy="3810000"/>
            <a:chOff x="457200" y="1731555"/>
            <a:chExt cx="3537583" cy="4445816"/>
          </a:xfrm>
        </p:grpSpPr>
        <p:sp>
          <p:nvSpPr>
            <p:cNvPr id="28" name="Snip Diagonal Corner Rectangle 27"/>
            <p:cNvSpPr/>
            <p:nvPr/>
          </p:nvSpPr>
          <p:spPr bwMode="auto">
            <a:xfrm>
              <a:off x="457200" y="1731555"/>
              <a:ext cx="3537583" cy="4445816"/>
            </a:xfrm>
            <a:prstGeom prst="snip2DiagRect">
              <a:avLst>
                <a:gd name="adj1" fmla="val 0"/>
                <a:gd name="adj2" fmla="val 10830"/>
              </a:avLst>
            </a:prstGeom>
            <a:solidFill>
              <a:schemeClr val="bg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9" name="Title 2"/>
            <p:cNvSpPr txBox="1">
              <a:spLocks/>
            </p:cNvSpPr>
            <p:nvPr/>
          </p:nvSpPr>
          <p:spPr>
            <a:xfrm>
              <a:off x="680303" y="1966363"/>
              <a:ext cx="3244390" cy="646887"/>
            </a:xfrm>
            <a:prstGeom prst="rect">
              <a:avLst/>
            </a:prstGeom>
          </p:spPr>
          <p:txBody>
            <a:bodyPr vert="horz" wrap="square" lIns="149152" tIns="93220" rIns="149152" bIns="93220" rtlCol="0" anchor="b" anchorCtr="0">
              <a:noAutofit/>
            </a:bodyPr>
            <a:lstStyle>
              <a:lvl1pPr algn="l" defTabSz="914102" rtl="0" eaLnBrk="1" latinLnBrk="0" hangingPunct="1">
                <a:lnSpc>
                  <a:spcPct val="90000"/>
                </a:lnSpc>
                <a:spcBef>
                  <a:spcPct val="0"/>
                </a:spcBef>
                <a:buNone/>
                <a:defRPr lang="en-US" sz="52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3200" dirty="0" smtClean="0">
                  <a:solidFill>
                    <a:srgbClr val="0078D7">
                      <a:lumMod val="50000"/>
                    </a:srgbClr>
                  </a:solidFill>
                  <a:cs typeface="Segoe UI Light" panose="020B0502040204020203" pitchFamily="34" charset="0"/>
                </a:rPr>
                <a:t>Backup software in </a:t>
              </a:r>
              <a:r>
                <a:rPr sz="3200" dirty="0" err="1" smtClean="0">
                  <a:solidFill>
                    <a:srgbClr val="0078D7">
                      <a:lumMod val="50000"/>
                    </a:srgbClr>
                  </a:solidFill>
                  <a:cs typeface="Segoe UI Light" panose="020B0502040204020203" pitchFamily="34" charset="0"/>
                </a:rPr>
                <a:t>IaaS</a:t>
              </a:r>
              <a:endParaRPr sz="3200" dirty="0">
                <a:solidFill>
                  <a:srgbClr val="0078D7">
                    <a:lumMod val="50000"/>
                  </a:srgbClr>
                </a:solidFill>
                <a:cs typeface="Segoe UI Light" panose="020B0502040204020203" pitchFamily="34" charset="0"/>
              </a:endParaRPr>
            </a:p>
          </p:txBody>
        </p:sp>
      </p:grpSp>
      <p:grpSp>
        <p:nvGrpSpPr>
          <p:cNvPr id="30" name="Group 29"/>
          <p:cNvGrpSpPr/>
          <p:nvPr/>
        </p:nvGrpSpPr>
        <p:grpSpPr>
          <a:xfrm>
            <a:off x="7285037" y="2784966"/>
            <a:ext cx="4524652" cy="1855296"/>
            <a:chOff x="4537008" y="2293016"/>
            <a:chExt cx="3164423" cy="1505067"/>
          </a:xfrm>
        </p:grpSpPr>
        <p:grpSp>
          <p:nvGrpSpPr>
            <p:cNvPr id="31" name="Group 30"/>
            <p:cNvGrpSpPr/>
            <p:nvPr/>
          </p:nvGrpSpPr>
          <p:grpSpPr>
            <a:xfrm>
              <a:off x="4537008" y="2293016"/>
              <a:ext cx="3157293" cy="691442"/>
              <a:chOff x="4537008" y="2293016"/>
              <a:chExt cx="3157293" cy="691442"/>
            </a:xfrm>
          </p:grpSpPr>
          <p:sp>
            <p:nvSpPr>
              <p:cNvPr id="36" name="Rectangle 35"/>
              <p:cNvSpPr/>
              <p:nvPr/>
            </p:nvSpPr>
            <p:spPr bwMode="auto">
              <a:xfrm>
                <a:off x="4537008" y="229301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37" name="Rectangle 36"/>
              <p:cNvSpPr/>
              <p:nvPr/>
            </p:nvSpPr>
            <p:spPr bwMode="auto">
              <a:xfrm>
                <a:off x="5177898" y="2293016"/>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a:xfrm>
                <a:off x="5154543" y="2426465"/>
                <a:ext cx="2539758" cy="389495"/>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Cost of </a:t>
                </a:r>
                <a:r>
                  <a:rPr lang="en-US" sz="2800" kern="0" dirty="0" err="1" smtClean="0">
                    <a:gradFill>
                      <a:gsLst>
                        <a:gs pos="0">
                          <a:srgbClr val="FFFFFF"/>
                        </a:gs>
                        <a:gs pos="100000">
                          <a:srgbClr val="FFFFFF"/>
                        </a:gs>
                      </a:gsLst>
                      <a:lin ang="5400000" scaled="0"/>
                    </a:gradFill>
                    <a:ea typeface="Segoe UI" pitchFamily="34" charset="0"/>
                    <a:cs typeface="Segoe UI" pitchFamily="34" charset="0"/>
                  </a:rPr>
                  <a:t>IaaS</a:t>
                </a:r>
                <a:r>
                  <a:rPr lang="en-US" sz="2800" kern="0" dirty="0" smtClean="0">
                    <a:gradFill>
                      <a:gsLst>
                        <a:gs pos="0">
                          <a:srgbClr val="FFFFFF"/>
                        </a:gs>
                        <a:gs pos="100000">
                          <a:srgbClr val="FFFFFF"/>
                        </a:gs>
                      </a:gsLst>
                      <a:lin ang="5400000" scaled="0"/>
                    </a:gradFill>
                    <a:ea typeface="Segoe UI" pitchFamily="34" charset="0"/>
                    <a:cs typeface="Segoe UI" pitchFamily="34" charset="0"/>
                  </a:rPr>
                  <a:t> Compute</a:t>
                </a:r>
              </a:p>
            </p:txBody>
          </p:sp>
        </p:grpSp>
        <p:grpSp>
          <p:nvGrpSpPr>
            <p:cNvPr id="32" name="Group 31"/>
            <p:cNvGrpSpPr/>
            <p:nvPr/>
          </p:nvGrpSpPr>
          <p:grpSpPr>
            <a:xfrm>
              <a:off x="4537008" y="3106641"/>
              <a:ext cx="3164423" cy="691442"/>
              <a:chOff x="4537008" y="3095469"/>
              <a:chExt cx="3164423" cy="691442"/>
            </a:xfrm>
          </p:grpSpPr>
          <p:sp>
            <p:nvSpPr>
              <p:cNvPr id="33" name="Rectangle 32"/>
              <p:cNvSpPr/>
              <p:nvPr/>
            </p:nvSpPr>
            <p:spPr bwMode="auto">
              <a:xfrm>
                <a:off x="4537008" y="3095469"/>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34" name="Rectangle 33"/>
              <p:cNvSpPr/>
              <p:nvPr/>
            </p:nvSpPr>
            <p:spPr bwMode="auto">
              <a:xfrm>
                <a:off x="5177898" y="3095469"/>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a:xfrm>
                <a:off x="5160930" y="3228824"/>
                <a:ext cx="2540501" cy="389495"/>
              </a:xfrm>
              <a:prstGeom prst="rect">
                <a:avLst/>
              </a:prstGeom>
            </p:spPr>
            <p:txBody>
              <a:bodyPr wrap="square">
                <a:spAutoFit/>
              </a:bodyPr>
              <a:lstStyle/>
              <a:p>
                <a:pPr defTabSz="950846"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Network costs</a:t>
                </a:r>
              </a:p>
            </p:txBody>
          </p:sp>
        </p:grpSp>
      </p:grpSp>
    </p:spTree>
    <p:extLst>
      <p:ext uri="{BB962C8B-B14F-4D97-AF65-F5344CB8AC3E}">
        <p14:creationId xmlns:p14="http://schemas.microsoft.com/office/powerpoint/2010/main" val="5316943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873" y="295276"/>
            <a:ext cx="11889564" cy="691868"/>
          </a:xfrm>
        </p:spPr>
        <p:txBody>
          <a:bodyPr/>
          <a:lstStyle/>
          <a:p>
            <a:r>
              <a:rPr lang="en-US" sz="4400" spc="-50" dirty="0" smtClean="0">
                <a:solidFill>
                  <a:schemeClr val="tx1"/>
                </a:solidFill>
              </a:rPr>
              <a:t>Our Approach – Cloud First</a:t>
            </a:r>
            <a:endParaRPr lang="en-US" sz="4400" dirty="0">
              <a:solidFill>
                <a:schemeClr val="tx1"/>
              </a:solidFill>
            </a:endParaRPr>
          </a:p>
        </p:txBody>
      </p:sp>
      <p:grpSp>
        <p:nvGrpSpPr>
          <p:cNvPr id="4" name="Group 3"/>
          <p:cNvGrpSpPr/>
          <p:nvPr/>
        </p:nvGrpSpPr>
        <p:grpSpPr>
          <a:xfrm>
            <a:off x="2319408" y="1179512"/>
            <a:ext cx="8305800" cy="3352800"/>
            <a:chOff x="884237" y="1869385"/>
            <a:chExt cx="10287000" cy="4445816"/>
          </a:xfrm>
        </p:grpSpPr>
        <p:grpSp>
          <p:nvGrpSpPr>
            <p:cNvPr id="45" name="Group 44"/>
            <p:cNvGrpSpPr/>
            <p:nvPr/>
          </p:nvGrpSpPr>
          <p:grpSpPr>
            <a:xfrm>
              <a:off x="884237" y="1869385"/>
              <a:ext cx="10287000" cy="4445816"/>
              <a:chOff x="457200" y="1731555"/>
              <a:chExt cx="3537583" cy="4445816"/>
            </a:xfrm>
          </p:grpSpPr>
          <p:sp>
            <p:nvSpPr>
              <p:cNvPr id="46" name="Snip Diagonal Corner Rectangle 45"/>
              <p:cNvSpPr/>
              <p:nvPr/>
            </p:nvSpPr>
            <p:spPr bwMode="auto">
              <a:xfrm>
                <a:off x="457200" y="1731555"/>
                <a:ext cx="3537583" cy="4445816"/>
              </a:xfrm>
              <a:prstGeom prst="snip2DiagRect">
                <a:avLst>
                  <a:gd name="adj1" fmla="val 0"/>
                  <a:gd name="adj2" fmla="val 10830"/>
                </a:avLst>
              </a:prstGeom>
              <a:solidFill>
                <a:schemeClr val="bg2">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7" name="Title 2"/>
              <p:cNvSpPr txBox="1">
                <a:spLocks/>
              </p:cNvSpPr>
              <p:nvPr/>
            </p:nvSpPr>
            <p:spPr>
              <a:xfrm>
                <a:off x="691401" y="1834028"/>
                <a:ext cx="2946242" cy="646887"/>
              </a:xfrm>
              <a:prstGeom prst="rect">
                <a:avLst/>
              </a:prstGeom>
            </p:spPr>
            <p:txBody>
              <a:bodyPr vert="horz" wrap="square" lIns="149152" tIns="93220" rIns="149152" bIns="93220" rtlCol="0" anchor="b" anchorCtr="0">
                <a:noAutofit/>
              </a:bodyPr>
              <a:lstStyle>
                <a:lvl1pPr algn="l" defTabSz="914102" rtl="0" eaLnBrk="1" latinLnBrk="0" hangingPunct="1">
                  <a:lnSpc>
                    <a:spcPct val="90000"/>
                  </a:lnSpc>
                  <a:spcBef>
                    <a:spcPct val="0"/>
                  </a:spcBef>
                  <a:buNone/>
                  <a:defRPr lang="en-US" sz="52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2800" dirty="0">
                    <a:solidFill>
                      <a:srgbClr val="0078D7">
                        <a:lumMod val="50000"/>
                      </a:srgbClr>
                    </a:solidFill>
                    <a:cs typeface="Segoe UI Light" panose="020B0502040204020203" pitchFamily="34" charset="0"/>
                  </a:rPr>
                  <a:t>Azure Backup as a </a:t>
                </a:r>
                <a:r>
                  <a:rPr sz="2800" dirty="0" smtClean="0">
                    <a:solidFill>
                      <a:srgbClr val="0078D7">
                        <a:lumMod val="50000"/>
                      </a:srgbClr>
                    </a:solidFill>
                    <a:cs typeface="Segoe UI Light" panose="020B0502040204020203" pitchFamily="34" charset="0"/>
                  </a:rPr>
                  <a:t>SaaS Application </a:t>
                </a:r>
                <a:endParaRPr sz="2800" dirty="0">
                  <a:solidFill>
                    <a:srgbClr val="0078D7">
                      <a:lumMod val="50000"/>
                    </a:srgbClr>
                  </a:solidFill>
                  <a:cs typeface="Segoe UI Light" panose="020B0502040204020203" pitchFamily="34" charset="0"/>
                </a:endParaRPr>
              </a:p>
            </p:txBody>
          </p:sp>
        </p:grpSp>
        <p:grpSp>
          <p:nvGrpSpPr>
            <p:cNvPr id="48" name="Group 47"/>
            <p:cNvGrpSpPr/>
            <p:nvPr/>
          </p:nvGrpSpPr>
          <p:grpSpPr>
            <a:xfrm>
              <a:off x="1570037" y="2784965"/>
              <a:ext cx="8991600" cy="2364516"/>
              <a:chOff x="4537008" y="2293016"/>
              <a:chExt cx="3164423" cy="2318692"/>
            </a:xfrm>
          </p:grpSpPr>
          <p:grpSp>
            <p:nvGrpSpPr>
              <p:cNvPr id="49" name="Group 48"/>
              <p:cNvGrpSpPr/>
              <p:nvPr/>
            </p:nvGrpSpPr>
            <p:grpSpPr>
              <a:xfrm>
                <a:off x="4537008" y="2293016"/>
                <a:ext cx="3157293" cy="691442"/>
                <a:chOff x="4537008" y="2293016"/>
                <a:chExt cx="3157293" cy="691442"/>
              </a:xfrm>
            </p:grpSpPr>
            <p:sp>
              <p:nvSpPr>
                <p:cNvPr id="58" name="Rectangle 57"/>
                <p:cNvSpPr/>
                <p:nvPr/>
              </p:nvSpPr>
              <p:spPr bwMode="auto">
                <a:xfrm>
                  <a:off x="4537008" y="229301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59" name="Rectangle 58"/>
                <p:cNvSpPr/>
                <p:nvPr/>
              </p:nvSpPr>
              <p:spPr bwMode="auto">
                <a:xfrm>
                  <a:off x="5177898" y="2293016"/>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a:xfrm>
                  <a:off x="5154543" y="2438818"/>
                  <a:ext cx="2539758" cy="335011"/>
                </a:xfrm>
                <a:prstGeom prst="rect">
                  <a:avLst/>
                </a:prstGeom>
              </p:spPr>
              <p:txBody>
                <a:bodyPr wrap="square">
                  <a:spAutoFit/>
                </a:bodyPr>
                <a:lstStyle/>
                <a:p>
                  <a:pPr defTabSz="950846" fontAlgn="base">
                    <a:lnSpc>
                      <a:spcPct val="90000"/>
                    </a:lnSpc>
                    <a:spcBef>
                      <a:spcPct val="0"/>
                    </a:spcBef>
                    <a:spcAft>
                      <a:spcPct val="0"/>
                    </a:spcAft>
                    <a:defRPr/>
                  </a:pPr>
                  <a:r>
                    <a:rPr lang="en-US" kern="0" dirty="0" smtClean="0">
                      <a:gradFill>
                        <a:gsLst>
                          <a:gs pos="0">
                            <a:srgbClr val="FFFFFF"/>
                          </a:gs>
                          <a:gs pos="100000">
                            <a:srgbClr val="FFFFFF"/>
                          </a:gs>
                        </a:gsLst>
                        <a:lin ang="5400000" scaled="0"/>
                      </a:gradFill>
                      <a:ea typeface="Segoe UI" pitchFamily="34" charset="0"/>
                      <a:cs typeface="Segoe UI" pitchFamily="34" charset="0"/>
                    </a:rPr>
                    <a:t>Low OPEX, CAPEX</a:t>
                  </a:r>
                  <a:endParaRPr lang="en-US" kern="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0" name="Group 49"/>
              <p:cNvGrpSpPr/>
              <p:nvPr/>
            </p:nvGrpSpPr>
            <p:grpSpPr>
              <a:xfrm>
                <a:off x="4537008" y="3106641"/>
                <a:ext cx="3164423" cy="691442"/>
                <a:chOff x="4537008" y="3095469"/>
                <a:chExt cx="3164423" cy="691442"/>
              </a:xfrm>
            </p:grpSpPr>
            <p:sp>
              <p:nvSpPr>
                <p:cNvPr id="55" name="Rectangle 54"/>
                <p:cNvSpPr/>
                <p:nvPr/>
              </p:nvSpPr>
              <p:spPr bwMode="auto">
                <a:xfrm>
                  <a:off x="4537008" y="3095469"/>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56" name="Rectangle 55"/>
                <p:cNvSpPr/>
                <p:nvPr/>
              </p:nvSpPr>
              <p:spPr bwMode="auto">
                <a:xfrm>
                  <a:off x="5177898" y="3095469"/>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a:xfrm>
                  <a:off x="5160930" y="3228824"/>
                  <a:ext cx="2540501" cy="335011"/>
                </a:xfrm>
                <a:prstGeom prst="rect">
                  <a:avLst/>
                </a:prstGeom>
              </p:spPr>
              <p:txBody>
                <a:bodyPr wrap="square">
                  <a:spAutoFit/>
                </a:bodyPr>
                <a:lstStyle/>
                <a:p>
                  <a:pPr defTabSz="950846" fontAlgn="base">
                    <a:lnSpc>
                      <a:spcPct val="90000"/>
                    </a:lnSpc>
                    <a:spcBef>
                      <a:spcPct val="0"/>
                    </a:spcBef>
                    <a:spcAft>
                      <a:spcPct val="0"/>
                    </a:spcAft>
                    <a:defRPr/>
                  </a:pPr>
                  <a:r>
                    <a:rPr lang="en-US" kern="0" dirty="0" smtClean="0">
                      <a:gradFill>
                        <a:gsLst>
                          <a:gs pos="0">
                            <a:srgbClr val="FFFFFF"/>
                          </a:gs>
                          <a:gs pos="100000">
                            <a:srgbClr val="FFFFFF"/>
                          </a:gs>
                        </a:gsLst>
                        <a:lin ang="5400000" scaled="0"/>
                      </a:gradFill>
                      <a:ea typeface="Segoe UI" pitchFamily="34" charset="0"/>
                      <a:cs typeface="Segoe UI" pitchFamily="34" charset="0"/>
                    </a:rPr>
                    <a:t>No egress costs for retrieval</a:t>
                  </a:r>
                  <a:endParaRPr lang="en-US" b="1"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1" name="Group 50"/>
              <p:cNvGrpSpPr/>
              <p:nvPr/>
            </p:nvGrpSpPr>
            <p:grpSpPr>
              <a:xfrm>
                <a:off x="4537008" y="3920266"/>
                <a:ext cx="3164423" cy="691442"/>
                <a:chOff x="4537008" y="3920266"/>
                <a:chExt cx="3164423" cy="691442"/>
              </a:xfrm>
            </p:grpSpPr>
            <p:sp>
              <p:nvSpPr>
                <p:cNvPr id="52" name="Rectangle 51"/>
                <p:cNvSpPr/>
                <p:nvPr/>
              </p:nvSpPr>
              <p:spPr bwMode="auto">
                <a:xfrm>
                  <a:off x="4537008" y="3920266"/>
                  <a:ext cx="567182" cy="691442"/>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smtClean="0">
                      <a:gradFill>
                        <a:gsLst>
                          <a:gs pos="0">
                            <a:srgbClr val="FFFFFF"/>
                          </a:gs>
                          <a:gs pos="100000">
                            <a:srgbClr val="FFFFFF"/>
                          </a:gs>
                        </a:gsLst>
                        <a:lin ang="5400000" scaled="0"/>
                      </a:gradFill>
                      <a:ea typeface="Segoe UI" pitchFamily="34" charset="0"/>
                      <a:cs typeface="Segoe UI" pitchFamily="34" charset="0"/>
                    </a:rPr>
                    <a:t>3</a:t>
                  </a:r>
                </a:p>
              </p:txBody>
            </p:sp>
            <p:sp>
              <p:nvSpPr>
                <p:cNvPr id="53" name="Rectangle 52"/>
                <p:cNvSpPr/>
                <p:nvPr/>
              </p:nvSpPr>
              <p:spPr bwMode="auto">
                <a:xfrm>
                  <a:off x="5177898" y="3920266"/>
                  <a:ext cx="2459035" cy="691442"/>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a:xfrm>
                  <a:off x="5154543" y="4053527"/>
                  <a:ext cx="2546888" cy="335011"/>
                </a:xfrm>
                <a:prstGeom prst="rect">
                  <a:avLst/>
                </a:prstGeom>
              </p:spPr>
              <p:txBody>
                <a:bodyPr wrap="square">
                  <a:spAutoFit/>
                </a:bodyPr>
                <a:lstStyle/>
                <a:p>
                  <a:pPr defTabSz="950846" fontAlgn="base">
                    <a:lnSpc>
                      <a:spcPct val="90000"/>
                    </a:lnSpc>
                    <a:spcBef>
                      <a:spcPct val="0"/>
                    </a:spcBef>
                    <a:spcAft>
                      <a:spcPct val="0"/>
                    </a:spcAft>
                    <a:defRPr/>
                  </a:pPr>
                  <a:r>
                    <a:rPr lang="en-US" kern="0" dirty="0" smtClean="0">
                      <a:gradFill>
                        <a:gsLst>
                          <a:gs pos="0">
                            <a:srgbClr val="FFFFFF"/>
                          </a:gs>
                          <a:gs pos="100000">
                            <a:srgbClr val="FFFFFF"/>
                          </a:gs>
                        </a:gsLst>
                        <a:lin ang="5400000" scaled="0"/>
                      </a:gradFill>
                      <a:ea typeface="Segoe UI" pitchFamily="34" charset="0"/>
                      <a:cs typeface="Segoe UI" pitchFamily="34" charset="0"/>
                    </a:rPr>
                    <a:t>Unlimited Scale</a:t>
                  </a:r>
                  <a:endParaRPr lang="en-US" b="1" kern="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5" name="Rectangle 34"/>
            <p:cNvSpPr/>
            <p:nvPr/>
          </p:nvSpPr>
          <p:spPr bwMode="auto">
            <a:xfrm>
              <a:off x="1565274" y="5252539"/>
              <a:ext cx="1611628" cy="705107"/>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3600" kern="0" dirty="0">
                  <a:gradFill>
                    <a:gsLst>
                      <a:gs pos="0">
                        <a:srgbClr val="FFFFFF"/>
                      </a:gs>
                      <a:gs pos="100000">
                        <a:srgbClr val="FFFFFF"/>
                      </a:gs>
                    </a:gsLst>
                    <a:lin ang="5400000" scaled="0"/>
                  </a:gradFill>
                  <a:ea typeface="Segoe UI" pitchFamily="34" charset="0"/>
                  <a:cs typeface="Segoe UI" pitchFamily="34" charset="0"/>
                </a:rPr>
                <a:t>4</a:t>
              </a:r>
              <a:endParaRPr lang="en-US" sz="36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3396179" y="5252539"/>
              <a:ext cx="6987264" cy="705107"/>
            </a:xfrm>
            <a:prstGeom prst="rect">
              <a:avLst/>
            </a:prstGeom>
            <a:solidFill>
              <a:srgbClr val="505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endParaRPr lang="en-US" sz="2000"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a:xfrm>
              <a:off x="3342890" y="5404037"/>
              <a:ext cx="7236895" cy="341632"/>
            </a:xfrm>
            <a:prstGeom prst="rect">
              <a:avLst/>
            </a:prstGeom>
          </p:spPr>
          <p:txBody>
            <a:bodyPr wrap="square">
              <a:spAutoFit/>
            </a:bodyPr>
            <a:lstStyle/>
            <a:p>
              <a:pPr defTabSz="950846" fontAlgn="base">
                <a:lnSpc>
                  <a:spcPct val="90000"/>
                </a:lnSpc>
                <a:spcBef>
                  <a:spcPct val="0"/>
                </a:spcBef>
                <a:spcAft>
                  <a:spcPct val="0"/>
                </a:spcAft>
                <a:defRPr/>
              </a:pPr>
              <a:r>
                <a:rPr lang="en-US" kern="0" dirty="0" smtClean="0">
                  <a:gradFill>
                    <a:gsLst>
                      <a:gs pos="0">
                        <a:srgbClr val="FFFFFF"/>
                      </a:gs>
                      <a:gs pos="100000">
                        <a:srgbClr val="FFFFFF"/>
                      </a:gs>
                    </a:gsLst>
                    <a:lin ang="5400000" scaled="0"/>
                  </a:gradFill>
                  <a:ea typeface="Segoe UI" pitchFamily="34" charset="0"/>
                  <a:cs typeface="Segoe UI" pitchFamily="34" charset="0"/>
                </a:rPr>
                <a:t>Single-plane-of-glass management</a:t>
              </a:r>
              <a:endParaRPr lang="en-US" b="1" kern="0" dirty="0" smtClean="0">
                <a:gradFill>
                  <a:gsLst>
                    <a:gs pos="0">
                      <a:srgbClr val="FFFFFF"/>
                    </a:gs>
                    <a:gs pos="100000">
                      <a:srgbClr val="FFFFFF"/>
                    </a:gs>
                  </a:gsLst>
                  <a:lin ang="5400000" scaled="0"/>
                </a:gradFill>
                <a:ea typeface="Segoe UI" pitchFamily="34" charset="0"/>
                <a:cs typeface="Segoe UI" pitchFamily="34" charset="0"/>
              </a:endParaRPr>
            </a:p>
          </p:txBody>
        </p:sp>
      </p:grpSp>
      <p:graphicFrame>
        <p:nvGraphicFramePr>
          <p:cNvPr id="2" name="Table 1"/>
          <p:cNvGraphicFramePr>
            <a:graphicFrameLocks noGrp="1"/>
          </p:cNvGraphicFramePr>
          <p:nvPr>
            <p:extLst/>
          </p:nvPr>
        </p:nvGraphicFramePr>
        <p:xfrm>
          <a:off x="1153354" y="4629539"/>
          <a:ext cx="10744200" cy="1871734"/>
        </p:xfrm>
        <a:graphic>
          <a:graphicData uri="http://schemas.openxmlformats.org/drawingml/2006/table">
            <a:tbl>
              <a:tblPr firstRow="1" firstCol="1" bandRow="1">
                <a:tableStyleId>{5C22544A-7EE6-4342-B048-85BDC9FD1C3A}</a:tableStyleId>
              </a:tblPr>
              <a:tblGrid>
                <a:gridCol w="4302883"/>
                <a:gridCol w="4267200"/>
                <a:gridCol w="2174117"/>
              </a:tblGrid>
              <a:tr h="589909">
                <a:tc>
                  <a:txBody>
                    <a:bodyPr/>
                    <a:lstStyle/>
                    <a:p>
                      <a:pPr marL="0" marR="0">
                        <a:lnSpc>
                          <a:spcPts val="1200"/>
                        </a:lnSpc>
                        <a:spcBef>
                          <a:spcPts val="0"/>
                        </a:spcBef>
                        <a:spcAft>
                          <a:spcPts val="0"/>
                        </a:spcAft>
                        <a:tabLst>
                          <a:tab pos="190500" algn="r"/>
                          <a:tab pos="304800" algn="l"/>
                        </a:tabLst>
                      </a:pPr>
                      <a:r>
                        <a:rPr lang="en-US" sz="1600" dirty="0">
                          <a:effectLst/>
                        </a:rPr>
                        <a:t> </a:t>
                      </a:r>
                      <a:endParaRPr lang="en-IN" sz="1600" b="1" dirty="0">
                        <a:solidFill>
                          <a:srgbClr val="000000"/>
                        </a:solidFill>
                        <a:effectLst/>
                        <a:latin typeface="Segoe"/>
                        <a:ea typeface="Times New Roman" panose="02020603050405020304" pitchFamily="18" charset="0"/>
                        <a:cs typeface="Segoe Semibold"/>
                      </a:endParaRPr>
                    </a:p>
                  </a:txBody>
                  <a:tcPr marL="68580" marR="68580" marT="0" marB="0">
                    <a:solidFill>
                      <a:schemeClr val="accent1">
                        <a:lumMod val="60000"/>
                        <a:lumOff val="40000"/>
                      </a:schemeClr>
                    </a:solidFill>
                  </a:tcPr>
                </a:tc>
                <a:tc>
                  <a:txBody>
                    <a:bodyPr/>
                    <a:lstStyle/>
                    <a:p>
                      <a:pPr marL="0" marR="0">
                        <a:lnSpc>
                          <a:spcPts val="1200"/>
                        </a:lnSpc>
                        <a:spcBef>
                          <a:spcPts val="0"/>
                        </a:spcBef>
                        <a:spcAft>
                          <a:spcPts val="0"/>
                        </a:spcAft>
                        <a:tabLst>
                          <a:tab pos="190500" algn="r"/>
                          <a:tab pos="304800" algn="l"/>
                        </a:tabLst>
                      </a:pPr>
                      <a:endParaRPr lang="en-US" sz="1600" dirty="0" smtClean="0">
                        <a:effectLst/>
                      </a:endParaRPr>
                    </a:p>
                    <a:p>
                      <a:pPr marL="0" marR="0">
                        <a:lnSpc>
                          <a:spcPts val="1200"/>
                        </a:lnSpc>
                        <a:spcBef>
                          <a:spcPts val="0"/>
                        </a:spcBef>
                        <a:spcAft>
                          <a:spcPts val="0"/>
                        </a:spcAft>
                        <a:tabLst>
                          <a:tab pos="190500" algn="r"/>
                          <a:tab pos="304800" algn="l"/>
                        </a:tabLst>
                      </a:pPr>
                      <a:r>
                        <a:rPr lang="en-US" sz="1800" dirty="0" smtClean="0">
                          <a:solidFill>
                            <a:schemeClr val="bg1"/>
                          </a:solidFill>
                          <a:effectLst/>
                        </a:rPr>
                        <a:t>Backup </a:t>
                      </a:r>
                      <a:r>
                        <a:rPr lang="en-US" sz="1800" dirty="0">
                          <a:solidFill>
                            <a:schemeClr val="bg1"/>
                          </a:solidFill>
                          <a:effectLst/>
                        </a:rPr>
                        <a:t>app in </a:t>
                      </a:r>
                      <a:r>
                        <a:rPr lang="en-US" sz="1800" dirty="0" err="1">
                          <a:solidFill>
                            <a:schemeClr val="bg1"/>
                          </a:solidFill>
                          <a:effectLst/>
                        </a:rPr>
                        <a:t>IaaS</a:t>
                      </a:r>
                      <a:r>
                        <a:rPr lang="en-US" sz="1800" dirty="0">
                          <a:solidFill>
                            <a:schemeClr val="bg1"/>
                          </a:solidFill>
                          <a:effectLst/>
                        </a:rPr>
                        <a:t> A4 VM</a:t>
                      </a:r>
                      <a:endParaRPr lang="en-IN" sz="1800" b="1" dirty="0">
                        <a:solidFill>
                          <a:schemeClr val="bg1"/>
                        </a:solidFill>
                        <a:effectLst/>
                        <a:latin typeface="Segoe"/>
                        <a:ea typeface="Times New Roman" panose="02020603050405020304" pitchFamily="18" charset="0"/>
                        <a:cs typeface="Segoe Semibold"/>
                      </a:endParaRPr>
                    </a:p>
                  </a:txBody>
                  <a:tcPr marL="68580" marR="68580" marT="0" marB="0">
                    <a:solidFill>
                      <a:schemeClr val="accent1">
                        <a:lumMod val="60000"/>
                        <a:lumOff val="40000"/>
                      </a:schemeClr>
                    </a:solidFill>
                  </a:tcPr>
                </a:tc>
                <a:tc>
                  <a:txBody>
                    <a:bodyPr/>
                    <a:lstStyle/>
                    <a:p>
                      <a:pPr marL="0" marR="0">
                        <a:lnSpc>
                          <a:spcPts val="1200"/>
                        </a:lnSpc>
                        <a:spcBef>
                          <a:spcPts val="0"/>
                        </a:spcBef>
                        <a:spcAft>
                          <a:spcPts val="0"/>
                        </a:spcAft>
                        <a:tabLst>
                          <a:tab pos="190500" algn="r"/>
                          <a:tab pos="304800" algn="l"/>
                        </a:tabLst>
                      </a:pPr>
                      <a:endParaRPr lang="en-US" sz="1600" dirty="0" smtClean="0">
                        <a:effectLst/>
                      </a:endParaRPr>
                    </a:p>
                    <a:p>
                      <a:pPr marL="0" marR="0">
                        <a:lnSpc>
                          <a:spcPts val="1200"/>
                        </a:lnSpc>
                        <a:spcBef>
                          <a:spcPts val="0"/>
                        </a:spcBef>
                        <a:spcAft>
                          <a:spcPts val="0"/>
                        </a:spcAft>
                        <a:tabLst>
                          <a:tab pos="190500" algn="r"/>
                          <a:tab pos="304800" algn="l"/>
                        </a:tabLst>
                      </a:pPr>
                      <a:r>
                        <a:rPr lang="en-US" sz="1800" b="1" dirty="0" smtClean="0">
                          <a:solidFill>
                            <a:schemeClr val="bg1"/>
                          </a:solidFill>
                          <a:effectLst/>
                          <a:latin typeface="+mn-lt"/>
                          <a:ea typeface="+mn-ea"/>
                          <a:cs typeface="+mn-cs"/>
                        </a:rPr>
                        <a:t>Azure</a:t>
                      </a:r>
                      <a:r>
                        <a:rPr lang="en-US" sz="1800" b="1" baseline="0" dirty="0" smtClean="0">
                          <a:solidFill>
                            <a:schemeClr val="bg1"/>
                          </a:solidFill>
                          <a:effectLst/>
                          <a:latin typeface="+mn-lt"/>
                          <a:ea typeface="+mn-ea"/>
                          <a:cs typeface="+mn-cs"/>
                        </a:rPr>
                        <a:t> Backup</a:t>
                      </a:r>
                      <a:endParaRPr lang="en-IN" sz="1800" b="1" dirty="0">
                        <a:solidFill>
                          <a:schemeClr val="bg1"/>
                        </a:solidFill>
                        <a:effectLst/>
                        <a:latin typeface="Segoe"/>
                        <a:ea typeface="Times New Roman" panose="02020603050405020304" pitchFamily="18" charset="0"/>
                        <a:cs typeface="Segoe Semibold"/>
                      </a:endParaRPr>
                    </a:p>
                  </a:txBody>
                  <a:tcPr marL="68580" marR="68580" marT="0" marB="0">
                    <a:solidFill>
                      <a:schemeClr val="accent1">
                        <a:lumMod val="60000"/>
                        <a:lumOff val="40000"/>
                      </a:schemeClr>
                    </a:solidFill>
                  </a:tcPr>
                </a:tc>
              </a:tr>
              <a:tr h="427275">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800" dirty="0" smtClean="0">
                        <a:effectLst/>
                      </a:endParaRPr>
                    </a:p>
                    <a:p>
                      <a:pPr marL="0" marR="0">
                        <a:lnSpc>
                          <a:spcPts val="800"/>
                        </a:lnSpc>
                        <a:spcBef>
                          <a:spcPts val="0"/>
                        </a:spcBef>
                        <a:spcAft>
                          <a:spcPts val="0"/>
                        </a:spcAft>
                        <a:tabLst>
                          <a:tab pos="190500" algn="r"/>
                          <a:tab pos="304800" algn="l"/>
                        </a:tabLst>
                      </a:pPr>
                      <a:r>
                        <a:rPr lang="en-US" sz="1800" dirty="0" smtClean="0">
                          <a:solidFill>
                            <a:schemeClr val="bg1"/>
                          </a:solidFill>
                          <a:effectLst/>
                        </a:rPr>
                        <a:t>Maximum </a:t>
                      </a:r>
                      <a:r>
                        <a:rPr lang="en-US" sz="1800" dirty="0">
                          <a:solidFill>
                            <a:schemeClr val="bg1"/>
                          </a:solidFill>
                          <a:effectLst/>
                        </a:rPr>
                        <a:t>Backup Storage</a:t>
                      </a:r>
                      <a:endParaRPr lang="en-IN" sz="1800" dirty="0">
                        <a:solidFill>
                          <a:schemeClr val="bg1"/>
                        </a:solidFill>
                        <a:effectLst/>
                        <a:latin typeface="Segoe"/>
                        <a:ea typeface="Times New Roman" panose="02020603050405020304" pitchFamily="18" charset="0"/>
                        <a:cs typeface="Segoe"/>
                      </a:endParaRPr>
                    </a:p>
                  </a:txBody>
                  <a:tcPr marL="68580" marR="68580" marT="0" marB="0">
                    <a:solidFill>
                      <a:schemeClr val="accent1">
                        <a:lumMod val="60000"/>
                        <a:lumOff val="40000"/>
                      </a:schemeClr>
                    </a:solidFill>
                  </a:tcPr>
                </a:tc>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r>
                        <a:rPr lang="en-US" sz="1600" dirty="0" smtClean="0">
                          <a:effectLst/>
                        </a:rPr>
                        <a:t>16 </a:t>
                      </a:r>
                      <a:r>
                        <a:rPr lang="en-US" sz="1600" dirty="0">
                          <a:effectLst/>
                        </a:rPr>
                        <a:t>TB (max possible storage in </a:t>
                      </a:r>
                      <a:r>
                        <a:rPr lang="en-US" sz="1600" dirty="0" err="1">
                          <a:effectLst/>
                        </a:rPr>
                        <a:t>IaaS</a:t>
                      </a:r>
                      <a:r>
                        <a:rPr lang="en-US" sz="1600" dirty="0">
                          <a:effectLst/>
                        </a:rPr>
                        <a:t> A4 VM)</a:t>
                      </a:r>
                      <a:endParaRPr lang="en-IN" sz="1600" dirty="0">
                        <a:solidFill>
                          <a:srgbClr val="000000"/>
                        </a:solidFill>
                        <a:effectLst/>
                        <a:latin typeface="Segoe"/>
                        <a:ea typeface="Times New Roman" panose="02020603050405020304" pitchFamily="18" charset="0"/>
                        <a:cs typeface="Segoe"/>
                      </a:endParaRPr>
                    </a:p>
                  </a:txBody>
                  <a:tcPr marL="68580" marR="68580" marT="0" marB="0"/>
                </a:tc>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r>
                        <a:rPr lang="en-US" sz="1600" dirty="0" smtClean="0">
                          <a:effectLst/>
                        </a:rPr>
                        <a:t>Unlimited</a:t>
                      </a:r>
                      <a:endParaRPr lang="en-IN" sz="1600" dirty="0">
                        <a:solidFill>
                          <a:srgbClr val="000000"/>
                        </a:solidFill>
                        <a:effectLst/>
                        <a:latin typeface="Segoe"/>
                        <a:ea typeface="Times New Roman" panose="02020603050405020304" pitchFamily="18" charset="0"/>
                        <a:cs typeface="Segoe"/>
                      </a:endParaRPr>
                    </a:p>
                  </a:txBody>
                  <a:tcPr marL="68580" marR="68580" marT="0" marB="0"/>
                </a:tc>
              </a:tr>
              <a:tr h="427275">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800" dirty="0" smtClean="0">
                        <a:solidFill>
                          <a:schemeClr val="bg1"/>
                        </a:solidFill>
                        <a:effectLst/>
                      </a:endParaRPr>
                    </a:p>
                    <a:p>
                      <a:pPr marL="0" marR="0">
                        <a:lnSpc>
                          <a:spcPts val="800"/>
                        </a:lnSpc>
                        <a:spcBef>
                          <a:spcPts val="0"/>
                        </a:spcBef>
                        <a:spcAft>
                          <a:spcPts val="0"/>
                        </a:spcAft>
                        <a:tabLst>
                          <a:tab pos="190500" algn="r"/>
                          <a:tab pos="304800" algn="l"/>
                        </a:tabLst>
                      </a:pPr>
                      <a:r>
                        <a:rPr lang="en-US" sz="1800" dirty="0" smtClean="0">
                          <a:solidFill>
                            <a:schemeClr val="bg1"/>
                          </a:solidFill>
                          <a:effectLst/>
                        </a:rPr>
                        <a:t>Compute </a:t>
                      </a:r>
                      <a:r>
                        <a:rPr lang="en-US" sz="1800" dirty="0">
                          <a:solidFill>
                            <a:schemeClr val="bg1"/>
                          </a:solidFill>
                          <a:effectLst/>
                        </a:rPr>
                        <a:t>costs borne by customer</a:t>
                      </a:r>
                      <a:endParaRPr lang="en-IN" sz="1800" dirty="0">
                        <a:solidFill>
                          <a:schemeClr val="bg1"/>
                        </a:solidFill>
                        <a:effectLst/>
                        <a:latin typeface="Segoe"/>
                        <a:ea typeface="Times New Roman" panose="02020603050405020304" pitchFamily="18" charset="0"/>
                        <a:cs typeface="Segoe"/>
                      </a:endParaRPr>
                    </a:p>
                  </a:txBody>
                  <a:tcPr marL="68580" marR="68580" marT="0" marB="0">
                    <a:solidFill>
                      <a:schemeClr val="accent1">
                        <a:lumMod val="60000"/>
                        <a:lumOff val="40000"/>
                      </a:schemeClr>
                    </a:solidFill>
                  </a:tcPr>
                </a:tc>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r>
                        <a:rPr lang="en-US" sz="1600" dirty="0" smtClean="0">
                          <a:effectLst/>
                        </a:rPr>
                        <a:t>$</a:t>
                      </a:r>
                      <a:r>
                        <a:rPr lang="en-US" sz="1600" dirty="0">
                          <a:effectLst/>
                        </a:rPr>
                        <a:t>536/month</a:t>
                      </a:r>
                      <a:endParaRPr lang="en-IN" sz="1600" dirty="0">
                        <a:solidFill>
                          <a:srgbClr val="000000"/>
                        </a:solidFill>
                        <a:effectLst/>
                        <a:latin typeface="Segoe"/>
                        <a:ea typeface="Times New Roman" panose="02020603050405020304" pitchFamily="18" charset="0"/>
                        <a:cs typeface="Segoe"/>
                      </a:endParaRPr>
                    </a:p>
                  </a:txBody>
                  <a:tcPr marL="68580" marR="68580" marT="0" marB="0"/>
                </a:tc>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r>
                        <a:rPr lang="en-US" sz="1600" dirty="0" smtClean="0">
                          <a:effectLst/>
                        </a:rPr>
                        <a:t>Included</a:t>
                      </a:r>
                      <a:endParaRPr lang="en-IN" sz="1600" dirty="0">
                        <a:solidFill>
                          <a:srgbClr val="000000"/>
                        </a:solidFill>
                        <a:effectLst/>
                        <a:latin typeface="Segoe"/>
                        <a:ea typeface="Times New Roman" panose="02020603050405020304" pitchFamily="18" charset="0"/>
                        <a:cs typeface="Segoe"/>
                      </a:endParaRPr>
                    </a:p>
                  </a:txBody>
                  <a:tcPr marL="68580" marR="68580" marT="0" marB="0"/>
                </a:tc>
              </a:tr>
              <a:tr h="427275">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solidFill>
                          <a:schemeClr val="bg1"/>
                        </a:solidFill>
                        <a:effectLst/>
                      </a:endParaRPr>
                    </a:p>
                    <a:p>
                      <a:pPr marL="0" marR="0">
                        <a:lnSpc>
                          <a:spcPts val="800"/>
                        </a:lnSpc>
                        <a:spcBef>
                          <a:spcPts val="0"/>
                        </a:spcBef>
                        <a:spcAft>
                          <a:spcPts val="0"/>
                        </a:spcAft>
                        <a:tabLst>
                          <a:tab pos="190500" algn="r"/>
                          <a:tab pos="304800" algn="l"/>
                        </a:tabLst>
                      </a:pPr>
                      <a:r>
                        <a:rPr lang="en-US" sz="1600" dirty="0" smtClean="0">
                          <a:solidFill>
                            <a:schemeClr val="bg1"/>
                          </a:solidFill>
                          <a:effectLst/>
                        </a:rPr>
                        <a:t> </a:t>
                      </a:r>
                      <a:r>
                        <a:rPr lang="en-US" sz="1800" dirty="0" smtClean="0">
                          <a:solidFill>
                            <a:schemeClr val="bg1"/>
                          </a:solidFill>
                          <a:effectLst/>
                        </a:rPr>
                        <a:t>Data </a:t>
                      </a:r>
                      <a:r>
                        <a:rPr lang="en-US" sz="1800" dirty="0">
                          <a:solidFill>
                            <a:schemeClr val="bg1"/>
                          </a:solidFill>
                          <a:effectLst/>
                        </a:rPr>
                        <a:t>Transfer </a:t>
                      </a:r>
                      <a:r>
                        <a:rPr lang="en-US" sz="1800" dirty="0">
                          <a:solidFill>
                            <a:schemeClr val="bg1"/>
                          </a:solidFill>
                          <a:effectLst/>
                          <a:hlinkClick r:id="rId3"/>
                        </a:rPr>
                        <a:t>cost </a:t>
                      </a:r>
                      <a:r>
                        <a:rPr lang="en-US" sz="1800" dirty="0">
                          <a:solidFill>
                            <a:schemeClr val="bg1"/>
                          </a:solidFill>
                          <a:effectLst/>
                        </a:rPr>
                        <a:t>for </a:t>
                      </a:r>
                      <a:r>
                        <a:rPr lang="en-US" sz="1800" dirty="0" smtClean="0">
                          <a:solidFill>
                            <a:schemeClr val="bg1"/>
                          </a:solidFill>
                          <a:effectLst/>
                        </a:rPr>
                        <a:t>restores</a:t>
                      </a:r>
                      <a:endParaRPr lang="en-IN" sz="1800" dirty="0">
                        <a:solidFill>
                          <a:schemeClr val="bg1"/>
                        </a:solidFill>
                        <a:effectLst/>
                        <a:latin typeface="Segoe"/>
                        <a:ea typeface="Times New Roman" panose="02020603050405020304" pitchFamily="18" charset="0"/>
                        <a:cs typeface="Segoe"/>
                      </a:endParaRPr>
                    </a:p>
                  </a:txBody>
                  <a:tcPr marL="68580" marR="68580" marT="0" marB="0">
                    <a:solidFill>
                      <a:schemeClr val="accent1">
                        <a:lumMod val="60000"/>
                        <a:lumOff val="40000"/>
                      </a:schemeClr>
                    </a:solidFill>
                  </a:tcPr>
                </a:tc>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r>
                        <a:rPr lang="en-US" sz="1600" dirty="0" smtClean="0">
                          <a:effectLst/>
                        </a:rPr>
                        <a:t>$</a:t>
                      </a:r>
                      <a:r>
                        <a:rPr lang="en-US" sz="1600" dirty="0">
                          <a:effectLst/>
                        </a:rPr>
                        <a:t>0.087/GB - $.181/GB</a:t>
                      </a:r>
                      <a:endParaRPr lang="en-IN" sz="1600" dirty="0">
                        <a:solidFill>
                          <a:srgbClr val="000000"/>
                        </a:solidFill>
                        <a:effectLst/>
                        <a:latin typeface="Segoe"/>
                        <a:ea typeface="Times New Roman" panose="02020603050405020304" pitchFamily="18" charset="0"/>
                        <a:cs typeface="Segoe"/>
                      </a:endParaRPr>
                    </a:p>
                  </a:txBody>
                  <a:tcPr marL="68580" marR="68580" marT="0" marB="0"/>
                </a:tc>
                <a:tc>
                  <a:txBody>
                    <a:bodyPr/>
                    <a:lstStyle/>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endParaRPr lang="en-US" sz="1600" dirty="0" smtClean="0">
                        <a:effectLst/>
                      </a:endParaRPr>
                    </a:p>
                    <a:p>
                      <a:pPr marL="0" marR="0">
                        <a:lnSpc>
                          <a:spcPts val="800"/>
                        </a:lnSpc>
                        <a:spcBef>
                          <a:spcPts val="0"/>
                        </a:spcBef>
                        <a:spcAft>
                          <a:spcPts val="0"/>
                        </a:spcAft>
                        <a:tabLst>
                          <a:tab pos="190500" algn="r"/>
                          <a:tab pos="304800" algn="l"/>
                        </a:tabLst>
                      </a:pPr>
                      <a:r>
                        <a:rPr lang="en-US" sz="1600" dirty="0" smtClean="0">
                          <a:effectLst/>
                        </a:rPr>
                        <a:t>Included</a:t>
                      </a:r>
                      <a:endParaRPr lang="en-IN" sz="1600" dirty="0">
                        <a:solidFill>
                          <a:srgbClr val="000000"/>
                        </a:solidFill>
                        <a:effectLst/>
                        <a:latin typeface="Segoe"/>
                        <a:ea typeface="Times New Roman" panose="02020603050405020304" pitchFamily="18" charset="0"/>
                        <a:cs typeface="Segoe"/>
                      </a:endParaRPr>
                    </a:p>
                  </a:txBody>
                  <a:tcPr marL="68580" marR="68580" marT="0" marB="0"/>
                </a:tc>
              </a:tr>
            </a:tbl>
          </a:graphicData>
        </a:graphic>
      </p:graphicFrame>
      <p:sp>
        <p:nvSpPr>
          <p:cNvPr id="5" name="Rectangle 1"/>
          <p:cNvSpPr>
            <a:spLocks noChangeArrowheads="1"/>
          </p:cNvSpPr>
          <p:nvPr/>
        </p:nvSpPr>
        <p:spPr bwMode="auto">
          <a:xfrm>
            <a:off x="1798637" y="6544518"/>
            <a:ext cx="90118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90500" algn="r"/>
                <a:tab pos="304800" algn="l"/>
              </a:tabLst>
              <a:defRPr>
                <a:solidFill>
                  <a:schemeClr val="tx1"/>
                </a:solidFill>
                <a:latin typeface="Arial" panose="020B0604020202020204" pitchFamily="34" charset="0"/>
              </a:defRPr>
            </a:lvl9pPr>
          </a:lstStyle>
          <a:p>
            <a:pPr defTabSz="914400"/>
            <a:r>
              <a:rPr lang="en-US" altLang="en-US" b="1" dirty="0" smtClean="0">
                <a:solidFill>
                  <a:srgbClr val="FFFFFF"/>
                </a:solidFill>
                <a:ea typeface="Times New Roman" panose="02020603050405020304" pitchFamily="18" charset="0"/>
                <a:cs typeface="Segoe"/>
              </a:rPr>
              <a:t>Comparing Azure Backup Service to a Backup application running in an </a:t>
            </a:r>
            <a:r>
              <a:rPr lang="en-US" altLang="en-US" b="1" dirty="0" err="1" smtClean="0">
                <a:solidFill>
                  <a:srgbClr val="FFFFFF"/>
                </a:solidFill>
                <a:ea typeface="Times New Roman" panose="02020603050405020304" pitchFamily="18" charset="0"/>
                <a:cs typeface="Segoe"/>
              </a:rPr>
              <a:t>IaaS</a:t>
            </a:r>
            <a:r>
              <a:rPr lang="en-US" altLang="en-US" b="1" dirty="0" smtClean="0">
                <a:solidFill>
                  <a:srgbClr val="FFFFFF"/>
                </a:solidFill>
                <a:ea typeface="Times New Roman" panose="02020603050405020304" pitchFamily="18" charset="0"/>
                <a:cs typeface="Segoe"/>
              </a:rPr>
              <a:t> VM </a:t>
            </a:r>
            <a:endParaRPr lang="en-US" altLang="en-US" b="1" dirty="0" smtClean="0">
              <a:solidFill>
                <a:srgbClr val="FFFFFF"/>
              </a:solidFill>
            </a:endParaRPr>
          </a:p>
          <a:p>
            <a:pPr defTabSz="914400"/>
            <a:endParaRPr lang="en-US" altLang="en-US" sz="2400" b="1" dirty="0" smtClean="0">
              <a:solidFill>
                <a:srgbClr val="FFFFFF"/>
              </a:solidFill>
            </a:endParaRPr>
          </a:p>
        </p:txBody>
      </p:sp>
    </p:spTree>
    <p:extLst>
      <p:ext uri="{BB962C8B-B14F-4D97-AF65-F5344CB8AC3E}">
        <p14:creationId xmlns:p14="http://schemas.microsoft.com/office/powerpoint/2010/main" val="2138837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83" y="6083862"/>
            <a:ext cx="12434711" cy="91923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883" y="24365"/>
            <a:ext cx="11837583" cy="1052698"/>
          </a:xfrm>
        </p:spPr>
        <p:txBody>
          <a:bodyPr vert="horz" wrap="square" lIns="149217" tIns="93260" rIns="149217" bIns="93260" rtlCol="0" anchor="t">
            <a:noAutofit/>
          </a:bodyPr>
          <a:lstStyle/>
          <a:p>
            <a:pPr>
              <a:lnSpc>
                <a:spcPct val="90000"/>
              </a:lnSpc>
            </a:pPr>
            <a:r>
              <a:rPr lang="en-US" sz="4400" spc="-50" dirty="0">
                <a:solidFill>
                  <a:schemeClr val="tx1"/>
                </a:solidFill>
              </a:rPr>
              <a:t>Hybrid Cloud Backup</a:t>
            </a:r>
          </a:p>
        </p:txBody>
      </p:sp>
      <p:sp>
        <p:nvSpPr>
          <p:cNvPr id="88" name="Freeform 95"/>
          <p:cNvSpPr>
            <a:spLocks/>
          </p:cNvSpPr>
          <p:nvPr/>
        </p:nvSpPr>
        <p:spPr bwMode="auto">
          <a:xfrm flipH="1">
            <a:off x="7697243" y="1459475"/>
            <a:ext cx="2496029" cy="1460175"/>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58" name="Freeform 57"/>
          <p:cNvSpPr>
            <a:spLocks/>
          </p:cNvSpPr>
          <p:nvPr/>
        </p:nvSpPr>
        <p:spPr bwMode="auto">
          <a:xfrm>
            <a:off x="5946479" y="4511284"/>
            <a:ext cx="2951426" cy="157306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59" name="Freeform 58"/>
          <p:cNvSpPr>
            <a:spLocks/>
          </p:cNvSpPr>
          <p:nvPr/>
        </p:nvSpPr>
        <p:spPr bwMode="auto">
          <a:xfrm>
            <a:off x="3462784" y="5132077"/>
            <a:ext cx="1128424" cy="954732"/>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62" name="Rectangle 5"/>
          <p:cNvSpPr>
            <a:spLocks noChangeArrowheads="1"/>
          </p:cNvSpPr>
          <p:nvPr/>
        </p:nvSpPr>
        <p:spPr bwMode="auto">
          <a:xfrm>
            <a:off x="2690762" y="5009339"/>
            <a:ext cx="831482" cy="1079795"/>
          </a:xfrm>
          <a:prstGeom prst="rect">
            <a:avLst/>
          </a:prstGeom>
          <a:solidFill>
            <a:schemeClr val="accent4">
              <a:lumMod val="50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nvGrpSpPr>
          <p:cNvPr id="64" name="Group 63"/>
          <p:cNvGrpSpPr/>
          <p:nvPr/>
        </p:nvGrpSpPr>
        <p:grpSpPr>
          <a:xfrm>
            <a:off x="2465667" y="937328"/>
            <a:ext cx="6074355" cy="2077942"/>
            <a:chOff x="616226" y="1456630"/>
            <a:chExt cx="5202444" cy="1975661"/>
          </a:xfrm>
        </p:grpSpPr>
        <p:sp>
          <p:nvSpPr>
            <p:cNvPr id="65"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2"/>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66" name="Freeform 95"/>
            <p:cNvSpPr>
              <a:spLocks/>
            </p:cNvSpPr>
            <p:nvPr/>
          </p:nvSpPr>
          <p:spPr bwMode="auto">
            <a:xfrm flipH="1">
              <a:off x="3075030" y="1971577"/>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95000"/>
              </a:schemeClr>
            </a:solidFill>
            <a:ln>
              <a:noFill/>
            </a:ln>
            <a:extLst/>
          </p:spPr>
          <p:txBody>
            <a:bodyPr vert="horz" wrap="square" lIns="93221" tIns="46610" rIns="93221" bIns="46610" numCol="1" anchor="t" anchorCtr="0" compatLnSpc="1">
              <a:prstTxWarp prst="textNoShape">
                <a:avLst/>
              </a:prstTxWarp>
            </a:bodyPr>
            <a:lstStyle/>
            <a:p>
              <a:pPr defTabSz="932060"/>
              <a:endParaRPr lang="en-US" sz="1836">
                <a:solidFill>
                  <a:srgbClr val="000000"/>
                </a:solidFill>
              </a:endParaRPr>
            </a:p>
          </p:txBody>
        </p:sp>
        <p:sp>
          <p:nvSpPr>
            <p:cNvPr id="67" name="Freeform 95"/>
            <p:cNvSpPr>
              <a:spLocks/>
            </p:cNvSpPr>
            <p:nvPr/>
          </p:nvSpPr>
          <p:spPr bwMode="auto">
            <a:xfrm flipH="1">
              <a:off x="1281692" y="1456630"/>
              <a:ext cx="4536978" cy="197566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kern="0">
                <a:solidFill>
                  <a:srgbClr val="505050"/>
                </a:solidFill>
              </a:endParaRPr>
            </a:p>
          </p:txBody>
        </p:sp>
        <p:sp>
          <p:nvSpPr>
            <p:cNvPr id="68" name="TextBox 67"/>
            <p:cNvSpPr txBox="1"/>
            <p:nvPr/>
          </p:nvSpPr>
          <p:spPr>
            <a:xfrm>
              <a:off x="2441589" y="1532791"/>
              <a:ext cx="1665924" cy="495483"/>
            </a:xfrm>
            <a:prstGeom prst="rect">
              <a:avLst/>
            </a:prstGeom>
            <a:noFill/>
            <a:ln>
              <a:noFill/>
            </a:ln>
          </p:spPr>
          <p:txBody>
            <a:bodyPr wrap="none" lIns="182750" tIns="146200" rIns="182750" bIns="146200" rtlCol="0">
              <a:spAutoFit/>
            </a:bodyPr>
            <a:lstStyle/>
            <a:p>
              <a:pPr algn="ctr" defTabSz="931180">
                <a:lnSpc>
                  <a:spcPct val="90000"/>
                </a:lnSpc>
                <a:spcAft>
                  <a:spcPts val="600"/>
                </a:spcAft>
              </a:pPr>
              <a:r>
                <a:rPr lang="en-US" sz="1599" b="1" kern="0" dirty="0">
                  <a:solidFill>
                    <a:srgbClr val="FFFFFF"/>
                  </a:solidFill>
                </a:rPr>
                <a:t>Microsoft Azure</a:t>
              </a:r>
            </a:p>
          </p:txBody>
        </p:sp>
      </p:grpSp>
      <p:grpSp>
        <p:nvGrpSpPr>
          <p:cNvPr id="99" name="Group 98"/>
          <p:cNvGrpSpPr/>
          <p:nvPr/>
        </p:nvGrpSpPr>
        <p:grpSpPr>
          <a:xfrm>
            <a:off x="3815738" y="5708843"/>
            <a:ext cx="196672" cy="377581"/>
            <a:chOff x="7791149" y="4987730"/>
            <a:chExt cx="192916" cy="370370"/>
          </a:xfrm>
        </p:grpSpPr>
        <p:sp>
          <p:nvSpPr>
            <p:cNvPr id="100"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101"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102"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cxnSp>
        <p:nvCxnSpPr>
          <p:cNvPr id="107" name="Straight Arrow Connector 106"/>
          <p:cNvCxnSpPr/>
          <p:nvPr/>
        </p:nvCxnSpPr>
        <p:spPr>
          <a:xfrm>
            <a:off x="7388421" y="2920867"/>
            <a:ext cx="17279" cy="2194560"/>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681735" y="4766783"/>
            <a:ext cx="1837128" cy="1325141"/>
            <a:chOff x="8682084" y="4757437"/>
            <a:chExt cx="1837388" cy="1325329"/>
          </a:xfrm>
        </p:grpSpPr>
        <p:sp>
          <p:nvSpPr>
            <p:cNvPr id="60" name="Rectangle 5"/>
            <p:cNvSpPr>
              <a:spLocks noChangeArrowheads="1"/>
            </p:cNvSpPr>
            <p:nvPr/>
          </p:nvSpPr>
          <p:spPr bwMode="auto">
            <a:xfrm>
              <a:off x="9580221" y="5287516"/>
              <a:ext cx="670303" cy="795250"/>
            </a:xfrm>
            <a:prstGeom prst="rect">
              <a:avLst/>
            </a:prstGeom>
            <a:solidFill>
              <a:schemeClr val="bg2"/>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61" name="Rectangle 5"/>
            <p:cNvSpPr>
              <a:spLocks noChangeArrowheads="1"/>
            </p:cNvSpPr>
            <p:nvPr/>
          </p:nvSpPr>
          <p:spPr bwMode="auto">
            <a:xfrm>
              <a:off x="9097352" y="4996573"/>
              <a:ext cx="831599" cy="1079949"/>
            </a:xfrm>
            <a:prstGeom prst="rect">
              <a:avLst/>
            </a:prstGeom>
            <a:solidFill>
              <a:schemeClr val="bg1">
                <a:lumMod val="6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86" name="Rectangle 5"/>
            <p:cNvSpPr>
              <a:spLocks noChangeArrowheads="1"/>
            </p:cNvSpPr>
            <p:nvPr/>
          </p:nvSpPr>
          <p:spPr bwMode="auto">
            <a:xfrm>
              <a:off x="8682084" y="4757437"/>
              <a:ext cx="1246867" cy="1306853"/>
            </a:xfrm>
            <a:prstGeom prst="rect">
              <a:avLst/>
            </a:prstGeom>
            <a:solidFill>
              <a:schemeClr val="accent4">
                <a:lumMod val="7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nvGrpSpPr>
            <p:cNvPr id="95" name="Group 94"/>
            <p:cNvGrpSpPr/>
            <p:nvPr/>
          </p:nvGrpSpPr>
          <p:grpSpPr>
            <a:xfrm>
              <a:off x="10322772" y="5701453"/>
              <a:ext cx="196700" cy="377635"/>
              <a:chOff x="7791149" y="4987730"/>
              <a:chExt cx="192916" cy="370370"/>
            </a:xfrm>
          </p:grpSpPr>
          <p:sp>
            <p:nvSpPr>
              <p:cNvPr id="96"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97"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sp>
            <p:nvSpPr>
              <p:cNvPr id="98"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21" tIns="46610" rIns="93221" bIns="46610" numCol="1" anchor="t" anchorCtr="0" compatLnSpc="1">
                <a:prstTxWarp prst="textNoShape">
                  <a:avLst/>
                </a:prstTxWarp>
              </a:bodyPr>
              <a:lstStyle/>
              <a:p>
                <a:pPr defTabSz="932060"/>
                <a:endParaRPr lang="en-US" sz="1836">
                  <a:solidFill>
                    <a:srgbClr val="505050"/>
                  </a:solidFill>
                </a:endParaRPr>
              </a:p>
            </p:txBody>
          </p:sp>
        </p:grpSp>
        <p:sp>
          <p:nvSpPr>
            <p:cNvPr id="77" name="Freeform 8"/>
            <p:cNvSpPr>
              <a:spLocks/>
            </p:cNvSpPr>
            <p:nvPr/>
          </p:nvSpPr>
          <p:spPr bwMode="auto">
            <a:xfrm>
              <a:off x="8835012" y="4963105"/>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81" name="Oval 16"/>
            <p:cNvSpPr>
              <a:spLocks noChangeArrowheads="1"/>
            </p:cNvSpPr>
            <p:nvPr/>
          </p:nvSpPr>
          <p:spPr bwMode="auto">
            <a:xfrm>
              <a:off x="9658077" y="5003272"/>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18" name="Freeform 8"/>
            <p:cNvSpPr>
              <a:spLocks/>
            </p:cNvSpPr>
            <p:nvPr/>
          </p:nvSpPr>
          <p:spPr bwMode="auto">
            <a:xfrm>
              <a:off x="8835012" y="5180959"/>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19" name="Oval 16"/>
            <p:cNvSpPr>
              <a:spLocks noChangeArrowheads="1"/>
            </p:cNvSpPr>
            <p:nvPr/>
          </p:nvSpPr>
          <p:spPr bwMode="auto">
            <a:xfrm>
              <a:off x="9658077" y="5221126"/>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21" name="Freeform 8"/>
            <p:cNvSpPr>
              <a:spLocks/>
            </p:cNvSpPr>
            <p:nvPr/>
          </p:nvSpPr>
          <p:spPr bwMode="auto">
            <a:xfrm>
              <a:off x="8835012" y="5405006"/>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22" name="Oval 16"/>
            <p:cNvSpPr>
              <a:spLocks noChangeArrowheads="1"/>
            </p:cNvSpPr>
            <p:nvPr/>
          </p:nvSpPr>
          <p:spPr bwMode="auto">
            <a:xfrm>
              <a:off x="9658077" y="5445173"/>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24" name="Freeform 8"/>
            <p:cNvSpPr>
              <a:spLocks/>
            </p:cNvSpPr>
            <p:nvPr/>
          </p:nvSpPr>
          <p:spPr bwMode="auto">
            <a:xfrm>
              <a:off x="8835012" y="5629053"/>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25" name="Oval 16"/>
            <p:cNvSpPr>
              <a:spLocks noChangeArrowheads="1"/>
            </p:cNvSpPr>
            <p:nvPr/>
          </p:nvSpPr>
          <p:spPr bwMode="auto">
            <a:xfrm>
              <a:off x="9658077" y="5669220"/>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grpSp>
        <p:nvGrpSpPr>
          <p:cNvPr id="10" name="Group 9"/>
          <p:cNvGrpSpPr/>
          <p:nvPr/>
        </p:nvGrpSpPr>
        <p:grpSpPr>
          <a:xfrm>
            <a:off x="2026905" y="4759346"/>
            <a:ext cx="1270245" cy="1322275"/>
            <a:chOff x="9798622" y="2158604"/>
            <a:chExt cx="1270425" cy="1322462"/>
          </a:xfrm>
        </p:grpSpPr>
        <p:sp>
          <p:nvSpPr>
            <p:cNvPr id="128" name="Rectangle 5"/>
            <p:cNvSpPr>
              <a:spLocks noChangeArrowheads="1"/>
            </p:cNvSpPr>
            <p:nvPr/>
          </p:nvSpPr>
          <p:spPr bwMode="auto">
            <a:xfrm>
              <a:off x="10237448" y="2397740"/>
              <a:ext cx="831599" cy="1079949"/>
            </a:xfrm>
            <a:prstGeom prst="rect">
              <a:avLst/>
            </a:prstGeom>
            <a:solidFill>
              <a:schemeClr val="bg1">
                <a:lumMod val="6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29" name="Rectangle 5"/>
            <p:cNvSpPr>
              <a:spLocks noChangeArrowheads="1"/>
            </p:cNvSpPr>
            <p:nvPr/>
          </p:nvSpPr>
          <p:spPr bwMode="auto">
            <a:xfrm>
              <a:off x="9798622" y="2158604"/>
              <a:ext cx="1270425" cy="1322462"/>
            </a:xfrm>
            <a:prstGeom prst="rect">
              <a:avLst/>
            </a:prstGeom>
            <a:solidFill>
              <a:schemeClr val="accent4">
                <a:lumMod val="7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3" name="Freeform 8"/>
            <p:cNvSpPr>
              <a:spLocks/>
            </p:cNvSpPr>
            <p:nvPr/>
          </p:nvSpPr>
          <p:spPr bwMode="auto">
            <a:xfrm>
              <a:off x="9975108" y="2364272"/>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4" name="Oval 16"/>
            <p:cNvSpPr>
              <a:spLocks noChangeArrowheads="1"/>
            </p:cNvSpPr>
            <p:nvPr/>
          </p:nvSpPr>
          <p:spPr bwMode="auto">
            <a:xfrm>
              <a:off x="10798173" y="2404439"/>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5" name="Freeform 8"/>
            <p:cNvSpPr>
              <a:spLocks/>
            </p:cNvSpPr>
            <p:nvPr/>
          </p:nvSpPr>
          <p:spPr bwMode="auto">
            <a:xfrm>
              <a:off x="9975108" y="2582126"/>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6" name="Oval 16"/>
            <p:cNvSpPr>
              <a:spLocks noChangeArrowheads="1"/>
            </p:cNvSpPr>
            <p:nvPr/>
          </p:nvSpPr>
          <p:spPr bwMode="auto">
            <a:xfrm>
              <a:off x="10798173" y="2622293"/>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7" name="Freeform 8"/>
            <p:cNvSpPr>
              <a:spLocks/>
            </p:cNvSpPr>
            <p:nvPr/>
          </p:nvSpPr>
          <p:spPr bwMode="auto">
            <a:xfrm>
              <a:off x="9975108" y="2806173"/>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8" name="Oval 16"/>
            <p:cNvSpPr>
              <a:spLocks noChangeArrowheads="1"/>
            </p:cNvSpPr>
            <p:nvPr/>
          </p:nvSpPr>
          <p:spPr bwMode="auto">
            <a:xfrm>
              <a:off x="10798173" y="2846340"/>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39" name="Freeform 8"/>
            <p:cNvSpPr>
              <a:spLocks/>
            </p:cNvSpPr>
            <p:nvPr/>
          </p:nvSpPr>
          <p:spPr bwMode="auto">
            <a:xfrm>
              <a:off x="9975108" y="3030220"/>
              <a:ext cx="936380" cy="14409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sp>
          <p:nvSpPr>
            <p:cNvPr id="140" name="Oval 16"/>
            <p:cNvSpPr>
              <a:spLocks noChangeArrowheads="1"/>
            </p:cNvSpPr>
            <p:nvPr/>
          </p:nvSpPr>
          <p:spPr bwMode="auto">
            <a:xfrm>
              <a:off x="10798173" y="3070387"/>
              <a:ext cx="63265" cy="64423"/>
            </a:xfrm>
            <a:prstGeom prst="ellipse">
              <a:avLst/>
            </a:prstGeom>
            <a:solidFill>
              <a:schemeClr val="accent1"/>
            </a:solidFill>
            <a:ln>
              <a:noFill/>
            </a:ln>
          </p:spPr>
          <p:txBody>
            <a:bodyPr vert="horz" wrap="square" lIns="93221" tIns="46610" rIns="93221" bIns="46610" numCol="1" anchor="t" anchorCtr="0" compatLnSpc="1">
              <a:prstTxWarp prst="textNoShape">
                <a:avLst/>
              </a:prstTxWarp>
            </a:bodyPr>
            <a:lstStyle/>
            <a:p>
              <a:pPr defTabSz="932060"/>
              <a:endParaRPr lang="en-US" sz="1632">
                <a:solidFill>
                  <a:srgbClr val="000000"/>
                </a:solidFill>
              </a:endParaRPr>
            </a:p>
          </p:txBody>
        </p:sp>
      </p:grpSp>
      <p:grpSp>
        <p:nvGrpSpPr>
          <p:cNvPr id="69" name="Group 68"/>
          <p:cNvGrpSpPr/>
          <p:nvPr/>
        </p:nvGrpSpPr>
        <p:grpSpPr>
          <a:xfrm>
            <a:off x="6249365" y="4849410"/>
            <a:ext cx="2312671" cy="1066760"/>
            <a:chOff x="490345" y="2587170"/>
            <a:chExt cx="2267530" cy="1045938"/>
          </a:xfrm>
        </p:grpSpPr>
        <p:grpSp>
          <p:nvGrpSpPr>
            <p:cNvPr id="71" name="Group 70"/>
            <p:cNvGrpSpPr/>
            <p:nvPr/>
          </p:nvGrpSpPr>
          <p:grpSpPr>
            <a:xfrm>
              <a:off x="936363" y="2587170"/>
              <a:ext cx="1287974" cy="722857"/>
              <a:chOff x="3886152" y="4140872"/>
              <a:chExt cx="1287974" cy="722857"/>
            </a:xfrm>
          </p:grpSpPr>
          <p:grpSp>
            <p:nvGrpSpPr>
              <p:cNvPr id="76" name="Group 75"/>
              <p:cNvGrpSpPr/>
              <p:nvPr/>
            </p:nvGrpSpPr>
            <p:grpSpPr>
              <a:xfrm>
                <a:off x="4401825" y="4140872"/>
                <a:ext cx="772301" cy="722857"/>
                <a:chOff x="5637851" y="2707998"/>
                <a:chExt cx="772301" cy="722857"/>
              </a:xfrm>
            </p:grpSpPr>
            <p:sp>
              <p:nvSpPr>
                <p:cNvPr id="79"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accent6"/>
                </a:solidFill>
                <a:ln w="12700" cap="flat" cmpd="sng">
                  <a:solidFill>
                    <a:schemeClr val="accent6"/>
                  </a:solidFill>
                  <a:prstDash val="solid"/>
                  <a:miter lim="800000"/>
                  <a:headEnd/>
                  <a:tailEnd/>
                </a:ln>
              </p:spPr>
              <p:txBody>
                <a:bodyPr vert="horz" wrap="square" lIns="68570" tIns="34285" rIns="68570" bIns="34285" numCol="1" anchor="t" anchorCtr="0" compatLnSpc="1">
                  <a:prstTxWarp prst="textNoShape">
                    <a:avLst/>
                  </a:prstTxWarp>
                </a:bodyPr>
                <a:lstStyle/>
                <a:p>
                  <a:pPr defTabSz="699476">
                    <a:defRPr/>
                  </a:pPr>
                  <a:endParaRPr lang="en-GB" sz="1350" kern="0">
                    <a:solidFill>
                      <a:srgbClr val="505050"/>
                    </a:solidFill>
                  </a:endParaRPr>
                </a:p>
              </p:txBody>
            </p:sp>
            <p:sp>
              <p:nvSpPr>
                <p:cNvPr id="80" name="Can 79"/>
                <p:cNvSpPr/>
                <p:nvPr/>
              </p:nvSpPr>
              <p:spPr bwMode="auto">
                <a:xfrm>
                  <a:off x="5637851" y="2961352"/>
                  <a:ext cx="344149" cy="462892"/>
                </a:xfrm>
                <a:prstGeom prst="can">
                  <a:avLst/>
                </a:prstGeom>
                <a:solidFill>
                  <a:schemeClr val="accent6"/>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78" name="Freeform 63"/>
              <p:cNvSpPr>
                <a:spLocks noEditPoints="1"/>
              </p:cNvSpPr>
              <p:nvPr/>
            </p:nvSpPr>
            <p:spPr bwMode="auto">
              <a:xfrm>
                <a:off x="3886152" y="4404079"/>
                <a:ext cx="466180" cy="4482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accent6"/>
              </a:solidFill>
              <a:ln>
                <a:solidFill>
                  <a:schemeClr val="accent6"/>
                </a:solidFill>
              </a:ln>
            </p:spPr>
            <p:txBody>
              <a:bodyPr vert="horz" wrap="square" lIns="93223" tIns="46611" rIns="93223" bIns="46611" numCol="1" anchor="t" anchorCtr="0" compatLnSpc="1">
                <a:prstTxWarp prst="textNoShape">
                  <a:avLst/>
                </a:prstTxWarp>
              </a:bodyPr>
              <a:lstStyle/>
              <a:p>
                <a:pPr defTabSz="932189" fontAlgn="base">
                  <a:spcBef>
                    <a:spcPct val="0"/>
                  </a:spcBef>
                  <a:spcAft>
                    <a:spcPct val="0"/>
                  </a:spcAft>
                </a:pPr>
                <a:endParaRPr lang="en-US" sz="1631" spc="-31" dirty="0">
                  <a:solidFill>
                    <a:srgbClr val="505050"/>
                  </a:solidFill>
                  <a:cs typeface="Segoe UI" panose="020B0502040204020203" pitchFamily="34" charset="0"/>
                </a:endParaRPr>
              </a:p>
            </p:txBody>
          </p:sp>
        </p:grpSp>
        <p:sp>
          <p:nvSpPr>
            <p:cNvPr id="74" name="TextBox 73"/>
            <p:cNvSpPr txBox="1"/>
            <p:nvPr/>
          </p:nvSpPr>
          <p:spPr>
            <a:xfrm>
              <a:off x="490345" y="3415834"/>
              <a:ext cx="2267530" cy="217274"/>
            </a:xfrm>
            <a:prstGeom prst="rect">
              <a:avLst/>
            </a:prstGeom>
            <a:noFill/>
          </p:spPr>
          <p:txBody>
            <a:bodyPr wrap="square" lIns="0" tIns="0" rIns="0" bIns="0" rtlCol="0">
              <a:spAutoFit/>
            </a:bodyPr>
            <a:lstStyle/>
            <a:p>
              <a:pPr algn="r" defTabSz="699402">
                <a:lnSpc>
                  <a:spcPct val="90000"/>
                </a:lnSpc>
              </a:pPr>
              <a:r>
                <a:rPr lang="en-US" sz="1600" b="1" spc="-39" dirty="0" smtClean="0">
                  <a:solidFill>
                    <a:srgbClr val="FF8C00"/>
                  </a:solidFill>
                </a:rPr>
                <a:t>Data </a:t>
              </a:r>
              <a:r>
                <a:rPr lang="en-US" sz="1600" b="1" spc="-39" dirty="0">
                  <a:solidFill>
                    <a:srgbClr val="FF8C00"/>
                  </a:solidFill>
                </a:rPr>
                <a:t>Protection Manager</a:t>
              </a:r>
              <a:endParaRPr lang="en-US" sz="1600" b="1" spc="-39" baseline="-25000" dirty="0">
                <a:solidFill>
                  <a:srgbClr val="FF8C00"/>
                </a:solidFill>
              </a:endParaRPr>
            </a:p>
          </p:txBody>
        </p:sp>
      </p:grpSp>
      <p:sp>
        <p:nvSpPr>
          <p:cNvPr id="73" name="TextBox 72"/>
          <p:cNvSpPr txBox="1"/>
          <p:nvPr/>
        </p:nvSpPr>
        <p:spPr>
          <a:xfrm>
            <a:off x="8734721" y="5711202"/>
            <a:ext cx="1093016" cy="452279"/>
          </a:xfrm>
          <a:prstGeom prst="rect">
            <a:avLst/>
          </a:prstGeom>
          <a:noFill/>
        </p:spPr>
        <p:txBody>
          <a:bodyPr wrap="square" lIns="0" tIns="149154" rIns="0" bIns="149154"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060"/>
            <a:r>
              <a:rPr lang="en-US" sz="1071" dirty="0">
                <a:solidFill>
                  <a:srgbClr val="FFFFFF"/>
                </a:solidFill>
              </a:rPr>
              <a:t>Production Data</a:t>
            </a:r>
          </a:p>
        </p:txBody>
      </p:sp>
      <p:cxnSp>
        <p:nvCxnSpPr>
          <p:cNvPr id="82" name="Straight Arrow Connector 81"/>
          <p:cNvCxnSpPr/>
          <p:nvPr/>
        </p:nvCxnSpPr>
        <p:spPr>
          <a:xfrm flipV="1">
            <a:off x="8017875" y="5287384"/>
            <a:ext cx="822960" cy="7436"/>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Freeform 95"/>
          <p:cNvSpPr>
            <a:spLocks/>
          </p:cNvSpPr>
          <p:nvPr/>
        </p:nvSpPr>
        <p:spPr bwMode="auto">
          <a:xfrm flipH="1">
            <a:off x="3962415" y="1711186"/>
            <a:ext cx="1972736" cy="113873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21" tIns="46610" rIns="93221" bIns="46610" numCol="1" anchor="t" anchorCtr="0" compatLnSpc="1">
            <a:prstTxWarp prst="textNoShape">
              <a:avLst/>
            </a:prstTxWarp>
          </a:bodyPr>
          <a:lstStyle/>
          <a:p>
            <a:pPr algn="ctr" defTabSz="932060"/>
            <a:endParaRPr lang="en-US" sz="1200" dirty="0">
              <a:solidFill>
                <a:srgbClr val="FFFFFF"/>
              </a:solidFill>
            </a:endParaRPr>
          </a:p>
          <a:p>
            <a:pPr algn="ctr" defTabSz="932060"/>
            <a:r>
              <a:rPr lang="en-US" sz="1200" dirty="0" smtClean="0">
                <a:solidFill>
                  <a:srgbClr val="FFFFFF"/>
                </a:solidFill>
              </a:rPr>
              <a:t>Virtual machines</a:t>
            </a:r>
            <a:endParaRPr lang="en-US" sz="1200" dirty="0">
              <a:solidFill>
                <a:srgbClr val="FFFFFF"/>
              </a:solidFill>
            </a:endParaRPr>
          </a:p>
        </p:txBody>
      </p:sp>
      <p:cxnSp>
        <p:nvCxnSpPr>
          <p:cNvPr id="145" name="Straight Arrow Connector 144"/>
          <p:cNvCxnSpPr/>
          <p:nvPr/>
        </p:nvCxnSpPr>
        <p:spPr>
          <a:xfrm flipH="1">
            <a:off x="5454666" y="2534530"/>
            <a:ext cx="1487326" cy="22381"/>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29" idx="0"/>
          </p:cNvCxnSpPr>
          <p:nvPr/>
        </p:nvCxnSpPr>
        <p:spPr>
          <a:xfrm flipH="1">
            <a:off x="2662028" y="2971252"/>
            <a:ext cx="4327779" cy="1788094"/>
          </a:xfrm>
          <a:prstGeom prst="straightConnector1">
            <a:avLst/>
          </a:prstGeom>
          <a:ln w="57150">
            <a:solidFill>
              <a:schemeClr val="accent6"/>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076274" y="5690030"/>
            <a:ext cx="1093016" cy="452279"/>
          </a:xfrm>
          <a:prstGeom prst="rect">
            <a:avLst/>
          </a:prstGeom>
          <a:noFill/>
        </p:spPr>
        <p:txBody>
          <a:bodyPr wrap="square" lIns="0" tIns="149154" rIns="0" bIns="149154"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060"/>
            <a:r>
              <a:rPr lang="en-US" sz="1071" dirty="0">
                <a:solidFill>
                  <a:srgbClr val="FFFFFF"/>
                </a:solidFill>
              </a:rPr>
              <a:t>Production Data</a:t>
            </a:r>
          </a:p>
        </p:txBody>
      </p:sp>
      <p:sp>
        <p:nvSpPr>
          <p:cNvPr id="198" name="Freeform 8"/>
          <p:cNvSpPr>
            <a:spLocks/>
          </p:cNvSpPr>
          <p:nvPr/>
        </p:nvSpPr>
        <p:spPr bwMode="auto">
          <a:xfrm>
            <a:off x="4489074" y="2229293"/>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199" name="Freeform 8"/>
          <p:cNvSpPr>
            <a:spLocks/>
          </p:cNvSpPr>
          <p:nvPr/>
        </p:nvSpPr>
        <p:spPr bwMode="auto">
          <a:xfrm>
            <a:off x="4492553" y="2428295"/>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200" name="Oval 16"/>
          <p:cNvSpPr>
            <a:spLocks noChangeArrowheads="1"/>
          </p:cNvSpPr>
          <p:nvPr/>
        </p:nvSpPr>
        <p:spPr bwMode="auto">
          <a:xfrm>
            <a:off x="5079248" y="2239424"/>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sp>
        <p:nvSpPr>
          <p:cNvPr id="201" name="Oval 16"/>
          <p:cNvSpPr>
            <a:spLocks noChangeArrowheads="1"/>
          </p:cNvSpPr>
          <p:nvPr/>
        </p:nvSpPr>
        <p:spPr bwMode="auto">
          <a:xfrm>
            <a:off x="5071986" y="2421311"/>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sp>
        <p:nvSpPr>
          <p:cNvPr id="202" name="Freeform 8"/>
          <p:cNvSpPr>
            <a:spLocks/>
          </p:cNvSpPr>
          <p:nvPr/>
        </p:nvSpPr>
        <p:spPr bwMode="auto">
          <a:xfrm>
            <a:off x="4494771" y="2614007"/>
            <a:ext cx="917973" cy="14126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tx1">
              <a:lumMod val="95000"/>
            </a:schemeClr>
          </a:solidFill>
          <a:ln>
            <a:noFill/>
          </a:ln>
        </p:spPr>
        <p:txBody>
          <a:bodyPr vert="horz" wrap="square" lIns="91401" tIns="45700" rIns="91401" bIns="45700" numCol="1" anchor="t" anchorCtr="0" compatLnSpc="1">
            <a:prstTxWarp prst="textNoShape">
              <a:avLst/>
            </a:prstTxWarp>
          </a:bodyPr>
          <a:lstStyle/>
          <a:p>
            <a:pPr defTabSz="913874"/>
            <a:endParaRPr lang="en-US" sz="1600">
              <a:solidFill>
                <a:srgbClr val="000000"/>
              </a:solidFill>
            </a:endParaRPr>
          </a:p>
        </p:txBody>
      </p:sp>
      <p:sp>
        <p:nvSpPr>
          <p:cNvPr id="203" name="Oval 16"/>
          <p:cNvSpPr>
            <a:spLocks noChangeArrowheads="1"/>
          </p:cNvSpPr>
          <p:nvPr/>
        </p:nvSpPr>
        <p:spPr bwMode="auto">
          <a:xfrm>
            <a:off x="5087074" y="2602024"/>
            <a:ext cx="62021" cy="63157"/>
          </a:xfrm>
          <a:prstGeom prst="ellipse">
            <a:avLst/>
          </a:prstGeom>
          <a:solidFill>
            <a:schemeClr val="tx2"/>
          </a:solidFill>
          <a:ln>
            <a:noFill/>
          </a:ln>
        </p:spPr>
        <p:txBody>
          <a:bodyPr vert="horz" wrap="square" lIns="91401" tIns="45700" rIns="91401" bIns="45700" numCol="1" anchor="t" anchorCtr="0" compatLnSpc="1">
            <a:prstTxWarp prst="textNoShape">
              <a:avLst/>
            </a:prstTxWarp>
          </a:bodyPr>
          <a:lstStyle/>
          <a:p>
            <a:pPr defTabSz="913874"/>
            <a:endParaRPr lang="en-US" sz="1600" dirty="0">
              <a:solidFill>
                <a:srgbClr val="000000"/>
              </a:solidFill>
            </a:endParaRPr>
          </a:p>
        </p:txBody>
      </p:sp>
      <p:pic>
        <p:nvPicPr>
          <p:cNvPr id="109" name="Picture 108"/>
          <p:cNvPicPr>
            <a:picLocks noChangeAspect="1"/>
          </p:cNvPicPr>
          <p:nvPr/>
        </p:nvPicPr>
        <p:blipFill>
          <a:blip r:embed="rId3">
            <a:duotone>
              <a:schemeClr val="accent6">
                <a:shade val="45000"/>
                <a:satMod val="135000"/>
              </a:schemeClr>
              <a:prstClr val="white"/>
            </a:duotone>
          </a:blip>
          <a:stretch>
            <a:fillRect/>
          </a:stretch>
        </p:blipFill>
        <p:spPr>
          <a:xfrm>
            <a:off x="6983888" y="2193435"/>
            <a:ext cx="970963" cy="691885"/>
          </a:xfrm>
          <a:prstGeom prst="rect">
            <a:avLst/>
          </a:prstGeom>
        </p:spPr>
      </p:pic>
    </p:spTree>
    <p:extLst>
      <p:ext uri="{BB962C8B-B14F-4D97-AF65-F5344CB8AC3E}">
        <p14:creationId xmlns:p14="http://schemas.microsoft.com/office/powerpoint/2010/main" val="371549886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Oo8G64zGkKuA9Of3vb1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EuHTD9plEe_ztOCYRHBxQ"/>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 [Read-Only]" id="{F4210C70-4C5B-499F-94FB-C213131A8F15}" vid="{1FA4B32B-67E7-4B39-9300-80019CF37FD1}"/>
    </a:ext>
  </a:extLst>
</a:theme>
</file>

<file path=ppt/theme/theme2.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id="{0D0797DE-CDA7-4AE5-8A7E-38826C1EF688}" vid="{9185B0C2-D9D6-46C3-9530-E328B7D1E293}"/>
    </a:ext>
  </a:extLst>
</a:theme>
</file>

<file path=ppt/theme/theme3.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rol xmlns="http://schemas.microsoft.com/VisualStudio/2011/storyboarding/control">
  <Id Name="67b48ba2-0992-4350-ac20-d0ef7b1aed12" Revision="1" Stencil="b6ad1e8a-b1f6-48bc-bc5e-fb6240a22e19" StencilVersion="1.0"/>
</Control>
</file>

<file path=customXml/item2.xml><?xml version="1.0" encoding="utf-8"?>
<Control xmlns="http://schemas.microsoft.com/VisualStudio/2011/storyboarding/control">
  <Id Name="System.Storyboarding.WindowsAppIcons.Clock" Revision="1" Stencil="System.Storyboarding.WindowsAppIcons" StencilVersion="0.1"/>
</Control>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Shreesh Dubey,  Vijay Tandra Sistla</External_x0020_Speaker>
    <Session_x0020_Code xmlns="12a172fe-0250-434a-85cf-03b10810c5e5">BRK2479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4.xml><?xml version="1.0" encoding="utf-8"?>
<Control xmlns="http://schemas.microsoft.com/VisualStudio/2011/storyboarding/control">
  <Id Name="System.Storyboarding.WindowsAppIcons.Clock" Revision="1" Stencil="System.Storyboarding.WindowsAppIcons" StencilVersion="0.1"/>
</Control>
</file>

<file path=customXml/item5.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3C8B9-3D17-4D49-A6DF-99D695878417}">
  <ds:schemaRefs>
    <ds:schemaRef ds:uri="http://schemas.microsoft.com/VisualStudio/2011/storyboarding/control"/>
  </ds:schemaRefs>
</ds:datastoreItem>
</file>

<file path=customXml/itemProps2.xml><?xml version="1.0" encoding="utf-8"?>
<ds:datastoreItem xmlns:ds="http://schemas.openxmlformats.org/officeDocument/2006/customXml" ds:itemID="{38236886-9A39-47D8-84F2-11DB7EF0644A}">
  <ds:schemaRefs>
    <ds:schemaRef ds:uri="http://schemas.microsoft.com/VisualStudio/2011/storyboarding/control"/>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purl.org/dc/elements/1.1/"/>
    <ds:schemaRef ds:uri="230e9df3-be65-4c73-a93b-d1236ebd677e"/>
    <ds:schemaRef ds:uri="http://schemas.microsoft.com/office/2006/documentManagement/types"/>
    <ds:schemaRef ds:uri="http://www.w3.org/XML/1998/namespace"/>
    <ds:schemaRef ds:uri="http://schemas.microsoft.com/sharepoint/v3"/>
    <ds:schemaRef ds:uri="http://schemas.microsoft.com/office/infopath/2007/PartnerControls"/>
    <ds:schemaRef ds:uri="12a172fe-0250-434a-85cf-03b10810c5e5"/>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E5A4C0F6-B9B8-434C-89AE-BF9CC0345FCC}">
  <ds:schemaRefs>
    <ds:schemaRef ds:uri="http://schemas.microsoft.com/VisualStudio/2011/storyboarding/control"/>
  </ds:schemaRefs>
</ds:datastoreItem>
</file>

<file path=customXml/itemProps5.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Template>
  <TotalTime>1782</TotalTime>
  <Words>2998</Words>
  <Application>Microsoft Office PowerPoint</Application>
  <PresentationFormat>Custom</PresentationFormat>
  <Paragraphs>561</Paragraphs>
  <Slides>51</Slides>
  <Notes>37</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51</vt:i4>
      </vt:variant>
    </vt:vector>
  </HeadingPairs>
  <TitlesOfParts>
    <vt:vector size="68" baseType="lpstr">
      <vt:lpstr>Arial</vt:lpstr>
      <vt:lpstr>Calibri</vt:lpstr>
      <vt:lpstr>Consolas</vt:lpstr>
      <vt:lpstr>Segoe</vt:lpstr>
      <vt:lpstr>Segoe Semibold</vt:lpstr>
      <vt:lpstr>Segoe UI</vt:lpstr>
      <vt:lpstr>Segoe UI Emoji</vt:lpstr>
      <vt:lpstr>Segoe UI Light</vt:lpstr>
      <vt:lpstr>Segoe UI Semilight</vt:lpstr>
      <vt:lpstr>Times New Roman</vt:lpstr>
      <vt:lpstr>Wingdings</vt:lpstr>
      <vt:lpstr>5-30610_Microsoft_Ignite_Keynote_Template</vt:lpstr>
      <vt:lpstr>TEE14 Speaker PPT Template</vt:lpstr>
      <vt:lpstr>1_5-30610_Microsoft_Ignite_Keynote_Template</vt:lpstr>
      <vt:lpstr>2_5-30610_Microsoft_Ignite_Keynote_Template</vt:lpstr>
      <vt:lpstr>3_5-30610_Microsoft_Ignite_Keynote_Template</vt:lpstr>
      <vt:lpstr>think-cell Slide</vt:lpstr>
      <vt:lpstr>PowerPoint Presentation</vt:lpstr>
      <vt:lpstr>Hybrid Cloud Backup</vt:lpstr>
      <vt:lpstr>3 key takeaways for this session</vt:lpstr>
      <vt:lpstr>Availability on Demand with Azure</vt:lpstr>
      <vt:lpstr>Today’s backup strategy</vt:lpstr>
      <vt:lpstr>Benefits of cloud in your backup strategy</vt:lpstr>
      <vt:lpstr>Architecture matters</vt:lpstr>
      <vt:lpstr>Our Approach – Cloud First</vt:lpstr>
      <vt:lpstr>Hybrid Cloud Backup</vt:lpstr>
      <vt:lpstr>Hybrid Cloud Backup Scenarios</vt:lpstr>
      <vt:lpstr>Enterprise Backup</vt:lpstr>
      <vt:lpstr>Branch Office Backup</vt:lpstr>
      <vt:lpstr>Client Protection to Azure </vt:lpstr>
      <vt:lpstr>Backup of Azure IaaS VMs</vt:lpstr>
      <vt:lpstr>Server Recovery Demo</vt:lpstr>
      <vt:lpstr>Hybrid Cloud Backup Capabilities</vt:lpstr>
      <vt:lpstr>Long term retention (LTR)</vt:lpstr>
      <vt:lpstr>Tape vs. Cloud - TCO</vt:lpstr>
      <vt:lpstr>Long Term Retention  Demo</vt:lpstr>
      <vt:lpstr>Key Capabilities for LTR</vt:lpstr>
      <vt:lpstr>Pricing Model Principles</vt:lpstr>
      <vt:lpstr>Pricing Model</vt:lpstr>
      <vt:lpstr>Network efficiency</vt:lpstr>
      <vt:lpstr>Network security</vt:lpstr>
      <vt:lpstr>Express Route Support</vt:lpstr>
      <vt:lpstr>Offline IR</vt:lpstr>
      <vt:lpstr>Protecting key workloads to Azure</vt:lpstr>
      <vt:lpstr>SharePoint Recovery Demo</vt:lpstr>
      <vt:lpstr>Recap of hybrid cloud backup capabilities</vt:lpstr>
      <vt:lpstr>Protecting Azure IaaS VMs</vt:lpstr>
      <vt:lpstr>Data Protection challenges in Azure</vt:lpstr>
      <vt:lpstr>Azure IaaS VM Backup Scenarios</vt:lpstr>
      <vt:lpstr>Azure IaaS VM backup demo</vt:lpstr>
      <vt:lpstr>Azure IaaS VM backup</vt:lpstr>
      <vt:lpstr>IaaS VM backup - Road to GA </vt:lpstr>
      <vt:lpstr>Hyper-V Protection</vt:lpstr>
      <vt:lpstr>Deduplication Support</vt:lpstr>
      <vt:lpstr>PowerPoint Presentation</vt:lpstr>
      <vt:lpstr>Deploying DPM with dedup</vt:lpstr>
      <vt:lpstr>Planned improvements to Dedup+DPM</vt:lpstr>
      <vt:lpstr>The Demo</vt:lpstr>
      <vt:lpstr>PowerPoint Presentation</vt:lpstr>
      <vt:lpstr>Backup journey – Continuous Investments</vt:lpstr>
      <vt:lpstr>Rewind: 3 key takeaways for this session</vt:lpstr>
      <vt:lpstr>Hybrid Cloud Backup Focus Group</vt:lpstr>
      <vt:lpstr>Resources</vt:lpstr>
      <vt:lpstr>Related Sessions and Content</vt:lpstr>
      <vt:lpstr>Learn more  with FREE  IT Pro Resources</vt:lpstr>
      <vt:lpstr>Ignite Azure Challenge Sweepstakes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Cloud Backup</dc:title>
  <dc:subject>Microsoft Ignite 2015</dc:subject>
  <dc:creator>Vijay Tandra Sistla</dc:creator>
  <cp:keywords>Microsoft Ignite 2015</cp:keywords>
  <dc:description>Template: Mitchell Derrey, Silver Fox Productions
Formatting: 
Audience Type: Internal/External</dc:description>
  <cp:lastModifiedBy>Brittany Hart</cp:lastModifiedBy>
  <cp:revision>203</cp:revision>
  <dcterms:created xsi:type="dcterms:W3CDTF">2015-04-15T15:44:26Z</dcterms:created>
  <dcterms:modified xsi:type="dcterms:W3CDTF">2015-05-05T17:24:47Z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y fmtid="{D5CDD505-2E9C-101B-9397-08002B2CF9AE}" pid="14" name="Tfs.IsStoryboard">
    <vt:bool>true</vt:bool>
  </property>
</Properties>
</file>